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421325" y="1564875"/>
            <a:ext cx="8222100" cy="212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Disaster Damage </a:t>
            </a:r>
            <a:r>
              <a:rPr lang="en"/>
              <a:t>Assessment</a:t>
            </a:r>
            <a:r>
              <a:rPr lang="en"/>
              <a:t> 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21325" y="3585450"/>
            <a:ext cx="83388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Going Digital</a:t>
            </a:r>
          </a:p>
        </p:txBody>
      </p:sp>
      <p:pic>
        <p:nvPicPr>
          <p:cNvPr descr="Allegheny-County-Logo-RGB (002)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5" y="138950"/>
            <a:ext cx="3424549" cy="60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ES SEAL - MEDIUM.JPG"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7152" y="138951"/>
            <a:ext cx="1173300" cy="11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41527" y="350125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Users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409850" y="193800"/>
            <a:ext cx="5255100" cy="46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County EMA Staff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Local EMA Volunteers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Emergency Management Coordinators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PEMA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FEMA</a:t>
            </a:r>
          </a:p>
        </p:txBody>
      </p:sp>
      <p:pic>
        <p:nvPicPr>
          <p:cNvPr descr="ACES SEAL - MEDIUM.JPG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4147525"/>
            <a:ext cx="1004074" cy="9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41527" y="350125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Data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409850" y="193800"/>
            <a:ext cx="5255100" cy="46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 sz="1800">
                <a:solidFill>
                  <a:schemeClr val="dk2"/>
                </a:solidFill>
              </a:rPr>
              <a:t>Data points=Fillable Boxes &amp; Drop Downs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Static Questions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Sensitive Information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Must be shareable: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</p:txBody>
      </p:sp>
      <p:pic>
        <p:nvPicPr>
          <p:cNvPr descr="ACES SEAL - MEDIUM.JP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4147525"/>
            <a:ext cx="1004074" cy="9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5535350" y="1517799"/>
            <a:ext cx="1004100" cy="81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300"/>
              <a:t>County</a:t>
            </a:r>
          </a:p>
        </p:txBody>
      </p:sp>
      <p:sp>
        <p:nvSpPr>
          <p:cNvPr id="186" name="Shape 186"/>
          <p:cNvSpPr/>
          <p:nvPr/>
        </p:nvSpPr>
        <p:spPr>
          <a:xfrm>
            <a:off x="5535350" y="4063787"/>
            <a:ext cx="1004100" cy="81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</a:t>
            </a:r>
            <a:r>
              <a:rPr lang="en"/>
              <a:t>EMA</a:t>
            </a:r>
          </a:p>
        </p:txBody>
      </p:sp>
      <p:sp>
        <p:nvSpPr>
          <p:cNvPr id="187" name="Shape 187"/>
          <p:cNvSpPr/>
          <p:nvPr/>
        </p:nvSpPr>
        <p:spPr>
          <a:xfrm>
            <a:off x="5535350" y="2775074"/>
            <a:ext cx="1004100" cy="81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PEMA</a:t>
            </a:r>
          </a:p>
        </p:txBody>
      </p:sp>
      <p:sp>
        <p:nvSpPr>
          <p:cNvPr id="188" name="Shape 188"/>
          <p:cNvSpPr/>
          <p:nvPr/>
        </p:nvSpPr>
        <p:spPr>
          <a:xfrm>
            <a:off x="5882150" y="2408400"/>
            <a:ext cx="310500" cy="32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882150" y="3661825"/>
            <a:ext cx="310500" cy="32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124922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xx%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75500" y="3530800"/>
            <a:ext cx="8222100" cy="134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Disasters can strike when we least expect it.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Image result for flooding damage millvale, pa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424" y="435924"/>
            <a:ext cx="4227374" cy="23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3885900" y="2880675"/>
            <a:ext cx="1372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Millvale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Allegheny County Emergency Services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6095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Five Divisions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911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b="1" lang="en" sz="1800"/>
              <a:t>Emergency </a:t>
            </a:r>
            <a:r>
              <a:rPr b="1" lang="en" sz="1800"/>
              <a:t>Management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EMS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Fire Academy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Fire Marshals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CES SEAL - MEDIUM.JP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18" y="0"/>
            <a:ext cx="1004074" cy="9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Emergency Management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5 Emergency Managers on staff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Work in the 4 Phases of Emergency Management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Planning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Mitigation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Response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b="1" lang="en" sz="1800"/>
              <a:t>Recovery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CES SEAL - MEDIUM.JP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18" y="0"/>
            <a:ext cx="1004074" cy="9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60950" y="7528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Allegheny County by the Numbers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1.32 Million Residents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3 Presidentially Declared disasters last 10 years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3 assessed disasters in 2016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 1:  Pen &amp; Paper 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29300" y="1940225"/>
            <a:ext cx="85647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b="1" lang="en"/>
              <a:t>Forms filled out with pen and paper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b="1" lang="en"/>
              <a:t>2 Assessment  Forms             Identical information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b="1" lang="en"/>
              <a:t>Consolidation Document filled by hand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 </a:t>
            </a:r>
          </a:p>
        </p:txBody>
      </p:sp>
      <p:pic>
        <p:nvPicPr>
          <p:cNvPr descr="ACES SEAL - MEDIUM.JP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18" y="0"/>
            <a:ext cx="1004074" cy="9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2530400" y="2314100"/>
            <a:ext cx="402000" cy="14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 2:  The Consolidation Form</a:t>
            </a:r>
          </a:p>
        </p:txBody>
      </p:sp>
      <p:pic>
        <p:nvPicPr>
          <p:cNvPr descr="ACES SEAL - MEDIUM.JP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18" y="0"/>
            <a:ext cx="1004074" cy="99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solidation Form.pn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25" y="1777800"/>
            <a:ext cx="8838675" cy="31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 2:  The Consolidation Form </a:t>
            </a:r>
          </a:p>
        </p:txBody>
      </p:sp>
      <p:pic>
        <p:nvPicPr>
          <p:cNvPr descr="ACES SEAL - MEDIUM.JP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18" y="0"/>
            <a:ext cx="1004074" cy="9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84675" y="1545175"/>
            <a:ext cx="8925282" cy="3471336"/>
          </a:xfrm>
          <a:prstGeom prst="irregularSeal1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1868300" y="2715600"/>
            <a:ext cx="50250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How to Auto Populate the Consolidation Form?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Impact:  Digital Content  Key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Streamlining</a:t>
            </a:r>
            <a:r>
              <a:rPr lang="en"/>
              <a:t> Financial Aid</a:t>
            </a:r>
          </a:p>
        </p:txBody>
      </p:sp>
      <p:pic>
        <p:nvPicPr>
          <p:cNvPr descr="ACES SEAL - MEDIUM.JP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18" y="0"/>
            <a:ext cx="1004074" cy="9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2532925" y="2934937"/>
            <a:ext cx="1361700" cy="103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05799" y="2561150"/>
            <a:ext cx="1686312" cy="1749816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55600" y="3139725"/>
            <a:ext cx="1905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Disaster Damage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504487" y="3182012"/>
            <a:ext cx="1361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County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000"/>
              <a:t>Assessment </a:t>
            </a:r>
            <a:r>
              <a:rPr lang="en" sz="1000"/>
              <a:t> 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3175" y="3309012"/>
            <a:ext cx="529200" cy="2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134575" y="3012775"/>
            <a:ext cx="338700" cy="846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623075" y="4016712"/>
            <a:ext cx="1361700" cy="103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623075" y="1853162"/>
            <a:ext cx="1361700" cy="103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587875" y="2121325"/>
            <a:ext cx="1361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SBA Loan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000"/>
              <a:t>Form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489025" y="4282800"/>
            <a:ext cx="1559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Individual Assistance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000"/>
              <a:t> Form </a:t>
            </a:r>
          </a:p>
        </p:txBody>
      </p:sp>
      <p:sp>
        <p:nvSpPr>
          <p:cNvPr id="130" name="Shape 130"/>
          <p:cNvSpPr/>
          <p:nvPr/>
        </p:nvSpPr>
        <p:spPr>
          <a:xfrm>
            <a:off x="5580175" y="4052000"/>
            <a:ext cx="1361700" cy="103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017875" y="4442137"/>
            <a:ext cx="529200" cy="2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017875" y="2243312"/>
            <a:ext cx="529200" cy="2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580175" y="1827025"/>
            <a:ext cx="1361700" cy="103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4903625" y="4179000"/>
            <a:ext cx="896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To PEMA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903625" y="1995200"/>
            <a:ext cx="896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To PEMA</a:t>
            </a:r>
          </a:p>
        </p:txBody>
      </p:sp>
      <p:sp>
        <p:nvSpPr>
          <p:cNvPr id="136" name="Shape 136"/>
          <p:cNvSpPr/>
          <p:nvPr/>
        </p:nvSpPr>
        <p:spPr>
          <a:xfrm>
            <a:off x="6974975" y="4442137"/>
            <a:ext cx="529200" cy="2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974975" y="2217162"/>
            <a:ext cx="529200" cy="2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890475" y="4179000"/>
            <a:ext cx="896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To FEMA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840900" y="1995200"/>
            <a:ext cx="896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To FEMA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537875" y="2107225"/>
            <a:ext cx="1446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Consolidation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/>
              <a:t>Document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537875" y="4332200"/>
            <a:ext cx="1446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Consolidation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Document</a:t>
            </a:r>
          </a:p>
        </p:txBody>
      </p:sp>
      <p:sp>
        <p:nvSpPr>
          <p:cNvPr id="142" name="Shape 142"/>
          <p:cNvSpPr/>
          <p:nvPr/>
        </p:nvSpPr>
        <p:spPr>
          <a:xfrm>
            <a:off x="7537275" y="1853175"/>
            <a:ext cx="1361700" cy="103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494975" y="2107225"/>
            <a:ext cx="1446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Consolidation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Document</a:t>
            </a:r>
          </a:p>
        </p:txBody>
      </p:sp>
      <p:sp>
        <p:nvSpPr>
          <p:cNvPr id="144" name="Shape 144"/>
          <p:cNvSpPr/>
          <p:nvPr/>
        </p:nvSpPr>
        <p:spPr>
          <a:xfrm>
            <a:off x="7537275" y="3969350"/>
            <a:ext cx="1475400" cy="111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100"/>
              <a:t>Consolidation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/>
              <a:t>Document</a:t>
            </a:r>
          </a:p>
        </p:txBody>
      </p:sp>
      <p:sp>
        <p:nvSpPr>
          <p:cNvPr id="145" name="Shape 145"/>
          <p:cNvSpPr/>
          <p:nvPr/>
        </p:nvSpPr>
        <p:spPr>
          <a:xfrm rot="10800000">
            <a:off x="6020823" y="2944250"/>
            <a:ext cx="2277000" cy="445800"/>
          </a:xfrm>
          <a:prstGeom prst="bentArrow">
            <a:avLst>
              <a:gd fmla="val 25000" name="adj1"/>
              <a:gd fmla="val 24909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flipH="1">
            <a:off x="6006275" y="3470025"/>
            <a:ext cx="2277000" cy="474000"/>
          </a:xfrm>
          <a:prstGeom prst="bentArrow">
            <a:avLst>
              <a:gd fmla="val 25000" name="adj1"/>
              <a:gd fmla="val 20735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635450" y="2921862"/>
            <a:ext cx="1361700" cy="103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578600" y="3143112"/>
            <a:ext cx="1475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Federal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100"/>
              <a:t>Assessment</a:t>
            </a:r>
          </a:p>
        </p:txBody>
      </p:sp>
      <p:sp>
        <p:nvSpPr>
          <p:cNvPr id="149" name="Shape 149"/>
          <p:cNvSpPr/>
          <p:nvPr/>
        </p:nvSpPr>
        <p:spPr>
          <a:xfrm rot="-7039108">
            <a:off x="4684755" y="2798178"/>
            <a:ext cx="234673" cy="2539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7484765">
            <a:off x="4620012" y="3841134"/>
            <a:ext cx="234761" cy="2539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 3:  Using Data to Streamline the Number of Forms Required </a:t>
            </a:r>
          </a:p>
        </p:txBody>
      </p:sp>
      <p:pic>
        <p:nvPicPr>
          <p:cNvPr descr="ACES SEAL - MEDIUM.JP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9918" y="0"/>
            <a:ext cx="1004074" cy="9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522100" y="2709162"/>
            <a:ext cx="1361700" cy="103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2017825" y="3099312"/>
            <a:ext cx="529200" cy="2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592600" y="2949225"/>
            <a:ext cx="1291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County Assessment</a:t>
            </a:r>
          </a:p>
        </p:txBody>
      </p:sp>
      <p:sp>
        <p:nvSpPr>
          <p:cNvPr id="160" name="Shape 160"/>
          <p:cNvSpPr/>
          <p:nvPr/>
        </p:nvSpPr>
        <p:spPr>
          <a:xfrm>
            <a:off x="2586575" y="2573575"/>
            <a:ext cx="2119500" cy="1305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2312825" y="2949225"/>
            <a:ext cx="2667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Fillable Form Populates Both Assessment Documents</a:t>
            </a:r>
          </a:p>
        </p:txBody>
      </p:sp>
      <p:sp>
        <p:nvSpPr>
          <p:cNvPr id="162" name="Shape 162"/>
          <p:cNvSpPr/>
          <p:nvPr/>
        </p:nvSpPr>
        <p:spPr>
          <a:xfrm>
            <a:off x="5339675" y="2573575"/>
            <a:ext cx="2119500" cy="1305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/>
              <a:t>Auto Populated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100"/>
              <a:t>Consolidation Form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163" name="Shape 163"/>
          <p:cNvSpPr/>
          <p:nvPr/>
        </p:nvSpPr>
        <p:spPr>
          <a:xfrm>
            <a:off x="4758275" y="3099312"/>
            <a:ext cx="529200" cy="2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-1697649">
            <a:off x="7200784" y="2444635"/>
            <a:ext cx="529115" cy="25422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2700000">
            <a:off x="7200833" y="3756832"/>
            <a:ext cx="529057" cy="2541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758600" y="1997549"/>
            <a:ext cx="1004100" cy="81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758600" y="3879172"/>
            <a:ext cx="1004100" cy="81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7833275" y="2187450"/>
            <a:ext cx="790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PEMA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865550" y="4069075"/>
            <a:ext cx="790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</a:t>
            </a:r>
            <a:r>
              <a:rPr lang="en"/>
              <a:t>EMA</a:t>
            </a:r>
          </a:p>
        </p:txBody>
      </p:sp>
      <p:sp>
        <p:nvSpPr>
          <p:cNvPr id="170" name="Shape 170"/>
          <p:cNvSpPr/>
          <p:nvPr/>
        </p:nvSpPr>
        <p:spPr>
          <a:xfrm rot="-9728878">
            <a:off x="4382677" y="4118569"/>
            <a:ext cx="3720643" cy="579010"/>
          </a:xfrm>
          <a:prstGeom prst="bentArrow">
            <a:avLst>
              <a:gd fmla="val 25000" name="adj1"/>
              <a:gd fmla="val 50000" name="adj2"/>
              <a:gd fmla="val 2500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