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8229600" cy="8229600"/>
  <p:notesSz cx="6858000" cy="9144000"/>
  <p:defaultText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C8DB"/>
    <a:srgbClr val="BA2824"/>
    <a:srgbClr val="EDD8E6"/>
    <a:srgbClr val="ECC7DC"/>
    <a:srgbClr val="C71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8" autoAdjust="0"/>
    <p:restoredTop sz="94660"/>
  </p:normalViewPr>
  <p:slideViewPr>
    <p:cSldViewPr snapToGrid="0">
      <p:cViewPr>
        <p:scale>
          <a:sx n="150" d="100"/>
          <a:sy n="150" d="100"/>
        </p:scale>
        <p:origin x="222" y="-1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1346836"/>
            <a:ext cx="6995160" cy="286512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700" y="4322446"/>
            <a:ext cx="6172200" cy="1986914"/>
          </a:xfrm>
        </p:spPr>
        <p:txBody>
          <a:bodyPr/>
          <a:lstStyle>
            <a:lvl1pPr marL="0" indent="0" algn="ctr">
              <a:buNone/>
              <a:defRPr sz="2160"/>
            </a:lvl1pPr>
            <a:lvl2pPr marL="411476" indent="0" algn="ctr">
              <a:buNone/>
              <a:defRPr sz="1800"/>
            </a:lvl2pPr>
            <a:lvl3pPr marL="822952" indent="0" algn="ctr">
              <a:buNone/>
              <a:defRPr sz="1620"/>
            </a:lvl3pPr>
            <a:lvl4pPr marL="1234427" indent="0" algn="ctr">
              <a:buNone/>
              <a:defRPr sz="1440"/>
            </a:lvl4pPr>
            <a:lvl5pPr marL="1645904" indent="0" algn="ctr">
              <a:buNone/>
              <a:defRPr sz="1440"/>
            </a:lvl5pPr>
            <a:lvl6pPr marL="2057379" indent="0" algn="ctr">
              <a:buNone/>
              <a:defRPr sz="1440"/>
            </a:lvl6pPr>
            <a:lvl7pPr marL="2468856" indent="0" algn="ctr">
              <a:buNone/>
              <a:defRPr sz="1440"/>
            </a:lvl7pPr>
            <a:lvl8pPr marL="2880331" indent="0" algn="ctr">
              <a:buNone/>
              <a:defRPr sz="1440"/>
            </a:lvl8pPr>
            <a:lvl9pPr marL="3291807"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5007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7456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438150"/>
            <a:ext cx="1774508"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438150"/>
            <a:ext cx="5220653"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1164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62687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2051688"/>
            <a:ext cx="7098030" cy="3423284"/>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61499" y="5507359"/>
            <a:ext cx="7098030" cy="1800224"/>
          </a:xfrm>
        </p:spPr>
        <p:txBody>
          <a:bodyPr/>
          <a:lstStyle>
            <a:lvl1pPr marL="0" indent="0">
              <a:buNone/>
              <a:defRPr sz="2160">
                <a:solidFill>
                  <a:schemeClr val="tx1"/>
                </a:solidFill>
              </a:defRPr>
            </a:lvl1pPr>
            <a:lvl2pPr marL="411476" indent="0">
              <a:buNone/>
              <a:defRPr sz="1800">
                <a:solidFill>
                  <a:schemeClr val="tx1">
                    <a:tint val="75000"/>
                  </a:schemeClr>
                </a:solidFill>
              </a:defRPr>
            </a:lvl2pPr>
            <a:lvl3pPr marL="822952" indent="0">
              <a:buNone/>
              <a:defRPr sz="1620">
                <a:solidFill>
                  <a:schemeClr val="tx1">
                    <a:tint val="75000"/>
                  </a:schemeClr>
                </a:solidFill>
              </a:defRPr>
            </a:lvl3pPr>
            <a:lvl4pPr marL="1234427" indent="0">
              <a:buNone/>
              <a:defRPr sz="1440">
                <a:solidFill>
                  <a:schemeClr val="tx1">
                    <a:tint val="75000"/>
                  </a:schemeClr>
                </a:solidFill>
              </a:defRPr>
            </a:lvl4pPr>
            <a:lvl5pPr marL="1645904" indent="0">
              <a:buNone/>
              <a:defRPr sz="1440">
                <a:solidFill>
                  <a:schemeClr val="tx1">
                    <a:tint val="75000"/>
                  </a:schemeClr>
                </a:solidFill>
              </a:defRPr>
            </a:lvl5pPr>
            <a:lvl6pPr marL="2057379" indent="0">
              <a:buNone/>
              <a:defRPr sz="1440">
                <a:solidFill>
                  <a:schemeClr val="tx1">
                    <a:tint val="75000"/>
                  </a:schemeClr>
                </a:solidFill>
              </a:defRPr>
            </a:lvl6pPr>
            <a:lvl7pPr marL="2468856" indent="0">
              <a:buNone/>
              <a:defRPr sz="1440">
                <a:solidFill>
                  <a:schemeClr val="tx1">
                    <a:tint val="75000"/>
                  </a:schemeClr>
                </a:solidFill>
              </a:defRPr>
            </a:lvl7pPr>
            <a:lvl8pPr marL="2880331" indent="0">
              <a:buNone/>
              <a:defRPr sz="1440">
                <a:solidFill>
                  <a:schemeClr val="tx1">
                    <a:tint val="75000"/>
                  </a:schemeClr>
                </a:solidFill>
              </a:defRPr>
            </a:lvl8pPr>
            <a:lvl9pPr marL="3291807"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DB62C-5D5A-401A-95AC-9B0E11F36E48}" type="datetimeFigureOut">
              <a:rPr lang="nl-NL" smtClean="0"/>
              <a:t>4-4-2021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39152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199384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438152"/>
            <a:ext cx="709803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2017396"/>
            <a:ext cx="3481506"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4" name="Content Placeholder 3"/>
          <p:cNvSpPr>
            <a:spLocks noGrp="1"/>
          </p:cNvSpPr>
          <p:nvPr>
            <p:ph sz="half" idx="2"/>
          </p:nvPr>
        </p:nvSpPr>
        <p:spPr>
          <a:xfrm>
            <a:off x="566858" y="3006090"/>
            <a:ext cx="348150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2017396"/>
            <a:ext cx="3498652"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4166235" y="3006090"/>
            <a:ext cx="349865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DB62C-5D5A-401A-95AC-9B0E11F36E48}" type="datetimeFigureOut">
              <a:rPr lang="nl-NL" smtClean="0"/>
              <a:t>4-4-2021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1336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DB62C-5D5A-401A-95AC-9B0E11F36E48}" type="datetimeFigureOut">
              <a:rPr lang="nl-NL" smtClean="0"/>
              <a:t>4-4-2021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1998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DB62C-5D5A-401A-95AC-9B0E11F36E48}" type="datetimeFigureOut">
              <a:rPr lang="nl-NL" smtClean="0"/>
              <a:t>4-4-2021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832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3498653" y="1184913"/>
            <a:ext cx="4166235"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45157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3" y="1184913"/>
            <a:ext cx="4166235" cy="5848350"/>
          </a:xfrm>
        </p:spPr>
        <p:txBody>
          <a:bodyPr anchor="t"/>
          <a:lstStyle>
            <a:lvl1pPr marL="0" indent="0">
              <a:buNone/>
              <a:defRPr sz="2880"/>
            </a:lvl1pPr>
            <a:lvl2pPr marL="411476" indent="0">
              <a:buNone/>
              <a:defRPr sz="2520"/>
            </a:lvl2pPr>
            <a:lvl3pPr marL="822952" indent="0">
              <a:buNone/>
              <a:defRPr sz="2160"/>
            </a:lvl3pPr>
            <a:lvl4pPr marL="1234427" indent="0">
              <a:buNone/>
              <a:defRPr sz="1800"/>
            </a:lvl4pPr>
            <a:lvl5pPr marL="1645904" indent="0">
              <a:buNone/>
              <a:defRPr sz="1800"/>
            </a:lvl5pPr>
            <a:lvl6pPr marL="2057379" indent="0">
              <a:buNone/>
              <a:defRPr sz="1800"/>
            </a:lvl6pPr>
            <a:lvl7pPr marL="2468856" indent="0">
              <a:buNone/>
              <a:defRPr sz="1800"/>
            </a:lvl7pPr>
            <a:lvl8pPr marL="2880331" indent="0">
              <a:buNone/>
              <a:defRPr sz="1800"/>
            </a:lvl8pPr>
            <a:lvl9pPr marL="3291807"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4-4-2021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20054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438152"/>
            <a:ext cx="709803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2190750"/>
            <a:ext cx="709803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7627623"/>
            <a:ext cx="1851660" cy="438150"/>
          </a:xfrm>
          <a:prstGeom prst="rect">
            <a:avLst/>
          </a:prstGeom>
        </p:spPr>
        <p:txBody>
          <a:bodyPr vert="horz" lIns="91440" tIns="45720" rIns="91440" bIns="45720" rtlCol="0" anchor="ctr"/>
          <a:lstStyle>
            <a:lvl1pPr algn="l">
              <a:defRPr sz="1080">
                <a:solidFill>
                  <a:schemeClr val="tx1">
                    <a:tint val="75000"/>
                  </a:schemeClr>
                </a:solidFill>
              </a:defRPr>
            </a:lvl1pPr>
          </a:lstStyle>
          <a:p>
            <a:fld id="{65EDB62C-5D5A-401A-95AC-9B0E11F36E48}" type="datetimeFigureOut">
              <a:rPr lang="nl-NL" smtClean="0"/>
              <a:t>4-4-2021</a:t>
            </a:fld>
            <a:endParaRPr lang="nl-NL"/>
          </a:p>
        </p:txBody>
      </p:sp>
      <p:sp>
        <p:nvSpPr>
          <p:cNvPr id="5" name="Footer Placeholder 4"/>
          <p:cNvSpPr>
            <a:spLocks noGrp="1"/>
          </p:cNvSpPr>
          <p:nvPr>
            <p:ph type="ftr" sz="quarter" idx="3"/>
          </p:nvPr>
        </p:nvSpPr>
        <p:spPr>
          <a:xfrm>
            <a:off x="2726055" y="7627623"/>
            <a:ext cx="2777490" cy="438150"/>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5812155" y="7627623"/>
            <a:ext cx="1851660"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07848F82-6E4E-44EE-9D6A-0BA7E45AE111}" type="slidenum">
              <a:rPr lang="nl-NL" smtClean="0"/>
              <a:t>‹#›</a:t>
            </a:fld>
            <a:endParaRPr lang="nl-NL"/>
          </a:p>
        </p:txBody>
      </p:sp>
    </p:spTree>
    <p:extLst>
      <p:ext uri="{BB962C8B-B14F-4D97-AF65-F5344CB8AC3E}">
        <p14:creationId xmlns:p14="http://schemas.microsoft.com/office/powerpoint/2010/main" val="417783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52"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38" indent="-205738" algn="l" defTabSz="822952"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14" indent="-205738" algn="l" defTabSz="822952"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690" indent="-205738" algn="l" defTabSz="822952"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66"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41"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18"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593"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069"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45"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9D5B74-D36E-4258-B8CA-5969C50780F8}"/>
              </a:ext>
            </a:extLst>
          </p:cNvPr>
          <p:cNvSpPr/>
          <p:nvPr/>
        </p:nvSpPr>
        <p:spPr>
          <a:xfrm>
            <a:off x="431667" y="558453"/>
            <a:ext cx="3146838" cy="5318472"/>
          </a:xfrm>
          <a:prstGeom prst="rect">
            <a:avLst/>
          </a:prstGeom>
          <a:solidFill>
            <a:srgbClr val="C715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3" name="Rectangle 12">
            <a:extLst>
              <a:ext uri="{FF2B5EF4-FFF2-40B4-BE49-F238E27FC236}">
                <a16:creationId xmlns:a16="http://schemas.microsoft.com/office/drawing/2014/main" id="{44CE3082-D32B-4E4E-AE54-29BBD9627F2C}"/>
              </a:ext>
            </a:extLst>
          </p:cNvPr>
          <p:cNvSpPr/>
          <p:nvPr/>
        </p:nvSpPr>
        <p:spPr>
          <a:xfrm>
            <a:off x="425730" y="131059"/>
            <a:ext cx="358131" cy="445715"/>
          </a:xfrm>
          <a:prstGeom prst="rect">
            <a:avLst/>
          </a:prstGeom>
          <a:solidFill>
            <a:srgbClr val="C715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Rectangle 13">
            <a:extLst>
              <a:ext uri="{FF2B5EF4-FFF2-40B4-BE49-F238E27FC236}">
                <a16:creationId xmlns:a16="http://schemas.microsoft.com/office/drawing/2014/main" id="{04C85488-B0A8-4D78-9DCC-6385B30FF8FB}"/>
              </a:ext>
            </a:extLst>
          </p:cNvPr>
          <p:cNvSpPr/>
          <p:nvPr/>
        </p:nvSpPr>
        <p:spPr>
          <a:xfrm>
            <a:off x="770097" y="131059"/>
            <a:ext cx="2808330" cy="4457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spcBef>
                <a:spcPts val="0"/>
              </a:spcBef>
              <a:spcAft>
                <a:spcPts val="0"/>
              </a:spcAft>
            </a:pPr>
            <a:r>
              <a:rPr lang="en-US" sz="1000" b="1">
                <a:effectLst/>
                <a:latin typeface="Proxima Nova Rg" panose="02000506030000020004" pitchFamily="50" charset="0"/>
                <a:ea typeface="Calibri" panose="020F0502020204030204" pitchFamily="34" charset="0"/>
                <a:cs typeface="Times New Roman" panose="02020603050405020304" pitchFamily="18" charset="0"/>
              </a:rPr>
              <a:t>Synchronous, Benign, i.i.d. Environment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2DB8F50-D212-4609-B441-E294499E2415}"/>
              </a:ext>
            </a:extLst>
          </p:cNvPr>
          <p:cNvSpPr/>
          <p:nvPr/>
        </p:nvSpPr>
        <p:spPr>
          <a:xfrm>
            <a:off x="507108" y="704850"/>
            <a:ext cx="2993330" cy="169085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Picture 482">
            <a:extLst>
              <a:ext uri="{FF2B5EF4-FFF2-40B4-BE49-F238E27FC236}">
                <a16:creationId xmlns:a16="http://schemas.microsoft.com/office/drawing/2014/main" id="{08D9C928-5947-47ED-BE0F-E28F49E40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 y="1112610"/>
            <a:ext cx="14097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83">
            <a:extLst>
              <a:ext uri="{FF2B5EF4-FFF2-40B4-BE49-F238E27FC236}">
                <a16:creationId xmlns:a16="http://schemas.microsoft.com/office/drawing/2014/main" id="{ADD5D845-5323-4F4D-A84D-554508F7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32" y="1122135"/>
            <a:ext cx="1295400" cy="11144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681811B-B6CC-49C9-8671-0DF9553D7606}"/>
              </a:ext>
            </a:extLst>
          </p:cNvPr>
          <p:cNvSpPr txBox="1"/>
          <p:nvPr/>
        </p:nvSpPr>
        <p:spPr>
          <a:xfrm>
            <a:off x="507108" y="704850"/>
            <a:ext cx="2993330" cy="246221"/>
          </a:xfrm>
          <a:prstGeom prst="rect">
            <a:avLst/>
          </a:prstGeom>
          <a:noFill/>
        </p:spPr>
        <p:txBody>
          <a:bodyPr wrap="square" rtlCol="0">
            <a:spAutoFit/>
          </a:bodyPr>
          <a:lstStyle/>
          <a:p>
            <a:pPr algn="ctr"/>
            <a:r>
              <a:rPr lang="en-US" sz="1000" b="1">
                <a:latin typeface="Proxima Nova Rg" panose="02000506030000020004" pitchFamily="50" charset="0"/>
              </a:rPr>
              <a:t>MNIST</a:t>
            </a:r>
            <a:endParaRPr lang="nl-NL" sz="1000" b="1">
              <a:latin typeface="Proxima Nova Rg" panose="02000506030000020004" pitchFamily="50" charset="0"/>
            </a:endParaRPr>
          </a:p>
        </p:txBody>
      </p:sp>
      <p:sp>
        <p:nvSpPr>
          <p:cNvPr id="20" name="TextBox 19">
            <a:extLst>
              <a:ext uri="{FF2B5EF4-FFF2-40B4-BE49-F238E27FC236}">
                <a16:creationId xmlns:a16="http://schemas.microsoft.com/office/drawing/2014/main" id="{2FD1A554-1B53-42D9-885F-6AF9D21C3115}"/>
              </a:ext>
            </a:extLst>
          </p:cNvPr>
          <p:cNvSpPr txBox="1"/>
          <p:nvPr/>
        </p:nvSpPr>
        <p:spPr>
          <a:xfrm>
            <a:off x="1050033" y="955447"/>
            <a:ext cx="556797" cy="215444"/>
          </a:xfrm>
          <a:prstGeom prst="rect">
            <a:avLst/>
          </a:prstGeom>
          <a:noFill/>
        </p:spPr>
        <p:txBody>
          <a:bodyPr wrap="square" rtlCol="0">
            <a:spAutoFit/>
          </a:bodyPr>
          <a:lstStyle/>
          <a:p>
            <a:pPr algn="ctr"/>
            <a:r>
              <a:rPr lang="en-US" sz="800" b="1">
                <a:latin typeface="Proxima Nova Rg" panose="02000506030000020004" pitchFamily="50" charset="0"/>
              </a:rPr>
              <a:t>Regular</a:t>
            </a:r>
            <a:endParaRPr lang="nl-NL" sz="800" b="1">
              <a:latin typeface="Proxima Nova Rg" panose="02000506030000020004" pitchFamily="50" charset="0"/>
            </a:endParaRPr>
          </a:p>
        </p:txBody>
      </p:sp>
      <p:sp>
        <p:nvSpPr>
          <p:cNvPr id="21" name="TextBox 20">
            <a:extLst>
              <a:ext uri="{FF2B5EF4-FFF2-40B4-BE49-F238E27FC236}">
                <a16:creationId xmlns:a16="http://schemas.microsoft.com/office/drawing/2014/main" id="{789E0377-7FCC-4CFE-8423-C2593732A56E}"/>
              </a:ext>
            </a:extLst>
          </p:cNvPr>
          <p:cNvSpPr txBox="1"/>
          <p:nvPr/>
        </p:nvSpPr>
        <p:spPr>
          <a:xfrm>
            <a:off x="2484264" y="955447"/>
            <a:ext cx="590136" cy="215444"/>
          </a:xfrm>
          <a:prstGeom prst="rect">
            <a:avLst/>
          </a:prstGeom>
          <a:noFill/>
        </p:spPr>
        <p:txBody>
          <a:bodyPr wrap="square" rtlCol="0">
            <a:spAutoFit/>
          </a:bodyPr>
          <a:lstStyle/>
          <a:p>
            <a:pPr algn="ctr"/>
            <a:r>
              <a:rPr lang="en-US" sz="800" b="1">
                <a:latin typeface="Proxima Nova Rg" panose="02000506030000020004" pitchFamily="50" charset="0"/>
              </a:rPr>
              <a:t>Transfer</a:t>
            </a:r>
            <a:endParaRPr lang="nl-NL" sz="800" b="1">
              <a:latin typeface="Proxima Nova Rg" panose="02000506030000020004" pitchFamily="50" charset="0"/>
            </a:endParaRPr>
          </a:p>
        </p:txBody>
      </p:sp>
    </p:spTree>
    <p:extLst>
      <p:ext uri="{BB962C8B-B14F-4D97-AF65-F5344CB8AC3E}">
        <p14:creationId xmlns:p14="http://schemas.microsoft.com/office/powerpoint/2010/main" val="127889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8D1CC-BA01-497E-AC35-4B1606E2B6AB}"/>
              </a:ext>
            </a:extLst>
          </p:cNvPr>
          <p:cNvSpPr/>
          <p:nvPr/>
        </p:nvSpPr>
        <p:spPr>
          <a:xfrm>
            <a:off x="256854" y="287676"/>
            <a:ext cx="2912294" cy="4736157"/>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BD4A6B85-6413-4A02-A404-DFC2D6D1A7A3}"/>
              </a:ext>
            </a:extLst>
          </p:cNvPr>
          <p:cNvSpPr/>
          <p:nvPr/>
        </p:nvSpPr>
        <p:spPr>
          <a:xfrm>
            <a:off x="5052402" y="287676"/>
            <a:ext cx="2794571" cy="4736141"/>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38616E-9C67-45BE-AA59-BD4DE27F3D6E}"/>
                  </a:ext>
                </a:extLst>
              </p:cNvPr>
              <p:cNvSpPr txBox="1"/>
              <p:nvPr/>
            </p:nvSpPr>
            <p:spPr>
              <a:xfrm>
                <a:off x="256854" y="544862"/>
                <a:ext cx="2794571" cy="261610"/>
              </a:xfrm>
              <a:prstGeom prst="rect">
                <a:avLst/>
              </a:prstGeom>
              <a:noFill/>
            </p:spPr>
            <p:txBody>
              <a:bodyPr wrap="square" rtlCol="0">
                <a:spAutoFit/>
              </a:bodyPr>
              <a:lstStyle/>
              <a:p>
                <a:r>
                  <a:rPr lang="nl-NL" sz="1100"/>
                  <a:t>Available classes (= </a:t>
                </a:r>
                <a14:m>
                  <m:oMath xmlns:m="http://schemas.openxmlformats.org/officeDocument/2006/math">
                    <m:r>
                      <a:rPr lang="nl-NL" sz="1100" i="1" smtClean="0">
                        <a:solidFill>
                          <a:srgbClr val="C00000"/>
                        </a:solidFill>
                        <a:latin typeface="Cambria Math" panose="02040503050406030204" pitchFamily="18" charset="0"/>
                      </a:rPr>
                      <m:t>𝐶</m:t>
                    </m:r>
                    <m:r>
                      <a:rPr lang="nl-NL" sz="1100" i="1" baseline="-25000" smtClean="0">
                        <a:solidFill>
                          <a:srgbClr val="C00000"/>
                        </a:solidFill>
                        <a:latin typeface="Cambria Math" panose="02040503050406030204" pitchFamily="18" charset="0"/>
                      </a:rPr>
                      <m:t>1</m:t>
                    </m:r>
                  </m:oMath>
                </a14:m>
                <a:r>
                  <a:rPr lang="nl-NL" sz="1100"/>
                  <a:t>)</a:t>
                </a:r>
              </a:p>
            </p:txBody>
          </p:sp>
        </mc:Choice>
        <mc:Fallback xmlns="">
          <p:sp>
            <p:nvSpPr>
              <p:cNvPr id="6" name="TextBox 5">
                <a:extLst>
                  <a:ext uri="{FF2B5EF4-FFF2-40B4-BE49-F238E27FC236}">
                    <a16:creationId xmlns:a16="http://schemas.microsoft.com/office/drawing/2014/main" id="{9338616E-9C67-45BE-AA59-BD4DE27F3D6E}"/>
                  </a:ext>
                </a:extLst>
              </p:cNvPr>
              <p:cNvSpPr txBox="1">
                <a:spLocks noRot="1" noChangeAspect="1" noMove="1" noResize="1" noEditPoints="1" noAdjustHandles="1" noChangeArrowheads="1" noChangeShapeType="1" noTextEdit="1"/>
              </p:cNvSpPr>
              <p:nvPr/>
            </p:nvSpPr>
            <p:spPr>
              <a:xfrm>
                <a:off x="256854" y="544862"/>
                <a:ext cx="2794571" cy="261610"/>
              </a:xfrm>
              <a:prstGeom prst="rect">
                <a:avLst/>
              </a:prstGeom>
              <a:blipFill>
                <a:blip r:embed="rId2"/>
                <a:stretch>
                  <a:fillRect b="-1627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B57F35-54F6-49F1-84D0-8880CBB908E5}"/>
                  </a:ext>
                </a:extLst>
              </p:cNvPr>
              <p:cNvSpPr txBox="1"/>
              <p:nvPr/>
            </p:nvSpPr>
            <p:spPr>
              <a:xfrm>
                <a:off x="256853" y="806472"/>
                <a:ext cx="2794571" cy="4217373"/>
              </a:xfrm>
              <a:prstGeom prst="rect">
                <a:avLst/>
              </a:prstGeom>
              <a:noFill/>
              <a:ln>
                <a:noFill/>
              </a:ln>
            </p:spPr>
            <p:txBody>
              <a:bodyPr wrap="square" tIns="45720" rtlCol="0">
                <a:spAutoFit/>
              </a:bodyPr>
              <a:lstStyle/>
              <a:p>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oMath>
                </a14:m>
                <a:r>
                  <a:rPr lang="nl-NL" sz="1100"/>
                  <a:t> = random big prime number</a:t>
                </a:r>
              </a:p>
              <a:p>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r>
                  <a:rPr lang="nl-NL" sz="1100">
                    <a:solidFill>
                      <a:srgbClr val="C00000"/>
                    </a:solidFill>
                  </a:rPr>
                  <a:t> = </a:t>
                </a:r>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r>
                      <a:rPr lang="nl-NL" sz="1100" i="1" smtClean="0">
                        <a:solidFill>
                          <a:srgbClr val="C00000"/>
                        </a:solidFill>
                        <a:latin typeface="Cambria Math" panose="02040503050406030204" pitchFamily="18" charset="0"/>
                      </a:rPr>
                      <m:t> – 1</m:t>
                    </m:r>
                  </m:oMath>
                </a14:m>
                <a:endParaRPr lang="nl-NL" sz="1100">
                  <a:solidFill>
                    <a:srgbClr val="C00000"/>
                  </a:solidFill>
                </a:endParaRPr>
              </a:p>
              <a:p>
                <a14:m>
                  <m:oMath xmlns:m="http://schemas.openxmlformats.org/officeDocument/2006/math">
                    <m:r>
                      <a:rPr lang="nl-NL" sz="1100" i="1" smtClean="0">
                        <a:solidFill>
                          <a:srgbClr val="C00000"/>
                        </a:solidFill>
                        <a:latin typeface="Cambria Math" panose="02040503050406030204" pitchFamily="18" charset="0"/>
                      </a:rPr>
                      <m:t>𝑠𝑒𝑐𝑟𝑒𝑡</m:t>
                    </m:r>
                    <m:r>
                      <a:rPr lang="nl-NL" sz="1100" i="1" baseline="-25000" smtClean="0">
                        <a:solidFill>
                          <a:srgbClr val="C00000"/>
                        </a:solidFill>
                        <a:latin typeface="Cambria Math" panose="02040503050406030204" pitchFamily="18" charset="0"/>
                      </a:rPr>
                      <m:t>1</m:t>
                    </m:r>
                  </m:oMath>
                </a14:m>
                <a:r>
                  <a:rPr lang="nl-NL" sz="1100">
                    <a:solidFill>
                      <a:srgbClr val="C00000"/>
                    </a:solidFill>
                  </a:rPr>
                  <a:t> </a:t>
                </a:r>
                <a:r>
                  <a:rPr lang="nl-NL" sz="1100"/>
                  <a:t>= random 32-bit integer that is invertible in modulus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endParaRPr lang="nl-NL" sz="1100"/>
              </a:p>
              <a:p>
                <a14:m>
                  <m:oMath xmlns:m="http://schemas.openxmlformats.org/officeDocument/2006/math">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oMath>
                </a14:m>
                <a:r>
                  <a:rPr lang="nl-NL" sz="1100">
                    <a:solidFill>
                      <a:srgbClr val="C00000"/>
                    </a:solidFill>
                  </a:rPr>
                  <a:t> = </a:t>
                </a:r>
                <a14:m>
                  <m:oMath xmlns:m="http://schemas.openxmlformats.org/officeDocument/2006/math">
                    <m:f>
                      <m:fPr>
                        <m:ctrlPr>
                          <a:rPr lang="nl-NL" sz="1100" b="0" i="1" smtClean="0">
                            <a:solidFill>
                              <a:srgbClr val="C00000"/>
                            </a:solidFill>
                            <a:latin typeface="Cambria Math" panose="02040503050406030204" pitchFamily="18" charset="0"/>
                          </a:rPr>
                        </m:ctrlPr>
                      </m:fPr>
                      <m:num>
                        <m:r>
                          <a:rPr lang="nl-NL" sz="1100" b="0" i="0" smtClean="0">
                            <a:solidFill>
                              <a:srgbClr val="C00000"/>
                            </a:solidFill>
                            <a:latin typeface="Cambria Math" panose="02040503050406030204" pitchFamily="18" charset="0"/>
                          </a:rPr>
                          <m:t>1</m:t>
                        </m:r>
                      </m:num>
                      <m:den>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𝜙</m:t>
                            </m:r>
                          </m:e>
                          <m:sub>
                            <m:r>
                              <a:rPr lang="nl-NL" sz="1100" i="1">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den>
                    </m:f>
                  </m:oMath>
                </a14:m>
                <a:endParaRPr lang="nl-NL" sz="1100"/>
              </a:p>
              <a:p>
                <a:r>
                  <a:rPr lang="nl-NL" sz="1100"/>
                  <a:t>  1)    Encrypt each entry </a:t>
                </a:r>
                <a14:m>
                  <m:oMath xmlns:m="http://schemas.openxmlformats.org/officeDocument/2006/math">
                    <m:r>
                      <a:rPr lang="nl-NL" sz="1100" b="0" i="1" smtClean="0">
                        <a:latin typeface="Cambria Math" panose="02040503050406030204" pitchFamily="18" charset="0"/>
                      </a:rPr>
                      <m:t>𝑖</m:t>
                    </m:r>
                  </m:oMath>
                </a14:m>
                <a:r>
                  <a:rPr lang="nl-NL" sz="1100"/>
                  <a:t> in </a:t>
                </a:r>
                <a14:m>
                  <m:oMath xmlns:m="http://schemas.openxmlformats.org/officeDocument/2006/math">
                    <m:sSub>
                      <m:sSubPr>
                        <m:ctrlPr>
                          <a:rPr lang="nl-NL" sz="1100" b="0" i="1" smtClean="0">
                            <a:latin typeface="Cambria Math" panose="02040503050406030204" pitchFamily="18" charset="0"/>
                          </a:rPr>
                        </m:ctrlPr>
                      </m:sSubPr>
                      <m:e>
                        <m:r>
                          <a:rPr lang="nl-NL" sz="1100" b="0" i="1" smtClean="0">
                            <a:latin typeface="Cambria Math" panose="02040503050406030204" pitchFamily="18" charset="0"/>
                          </a:rPr>
                          <m:t>𝐶</m:t>
                        </m:r>
                      </m:e>
                      <m:sub>
                        <m:r>
                          <a:rPr lang="nl-NL" sz="1100" b="0" i="1" smtClean="0">
                            <a:latin typeface="Cambria Math" panose="02040503050406030204" pitchFamily="18" charset="0"/>
                          </a:rPr>
                          <m:t>1</m:t>
                        </m:r>
                      </m:sub>
                    </m:sSub>
                    <m:r>
                      <a:rPr lang="nl-NL" sz="1100" b="0" i="1" smtClean="0">
                        <a:latin typeface="Cambria Math" panose="02040503050406030204" pitchFamily="18" charset="0"/>
                      </a:rPr>
                      <m:t>→ </m:t>
                    </m:r>
                  </m:oMath>
                </a14:m>
                <a:r>
                  <a:rPr lang="nl-NL" sz="1100"/>
                  <a:t>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r>
                      <a:rPr lang="nl-NL" sz="1100" b="0" i="1" smtClean="0">
                        <a:solidFill>
                          <a:srgbClr val="C00000"/>
                        </a:solidFill>
                        <a:latin typeface="Cambria Math" panose="02040503050406030204" pitchFamily="18" charset="0"/>
                      </a:rPr>
                      <m:t>=</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up>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𝑠𝑒𝑐𝑟𝑒𝑡</m:t>
                            </m:r>
                          </m:e>
                          <m:sub>
                            <m:r>
                              <a:rPr lang="nl-NL" sz="1100" b="0" i="1" smtClean="0">
                                <a:solidFill>
                                  <a:srgbClr val="C00000"/>
                                </a:solidFill>
                                <a:latin typeface="Cambria Math" panose="02040503050406030204" pitchFamily="18" charset="0"/>
                              </a:rPr>
                              <m:t>1</m:t>
                            </m:r>
                          </m:sub>
                        </m:sSub>
                      </m:sup>
                    </m:sSubSup>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𝑝𝑟</m:t>
                        </m:r>
                      </m:e>
                      <m:sub>
                        <m:r>
                          <a:rPr lang="nl-NL" sz="1100" b="0" i="1" smtClean="0">
                            <a:solidFill>
                              <a:srgbClr val="C00000"/>
                            </a:solidFill>
                            <a:latin typeface="Cambria Math" panose="02040503050406030204" pitchFamily="18" charset="0"/>
                          </a:rPr>
                          <m:t>1</m:t>
                        </m:r>
                      </m:sub>
                    </m:sSub>
                  </m:oMath>
                </a14:m>
                <a:endParaRPr lang="nl-NL" sz="1100" i="1"/>
              </a:p>
              <a:p>
                <a:r>
                  <a:rPr lang="nl-NL" sz="1100"/>
                  <a:t>  2)    Shuffle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BA2824"/>
                            </a:solidFill>
                            <a:latin typeface="Cambria Math" panose="02040503050406030204" pitchFamily="18" charset="0"/>
                          </a:rPr>
                        </m:ctrlPr>
                      </m:dPr>
                      <m:e>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𝐶</m:t>
                            </m:r>
                          </m:e>
                          <m:sub>
                            <m:r>
                              <a:rPr lang="nl-NL" sz="1100" b="0" i="1" smtClean="0">
                                <a:solidFill>
                                  <a:srgbClr val="BA2824"/>
                                </a:solidFill>
                                <a:latin typeface="Cambria Math" panose="02040503050406030204" pitchFamily="18" charset="0"/>
                              </a:rPr>
                              <m:t>1</m:t>
                            </m:r>
                          </m:sub>
                        </m:sSub>
                      </m:e>
                    </m:d>
                  </m:oMath>
                </a14:m>
                <a:endParaRPr lang="nl-NL" sz="1100" b="0"/>
              </a:p>
              <a:p>
                <a:r>
                  <a:rPr lang="nl-NL" sz="1100"/>
                  <a:t>  3)    Send to peer 2</a:t>
                </a:r>
              </a:p>
              <a:p>
                <a:endParaRPr lang="nl-NL" sz="1100"/>
              </a:p>
              <a:p>
                <a:r>
                  <a:rPr lang="nl-NL" sz="1100"/>
                  <a:t>  7)    Decrypt each entry i in </a:t>
                </a:r>
                <a14:m>
                  <m:oMath xmlns:m="http://schemas.openxmlformats.org/officeDocument/2006/math">
                    <m:sSub>
                      <m:sSubPr>
                        <m:ctrlPr>
                          <a:rPr lang="nl-NL" sz="1100" b="0" i="1" smtClean="0">
                            <a:latin typeface="Cambria Math" panose="02040503050406030204" pitchFamily="18" charset="0"/>
                          </a:rPr>
                        </m:ctrlPr>
                      </m:sSubPr>
                      <m:e>
                        <m:r>
                          <m:rPr>
                            <m:sty m:val="p"/>
                          </m:rPr>
                          <a:rPr lang="nl-NL" sz="1100" b="0" i="0" smtClean="0">
                            <a:latin typeface="Cambria Math" panose="02040503050406030204" pitchFamily="18" charset="0"/>
                          </a:rPr>
                          <m:t>C</m:t>
                        </m:r>
                      </m:e>
                      <m:sub>
                        <m:r>
                          <a:rPr lang="nl-NL" sz="1100" b="0" i="0" smtClean="0">
                            <a:latin typeface="Cambria Math" panose="02040503050406030204" pitchFamily="18" charset="0"/>
                          </a:rPr>
                          <m:t>1, </m:t>
                        </m:r>
                        <m:r>
                          <m:rPr>
                            <m:sty m:val="p"/>
                          </m:rPr>
                          <a:rPr lang="nl-NL" sz="1100" b="0" i="0" smtClean="0">
                            <a:latin typeface="Cambria Math" panose="02040503050406030204" pitchFamily="18" charset="0"/>
                          </a:rPr>
                          <m:t>i</m:t>
                        </m:r>
                      </m:sub>
                    </m:sSub>
                    <m:r>
                      <a:rPr lang="nl-NL" sz="1100" b="0" i="0" smtClean="0">
                        <a:latin typeface="Cambria Math" panose="02040503050406030204" pitchFamily="18" charset="0"/>
                      </a:rPr>
                      <m:t>→</m:t>
                    </m:r>
                  </m:oMath>
                </a14:m>
                <a:r>
                  <a:rPr lang="nl-NL" sz="1100" b="0" i="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r>
                        <a:rPr lang="nl-NL" sz="1100" b="0" i="1" smtClean="0">
                          <a:latin typeface="Cambria Math" panose="02040503050406030204" pitchFamily="18" charset="0"/>
                        </a:rPr>
                        <m:t>= </m:t>
                      </m:r>
                      <m:r>
                        <a:rPr lang="nl-NL" sz="1100" i="1" smtClean="0">
                          <a:solidFill>
                            <a:schemeClr val="accent1"/>
                          </a:solidFill>
                          <a:latin typeface="Cambria Math" panose="02040503050406030204" pitchFamily="18" charset="0"/>
                        </a:rPr>
                        <m:t>𝐸𝑛</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𝑐</m:t>
                          </m:r>
                        </m:e>
                        <m:sub>
                          <m:r>
                            <a:rPr lang="nl-NL" sz="1100" i="1">
                              <a:solidFill>
                                <a:schemeClr val="accent1"/>
                              </a:solidFill>
                              <a:latin typeface="Cambria Math" panose="02040503050406030204" pitchFamily="18" charset="0"/>
                            </a:rPr>
                            <m:t>𝑠𝑒𝑐𝑟𝑒</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𝑡</m:t>
                              </m:r>
                            </m:e>
                            <m:sub>
                              <m:r>
                                <a:rPr lang="nl-NL" sz="1100" i="1">
                                  <a:solidFill>
                                    <a:schemeClr val="accent1"/>
                                  </a:solidFill>
                                  <a:latin typeface="Cambria Math" panose="02040503050406030204" pitchFamily="18" charset="0"/>
                                </a:rPr>
                                <m:t>2</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r>
                                <a:rPr lang="nl-NL" sz="1100" i="1">
                                  <a:solidFill>
                                    <a:srgbClr val="C00000"/>
                                  </a:solidFill>
                                  <a:latin typeface="Cambria Math" panose="02040503050406030204" pitchFamily="18" charset="0"/>
                                </a:rPr>
                                <m:t>𝐸𝑛</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𝑐</m:t>
                                  </m:r>
                                </m:e>
                                <m:sub>
                                  <m:r>
                                    <a:rPr lang="nl-NL" sz="1100" i="1">
                                      <a:solidFill>
                                        <a:srgbClr val="C00000"/>
                                      </a:solidFill>
                                      <a:latin typeface="Cambria Math" panose="02040503050406030204" pitchFamily="18" charset="0"/>
                                    </a:rPr>
                                    <m:t>𝑠𝑒𝑐𝑟𝑒</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𝑡</m:t>
                                      </m:r>
                                    </m:e>
                                    <m:sub>
                                      <m:r>
                                        <a:rPr lang="nl-NL" sz="1100" i="1">
                                          <a:solidFill>
                                            <a:srgbClr val="C00000"/>
                                          </a:solidFill>
                                          <a:latin typeface="Cambria Math" panose="02040503050406030204" pitchFamily="18" charset="0"/>
                                        </a:rPr>
                                        <m:t>1</m:t>
                                      </m:r>
                                    </m:sub>
                                  </m:sSub>
                                </m:sub>
                              </m:sSub>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d>
                        </m:e>
                        <m:sup>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sup>
                      </m:sSup>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𝑝</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𝑟</m:t>
                          </m:r>
                        </m:e>
                        <m:sub>
                          <m:r>
                            <a:rPr lang="nl-NL" sz="1100" b="0" i="1" smtClean="0">
                              <a:solidFill>
                                <a:srgbClr val="C00000"/>
                              </a:solidFill>
                              <a:latin typeface="Cambria Math" panose="02040503050406030204" pitchFamily="18" charset="0"/>
                            </a:rPr>
                            <m:t>1</m:t>
                          </m:r>
                        </m:sub>
                      </m:sSub>
                    </m:oMath>
                  </m:oMathPara>
                </a14:m>
                <a:endParaRPr lang="nl-NL" sz="1100"/>
              </a:p>
              <a:p>
                <a:endParaRPr lang="nl-NL" sz="1100"/>
              </a:p>
              <a:p>
                <a:pPr algn="ctr"/>
                <a:endParaRPr lang="nl-NL" sz="1100"/>
              </a:p>
              <a:p>
                <a:endParaRPr lang="nl-NL" sz="1100"/>
              </a:p>
              <a:p>
                <a:endParaRPr lang="nl-NL" sz="1100"/>
              </a:p>
              <a:p>
                <a:r>
                  <a:rPr lang="nl-NL" sz="1100"/>
                  <a:t>  9)    Calculate </a:t>
                </a:r>
                <a14:m>
                  <m:oMath xmlns:m="http://schemas.openxmlformats.org/officeDocument/2006/math">
                    <m:r>
                      <a:rPr lang="nl-NL" sz="1100" b="0" i="1" smtClean="0">
                        <a:latin typeface="Cambria Math" panose="02040503050406030204" pitchFamily="18" charset="0"/>
                      </a:rPr>
                      <m:t>𝐵𝐹</m:t>
                    </m:r>
                    <m:r>
                      <a:rPr lang="nl-NL" sz="1100" b="0" i="1" smtClean="0">
                        <a:latin typeface="Cambria Math" panose="02040503050406030204" pitchFamily="18" charset="0"/>
                      </a:rPr>
                      <m:t>(</m:t>
                    </m:r>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r>
                      <a:rPr lang="nl-NL" sz="1100" b="0" i="1" smtClean="0">
                        <a:solidFill>
                          <a:srgbClr val="C00000"/>
                        </a:solidFill>
                        <a:latin typeface="Cambria Math" panose="02040503050406030204" pitchFamily="18" charset="0"/>
                      </a:rPr>
                      <m:t>(</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r>
                      <a:rPr lang="nl-NL" sz="1100" b="0" i="1" smtClean="0">
                        <a:solidFill>
                          <a:srgbClr val="C00000"/>
                        </a:solidFill>
                        <a:latin typeface="Cambria Math" panose="02040503050406030204" pitchFamily="18" charset="0"/>
                      </a:rPr>
                      <m:t>)</m:t>
                    </m:r>
                  </m:oMath>
                </a14:m>
                <a:r>
                  <a:rPr lang="nl-NL" sz="1100">
                    <a:solidFill>
                      <a:srgbClr val="C00000"/>
                    </a:solidFill>
                  </a:rPr>
                  <a:t> </a:t>
                </a:r>
                <a:r>
                  <a:rPr lang="nl-NL" sz="1100"/>
                  <a:t>for each entry </a:t>
                </a:r>
                <a14:m>
                  <m:oMath xmlns:m="http://schemas.openxmlformats.org/officeDocument/2006/math">
                    <m:r>
                      <a:rPr lang="nl-NL" sz="1100" b="0" i="1" smtClean="0">
                        <a:latin typeface="Cambria Math" panose="02040503050406030204" pitchFamily="18" charset="0"/>
                      </a:rPr>
                      <m:t>𝑖</m:t>
                    </m:r>
                  </m:oMath>
                </a14:m>
                <a:r>
                  <a:rPr lang="nl-NL" sz="1100"/>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oMath>
                </a14:m>
                <a:endParaRPr lang="nl-NL" sz="1100"/>
              </a:p>
              <a:p>
                <a:r>
                  <a:rPr lang="nl-NL" sz="1100"/>
                  <a:t>  10)    Check for matches with</a:t>
                </a:r>
                <a:r>
                  <a:rPr lang="nl-NL" sz="1100" b="0"/>
                  <a:t>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a:p>
              <a:p>
                <a:r>
                  <a:rPr lang="nl-NL" sz="1100"/>
                  <a:t>  11)   Get cardinality of intersections</a:t>
                </a:r>
              </a:p>
            </p:txBody>
          </p:sp>
        </mc:Choice>
        <mc:Fallback xmlns="">
          <p:sp>
            <p:nvSpPr>
              <p:cNvPr id="7" name="TextBox 6">
                <a:extLst>
                  <a:ext uri="{FF2B5EF4-FFF2-40B4-BE49-F238E27FC236}">
                    <a16:creationId xmlns:a16="http://schemas.microsoft.com/office/drawing/2014/main" id="{F9B57F35-54F6-49F1-84D0-8880CBB908E5}"/>
                  </a:ext>
                </a:extLst>
              </p:cNvPr>
              <p:cNvSpPr txBox="1">
                <a:spLocks noRot="1" noChangeAspect="1" noMove="1" noResize="1" noEditPoints="1" noAdjustHandles="1" noChangeArrowheads="1" noChangeShapeType="1" noTextEdit="1"/>
              </p:cNvSpPr>
              <p:nvPr/>
            </p:nvSpPr>
            <p:spPr>
              <a:xfrm>
                <a:off x="256853" y="806472"/>
                <a:ext cx="2794571" cy="4217373"/>
              </a:xfrm>
              <a:prstGeom prst="rect">
                <a:avLst/>
              </a:prstGeom>
              <a:blipFill>
                <a:blip r:embed="rId3"/>
                <a:stretch>
                  <a:fillRect r="-2832" b="-723"/>
                </a:stretch>
              </a:blipFill>
              <a:ln>
                <a:noFill/>
              </a:ln>
            </p:spPr>
            <p:txBody>
              <a:bodyPr/>
              <a:lstStyle/>
              <a:p>
                <a:r>
                  <a:rPr lang="nl-NL">
                    <a:noFill/>
                  </a:rPr>
                  <a:t> </a:t>
                </a:r>
              </a:p>
            </p:txBody>
          </p:sp>
        </mc:Fallback>
      </mc:AlternateContent>
      <p:sp>
        <p:nvSpPr>
          <p:cNvPr id="8" name="TextBox 7">
            <a:extLst>
              <a:ext uri="{FF2B5EF4-FFF2-40B4-BE49-F238E27FC236}">
                <a16:creationId xmlns:a16="http://schemas.microsoft.com/office/drawing/2014/main" id="{84522DF8-B028-441E-892A-59EFAF6B6D26}"/>
              </a:ext>
            </a:extLst>
          </p:cNvPr>
          <p:cNvSpPr txBox="1"/>
          <p:nvPr/>
        </p:nvSpPr>
        <p:spPr>
          <a:xfrm>
            <a:off x="256854" y="325642"/>
            <a:ext cx="2794571" cy="261610"/>
          </a:xfrm>
          <a:prstGeom prst="rect">
            <a:avLst/>
          </a:prstGeom>
          <a:noFill/>
        </p:spPr>
        <p:txBody>
          <a:bodyPr wrap="square" rtlCol="0">
            <a:spAutoFit/>
          </a:bodyPr>
          <a:lstStyle/>
          <a:p>
            <a:pPr algn="ctr"/>
            <a:r>
              <a:rPr lang="nl-NL" sz="1100" b="1">
                <a:solidFill>
                  <a:srgbClr val="C00000"/>
                </a:solidFill>
              </a:rPr>
              <a:t>Peer 1</a:t>
            </a:r>
          </a:p>
        </p:txBody>
      </p:sp>
      <p:sp>
        <p:nvSpPr>
          <p:cNvPr id="9" name="TextBox 8">
            <a:extLst>
              <a:ext uri="{FF2B5EF4-FFF2-40B4-BE49-F238E27FC236}">
                <a16:creationId xmlns:a16="http://schemas.microsoft.com/office/drawing/2014/main" id="{9A7B1D05-4B29-40E6-BE54-3D95FC0D047C}"/>
              </a:ext>
            </a:extLst>
          </p:cNvPr>
          <p:cNvSpPr txBox="1"/>
          <p:nvPr/>
        </p:nvSpPr>
        <p:spPr>
          <a:xfrm>
            <a:off x="5052402" y="287676"/>
            <a:ext cx="2794571" cy="261610"/>
          </a:xfrm>
          <a:prstGeom prst="rect">
            <a:avLst/>
          </a:prstGeom>
          <a:noFill/>
        </p:spPr>
        <p:txBody>
          <a:bodyPr wrap="square" rtlCol="0">
            <a:spAutoFit/>
          </a:bodyPr>
          <a:lstStyle/>
          <a:p>
            <a:pPr algn="ctr"/>
            <a:r>
              <a:rPr lang="nl-NL" sz="1100" b="1">
                <a:solidFill>
                  <a:schemeClr val="accent1"/>
                </a:solidFill>
              </a:rPr>
              <a:t>Peer 2</a:t>
            </a:r>
          </a:p>
        </p:txBody>
      </p:sp>
      <p:sp>
        <p:nvSpPr>
          <p:cNvPr id="10" name="TextBox 9">
            <a:extLst>
              <a:ext uri="{FF2B5EF4-FFF2-40B4-BE49-F238E27FC236}">
                <a16:creationId xmlns:a16="http://schemas.microsoft.com/office/drawing/2014/main" id="{E2443217-2092-419E-B138-A6C99AC7C7E0}"/>
              </a:ext>
            </a:extLst>
          </p:cNvPr>
          <p:cNvSpPr txBox="1"/>
          <p:nvPr/>
        </p:nvSpPr>
        <p:spPr>
          <a:xfrm>
            <a:off x="5052403" y="544862"/>
            <a:ext cx="2794571" cy="261610"/>
          </a:xfrm>
          <a:prstGeom prst="rect">
            <a:avLst/>
          </a:prstGeom>
          <a:noFill/>
        </p:spPr>
        <p:txBody>
          <a:bodyPr wrap="square" rtlCol="0">
            <a:spAutoFit/>
          </a:bodyPr>
          <a:lstStyle/>
          <a:p>
            <a:r>
              <a:rPr lang="nl-NL" sz="1100"/>
              <a:t>Available classes (= </a:t>
            </a:r>
            <a:r>
              <a:rPr lang="nl-NL" sz="1100">
                <a:solidFill>
                  <a:schemeClr val="accent1"/>
                </a:solidFill>
              </a:rPr>
              <a:t>C</a:t>
            </a:r>
            <a:r>
              <a:rPr lang="nl-NL" sz="1100" baseline="-25000">
                <a:solidFill>
                  <a:schemeClr val="accent1"/>
                </a:solidFill>
              </a:rPr>
              <a:t>2</a:t>
            </a:r>
            <a:r>
              <a:rPr lang="nl-NL" sz="110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14B17E-0C5D-4959-9FB4-387B4EAE0135}"/>
                  </a:ext>
                </a:extLst>
              </p:cNvPr>
              <p:cNvSpPr txBox="1"/>
              <p:nvPr/>
            </p:nvSpPr>
            <p:spPr>
              <a:xfrm>
                <a:off x="5052402" y="806472"/>
                <a:ext cx="2794571" cy="3454535"/>
              </a:xfrm>
              <a:prstGeom prst="rect">
                <a:avLst/>
              </a:prstGeom>
              <a:noFill/>
            </p:spPr>
            <p:txBody>
              <a:bodyPr wrap="square" rtlCol="0">
                <a:spAutoFit/>
              </a:bodyPr>
              <a:lstStyle/>
              <a:p>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oMath>
                </a14:m>
                <a:r>
                  <a:rPr lang="nl-NL" sz="1100"/>
                  <a:t> = random big prime number</a:t>
                </a:r>
              </a:p>
              <a:p>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r>
                  <a:rPr lang="nl-NL" sz="1100">
                    <a:solidFill>
                      <a:schemeClr val="accent1"/>
                    </a:solidFill>
                  </a:rPr>
                  <a:t> = </a:t>
                </a:r>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r>
                      <a:rPr lang="nl-NL" sz="1100" i="1" smtClean="0">
                        <a:solidFill>
                          <a:schemeClr val="accent1"/>
                        </a:solidFill>
                        <a:latin typeface="Cambria Math" panose="02040503050406030204" pitchFamily="18" charset="0"/>
                      </a:rPr>
                      <m:t> – 1</m:t>
                    </m:r>
                  </m:oMath>
                </a14:m>
                <a:endParaRPr lang="nl-NL" sz="1100">
                  <a:solidFill>
                    <a:schemeClr val="accent1"/>
                  </a:solidFill>
                </a:endParaRPr>
              </a:p>
              <a:p>
                <a14:m>
                  <m:oMath xmlns:m="http://schemas.openxmlformats.org/officeDocument/2006/math">
                    <m:r>
                      <a:rPr lang="nl-NL" sz="1100" i="1" smtClean="0">
                        <a:solidFill>
                          <a:schemeClr val="accent1"/>
                        </a:solidFill>
                        <a:latin typeface="Cambria Math" panose="02040503050406030204" pitchFamily="18" charset="0"/>
                      </a:rPr>
                      <m:t>𝑠𝑒𝑐𝑟𝑒𝑡</m:t>
                    </m:r>
                    <m:r>
                      <a:rPr lang="nl-NL" sz="1100" i="1" baseline="-25000" smtClean="0">
                        <a:solidFill>
                          <a:schemeClr val="accent1"/>
                        </a:solidFill>
                        <a:latin typeface="Cambria Math" panose="02040503050406030204" pitchFamily="18" charset="0"/>
                      </a:rPr>
                      <m:t>1</m:t>
                    </m:r>
                  </m:oMath>
                </a14:m>
                <a:r>
                  <a:rPr lang="nl-NL" sz="1100">
                    <a:solidFill>
                      <a:schemeClr val="accent1"/>
                    </a:solidFill>
                  </a:rPr>
                  <a:t> </a:t>
                </a:r>
                <a:r>
                  <a:rPr lang="nl-NL" sz="1100"/>
                  <a:t>= random 32-bit integer that is invertible in modulus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endParaRPr lang="nl-NL" sz="1100"/>
              </a:p>
              <a:p>
                <a14:m>
                  <m:oMath xmlns:m="http://schemas.openxmlformats.org/officeDocument/2006/math">
                    <m:r>
                      <a:rPr lang="nl-NL" sz="1100" b="0" i="1" smtClean="0">
                        <a:solidFill>
                          <a:schemeClr val="accent1"/>
                        </a:solidFill>
                        <a:latin typeface="Cambria Math" panose="02040503050406030204" pitchFamily="18" charset="0"/>
                      </a:rPr>
                      <m:t>𝑠𝑒𝑐𝑟𝑒</m:t>
                    </m:r>
                    <m:sSubSup>
                      <m:sSubSupPr>
                        <m:ctrlPr>
                          <a:rPr lang="nl-NL" sz="1100" b="0" i="1" smtClean="0">
                            <a:solidFill>
                              <a:schemeClr val="accent1"/>
                            </a:solidFill>
                            <a:latin typeface="Cambria Math" panose="02040503050406030204" pitchFamily="18" charset="0"/>
                          </a:rPr>
                        </m:ctrlPr>
                      </m:sSubSup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up>
                        <m:r>
                          <a:rPr lang="nl-NL" sz="1100" b="0" i="1" smtClean="0">
                            <a:solidFill>
                              <a:schemeClr val="accent1"/>
                            </a:solidFill>
                            <a:latin typeface="Cambria Math" panose="02040503050406030204" pitchFamily="18" charset="0"/>
                          </a:rPr>
                          <m:t>−1</m:t>
                        </m:r>
                      </m:sup>
                    </m:sSubSup>
                  </m:oMath>
                </a14:m>
                <a:r>
                  <a:rPr lang="nl-NL" sz="1100">
                    <a:solidFill>
                      <a:schemeClr val="accent1"/>
                    </a:solidFill>
                  </a:rPr>
                  <a:t> = </a:t>
                </a:r>
                <a14:m>
                  <m:oMath xmlns:m="http://schemas.openxmlformats.org/officeDocument/2006/math">
                    <m:f>
                      <m:fPr>
                        <m:ctrlPr>
                          <a:rPr lang="nl-NL" sz="1100" b="0" i="1" smtClean="0">
                            <a:solidFill>
                              <a:schemeClr val="accent1"/>
                            </a:solidFill>
                            <a:latin typeface="Cambria Math" panose="02040503050406030204" pitchFamily="18" charset="0"/>
                          </a:rPr>
                        </m:ctrlPr>
                      </m:fPr>
                      <m:num>
                        <m:r>
                          <a:rPr lang="nl-NL" sz="1100" b="0" i="0" smtClean="0">
                            <a:solidFill>
                              <a:schemeClr val="accent1"/>
                            </a:solidFill>
                            <a:latin typeface="Cambria Math" panose="02040503050406030204" pitchFamily="18" charset="0"/>
                          </a:rPr>
                          <m:t>1</m:t>
                        </m:r>
                      </m:num>
                      <m:den>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r>
                          <a:rPr lang="nl-NL" sz="1100" b="0" i="1" smtClean="0">
                            <a:solidFill>
                              <a:schemeClr val="accent1"/>
                            </a:solidFill>
                            <a:latin typeface="Cambria Math" panose="02040503050406030204" pitchFamily="18" charset="0"/>
                          </a:rPr>
                          <m:t> </m:t>
                        </m:r>
                        <m:r>
                          <a:rPr lang="nl-NL" sz="1100" b="0" i="1" smtClean="0">
                            <a:solidFill>
                              <a:schemeClr val="accent1"/>
                            </a:solidFill>
                            <a:latin typeface="Cambria Math" panose="02040503050406030204" pitchFamily="18" charset="0"/>
                          </a:rPr>
                          <m:t>𝑚𝑜𝑑</m:t>
                        </m:r>
                        <m:r>
                          <a:rPr lang="nl-NL" sz="1100" b="0" i="1" smtClean="0">
                            <a:solidFill>
                              <a:schemeClr val="accent1"/>
                            </a:solidFill>
                            <a:latin typeface="Cambria Math" panose="02040503050406030204" pitchFamily="18" charset="0"/>
                          </a:rPr>
                          <m:t> </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𝜙</m:t>
                            </m:r>
                          </m:e>
                          <m:sub>
                            <m:r>
                              <a:rPr lang="nl-NL" sz="1100" i="1">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den>
                    </m:f>
                  </m:oMath>
                </a14:m>
                <a:endParaRPr lang="nl-NL" sz="1100"/>
              </a:p>
              <a:p>
                <a:endParaRPr lang="nl-NL" sz="1100"/>
              </a:p>
              <a:p>
                <a:r>
                  <a:rPr lang="nl-NL" sz="1100"/>
                  <a:t>  4)    Shuffle </a:t>
                </a:r>
                <a14:m>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a14:m>
                <a:endParaRPr lang="nl-NL" sz="1100" b="0"/>
              </a:p>
              <a:p>
                <a:r>
                  <a:rPr lang="nl-NL" sz="1100"/>
                  <a:t>  5)    Encrypt </a:t>
                </a:r>
                <a14:m>
                  <m:oMath xmlns:m="http://schemas.openxmlformats.org/officeDocument/2006/math">
                    <m:r>
                      <a:rPr lang="nl-NL" sz="1100" b="0" i="1" smtClean="0">
                        <a:latin typeface="Cambria Math" panose="02040503050406030204" pitchFamily="18" charset="0"/>
                      </a:rPr>
                      <m:t>→ </m:t>
                    </m:r>
                  </m:oMath>
                </a14:m>
                <a:r>
                  <a:rPr lang="nl-NL" sz="1100"/>
                  <a:t>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Enc</m:t>
                        </m:r>
                      </m:e>
                      <m:sub>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secret</m:t>
                            </m:r>
                          </m:e>
                          <m:sub>
                            <m:r>
                              <a:rPr lang="nl-NL" sz="1100" b="0" i="0" smtClean="0">
                                <a:solidFill>
                                  <a:schemeClr val="accent1"/>
                                </a:solidFill>
                                <a:latin typeface="Cambria Math" panose="02040503050406030204" pitchFamily="18" charset="0"/>
                              </a:rPr>
                              <m:t>2</m:t>
                            </m:r>
                          </m:sub>
                        </m:sSub>
                      </m:sub>
                    </m:sSub>
                    <m:d>
                      <m:dPr>
                        <m:ctrlPr>
                          <a:rPr lang="nl-NL" sz="1100" b="0" i="1" smtClean="0">
                            <a:solidFill>
                              <a:srgbClr val="BA2824"/>
                            </a:solidFill>
                            <a:latin typeface="Cambria Math" panose="02040503050406030204" pitchFamily="18" charset="0"/>
                          </a:rPr>
                        </m:ctrlPr>
                      </m:dPr>
                      <m:e>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r>
                      <a:rPr lang="nl-NL" sz="1100" b="0" i="1" smtClean="0">
                        <a:solidFill>
                          <a:srgbClr val="C00000"/>
                        </a:solidFill>
                        <a:latin typeface="Cambria Math" panose="02040503050406030204" pitchFamily="18" charset="0"/>
                      </a:rPr>
                      <m:t>=</m:t>
                    </m:r>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sup>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2</m:t>
                            </m:r>
                          </m:sub>
                        </m:sSub>
                      </m:sup>
                    </m:sSup>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𝑝𝑟</m:t>
                        </m:r>
                      </m:e>
                      <m:sub>
                        <m:r>
                          <a:rPr lang="nl-NL" sz="1100" b="0" i="1" smtClean="0">
                            <a:solidFill>
                              <a:schemeClr val="accent1"/>
                            </a:solidFill>
                            <a:latin typeface="Cambria Math" panose="02040503050406030204" pitchFamily="18" charset="0"/>
                          </a:rPr>
                          <m:t>2</m:t>
                        </m:r>
                      </m:sub>
                    </m:sSub>
                  </m:oMath>
                </a14:m>
                <a:endParaRPr lang="nl-NL" sz="1100" b="0"/>
              </a:p>
              <a:p>
                <a:r>
                  <a:rPr lang="nl-NL" sz="1100"/>
                  <a:t>  6)    Send to peer 1</a:t>
                </a:r>
              </a:p>
              <a:p>
                <a:endParaRPr lang="nl-NL" sz="1100"/>
              </a:p>
              <a:p>
                <a:endParaRPr lang="nl-NL" sz="1100"/>
              </a:p>
              <a:p>
                <a:endParaRPr lang="nl-NL" sz="1100"/>
              </a:p>
              <a:p>
                <a:endParaRPr lang="nl-NL" sz="1100"/>
              </a:p>
              <a:p>
                <a:endParaRPr lang="nl-NL" sz="1100"/>
              </a:p>
              <a:p>
                <a:r>
                  <a:rPr lang="nl-NL" sz="1100"/>
                  <a:t>  8)    Send bloom filter: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b="0"/>
              </a:p>
              <a:p>
                <a:pPr algn="ctr"/>
                <a:r>
                  <a:rPr lang="nl-NL" sz="1100" b="0"/>
                  <a:t>(BF can be pre-computed)</a:t>
                </a:r>
              </a:p>
            </p:txBody>
          </p:sp>
        </mc:Choice>
        <mc:Fallback xmlns="">
          <p:sp>
            <p:nvSpPr>
              <p:cNvPr id="11" name="TextBox 10">
                <a:extLst>
                  <a:ext uri="{FF2B5EF4-FFF2-40B4-BE49-F238E27FC236}">
                    <a16:creationId xmlns:a16="http://schemas.microsoft.com/office/drawing/2014/main" id="{2314B17E-0C5D-4959-9FB4-387B4EAE0135}"/>
                  </a:ext>
                </a:extLst>
              </p:cNvPr>
              <p:cNvSpPr txBox="1">
                <a:spLocks noRot="1" noChangeAspect="1" noMove="1" noResize="1" noEditPoints="1" noAdjustHandles="1" noChangeArrowheads="1" noChangeShapeType="1" noTextEdit="1"/>
              </p:cNvSpPr>
              <p:nvPr/>
            </p:nvSpPr>
            <p:spPr>
              <a:xfrm>
                <a:off x="5052402" y="806472"/>
                <a:ext cx="2794571" cy="3454535"/>
              </a:xfrm>
              <a:prstGeom prst="rect">
                <a:avLst/>
              </a:prstGeom>
              <a:blipFill>
                <a:blip r:embed="rId4"/>
                <a:stretch>
                  <a:fillRect b="-176"/>
                </a:stretch>
              </a:blipFill>
            </p:spPr>
            <p:txBody>
              <a:bodyPr/>
              <a:lstStyle/>
              <a:p>
                <a:r>
                  <a:rPr lang="nl-NL">
                    <a:noFill/>
                  </a:rPr>
                  <a:t> </a:t>
                </a:r>
              </a:p>
            </p:txBody>
          </p:sp>
        </mc:Fallback>
      </mc:AlternateContent>
      <p:cxnSp>
        <p:nvCxnSpPr>
          <p:cNvPr id="13" name="Straight Arrow Connector 12">
            <a:extLst>
              <a:ext uri="{FF2B5EF4-FFF2-40B4-BE49-F238E27FC236}">
                <a16:creationId xmlns:a16="http://schemas.microsoft.com/office/drawing/2014/main" id="{94E102D8-91C9-4B74-8673-4A2034C4EAD1}"/>
              </a:ext>
            </a:extLst>
          </p:cNvPr>
          <p:cNvCxnSpPr>
            <a:cxnSpLocks/>
          </p:cNvCxnSpPr>
          <p:nvPr/>
        </p:nvCxnSpPr>
        <p:spPr>
          <a:xfrm>
            <a:off x="3055234" y="2072640"/>
            <a:ext cx="187071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B64ADA5-0CD6-4CE6-B375-FA802750ECA8}"/>
                  </a:ext>
                </a:extLst>
              </p:cNvPr>
              <p:cNvSpPr txBox="1"/>
              <p:nvPr/>
            </p:nvSpPr>
            <p:spPr>
              <a:xfrm>
                <a:off x="3169148" y="1788169"/>
                <a:ext cx="1756796" cy="276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m:oMathPara>
                </a14:m>
                <a:endParaRPr lang="nl-NL" sz="1100"/>
              </a:p>
            </p:txBody>
          </p:sp>
        </mc:Choice>
        <mc:Fallback xmlns="">
          <p:sp>
            <p:nvSpPr>
              <p:cNvPr id="15" name="TextBox 14">
                <a:extLst>
                  <a:ext uri="{FF2B5EF4-FFF2-40B4-BE49-F238E27FC236}">
                    <a16:creationId xmlns:a16="http://schemas.microsoft.com/office/drawing/2014/main" id="{4B64ADA5-0CD6-4CE6-B375-FA802750ECA8}"/>
                  </a:ext>
                </a:extLst>
              </p:cNvPr>
              <p:cNvSpPr txBox="1">
                <a:spLocks noRot="1" noChangeAspect="1" noMove="1" noResize="1" noEditPoints="1" noAdjustHandles="1" noChangeArrowheads="1" noChangeShapeType="1" noTextEdit="1"/>
              </p:cNvSpPr>
              <p:nvPr/>
            </p:nvSpPr>
            <p:spPr>
              <a:xfrm>
                <a:off x="3169148" y="1788169"/>
                <a:ext cx="1756796" cy="276101"/>
              </a:xfrm>
              <a:prstGeom prst="rect">
                <a:avLst/>
              </a:prstGeom>
              <a:blipFill>
                <a:blip r:embed="rId5"/>
                <a:stretch>
                  <a:fillRect/>
                </a:stretch>
              </a:blipFill>
            </p:spPr>
            <p:txBody>
              <a:bodyPr/>
              <a:lstStyle/>
              <a:p>
                <a:r>
                  <a:rPr lang="nl-NL">
                    <a:noFill/>
                  </a:rPr>
                  <a:t> </a:t>
                </a:r>
              </a:p>
            </p:txBody>
          </p:sp>
        </mc:Fallback>
      </mc:AlternateContent>
      <p:cxnSp>
        <p:nvCxnSpPr>
          <p:cNvPr id="16" name="Straight Arrow Connector 15">
            <a:extLst>
              <a:ext uri="{FF2B5EF4-FFF2-40B4-BE49-F238E27FC236}">
                <a16:creationId xmlns:a16="http://schemas.microsoft.com/office/drawing/2014/main" id="{BAF47FE9-806C-4E75-A679-FDF93D800EAA}"/>
              </a:ext>
            </a:extLst>
          </p:cNvPr>
          <p:cNvCxnSpPr>
            <a:cxnSpLocks/>
          </p:cNvCxnSpPr>
          <p:nvPr/>
        </p:nvCxnSpPr>
        <p:spPr>
          <a:xfrm flipH="1">
            <a:off x="3051424" y="2869320"/>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4574ED9-0307-45F0-818F-D4F18B2CE994}"/>
                  </a:ext>
                </a:extLst>
              </p:cNvPr>
              <p:cNvSpPr txBox="1"/>
              <p:nvPr/>
            </p:nvSpPr>
            <p:spPr>
              <a:xfrm>
                <a:off x="3169148" y="2519088"/>
                <a:ext cx="1756796"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oMath>
                  </m:oMathPara>
                </a14:m>
                <a:endParaRPr lang="nl-NL" sz="1100"/>
              </a:p>
            </p:txBody>
          </p:sp>
        </mc:Choice>
        <mc:Fallback xmlns="">
          <p:sp>
            <p:nvSpPr>
              <p:cNvPr id="19" name="TextBox 18">
                <a:extLst>
                  <a:ext uri="{FF2B5EF4-FFF2-40B4-BE49-F238E27FC236}">
                    <a16:creationId xmlns:a16="http://schemas.microsoft.com/office/drawing/2014/main" id="{84574ED9-0307-45F0-818F-D4F18B2CE994}"/>
                  </a:ext>
                </a:extLst>
              </p:cNvPr>
              <p:cNvSpPr txBox="1">
                <a:spLocks noRot="1" noChangeAspect="1" noMove="1" noResize="1" noEditPoints="1" noAdjustHandles="1" noChangeArrowheads="1" noChangeShapeType="1" noTextEdit="1"/>
              </p:cNvSpPr>
              <p:nvPr/>
            </p:nvSpPr>
            <p:spPr>
              <a:xfrm>
                <a:off x="3169148" y="2519088"/>
                <a:ext cx="1756796" cy="345672"/>
              </a:xfrm>
              <a:prstGeom prst="rect">
                <a:avLst/>
              </a:prstGeom>
              <a:blipFill>
                <a:blip r:embed="rId6"/>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4C5FB16-92D9-4365-B27E-072A46DD8167}"/>
                  </a:ext>
                </a:extLst>
              </p:cNvPr>
              <p:cNvSpPr/>
              <p:nvPr/>
            </p:nvSpPr>
            <p:spPr>
              <a:xfrm>
                <a:off x="432242" y="3443695"/>
                <a:ext cx="2331720" cy="468007"/>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rPr>
                  <a:t>Commutative encryption</a:t>
                </a:r>
                <a:r>
                  <a:rPr lang="nl-NL" sz="1100">
                    <a:solidFill>
                      <a:schemeClr val="tx1"/>
                    </a:solidFill>
                  </a:rPr>
                  <a:t>:</a:t>
                </a:r>
              </a:p>
              <a:p>
                <a:pPr/>
                <a14:m>
                  <m:oMathPara xmlns:m="http://schemas.openxmlformats.org/officeDocument/2006/math">
                    <m:oMathParaPr>
                      <m:jc m:val="centerGroup"/>
                    </m:oMathParaPr>
                    <m:oMath xmlns:m="http://schemas.openxmlformats.org/officeDocument/2006/math">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r>
                        <a:rPr lang="nl-NL" sz="1100" b="0" i="1" smtClean="0">
                          <a:solidFill>
                            <a:schemeClr val="tx1"/>
                          </a:solidFill>
                          <a:latin typeface="Cambria Math" panose="02040503050406030204" pitchFamily="18" charset="0"/>
                        </a:rPr>
                        <m:t>=</m:t>
                      </m:r>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oMath>
                  </m:oMathPara>
                </a14:m>
                <a:endParaRPr lang="nl-NL" sz="1100">
                  <a:solidFill>
                    <a:schemeClr val="tx1"/>
                  </a:solidFill>
                </a:endParaRPr>
              </a:p>
            </p:txBody>
          </p:sp>
        </mc:Choice>
        <mc:Fallback xmlns="">
          <p:sp>
            <p:nvSpPr>
              <p:cNvPr id="20" name="Rectangle 19">
                <a:extLst>
                  <a:ext uri="{FF2B5EF4-FFF2-40B4-BE49-F238E27FC236}">
                    <a16:creationId xmlns:a16="http://schemas.microsoft.com/office/drawing/2014/main" id="{34C5FB16-92D9-4365-B27E-072A46DD8167}"/>
                  </a:ext>
                </a:extLst>
              </p:cNvPr>
              <p:cNvSpPr>
                <a:spLocks noRot="1" noChangeAspect="1" noMove="1" noResize="1" noEditPoints="1" noAdjustHandles="1" noChangeArrowheads="1" noChangeShapeType="1" noTextEdit="1"/>
              </p:cNvSpPr>
              <p:nvPr/>
            </p:nvSpPr>
            <p:spPr>
              <a:xfrm>
                <a:off x="432242" y="3443695"/>
                <a:ext cx="2331720" cy="468007"/>
              </a:xfrm>
              <a:prstGeom prst="rect">
                <a:avLst/>
              </a:prstGeom>
              <a:blipFill>
                <a:blip r:embed="rId7"/>
                <a:stretch>
                  <a:fillRect/>
                </a:stretch>
              </a:blipFill>
              <a:ln>
                <a:noFill/>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981356-6837-4E55-B3A9-CAFD6FBB62C4}"/>
                  </a:ext>
                </a:extLst>
              </p:cNvPr>
              <p:cNvSpPr/>
              <p:nvPr/>
            </p:nvSpPr>
            <p:spPr>
              <a:xfrm>
                <a:off x="5283827" y="4307148"/>
                <a:ext cx="2331720" cy="618882"/>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rPr>
                  <a:t>Bloom filter</a:t>
                </a:r>
                <a:r>
                  <a:rPr lang="nl-NL" sz="1100">
                    <a:solidFill>
                      <a:schemeClr val="tx1"/>
                    </a:solidFill>
                  </a:rPr>
                  <a:t>:</a:t>
                </a:r>
              </a:p>
              <a:p>
                <a:pPr algn="ctr"/>
                <a:r>
                  <a:rPr lang="nl-NL" sz="1100">
                    <a:solidFill>
                      <a:schemeClr val="tx1"/>
                    </a:solidFill>
                  </a:rPr>
                  <a:t>Use </a:t>
                </a:r>
                <a14:m>
                  <m:oMath xmlns:m="http://schemas.openxmlformats.org/officeDocument/2006/math">
                    <m:r>
                      <a:rPr lang="nl-NL" sz="1100" b="0" i="1" smtClean="0">
                        <a:solidFill>
                          <a:schemeClr val="tx1"/>
                        </a:solidFill>
                        <a:latin typeface="Cambria Math" panose="02040503050406030204" pitchFamily="18" charset="0"/>
                      </a:rPr>
                      <m:t>𝑘</m:t>
                    </m:r>
                  </m:oMath>
                </a14:m>
                <a:r>
                  <a:rPr lang="nl-NL" sz="1100">
                    <a:solidFill>
                      <a:schemeClr val="tx1"/>
                    </a:solidFill>
                  </a:rPr>
                  <a:t> has functions on entry, save results in bit array </a:t>
                </a:r>
                <a14:m>
                  <m:oMath xmlns:m="http://schemas.openxmlformats.org/officeDocument/2006/math">
                    <m:sSup>
                      <m:sSupPr>
                        <m:ctrlPr>
                          <a:rPr lang="nl-NL" sz="1100" b="0" i="1" smtClean="0">
                            <a:solidFill>
                              <a:schemeClr val="tx1"/>
                            </a:solidFill>
                            <a:latin typeface="Cambria Math" panose="02040503050406030204" pitchFamily="18" charset="0"/>
                          </a:rPr>
                        </m:ctrlPr>
                      </m:sSupPr>
                      <m:e>
                        <m:d>
                          <m:dPr>
                            <m:begChr m:val="["/>
                            <m:endChr m:val="]"/>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0, 1</m:t>
                            </m:r>
                          </m:e>
                        </m:d>
                      </m:e>
                      <m:sup>
                        <m:r>
                          <a:rPr lang="nl-NL" sz="1100" b="0" i="1" smtClean="0">
                            <a:solidFill>
                              <a:schemeClr val="tx1"/>
                            </a:solidFill>
                            <a:latin typeface="Cambria Math" panose="02040503050406030204" pitchFamily="18" charset="0"/>
                          </a:rPr>
                          <m:t>𝑚</m:t>
                        </m:r>
                      </m:sup>
                    </m:sSup>
                  </m:oMath>
                </a14:m>
                <a:endParaRPr lang="nl-NL" sz="1100">
                  <a:solidFill>
                    <a:schemeClr val="tx1"/>
                  </a:solidFill>
                </a:endParaRPr>
              </a:p>
            </p:txBody>
          </p:sp>
        </mc:Choice>
        <mc:Fallback xmlns="">
          <p:sp>
            <p:nvSpPr>
              <p:cNvPr id="21" name="Rectangle 20">
                <a:extLst>
                  <a:ext uri="{FF2B5EF4-FFF2-40B4-BE49-F238E27FC236}">
                    <a16:creationId xmlns:a16="http://schemas.microsoft.com/office/drawing/2014/main" id="{B0981356-6837-4E55-B3A9-CAFD6FBB62C4}"/>
                  </a:ext>
                </a:extLst>
              </p:cNvPr>
              <p:cNvSpPr>
                <a:spLocks noRot="1" noChangeAspect="1" noMove="1" noResize="1" noEditPoints="1" noAdjustHandles="1" noChangeArrowheads="1" noChangeShapeType="1" noTextEdit="1"/>
              </p:cNvSpPr>
              <p:nvPr/>
            </p:nvSpPr>
            <p:spPr>
              <a:xfrm>
                <a:off x="5283827" y="4307148"/>
                <a:ext cx="2331720" cy="618882"/>
              </a:xfrm>
              <a:prstGeom prst="rect">
                <a:avLst/>
              </a:prstGeom>
              <a:blipFill>
                <a:blip r:embed="rId8"/>
                <a:stretch>
                  <a:fillRect b="-5941"/>
                </a:stretch>
              </a:blipFill>
              <a:ln>
                <a:noFill/>
              </a:ln>
            </p:spPr>
            <p:txBody>
              <a:bodyPr/>
              <a:lstStyle/>
              <a:p>
                <a:r>
                  <a:rPr lang="nl-NL">
                    <a:noFill/>
                  </a:rPr>
                  <a:t> </a:t>
                </a:r>
              </a:p>
            </p:txBody>
          </p:sp>
        </mc:Fallback>
      </mc:AlternateContent>
      <p:cxnSp>
        <p:nvCxnSpPr>
          <p:cNvPr id="22" name="Straight Arrow Connector 21">
            <a:extLst>
              <a:ext uri="{FF2B5EF4-FFF2-40B4-BE49-F238E27FC236}">
                <a16:creationId xmlns:a16="http://schemas.microsoft.com/office/drawing/2014/main" id="{CE147F6E-2268-4C29-8F99-FE5260FFE666}"/>
              </a:ext>
            </a:extLst>
          </p:cNvPr>
          <p:cNvCxnSpPr>
            <a:cxnSpLocks/>
          </p:cNvCxnSpPr>
          <p:nvPr/>
        </p:nvCxnSpPr>
        <p:spPr>
          <a:xfrm flipH="1">
            <a:off x="3051424" y="3914995"/>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A5B73D2-5769-414B-82E2-F47A366391B7}"/>
                  </a:ext>
                </a:extLst>
              </p:cNvPr>
              <p:cNvSpPr txBox="1"/>
              <p:nvPr/>
            </p:nvSpPr>
            <p:spPr>
              <a:xfrm>
                <a:off x="3169148" y="3564763"/>
                <a:ext cx="1756796"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accent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m:oMathPara>
                </a14:m>
                <a:endParaRPr lang="nl-NL" sz="1100"/>
              </a:p>
            </p:txBody>
          </p:sp>
        </mc:Choice>
        <mc:Fallback xmlns="">
          <p:sp>
            <p:nvSpPr>
              <p:cNvPr id="23" name="TextBox 22">
                <a:extLst>
                  <a:ext uri="{FF2B5EF4-FFF2-40B4-BE49-F238E27FC236}">
                    <a16:creationId xmlns:a16="http://schemas.microsoft.com/office/drawing/2014/main" id="{8A5B73D2-5769-414B-82E2-F47A366391B7}"/>
                  </a:ext>
                </a:extLst>
              </p:cNvPr>
              <p:cNvSpPr txBox="1">
                <a:spLocks noRot="1" noChangeAspect="1" noMove="1" noResize="1" noEditPoints="1" noAdjustHandles="1" noChangeArrowheads="1" noChangeShapeType="1" noTextEdit="1"/>
              </p:cNvSpPr>
              <p:nvPr/>
            </p:nvSpPr>
            <p:spPr>
              <a:xfrm>
                <a:off x="3169148" y="3564763"/>
                <a:ext cx="1756796" cy="345672"/>
              </a:xfrm>
              <a:prstGeom prst="rect">
                <a:avLst/>
              </a:prstGeom>
              <a:blipFill>
                <a:blip r:embed="rId9"/>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350629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8A450-7407-4B12-AACC-BBC8ADE0AA9F}"/>
              </a:ext>
            </a:extLst>
          </p:cNvPr>
          <p:cNvSpPr/>
          <p:nvPr/>
        </p:nvSpPr>
        <p:spPr>
          <a:xfrm>
            <a:off x="4707076" y="1102109"/>
            <a:ext cx="3249452" cy="3233672"/>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50">
              <a:latin typeface="NimbusRomNo9L" panose="00000500000000000000" pitchFamily="50" charset="0"/>
            </a:endParaRPr>
          </a:p>
        </p:txBody>
      </p:sp>
      <p:sp>
        <p:nvSpPr>
          <p:cNvPr id="48" name="TextBox 47">
            <a:extLst>
              <a:ext uri="{FF2B5EF4-FFF2-40B4-BE49-F238E27FC236}">
                <a16:creationId xmlns:a16="http://schemas.microsoft.com/office/drawing/2014/main" id="{E7AAA2C8-4C6A-4A06-AEFD-8DDBB7CDA5C2}"/>
              </a:ext>
            </a:extLst>
          </p:cNvPr>
          <p:cNvSpPr txBox="1"/>
          <p:nvPr/>
        </p:nvSpPr>
        <p:spPr>
          <a:xfrm>
            <a:off x="5816750" y="1102108"/>
            <a:ext cx="1969365" cy="238527"/>
          </a:xfrm>
          <a:prstGeom prst="rect">
            <a:avLst/>
          </a:prstGeom>
          <a:noFill/>
        </p:spPr>
        <p:txBody>
          <a:bodyPr wrap="square" rtlCol="0">
            <a:spAutoFit/>
          </a:bodyPr>
          <a:lstStyle/>
          <a:p>
            <a:r>
              <a:rPr lang="nl-NL" sz="950">
                <a:latin typeface="NimbusRomNo9L" panose="00000500000000000000" pitchFamily="50" charset="0"/>
              </a:rPr>
              <a:t>Lowest IP-address</a:t>
            </a:r>
          </a:p>
        </p:txBody>
      </p:sp>
      <p:cxnSp>
        <p:nvCxnSpPr>
          <p:cNvPr id="52" name="Straight Connector 51">
            <a:extLst>
              <a:ext uri="{FF2B5EF4-FFF2-40B4-BE49-F238E27FC236}">
                <a16:creationId xmlns:a16="http://schemas.microsoft.com/office/drawing/2014/main" id="{012FC9D6-D80B-4A28-99F3-A8F808C431D8}"/>
              </a:ext>
            </a:extLst>
          </p:cNvPr>
          <p:cNvCxnSpPr/>
          <p:nvPr/>
        </p:nvCxnSpPr>
        <p:spPr>
          <a:xfrm flipH="1" flipV="1">
            <a:off x="5889854" y="1483741"/>
            <a:ext cx="28336" cy="20002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0F6C56-BF82-4967-BF39-458D0AFEABE5}"/>
              </a:ext>
            </a:extLst>
          </p:cNvPr>
          <p:cNvCxnSpPr>
            <a:cxnSpLocks/>
          </p:cNvCxnSpPr>
          <p:nvPr/>
        </p:nvCxnSpPr>
        <p:spPr>
          <a:xfrm flipV="1">
            <a:off x="6075550" y="1303422"/>
            <a:ext cx="0" cy="10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7FBCD2-2AB6-4199-92FB-C10D19197717}"/>
              </a:ext>
            </a:extLst>
          </p:cNvPr>
          <p:cNvSpPr txBox="1"/>
          <p:nvPr/>
        </p:nvSpPr>
        <p:spPr>
          <a:xfrm>
            <a:off x="4739500" y="1131105"/>
            <a:ext cx="1262801" cy="238527"/>
          </a:xfrm>
          <a:prstGeom prst="rect">
            <a:avLst/>
          </a:prstGeom>
          <a:noFill/>
        </p:spPr>
        <p:txBody>
          <a:bodyPr wrap="square" rtlCol="0">
            <a:spAutoFit/>
          </a:bodyPr>
          <a:lstStyle/>
          <a:p>
            <a:r>
              <a:rPr lang="nl-NL" sz="950">
                <a:latin typeface="NimbusRomNo9L" panose="00000500000000000000" pitchFamily="50" charset="0"/>
              </a:rPr>
              <a:t>Highest IP-address</a:t>
            </a:r>
          </a:p>
        </p:txBody>
      </p:sp>
      <p:cxnSp>
        <p:nvCxnSpPr>
          <p:cNvPr id="56" name="Straight Connector 55">
            <a:extLst>
              <a:ext uri="{FF2B5EF4-FFF2-40B4-BE49-F238E27FC236}">
                <a16:creationId xmlns:a16="http://schemas.microsoft.com/office/drawing/2014/main" id="{28B8F8E8-959D-4AB6-8B4E-D5717AEBD1E4}"/>
              </a:ext>
            </a:extLst>
          </p:cNvPr>
          <p:cNvCxnSpPr>
            <a:cxnSpLocks/>
          </p:cNvCxnSpPr>
          <p:nvPr/>
        </p:nvCxnSpPr>
        <p:spPr>
          <a:xfrm flipH="1" flipV="1">
            <a:off x="5601712" y="1350005"/>
            <a:ext cx="36934" cy="11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9217756-F4B5-48AD-B5A1-BC79A735518C}"/>
              </a:ext>
            </a:extLst>
          </p:cNvPr>
          <p:cNvCxnSpPr>
            <a:cxnSpLocks/>
          </p:cNvCxnSpPr>
          <p:nvPr/>
        </p:nvCxnSpPr>
        <p:spPr>
          <a:xfrm flipV="1">
            <a:off x="7476230" y="2074042"/>
            <a:ext cx="110163" cy="196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F9CA14-3455-458A-B9F2-0586AD039705}"/>
              </a:ext>
            </a:extLst>
          </p:cNvPr>
          <p:cNvSpPr txBox="1"/>
          <p:nvPr/>
        </p:nvSpPr>
        <p:spPr>
          <a:xfrm rot="18947719">
            <a:off x="5037693" y="2862102"/>
            <a:ext cx="1970491" cy="238527"/>
          </a:xfrm>
          <a:prstGeom prst="rect">
            <a:avLst/>
          </a:prstGeom>
          <a:noFill/>
        </p:spPr>
        <p:txBody>
          <a:bodyPr wrap="square" rtlCol="0">
            <a:spAutoFit/>
          </a:bodyPr>
          <a:lstStyle/>
          <a:p>
            <a:pPr algn="ctr"/>
            <a:r>
              <a:rPr lang="nl-NL" sz="950">
                <a:latin typeface="NimbusRomNo9L" panose="00000500000000000000" pitchFamily="50" charset="0"/>
              </a:rPr>
              <a:t>1 + 2 + 4</a:t>
            </a:r>
          </a:p>
        </p:txBody>
      </p:sp>
      <p:sp>
        <p:nvSpPr>
          <p:cNvPr id="85" name="Block Arc 84">
            <a:extLst>
              <a:ext uri="{FF2B5EF4-FFF2-40B4-BE49-F238E27FC236}">
                <a16:creationId xmlns:a16="http://schemas.microsoft.com/office/drawing/2014/main" id="{E8F96A79-876D-49DE-A16B-84F162AA4CF4}"/>
              </a:ext>
            </a:extLst>
          </p:cNvPr>
          <p:cNvSpPr/>
          <p:nvPr/>
        </p:nvSpPr>
        <p:spPr>
          <a:xfrm>
            <a:off x="4820162" y="1551674"/>
            <a:ext cx="2561046" cy="2561046"/>
          </a:xfrm>
          <a:prstGeom prst="blockArc">
            <a:avLst>
              <a:gd name="adj1" fmla="val 15063158"/>
              <a:gd name="adj2" fmla="val 16200000"/>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6" name="Block Arc 85">
            <a:extLst>
              <a:ext uri="{FF2B5EF4-FFF2-40B4-BE49-F238E27FC236}">
                <a16:creationId xmlns:a16="http://schemas.microsoft.com/office/drawing/2014/main" id="{EEC0E05B-DAE5-435D-9022-8E9ECF956F0D}"/>
              </a:ext>
            </a:extLst>
          </p:cNvPr>
          <p:cNvSpPr/>
          <p:nvPr/>
        </p:nvSpPr>
        <p:spPr>
          <a:xfrm>
            <a:off x="4820162" y="1551674"/>
            <a:ext cx="2561046" cy="2561046"/>
          </a:xfrm>
          <a:prstGeom prst="blockArc">
            <a:avLst>
              <a:gd name="adj1" fmla="val 13926316"/>
              <a:gd name="adj2" fmla="val 1506315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7" name="Block Arc 86">
            <a:extLst>
              <a:ext uri="{FF2B5EF4-FFF2-40B4-BE49-F238E27FC236}">
                <a16:creationId xmlns:a16="http://schemas.microsoft.com/office/drawing/2014/main" id="{0AC2C475-BF62-4B41-A8F3-0A0D7ABF6314}"/>
              </a:ext>
            </a:extLst>
          </p:cNvPr>
          <p:cNvSpPr/>
          <p:nvPr/>
        </p:nvSpPr>
        <p:spPr>
          <a:xfrm>
            <a:off x="4820162" y="1551674"/>
            <a:ext cx="2561046" cy="2561046"/>
          </a:xfrm>
          <a:prstGeom prst="blockArc">
            <a:avLst>
              <a:gd name="adj1" fmla="val 12789474"/>
              <a:gd name="adj2" fmla="val 1392631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8" name="Block Arc 87">
            <a:extLst>
              <a:ext uri="{FF2B5EF4-FFF2-40B4-BE49-F238E27FC236}">
                <a16:creationId xmlns:a16="http://schemas.microsoft.com/office/drawing/2014/main" id="{D16013EA-1644-4F6A-8B73-439D5459A74A}"/>
              </a:ext>
            </a:extLst>
          </p:cNvPr>
          <p:cNvSpPr/>
          <p:nvPr/>
        </p:nvSpPr>
        <p:spPr>
          <a:xfrm>
            <a:off x="4820162" y="1551674"/>
            <a:ext cx="2561046" cy="2561046"/>
          </a:xfrm>
          <a:prstGeom prst="blockArc">
            <a:avLst>
              <a:gd name="adj1" fmla="val 11652632"/>
              <a:gd name="adj2" fmla="val 1278947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9" name="Block Arc 88">
            <a:extLst>
              <a:ext uri="{FF2B5EF4-FFF2-40B4-BE49-F238E27FC236}">
                <a16:creationId xmlns:a16="http://schemas.microsoft.com/office/drawing/2014/main" id="{2B241127-DFC9-43E9-B82D-F590486BC1F7}"/>
              </a:ext>
            </a:extLst>
          </p:cNvPr>
          <p:cNvSpPr/>
          <p:nvPr/>
        </p:nvSpPr>
        <p:spPr>
          <a:xfrm>
            <a:off x="4820162" y="1551674"/>
            <a:ext cx="2561046" cy="2561046"/>
          </a:xfrm>
          <a:prstGeom prst="blockArc">
            <a:avLst>
              <a:gd name="adj1" fmla="val 10515789"/>
              <a:gd name="adj2" fmla="val 1165263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0" name="Block Arc 89">
            <a:extLst>
              <a:ext uri="{FF2B5EF4-FFF2-40B4-BE49-F238E27FC236}">
                <a16:creationId xmlns:a16="http://schemas.microsoft.com/office/drawing/2014/main" id="{A95FE894-959C-46BF-BCF9-383719163642}"/>
              </a:ext>
            </a:extLst>
          </p:cNvPr>
          <p:cNvSpPr/>
          <p:nvPr/>
        </p:nvSpPr>
        <p:spPr>
          <a:xfrm>
            <a:off x="4820162" y="1551674"/>
            <a:ext cx="2561046" cy="2561046"/>
          </a:xfrm>
          <a:prstGeom prst="blockArc">
            <a:avLst>
              <a:gd name="adj1" fmla="val 9378947"/>
              <a:gd name="adj2" fmla="val 1051578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1" name="Block Arc 90">
            <a:extLst>
              <a:ext uri="{FF2B5EF4-FFF2-40B4-BE49-F238E27FC236}">
                <a16:creationId xmlns:a16="http://schemas.microsoft.com/office/drawing/2014/main" id="{BBC6F26D-4ED1-49C8-84DD-E48199D3148E}"/>
              </a:ext>
            </a:extLst>
          </p:cNvPr>
          <p:cNvSpPr/>
          <p:nvPr/>
        </p:nvSpPr>
        <p:spPr>
          <a:xfrm>
            <a:off x="4820162" y="1551674"/>
            <a:ext cx="2561046" cy="2561046"/>
          </a:xfrm>
          <a:prstGeom prst="blockArc">
            <a:avLst>
              <a:gd name="adj1" fmla="val 8242105"/>
              <a:gd name="adj2" fmla="val 937894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2" name="Block Arc 91">
            <a:extLst>
              <a:ext uri="{FF2B5EF4-FFF2-40B4-BE49-F238E27FC236}">
                <a16:creationId xmlns:a16="http://schemas.microsoft.com/office/drawing/2014/main" id="{4F2C7C16-B016-4843-AFF9-32B221513E5B}"/>
              </a:ext>
            </a:extLst>
          </p:cNvPr>
          <p:cNvSpPr/>
          <p:nvPr/>
        </p:nvSpPr>
        <p:spPr>
          <a:xfrm>
            <a:off x="4820162" y="1551674"/>
            <a:ext cx="2561046" cy="2561046"/>
          </a:xfrm>
          <a:prstGeom prst="blockArc">
            <a:avLst>
              <a:gd name="adj1" fmla="val 7105263"/>
              <a:gd name="adj2" fmla="val 824210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3" name="Block Arc 92">
            <a:extLst>
              <a:ext uri="{FF2B5EF4-FFF2-40B4-BE49-F238E27FC236}">
                <a16:creationId xmlns:a16="http://schemas.microsoft.com/office/drawing/2014/main" id="{EE853080-7408-4E49-8702-292C1A15055B}"/>
              </a:ext>
            </a:extLst>
          </p:cNvPr>
          <p:cNvSpPr/>
          <p:nvPr/>
        </p:nvSpPr>
        <p:spPr>
          <a:xfrm>
            <a:off x="4820162" y="1551674"/>
            <a:ext cx="2561046" cy="2561046"/>
          </a:xfrm>
          <a:prstGeom prst="blockArc">
            <a:avLst>
              <a:gd name="adj1" fmla="val 5968421"/>
              <a:gd name="adj2" fmla="val 710526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4" name="Block Arc 93">
            <a:extLst>
              <a:ext uri="{FF2B5EF4-FFF2-40B4-BE49-F238E27FC236}">
                <a16:creationId xmlns:a16="http://schemas.microsoft.com/office/drawing/2014/main" id="{A828D079-B0A9-4B2D-9D50-CC3D33043B07}"/>
              </a:ext>
            </a:extLst>
          </p:cNvPr>
          <p:cNvSpPr/>
          <p:nvPr/>
        </p:nvSpPr>
        <p:spPr>
          <a:xfrm>
            <a:off x="4820162" y="1551674"/>
            <a:ext cx="2561046" cy="2561046"/>
          </a:xfrm>
          <a:prstGeom prst="blockArc">
            <a:avLst>
              <a:gd name="adj1" fmla="val 4831579"/>
              <a:gd name="adj2" fmla="val 596842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5" name="Block Arc 94">
            <a:extLst>
              <a:ext uri="{FF2B5EF4-FFF2-40B4-BE49-F238E27FC236}">
                <a16:creationId xmlns:a16="http://schemas.microsoft.com/office/drawing/2014/main" id="{E7150605-D70C-4669-950F-1BB5FCA6AD34}"/>
              </a:ext>
            </a:extLst>
          </p:cNvPr>
          <p:cNvSpPr/>
          <p:nvPr/>
        </p:nvSpPr>
        <p:spPr>
          <a:xfrm>
            <a:off x="4820162" y="1551674"/>
            <a:ext cx="2561046" cy="2561046"/>
          </a:xfrm>
          <a:prstGeom prst="blockArc">
            <a:avLst>
              <a:gd name="adj1" fmla="val 3694737"/>
              <a:gd name="adj2" fmla="val 483157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6" name="Block Arc 95">
            <a:extLst>
              <a:ext uri="{FF2B5EF4-FFF2-40B4-BE49-F238E27FC236}">
                <a16:creationId xmlns:a16="http://schemas.microsoft.com/office/drawing/2014/main" id="{B8B24FFF-B356-4266-A6FC-52FA07E5EBDF}"/>
              </a:ext>
            </a:extLst>
          </p:cNvPr>
          <p:cNvSpPr/>
          <p:nvPr/>
        </p:nvSpPr>
        <p:spPr>
          <a:xfrm>
            <a:off x="4820162" y="1551674"/>
            <a:ext cx="2561046" cy="2561046"/>
          </a:xfrm>
          <a:prstGeom prst="blockArc">
            <a:avLst>
              <a:gd name="adj1" fmla="val 2557895"/>
              <a:gd name="adj2" fmla="val 369473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7" name="Block Arc 96">
            <a:extLst>
              <a:ext uri="{FF2B5EF4-FFF2-40B4-BE49-F238E27FC236}">
                <a16:creationId xmlns:a16="http://schemas.microsoft.com/office/drawing/2014/main" id="{656516CA-8446-4192-8F69-F81D5F96379F}"/>
              </a:ext>
            </a:extLst>
          </p:cNvPr>
          <p:cNvSpPr/>
          <p:nvPr/>
        </p:nvSpPr>
        <p:spPr>
          <a:xfrm>
            <a:off x="4820162" y="1551674"/>
            <a:ext cx="2561046" cy="2561046"/>
          </a:xfrm>
          <a:prstGeom prst="blockArc">
            <a:avLst>
              <a:gd name="adj1" fmla="val 1421053"/>
              <a:gd name="adj2" fmla="val 255789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8" name="Block Arc 97">
            <a:extLst>
              <a:ext uri="{FF2B5EF4-FFF2-40B4-BE49-F238E27FC236}">
                <a16:creationId xmlns:a16="http://schemas.microsoft.com/office/drawing/2014/main" id="{5DCD02E3-FCFE-40CA-AB9D-7F29F6231C40}"/>
              </a:ext>
            </a:extLst>
          </p:cNvPr>
          <p:cNvSpPr/>
          <p:nvPr/>
        </p:nvSpPr>
        <p:spPr>
          <a:xfrm>
            <a:off x="4820162" y="1551674"/>
            <a:ext cx="2561046" cy="2561046"/>
          </a:xfrm>
          <a:prstGeom prst="blockArc">
            <a:avLst>
              <a:gd name="adj1" fmla="val 284211"/>
              <a:gd name="adj2" fmla="val 142105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9" name="Block Arc 98">
            <a:extLst>
              <a:ext uri="{FF2B5EF4-FFF2-40B4-BE49-F238E27FC236}">
                <a16:creationId xmlns:a16="http://schemas.microsoft.com/office/drawing/2014/main" id="{5BFE3668-7F48-41D8-BCCD-38FE8F90D5B9}"/>
              </a:ext>
            </a:extLst>
          </p:cNvPr>
          <p:cNvSpPr/>
          <p:nvPr/>
        </p:nvSpPr>
        <p:spPr>
          <a:xfrm>
            <a:off x="4820162" y="1551674"/>
            <a:ext cx="2561046" cy="2561046"/>
          </a:xfrm>
          <a:prstGeom prst="blockArc">
            <a:avLst>
              <a:gd name="adj1" fmla="val 20747368"/>
              <a:gd name="adj2" fmla="val 28421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0" name="Block Arc 99">
            <a:extLst>
              <a:ext uri="{FF2B5EF4-FFF2-40B4-BE49-F238E27FC236}">
                <a16:creationId xmlns:a16="http://schemas.microsoft.com/office/drawing/2014/main" id="{697A76AA-A5E2-4A60-9C95-085038E8EEBE}"/>
              </a:ext>
            </a:extLst>
          </p:cNvPr>
          <p:cNvSpPr/>
          <p:nvPr/>
        </p:nvSpPr>
        <p:spPr>
          <a:xfrm>
            <a:off x="4820162" y="1551674"/>
            <a:ext cx="2561046" cy="2561046"/>
          </a:xfrm>
          <a:prstGeom prst="blockArc">
            <a:avLst>
              <a:gd name="adj1" fmla="val 19610526"/>
              <a:gd name="adj2" fmla="val 2074736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1" name="Block Arc 100">
            <a:extLst>
              <a:ext uri="{FF2B5EF4-FFF2-40B4-BE49-F238E27FC236}">
                <a16:creationId xmlns:a16="http://schemas.microsoft.com/office/drawing/2014/main" id="{9AC000E6-AB84-49CC-8955-A22F32B11294}"/>
              </a:ext>
            </a:extLst>
          </p:cNvPr>
          <p:cNvSpPr/>
          <p:nvPr/>
        </p:nvSpPr>
        <p:spPr>
          <a:xfrm>
            <a:off x="4820162" y="1551674"/>
            <a:ext cx="2561046" cy="2561046"/>
          </a:xfrm>
          <a:prstGeom prst="blockArc">
            <a:avLst>
              <a:gd name="adj1" fmla="val 18473684"/>
              <a:gd name="adj2" fmla="val 1961052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2" name="Block Arc 101">
            <a:extLst>
              <a:ext uri="{FF2B5EF4-FFF2-40B4-BE49-F238E27FC236}">
                <a16:creationId xmlns:a16="http://schemas.microsoft.com/office/drawing/2014/main" id="{C22EA333-076A-480C-996D-1F3C4562F4AF}"/>
              </a:ext>
            </a:extLst>
          </p:cNvPr>
          <p:cNvSpPr/>
          <p:nvPr/>
        </p:nvSpPr>
        <p:spPr>
          <a:xfrm>
            <a:off x="4820162" y="1551674"/>
            <a:ext cx="2561046" cy="2561046"/>
          </a:xfrm>
          <a:prstGeom prst="blockArc">
            <a:avLst>
              <a:gd name="adj1" fmla="val 17336842"/>
              <a:gd name="adj2" fmla="val 1847368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3" name="Block Arc 102">
            <a:extLst>
              <a:ext uri="{FF2B5EF4-FFF2-40B4-BE49-F238E27FC236}">
                <a16:creationId xmlns:a16="http://schemas.microsoft.com/office/drawing/2014/main" id="{340219B6-DCF6-4776-8E8B-F81E3392A970}"/>
              </a:ext>
            </a:extLst>
          </p:cNvPr>
          <p:cNvSpPr/>
          <p:nvPr/>
        </p:nvSpPr>
        <p:spPr>
          <a:xfrm>
            <a:off x="4820162" y="1551674"/>
            <a:ext cx="2561046" cy="2561046"/>
          </a:xfrm>
          <a:prstGeom prst="blockArc">
            <a:avLst>
              <a:gd name="adj1" fmla="val 16200000"/>
              <a:gd name="adj2" fmla="val 1733684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4" name="Freeform: Shape 103">
            <a:extLst>
              <a:ext uri="{FF2B5EF4-FFF2-40B4-BE49-F238E27FC236}">
                <a16:creationId xmlns:a16="http://schemas.microsoft.com/office/drawing/2014/main" id="{0022124F-0558-47F0-ABF3-24D3B60CE7A9}"/>
              </a:ext>
            </a:extLst>
          </p:cNvPr>
          <p:cNvSpPr/>
          <p:nvPr/>
        </p:nvSpPr>
        <p:spPr>
          <a:xfrm rot="3534547">
            <a:off x="5729468" y="2430526"/>
            <a:ext cx="368109" cy="368109"/>
          </a:xfrm>
          <a:custGeom>
            <a:avLst/>
            <a:gdLst>
              <a:gd name="connsiteX0" fmla="*/ 0 w 368109"/>
              <a:gd name="connsiteY0" fmla="*/ 184055 h 368109"/>
              <a:gd name="connsiteX1" fmla="*/ 184055 w 368109"/>
              <a:gd name="connsiteY1" fmla="*/ 0 h 368109"/>
              <a:gd name="connsiteX2" fmla="*/ 368110 w 368109"/>
              <a:gd name="connsiteY2" fmla="*/ 184055 h 368109"/>
              <a:gd name="connsiteX3" fmla="*/ 184055 w 368109"/>
              <a:gd name="connsiteY3" fmla="*/ 368110 h 368109"/>
              <a:gd name="connsiteX4" fmla="*/ 0 w 368109"/>
              <a:gd name="connsiteY4" fmla="*/ 184055 h 36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09" h="368109">
                <a:moveTo>
                  <a:pt x="0" y="184055"/>
                </a:moveTo>
                <a:cubicBezTo>
                  <a:pt x="0" y="82404"/>
                  <a:pt x="82404" y="0"/>
                  <a:pt x="184055" y="0"/>
                </a:cubicBezTo>
                <a:cubicBezTo>
                  <a:pt x="285706" y="0"/>
                  <a:pt x="368110" y="82404"/>
                  <a:pt x="368110" y="184055"/>
                </a:cubicBezTo>
                <a:cubicBezTo>
                  <a:pt x="368110" y="285706"/>
                  <a:pt x="285706" y="368110"/>
                  <a:pt x="184055" y="368110"/>
                </a:cubicBezTo>
                <a:cubicBezTo>
                  <a:pt x="82404" y="368110"/>
                  <a:pt x="0" y="285706"/>
                  <a:pt x="0" y="184055"/>
                </a:cubicBez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2958" tIns="72958" rIns="72958" bIns="72958" numCol="1" spcCol="1270" anchor="ctr" anchorCtr="0">
            <a:noAutofit/>
          </a:bodyPr>
          <a:lstStyle/>
          <a:p>
            <a:pPr marL="0" lvl="0" indent="0" algn="ctr" defTabSz="666750">
              <a:lnSpc>
                <a:spcPct val="90000"/>
              </a:lnSpc>
              <a:spcBef>
                <a:spcPct val="0"/>
              </a:spcBef>
              <a:spcAft>
                <a:spcPct val="35000"/>
              </a:spcAft>
              <a:buNone/>
            </a:pPr>
            <a:endParaRPr lang="nl-NL" sz="1500" kern="1200"/>
          </a:p>
        </p:txBody>
      </p:sp>
      <p:sp>
        <p:nvSpPr>
          <p:cNvPr id="105" name="Freeform: Shape 104">
            <a:extLst>
              <a:ext uri="{FF2B5EF4-FFF2-40B4-BE49-F238E27FC236}">
                <a16:creationId xmlns:a16="http://schemas.microsoft.com/office/drawing/2014/main" id="{CDC77E9D-789D-4382-9F5D-CB00A111E126}"/>
              </a:ext>
            </a:extLst>
          </p:cNvPr>
          <p:cNvSpPr/>
          <p:nvPr/>
        </p:nvSpPr>
        <p:spPr>
          <a:xfrm>
            <a:off x="5971847" y="143211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6" name="Freeform: Shape 105">
            <a:extLst>
              <a:ext uri="{FF2B5EF4-FFF2-40B4-BE49-F238E27FC236}">
                <a16:creationId xmlns:a16="http://schemas.microsoft.com/office/drawing/2014/main" id="{43250580-0EE2-4278-A246-0A0B9D8BEC60}"/>
              </a:ext>
            </a:extLst>
          </p:cNvPr>
          <p:cNvSpPr/>
          <p:nvPr/>
        </p:nvSpPr>
        <p:spPr>
          <a:xfrm>
            <a:off x="6384620"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7" name="Freeform: Shape 106">
            <a:extLst>
              <a:ext uri="{FF2B5EF4-FFF2-40B4-BE49-F238E27FC236}">
                <a16:creationId xmlns:a16="http://schemas.microsoft.com/office/drawing/2014/main" id="{BE2DC580-67F9-4473-ADD1-9A0D2BF8BE34}"/>
              </a:ext>
            </a:extLst>
          </p:cNvPr>
          <p:cNvSpPr/>
          <p:nvPr/>
        </p:nvSpPr>
        <p:spPr>
          <a:xfrm>
            <a:off x="6752663"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8" name="Freeform: Shape 107">
            <a:extLst>
              <a:ext uri="{FF2B5EF4-FFF2-40B4-BE49-F238E27FC236}">
                <a16:creationId xmlns:a16="http://schemas.microsoft.com/office/drawing/2014/main" id="{F2217FBA-3E4A-4E24-A259-DBB83542F6A9}"/>
              </a:ext>
            </a:extLst>
          </p:cNvPr>
          <p:cNvSpPr/>
          <p:nvPr/>
        </p:nvSpPr>
        <p:spPr>
          <a:xfrm>
            <a:off x="703609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9" name="Freeform: Shape 108">
            <a:extLst>
              <a:ext uri="{FF2B5EF4-FFF2-40B4-BE49-F238E27FC236}">
                <a16:creationId xmlns:a16="http://schemas.microsoft.com/office/drawing/2014/main" id="{6276B41F-295C-417B-9512-AC09535E4C11}"/>
              </a:ext>
            </a:extLst>
          </p:cNvPr>
          <p:cNvSpPr/>
          <p:nvPr/>
        </p:nvSpPr>
        <p:spPr>
          <a:xfrm>
            <a:off x="7204194"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rgbClr val="BA282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0" name="Freeform: Shape 109">
            <a:extLst>
              <a:ext uri="{FF2B5EF4-FFF2-40B4-BE49-F238E27FC236}">
                <a16:creationId xmlns:a16="http://schemas.microsoft.com/office/drawing/2014/main" id="{5A282A6C-23B6-4915-AFFF-E0F78ED2C0B2}"/>
              </a:ext>
            </a:extLst>
          </p:cNvPr>
          <p:cNvSpPr/>
          <p:nvPr/>
        </p:nvSpPr>
        <p:spPr>
          <a:xfrm>
            <a:off x="723875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1" name="Freeform: Shape 110">
            <a:extLst>
              <a:ext uri="{FF2B5EF4-FFF2-40B4-BE49-F238E27FC236}">
                <a16:creationId xmlns:a16="http://schemas.microsoft.com/office/drawing/2014/main" id="{6E04BC04-16AC-4288-832D-3CB2C93EC5A0}"/>
              </a:ext>
            </a:extLst>
          </p:cNvPr>
          <p:cNvSpPr/>
          <p:nvPr/>
        </p:nvSpPr>
        <p:spPr>
          <a:xfrm>
            <a:off x="7136021"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2" name="Freeform: Shape 111">
            <a:extLst>
              <a:ext uri="{FF2B5EF4-FFF2-40B4-BE49-F238E27FC236}">
                <a16:creationId xmlns:a16="http://schemas.microsoft.com/office/drawing/2014/main" id="{B95624FE-A11F-4733-8BC6-756E71DEF0D7}"/>
              </a:ext>
            </a:extLst>
          </p:cNvPr>
          <p:cNvSpPr/>
          <p:nvPr/>
        </p:nvSpPr>
        <p:spPr>
          <a:xfrm>
            <a:off x="6907134"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3" name="Freeform: Shape 112">
            <a:extLst>
              <a:ext uri="{FF2B5EF4-FFF2-40B4-BE49-F238E27FC236}">
                <a16:creationId xmlns:a16="http://schemas.microsoft.com/office/drawing/2014/main" id="{581B4447-F86F-4612-BC08-8657DDC1490B}"/>
              </a:ext>
            </a:extLst>
          </p:cNvPr>
          <p:cNvSpPr/>
          <p:nvPr/>
        </p:nvSpPr>
        <p:spPr>
          <a:xfrm>
            <a:off x="6576894"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4" name="Freeform: Shape 113">
            <a:extLst>
              <a:ext uri="{FF2B5EF4-FFF2-40B4-BE49-F238E27FC236}">
                <a16:creationId xmlns:a16="http://schemas.microsoft.com/office/drawing/2014/main" id="{D7AE2301-F46D-4D90-8F49-82EADEFF70F9}"/>
              </a:ext>
            </a:extLst>
          </p:cNvPr>
          <p:cNvSpPr/>
          <p:nvPr/>
        </p:nvSpPr>
        <p:spPr>
          <a:xfrm>
            <a:off x="6181088"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5" name="Freeform: Shape 114">
            <a:extLst>
              <a:ext uri="{FF2B5EF4-FFF2-40B4-BE49-F238E27FC236}">
                <a16:creationId xmlns:a16="http://schemas.microsoft.com/office/drawing/2014/main" id="{5FAEC48E-00C0-4E40-B7C5-F8AB1EA67948}"/>
              </a:ext>
            </a:extLst>
          </p:cNvPr>
          <p:cNvSpPr/>
          <p:nvPr/>
        </p:nvSpPr>
        <p:spPr>
          <a:xfrm>
            <a:off x="5762607"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6" name="Freeform: Shape 115">
            <a:extLst>
              <a:ext uri="{FF2B5EF4-FFF2-40B4-BE49-F238E27FC236}">
                <a16:creationId xmlns:a16="http://schemas.microsoft.com/office/drawing/2014/main" id="{BF326D6B-C635-4277-B2AD-6A72041C8847}"/>
              </a:ext>
            </a:extLst>
          </p:cNvPr>
          <p:cNvSpPr/>
          <p:nvPr/>
        </p:nvSpPr>
        <p:spPr>
          <a:xfrm>
            <a:off x="5366801"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7" name="Freeform: Shape 116">
            <a:extLst>
              <a:ext uri="{FF2B5EF4-FFF2-40B4-BE49-F238E27FC236}">
                <a16:creationId xmlns:a16="http://schemas.microsoft.com/office/drawing/2014/main" id="{2BEA23E5-AE6C-4655-AB49-9D52080B8C24}"/>
              </a:ext>
            </a:extLst>
          </p:cNvPr>
          <p:cNvSpPr/>
          <p:nvPr/>
        </p:nvSpPr>
        <p:spPr>
          <a:xfrm>
            <a:off x="5036561"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8" name="Freeform: Shape 117">
            <a:extLst>
              <a:ext uri="{FF2B5EF4-FFF2-40B4-BE49-F238E27FC236}">
                <a16:creationId xmlns:a16="http://schemas.microsoft.com/office/drawing/2014/main" id="{9E6C5A8F-D8D3-476D-AB67-AD7A7226F46D}"/>
              </a:ext>
            </a:extLst>
          </p:cNvPr>
          <p:cNvSpPr/>
          <p:nvPr/>
        </p:nvSpPr>
        <p:spPr>
          <a:xfrm>
            <a:off x="4807673"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9" name="Freeform: Shape 118">
            <a:extLst>
              <a:ext uri="{FF2B5EF4-FFF2-40B4-BE49-F238E27FC236}">
                <a16:creationId xmlns:a16="http://schemas.microsoft.com/office/drawing/2014/main" id="{7491C953-8CF6-4462-8F16-C118409DEF69}"/>
              </a:ext>
            </a:extLst>
          </p:cNvPr>
          <p:cNvSpPr/>
          <p:nvPr/>
        </p:nvSpPr>
        <p:spPr>
          <a:xfrm>
            <a:off x="470494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0" name="Freeform: Shape 119">
            <a:extLst>
              <a:ext uri="{FF2B5EF4-FFF2-40B4-BE49-F238E27FC236}">
                <a16:creationId xmlns:a16="http://schemas.microsoft.com/office/drawing/2014/main" id="{29C5223C-625F-489B-9C24-CF0403BDA5E0}"/>
              </a:ext>
            </a:extLst>
          </p:cNvPr>
          <p:cNvSpPr/>
          <p:nvPr/>
        </p:nvSpPr>
        <p:spPr>
          <a:xfrm>
            <a:off x="4739500"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1" name="Freeform: Shape 120">
            <a:extLst>
              <a:ext uri="{FF2B5EF4-FFF2-40B4-BE49-F238E27FC236}">
                <a16:creationId xmlns:a16="http://schemas.microsoft.com/office/drawing/2014/main" id="{A069BD43-36D7-4D8A-A509-283BB06DBEBD}"/>
              </a:ext>
            </a:extLst>
          </p:cNvPr>
          <p:cNvSpPr/>
          <p:nvPr/>
        </p:nvSpPr>
        <p:spPr>
          <a:xfrm>
            <a:off x="490760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2" name="Freeform: Shape 121">
            <a:extLst>
              <a:ext uri="{FF2B5EF4-FFF2-40B4-BE49-F238E27FC236}">
                <a16:creationId xmlns:a16="http://schemas.microsoft.com/office/drawing/2014/main" id="{F402EBD9-B93F-4351-B374-ABEF56365F62}"/>
              </a:ext>
            </a:extLst>
          </p:cNvPr>
          <p:cNvSpPr/>
          <p:nvPr/>
        </p:nvSpPr>
        <p:spPr>
          <a:xfrm>
            <a:off x="5191031"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3" name="Freeform: Shape 122">
            <a:extLst>
              <a:ext uri="{FF2B5EF4-FFF2-40B4-BE49-F238E27FC236}">
                <a16:creationId xmlns:a16="http://schemas.microsoft.com/office/drawing/2014/main" id="{BEA06E35-4812-445E-BADA-51F79DFF00CE}"/>
              </a:ext>
            </a:extLst>
          </p:cNvPr>
          <p:cNvSpPr/>
          <p:nvPr/>
        </p:nvSpPr>
        <p:spPr>
          <a:xfrm>
            <a:off x="5559074"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59" name="TextBox 58">
            <a:extLst>
              <a:ext uri="{FF2B5EF4-FFF2-40B4-BE49-F238E27FC236}">
                <a16:creationId xmlns:a16="http://schemas.microsoft.com/office/drawing/2014/main" id="{5C95B148-C80E-4698-8774-BB80637ABAE6}"/>
              </a:ext>
            </a:extLst>
          </p:cNvPr>
          <p:cNvSpPr txBox="1"/>
          <p:nvPr/>
        </p:nvSpPr>
        <p:spPr>
          <a:xfrm>
            <a:off x="7293734" y="1855980"/>
            <a:ext cx="1969365" cy="238527"/>
          </a:xfrm>
          <a:prstGeom prst="rect">
            <a:avLst/>
          </a:prstGeom>
          <a:noFill/>
        </p:spPr>
        <p:txBody>
          <a:bodyPr wrap="square" rtlCol="0">
            <a:spAutoFit/>
          </a:bodyPr>
          <a:lstStyle/>
          <a:p>
            <a:r>
              <a:rPr lang="nl-NL" sz="950">
                <a:latin typeface="NimbusRomNo9L" panose="00000500000000000000" pitchFamily="50" charset="0"/>
              </a:rPr>
              <a:t>Our node</a:t>
            </a:r>
          </a:p>
        </p:txBody>
      </p:sp>
      <p:sp>
        <p:nvSpPr>
          <p:cNvPr id="81" name="TextBox 80">
            <a:extLst>
              <a:ext uri="{FF2B5EF4-FFF2-40B4-BE49-F238E27FC236}">
                <a16:creationId xmlns:a16="http://schemas.microsoft.com/office/drawing/2014/main" id="{DBCF34CC-05D8-404C-A073-B9F60FC9B9EC}"/>
              </a:ext>
            </a:extLst>
          </p:cNvPr>
          <p:cNvSpPr txBox="1"/>
          <p:nvPr/>
        </p:nvSpPr>
        <p:spPr>
          <a:xfrm>
            <a:off x="4600225" y="5270494"/>
            <a:ext cx="3391600" cy="2577629"/>
          </a:xfrm>
          <a:prstGeom prst="rect">
            <a:avLst/>
          </a:prstGeom>
          <a:noFill/>
        </p:spPr>
        <p:txBody>
          <a:bodyPr wrap="square">
            <a:spAutoFit/>
          </a:bodyPr>
          <a:lstStyle/>
          <a:p>
            <a:pPr marL="0" marR="0" algn="just">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We use two separate ways to test the performance of Pro-Bristle, namely in a local simulation and in a truly decentralized environment. In the former case, we run a single program that iteratively trains and combines up to 250 models to simulate a small-scale federated setting. This approach is not only relatively fast, but also makes it easy to accurately control a variety of settings, such as little computation power, low bandwidth, nodes that randomly join/exit, etc. We also emulate 16 completely independent smartphones to test if the results are comparable in a “real” setting. Unfortunately, this limit of 16 emulators is hardcoded in the Android emulator executable which makes it unpractical to run more emulators simultaneously. However, 16 emulators are enough to accurately measure the performance of different GARs and, if the programs works well on 16 emulators, gives us confidence that the code works as intended and scales to a higher number of nodes given the gossiping nature of the system and the cheap 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4" name="TextBox 133">
            <a:extLst>
              <a:ext uri="{FF2B5EF4-FFF2-40B4-BE49-F238E27FC236}">
                <a16:creationId xmlns:a16="http://schemas.microsoft.com/office/drawing/2014/main" id="{2985DEAF-FA2B-444C-9B29-DDE7C2E91B2A}"/>
              </a:ext>
            </a:extLst>
          </p:cNvPr>
          <p:cNvSpPr txBox="1"/>
          <p:nvPr/>
        </p:nvSpPr>
        <p:spPr>
          <a:xfrm>
            <a:off x="7398231" y="2589652"/>
            <a:ext cx="169317" cy="238527"/>
          </a:xfrm>
          <a:prstGeom prst="rect">
            <a:avLst/>
          </a:prstGeom>
          <a:noFill/>
        </p:spPr>
        <p:txBody>
          <a:bodyPr wrap="square" rtlCol="0">
            <a:spAutoFit/>
          </a:bodyPr>
          <a:lstStyle/>
          <a:p>
            <a:pPr algn="ctr"/>
            <a:r>
              <a:rPr lang="nl-NL" sz="950">
                <a:latin typeface="NimbusRomNo9L" panose="00000500000000000000" pitchFamily="50" charset="0"/>
              </a:rPr>
              <a:t>1</a:t>
            </a:r>
          </a:p>
        </p:txBody>
      </p:sp>
      <p:sp>
        <p:nvSpPr>
          <p:cNvPr id="136" name="TextBox 135">
            <a:extLst>
              <a:ext uri="{FF2B5EF4-FFF2-40B4-BE49-F238E27FC236}">
                <a16:creationId xmlns:a16="http://schemas.microsoft.com/office/drawing/2014/main" id="{96A4D2EF-BC9B-4AB4-B01F-5F6000587B24}"/>
              </a:ext>
            </a:extLst>
          </p:cNvPr>
          <p:cNvSpPr txBox="1"/>
          <p:nvPr/>
        </p:nvSpPr>
        <p:spPr>
          <a:xfrm rot="2627467">
            <a:off x="5689929" y="2056851"/>
            <a:ext cx="1626023" cy="238527"/>
          </a:xfrm>
          <a:prstGeom prst="rect">
            <a:avLst/>
          </a:prstGeom>
          <a:noFill/>
        </p:spPr>
        <p:txBody>
          <a:bodyPr wrap="square" rtlCol="0">
            <a:spAutoFit/>
          </a:bodyPr>
          <a:lstStyle/>
          <a:p>
            <a:pPr algn="ctr"/>
            <a:r>
              <a:rPr lang="nl-NL" sz="950">
                <a:latin typeface="NimbusRomNo9L" panose="00000500000000000000" pitchFamily="50" charset="0"/>
              </a:rPr>
              <a:t>1 + 2 + 4 + 8</a:t>
            </a:r>
          </a:p>
        </p:txBody>
      </p:sp>
      <p:sp>
        <p:nvSpPr>
          <p:cNvPr id="137" name="Arc 136">
            <a:extLst>
              <a:ext uri="{FF2B5EF4-FFF2-40B4-BE49-F238E27FC236}">
                <a16:creationId xmlns:a16="http://schemas.microsoft.com/office/drawing/2014/main" id="{235E1C3F-7604-4B79-A43D-A9FD009E788D}"/>
              </a:ext>
            </a:extLst>
          </p:cNvPr>
          <p:cNvSpPr/>
          <p:nvPr/>
        </p:nvSpPr>
        <p:spPr>
          <a:xfrm rot="2418321">
            <a:off x="7059505" y="2471146"/>
            <a:ext cx="554815" cy="569371"/>
          </a:xfrm>
          <a:prstGeom prst="arc">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8" name="Arc 137">
            <a:extLst>
              <a:ext uri="{FF2B5EF4-FFF2-40B4-BE49-F238E27FC236}">
                <a16:creationId xmlns:a16="http://schemas.microsoft.com/office/drawing/2014/main" id="{C20FC55D-DB50-4837-8AC4-0D4942617172}"/>
              </a:ext>
            </a:extLst>
          </p:cNvPr>
          <p:cNvSpPr/>
          <p:nvPr/>
        </p:nvSpPr>
        <p:spPr>
          <a:xfrm rot="13569010">
            <a:off x="6910190" y="2353529"/>
            <a:ext cx="1828800" cy="182880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9" name="TextBox 138">
            <a:extLst>
              <a:ext uri="{FF2B5EF4-FFF2-40B4-BE49-F238E27FC236}">
                <a16:creationId xmlns:a16="http://schemas.microsoft.com/office/drawing/2014/main" id="{728C9719-DDDE-4ADB-BE07-D462CD8E6E08}"/>
              </a:ext>
            </a:extLst>
          </p:cNvPr>
          <p:cNvSpPr txBox="1"/>
          <p:nvPr/>
        </p:nvSpPr>
        <p:spPr>
          <a:xfrm>
            <a:off x="6865070" y="3003011"/>
            <a:ext cx="478459" cy="238527"/>
          </a:xfrm>
          <a:prstGeom prst="rect">
            <a:avLst/>
          </a:prstGeom>
          <a:noFill/>
        </p:spPr>
        <p:txBody>
          <a:bodyPr wrap="square" rtlCol="0">
            <a:spAutoFit/>
          </a:bodyPr>
          <a:lstStyle/>
          <a:p>
            <a:pPr algn="ctr"/>
            <a:r>
              <a:rPr lang="nl-NL" sz="950">
                <a:latin typeface="NimbusRomNo9L" panose="00000500000000000000" pitchFamily="50" charset="0"/>
              </a:rPr>
              <a:t>1 + 2</a:t>
            </a:r>
          </a:p>
        </p:txBody>
      </p:sp>
      <p:sp>
        <p:nvSpPr>
          <p:cNvPr id="140" name="Arc 139">
            <a:extLst>
              <a:ext uri="{FF2B5EF4-FFF2-40B4-BE49-F238E27FC236}">
                <a16:creationId xmlns:a16="http://schemas.microsoft.com/office/drawing/2014/main" id="{037117B5-5088-4ACC-86A7-63B704E1BFCD}"/>
              </a:ext>
            </a:extLst>
          </p:cNvPr>
          <p:cNvSpPr/>
          <p:nvPr/>
        </p:nvSpPr>
        <p:spPr>
          <a:xfrm rot="15758007">
            <a:off x="5492620" y="2525112"/>
            <a:ext cx="3840480" cy="384048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41" name="Arc 140">
            <a:extLst>
              <a:ext uri="{FF2B5EF4-FFF2-40B4-BE49-F238E27FC236}">
                <a16:creationId xmlns:a16="http://schemas.microsoft.com/office/drawing/2014/main" id="{B2F2FD86-0F4E-4ED5-80C9-F4C668FA7949}"/>
              </a:ext>
            </a:extLst>
          </p:cNvPr>
          <p:cNvSpPr/>
          <p:nvPr/>
        </p:nvSpPr>
        <p:spPr>
          <a:xfrm rot="9115757">
            <a:off x="6042216" y="-643439"/>
            <a:ext cx="3200400" cy="3200400"/>
          </a:xfrm>
          <a:prstGeom prst="arc">
            <a:avLst>
              <a:gd name="adj1" fmla="val 18960681"/>
              <a:gd name="adj2"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79968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C51D07C1-DA2E-4025-8E5B-3A64FCE00F00}"/>
              </a:ext>
            </a:extLst>
          </p:cNvPr>
          <p:cNvGrpSpPr/>
          <p:nvPr/>
        </p:nvGrpSpPr>
        <p:grpSpPr>
          <a:xfrm rot="10800000">
            <a:off x="5027453" y="4073618"/>
            <a:ext cx="73660" cy="73660"/>
            <a:chOff x="1926392" y="1962682"/>
            <a:chExt cx="91440" cy="91614"/>
          </a:xfrm>
        </p:grpSpPr>
        <p:sp>
          <p:nvSpPr>
            <p:cNvPr id="91" name="Rectangle: Rounded Corners 90">
              <a:extLst>
                <a:ext uri="{FF2B5EF4-FFF2-40B4-BE49-F238E27FC236}">
                  <a16:creationId xmlns:a16="http://schemas.microsoft.com/office/drawing/2014/main" id="{D11C7D99-FCAE-4CCB-BF37-3CE7B62A5823}"/>
                </a:ext>
              </a:extLst>
            </p:cNvPr>
            <p:cNvSpPr/>
            <p:nvPr/>
          </p:nvSpPr>
          <p:spPr>
            <a:xfrm>
              <a:off x="1927029" y="1962682"/>
              <a:ext cx="45719" cy="45719"/>
            </a:xfrm>
            <a:prstGeom prst="roundRect">
              <a:avLst>
                <a:gd name="adj"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92" name="Oval 91">
              <a:extLst>
                <a:ext uri="{FF2B5EF4-FFF2-40B4-BE49-F238E27FC236}">
                  <a16:creationId xmlns:a16="http://schemas.microsoft.com/office/drawing/2014/main" id="{CE4132A7-69BB-4575-AD21-17F950107D9C}"/>
                </a:ext>
              </a:extLst>
            </p:cNvPr>
            <p:cNvSpPr/>
            <p:nvPr/>
          </p:nvSpPr>
          <p:spPr>
            <a:xfrm>
              <a:off x="1926392" y="1962856"/>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17" name="Rectangle: Rounded Corners 16">
            <a:extLst>
              <a:ext uri="{FF2B5EF4-FFF2-40B4-BE49-F238E27FC236}">
                <a16:creationId xmlns:a16="http://schemas.microsoft.com/office/drawing/2014/main" id="{DA9BDBE6-D40E-4C51-8288-6543CCA2DE82}"/>
              </a:ext>
            </a:extLst>
          </p:cNvPr>
          <p:cNvSpPr/>
          <p:nvPr/>
        </p:nvSpPr>
        <p:spPr>
          <a:xfrm>
            <a:off x="5100570" y="3613856"/>
            <a:ext cx="2401254" cy="1085199"/>
          </a:xfrm>
          <a:prstGeom prst="roundRect">
            <a:avLst>
              <a:gd name="adj" fmla="val 433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 name="Text Box 29">
            <a:extLst>
              <a:ext uri="{FF2B5EF4-FFF2-40B4-BE49-F238E27FC236}">
                <a16:creationId xmlns:a16="http://schemas.microsoft.com/office/drawing/2014/main" id="{A8DF190A-0704-4702-B65E-7D906F5D893C}"/>
              </a:ext>
            </a:extLst>
          </p:cNvPr>
          <p:cNvSpPr txBox="1"/>
          <p:nvPr/>
        </p:nvSpPr>
        <p:spPr>
          <a:xfrm>
            <a:off x="2895582" y="2759710"/>
            <a:ext cx="1726563"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Challenges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 name="Text Box 425">
            <a:extLst>
              <a:ext uri="{FF2B5EF4-FFF2-40B4-BE49-F238E27FC236}">
                <a16:creationId xmlns:a16="http://schemas.microsoft.com/office/drawing/2014/main" id="{4D7D1967-C646-4F75-B0A9-199AB9E77995}"/>
              </a:ext>
            </a:extLst>
          </p:cNvPr>
          <p:cNvSpPr txBox="1"/>
          <p:nvPr/>
        </p:nvSpPr>
        <p:spPr>
          <a:xfrm>
            <a:off x="5234490" y="2759710"/>
            <a:ext cx="2211818"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Solutions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0C403964-843B-4460-827D-70E06557FC80}"/>
              </a:ext>
            </a:extLst>
          </p:cNvPr>
          <p:cNvGrpSpPr/>
          <p:nvPr/>
        </p:nvGrpSpPr>
        <p:grpSpPr>
          <a:xfrm>
            <a:off x="4683267" y="3348990"/>
            <a:ext cx="73659" cy="73660"/>
            <a:chOff x="1439321" y="447820"/>
            <a:chExt cx="91440" cy="91614"/>
          </a:xfrm>
        </p:grpSpPr>
        <p:sp>
          <p:nvSpPr>
            <p:cNvPr id="63" name="Rectangle: Rounded Corners 62">
              <a:extLst>
                <a:ext uri="{FF2B5EF4-FFF2-40B4-BE49-F238E27FC236}">
                  <a16:creationId xmlns:a16="http://schemas.microsoft.com/office/drawing/2014/main" id="{A2F4AD4F-1215-443F-892B-6EF01BEB6E4E}"/>
                </a:ext>
              </a:extLst>
            </p:cNvPr>
            <p:cNvSpPr/>
            <p:nvPr/>
          </p:nvSpPr>
          <p:spPr>
            <a:xfrm>
              <a:off x="1439958" y="447820"/>
              <a:ext cx="45718" cy="45719"/>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64" name="Oval 63">
              <a:extLst>
                <a:ext uri="{FF2B5EF4-FFF2-40B4-BE49-F238E27FC236}">
                  <a16:creationId xmlns:a16="http://schemas.microsoft.com/office/drawing/2014/main" id="{D87B93B5-BF2A-4496-8488-EC3AF876ECC9}"/>
                </a:ext>
              </a:extLst>
            </p:cNvPr>
            <p:cNvSpPr/>
            <p:nvPr/>
          </p:nvSpPr>
          <p:spPr>
            <a:xfrm>
              <a:off x="1439321" y="447994"/>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8" name="Rectangle: Rounded Corners 7">
            <a:extLst>
              <a:ext uri="{FF2B5EF4-FFF2-40B4-BE49-F238E27FC236}">
                <a16:creationId xmlns:a16="http://schemas.microsoft.com/office/drawing/2014/main" id="{CC91C200-5651-4C72-8E6D-75EEA69BE545}"/>
              </a:ext>
            </a:extLst>
          </p:cNvPr>
          <p:cNvSpPr/>
          <p:nvPr/>
        </p:nvSpPr>
        <p:spPr>
          <a:xfrm>
            <a:off x="4622145" y="3403600"/>
            <a:ext cx="2879679" cy="192405"/>
          </a:xfrm>
          <a:prstGeom prst="roundRect">
            <a:avLst>
              <a:gd name="adj" fmla="val 2238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9" name="Rectangle: Rounded Corners 8">
            <a:extLst>
              <a:ext uri="{FF2B5EF4-FFF2-40B4-BE49-F238E27FC236}">
                <a16:creationId xmlns:a16="http://schemas.microsoft.com/office/drawing/2014/main" id="{E058DD5F-517E-4D39-9912-C2323A92BB22}"/>
              </a:ext>
            </a:extLst>
          </p:cNvPr>
          <p:cNvSpPr/>
          <p:nvPr/>
        </p:nvSpPr>
        <p:spPr>
          <a:xfrm>
            <a:off x="2891771" y="3404235"/>
            <a:ext cx="1828033" cy="471728"/>
          </a:xfrm>
          <a:prstGeom prst="roundRect">
            <a:avLst>
              <a:gd name="adj" fmla="val 970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0" name="Rectangle: Rounded Corners 9">
            <a:extLst>
              <a:ext uri="{FF2B5EF4-FFF2-40B4-BE49-F238E27FC236}">
                <a16:creationId xmlns:a16="http://schemas.microsoft.com/office/drawing/2014/main" id="{2F613D1D-3193-4AF9-AE38-32197C2680CC}"/>
              </a:ext>
            </a:extLst>
          </p:cNvPr>
          <p:cNvSpPr/>
          <p:nvPr/>
        </p:nvSpPr>
        <p:spPr>
          <a:xfrm>
            <a:off x="2891772" y="3000375"/>
            <a:ext cx="1791350" cy="600710"/>
          </a:xfrm>
          <a:prstGeom prst="roundRect">
            <a:avLst>
              <a:gd name="adj" fmla="val 6819"/>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1" name="Rectangle: Rounded Corners 10">
            <a:extLst>
              <a:ext uri="{FF2B5EF4-FFF2-40B4-BE49-F238E27FC236}">
                <a16:creationId xmlns:a16="http://schemas.microsoft.com/office/drawing/2014/main" id="{19874045-CC7C-41E2-A85C-96A72B1C312C}"/>
              </a:ext>
            </a:extLst>
          </p:cNvPr>
          <p:cNvSpPr/>
          <p:nvPr/>
        </p:nvSpPr>
        <p:spPr>
          <a:xfrm>
            <a:off x="4719937" y="3596005"/>
            <a:ext cx="36830" cy="36830"/>
          </a:xfrm>
          <a:prstGeom prst="roundRect">
            <a:avLst>
              <a:gd name="adj" fmla="val 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2" name="Oval 11">
            <a:extLst>
              <a:ext uri="{FF2B5EF4-FFF2-40B4-BE49-F238E27FC236}">
                <a16:creationId xmlns:a16="http://schemas.microsoft.com/office/drawing/2014/main" id="{4AB87753-C694-4764-B978-4A2A712D8259}"/>
              </a:ext>
            </a:extLst>
          </p:cNvPr>
          <p:cNvSpPr/>
          <p:nvPr/>
        </p:nvSpPr>
        <p:spPr>
          <a:xfrm>
            <a:off x="4719937" y="3596005"/>
            <a:ext cx="73660" cy="73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3" name="Rectangle: Rounded Corners 12">
            <a:extLst>
              <a:ext uri="{FF2B5EF4-FFF2-40B4-BE49-F238E27FC236}">
                <a16:creationId xmlns:a16="http://schemas.microsoft.com/office/drawing/2014/main" id="{04B65905-384E-4D06-BF94-F24BADD9BBBD}"/>
              </a:ext>
            </a:extLst>
          </p:cNvPr>
          <p:cNvSpPr/>
          <p:nvPr/>
        </p:nvSpPr>
        <p:spPr>
          <a:xfrm>
            <a:off x="2919711" y="3642361"/>
            <a:ext cx="2401254" cy="203199"/>
          </a:xfrm>
          <a:prstGeom prst="roundRect">
            <a:avLst>
              <a:gd name="adj" fmla="val 22659"/>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5" name="Rectangle: Rounded Corners 14">
            <a:extLst>
              <a:ext uri="{FF2B5EF4-FFF2-40B4-BE49-F238E27FC236}">
                <a16:creationId xmlns:a16="http://schemas.microsoft.com/office/drawing/2014/main" id="{C20C012A-9F66-4D4A-BC45-0F1E393102A7}"/>
              </a:ext>
            </a:extLst>
          </p:cNvPr>
          <p:cNvSpPr/>
          <p:nvPr/>
        </p:nvSpPr>
        <p:spPr>
          <a:xfrm>
            <a:off x="2891772" y="5174984"/>
            <a:ext cx="4610052" cy="192024"/>
          </a:xfrm>
          <a:prstGeom prst="roundRect">
            <a:avLst>
              <a:gd name="adj" fmla="val 24234"/>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6" name="Rectangle: Rounded Corners 15">
            <a:extLst>
              <a:ext uri="{FF2B5EF4-FFF2-40B4-BE49-F238E27FC236}">
                <a16:creationId xmlns:a16="http://schemas.microsoft.com/office/drawing/2014/main" id="{000C587E-662F-4E11-B381-D5284EB4B784}"/>
              </a:ext>
            </a:extLst>
          </p:cNvPr>
          <p:cNvSpPr/>
          <p:nvPr/>
        </p:nvSpPr>
        <p:spPr>
          <a:xfrm>
            <a:off x="2891772" y="4952734"/>
            <a:ext cx="4610052" cy="192405"/>
          </a:xfrm>
          <a:prstGeom prst="roundRect">
            <a:avLst>
              <a:gd name="adj" fmla="val 23637"/>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9" name="Rectangle: Rounded Corners 18">
            <a:extLst>
              <a:ext uri="{FF2B5EF4-FFF2-40B4-BE49-F238E27FC236}">
                <a16:creationId xmlns:a16="http://schemas.microsoft.com/office/drawing/2014/main" id="{D7BDF34B-606A-472E-B363-ACFE5F39C6C2}"/>
              </a:ext>
            </a:extLst>
          </p:cNvPr>
          <p:cNvSpPr/>
          <p:nvPr/>
        </p:nvSpPr>
        <p:spPr>
          <a:xfrm>
            <a:off x="2891771" y="4147087"/>
            <a:ext cx="2325755" cy="192405"/>
          </a:xfrm>
          <a:prstGeom prst="roundRect">
            <a:avLst>
              <a:gd name="adj" fmla="val 2345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0" name="Rectangle 19">
            <a:extLst>
              <a:ext uri="{FF2B5EF4-FFF2-40B4-BE49-F238E27FC236}">
                <a16:creationId xmlns:a16="http://schemas.microsoft.com/office/drawing/2014/main" id="{AA6CB1C0-CF73-47C8-A16A-3A7FAAC3F16B}"/>
              </a:ext>
            </a:extLst>
          </p:cNvPr>
          <p:cNvSpPr/>
          <p:nvPr/>
        </p:nvSpPr>
        <p:spPr>
          <a:xfrm>
            <a:off x="2919712" y="2987929"/>
            <a:ext cx="935112"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65E2CD2-388A-4603-B6FB-3B79E21B8E43}"/>
              </a:ext>
            </a:extLst>
          </p:cNvPr>
          <p:cNvSpPr/>
          <p:nvPr/>
        </p:nvSpPr>
        <p:spPr>
          <a:xfrm>
            <a:off x="2919712" y="318198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Reliability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C426A2C-E070-4188-B91D-CD4234F6DB1B}"/>
              </a:ext>
            </a:extLst>
          </p:cNvPr>
          <p:cNvSpPr/>
          <p:nvPr/>
        </p:nvSpPr>
        <p:spPr>
          <a:xfrm>
            <a:off x="2919712" y="3405176"/>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Massively distributed</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FD8831C9-E1BF-4B75-988C-CEAA49EF6F6B}"/>
              </a:ext>
            </a:extLst>
          </p:cNvPr>
          <p:cNvSpPr/>
          <p:nvPr/>
        </p:nvSpPr>
        <p:spPr>
          <a:xfrm>
            <a:off x="2947017" y="3645059"/>
            <a:ext cx="1278255"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Byzantine-resilience</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44A60AD-DB83-4591-BF04-C1F476FEBBE8}"/>
              </a:ext>
            </a:extLst>
          </p:cNvPr>
          <p:cNvSpPr/>
          <p:nvPr/>
        </p:nvSpPr>
        <p:spPr>
          <a:xfrm>
            <a:off x="2919712" y="4953370"/>
            <a:ext cx="1602422"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too few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F86E3A27-B9AB-4B6F-83E8-A83291484C23}"/>
              </a:ext>
            </a:extLst>
          </p:cNvPr>
          <p:cNvSpPr/>
          <p:nvPr/>
        </p:nvSpPr>
        <p:spPr>
          <a:xfrm>
            <a:off x="2919712" y="3915068"/>
            <a:ext cx="150304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stale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359ACDC-8FC0-43E5-8657-3FB3246648BD}"/>
              </a:ext>
            </a:extLst>
          </p:cNvPr>
          <p:cNvSpPr/>
          <p:nvPr/>
        </p:nvSpPr>
        <p:spPr>
          <a:xfrm>
            <a:off x="2919711" y="5172444"/>
            <a:ext cx="170243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too good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DCAC5C38-E9AB-40BE-BF4B-B9006DDFB758}"/>
              </a:ext>
            </a:extLst>
          </p:cNvPr>
          <p:cNvSpPr/>
          <p:nvPr/>
        </p:nvSpPr>
        <p:spPr>
          <a:xfrm>
            <a:off x="2919712" y="4141372"/>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Non-i.i.d. data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28CA7EC2-BD6F-442B-9458-51264781F4EB}"/>
              </a:ext>
            </a:extLst>
          </p:cNvPr>
          <p:cNvSpPr/>
          <p:nvPr/>
        </p:nvSpPr>
        <p:spPr>
          <a:xfrm>
            <a:off x="5234489" y="4143032"/>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9936716A-6B9F-48DB-A66F-C2487A87A7B0}"/>
              </a:ext>
            </a:extLst>
          </p:cNvPr>
          <p:cNvSpPr/>
          <p:nvPr/>
        </p:nvSpPr>
        <p:spPr>
          <a:xfrm>
            <a:off x="5234489" y="517219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Exploration vs exploitation strategy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CE005176-C97B-47F7-8EE8-9C4A6774F747}"/>
              </a:ext>
            </a:extLst>
          </p:cNvPr>
          <p:cNvSpPr/>
          <p:nvPr/>
        </p:nvSpPr>
        <p:spPr>
          <a:xfrm>
            <a:off x="5234489" y="495337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buffer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8BC3B499-EDD2-4E48-83E5-B5CE421C0CBE}"/>
              </a:ext>
            </a:extLst>
          </p:cNvPr>
          <p:cNvSpPr/>
          <p:nvPr/>
        </p:nvSpPr>
        <p:spPr>
          <a:xfrm>
            <a:off x="4622145" y="3156585"/>
            <a:ext cx="2879679" cy="192405"/>
          </a:xfrm>
          <a:prstGeom prst="roundRect">
            <a:avLst>
              <a:gd name="adj" fmla="val 23936"/>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7" name="Rectangle 36">
            <a:extLst>
              <a:ext uri="{FF2B5EF4-FFF2-40B4-BE49-F238E27FC236}">
                <a16:creationId xmlns:a16="http://schemas.microsoft.com/office/drawing/2014/main" id="{D8C855C5-39FC-401C-A863-17DCF0FF6A1B}"/>
              </a:ext>
            </a:extLst>
          </p:cNvPr>
          <p:cNvSpPr/>
          <p:nvPr/>
        </p:nvSpPr>
        <p:spPr>
          <a:xfrm>
            <a:off x="5234489" y="315658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Decentralized P2P gossip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5FCE1FAF-7A3C-4673-A09E-1FC7992E89D0}"/>
              </a:ext>
            </a:extLst>
          </p:cNvPr>
          <p:cNvSpPr/>
          <p:nvPr/>
        </p:nvSpPr>
        <p:spPr>
          <a:xfrm>
            <a:off x="5234489" y="3405504"/>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64F7B174-AD0A-49B5-B11F-11DC41AAF76D}"/>
              </a:ext>
            </a:extLst>
          </p:cNvPr>
          <p:cNvGrpSpPr/>
          <p:nvPr/>
        </p:nvGrpSpPr>
        <p:grpSpPr>
          <a:xfrm rot="5400000">
            <a:off x="5026911" y="4339189"/>
            <a:ext cx="73659" cy="73659"/>
            <a:chOff x="2053437" y="1818334"/>
            <a:chExt cx="91440" cy="91611"/>
          </a:xfrm>
        </p:grpSpPr>
        <p:sp>
          <p:nvSpPr>
            <p:cNvPr id="57" name="Rectangle: Rounded Corners 56">
              <a:extLst>
                <a:ext uri="{FF2B5EF4-FFF2-40B4-BE49-F238E27FC236}">
                  <a16:creationId xmlns:a16="http://schemas.microsoft.com/office/drawing/2014/main" id="{62A101D7-34AB-4C03-B608-40702D0B6640}"/>
                </a:ext>
              </a:extLst>
            </p:cNvPr>
            <p:cNvSpPr/>
            <p:nvPr/>
          </p:nvSpPr>
          <p:spPr>
            <a:xfrm>
              <a:off x="2054076" y="1818334"/>
              <a:ext cx="45718" cy="45720"/>
            </a:xfrm>
            <a:prstGeom prst="roundRect">
              <a:avLst>
                <a:gd name="adj"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8" name="Oval 57">
              <a:extLst>
                <a:ext uri="{FF2B5EF4-FFF2-40B4-BE49-F238E27FC236}">
                  <a16:creationId xmlns:a16="http://schemas.microsoft.com/office/drawing/2014/main" id="{8A13C8F4-0CC4-4B5B-97AE-B2E12316FA55}"/>
                </a:ext>
              </a:extLst>
            </p:cNvPr>
            <p:cNvSpPr/>
            <p:nvPr/>
          </p:nvSpPr>
          <p:spPr>
            <a:xfrm>
              <a:off x="2053437" y="1818504"/>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4" name="Group 43">
            <a:extLst>
              <a:ext uri="{FF2B5EF4-FFF2-40B4-BE49-F238E27FC236}">
                <a16:creationId xmlns:a16="http://schemas.microsoft.com/office/drawing/2014/main" id="{983421E6-B52F-4217-A5F6-4B17E2C1CEEF}"/>
              </a:ext>
            </a:extLst>
          </p:cNvPr>
          <p:cNvGrpSpPr/>
          <p:nvPr/>
        </p:nvGrpSpPr>
        <p:grpSpPr>
          <a:xfrm rot="16200000">
            <a:off x="4683122" y="3084671"/>
            <a:ext cx="73660" cy="73659"/>
            <a:chOff x="1436703" y="118647"/>
            <a:chExt cx="91440" cy="91614"/>
          </a:xfrm>
        </p:grpSpPr>
        <p:sp>
          <p:nvSpPr>
            <p:cNvPr id="55" name="Rectangle: Rounded Corners 54">
              <a:extLst>
                <a:ext uri="{FF2B5EF4-FFF2-40B4-BE49-F238E27FC236}">
                  <a16:creationId xmlns:a16="http://schemas.microsoft.com/office/drawing/2014/main" id="{D7C7B7ED-EDAB-4119-9D76-8527478189F1}"/>
                </a:ext>
              </a:extLst>
            </p:cNvPr>
            <p:cNvSpPr/>
            <p:nvPr/>
          </p:nvSpPr>
          <p:spPr>
            <a:xfrm>
              <a:off x="1437339" y="118647"/>
              <a:ext cx="45719" cy="45718"/>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6" name="Oval 55">
              <a:extLst>
                <a:ext uri="{FF2B5EF4-FFF2-40B4-BE49-F238E27FC236}">
                  <a16:creationId xmlns:a16="http://schemas.microsoft.com/office/drawing/2014/main" id="{2727BE71-82D5-4969-BBCC-8CEA77C0BC2E}"/>
                </a:ext>
              </a:extLst>
            </p:cNvPr>
            <p:cNvSpPr/>
            <p:nvPr/>
          </p:nvSpPr>
          <p:spPr>
            <a:xfrm>
              <a:off x="1436703" y="118821"/>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5" name="Group 44">
            <a:extLst>
              <a:ext uri="{FF2B5EF4-FFF2-40B4-BE49-F238E27FC236}">
                <a16:creationId xmlns:a16="http://schemas.microsoft.com/office/drawing/2014/main" id="{16D2C41B-374E-423E-885D-99ADF0EBAB85}"/>
              </a:ext>
            </a:extLst>
          </p:cNvPr>
          <p:cNvGrpSpPr/>
          <p:nvPr/>
        </p:nvGrpSpPr>
        <p:grpSpPr>
          <a:xfrm rot="10800000">
            <a:off x="4952924" y="4542056"/>
            <a:ext cx="73660" cy="73660"/>
            <a:chOff x="1926392" y="1962682"/>
            <a:chExt cx="91440" cy="91614"/>
          </a:xfrm>
        </p:grpSpPr>
        <p:sp>
          <p:nvSpPr>
            <p:cNvPr id="53" name="Rectangle: Rounded Corners 52">
              <a:extLst>
                <a:ext uri="{FF2B5EF4-FFF2-40B4-BE49-F238E27FC236}">
                  <a16:creationId xmlns:a16="http://schemas.microsoft.com/office/drawing/2014/main" id="{07109C2F-F712-4D14-9380-065400E25997}"/>
                </a:ext>
              </a:extLst>
            </p:cNvPr>
            <p:cNvSpPr/>
            <p:nvPr/>
          </p:nvSpPr>
          <p:spPr>
            <a:xfrm>
              <a:off x="1927029" y="1962682"/>
              <a:ext cx="45719"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4" name="Oval 53">
              <a:extLst>
                <a:ext uri="{FF2B5EF4-FFF2-40B4-BE49-F238E27FC236}">
                  <a16:creationId xmlns:a16="http://schemas.microsoft.com/office/drawing/2014/main" id="{2F027298-7A9F-4DA5-82FB-29B25B07A28A}"/>
                </a:ext>
              </a:extLst>
            </p:cNvPr>
            <p:cNvSpPr/>
            <p:nvPr/>
          </p:nvSpPr>
          <p:spPr>
            <a:xfrm>
              <a:off x="1926392" y="1962856"/>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6" name="Group 45">
            <a:extLst>
              <a:ext uri="{FF2B5EF4-FFF2-40B4-BE49-F238E27FC236}">
                <a16:creationId xmlns:a16="http://schemas.microsoft.com/office/drawing/2014/main" id="{7BAC8DEE-EB2A-4311-8EB4-3014898C6318}"/>
              </a:ext>
            </a:extLst>
          </p:cNvPr>
          <p:cNvGrpSpPr/>
          <p:nvPr/>
        </p:nvGrpSpPr>
        <p:grpSpPr>
          <a:xfrm rot="5400000">
            <a:off x="4954036" y="4805718"/>
            <a:ext cx="73659" cy="73660"/>
            <a:chOff x="1927736" y="2289198"/>
            <a:chExt cx="91440" cy="91614"/>
          </a:xfrm>
        </p:grpSpPr>
        <p:sp>
          <p:nvSpPr>
            <p:cNvPr id="51" name="Rectangle: Rounded Corners 50">
              <a:extLst>
                <a:ext uri="{FF2B5EF4-FFF2-40B4-BE49-F238E27FC236}">
                  <a16:creationId xmlns:a16="http://schemas.microsoft.com/office/drawing/2014/main" id="{081B4C61-5AEC-47F0-9C54-34F94533D125}"/>
                </a:ext>
              </a:extLst>
            </p:cNvPr>
            <p:cNvSpPr/>
            <p:nvPr/>
          </p:nvSpPr>
          <p:spPr>
            <a:xfrm>
              <a:off x="1928373" y="2289198"/>
              <a:ext cx="45718"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2" name="Oval 51">
              <a:extLst>
                <a:ext uri="{FF2B5EF4-FFF2-40B4-BE49-F238E27FC236}">
                  <a16:creationId xmlns:a16="http://schemas.microsoft.com/office/drawing/2014/main" id="{BC48EC3D-67C5-4B79-B0A8-84BFB3312998}"/>
                </a:ext>
              </a:extLst>
            </p:cNvPr>
            <p:cNvSpPr/>
            <p:nvPr/>
          </p:nvSpPr>
          <p:spPr>
            <a:xfrm>
              <a:off x="1927736" y="2289371"/>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66" name="TextBox 65">
            <a:extLst>
              <a:ext uri="{FF2B5EF4-FFF2-40B4-BE49-F238E27FC236}">
                <a16:creationId xmlns:a16="http://schemas.microsoft.com/office/drawing/2014/main" id="{44E02494-C550-4021-9139-94BF9980DA28}"/>
              </a:ext>
            </a:extLst>
          </p:cNvPr>
          <p:cNvSpPr txBox="1"/>
          <p:nvPr/>
        </p:nvSpPr>
        <p:spPr>
          <a:xfrm>
            <a:off x="1145698" y="2331479"/>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
        <p:nvSpPr>
          <p:cNvPr id="67" name="Text Box 29">
            <a:extLst>
              <a:ext uri="{FF2B5EF4-FFF2-40B4-BE49-F238E27FC236}">
                <a16:creationId xmlns:a16="http://schemas.microsoft.com/office/drawing/2014/main" id="{A6B51CE8-9B80-4AA7-9F77-58E8225E0A32}"/>
              </a:ext>
            </a:extLst>
          </p:cNvPr>
          <p:cNvSpPr txBox="1"/>
          <p:nvPr/>
        </p:nvSpPr>
        <p:spPr>
          <a:xfrm>
            <a:off x="2359379" y="2759710"/>
            <a:ext cx="66126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Sectie</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69C04F55-B962-465E-A09A-63E7F34AF1BF}"/>
              </a:ext>
            </a:extLst>
          </p:cNvPr>
          <p:cNvSpPr/>
          <p:nvPr/>
        </p:nvSpPr>
        <p:spPr>
          <a:xfrm>
            <a:off x="2651496" y="3002609"/>
            <a:ext cx="182880" cy="16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7368718D-0C27-4AAF-A71B-779033B36390}"/>
              </a:ext>
            </a:extLst>
          </p:cNvPr>
          <p:cNvSpPr/>
          <p:nvPr/>
        </p:nvSpPr>
        <p:spPr>
          <a:xfrm>
            <a:off x="2651496" y="318198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35AB840-F7E8-43A3-B413-8B55CA9FB489}"/>
              </a:ext>
            </a:extLst>
          </p:cNvPr>
          <p:cNvSpPr/>
          <p:nvPr/>
        </p:nvSpPr>
        <p:spPr>
          <a:xfrm>
            <a:off x="2651496" y="338772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B3D25D61-EDC6-4502-81D6-8B1E975E114C}"/>
              </a:ext>
            </a:extLst>
          </p:cNvPr>
          <p:cNvSpPr/>
          <p:nvPr/>
        </p:nvSpPr>
        <p:spPr>
          <a:xfrm>
            <a:off x="2651496" y="364045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4</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0B773553-BFE8-4EAA-A0BF-1513D6172E0D}"/>
              </a:ext>
            </a:extLst>
          </p:cNvPr>
          <p:cNvSpPr/>
          <p:nvPr/>
        </p:nvSpPr>
        <p:spPr>
          <a:xfrm>
            <a:off x="2651496" y="4953370"/>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05004CEC-3F2C-4E87-A963-EC8FF95B5DA9}"/>
              </a:ext>
            </a:extLst>
          </p:cNvPr>
          <p:cNvSpPr/>
          <p:nvPr/>
        </p:nvSpPr>
        <p:spPr>
          <a:xfrm>
            <a:off x="2651496" y="3915068"/>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A584129C-7649-4232-9876-3BF707BE13DE}"/>
              </a:ext>
            </a:extLst>
          </p:cNvPr>
          <p:cNvSpPr/>
          <p:nvPr/>
        </p:nvSpPr>
        <p:spPr>
          <a:xfrm>
            <a:off x="2651496" y="5172444"/>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C8796C2F-18AB-4C83-9F87-8D1490154C6B}"/>
              </a:ext>
            </a:extLst>
          </p:cNvPr>
          <p:cNvSpPr/>
          <p:nvPr/>
        </p:nvSpPr>
        <p:spPr>
          <a:xfrm>
            <a:off x="2651496" y="4141372"/>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6</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F997369F-0584-4292-9EDD-CD0A35E40702}"/>
              </a:ext>
            </a:extLst>
          </p:cNvPr>
          <p:cNvSpPr/>
          <p:nvPr/>
        </p:nvSpPr>
        <p:spPr>
          <a:xfrm>
            <a:off x="2651496" y="461079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7</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FBE43-C687-49E2-B966-F0D0D4C8EA50}"/>
              </a:ext>
            </a:extLst>
          </p:cNvPr>
          <p:cNvSpPr/>
          <p:nvPr/>
        </p:nvSpPr>
        <p:spPr>
          <a:xfrm>
            <a:off x="5026960" y="4336710"/>
            <a:ext cx="2474864" cy="582759"/>
          </a:xfrm>
          <a:prstGeom prst="roundRect">
            <a:avLst>
              <a:gd name="adj" fmla="val 8787"/>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9" name="Rectangle: Rounded Corners 38">
            <a:extLst>
              <a:ext uri="{FF2B5EF4-FFF2-40B4-BE49-F238E27FC236}">
                <a16:creationId xmlns:a16="http://schemas.microsoft.com/office/drawing/2014/main" id="{186E709F-5A78-450E-9168-02CD79F72D1D}"/>
              </a:ext>
            </a:extLst>
          </p:cNvPr>
          <p:cNvSpPr/>
          <p:nvPr/>
        </p:nvSpPr>
        <p:spPr>
          <a:xfrm>
            <a:off x="2891772" y="4614605"/>
            <a:ext cx="2179959" cy="192405"/>
          </a:xfrm>
          <a:prstGeom prst="roundRect">
            <a:avLst>
              <a:gd name="adj" fmla="val 2214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0" name="Rectangle 39">
            <a:extLst>
              <a:ext uri="{FF2B5EF4-FFF2-40B4-BE49-F238E27FC236}">
                <a16:creationId xmlns:a16="http://schemas.microsoft.com/office/drawing/2014/main" id="{FA3A115D-281F-42D7-8AB8-2161167A1DFB}"/>
              </a:ext>
            </a:extLst>
          </p:cNvPr>
          <p:cNvSpPr/>
          <p:nvPr/>
        </p:nvSpPr>
        <p:spPr>
          <a:xfrm>
            <a:off x="2919712" y="461079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Communication-efficient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4A78F556-678F-4003-9DD7-CFBD8D7E47EA}"/>
              </a:ext>
            </a:extLst>
          </p:cNvPr>
          <p:cNvSpPr/>
          <p:nvPr/>
        </p:nvSpPr>
        <p:spPr>
          <a:xfrm>
            <a:off x="5234489" y="4722238"/>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compression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412FB1D4-C434-43D6-8477-ECD1E1B88873}"/>
              </a:ext>
            </a:extLst>
          </p:cNvPr>
          <p:cNvSpPr/>
          <p:nvPr/>
        </p:nvSpPr>
        <p:spPr>
          <a:xfrm>
            <a:off x="5234489" y="4332887"/>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l">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PSI-CA (Private-Set Intersection Cardinality)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B424B9DA-7200-42C0-B382-0BCF051DA00F}"/>
              </a:ext>
            </a:extLst>
          </p:cNvPr>
          <p:cNvSpPr/>
          <p:nvPr/>
        </p:nvSpPr>
        <p:spPr>
          <a:xfrm>
            <a:off x="5234489" y="452729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Deep transfer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Rounded Corners 84">
            <a:extLst>
              <a:ext uri="{FF2B5EF4-FFF2-40B4-BE49-F238E27FC236}">
                <a16:creationId xmlns:a16="http://schemas.microsoft.com/office/drawing/2014/main" id="{71BA2B65-A0C8-423E-9179-AAD061C0BFF9}"/>
              </a:ext>
            </a:extLst>
          </p:cNvPr>
          <p:cNvSpPr/>
          <p:nvPr/>
        </p:nvSpPr>
        <p:spPr>
          <a:xfrm>
            <a:off x="5174093" y="3644265"/>
            <a:ext cx="2272214" cy="508359"/>
          </a:xfrm>
          <a:prstGeom prst="roundRect">
            <a:avLst>
              <a:gd name="adj" fmla="val 953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8" name="Rectangle 27">
            <a:extLst>
              <a:ext uri="{FF2B5EF4-FFF2-40B4-BE49-F238E27FC236}">
                <a16:creationId xmlns:a16="http://schemas.microsoft.com/office/drawing/2014/main" id="{8CA12E29-E990-4CF4-BED6-0BCF5B59F10B}"/>
              </a:ext>
            </a:extLst>
          </p:cNvPr>
          <p:cNvSpPr/>
          <p:nvPr/>
        </p:nvSpPr>
        <p:spPr>
          <a:xfrm>
            <a:off x="5234489" y="3921615"/>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Per class performance-based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33CD04BC-D416-4953-8713-52BA6F85EDF1}"/>
              </a:ext>
            </a:extLst>
          </p:cNvPr>
          <p:cNvSpPr/>
          <p:nvPr/>
        </p:nvSpPr>
        <p:spPr>
          <a:xfrm>
            <a:off x="5236394" y="3646786"/>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lnSpc>
                <a:spcPts val="1000"/>
              </a:lnSpc>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Sigmoid weighted averaging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Rounded Corners 85">
            <a:extLst>
              <a:ext uri="{FF2B5EF4-FFF2-40B4-BE49-F238E27FC236}">
                <a16:creationId xmlns:a16="http://schemas.microsoft.com/office/drawing/2014/main" id="{046A8BEE-155E-48E9-8113-5B79CBD62120}"/>
              </a:ext>
            </a:extLst>
          </p:cNvPr>
          <p:cNvSpPr/>
          <p:nvPr/>
        </p:nvSpPr>
        <p:spPr>
          <a:xfrm>
            <a:off x="4829176" y="3642361"/>
            <a:ext cx="405314" cy="203199"/>
          </a:xfrm>
          <a:prstGeom prst="roundRect">
            <a:avLst>
              <a:gd name="adj" fmla="val 22659"/>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 name="Rectangle: Rounded Corners 3">
            <a:extLst>
              <a:ext uri="{FF2B5EF4-FFF2-40B4-BE49-F238E27FC236}">
                <a16:creationId xmlns:a16="http://schemas.microsoft.com/office/drawing/2014/main" id="{FC4EEED3-4342-4FAE-9C2D-FCCA11ED2D4C}"/>
              </a:ext>
            </a:extLst>
          </p:cNvPr>
          <p:cNvSpPr/>
          <p:nvPr/>
        </p:nvSpPr>
        <p:spPr>
          <a:xfrm>
            <a:off x="2891772" y="3920783"/>
            <a:ext cx="4493278" cy="192405"/>
          </a:xfrm>
          <a:prstGeom prst="roundRect">
            <a:avLst>
              <a:gd name="adj" fmla="val 22659"/>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nvGrpSpPr>
          <p:cNvPr id="87" name="Group 86">
            <a:extLst>
              <a:ext uri="{FF2B5EF4-FFF2-40B4-BE49-F238E27FC236}">
                <a16:creationId xmlns:a16="http://schemas.microsoft.com/office/drawing/2014/main" id="{5D69EA2A-46E8-4366-B0F8-BA814088D676}"/>
              </a:ext>
            </a:extLst>
          </p:cNvPr>
          <p:cNvGrpSpPr/>
          <p:nvPr/>
        </p:nvGrpSpPr>
        <p:grpSpPr>
          <a:xfrm rot="5400000">
            <a:off x="5099833" y="3845257"/>
            <a:ext cx="73659" cy="73660"/>
            <a:chOff x="1927736" y="2289198"/>
            <a:chExt cx="91440" cy="91614"/>
          </a:xfrm>
        </p:grpSpPr>
        <p:sp>
          <p:nvSpPr>
            <p:cNvPr id="88" name="Rectangle: Rounded Corners 87">
              <a:extLst>
                <a:ext uri="{FF2B5EF4-FFF2-40B4-BE49-F238E27FC236}">
                  <a16:creationId xmlns:a16="http://schemas.microsoft.com/office/drawing/2014/main" id="{96818181-D570-441B-BECD-B2ECA98A0C26}"/>
                </a:ext>
              </a:extLst>
            </p:cNvPr>
            <p:cNvSpPr/>
            <p:nvPr/>
          </p:nvSpPr>
          <p:spPr>
            <a:xfrm>
              <a:off x="1928373" y="2289198"/>
              <a:ext cx="45718" cy="45719"/>
            </a:xfrm>
            <a:prstGeom prst="roundRect">
              <a:avLst>
                <a:gd name="adj" fmla="val 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89" name="Oval 88">
              <a:extLst>
                <a:ext uri="{FF2B5EF4-FFF2-40B4-BE49-F238E27FC236}">
                  <a16:creationId xmlns:a16="http://schemas.microsoft.com/office/drawing/2014/main" id="{EA680426-8632-4351-9892-C661A04D885B}"/>
                </a:ext>
              </a:extLst>
            </p:cNvPr>
            <p:cNvSpPr/>
            <p:nvPr/>
          </p:nvSpPr>
          <p:spPr>
            <a:xfrm>
              <a:off x="1927736" y="2289371"/>
              <a:ext cx="91440" cy="914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Tree>
    <p:extLst>
      <p:ext uri="{BB962C8B-B14F-4D97-AF65-F5344CB8AC3E}">
        <p14:creationId xmlns:p14="http://schemas.microsoft.com/office/powerpoint/2010/main" val="331924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1638800386"/>
                  </p:ext>
                </p:extLst>
              </p:nvPr>
            </p:nvGraphicFramePr>
            <p:xfrm>
              <a:off x="2400300"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162374">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𝒎𝒚</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𝒐𝒕𝒉𝒆𝒓</m:t>
                                    </m:r>
                                    <m:r>
                                      <a:rPr lang="nl-NL" sz="800" b="1" i="1">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𝒄𝒆𝒓𝒕𝒂𝒊𝒏𝒕</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𝒚</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700" i="1" smtClean="0">
                                    <a:latin typeface="Cambria Math" panose="02040503050406030204" pitchFamily="18" charset="0"/>
                                    <a:ea typeface="Calibri" panose="020F0502020204030204" pitchFamily="34" charset="0"/>
                                    <a:cs typeface="Times New Roman" panose="02020603050405020304" pitchFamily="18" charset="0"/>
                                  </a:rPr>
                                  <m:t>𝑎𝑣𝑔</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nl-NL"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nl-NL" sz="700" i="1">
                                            <a:latin typeface="Cambria Math" panose="02040503050406030204" pitchFamily="18" charset="0"/>
                                            <a:ea typeface="Calibri" panose="020F0502020204030204" pitchFamily="34" charset="0"/>
                                            <a:cs typeface="Times New Roman" panose="02020603050405020304" pitchFamily="18" charset="0"/>
                                          </a:rPr>
                                          <m:t>𝑙</m:t>
                                        </m:r>
                                      </m:e>
                                      <m:sub>
                                        <m:r>
                                          <a:rPr lang="nl-NL" sz="700" i="1">
                                            <a:latin typeface="Cambria Math" panose="02040503050406030204" pitchFamily="18" charset="0"/>
                                            <a:ea typeface="Calibri" panose="020F0502020204030204" pitchFamily="34" charset="0"/>
                                            <a:cs typeface="Times New Roman" panose="02020603050405020304" pitchFamily="18" charset="0"/>
                                          </a:rPr>
                                          <m:t>𝑜𝑡</m:t>
                                        </m:r>
                                        <m:r>
                                          <a:rPr lang="en-US" sz="700" i="1">
                                            <a:latin typeface="Cambria Math" panose="02040503050406030204" pitchFamily="18" charset="0"/>
                                            <a:ea typeface="Calibri" panose="020F0502020204030204" pitchFamily="34" charset="0"/>
                                            <a:cs typeface="Times New Roman" panose="02020603050405020304" pitchFamily="18" charset="0"/>
                                          </a:rPr>
                                          <m:t>h</m:t>
                                        </m:r>
                                        <m:r>
                                          <a:rPr lang="nl-NL" sz="700" i="1">
                                            <a:latin typeface="Cambria Math" panose="02040503050406030204" pitchFamily="18" charset="0"/>
                                            <a:ea typeface="Calibri" panose="020F0502020204030204" pitchFamily="34" charset="0"/>
                                            <a:cs typeface="Times New Roman" panose="02020603050405020304" pitchFamily="18" charset="0"/>
                                          </a:rPr>
                                          <m:t>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nl-NL" sz="700" i="1">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700" i="1">
                                    <a:latin typeface="Cambria Math" panose="02040503050406030204" pitchFamily="18" charset="0"/>
                                    <a:ea typeface="Calibri" panose="020F0502020204030204" pitchFamily="34" charset="0"/>
                                    <a:cs typeface="Times New Roman" panose="02020603050405020304" pitchFamily="18" charset="0"/>
                                  </a:rPr>
                                  <m:t>−</m:t>
                                </m:r>
                                <m:r>
                                  <a:rPr lang="en-US" sz="700" i="1">
                                    <a:latin typeface="Cambria Math" panose="02040503050406030204" pitchFamily="18" charset="0"/>
                                    <a:ea typeface="Calibri" panose="020F0502020204030204" pitchFamily="34" charset="0"/>
                                    <a:cs typeface="Times New Roman" panose="02020603050405020304" pitchFamily="18" charset="0"/>
                                  </a:rPr>
                                  <m:t>𝑠𝑡𝑑</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en-US"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𝑙</m:t>
                                        </m:r>
                                      </m:e>
                                      <m:sub>
                                        <m:r>
                                          <a:rPr lang="en-US" sz="700" i="1">
                                            <a:latin typeface="Cambria Math" panose="02040503050406030204" pitchFamily="18" charset="0"/>
                                            <a:ea typeface="Calibri" panose="020F0502020204030204" pitchFamily="34" charset="0"/>
                                            <a:cs typeface="Times New Roman" panose="02020603050405020304" pitchFamily="18" charset="0"/>
                                          </a:rPr>
                                          <m:t>𝑜𝑡h𝑒𝑟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en-US" sz="700" i="1">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Choice>
        <mc:Fallback>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1638800386"/>
                  </p:ext>
                </p:extLst>
              </p:nvPr>
            </p:nvGraphicFramePr>
            <p:xfrm>
              <a:off x="2400300"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236220">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22460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5405" r="-472519" b="-197297"/>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218821">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211111" r="-472519" b="-102778"/>
                          </a:stretch>
                        </a:blip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21336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320000" r="-472519" b="-5714"/>
                          </a:stretch>
                        </a:blipFill>
                      </a:tcPr>
                    </a:tc>
                    <a:tc>
                      <a:txBody>
                        <a:bodyPr/>
                        <a:lstStyle/>
                        <a:p>
                          <a:endParaRPr lang="nl-NL"/>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39" t="-320000" r="-88720" b="-5714"/>
                          </a:stretch>
                        </a:blip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𝒅𝒊𝒇𝒇</m:t>
                                        </m:r>
                                      </m:e>
                                    </m:d>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𝑥</m:t>
                                </m:r>
                                <m:r>
                                  <a:rPr lang="nl-NL" sz="700" i="1">
                                    <a:effectLst/>
                                    <a:latin typeface="Cambria Math" panose="02040503050406030204" pitchFamily="18" charset="0"/>
                                    <a:ea typeface="Calibri" panose="020F0502020204030204" pitchFamily="34" charset="0"/>
                                    <a:cs typeface="Times New Roman" panose="02020603050405020304" pitchFamily="18" charset="0"/>
                                  </a:rPr>
                                  <m:t> 10</m:t>
                                </m:r>
                              </m:oMath>
                            </m:oMathPara>
                          </a14:m>
                          <a:endParaRPr lang="nl-NL" sz="800"/>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𝒑𝒆</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𝒂𝒕𝒕𝒂𝒄𝒌</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undOvr"/>
                                    <m:ctrlPr>
                                      <a:rPr lang="nl-NL" sz="7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r>
                                      <a:rPr lang="nl-NL" sz="700" i="1">
                                        <a:effectLst/>
                                        <a:latin typeface="Cambria Math" panose="02040503050406030204" pitchFamily="18" charset="0"/>
                                        <a:ea typeface="Calibri" panose="020F0502020204030204" pitchFamily="34" charset="0"/>
                                        <a:cs typeface="Times New Roman" panose="02020603050405020304" pitchFamily="18" charset="0"/>
                                      </a:rPr>
                                      <m:t>= 0</m:t>
                                    </m:r>
                                  </m:sub>
                                  <m:sup>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r>
                                      <a:rPr lang="nl-NL" sz="700" i="1">
                                        <a:effectLst/>
                                        <a:latin typeface="Cambria Math" panose="02040503050406030204" pitchFamily="18" charset="0"/>
                                        <a:ea typeface="Calibri" panose="020F0502020204030204" pitchFamily="34" charset="0"/>
                                        <a:cs typeface="Times New Roman" panose="02020603050405020304" pitchFamily="18" charset="0"/>
                                      </a:rPr>
                                      <m:t>−1</m:t>
                                    </m:r>
                                  </m:sup>
                                  <m:e>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sub>
                                    </m:sSub>
                                    <m:r>
                                      <a:rPr lang="nl-NL" sz="700" i="1">
                                        <a:effectLst/>
                                        <a:latin typeface="Cambria Math" panose="02040503050406030204" pitchFamily="18" charset="0"/>
                                        <a:ea typeface="Calibri" panose="020F0502020204030204" pitchFamily="34" charset="0"/>
                                        <a:cs typeface="Times New Roman" panose="02020603050405020304" pitchFamily="18" charset="0"/>
                                      </a:rPr>
                                      <m:t>−</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nl-NL" sz="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nl-NL" sz="6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3+</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𝒊𝒇</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600" i="1">
                                            <a:effectLst/>
                                            <a:latin typeface="Cambria Math" panose="02040503050406030204" pitchFamily="18" charset="0"/>
                                            <a:ea typeface="Calibri" panose="020F0502020204030204" pitchFamily="34" charset="0"/>
                                            <a:cs typeface="Times New Roman" panose="02020603050405020304" pitchFamily="18" charset="0"/>
                                          </a:rPr>
                                          <m:t>&gt;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sub>
                                        </m:sSub>
                                      </m:e>
                                      <m:e>
                                        <m:r>
                                          <a:rPr lang="en-US" sz="6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4+</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1+</m:t>
                                            </m:r>
                                            <m:r>
                                              <a:rPr lang="en-US" sz="600" i="1">
                                                <a:effectLst/>
                                                <a:latin typeface="Cambria Math" panose="02040503050406030204" pitchFamily="18" charset="0"/>
                                                <a:ea typeface="Calibri" panose="020F0502020204030204" pitchFamily="34" charset="0"/>
                                                <a:cs typeface="Times New Roman" panose="02020603050405020304" pitchFamily="18" charset="0"/>
                                              </a:rPr>
                                              <m:t>𝑝𝑒</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𝑎𝑡𝑡𝑎𝑐𝑘</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𝒆𝒍𝒔𝒆</m:t>
                                        </m:r>
                                        <m:r>
                                          <a:rPr lang="en-US" sz="600" b="1" i="1" smtClean="0">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𝒔</m:t>
                                    </m:r>
                                  </m:e>
                                  <m:sub>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𝑠𝑐𝑜𝑟</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239881986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21336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51429" r="-526596" b="-76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51429" r="-32000" b="-760000"/>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1649631616"/>
                      </a:ext>
                    </a:extLst>
                  </a:tr>
                  <a:tr h="40728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79104" r="-526596" b="-297015"/>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79104" r="-32000" b="-297015"/>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38335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90476" r="-526596" b="-21587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190476" r="-32000" b="-215873"/>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6772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0000" r="-526596" b="-122951"/>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300000" r="-32000" b="-122951"/>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grpSp>
        <p:nvGrpSpPr>
          <p:cNvPr id="113" name="Group 112">
            <a:extLst>
              <a:ext uri="{FF2B5EF4-FFF2-40B4-BE49-F238E27FC236}">
                <a16:creationId xmlns:a16="http://schemas.microsoft.com/office/drawing/2014/main" id="{325A461D-2518-49F8-BA42-4344BD96D52C}"/>
              </a:ext>
            </a:extLst>
          </p:cNvPr>
          <p:cNvGrpSpPr/>
          <p:nvPr/>
        </p:nvGrpSpPr>
        <p:grpSpPr>
          <a:xfrm>
            <a:off x="4348825" y="4472055"/>
            <a:ext cx="621030" cy="116840"/>
            <a:chOff x="3715704" y="6104169"/>
            <a:chExt cx="621030" cy="116840"/>
          </a:xfrm>
        </p:grpSpPr>
        <p:sp>
          <p:nvSpPr>
            <p:cNvPr id="16" name="Rectangle 15">
              <a:extLst>
                <a:ext uri="{FF2B5EF4-FFF2-40B4-BE49-F238E27FC236}">
                  <a16:creationId xmlns:a16="http://schemas.microsoft.com/office/drawing/2014/main" id="{BBF9852D-616D-4BE9-8703-9328444B4616}"/>
                </a:ext>
              </a:extLst>
            </p:cNvPr>
            <p:cNvSpPr/>
            <p:nvPr/>
          </p:nvSpPr>
          <p:spPr>
            <a:xfrm>
              <a:off x="3715704" y="610416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E9D8F7AF-A4B5-40A7-8CE9-C0729B5C7FC6}"/>
                </a:ext>
              </a:extLst>
            </p:cNvPr>
            <p:cNvSpPr/>
            <p:nvPr/>
          </p:nvSpPr>
          <p:spPr>
            <a:xfrm>
              <a:off x="3920174" y="610416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D887F04-D17B-4B20-9F6A-B76E9D17DA77}"/>
                </a:ext>
              </a:extLst>
            </p:cNvPr>
            <p:cNvSpPr/>
            <p:nvPr/>
          </p:nvSpPr>
          <p:spPr>
            <a:xfrm>
              <a:off x="4125279" y="610416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114" name="Group 113">
            <a:extLst>
              <a:ext uri="{FF2B5EF4-FFF2-40B4-BE49-F238E27FC236}">
                <a16:creationId xmlns:a16="http://schemas.microsoft.com/office/drawing/2014/main" id="{C22EC8F4-855B-4E31-BDD2-543529D3457B}"/>
              </a:ext>
            </a:extLst>
          </p:cNvPr>
          <p:cNvGrpSpPr/>
          <p:nvPr/>
        </p:nvGrpSpPr>
        <p:grpSpPr>
          <a:xfrm>
            <a:off x="4348825" y="4786505"/>
            <a:ext cx="621030" cy="116840"/>
            <a:chOff x="3715704" y="6400714"/>
            <a:chExt cx="621030" cy="116840"/>
          </a:xfrm>
        </p:grpSpPr>
        <p:sp>
          <p:nvSpPr>
            <p:cNvPr id="20" name="Rectangle 19">
              <a:extLst>
                <a:ext uri="{FF2B5EF4-FFF2-40B4-BE49-F238E27FC236}">
                  <a16:creationId xmlns:a16="http://schemas.microsoft.com/office/drawing/2014/main" id="{5151A2F9-AE2E-423A-85F2-5728E01238E4}"/>
                </a:ext>
              </a:extLst>
            </p:cNvPr>
            <p:cNvSpPr/>
            <p:nvPr/>
          </p:nvSpPr>
          <p:spPr>
            <a:xfrm>
              <a:off x="3715704" y="640071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62FE764C-68C2-4996-831C-27AC38F76D20}"/>
                </a:ext>
              </a:extLst>
            </p:cNvPr>
            <p:cNvSpPr/>
            <p:nvPr/>
          </p:nvSpPr>
          <p:spPr>
            <a:xfrm>
              <a:off x="3920174" y="640071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16781DB-9DA8-428D-9570-412BA7264329}"/>
                </a:ext>
              </a:extLst>
            </p:cNvPr>
            <p:cNvSpPr/>
            <p:nvPr/>
          </p:nvSpPr>
          <p:spPr>
            <a:xfrm>
              <a:off x="4125279" y="640071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p>
          </p:txBody>
        </p:sp>
      </p:grpSp>
      <p:grpSp>
        <p:nvGrpSpPr>
          <p:cNvPr id="115" name="Group 114">
            <a:extLst>
              <a:ext uri="{FF2B5EF4-FFF2-40B4-BE49-F238E27FC236}">
                <a16:creationId xmlns:a16="http://schemas.microsoft.com/office/drawing/2014/main" id="{A900FDEB-256D-4C0B-8BCF-37D6E4275A90}"/>
              </a:ext>
            </a:extLst>
          </p:cNvPr>
          <p:cNvGrpSpPr/>
          <p:nvPr/>
        </p:nvGrpSpPr>
        <p:grpSpPr>
          <a:xfrm>
            <a:off x="4348825" y="5181850"/>
            <a:ext cx="621030" cy="116840"/>
            <a:chOff x="3715704" y="6843309"/>
            <a:chExt cx="621030" cy="116840"/>
          </a:xfrm>
        </p:grpSpPr>
        <p:sp>
          <p:nvSpPr>
            <p:cNvPr id="26" name="Rectangle 25">
              <a:extLst>
                <a:ext uri="{FF2B5EF4-FFF2-40B4-BE49-F238E27FC236}">
                  <a16:creationId xmlns:a16="http://schemas.microsoft.com/office/drawing/2014/main" id="{CCE817E3-2CEE-42B1-8BB1-C201CC981F90}"/>
                </a:ext>
              </a:extLst>
            </p:cNvPr>
            <p:cNvSpPr/>
            <p:nvPr/>
          </p:nvSpPr>
          <p:spPr>
            <a:xfrm>
              <a:off x="3715704" y="684330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58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494D75D8-60CE-44C9-90B8-5E7EC2EFC54E}"/>
                </a:ext>
              </a:extLst>
            </p:cNvPr>
            <p:cNvSpPr/>
            <p:nvPr/>
          </p:nvSpPr>
          <p:spPr>
            <a:xfrm>
              <a:off x="3920174" y="684330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a:t>
              </a:r>
              <a:r>
                <a:rPr lang="nl-NL" sz="700">
                  <a:latin typeface="NimbusRomNo9L" panose="00000500000000000000" pitchFamily="50" charset="0"/>
                  <a:ea typeface="Calibri" panose="020F0502020204030204" pitchFamily="34" charset="0"/>
                  <a:cs typeface="Times New Roman" panose="02020603050405020304" pitchFamily="18" charset="0"/>
                </a:rPr>
                <a:t>100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0E9D24C4-EE83-4AC4-ADAF-65901EE688FB}"/>
                </a:ext>
              </a:extLst>
            </p:cNvPr>
            <p:cNvSpPr/>
            <p:nvPr/>
          </p:nvSpPr>
          <p:spPr>
            <a:xfrm>
              <a:off x="4125279" y="6843309"/>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216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29" name="Text Box 252">
            <a:extLst>
              <a:ext uri="{FF2B5EF4-FFF2-40B4-BE49-F238E27FC236}">
                <a16:creationId xmlns:a16="http://schemas.microsoft.com/office/drawing/2014/main" id="{C44A77A9-11F4-4233-8AA8-1261F36F7F61}"/>
              </a:ext>
            </a:extLst>
          </p:cNvPr>
          <p:cNvSpPr txBox="1"/>
          <p:nvPr/>
        </p:nvSpPr>
        <p:spPr>
          <a:xfrm>
            <a:off x="1495744" y="7008409"/>
            <a:ext cx="1513205" cy="23558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fontAlgn="base">
              <a:lnSpc>
                <a:spcPts val="1465"/>
              </a:lnSpc>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252">
            <a:extLst>
              <a:ext uri="{FF2B5EF4-FFF2-40B4-BE49-F238E27FC236}">
                <a16:creationId xmlns:a16="http://schemas.microsoft.com/office/drawing/2014/main" id="{A8426D6B-3C0A-463F-808B-03965968F5BB}"/>
              </a:ext>
            </a:extLst>
          </p:cNvPr>
          <p:cNvSpPr txBox="1"/>
          <p:nvPr/>
        </p:nvSpPr>
        <p:spPr>
          <a:xfrm>
            <a:off x="1495744" y="7240184"/>
            <a:ext cx="557530"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l">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16" name="Group 115">
            <a:extLst>
              <a:ext uri="{FF2B5EF4-FFF2-40B4-BE49-F238E27FC236}">
                <a16:creationId xmlns:a16="http://schemas.microsoft.com/office/drawing/2014/main" id="{7A319E14-3C71-4566-87A8-A3A27D285378}"/>
              </a:ext>
            </a:extLst>
          </p:cNvPr>
          <p:cNvGrpSpPr/>
          <p:nvPr/>
        </p:nvGrpSpPr>
        <p:grpSpPr>
          <a:xfrm>
            <a:off x="4348825" y="5544596"/>
            <a:ext cx="621030" cy="116840"/>
            <a:chOff x="3715704" y="7265584"/>
            <a:chExt cx="621030" cy="116840"/>
          </a:xfrm>
        </p:grpSpPr>
        <p:sp>
          <p:nvSpPr>
            <p:cNvPr id="36" name="Rectangle 35">
              <a:extLst>
                <a:ext uri="{FF2B5EF4-FFF2-40B4-BE49-F238E27FC236}">
                  <a16:creationId xmlns:a16="http://schemas.microsoft.com/office/drawing/2014/main" id="{71DCD25F-958B-40ED-8267-D7F650D9137F}"/>
                </a:ext>
              </a:extLst>
            </p:cNvPr>
            <p:cNvSpPr/>
            <p:nvPr/>
          </p:nvSpPr>
          <p:spPr>
            <a:xfrm>
              <a:off x="3715704" y="726558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1</a:t>
              </a:r>
              <a:r>
                <a:rPr lang="nl-NL" sz="700">
                  <a:latin typeface="NimbusRomNo9L" panose="00000500000000000000" pitchFamily="50" charset="0"/>
                  <a:ea typeface="Calibri" panose="020F0502020204030204" pitchFamily="34" charset="0"/>
                  <a:cs typeface="Times New Roman" panose="02020603050405020304" pitchFamily="18" charset="0"/>
                </a:rPr>
                <a:t>.44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08D1F2A0-F5A9-4350-A9EB-3F79E9493091}"/>
                </a:ext>
              </a:extLst>
            </p:cNvPr>
            <p:cNvSpPr/>
            <p:nvPr/>
          </p:nvSpPr>
          <p:spPr>
            <a:xfrm>
              <a:off x="3920174" y="726558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B671F158-A08F-4AC9-A845-1D3E3DA9D378}"/>
                </a:ext>
              </a:extLst>
            </p:cNvPr>
            <p:cNvSpPr/>
            <p:nvPr/>
          </p:nvSpPr>
          <p:spPr>
            <a:xfrm>
              <a:off x="4125279" y="7265584"/>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2.96</a:t>
              </a:r>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39" name="Text Box 252">
            <a:extLst>
              <a:ext uri="{FF2B5EF4-FFF2-40B4-BE49-F238E27FC236}">
                <a16:creationId xmlns:a16="http://schemas.microsoft.com/office/drawing/2014/main" id="{9CEEEA0E-6E87-4959-AC4D-465E34ED202D}"/>
              </a:ext>
            </a:extLst>
          </p:cNvPr>
          <p:cNvSpPr txBox="1"/>
          <p:nvPr/>
        </p:nvSpPr>
        <p:spPr>
          <a:xfrm>
            <a:off x="1495744" y="7408459"/>
            <a:ext cx="1513205" cy="3987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48" name="Text Box 252">
            <a:extLst>
              <a:ext uri="{FF2B5EF4-FFF2-40B4-BE49-F238E27FC236}">
                <a16:creationId xmlns:a16="http://schemas.microsoft.com/office/drawing/2014/main" id="{C8E7C280-3D19-457B-83B9-C9E7980B943B}"/>
              </a:ext>
            </a:extLst>
          </p:cNvPr>
          <p:cNvSpPr txBox="1"/>
          <p:nvPr/>
        </p:nvSpPr>
        <p:spPr>
          <a:xfrm>
            <a:off x="4923153" y="7235104"/>
            <a:ext cx="2266630" cy="2387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r">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A06E4B2-85F4-4C31-A529-F280CB776155}"/>
              </a:ext>
            </a:extLst>
          </p:cNvPr>
          <p:cNvSpPr txBox="1"/>
          <p:nvPr/>
        </p:nvSpPr>
        <p:spPr>
          <a:xfrm>
            <a:off x="1145698" y="1807402"/>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grpSp>
        <p:nvGrpSpPr>
          <p:cNvPr id="99" name="Group 98">
            <a:extLst>
              <a:ext uri="{FF2B5EF4-FFF2-40B4-BE49-F238E27FC236}">
                <a16:creationId xmlns:a16="http://schemas.microsoft.com/office/drawing/2014/main" id="{EE9B937E-728D-4CDF-9756-AE5714B3E5CF}"/>
              </a:ext>
            </a:extLst>
          </p:cNvPr>
          <p:cNvGrpSpPr/>
          <p:nvPr/>
        </p:nvGrpSpPr>
        <p:grpSpPr>
          <a:xfrm>
            <a:off x="5906928" y="3180674"/>
            <a:ext cx="621665" cy="117475"/>
            <a:chOff x="6140132" y="3098876"/>
            <a:chExt cx="621665" cy="117475"/>
          </a:xfrm>
        </p:grpSpPr>
        <p:sp>
          <p:nvSpPr>
            <p:cNvPr id="64" name="Rectangle 63">
              <a:extLst>
                <a:ext uri="{FF2B5EF4-FFF2-40B4-BE49-F238E27FC236}">
                  <a16:creationId xmlns:a16="http://schemas.microsoft.com/office/drawing/2014/main" id="{353375EC-173F-435A-9496-BD2A7DFBBEA0}"/>
                </a:ext>
              </a:extLst>
            </p:cNvPr>
            <p:cNvSpPr/>
            <p:nvPr/>
          </p:nvSpPr>
          <p:spPr>
            <a:xfrm>
              <a:off x="6140132" y="3098876"/>
              <a:ext cx="212725" cy="11747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B41AD6DC-2EB6-4EA7-BE0B-4E1E227CCDE7}"/>
                </a:ext>
              </a:extLst>
            </p:cNvPr>
            <p:cNvSpPr/>
            <p:nvPr/>
          </p:nvSpPr>
          <p:spPr>
            <a:xfrm>
              <a:off x="6345237" y="3098876"/>
              <a:ext cx="21145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4D1C6892-A17E-4C65-8A62-EA1B95573D95}"/>
                </a:ext>
              </a:extLst>
            </p:cNvPr>
            <p:cNvSpPr/>
            <p:nvPr/>
          </p:nvSpPr>
          <p:spPr>
            <a:xfrm>
              <a:off x="6550342" y="3098876"/>
              <a:ext cx="21145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100" name="Group 99">
            <a:extLst>
              <a:ext uri="{FF2B5EF4-FFF2-40B4-BE49-F238E27FC236}">
                <a16:creationId xmlns:a16="http://schemas.microsoft.com/office/drawing/2014/main" id="{283A31CD-F03C-4E9F-A884-476487BEB532}"/>
              </a:ext>
            </a:extLst>
          </p:cNvPr>
          <p:cNvGrpSpPr/>
          <p:nvPr/>
        </p:nvGrpSpPr>
        <p:grpSpPr>
          <a:xfrm>
            <a:off x="5906928" y="3411179"/>
            <a:ext cx="621030" cy="116840"/>
            <a:chOff x="6140132" y="3276676"/>
            <a:chExt cx="621030" cy="116840"/>
          </a:xfrm>
        </p:grpSpPr>
        <p:sp>
          <p:nvSpPr>
            <p:cNvPr id="68" name="Rectangle 67">
              <a:extLst>
                <a:ext uri="{FF2B5EF4-FFF2-40B4-BE49-F238E27FC236}">
                  <a16:creationId xmlns:a16="http://schemas.microsoft.com/office/drawing/2014/main" id="{6A22F5CC-644A-44A2-B50C-5A4EFC2E45B7}"/>
                </a:ext>
              </a:extLst>
            </p:cNvPr>
            <p:cNvSpPr/>
            <p:nvPr/>
          </p:nvSpPr>
          <p:spPr>
            <a:xfrm>
              <a:off x="614013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CDCE0BF6-D5A1-49C9-973B-70409B4522FE}"/>
                </a:ext>
              </a:extLst>
            </p:cNvPr>
            <p:cNvSpPr/>
            <p:nvPr/>
          </p:nvSpPr>
          <p:spPr>
            <a:xfrm>
              <a:off x="634460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93CA5AC-A8F4-4C6F-9EED-C9BDFC67F82F}"/>
                </a:ext>
              </a:extLst>
            </p:cNvPr>
            <p:cNvSpPr/>
            <p:nvPr/>
          </p:nvSpPr>
          <p:spPr>
            <a:xfrm>
              <a:off x="6549707"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76" name="TextBox 75">
            <a:extLst>
              <a:ext uri="{FF2B5EF4-FFF2-40B4-BE49-F238E27FC236}">
                <a16:creationId xmlns:a16="http://schemas.microsoft.com/office/drawing/2014/main" id="{D53019CC-24C1-4B8E-A6C6-CE809AE0EC8B}"/>
              </a:ext>
            </a:extLst>
          </p:cNvPr>
          <p:cNvSpPr txBox="1"/>
          <p:nvPr/>
        </p:nvSpPr>
        <p:spPr>
          <a:xfrm>
            <a:off x="1464944" y="4195359"/>
            <a:ext cx="3588068" cy="238527"/>
          </a:xfrm>
          <a:prstGeom prst="rect">
            <a:avLst/>
          </a:prstGeom>
          <a:noFill/>
        </p:spPr>
        <p:txBody>
          <a:bodyPr wrap="square">
            <a:spAutoFit/>
          </a:bodyPr>
          <a:lstStyle/>
          <a:p>
            <a:pPr algn="ctr"/>
            <a:r>
              <a:rPr lang="en-US" sz="950" b="1">
                <a:latin typeface="NimbusRomNo9L" panose="00000500000000000000" pitchFamily="50" charset="0"/>
              </a:rPr>
              <a:t>Weights for familiar classes</a:t>
            </a:r>
            <a:endParaRPr lang="nl-NL" sz="950" b="1">
              <a:latin typeface="NimbusRomNo9L" panose="00000500000000000000" pitchFamily="50" charset="0"/>
            </a:endParaRPr>
          </a:p>
        </p:txBody>
      </p:sp>
      <p:sp>
        <p:nvSpPr>
          <p:cNvPr id="77" name="TextBox 76">
            <a:extLst>
              <a:ext uri="{FF2B5EF4-FFF2-40B4-BE49-F238E27FC236}">
                <a16:creationId xmlns:a16="http://schemas.microsoft.com/office/drawing/2014/main" id="{B97FB720-725E-48EE-BFAA-114351183053}"/>
              </a:ext>
            </a:extLst>
          </p:cNvPr>
          <p:cNvSpPr txBox="1"/>
          <p:nvPr/>
        </p:nvSpPr>
        <p:spPr>
          <a:xfrm>
            <a:off x="5090951" y="4195359"/>
            <a:ext cx="2535397" cy="238527"/>
          </a:xfrm>
          <a:prstGeom prst="rect">
            <a:avLst/>
          </a:prstGeom>
          <a:noFill/>
        </p:spPr>
        <p:txBody>
          <a:bodyPr wrap="square">
            <a:spAutoFit/>
          </a:bodyPr>
          <a:lstStyle/>
          <a:p>
            <a:pPr algn="ctr"/>
            <a:r>
              <a:rPr lang="en-US" sz="950" b="1">
                <a:latin typeface="NimbusRomNo9L" panose="00000500000000000000" pitchFamily="50" charset="0"/>
              </a:rPr>
              <a:t>Weight for foreign classes</a:t>
            </a:r>
            <a:endParaRPr lang="nl-NL" sz="950" b="1">
              <a:latin typeface="NimbusRomNo9L" panose="00000500000000000000" pitchFamily="50" charset="0"/>
            </a:endParaRPr>
          </a:p>
        </p:txBody>
      </p:sp>
      <p:cxnSp>
        <p:nvCxnSpPr>
          <p:cNvPr id="79" name="Straight Connector 78">
            <a:extLst>
              <a:ext uri="{FF2B5EF4-FFF2-40B4-BE49-F238E27FC236}">
                <a16:creationId xmlns:a16="http://schemas.microsoft.com/office/drawing/2014/main" id="{9BC0CDE1-CCE8-4D67-9A03-0EF796D74F21}"/>
              </a:ext>
            </a:extLst>
          </p:cNvPr>
          <p:cNvCxnSpPr>
            <a:cxnSpLocks/>
            <a:endCxn id="76" idx="0"/>
          </p:cNvCxnSpPr>
          <p:nvPr/>
        </p:nvCxnSpPr>
        <p:spPr>
          <a:xfrm flipH="1">
            <a:off x="3258978" y="3956599"/>
            <a:ext cx="1885946"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028251-3A9A-4610-B525-E567086388FF}"/>
              </a:ext>
            </a:extLst>
          </p:cNvPr>
          <p:cNvCxnSpPr>
            <a:cxnSpLocks/>
            <a:stCxn id="77" idx="0"/>
          </p:cNvCxnSpPr>
          <p:nvPr/>
        </p:nvCxnSpPr>
        <p:spPr>
          <a:xfrm flipH="1" flipV="1">
            <a:off x="5144924" y="3956599"/>
            <a:ext cx="1213726"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8FC06-4D84-445A-A148-13CAB191E4E0}"/>
              </a:ext>
            </a:extLst>
          </p:cNvPr>
          <p:cNvCxnSpPr>
            <a:cxnSpLocks/>
          </p:cNvCxnSpPr>
          <p:nvPr/>
        </p:nvCxnSpPr>
        <p:spPr>
          <a:xfrm>
            <a:off x="5090952" y="4494157"/>
            <a:ext cx="0" cy="1371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 Box 252">
            <a:extLst>
              <a:ext uri="{FF2B5EF4-FFF2-40B4-BE49-F238E27FC236}">
                <a16:creationId xmlns:a16="http://schemas.microsoft.com/office/drawing/2014/main" id="{A65B0A84-0843-4E5A-A1B5-8C98AACFF389}"/>
              </a:ext>
            </a:extLst>
          </p:cNvPr>
          <p:cNvSpPr txBox="1"/>
          <p:nvPr/>
        </p:nvSpPr>
        <p:spPr>
          <a:xfrm>
            <a:off x="2722401" y="4762576"/>
            <a:ext cx="397948"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2">
            <a:extLst>
              <a:ext uri="{FF2B5EF4-FFF2-40B4-BE49-F238E27FC236}">
                <a16:creationId xmlns:a16="http://schemas.microsoft.com/office/drawing/2014/main" id="{997EE012-07A2-468B-A90B-843C7D49C1D9}"/>
              </a:ext>
            </a:extLst>
          </p:cNvPr>
          <p:cNvSpPr txBox="1"/>
          <p:nvPr/>
        </p:nvSpPr>
        <p:spPr>
          <a:xfrm>
            <a:off x="2722402" y="4937831"/>
            <a:ext cx="364522"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1" name="Text Box 252">
            <a:extLst>
              <a:ext uri="{FF2B5EF4-FFF2-40B4-BE49-F238E27FC236}">
                <a16:creationId xmlns:a16="http://schemas.microsoft.com/office/drawing/2014/main" id="{962BA88D-4355-49A3-89C6-CD9D91E17336}"/>
              </a:ext>
            </a:extLst>
          </p:cNvPr>
          <p:cNvSpPr txBox="1"/>
          <p:nvPr/>
        </p:nvSpPr>
        <p:spPr>
          <a:xfrm>
            <a:off x="3409313" y="4950219"/>
            <a:ext cx="1029091" cy="1320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500"/>
              </a:spcAft>
            </a:pPr>
            <a:endParaRPr lang="nl-NL" sz="550">
              <a:effectLst/>
              <a:latin typeface="NimbusRomNo9L" panose="00000500000000000000" pitchFamily="50"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𝑠𝑐𝑜𝑟</m:t>
                                </m:r>
                                <m:sSub>
                                  <m:sSubPr>
                                    <m:ctrlP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US"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DC8DB"/>
                        </a:solid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𝑡𝑜𝑡𝑎</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92319970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r="-293269" b="-10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r="-17308" b="-100000"/>
                          </a:stretch>
                        </a:blip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DC8DB"/>
                        </a:solidFill>
                      </a:tcPr>
                    </a:tc>
                    <a:extLst>
                      <a:ext uri="{0D108BD9-81ED-4DB2-BD59-A6C34878D82A}">
                        <a16:rowId xmlns:a16="http://schemas.microsoft.com/office/drawing/2014/main" val="779470584"/>
                      </a:ext>
                    </a:extLst>
                  </a:tr>
                  <a:tr h="378587">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101613" r="-293269" b="-161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t="-101613" r="-17308" b="-1613"/>
                          </a:stretch>
                        </a:blipFill>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Tree>
    <p:extLst>
      <p:ext uri="{BB962C8B-B14F-4D97-AF65-F5344CB8AC3E}">
        <p14:creationId xmlns:p14="http://schemas.microsoft.com/office/powerpoint/2010/main" val="3817300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580</TotalTime>
  <Words>649</Words>
  <Application>Microsoft Office PowerPoint</Application>
  <PresentationFormat>Custom</PresentationFormat>
  <Paragraphs>130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 Math</vt:lpstr>
      <vt:lpstr>NimbusRomNo9L</vt:lpstr>
      <vt:lpstr>Proxima Nova Rg</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Joost Verbraeken</dc:creator>
  <cp:lastModifiedBy>Joost Verbraeken</cp:lastModifiedBy>
  <cp:revision>7</cp:revision>
  <dcterms:created xsi:type="dcterms:W3CDTF">2021-03-17T14:12:37Z</dcterms:created>
  <dcterms:modified xsi:type="dcterms:W3CDTF">2021-04-04T18:48:17Z</dcterms:modified>
</cp:coreProperties>
</file>