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8229600" cy="8229600"/>
  <p:notesSz cx="6858000" cy="9144000"/>
  <p:defaultTextStyle>
    <a:defPPr>
      <a:defRPr lang="en-US"/>
    </a:defPPr>
    <a:lvl1pPr marL="0" algn="l" defTabSz="4571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4571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91" algn="l" defTabSz="4571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87" algn="l" defTabSz="4571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82" algn="l" defTabSz="4571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78" algn="l" defTabSz="4571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73" algn="l" defTabSz="4571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68" algn="l" defTabSz="4571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63" algn="l" defTabSz="4571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824"/>
    <a:srgbClr val="EDC8DB"/>
    <a:srgbClr val="EDD8E6"/>
    <a:srgbClr val="ECC7DC"/>
    <a:srgbClr val="C715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8" autoAdjust="0"/>
    <p:restoredTop sz="94660"/>
  </p:normalViewPr>
  <p:slideViewPr>
    <p:cSldViewPr snapToGrid="0">
      <p:cViewPr>
        <p:scale>
          <a:sx n="100" d="100"/>
          <a:sy n="100" d="100"/>
        </p:scale>
        <p:origin x="60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346836"/>
            <a:ext cx="6995160" cy="286512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322446"/>
            <a:ext cx="6172200" cy="1986914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76" indent="0" algn="ctr">
              <a:buNone/>
              <a:defRPr sz="1800"/>
            </a:lvl2pPr>
            <a:lvl3pPr marL="822952" indent="0" algn="ctr">
              <a:buNone/>
              <a:defRPr sz="1620"/>
            </a:lvl3pPr>
            <a:lvl4pPr marL="1234427" indent="0" algn="ctr">
              <a:buNone/>
              <a:defRPr sz="1440"/>
            </a:lvl4pPr>
            <a:lvl5pPr marL="1645904" indent="0" algn="ctr">
              <a:buNone/>
              <a:defRPr sz="1440"/>
            </a:lvl5pPr>
            <a:lvl6pPr marL="2057379" indent="0" algn="ctr">
              <a:buNone/>
              <a:defRPr sz="1440"/>
            </a:lvl6pPr>
            <a:lvl7pPr marL="2468856" indent="0" algn="ctr">
              <a:buNone/>
              <a:defRPr sz="1440"/>
            </a:lvl7pPr>
            <a:lvl8pPr marL="2880331" indent="0" algn="ctr">
              <a:buNone/>
              <a:defRPr sz="1440"/>
            </a:lvl8pPr>
            <a:lvl9pPr marL="3291807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B62C-5D5A-401A-95AC-9B0E11F36E48}" type="datetimeFigureOut">
              <a:rPr lang="nl-NL" smtClean="0"/>
              <a:t>21-3-2021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8F82-6E4E-44EE-9D6A-0BA7E45AE11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079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B62C-5D5A-401A-95AC-9B0E11F36E48}" type="datetimeFigureOut">
              <a:rPr lang="nl-NL" smtClean="0"/>
              <a:t>21-3-2021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8F82-6E4E-44EE-9D6A-0BA7E45AE11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5629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438150"/>
            <a:ext cx="1774508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438150"/>
            <a:ext cx="5220653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B62C-5D5A-401A-95AC-9B0E11F36E48}" type="datetimeFigureOut">
              <a:rPr lang="nl-NL" smtClean="0"/>
              <a:t>21-3-2021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8F82-6E4E-44EE-9D6A-0BA7E45AE11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647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B62C-5D5A-401A-95AC-9B0E11F36E48}" type="datetimeFigureOut">
              <a:rPr lang="nl-NL" smtClean="0"/>
              <a:t>21-3-2021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8F82-6E4E-44EE-9D6A-0BA7E45AE11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687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051688"/>
            <a:ext cx="7098030" cy="342328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5507359"/>
            <a:ext cx="7098030" cy="1800224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52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27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04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37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56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31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07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B62C-5D5A-401A-95AC-9B0E11F36E48}" type="datetimeFigureOut">
              <a:rPr lang="nl-NL" smtClean="0"/>
              <a:t>21-3-2021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8F82-6E4E-44EE-9D6A-0BA7E45AE11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152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2190750"/>
            <a:ext cx="349758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2190750"/>
            <a:ext cx="349758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B62C-5D5A-401A-95AC-9B0E11F36E48}" type="datetimeFigureOut">
              <a:rPr lang="nl-NL" smtClean="0"/>
              <a:t>21-3-2021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8F82-6E4E-44EE-9D6A-0BA7E45AE11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384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38152"/>
            <a:ext cx="709803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017396"/>
            <a:ext cx="3481506" cy="98869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76" indent="0">
              <a:buNone/>
              <a:defRPr sz="1800" b="1"/>
            </a:lvl2pPr>
            <a:lvl3pPr marL="822952" indent="0">
              <a:buNone/>
              <a:defRPr sz="1620" b="1"/>
            </a:lvl3pPr>
            <a:lvl4pPr marL="1234427" indent="0">
              <a:buNone/>
              <a:defRPr sz="1440" b="1"/>
            </a:lvl4pPr>
            <a:lvl5pPr marL="1645904" indent="0">
              <a:buNone/>
              <a:defRPr sz="1440" b="1"/>
            </a:lvl5pPr>
            <a:lvl6pPr marL="2057379" indent="0">
              <a:buNone/>
              <a:defRPr sz="1440" b="1"/>
            </a:lvl6pPr>
            <a:lvl7pPr marL="2468856" indent="0">
              <a:buNone/>
              <a:defRPr sz="1440" b="1"/>
            </a:lvl7pPr>
            <a:lvl8pPr marL="2880331" indent="0">
              <a:buNone/>
              <a:defRPr sz="1440" b="1"/>
            </a:lvl8pPr>
            <a:lvl9pPr marL="3291807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3006090"/>
            <a:ext cx="348150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017396"/>
            <a:ext cx="3498652" cy="98869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76" indent="0">
              <a:buNone/>
              <a:defRPr sz="1800" b="1"/>
            </a:lvl2pPr>
            <a:lvl3pPr marL="822952" indent="0">
              <a:buNone/>
              <a:defRPr sz="1620" b="1"/>
            </a:lvl3pPr>
            <a:lvl4pPr marL="1234427" indent="0">
              <a:buNone/>
              <a:defRPr sz="1440" b="1"/>
            </a:lvl4pPr>
            <a:lvl5pPr marL="1645904" indent="0">
              <a:buNone/>
              <a:defRPr sz="1440" b="1"/>
            </a:lvl5pPr>
            <a:lvl6pPr marL="2057379" indent="0">
              <a:buNone/>
              <a:defRPr sz="1440" b="1"/>
            </a:lvl6pPr>
            <a:lvl7pPr marL="2468856" indent="0">
              <a:buNone/>
              <a:defRPr sz="1440" b="1"/>
            </a:lvl7pPr>
            <a:lvl8pPr marL="2880331" indent="0">
              <a:buNone/>
              <a:defRPr sz="1440" b="1"/>
            </a:lvl8pPr>
            <a:lvl9pPr marL="3291807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3006090"/>
            <a:ext cx="3498652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B62C-5D5A-401A-95AC-9B0E11F36E48}" type="datetimeFigureOut">
              <a:rPr lang="nl-NL" smtClean="0"/>
              <a:t>21-3-2021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8F82-6E4E-44EE-9D6A-0BA7E45AE11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36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B62C-5D5A-401A-95AC-9B0E11F36E48}" type="datetimeFigureOut">
              <a:rPr lang="nl-NL" smtClean="0"/>
              <a:t>21-3-2021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8F82-6E4E-44EE-9D6A-0BA7E45AE11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989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B62C-5D5A-401A-95AC-9B0E11F36E48}" type="datetimeFigureOut">
              <a:rPr lang="nl-NL" smtClean="0"/>
              <a:t>21-3-2021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8F82-6E4E-44EE-9D6A-0BA7E45AE11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226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548640"/>
            <a:ext cx="2654260" cy="192024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3" y="1184913"/>
            <a:ext cx="4166235" cy="5848350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468880"/>
            <a:ext cx="2654260" cy="4573906"/>
          </a:xfrm>
        </p:spPr>
        <p:txBody>
          <a:bodyPr/>
          <a:lstStyle>
            <a:lvl1pPr marL="0" indent="0">
              <a:buNone/>
              <a:defRPr sz="1440"/>
            </a:lvl1pPr>
            <a:lvl2pPr marL="411476" indent="0">
              <a:buNone/>
              <a:defRPr sz="1260"/>
            </a:lvl2pPr>
            <a:lvl3pPr marL="822952" indent="0">
              <a:buNone/>
              <a:defRPr sz="1080"/>
            </a:lvl3pPr>
            <a:lvl4pPr marL="1234427" indent="0">
              <a:buNone/>
              <a:defRPr sz="900"/>
            </a:lvl4pPr>
            <a:lvl5pPr marL="1645904" indent="0">
              <a:buNone/>
              <a:defRPr sz="900"/>
            </a:lvl5pPr>
            <a:lvl6pPr marL="2057379" indent="0">
              <a:buNone/>
              <a:defRPr sz="900"/>
            </a:lvl6pPr>
            <a:lvl7pPr marL="2468856" indent="0">
              <a:buNone/>
              <a:defRPr sz="900"/>
            </a:lvl7pPr>
            <a:lvl8pPr marL="2880331" indent="0">
              <a:buNone/>
              <a:defRPr sz="900"/>
            </a:lvl8pPr>
            <a:lvl9pPr marL="329180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B62C-5D5A-401A-95AC-9B0E11F36E48}" type="datetimeFigureOut">
              <a:rPr lang="nl-NL" smtClean="0"/>
              <a:t>21-3-2021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8F82-6E4E-44EE-9D6A-0BA7E45AE11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157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548640"/>
            <a:ext cx="2654260" cy="192024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3" y="1184913"/>
            <a:ext cx="4166235" cy="5848350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76" indent="0">
              <a:buNone/>
              <a:defRPr sz="2520"/>
            </a:lvl2pPr>
            <a:lvl3pPr marL="822952" indent="0">
              <a:buNone/>
              <a:defRPr sz="2160"/>
            </a:lvl3pPr>
            <a:lvl4pPr marL="1234427" indent="0">
              <a:buNone/>
              <a:defRPr sz="1800"/>
            </a:lvl4pPr>
            <a:lvl5pPr marL="1645904" indent="0">
              <a:buNone/>
              <a:defRPr sz="1800"/>
            </a:lvl5pPr>
            <a:lvl6pPr marL="2057379" indent="0">
              <a:buNone/>
              <a:defRPr sz="1800"/>
            </a:lvl6pPr>
            <a:lvl7pPr marL="2468856" indent="0">
              <a:buNone/>
              <a:defRPr sz="1800"/>
            </a:lvl7pPr>
            <a:lvl8pPr marL="2880331" indent="0">
              <a:buNone/>
              <a:defRPr sz="1800"/>
            </a:lvl8pPr>
            <a:lvl9pPr marL="3291807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468880"/>
            <a:ext cx="2654260" cy="4573906"/>
          </a:xfrm>
        </p:spPr>
        <p:txBody>
          <a:bodyPr/>
          <a:lstStyle>
            <a:lvl1pPr marL="0" indent="0">
              <a:buNone/>
              <a:defRPr sz="1440"/>
            </a:lvl1pPr>
            <a:lvl2pPr marL="411476" indent="0">
              <a:buNone/>
              <a:defRPr sz="1260"/>
            </a:lvl2pPr>
            <a:lvl3pPr marL="822952" indent="0">
              <a:buNone/>
              <a:defRPr sz="1080"/>
            </a:lvl3pPr>
            <a:lvl4pPr marL="1234427" indent="0">
              <a:buNone/>
              <a:defRPr sz="900"/>
            </a:lvl4pPr>
            <a:lvl5pPr marL="1645904" indent="0">
              <a:buNone/>
              <a:defRPr sz="900"/>
            </a:lvl5pPr>
            <a:lvl6pPr marL="2057379" indent="0">
              <a:buNone/>
              <a:defRPr sz="900"/>
            </a:lvl6pPr>
            <a:lvl7pPr marL="2468856" indent="0">
              <a:buNone/>
              <a:defRPr sz="900"/>
            </a:lvl7pPr>
            <a:lvl8pPr marL="2880331" indent="0">
              <a:buNone/>
              <a:defRPr sz="900"/>
            </a:lvl8pPr>
            <a:lvl9pPr marL="329180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B62C-5D5A-401A-95AC-9B0E11F36E48}" type="datetimeFigureOut">
              <a:rPr lang="nl-NL" smtClean="0"/>
              <a:t>21-3-2021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8F82-6E4E-44EE-9D6A-0BA7E45AE11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054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438152"/>
            <a:ext cx="709803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2190750"/>
            <a:ext cx="709803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7627623"/>
            <a:ext cx="18516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DB62C-5D5A-401A-95AC-9B0E11F36E48}" type="datetimeFigureOut">
              <a:rPr lang="nl-NL" smtClean="0"/>
              <a:t>21-3-2021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7627623"/>
            <a:ext cx="277749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7627623"/>
            <a:ext cx="18516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48F82-6E4E-44EE-9D6A-0BA7E45AE11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783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52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38" indent="-205738" algn="l" defTabSz="822952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14" indent="-205738" algn="l" defTabSz="822952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690" indent="-205738" algn="l" defTabSz="822952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66" indent="-205738" algn="l" defTabSz="822952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41" indent="-205738" algn="l" defTabSz="822952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18" indent="-205738" algn="l" defTabSz="822952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593" indent="-205738" algn="l" defTabSz="822952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069" indent="-205738" algn="l" defTabSz="822952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45" indent="-205738" algn="l" defTabSz="822952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6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52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27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04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379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56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31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07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A9D5B74-D36E-4258-B8CA-5969C50780F8}"/>
              </a:ext>
            </a:extLst>
          </p:cNvPr>
          <p:cNvSpPr/>
          <p:nvPr/>
        </p:nvSpPr>
        <p:spPr>
          <a:xfrm>
            <a:off x="431667" y="558453"/>
            <a:ext cx="3146838" cy="5318472"/>
          </a:xfrm>
          <a:prstGeom prst="rect">
            <a:avLst/>
          </a:prstGeom>
          <a:solidFill>
            <a:srgbClr val="C71588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CE3082-D32B-4E4E-AE54-29BBD9627F2C}"/>
              </a:ext>
            </a:extLst>
          </p:cNvPr>
          <p:cNvSpPr/>
          <p:nvPr/>
        </p:nvSpPr>
        <p:spPr>
          <a:xfrm>
            <a:off x="425730" y="131059"/>
            <a:ext cx="358131" cy="445715"/>
          </a:xfrm>
          <a:prstGeom prst="rect">
            <a:avLst/>
          </a:prstGeom>
          <a:solidFill>
            <a:srgbClr val="C71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C85488-B0A8-4D78-9DCC-6385B30FF8FB}"/>
              </a:ext>
            </a:extLst>
          </p:cNvPr>
          <p:cNvSpPr/>
          <p:nvPr/>
        </p:nvSpPr>
        <p:spPr>
          <a:xfrm>
            <a:off x="770097" y="131059"/>
            <a:ext cx="2808330" cy="4457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b="1">
                <a:effectLst/>
                <a:latin typeface="Proxima Nova Rg" panose="0200050603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Synchronous, Benign, i.i.d. Environment</a:t>
            </a:r>
            <a:endParaRPr lang="nl-NL" sz="950">
              <a:effectLst/>
              <a:latin typeface="NimbusRomNo9L" panose="000005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DB8F50-D212-4609-B441-E294499E2415}"/>
              </a:ext>
            </a:extLst>
          </p:cNvPr>
          <p:cNvSpPr/>
          <p:nvPr/>
        </p:nvSpPr>
        <p:spPr>
          <a:xfrm>
            <a:off x="507108" y="704850"/>
            <a:ext cx="2993330" cy="1690857"/>
          </a:xfrm>
          <a:prstGeom prst="rect">
            <a:avLst/>
          </a:prstGeom>
          <a:solidFill>
            <a:srgbClr val="ECC7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Picture 482">
            <a:extLst>
              <a:ext uri="{FF2B5EF4-FFF2-40B4-BE49-F238E27FC236}">
                <a16:creationId xmlns:a16="http://schemas.microsoft.com/office/drawing/2014/main" id="{08D9C928-5947-47ED-BE0F-E28F49E40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39" y="1112610"/>
            <a:ext cx="14097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83">
            <a:extLst>
              <a:ext uri="{FF2B5EF4-FFF2-40B4-BE49-F238E27FC236}">
                <a16:creationId xmlns:a16="http://schemas.microsoft.com/office/drawing/2014/main" id="{ADD5D845-5323-4F4D-A84D-554508F74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632" y="1122135"/>
            <a:ext cx="12954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681811B-B6CC-49C9-8671-0DF9553D7606}"/>
              </a:ext>
            </a:extLst>
          </p:cNvPr>
          <p:cNvSpPr txBox="1"/>
          <p:nvPr/>
        </p:nvSpPr>
        <p:spPr>
          <a:xfrm>
            <a:off x="507108" y="704850"/>
            <a:ext cx="2993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Proxima Nova Rg" panose="02000506030000020004" pitchFamily="50" charset="0"/>
              </a:rPr>
              <a:t>MNIST</a:t>
            </a:r>
            <a:endParaRPr lang="nl-NL" sz="1000" b="1">
              <a:latin typeface="Proxima Nova Rg" panose="02000506030000020004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D1A554-1B53-42D9-885F-6AF9D21C3115}"/>
              </a:ext>
            </a:extLst>
          </p:cNvPr>
          <p:cNvSpPr txBox="1"/>
          <p:nvPr/>
        </p:nvSpPr>
        <p:spPr>
          <a:xfrm>
            <a:off x="1050033" y="955447"/>
            <a:ext cx="556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latin typeface="Proxima Nova Rg" panose="02000506030000020004" pitchFamily="50" charset="0"/>
              </a:rPr>
              <a:t>Regular</a:t>
            </a:r>
            <a:endParaRPr lang="nl-NL" sz="800" b="1">
              <a:latin typeface="Proxima Nova Rg" panose="02000506030000020004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9E0377-7FCC-4CFE-8423-C2593732A56E}"/>
              </a:ext>
            </a:extLst>
          </p:cNvPr>
          <p:cNvSpPr txBox="1"/>
          <p:nvPr/>
        </p:nvSpPr>
        <p:spPr>
          <a:xfrm>
            <a:off x="2484264" y="955447"/>
            <a:ext cx="59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latin typeface="Proxima Nova Rg" panose="02000506030000020004" pitchFamily="50" charset="0"/>
              </a:rPr>
              <a:t>Transfer</a:t>
            </a:r>
            <a:endParaRPr lang="nl-NL" sz="800" b="1"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89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58D1CC-BA01-497E-AC35-4B1606E2B6AB}"/>
              </a:ext>
            </a:extLst>
          </p:cNvPr>
          <p:cNvSpPr/>
          <p:nvPr/>
        </p:nvSpPr>
        <p:spPr>
          <a:xfrm>
            <a:off x="256854" y="287676"/>
            <a:ext cx="2912294" cy="4736157"/>
          </a:xfrm>
          <a:prstGeom prst="rect">
            <a:avLst/>
          </a:prstGeom>
          <a:solidFill>
            <a:srgbClr val="EDD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A6B85-6413-4A02-A404-DFC2D6D1A7A3}"/>
              </a:ext>
            </a:extLst>
          </p:cNvPr>
          <p:cNvSpPr/>
          <p:nvPr/>
        </p:nvSpPr>
        <p:spPr>
          <a:xfrm>
            <a:off x="5052402" y="287676"/>
            <a:ext cx="2794571" cy="4736141"/>
          </a:xfrm>
          <a:prstGeom prst="rect">
            <a:avLst/>
          </a:prstGeom>
          <a:solidFill>
            <a:srgbClr val="EDD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38616E-9C67-45BE-AA59-BD4DE27F3D6E}"/>
                  </a:ext>
                </a:extLst>
              </p:cNvPr>
              <p:cNvSpPr txBox="1"/>
              <p:nvPr/>
            </p:nvSpPr>
            <p:spPr>
              <a:xfrm>
                <a:off x="256854" y="544862"/>
                <a:ext cx="27945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100"/>
                  <a:t>Available classes (= </a:t>
                </a:r>
                <a14:m>
                  <m:oMath xmlns:m="http://schemas.openxmlformats.org/officeDocument/2006/math">
                    <m:r>
                      <a:rPr lang="nl-NL" sz="11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nl-NL" sz="1100" i="1" baseline="-25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nl-NL" sz="1100"/>
                  <a:t>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38616E-9C67-45BE-AA59-BD4DE27F3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4" y="544862"/>
                <a:ext cx="2794571" cy="261610"/>
              </a:xfrm>
              <a:prstGeom prst="rect">
                <a:avLst/>
              </a:prstGeom>
              <a:blipFill>
                <a:blip r:embed="rId2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B57F35-54F6-49F1-84D0-8880CBB908E5}"/>
                  </a:ext>
                </a:extLst>
              </p:cNvPr>
              <p:cNvSpPr txBox="1"/>
              <p:nvPr/>
            </p:nvSpPr>
            <p:spPr>
              <a:xfrm>
                <a:off x="256853" y="806472"/>
                <a:ext cx="2794571" cy="42173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tIns="4572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l-NL" sz="11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𝑝𝑟</m:t>
                    </m:r>
                    <m:r>
                      <a:rPr lang="nl-NL" sz="1100" i="1" baseline="-25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nl-NL" sz="1100"/>
                  <a:t> = random big prime number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NL" sz="1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nl-NL" sz="1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nl-NL" sz="1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1</m:t>
                        </m:r>
                      </m:sub>
                    </m:sSub>
                  </m:oMath>
                </a14:m>
                <a:r>
                  <a:rPr lang="nl-NL" sz="1100">
                    <a:solidFill>
                      <a:srgbClr val="C0000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nl-NL" sz="11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𝑝𝑟</m:t>
                    </m:r>
                    <m:r>
                      <a:rPr lang="nl-NL" sz="1100" i="1" baseline="-25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nl-NL" sz="11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– 1</m:t>
                    </m:r>
                  </m:oMath>
                </a14:m>
                <a:endParaRPr lang="nl-NL" sz="110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nl-NL" sz="11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𝑠𝑒𝑐𝑟𝑒𝑡</m:t>
                    </m:r>
                    <m:r>
                      <a:rPr lang="nl-NL" sz="1100" i="1" baseline="-25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nl-NL" sz="1100">
                    <a:solidFill>
                      <a:srgbClr val="C00000"/>
                    </a:solidFill>
                  </a:rPr>
                  <a:t> </a:t>
                </a:r>
                <a:r>
                  <a:rPr lang="nl-NL" sz="1100"/>
                  <a:t>= random 32-bit integer that is invertible in modulus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nl-NL" sz="1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nl-NL" sz="1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1</m:t>
                        </m:r>
                      </m:sub>
                    </m:sSub>
                  </m:oMath>
                </a14:m>
                <a:endParaRPr lang="nl-NL" sz="1100"/>
              </a:p>
              <a:p>
                <a14:m>
                  <m:oMath xmlns:m="http://schemas.openxmlformats.org/officeDocument/2006/math">
                    <m:r>
                      <a:rPr lang="nl-NL" sz="11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𝑠𝑒𝑐𝑟𝑒</m:t>
                    </m:r>
                    <m:sSubSup>
                      <m:sSubSupPr>
                        <m:ctrlPr>
                          <a:rPr lang="nl-NL" sz="1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l-NL" sz="1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nl-NL" sz="1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nl-NL" sz="1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nl-NL" sz="1100">
                    <a:solidFill>
                      <a:srgbClr val="C0000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11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1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sz="1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𝑠𝑒𝑐𝑟𝑒</m:t>
                        </m:r>
                        <m:sSub>
                          <m:sSubPr>
                            <m:ctrlPr>
                              <a:rPr lang="nl-NL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nl-NL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NL" sz="1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sz="1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nl-NL" sz="1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nl-NL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nl-NL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nl-NL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1</m:t>
                            </m:r>
                          </m:sub>
                        </m:sSub>
                      </m:den>
                    </m:f>
                  </m:oMath>
                </a14:m>
                <a:endParaRPr lang="nl-NL" sz="1100"/>
              </a:p>
              <a:p>
                <a:r>
                  <a:rPr lang="nl-NL" sz="1100"/>
                  <a:t>  1)    Encrypt each entry </a:t>
                </a:r>
                <a14:m>
                  <m:oMath xmlns:m="http://schemas.openxmlformats.org/officeDocument/2006/math">
                    <m:r>
                      <a:rPr lang="nl-NL" sz="11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nl-NL" sz="110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1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nl-NL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sz="11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nl-NL" sz="1100"/>
                  <a:t> </a:t>
                </a:r>
                <a14:m>
                  <m:oMath xmlns:m="http://schemas.openxmlformats.org/officeDocument/2006/math">
                    <m:r>
                      <a:rPr lang="nl-NL" sz="1100" b="0" i="1" smtClean="0">
                        <a:solidFill>
                          <a:srgbClr val="BA2824"/>
                        </a:solidFill>
                        <a:latin typeface="Cambria Math" panose="02040503050406030204" pitchFamily="18" charset="0"/>
                      </a:rPr>
                      <m:t>𝐸𝑛</m:t>
                    </m:r>
                    <m:sSub>
                      <m:sSubPr>
                        <m:ctrlPr>
                          <a:rPr lang="nl-NL" sz="1100" b="0" i="1" smtClean="0">
                            <a:solidFill>
                              <a:srgbClr val="BA282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100" b="0" i="1" smtClean="0">
                            <a:solidFill>
                              <a:srgbClr val="BA2824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nl-NL" sz="1100" b="0" i="1" smtClean="0">
                            <a:solidFill>
                              <a:srgbClr val="BA2824"/>
                            </a:solidFill>
                            <a:latin typeface="Cambria Math" panose="02040503050406030204" pitchFamily="18" charset="0"/>
                          </a:rPr>
                          <m:t>𝑠𝑒𝑐𝑟𝑒</m:t>
                        </m:r>
                        <m:sSub>
                          <m:sSubPr>
                            <m:ctrlPr>
                              <a:rPr lang="nl-NL" sz="1100" b="0" i="1" smtClean="0">
                                <a:solidFill>
                                  <a:srgbClr val="BA282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100" b="0" i="1" smtClean="0">
                                <a:solidFill>
                                  <a:srgbClr val="BA2824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nl-NL" sz="1100" b="0" i="1" smtClean="0">
                                <a:solidFill>
                                  <a:srgbClr val="BA2824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nl-NL" sz="1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NL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nl-NL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nl-NL" sz="11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nl-NL" sz="1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l-NL" sz="1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nl-NL" sz="1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nl-NL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𝑠𝑒𝑐𝑟𝑒𝑡</m:t>
                            </m:r>
                          </m:e>
                          <m:sub>
                            <m:r>
                              <a:rPr lang="nl-NL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nl-NL" sz="11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sz="11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nl-NL" sz="11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nl-NL" sz="1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e>
                      <m:sub>
                        <m:r>
                          <a:rPr lang="nl-NL" sz="1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nl-NL" sz="1100" i="1"/>
              </a:p>
              <a:p>
                <a:r>
                  <a:rPr lang="nl-NL" sz="1100"/>
                  <a:t>  2)    Shuffle </a:t>
                </a:r>
                <a14:m>
                  <m:oMath xmlns:m="http://schemas.openxmlformats.org/officeDocument/2006/math">
                    <m:r>
                      <a:rPr lang="nl-NL" sz="1100" b="0" i="1" smtClean="0">
                        <a:solidFill>
                          <a:srgbClr val="BA2824"/>
                        </a:solidFill>
                        <a:latin typeface="Cambria Math" panose="02040503050406030204" pitchFamily="18" charset="0"/>
                      </a:rPr>
                      <m:t>𝐸𝑛</m:t>
                    </m:r>
                    <m:sSub>
                      <m:sSubPr>
                        <m:ctrlPr>
                          <a:rPr lang="nl-NL" sz="1100" b="0" i="1" smtClean="0">
                            <a:solidFill>
                              <a:srgbClr val="BA282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100" b="0" i="1" smtClean="0">
                            <a:solidFill>
                              <a:srgbClr val="BA2824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nl-NL" sz="1100" b="0" i="1" smtClean="0">
                            <a:solidFill>
                              <a:srgbClr val="BA2824"/>
                            </a:solidFill>
                            <a:latin typeface="Cambria Math" panose="02040503050406030204" pitchFamily="18" charset="0"/>
                          </a:rPr>
                          <m:t>𝑠𝑒𝑐𝑟𝑒</m:t>
                        </m:r>
                        <m:sSub>
                          <m:sSubPr>
                            <m:ctrlPr>
                              <a:rPr lang="nl-NL" sz="1100" b="0" i="1" smtClean="0">
                                <a:solidFill>
                                  <a:srgbClr val="BA282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100" b="0" i="1" smtClean="0">
                                <a:solidFill>
                                  <a:srgbClr val="BA2824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nl-NL" sz="1100" b="0" i="1" smtClean="0">
                                <a:solidFill>
                                  <a:srgbClr val="BA2824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nl-NL" sz="1100" b="0" i="1" smtClean="0">
                            <a:solidFill>
                              <a:srgbClr val="BA282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sz="1100" b="0" i="1" smtClean="0">
                                <a:solidFill>
                                  <a:srgbClr val="BA282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100" b="0" i="1" smtClean="0">
                                <a:solidFill>
                                  <a:srgbClr val="BA282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NL" sz="1100" b="0" i="1" smtClean="0">
                                <a:solidFill>
                                  <a:srgbClr val="BA2824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nl-NL" sz="1100" b="0"/>
              </a:p>
              <a:p>
                <a:r>
                  <a:rPr lang="nl-NL" sz="1100"/>
                  <a:t>  3)    Send to peer 2</a:t>
                </a:r>
              </a:p>
              <a:p>
                <a:endParaRPr lang="nl-NL" sz="1100"/>
              </a:p>
              <a:p>
                <a:r>
                  <a:rPr lang="nl-NL" sz="1100"/>
                  <a:t>  7)    Decrypt each entry i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1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nl-NL" sz="11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nl-NL" sz="1100" b="0" i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m:rPr>
                            <m:sty m:val="p"/>
                          </m:rPr>
                          <a:rPr lang="nl-NL" sz="11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nl-NL" sz="1100" b="0" i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nl-NL" sz="1100" b="0" i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nl-NL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nl-NL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𝑠𝑒𝑐𝑟𝑒</m:t>
                          </m:r>
                          <m:sSub>
                            <m:sSubPr>
                              <m:ctrlPr>
                                <a:rPr lang="nl-NL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l-NL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nl-NL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nl-NL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nl-NL" sz="11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nl-NL" sz="11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nl-NL" sz="11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1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nl-NL" sz="11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𝑠𝑒𝑐𝑟𝑒</m:t>
                          </m:r>
                          <m:sSub>
                            <m:sSubPr>
                              <m:ctrlPr>
                                <a:rPr lang="nl-NL" sz="11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1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l-NL" sz="11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nl-NL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l-NL" sz="11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11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𝐸𝑛</m:t>
                              </m:r>
                              <m:sSub>
                                <m:sSubPr>
                                  <m:ctrlPr>
                                    <a:rPr lang="nl-NL" sz="11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1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nl-NL" sz="11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𝑠𝑒𝑐𝑟𝑒</m:t>
                                  </m:r>
                                  <m:sSub>
                                    <m:sSubPr>
                                      <m:ctrlPr>
                                        <a:rPr lang="nl-NL" sz="11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sz="11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nl-NL" sz="11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nl-NL" sz="11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nl-NL" sz="11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sz="11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nl-NL" sz="11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nl-NL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𝑠𝑒𝑐𝑟𝑒</m:t>
                          </m:r>
                          <m:sSubSup>
                            <m:sSubSupPr>
                              <m:ctrlPr>
                                <a:rPr lang="nl-NL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l-NL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l-NL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nl-NL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sup>
                      </m:sSup>
                      <m:r>
                        <a:rPr lang="nl-NL" sz="11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nl-NL" sz="11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1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nl-NL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nl-NL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1100"/>
              </a:p>
              <a:p>
                <a:endParaRPr lang="nl-NL" sz="1100"/>
              </a:p>
              <a:p>
                <a:pPr algn="ctr"/>
                <a:endParaRPr lang="nl-NL" sz="1100"/>
              </a:p>
              <a:p>
                <a:endParaRPr lang="nl-NL" sz="1100"/>
              </a:p>
              <a:p>
                <a:endParaRPr lang="nl-NL" sz="1100"/>
              </a:p>
              <a:p>
                <a:r>
                  <a:rPr lang="nl-NL" sz="1100"/>
                  <a:t>  9)    Calculate </a:t>
                </a:r>
                <a14:m>
                  <m:oMath xmlns:m="http://schemas.openxmlformats.org/officeDocument/2006/math">
                    <m:r>
                      <a:rPr lang="nl-NL" sz="1100" b="0" i="1" smtClean="0">
                        <a:latin typeface="Cambria Math" panose="02040503050406030204" pitchFamily="18" charset="0"/>
                      </a:rPr>
                      <m:t>𝐵𝐹</m:t>
                    </m:r>
                    <m:r>
                      <a:rPr lang="nl-NL" sz="1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sz="11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𝐸𝑛</m:t>
                    </m:r>
                    <m:sSub>
                      <m:sSubPr>
                        <m:ctrlPr>
                          <a:rPr lang="nl-NL" sz="1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nl-NL" sz="1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𝑠𝑒𝑐𝑟𝑒</m:t>
                        </m:r>
                        <m:sSub>
                          <m:sSubPr>
                            <m:ctrlPr>
                              <a:rPr lang="nl-NL" sz="11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1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nl-NL" sz="11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nl-NL" sz="11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sz="1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nl-NL" sz="1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nl-NL" sz="1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l-NL" sz="11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sz="1100">
                    <a:solidFill>
                      <a:srgbClr val="C00000"/>
                    </a:solidFill>
                  </a:rPr>
                  <a:t> </a:t>
                </a:r>
                <a:r>
                  <a:rPr lang="nl-NL" sz="1100"/>
                  <a:t>for each entry </a:t>
                </a:r>
                <a14:m>
                  <m:oMath xmlns:m="http://schemas.openxmlformats.org/officeDocument/2006/math">
                    <m:r>
                      <a:rPr lang="nl-NL" sz="11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nl-NL" sz="110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nl-NL" sz="1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nl-NL" sz="1100"/>
              </a:p>
              <a:p>
                <a:r>
                  <a:rPr lang="nl-NL" sz="1100"/>
                  <a:t>  10)    Check for matches with</a:t>
                </a:r>
                <a:r>
                  <a:rPr lang="nl-NL" sz="1100" b="0"/>
                  <a:t> </a:t>
                </a:r>
                <a14:m>
                  <m:oMath xmlns:m="http://schemas.openxmlformats.org/officeDocument/2006/math">
                    <m:r>
                      <a:rPr lang="nl-NL" sz="1100" b="0" i="1" smtClean="0">
                        <a:latin typeface="Cambria Math" panose="02040503050406030204" pitchFamily="18" charset="0"/>
                      </a:rPr>
                      <m:t>𝐵𝐹</m:t>
                    </m:r>
                    <m:d>
                      <m:dPr>
                        <m:ctrlPr>
                          <a:rPr lang="nl-NL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1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𝐸𝑛</m:t>
                        </m:r>
                        <m:sSub>
                          <m:sSubPr>
                            <m:ctrlPr>
                              <a:rPr lang="nl-NL" sz="11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1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nl-NL" sz="11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𝑠𝑒𝑐𝑟𝑒</m:t>
                            </m:r>
                            <m:sSub>
                              <m:sSubPr>
                                <m:ctrlPr>
                                  <a:rPr lang="nl-NL" sz="1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nl-NL" sz="1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nl-NL" sz="11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l-NL" sz="1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nl-NL" sz="1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nl-NL" sz="1100"/>
              </a:p>
              <a:p>
                <a:r>
                  <a:rPr lang="nl-NL" sz="1100"/>
                  <a:t>  11)   Get cardinality of intersections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B57F35-54F6-49F1-84D0-8880CBB90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3" y="806472"/>
                <a:ext cx="2794571" cy="4217373"/>
              </a:xfrm>
              <a:prstGeom prst="rect">
                <a:avLst/>
              </a:prstGeom>
              <a:blipFill>
                <a:blip r:embed="rId3"/>
                <a:stretch>
                  <a:fillRect r="-2832" b="-7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4522DF8-B028-441E-892A-59EFAF6B6D26}"/>
              </a:ext>
            </a:extLst>
          </p:cNvPr>
          <p:cNvSpPr txBox="1"/>
          <p:nvPr/>
        </p:nvSpPr>
        <p:spPr>
          <a:xfrm>
            <a:off x="256854" y="325642"/>
            <a:ext cx="2794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b="1">
                <a:solidFill>
                  <a:srgbClr val="C00000"/>
                </a:solidFill>
              </a:rPr>
              <a:t>Peer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7B1D05-4B29-40E6-BE54-3D95FC0D047C}"/>
              </a:ext>
            </a:extLst>
          </p:cNvPr>
          <p:cNvSpPr txBox="1"/>
          <p:nvPr/>
        </p:nvSpPr>
        <p:spPr>
          <a:xfrm>
            <a:off x="5052402" y="287676"/>
            <a:ext cx="2794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b="1">
                <a:solidFill>
                  <a:schemeClr val="accent1"/>
                </a:solidFill>
              </a:rPr>
              <a:t>Peer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443217-2092-419E-B138-A6C99AC7C7E0}"/>
              </a:ext>
            </a:extLst>
          </p:cNvPr>
          <p:cNvSpPr txBox="1"/>
          <p:nvPr/>
        </p:nvSpPr>
        <p:spPr>
          <a:xfrm>
            <a:off x="5052403" y="544862"/>
            <a:ext cx="2794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/>
              <a:t>Available classes (= </a:t>
            </a:r>
            <a:r>
              <a:rPr lang="nl-NL" sz="1100">
                <a:solidFill>
                  <a:schemeClr val="accent1"/>
                </a:solidFill>
              </a:rPr>
              <a:t>C</a:t>
            </a:r>
            <a:r>
              <a:rPr lang="nl-NL" sz="1100" baseline="-25000">
                <a:solidFill>
                  <a:schemeClr val="accent1"/>
                </a:solidFill>
              </a:rPr>
              <a:t>2</a:t>
            </a:r>
            <a:r>
              <a:rPr lang="nl-NL" sz="110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14B17E-0C5D-4959-9FB4-387B4EAE0135}"/>
                  </a:ext>
                </a:extLst>
              </p:cNvPr>
              <p:cNvSpPr txBox="1"/>
              <p:nvPr/>
            </p:nvSpPr>
            <p:spPr>
              <a:xfrm>
                <a:off x="5052402" y="806472"/>
                <a:ext cx="2794571" cy="345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l-NL" sz="11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𝑝𝑟</m:t>
                    </m:r>
                    <m:r>
                      <a:rPr lang="nl-NL" sz="1100" b="0" i="1" baseline="-250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nl-NL" sz="1100"/>
                  <a:t> = random big prime number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NL" sz="1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nl-NL" sz="1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nl-NL" sz="1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2</m:t>
                        </m:r>
                      </m:sub>
                    </m:sSub>
                  </m:oMath>
                </a14:m>
                <a:r>
                  <a:rPr lang="nl-NL" sz="1100">
                    <a:solidFill>
                      <a:schemeClr val="accent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nl-NL" sz="11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𝑝𝑟</m:t>
                    </m:r>
                    <m:r>
                      <a:rPr lang="nl-NL" sz="1100" b="0" i="1" baseline="-250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nl-NL" sz="11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– 1</m:t>
                    </m:r>
                  </m:oMath>
                </a14:m>
                <a:endParaRPr lang="nl-NL" sz="110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nl-NL" sz="11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𝑠𝑒𝑐𝑟𝑒𝑡</m:t>
                    </m:r>
                    <m:r>
                      <a:rPr lang="nl-NL" sz="1100" i="1" baseline="-250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nl-NL" sz="1100">
                    <a:solidFill>
                      <a:schemeClr val="accent1"/>
                    </a:solidFill>
                  </a:rPr>
                  <a:t> </a:t>
                </a:r>
                <a:r>
                  <a:rPr lang="nl-NL" sz="1100"/>
                  <a:t>= random 32-bit integer that is invertible in modulus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nl-NL" sz="1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nl-NL" sz="1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2</m:t>
                        </m:r>
                      </m:sub>
                    </m:sSub>
                  </m:oMath>
                </a14:m>
                <a:endParaRPr lang="nl-NL" sz="1100"/>
              </a:p>
              <a:p>
                <a14:m>
                  <m:oMath xmlns:m="http://schemas.openxmlformats.org/officeDocument/2006/math">
                    <m:r>
                      <a:rPr lang="nl-NL" sz="11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𝑠𝑒𝑐𝑟𝑒</m:t>
                    </m:r>
                    <m:sSubSup>
                      <m:sSubSupPr>
                        <m:ctrlPr>
                          <a:rPr lang="nl-NL" sz="1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l-NL" sz="1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nl-NL" sz="1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nl-NL" sz="1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nl-NL" sz="1100">
                    <a:solidFill>
                      <a:schemeClr val="accent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11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1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sz="1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𝑠𝑒𝑐𝑟𝑒</m:t>
                        </m:r>
                        <m:sSub>
                          <m:sSubPr>
                            <m:ctrlPr>
                              <a:rPr lang="nl-NL" sz="11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1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nl-NL" sz="11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NL" sz="1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sz="1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nl-NL" sz="1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nl-NL" sz="11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1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nl-NL" sz="11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nl-NL" sz="11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 2</m:t>
                            </m:r>
                          </m:sub>
                        </m:sSub>
                      </m:den>
                    </m:f>
                  </m:oMath>
                </a14:m>
                <a:endParaRPr lang="nl-NL" sz="1100"/>
              </a:p>
              <a:p>
                <a:endParaRPr lang="nl-NL" sz="1100"/>
              </a:p>
              <a:p>
                <a:r>
                  <a:rPr lang="nl-NL" sz="1100"/>
                  <a:t>  4)    Shuffle </a:t>
                </a:r>
                <a14:m>
                  <m:oMath xmlns:m="http://schemas.openxmlformats.org/officeDocument/2006/math">
                    <m:r>
                      <a:rPr lang="nl-NL" sz="11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𝐸𝑛</m:t>
                    </m:r>
                    <m:sSub>
                      <m:sSubPr>
                        <m:ctrlPr>
                          <a:rPr lang="nl-NL" sz="1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nl-NL" sz="1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𝑠𝑒𝑐𝑟𝑒</m:t>
                        </m:r>
                        <m:sSub>
                          <m:sSubPr>
                            <m:ctrlPr>
                              <a:rPr lang="nl-NL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nl-NL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nl-NL" sz="1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NL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nl-NL" sz="1100" b="0"/>
              </a:p>
              <a:p>
                <a:r>
                  <a:rPr lang="nl-NL" sz="1100"/>
                  <a:t>  5)    Encrypt </a:t>
                </a:r>
                <a14:m>
                  <m:oMath xmlns:m="http://schemas.openxmlformats.org/officeDocument/2006/math">
                    <m:r>
                      <a:rPr lang="nl-NL" sz="11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nl-NL" sz="11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1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nl-NL" sz="11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Enc</m:t>
                        </m:r>
                      </m:e>
                      <m:sub>
                        <m:sSub>
                          <m:sSubPr>
                            <m:ctrlPr>
                              <a:rPr lang="nl-NL" sz="11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l-NL" sz="11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secret</m:t>
                            </m:r>
                          </m:e>
                          <m:sub>
                            <m:r>
                              <a:rPr lang="nl-NL" sz="11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nl-NL" sz="1100" b="0" i="0" smtClean="0">
                            <a:solidFill>
                              <a:srgbClr val="BA282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1100" b="0" i="1" smtClean="0">
                            <a:solidFill>
                              <a:srgbClr val="BA2824"/>
                            </a:solidFill>
                            <a:latin typeface="Cambria Math" panose="02040503050406030204" pitchFamily="18" charset="0"/>
                          </a:rPr>
                          <m:t>𝐸𝑛</m:t>
                        </m:r>
                        <m:sSub>
                          <m:sSubPr>
                            <m:ctrlPr>
                              <a:rPr lang="nl-NL" sz="1100" b="0" i="1" smtClean="0">
                                <a:solidFill>
                                  <a:srgbClr val="BA282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100" b="0" i="1" smtClean="0">
                                <a:solidFill>
                                  <a:srgbClr val="BA2824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nl-NL" sz="1100" b="0" i="1" smtClean="0">
                                <a:solidFill>
                                  <a:srgbClr val="BA2824"/>
                                </a:solidFill>
                                <a:latin typeface="Cambria Math" panose="02040503050406030204" pitchFamily="18" charset="0"/>
                              </a:rPr>
                              <m:t>𝑠𝑒𝑐𝑟𝑒</m:t>
                            </m:r>
                            <m:sSub>
                              <m:sSubPr>
                                <m:ctrlPr>
                                  <a:rPr lang="nl-NL" sz="1100" b="0" i="1" smtClean="0">
                                    <a:solidFill>
                                      <a:srgbClr val="BA282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100" b="0" i="1" smtClean="0">
                                    <a:solidFill>
                                      <a:srgbClr val="BA2824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nl-NL" sz="1100" b="0" i="1" smtClean="0">
                                    <a:solidFill>
                                      <a:srgbClr val="BA2824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nl-NL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l-NL" sz="11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1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nl-NL" sz="11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nl-NL" sz="11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sz="1100" i="1">
                        <a:solidFill>
                          <a:srgbClr val="BA2824"/>
                        </a:solidFill>
                        <a:latin typeface="Cambria Math" panose="02040503050406030204" pitchFamily="18" charset="0"/>
                      </a:rPr>
                      <m:t>𝐸𝑛</m:t>
                    </m:r>
                    <m:sSub>
                      <m:sSubPr>
                        <m:ctrlPr>
                          <a:rPr lang="nl-NL" sz="1100" i="1">
                            <a:solidFill>
                              <a:srgbClr val="BA282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100" i="1">
                            <a:solidFill>
                              <a:srgbClr val="BA2824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nl-NL" sz="1100" i="1">
                            <a:solidFill>
                              <a:srgbClr val="BA2824"/>
                            </a:solidFill>
                            <a:latin typeface="Cambria Math" panose="02040503050406030204" pitchFamily="18" charset="0"/>
                          </a:rPr>
                          <m:t>𝑠𝑒𝑐𝑟𝑒</m:t>
                        </m:r>
                        <m:sSub>
                          <m:sSubPr>
                            <m:ctrlPr>
                              <a:rPr lang="nl-NL" sz="1100" i="1">
                                <a:solidFill>
                                  <a:srgbClr val="BA282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100" i="1">
                                <a:solidFill>
                                  <a:srgbClr val="BA2824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nl-NL" sz="1100" i="1">
                                <a:solidFill>
                                  <a:srgbClr val="BA2824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p>
                      <m:sSupPr>
                        <m:ctrlPr>
                          <a:rPr lang="nl-NL" sz="1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l-NL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l-NL" sz="11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1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nl-NL" sz="11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nl-NL" sz="1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𝑠𝑒𝑐𝑟𝑒</m:t>
                        </m:r>
                        <m:sSub>
                          <m:sSubPr>
                            <m:ctrlPr>
                              <a:rPr lang="nl-NL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nl-NL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nl-NL" sz="11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sz="11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nl-NL" sz="11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nl-NL" sz="1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e>
                      <m:sub>
                        <m:r>
                          <a:rPr lang="nl-NL" sz="1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nl-NL" sz="1100" b="0"/>
              </a:p>
              <a:p>
                <a:r>
                  <a:rPr lang="nl-NL" sz="1100"/>
                  <a:t>  6)    Send to peer 1</a:t>
                </a:r>
              </a:p>
              <a:p>
                <a:endParaRPr lang="nl-NL" sz="1100"/>
              </a:p>
              <a:p>
                <a:endParaRPr lang="nl-NL" sz="1100"/>
              </a:p>
              <a:p>
                <a:endParaRPr lang="nl-NL" sz="1100"/>
              </a:p>
              <a:p>
                <a:endParaRPr lang="nl-NL" sz="1100"/>
              </a:p>
              <a:p>
                <a:endParaRPr lang="nl-NL" sz="1100"/>
              </a:p>
              <a:p>
                <a:r>
                  <a:rPr lang="nl-NL" sz="1100"/>
                  <a:t>  8)    Send bloom filter: </a:t>
                </a:r>
                <a14:m>
                  <m:oMath xmlns:m="http://schemas.openxmlformats.org/officeDocument/2006/math">
                    <m:r>
                      <a:rPr lang="nl-NL" sz="1100" b="0" i="1" smtClean="0">
                        <a:latin typeface="Cambria Math" panose="02040503050406030204" pitchFamily="18" charset="0"/>
                      </a:rPr>
                      <m:t>𝐵𝐹</m:t>
                    </m:r>
                    <m:d>
                      <m:dPr>
                        <m:ctrlPr>
                          <a:rPr lang="nl-NL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1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𝐸𝑛</m:t>
                        </m:r>
                        <m:sSub>
                          <m:sSubPr>
                            <m:ctrlPr>
                              <a:rPr lang="nl-NL" sz="11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1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nl-NL" sz="11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𝑠𝑒𝑐𝑟𝑒</m:t>
                            </m:r>
                            <m:sSub>
                              <m:sSubPr>
                                <m:ctrlPr>
                                  <a:rPr lang="nl-NL" sz="1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nl-NL" sz="1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nl-NL" sz="11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l-NL" sz="1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nl-NL" sz="1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nl-NL" sz="1100" b="0"/>
              </a:p>
              <a:p>
                <a:pPr algn="ctr"/>
                <a:r>
                  <a:rPr lang="nl-NL" sz="1100" b="0"/>
                  <a:t>(BF can be pre-computed)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14B17E-0C5D-4959-9FB4-387B4EAE0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402" y="806472"/>
                <a:ext cx="2794571" cy="3454535"/>
              </a:xfrm>
              <a:prstGeom prst="rect">
                <a:avLst/>
              </a:prstGeom>
              <a:blipFill>
                <a:blip r:embed="rId4"/>
                <a:stretch>
                  <a:fillRect b="-17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E102D8-91C9-4B74-8673-4A2034C4EAD1}"/>
              </a:ext>
            </a:extLst>
          </p:cNvPr>
          <p:cNvCxnSpPr>
            <a:cxnSpLocks/>
          </p:cNvCxnSpPr>
          <p:nvPr/>
        </p:nvCxnSpPr>
        <p:spPr>
          <a:xfrm>
            <a:off x="3055234" y="2072640"/>
            <a:ext cx="1870710" cy="0"/>
          </a:xfrm>
          <a:prstGeom prst="straightConnector1">
            <a:avLst/>
          </a:prstGeom>
          <a:ln w="28575">
            <a:solidFill>
              <a:srgbClr val="BA28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64ADA5-0CD6-4CE6-B375-FA802750ECA8}"/>
                  </a:ext>
                </a:extLst>
              </p:cNvPr>
              <p:cNvSpPr txBox="1"/>
              <p:nvPr/>
            </p:nvSpPr>
            <p:spPr>
              <a:xfrm>
                <a:off x="3169148" y="1788169"/>
                <a:ext cx="1756796" cy="27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1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nl-NL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nl-NL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𝑠𝑒𝑐𝑟𝑒</m:t>
                          </m:r>
                          <m:sSub>
                            <m:sSubPr>
                              <m:ctrlPr>
                                <a:rPr lang="nl-NL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l-NL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nl-NL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nl-NL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nl-NL" sz="110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64ADA5-0CD6-4CE6-B375-FA802750E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148" y="1788169"/>
                <a:ext cx="1756796" cy="2761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F47FE9-806C-4E75-A679-FDF93D800EAA}"/>
              </a:ext>
            </a:extLst>
          </p:cNvPr>
          <p:cNvCxnSpPr>
            <a:cxnSpLocks/>
          </p:cNvCxnSpPr>
          <p:nvPr/>
        </p:nvCxnSpPr>
        <p:spPr>
          <a:xfrm flipH="1">
            <a:off x="3051424" y="2869320"/>
            <a:ext cx="1874520" cy="0"/>
          </a:xfrm>
          <a:prstGeom prst="straightConnector1">
            <a:avLst/>
          </a:prstGeom>
          <a:ln w="28575">
            <a:solidFill>
              <a:srgbClr val="BA28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4574ED9-0307-45F0-818F-D4F18B2CE994}"/>
                  </a:ext>
                </a:extLst>
              </p:cNvPr>
              <p:cNvSpPr txBox="1"/>
              <p:nvPr/>
            </p:nvSpPr>
            <p:spPr>
              <a:xfrm>
                <a:off x="3169148" y="2519088"/>
                <a:ext cx="1756796" cy="345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nl-NL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nl-NL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𝑠𝑒𝑐𝑟𝑒</m:t>
                          </m:r>
                          <m:sSub>
                            <m:sSubPr>
                              <m:ctrlPr>
                                <a:rPr lang="nl-NL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nl-NL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nl-NL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𝐸𝑛</m:t>
                          </m:r>
                          <m:sSub>
                            <m:sSubPr>
                              <m:ctrlPr>
                                <a:rPr lang="nl-NL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nl-NL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𝑠𝑒𝑐𝑟𝑒</m:t>
                              </m:r>
                              <m:sSub>
                                <m:sSubPr>
                                  <m:ctrlPr>
                                    <a:rPr lang="nl-NL" sz="11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1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nl-NL" sz="11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nl-NL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l-NL" sz="11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1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nl-NL" sz="11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nl-NL" sz="110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4574ED9-0307-45F0-818F-D4F18B2CE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148" y="2519088"/>
                <a:ext cx="1756796" cy="3456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C5FB16-92D9-4365-B27E-072A46DD8167}"/>
                  </a:ext>
                </a:extLst>
              </p:cNvPr>
              <p:cNvSpPr/>
              <p:nvPr/>
            </p:nvSpPr>
            <p:spPr>
              <a:xfrm>
                <a:off x="432242" y="3443695"/>
                <a:ext cx="2331720" cy="468007"/>
              </a:xfrm>
              <a:prstGeom prst="rect">
                <a:avLst/>
              </a:prstGeom>
              <a:solidFill>
                <a:srgbClr val="EDC8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r>
                  <a:rPr lang="nl-NL" sz="1100" b="1">
                    <a:solidFill>
                      <a:schemeClr val="tx1"/>
                    </a:solidFill>
                  </a:rPr>
                  <a:t>Commutative encryption</a:t>
                </a:r>
                <a:r>
                  <a:rPr lang="nl-NL" sz="1100">
                    <a:solidFill>
                      <a:schemeClr val="tx1"/>
                    </a:solidFill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nl-NL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nl-NL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nl-NL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𝐸𝑛</m:t>
                          </m:r>
                          <m:sSub>
                            <m:sSubPr>
                              <m:ctrlPr>
                                <a:rPr lang="nl-NL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nl-NL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nl-NL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nl-NL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nl-NL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nl-NL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nl-NL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𝐸𝑛</m:t>
                          </m:r>
                          <m:sSub>
                            <m:sSubPr>
                              <m:ctrlPr>
                                <a:rPr lang="nl-NL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nl-NL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nl-NL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nl-NL" sz="11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C5FB16-92D9-4365-B27E-072A46DD81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42" y="3443695"/>
                <a:ext cx="2331720" cy="4680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0981356-6837-4E55-B3A9-CAFD6FBB62C4}"/>
                  </a:ext>
                </a:extLst>
              </p:cNvPr>
              <p:cNvSpPr/>
              <p:nvPr/>
            </p:nvSpPr>
            <p:spPr>
              <a:xfrm>
                <a:off x="5283827" y="4307148"/>
                <a:ext cx="2331720" cy="618882"/>
              </a:xfrm>
              <a:prstGeom prst="rect">
                <a:avLst/>
              </a:prstGeom>
              <a:solidFill>
                <a:srgbClr val="EDC8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r>
                  <a:rPr lang="nl-NL" sz="1100" b="1">
                    <a:solidFill>
                      <a:schemeClr val="tx1"/>
                    </a:solidFill>
                  </a:rPr>
                  <a:t>Bloom filter</a:t>
                </a:r>
                <a:r>
                  <a:rPr lang="nl-NL" sz="1100">
                    <a:solidFill>
                      <a:schemeClr val="tx1"/>
                    </a:solidFill>
                  </a:rPr>
                  <a:t>:</a:t>
                </a:r>
              </a:p>
              <a:p>
                <a:pPr algn="ctr"/>
                <a:r>
                  <a:rPr lang="nl-NL" sz="1100">
                    <a:solidFill>
                      <a:schemeClr val="tx1"/>
                    </a:solidFill>
                  </a:rPr>
                  <a:t>Use </a:t>
                </a:r>
                <a14:m>
                  <m:oMath xmlns:m="http://schemas.openxmlformats.org/officeDocument/2006/math">
                    <m:r>
                      <a:rPr lang="nl-NL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nl-NL" sz="1100">
                    <a:solidFill>
                      <a:schemeClr val="tx1"/>
                    </a:solidFill>
                  </a:rPr>
                  <a:t> has functions on entry, save results in bit array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nl-NL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nl-NL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nl-NL" sz="11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0981356-6837-4E55-B3A9-CAFD6FBB62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827" y="4307148"/>
                <a:ext cx="2331720" cy="618882"/>
              </a:xfrm>
              <a:prstGeom prst="rect">
                <a:avLst/>
              </a:prstGeom>
              <a:blipFill>
                <a:blip r:embed="rId8"/>
                <a:stretch>
                  <a:fillRect b="-59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147F6E-2268-4C29-8F99-FE5260FFE666}"/>
              </a:ext>
            </a:extLst>
          </p:cNvPr>
          <p:cNvCxnSpPr>
            <a:cxnSpLocks/>
          </p:cNvCxnSpPr>
          <p:nvPr/>
        </p:nvCxnSpPr>
        <p:spPr>
          <a:xfrm flipH="1">
            <a:off x="3051424" y="3914995"/>
            <a:ext cx="1874520" cy="0"/>
          </a:xfrm>
          <a:prstGeom prst="straightConnector1">
            <a:avLst/>
          </a:prstGeom>
          <a:ln w="28575">
            <a:solidFill>
              <a:srgbClr val="BA28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A5B73D2-5769-414B-82E2-F47A366391B7}"/>
                  </a:ext>
                </a:extLst>
              </p:cNvPr>
              <p:cNvSpPr txBox="1"/>
              <p:nvPr/>
            </p:nvSpPr>
            <p:spPr>
              <a:xfrm>
                <a:off x="3169148" y="3564763"/>
                <a:ext cx="1756796" cy="345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100" b="0" i="1" smtClean="0">
                          <a:latin typeface="Cambria Math" panose="02040503050406030204" pitchFamily="18" charset="0"/>
                        </a:rPr>
                        <m:t>𝐵𝐹</m:t>
                      </m:r>
                      <m:d>
                        <m:dPr>
                          <m:ctrlPr>
                            <a:rPr lang="nl-NL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𝐸𝑛</m:t>
                          </m:r>
                          <m:sSub>
                            <m:sSubPr>
                              <m:ctrlPr>
                                <a:rPr lang="nl-NL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nl-NL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𝑠𝑒𝑐𝑟𝑒</m:t>
                              </m:r>
                              <m:sSub>
                                <m:sSubPr>
                                  <m:ctrlPr>
                                    <a:rPr lang="nl-NL" sz="11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1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nl-NL" sz="11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nl-NL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l-NL" sz="11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1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nl-NL" sz="11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nl-NL" sz="110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A5B73D2-5769-414B-82E2-F47A36639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148" y="3564763"/>
                <a:ext cx="1756796" cy="3456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299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247</Words>
  <Application>Microsoft Office PowerPoint</Application>
  <PresentationFormat>Custom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NimbusRomNo9L</vt:lpstr>
      <vt:lpstr>Proxima Nova Rg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Joost Verbraeken</dc:creator>
  <cp:lastModifiedBy>Joost Verbraeken</cp:lastModifiedBy>
  <cp:revision>4</cp:revision>
  <dcterms:created xsi:type="dcterms:W3CDTF">2021-03-17T14:12:37Z</dcterms:created>
  <dcterms:modified xsi:type="dcterms:W3CDTF">2021-03-21T13:53:52Z</dcterms:modified>
</cp:coreProperties>
</file>