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52871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24" strike="noStrike" sz="24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1pPr>
    <a:lvl2pPr marL="0" marR="0" indent="457200" algn="l" defTabSz="252871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24" strike="noStrike" sz="24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2pPr>
    <a:lvl3pPr marL="0" marR="0" indent="914400" algn="l" defTabSz="252871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24" strike="noStrike" sz="24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3pPr>
    <a:lvl4pPr marL="0" marR="0" indent="1371600" algn="l" defTabSz="252871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24" strike="noStrike" sz="24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4pPr>
    <a:lvl5pPr marL="0" marR="0" indent="1828800" algn="l" defTabSz="252871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24" strike="noStrike" sz="24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5pPr>
    <a:lvl6pPr marL="0" marR="0" indent="2286000" algn="l" defTabSz="252871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24" strike="noStrike" sz="24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6pPr>
    <a:lvl7pPr marL="0" marR="0" indent="2743200" algn="l" defTabSz="252871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24" strike="noStrike" sz="24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7pPr>
    <a:lvl8pPr marL="0" marR="0" indent="3200400" algn="l" defTabSz="252871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24" strike="noStrike" sz="24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8pPr>
    <a:lvl9pPr marL="0" marR="0" indent="3657600" algn="l" defTabSz="252871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1" baseline="0" cap="none" i="0" spc="24" strike="noStrike" sz="2400" u="none" kumimoji="0" normalizeH="0">
        <a:ln>
          <a:noFill/>
        </a:ln>
        <a:solidFill>
          <a:schemeClr val="accent1">
            <a:satOff val="36598"/>
            <a:lumOff val="-17227"/>
          </a:schemeClr>
        </a:solidFill>
        <a:effectLst/>
        <a:uFillTx/>
        <a:latin typeface="+mn-lt"/>
        <a:ea typeface="+mn-ea"/>
        <a:cs typeface="+mn-cs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1">
              <a:satOff val="3942"/>
              <a:lumOff val="17322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C526A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0EAF0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C526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C526A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84F64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5C526A"/>
        </a:fontRef>
        <a:srgbClr val="5C526A"/>
      </a:tcTxStyle>
      <a:tcStyle>
        <a:tcBdr>
          <a:left>
            <a:ln w="12700" cap="flat">
              <a:solidFill>
                <a:srgbClr val="084F64"/>
              </a:solidFill>
              <a:prstDash val="solid"/>
              <a:miter lim="400000"/>
            </a:ln>
          </a:left>
          <a:right>
            <a:ln w="12700" cap="flat">
              <a:solidFill>
                <a:srgbClr val="084F64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84F64"/>
              </a:solidFill>
              <a:prstDash val="solid"/>
              <a:miter lim="400000"/>
            </a:ln>
          </a:bottom>
          <a:insideH>
            <a:ln w="12700" cap="flat">
              <a:solidFill>
                <a:srgbClr val="084F64"/>
              </a:solidFill>
              <a:prstDash val="solid"/>
              <a:miter lim="400000"/>
            </a:ln>
          </a:insideH>
          <a:insideV>
            <a:ln w="12700" cap="flat">
              <a:solidFill>
                <a:srgbClr val="084F64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35454"/>
              <a:satOff val="2115"/>
              <a:lumOff val="45487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254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25400" cap="flat">
              <a:solidFill>
                <a:srgbClr val="3D3E3E"/>
              </a:solidFill>
              <a:prstDash val="solid"/>
              <a:miter lim="400000"/>
            </a:ln>
          </a:top>
          <a:bottom>
            <a:ln w="127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2E4E61"/>
      </a:tcTxStyle>
      <a:tcStyle>
        <a:tcBdr>
          <a:left>
            <a:ln w="12700" cap="flat">
              <a:solidFill>
                <a:srgbClr val="3D3E3E"/>
              </a:solidFill>
              <a:prstDash val="solid"/>
              <a:miter lim="400000"/>
            </a:ln>
          </a:left>
          <a:right>
            <a:ln w="12700" cap="flat">
              <a:solidFill>
                <a:srgbClr val="3D3E3E"/>
              </a:solidFill>
              <a:prstDash val="solid"/>
              <a:miter lim="400000"/>
            </a:ln>
          </a:right>
          <a:top>
            <a:ln w="12700" cap="flat">
              <a:solidFill>
                <a:srgbClr val="3D3E3E"/>
              </a:solidFill>
              <a:prstDash val="solid"/>
              <a:miter lim="400000"/>
            </a:ln>
          </a:top>
          <a:bottom>
            <a:ln w="25400" cap="flat">
              <a:solidFill>
                <a:srgbClr val="3D3E3E"/>
              </a:solidFill>
              <a:prstDash val="solid"/>
              <a:miter lim="400000"/>
            </a:ln>
          </a:bottom>
          <a:insideH>
            <a:ln w="12700" cap="flat">
              <a:solidFill>
                <a:srgbClr val="3D3E3E"/>
              </a:solidFill>
              <a:prstDash val="solid"/>
              <a:miter lim="400000"/>
            </a:ln>
          </a:insideH>
          <a:insideV>
            <a:ln w="12700" cap="flat">
              <a:solidFill>
                <a:srgbClr val="3D3E3E"/>
              </a:solidFill>
              <a:prstDash val="solid"/>
              <a:miter lim="400000"/>
            </a:ln>
          </a:insideV>
        </a:tcBdr>
        <a:fill>
          <a:solidFill>
            <a:srgbClr val="DBE6A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C526A"/>
              </a:solidFill>
              <a:prstDash val="solid"/>
              <a:miter lim="400000"/>
            </a:ln>
          </a:left>
          <a:right>
            <a:ln w="254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CB5B2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C526A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3B3B3B"/>
              </a:solidFill>
              <a:prstDash val="solid"/>
              <a:miter lim="400000"/>
            </a:ln>
          </a:left>
          <a:right>
            <a:ln w="12700" cap="flat">
              <a:solidFill>
                <a:srgbClr val="3B3B3B"/>
              </a:solidFill>
              <a:prstDash val="solid"/>
              <a:miter lim="400000"/>
            </a:ln>
          </a:right>
          <a:top>
            <a:ln w="12700" cap="flat">
              <a:solidFill>
                <a:srgbClr val="5C526A"/>
              </a:solidFill>
              <a:prstDash val="solid"/>
              <a:miter lim="400000"/>
            </a:ln>
          </a:top>
          <a:bottom>
            <a:ln w="25400" cap="flat">
              <a:solidFill>
                <a:srgbClr val="3B3B3B"/>
              </a:solidFill>
              <a:prstDash val="solid"/>
              <a:miter lim="400000"/>
            </a:ln>
          </a:bottom>
          <a:insideH>
            <a:ln w="12700" cap="flat">
              <a:solidFill>
                <a:srgbClr val="3B3B3B"/>
              </a:solidFill>
              <a:prstDash val="solid"/>
              <a:miter lim="400000"/>
            </a:ln>
          </a:insideH>
          <a:insideV>
            <a:ln w="12700" cap="flat">
              <a:solidFill>
                <a:srgbClr val="3B3B3B"/>
              </a:solidFill>
              <a:prstDash val="solid"/>
              <a:miter lim="400000"/>
            </a:ln>
          </a:insideV>
        </a:tcBdr>
        <a:fill>
          <a:solidFill>
            <a:srgbClr val="C16E6A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 Medium"/>
          <a:ea typeface="Graphik Medium"/>
          <a:cs typeface="Graphik Medium"/>
        </a:font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CDCECC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D2F24"/>
          </a:solidFill>
        </a:fill>
      </a:tcStyle>
    </a:firstCol>
    <a:la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opic"/>
          <p:cNvSpPr txBox="1"/>
          <p:nvPr>
            <p:ph type="body" sz="quarter" idx="21" hasCustomPrompt="1"/>
          </p:nvPr>
        </p:nvSpPr>
        <p:spPr>
          <a:xfrm>
            <a:off x="739262" y="8628423"/>
            <a:ext cx="2463884" cy="328423"/>
          </a:xfrm>
          <a:prstGeom prst="rect">
            <a:avLst/>
          </a:prstGeom>
        </p:spPr>
        <p:txBody>
          <a:bodyPr anchor="ctr"/>
          <a:lstStyle>
            <a:lvl1pPr>
              <a:defRPr b="0" cap="all" spc="56" sz="1400">
                <a:solidFill>
                  <a:schemeClr val="accent5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16" name="Location"/>
          <p:cNvSpPr txBox="1"/>
          <p:nvPr>
            <p:ph type="body" sz="quarter" idx="22" hasCustomPrompt="1"/>
          </p:nvPr>
        </p:nvSpPr>
        <p:spPr>
          <a:xfrm>
            <a:off x="9801678" y="8628423"/>
            <a:ext cx="2463801" cy="328423"/>
          </a:xfrm>
          <a:prstGeom prst="rect">
            <a:avLst/>
          </a:prstGeom>
        </p:spPr>
        <p:txBody>
          <a:bodyPr anchor="ctr"/>
          <a:lstStyle>
            <a:lvl1pPr>
              <a:defRPr b="0" cap="all" spc="56" sz="1400">
                <a:solidFill>
                  <a:schemeClr val="accent5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17" name="Author and Date"/>
          <p:cNvSpPr txBox="1"/>
          <p:nvPr>
            <p:ph type="body" sz="quarter" idx="23" hasCustomPrompt="1"/>
          </p:nvPr>
        </p:nvSpPr>
        <p:spPr>
          <a:xfrm>
            <a:off x="4081629" y="8533808"/>
            <a:ext cx="4828282" cy="492253"/>
          </a:xfrm>
          <a:prstGeom prst="rect">
            <a:avLst/>
          </a:prstGeom>
        </p:spPr>
        <p:txBody>
          <a:bodyPr anchor="ctr"/>
          <a:lstStyle/>
          <a:p>
            <a:pPr/>
            <a:r>
              <a:t>Author and Date</a:t>
            </a:r>
          </a:p>
        </p:txBody>
      </p:sp>
      <p:sp>
        <p:nvSpPr>
          <p:cNvPr id="18" name="Presentation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19" name="Body Level One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22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23" name="Slide Title"/>
          <p:cNvSpPr txBox="1"/>
          <p:nvPr>
            <p:ph type="title" hasCustomPrompt="1"/>
          </p:nvPr>
        </p:nvSpPr>
        <p:spPr>
          <a:xfrm>
            <a:off x="1117600" y="901700"/>
            <a:ext cx="10769600" cy="1181100"/>
          </a:xfrm>
          <a:prstGeom prst="rect">
            <a:avLst/>
          </a:prstGeom>
        </p:spPr>
        <p:txBody>
          <a:bodyPr/>
          <a:lstStyle>
            <a:lvl1pPr>
              <a:defRPr spc="64" sz="64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32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33" name="Agenda Subtitle"/>
          <p:cNvSpPr txBox="1"/>
          <p:nvPr>
            <p:ph type="body" sz="quarter" idx="21" hasCustomPrompt="1"/>
          </p:nvPr>
        </p:nvSpPr>
        <p:spPr>
          <a:xfrm>
            <a:off x="1117599" y="1920703"/>
            <a:ext cx="10769601" cy="492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1">
                    <a:satOff val="3942"/>
                    <a:lumOff val="17322"/>
                  </a:schemeClr>
                </a:solidFill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34" name="Agenda Title"/>
          <p:cNvSpPr txBox="1"/>
          <p:nvPr>
            <p:ph type="title" hasCustomPrompt="1"/>
          </p:nvPr>
        </p:nvSpPr>
        <p:spPr>
          <a:xfrm>
            <a:off x="1117600" y="901700"/>
            <a:ext cx="10769600" cy="1114000"/>
          </a:xfrm>
          <a:prstGeom prst="rect">
            <a:avLst/>
          </a:prstGeom>
        </p:spPr>
        <p:txBody>
          <a:bodyPr/>
          <a:lstStyle>
            <a:lvl1pPr>
              <a:defRPr spc="192" sz="64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</a:lstStyle>
          <a:p>
            <a:pPr/>
            <a:r>
              <a:t>Agenda Title</a:t>
            </a:r>
          </a:p>
        </p:txBody>
      </p:sp>
      <p:sp>
        <p:nvSpPr>
          <p:cNvPr id="135" name="Body Level One…"/>
          <p:cNvSpPr txBox="1"/>
          <p:nvPr>
            <p:ph type="body" idx="1" hasCustomPrompt="1"/>
          </p:nvPr>
        </p:nvSpPr>
        <p:spPr>
          <a:xfrm>
            <a:off x="1117600" y="2895600"/>
            <a:ext cx="10769600" cy="4937760"/>
          </a:xfrm>
          <a:prstGeom prst="rect">
            <a:avLst/>
          </a:prstGeom>
        </p:spPr>
        <p:txBody>
          <a:bodyPr anchor="t"/>
          <a:lstStyle>
            <a:lvl1pPr marL="126435" indent="-126435" defTabSz="1878471">
              <a:lnSpc>
                <a:spcPct val="100000"/>
              </a:lnSpc>
              <a:spcBef>
                <a:spcPts val="3100"/>
              </a:spcBef>
              <a:tabLst>
                <a:tab pos="3822700" algn="l"/>
              </a:tabLst>
              <a:defRPr spc="0" sz="34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126435" indent="330764" defTabSz="1878471">
              <a:lnSpc>
                <a:spcPct val="100000"/>
              </a:lnSpc>
              <a:spcBef>
                <a:spcPts val="3100"/>
              </a:spcBef>
              <a:tabLst>
                <a:tab pos="3822700" algn="l"/>
              </a:tabLst>
              <a:defRPr spc="0" sz="34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26435" indent="787964" defTabSz="1878471">
              <a:lnSpc>
                <a:spcPct val="100000"/>
              </a:lnSpc>
              <a:spcBef>
                <a:spcPts val="3100"/>
              </a:spcBef>
              <a:tabLst>
                <a:tab pos="3822700" algn="l"/>
              </a:tabLst>
              <a:defRPr spc="0" sz="34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26435" indent="1245164" defTabSz="1878471">
              <a:lnSpc>
                <a:spcPct val="100000"/>
              </a:lnSpc>
              <a:spcBef>
                <a:spcPts val="3100"/>
              </a:spcBef>
              <a:tabLst>
                <a:tab pos="3822700" algn="l"/>
              </a:tabLst>
              <a:defRPr spc="0" sz="34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126435" indent="1702364" defTabSz="1878471">
              <a:lnSpc>
                <a:spcPct val="100000"/>
              </a:lnSpc>
              <a:spcBef>
                <a:spcPts val="3100"/>
              </a:spcBef>
              <a:tabLst>
                <a:tab pos="3822700" algn="l"/>
              </a:tabLst>
              <a:defRPr spc="0" sz="34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44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45" name="Body Level One…"/>
          <p:cNvSpPr txBox="1"/>
          <p:nvPr>
            <p:ph type="body" sz="half" idx="1" hasCustomPrompt="1"/>
          </p:nvPr>
        </p:nvSpPr>
        <p:spPr>
          <a:xfrm>
            <a:off x="1117600" y="3107942"/>
            <a:ext cx="10769600" cy="33020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cap="all" spc="192" sz="6400">
                <a:solidFill>
                  <a:srgbClr val="005E73"/>
                </a:solidFill>
              </a:defRPr>
            </a:lvl1pPr>
            <a:lvl2pPr>
              <a:lnSpc>
                <a:spcPct val="90000"/>
              </a:lnSpc>
              <a:defRPr cap="all" spc="192" sz="6400">
                <a:solidFill>
                  <a:srgbClr val="005E73"/>
                </a:solidFill>
              </a:defRPr>
            </a:lvl2pPr>
            <a:lvl3pPr>
              <a:lnSpc>
                <a:spcPct val="90000"/>
              </a:lnSpc>
              <a:defRPr cap="all" spc="192" sz="6400">
                <a:solidFill>
                  <a:srgbClr val="005E73"/>
                </a:solidFill>
              </a:defRPr>
            </a:lvl3pPr>
            <a:lvl4pPr>
              <a:lnSpc>
                <a:spcPct val="90000"/>
              </a:lnSpc>
              <a:defRPr cap="all" spc="192" sz="6400">
                <a:solidFill>
                  <a:srgbClr val="005E73"/>
                </a:solidFill>
              </a:defRPr>
            </a:lvl4pPr>
            <a:lvl5pPr>
              <a:lnSpc>
                <a:spcPct val="90000"/>
              </a:lnSpc>
              <a:defRPr cap="all" spc="192" sz="6400">
                <a:solidFill>
                  <a:srgbClr val="005E73"/>
                </a:solidFill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bg>
      <p:bgPr>
        <a:solidFill>
          <a:srgbClr val="F3F5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ody Level One…"/>
          <p:cNvSpPr txBox="1"/>
          <p:nvPr>
            <p:ph type="body" sz="half" idx="1" hasCustomPrompt="1"/>
          </p:nvPr>
        </p:nvSpPr>
        <p:spPr>
          <a:xfrm>
            <a:off x="1117600" y="1218670"/>
            <a:ext cx="10769600" cy="420423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cap="all" spc="528" sz="17600">
                <a:solidFill>
                  <a:srgbClr val="094F64"/>
                </a:solidFill>
              </a:defRPr>
            </a:lvl1pPr>
            <a:lvl2pPr>
              <a:lnSpc>
                <a:spcPct val="90000"/>
              </a:lnSpc>
              <a:defRPr cap="all" spc="528" sz="17600">
                <a:solidFill>
                  <a:srgbClr val="094F64"/>
                </a:solidFill>
              </a:defRPr>
            </a:lvl2pPr>
            <a:lvl3pPr>
              <a:lnSpc>
                <a:spcPct val="90000"/>
              </a:lnSpc>
              <a:defRPr cap="all" spc="528" sz="17600">
                <a:solidFill>
                  <a:srgbClr val="094F64"/>
                </a:solidFill>
              </a:defRPr>
            </a:lvl3pPr>
            <a:lvl4pPr>
              <a:lnSpc>
                <a:spcPct val="90000"/>
              </a:lnSpc>
              <a:defRPr cap="all" spc="528" sz="17600">
                <a:solidFill>
                  <a:srgbClr val="094F64"/>
                </a:solidFill>
              </a:defRPr>
            </a:lvl4pPr>
            <a:lvl5pPr>
              <a:lnSpc>
                <a:spcPct val="90000"/>
              </a:lnSpc>
              <a:defRPr cap="all" spc="528" sz="17600">
                <a:solidFill>
                  <a:srgbClr val="094F64"/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4" name="Fact information"/>
          <p:cNvSpPr txBox="1"/>
          <p:nvPr>
            <p:ph type="body" sz="quarter" idx="21" hasCustomPrompt="1"/>
          </p:nvPr>
        </p:nvSpPr>
        <p:spPr>
          <a:xfrm>
            <a:off x="1114094" y="5346170"/>
            <a:ext cx="10763879" cy="492253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55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56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FFCB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Body Level One…"/>
          <p:cNvSpPr txBox="1"/>
          <p:nvPr>
            <p:ph type="body" sz="half" idx="1" hasCustomPrompt="1"/>
          </p:nvPr>
        </p:nvSpPr>
        <p:spPr>
          <a:xfrm>
            <a:off x="1117600" y="3098800"/>
            <a:ext cx="10769600" cy="3302000"/>
          </a:xfrm>
          <a:prstGeom prst="rect">
            <a:avLst/>
          </a:prstGeom>
        </p:spPr>
        <p:txBody>
          <a:bodyPr anchor="ctr"/>
          <a:lstStyle>
            <a:lvl1pPr marL="569749" indent="-478648">
              <a:lnSpc>
                <a:spcPct val="80000"/>
              </a:lnSpc>
              <a:defRPr cap="all" spc="132" sz="6600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569749" indent="-21448">
              <a:lnSpc>
                <a:spcPct val="80000"/>
              </a:lnSpc>
              <a:defRPr cap="all" spc="132" sz="6600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569749" indent="435751">
              <a:lnSpc>
                <a:spcPct val="80000"/>
              </a:lnSpc>
              <a:defRPr cap="all" spc="132" sz="6600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569749" indent="892951">
              <a:lnSpc>
                <a:spcPct val="80000"/>
              </a:lnSpc>
              <a:defRPr cap="all" spc="132" sz="6600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569749" indent="1350151">
              <a:lnSpc>
                <a:spcPct val="80000"/>
              </a:lnSpc>
              <a:defRPr cap="all" spc="132" sz="6600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5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rgbClr val="224E6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6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rgbClr val="224E62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67" name="Attribution"/>
          <p:cNvSpPr txBox="1"/>
          <p:nvPr>
            <p:ph type="body" sz="quarter" idx="21" hasCustomPrompt="1"/>
          </p:nvPr>
        </p:nvSpPr>
        <p:spPr>
          <a:xfrm>
            <a:off x="1117600" y="8088806"/>
            <a:ext cx="10769600" cy="492253"/>
          </a:xfrm>
          <a:prstGeom prst="rect">
            <a:avLst/>
          </a:prstGeom>
        </p:spPr>
        <p:txBody>
          <a:bodyPr anchor="t"/>
          <a:lstStyle>
            <a:lvl1pPr defTabSz="584200">
              <a:defRPr>
                <a:solidFill>
                  <a:schemeClr val="accent1"/>
                </a:solidFill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ink typewriter on a pink three-drawer dresser in front of a pink wall"/>
          <p:cNvSpPr/>
          <p:nvPr>
            <p:ph type="pic" idx="21"/>
          </p:nvPr>
        </p:nvSpPr>
        <p:spPr>
          <a:xfrm>
            <a:off x="-533400" y="1193800"/>
            <a:ext cx="12394117" cy="6972300"/>
          </a:xfrm>
          <a:prstGeom prst="rect">
            <a:avLst/>
          </a:prstGeom>
          <a:ln w="762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6" name="Bright turquoise cassette tape on a pink background"/>
          <p:cNvSpPr/>
          <p:nvPr>
            <p:ph type="pic" sz="half" idx="22"/>
          </p:nvPr>
        </p:nvSpPr>
        <p:spPr>
          <a:xfrm>
            <a:off x="6731000" y="0"/>
            <a:ext cx="5753100" cy="5753100"/>
          </a:xfrm>
          <a:prstGeom prst="rect">
            <a:avLst/>
          </a:prstGeom>
          <a:ln w="762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7" name="Small retro clock on a green shelf against a yellow background"/>
          <p:cNvSpPr/>
          <p:nvPr>
            <p:ph type="pic" idx="23"/>
          </p:nvPr>
        </p:nvSpPr>
        <p:spPr>
          <a:xfrm>
            <a:off x="3162300" y="-4914900"/>
            <a:ext cx="12890500" cy="17187334"/>
          </a:xfrm>
          <a:prstGeom prst="rect">
            <a:avLst/>
          </a:prstGeom>
          <a:ln w="762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our vintage television sets in a row with fluorescent colors: pink, blue, orange, and green"/>
          <p:cNvSpPr/>
          <p:nvPr>
            <p:ph type="pic" idx="21"/>
          </p:nvPr>
        </p:nvSpPr>
        <p:spPr>
          <a:xfrm>
            <a:off x="76200" y="1190937"/>
            <a:ext cx="12380673" cy="6967332"/>
          </a:xfrm>
          <a:prstGeom prst="rect">
            <a:avLst/>
          </a:prstGeom>
          <a:ln w="762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lide Number"/>
          <p:cNvSpPr txBox="1"/>
          <p:nvPr>
            <p:ph type="sldNum" sz="quarter" idx="2"/>
          </p:nvPr>
        </p:nvSpPr>
        <p:spPr>
          <a:xfrm>
            <a:off x="6350000" y="9067799"/>
            <a:ext cx="313437" cy="3284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w of seven small retro clocks on a green shelf against a yellow background"/>
          <p:cNvSpPr/>
          <p:nvPr>
            <p:ph type="pic" idx="21"/>
          </p:nvPr>
        </p:nvSpPr>
        <p:spPr>
          <a:xfrm>
            <a:off x="-596900" y="-1117600"/>
            <a:ext cx="14084300" cy="1110749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8" name="Line"/>
          <p:cNvSpPr/>
          <p:nvPr/>
        </p:nvSpPr>
        <p:spPr>
          <a:xfrm>
            <a:off x="515662" y="685800"/>
            <a:ext cx="11998899" cy="0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29" name="Line"/>
          <p:cNvSpPr/>
          <p:nvPr/>
        </p:nvSpPr>
        <p:spPr>
          <a:xfrm>
            <a:off x="523303" y="8489810"/>
            <a:ext cx="11983617" cy="1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0" name="Line"/>
          <p:cNvSpPr/>
          <p:nvPr/>
        </p:nvSpPr>
        <p:spPr>
          <a:xfrm flipV="1">
            <a:off x="3474862" y="8482606"/>
            <a:ext cx="1" cy="594658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1" name="Line"/>
          <p:cNvSpPr/>
          <p:nvPr/>
        </p:nvSpPr>
        <p:spPr>
          <a:xfrm flipV="1">
            <a:off x="9516677" y="8482606"/>
            <a:ext cx="1" cy="594658"/>
          </a:xfrm>
          <a:prstGeom prst="line">
            <a:avLst/>
          </a:prstGeom>
          <a:ln w="762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2" name="Topic"/>
          <p:cNvSpPr txBox="1"/>
          <p:nvPr>
            <p:ph type="body" sz="quarter" idx="22" hasCustomPrompt="1"/>
          </p:nvPr>
        </p:nvSpPr>
        <p:spPr>
          <a:xfrm>
            <a:off x="739262" y="8628423"/>
            <a:ext cx="2463884" cy="328423"/>
          </a:xfrm>
          <a:prstGeom prst="rect">
            <a:avLst/>
          </a:prstGeom>
        </p:spPr>
        <p:txBody>
          <a:bodyPr anchor="ctr"/>
          <a:lstStyle>
            <a:lvl1pPr>
              <a:defRPr b="0" cap="all" spc="56" sz="1400">
                <a:solidFill>
                  <a:srgbClr val="FFFFFF"/>
                </a:solidFill>
              </a:defRPr>
            </a:lvl1pPr>
          </a:lstStyle>
          <a:p>
            <a:pPr/>
            <a:r>
              <a:t>Topic</a:t>
            </a:r>
          </a:p>
        </p:txBody>
      </p:sp>
      <p:sp>
        <p:nvSpPr>
          <p:cNvPr id="33" name="Location"/>
          <p:cNvSpPr txBox="1"/>
          <p:nvPr>
            <p:ph type="body" sz="quarter" idx="23" hasCustomPrompt="1"/>
          </p:nvPr>
        </p:nvSpPr>
        <p:spPr>
          <a:xfrm>
            <a:off x="9801678" y="8628423"/>
            <a:ext cx="2463801" cy="328423"/>
          </a:xfrm>
          <a:prstGeom prst="rect">
            <a:avLst/>
          </a:prstGeom>
        </p:spPr>
        <p:txBody>
          <a:bodyPr anchor="ctr"/>
          <a:lstStyle>
            <a:lvl1pPr>
              <a:defRPr b="0" cap="all" spc="56" sz="1400">
                <a:solidFill>
                  <a:srgbClr val="FFFFFF"/>
                </a:solidFill>
              </a:defRPr>
            </a:lvl1pPr>
          </a:lstStyle>
          <a:p>
            <a:pPr/>
            <a:r>
              <a:t>Location</a:t>
            </a:r>
          </a:p>
        </p:txBody>
      </p:sp>
      <p:sp>
        <p:nvSpPr>
          <p:cNvPr id="34" name="Author and Date"/>
          <p:cNvSpPr txBox="1"/>
          <p:nvPr>
            <p:ph type="body" sz="quarter" idx="24" hasCustomPrompt="1"/>
          </p:nvPr>
        </p:nvSpPr>
        <p:spPr>
          <a:xfrm>
            <a:off x="4081629" y="8533808"/>
            <a:ext cx="4828282" cy="49225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35" name="Presentation Title"/>
          <p:cNvSpPr txBox="1"/>
          <p:nvPr>
            <p:ph type="title" hasCustomPrompt="1"/>
          </p:nvPr>
        </p:nvSpPr>
        <p:spPr>
          <a:xfrm>
            <a:off x="515662" y="3746500"/>
            <a:ext cx="11998899" cy="2590800"/>
          </a:xfrm>
          <a:prstGeom prst="rect">
            <a:avLst/>
          </a:prstGeom>
        </p:spPr>
        <p:txBody>
          <a:bodyPr/>
          <a:lstStyle/>
          <a:p>
            <a:pPr/>
            <a:r>
              <a:t>Presentation Title</a:t>
            </a:r>
          </a:p>
        </p:txBody>
      </p:sp>
      <p:sp>
        <p:nvSpPr>
          <p:cNvPr id="36" name="Body Level One…"/>
          <p:cNvSpPr txBox="1"/>
          <p:nvPr>
            <p:ph type="body" sz="quarter" idx="1" hasCustomPrompt="1"/>
          </p:nvPr>
        </p:nvSpPr>
        <p:spPr>
          <a:xfrm>
            <a:off x="515662" y="2806700"/>
            <a:ext cx="11998899" cy="100410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nk typewriter on a pink three-drawer dresser in front of a pink wall"/>
          <p:cNvSpPr/>
          <p:nvPr>
            <p:ph type="pic" idx="21"/>
          </p:nvPr>
        </p:nvSpPr>
        <p:spPr>
          <a:xfrm>
            <a:off x="5981700" y="1886148"/>
            <a:ext cx="10632786" cy="5981465"/>
          </a:xfrm>
          <a:prstGeom prst="rect">
            <a:avLst/>
          </a:prstGeom>
          <a:ln w="762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5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6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7" name="Slide Title"/>
          <p:cNvSpPr txBox="1"/>
          <p:nvPr>
            <p:ph type="title" hasCustomPrompt="1"/>
          </p:nvPr>
        </p:nvSpPr>
        <p:spPr>
          <a:xfrm>
            <a:off x="812800" y="3190716"/>
            <a:ext cx="5346700" cy="2765584"/>
          </a:xfrm>
          <a:prstGeom prst="rect">
            <a:avLst/>
          </a:prstGeom>
        </p:spPr>
        <p:txBody>
          <a:bodyPr anchor="b"/>
          <a:lstStyle>
            <a:lvl1pPr>
              <a:defRPr spc="64" sz="64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48" name="Body Level One…"/>
          <p:cNvSpPr txBox="1"/>
          <p:nvPr>
            <p:ph type="body" sz="quarter" idx="1" hasCustomPrompt="1"/>
          </p:nvPr>
        </p:nvSpPr>
        <p:spPr>
          <a:xfrm>
            <a:off x="812800" y="5981700"/>
            <a:ext cx="5346700" cy="2459607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accent1">
                    <a:satOff val="3942"/>
                    <a:lumOff val="17322"/>
                  </a:schemeClr>
                </a:solidFill>
              </a:defRPr>
            </a:lvl1pPr>
            <a:lvl2pPr>
              <a:defRPr>
                <a:solidFill>
                  <a:schemeClr val="accent1">
                    <a:satOff val="3942"/>
                    <a:lumOff val="17322"/>
                  </a:schemeClr>
                </a:solidFill>
              </a:defRPr>
            </a:lvl2pPr>
            <a:lvl3pPr>
              <a:defRPr>
                <a:solidFill>
                  <a:schemeClr val="accent1">
                    <a:satOff val="3942"/>
                    <a:lumOff val="17322"/>
                  </a:schemeClr>
                </a:solidFill>
              </a:defRPr>
            </a:lvl3pPr>
            <a:lvl4pPr>
              <a:defRPr>
                <a:solidFill>
                  <a:schemeClr val="accent1">
                    <a:satOff val="3942"/>
                    <a:lumOff val="17322"/>
                  </a:schemeClr>
                </a:solidFill>
              </a:defRPr>
            </a:lvl4pPr>
            <a:lvl5pPr>
              <a:defRPr>
                <a:solidFill>
                  <a:schemeClr val="accent1">
                    <a:satOff val="3942"/>
                    <a:lumOff val="17322"/>
                  </a:schemeClr>
                </a:solidFill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7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8" name="Slide Title"/>
          <p:cNvSpPr txBox="1"/>
          <p:nvPr>
            <p:ph type="title" hasCustomPrompt="1"/>
          </p:nvPr>
        </p:nvSpPr>
        <p:spPr>
          <a:xfrm>
            <a:off x="1117562" y="901700"/>
            <a:ext cx="10769676" cy="1183154"/>
          </a:xfrm>
          <a:prstGeom prst="rect">
            <a:avLst/>
          </a:prstGeom>
        </p:spPr>
        <p:txBody>
          <a:bodyPr/>
          <a:lstStyle>
            <a:lvl1pPr>
              <a:defRPr spc="64" sz="64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59" name="Body Level One…"/>
          <p:cNvSpPr txBox="1"/>
          <p:nvPr>
            <p:ph type="body" idx="1" hasCustomPrompt="1"/>
          </p:nvPr>
        </p:nvSpPr>
        <p:spPr>
          <a:xfrm>
            <a:off x="1117562" y="3061779"/>
            <a:ext cx="10769676" cy="4771619"/>
          </a:xfrm>
          <a:prstGeom prst="rect">
            <a:avLst/>
          </a:prstGeom>
        </p:spPr>
        <p:txBody>
          <a:bodyPr anchor="t"/>
          <a:lstStyle>
            <a:lvl1pPr marL="4064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8128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2192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6256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20320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68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69" name="Body Level One…"/>
          <p:cNvSpPr txBox="1"/>
          <p:nvPr>
            <p:ph type="body" idx="1" hasCustomPrompt="1"/>
          </p:nvPr>
        </p:nvSpPr>
        <p:spPr>
          <a:xfrm>
            <a:off x="1117562" y="3061779"/>
            <a:ext cx="10769676" cy="4771619"/>
          </a:xfrm>
          <a:prstGeom prst="rect">
            <a:avLst/>
          </a:prstGeom>
        </p:spPr>
        <p:txBody>
          <a:bodyPr numCol="2" spcCol="538483" anchor="t"/>
          <a:lstStyle>
            <a:lvl1pPr marL="4064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8128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2192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6256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20320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Body Level One…"/>
          <p:cNvSpPr txBox="1"/>
          <p:nvPr>
            <p:ph type="body" sz="quarter" idx="1" hasCustomPrompt="1"/>
          </p:nvPr>
        </p:nvSpPr>
        <p:spPr>
          <a:xfrm>
            <a:off x="808672" y="4721343"/>
            <a:ext cx="5346701" cy="3439975"/>
          </a:xfrm>
          <a:prstGeom prst="rect">
            <a:avLst/>
          </a:prstGeom>
        </p:spPr>
        <p:txBody>
          <a:bodyPr anchor="t"/>
          <a:lstStyle>
            <a:lvl1pPr marL="4064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8128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2192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6256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20320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8" name="Vintage television in front of yellow patterned wallpaper"/>
          <p:cNvSpPr/>
          <p:nvPr>
            <p:ph type="pic" idx="21"/>
          </p:nvPr>
        </p:nvSpPr>
        <p:spPr>
          <a:xfrm>
            <a:off x="5892800" y="-774700"/>
            <a:ext cx="6680200" cy="8906934"/>
          </a:xfrm>
          <a:prstGeom prst="rect">
            <a:avLst/>
          </a:prstGeom>
          <a:ln w="76200">
            <a:solidFill>
              <a:srgbClr val="FFFFFF"/>
            </a:solidFill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9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0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812800" y="1016000"/>
            <a:ext cx="5346700" cy="3251200"/>
          </a:xfrm>
          <a:prstGeom prst="rect">
            <a:avLst/>
          </a:prstGeom>
        </p:spPr>
        <p:txBody>
          <a:bodyPr anchor="b"/>
          <a:lstStyle>
            <a:lvl1pPr>
              <a:defRPr spc="64" sz="64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xfrm>
            <a:off x="6350000" y="9067799"/>
            <a:ext cx="313437" cy="3284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Small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808672" y="4721343"/>
            <a:ext cx="5346701" cy="3439975"/>
          </a:xfrm>
          <a:prstGeom prst="rect">
            <a:avLst/>
          </a:prstGeom>
        </p:spPr>
        <p:txBody>
          <a:bodyPr anchor="t"/>
          <a:lstStyle>
            <a:lvl1pPr marL="4064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8128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2192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6256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20320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91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92" name="Slide Title"/>
          <p:cNvSpPr txBox="1"/>
          <p:nvPr>
            <p:ph type="title" hasCustomPrompt="1"/>
          </p:nvPr>
        </p:nvSpPr>
        <p:spPr>
          <a:xfrm>
            <a:off x="812800" y="1016000"/>
            <a:ext cx="5346700" cy="3251200"/>
          </a:xfrm>
          <a:prstGeom prst="rect">
            <a:avLst/>
          </a:prstGeom>
        </p:spPr>
        <p:txBody>
          <a:bodyPr anchor="b"/>
          <a:lstStyle>
            <a:lvl1pPr>
              <a:defRPr spc="64" sz="64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6350000" y="9067799"/>
            <a:ext cx="313437" cy="3284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Live Video Large">
    <p:bg>
      <p:bgPr>
        <a:solidFill>
          <a:srgbClr val="FFF5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quarter" idx="1" hasCustomPrompt="1"/>
          </p:nvPr>
        </p:nvSpPr>
        <p:spPr>
          <a:xfrm>
            <a:off x="808672" y="4721343"/>
            <a:ext cx="5346701" cy="3439975"/>
          </a:xfrm>
          <a:prstGeom prst="rect">
            <a:avLst/>
          </a:prstGeom>
        </p:spPr>
        <p:txBody>
          <a:bodyPr anchor="t"/>
          <a:lstStyle>
            <a:lvl1pPr marL="4064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1pPr>
            <a:lvl2pPr marL="8128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2pPr>
            <a:lvl3pPr marL="12192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3pPr>
            <a:lvl4pPr marL="16256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4pPr>
            <a:lvl5pPr marL="2032000" indent="-406400" algn="l" defTabSz="252871">
              <a:lnSpc>
                <a:spcPct val="100000"/>
              </a:lnSpc>
              <a:spcBef>
                <a:spcPts val="2400"/>
              </a:spcBef>
              <a:buSzPct val="100000"/>
              <a:buBlip>
                <a:blip r:embed="rId2"/>
              </a:buBlip>
              <a:defRPr spc="24">
                <a:solidFill>
                  <a:schemeClr val="accent1">
                    <a:satOff val="36598"/>
                    <a:lumOff val="-17227"/>
                  </a:schemeClr>
                </a:solidFill>
              </a:defRPr>
            </a:lvl5pPr>
          </a:lstStyle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02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chemeClr val="accent6">
                <a:hueOff val="61929"/>
                <a:satOff val="10820"/>
                <a:lumOff val="-8848"/>
              </a:schemeClr>
            </a:solidFill>
            <a:miter lim="400000"/>
          </a:ln>
        </p:spPr>
        <p:txBody>
          <a:bodyPr lIns="0" tIns="0" rIns="0" bIns="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03" name="Slide Title"/>
          <p:cNvSpPr txBox="1"/>
          <p:nvPr>
            <p:ph type="title" hasCustomPrompt="1"/>
          </p:nvPr>
        </p:nvSpPr>
        <p:spPr>
          <a:xfrm>
            <a:off x="812800" y="1016000"/>
            <a:ext cx="5346700" cy="3251200"/>
          </a:xfrm>
          <a:prstGeom prst="rect">
            <a:avLst/>
          </a:prstGeom>
        </p:spPr>
        <p:txBody>
          <a:bodyPr anchor="b"/>
          <a:lstStyle>
            <a:lvl1pPr>
              <a:defRPr spc="64" sz="6400">
                <a:solidFill>
                  <a:schemeClr val="accent6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6350000" y="9067799"/>
            <a:ext cx="313437" cy="3284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E5E5E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Line"/>
          <p:cNvSpPr/>
          <p:nvPr/>
        </p:nvSpPr>
        <p:spPr>
          <a:xfrm>
            <a:off x="508000" y="698500"/>
            <a:ext cx="11986199" cy="0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12" name="Line"/>
          <p:cNvSpPr/>
          <p:nvPr/>
        </p:nvSpPr>
        <p:spPr>
          <a:xfrm>
            <a:off x="508000" y="8989059"/>
            <a:ext cx="11986199" cy="1"/>
          </a:xfrm>
          <a:prstGeom prst="line">
            <a:avLst/>
          </a:prstGeom>
          <a:ln w="76200">
            <a:solidFill>
              <a:schemeClr val="accent5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113" name="Section Title"/>
          <p:cNvSpPr txBox="1"/>
          <p:nvPr>
            <p:ph type="title" hasCustomPrompt="1"/>
          </p:nvPr>
        </p:nvSpPr>
        <p:spPr>
          <a:xfrm>
            <a:off x="1113309" y="2768600"/>
            <a:ext cx="10765482" cy="3911600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>
            <a:off x="515662" y="685800"/>
            <a:ext cx="11998899" cy="0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3" name="Line"/>
          <p:cNvSpPr/>
          <p:nvPr/>
        </p:nvSpPr>
        <p:spPr>
          <a:xfrm>
            <a:off x="523303" y="8489810"/>
            <a:ext cx="11983617" cy="1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4" name="Line"/>
          <p:cNvSpPr/>
          <p:nvPr/>
        </p:nvSpPr>
        <p:spPr>
          <a:xfrm flipV="1">
            <a:off x="3474862" y="8482606"/>
            <a:ext cx="1" cy="594658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5" name="Line"/>
          <p:cNvSpPr/>
          <p:nvPr/>
        </p:nvSpPr>
        <p:spPr>
          <a:xfrm flipV="1">
            <a:off x="9516677" y="8482606"/>
            <a:ext cx="1" cy="594658"/>
          </a:xfrm>
          <a:prstGeom prst="line">
            <a:avLst/>
          </a:prstGeom>
          <a:ln w="76200">
            <a:solidFill>
              <a:schemeClr val="accent1">
                <a:satOff val="36598"/>
                <a:lumOff val="-17227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spcBef>
                <a:spcPts val="0"/>
              </a:spcBef>
              <a:defRPr b="0" spc="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  <p:sp>
        <p:nvSpPr>
          <p:cNvPr id="6" name="Presentation Title"/>
          <p:cNvSpPr txBox="1"/>
          <p:nvPr>
            <p:ph type="title" hasCustomPrompt="1"/>
          </p:nvPr>
        </p:nvSpPr>
        <p:spPr>
          <a:xfrm>
            <a:off x="515662" y="3746500"/>
            <a:ext cx="11998899" cy="25954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7" name="Body Level One…"/>
          <p:cNvSpPr txBox="1"/>
          <p:nvPr>
            <p:ph type="body" idx="1" hasCustomPrompt="1"/>
          </p:nvPr>
        </p:nvSpPr>
        <p:spPr>
          <a:xfrm>
            <a:off x="515663" y="2803376"/>
            <a:ext cx="11998898" cy="1007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6350000" y="9067799"/>
            <a:ext cx="313437" cy="32842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spcBef>
                <a:spcPts val="0"/>
              </a:spcBef>
              <a:defRPr b="0" spc="28" sz="14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415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33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415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33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415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33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415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33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415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33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415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33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415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33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415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33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415431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233" strike="noStrike" sz="7800" u="none">
          <a:solidFill>
            <a:srgbClr val="FFFFFF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ctr" defTabSz="4154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72" strike="noStrike" sz="2400" u="none">
          <a:solidFill>
            <a:srgbClr val="E3E900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4154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72" strike="noStrike" sz="2400" u="none">
          <a:solidFill>
            <a:srgbClr val="E3E900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4154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72" strike="noStrike" sz="2400" u="none">
          <a:solidFill>
            <a:srgbClr val="E3E900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4154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72" strike="noStrike" sz="2400" u="none">
          <a:solidFill>
            <a:srgbClr val="E3E900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4154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72" strike="noStrike" sz="2400" u="none">
          <a:solidFill>
            <a:srgbClr val="E3E900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4154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72" strike="noStrike" sz="2400" u="none">
          <a:solidFill>
            <a:srgbClr val="E3E900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4154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72" strike="noStrike" sz="2400" u="none">
          <a:solidFill>
            <a:srgbClr val="E3E900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4154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72" strike="noStrike" sz="2400" u="none">
          <a:solidFill>
            <a:srgbClr val="E3E900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415431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72" strike="noStrike" sz="2400" u="none">
          <a:solidFill>
            <a:srgbClr val="E3E900"/>
          </a:solidFill>
          <a:uFillTx/>
          <a:latin typeface="+mn-lt"/>
          <a:ea typeface="+mn-ea"/>
          <a:cs typeface="+mn-cs"/>
          <a:sym typeface="Graphik"/>
        </a:defRPr>
      </a:lvl9pPr>
    </p:bodyStyle>
    <p:otherStyle>
      <a:lvl1pPr marL="0" marR="0" indent="0" algn="ctr" defTabSz="2528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2528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2528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2528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2528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2528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2528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2528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25287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28" strike="noStrike" sz="14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hyperlink" Target="https://www.kaggle.com/datasets/jainilcoder/online-payment-fraud-detection" TargetMode="External"/><Relationship Id="rId4" Type="http://schemas.openxmlformats.org/officeDocument/2006/relationships/hyperlink" Target="https://github.com/jveronicaback/EDAOnlineFraudDetection" TargetMode="Externa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RAD 50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GRAD 505</a:t>
            </a:r>
          </a:p>
        </p:txBody>
      </p:sp>
      <p:sp>
        <p:nvSpPr>
          <p:cNvPr id="203" name="March 05, 2025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March 05, 2025</a:t>
            </a:r>
          </a:p>
        </p:txBody>
      </p:sp>
      <p:sp>
        <p:nvSpPr>
          <p:cNvPr id="204" name="Jagruti M."/>
          <p:cNvSpPr txBox="1"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Jagruti M.</a:t>
            </a:r>
          </a:p>
        </p:txBody>
      </p:sp>
      <p:sp>
        <p:nvSpPr>
          <p:cNvPr id="205" name="Online payment fraud detection"/>
          <p:cNvSpPr txBox="1"/>
          <p:nvPr>
            <p:ph type="ctrTitle"/>
          </p:nvPr>
        </p:nvSpPr>
        <p:spPr>
          <a:xfrm>
            <a:off x="652735" y="2290099"/>
            <a:ext cx="11998899" cy="2595405"/>
          </a:xfrm>
          <a:prstGeom prst="rect">
            <a:avLst/>
          </a:prstGeom>
        </p:spPr>
        <p:txBody>
          <a:bodyPr/>
          <a:lstStyle>
            <a:lvl1pPr defTabSz="411276">
              <a:defRPr spc="231" sz="7722"/>
            </a:lvl1pPr>
          </a:lstStyle>
          <a:p>
            <a:pPr/>
            <a:r>
              <a:t>Online payment fraud detection</a:t>
            </a:r>
          </a:p>
        </p:txBody>
      </p:sp>
      <p:sp>
        <p:nvSpPr>
          <p:cNvPr id="206" name="A Data Driven Approach"/>
          <p:cNvSpPr txBox="1"/>
          <p:nvPr>
            <p:ph type="subTitle" sz="quarter" idx="1"/>
          </p:nvPr>
        </p:nvSpPr>
        <p:spPr>
          <a:xfrm>
            <a:off x="652736" y="5047946"/>
            <a:ext cx="11998898" cy="1007071"/>
          </a:xfrm>
          <a:prstGeom prst="rect">
            <a:avLst/>
          </a:prstGeom>
        </p:spPr>
        <p:txBody>
          <a:bodyPr/>
          <a:lstStyle/>
          <a:p>
            <a:pPr/>
            <a:r>
              <a:t>A Data Driven Approach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Mann-whitney u t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Mann-whitney u test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Flagged Transactions: Mean = $4.86M; Median = $4.23M.…"/>
          <p:cNvSpPr txBox="1"/>
          <p:nvPr>
            <p:ph type="body" sz="half" idx="1"/>
          </p:nvPr>
        </p:nvSpPr>
        <p:spPr>
          <a:xfrm>
            <a:off x="533931" y="1058090"/>
            <a:ext cx="6284819" cy="7637420"/>
          </a:xfrm>
          <a:prstGeom prst="rect">
            <a:avLst/>
          </a:prstGeom>
        </p:spPr>
        <p:txBody>
          <a:bodyPr spcCol="314240"/>
          <a:lstStyle/>
          <a:p>
            <a:pPr>
              <a:buBlip>
                <a:blip r:embed="rId2"/>
              </a:buBlip>
            </a:pPr>
            <a:r>
              <a:t>Flagged Transactions: Mean = $4.86M; Median = $4.23M.</a:t>
            </a:r>
          </a:p>
          <a:p>
            <a:pPr>
              <a:buBlip>
                <a:blip r:embed="rId2"/>
              </a:buBlip>
            </a:pPr>
            <a:r>
              <a:t>Non-flagged transactions: Mean = $179K; Median = $74K.</a:t>
            </a:r>
          </a:p>
          <a:p>
            <a:pPr>
              <a:buBlip>
                <a:blip r:embed="rId2"/>
              </a:buBlip>
            </a:pPr>
            <a:r>
              <a:t>Statistical Significance: p-value = 2.21e-11 (highly significant)</a:t>
            </a:r>
          </a:p>
          <a:p>
            <a:pPr>
              <a:buBlip>
                <a:blip r:embed="rId2"/>
              </a:buBlip>
            </a:pPr>
            <a:r>
              <a:t>Conclusion: Higher transaction amounts are more likely to be flagged. </a:t>
            </a:r>
          </a:p>
        </p:txBody>
      </p:sp>
      <p:pic>
        <p:nvPicPr>
          <p:cNvPr id="228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5505" y="3448916"/>
            <a:ext cx="7405931" cy="4987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Flagged Fraudulent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Flagged Fraudulent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Mean transaction amount: $4.86M…"/>
          <p:cNvSpPr txBox="1"/>
          <p:nvPr>
            <p:ph type="body" idx="1"/>
          </p:nvPr>
        </p:nvSpPr>
        <p:spPr>
          <a:xfrm>
            <a:off x="490092" y="844382"/>
            <a:ext cx="12024616" cy="7998796"/>
          </a:xfrm>
          <a:prstGeom prst="rect">
            <a:avLst/>
          </a:prstGeom>
        </p:spPr>
        <p:txBody>
          <a:bodyPr spcCol="601230"/>
          <a:lstStyle/>
          <a:p>
            <a:pPr>
              <a:buBlip>
                <a:blip r:embed="rId2"/>
              </a:buBlip>
            </a:pPr>
            <a:r>
              <a:t>Mean transaction amount: $4.86M</a:t>
            </a:r>
          </a:p>
          <a:p>
            <a:pPr>
              <a:buBlip>
                <a:blip r:embed="rId2"/>
              </a:buBlip>
            </a:pPr>
            <a:r>
              <a:t>Median: $4.23M</a:t>
            </a:r>
          </a:p>
          <a:p>
            <a:pPr>
              <a:buBlip>
                <a:blip r:embed="rId2"/>
              </a:buBlip>
            </a:pPr>
            <a:r>
              <a:t>Destination Account Balance (Post-Transaction): Always $0.</a:t>
            </a:r>
          </a:p>
          <a:p>
            <a:pPr>
              <a:buBlip>
                <a:blip r:embed="rId2"/>
              </a:buBlip>
            </a:pPr>
            <a:r>
              <a:t>Findings: </a:t>
            </a:r>
          </a:p>
          <a:p>
            <a:pPr lvl="1">
              <a:buBlip>
                <a:blip r:embed="rId2"/>
              </a:buBlip>
            </a:pPr>
            <a:r>
              <a:t>Fraudulent transactions typically involve large amounts.</a:t>
            </a:r>
          </a:p>
          <a:p>
            <a:pPr lvl="1">
              <a:buBlip>
                <a:blip r:embed="rId2"/>
              </a:buBlip>
            </a:pPr>
            <a:r>
              <a:t>Destination accounts are often drained to zero.</a:t>
            </a:r>
          </a:p>
        </p:txBody>
      </p:sp>
      <p:pic>
        <p:nvPicPr>
          <p:cNvPr id="23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72643" y="2764251"/>
            <a:ext cx="6238339" cy="42250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raud is highly correlated with transaction amou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Fraud is highly correlated with transaction amount.</a:t>
            </a:r>
          </a:p>
          <a:p>
            <a:pPr>
              <a:buBlip>
                <a:blip r:embed="rId2"/>
              </a:buBlip>
            </a:pPr>
            <a:r>
              <a:t>TRANSFER and CASH_OUT transactions have the highest fraud.</a:t>
            </a:r>
          </a:p>
          <a:p>
            <a:pPr>
              <a:buBlip>
                <a:blip r:embed="rId2"/>
              </a:buBlip>
            </a:pPr>
            <a:r>
              <a:t>Flagging is biased toward high-value transactions.</a:t>
            </a:r>
          </a:p>
          <a:p>
            <a:pPr>
              <a:buBlip>
                <a:blip r:embed="rId2"/>
              </a:buBlip>
            </a:pPr>
            <a:r>
              <a:t>All flagged transactions were fraudulent, making statistical tests ineffective.</a:t>
            </a:r>
          </a:p>
          <a:p>
            <a:pPr>
              <a:buBlip>
                <a:blip r:embed="rId2"/>
              </a:buBlip>
            </a:pPr>
            <a:r>
              <a:t>Machine learning could improve fraud detection accuracy.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Implications for fraud dete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Implications for fraud 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rrent fraud detection systems rely heavily on transaction amoun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Current fraud detection systems rely heavily on transaction amount.</a:t>
            </a:r>
          </a:p>
          <a:p>
            <a:pPr>
              <a:buBlip>
                <a:blip r:embed="rId2"/>
              </a:buBlip>
            </a:pPr>
            <a:r>
              <a:t>Smaller fraudulent transactions may go undetected.</a:t>
            </a:r>
          </a:p>
          <a:p>
            <a:pPr>
              <a:buBlip>
                <a:blip r:embed="rId2"/>
              </a:buBlip>
            </a:pPr>
            <a:r>
              <a:t>Machine-learning based fraud detection should incorporate:</a:t>
            </a:r>
          </a:p>
          <a:p>
            <a:pPr lvl="1">
              <a:buBlip>
                <a:blip r:embed="rId2"/>
              </a:buBlip>
            </a:pPr>
            <a:r>
              <a:t>Transaction frequency</a:t>
            </a:r>
          </a:p>
          <a:p>
            <a:pPr lvl="1">
              <a:buBlip>
                <a:blip r:embed="rId2"/>
              </a:buBlip>
            </a:pPr>
            <a:r>
              <a:t>Time of transaction</a:t>
            </a:r>
          </a:p>
          <a:p>
            <a:pPr lvl="1">
              <a:buBlip>
                <a:blip r:embed="rId2"/>
              </a:buBlip>
            </a:pPr>
            <a:r>
              <a:t>Destination account behavior.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Limitations &amp; future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Limitations &amp; future 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Limitation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Limitations:</a:t>
            </a:r>
          </a:p>
          <a:p>
            <a:pPr lvl="1">
              <a:buBlip>
                <a:blip r:embed="rId2"/>
              </a:buBlip>
            </a:pPr>
            <a:r>
              <a:t>Data does not include flagged non-fraudulent transactions</a:t>
            </a:r>
          </a:p>
          <a:p>
            <a:pPr lvl="1">
              <a:buBlip>
                <a:blip r:embed="rId2"/>
              </a:buBlip>
            </a:pPr>
            <a:r>
              <a:t>Model may not generalize to real-world scenarios.</a:t>
            </a:r>
          </a:p>
          <a:p>
            <a:pPr>
              <a:buBlip>
                <a:blip r:embed="rId2"/>
              </a:buBlip>
            </a:pPr>
            <a:r>
              <a:t>Future Work:</a:t>
            </a:r>
          </a:p>
          <a:p>
            <a:pPr lvl="1">
              <a:buBlip>
                <a:blip r:embed="rId2"/>
              </a:buBlip>
            </a:pPr>
            <a:r>
              <a:t>Improve fraud detection models by adding more transaction features.</a:t>
            </a:r>
          </a:p>
          <a:p>
            <a:pPr lvl="1">
              <a:buBlip>
                <a:blip r:embed="rId2"/>
              </a:buBlip>
            </a:pPr>
            <a:r>
              <a:t>Develop real-time fraud detection systems using machine learning.</a:t>
            </a:r>
          </a:p>
          <a:p>
            <a:pPr lvl="1">
              <a:buBlip>
                <a:blip r:embed="rId2"/>
              </a:buBlip>
            </a:pPr>
            <a:r>
              <a:t>Test on a larger dataset with more diverse fraud cases.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t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aud detection remains a major challenge in financial securit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Fraud detection remains a major challenge in financial security.</a:t>
            </a:r>
          </a:p>
          <a:p>
            <a:pPr>
              <a:buBlip>
                <a:blip r:embed="rId2"/>
              </a:buBlip>
            </a:pPr>
            <a:r>
              <a:t>This study highlights the importance of transaction amount and balance changes.</a:t>
            </a:r>
          </a:p>
          <a:p>
            <a:pPr>
              <a:buBlip>
                <a:blip r:embed="rId2"/>
              </a:buBlip>
            </a:pPr>
            <a:r>
              <a:t>Recommendations:</a:t>
            </a:r>
          </a:p>
          <a:p>
            <a:pPr lvl="1">
              <a:buBlip>
                <a:blip r:embed="rId2"/>
              </a:buBlip>
            </a:pPr>
            <a:r>
              <a:t>Expand fraud detection beyond just transaction amount.</a:t>
            </a:r>
          </a:p>
          <a:p>
            <a:pPr lvl="1">
              <a:buBlip>
                <a:blip r:embed="rId2"/>
              </a:buBlip>
            </a:pPr>
            <a:r>
              <a:t>Use AI-driven fraud detection models.</a:t>
            </a:r>
          </a:p>
          <a:p>
            <a:pPr lvl="1">
              <a:buBlip>
                <a:blip r:embed="rId2"/>
              </a:buBlip>
            </a:pPr>
            <a:r>
              <a:t>Implement real-time fraud monitoring.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52" name="Kaggle dataset: https://www.kaggle.com/datasets/jainilcoder/online-payment-fraud-detec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Kaggle dataset: </a:t>
            </a:r>
            <a:r>
              <a:rPr u="sng">
                <a:hlinkClick r:id="rId3" invalidUrl="" action="" tgtFrame="" tooltip="" history="1" highlightClick="0" endSnd="0"/>
              </a:rPr>
              <a:t>https://www.kaggle.com/datasets/jainilcoder/online-payment-fraud-detection</a:t>
            </a:r>
          </a:p>
          <a:p>
            <a:pPr>
              <a:buBlip>
                <a:blip r:embed="rId2"/>
              </a:buBlip>
            </a:pPr>
            <a:r>
              <a:t>Github Repository: </a:t>
            </a:r>
            <a:r>
              <a:rPr u="sng">
                <a:hlinkClick r:id="rId4" invalidUrl="" action="" tgtFrame="" tooltip="" history="1" highlightClick="0" endSnd="0"/>
              </a:rPr>
              <a:t>https://github.com/jveronicaback/EDAOnlineFraudDetection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HANK yo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Digital transactions are growing rapidly, increasing fraud risk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Digital transactions are growing rapidly, increasing fraud risks.</a:t>
            </a:r>
          </a:p>
          <a:p>
            <a:pPr>
              <a:buBlip>
                <a:blip r:embed="rId2"/>
              </a:buBlip>
            </a:pPr>
            <a:r>
              <a:t>Traditional rule-based fraud detection is insufficient.</a:t>
            </a:r>
          </a:p>
          <a:p>
            <a:pPr>
              <a:buBlip>
                <a:blip r:embed="rId2"/>
              </a:buBlip>
            </a:pPr>
            <a:r>
              <a:t>OBJECTIVE: To analyze fraud using statistical and machine learning techniques.</a:t>
            </a:r>
          </a:p>
          <a:p>
            <a:pPr>
              <a:buBlip>
                <a:blip r:embed="rId2"/>
              </a:buBlip>
            </a:pPr>
            <a:r>
              <a:t>KEY RESEARCH FOCUS:</a:t>
            </a:r>
          </a:p>
          <a:p>
            <a:pPr lvl="1">
              <a:buBlip>
                <a:blip r:embed="rId2"/>
              </a:buBlip>
            </a:pPr>
            <a:r>
              <a:t>What factors influence fraudulent transactions?</a:t>
            </a:r>
          </a:p>
          <a:p>
            <a:pPr lvl="1">
              <a:buBlip>
                <a:blip r:embed="rId2"/>
              </a:buBlip>
            </a:pPr>
            <a:r>
              <a:t>Does transactions amount impact fraud detection?</a:t>
            </a:r>
          </a:p>
          <a:p>
            <a:pPr lvl="1">
              <a:buBlip>
                <a:blip r:embed="rId2"/>
              </a:buBlip>
            </a:pPr>
            <a:r>
              <a:t>How do flagged fraudulent transactions behave?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SEARCH QUESTIONS &amp; HYPOTHE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QUESTIONS &amp; HYPOTHESES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search question 1: What factors influence the likelihood of fraud?…"/>
          <p:cNvSpPr txBox="1"/>
          <p:nvPr>
            <p:ph type="body" idx="1"/>
          </p:nvPr>
        </p:nvSpPr>
        <p:spPr>
          <a:xfrm>
            <a:off x="1117562" y="1043833"/>
            <a:ext cx="10769676" cy="6789565"/>
          </a:xfrm>
          <a:prstGeom prst="rect">
            <a:avLst/>
          </a:prstGeom>
        </p:spPr>
        <p:txBody>
          <a:bodyPr/>
          <a:lstStyle/>
          <a:p>
            <a:pPr marL="369824" indent="-369824" defTabSz="230112">
              <a:spcBef>
                <a:spcPts val="2100"/>
              </a:spcBef>
              <a:buBlip>
                <a:blip r:embed="rId2"/>
              </a:buBlip>
              <a:defRPr spc="21" sz="2184"/>
            </a:pPr>
            <a:r>
              <a:t>Research question 1: What factors influence the likelihood of fraud?</a:t>
            </a:r>
          </a:p>
          <a:p>
            <a:pPr lvl="1" marL="739648" indent="-369824" defTabSz="230112">
              <a:spcBef>
                <a:spcPts val="2100"/>
              </a:spcBef>
              <a:buBlip>
                <a:blip r:embed="rId2"/>
              </a:buBlip>
              <a:defRPr spc="21" sz="2184"/>
            </a:pPr>
            <a:r>
              <a:t>H</a:t>
            </a:r>
            <a:r>
              <a:rPr baseline="-5999"/>
              <a:t>0</a:t>
            </a:r>
            <a:r>
              <a:t>: Fraud likelihood is independent of transaction attributes.</a:t>
            </a:r>
          </a:p>
          <a:p>
            <a:pPr lvl="1" marL="739648" indent="-369824" defTabSz="230112">
              <a:spcBef>
                <a:spcPts val="2100"/>
              </a:spcBef>
              <a:buBlip>
                <a:blip r:embed="rId2"/>
              </a:buBlip>
              <a:defRPr spc="21" sz="2184"/>
            </a:pPr>
            <a:r>
              <a:t>H</a:t>
            </a:r>
            <a:r>
              <a:rPr baseline="-5999"/>
              <a:t>1</a:t>
            </a:r>
            <a:r>
              <a:t>: Fraud is significantly influenced by transaction attributes.</a:t>
            </a:r>
          </a:p>
          <a:p>
            <a:pPr lvl="1" marL="739648" indent="-369824" defTabSz="230112">
              <a:spcBef>
                <a:spcPts val="2100"/>
              </a:spcBef>
              <a:buBlip>
                <a:blip r:embed="rId2"/>
              </a:buBlip>
              <a:defRPr spc="21" sz="2184"/>
            </a:pPr>
            <a:r>
              <a:t>Research Question 2: Does transaction amount impact fraud detection?</a:t>
            </a:r>
          </a:p>
          <a:p>
            <a:pPr lvl="2" marL="1109472" indent="-369824" defTabSz="230112">
              <a:spcBef>
                <a:spcPts val="2100"/>
              </a:spcBef>
              <a:buBlip>
                <a:blip r:embed="rId2"/>
              </a:buBlip>
              <a:defRPr spc="21" sz="2184"/>
            </a:pPr>
            <a:r>
              <a:t>H</a:t>
            </a:r>
            <a:r>
              <a:rPr baseline="-5999"/>
              <a:t>0</a:t>
            </a:r>
            <a:r>
              <a:t>: No difference in amounts between flagged and non-flagged transactions.</a:t>
            </a:r>
          </a:p>
          <a:p>
            <a:pPr lvl="2" marL="1109472" indent="-369824" defTabSz="230112">
              <a:spcBef>
                <a:spcPts val="2100"/>
              </a:spcBef>
              <a:buBlip>
                <a:blip r:embed="rId2"/>
              </a:buBlip>
              <a:defRPr spc="21" sz="2184"/>
            </a:pPr>
            <a:r>
              <a:t>H</a:t>
            </a:r>
            <a:r>
              <a:rPr baseline="-5999"/>
              <a:t>1</a:t>
            </a:r>
            <a:r>
              <a:t>: Flagged transactions have significantly different amounts. </a:t>
            </a:r>
          </a:p>
          <a:p>
            <a:pPr lvl="2" marL="1109472" indent="-369824" defTabSz="230112">
              <a:spcBef>
                <a:spcPts val="2100"/>
              </a:spcBef>
              <a:buBlip>
                <a:blip r:embed="rId2"/>
              </a:buBlip>
              <a:defRPr spc="21" sz="2184"/>
            </a:pPr>
          </a:p>
          <a:p>
            <a:pPr lvl="2" marL="1109472" indent="-369824" defTabSz="230112">
              <a:spcBef>
                <a:spcPts val="2100"/>
              </a:spcBef>
              <a:buBlip>
                <a:blip r:embed="rId2"/>
              </a:buBlip>
              <a:defRPr spc="21" sz="2184"/>
            </a:pPr>
            <a:r>
              <a:t>Research Question 3: How do flagged fraudulent transactions differ?</a:t>
            </a:r>
          </a:p>
          <a:p>
            <a:pPr lvl="3" marL="1479296" indent="-369824" defTabSz="230112">
              <a:spcBef>
                <a:spcPts val="2100"/>
              </a:spcBef>
              <a:buBlip>
                <a:blip r:embed="rId2"/>
              </a:buBlip>
              <a:defRPr spc="21" sz="2184"/>
            </a:pPr>
            <a:r>
              <a:t>H</a:t>
            </a:r>
            <a:r>
              <a:rPr baseline="-5999"/>
              <a:t>0</a:t>
            </a:r>
            <a:r>
              <a:t>: No difference between flagged fraudulent and non-fraudulent transactions.</a:t>
            </a:r>
          </a:p>
          <a:p>
            <a:pPr lvl="3" marL="1479296" indent="-369824" defTabSz="230112">
              <a:spcBef>
                <a:spcPts val="2100"/>
              </a:spcBef>
              <a:buBlip>
                <a:blip r:embed="rId2"/>
              </a:buBlip>
              <a:defRPr spc="21" sz="2184"/>
            </a:pPr>
            <a:r>
              <a:t>H</a:t>
            </a:r>
            <a:r>
              <a:rPr baseline="-5999"/>
              <a:t>1</a:t>
            </a:r>
            <a:r>
              <a:t>: Flagged fraudulent transactions differ significantly.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METHOD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ataset: Public dataset from Kagg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Dataset: Public dataset from Kaggle</a:t>
            </a:r>
          </a:p>
          <a:p>
            <a:pPr>
              <a:buBlip>
                <a:blip r:embed="rId2"/>
              </a:buBlip>
            </a:pPr>
            <a:r>
              <a:t>Statistical Technique Used:</a:t>
            </a:r>
          </a:p>
          <a:p>
            <a:pPr lvl="1">
              <a:buBlip>
                <a:blip r:embed="rId2"/>
              </a:buBlip>
            </a:pPr>
            <a:r>
              <a:t>Logistic Regression: To identify key fraud factors.</a:t>
            </a:r>
          </a:p>
          <a:p>
            <a:pPr lvl="1">
              <a:buBlip>
                <a:blip r:embed="rId2"/>
              </a:buBlip>
            </a:pPr>
            <a:r>
              <a:t>Mann-Whitney U Test: To compare transaction amounts.</a:t>
            </a:r>
          </a:p>
          <a:p>
            <a:pPr lvl="1">
              <a:buBlip>
                <a:blip r:embed="rId2"/>
              </a:buBlip>
            </a:pPr>
            <a:r>
              <a:t>Descriptive Analysis: Since all flagged transactions were fraudulent.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Logistic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Logistic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Variables considered: Transaction Amount, Old Balance of Origin, New Balance Destination.…"/>
          <p:cNvSpPr txBox="1"/>
          <p:nvPr>
            <p:ph type="body" sz="half" idx="1"/>
          </p:nvPr>
        </p:nvSpPr>
        <p:spPr>
          <a:xfrm>
            <a:off x="808672" y="959399"/>
            <a:ext cx="6505329" cy="7201919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Variables considered: Transaction Amount, Old Balance of Origin, New Balance Destination.</a:t>
            </a:r>
          </a:p>
          <a:p>
            <a:pPr>
              <a:buBlip>
                <a:blip r:embed="rId2"/>
              </a:buBlip>
            </a:pPr>
            <a:r>
              <a:t>The transaction amount has the highest positive impact.</a:t>
            </a:r>
          </a:p>
          <a:p>
            <a:pPr>
              <a:buBlip>
                <a:blip r:embed="rId2"/>
              </a:buBlip>
            </a:pPr>
            <a:r>
              <a:t>New Balance Destinations has a strong negative correlation.</a:t>
            </a:r>
          </a:p>
          <a:p>
            <a:pPr>
              <a:buBlip>
                <a:blip r:embed="rId2"/>
              </a:buBlip>
            </a:pPr>
            <a:r>
              <a:t>Old Balance Origin has a smaller positive effect. </a:t>
            </a:r>
          </a:p>
          <a:p>
            <a:pPr>
              <a:buBlip>
                <a:blip r:embed="rId2"/>
              </a:buBlip>
            </a:pPr>
            <a:r>
              <a:t>TRANSFER and CASH_OUT have           the highest fraud rate.</a:t>
            </a:r>
          </a:p>
        </p:txBody>
      </p:sp>
      <p:pic>
        <p:nvPicPr>
          <p:cNvPr id="22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97348" y="4419601"/>
            <a:ext cx="6111837" cy="4034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1A5C71"/>
      </a:dk1>
      <a:lt1>
        <a:srgbClr val="54818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52871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1" baseline="0" cap="none" i="0" spc="24" strike="noStrike" sz="24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4_Briefing">
  <a:themeElements>
    <a:clrScheme name="24_Briefing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4818F"/>
      </a:accent1>
      <a:accent2>
        <a:srgbClr val="308C8B"/>
      </a:accent2>
      <a:accent3>
        <a:srgbClr val="7A9105"/>
      </a:accent3>
      <a:accent4>
        <a:srgbClr val="C26E6A"/>
      </a:accent4>
      <a:accent5>
        <a:srgbClr val="E4E942"/>
      </a:accent5>
      <a:accent6>
        <a:srgbClr val="5B516A"/>
      </a:accent6>
      <a:hlink>
        <a:srgbClr val="0000FF"/>
      </a:hlink>
      <a:folHlink>
        <a:srgbClr val="FF00FF"/>
      </a:folHlink>
    </a:clrScheme>
    <a:fontScheme name="24_Briefing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4_Briefing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76200" cap="flat">
          <a:solidFill>
            <a:schemeClr val="accent6">
              <a:hueOff val="61929"/>
              <a:satOff val="10820"/>
              <a:lumOff val="-8848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52871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1" baseline="0" cap="none" i="0" spc="24" strike="noStrike" sz="2400" u="none" kumimoji="0" normalizeH="0">
            <a:ln>
              <a:noFill/>
            </a:ln>
            <a:solidFill>
              <a:schemeClr val="accent1">
                <a:satOff val="36598"/>
                <a:lumOff val="-17227"/>
              </a:schemeClr>
            </a:solidFill>
            <a:effectLst/>
            <a:uFillTx/>
            <a:latin typeface="+mn-lt"/>
            <a:ea typeface="+mn-ea"/>
            <a:cs typeface="+mn-cs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