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303" r:id="rId2"/>
    <p:sldId id="311" r:id="rId3"/>
    <p:sldId id="319" r:id="rId4"/>
    <p:sldId id="333" r:id="rId5"/>
    <p:sldId id="334" r:id="rId6"/>
    <p:sldId id="320" r:id="rId7"/>
    <p:sldId id="321" r:id="rId8"/>
    <p:sldId id="322" r:id="rId9"/>
    <p:sldId id="323" r:id="rId10"/>
    <p:sldId id="324" r:id="rId11"/>
    <p:sldId id="325" r:id="rId12"/>
    <p:sldId id="326" r:id="rId13"/>
    <p:sldId id="327" r:id="rId14"/>
    <p:sldId id="328" r:id="rId15"/>
    <p:sldId id="332" r:id="rId16"/>
    <p:sldId id="329" r:id="rId17"/>
    <p:sldId id="330" r:id="rId18"/>
    <p:sldId id="30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F6FE"/>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75" d="100"/>
          <a:sy n="75" d="100"/>
        </p:scale>
        <p:origin x="540" y="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Text Box 72"/>
          <p:cNvSpPr txBox="1">
            <a:spLocks noChangeArrowheads="1"/>
          </p:cNvSpPr>
          <p:nvPr/>
        </p:nvSpPr>
        <p:spPr bwMode="auto">
          <a:xfrm>
            <a:off x="11582400" y="6400800"/>
            <a:ext cx="508000" cy="304800"/>
          </a:xfrm>
          <a:prstGeom prst="rect">
            <a:avLst/>
          </a:prstGeom>
          <a:noFill/>
          <a:ln w="9525">
            <a:noFill/>
            <a:miter lim="800000"/>
            <a:headEnd/>
            <a:tailEnd/>
          </a:ln>
        </p:spPr>
        <p:txBody>
          <a:bodyPr anchor="ctr"/>
          <a:lstStyle/>
          <a:p>
            <a:pPr algn="r" eaLnBrk="1" hangingPunct="1">
              <a:spcBef>
                <a:spcPct val="50000"/>
              </a:spcBef>
            </a:pPr>
            <a:endParaRPr lang="en-US" sz="1599" dirty="0">
              <a:solidFill>
                <a:srgbClr val="DD6021"/>
              </a:solidFill>
              <a:latin typeface="HelveticaNeue Condensed"/>
            </a:endParaRPr>
          </a:p>
        </p:txBody>
      </p:sp>
      <p:sp>
        <p:nvSpPr>
          <p:cNvPr id="12" name="Text Box 16"/>
          <p:cNvSpPr txBox="1">
            <a:spLocks noChangeArrowheads="1"/>
          </p:cNvSpPr>
          <p:nvPr/>
        </p:nvSpPr>
        <p:spPr bwMode="auto">
          <a:xfrm>
            <a:off x="235457" y="6494082"/>
            <a:ext cx="2847254" cy="246093"/>
          </a:xfrm>
          <a:prstGeom prst="rect">
            <a:avLst/>
          </a:prstGeom>
          <a:noFill/>
          <a:ln w="9525">
            <a:noFill/>
            <a:miter lim="800000"/>
            <a:headEnd/>
            <a:tailEnd/>
          </a:ln>
          <a:effectLst/>
        </p:spPr>
        <p:txBody>
          <a:bodyPr wrap="none">
            <a:spAutoFit/>
          </a:bodyPr>
          <a:lstStyle/>
          <a:p>
            <a:pPr eaLnBrk="1" hangingPunct="1"/>
            <a:r>
              <a:rPr lang="en-US" sz="999" dirty="0">
                <a:solidFill>
                  <a:srgbClr val="B0B3B2"/>
                </a:solidFill>
              </a:rPr>
              <a:t>© Hexaware Technologies. All rights reserved</a:t>
            </a:r>
            <a:r>
              <a:rPr lang="en-US" sz="999" dirty="0" smtClean="0">
                <a:solidFill>
                  <a:srgbClr val="B0B3B2"/>
                </a:solidFill>
              </a:rPr>
              <a:t>. </a:t>
            </a:r>
            <a:endParaRPr lang="en-US" sz="999" dirty="0">
              <a:solidFill>
                <a:srgbClr val="B0B3B2"/>
              </a:solidFill>
            </a:endParaRPr>
          </a:p>
        </p:txBody>
      </p:sp>
      <p:sp>
        <p:nvSpPr>
          <p:cNvPr id="15" name="Rectangle 14"/>
          <p:cNvSpPr/>
          <p:nvPr userDrawn="1"/>
        </p:nvSpPr>
        <p:spPr bwMode="auto">
          <a:xfrm>
            <a:off x="5" y="-22746"/>
            <a:ext cx="12191999" cy="1320119"/>
          </a:xfrm>
          <a:prstGeom prst="rect">
            <a:avLst/>
          </a:prstGeom>
          <a:gradFill>
            <a:gsLst>
              <a:gs pos="23000">
                <a:schemeClr val="bg1"/>
              </a:gs>
              <a:gs pos="0">
                <a:schemeClr val="bg1">
                  <a:lumMod val="85000"/>
                </a:schemeClr>
              </a:gs>
              <a:gs pos="100000">
                <a:schemeClr val="bg1"/>
              </a:gs>
            </a:gsLst>
            <a:lin ang="5400000" scaled="0"/>
          </a:gradFill>
          <a:ln w="9525" cap="flat" cmpd="sng" algn="ctr">
            <a:no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marL="0" marR="0" indent="0" algn="l" defTabSz="1218072" rtl="0" eaLnBrk="0" fontAlgn="base" latinLnBrk="0" hangingPunct="0">
              <a:lnSpc>
                <a:spcPct val="100000"/>
              </a:lnSpc>
              <a:spcBef>
                <a:spcPct val="0"/>
              </a:spcBef>
              <a:spcAft>
                <a:spcPct val="0"/>
              </a:spcAft>
              <a:buClrTx/>
              <a:buSzTx/>
              <a:buFontTx/>
              <a:buNone/>
              <a:tabLst/>
            </a:pPr>
            <a:endParaRPr kumimoji="0" lang="en-US" sz="1865"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Text Box 72"/>
          <p:cNvSpPr txBox="1">
            <a:spLocks noChangeArrowheads="1"/>
          </p:cNvSpPr>
          <p:nvPr userDrawn="1"/>
        </p:nvSpPr>
        <p:spPr bwMode="auto">
          <a:xfrm>
            <a:off x="11582400" y="6400800"/>
            <a:ext cx="508000" cy="304800"/>
          </a:xfrm>
          <a:prstGeom prst="rect">
            <a:avLst/>
          </a:prstGeom>
          <a:noFill/>
          <a:ln w="9525">
            <a:noFill/>
            <a:miter lim="800000"/>
            <a:headEnd/>
            <a:tailEnd/>
          </a:ln>
        </p:spPr>
        <p:txBody>
          <a:bodyPr anchor="ctr"/>
          <a:lstStyle/>
          <a:p>
            <a:pPr algn="r" eaLnBrk="1" hangingPunct="1">
              <a:spcBef>
                <a:spcPct val="50000"/>
              </a:spcBef>
            </a:pPr>
            <a:endParaRPr lang="en-US" sz="1599" dirty="0">
              <a:solidFill>
                <a:srgbClr val="DD6021"/>
              </a:solidFill>
              <a:latin typeface="HelveticaNeue Condensed"/>
            </a:endParaRPr>
          </a:p>
        </p:txBody>
      </p:sp>
      <p:sp>
        <p:nvSpPr>
          <p:cNvPr id="17" name="Title 1"/>
          <p:cNvSpPr>
            <a:spLocks noGrp="1"/>
          </p:cNvSpPr>
          <p:nvPr>
            <p:ph type="ctrTitle" hasCustomPrompt="1"/>
          </p:nvPr>
        </p:nvSpPr>
        <p:spPr>
          <a:xfrm>
            <a:off x="4674581" y="2404538"/>
            <a:ext cx="5308600" cy="1624095"/>
          </a:xfrm>
          <a:prstGeom prst="rect">
            <a:avLst/>
          </a:prstGeom>
          <a:noFill/>
          <a:ln>
            <a:noFill/>
          </a:ln>
        </p:spPr>
        <p:txBody>
          <a:bodyPr>
            <a:noAutofit/>
          </a:bodyPr>
          <a:lstStyle>
            <a:lvl1pPr>
              <a:defRPr sz="4263" b="1">
                <a:solidFill>
                  <a:schemeClr val="bg2">
                    <a:lumMod val="50000"/>
                  </a:schemeClr>
                </a:solidFill>
                <a:latin typeface="+mn-lt"/>
              </a:defRPr>
            </a:lvl1pPr>
          </a:lstStyle>
          <a:p>
            <a:r>
              <a:rPr lang="en-US" dirty="0" smtClean="0"/>
              <a:t>Arial bold (font size 42 </a:t>
            </a:r>
            <a:r>
              <a:rPr lang="en-US" dirty="0" err="1" smtClean="0"/>
              <a:t>pt</a:t>
            </a:r>
            <a:r>
              <a:rPr lang="en-US" dirty="0" smtClean="0"/>
              <a:t>)</a:t>
            </a:r>
            <a:endParaRPr lang="en-US" dirty="0"/>
          </a:p>
        </p:txBody>
      </p:sp>
      <p:sp>
        <p:nvSpPr>
          <p:cNvPr id="18" name="TextBox 17"/>
          <p:cNvSpPr txBox="1"/>
          <p:nvPr userDrawn="1"/>
        </p:nvSpPr>
        <p:spPr>
          <a:xfrm>
            <a:off x="10279564" y="6433411"/>
            <a:ext cx="1556836" cy="276871"/>
          </a:xfrm>
          <a:prstGeom prst="rect">
            <a:avLst/>
          </a:prstGeom>
          <a:noFill/>
        </p:spPr>
        <p:txBody>
          <a:bodyPr wrap="none" rtlCol="0">
            <a:spAutoFit/>
          </a:bodyPr>
          <a:lstStyle/>
          <a:p>
            <a:r>
              <a:rPr lang="en-US" sz="1199" dirty="0" smtClean="0"/>
              <a:t>www.hexaware.com</a:t>
            </a:r>
            <a:endParaRPr lang="en-US" sz="1199" dirty="0"/>
          </a:p>
        </p:txBody>
      </p:sp>
      <p:sp>
        <p:nvSpPr>
          <p:cNvPr id="19" name="Text Box 16"/>
          <p:cNvSpPr txBox="1">
            <a:spLocks noChangeArrowheads="1"/>
          </p:cNvSpPr>
          <p:nvPr userDrawn="1"/>
        </p:nvSpPr>
        <p:spPr bwMode="auto">
          <a:xfrm>
            <a:off x="235457" y="6494082"/>
            <a:ext cx="2847254" cy="246093"/>
          </a:xfrm>
          <a:prstGeom prst="rect">
            <a:avLst/>
          </a:prstGeom>
          <a:noFill/>
          <a:ln w="9525">
            <a:noFill/>
            <a:miter lim="800000"/>
            <a:headEnd/>
            <a:tailEnd/>
          </a:ln>
          <a:effectLst/>
        </p:spPr>
        <p:txBody>
          <a:bodyPr wrap="none">
            <a:spAutoFit/>
          </a:bodyPr>
          <a:lstStyle/>
          <a:p>
            <a:pPr eaLnBrk="1" hangingPunct="1"/>
            <a:r>
              <a:rPr lang="en-US" sz="999" dirty="0" smtClean="0">
                <a:solidFill>
                  <a:srgbClr val="B0B3B2"/>
                </a:solidFill>
              </a:rPr>
              <a:t>© Hexaware Technologies. All rights reserved. </a:t>
            </a:r>
            <a:endParaRPr lang="en-US" sz="999" dirty="0">
              <a:solidFill>
                <a:srgbClr val="B0B3B2"/>
              </a:solidFill>
            </a:endParaRPr>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50205" y="272753"/>
            <a:ext cx="1950720" cy="795807"/>
          </a:xfrm>
          <a:prstGeom prst="rect">
            <a:avLst/>
          </a:prstGeom>
        </p:spPr>
      </p:pic>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7550" y="1085919"/>
            <a:ext cx="4419600" cy="4733925"/>
          </a:xfrm>
          <a:prstGeom prst="rect">
            <a:avLst/>
          </a:prstGeom>
        </p:spPr>
      </p:pic>
      <p:sp>
        <p:nvSpPr>
          <p:cNvPr id="22" name="TextBox 21"/>
          <p:cNvSpPr txBox="1"/>
          <p:nvPr userDrawn="1"/>
        </p:nvSpPr>
        <p:spPr>
          <a:xfrm>
            <a:off x="2470394" y="2186593"/>
            <a:ext cx="1322285" cy="562368"/>
          </a:xfrm>
          <a:prstGeom prst="rect">
            <a:avLst/>
          </a:prstGeom>
          <a:noFill/>
        </p:spPr>
        <p:txBody>
          <a:bodyPr wrap="none" rtlCol="0">
            <a:spAutoFit/>
          </a:bodyPr>
          <a:lstStyle/>
          <a:p>
            <a:r>
              <a:rPr lang="en-US" sz="1600" b="1" dirty="0" smtClean="0">
                <a:solidFill>
                  <a:srgbClr val="FF0000"/>
                </a:solidFill>
                <a:latin typeface="Arial Black" panose="020B0A04020102020204" pitchFamily="34" charset="0"/>
              </a:rPr>
              <a:t>Passionate</a:t>
            </a:r>
          </a:p>
          <a:p>
            <a:r>
              <a:rPr lang="en-US" sz="1600" b="1" dirty="0" smtClean="0">
                <a:solidFill>
                  <a:srgbClr val="FF0000"/>
                </a:solidFill>
                <a:latin typeface="Arial Black" panose="020B0A04020102020204" pitchFamily="34" charset="0"/>
              </a:rPr>
              <a:t>Employees</a:t>
            </a:r>
            <a:endParaRPr lang="en-US" sz="1600" b="1" dirty="0">
              <a:solidFill>
                <a:srgbClr val="FF0000"/>
              </a:solidFill>
              <a:latin typeface="Arial Black" panose="020B0A04020102020204" pitchFamily="34" charset="0"/>
            </a:endParaRPr>
          </a:p>
        </p:txBody>
      </p:sp>
      <p:sp>
        <p:nvSpPr>
          <p:cNvPr id="23" name="TextBox 22"/>
          <p:cNvSpPr txBox="1"/>
          <p:nvPr userDrawn="1"/>
        </p:nvSpPr>
        <p:spPr>
          <a:xfrm>
            <a:off x="1147228" y="3466265"/>
            <a:ext cx="1251248" cy="562368"/>
          </a:xfrm>
          <a:prstGeom prst="rect">
            <a:avLst/>
          </a:prstGeom>
          <a:noFill/>
        </p:spPr>
        <p:txBody>
          <a:bodyPr wrap="none" rtlCol="0">
            <a:spAutoFit/>
          </a:bodyPr>
          <a:lstStyle/>
          <a:p>
            <a:r>
              <a:rPr lang="en-US" sz="1600" b="1" dirty="0" smtClean="0">
                <a:latin typeface="Arial Black" panose="020B0A04020102020204" pitchFamily="34" charset="0"/>
              </a:rPr>
              <a:t>Innovative</a:t>
            </a:r>
          </a:p>
          <a:p>
            <a:r>
              <a:rPr lang="en-US" sz="1600" b="1" dirty="0" smtClean="0">
                <a:latin typeface="Arial Black" panose="020B0A04020102020204" pitchFamily="34" charset="0"/>
              </a:rPr>
              <a:t>Services</a:t>
            </a:r>
            <a:endParaRPr lang="en-US" sz="1600" b="1" dirty="0">
              <a:latin typeface="Arial Black" panose="020B0A04020102020204" pitchFamily="34" charset="0"/>
            </a:endParaRPr>
          </a:p>
        </p:txBody>
      </p:sp>
      <p:sp>
        <p:nvSpPr>
          <p:cNvPr id="24" name="TextBox 23"/>
          <p:cNvSpPr txBox="1"/>
          <p:nvPr userDrawn="1"/>
        </p:nvSpPr>
        <p:spPr>
          <a:xfrm>
            <a:off x="2659839" y="4148955"/>
            <a:ext cx="1303733" cy="562368"/>
          </a:xfrm>
          <a:prstGeom prst="rect">
            <a:avLst/>
          </a:prstGeom>
          <a:noFill/>
        </p:spPr>
        <p:txBody>
          <a:bodyPr wrap="none" rtlCol="0">
            <a:spAutoFit/>
          </a:bodyPr>
          <a:lstStyle/>
          <a:p>
            <a:pPr algn="ctr"/>
            <a:r>
              <a:rPr lang="en-US" sz="1600" b="1" dirty="0" smtClean="0">
                <a:solidFill>
                  <a:schemeClr val="tx2"/>
                </a:solidFill>
                <a:latin typeface="Arial Black" panose="020B0A04020102020204" pitchFamily="34" charset="0"/>
              </a:rPr>
              <a:t>Delighted</a:t>
            </a:r>
          </a:p>
          <a:p>
            <a:pPr algn="ctr"/>
            <a:r>
              <a:rPr lang="en-US" sz="1600" b="1" dirty="0" smtClean="0">
                <a:solidFill>
                  <a:schemeClr val="tx2"/>
                </a:solidFill>
                <a:latin typeface="Arial Black" panose="020B0A04020102020204" pitchFamily="34" charset="0"/>
              </a:rPr>
              <a:t>Customers</a:t>
            </a:r>
            <a:endParaRPr lang="en-US" sz="1600" b="1" dirty="0">
              <a:solidFill>
                <a:schemeClr val="tx2"/>
              </a:solidFill>
              <a:latin typeface="Arial Black" panose="020B0A04020102020204" pitchFamily="34" charset="0"/>
            </a:endParaRPr>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5"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solidFill>
              <a:schemeClr val="bg2">
                <a:lumMod val="40000"/>
                <a:lumOff val="60000"/>
              </a:schemeClr>
            </a:solid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solidFill>
              <a:schemeClr val="bg2">
                <a:lumMod val="40000"/>
                <a:lumOff val="60000"/>
              </a:schemeClr>
            </a:solid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solidFill>
              <a:schemeClr val="bg2">
                <a:lumMod val="40000"/>
                <a:lumOff val="60000"/>
              </a:schemeClr>
            </a:solid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6"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601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5"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5" name="Chart Placeholder 4"/>
          <p:cNvSpPr>
            <a:spLocks noGrp="1"/>
          </p:cNvSpPr>
          <p:nvPr>
            <p:ph type="chart" sz="quarter" idx="11"/>
          </p:nvPr>
        </p:nvSpPr>
        <p:spPr>
          <a:xfrm>
            <a:off x="406400" y="1601891"/>
            <a:ext cx="11379200" cy="4800600"/>
          </a:xfrm>
          <a:prstGeom prst="rect">
            <a:avLst/>
          </a:prstGeom>
        </p:spPr>
        <p:txBody>
          <a:bodyPr>
            <a:normAutofit/>
          </a:bodyPr>
          <a:lstStyle>
            <a:lvl1pPr>
              <a:defRPr sz="2398"/>
            </a:lvl1pPr>
          </a:lstStyle>
          <a:p>
            <a:r>
              <a:rPr lang="en-US" smtClean="0"/>
              <a:t>Click icon to add chart</a:t>
            </a:r>
            <a:endParaRPr lang="en-US" dirty="0"/>
          </a:p>
        </p:txBody>
      </p:sp>
      <p:sp>
        <p:nvSpPr>
          <p:cNvPr id="6"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598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5"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smtClean="0"/>
              <a:t>Click icon to add SmartArt graphic</a:t>
            </a:r>
            <a:endParaRPr lang="en-US" dirty="0"/>
          </a:p>
        </p:txBody>
      </p:sp>
      <p:sp>
        <p:nvSpPr>
          <p:cNvPr id="6"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edia">
    <p:spTree>
      <p:nvGrpSpPr>
        <p:cNvPr id="1" name=""/>
        <p:cNvGrpSpPr/>
        <p:nvPr/>
      </p:nvGrpSpPr>
      <p:grpSpPr>
        <a:xfrm>
          <a:off x="0" y="0"/>
          <a:ext cx="0" cy="0"/>
          <a:chOff x="0" y="0"/>
          <a:chExt cx="0" cy="0"/>
        </a:xfrm>
      </p:grpSpPr>
      <p:sp>
        <p:nvSpPr>
          <p:cNvPr id="6" name="Media Placeholder 5"/>
          <p:cNvSpPr>
            <a:spLocks noGrp="1"/>
          </p:cNvSpPr>
          <p:nvPr>
            <p:ph type="media" sz="quarter" idx="14"/>
          </p:nvPr>
        </p:nvSpPr>
        <p:spPr>
          <a:xfrm>
            <a:off x="410448" y="1599031"/>
            <a:ext cx="11375152" cy="4800600"/>
          </a:xfrm>
          <a:prstGeom prst="rect">
            <a:avLst/>
          </a:prstGeom>
        </p:spPr>
        <p:txBody>
          <a:bodyPr>
            <a:normAutofit/>
          </a:bodyPr>
          <a:lstStyle>
            <a:lvl1pPr>
              <a:defRPr sz="2398"/>
            </a:lvl1pPr>
          </a:lstStyle>
          <a:p>
            <a:r>
              <a:rPr lang="en-US" smtClean="0"/>
              <a:t>Click icon to add media</a:t>
            </a:r>
            <a:endParaRPr lang="en-US" dirty="0"/>
          </a:p>
        </p:txBody>
      </p:sp>
      <p:sp>
        <p:nvSpPr>
          <p:cNvPr id="5"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hankyou slide">
    <p:spTree>
      <p:nvGrpSpPr>
        <p:cNvPr id="1" name=""/>
        <p:cNvGrpSpPr/>
        <p:nvPr/>
      </p:nvGrpSpPr>
      <p:grpSpPr>
        <a:xfrm>
          <a:off x="0" y="0"/>
          <a:ext cx="0" cy="0"/>
          <a:chOff x="0" y="0"/>
          <a:chExt cx="0" cy="0"/>
        </a:xfrm>
      </p:grpSpPr>
      <p:sp>
        <p:nvSpPr>
          <p:cNvPr id="14" name="Text Box 72"/>
          <p:cNvSpPr txBox="1">
            <a:spLocks noChangeArrowheads="1"/>
          </p:cNvSpPr>
          <p:nvPr/>
        </p:nvSpPr>
        <p:spPr bwMode="auto">
          <a:xfrm>
            <a:off x="11582400" y="6400800"/>
            <a:ext cx="508000" cy="304800"/>
          </a:xfrm>
          <a:prstGeom prst="rect">
            <a:avLst/>
          </a:prstGeom>
          <a:noFill/>
          <a:ln w="9525">
            <a:noFill/>
            <a:miter lim="800000"/>
            <a:headEnd/>
            <a:tailEnd/>
          </a:ln>
        </p:spPr>
        <p:txBody>
          <a:bodyPr anchor="ctr"/>
          <a:lstStyle/>
          <a:p>
            <a:pPr algn="r" eaLnBrk="1" hangingPunct="1">
              <a:spcBef>
                <a:spcPct val="50000"/>
              </a:spcBef>
            </a:pPr>
            <a:endParaRPr lang="en-US" sz="1599" dirty="0">
              <a:solidFill>
                <a:srgbClr val="DD6021"/>
              </a:solidFill>
              <a:latin typeface="HelveticaNeue Condensed"/>
            </a:endParaRPr>
          </a:p>
        </p:txBody>
      </p:sp>
      <p:sp>
        <p:nvSpPr>
          <p:cNvPr id="6" name="Text Box 16"/>
          <p:cNvSpPr txBox="1">
            <a:spLocks noChangeArrowheads="1"/>
          </p:cNvSpPr>
          <p:nvPr/>
        </p:nvSpPr>
        <p:spPr bwMode="auto">
          <a:xfrm>
            <a:off x="325566" y="6540913"/>
            <a:ext cx="4131259" cy="246093"/>
          </a:xfrm>
          <a:prstGeom prst="rect">
            <a:avLst/>
          </a:prstGeom>
          <a:noFill/>
          <a:ln w="9525">
            <a:noFill/>
            <a:miter lim="800000"/>
            <a:headEnd/>
            <a:tailEnd/>
          </a:ln>
          <a:effectLst/>
        </p:spPr>
        <p:txBody>
          <a:bodyPr wrap="none">
            <a:spAutoFit/>
          </a:bodyPr>
          <a:lstStyle/>
          <a:p>
            <a:pPr eaLnBrk="1" hangingPunct="1"/>
            <a:r>
              <a:rPr lang="en-US" sz="999" dirty="0">
                <a:solidFill>
                  <a:schemeClr val="tx1"/>
                </a:solidFill>
              </a:rPr>
              <a:t>© Hexaware Technologies. All rights reserved</a:t>
            </a:r>
            <a:r>
              <a:rPr lang="en-US" sz="999" dirty="0" smtClean="0">
                <a:solidFill>
                  <a:schemeClr val="tx1"/>
                </a:solidFill>
              </a:rPr>
              <a:t>. |</a:t>
            </a:r>
            <a:r>
              <a:rPr lang="en-US" sz="999" baseline="0" dirty="0" smtClean="0">
                <a:solidFill>
                  <a:schemeClr val="tx1"/>
                </a:solidFill>
              </a:rPr>
              <a:t>  www.hexaware.com</a:t>
            </a:r>
            <a:r>
              <a:rPr lang="en-US" sz="999" dirty="0" smtClean="0">
                <a:solidFill>
                  <a:schemeClr val="tx1"/>
                </a:solidFill>
              </a:rPr>
              <a:t> </a:t>
            </a:r>
            <a:endParaRPr lang="en-US" sz="999" dirty="0">
              <a:solidFill>
                <a:schemeClr val="tx1"/>
              </a:solidFill>
            </a:endParaRPr>
          </a:p>
        </p:txBody>
      </p:sp>
      <p:sp>
        <p:nvSpPr>
          <p:cNvPr id="5" name="TextBox 4"/>
          <p:cNvSpPr txBox="1"/>
          <p:nvPr/>
        </p:nvSpPr>
        <p:spPr>
          <a:xfrm>
            <a:off x="4456825" y="3092092"/>
            <a:ext cx="4165600" cy="748346"/>
          </a:xfrm>
          <a:prstGeom prst="rect">
            <a:avLst/>
          </a:prstGeom>
          <a:noFill/>
        </p:spPr>
        <p:txBody>
          <a:bodyPr wrap="square" rtlCol="0">
            <a:spAutoFit/>
          </a:bodyPr>
          <a:lstStyle/>
          <a:p>
            <a:r>
              <a:rPr lang="en-US" sz="4263" b="1" dirty="0" smtClean="0"/>
              <a:t>Thank you</a:t>
            </a:r>
            <a:endParaRPr lang="en-US" sz="4263" b="1"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7550" y="1085919"/>
            <a:ext cx="4419600" cy="4733925"/>
          </a:xfrm>
          <a:prstGeom prst="rect">
            <a:avLst/>
          </a:prstGeom>
        </p:spPr>
      </p:pic>
      <p:sp>
        <p:nvSpPr>
          <p:cNvPr id="9" name="TextBox 8"/>
          <p:cNvSpPr txBox="1"/>
          <p:nvPr userDrawn="1"/>
        </p:nvSpPr>
        <p:spPr>
          <a:xfrm>
            <a:off x="2470394" y="2186593"/>
            <a:ext cx="1322285" cy="562368"/>
          </a:xfrm>
          <a:prstGeom prst="rect">
            <a:avLst/>
          </a:prstGeom>
          <a:noFill/>
        </p:spPr>
        <p:txBody>
          <a:bodyPr wrap="none" rtlCol="0">
            <a:spAutoFit/>
          </a:bodyPr>
          <a:lstStyle/>
          <a:p>
            <a:r>
              <a:rPr lang="en-US" sz="1600" b="1" dirty="0" smtClean="0">
                <a:solidFill>
                  <a:srgbClr val="FF0000"/>
                </a:solidFill>
                <a:latin typeface="Arial Black" panose="020B0A04020102020204" pitchFamily="34" charset="0"/>
              </a:rPr>
              <a:t>Passionate</a:t>
            </a:r>
          </a:p>
          <a:p>
            <a:r>
              <a:rPr lang="en-US" sz="1600" b="1" dirty="0" smtClean="0">
                <a:solidFill>
                  <a:srgbClr val="FF0000"/>
                </a:solidFill>
                <a:latin typeface="Arial Black" panose="020B0A04020102020204" pitchFamily="34" charset="0"/>
              </a:rPr>
              <a:t>Employees</a:t>
            </a:r>
            <a:endParaRPr lang="en-US" sz="1600" b="1" dirty="0">
              <a:solidFill>
                <a:srgbClr val="FF0000"/>
              </a:solidFill>
              <a:latin typeface="Arial Black" panose="020B0A04020102020204" pitchFamily="34" charset="0"/>
            </a:endParaRPr>
          </a:p>
        </p:txBody>
      </p:sp>
      <p:sp>
        <p:nvSpPr>
          <p:cNvPr id="11" name="TextBox 10"/>
          <p:cNvSpPr txBox="1"/>
          <p:nvPr userDrawn="1"/>
        </p:nvSpPr>
        <p:spPr>
          <a:xfrm>
            <a:off x="1147228" y="3466265"/>
            <a:ext cx="1251248" cy="562368"/>
          </a:xfrm>
          <a:prstGeom prst="rect">
            <a:avLst/>
          </a:prstGeom>
          <a:noFill/>
        </p:spPr>
        <p:txBody>
          <a:bodyPr wrap="none" rtlCol="0">
            <a:spAutoFit/>
          </a:bodyPr>
          <a:lstStyle/>
          <a:p>
            <a:r>
              <a:rPr lang="en-US" sz="1600" b="1" dirty="0" smtClean="0">
                <a:latin typeface="Arial Black" panose="020B0A04020102020204" pitchFamily="34" charset="0"/>
              </a:rPr>
              <a:t>Innovative</a:t>
            </a:r>
          </a:p>
          <a:p>
            <a:r>
              <a:rPr lang="en-US" sz="1600" b="1" dirty="0" smtClean="0">
                <a:latin typeface="Arial Black" panose="020B0A04020102020204" pitchFamily="34" charset="0"/>
              </a:rPr>
              <a:t>Services</a:t>
            </a:r>
            <a:endParaRPr lang="en-US" sz="1600" b="1" dirty="0">
              <a:latin typeface="Arial Black" panose="020B0A04020102020204" pitchFamily="34" charset="0"/>
            </a:endParaRPr>
          </a:p>
        </p:txBody>
      </p:sp>
      <p:sp>
        <p:nvSpPr>
          <p:cNvPr id="12" name="TextBox 11"/>
          <p:cNvSpPr txBox="1"/>
          <p:nvPr userDrawn="1"/>
        </p:nvSpPr>
        <p:spPr>
          <a:xfrm>
            <a:off x="2659839" y="4148955"/>
            <a:ext cx="1303733" cy="562368"/>
          </a:xfrm>
          <a:prstGeom prst="rect">
            <a:avLst/>
          </a:prstGeom>
          <a:noFill/>
        </p:spPr>
        <p:txBody>
          <a:bodyPr wrap="none" rtlCol="0">
            <a:spAutoFit/>
          </a:bodyPr>
          <a:lstStyle/>
          <a:p>
            <a:pPr algn="ctr"/>
            <a:r>
              <a:rPr lang="en-US" sz="1600" b="1" dirty="0" smtClean="0">
                <a:solidFill>
                  <a:schemeClr val="tx2"/>
                </a:solidFill>
                <a:latin typeface="Arial Black" panose="020B0A04020102020204" pitchFamily="34" charset="0"/>
              </a:rPr>
              <a:t>Delighted</a:t>
            </a:r>
          </a:p>
          <a:p>
            <a:pPr algn="ctr"/>
            <a:r>
              <a:rPr lang="en-US" sz="1600" b="1" dirty="0" smtClean="0">
                <a:solidFill>
                  <a:schemeClr val="tx2"/>
                </a:solidFill>
                <a:latin typeface="Arial Black" panose="020B0A04020102020204" pitchFamily="34" charset="0"/>
              </a:rPr>
              <a:t>Customers</a:t>
            </a:r>
            <a:endParaRPr lang="en-US" sz="1600" b="1" dirty="0">
              <a:solidFill>
                <a:schemeClr val="tx2"/>
              </a:solidFill>
              <a:latin typeface="Arial Black" panose="020B0A04020102020204" pitchFamily="34" charset="0"/>
            </a:endParaRPr>
          </a:p>
        </p:txBody>
      </p:sp>
      <p:sp>
        <p:nvSpPr>
          <p:cNvPr id="13" name="Rectangle 12"/>
          <p:cNvSpPr/>
          <p:nvPr userDrawn="1"/>
        </p:nvSpPr>
        <p:spPr bwMode="auto">
          <a:xfrm>
            <a:off x="5" y="-22746"/>
            <a:ext cx="12191999" cy="1320119"/>
          </a:xfrm>
          <a:prstGeom prst="rect">
            <a:avLst/>
          </a:prstGeom>
          <a:gradFill>
            <a:gsLst>
              <a:gs pos="23000">
                <a:schemeClr val="bg1"/>
              </a:gs>
              <a:gs pos="0">
                <a:schemeClr val="bg1">
                  <a:lumMod val="85000"/>
                </a:schemeClr>
              </a:gs>
              <a:gs pos="100000">
                <a:schemeClr val="bg1"/>
              </a:gs>
            </a:gsLst>
            <a:lin ang="5400000" scaled="0"/>
          </a:gradFill>
          <a:ln w="9525" cap="flat" cmpd="sng" algn="ctr">
            <a:no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marL="0" marR="0" indent="0" algn="l" defTabSz="1218072" rtl="0" eaLnBrk="0" fontAlgn="base" latinLnBrk="0" hangingPunct="0">
              <a:lnSpc>
                <a:spcPct val="100000"/>
              </a:lnSpc>
              <a:spcBef>
                <a:spcPct val="0"/>
              </a:spcBef>
              <a:spcAft>
                <a:spcPct val="0"/>
              </a:spcAft>
              <a:buClrTx/>
              <a:buSzTx/>
              <a:buFontTx/>
              <a:buNone/>
              <a:tabLst/>
            </a:pPr>
            <a:endParaRPr kumimoji="0" lang="en-US" sz="1865" b="0" i="0" u="none" strike="noStrike" cap="none" normalizeH="0" baseline="0" smtClean="0">
              <a:ln>
                <a:noFill/>
              </a:ln>
              <a:solidFill>
                <a:schemeClr val="tx1"/>
              </a:solidFill>
              <a:effectLst/>
              <a:latin typeface="Arial" pitchFamily="34" charset="0"/>
              <a:ea typeface="ＭＳ Ｐゴシック"/>
              <a:cs typeface="ＭＳ Ｐゴシック"/>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50205" y="272753"/>
            <a:ext cx="1950720" cy="795807"/>
          </a:xfrm>
          <a:prstGeom prst="rect">
            <a:avLst/>
          </a:prstGeom>
        </p:spPr>
      </p:pic>
    </p:spTree>
    <p:extLst>
      <p:ext uri="{BB962C8B-B14F-4D97-AF65-F5344CB8AC3E}">
        <p14:creationId xmlns:p14="http://schemas.microsoft.com/office/powerpoint/2010/main" val="378966581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Seperator 1">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1730"/>
            <a:ext cx="12192000" cy="4580458"/>
          </a:xfrm>
          <a:prstGeom prst="rect">
            <a:avLst/>
          </a:prstGeom>
        </p:spPr>
      </p:pic>
      <p:sp>
        <p:nvSpPr>
          <p:cNvPr id="5" name="Title 2"/>
          <p:cNvSpPr>
            <a:spLocks noGrp="1"/>
          </p:cNvSpPr>
          <p:nvPr>
            <p:ph type="title"/>
          </p:nvPr>
        </p:nvSpPr>
        <p:spPr>
          <a:xfrm>
            <a:off x="3556000" y="2718457"/>
            <a:ext cx="8636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2144917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Seperator 2">
    <p:spTree>
      <p:nvGrpSpPr>
        <p:cNvPr id="1" name=""/>
        <p:cNvGrpSpPr/>
        <p:nvPr/>
      </p:nvGrpSpPr>
      <p:grpSpPr>
        <a:xfrm>
          <a:off x="0" y="0"/>
          <a:ext cx="0" cy="0"/>
          <a:chOff x="0" y="0"/>
          <a:chExt cx="0" cy="0"/>
        </a:xfrm>
      </p:grpSpPr>
      <p:sp>
        <p:nvSpPr>
          <p:cNvPr id="5" name="Title 2"/>
          <p:cNvSpPr>
            <a:spLocks noGrp="1"/>
          </p:cNvSpPr>
          <p:nvPr>
            <p:ph type="title"/>
          </p:nvPr>
        </p:nvSpPr>
        <p:spPr>
          <a:xfrm>
            <a:off x="3556000" y="2718457"/>
            <a:ext cx="8636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0046"/>
            <a:ext cx="12192000" cy="4529705"/>
          </a:xfrm>
          <a:prstGeom prst="rect">
            <a:avLst/>
          </a:prstGeom>
        </p:spPr>
      </p:pic>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Seperator 3">
    <p:spTree>
      <p:nvGrpSpPr>
        <p:cNvPr id="1" name=""/>
        <p:cNvGrpSpPr/>
        <p:nvPr/>
      </p:nvGrpSpPr>
      <p:grpSpPr>
        <a:xfrm>
          <a:off x="0" y="0"/>
          <a:ext cx="0" cy="0"/>
          <a:chOff x="0" y="0"/>
          <a:chExt cx="0" cy="0"/>
        </a:xfrm>
      </p:grpSpPr>
      <p:sp>
        <p:nvSpPr>
          <p:cNvPr id="5" name="Title 2"/>
          <p:cNvSpPr>
            <a:spLocks noGrp="1"/>
          </p:cNvSpPr>
          <p:nvPr>
            <p:ph type="title"/>
          </p:nvPr>
        </p:nvSpPr>
        <p:spPr>
          <a:xfrm>
            <a:off x="3556000" y="2718457"/>
            <a:ext cx="8636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0898"/>
            <a:ext cx="12192000" cy="3996799"/>
          </a:xfrm>
          <a:prstGeom prst="rect">
            <a:avLst/>
          </a:prstGeom>
        </p:spPr>
      </p:pic>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6"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photo insert">
    <p:spTree>
      <p:nvGrpSpPr>
        <p:cNvPr id="1" name=""/>
        <p:cNvGrpSpPr/>
        <p:nvPr/>
      </p:nvGrpSpPr>
      <p:grpSpPr>
        <a:xfrm>
          <a:off x="0" y="0"/>
          <a:ext cx="0" cy="0"/>
          <a:chOff x="0" y="0"/>
          <a:chExt cx="0" cy="0"/>
        </a:xfrm>
      </p:grpSpPr>
      <p:sp>
        <p:nvSpPr>
          <p:cNvPr id="30" name="Rectangle 29"/>
          <p:cNvSpPr/>
          <p:nvPr/>
        </p:nvSpPr>
        <p:spPr>
          <a:xfrm>
            <a:off x="6342595" y="4081166"/>
            <a:ext cx="5018319" cy="198698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4081166"/>
            <a:ext cx="5018319" cy="198698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633586"/>
            <a:ext cx="5018319" cy="198698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633586"/>
            <a:ext cx="5018319" cy="198698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765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774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190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249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686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434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133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861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133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861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686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414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1"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bwMode="auto">
          <a:xfrm>
            <a:off x="5" y="-22746"/>
            <a:ext cx="12191999" cy="1320119"/>
          </a:xfrm>
          <a:prstGeom prst="rect">
            <a:avLst/>
          </a:prstGeom>
          <a:gradFill>
            <a:gsLst>
              <a:gs pos="23000">
                <a:schemeClr val="bg1"/>
              </a:gs>
              <a:gs pos="0">
                <a:schemeClr val="bg1">
                  <a:lumMod val="85000"/>
                </a:schemeClr>
              </a:gs>
              <a:gs pos="100000">
                <a:schemeClr val="bg1"/>
              </a:gs>
            </a:gsLst>
            <a:lin ang="5400000" scaled="0"/>
          </a:gradFill>
          <a:ln w="9525" cap="flat" cmpd="sng" algn="ctr">
            <a:no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marL="0" marR="0" indent="0" algn="l" defTabSz="1218072" rtl="0" eaLnBrk="0" fontAlgn="base" latinLnBrk="0" hangingPunct="0">
              <a:lnSpc>
                <a:spcPct val="100000"/>
              </a:lnSpc>
              <a:spcBef>
                <a:spcPct val="0"/>
              </a:spcBef>
              <a:spcAft>
                <a:spcPct val="0"/>
              </a:spcAft>
              <a:buClrTx/>
              <a:buSzTx/>
              <a:buFontTx/>
              <a:buNone/>
              <a:tabLst/>
            </a:pPr>
            <a:endParaRPr kumimoji="0" lang="en-US" sz="1865"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7" name="Title Placeholder 1"/>
          <p:cNvSpPr>
            <a:spLocks noGrp="1"/>
          </p:cNvSpPr>
          <p:nvPr>
            <p:ph type="title"/>
          </p:nvPr>
        </p:nvSpPr>
        <p:spPr>
          <a:xfrm>
            <a:off x="294531" y="274384"/>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5" name="Picture 2"/>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0533113" y="513874"/>
            <a:ext cx="1422400" cy="583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Straight Connector 15"/>
          <p:cNvCxnSpPr/>
          <p:nvPr/>
        </p:nvCxnSpPr>
        <p:spPr>
          <a:xfrm>
            <a:off x="11741195" y="6687116"/>
            <a:ext cx="0" cy="168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Slide Number Placeholder 5"/>
          <p:cNvSpPr txBox="1">
            <a:spLocks/>
          </p:cNvSpPr>
          <p:nvPr/>
        </p:nvSpPr>
        <p:spPr>
          <a:xfrm>
            <a:off x="11763678" y="6591285"/>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latin typeface="Helvetica Condensed" pitchFamily="34" charset="0"/>
              </a:rPr>
              <a:pPr/>
              <a:t>‹#›</a:t>
            </a:fld>
            <a:endParaRPr lang="en-US" sz="1465" dirty="0">
              <a:latin typeface="Helvetica Condensed" pitchFamily="34" charset="0"/>
            </a:endParaRPr>
          </a:p>
        </p:txBody>
      </p:sp>
      <p:grpSp>
        <p:nvGrpSpPr>
          <p:cNvPr id="2" name="Group 1"/>
          <p:cNvGrpSpPr/>
          <p:nvPr/>
        </p:nvGrpSpPr>
        <p:grpSpPr>
          <a:xfrm>
            <a:off x="5" y="6767230"/>
            <a:ext cx="11582399" cy="60902"/>
            <a:chOff x="1" y="5051640"/>
            <a:chExt cx="8610599" cy="121469"/>
          </a:xfrm>
        </p:grpSpPr>
        <p:sp>
          <p:nvSpPr>
            <p:cNvPr id="5" name="Rectangle 4"/>
            <p:cNvSpPr/>
            <p:nvPr userDrawn="1"/>
          </p:nvSpPr>
          <p:spPr bwMode="auto">
            <a:xfrm>
              <a:off x="8046720" y="5051640"/>
              <a:ext cx="274320" cy="121469"/>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218072" rtl="0" eaLnBrk="0" fontAlgn="base" latinLnBrk="0" hangingPunct="0">
                <a:lnSpc>
                  <a:spcPct val="100000"/>
                </a:lnSpc>
                <a:spcBef>
                  <a:spcPct val="0"/>
                </a:spcBef>
                <a:spcAft>
                  <a:spcPct val="0"/>
                </a:spcAft>
                <a:buClrTx/>
                <a:buSzTx/>
                <a:buFontTx/>
                <a:buNone/>
                <a:tabLst/>
              </a:pPr>
              <a:endParaRPr kumimoji="0" lang="en-US" sz="3197"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9" name="Rectangle 18"/>
            <p:cNvSpPr/>
            <p:nvPr userDrawn="1"/>
          </p:nvSpPr>
          <p:spPr bwMode="auto">
            <a:xfrm>
              <a:off x="1" y="5051640"/>
              <a:ext cx="8046720" cy="121469"/>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218072" rtl="0" eaLnBrk="0" fontAlgn="base" latinLnBrk="0" hangingPunct="0">
                <a:lnSpc>
                  <a:spcPct val="100000"/>
                </a:lnSpc>
                <a:spcBef>
                  <a:spcPct val="0"/>
                </a:spcBef>
                <a:spcAft>
                  <a:spcPct val="0"/>
                </a:spcAft>
                <a:buClrTx/>
                <a:buSzTx/>
                <a:buFontTx/>
                <a:buNone/>
                <a:tabLst/>
              </a:pPr>
              <a:endParaRPr kumimoji="0" lang="en-US" sz="3197"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 name="Rectangle 20"/>
            <p:cNvSpPr/>
            <p:nvPr userDrawn="1"/>
          </p:nvSpPr>
          <p:spPr bwMode="auto">
            <a:xfrm>
              <a:off x="8336280" y="5051640"/>
              <a:ext cx="274320" cy="121469"/>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218072" rtl="0" eaLnBrk="0" fontAlgn="base" latinLnBrk="0" hangingPunct="0">
                <a:lnSpc>
                  <a:spcPct val="100000"/>
                </a:lnSpc>
                <a:spcBef>
                  <a:spcPct val="0"/>
                </a:spcBef>
                <a:spcAft>
                  <a:spcPct val="0"/>
                </a:spcAft>
                <a:buClrTx/>
                <a:buSzTx/>
                <a:buFontTx/>
                <a:buNone/>
                <a:tabLst/>
              </a:pPr>
              <a:endParaRPr kumimoji="0" lang="en-US" sz="3197" b="0" i="0" u="none" strike="noStrike" cap="none" normalizeH="0" baseline="0" smtClean="0">
                <a:ln>
                  <a:noFill/>
                </a:ln>
                <a:solidFill>
                  <a:schemeClr val="tx1"/>
                </a:solidFill>
                <a:effectLst/>
                <a:latin typeface="Arial" pitchFamily="34" charset="0"/>
                <a:ea typeface="ＭＳ Ｐゴシック"/>
                <a:cs typeface="ＭＳ Ｐゴシック"/>
              </a:endParaRPr>
            </a:p>
          </p:txBody>
        </p:sp>
      </p:grpSp>
      <p:sp>
        <p:nvSpPr>
          <p:cNvPr id="18" name="Text Box 16"/>
          <p:cNvSpPr txBox="1">
            <a:spLocks noChangeArrowheads="1"/>
          </p:cNvSpPr>
          <p:nvPr/>
        </p:nvSpPr>
        <p:spPr bwMode="auto">
          <a:xfrm>
            <a:off x="303954" y="6494082"/>
            <a:ext cx="4131259" cy="246093"/>
          </a:xfrm>
          <a:prstGeom prst="rect">
            <a:avLst/>
          </a:prstGeom>
          <a:noFill/>
          <a:ln w="9525">
            <a:noFill/>
            <a:miter lim="800000"/>
            <a:headEnd/>
            <a:tailEnd/>
          </a:ln>
          <a:effectLst/>
        </p:spPr>
        <p:txBody>
          <a:bodyPr wrap="none">
            <a:spAutoFit/>
          </a:bodyPr>
          <a:lstStyle/>
          <a:p>
            <a:pPr eaLnBrk="1" hangingPunct="1"/>
            <a:r>
              <a:rPr lang="en-US" sz="999" dirty="0">
                <a:solidFill>
                  <a:srgbClr val="B0B3B2"/>
                </a:solidFill>
              </a:rPr>
              <a:t>© Hexaware Technologies. All rights reserved</a:t>
            </a:r>
            <a:r>
              <a:rPr lang="en-US" sz="999" dirty="0" smtClean="0">
                <a:solidFill>
                  <a:srgbClr val="B0B3B2"/>
                </a:solidFill>
              </a:rPr>
              <a:t>. |</a:t>
            </a:r>
            <a:r>
              <a:rPr lang="en-US" sz="999" baseline="0" dirty="0" smtClean="0">
                <a:solidFill>
                  <a:srgbClr val="B0B3B2"/>
                </a:solidFill>
              </a:rPr>
              <a:t>  www.hexaware.com</a:t>
            </a:r>
            <a:r>
              <a:rPr lang="en-US" sz="999" dirty="0" smtClean="0">
                <a:solidFill>
                  <a:srgbClr val="B0B3B2"/>
                </a:solidFill>
              </a:rPr>
              <a:t> </a:t>
            </a:r>
            <a:endParaRPr lang="en-US" sz="999" dirty="0">
              <a:solidFill>
                <a:srgbClr val="B0B3B2"/>
              </a:solidFill>
            </a:endParaRPr>
          </a:p>
        </p:txBody>
      </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700" r:id="rId19"/>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674581" y="2404538"/>
            <a:ext cx="6179466" cy="1276813"/>
          </a:xfrm>
        </p:spPr>
        <p:txBody>
          <a:bodyPr/>
          <a:lstStyle/>
          <a:p>
            <a:r>
              <a:rPr lang="en-US" dirty="0" smtClean="0"/>
              <a:t>Functional Programming</a:t>
            </a:r>
            <a:endParaRPr lang="en-US" dirty="0"/>
          </a:p>
        </p:txBody>
      </p:sp>
    </p:spTree>
    <p:extLst>
      <p:ext uri="{BB962C8B-B14F-4D97-AF65-F5344CB8AC3E}">
        <p14:creationId xmlns:p14="http://schemas.microsoft.com/office/powerpoint/2010/main" val="188966207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apply() method of Function</a:t>
            </a:r>
          </a:p>
        </p:txBody>
      </p:sp>
      <p:sp>
        <p:nvSpPr>
          <p:cNvPr id="3" name="Content Placeholder 2"/>
          <p:cNvSpPr>
            <a:spLocks noGrp="1"/>
          </p:cNvSpPr>
          <p:nvPr>
            <p:ph idx="1"/>
          </p:nvPr>
        </p:nvSpPr>
        <p:spPr/>
        <p:txBody>
          <a:bodyPr>
            <a:normAutofit fontScale="92500"/>
          </a:bodyPr>
          <a:lstStyle/>
          <a:p>
            <a:pPr lvl="0"/>
            <a:r>
              <a:rPr lang="en-US" b="1" dirty="0" err="1"/>
              <a:t>funcEmpToString</a:t>
            </a:r>
            <a:r>
              <a:rPr lang="en-US" b="1" dirty="0"/>
              <a:t> </a:t>
            </a:r>
            <a:r>
              <a:rPr lang="en-US" dirty="0"/>
              <a:t>is an instance of </a:t>
            </a:r>
            <a:r>
              <a:rPr lang="en-US" b="1" dirty="0"/>
              <a:t>Function&lt;</a:t>
            </a:r>
            <a:r>
              <a:rPr lang="en-US" b="1" dirty="0" err="1"/>
              <a:t>Employee,String</a:t>
            </a:r>
            <a:r>
              <a:rPr lang="en-US" b="1" dirty="0"/>
              <a:t>&gt;</a:t>
            </a:r>
            <a:r>
              <a:rPr lang="en-US" dirty="0"/>
              <a:t>. This is the </a:t>
            </a:r>
            <a:r>
              <a:rPr lang="en-US" b="1" dirty="0" err="1"/>
              <a:t>java.util.function.Function</a:t>
            </a:r>
            <a:r>
              <a:rPr lang="en-US" dirty="0"/>
              <a:t> instance which is used to convert/map from an </a:t>
            </a:r>
            <a:r>
              <a:rPr lang="en-US" b="1" dirty="0"/>
              <a:t>Employee </a:t>
            </a:r>
            <a:r>
              <a:rPr lang="en-US" dirty="0"/>
              <a:t>object to a </a:t>
            </a:r>
            <a:r>
              <a:rPr lang="en-US" b="1" dirty="0"/>
              <a:t>String </a:t>
            </a:r>
            <a:r>
              <a:rPr lang="en-US" dirty="0"/>
              <a:t>value.</a:t>
            </a:r>
          </a:p>
          <a:p>
            <a:pPr lvl="0"/>
            <a:r>
              <a:rPr lang="en-US" dirty="0"/>
              <a:t>The lambda defining </a:t>
            </a:r>
            <a:r>
              <a:rPr lang="en-US" dirty="0" err="1"/>
              <a:t>funcEmpToString</a:t>
            </a:r>
            <a:r>
              <a:rPr lang="en-US" dirty="0"/>
              <a:t> is – </a:t>
            </a:r>
            <a:r>
              <a:rPr lang="en-US" b="1" dirty="0"/>
              <a:t>(Employee e)-&gt; {return </a:t>
            </a:r>
            <a:r>
              <a:rPr lang="en-US" b="1" dirty="0" err="1"/>
              <a:t>e.getName</a:t>
            </a:r>
            <a:r>
              <a:rPr lang="en-US" b="1" dirty="0"/>
              <a:t>();}</a:t>
            </a:r>
            <a:r>
              <a:rPr lang="en-US" dirty="0"/>
              <a:t> . It takes as input an </a:t>
            </a:r>
            <a:r>
              <a:rPr lang="en-US" b="1" dirty="0"/>
              <a:t>Employee</a:t>
            </a:r>
            <a:r>
              <a:rPr lang="en-US" dirty="0"/>
              <a:t> object and returns his\her name, which is a </a:t>
            </a:r>
            <a:r>
              <a:rPr lang="en-US" b="1" dirty="0"/>
              <a:t>String </a:t>
            </a:r>
            <a:r>
              <a:rPr lang="en-US" dirty="0"/>
              <a:t>value, as output.</a:t>
            </a:r>
          </a:p>
          <a:p>
            <a:pPr lvl="0"/>
            <a:r>
              <a:rPr lang="en-US" dirty="0"/>
              <a:t>The list of employees is passed to method </a:t>
            </a:r>
            <a:r>
              <a:rPr lang="en-US" b="1" dirty="0" err="1"/>
              <a:t>convertEmpListToNamesList</a:t>
            </a:r>
            <a:r>
              <a:rPr lang="en-US" b="1" dirty="0"/>
              <a:t>()</a:t>
            </a:r>
            <a:r>
              <a:rPr lang="en-US" dirty="0"/>
              <a:t> along with the Function object </a:t>
            </a:r>
            <a:r>
              <a:rPr lang="en-US" b="1" dirty="0" err="1"/>
              <a:t>funcEmpToString</a:t>
            </a:r>
            <a:r>
              <a:rPr lang="en-US" dirty="0"/>
              <a:t>;</a:t>
            </a:r>
          </a:p>
          <a:p>
            <a:pPr lvl="0"/>
            <a:r>
              <a:rPr lang="en-US" dirty="0"/>
              <a:t>The method </a:t>
            </a:r>
            <a:r>
              <a:rPr lang="en-US" b="1" dirty="0" err="1"/>
              <a:t>convertEmpListToNamesList</a:t>
            </a:r>
            <a:r>
              <a:rPr lang="en-US" b="1" dirty="0"/>
              <a:t>()</a:t>
            </a:r>
            <a:r>
              <a:rPr lang="en-US" dirty="0"/>
              <a:t> iterates over all the employees in the employee list, applies the function </a:t>
            </a:r>
            <a:r>
              <a:rPr lang="en-US" b="1" dirty="0" err="1"/>
              <a:t>funcEmpToString</a:t>
            </a:r>
            <a:r>
              <a:rPr lang="en-US" dirty="0"/>
              <a:t> to each of the </a:t>
            </a:r>
            <a:r>
              <a:rPr lang="en-US" b="1" dirty="0"/>
              <a:t>Employee</a:t>
            </a:r>
            <a:r>
              <a:rPr lang="en-US" dirty="0"/>
              <a:t> objects, getting back the employee names in </a:t>
            </a:r>
            <a:r>
              <a:rPr lang="en-US" b="1" dirty="0"/>
              <a:t>String</a:t>
            </a:r>
            <a:r>
              <a:rPr lang="en-US" dirty="0"/>
              <a:t> format, which it puts in a employee name list and sends it back to the </a:t>
            </a:r>
            <a:r>
              <a:rPr lang="en-US" b="1" dirty="0"/>
              <a:t>main()</a:t>
            </a:r>
            <a:r>
              <a:rPr lang="en-US" dirty="0"/>
              <a:t> method.</a:t>
            </a:r>
          </a:p>
          <a:p>
            <a:pPr lvl="0"/>
            <a:r>
              <a:rPr lang="en-US" dirty="0"/>
              <a:t>On printing the employee name list we get the names of all the employees as required.</a:t>
            </a:r>
          </a:p>
          <a:p>
            <a:endParaRPr lang="en-US" dirty="0"/>
          </a:p>
        </p:txBody>
      </p:sp>
    </p:spTree>
    <p:extLst>
      <p:ext uri="{BB962C8B-B14F-4D97-AF65-F5344CB8AC3E}">
        <p14:creationId xmlns:p14="http://schemas.microsoft.com/office/powerpoint/2010/main" val="68225575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Usage of default method </a:t>
            </a:r>
            <a:r>
              <a:rPr lang="en-US" dirty="0" err="1"/>
              <a:t>andThen</a:t>
            </a:r>
            <a:r>
              <a:rPr lang="en-US" dirty="0"/>
              <a:t>() of Function</a:t>
            </a:r>
          </a:p>
        </p:txBody>
      </p:sp>
      <p:sp>
        <p:nvSpPr>
          <p:cNvPr id="3" name="Content Placeholder 2"/>
          <p:cNvSpPr>
            <a:spLocks noGrp="1"/>
          </p:cNvSpPr>
          <p:nvPr>
            <p:ph idx="1"/>
          </p:nvPr>
        </p:nvSpPr>
        <p:spPr>
          <a:xfrm>
            <a:off x="303209" y="939247"/>
            <a:ext cx="11373491" cy="4897665"/>
          </a:xfrm>
        </p:spPr>
        <p:txBody>
          <a:bodyPr>
            <a:normAutofit/>
          </a:bodyPr>
          <a:lstStyle/>
          <a:p>
            <a:pPr marL="0" indent="0">
              <a:buNone/>
            </a:pPr>
            <a:endParaRPr lang="en-US" sz="1800" dirty="0"/>
          </a:p>
          <a:p>
            <a:pPr marL="0" indent="0">
              <a:buNone/>
            </a:pPr>
            <a:r>
              <a:rPr lang="en-US" sz="1800" b="1" dirty="0" err="1"/>
              <a:t>andThen</a:t>
            </a:r>
            <a:r>
              <a:rPr lang="en-US" sz="1800" b="1" dirty="0"/>
              <a:t>() </a:t>
            </a:r>
            <a:r>
              <a:rPr lang="en-US" sz="1800" dirty="0"/>
              <a:t>default method combines the current Function instance with another one and returns a combined Function instance which applies the two functions in sequence with the function passed as parameter to </a:t>
            </a:r>
            <a:r>
              <a:rPr lang="en-US" sz="1800" dirty="0" err="1"/>
              <a:t>andThen</a:t>
            </a:r>
            <a:r>
              <a:rPr lang="en-US" sz="1800" dirty="0"/>
              <a:t>() being invoked after the current function.</a:t>
            </a:r>
          </a:p>
        </p:txBody>
      </p:sp>
      <p:sp>
        <p:nvSpPr>
          <p:cNvPr id="5" name="TextBox 4"/>
          <p:cNvSpPr txBox="1"/>
          <p:nvPr/>
        </p:nvSpPr>
        <p:spPr>
          <a:xfrm>
            <a:off x="0" y="2356834"/>
            <a:ext cx="184731" cy="369332"/>
          </a:xfrm>
          <a:prstGeom prst="rect">
            <a:avLst/>
          </a:prstGeom>
          <a:noFill/>
        </p:spPr>
        <p:txBody>
          <a:bodyPr wrap="none" rtlCol="0">
            <a:spAutoFit/>
          </a:bodyPr>
          <a:lstStyle/>
          <a:p>
            <a:endParaRPr lang="en-US" dirty="0"/>
          </a:p>
        </p:txBody>
      </p:sp>
      <p:sp>
        <p:nvSpPr>
          <p:cNvPr id="7" name="TextBox 6"/>
          <p:cNvSpPr txBox="1"/>
          <p:nvPr/>
        </p:nvSpPr>
        <p:spPr>
          <a:xfrm>
            <a:off x="184731" y="1790163"/>
            <a:ext cx="184731" cy="276999"/>
          </a:xfrm>
          <a:prstGeom prst="rect">
            <a:avLst/>
          </a:prstGeom>
          <a:noFill/>
        </p:spPr>
        <p:txBody>
          <a:bodyPr wrap="none" rtlCol="0">
            <a:spAutoFit/>
          </a:bodyPr>
          <a:lstStyle/>
          <a:p>
            <a:endParaRPr lang="en-US" sz="1200" dirty="0">
              <a:latin typeface="Courier New" panose="02070309020205020404" pitchFamily="49" charset="0"/>
              <a:cs typeface="Courier New" panose="02070309020205020404" pitchFamily="49" charset="0"/>
            </a:endParaRPr>
          </a:p>
        </p:txBody>
      </p:sp>
      <p:sp>
        <p:nvSpPr>
          <p:cNvPr id="8" name="Rectangle 2"/>
          <p:cNvSpPr>
            <a:spLocks noChangeArrowheads="1"/>
          </p:cNvSpPr>
          <p:nvPr/>
        </p:nvSpPr>
        <p:spPr bwMode="auto">
          <a:xfrm>
            <a:off x="369462" y="2356834"/>
            <a:ext cx="1106392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F5FBF"/>
                </a:solidFill>
                <a:effectLst/>
                <a:latin typeface="Courier New" panose="02070309020205020404" pitchFamily="49" charset="0"/>
                <a:cs typeface="Courier New" panose="02070309020205020404" pitchFamily="49" charset="0"/>
              </a:rPr>
              <a:t>//import statements are same as in apply() example</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public</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class</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FunctionTRAndThenExample</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public</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static</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void</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main(String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args</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Function&lt;Employee, String&gt;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funcEmpToString</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(Employee e)-&gt;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return</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e.getName</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List&lt;Employee&gt;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Arrays.asList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sz="12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"Tom Jones"</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45</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sz="12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"Harry Major"</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25</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sz="12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"Ethan Hardy"</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65</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sz="12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"Nancy Smith"</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15</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sz="12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"Deborah Sprightly"</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29</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Function&lt;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String,String</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initialFunction</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s)-&gt;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s.substring</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0</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1</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empNameListInitials</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convertEmpListToNamesList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funcEmpToString.andThen</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initialFunction</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empNameListInitials.forEach</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System.out.print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public</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static</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convertEmpListToNamesList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List&lt;Employee&gt;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Function&lt;Employee, String&gt;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funcEmpToString</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empNameList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&lt;String&gt;(); </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for</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emp:employeeList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empNameList.add</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funcEmpToString.apply</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return</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empNameList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1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pic>
        <p:nvPicPr>
          <p:cNvPr id="9" name="Picture 9" descr="Image result for hul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389" y="2169204"/>
            <a:ext cx="694992" cy="6676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Image result for she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9890" y="2169204"/>
            <a:ext cx="603945" cy="7283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Image result for hul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893" y="3464235"/>
            <a:ext cx="694992" cy="6676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she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2394" y="3464235"/>
            <a:ext cx="603945" cy="7283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715521" y="5803418"/>
            <a:ext cx="3027432" cy="646331"/>
          </a:xfrm>
          <a:prstGeom prst="rect">
            <a:avLst/>
          </a:prstGeom>
        </p:spPr>
        <p:txBody>
          <a:bodyPr wrap="none">
            <a:spAutoFit/>
          </a:bodyPr>
          <a:lstStyle/>
          <a:p>
            <a:r>
              <a:rPr lang="en-US" dirty="0">
                <a:latin typeface="Lato"/>
              </a:rPr>
              <a:t>OUTPUT of the above </a:t>
            </a:r>
            <a:r>
              <a:rPr lang="en-US" dirty="0" smtClean="0">
                <a:latin typeface="Lato"/>
              </a:rPr>
              <a:t>code</a:t>
            </a:r>
          </a:p>
          <a:p>
            <a:r>
              <a:rPr lang="pt-BR" dirty="0" smtClean="0">
                <a:latin typeface="Lato"/>
              </a:rPr>
              <a:t>T </a:t>
            </a:r>
            <a:r>
              <a:rPr lang="pt-BR" dirty="0">
                <a:latin typeface="Lato"/>
              </a:rPr>
              <a:t>H E N D</a:t>
            </a:r>
            <a:endParaRPr lang="en-US" dirty="0"/>
          </a:p>
        </p:txBody>
      </p:sp>
    </p:spTree>
    <p:extLst>
      <p:ext uri="{BB962C8B-B14F-4D97-AF65-F5344CB8AC3E}">
        <p14:creationId xmlns:p14="http://schemas.microsoft.com/office/powerpoint/2010/main" val="114159423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Usage of default method </a:t>
            </a:r>
            <a:r>
              <a:rPr lang="en-US" dirty="0" err="1"/>
              <a:t>andThen</a:t>
            </a:r>
            <a:r>
              <a:rPr lang="en-US" dirty="0"/>
              <a:t>() of Function</a:t>
            </a:r>
          </a:p>
        </p:txBody>
      </p:sp>
      <p:sp>
        <p:nvSpPr>
          <p:cNvPr id="3" name="Content Placeholder 2"/>
          <p:cNvSpPr>
            <a:spLocks noGrp="1"/>
          </p:cNvSpPr>
          <p:nvPr>
            <p:ph idx="1"/>
          </p:nvPr>
        </p:nvSpPr>
        <p:spPr/>
        <p:txBody>
          <a:bodyPr>
            <a:normAutofit fontScale="92500"/>
          </a:bodyPr>
          <a:lstStyle/>
          <a:p>
            <a:pPr lvl="0"/>
            <a:r>
              <a:rPr lang="en-US" dirty="0"/>
              <a:t>Function instance </a:t>
            </a:r>
            <a:r>
              <a:rPr lang="en-US" b="1" dirty="0" err="1"/>
              <a:t>funcEmpToString</a:t>
            </a:r>
            <a:r>
              <a:rPr lang="en-US" dirty="0"/>
              <a:t> maps\converts an </a:t>
            </a:r>
            <a:r>
              <a:rPr lang="en-US" b="1" dirty="0"/>
              <a:t>Employee</a:t>
            </a:r>
            <a:r>
              <a:rPr lang="en-US" dirty="0"/>
              <a:t> object to a </a:t>
            </a:r>
            <a:r>
              <a:rPr lang="en-US" b="1" dirty="0"/>
              <a:t>String</a:t>
            </a:r>
            <a:r>
              <a:rPr lang="en-US" dirty="0"/>
              <a:t> of his\her name.</a:t>
            </a:r>
          </a:p>
          <a:p>
            <a:pPr lvl="0"/>
            <a:r>
              <a:rPr lang="en-US" dirty="0"/>
              <a:t>Function instance </a:t>
            </a:r>
            <a:r>
              <a:rPr lang="en-US" b="1" dirty="0" err="1"/>
              <a:t>initialFunction</a:t>
            </a:r>
            <a:r>
              <a:rPr lang="en-US" dirty="0"/>
              <a:t> maps\converts a </a:t>
            </a:r>
            <a:r>
              <a:rPr lang="en-US" b="1" dirty="0"/>
              <a:t>String</a:t>
            </a:r>
            <a:r>
              <a:rPr lang="en-US" dirty="0"/>
              <a:t> to its initial or first letter.</a:t>
            </a:r>
          </a:p>
          <a:p>
            <a:pPr lvl="0"/>
            <a:r>
              <a:rPr lang="en-US" dirty="0"/>
              <a:t>Default method </a:t>
            </a:r>
            <a:r>
              <a:rPr lang="en-US" b="1" dirty="0" err="1"/>
              <a:t>andThen</a:t>
            </a:r>
            <a:r>
              <a:rPr lang="en-US" b="1" dirty="0"/>
              <a:t>()</a:t>
            </a:r>
            <a:r>
              <a:rPr lang="en-US" dirty="0"/>
              <a:t> is used to combine </a:t>
            </a:r>
            <a:r>
              <a:rPr lang="en-US" b="1" dirty="0" err="1"/>
              <a:t>initialFunction</a:t>
            </a:r>
            <a:r>
              <a:rPr lang="en-US" dirty="0"/>
              <a:t> with </a:t>
            </a:r>
            <a:r>
              <a:rPr lang="en-US" b="1" dirty="0" err="1"/>
              <a:t>funcEmpToString</a:t>
            </a:r>
            <a:r>
              <a:rPr lang="en-US" dirty="0"/>
              <a:t>. What the combined method does is that it first maps an </a:t>
            </a:r>
            <a:r>
              <a:rPr lang="en-US" b="1" dirty="0"/>
              <a:t>Employee</a:t>
            </a:r>
            <a:r>
              <a:rPr lang="en-US" dirty="0"/>
              <a:t> to his\her name and then takes out the first letter from the name as a </a:t>
            </a:r>
            <a:r>
              <a:rPr lang="en-US" b="1" dirty="0"/>
              <a:t>String</a:t>
            </a:r>
            <a:r>
              <a:rPr lang="en-US" dirty="0"/>
              <a:t> value. This combined function is passed as </a:t>
            </a:r>
            <a:r>
              <a:rPr lang="en-US" b="1" dirty="0"/>
              <a:t>Function</a:t>
            </a:r>
            <a:r>
              <a:rPr lang="en-US" dirty="0"/>
              <a:t> parameter to </a:t>
            </a:r>
            <a:r>
              <a:rPr lang="en-US" b="1" dirty="0" err="1"/>
              <a:t>convertEmpListToNamesList</a:t>
            </a:r>
            <a:r>
              <a:rPr lang="en-US" b="1" dirty="0"/>
              <a:t>()</a:t>
            </a:r>
            <a:r>
              <a:rPr lang="en-US" dirty="0"/>
              <a:t> method along with the employee list.</a:t>
            </a:r>
          </a:p>
          <a:p>
            <a:pPr lvl="0"/>
            <a:r>
              <a:rPr lang="en-US" dirty="0"/>
              <a:t>When the </a:t>
            </a:r>
            <a:r>
              <a:rPr lang="en-US" b="1" dirty="0" err="1"/>
              <a:t>convertEmpListToNamesList</a:t>
            </a:r>
            <a:r>
              <a:rPr lang="en-US" b="1" dirty="0"/>
              <a:t>()</a:t>
            </a:r>
            <a:r>
              <a:rPr lang="en-US" dirty="0"/>
              <a:t> applies the combined function to each of the </a:t>
            </a:r>
            <a:r>
              <a:rPr lang="en-US" b="1" dirty="0" err="1"/>
              <a:t>Employee</a:t>
            </a:r>
            <a:r>
              <a:rPr lang="en-US" dirty="0" err="1"/>
              <a:t>objects</a:t>
            </a:r>
            <a:r>
              <a:rPr lang="en-US" dirty="0"/>
              <a:t>, then the result is a </a:t>
            </a:r>
            <a:r>
              <a:rPr lang="en-US" b="1" dirty="0"/>
              <a:t>String</a:t>
            </a:r>
            <a:r>
              <a:rPr lang="en-US" dirty="0"/>
              <a:t> list first letters of names of each employee.</a:t>
            </a:r>
          </a:p>
          <a:p>
            <a:pPr lvl="0"/>
            <a:r>
              <a:rPr lang="en-US" dirty="0"/>
              <a:t>This is the required output i.e. T H E N </a:t>
            </a:r>
            <a:r>
              <a:rPr lang="en-US" dirty="0" smtClean="0"/>
              <a:t>D</a:t>
            </a:r>
            <a:endParaRPr lang="en-US" dirty="0"/>
          </a:p>
        </p:txBody>
      </p:sp>
    </p:spTree>
    <p:extLst>
      <p:ext uri="{BB962C8B-B14F-4D97-AF65-F5344CB8AC3E}">
        <p14:creationId xmlns:p14="http://schemas.microsoft.com/office/powerpoint/2010/main" val="343590139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Usage of default method compose() of Function</a:t>
            </a:r>
            <a:endParaRPr lang="en-US" dirty="0"/>
          </a:p>
        </p:txBody>
      </p:sp>
      <p:sp>
        <p:nvSpPr>
          <p:cNvPr id="3" name="Content Placeholder 2"/>
          <p:cNvSpPr>
            <a:spLocks noGrp="1"/>
          </p:cNvSpPr>
          <p:nvPr>
            <p:ph idx="1"/>
          </p:nvPr>
        </p:nvSpPr>
        <p:spPr/>
        <p:txBody>
          <a:bodyPr/>
          <a:lstStyle/>
          <a:p>
            <a:pPr lvl="0"/>
            <a:r>
              <a:rPr lang="en-US" sz="2400" dirty="0" smtClean="0">
                <a:solidFill>
                  <a:srgbClr val="2B2B2B"/>
                </a:solidFill>
                <a:ea typeface="Calibri" panose="020F0502020204030204" pitchFamily="34" charset="0"/>
              </a:rPr>
              <a:t>As </a:t>
            </a:r>
            <a:r>
              <a:rPr lang="en-US" sz="2400" dirty="0">
                <a:solidFill>
                  <a:srgbClr val="2B2B2B"/>
                </a:solidFill>
                <a:ea typeface="Calibri" panose="020F0502020204030204" pitchFamily="34" charset="0"/>
              </a:rPr>
              <a:t>explained earlier,</a:t>
            </a:r>
            <a:r>
              <a:rPr lang="en-US" sz="2400" dirty="0">
                <a:solidFill>
                  <a:srgbClr val="2B2B2B"/>
                </a:solidFill>
                <a:latin typeface="Calibri" panose="020F0502020204030204" pitchFamily="34" charset="0"/>
                <a:ea typeface="Calibri" panose="020F0502020204030204" pitchFamily="34" charset="0"/>
              </a:rPr>
              <a:t> </a:t>
            </a:r>
            <a:r>
              <a:rPr lang="en-US" sz="2800" b="1" dirty="0">
                <a:solidFill>
                  <a:srgbClr val="2B2B2B"/>
                </a:solidFill>
                <a:latin typeface="Consolas" panose="020B0609020204030204" pitchFamily="49" charset="0"/>
                <a:ea typeface="Calibri" panose="020F0502020204030204" pitchFamily="34" charset="0"/>
                <a:cs typeface="Consolas" panose="020B0609020204030204" pitchFamily="49" charset="0"/>
              </a:rPr>
              <a:t>compose()</a:t>
            </a:r>
            <a:r>
              <a:rPr lang="en-US" sz="2400" dirty="0">
                <a:solidFill>
                  <a:srgbClr val="2B2B2B"/>
                </a:solidFill>
                <a:latin typeface="Calibri" panose="020F0502020204030204" pitchFamily="34" charset="0"/>
                <a:ea typeface="Calibri" panose="020F0502020204030204" pitchFamily="34" charset="0"/>
              </a:rPr>
              <a:t> </a:t>
            </a:r>
            <a:r>
              <a:rPr lang="en-US" sz="2400" dirty="0">
                <a:solidFill>
                  <a:srgbClr val="2B2B2B"/>
                </a:solidFill>
                <a:ea typeface="Calibri" panose="020F0502020204030204" pitchFamily="34" charset="0"/>
              </a:rPr>
              <a:t>default method combines the current Function instance with another one and returns a combined Function instance which applies the two functions in sequence with the parameter function to</a:t>
            </a:r>
            <a:r>
              <a:rPr lang="en-US" sz="2400" dirty="0">
                <a:solidFill>
                  <a:srgbClr val="2B2B2B"/>
                </a:solidFill>
                <a:latin typeface="Calibri" panose="020F0502020204030204" pitchFamily="34" charset="0"/>
                <a:ea typeface="Calibri" panose="020F0502020204030204" pitchFamily="34" charset="0"/>
              </a:rPr>
              <a:t> </a:t>
            </a:r>
            <a:r>
              <a:rPr lang="en-US" sz="2800" b="1" dirty="0">
                <a:solidFill>
                  <a:srgbClr val="2B2B2B"/>
                </a:solidFill>
                <a:latin typeface="Consolas" panose="020B0609020204030204" pitchFamily="49" charset="0"/>
                <a:ea typeface="Calibri" panose="020F0502020204030204" pitchFamily="34" charset="0"/>
                <a:cs typeface="Consolas" panose="020B0609020204030204" pitchFamily="49" charset="0"/>
              </a:rPr>
              <a:t>compose()</a:t>
            </a:r>
            <a:r>
              <a:rPr lang="en-US" sz="2400" dirty="0">
                <a:solidFill>
                  <a:srgbClr val="2B2B2B"/>
                </a:solidFill>
                <a:latin typeface="Calibri" panose="020F0502020204030204" pitchFamily="34" charset="0"/>
                <a:ea typeface="Calibri" panose="020F0502020204030204" pitchFamily="34" charset="0"/>
              </a:rPr>
              <a:t> </a:t>
            </a:r>
            <a:r>
              <a:rPr lang="en-US" sz="2400" dirty="0">
                <a:solidFill>
                  <a:srgbClr val="2B2B2B"/>
                </a:solidFill>
                <a:ea typeface="Calibri" panose="020F0502020204030204" pitchFamily="34" charset="0"/>
              </a:rPr>
              <a:t>being invoked</a:t>
            </a:r>
            <a:r>
              <a:rPr lang="en-US" sz="2400" dirty="0">
                <a:solidFill>
                  <a:srgbClr val="2B2B2B"/>
                </a:solidFill>
                <a:latin typeface="Calibri" panose="020F0502020204030204" pitchFamily="34" charset="0"/>
                <a:ea typeface="Calibri" panose="020F0502020204030204" pitchFamily="34" charset="0"/>
              </a:rPr>
              <a:t> </a:t>
            </a:r>
            <a:r>
              <a:rPr lang="en-US" sz="2400" i="1" dirty="0">
                <a:solidFill>
                  <a:schemeClr val="tx1"/>
                </a:solidFill>
                <a:ea typeface="Calibri" panose="020F0502020204030204" pitchFamily="34" charset="0"/>
              </a:rPr>
              <a:t>before</a:t>
            </a:r>
            <a:r>
              <a:rPr lang="en-US"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 the current function.</a:t>
            </a:r>
            <a:endParaRPr lang="en-US" sz="4000" dirty="0">
              <a:solidFill>
                <a:schemeClr val="tx1"/>
              </a:solidFill>
            </a:endParaRPr>
          </a:p>
          <a:p>
            <a:endParaRPr lang="en-US" dirty="0"/>
          </a:p>
        </p:txBody>
      </p:sp>
    </p:spTree>
    <p:extLst>
      <p:ext uri="{BB962C8B-B14F-4D97-AF65-F5344CB8AC3E}">
        <p14:creationId xmlns:p14="http://schemas.microsoft.com/office/powerpoint/2010/main" val="285149076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Usage of default method compose() of Function</a:t>
            </a:r>
          </a:p>
        </p:txBody>
      </p:sp>
      <p:sp>
        <p:nvSpPr>
          <p:cNvPr id="6" name="Rectangle 7"/>
          <p:cNvSpPr>
            <a:spLocks noChangeArrowheads="1"/>
          </p:cNvSpPr>
          <p:nvPr/>
        </p:nvSpPr>
        <p:spPr bwMode="auto">
          <a:xfrm>
            <a:off x="554212" y="1208012"/>
            <a:ext cx="10789813" cy="4508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3F5FBF"/>
                </a:solidFill>
                <a:effectLst/>
                <a:latin typeface="Courier New" panose="02070309020205020404" pitchFamily="49" charset="0"/>
                <a:cs typeface="Courier New" panose="02070309020205020404" pitchFamily="49" charset="0"/>
              </a:rPr>
              <a:t>import statements are same as in apply() example</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public</a:t>
            </a: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class</a:t>
            </a: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FunctionTRComposeExample</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public</a:t>
            </a: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static</a:t>
            </a: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void</a:t>
            </a: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main(String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args</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Function&lt;Employee, String&gt;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funcEmpToString</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(Employee e)-&gt; {</a:t>
            </a:r>
            <a:r>
              <a:rPr kumimoji="0" lang="en-US" sz="11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return</a:t>
            </a: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e.getName</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Function&lt;Employee, Employee&gt;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funcEmpFirstName</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 e)-&gt; {</a:t>
            </a:r>
            <a:r>
              <a:rPr kumimoji="0" lang="en-US" sz="1100" b="1" i="0" u="none" strike="noStrike" cap="none" normalizeH="0" baseline="0" dirty="0" err="1" smtClean="0">
                <a:ln>
                  <a:noFill/>
                </a:ln>
                <a:solidFill>
                  <a:srgbClr val="7F0055"/>
                </a:solidFill>
                <a:effectLst/>
                <a:latin typeface="Courier New" panose="02070309020205020404" pitchFamily="49" charset="0"/>
                <a:cs typeface="Courier New" panose="02070309020205020404" pitchFamily="49" charset="0"/>
              </a:rPr>
              <a:t>int</a:t>
            </a: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e.getName</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indexOf</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e.getName</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().substring(</a:t>
            </a:r>
            <a:r>
              <a:rPr kumimoji="0" lang="en-US" sz="11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0</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e.setName</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return</a:t>
            </a: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List&lt;Employee&gt;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employeeList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Arrays.asList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1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sz="11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"Tom Jones"</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45</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sz="11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"Harry Major"</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25</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sz="11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"Ethan Hardy"</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65</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sz="11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"Nancy Smith"</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15</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sz="11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"Deborah Sprightly"</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29</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empFirstNameList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convertEmpListToNamesList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employeeList,funcEmpToString.compose</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funcEmpFirstName</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empFirstNameList.forEach</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System.out.print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public</a:t>
            </a: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static</a:t>
            </a: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convertEmpListToNamesList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(List&lt;Employee&gt;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employeeList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Function&lt;Employee, String&gt;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funcEmpToString</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empNameList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1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ArrayList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&lt;String&gt;(); </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for</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emp:employeeList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empNameList.add</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funcEmpToString.apply</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return</a:t>
            </a: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empNameList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8" name="Rectangle 7"/>
          <p:cNvSpPr/>
          <p:nvPr/>
        </p:nvSpPr>
        <p:spPr>
          <a:xfrm>
            <a:off x="8199078" y="5827849"/>
            <a:ext cx="3583097" cy="646331"/>
          </a:xfrm>
          <a:prstGeom prst="rect">
            <a:avLst/>
          </a:prstGeom>
        </p:spPr>
        <p:txBody>
          <a:bodyPr wrap="none">
            <a:spAutoFit/>
          </a:bodyPr>
          <a:lstStyle/>
          <a:p>
            <a:r>
              <a:rPr lang="en-US" dirty="0">
                <a:latin typeface="Lato"/>
              </a:rPr>
              <a:t>OUTPUT of the above </a:t>
            </a:r>
            <a:r>
              <a:rPr lang="en-US" dirty="0" smtClean="0">
                <a:latin typeface="Lato"/>
              </a:rPr>
              <a:t>code</a:t>
            </a:r>
          </a:p>
          <a:p>
            <a:r>
              <a:rPr lang="en-US" dirty="0">
                <a:latin typeface="Lato"/>
              </a:rPr>
              <a:t>Tom Harry Ethan Nancy Deborah</a:t>
            </a:r>
            <a:endParaRPr lang="en-US" dirty="0"/>
          </a:p>
        </p:txBody>
      </p:sp>
    </p:spTree>
    <p:extLst>
      <p:ext uri="{BB962C8B-B14F-4D97-AF65-F5344CB8AC3E}">
        <p14:creationId xmlns:p14="http://schemas.microsoft.com/office/powerpoint/2010/main" val="41561512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Usage of default method compose() of Function</a:t>
            </a:r>
          </a:p>
        </p:txBody>
      </p:sp>
      <p:sp>
        <p:nvSpPr>
          <p:cNvPr id="3" name="Content Placeholder 2"/>
          <p:cNvSpPr>
            <a:spLocks noGrp="1"/>
          </p:cNvSpPr>
          <p:nvPr>
            <p:ph idx="1"/>
          </p:nvPr>
        </p:nvSpPr>
        <p:spPr/>
        <p:txBody>
          <a:bodyPr>
            <a:normAutofit fontScale="92500" lnSpcReduction="10000"/>
          </a:bodyPr>
          <a:lstStyle/>
          <a:p>
            <a:pPr lvl="0"/>
            <a:r>
              <a:rPr lang="en-US" dirty="0"/>
              <a:t>Function instance </a:t>
            </a:r>
            <a:r>
              <a:rPr lang="en-US" b="1" dirty="0" err="1"/>
              <a:t>funcEmpToString</a:t>
            </a:r>
            <a:r>
              <a:rPr lang="en-US" dirty="0"/>
              <a:t> maps\converts an </a:t>
            </a:r>
            <a:r>
              <a:rPr lang="en-US" b="1" dirty="0"/>
              <a:t>Employee</a:t>
            </a:r>
            <a:r>
              <a:rPr lang="en-US" dirty="0"/>
              <a:t> object to a </a:t>
            </a:r>
            <a:r>
              <a:rPr lang="en-US" b="1" dirty="0"/>
              <a:t>String</a:t>
            </a:r>
            <a:r>
              <a:rPr lang="en-US" dirty="0"/>
              <a:t> value of his\her name.</a:t>
            </a:r>
          </a:p>
          <a:p>
            <a:pPr lvl="0"/>
            <a:r>
              <a:rPr lang="en-US" dirty="0"/>
              <a:t>Function instance </a:t>
            </a:r>
            <a:r>
              <a:rPr lang="en-US" b="1" dirty="0" err="1"/>
              <a:t>funcEmpFirstName</a:t>
            </a:r>
            <a:r>
              <a:rPr lang="en-US" dirty="0"/>
              <a:t> maps\converts the </a:t>
            </a:r>
            <a:r>
              <a:rPr lang="en-US" b="1" dirty="0"/>
              <a:t>name</a:t>
            </a:r>
            <a:r>
              <a:rPr lang="en-US" dirty="0"/>
              <a:t> inside an </a:t>
            </a:r>
            <a:r>
              <a:rPr lang="en-US" b="1" dirty="0"/>
              <a:t>Employee</a:t>
            </a:r>
            <a:r>
              <a:rPr lang="en-US" dirty="0"/>
              <a:t> object to the first name using the </a:t>
            </a:r>
            <a:r>
              <a:rPr lang="en-US" b="1" dirty="0"/>
              <a:t>substring</a:t>
            </a:r>
            <a:r>
              <a:rPr lang="en-US" dirty="0"/>
              <a:t> method of </a:t>
            </a:r>
            <a:r>
              <a:rPr lang="en-US" b="1" dirty="0"/>
              <a:t>String</a:t>
            </a:r>
            <a:r>
              <a:rPr lang="en-US" dirty="0"/>
              <a:t>.</a:t>
            </a:r>
          </a:p>
          <a:p>
            <a:pPr lvl="0"/>
            <a:r>
              <a:rPr lang="en-US" dirty="0"/>
              <a:t>Default method </a:t>
            </a:r>
            <a:r>
              <a:rPr lang="en-US" b="1" dirty="0"/>
              <a:t>compose()</a:t>
            </a:r>
            <a:r>
              <a:rPr lang="en-US" dirty="0"/>
              <a:t> is used to combine </a:t>
            </a:r>
            <a:r>
              <a:rPr lang="en-US" b="1" dirty="0" err="1"/>
              <a:t>funcEmpFirstName</a:t>
            </a:r>
            <a:r>
              <a:rPr lang="en-US" dirty="0"/>
              <a:t> with </a:t>
            </a:r>
            <a:r>
              <a:rPr lang="en-US" dirty="0" err="1"/>
              <a:t>funcEmpToStringString</a:t>
            </a:r>
            <a:r>
              <a:rPr lang="en-US" dirty="0"/>
              <a:t>. What the combined method does is that it first converts the name of an </a:t>
            </a:r>
            <a:r>
              <a:rPr lang="en-US" b="1" dirty="0"/>
              <a:t>Employee</a:t>
            </a:r>
            <a:r>
              <a:rPr lang="en-US" dirty="0"/>
              <a:t> into just his\her </a:t>
            </a:r>
            <a:r>
              <a:rPr lang="en-US" i="1" dirty="0"/>
              <a:t>first </a:t>
            </a:r>
            <a:r>
              <a:rPr lang="en-US" i="1" dirty="0" err="1"/>
              <a:t>name</a:t>
            </a:r>
            <a:r>
              <a:rPr lang="en-US" dirty="0" err="1"/>
              <a:t>returning</a:t>
            </a:r>
            <a:r>
              <a:rPr lang="en-US" dirty="0"/>
              <a:t> the same </a:t>
            </a:r>
            <a:r>
              <a:rPr lang="en-US" b="1" dirty="0"/>
              <a:t>Employee</a:t>
            </a:r>
            <a:r>
              <a:rPr lang="en-US" dirty="0"/>
              <a:t> object back with the changed value of </a:t>
            </a:r>
            <a:r>
              <a:rPr lang="en-US" b="1" dirty="0"/>
              <a:t>name</a:t>
            </a:r>
            <a:r>
              <a:rPr lang="en-US" dirty="0"/>
              <a:t>. It then converts\maps the </a:t>
            </a:r>
            <a:r>
              <a:rPr lang="en-US" b="1" dirty="0"/>
              <a:t>Employee</a:t>
            </a:r>
            <a:r>
              <a:rPr lang="en-US" dirty="0"/>
              <a:t> object to just its </a:t>
            </a:r>
            <a:r>
              <a:rPr lang="en-US" b="1" dirty="0"/>
              <a:t>name</a:t>
            </a:r>
            <a:r>
              <a:rPr lang="en-US" dirty="0"/>
              <a:t> as a </a:t>
            </a:r>
            <a:r>
              <a:rPr lang="en-US" b="1" dirty="0" err="1"/>
              <a:t>String</a:t>
            </a:r>
            <a:r>
              <a:rPr lang="en-US" dirty="0" err="1"/>
              <a:t>.This</a:t>
            </a:r>
            <a:r>
              <a:rPr lang="en-US" dirty="0"/>
              <a:t> combined function is passed as </a:t>
            </a:r>
            <a:r>
              <a:rPr lang="en-US" b="1" dirty="0"/>
              <a:t>Function&lt;Employee, String&gt;</a:t>
            </a:r>
            <a:r>
              <a:rPr lang="en-US" dirty="0"/>
              <a:t> parameter to </a:t>
            </a:r>
            <a:r>
              <a:rPr lang="en-US" b="1" dirty="0" err="1"/>
              <a:t>convertEmpListToNamesList</a:t>
            </a:r>
            <a:r>
              <a:rPr lang="en-US" b="1" dirty="0"/>
              <a:t>()</a:t>
            </a:r>
            <a:r>
              <a:rPr lang="en-US" dirty="0"/>
              <a:t> method along with the employee list.</a:t>
            </a:r>
          </a:p>
          <a:p>
            <a:pPr lvl="0"/>
            <a:r>
              <a:rPr lang="en-US" dirty="0"/>
              <a:t>When the </a:t>
            </a:r>
            <a:r>
              <a:rPr lang="en-US" b="1" dirty="0" err="1"/>
              <a:t>convertEmpListToNamesList</a:t>
            </a:r>
            <a:r>
              <a:rPr lang="en-US" b="1" dirty="0"/>
              <a:t>()</a:t>
            </a:r>
            <a:r>
              <a:rPr lang="en-US" dirty="0"/>
              <a:t> applies the combined function to each of the </a:t>
            </a:r>
            <a:r>
              <a:rPr lang="en-US" b="1" dirty="0" err="1"/>
              <a:t>Employee</a:t>
            </a:r>
            <a:r>
              <a:rPr lang="en-US" dirty="0" err="1"/>
              <a:t>objects</a:t>
            </a:r>
            <a:r>
              <a:rPr lang="en-US" dirty="0"/>
              <a:t>, then the result is the list of first names of each employee.</a:t>
            </a:r>
          </a:p>
          <a:p>
            <a:pPr lvl="0"/>
            <a:r>
              <a:rPr lang="en-US" dirty="0"/>
              <a:t>This is the required output i.e. Tom Harry Ethan Nancy </a:t>
            </a:r>
            <a:r>
              <a:rPr lang="en-US" dirty="0" smtClean="0"/>
              <a:t>Deborah</a:t>
            </a:r>
            <a:endParaRPr lang="en-US" dirty="0"/>
          </a:p>
        </p:txBody>
      </p:sp>
    </p:spTree>
    <p:extLst>
      <p:ext uri="{BB962C8B-B14F-4D97-AF65-F5344CB8AC3E}">
        <p14:creationId xmlns:p14="http://schemas.microsoft.com/office/powerpoint/2010/main" val="17956628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dirty="0" smtClean="0"/>
              <a:t>Usage </a:t>
            </a:r>
            <a:r>
              <a:rPr lang="en-US" dirty="0"/>
              <a:t>of static method identity() of </a:t>
            </a:r>
            <a:r>
              <a:rPr lang="en-US" dirty="0" smtClean="0"/>
              <a:t>Function</a:t>
            </a:r>
            <a:endParaRPr lang="en-US" dirty="0"/>
          </a:p>
        </p:txBody>
      </p:sp>
      <p:sp>
        <p:nvSpPr>
          <p:cNvPr id="3" name="Content Placeholder 2"/>
          <p:cNvSpPr>
            <a:spLocks noGrp="1"/>
          </p:cNvSpPr>
          <p:nvPr>
            <p:ph idx="1"/>
          </p:nvPr>
        </p:nvSpPr>
        <p:spPr/>
        <p:txBody>
          <a:bodyPr/>
          <a:lstStyle/>
          <a:p>
            <a:r>
              <a:rPr lang="en-US" sz="2400" dirty="0">
                <a:solidFill>
                  <a:srgbClr val="2B2B2B"/>
                </a:solidFill>
                <a:ea typeface="Calibri" panose="020F0502020204030204" pitchFamily="34" charset="0"/>
              </a:rPr>
              <a:t>Static method</a:t>
            </a:r>
            <a:r>
              <a:rPr lang="en-US" sz="2400" dirty="0">
                <a:solidFill>
                  <a:srgbClr val="2B2B2B"/>
                </a:solidFill>
                <a:latin typeface="Calibri" panose="020F0502020204030204" pitchFamily="34" charset="0"/>
                <a:ea typeface="Calibri" panose="020F0502020204030204" pitchFamily="34" charset="0"/>
              </a:rPr>
              <a:t> </a:t>
            </a:r>
            <a:r>
              <a:rPr lang="en-US" sz="2800" b="1" dirty="0">
                <a:solidFill>
                  <a:srgbClr val="2B2B2B"/>
                </a:solidFill>
                <a:latin typeface="Consolas" panose="020B0609020204030204" pitchFamily="49" charset="0"/>
                <a:ea typeface="Calibri" panose="020F0502020204030204" pitchFamily="34" charset="0"/>
                <a:cs typeface="Consolas" panose="020B0609020204030204" pitchFamily="49" charset="0"/>
              </a:rPr>
              <a:t>identity()</a:t>
            </a:r>
            <a:r>
              <a:rPr lang="en-US" sz="2400" dirty="0">
                <a:solidFill>
                  <a:srgbClr val="2B2B2B"/>
                </a:solidFill>
                <a:latin typeface="Calibri" panose="020F0502020204030204" pitchFamily="34" charset="0"/>
                <a:ea typeface="Calibri" panose="020F0502020204030204" pitchFamily="34" charset="0"/>
              </a:rPr>
              <a:t> </a:t>
            </a:r>
            <a:r>
              <a:rPr lang="en-US" sz="2400" dirty="0">
                <a:solidFill>
                  <a:srgbClr val="2B2B2B"/>
                </a:solidFill>
                <a:ea typeface="Calibri" panose="020F0502020204030204" pitchFamily="34" charset="0"/>
              </a:rPr>
              <a:t>is very simple </a:t>
            </a:r>
            <a:r>
              <a:rPr lang="en-US" sz="2400" dirty="0">
                <a:solidFill>
                  <a:srgbClr val="2B2B2B"/>
                </a:solidFill>
                <a:latin typeface="Calibri" panose="020F0502020204030204" pitchFamily="34" charset="0"/>
                <a:ea typeface="Calibri" panose="020F0502020204030204" pitchFamily="34" charset="0"/>
              </a:rPr>
              <a:t>–</a:t>
            </a:r>
            <a:r>
              <a:rPr lang="en-US" sz="2400" dirty="0">
                <a:solidFill>
                  <a:srgbClr val="2B2B2B"/>
                </a:solidFill>
                <a:ea typeface="Calibri" panose="020F0502020204030204" pitchFamily="34" charset="0"/>
              </a:rPr>
              <a:t> it just returns back the parameter which it gets as input</a:t>
            </a:r>
            <a:endParaRPr lang="en-US" dirty="0"/>
          </a:p>
        </p:txBody>
      </p:sp>
      <p:sp>
        <p:nvSpPr>
          <p:cNvPr id="5" name="Rectangle 2"/>
          <p:cNvSpPr>
            <a:spLocks noChangeArrowheads="1"/>
          </p:cNvSpPr>
          <p:nvPr/>
        </p:nvSpPr>
        <p:spPr bwMode="auto">
          <a:xfrm>
            <a:off x="477255" y="2488474"/>
            <a:ext cx="9018494"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F5FBF"/>
                </a:solidFill>
                <a:effectLst/>
                <a:latin typeface="Courier New" panose="02070309020205020404" pitchFamily="49" charset="0"/>
                <a:cs typeface="Courier New" panose="02070309020205020404" pitchFamily="49" charset="0"/>
              </a:rPr>
              <a:t>import statements are same as in apply() example</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public</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class</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FunctionTRIdentityExample</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public</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static</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void</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main(String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args</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Function&lt;Employee, String&gt;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funcEmpToString</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(Employee e)-&gt;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return</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e.getName</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List&lt;Employee&gt;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Arrays.asList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sz="12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"Tom Jones"</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45</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sz="12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"Harry Major"</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25</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sz="12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"Ethan Hardy"</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65</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sz="12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"Nancy Smith"</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15</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sz="12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"Deborah Sprightly"</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29</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List&lt;Employee&gt;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empNameListInitials</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applyIdentityToEmpList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Function.identity</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empNameListInitials.forEach</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System.out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public</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static</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List&lt;Employee&gt;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applyIdentityToEmpList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(List&lt;Employee&gt;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Courier New" panose="02070309020205020404" pitchFamily="49" charset="0"/>
                <a:cs typeface="Courier New" panose="02070309020205020404" pitchFamily="49" charset="0"/>
              </a:rPr>
              <a:t>	</a:t>
            </a:r>
            <a:r>
              <a:rPr lang="en-US" sz="1200" dirty="0" smtClean="0">
                <a:solidFill>
                  <a:srgbClr val="000000"/>
                </a:solidFill>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Function&lt;Employee, Employee&gt;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funcEmpToEmp</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List&lt;Employee&gt;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empNameList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&lt;Employee&gt;(); </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for</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emp:employeeList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empNameList.add</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funcEmpToEmp.apply</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return</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empNameList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1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6" name="Rectangle 5"/>
          <p:cNvSpPr/>
          <p:nvPr/>
        </p:nvSpPr>
        <p:spPr>
          <a:xfrm>
            <a:off x="7851746" y="4981465"/>
            <a:ext cx="4092659" cy="1569660"/>
          </a:xfrm>
          <a:prstGeom prst="rect">
            <a:avLst/>
          </a:prstGeom>
        </p:spPr>
        <p:txBody>
          <a:bodyPr wrap="none">
            <a:spAutoFit/>
          </a:bodyPr>
          <a:lstStyle/>
          <a:p>
            <a:r>
              <a:rPr lang="en-US" sz="1600" dirty="0">
                <a:latin typeface="Lato"/>
              </a:rPr>
              <a:t>OUTPUT of the above </a:t>
            </a:r>
            <a:r>
              <a:rPr lang="en-US" sz="1600" dirty="0" smtClean="0">
                <a:latin typeface="Lato"/>
              </a:rPr>
              <a:t>code</a:t>
            </a:r>
          </a:p>
          <a:p>
            <a:r>
              <a:rPr lang="en-US" sz="1600" dirty="0"/>
              <a:t>Employee </a:t>
            </a:r>
            <a:r>
              <a:rPr lang="en-US" sz="1600" dirty="0" err="1"/>
              <a:t>Name:Tom</a:t>
            </a:r>
            <a:r>
              <a:rPr lang="en-US" sz="1600" dirty="0"/>
              <a:t> Jones Age:45</a:t>
            </a:r>
            <a:r>
              <a:rPr lang="en-US" sz="1600" dirty="0"/>
              <a:t/>
            </a:r>
            <a:br>
              <a:rPr lang="en-US" sz="1600" dirty="0"/>
            </a:br>
            <a:r>
              <a:rPr lang="en-US" sz="1600" dirty="0"/>
              <a:t>Employee </a:t>
            </a:r>
            <a:r>
              <a:rPr lang="en-US" sz="1600" dirty="0" err="1"/>
              <a:t>Name:Harry</a:t>
            </a:r>
            <a:r>
              <a:rPr lang="en-US" sz="1600" dirty="0"/>
              <a:t> Major Age:25</a:t>
            </a:r>
            <a:r>
              <a:rPr lang="en-US" sz="1600" dirty="0"/>
              <a:t/>
            </a:r>
            <a:br>
              <a:rPr lang="en-US" sz="1600" dirty="0"/>
            </a:br>
            <a:r>
              <a:rPr lang="en-US" sz="1600" dirty="0"/>
              <a:t>Employee </a:t>
            </a:r>
            <a:r>
              <a:rPr lang="en-US" sz="1600" dirty="0" err="1"/>
              <a:t>Name:Ethan</a:t>
            </a:r>
            <a:r>
              <a:rPr lang="en-US" sz="1600" dirty="0"/>
              <a:t> Hardy Age:65</a:t>
            </a:r>
            <a:r>
              <a:rPr lang="en-US" sz="1600" dirty="0"/>
              <a:t/>
            </a:r>
            <a:br>
              <a:rPr lang="en-US" sz="1600" dirty="0"/>
            </a:br>
            <a:r>
              <a:rPr lang="en-US" sz="1600" dirty="0"/>
              <a:t>Employee </a:t>
            </a:r>
            <a:r>
              <a:rPr lang="en-US" sz="1600" dirty="0" err="1"/>
              <a:t>Name:Nancy</a:t>
            </a:r>
            <a:r>
              <a:rPr lang="en-US" sz="1600" dirty="0"/>
              <a:t> Smith Age:15</a:t>
            </a:r>
            <a:r>
              <a:rPr lang="en-US" sz="1600" dirty="0"/>
              <a:t/>
            </a:r>
            <a:br>
              <a:rPr lang="en-US" sz="1600" dirty="0"/>
            </a:br>
            <a:r>
              <a:rPr lang="en-US" sz="1600" dirty="0"/>
              <a:t>Employee </a:t>
            </a:r>
            <a:r>
              <a:rPr lang="en-US" sz="1600" dirty="0" err="1"/>
              <a:t>Name:Deborah</a:t>
            </a:r>
            <a:r>
              <a:rPr lang="en-US" sz="1600" dirty="0"/>
              <a:t> Sprightly Age:29</a:t>
            </a:r>
            <a:endParaRPr lang="en-US" sz="1600" dirty="0"/>
          </a:p>
        </p:txBody>
      </p:sp>
    </p:spTree>
    <p:extLst>
      <p:ext uri="{BB962C8B-B14F-4D97-AF65-F5344CB8AC3E}">
        <p14:creationId xmlns:p14="http://schemas.microsoft.com/office/powerpoint/2010/main" val="65179364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sz="2400" dirty="0">
                <a:solidFill>
                  <a:srgbClr val="2B2B2B"/>
                </a:solidFill>
                <a:latin typeface="inherit"/>
              </a:rPr>
              <a:t>As we now know, the identity function does </a:t>
            </a:r>
            <a:r>
              <a:rPr lang="en-US" sz="2400" i="1" dirty="0">
                <a:solidFill>
                  <a:srgbClr val="2B2B2B"/>
                </a:solidFill>
                <a:latin typeface="inherit"/>
              </a:rPr>
              <a:t>nothing</a:t>
            </a:r>
            <a:r>
              <a:rPr lang="en-US" sz="2400" dirty="0">
                <a:solidFill>
                  <a:srgbClr val="2B2B2B"/>
                </a:solidFill>
                <a:latin typeface="inherit"/>
              </a:rPr>
              <a:t>, it just returns back the object it receives as input. So, what we get back is the same employee list which we passed to the </a:t>
            </a:r>
            <a:r>
              <a:rPr lang="en-US" b="1" dirty="0" err="1">
                <a:solidFill>
                  <a:srgbClr val="000000"/>
                </a:solidFill>
                <a:latin typeface="Monaco"/>
              </a:rPr>
              <a:t>applyIdentityToEmpList</a:t>
            </a:r>
            <a:r>
              <a:rPr lang="en-US" b="1" dirty="0">
                <a:solidFill>
                  <a:srgbClr val="000000"/>
                </a:solidFill>
                <a:latin typeface="Monaco"/>
              </a:rPr>
              <a:t>()</a:t>
            </a:r>
            <a:r>
              <a:rPr lang="en-US" sz="2400" dirty="0">
                <a:solidFill>
                  <a:srgbClr val="2B2B2B"/>
                </a:solidFill>
                <a:latin typeface="inherit"/>
              </a:rPr>
              <a:t> method! And the same i.e. original employee list is printed as output!!</a:t>
            </a:r>
            <a:endParaRPr lang="en-US" sz="2400" dirty="0">
              <a:solidFill>
                <a:srgbClr val="2B2B2B"/>
              </a:solidFill>
              <a:latin typeface="Lato"/>
            </a:endParaRPr>
          </a:p>
          <a:p>
            <a:endParaRPr lang="en-US" dirty="0"/>
          </a:p>
        </p:txBody>
      </p:sp>
    </p:spTree>
    <p:extLst>
      <p:ext uri="{BB962C8B-B14F-4D97-AF65-F5344CB8AC3E}">
        <p14:creationId xmlns:p14="http://schemas.microsoft.com/office/powerpoint/2010/main" val="294996701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948081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bg2"/>
                </a:solidFill>
                <a:latin typeface="Arial Black" panose="020B0A04020102020204" pitchFamily="34" charset="0"/>
              </a:rPr>
              <a:t>Course Objectives</a:t>
            </a:r>
          </a:p>
        </p:txBody>
      </p:sp>
      <p:sp>
        <p:nvSpPr>
          <p:cNvPr id="3" name="Content Placeholder 2"/>
          <p:cNvSpPr>
            <a:spLocks noGrp="1"/>
          </p:cNvSpPr>
          <p:nvPr>
            <p:ph idx="1"/>
          </p:nvPr>
        </p:nvSpPr>
        <p:spPr/>
        <p:txBody>
          <a:bodyPr>
            <a:normAutofit/>
          </a:bodyPr>
          <a:lstStyle/>
          <a:p>
            <a:r>
              <a:rPr lang="en-US" sz="2800" dirty="0"/>
              <a:t> </a:t>
            </a:r>
            <a:r>
              <a:rPr lang="en-US" sz="2800" dirty="0" smtClean="0"/>
              <a:t>Functional programming </a:t>
            </a:r>
          </a:p>
          <a:p>
            <a:pPr lvl="1"/>
            <a:r>
              <a:rPr lang="en-US" sz="2000" dirty="0" smtClean="0"/>
              <a:t>Streaming </a:t>
            </a:r>
          </a:p>
          <a:p>
            <a:pPr lvl="1"/>
            <a:r>
              <a:rPr lang="en-US" sz="2000" dirty="0"/>
              <a:t>F</a:t>
            </a:r>
            <a:r>
              <a:rPr lang="en-US" sz="2000" dirty="0" smtClean="0"/>
              <a:t>unction Interface</a:t>
            </a:r>
            <a:endParaRPr lang="en-US" sz="2000" dirty="0"/>
          </a:p>
          <a:p>
            <a:r>
              <a:rPr lang="en-US" sz="2800" dirty="0" smtClean="0"/>
              <a:t>Lambda expression</a:t>
            </a:r>
          </a:p>
          <a:p>
            <a:r>
              <a:rPr lang="en-US" sz="2800" dirty="0" smtClean="0"/>
              <a:t>Multi-thread </a:t>
            </a:r>
          </a:p>
          <a:p>
            <a:r>
              <a:rPr lang="en-US" sz="2800" dirty="0" smtClean="0"/>
              <a:t>Web Services </a:t>
            </a:r>
          </a:p>
          <a:p>
            <a:pPr lvl="1"/>
            <a:r>
              <a:rPr lang="en-US" sz="2000" dirty="0" smtClean="0"/>
              <a:t>SOAP(</a:t>
            </a:r>
            <a:r>
              <a:rPr lang="en-US" sz="2000" dirty="0" err="1" smtClean="0"/>
              <a:t>Jax</a:t>
            </a:r>
            <a:r>
              <a:rPr lang="en-US" sz="2000" dirty="0" smtClean="0"/>
              <a:t>-WS)</a:t>
            </a:r>
          </a:p>
          <a:p>
            <a:pPr lvl="1"/>
            <a:r>
              <a:rPr lang="en-US" sz="2000" dirty="0" smtClean="0"/>
              <a:t>REST </a:t>
            </a:r>
            <a:r>
              <a:rPr lang="en-US" sz="2000" dirty="0"/>
              <a:t>(</a:t>
            </a:r>
            <a:r>
              <a:rPr lang="en-US" sz="2000" dirty="0" err="1"/>
              <a:t>Jax</a:t>
            </a:r>
            <a:r>
              <a:rPr lang="en-US" sz="2000" dirty="0"/>
              <a:t>-RS)</a:t>
            </a:r>
          </a:p>
        </p:txBody>
      </p:sp>
    </p:spTree>
    <p:extLst>
      <p:ext uri="{BB962C8B-B14F-4D97-AF65-F5344CB8AC3E}">
        <p14:creationId xmlns:p14="http://schemas.microsoft.com/office/powerpoint/2010/main" val="218153276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684" y="1576515"/>
            <a:ext cx="11373491" cy="4747011"/>
          </a:xfrm>
        </p:spPr>
        <p:txBody>
          <a:bodyPr>
            <a:normAutofit lnSpcReduction="10000"/>
          </a:bodyPr>
          <a:lstStyle/>
          <a:p>
            <a:pPr>
              <a:spcBef>
                <a:spcPct val="0"/>
              </a:spcBef>
              <a:buFont typeface="Wingdings" pitchFamily="2" charset="2"/>
              <a:buChar char="Ø"/>
            </a:pPr>
            <a:endParaRPr lang="en-US" altLang="en-US" sz="1800" dirty="0" smtClean="0"/>
          </a:p>
          <a:p>
            <a:pPr>
              <a:spcBef>
                <a:spcPct val="0"/>
              </a:spcBef>
              <a:buFont typeface="Wingdings" pitchFamily="2" charset="2"/>
              <a:buChar char="Ø"/>
            </a:pPr>
            <a:endParaRPr lang="en-US" altLang="en-US" sz="1800" dirty="0"/>
          </a:p>
          <a:p>
            <a:r>
              <a:rPr lang="en-US" altLang="en-US" sz="1900" b="1" dirty="0"/>
              <a:t>Function&lt;T, R&gt; </a:t>
            </a:r>
            <a:r>
              <a:rPr lang="en-US" altLang="en-US" sz="1900" dirty="0"/>
              <a:t>is an in-built functional interface introduced in Java 8 in the </a:t>
            </a:r>
            <a:r>
              <a:rPr lang="en-US" altLang="en-US" sz="1900" dirty="0" err="1"/>
              <a:t>java.util.function</a:t>
            </a:r>
            <a:r>
              <a:rPr lang="en-US" altLang="en-US" sz="1900" dirty="0"/>
              <a:t> </a:t>
            </a:r>
            <a:r>
              <a:rPr lang="en-US" altLang="en-US" sz="1900" dirty="0"/>
              <a:t>package.</a:t>
            </a:r>
          </a:p>
          <a:p>
            <a:endParaRPr lang="en-US" altLang="en-US" sz="1900" dirty="0"/>
          </a:p>
          <a:p>
            <a:r>
              <a:rPr lang="en-US" altLang="en-US" sz="1900" dirty="0"/>
              <a:t>The </a:t>
            </a:r>
            <a:r>
              <a:rPr lang="en-US" altLang="en-US" sz="1900" dirty="0"/>
              <a:t>primary purpose for which </a:t>
            </a:r>
            <a:r>
              <a:rPr lang="en-US" altLang="en-US" sz="1900" b="1" dirty="0"/>
              <a:t>Function&lt;T, R&gt; </a:t>
            </a:r>
            <a:r>
              <a:rPr lang="en-US" altLang="en-US" sz="1900" dirty="0"/>
              <a:t>has been created is for mapping scenarios </a:t>
            </a:r>
            <a:r>
              <a:rPr lang="en-US" altLang="en-US" sz="1900" dirty="0" err="1"/>
              <a:t>i.e</a:t>
            </a:r>
            <a:r>
              <a:rPr lang="en-US" altLang="en-US" sz="1900" dirty="0"/>
              <a:t> when an object of a type is taken as input and it is converted(or mapped) to another type. </a:t>
            </a:r>
            <a:endParaRPr lang="en-US" altLang="en-US" sz="1900" dirty="0"/>
          </a:p>
          <a:p>
            <a:endParaRPr lang="en-US" altLang="en-US" sz="1900" dirty="0"/>
          </a:p>
          <a:p>
            <a:r>
              <a:rPr lang="en-US" altLang="en-US" sz="1900" dirty="0"/>
              <a:t>In </a:t>
            </a:r>
            <a:r>
              <a:rPr lang="en-US" altLang="en-US" sz="1900" dirty="0"/>
              <a:t>Java 8 a </a:t>
            </a:r>
            <a:r>
              <a:rPr lang="en-US" altLang="en-US" sz="1900" b="1" dirty="0"/>
              <a:t>Function Descriptor </a:t>
            </a:r>
            <a:r>
              <a:rPr lang="en-US" altLang="en-US" sz="1900" dirty="0"/>
              <a:t>is a term used to describe the signature of the abstract method of a </a:t>
            </a:r>
            <a:r>
              <a:rPr lang="en-US" altLang="en-US" sz="1900" b="1" dirty="0"/>
              <a:t>Functional </a:t>
            </a:r>
            <a:r>
              <a:rPr lang="en-US" altLang="en-US" sz="1900" b="1" dirty="0"/>
              <a:t>Interface</a:t>
            </a:r>
          </a:p>
          <a:p>
            <a:endParaRPr lang="en-US" altLang="en-US" sz="1900" dirty="0"/>
          </a:p>
          <a:p>
            <a:r>
              <a:rPr lang="en-US" altLang="en-US" sz="1900" dirty="0"/>
              <a:t>The </a:t>
            </a:r>
            <a:r>
              <a:rPr lang="en-US" altLang="en-US" sz="1900" dirty="0"/>
              <a:t>signature of the abstract method of a Functional Interface is syntactically the same as the signature of the Lambda Expression</a:t>
            </a:r>
            <a:r>
              <a:rPr lang="en-US" altLang="en-US" sz="1900" dirty="0"/>
              <a:t>.</a:t>
            </a:r>
          </a:p>
          <a:p>
            <a:endParaRPr lang="en-US" altLang="en-US" sz="1900" dirty="0"/>
          </a:p>
          <a:p>
            <a:r>
              <a:rPr lang="en-US" altLang="en-US" sz="1900" dirty="0"/>
              <a:t>An interface </a:t>
            </a:r>
            <a:r>
              <a:rPr lang="en-US" altLang="en-US" sz="1900" dirty="0"/>
              <a:t>with only one </a:t>
            </a:r>
            <a:r>
              <a:rPr lang="en-US" altLang="en-US" sz="1900" dirty="0"/>
              <a:t>method is </a:t>
            </a:r>
            <a:r>
              <a:rPr lang="en-US" altLang="en-US" sz="1900" dirty="0"/>
              <a:t>known as a "</a:t>
            </a:r>
            <a:r>
              <a:rPr lang="en-US" altLang="en-US" sz="1900" b="1" dirty="0"/>
              <a:t>functional interface</a:t>
            </a:r>
            <a:r>
              <a:rPr lang="en-US" altLang="en-US" sz="1900" dirty="0"/>
              <a:t>."</a:t>
            </a:r>
          </a:p>
          <a:p>
            <a:pPr>
              <a:spcBef>
                <a:spcPct val="0"/>
              </a:spcBef>
              <a:buFont typeface="Wingdings" pitchFamily="2" charset="2"/>
              <a:buChar char="Ø"/>
            </a:pPr>
            <a:endParaRPr lang="en-US" altLang="en-US" sz="1800" dirty="0" smtClean="0"/>
          </a:p>
          <a:p>
            <a:pPr>
              <a:spcBef>
                <a:spcPct val="0"/>
              </a:spcBef>
              <a:buFont typeface="Wingdings" pitchFamily="2" charset="2"/>
              <a:buChar char="Ø"/>
            </a:pPr>
            <a:endParaRPr lang="en-US" altLang="en-US" sz="1800" dirty="0"/>
          </a:p>
        </p:txBody>
      </p:sp>
      <p:sp>
        <p:nvSpPr>
          <p:cNvPr id="6" name="Title 1"/>
          <p:cNvSpPr>
            <a:spLocks noGrp="1"/>
          </p:cNvSpPr>
          <p:nvPr>
            <p:ph type="title"/>
          </p:nvPr>
        </p:nvSpPr>
        <p:spPr>
          <a:xfrm>
            <a:off x="392875" y="556161"/>
            <a:ext cx="8382000" cy="609600"/>
          </a:xfrm>
        </p:spPr>
        <p:txBody>
          <a:bodyPr>
            <a:normAutofit/>
          </a:bodyPr>
          <a:lstStyle/>
          <a:p>
            <a:r>
              <a:rPr lang="en-US" altLang="en-US" sz="2400" dirty="0" smtClean="0">
                <a:solidFill>
                  <a:schemeClr val="bg2"/>
                </a:solidFill>
                <a:latin typeface="Arial Black" panose="020B0A04020102020204" pitchFamily="34" charset="0"/>
              </a:rPr>
              <a:t>Functional programing</a:t>
            </a:r>
          </a:p>
        </p:txBody>
      </p:sp>
    </p:spTree>
    <p:extLst>
      <p:ext uri="{BB962C8B-B14F-4D97-AF65-F5344CB8AC3E}">
        <p14:creationId xmlns:p14="http://schemas.microsoft.com/office/powerpoint/2010/main" val="64215428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Anonymous Inner </a:t>
            </a:r>
            <a:r>
              <a:rPr lang="en-US" dirty="0" smtClean="0"/>
              <a:t>Class</a:t>
            </a:r>
            <a:endParaRPr lang="en-US" dirty="0"/>
          </a:p>
        </p:txBody>
      </p:sp>
      <p:sp>
        <p:nvSpPr>
          <p:cNvPr id="3" name="Content Placeholder 2"/>
          <p:cNvSpPr>
            <a:spLocks noGrp="1"/>
          </p:cNvSpPr>
          <p:nvPr>
            <p:ph idx="1"/>
          </p:nvPr>
        </p:nvSpPr>
        <p:spPr/>
        <p:txBody>
          <a:bodyPr/>
          <a:lstStyle/>
          <a:p>
            <a:r>
              <a:rPr lang="en-US" dirty="0"/>
              <a:t>In Java, anonymous inner classes provide a way to implement classes that may occur only once in an application. For example, in a standard Swing or </a:t>
            </a:r>
            <a:r>
              <a:rPr lang="en-US" dirty="0" err="1"/>
              <a:t>JavaFX</a:t>
            </a:r>
            <a:r>
              <a:rPr lang="en-US" dirty="0"/>
              <a:t> application a number of event handlers are required for keyboard and mouse events. Rather than writing a separate event-handling class for each event, you can write something like this.</a:t>
            </a:r>
          </a:p>
          <a:p>
            <a:endParaRPr lang="en-US" dirty="0"/>
          </a:p>
        </p:txBody>
      </p:sp>
      <p:sp>
        <p:nvSpPr>
          <p:cNvPr id="4" name="Rectangle 3"/>
          <p:cNvSpPr/>
          <p:nvPr/>
        </p:nvSpPr>
        <p:spPr>
          <a:xfrm>
            <a:off x="1247775" y="3813513"/>
            <a:ext cx="7894634" cy="1754326"/>
          </a:xfrm>
          <a:prstGeom prst="rect">
            <a:avLst/>
          </a:prstGeom>
        </p:spPr>
        <p:txBody>
          <a:bodyPr wrap="square">
            <a:spAutoFit/>
          </a:bodyPr>
          <a:lstStyle/>
          <a:p>
            <a:r>
              <a:rPr lang="en-US" dirty="0" err="1"/>
              <a:t>JButton</a:t>
            </a:r>
            <a:r>
              <a:rPr lang="en-US" dirty="0"/>
              <a:t> </a:t>
            </a:r>
            <a:r>
              <a:rPr lang="en-US" dirty="0" err="1"/>
              <a:t>testButton</a:t>
            </a:r>
            <a:r>
              <a:rPr lang="en-US" dirty="0"/>
              <a:t> = new </a:t>
            </a:r>
            <a:r>
              <a:rPr lang="en-US" dirty="0" err="1"/>
              <a:t>JButton</a:t>
            </a:r>
            <a:r>
              <a:rPr lang="en-US" dirty="0"/>
              <a:t>("Test Button");</a:t>
            </a:r>
          </a:p>
          <a:p>
            <a:r>
              <a:rPr lang="en-US" dirty="0"/>
              <a:t>     </a:t>
            </a:r>
            <a:r>
              <a:rPr lang="en-US" dirty="0" err="1"/>
              <a:t>testButton.addActionListener</a:t>
            </a:r>
            <a:r>
              <a:rPr lang="en-US" dirty="0"/>
              <a:t>(new </a:t>
            </a:r>
            <a:r>
              <a:rPr lang="en-US" dirty="0" err="1"/>
              <a:t>ActionListener</a:t>
            </a:r>
            <a:r>
              <a:rPr lang="en-US" dirty="0"/>
              <a:t>(){</a:t>
            </a:r>
          </a:p>
          <a:p>
            <a:r>
              <a:rPr lang="en-US" dirty="0"/>
              <a:t>     </a:t>
            </a:r>
            <a:r>
              <a:rPr lang="en-US" dirty="0">
                <a:solidFill>
                  <a:srgbClr val="00B050"/>
                </a:solidFill>
              </a:rPr>
              <a:t>@Override public void </a:t>
            </a:r>
            <a:r>
              <a:rPr lang="en-US" dirty="0" err="1">
                <a:solidFill>
                  <a:srgbClr val="00B050"/>
                </a:solidFill>
              </a:rPr>
              <a:t>actionPerformed</a:t>
            </a:r>
            <a:r>
              <a:rPr lang="en-US" dirty="0">
                <a:solidFill>
                  <a:srgbClr val="00B050"/>
                </a:solidFill>
              </a:rPr>
              <a:t>(</a:t>
            </a:r>
            <a:r>
              <a:rPr lang="en-US" dirty="0" err="1">
                <a:solidFill>
                  <a:srgbClr val="00B050"/>
                </a:solidFill>
              </a:rPr>
              <a:t>ActionEvent</a:t>
            </a:r>
            <a:r>
              <a:rPr lang="en-US" dirty="0">
                <a:solidFill>
                  <a:srgbClr val="00B050"/>
                </a:solidFill>
              </a:rPr>
              <a:t> </a:t>
            </a:r>
            <a:r>
              <a:rPr lang="en-US" dirty="0" err="1">
                <a:solidFill>
                  <a:srgbClr val="00B050"/>
                </a:solidFill>
              </a:rPr>
              <a:t>ae</a:t>
            </a:r>
            <a:r>
              <a:rPr lang="en-US" dirty="0">
                <a:solidFill>
                  <a:srgbClr val="00B050"/>
                </a:solidFill>
              </a:rPr>
              <a:t>){</a:t>
            </a:r>
          </a:p>
          <a:p>
            <a:r>
              <a:rPr lang="en-US" dirty="0">
                <a:solidFill>
                  <a:srgbClr val="00B050"/>
                </a:solidFill>
              </a:rPr>
              <a:t>         </a:t>
            </a:r>
            <a:r>
              <a:rPr lang="en-US" dirty="0" err="1">
                <a:solidFill>
                  <a:srgbClr val="00B050"/>
                </a:solidFill>
              </a:rPr>
              <a:t>System.out.println</a:t>
            </a:r>
            <a:r>
              <a:rPr lang="en-US" dirty="0">
                <a:solidFill>
                  <a:srgbClr val="00B050"/>
                </a:solidFill>
              </a:rPr>
              <a:t>("Click Detected by Anon Class");</a:t>
            </a:r>
          </a:p>
          <a:p>
            <a:r>
              <a:rPr lang="en-US" dirty="0">
                <a:solidFill>
                  <a:srgbClr val="00B050"/>
                </a:solidFill>
              </a:rPr>
              <a:t>       }</a:t>
            </a:r>
          </a:p>
          <a:p>
            <a:r>
              <a:rPr lang="en-US" dirty="0"/>
              <a:t>     });</a:t>
            </a:r>
          </a:p>
        </p:txBody>
      </p:sp>
    </p:spTree>
    <p:extLst>
      <p:ext uri="{BB962C8B-B14F-4D97-AF65-F5344CB8AC3E}">
        <p14:creationId xmlns:p14="http://schemas.microsoft.com/office/powerpoint/2010/main" val="147510480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Lambda Expression </a:t>
            </a:r>
            <a:r>
              <a:rPr lang="en-US" dirty="0" smtClean="0"/>
              <a:t>Syntax</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a:p>
          <a:p>
            <a:r>
              <a:rPr lang="en-US" dirty="0"/>
              <a:t>Lambda expressions address the bulkiness of anonymous inner classes by converting five lines of code into a single statement. This simple horizontal solution solves the "vertical problem" presented by inner classes.</a:t>
            </a:r>
          </a:p>
          <a:p>
            <a:endParaRPr lang="en-US" dirty="0"/>
          </a:p>
          <a:p>
            <a:r>
              <a:rPr lang="en-US" dirty="0"/>
              <a:t>A lambda expression is composed of three parts.</a:t>
            </a:r>
          </a:p>
          <a:p>
            <a:endParaRPr lang="en-US" dirty="0"/>
          </a:p>
          <a:p>
            <a:pPr marL="0" indent="0">
              <a:buNone/>
            </a:pPr>
            <a:r>
              <a:rPr lang="en-US" dirty="0" smtClean="0"/>
              <a:t>	Argument List</a:t>
            </a:r>
            <a:r>
              <a:rPr lang="en-US" dirty="0"/>
              <a:t>	</a:t>
            </a:r>
            <a:r>
              <a:rPr lang="en-US" dirty="0" smtClean="0"/>
              <a:t>		Arrow 				Token</a:t>
            </a:r>
            <a:r>
              <a:rPr lang="en-US" dirty="0"/>
              <a:t>	Body</a:t>
            </a:r>
          </a:p>
          <a:p>
            <a:pPr marL="0" indent="0">
              <a:buNone/>
            </a:pPr>
            <a:r>
              <a:rPr lang="en-US" dirty="0" smtClean="0"/>
              <a:t>	(</a:t>
            </a:r>
            <a:r>
              <a:rPr lang="en-US" dirty="0" err="1"/>
              <a:t>int</a:t>
            </a:r>
            <a:r>
              <a:rPr lang="en-US" dirty="0"/>
              <a:t> x, </a:t>
            </a:r>
            <a:r>
              <a:rPr lang="en-US" dirty="0" err="1"/>
              <a:t>int</a:t>
            </a:r>
            <a:r>
              <a:rPr lang="en-US" dirty="0"/>
              <a:t> y)	</a:t>
            </a:r>
            <a:r>
              <a:rPr lang="en-US" dirty="0" smtClean="0"/>
              <a:t>		-&gt;</a:t>
            </a:r>
            <a:r>
              <a:rPr lang="en-US" dirty="0"/>
              <a:t>	</a:t>
            </a:r>
            <a:r>
              <a:rPr lang="en-US" dirty="0" smtClean="0"/>
              <a:t>				x </a:t>
            </a:r>
            <a:r>
              <a:rPr lang="en-US" dirty="0"/>
              <a:t>+ </a:t>
            </a:r>
            <a:r>
              <a:rPr lang="en-US" dirty="0" smtClean="0"/>
              <a:t>y</a:t>
            </a:r>
          </a:p>
          <a:p>
            <a:pPr marL="0" indent="0">
              <a:buNone/>
            </a:pPr>
            <a:endParaRPr lang="en-US" dirty="0"/>
          </a:p>
          <a:p>
            <a:r>
              <a:rPr lang="en-US" dirty="0"/>
              <a:t>The body can be either a single expression or a statement block. In the expression form, the body is simply evaluated and returned. In the block form, the body is evaluated like a method body and a return statement returns control to the caller of the anonymous method. The break and continue keywords are illegal at the top level, but are permitted within loops. If the body produces a result, every control path must return something or throw an exception.</a:t>
            </a:r>
          </a:p>
        </p:txBody>
      </p:sp>
    </p:spTree>
    <p:extLst>
      <p:ext uri="{BB962C8B-B14F-4D97-AF65-F5344CB8AC3E}">
        <p14:creationId xmlns:p14="http://schemas.microsoft.com/office/powerpoint/2010/main" val="23487422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684" y="1576516"/>
            <a:ext cx="11373491" cy="4638754"/>
          </a:xfrm>
        </p:spPr>
        <p:txBody>
          <a:bodyPr>
            <a:normAutofit/>
          </a:bodyPr>
          <a:lstStyle/>
          <a:p>
            <a:r>
              <a:rPr lang="en-US" altLang="en-US" sz="1900" dirty="0"/>
              <a:t>Function&lt;T</a:t>
            </a:r>
            <a:r>
              <a:rPr lang="en-US" altLang="en-US" sz="1900" dirty="0"/>
              <a:t>, R&gt;’s Function Descriptor is T -&gt; R. This means an object of type T is input to the lambda and an object of type R is obtained as return </a:t>
            </a:r>
            <a:r>
              <a:rPr lang="en-US" altLang="en-US" sz="1900" dirty="0"/>
              <a:t>value</a:t>
            </a:r>
            <a:endParaRPr lang="en-US" altLang="en-US" sz="1900" dirty="0"/>
          </a:p>
          <a:p>
            <a:r>
              <a:rPr lang="en-US" altLang="en-US" sz="1900" dirty="0"/>
              <a:t>In all scenarios where an object of a particular type is the input, an operation is performed on it and </a:t>
            </a:r>
            <a:r>
              <a:rPr lang="en-US" altLang="en-US" sz="1900" dirty="0" err="1"/>
              <a:t>and</a:t>
            </a:r>
            <a:r>
              <a:rPr lang="en-US" altLang="en-US" sz="1900" dirty="0"/>
              <a:t> object of another type is returned as </a:t>
            </a:r>
            <a:r>
              <a:rPr lang="en-US" altLang="en-US" sz="1900" dirty="0"/>
              <a:t>output</a:t>
            </a:r>
          </a:p>
          <a:p>
            <a:pPr marL="4872289" lvl="8" indent="0">
              <a:buNone/>
            </a:pPr>
            <a:endParaRPr lang="en-US" altLang="en-US" sz="2066" dirty="0">
              <a:solidFill>
                <a:schemeClr val="tx1"/>
              </a:solidFill>
              <a:latin typeface="+mn-lt"/>
            </a:endParaRPr>
          </a:p>
          <a:p>
            <a:endParaRPr lang="en-US" altLang="en-US" sz="1800" dirty="0" smtClean="0">
              <a:solidFill>
                <a:schemeClr val="tx1"/>
              </a:solidFill>
              <a:latin typeface="+mn-lt"/>
            </a:endParaRPr>
          </a:p>
          <a:p>
            <a:endParaRPr lang="en-US" altLang="en-US" sz="1800" dirty="0" smtClean="0">
              <a:solidFill>
                <a:schemeClr val="tx1"/>
              </a:solidFill>
              <a:latin typeface="+mn-lt"/>
            </a:endParaRPr>
          </a:p>
          <a:p>
            <a:endParaRPr lang="en-US" altLang="en-US" sz="1800" dirty="0">
              <a:solidFill>
                <a:schemeClr val="tx1"/>
              </a:solidFill>
              <a:latin typeface="+mn-lt"/>
            </a:endParaRPr>
          </a:p>
          <a:p>
            <a:endParaRPr lang="en-US" altLang="en-US" sz="1800" dirty="0" smtClean="0">
              <a:solidFill>
                <a:schemeClr val="tx1"/>
              </a:solidFill>
              <a:latin typeface="+mn-lt"/>
            </a:endParaRPr>
          </a:p>
          <a:p>
            <a:endParaRPr lang="en-US" altLang="en-US" sz="1800" dirty="0">
              <a:solidFill>
                <a:schemeClr val="tx1"/>
              </a:solidFill>
              <a:latin typeface="+mn-lt"/>
            </a:endParaRPr>
          </a:p>
          <a:p>
            <a:endParaRPr lang="en-US" altLang="en-US" sz="1800" dirty="0" smtClean="0">
              <a:solidFill>
                <a:schemeClr val="tx1"/>
              </a:solidFill>
              <a:latin typeface="+mn-lt"/>
            </a:endParaRPr>
          </a:p>
          <a:p>
            <a:endParaRPr lang="en-US" altLang="en-US" sz="1800" dirty="0">
              <a:solidFill>
                <a:schemeClr val="tx1"/>
              </a:solidFill>
              <a:latin typeface="+mn-lt"/>
            </a:endParaRPr>
          </a:p>
          <a:p>
            <a:endParaRPr lang="en-US" altLang="en-US" sz="1800" dirty="0" smtClean="0">
              <a:solidFill>
                <a:schemeClr val="tx1"/>
              </a:solidFill>
              <a:latin typeface="+mn-lt"/>
            </a:endParaRPr>
          </a:p>
          <a:p>
            <a:pPr marL="0" indent="0">
              <a:buNone/>
            </a:pPr>
            <a:r>
              <a:rPr lang="en-US" altLang="en-US" sz="1800" dirty="0" smtClean="0">
                <a:solidFill>
                  <a:schemeClr val="tx1"/>
                </a:solidFill>
                <a:latin typeface="+mn-lt"/>
              </a:rPr>
              <a:t>		Marriage				Single			</a:t>
            </a:r>
            <a:r>
              <a:rPr lang="en-US" altLang="en-US" sz="1800" dirty="0">
                <a:solidFill>
                  <a:schemeClr val="tx1"/>
                </a:solidFill>
                <a:latin typeface="+mn-lt"/>
              </a:rPr>
              <a:t>M</a:t>
            </a:r>
            <a:r>
              <a:rPr lang="en-US" altLang="en-US" sz="1800" dirty="0" smtClean="0">
                <a:solidFill>
                  <a:schemeClr val="tx1"/>
                </a:solidFill>
                <a:latin typeface="+mn-lt"/>
              </a:rPr>
              <a:t>arried</a:t>
            </a:r>
            <a:endParaRPr lang="en-US" altLang="en-US" sz="1800" dirty="0">
              <a:solidFill>
                <a:schemeClr val="tx1"/>
              </a:solidFill>
              <a:latin typeface="+mn-lt"/>
            </a:endParaRPr>
          </a:p>
        </p:txBody>
      </p:sp>
      <p:sp>
        <p:nvSpPr>
          <p:cNvPr id="6" name="Title 1"/>
          <p:cNvSpPr>
            <a:spLocks noGrp="1"/>
          </p:cNvSpPr>
          <p:nvPr>
            <p:ph type="title"/>
          </p:nvPr>
        </p:nvSpPr>
        <p:spPr>
          <a:xfrm>
            <a:off x="392875" y="556161"/>
            <a:ext cx="8382000" cy="609600"/>
          </a:xfrm>
        </p:spPr>
        <p:txBody>
          <a:bodyPr>
            <a:normAutofit/>
          </a:bodyPr>
          <a:lstStyle/>
          <a:p>
            <a:r>
              <a:rPr lang="en-US" altLang="en-US" sz="2400" dirty="0">
                <a:solidFill>
                  <a:schemeClr val="bg2"/>
                </a:solidFill>
              </a:rPr>
              <a:t>Function Descriptor of Function&lt;T, R&gt;</a:t>
            </a:r>
          </a:p>
        </p:txBody>
      </p:sp>
      <p:sp>
        <p:nvSpPr>
          <p:cNvPr id="5" name="AutoShape 7" descr="Image result for hulk"/>
          <p:cNvSpPr>
            <a:spLocks noChangeAspect="1" noChangeArrowheads="1"/>
          </p:cNvSpPr>
          <p:nvPr/>
        </p:nvSpPr>
        <p:spPr bwMode="auto">
          <a:xfrm>
            <a:off x="155574" y="-144463"/>
            <a:ext cx="1995197" cy="19952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descr="Image result for hul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6948" y="3489838"/>
            <a:ext cx="2181225" cy="2095501"/>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Image result for she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1283" y="3299338"/>
            <a:ext cx="1895475" cy="22860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84670" y="3819199"/>
            <a:ext cx="10443885" cy="1446550"/>
          </a:xfrm>
          <a:prstGeom prst="rect">
            <a:avLst/>
          </a:prstGeom>
          <a:noFill/>
        </p:spPr>
        <p:txBody>
          <a:bodyPr wrap="none" lIns="91440" tIns="45720" rIns="91440" bIns="45720">
            <a:spAutoFit/>
          </a:bodyPr>
          <a:lstStyle/>
          <a:p>
            <a:pPr algn="ctr"/>
            <a:r>
              <a:rPr lang="en-US" sz="8800" b="1" cap="none" spc="50" dirty="0" err="1" smtClean="0">
                <a:ln w="0"/>
                <a:solidFill>
                  <a:schemeClr val="bg2"/>
                </a:solidFill>
                <a:effectLst>
                  <a:innerShdw blurRad="63500" dist="50800" dir="13500000">
                    <a:srgbClr val="000000">
                      <a:alpha val="50000"/>
                    </a:srgbClr>
                  </a:innerShdw>
                </a:effectLst>
              </a:rPr>
              <a:t>Fuction</a:t>
            </a:r>
            <a:r>
              <a:rPr lang="en-US" sz="8800" b="1" spc="50" dirty="0" smtClean="0">
                <a:ln w="0"/>
                <a:solidFill>
                  <a:schemeClr val="bg2"/>
                </a:solidFill>
                <a:effectLst>
                  <a:innerShdw blurRad="63500" dist="50800" dir="13500000">
                    <a:srgbClr val="000000">
                      <a:alpha val="50000"/>
                    </a:srgbClr>
                  </a:innerShdw>
                </a:effectLst>
              </a:rPr>
              <a:t>&lt;      ,       &gt;</a:t>
            </a:r>
            <a:endParaRPr lang="en-US" sz="88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35540882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java.util.function.Function</a:t>
            </a:r>
            <a:r>
              <a:rPr lang="en-US" dirty="0"/>
              <a:t> source code</a:t>
            </a:r>
          </a:p>
        </p:txBody>
      </p:sp>
      <p:sp>
        <p:nvSpPr>
          <p:cNvPr id="7" name="TextBox 6"/>
          <p:cNvSpPr txBox="1"/>
          <p:nvPr/>
        </p:nvSpPr>
        <p:spPr>
          <a:xfrm>
            <a:off x="-579549" y="1208012"/>
            <a:ext cx="184731" cy="369332"/>
          </a:xfrm>
          <a:prstGeom prst="rect">
            <a:avLst/>
          </a:prstGeom>
          <a:noFill/>
        </p:spPr>
        <p:txBody>
          <a:bodyPr wrap="none" rtlCol="0">
            <a:spAutoFit/>
          </a:bodyPr>
          <a:lstStyle/>
          <a:p>
            <a:endParaRPr lang="en-US" dirty="0">
              <a:latin typeface="Courier New" panose="02070309020205020404" pitchFamily="49" charset="0"/>
              <a:cs typeface="Courier New" panose="02070309020205020404" pitchFamily="49" charset="0"/>
            </a:endParaRPr>
          </a:p>
        </p:txBody>
      </p:sp>
      <p:sp>
        <p:nvSpPr>
          <p:cNvPr id="8" name="Rectangle 2"/>
          <p:cNvSpPr>
            <a:spLocks noChangeArrowheads="1"/>
          </p:cNvSpPr>
          <p:nvPr/>
        </p:nvSpPr>
        <p:spPr bwMode="auto">
          <a:xfrm>
            <a:off x="303209" y="1576515"/>
            <a:ext cx="1116651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FunctionalInterface</a:t>
            </a:r>
            <a:endParaRPr kumimoji="0" 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public</a:t>
            </a: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interface</a:t>
            </a: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Function&lt;T, R&gt; {</a:t>
            </a:r>
            <a:endParaRPr kumimoji="0" 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 apply(T t);</a:t>
            </a:r>
            <a:endParaRPr kumimoji="0" 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default</a:t>
            </a: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&lt;V&gt; Function&lt;V, R&gt; compose(Function&lt;? </a:t>
            </a:r>
            <a:r>
              <a:rPr kumimoji="0" lang="en-US"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super</a:t>
            </a: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 ? </a:t>
            </a:r>
            <a:r>
              <a:rPr kumimoji="0" lang="en-US"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extends</a:t>
            </a: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T&gt; before) {</a:t>
            </a:r>
            <a:endParaRPr kumimoji="0" 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Objects.requireNonNull</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(before);</a:t>
            </a:r>
            <a:endParaRPr kumimoji="0" 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return</a:t>
            </a: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 v) -&gt; apply(</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before.apply</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a:t>
            </a:r>
            <a:endParaRPr kumimoji="0" 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default</a:t>
            </a: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&lt;V&gt; Function&lt;T, V&gt; </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andThen</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(Function&lt;? </a:t>
            </a:r>
            <a:r>
              <a:rPr kumimoji="0" lang="en-US"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super</a:t>
            </a: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 ? </a:t>
            </a:r>
            <a:r>
              <a:rPr kumimoji="0" lang="en-US"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extends</a:t>
            </a: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V&gt; after) {</a:t>
            </a:r>
            <a:endParaRPr kumimoji="0" 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Objects.requireNonNull</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(after);</a:t>
            </a:r>
            <a:endParaRPr kumimoji="0" 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return</a:t>
            </a: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 t) -&gt; </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after.apply</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(apply(t));</a:t>
            </a:r>
            <a:endParaRPr kumimoji="0" 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static</a:t>
            </a: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&lt;T&gt; Function&lt;T, T&gt; identity() {</a:t>
            </a:r>
            <a:endParaRPr kumimoji="0" 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return</a:t>
            </a: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 -&gt; t;</a:t>
            </a:r>
            <a:endParaRPr kumimoji="0" 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395786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Salient</a:t>
            </a:r>
            <a:r>
              <a:rPr lang="fr-FR" dirty="0"/>
              <a:t> Points </a:t>
            </a:r>
            <a:r>
              <a:rPr lang="fr-FR" dirty="0" err="1"/>
              <a:t>regarding</a:t>
            </a:r>
            <a:r>
              <a:rPr lang="fr-FR" dirty="0"/>
              <a:t> </a:t>
            </a:r>
            <a:r>
              <a:rPr lang="fr-FR" dirty="0" err="1"/>
              <a:t>Function</a:t>
            </a:r>
            <a:r>
              <a:rPr lang="fr-FR" dirty="0"/>
              <a:t>&lt;T, R&gt;</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Function interface </a:t>
            </a:r>
            <a:r>
              <a:rPr lang="en-US" dirty="0"/>
              <a:t>has been defined with the generic types T &amp; R, where T is the type of the input and R is the output type.</a:t>
            </a:r>
          </a:p>
          <a:p>
            <a:r>
              <a:rPr lang="en-US" b="1" dirty="0"/>
              <a:t>Method apply() </a:t>
            </a:r>
            <a:r>
              <a:rPr lang="en-US" dirty="0"/>
              <a:t>is the primary abstract functional method of Function interface. It takes as input a parameter t of type T and gives an output object of type R.</a:t>
            </a:r>
          </a:p>
          <a:p>
            <a:r>
              <a:rPr lang="en-US" b="1" dirty="0"/>
              <a:t>Function&lt;T, R&gt; </a:t>
            </a:r>
            <a:r>
              <a:rPr lang="en-US" dirty="0"/>
              <a:t>has two default methods. First default method </a:t>
            </a:r>
            <a:r>
              <a:rPr lang="en-US" b="1" dirty="0"/>
              <a:t>compose() </a:t>
            </a:r>
            <a:r>
              <a:rPr lang="en-US" dirty="0"/>
              <a:t>combines the function on which it is applied(lets call it the current function) with another function, named before, in such a way that when the combined function is applied then first the before function is applied which converts the input type V to type T. And then the current function converts this object of type T to its output type R. Thus, the combined function obtained as a result of compose() applies both the functions, in the process converting type V to R.</a:t>
            </a:r>
          </a:p>
          <a:p>
            <a:r>
              <a:rPr lang="en-US" dirty="0"/>
              <a:t>The second default method is </a:t>
            </a:r>
            <a:r>
              <a:rPr lang="en-US" b="1" dirty="0" err="1"/>
              <a:t>andThen</a:t>
            </a:r>
            <a:r>
              <a:rPr lang="en-US" b="1" dirty="0"/>
              <a:t>() </a:t>
            </a:r>
            <a:r>
              <a:rPr lang="en-US" dirty="0"/>
              <a:t>which combines the function on which it is applied(current function) with another function, named after, in such a way that when the combined function is called then first the current function is applied which converts the input type T to type R. And then the after function is applied which converts from type R to V. Thus, the combined function obtained by using </a:t>
            </a:r>
            <a:r>
              <a:rPr lang="en-US" dirty="0" err="1"/>
              <a:t>andThen</a:t>
            </a:r>
            <a:r>
              <a:rPr lang="en-US" dirty="0"/>
              <a:t>() default method applies both functions internally, in the process converting type T to type V.</a:t>
            </a:r>
          </a:p>
          <a:p>
            <a:r>
              <a:rPr lang="en-US" dirty="0"/>
              <a:t>Function&lt;T, R&gt; also contains a static method </a:t>
            </a:r>
            <a:r>
              <a:rPr lang="en-US" b="1" dirty="0"/>
              <a:t>identity() </a:t>
            </a:r>
            <a:r>
              <a:rPr lang="en-US" dirty="0"/>
              <a:t>which is very simple as it returns as-is whatever is given to it as input. In the code above it takes as input a parameter t of Type T and returns back this t.</a:t>
            </a:r>
          </a:p>
        </p:txBody>
      </p:sp>
    </p:spTree>
    <p:extLst>
      <p:ext uri="{BB962C8B-B14F-4D97-AF65-F5344CB8AC3E}">
        <p14:creationId xmlns:p14="http://schemas.microsoft.com/office/powerpoint/2010/main" val="245232563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apply() method of Function</a:t>
            </a:r>
          </a:p>
        </p:txBody>
      </p:sp>
      <p:sp>
        <p:nvSpPr>
          <p:cNvPr id="5" name="Rectangle 2"/>
          <p:cNvSpPr>
            <a:spLocks noChangeArrowheads="1"/>
          </p:cNvSpPr>
          <p:nvPr/>
        </p:nvSpPr>
        <p:spPr bwMode="auto">
          <a:xfrm>
            <a:off x="785612" y="1173930"/>
            <a:ext cx="799577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package</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com.javabrahman.java8;</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import</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java.util.ArrayList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import</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java.util.Arrays</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import</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java.util.List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import</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java.util.function.Function</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public</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class</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FunctionTRExample</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public</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static</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void</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main(String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args</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Function&lt;Employee, String&gt;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funcEmpToString</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(Employee e)-&gt;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return</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e.getName</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List&lt;Employee&gt;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Arrays.asList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sz="12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"Tom Jones"</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45</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sz="12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"Harry Major"</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25</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sz="12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"Ethan Hardy"</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65</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sz="12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"Nancy Smith"</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15</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sz="12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"Deborah Sprightly"</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29</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empNameList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convertEmpListToNamesList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funcEmpToString</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empNameList.forEach</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System.out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public</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static</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convertEmpListToNamesList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List&lt;Employee&gt;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Function&lt;Employee, String&gt;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funcEmpToString</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empNameList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new</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&lt;String&gt;(); </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for</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emp:employeeList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empNameList.add</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funcEmpToString.apply</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1"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return</a:t>
            </a: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empNameList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1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6" name="TextBox 5"/>
          <p:cNvSpPr txBox="1"/>
          <p:nvPr/>
        </p:nvSpPr>
        <p:spPr>
          <a:xfrm>
            <a:off x="9672034" y="3940935"/>
            <a:ext cx="2031325" cy="2031325"/>
          </a:xfrm>
          <a:prstGeom prst="rect">
            <a:avLst/>
          </a:prstGeom>
          <a:noFill/>
        </p:spPr>
        <p:txBody>
          <a:bodyPr wrap="none" rtlCol="0">
            <a:spAutoFit/>
          </a:bodyPr>
          <a:lstStyle/>
          <a:p>
            <a:r>
              <a:rPr lang="en-US" dirty="0" smtClean="0"/>
              <a:t>Output</a:t>
            </a:r>
            <a:br>
              <a:rPr lang="en-US" dirty="0" smtClean="0"/>
            </a:br>
            <a:endParaRPr lang="en-US" dirty="0" smtClean="0"/>
          </a:p>
          <a:p>
            <a:r>
              <a:rPr lang="en-US" dirty="0" smtClean="0"/>
              <a:t>Tom </a:t>
            </a:r>
            <a:r>
              <a:rPr lang="en-US" dirty="0"/>
              <a:t>Jones</a:t>
            </a:r>
            <a:br>
              <a:rPr lang="en-US" dirty="0"/>
            </a:br>
            <a:r>
              <a:rPr lang="en-US" dirty="0"/>
              <a:t>Harry Major</a:t>
            </a:r>
            <a:br>
              <a:rPr lang="en-US" dirty="0"/>
            </a:br>
            <a:r>
              <a:rPr lang="en-US" dirty="0"/>
              <a:t>Ethan Hardy</a:t>
            </a:r>
            <a:br>
              <a:rPr lang="en-US" dirty="0"/>
            </a:br>
            <a:r>
              <a:rPr lang="en-US" dirty="0"/>
              <a:t>Nancy Smith</a:t>
            </a:r>
            <a:br>
              <a:rPr lang="en-US" dirty="0"/>
            </a:br>
            <a:r>
              <a:rPr lang="en-US" dirty="0"/>
              <a:t>Deborah Sprightly</a:t>
            </a:r>
          </a:p>
        </p:txBody>
      </p:sp>
      <p:pic>
        <p:nvPicPr>
          <p:cNvPr id="7" name="Picture 9" descr="Image result for hul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7153" y="1783529"/>
            <a:ext cx="694992" cy="6676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Image result for she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8654" y="1783529"/>
            <a:ext cx="603945" cy="72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78971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6758</TotalTime>
  <Words>834</Words>
  <Application>Microsoft Office PowerPoint</Application>
  <PresentationFormat>Widescreen</PresentationFormat>
  <Paragraphs>209</Paragraphs>
  <Slides>18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18</vt:i4>
      </vt:variant>
    </vt:vector>
  </HeadingPairs>
  <TitlesOfParts>
    <vt:vector size="33" baseType="lpstr">
      <vt:lpstr>MS PGothic</vt:lpstr>
      <vt:lpstr>Arial</vt:lpstr>
      <vt:lpstr>Arial Black</vt:lpstr>
      <vt:lpstr>Calibri</vt:lpstr>
      <vt:lpstr>Consolas</vt:lpstr>
      <vt:lpstr>Courier New</vt:lpstr>
      <vt:lpstr>Helvetica Condensed</vt:lpstr>
      <vt:lpstr>HelveticaNeue Condensed</vt:lpstr>
      <vt:lpstr>inherit</vt:lpstr>
      <vt:lpstr>Lato</vt:lpstr>
      <vt:lpstr>Monaco</vt:lpstr>
      <vt:lpstr>Times</vt:lpstr>
      <vt:lpstr>Times New Roman</vt:lpstr>
      <vt:lpstr>Wingdings</vt:lpstr>
      <vt:lpstr>Blank Presentation</vt:lpstr>
      <vt:lpstr>Functional Programming</vt:lpstr>
      <vt:lpstr>Course Objectives</vt:lpstr>
      <vt:lpstr>Functional programing</vt:lpstr>
      <vt:lpstr>Anonymous Inner Class</vt:lpstr>
      <vt:lpstr>Lambda Expression Syntax</vt:lpstr>
      <vt:lpstr>Function Descriptor of Function&lt;T, R&gt;</vt:lpstr>
      <vt:lpstr>java.util.function.Function source code</vt:lpstr>
      <vt:lpstr>Salient Points regarding Function&lt;T, R&gt;</vt:lpstr>
      <vt:lpstr>Usage of apply() method of Function</vt:lpstr>
      <vt:lpstr>Usage of apply() method of Function</vt:lpstr>
      <vt:lpstr>Usage of default method andThen() of Function</vt:lpstr>
      <vt:lpstr>Usage of default method andThen() of Function</vt:lpstr>
      <vt:lpstr>Usage of default method compose() of Function</vt:lpstr>
      <vt:lpstr>Usage of default method compose() of Function</vt:lpstr>
      <vt:lpstr>Usage of default method compose() of Function</vt:lpstr>
      <vt:lpstr> Usage of static method identity() of Function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Update Q4 2014</dc:title>
  <dc:creator>benjamin</dc:creator>
  <cp:lastModifiedBy>Josue Vazquez facio</cp:lastModifiedBy>
  <cp:revision>562</cp:revision>
  <dcterms:created xsi:type="dcterms:W3CDTF">2014-11-02T05:32:32Z</dcterms:created>
  <dcterms:modified xsi:type="dcterms:W3CDTF">2017-02-17T00:28:56Z</dcterms:modified>
</cp:coreProperties>
</file>