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03" r:id="rId2"/>
    <p:sldId id="311" r:id="rId3"/>
    <p:sldId id="319" r:id="rId4"/>
    <p:sldId id="308" r:id="rId5"/>
    <p:sldId id="320" r:id="rId6"/>
    <p:sldId id="321" r:id="rId7"/>
    <p:sldId id="322" r:id="rId8"/>
    <p:sldId id="323" r:id="rId9"/>
    <p:sldId id="325" r:id="rId10"/>
    <p:sldId id="324" r:id="rId11"/>
    <p:sldId id="326" r:id="rId12"/>
    <p:sldId id="327" r:id="rId13"/>
    <p:sldId id="328" r:id="rId14"/>
    <p:sldId id="329"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F6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8" d="100"/>
          <a:sy n="78" d="100"/>
        </p:scale>
        <p:origin x="45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2" name="Text Box 16"/>
          <p:cNvSpPr txBox="1">
            <a:spLocks noChangeArrowheads="1"/>
          </p:cNvSpPr>
          <p:nvPr/>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endParaRPr lang="en-US" sz="999" dirty="0">
              <a:solidFill>
                <a:srgbClr val="B0B3B2"/>
              </a:solidFill>
            </a:endParaRPr>
          </a:p>
        </p:txBody>
      </p:sp>
      <p:sp>
        <p:nvSpPr>
          <p:cNvPr id="15" name="Rectangle 14"/>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Text Box 72"/>
          <p:cNvSpPr txBox="1">
            <a:spLocks noChangeArrowheads="1"/>
          </p:cNvSpPr>
          <p:nvPr userDrawn="1"/>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7" name="Title 1"/>
          <p:cNvSpPr>
            <a:spLocks noGrp="1"/>
          </p:cNvSpPr>
          <p:nvPr>
            <p:ph type="ctrTitle" hasCustomPrompt="1"/>
          </p:nvPr>
        </p:nvSpPr>
        <p:spPr>
          <a:xfrm>
            <a:off x="4674581" y="2404538"/>
            <a:ext cx="5308600" cy="1624095"/>
          </a:xfrm>
          <a:prstGeom prst="rect">
            <a:avLst/>
          </a:prstGeom>
          <a:noFill/>
          <a:ln>
            <a:noFill/>
          </a:ln>
        </p:spPr>
        <p:txBody>
          <a:bodyPr>
            <a:noAutofit/>
          </a:bodyPr>
          <a:lstStyle>
            <a:lvl1pPr>
              <a:defRPr sz="4263" b="1">
                <a:solidFill>
                  <a:schemeClr val="bg2">
                    <a:lumMod val="50000"/>
                  </a:schemeClr>
                </a:solidFill>
                <a:latin typeface="+mn-lt"/>
              </a:defRPr>
            </a:lvl1pPr>
          </a:lstStyle>
          <a:p>
            <a:r>
              <a:rPr lang="en-US" dirty="0" smtClean="0"/>
              <a:t>Arial bold (font size 42 </a:t>
            </a:r>
            <a:r>
              <a:rPr lang="en-US" dirty="0" err="1" smtClean="0"/>
              <a:t>pt</a:t>
            </a:r>
            <a:r>
              <a:rPr lang="en-US" dirty="0" smtClean="0"/>
              <a:t>)</a:t>
            </a:r>
            <a:endParaRPr lang="en-US" dirty="0"/>
          </a:p>
        </p:txBody>
      </p:sp>
      <p:sp>
        <p:nvSpPr>
          <p:cNvPr id="18" name="TextBox 17"/>
          <p:cNvSpPr txBox="1"/>
          <p:nvPr userDrawn="1"/>
        </p:nvSpPr>
        <p:spPr>
          <a:xfrm>
            <a:off x="10279564" y="6433411"/>
            <a:ext cx="1556836" cy="276871"/>
          </a:xfrm>
          <a:prstGeom prst="rect">
            <a:avLst/>
          </a:prstGeom>
          <a:noFill/>
        </p:spPr>
        <p:txBody>
          <a:bodyPr wrap="none" rtlCol="0">
            <a:spAutoFit/>
          </a:bodyPr>
          <a:lstStyle/>
          <a:p>
            <a:r>
              <a:rPr lang="en-US" sz="1199" dirty="0" smtClean="0"/>
              <a:t>www.hexaware.com</a:t>
            </a:r>
            <a:endParaRPr lang="en-US" sz="1199" dirty="0"/>
          </a:p>
        </p:txBody>
      </p:sp>
      <p:sp>
        <p:nvSpPr>
          <p:cNvPr id="19" name="Text Box 16"/>
          <p:cNvSpPr txBox="1">
            <a:spLocks noChangeArrowheads="1"/>
          </p:cNvSpPr>
          <p:nvPr userDrawn="1"/>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smtClean="0">
                <a:solidFill>
                  <a:srgbClr val="B0B3B2"/>
                </a:solidFill>
              </a:rPr>
              <a:t>© Hexaware Technologies. All rights reserved. </a:t>
            </a:r>
            <a:endParaRPr lang="en-US" sz="999" dirty="0">
              <a:solidFill>
                <a:srgbClr val="B0B3B2"/>
              </a:solidFill>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22" name="TextBox 21"/>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23" name="TextBox 22"/>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24" name="TextBox 23"/>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601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06400" y="1601891"/>
            <a:ext cx="11379200" cy="4800600"/>
          </a:xfrm>
          <a:prstGeom prst="rect">
            <a:avLst/>
          </a:prstGeom>
        </p:spPr>
        <p:txBody>
          <a:bodyPr>
            <a:normAutofit/>
          </a:bodyPr>
          <a:lstStyle>
            <a:lvl1pPr>
              <a:defRPr sz="2398"/>
            </a:lvl1pPr>
          </a:lstStyle>
          <a:p>
            <a:r>
              <a:rPr lang="en-US" smtClean="0"/>
              <a:t>Click icon to add chart</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598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smtClean="0"/>
              <a:t>Click icon to add SmartArt graphic</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410448" y="1599031"/>
            <a:ext cx="11375152" cy="4800600"/>
          </a:xfrm>
          <a:prstGeom prst="rect">
            <a:avLst/>
          </a:prstGeom>
        </p:spPr>
        <p:txBody>
          <a:bodyPr>
            <a:normAutofit/>
          </a:bodyPr>
          <a:lstStyle>
            <a:lvl1pPr>
              <a:defRPr sz="2398"/>
            </a:lvl1pPr>
          </a:lstStyle>
          <a:p>
            <a:r>
              <a:rPr lang="en-US" smtClean="0"/>
              <a:t>Click icon to add media</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you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6" name="Text Box 16"/>
          <p:cNvSpPr txBox="1">
            <a:spLocks noChangeArrowheads="1"/>
          </p:cNvSpPr>
          <p:nvPr/>
        </p:nvSpPr>
        <p:spPr bwMode="auto">
          <a:xfrm>
            <a:off x="325566" y="6540913"/>
            <a:ext cx="4131259" cy="246093"/>
          </a:xfrm>
          <a:prstGeom prst="rect">
            <a:avLst/>
          </a:prstGeom>
          <a:noFill/>
          <a:ln w="9525">
            <a:noFill/>
            <a:miter lim="800000"/>
            <a:headEnd/>
            <a:tailEnd/>
          </a:ln>
          <a:effectLst/>
        </p:spPr>
        <p:txBody>
          <a:bodyPr wrap="none">
            <a:spAutoFit/>
          </a:bodyPr>
          <a:lstStyle/>
          <a:p>
            <a:pPr eaLnBrk="1" hangingPunct="1"/>
            <a:r>
              <a:rPr lang="en-US" sz="999" dirty="0">
                <a:solidFill>
                  <a:schemeClr val="tx1"/>
                </a:solidFill>
              </a:rPr>
              <a:t>© Hexaware Technologies. All rights reserved</a:t>
            </a:r>
            <a:r>
              <a:rPr lang="en-US" sz="999" dirty="0" smtClean="0">
                <a:solidFill>
                  <a:schemeClr val="tx1"/>
                </a:solidFill>
              </a:rPr>
              <a:t>. |</a:t>
            </a:r>
            <a:r>
              <a:rPr lang="en-US" sz="999" baseline="0" dirty="0" smtClean="0">
                <a:solidFill>
                  <a:schemeClr val="tx1"/>
                </a:solidFill>
              </a:rPr>
              <a:t>  www.hexaware.com</a:t>
            </a:r>
            <a:r>
              <a:rPr lang="en-US" sz="999" dirty="0" smtClean="0">
                <a:solidFill>
                  <a:schemeClr val="tx1"/>
                </a:solidFill>
              </a:rPr>
              <a:t> </a:t>
            </a:r>
            <a:endParaRPr lang="en-US" sz="999" dirty="0">
              <a:solidFill>
                <a:schemeClr val="tx1"/>
              </a:solidFill>
            </a:endParaRPr>
          </a:p>
        </p:txBody>
      </p:sp>
      <p:sp>
        <p:nvSpPr>
          <p:cNvPr id="5" name="TextBox 4"/>
          <p:cNvSpPr txBox="1"/>
          <p:nvPr/>
        </p:nvSpPr>
        <p:spPr>
          <a:xfrm>
            <a:off x="4456825" y="3092092"/>
            <a:ext cx="4165600" cy="748346"/>
          </a:xfrm>
          <a:prstGeom prst="rect">
            <a:avLst/>
          </a:prstGeom>
          <a:noFill/>
        </p:spPr>
        <p:txBody>
          <a:bodyPr wrap="square" rtlCol="0">
            <a:spAutoFit/>
          </a:bodyPr>
          <a:lstStyle/>
          <a:p>
            <a:r>
              <a:rPr lang="en-US" sz="4263" b="1" dirty="0" smtClean="0"/>
              <a:t>Thank you</a:t>
            </a:r>
            <a:endParaRPr lang="en-US" sz="4263" b="1"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9" name="TextBox 8"/>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11" name="TextBox 10"/>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12" name="TextBox 11"/>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
        <p:nvSpPr>
          <p:cNvPr id="13" name="Rectangle 12"/>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spTree>
    <p:extLst>
      <p:ext uri="{BB962C8B-B14F-4D97-AF65-F5344CB8AC3E}">
        <p14:creationId xmlns:p14="http://schemas.microsoft.com/office/powerpoint/2010/main" val="37896658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Seperator 1">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730"/>
            <a:ext cx="12192000" cy="4580458"/>
          </a:xfrm>
          <a:prstGeom prst="rect">
            <a:avLst/>
          </a:prstGeom>
        </p:spPr>
      </p:pic>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eperator 2">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046"/>
            <a:ext cx="12192000" cy="4529705"/>
          </a:xfrm>
          <a:prstGeom prst="rect">
            <a:avLst/>
          </a:prstGeom>
        </p:spPr>
      </p:pic>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Seperator 3">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0898"/>
            <a:ext cx="12192000" cy="3996799"/>
          </a:xfrm>
          <a:prstGeom prst="rect">
            <a:avLst/>
          </a:prstGeom>
        </p:spPr>
      </p:pic>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hoto insert">
    <p:spTree>
      <p:nvGrpSpPr>
        <p:cNvPr id="1" name=""/>
        <p:cNvGrpSpPr/>
        <p:nvPr/>
      </p:nvGrpSpPr>
      <p:grpSpPr>
        <a:xfrm>
          <a:off x="0" y="0"/>
          <a:ext cx="0" cy="0"/>
          <a:chOff x="0" y="0"/>
          <a:chExt cx="0" cy="0"/>
        </a:xfrm>
      </p:grpSpPr>
      <p:sp>
        <p:nvSpPr>
          <p:cNvPr id="30" name="Rectangle 29"/>
          <p:cNvSpPr/>
          <p:nvPr/>
        </p:nvSpPr>
        <p:spPr>
          <a:xfrm>
            <a:off x="634259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765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774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190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249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434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414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1"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94531" y="274384"/>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533113" y="513874"/>
            <a:ext cx="1422400" cy="58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1741195" y="6687116"/>
            <a:ext cx="0" cy="16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a:xfrm>
            <a:off x="11763678" y="6591285"/>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latin typeface="Helvetica Condensed" pitchFamily="34" charset="0"/>
              </a:rPr>
              <a:pPr/>
              <a:t>‹#›</a:t>
            </a:fld>
            <a:endParaRPr lang="en-US" sz="1465" dirty="0">
              <a:latin typeface="Helvetica Condensed" pitchFamily="34" charset="0"/>
            </a:endParaRPr>
          </a:p>
        </p:txBody>
      </p:sp>
      <p:grpSp>
        <p:nvGrpSpPr>
          <p:cNvPr id="2" name="Group 1"/>
          <p:cNvGrpSpPr/>
          <p:nvPr/>
        </p:nvGrpSpPr>
        <p:grpSpPr>
          <a:xfrm>
            <a:off x="5" y="6767230"/>
            <a:ext cx="11582399" cy="60902"/>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p:nvSpPr>
        <p:spPr bwMode="auto">
          <a:xfrm>
            <a:off x="303954" y="6494082"/>
            <a:ext cx="4131259"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r>
              <a:rPr lang="en-US" sz="999" baseline="0" dirty="0" smtClean="0">
                <a:solidFill>
                  <a:srgbClr val="B0B3B2"/>
                </a:solidFill>
              </a:rPr>
              <a:t>  www.hexaware.com</a:t>
            </a:r>
            <a:r>
              <a:rPr lang="en-US" sz="999" dirty="0" smtClean="0">
                <a:solidFill>
                  <a:srgbClr val="B0B3B2"/>
                </a:solidFill>
              </a:rPr>
              <a:t> </a:t>
            </a:r>
            <a:endParaRPr lang="en-US" sz="999" dirty="0">
              <a:solidFill>
                <a:srgbClr val="B0B3B2"/>
              </a:solidFill>
            </a:endParaRPr>
          </a:p>
        </p:txBody>
      </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00" r:id="rId19"/>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674581" y="2404538"/>
            <a:ext cx="6179466" cy="1276813"/>
          </a:xfrm>
        </p:spPr>
        <p:txBody>
          <a:bodyPr/>
          <a:lstStyle/>
          <a:p>
            <a:r>
              <a:rPr lang="en-US" dirty="0" smtClean="0"/>
              <a:t>JIRA Classic and Agile</a:t>
            </a:r>
            <a:endParaRPr lang="en-US" dirty="0"/>
          </a:p>
        </p:txBody>
      </p:sp>
    </p:spTree>
    <p:extLst>
      <p:ext uri="{BB962C8B-B14F-4D97-AF65-F5344CB8AC3E}">
        <p14:creationId xmlns:p14="http://schemas.microsoft.com/office/powerpoint/2010/main" val="188966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Streams</a:t>
            </a:r>
            <a:endParaRPr lang="en-US" dirty="0"/>
          </a:p>
        </p:txBody>
      </p:sp>
      <p:sp>
        <p:nvSpPr>
          <p:cNvPr id="3" name="Content Placeholder 2"/>
          <p:cNvSpPr>
            <a:spLocks noGrp="1"/>
          </p:cNvSpPr>
          <p:nvPr>
            <p:ph idx="1"/>
          </p:nvPr>
        </p:nvSpPr>
        <p:spPr/>
        <p:txBody>
          <a:bodyPr/>
          <a:lstStyle/>
          <a:p>
            <a:r>
              <a:rPr lang="en-US" dirty="0">
                <a:solidFill>
                  <a:srgbClr val="515862"/>
                </a:solidFill>
                <a:latin typeface="Helvetica" panose="020B0604020202020204" pitchFamily="34" charset="0"/>
                <a:ea typeface="Calibri" panose="020F0502020204030204" pitchFamily="34" charset="0"/>
                <a:cs typeface="Times New Roman" panose="02020603050405020304" pitchFamily="18" charset="0"/>
              </a:rPr>
              <a:t>A </a:t>
            </a:r>
            <a:r>
              <a:rPr lang="en-US" sz="1800" dirty="0" err="1">
                <a:solidFill>
                  <a:srgbClr val="515862"/>
                </a:solidFill>
                <a:latin typeface="Consolas" panose="020B0609020204030204" pitchFamily="49" charset="0"/>
                <a:ea typeface="Calibri" panose="020F0502020204030204" pitchFamily="34" charset="0"/>
                <a:cs typeface="Times New Roman" panose="02020603050405020304" pitchFamily="18" charset="0"/>
              </a:rPr>
              <a:t>java.util.Stream</a:t>
            </a:r>
            <a:r>
              <a:rPr lang="en-US" dirty="0">
                <a:solidFill>
                  <a:srgbClr val="515862"/>
                </a:solidFill>
                <a:latin typeface="Helvetica" panose="020B0604020202020204" pitchFamily="34" charset="0"/>
                <a:ea typeface="Calibri" panose="020F0502020204030204" pitchFamily="34" charset="0"/>
                <a:cs typeface="Times New Roman" panose="02020603050405020304" pitchFamily="18" charset="0"/>
              </a:rPr>
              <a:t> represents a sequence of elements on which one or more operations can be performed. Stream operations are either </a:t>
            </a:r>
            <a:r>
              <a:rPr lang="en-US" i="1" dirty="0">
                <a:solidFill>
                  <a:srgbClr val="515862"/>
                </a:solidFill>
                <a:latin typeface="Helvetica" panose="020B0604020202020204" pitchFamily="34" charset="0"/>
                <a:ea typeface="Calibri" panose="020F0502020204030204" pitchFamily="34" charset="0"/>
                <a:cs typeface="Times New Roman" panose="02020603050405020304" pitchFamily="18" charset="0"/>
              </a:rPr>
              <a:t>intermediate</a:t>
            </a:r>
            <a:r>
              <a:rPr lang="en-US" dirty="0">
                <a:solidFill>
                  <a:srgbClr val="515862"/>
                </a:solidFill>
                <a:latin typeface="Helvetica" panose="020B0604020202020204" pitchFamily="34" charset="0"/>
                <a:ea typeface="Calibri" panose="020F0502020204030204" pitchFamily="34" charset="0"/>
                <a:cs typeface="Times New Roman" panose="02020603050405020304" pitchFamily="18" charset="0"/>
              </a:rPr>
              <a:t> or </a:t>
            </a:r>
            <a:r>
              <a:rPr lang="en-US" i="1" dirty="0">
                <a:solidFill>
                  <a:srgbClr val="515862"/>
                </a:solidFill>
                <a:latin typeface="Helvetica" panose="020B0604020202020204" pitchFamily="34" charset="0"/>
                <a:ea typeface="Calibri" panose="020F0502020204030204" pitchFamily="34" charset="0"/>
                <a:cs typeface="Times New Roman" panose="02020603050405020304" pitchFamily="18" charset="0"/>
              </a:rPr>
              <a:t>terminal</a:t>
            </a:r>
            <a:r>
              <a:rPr lang="en-US" dirty="0">
                <a:solidFill>
                  <a:srgbClr val="515862"/>
                </a:solidFill>
                <a:latin typeface="Helvetica" panose="020B0604020202020204" pitchFamily="34" charset="0"/>
                <a:ea typeface="Calibri" panose="020F0502020204030204" pitchFamily="34" charset="0"/>
                <a:cs typeface="Times New Roman" panose="02020603050405020304" pitchFamily="18" charset="0"/>
              </a:rPr>
              <a:t>. While terminal operations return a result of a certain type, intermediate operations return the stream itself so you can chain multiple method calls in a row. Streams are created on a source, e.g. a </a:t>
            </a:r>
            <a:r>
              <a:rPr lang="en-US" sz="1800" dirty="0" err="1">
                <a:solidFill>
                  <a:srgbClr val="515862"/>
                </a:solidFill>
                <a:latin typeface="Consolas" panose="020B0609020204030204" pitchFamily="49" charset="0"/>
                <a:ea typeface="Calibri" panose="020F0502020204030204" pitchFamily="34" charset="0"/>
                <a:cs typeface="Times New Roman" panose="02020603050405020304" pitchFamily="18" charset="0"/>
              </a:rPr>
              <a:t>java.util.Collection</a:t>
            </a:r>
            <a:r>
              <a:rPr lang="en-US" dirty="0">
                <a:solidFill>
                  <a:srgbClr val="515862"/>
                </a:solidFill>
                <a:latin typeface="Helvetica" panose="020B0604020202020204" pitchFamily="34" charset="0"/>
                <a:ea typeface="Calibri" panose="020F0502020204030204" pitchFamily="34" charset="0"/>
                <a:cs typeface="Times New Roman" panose="02020603050405020304" pitchFamily="18" charset="0"/>
              </a:rPr>
              <a:t> like lists or sets (maps are not supported). Stream operations can either be executed sequential or parallel.</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a:p>
            <a:r>
              <a:rPr lang="en-US" dirty="0" smtClean="0"/>
              <a:t>Collections </a:t>
            </a:r>
            <a:r>
              <a:rPr lang="en-US" dirty="0"/>
              <a:t>in Java 8 are extended so you can simply create streams either by calling </a:t>
            </a:r>
            <a:r>
              <a:rPr lang="en-US" dirty="0" err="1"/>
              <a:t>Collection.stream</a:t>
            </a:r>
            <a:r>
              <a:rPr lang="en-US" dirty="0"/>
              <a:t>() or </a:t>
            </a:r>
            <a:r>
              <a:rPr lang="en-US" dirty="0" err="1"/>
              <a:t>Collection.parallelStream</a:t>
            </a:r>
            <a:r>
              <a:rPr lang="en-US" dirty="0"/>
              <a:t>(). The following sections explain the most common stream operations.</a:t>
            </a:r>
          </a:p>
          <a:p>
            <a:endParaRPr lang="en-US" dirty="0"/>
          </a:p>
        </p:txBody>
      </p:sp>
    </p:spTree>
    <p:extLst>
      <p:ext uri="{BB962C8B-B14F-4D97-AF65-F5344CB8AC3E}">
        <p14:creationId xmlns:p14="http://schemas.microsoft.com/office/powerpoint/2010/main" val="1748442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Filter</a:t>
            </a:r>
          </a:p>
          <a:p>
            <a:r>
              <a:rPr lang="en-US" dirty="0"/>
              <a:t>Filter accepts a predicate to filter all elements of the stream. This operation is </a:t>
            </a:r>
            <a:r>
              <a:rPr lang="en-US" i="1" dirty="0"/>
              <a:t>intermediate</a:t>
            </a:r>
            <a:r>
              <a:rPr lang="en-US" dirty="0"/>
              <a:t> which enables us to call another stream operation (</a:t>
            </a:r>
            <a:r>
              <a:rPr lang="en-US" dirty="0" err="1"/>
              <a:t>forEach</a:t>
            </a:r>
            <a:r>
              <a:rPr lang="en-US" dirty="0"/>
              <a:t>) on the result. </a:t>
            </a:r>
            <a:r>
              <a:rPr lang="en-US" dirty="0" err="1"/>
              <a:t>ForEach</a:t>
            </a:r>
            <a:r>
              <a:rPr lang="en-US" dirty="0"/>
              <a:t> accepts a consumer to be executed for each element in the filtered stream. </a:t>
            </a:r>
            <a:r>
              <a:rPr lang="en-US" dirty="0" err="1"/>
              <a:t>ForEach</a:t>
            </a:r>
            <a:r>
              <a:rPr lang="en-US" dirty="0"/>
              <a:t> is a terminal operation. It's void, so we cannot call another stream operation.</a:t>
            </a:r>
          </a:p>
          <a:p>
            <a:endParaRPr lang="en-US" dirty="0"/>
          </a:p>
        </p:txBody>
      </p:sp>
      <p:sp>
        <p:nvSpPr>
          <p:cNvPr id="5" name="Rectangle 4"/>
          <p:cNvSpPr/>
          <p:nvPr/>
        </p:nvSpPr>
        <p:spPr>
          <a:xfrm>
            <a:off x="1377779" y="3938850"/>
            <a:ext cx="4677032" cy="2569934"/>
          </a:xfrm>
          <a:prstGeom prst="rect">
            <a:avLst/>
          </a:prstGeom>
          <a:solidFill>
            <a:schemeClr val="bg2">
              <a:lumMod val="50000"/>
            </a:schemeClr>
          </a:solidFill>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List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new</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ArrayList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&lt;&gt;();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"ddd2"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"aaa2"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"bbb1"</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"aaa1"</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"bbb3"</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"ccc"</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"bbb2"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add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"ddd1"</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endParaRPr lang="en-US" sz="1000" dirty="0" smtClean="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smtClean="0">
                <a:solidFill>
                  <a:srgbClr val="9876AA"/>
                </a:solidFill>
                <a:latin typeface="Consolas" panose="020B0609020204030204" pitchFamily="49" charset="0"/>
                <a:ea typeface="Times New Roman" panose="02020603050405020304" pitchFamily="18" charset="0"/>
                <a:cs typeface="Consolas" panose="020B0609020204030204" pitchFamily="49" charset="0"/>
              </a:rPr>
              <a:t>stream</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smtClean="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smtClean="0">
                <a:solidFill>
                  <a:srgbClr val="9876AA"/>
                </a:solidFill>
                <a:latin typeface="Consolas" panose="020B0609020204030204" pitchFamily="49" charset="0"/>
                <a:ea typeface="Times New Roman" panose="02020603050405020304" pitchFamily="18" charset="0"/>
                <a:cs typeface="Consolas" panose="020B0609020204030204" pitchFamily="49" charset="0"/>
              </a:rPr>
              <a:t>filter</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s</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s</a:t>
            </a:r>
            <a:r>
              <a:rPr lang="en-US" sz="1000" b="1"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smtClean="0">
                <a:solidFill>
                  <a:srgbClr val="9876AA"/>
                </a:solidFill>
                <a:latin typeface="Consolas" panose="020B0609020204030204" pitchFamily="49" charset="0"/>
                <a:ea typeface="Times New Roman" panose="02020603050405020304" pitchFamily="18" charset="0"/>
                <a:cs typeface="Consolas" panose="020B0609020204030204" pitchFamily="49" charset="0"/>
              </a:rPr>
              <a:t>startsWith</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smtClean="0">
                <a:solidFill>
                  <a:srgbClr val="A5C25C"/>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smtClean="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smtClean="0">
                <a:solidFill>
                  <a:srgbClr val="9876AA"/>
                </a:solidFill>
                <a:latin typeface="Consolas" panose="020B0609020204030204" pitchFamily="49" charset="0"/>
                <a:ea typeface="Times New Roman" panose="02020603050405020304" pitchFamily="18" charset="0"/>
                <a:cs typeface="Consolas" panose="020B0609020204030204" pitchFamily="49" charset="0"/>
              </a:rPr>
              <a:t>forEach</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System</a:t>
            </a:r>
            <a:r>
              <a:rPr lang="en-US" sz="1000" b="1"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smtClean="0">
                <a:solidFill>
                  <a:srgbClr val="9876AA"/>
                </a:solidFill>
                <a:latin typeface="Consolas" panose="020B0609020204030204" pitchFamily="49" charset="0"/>
                <a:ea typeface="Times New Roman" panose="02020603050405020304" pitchFamily="18" charset="0"/>
                <a:cs typeface="Consolas" panose="020B0609020204030204" pitchFamily="49" charset="0"/>
              </a:rPr>
              <a:t>out</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println</a:t>
            </a: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p>
          <a:p>
            <a:pPr lvl="0"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000" i="1" dirty="0">
                <a:solidFill>
                  <a:srgbClr val="808080"/>
                </a:solidFill>
                <a:latin typeface="Menlo"/>
              </a:rPr>
              <a:t>// "aaa2", "aaa1"</a:t>
            </a:r>
            <a:r>
              <a:rPr lang="en-US" altLang="en-US" sz="1100"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9966249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Sorted</a:t>
            </a:r>
            <a:endParaRPr lang="en-US" b="1" dirty="0" smtClean="0"/>
          </a:p>
          <a:p>
            <a:r>
              <a:rPr lang="en-US" dirty="0"/>
              <a:t>Sorted is an </a:t>
            </a:r>
            <a:r>
              <a:rPr lang="en-US" i="1" dirty="0"/>
              <a:t>intermediate</a:t>
            </a:r>
            <a:r>
              <a:rPr lang="en-US" dirty="0"/>
              <a:t> operation which returns a sorted view of the stream. The elements are sorted in natural order unless you pass a custom Comparator.</a:t>
            </a:r>
          </a:p>
          <a:p>
            <a:endParaRPr lang="en-US" dirty="0"/>
          </a:p>
        </p:txBody>
      </p:sp>
      <p:sp>
        <p:nvSpPr>
          <p:cNvPr id="4" name="Rectangle 3"/>
          <p:cNvSpPr/>
          <p:nvPr/>
        </p:nvSpPr>
        <p:spPr>
          <a:xfrm>
            <a:off x="1095632" y="3556130"/>
            <a:ext cx="6096000" cy="1169551"/>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stringCollection</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stream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sorted</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filter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s</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startsWith</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5C25C"/>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forEach</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System</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out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println</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i="1" dirty="0">
                <a:solidFill>
                  <a:srgbClr val="808080"/>
                </a:solidFill>
                <a:latin typeface="Consolas" panose="020B0609020204030204" pitchFamily="49" charset="0"/>
                <a:ea typeface="Times New Roman" panose="02020603050405020304" pitchFamily="18" charset="0"/>
                <a:cs typeface="Consolas" panose="020B0609020204030204" pitchFamily="49" charset="0"/>
              </a:rPr>
              <a:t>// "aaa1", "aaa2"</a:t>
            </a:r>
            <a:endParaRPr lang="en-US" sz="10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0206207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altLang="en-US" sz="2400" dirty="0" smtClean="0">
                <a:solidFill>
                  <a:srgbClr val="515862"/>
                </a:solidFill>
                <a:latin typeface="Helvetica" panose="020B0604020202020204" pitchFamily="34" charset="0"/>
                <a:ea typeface="Times New Roman" panose="02020603050405020304" pitchFamily="18" charset="0"/>
              </a:rPr>
              <a:t>MAP</a:t>
            </a:r>
          </a:p>
          <a:p>
            <a:pPr lvl="0"/>
            <a:r>
              <a:rPr lang="en-US" altLang="en-US" sz="2400" dirty="0" smtClean="0">
                <a:solidFill>
                  <a:srgbClr val="515862"/>
                </a:solidFill>
                <a:latin typeface="Helvetica" panose="020B0604020202020204" pitchFamily="34" charset="0"/>
                <a:ea typeface="Times New Roman" panose="02020603050405020304" pitchFamily="18" charset="0"/>
              </a:rPr>
              <a:t>The</a:t>
            </a:r>
            <a:r>
              <a:rPr lang="en-US" altLang="en-US" sz="2400" dirty="0">
                <a:solidFill>
                  <a:srgbClr val="515862"/>
                </a:solidFill>
                <a:latin typeface="Helvetica" panose="020B0604020202020204" pitchFamily="34" charset="0"/>
                <a:ea typeface="Times New Roman" panose="02020603050405020304" pitchFamily="18" charset="0"/>
              </a:rPr>
              <a:t> </a:t>
            </a:r>
            <a:r>
              <a:rPr lang="en-US" altLang="en-US" sz="2400" i="1" dirty="0">
                <a:solidFill>
                  <a:srgbClr val="515862"/>
                </a:solidFill>
                <a:latin typeface="Helvetica" panose="020B0604020202020204" pitchFamily="34" charset="0"/>
                <a:ea typeface="Times New Roman" panose="02020603050405020304" pitchFamily="18" charset="0"/>
              </a:rPr>
              <a:t>intermediate</a:t>
            </a:r>
            <a:r>
              <a:rPr lang="en-US" altLang="en-US" sz="2400" dirty="0">
                <a:solidFill>
                  <a:srgbClr val="515862"/>
                </a:solidFill>
                <a:latin typeface="Helvetica" panose="020B0604020202020204" pitchFamily="34" charset="0"/>
                <a:ea typeface="Times New Roman" panose="02020603050405020304" pitchFamily="18" charset="0"/>
              </a:rPr>
              <a:t> operation </a:t>
            </a:r>
            <a:r>
              <a:rPr lang="en-US" altLang="en-US" sz="2000" dirty="0">
                <a:solidFill>
                  <a:srgbClr val="515862"/>
                </a:solidFill>
                <a:latin typeface="Consolas" panose="020B0609020204030204" pitchFamily="49" charset="0"/>
                <a:ea typeface="Times New Roman" panose="02020603050405020304" pitchFamily="18" charset="0"/>
                <a:cs typeface="Consolas" panose="020B0609020204030204" pitchFamily="49" charset="0"/>
              </a:rPr>
              <a:t>map</a:t>
            </a:r>
            <a:r>
              <a:rPr lang="en-US" altLang="en-US" sz="2400" dirty="0">
                <a:solidFill>
                  <a:srgbClr val="515862"/>
                </a:solidFill>
                <a:latin typeface="Helvetica" panose="020B0604020202020204" pitchFamily="34" charset="0"/>
                <a:ea typeface="Times New Roman" panose="02020603050405020304" pitchFamily="18" charset="0"/>
              </a:rPr>
              <a:t> converts each element into another object via the given function. The following example converts each string into an upper-cased string. But you can also use </a:t>
            </a:r>
            <a:r>
              <a:rPr lang="en-US" altLang="en-US" sz="2000" dirty="0">
                <a:solidFill>
                  <a:srgbClr val="515862"/>
                </a:solidFill>
                <a:latin typeface="Consolas" panose="020B0609020204030204" pitchFamily="49" charset="0"/>
                <a:ea typeface="Times New Roman" panose="02020603050405020304" pitchFamily="18" charset="0"/>
                <a:cs typeface="Consolas" panose="020B0609020204030204" pitchFamily="49" charset="0"/>
              </a:rPr>
              <a:t>map</a:t>
            </a:r>
            <a:r>
              <a:rPr lang="en-US" altLang="en-US" sz="2400" dirty="0">
                <a:solidFill>
                  <a:srgbClr val="515862"/>
                </a:solidFill>
                <a:latin typeface="Helvetica" panose="020B0604020202020204" pitchFamily="34" charset="0"/>
                <a:ea typeface="Times New Roman" panose="02020603050405020304" pitchFamily="18" charset="0"/>
              </a:rPr>
              <a:t> to transform each object into another type. The generic type of the resulting stream depends on the generic type of the function you pass to </a:t>
            </a:r>
            <a:r>
              <a:rPr lang="en-US" altLang="en-US" sz="2000" dirty="0">
                <a:solidFill>
                  <a:srgbClr val="515862"/>
                </a:solidFill>
                <a:latin typeface="Consolas" panose="020B0609020204030204" pitchFamily="49" charset="0"/>
                <a:ea typeface="Times New Roman" panose="02020603050405020304" pitchFamily="18" charset="0"/>
                <a:cs typeface="Consolas" panose="020B0609020204030204" pitchFamily="49" charset="0"/>
              </a:rPr>
              <a:t>map</a:t>
            </a:r>
            <a:r>
              <a:rPr lang="en-US" altLang="en-US" sz="2400" dirty="0">
                <a:solidFill>
                  <a:srgbClr val="515862"/>
                </a:solidFill>
                <a:latin typeface="Helvetica" panose="020B0604020202020204" pitchFamily="34" charset="0"/>
                <a:ea typeface="Times New Roman" panose="02020603050405020304" pitchFamily="18" charset="0"/>
              </a:rPr>
              <a:t>.</a:t>
            </a:r>
            <a:endParaRPr lang="en-US" altLang="en-US" sz="3600" dirty="0">
              <a:solidFill>
                <a:schemeClr val="tx1"/>
              </a:solidFill>
            </a:endParaRPr>
          </a:p>
          <a:p>
            <a:endParaRPr lang="en-US" dirty="0"/>
          </a:p>
        </p:txBody>
      </p:sp>
      <p:sp>
        <p:nvSpPr>
          <p:cNvPr id="10" name="Rectangle 9"/>
          <p:cNvSpPr/>
          <p:nvPr/>
        </p:nvSpPr>
        <p:spPr>
          <a:xfrm>
            <a:off x="1280984" y="4148433"/>
            <a:ext cx="6096000" cy="861774"/>
          </a:xfrm>
          <a:prstGeom prst="rect">
            <a:avLst/>
          </a:prstGeom>
          <a:solidFill>
            <a:schemeClr val="bg2">
              <a:lumMod val="50000"/>
            </a:schemeClr>
          </a:solidFill>
        </p:spPr>
        <p:txBody>
          <a:bodyPr>
            <a:spAutoFit/>
          </a:bodyPr>
          <a:lstStyle/>
          <a:p>
            <a:pPr lvl="0" eaLnBrk="0" fontAlgn="base" hangingPunct="0">
              <a:spcBef>
                <a:spcPct val="0"/>
              </a:spcBef>
              <a:spcAft>
                <a:spcPct val="0"/>
              </a:spcAft>
            </a:pPr>
            <a:r>
              <a:rPr lang="en-US" altLang="en-US" sz="1000" dirty="0" err="1">
                <a:solidFill>
                  <a:srgbClr val="A9B7C6"/>
                </a:solidFill>
                <a:latin typeface="Consolas" panose="020B0609020204030204" pitchFamily="49" charset="0"/>
                <a:cs typeface="Consolas" panose="020B0609020204030204" pitchFamily="49" charset="0"/>
              </a:rPr>
              <a:t>stringCollection</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base" hangingPunct="0">
              <a:spcBef>
                <a:spcPct val="0"/>
              </a:spcBef>
              <a:spcAft>
                <a:spcPct val="0"/>
              </a:spcAft>
            </a:pPr>
            <a:r>
              <a:rPr lang="en-US" altLang="en-US" sz="1000" b="1" dirty="0" smtClean="0">
                <a:solidFill>
                  <a:srgbClr val="A9B7C6"/>
                </a:solidFill>
                <a:latin typeface="Consolas" panose="020B0609020204030204" pitchFamily="49" charset="0"/>
                <a:cs typeface="Consolas" panose="020B0609020204030204" pitchFamily="49" charset="0"/>
              </a:rPr>
              <a:t>.</a:t>
            </a:r>
            <a:r>
              <a:rPr lang="en-US" alt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stream</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base" hangingPunct="0">
              <a:spcBef>
                <a:spcPct val="0"/>
              </a:spcBef>
              <a:spcAft>
                <a:spcPct val="0"/>
              </a:spcAft>
            </a:pPr>
            <a:r>
              <a:rPr lang="en-US" altLang="en-US" sz="1000" b="1" dirty="0" smtClean="0">
                <a:solidFill>
                  <a:srgbClr val="A9B7C6"/>
                </a:solidFill>
                <a:latin typeface="Consolas" panose="020B0609020204030204" pitchFamily="49" charset="0"/>
                <a:cs typeface="Consolas" panose="020B0609020204030204" pitchFamily="49" charset="0"/>
              </a:rPr>
              <a:t>.</a:t>
            </a:r>
            <a:r>
              <a:rPr lang="en-US" alt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map</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err="1">
                <a:solidFill>
                  <a:srgbClr val="A9B7C6"/>
                </a:solidFill>
                <a:latin typeface="Consolas" panose="020B0609020204030204" pitchFamily="49" charset="0"/>
                <a:cs typeface="Consolas" panose="020B0609020204030204" pitchFamily="49" charset="0"/>
              </a:rPr>
              <a:t>toUpperCase</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00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base" hangingPunct="0">
              <a:spcBef>
                <a:spcPct val="0"/>
              </a:spcBef>
              <a:spcAft>
                <a:spcPct val="0"/>
              </a:spcAft>
            </a:pPr>
            <a:r>
              <a:rPr lang="en-US" altLang="en-US" sz="1000" b="1" dirty="0" smtClean="0">
                <a:solidFill>
                  <a:srgbClr val="A9B7C6"/>
                </a:solidFill>
                <a:latin typeface="Consolas" panose="020B0609020204030204" pitchFamily="49" charset="0"/>
                <a:cs typeface="Consolas" panose="020B0609020204030204" pitchFamily="49" charset="0"/>
              </a:rPr>
              <a:t>.</a:t>
            </a:r>
            <a:r>
              <a:rPr lang="en-US" altLang="en-US" sz="1000" dirty="0">
                <a:solidFill>
                  <a:srgbClr val="9876AA"/>
                </a:solidFill>
                <a:latin typeface="Consolas" panose="020B0609020204030204" pitchFamily="49" charset="0"/>
                <a:ea typeface="Times New Roman" panose="02020603050405020304" pitchFamily="18" charset="0"/>
                <a:cs typeface="Consolas" panose="020B0609020204030204" pitchFamily="49" charset="0"/>
              </a:rPr>
              <a:t>sorted</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cs typeface="Consolas" panose="020B0609020204030204" pitchFamily="49" charset="0"/>
              </a:rPr>
              <a:t>a</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00" dirty="0">
                <a:solidFill>
                  <a:srgbClr val="A9B7C6"/>
                </a:solidFill>
                <a:latin typeface="Consolas" panose="020B0609020204030204" pitchFamily="49" charset="0"/>
                <a:cs typeface="Consolas" panose="020B0609020204030204" pitchFamily="49" charset="0"/>
              </a:rPr>
              <a:t>b</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00" b="1" dirty="0">
                <a:solidFill>
                  <a:srgbClr val="A9B7C6"/>
                </a:solidFill>
                <a:latin typeface="Consolas" panose="020B0609020204030204" pitchFamily="49" charset="0"/>
                <a:cs typeface="Consolas" panose="020B0609020204030204" pitchFamily="49" charset="0"/>
              </a:rPr>
              <a:t>-&gt;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00" dirty="0" err="1">
                <a:solidFill>
                  <a:srgbClr val="A9B7C6"/>
                </a:solidFill>
                <a:latin typeface="Consolas" panose="020B0609020204030204" pitchFamily="49" charset="0"/>
                <a:cs typeface="Consolas" panose="020B0609020204030204" pitchFamily="49" charset="0"/>
              </a:rPr>
              <a:t>b</a:t>
            </a:r>
            <a:r>
              <a:rPr lang="en-US" altLang="en-US" sz="1000" b="1" dirty="0" err="1">
                <a:solidFill>
                  <a:srgbClr val="A9B7C6"/>
                </a:solidFill>
                <a:latin typeface="Consolas" panose="020B0609020204030204" pitchFamily="49" charset="0"/>
                <a:cs typeface="Consolas" panose="020B0609020204030204" pitchFamily="49" charset="0"/>
              </a:rPr>
              <a:t>.</a:t>
            </a:r>
            <a:r>
              <a:rPr lang="en-US" alt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compareTo</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cs typeface="Consolas" panose="020B0609020204030204" pitchFamily="49" charset="0"/>
              </a:rPr>
              <a:t>a</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forEach</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err="1">
                <a:solidFill>
                  <a:srgbClr val="A9B7C6"/>
                </a:solidFill>
                <a:latin typeface="Consolas" panose="020B0609020204030204" pitchFamily="49" charset="0"/>
                <a:cs typeface="Consolas" panose="020B0609020204030204" pitchFamily="49" charset="0"/>
              </a:rPr>
              <a:t>System</a:t>
            </a:r>
            <a:r>
              <a:rPr lang="en-US" altLang="en-US" sz="1000" b="1" dirty="0" err="1">
                <a:solidFill>
                  <a:srgbClr val="A9B7C6"/>
                </a:solidFill>
                <a:latin typeface="Consolas" panose="020B0609020204030204" pitchFamily="49" charset="0"/>
                <a:cs typeface="Consolas" panose="020B0609020204030204" pitchFamily="49" charset="0"/>
              </a:rPr>
              <a:t>.</a:t>
            </a:r>
            <a:r>
              <a:rPr lang="en-US" alt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out</a:t>
            </a:r>
            <a:r>
              <a:rPr lang="en-US" altLang="en-US" sz="1000" b="1" dirty="0">
                <a:solidFill>
                  <a:srgbClr val="A9B7C6"/>
                </a:solidFill>
                <a:latin typeface="Consolas" panose="020B0609020204030204" pitchFamily="49" charset="0"/>
                <a:cs typeface="Consolas" panose="020B0609020204030204" pitchFamily="49" charset="0"/>
              </a:rPr>
              <a:t>::</a:t>
            </a:r>
            <a:r>
              <a:rPr lang="en-US" altLang="en-US" sz="1000" dirty="0" err="1">
                <a:solidFill>
                  <a:srgbClr val="A9B7C6"/>
                </a:solidFill>
                <a:latin typeface="Consolas" panose="020B0609020204030204" pitchFamily="49" charset="0"/>
                <a:cs typeface="Consolas" panose="020B0609020204030204" pitchFamily="49" charset="0"/>
              </a:rPr>
              <a:t>println</a:t>
            </a:r>
            <a:r>
              <a:rPr lang="en-US" altLang="en-US" sz="1000" b="1" dirty="0" smtClean="0">
                <a:solidFill>
                  <a:srgbClr val="A9B7C6"/>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000" i="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altLang="en-US" sz="1000" i="1" dirty="0">
                <a:solidFill>
                  <a:srgbClr val="808080"/>
                </a:solidFill>
                <a:latin typeface="Consolas" panose="020B0609020204030204" pitchFamily="49" charset="0"/>
                <a:ea typeface="Calibri" panose="020F0502020204030204" pitchFamily="34" charset="0"/>
                <a:cs typeface="Consolas" panose="020B0609020204030204" pitchFamily="49" charset="0"/>
              </a:rPr>
              <a:t>"DDD2", "DDD1", "CCC", "BBB3", "BBB2", "AAA2", "</a:t>
            </a:r>
            <a:r>
              <a:rPr lang="en-US" altLang="en-US" sz="1000" i="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AAA1”</a:t>
            </a:r>
            <a:r>
              <a:rPr lang="en-US" altLang="en-US" sz="1000" i="1" dirty="0" smtClean="0">
                <a:latin typeface="Consolas" panose="020B0609020204030204" pitchFamily="49" charset="0"/>
                <a:ea typeface="Times New Roman" panose="02020603050405020304" pitchFamily="18" charset="0"/>
                <a:cs typeface="Consolas" panose="020B0609020204030204" pitchFamily="49" charset="0"/>
              </a:rPr>
              <a:t> </a:t>
            </a:r>
            <a:endParaRPr lang="en-US" alt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87839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32623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0672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02C77"/>
                </a:solidFill>
                <a:latin typeface="Arial Black" panose="020B0A04020102020204" pitchFamily="34" charset="0"/>
              </a:rPr>
              <a:t>Course Objectives</a:t>
            </a:r>
          </a:p>
        </p:txBody>
      </p:sp>
      <p:sp>
        <p:nvSpPr>
          <p:cNvPr id="3" name="Content Placeholder 2"/>
          <p:cNvSpPr>
            <a:spLocks noGrp="1"/>
          </p:cNvSpPr>
          <p:nvPr>
            <p:ph idx="1"/>
          </p:nvPr>
        </p:nvSpPr>
        <p:spPr/>
        <p:txBody>
          <a:bodyPr>
            <a:normAutofit/>
          </a:bodyPr>
          <a:lstStyle/>
          <a:p>
            <a:r>
              <a:rPr lang="en-US" sz="2800" dirty="0"/>
              <a:t> </a:t>
            </a:r>
            <a:r>
              <a:rPr lang="en-US" sz="2800" dirty="0" smtClean="0"/>
              <a:t>Functional programming </a:t>
            </a:r>
          </a:p>
          <a:p>
            <a:pPr lvl="1"/>
            <a:r>
              <a:rPr lang="en-US" sz="2000" dirty="0" smtClean="0"/>
              <a:t>Streaming </a:t>
            </a:r>
          </a:p>
          <a:p>
            <a:pPr lvl="1"/>
            <a:r>
              <a:rPr lang="en-US" sz="2000" dirty="0"/>
              <a:t>F</a:t>
            </a:r>
            <a:r>
              <a:rPr lang="en-US" sz="2000" dirty="0" smtClean="0"/>
              <a:t>unction Interface</a:t>
            </a:r>
            <a:endParaRPr lang="en-US" sz="2000" dirty="0"/>
          </a:p>
          <a:p>
            <a:r>
              <a:rPr lang="en-US" sz="2800" dirty="0" smtClean="0"/>
              <a:t>Lambda expression</a:t>
            </a:r>
          </a:p>
          <a:p>
            <a:r>
              <a:rPr lang="en-US" sz="2800" dirty="0" smtClean="0"/>
              <a:t>Multi-thread </a:t>
            </a:r>
          </a:p>
          <a:p>
            <a:r>
              <a:rPr lang="en-US" sz="2800" dirty="0" smtClean="0"/>
              <a:t>Web Services </a:t>
            </a:r>
          </a:p>
          <a:p>
            <a:pPr lvl="1"/>
            <a:r>
              <a:rPr lang="en-US" sz="2000" dirty="0" smtClean="0"/>
              <a:t>SOAP(</a:t>
            </a:r>
            <a:r>
              <a:rPr lang="en-US" sz="2000" dirty="0" err="1" smtClean="0"/>
              <a:t>Jax</a:t>
            </a:r>
            <a:r>
              <a:rPr lang="en-US" sz="2000" dirty="0" smtClean="0"/>
              <a:t>-WS)</a:t>
            </a:r>
          </a:p>
          <a:p>
            <a:pPr lvl="1"/>
            <a:r>
              <a:rPr lang="en-US" sz="2000" dirty="0" smtClean="0"/>
              <a:t>REST </a:t>
            </a:r>
            <a:r>
              <a:rPr lang="en-US" sz="2000" dirty="0"/>
              <a:t>(</a:t>
            </a:r>
            <a:r>
              <a:rPr lang="en-US" sz="2000" dirty="0" err="1"/>
              <a:t>Jax</a:t>
            </a:r>
            <a:r>
              <a:rPr lang="en-US" sz="2000" dirty="0"/>
              <a:t>-RS)</a:t>
            </a:r>
          </a:p>
        </p:txBody>
      </p:sp>
    </p:spTree>
    <p:extLst>
      <p:ext uri="{BB962C8B-B14F-4D97-AF65-F5344CB8AC3E}">
        <p14:creationId xmlns:p14="http://schemas.microsoft.com/office/powerpoint/2010/main" val="21815327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1576515"/>
            <a:ext cx="11373491" cy="4747011"/>
          </a:xfrm>
        </p:spPr>
        <p:txBody>
          <a:bodyPr>
            <a:normAutofit/>
          </a:bodyPr>
          <a:lstStyle/>
          <a:p>
            <a:pPr>
              <a:spcBef>
                <a:spcPct val="0"/>
              </a:spcBef>
              <a:buFont typeface="Wingdings" pitchFamily="2" charset="2"/>
              <a:buChar char="Ø"/>
            </a:pPr>
            <a:endParaRPr lang="en-US" altLang="en-US" sz="1800" dirty="0" smtClean="0"/>
          </a:p>
          <a:p>
            <a:pPr>
              <a:spcBef>
                <a:spcPct val="0"/>
              </a:spcBef>
              <a:buFont typeface="Wingdings" pitchFamily="2" charset="2"/>
              <a:buChar char="Ø"/>
            </a:pPr>
            <a:endParaRPr lang="en-US" altLang="en-US" sz="1800" dirty="0"/>
          </a:p>
          <a:p>
            <a:pPr>
              <a:spcBef>
                <a:spcPct val="0"/>
              </a:spcBef>
              <a:buFont typeface="Wingdings" pitchFamily="2" charset="2"/>
              <a:buChar char="Ø"/>
            </a:pPr>
            <a:r>
              <a:rPr lang="en-US" altLang="en-US" sz="1800" b="1" dirty="0"/>
              <a:t>Function&lt;T, R&gt; </a:t>
            </a:r>
            <a:r>
              <a:rPr lang="en-US" altLang="en-US" sz="1800" dirty="0"/>
              <a:t>is an in-built functional interface introduced in Java 8 in the </a:t>
            </a:r>
            <a:r>
              <a:rPr lang="en-US" altLang="en-US" sz="1800" dirty="0" err="1"/>
              <a:t>java.util.function</a:t>
            </a:r>
            <a:r>
              <a:rPr lang="en-US" altLang="en-US" sz="1800" dirty="0"/>
              <a:t> </a:t>
            </a:r>
            <a:r>
              <a:rPr lang="en-US" altLang="en-US" sz="1800" dirty="0" smtClean="0"/>
              <a:t>package.</a:t>
            </a:r>
          </a:p>
          <a:p>
            <a:pPr>
              <a:spcBef>
                <a:spcPct val="0"/>
              </a:spcBef>
              <a:buFont typeface="Wingdings" pitchFamily="2" charset="2"/>
              <a:buChar char="Ø"/>
            </a:pPr>
            <a:endParaRPr lang="en-US" altLang="en-US" sz="1800" b="1" dirty="0" smtClean="0"/>
          </a:p>
          <a:p>
            <a:pPr>
              <a:spcBef>
                <a:spcPct val="0"/>
              </a:spcBef>
              <a:buFont typeface="Wingdings" pitchFamily="2" charset="2"/>
              <a:buChar char="Ø"/>
            </a:pPr>
            <a:r>
              <a:rPr lang="en-US" altLang="en-US" sz="1800" b="1" dirty="0" smtClean="0"/>
              <a:t>The </a:t>
            </a:r>
            <a:r>
              <a:rPr lang="en-US" altLang="en-US" sz="1800" b="1" dirty="0"/>
              <a:t>primary purpose</a:t>
            </a:r>
            <a:r>
              <a:rPr lang="en-US" altLang="en-US" sz="1800" dirty="0"/>
              <a:t> for which Function&lt;T, R&gt; has been created is for </a:t>
            </a:r>
            <a:r>
              <a:rPr lang="en-US" altLang="en-US" sz="1800" b="1" dirty="0"/>
              <a:t>mapping </a:t>
            </a:r>
            <a:r>
              <a:rPr lang="en-US" altLang="en-US" sz="1800" dirty="0"/>
              <a:t>scenarios </a:t>
            </a:r>
            <a:r>
              <a:rPr lang="en-US" altLang="en-US" sz="1800" dirty="0" err="1"/>
              <a:t>i.e</a:t>
            </a:r>
            <a:r>
              <a:rPr lang="en-US" altLang="en-US" sz="1800" dirty="0"/>
              <a:t> when an object of a type is taken as input and it is converted(or mapped) to another type. </a:t>
            </a:r>
            <a:endParaRPr lang="en-US" altLang="en-US" sz="1800" dirty="0" smtClean="0"/>
          </a:p>
          <a:p>
            <a:pPr>
              <a:spcBef>
                <a:spcPct val="0"/>
              </a:spcBef>
              <a:buFont typeface="Wingdings" pitchFamily="2" charset="2"/>
              <a:buChar char="Ø"/>
            </a:pPr>
            <a:endParaRPr lang="en-US" altLang="en-US" sz="1800" dirty="0" smtClean="0"/>
          </a:p>
          <a:p>
            <a:pPr>
              <a:spcBef>
                <a:spcPct val="0"/>
              </a:spcBef>
              <a:buFont typeface="Wingdings" pitchFamily="2" charset="2"/>
              <a:buChar char="Ø"/>
            </a:pPr>
            <a:r>
              <a:rPr lang="en-US" altLang="en-US" sz="1800" dirty="0" smtClean="0"/>
              <a:t>In </a:t>
            </a:r>
            <a:r>
              <a:rPr lang="en-US" altLang="en-US" sz="1800" dirty="0"/>
              <a:t>Java 8 a Function Descriptor is a term used to describe the signature of the abstract method of a Functional </a:t>
            </a:r>
            <a:r>
              <a:rPr lang="en-US" altLang="en-US" sz="1800" dirty="0" smtClean="0"/>
              <a:t>Interface</a:t>
            </a:r>
          </a:p>
          <a:p>
            <a:pPr>
              <a:spcBef>
                <a:spcPct val="0"/>
              </a:spcBef>
              <a:buFont typeface="Wingdings" pitchFamily="2" charset="2"/>
              <a:buChar char="Ø"/>
            </a:pPr>
            <a:endParaRPr lang="en-US" altLang="en-US" sz="1800" dirty="0" smtClean="0"/>
          </a:p>
          <a:p>
            <a:pPr>
              <a:spcBef>
                <a:spcPct val="0"/>
              </a:spcBef>
              <a:buFont typeface="Wingdings" pitchFamily="2" charset="2"/>
              <a:buChar char="Ø"/>
            </a:pPr>
            <a:r>
              <a:rPr lang="en-US" altLang="en-US" sz="1800" dirty="0" smtClean="0"/>
              <a:t>The </a:t>
            </a:r>
            <a:r>
              <a:rPr lang="en-US" altLang="en-US" sz="1800" dirty="0"/>
              <a:t>signature of the abstract method of a Functional Interface is syntactically the same as the signature of the Lambda Expression.</a:t>
            </a:r>
          </a:p>
        </p:txBody>
      </p:sp>
      <p:sp>
        <p:nvSpPr>
          <p:cNvPr id="6" name="Title 1"/>
          <p:cNvSpPr>
            <a:spLocks noGrp="1"/>
          </p:cNvSpPr>
          <p:nvPr>
            <p:ph type="title"/>
          </p:nvPr>
        </p:nvSpPr>
        <p:spPr>
          <a:xfrm>
            <a:off x="392875" y="556161"/>
            <a:ext cx="8382000" cy="609600"/>
          </a:xfrm>
        </p:spPr>
        <p:txBody>
          <a:bodyPr>
            <a:normAutofit/>
          </a:bodyPr>
          <a:lstStyle/>
          <a:p>
            <a:r>
              <a:rPr lang="en-US" altLang="en-US" sz="2400" dirty="0" smtClean="0">
                <a:solidFill>
                  <a:srgbClr val="002C77"/>
                </a:solidFill>
                <a:latin typeface="Arial Black" panose="020B0A04020102020204" pitchFamily="34" charset="0"/>
              </a:rPr>
              <a:t>Functional programing</a:t>
            </a:r>
          </a:p>
        </p:txBody>
      </p:sp>
    </p:spTree>
    <p:extLst>
      <p:ext uri="{BB962C8B-B14F-4D97-AF65-F5344CB8AC3E}">
        <p14:creationId xmlns:p14="http://schemas.microsoft.com/office/powerpoint/2010/main" val="6421542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4808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Lambda expressions are a new and important feature included in Java SE 8. They provide a clear and concise way to represent one method interface using an expression</a:t>
            </a:r>
            <a:endParaRPr lang="en-US" dirty="0"/>
          </a:p>
        </p:txBody>
      </p:sp>
    </p:spTree>
    <p:extLst>
      <p:ext uri="{BB962C8B-B14F-4D97-AF65-F5344CB8AC3E}">
        <p14:creationId xmlns:p14="http://schemas.microsoft.com/office/powerpoint/2010/main" val="149770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a:t>
            </a:r>
            <a:endParaRPr lang="en-US" dirty="0"/>
          </a:p>
        </p:txBody>
      </p:sp>
      <p:sp>
        <p:nvSpPr>
          <p:cNvPr id="3" name="Content Placeholder 2"/>
          <p:cNvSpPr>
            <a:spLocks noGrp="1"/>
          </p:cNvSpPr>
          <p:nvPr>
            <p:ph idx="1"/>
          </p:nvPr>
        </p:nvSpPr>
        <p:spPr/>
        <p:txBody>
          <a:bodyPr/>
          <a:lstStyle/>
          <a:p>
            <a:r>
              <a:rPr lang="en-US" dirty="0"/>
              <a:t>Let's start with a simple example of how to sort a list of strings in prior versions of Java</a:t>
            </a:r>
            <a:r>
              <a:rPr lang="en-US" dirty="0" smtClean="0"/>
              <a:t>:</a:t>
            </a:r>
          </a:p>
          <a:p>
            <a:endParaRPr lang="en-US" dirty="0"/>
          </a:p>
          <a:p>
            <a:endParaRPr lang="en-US" dirty="0" smtClean="0"/>
          </a:p>
          <a:p>
            <a:endParaRPr lang="en-US" dirty="0"/>
          </a:p>
          <a:p>
            <a:endParaRPr lang="en-US" dirty="0" smtClean="0"/>
          </a:p>
          <a:p>
            <a:r>
              <a:rPr lang="en-US" dirty="0"/>
              <a:t>Instead of creating anonymous objects all day long, Java 8 comes with a much shorter syntax, </a:t>
            </a:r>
            <a:r>
              <a:rPr lang="en-US" b="1" dirty="0"/>
              <a:t>lambda expressions</a:t>
            </a:r>
            <a:r>
              <a:rPr lang="en-US" dirty="0"/>
              <a:t>:</a:t>
            </a:r>
            <a:endParaRPr lang="en-US" dirty="0" smtClean="0"/>
          </a:p>
          <a:p>
            <a:endParaRPr lang="en-US" dirty="0"/>
          </a:p>
        </p:txBody>
      </p:sp>
      <p:sp>
        <p:nvSpPr>
          <p:cNvPr id="7" name="Rectangle 6"/>
          <p:cNvSpPr/>
          <p:nvPr/>
        </p:nvSpPr>
        <p:spPr>
          <a:xfrm>
            <a:off x="1227151" y="2445764"/>
            <a:ext cx="6096000" cy="1177245"/>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List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&gt;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names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Arrays</a:t>
            </a:r>
            <a:r>
              <a:rPr lang="en-US" sz="1000" b="1"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9876AA"/>
                </a:solidFill>
                <a:latin typeface="Consolas" panose="020B0609020204030204" pitchFamily="49" charset="0"/>
                <a:ea typeface="Times New Roman" panose="02020603050405020304" pitchFamily="18" charset="0"/>
                <a:cs typeface="Times New Roman" panose="02020603050405020304" pitchFamily="18" charset="0"/>
              </a:rPr>
              <a:t>asList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"peter"</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anna</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"mike"</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"xenia</a:t>
            </a:r>
            <a:r>
              <a:rPr lang="en-US" sz="1000" dirty="0" smtClean="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b="1"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smtClean="0">
              <a:latin typeface="Calibri" panose="020F0502020204030204" pitchFamily="34" charset="0"/>
              <a:ea typeface="Times New Roman" panose="02020603050405020304" pitchFamily="18"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err="1">
                <a:solidFill>
                  <a:srgbClr val="A9B7C6"/>
                </a:solidFill>
                <a:latin typeface="Calibri" panose="020F0502020204030204" pitchFamily="34" charset="0"/>
                <a:ea typeface="Times New Roman" panose="02020603050405020304" pitchFamily="18" charset="0"/>
                <a:cs typeface="Times New Roman" panose="02020603050405020304" pitchFamily="18" charset="0"/>
              </a:rPr>
              <a:t>C</a:t>
            </a:r>
            <a:r>
              <a:rPr lang="en-US" sz="1000" dirty="0" err="1"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ollections</a:t>
            </a:r>
            <a:r>
              <a:rPr lang="en-US" sz="1000" b="1" dirty="0" err="1"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smtClean="0">
                <a:solidFill>
                  <a:srgbClr val="9876AA"/>
                </a:solidFill>
                <a:latin typeface="Consolas" panose="020B0609020204030204" pitchFamily="49" charset="0"/>
                <a:ea typeface="Times New Roman" panose="02020603050405020304" pitchFamily="18" charset="0"/>
                <a:cs typeface="Times New Roman" panose="02020603050405020304" pitchFamily="18" charset="0"/>
              </a:rPr>
              <a:t>sort</a:t>
            </a:r>
            <a:r>
              <a:rPr lang="en-US" sz="1000" b="1"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names</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new</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Comparator</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&gt;()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BBB529"/>
                </a:solidFill>
                <a:latin typeface="Consolas" panose="020B0609020204030204" pitchFamily="49" charset="0"/>
                <a:ea typeface="Times New Roman" panose="02020603050405020304" pitchFamily="18" charset="0"/>
                <a:cs typeface="Times New Roman" panose="02020603050405020304" pitchFamily="18" charset="0"/>
              </a:rPr>
              <a:t>@Override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CC7832"/>
                </a:solidFill>
                <a:latin typeface="Consolas" panose="020B0609020204030204" pitchFamily="49" charset="0"/>
                <a:ea typeface="Times New Roman" panose="02020603050405020304" pitchFamily="18" charset="0"/>
                <a:cs typeface="Times New Roman" panose="02020603050405020304" pitchFamily="18" charset="0"/>
              </a:rPr>
              <a:t>int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compare</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 a</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String b</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b</a:t>
            </a:r>
            <a:r>
              <a:rPr lang="en-US" sz="1000" b="1"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9876AA"/>
                </a:solidFill>
                <a:latin typeface="Consolas" panose="020B0609020204030204" pitchFamily="49" charset="0"/>
                <a:ea typeface="Times New Roman" panose="02020603050405020304" pitchFamily="18" charset="0"/>
                <a:cs typeface="Times New Roman" panose="02020603050405020304" pitchFamily="18" charset="0"/>
              </a:rPr>
              <a:t>compareTo</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946041" y="5019278"/>
            <a:ext cx="6377110" cy="577081"/>
          </a:xfrm>
          <a:prstGeom prst="rect">
            <a:avLst/>
          </a:prstGeom>
          <a:solidFill>
            <a:schemeClr val="bg2">
              <a:lumMod val="50000"/>
            </a:schemeClr>
          </a:solidFill>
        </p:spPr>
        <p:txBody>
          <a:bodyPr wrap="square">
            <a:spAutoFit/>
          </a:bodyPr>
          <a:lstStyle/>
          <a:p>
            <a:pPr lvl="0" eaLnBrk="0" fontAlgn="base" hangingPunct="0">
              <a:spcBef>
                <a:spcPct val="0"/>
              </a:spcBef>
              <a:spcAft>
                <a:spcPct val="0"/>
              </a:spcAft>
            </a:pPr>
            <a:r>
              <a:rPr lang="en-US" altLang="en-US" sz="1050" dirty="0" err="1">
                <a:solidFill>
                  <a:srgbClr val="A9B7C6"/>
                </a:solidFill>
                <a:latin typeface="Consolas" panose="020B0609020204030204" pitchFamily="49" charset="0"/>
                <a:cs typeface="Consolas" panose="020B0609020204030204" pitchFamily="49" charset="0"/>
              </a:rPr>
              <a:t>Collections</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sort</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names</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b</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-&gt;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05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base" hangingPunct="0">
              <a:spcBef>
                <a:spcPct val="0"/>
              </a:spcBef>
              <a:spcAft>
                <a:spcPct val="0"/>
              </a:spcAft>
            </a:pPr>
            <a:r>
              <a:rPr lang="en-US" altLang="en-US" sz="1050" dirty="0" smtClean="0">
                <a:solidFill>
                  <a:srgbClr val="CC7832"/>
                </a:solidFill>
                <a:latin typeface="Consolas" panose="020B0609020204030204" pitchFamily="49" charset="0"/>
                <a:ea typeface="Times New Roman" panose="02020603050405020304" pitchFamily="18" charset="0"/>
                <a:cs typeface="Consolas" panose="020B0609020204030204" pitchFamily="49" charset="0"/>
              </a:rPr>
              <a:t>	return</a:t>
            </a:r>
            <a:r>
              <a:rPr lang="en-US" altLang="en-US" sz="105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err="1">
                <a:solidFill>
                  <a:srgbClr val="A9B7C6"/>
                </a:solidFill>
                <a:latin typeface="Consolas" panose="020B0609020204030204" pitchFamily="49" charset="0"/>
                <a:cs typeface="Consolas" panose="020B0609020204030204" pitchFamily="49" charset="0"/>
              </a:rPr>
              <a:t>b</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compareTo</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smtClean="0">
                <a:solidFill>
                  <a:srgbClr val="A9B7C6"/>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latin typeface="Arial" panose="020B0604020202020204" pitchFamily="34" charset="0"/>
              </a:rPr>
              <a:t> </a:t>
            </a:r>
            <a:endParaRPr lang="en-US" altLang="en-US" sz="1050" dirty="0">
              <a:latin typeface="Arial" panose="020B0604020202020204" pitchFamily="34" charset="0"/>
            </a:endParaRPr>
          </a:p>
        </p:txBody>
      </p:sp>
      <p:sp>
        <p:nvSpPr>
          <p:cNvPr id="23" name="Rectangle 22"/>
          <p:cNvSpPr/>
          <p:nvPr/>
        </p:nvSpPr>
        <p:spPr>
          <a:xfrm>
            <a:off x="946041" y="5964862"/>
            <a:ext cx="6377110" cy="253916"/>
          </a:xfrm>
          <a:prstGeom prst="rect">
            <a:avLst/>
          </a:prstGeom>
          <a:solidFill>
            <a:schemeClr val="bg2">
              <a:lumMod val="50000"/>
            </a:schemeClr>
          </a:solidFill>
        </p:spPr>
        <p:txBody>
          <a:bodyPr wrap="square">
            <a:spAutoFit/>
          </a:bodyPr>
          <a:lstStyle/>
          <a:p>
            <a:pPr lvl="0" eaLnBrk="0" fontAlgn="base" hangingPunct="0">
              <a:spcBef>
                <a:spcPct val="0"/>
              </a:spcBef>
              <a:spcAft>
                <a:spcPct val="0"/>
              </a:spcAft>
            </a:pPr>
            <a:r>
              <a:rPr lang="en-US" altLang="en-US" sz="1050" dirty="0" err="1">
                <a:solidFill>
                  <a:srgbClr val="A9B7C6"/>
                </a:solidFill>
                <a:latin typeface="Consolas" panose="020B0609020204030204" pitchFamily="49" charset="0"/>
                <a:cs typeface="Consolas" panose="020B0609020204030204" pitchFamily="49" charset="0"/>
              </a:rPr>
              <a:t>Collections</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sort</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names</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b</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-&gt;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err="1" smtClean="0">
                <a:solidFill>
                  <a:srgbClr val="A9B7C6"/>
                </a:solidFill>
                <a:latin typeface="Consolas" panose="020B0609020204030204" pitchFamily="49" charset="0"/>
                <a:cs typeface="Consolas" panose="020B0609020204030204" pitchFamily="49" charset="0"/>
              </a:rPr>
              <a:t>b</a:t>
            </a:r>
            <a:r>
              <a:rPr lang="en-US" altLang="en-US" sz="1050" b="1" dirty="0" err="1" smtClean="0">
                <a:solidFill>
                  <a:srgbClr val="A9B7C6"/>
                </a:solidFill>
                <a:latin typeface="Consolas" panose="020B0609020204030204" pitchFamily="49" charset="0"/>
                <a:cs typeface="Consolas" panose="020B0609020204030204" pitchFamily="49" charset="0"/>
              </a:rPr>
              <a:t>.</a:t>
            </a:r>
            <a:r>
              <a:rPr lang="en-US" altLang="en-US" sz="1050" dirty="0" err="1" smtClean="0">
                <a:solidFill>
                  <a:srgbClr val="9876AA"/>
                </a:solidFill>
                <a:latin typeface="Consolas" panose="020B0609020204030204" pitchFamily="49" charset="0"/>
                <a:cs typeface="Consolas" panose="020B0609020204030204" pitchFamily="49" charset="0"/>
              </a:rPr>
              <a:t>compareTo</a:t>
            </a: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solidFill>
                  <a:srgbClr val="A9B7C6"/>
                </a:solidFill>
                <a:latin typeface="Consolas" panose="020B0609020204030204" pitchFamily="49" charset="0"/>
                <a:cs typeface="Consolas" panose="020B0609020204030204" pitchFamily="49" charset="0"/>
              </a:rPr>
              <a:t>a</a:t>
            </a: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latin typeface="Arial" panose="020B0604020202020204" pitchFamily="34" charset="0"/>
              </a:rPr>
              <a:t> </a:t>
            </a:r>
            <a:endParaRPr lang="en-US" altLang="en-US" sz="1050" dirty="0">
              <a:latin typeface="Arial" panose="020B0604020202020204" pitchFamily="34" charset="0"/>
            </a:endParaRPr>
          </a:p>
        </p:txBody>
      </p:sp>
    </p:spTree>
    <p:extLst>
      <p:ext uri="{BB962C8B-B14F-4D97-AF65-F5344CB8AC3E}">
        <p14:creationId xmlns:p14="http://schemas.microsoft.com/office/powerpoint/2010/main" val="4567685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Lambda </a:t>
            </a:r>
            <a:r>
              <a:rPr lang="en-US" b="0" dirty="0" smtClean="0"/>
              <a:t>Scopes</a:t>
            </a:r>
            <a:endParaRPr lang="en-US" dirty="0"/>
          </a:p>
        </p:txBody>
      </p:sp>
      <p:sp>
        <p:nvSpPr>
          <p:cNvPr id="3" name="Content Placeholder 2"/>
          <p:cNvSpPr>
            <a:spLocks noGrp="1"/>
          </p:cNvSpPr>
          <p:nvPr>
            <p:ph idx="1"/>
          </p:nvPr>
        </p:nvSpPr>
        <p:spPr/>
        <p:txBody>
          <a:bodyPr/>
          <a:lstStyle/>
          <a:p>
            <a:r>
              <a:rPr lang="en-US" dirty="0"/>
              <a:t>Accessing outer scope variables from lambda expressions is very similar to anonymous objects. You can access final variables from the local outer scope as well as instance fields and static variables</a:t>
            </a:r>
            <a:r>
              <a:rPr lang="en-US" dirty="0" smtClean="0"/>
              <a:t>.</a:t>
            </a:r>
          </a:p>
          <a:p>
            <a:pPr marL="0" indent="0">
              <a:buNone/>
            </a:pPr>
            <a:endParaRPr lang="en-US" b="1" dirty="0" smtClean="0"/>
          </a:p>
          <a:p>
            <a:pPr marL="0" indent="0">
              <a:buNone/>
            </a:pPr>
            <a:r>
              <a:rPr lang="en-US" b="1" dirty="0" smtClean="0"/>
              <a:t>Accessing </a:t>
            </a:r>
            <a:r>
              <a:rPr lang="en-US" b="1" dirty="0"/>
              <a:t>local variables</a:t>
            </a:r>
          </a:p>
          <a:p>
            <a:r>
              <a:rPr lang="en-US" dirty="0"/>
              <a:t>We can read final local variables from the outer scope of lambda expressions:</a:t>
            </a:r>
            <a:endParaRPr lang="en-US" dirty="0"/>
          </a:p>
        </p:txBody>
      </p:sp>
      <p:sp>
        <p:nvSpPr>
          <p:cNvPr id="7" name="Rectangle 6"/>
          <p:cNvSpPr/>
          <p:nvPr/>
        </p:nvSpPr>
        <p:spPr>
          <a:xfrm>
            <a:off x="1473642" y="4129564"/>
            <a:ext cx="6096000" cy="861774"/>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final</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1</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stringConverter</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stringConverter</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convert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37389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Accessing fields and static variables</a:t>
            </a:r>
          </a:p>
          <a:p>
            <a:r>
              <a:rPr lang="en-US" dirty="0"/>
              <a:t>In </a:t>
            </a:r>
            <a:r>
              <a:rPr lang="en-US" dirty="0" err="1"/>
              <a:t>constrast</a:t>
            </a:r>
            <a:r>
              <a:rPr lang="en-US" dirty="0"/>
              <a:t> to local variables we have both read and write access to instance fields and static variables from within lambda expressions. This </a:t>
            </a:r>
            <a:r>
              <a:rPr lang="en-US" dirty="0" err="1"/>
              <a:t>behaviour</a:t>
            </a:r>
            <a:r>
              <a:rPr lang="en-US" dirty="0"/>
              <a:t> is well known from anonymous objects.</a:t>
            </a:r>
            <a:endParaRPr lang="en-US" dirty="0"/>
          </a:p>
        </p:txBody>
      </p:sp>
      <p:sp>
        <p:nvSpPr>
          <p:cNvPr id="4" name="Rectangle 3"/>
          <p:cNvSpPr/>
          <p:nvPr/>
        </p:nvSpPr>
        <p:spPr>
          <a:xfrm>
            <a:off x="1783743" y="3187924"/>
            <a:ext cx="6096000" cy="2554545"/>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class</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Lambda4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static</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outerStaticNum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void</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testScopes</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stringConverter1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23</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stringConverter2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outerStaticNum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72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62138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Accessing Default Interface Methods</a:t>
            </a:r>
          </a:p>
          <a:p>
            <a:pPr marL="0" indent="0">
              <a:buNone/>
            </a:pPr>
            <a:r>
              <a:rPr lang="en-US" dirty="0" smtClean="0"/>
              <a:t>Default methods </a:t>
            </a:r>
            <a:r>
              <a:rPr lang="en-US" b="1" dirty="0" smtClean="0"/>
              <a:t>cannot</a:t>
            </a:r>
            <a:r>
              <a:rPr lang="en-US" dirty="0" smtClean="0"/>
              <a:t> be accessed from within lambda expressions. The following code does not compile:</a:t>
            </a:r>
            <a:endParaRPr lang="en-US" dirty="0"/>
          </a:p>
        </p:txBody>
      </p:sp>
      <p:sp>
        <p:nvSpPr>
          <p:cNvPr id="5" name="Rectangle 4"/>
          <p:cNvSpPr/>
          <p:nvPr/>
        </p:nvSpPr>
        <p:spPr>
          <a:xfrm>
            <a:off x="1616766" y="3363627"/>
            <a:ext cx="6096000" cy="1477328"/>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interface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Formula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double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calculate</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default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double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Math</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Formula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formula</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100</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p>
        </p:txBody>
      </p:sp>
    </p:spTree>
    <p:extLst>
      <p:ext uri="{BB962C8B-B14F-4D97-AF65-F5344CB8AC3E}">
        <p14:creationId xmlns:p14="http://schemas.microsoft.com/office/powerpoint/2010/main" val="2462244079"/>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Q3 2014 Board Meeting v4 November 2 2014</Template>
  <TotalTime>5308</TotalTime>
  <Words>517</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MS PGothic</vt:lpstr>
      <vt:lpstr>Arial</vt:lpstr>
      <vt:lpstr>Arial Black</vt:lpstr>
      <vt:lpstr>Calibri</vt:lpstr>
      <vt:lpstr>Consolas</vt:lpstr>
      <vt:lpstr>Helvetica</vt:lpstr>
      <vt:lpstr>Helvetica Condensed</vt:lpstr>
      <vt:lpstr>HelveticaNeue Condensed</vt:lpstr>
      <vt:lpstr>Menlo</vt:lpstr>
      <vt:lpstr>Times</vt:lpstr>
      <vt:lpstr>Times New Roman</vt:lpstr>
      <vt:lpstr>Wingdings</vt:lpstr>
      <vt:lpstr>Blank Presentation</vt:lpstr>
      <vt:lpstr>JIRA Classic and Agile</vt:lpstr>
      <vt:lpstr>Course Objectives</vt:lpstr>
      <vt:lpstr>Functional programing</vt:lpstr>
      <vt:lpstr>PowerPoint Presentation</vt:lpstr>
      <vt:lpstr>PowerPoint Presentation</vt:lpstr>
      <vt:lpstr>Start</vt:lpstr>
      <vt:lpstr>Lambda Scopes</vt:lpstr>
      <vt:lpstr>PowerPoint Presentation</vt:lpstr>
      <vt:lpstr>PowerPoint Presentation</vt:lpstr>
      <vt:lpstr>Streams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Update Q4 2014</dc:title>
  <dc:creator>benjamin</dc:creator>
  <cp:lastModifiedBy>Facio, Josue</cp:lastModifiedBy>
  <cp:revision>559</cp:revision>
  <dcterms:created xsi:type="dcterms:W3CDTF">2014-11-02T05:32:32Z</dcterms:created>
  <dcterms:modified xsi:type="dcterms:W3CDTF">2017-02-16T23:38:15Z</dcterms:modified>
</cp:coreProperties>
</file>