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34" r:id="rId2"/>
    <p:sldId id="335" r:id="rId3"/>
    <p:sldId id="331" r:id="rId4"/>
    <p:sldId id="332" r:id="rId5"/>
    <p:sldId id="321" r:id="rId6"/>
    <p:sldId id="322" r:id="rId7"/>
    <p:sldId id="323" r:id="rId8"/>
    <p:sldId id="325" r:id="rId9"/>
    <p:sldId id="333"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F6F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47" d="100"/>
          <a:sy n="47" d="100"/>
        </p:scale>
        <p:origin x="744"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2" name="Text Box 16"/>
          <p:cNvSpPr txBox="1">
            <a:spLocks noChangeArrowheads="1"/>
          </p:cNvSpPr>
          <p:nvPr/>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endParaRPr lang="en-US" sz="999" dirty="0">
              <a:solidFill>
                <a:srgbClr val="B0B3B2"/>
              </a:solidFill>
            </a:endParaRPr>
          </a:p>
        </p:txBody>
      </p:sp>
      <p:sp>
        <p:nvSpPr>
          <p:cNvPr id="15" name="Rectangle 14"/>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Text Box 72"/>
          <p:cNvSpPr txBox="1">
            <a:spLocks noChangeArrowheads="1"/>
          </p:cNvSpPr>
          <p:nvPr userDrawn="1"/>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17" name="Title 1"/>
          <p:cNvSpPr>
            <a:spLocks noGrp="1"/>
          </p:cNvSpPr>
          <p:nvPr>
            <p:ph type="ctrTitle" hasCustomPrompt="1"/>
          </p:nvPr>
        </p:nvSpPr>
        <p:spPr>
          <a:xfrm>
            <a:off x="4674581" y="2404538"/>
            <a:ext cx="5308600" cy="1624095"/>
          </a:xfrm>
          <a:prstGeom prst="rect">
            <a:avLst/>
          </a:prstGeom>
          <a:noFill/>
          <a:ln>
            <a:noFill/>
          </a:ln>
        </p:spPr>
        <p:txBody>
          <a:bodyPr>
            <a:noAutofit/>
          </a:bodyPr>
          <a:lstStyle>
            <a:lvl1pPr>
              <a:defRPr sz="4263" b="1">
                <a:solidFill>
                  <a:schemeClr val="bg2">
                    <a:lumMod val="50000"/>
                  </a:schemeClr>
                </a:solidFill>
                <a:latin typeface="+mn-lt"/>
              </a:defRPr>
            </a:lvl1pPr>
          </a:lstStyle>
          <a:p>
            <a:r>
              <a:rPr lang="en-US" dirty="0" smtClean="0"/>
              <a:t>Arial bold (font size 42 </a:t>
            </a:r>
            <a:r>
              <a:rPr lang="en-US" dirty="0" err="1" smtClean="0"/>
              <a:t>pt</a:t>
            </a:r>
            <a:r>
              <a:rPr lang="en-US" dirty="0" smtClean="0"/>
              <a:t>)</a:t>
            </a:r>
            <a:endParaRPr lang="en-US" dirty="0"/>
          </a:p>
        </p:txBody>
      </p:sp>
      <p:sp>
        <p:nvSpPr>
          <p:cNvPr id="18" name="TextBox 17"/>
          <p:cNvSpPr txBox="1"/>
          <p:nvPr userDrawn="1"/>
        </p:nvSpPr>
        <p:spPr>
          <a:xfrm>
            <a:off x="10279564" y="6433411"/>
            <a:ext cx="1556836" cy="276871"/>
          </a:xfrm>
          <a:prstGeom prst="rect">
            <a:avLst/>
          </a:prstGeom>
          <a:noFill/>
        </p:spPr>
        <p:txBody>
          <a:bodyPr wrap="none" rtlCol="0">
            <a:spAutoFit/>
          </a:bodyPr>
          <a:lstStyle/>
          <a:p>
            <a:r>
              <a:rPr lang="en-US" sz="1199" dirty="0" smtClean="0"/>
              <a:t>www.hexaware.com</a:t>
            </a:r>
            <a:endParaRPr lang="en-US" sz="1199" dirty="0"/>
          </a:p>
        </p:txBody>
      </p:sp>
      <p:sp>
        <p:nvSpPr>
          <p:cNvPr id="19" name="Text Box 16"/>
          <p:cNvSpPr txBox="1">
            <a:spLocks noChangeArrowheads="1"/>
          </p:cNvSpPr>
          <p:nvPr userDrawn="1"/>
        </p:nvSpPr>
        <p:spPr bwMode="auto">
          <a:xfrm>
            <a:off x="235457" y="6494082"/>
            <a:ext cx="2847254" cy="246093"/>
          </a:xfrm>
          <a:prstGeom prst="rect">
            <a:avLst/>
          </a:prstGeom>
          <a:noFill/>
          <a:ln w="9525">
            <a:noFill/>
            <a:miter lim="800000"/>
            <a:headEnd/>
            <a:tailEnd/>
          </a:ln>
          <a:effectLst/>
        </p:spPr>
        <p:txBody>
          <a:bodyPr wrap="none">
            <a:spAutoFit/>
          </a:bodyPr>
          <a:lstStyle/>
          <a:p>
            <a:pPr eaLnBrk="1" hangingPunct="1"/>
            <a:r>
              <a:rPr lang="en-US" sz="999" dirty="0" smtClean="0">
                <a:solidFill>
                  <a:srgbClr val="B0B3B2"/>
                </a:solidFill>
              </a:rPr>
              <a:t>© Hexaware Technologies. All rights reserved. </a:t>
            </a:r>
            <a:endParaRPr lang="en-US" sz="999" dirty="0">
              <a:solidFill>
                <a:srgbClr val="B0B3B2"/>
              </a:solidFill>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22" name="TextBox 21"/>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23" name="TextBox 22"/>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24" name="TextBox 23"/>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solidFill>
              <a:schemeClr val="bg2">
                <a:lumMod val="40000"/>
                <a:lumOff val="60000"/>
              </a:schemeClr>
            </a:solid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601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06400" y="1601891"/>
            <a:ext cx="11379200" cy="4800600"/>
          </a:xfrm>
          <a:prstGeom prst="rect">
            <a:avLst/>
          </a:prstGeom>
        </p:spPr>
        <p:txBody>
          <a:bodyPr>
            <a:normAutofit/>
          </a:bodyPr>
          <a:lstStyle>
            <a:lvl1pPr>
              <a:defRPr sz="2398"/>
            </a:lvl1pPr>
          </a:lstStyle>
          <a:p>
            <a:r>
              <a:rPr lang="en-US" smtClean="0"/>
              <a:t>Click icon to add chart</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598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smtClean="0"/>
              <a:t>Click icon to add SmartArt graphic</a:t>
            </a:r>
            <a:endParaRPr lang="en-US" dirty="0"/>
          </a:p>
        </p:txBody>
      </p:sp>
      <p:sp>
        <p:nvSpPr>
          <p:cNvPr id="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410448" y="1599031"/>
            <a:ext cx="11375152" cy="4800600"/>
          </a:xfrm>
          <a:prstGeom prst="rect">
            <a:avLst/>
          </a:prstGeom>
        </p:spPr>
        <p:txBody>
          <a:bodyPr>
            <a:normAutofit/>
          </a:bodyPr>
          <a:lstStyle>
            <a:lvl1pPr>
              <a:defRPr sz="2398"/>
            </a:lvl1pPr>
          </a:lstStyle>
          <a:p>
            <a:r>
              <a:rPr lang="en-US" smtClean="0"/>
              <a:t>Click icon to add media</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you slide">
    <p:spTree>
      <p:nvGrpSpPr>
        <p:cNvPr id="1" name=""/>
        <p:cNvGrpSpPr/>
        <p:nvPr/>
      </p:nvGrpSpPr>
      <p:grpSpPr>
        <a:xfrm>
          <a:off x="0" y="0"/>
          <a:ext cx="0" cy="0"/>
          <a:chOff x="0" y="0"/>
          <a:chExt cx="0" cy="0"/>
        </a:xfrm>
      </p:grpSpPr>
      <p:sp>
        <p:nvSpPr>
          <p:cNvPr id="14" name="Text Box 72"/>
          <p:cNvSpPr txBox="1">
            <a:spLocks noChangeArrowheads="1"/>
          </p:cNvSpPr>
          <p:nvPr/>
        </p:nvSpPr>
        <p:spPr bwMode="auto">
          <a:xfrm>
            <a:off x="11582400" y="6400800"/>
            <a:ext cx="508000" cy="304800"/>
          </a:xfrm>
          <a:prstGeom prst="rect">
            <a:avLst/>
          </a:prstGeom>
          <a:noFill/>
          <a:ln w="9525">
            <a:noFill/>
            <a:miter lim="800000"/>
            <a:headEnd/>
            <a:tailEnd/>
          </a:ln>
        </p:spPr>
        <p:txBody>
          <a:bodyPr anchor="ctr"/>
          <a:lstStyle/>
          <a:p>
            <a:pPr algn="r" eaLnBrk="1" hangingPunct="1">
              <a:spcBef>
                <a:spcPct val="50000"/>
              </a:spcBef>
            </a:pPr>
            <a:endParaRPr lang="en-US" sz="1599" dirty="0">
              <a:solidFill>
                <a:srgbClr val="DD6021"/>
              </a:solidFill>
              <a:latin typeface="HelveticaNeue Condensed"/>
            </a:endParaRPr>
          </a:p>
        </p:txBody>
      </p:sp>
      <p:sp>
        <p:nvSpPr>
          <p:cNvPr id="6" name="Text Box 16"/>
          <p:cNvSpPr txBox="1">
            <a:spLocks noChangeArrowheads="1"/>
          </p:cNvSpPr>
          <p:nvPr/>
        </p:nvSpPr>
        <p:spPr bwMode="auto">
          <a:xfrm>
            <a:off x="325566" y="6540913"/>
            <a:ext cx="4131259" cy="246093"/>
          </a:xfrm>
          <a:prstGeom prst="rect">
            <a:avLst/>
          </a:prstGeom>
          <a:noFill/>
          <a:ln w="9525">
            <a:noFill/>
            <a:miter lim="800000"/>
            <a:headEnd/>
            <a:tailEnd/>
          </a:ln>
          <a:effectLst/>
        </p:spPr>
        <p:txBody>
          <a:bodyPr wrap="none">
            <a:spAutoFit/>
          </a:bodyPr>
          <a:lstStyle/>
          <a:p>
            <a:pPr eaLnBrk="1" hangingPunct="1"/>
            <a:r>
              <a:rPr lang="en-US" sz="999" dirty="0">
                <a:solidFill>
                  <a:schemeClr val="tx1"/>
                </a:solidFill>
              </a:rPr>
              <a:t>© Hexaware Technologies. All rights reserved</a:t>
            </a:r>
            <a:r>
              <a:rPr lang="en-US" sz="999" dirty="0" smtClean="0">
                <a:solidFill>
                  <a:schemeClr val="tx1"/>
                </a:solidFill>
              </a:rPr>
              <a:t>. |</a:t>
            </a:r>
            <a:r>
              <a:rPr lang="en-US" sz="999" baseline="0" dirty="0" smtClean="0">
                <a:solidFill>
                  <a:schemeClr val="tx1"/>
                </a:solidFill>
              </a:rPr>
              <a:t>  www.hexaware.com</a:t>
            </a:r>
            <a:r>
              <a:rPr lang="en-US" sz="999" dirty="0" smtClean="0">
                <a:solidFill>
                  <a:schemeClr val="tx1"/>
                </a:solidFill>
              </a:rPr>
              <a:t> </a:t>
            </a:r>
            <a:endParaRPr lang="en-US" sz="999" dirty="0">
              <a:solidFill>
                <a:schemeClr val="tx1"/>
              </a:solidFill>
            </a:endParaRPr>
          </a:p>
        </p:txBody>
      </p:sp>
      <p:sp>
        <p:nvSpPr>
          <p:cNvPr id="5" name="TextBox 4"/>
          <p:cNvSpPr txBox="1"/>
          <p:nvPr/>
        </p:nvSpPr>
        <p:spPr>
          <a:xfrm>
            <a:off x="4456825" y="3092092"/>
            <a:ext cx="4165600" cy="748346"/>
          </a:xfrm>
          <a:prstGeom prst="rect">
            <a:avLst/>
          </a:prstGeom>
          <a:noFill/>
        </p:spPr>
        <p:txBody>
          <a:bodyPr wrap="square" rtlCol="0">
            <a:spAutoFit/>
          </a:bodyPr>
          <a:lstStyle/>
          <a:p>
            <a:r>
              <a:rPr lang="en-US" sz="4263" b="1" dirty="0" smtClean="0"/>
              <a:t>Thank you</a:t>
            </a:r>
            <a:endParaRPr lang="en-US" sz="4263" b="1"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550" y="1085919"/>
            <a:ext cx="4419600" cy="4733925"/>
          </a:xfrm>
          <a:prstGeom prst="rect">
            <a:avLst/>
          </a:prstGeom>
        </p:spPr>
      </p:pic>
      <p:sp>
        <p:nvSpPr>
          <p:cNvPr id="9" name="TextBox 8"/>
          <p:cNvSpPr txBox="1"/>
          <p:nvPr userDrawn="1"/>
        </p:nvSpPr>
        <p:spPr>
          <a:xfrm>
            <a:off x="2470394" y="2186593"/>
            <a:ext cx="1322285" cy="562368"/>
          </a:xfrm>
          <a:prstGeom prst="rect">
            <a:avLst/>
          </a:prstGeom>
          <a:noFill/>
        </p:spPr>
        <p:txBody>
          <a:bodyPr wrap="none" rtlCol="0">
            <a:spAutoFit/>
          </a:bodyPr>
          <a:lstStyle/>
          <a:p>
            <a:r>
              <a:rPr lang="en-US" sz="1600" b="1" dirty="0" smtClean="0">
                <a:solidFill>
                  <a:srgbClr val="FF0000"/>
                </a:solidFill>
                <a:latin typeface="Arial Black" panose="020B0A04020102020204" pitchFamily="34" charset="0"/>
              </a:rPr>
              <a:t>Passionate</a:t>
            </a:r>
          </a:p>
          <a:p>
            <a:r>
              <a:rPr lang="en-US" sz="1600" b="1" dirty="0" smtClean="0">
                <a:solidFill>
                  <a:srgbClr val="FF0000"/>
                </a:solidFill>
                <a:latin typeface="Arial Black" panose="020B0A04020102020204" pitchFamily="34" charset="0"/>
              </a:rPr>
              <a:t>Employees</a:t>
            </a:r>
            <a:endParaRPr lang="en-US" sz="1600" b="1" dirty="0">
              <a:solidFill>
                <a:srgbClr val="FF0000"/>
              </a:solidFill>
              <a:latin typeface="Arial Black" panose="020B0A04020102020204" pitchFamily="34" charset="0"/>
            </a:endParaRPr>
          </a:p>
        </p:txBody>
      </p:sp>
      <p:sp>
        <p:nvSpPr>
          <p:cNvPr id="11" name="TextBox 10"/>
          <p:cNvSpPr txBox="1"/>
          <p:nvPr userDrawn="1"/>
        </p:nvSpPr>
        <p:spPr>
          <a:xfrm>
            <a:off x="1147228" y="3466265"/>
            <a:ext cx="1251248" cy="562368"/>
          </a:xfrm>
          <a:prstGeom prst="rect">
            <a:avLst/>
          </a:prstGeom>
          <a:noFill/>
        </p:spPr>
        <p:txBody>
          <a:bodyPr wrap="none" rtlCol="0">
            <a:spAutoFit/>
          </a:bodyPr>
          <a:lstStyle/>
          <a:p>
            <a:r>
              <a:rPr lang="en-US" sz="1600" b="1" dirty="0" smtClean="0">
                <a:latin typeface="Arial Black" panose="020B0A04020102020204" pitchFamily="34" charset="0"/>
              </a:rPr>
              <a:t>Innovative</a:t>
            </a:r>
          </a:p>
          <a:p>
            <a:r>
              <a:rPr lang="en-US" sz="1600" b="1" dirty="0" smtClean="0">
                <a:latin typeface="Arial Black" panose="020B0A04020102020204" pitchFamily="34" charset="0"/>
              </a:rPr>
              <a:t>Services</a:t>
            </a:r>
            <a:endParaRPr lang="en-US" sz="1600" b="1" dirty="0">
              <a:latin typeface="Arial Black" panose="020B0A04020102020204" pitchFamily="34" charset="0"/>
            </a:endParaRPr>
          </a:p>
        </p:txBody>
      </p:sp>
      <p:sp>
        <p:nvSpPr>
          <p:cNvPr id="12" name="TextBox 11"/>
          <p:cNvSpPr txBox="1"/>
          <p:nvPr userDrawn="1"/>
        </p:nvSpPr>
        <p:spPr>
          <a:xfrm>
            <a:off x="2659839" y="4148955"/>
            <a:ext cx="1303733" cy="562368"/>
          </a:xfrm>
          <a:prstGeom prst="rect">
            <a:avLst/>
          </a:prstGeom>
          <a:noFill/>
        </p:spPr>
        <p:txBody>
          <a:bodyPr wrap="none" rtlCol="0">
            <a:spAutoFit/>
          </a:bodyPr>
          <a:lstStyle/>
          <a:p>
            <a:pPr algn="ctr"/>
            <a:r>
              <a:rPr lang="en-US" sz="1600" b="1" dirty="0" smtClean="0">
                <a:solidFill>
                  <a:schemeClr val="tx2"/>
                </a:solidFill>
                <a:latin typeface="Arial Black" panose="020B0A04020102020204" pitchFamily="34" charset="0"/>
              </a:rPr>
              <a:t>Delighted</a:t>
            </a:r>
          </a:p>
          <a:p>
            <a:pPr algn="ctr"/>
            <a:r>
              <a:rPr lang="en-US" sz="1600" b="1" dirty="0" smtClean="0">
                <a:solidFill>
                  <a:schemeClr val="tx2"/>
                </a:solidFill>
                <a:latin typeface="Arial Black" panose="020B0A04020102020204" pitchFamily="34" charset="0"/>
              </a:rPr>
              <a:t>Customers</a:t>
            </a:r>
            <a:endParaRPr lang="en-US" sz="1600" b="1" dirty="0">
              <a:solidFill>
                <a:schemeClr val="tx2"/>
              </a:solidFill>
              <a:latin typeface="Arial Black" panose="020B0A04020102020204" pitchFamily="34" charset="0"/>
            </a:endParaRPr>
          </a:p>
        </p:txBody>
      </p:sp>
      <p:sp>
        <p:nvSpPr>
          <p:cNvPr id="13" name="Rectangle 12"/>
          <p:cNvSpPr/>
          <p:nvPr userDrawn="1"/>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0205" y="272753"/>
            <a:ext cx="1950720" cy="795807"/>
          </a:xfrm>
          <a:prstGeom prst="rect">
            <a:avLst/>
          </a:prstGeom>
        </p:spPr>
      </p:pic>
    </p:spTree>
    <p:extLst>
      <p:ext uri="{BB962C8B-B14F-4D97-AF65-F5344CB8AC3E}">
        <p14:creationId xmlns:p14="http://schemas.microsoft.com/office/powerpoint/2010/main" val="37896658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Seperator 1">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730"/>
            <a:ext cx="12192000" cy="4580458"/>
          </a:xfrm>
          <a:prstGeom prst="rect">
            <a:avLst/>
          </a:prstGeom>
        </p:spPr>
      </p:pic>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eperator 2">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046"/>
            <a:ext cx="12192000" cy="4529705"/>
          </a:xfrm>
          <a:prstGeom prst="rect">
            <a:avLst/>
          </a:prstGeom>
        </p:spPr>
      </p:pic>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Seperator 3">
    <p:spTree>
      <p:nvGrpSpPr>
        <p:cNvPr id="1" name=""/>
        <p:cNvGrpSpPr/>
        <p:nvPr/>
      </p:nvGrpSpPr>
      <p:grpSpPr>
        <a:xfrm>
          <a:off x="0" y="0"/>
          <a:ext cx="0" cy="0"/>
          <a:chOff x="0" y="0"/>
          <a:chExt cx="0" cy="0"/>
        </a:xfrm>
      </p:grpSpPr>
      <p:sp>
        <p:nvSpPr>
          <p:cNvPr id="5" name="Title 2"/>
          <p:cNvSpPr>
            <a:spLocks noGrp="1"/>
          </p:cNvSpPr>
          <p:nvPr>
            <p:ph type="title"/>
          </p:nvPr>
        </p:nvSpPr>
        <p:spPr>
          <a:xfrm>
            <a:off x="3556000" y="2718457"/>
            <a:ext cx="8636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0898"/>
            <a:ext cx="12192000" cy="3996799"/>
          </a:xfrm>
          <a:prstGeom prst="rect">
            <a:avLst/>
          </a:prstGeom>
        </p:spPr>
      </p:pic>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6"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hoto insert">
    <p:spTree>
      <p:nvGrpSpPr>
        <p:cNvPr id="1" name=""/>
        <p:cNvGrpSpPr/>
        <p:nvPr/>
      </p:nvGrpSpPr>
      <p:grpSpPr>
        <a:xfrm>
          <a:off x="0" y="0"/>
          <a:ext cx="0" cy="0"/>
          <a:chOff x="0" y="0"/>
          <a:chExt cx="0" cy="0"/>
        </a:xfrm>
      </p:grpSpPr>
      <p:sp>
        <p:nvSpPr>
          <p:cNvPr id="30" name="Rectangle 29"/>
          <p:cNvSpPr/>
          <p:nvPr/>
        </p:nvSpPr>
        <p:spPr>
          <a:xfrm>
            <a:off x="634259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408116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633586"/>
            <a:ext cx="5018319" cy="198698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765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774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190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249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434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133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861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686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414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1" name="Title 1"/>
          <p:cNvSpPr>
            <a:spLocks noGrp="1"/>
          </p:cNvSpPr>
          <p:nvPr>
            <p:ph type="title"/>
          </p:nvPr>
        </p:nvSpPr>
        <p:spPr>
          <a:xfrm>
            <a:off x="303209" y="598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5" y="-22746"/>
            <a:ext cx="12191999" cy="1320119"/>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1865"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94531" y="274384"/>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533113" y="513874"/>
            <a:ext cx="1422400" cy="58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1741195" y="6687116"/>
            <a:ext cx="0" cy="16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a:xfrm>
            <a:off x="11763678" y="6591285"/>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latin typeface="Helvetica Condensed" pitchFamily="34" charset="0"/>
              </a:rPr>
              <a:pPr/>
              <a:t>‹#›</a:t>
            </a:fld>
            <a:endParaRPr lang="en-US" sz="1465" dirty="0">
              <a:latin typeface="Helvetica Condensed" pitchFamily="34" charset="0"/>
            </a:endParaRPr>
          </a:p>
        </p:txBody>
      </p:sp>
      <p:grpSp>
        <p:nvGrpSpPr>
          <p:cNvPr id="2" name="Group 1"/>
          <p:cNvGrpSpPr/>
          <p:nvPr/>
        </p:nvGrpSpPr>
        <p:grpSpPr>
          <a:xfrm>
            <a:off x="5" y="6767230"/>
            <a:ext cx="11582399" cy="60902"/>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18072" rtl="0" eaLnBrk="0" fontAlgn="base" latinLnBrk="0" hangingPunct="0">
                <a:lnSpc>
                  <a:spcPct val="100000"/>
                </a:lnSpc>
                <a:spcBef>
                  <a:spcPct val="0"/>
                </a:spcBef>
                <a:spcAft>
                  <a:spcPct val="0"/>
                </a:spcAft>
                <a:buClrTx/>
                <a:buSzTx/>
                <a:buFontTx/>
                <a:buNone/>
                <a:tabLst/>
              </a:pPr>
              <a:endParaRPr kumimoji="0" lang="en-US" sz="3197"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p:nvSpPr>
        <p:spPr bwMode="auto">
          <a:xfrm>
            <a:off x="303954" y="6494082"/>
            <a:ext cx="4131259" cy="246093"/>
          </a:xfrm>
          <a:prstGeom prst="rect">
            <a:avLst/>
          </a:prstGeom>
          <a:noFill/>
          <a:ln w="9525">
            <a:noFill/>
            <a:miter lim="800000"/>
            <a:headEnd/>
            <a:tailEnd/>
          </a:ln>
          <a:effectLst/>
        </p:spPr>
        <p:txBody>
          <a:bodyPr wrap="none">
            <a:spAutoFit/>
          </a:bodyPr>
          <a:lstStyle/>
          <a:p>
            <a:pPr eaLnBrk="1" hangingPunct="1"/>
            <a:r>
              <a:rPr lang="en-US" sz="999" dirty="0">
                <a:solidFill>
                  <a:srgbClr val="B0B3B2"/>
                </a:solidFill>
              </a:rPr>
              <a:t>© Hexaware Technologies. All rights reserved</a:t>
            </a:r>
            <a:r>
              <a:rPr lang="en-US" sz="999" dirty="0" smtClean="0">
                <a:solidFill>
                  <a:srgbClr val="B0B3B2"/>
                </a:solidFill>
              </a:rPr>
              <a:t>. |</a:t>
            </a:r>
            <a:r>
              <a:rPr lang="en-US" sz="999" baseline="0" dirty="0" smtClean="0">
                <a:solidFill>
                  <a:srgbClr val="B0B3B2"/>
                </a:solidFill>
              </a:rPr>
              <a:t>  www.hexaware.com</a:t>
            </a:r>
            <a:r>
              <a:rPr lang="en-US" sz="999" dirty="0" smtClean="0">
                <a:solidFill>
                  <a:srgbClr val="B0B3B2"/>
                </a:solidFill>
              </a:rPr>
              <a:t> </a:t>
            </a:r>
            <a:endParaRPr lang="en-US" sz="999" dirty="0">
              <a:solidFill>
                <a:srgbClr val="B0B3B2"/>
              </a:solidFill>
            </a:endParaRPr>
          </a:p>
        </p:txBody>
      </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00" r:id="rId19"/>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674581" y="2404538"/>
            <a:ext cx="6179466" cy="1276813"/>
          </a:xfrm>
        </p:spPr>
        <p:txBody>
          <a:bodyPr/>
          <a:lstStyle/>
          <a:p>
            <a:r>
              <a:rPr lang="en-US" dirty="0" smtClean="0"/>
              <a:t>Functional Programming</a:t>
            </a:r>
            <a:endParaRPr lang="en-US" dirty="0"/>
          </a:p>
        </p:txBody>
      </p:sp>
    </p:spTree>
    <p:extLst>
      <p:ext uri="{BB962C8B-B14F-4D97-AF65-F5344CB8AC3E}">
        <p14:creationId xmlns:p14="http://schemas.microsoft.com/office/powerpoint/2010/main" val="325585630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4808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2"/>
                </a:solidFill>
                <a:latin typeface="Arial Black" panose="020B0A04020102020204" pitchFamily="34" charset="0"/>
              </a:rPr>
              <a:t>Course Objectives</a:t>
            </a:r>
          </a:p>
        </p:txBody>
      </p:sp>
      <p:sp>
        <p:nvSpPr>
          <p:cNvPr id="3" name="Content Placeholder 2"/>
          <p:cNvSpPr>
            <a:spLocks noGrp="1"/>
          </p:cNvSpPr>
          <p:nvPr>
            <p:ph idx="1"/>
          </p:nvPr>
        </p:nvSpPr>
        <p:spPr/>
        <p:txBody>
          <a:bodyPr>
            <a:normAutofit/>
          </a:bodyPr>
          <a:lstStyle/>
          <a:p>
            <a:r>
              <a:rPr lang="en-US" sz="2800" dirty="0"/>
              <a:t> </a:t>
            </a:r>
            <a:r>
              <a:rPr lang="en-US" sz="2800" dirty="0" smtClean="0"/>
              <a:t>Functional programming </a:t>
            </a:r>
          </a:p>
          <a:p>
            <a:pPr lvl="1"/>
            <a:r>
              <a:rPr lang="en-US" sz="2000" dirty="0" smtClean="0"/>
              <a:t>Streaming </a:t>
            </a:r>
          </a:p>
          <a:p>
            <a:pPr lvl="1"/>
            <a:r>
              <a:rPr lang="en-US" sz="2000" dirty="0"/>
              <a:t>F</a:t>
            </a:r>
            <a:r>
              <a:rPr lang="en-US" sz="2000" dirty="0" smtClean="0"/>
              <a:t>unction Interface</a:t>
            </a:r>
            <a:endParaRPr lang="en-US" sz="2000" dirty="0"/>
          </a:p>
          <a:p>
            <a:r>
              <a:rPr lang="en-US" sz="2800" dirty="0" smtClean="0"/>
              <a:t>Lambda expression</a:t>
            </a:r>
          </a:p>
          <a:p>
            <a:r>
              <a:rPr lang="en-US" sz="2800" dirty="0" smtClean="0"/>
              <a:t>Multi-thread </a:t>
            </a:r>
          </a:p>
          <a:p>
            <a:r>
              <a:rPr lang="en-US" sz="2800" dirty="0" smtClean="0"/>
              <a:t>Web Services </a:t>
            </a:r>
          </a:p>
          <a:p>
            <a:pPr lvl="1"/>
            <a:r>
              <a:rPr lang="en-US" sz="2000" dirty="0" smtClean="0"/>
              <a:t>SOAP(</a:t>
            </a:r>
            <a:r>
              <a:rPr lang="en-US" sz="2000" dirty="0" err="1" smtClean="0"/>
              <a:t>Jax</a:t>
            </a:r>
            <a:r>
              <a:rPr lang="en-US" sz="2000" dirty="0" smtClean="0"/>
              <a:t>-WS)</a:t>
            </a:r>
          </a:p>
          <a:p>
            <a:pPr lvl="1"/>
            <a:r>
              <a:rPr lang="en-US" sz="2000" dirty="0" smtClean="0"/>
              <a:t>REST </a:t>
            </a:r>
            <a:r>
              <a:rPr lang="en-US" sz="2000" dirty="0"/>
              <a:t>(</a:t>
            </a:r>
            <a:r>
              <a:rPr lang="en-US" sz="2000" dirty="0" err="1"/>
              <a:t>Jax</a:t>
            </a:r>
            <a:r>
              <a:rPr lang="en-US" sz="2000" dirty="0"/>
              <a:t>-RS</a:t>
            </a:r>
            <a:r>
              <a:rPr lang="en-US" sz="2000" dirty="0" smtClean="0"/>
              <a:t>)</a:t>
            </a:r>
          </a:p>
          <a:p>
            <a:pPr lvl="1"/>
            <a:endParaRPr lang="en-US" sz="2000" dirty="0"/>
          </a:p>
          <a:p>
            <a:pPr lvl="1"/>
            <a:endParaRPr lang="en-US" sz="2000" dirty="0" smtClean="0"/>
          </a:p>
          <a:p>
            <a:pPr lvl="1"/>
            <a:r>
              <a:rPr lang="en-US" sz="2000" dirty="0"/>
              <a:t>https://drive.google.com/open?id=0B7p3e6o1oGWHOTBJbXY1SFBEeGs</a:t>
            </a:r>
          </a:p>
          <a:p>
            <a:pPr marL="609036" lvl="1" indent="0">
              <a:buNone/>
            </a:pPr>
            <a:endParaRPr lang="en-US" sz="2000" dirty="0"/>
          </a:p>
        </p:txBody>
      </p:sp>
    </p:spTree>
    <p:extLst>
      <p:ext uri="{BB962C8B-B14F-4D97-AF65-F5344CB8AC3E}">
        <p14:creationId xmlns:p14="http://schemas.microsoft.com/office/powerpoint/2010/main" val="18983636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Anonymous Inner </a:t>
            </a:r>
            <a:r>
              <a:rPr lang="en-US" dirty="0" smtClean="0"/>
              <a:t>Class</a:t>
            </a:r>
            <a:endParaRPr lang="en-US" dirty="0"/>
          </a:p>
        </p:txBody>
      </p:sp>
      <p:sp>
        <p:nvSpPr>
          <p:cNvPr id="3" name="Content Placeholder 2"/>
          <p:cNvSpPr>
            <a:spLocks noGrp="1"/>
          </p:cNvSpPr>
          <p:nvPr>
            <p:ph idx="1"/>
          </p:nvPr>
        </p:nvSpPr>
        <p:spPr/>
        <p:txBody>
          <a:bodyPr/>
          <a:lstStyle/>
          <a:p>
            <a:r>
              <a:rPr lang="en-US" dirty="0"/>
              <a:t>In Java, anonymous inner classes provide a way to implement classes that may occur only once in an application. For example, in a standard Swing or </a:t>
            </a:r>
            <a:r>
              <a:rPr lang="en-US" dirty="0" err="1"/>
              <a:t>JavaFX</a:t>
            </a:r>
            <a:r>
              <a:rPr lang="en-US" dirty="0"/>
              <a:t> application a number of event handlers are required for keyboard and mouse events. Rather than writing a separate event-handling class for each event, you can write something like this.</a:t>
            </a:r>
          </a:p>
          <a:p>
            <a:endParaRPr lang="en-US" dirty="0"/>
          </a:p>
        </p:txBody>
      </p:sp>
      <p:sp>
        <p:nvSpPr>
          <p:cNvPr id="4" name="Rectangle 3"/>
          <p:cNvSpPr/>
          <p:nvPr/>
        </p:nvSpPr>
        <p:spPr>
          <a:xfrm>
            <a:off x="1247775" y="3813513"/>
            <a:ext cx="7894634" cy="1754326"/>
          </a:xfrm>
          <a:prstGeom prst="rect">
            <a:avLst/>
          </a:prstGeom>
        </p:spPr>
        <p:txBody>
          <a:bodyPr wrap="square">
            <a:spAutoFit/>
          </a:bodyPr>
          <a:lstStyle/>
          <a:p>
            <a:r>
              <a:rPr lang="en-US" dirty="0" err="1"/>
              <a:t>JButton</a:t>
            </a:r>
            <a:r>
              <a:rPr lang="en-US" dirty="0"/>
              <a:t> </a:t>
            </a:r>
            <a:r>
              <a:rPr lang="en-US" dirty="0" err="1"/>
              <a:t>testButton</a:t>
            </a:r>
            <a:r>
              <a:rPr lang="en-US" dirty="0"/>
              <a:t> = new </a:t>
            </a:r>
            <a:r>
              <a:rPr lang="en-US" dirty="0" err="1"/>
              <a:t>JButton</a:t>
            </a:r>
            <a:r>
              <a:rPr lang="en-US" dirty="0"/>
              <a:t>("Test Button");</a:t>
            </a:r>
          </a:p>
          <a:p>
            <a:r>
              <a:rPr lang="en-US" dirty="0"/>
              <a:t>     </a:t>
            </a:r>
            <a:r>
              <a:rPr lang="en-US" dirty="0" err="1"/>
              <a:t>testButton.addActionListener</a:t>
            </a:r>
            <a:r>
              <a:rPr lang="en-US" dirty="0"/>
              <a:t>(new </a:t>
            </a:r>
            <a:r>
              <a:rPr lang="en-US" dirty="0" err="1"/>
              <a:t>ActionListener</a:t>
            </a:r>
            <a:r>
              <a:rPr lang="en-US" dirty="0"/>
              <a:t>(){</a:t>
            </a:r>
          </a:p>
          <a:p>
            <a:r>
              <a:rPr lang="en-US" dirty="0"/>
              <a:t>     </a:t>
            </a:r>
            <a:r>
              <a:rPr lang="en-US" dirty="0">
                <a:solidFill>
                  <a:srgbClr val="00B050"/>
                </a:solidFill>
              </a:rPr>
              <a:t>@Override public void </a:t>
            </a:r>
            <a:r>
              <a:rPr lang="en-US" dirty="0" err="1">
                <a:solidFill>
                  <a:srgbClr val="00B050"/>
                </a:solidFill>
              </a:rPr>
              <a:t>actionPerformed</a:t>
            </a:r>
            <a:r>
              <a:rPr lang="en-US" dirty="0">
                <a:solidFill>
                  <a:srgbClr val="00B050"/>
                </a:solidFill>
              </a:rPr>
              <a:t>(</a:t>
            </a:r>
            <a:r>
              <a:rPr lang="en-US" dirty="0" err="1">
                <a:solidFill>
                  <a:srgbClr val="00B050"/>
                </a:solidFill>
              </a:rPr>
              <a:t>ActionEvent</a:t>
            </a:r>
            <a:r>
              <a:rPr lang="en-US" dirty="0">
                <a:solidFill>
                  <a:srgbClr val="00B050"/>
                </a:solidFill>
              </a:rPr>
              <a:t> </a:t>
            </a:r>
            <a:r>
              <a:rPr lang="en-US" dirty="0" err="1">
                <a:solidFill>
                  <a:srgbClr val="00B050"/>
                </a:solidFill>
              </a:rPr>
              <a:t>ae</a:t>
            </a:r>
            <a:r>
              <a:rPr lang="en-US" dirty="0">
                <a:solidFill>
                  <a:srgbClr val="00B050"/>
                </a:solidFill>
              </a:rPr>
              <a:t>){</a:t>
            </a:r>
          </a:p>
          <a:p>
            <a:r>
              <a:rPr lang="en-US" dirty="0">
                <a:solidFill>
                  <a:srgbClr val="00B050"/>
                </a:solidFill>
              </a:rPr>
              <a:t>         </a:t>
            </a:r>
            <a:r>
              <a:rPr lang="en-US" dirty="0" err="1">
                <a:solidFill>
                  <a:srgbClr val="00B050"/>
                </a:solidFill>
              </a:rPr>
              <a:t>System.out.println</a:t>
            </a:r>
            <a:r>
              <a:rPr lang="en-US" dirty="0">
                <a:solidFill>
                  <a:srgbClr val="00B050"/>
                </a:solidFill>
              </a:rPr>
              <a:t>("Click Detected by Anon Class");</a:t>
            </a:r>
          </a:p>
          <a:p>
            <a:r>
              <a:rPr lang="en-US" dirty="0">
                <a:solidFill>
                  <a:srgbClr val="00B050"/>
                </a:solidFill>
              </a:rPr>
              <a:t>       }</a:t>
            </a:r>
          </a:p>
          <a:p>
            <a:r>
              <a:rPr lang="en-US" dirty="0"/>
              <a:t>     });</a:t>
            </a:r>
          </a:p>
        </p:txBody>
      </p:sp>
    </p:spTree>
    <p:extLst>
      <p:ext uri="{BB962C8B-B14F-4D97-AF65-F5344CB8AC3E}">
        <p14:creationId xmlns:p14="http://schemas.microsoft.com/office/powerpoint/2010/main" val="1086637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Lambda Expression </a:t>
            </a:r>
            <a:r>
              <a:rPr lang="en-US" dirty="0" smtClean="0"/>
              <a:t>Syntax</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Lambda expressions address the bulkiness of anonymous inner classes by converting five lines of code into a single statement. This simple horizontal solution solves the "vertical problem" presented by inner classes.</a:t>
            </a:r>
          </a:p>
          <a:p>
            <a:endParaRPr lang="en-US" dirty="0"/>
          </a:p>
          <a:p>
            <a:r>
              <a:rPr lang="en-US" dirty="0"/>
              <a:t>A lambda expression is composed of three parts.</a:t>
            </a:r>
          </a:p>
          <a:p>
            <a:endParaRPr lang="en-US" dirty="0"/>
          </a:p>
          <a:p>
            <a:pPr marL="0" indent="0">
              <a:buNone/>
            </a:pPr>
            <a:r>
              <a:rPr lang="en-US" dirty="0" smtClean="0"/>
              <a:t>	Argument List</a:t>
            </a:r>
            <a:r>
              <a:rPr lang="en-US" dirty="0"/>
              <a:t>	</a:t>
            </a:r>
            <a:r>
              <a:rPr lang="en-US" dirty="0" smtClean="0"/>
              <a:t>		Arrow 				Token</a:t>
            </a:r>
            <a:r>
              <a:rPr lang="en-US" dirty="0"/>
              <a:t>	Body</a:t>
            </a:r>
          </a:p>
          <a:p>
            <a:pPr marL="0" indent="0">
              <a:buNone/>
            </a:pPr>
            <a:r>
              <a:rPr lang="en-US" dirty="0" smtClean="0"/>
              <a:t>	(</a:t>
            </a:r>
            <a:r>
              <a:rPr lang="en-US" dirty="0" err="1"/>
              <a:t>int</a:t>
            </a:r>
            <a:r>
              <a:rPr lang="en-US" dirty="0"/>
              <a:t> x, </a:t>
            </a:r>
            <a:r>
              <a:rPr lang="en-US" dirty="0" err="1"/>
              <a:t>int</a:t>
            </a:r>
            <a:r>
              <a:rPr lang="en-US" dirty="0"/>
              <a:t> y)	</a:t>
            </a:r>
            <a:r>
              <a:rPr lang="en-US" dirty="0" smtClean="0"/>
              <a:t>		-&gt;</a:t>
            </a:r>
            <a:r>
              <a:rPr lang="en-US" dirty="0"/>
              <a:t>	</a:t>
            </a:r>
            <a:r>
              <a:rPr lang="en-US" dirty="0" smtClean="0"/>
              <a:t>				x </a:t>
            </a:r>
            <a:r>
              <a:rPr lang="en-US" dirty="0"/>
              <a:t>+ </a:t>
            </a:r>
            <a:r>
              <a:rPr lang="en-US" dirty="0" smtClean="0"/>
              <a:t>y</a:t>
            </a:r>
          </a:p>
          <a:p>
            <a:pPr marL="0" indent="0">
              <a:buNone/>
            </a:pPr>
            <a:endParaRPr lang="en-US" dirty="0"/>
          </a:p>
          <a:p>
            <a:r>
              <a:rPr lang="en-US" dirty="0"/>
              <a:t>The body can be either a single expression or a statement block. In the expression form, the body is simply evaluated and returned. In the block form, the body is evaluated like a method body and a return statement returns control to the caller of the anonymous method. The break and continue keywords are illegal at the top level, but are permitted within loops. If the body produces a result, every control path must return something or throw an exception.</a:t>
            </a:r>
          </a:p>
        </p:txBody>
      </p:sp>
    </p:spTree>
    <p:extLst>
      <p:ext uri="{BB962C8B-B14F-4D97-AF65-F5344CB8AC3E}">
        <p14:creationId xmlns:p14="http://schemas.microsoft.com/office/powerpoint/2010/main" val="4973906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a:t>
            </a:r>
            <a:endParaRPr lang="en-US" dirty="0"/>
          </a:p>
        </p:txBody>
      </p:sp>
      <p:sp>
        <p:nvSpPr>
          <p:cNvPr id="3" name="Content Placeholder 2"/>
          <p:cNvSpPr>
            <a:spLocks noGrp="1"/>
          </p:cNvSpPr>
          <p:nvPr>
            <p:ph idx="1"/>
          </p:nvPr>
        </p:nvSpPr>
        <p:spPr/>
        <p:txBody>
          <a:bodyPr/>
          <a:lstStyle/>
          <a:p>
            <a:r>
              <a:rPr lang="en-US" dirty="0"/>
              <a:t>S</a:t>
            </a:r>
            <a:r>
              <a:rPr lang="en-US" dirty="0" smtClean="0"/>
              <a:t>imple </a:t>
            </a:r>
            <a:r>
              <a:rPr lang="en-US" dirty="0"/>
              <a:t>example of how to sort a list of strings in prior versions of Java</a:t>
            </a:r>
            <a:r>
              <a:rPr lang="en-US" dirty="0" smtClean="0"/>
              <a:t>:</a:t>
            </a:r>
          </a:p>
          <a:p>
            <a:endParaRPr lang="en-US" dirty="0"/>
          </a:p>
          <a:p>
            <a:endParaRPr lang="en-US" dirty="0" smtClean="0"/>
          </a:p>
          <a:p>
            <a:endParaRPr lang="en-US" dirty="0"/>
          </a:p>
          <a:p>
            <a:endParaRPr lang="en-US" dirty="0" smtClean="0"/>
          </a:p>
          <a:p>
            <a:r>
              <a:rPr lang="en-US" dirty="0"/>
              <a:t>Instead of creating anonymous objects all day long, Java 8 comes with a much shorter syntax, </a:t>
            </a:r>
            <a:r>
              <a:rPr lang="en-US" b="1" dirty="0"/>
              <a:t>lambda expressions</a:t>
            </a:r>
            <a:r>
              <a:rPr lang="en-US" dirty="0"/>
              <a:t>:</a:t>
            </a:r>
            <a:endParaRPr lang="en-US" dirty="0" smtClean="0"/>
          </a:p>
          <a:p>
            <a:endParaRPr lang="en-US" dirty="0"/>
          </a:p>
        </p:txBody>
      </p:sp>
      <p:sp>
        <p:nvSpPr>
          <p:cNvPr id="7" name="Rectangle 6"/>
          <p:cNvSpPr/>
          <p:nvPr/>
        </p:nvSpPr>
        <p:spPr>
          <a:xfrm>
            <a:off x="1227151" y="2445764"/>
            <a:ext cx="6096000" cy="1177245"/>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List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&gt;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names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Arrays</a:t>
            </a:r>
            <a:r>
              <a:rPr lang="en-US" sz="1000" b="1"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9876AA"/>
                </a:solidFill>
                <a:latin typeface="Consolas" panose="020B0609020204030204" pitchFamily="49" charset="0"/>
                <a:ea typeface="Times New Roman" panose="02020603050405020304" pitchFamily="18" charset="0"/>
                <a:cs typeface="Times New Roman" panose="02020603050405020304" pitchFamily="18" charset="0"/>
              </a:rPr>
              <a:t>asList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"peter"</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anna</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"mike"</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"xenia</a:t>
            </a:r>
            <a:r>
              <a:rPr lang="en-US" sz="1000" dirty="0" smtClean="0">
                <a:solidFill>
                  <a:srgbClr val="A5C25C"/>
                </a:solidFill>
                <a:latin typeface="Consolas" panose="020B0609020204030204" pitchFamily="49" charset="0"/>
                <a:ea typeface="Times New Roman" panose="02020603050405020304" pitchFamily="18" charset="0"/>
                <a:cs typeface="Times New Roman" panose="02020603050405020304" pitchFamily="18" charset="0"/>
              </a:rPr>
              <a:t>"</a:t>
            </a:r>
            <a:r>
              <a:rPr lang="en-US" sz="1000" b="1"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smtClean="0">
              <a:latin typeface="Calibri" panose="020F0502020204030204" pitchFamily="34" charset="0"/>
              <a:ea typeface="Times New Roman" panose="02020603050405020304" pitchFamily="18"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err="1">
                <a:solidFill>
                  <a:srgbClr val="A9B7C6"/>
                </a:solidFill>
                <a:latin typeface="Calibri" panose="020F0502020204030204" pitchFamily="34" charset="0"/>
                <a:ea typeface="Times New Roman" panose="02020603050405020304" pitchFamily="18" charset="0"/>
                <a:cs typeface="Times New Roman" panose="02020603050405020304" pitchFamily="18" charset="0"/>
              </a:rPr>
              <a:t>C</a:t>
            </a:r>
            <a:r>
              <a:rPr lang="en-US" sz="1000" dirty="0" err="1"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ollections</a:t>
            </a:r>
            <a:r>
              <a:rPr lang="en-US" sz="1000" b="1" dirty="0" err="1"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smtClean="0">
                <a:solidFill>
                  <a:srgbClr val="9876AA"/>
                </a:solidFill>
                <a:latin typeface="Consolas" panose="020B0609020204030204" pitchFamily="49" charset="0"/>
                <a:ea typeface="Times New Roman" panose="02020603050405020304" pitchFamily="18" charset="0"/>
                <a:cs typeface="Times New Roman" panose="02020603050405020304" pitchFamily="18" charset="0"/>
              </a:rPr>
              <a:t>sort</a:t>
            </a:r>
            <a:r>
              <a:rPr lang="en-US" sz="1000" b="1"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smtClean="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names</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new</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Comparator</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&lt;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&gt;()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BBB529"/>
                </a:solidFill>
                <a:latin typeface="Consolas" panose="020B0609020204030204" pitchFamily="49" charset="0"/>
                <a:ea typeface="Times New Roman" panose="02020603050405020304" pitchFamily="18" charset="0"/>
                <a:cs typeface="Times New Roman" panose="02020603050405020304" pitchFamily="18" charset="0"/>
              </a:rPr>
              <a:t>@Override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CC7832"/>
                </a:solidFill>
                <a:latin typeface="Consolas" panose="020B0609020204030204" pitchFamily="49" charset="0"/>
                <a:ea typeface="Times New Roman" panose="02020603050405020304" pitchFamily="18" charset="0"/>
                <a:cs typeface="Times New Roman" panose="02020603050405020304" pitchFamily="18" charset="0"/>
              </a:rPr>
              <a:t>int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compare</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String a</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String b</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CC7832"/>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b</a:t>
            </a:r>
            <a:r>
              <a:rPr lang="en-US" sz="1000" b="1" dirty="0" err="1">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9876AA"/>
                </a:solidFill>
                <a:latin typeface="Consolas" panose="020B0609020204030204" pitchFamily="49" charset="0"/>
                <a:ea typeface="Times New Roman" panose="02020603050405020304" pitchFamily="18" charset="0"/>
                <a:cs typeface="Times New Roman" panose="02020603050405020304" pitchFamily="18" charset="0"/>
              </a:rPr>
              <a:t>compareTo</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a:solidFill>
                  <a:srgbClr val="A9B7C6"/>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946041" y="5019278"/>
            <a:ext cx="6377110" cy="577081"/>
          </a:xfrm>
          <a:prstGeom prst="rect">
            <a:avLst/>
          </a:prstGeom>
          <a:solidFill>
            <a:schemeClr val="bg2">
              <a:lumMod val="50000"/>
            </a:schemeClr>
          </a:solidFill>
        </p:spPr>
        <p:txBody>
          <a:bodyPr wrap="square">
            <a:spAutoFit/>
          </a:bodyPr>
          <a:lstStyle/>
          <a:p>
            <a:pPr lvl="0" eaLnBrk="0" fontAlgn="base" hangingPunct="0">
              <a:spcBef>
                <a:spcPct val="0"/>
              </a:spcBef>
              <a:spcAft>
                <a:spcPct val="0"/>
              </a:spcAft>
            </a:pPr>
            <a:r>
              <a:rPr lang="en-US" altLang="en-US" sz="1050" dirty="0" err="1">
                <a:solidFill>
                  <a:srgbClr val="A9B7C6"/>
                </a:solidFill>
                <a:latin typeface="Consolas" panose="020B0609020204030204" pitchFamily="49" charset="0"/>
                <a:cs typeface="Consolas" panose="020B0609020204030204" pitchFamily="49" charset="0"/>
              </a:rPr>
              <a:t>Collections</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sort</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names</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b</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-&gt;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altLang="en-US" sz="105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base" hangingPunct="0">
              <a:spcBef>
                <a:spcPct val="0"/>
              </a:spcBef>
              <a:spcAft>
                <a:spcPct val="0"/>
              </a:spcAft>
            </a:pPr>
            <a:r>
              <a:rPr lang="en-US" altLang="en-US" sz="1050" dirty="0" smtClean="0">
                <a:solidFill>
                  <a:srgbClr val="CC7832"/>
                </a:solidFill>
                <a:latin typeface="Consolas" panose="020B0609020204030204" pitchFamily="49" charset="0"/>
                <a:ea typeface="Times New Roman" panose="02020603050405020304" pitchFamily="18" charset="0"/>
                <a:cs typeface="Consolas" panose="020B0609020204030204" pitchFamily="49" charset="0"/>
              </a:rPr>
              <a:t>	return</a:t>
            </a:r>
            <a:r>
              <a:rPr lang="en-US" altLang="en-US" sz="1050"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err="1">
                <a:solidFill>
                  <a:srgbClr val="A9B7C6"/>
                </a:solidFill>
                <a:latin typeface="Consolas" panose="020B0609020204030204" pitchFamily="49" charset="0"/>
                <a:cs typeface="Consolas" panose="020B0609020204030204" pitchFamily="49" charset="0"/>
              </a:rPr>
              <a:t>b</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compareTo</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smtClean="0">
                <a:solidFill>
                  <a:srgbClr val="A9B7C6"/>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latin typeface="Arial" panose="020B0604020202020204" pitchFamily="34" charset="0"/>
              </a:rPr>
              <a:t> </a:t>
            </a:r>
            <a:endParaRPr lang="en-US" altLang="en-US" sz="1050" dirty="0">
              <a:latin typeface="Arial" panose="020B0604020202020204" pitchFamily="34" charset="0"/>
            </a:endParaRPr>
          </a:p>
        </p:txBody>
      </p:sp>
      <p:sp>
        <p:nvSpPr>
          <p:cNvPr id="23" name="Rectangle 22"/>
          <p:cNvSpPr/>
          <p:nvPr/>
        </p:nvSpPr>
        <p:spPr>
          <a:xfrm>
            <a:off x="946041" y="5964862"/>
            <a:ext cx="6377110" cy="253916"/>
          </a:xfrm>
          <a:prstGeom prst="rect">
            <a:avLst/>
          </a:prstGeom>
          <a:solidFill>
            <a:schemeClr val="bg2">
              <a:lumMod val="50000"/>
            </a:schemeClr>
          </a:solidFill>
        </p:spPr>
        <p:txBody>
          <a:bodyPr wrap="square">
            <a:spAutoFit/>
          </a:bodyPr>
          <a:lstStyle/>
          <a:p>
            <a:pPr lvl="0" eaLnBrk="0" fontAlgn="base" hangingPunct="0">
              <a:spcBef>
                <a:spcPct val="0"/>
              </a:spcBef>
              <a:spcAft>
                <a:spcPct val="0"/>
              </a:spcAft>
            </a:pPr>
            <a:r>
              <a:rPr lang="en-US" altLang="en-US" sz="1050" dirty="0" err="1">
                <a:solidFill>
                  <a:srgbClr val="A9B7C6"/>
                </a:solidFill>
                <a:latin typeface="Consolas" panose="020B0609020204030204" pitchFamily="49" charset="0"/>
                <a:cs typeface="Consolas" panose="020B0609020204030204" pitchFamily="49" charset="0"/>
              </a:rPr>
              <a:t>Collections</a:t>
            </a:r>
            <a:r>
              <a:rPr lang="en-US" altLang="en-US" sz="1050" b="1" dirty="0" err="1">
                <a:solidFill>
                  <a:srgbClr val="A9B7C6"/>
                </a:solidFill>
                <a:latin typeface="Consolas" panose="020B0609020204030204" pitchFamily="49" charset="0"/>
                <a:cs typeface="Consolas" panose="020B0609020204030204" pitchFamily="49" charset="0"/>
              </a:rPr>
              <a:t>.</a:t>
            </a:r>
            <a:r>
              <a:rPr lang="en-US" altLang="en-US" sz="1050" dirty="0" err="1">
                <a:solidFill>
                  <a:srgbClr val="9876AA"/>
                </a:solidFill>
                <a:latin typeface="Consolas" panose="020B0609020204030204" pitchFamily="49" charset="0"/>
                <a:cs typeface="Consolas" panose="020B0609020204030204" pitchFamily="49" charset="0"/>
              </a:rPr>
              <a:t>sort</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names</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a</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String</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a:solidFill>
                  <a:srgbClr val="A9B7C6"/>
                </a:solidFill>
                <a:latin typeface="Consolas" panose="020B0609020204030204" pitchFamily="49" charset="0"/>
                <a:cs typeface="Consolas" panose="020B0609020204030204" pitchFamily="49" charset="0"/>
              </a:rPr>
              <a:t>b</a:t>
            </a:r>
            <a:r>
              <a:rPr lang="en-US" altLang="en-US" sz="1050" b="1" dirty="0">
                <a:solidFill>
                  <a:srgbClr val="A9B7C6"/>
                </a:solidFill>
                <a:latin typeface="Consolas" panose="020B0609020204030204" pitchFamily="49" charset="0"/>
                <a:cs typeface="Consolas" panose="020B0609020204030204" pitchFamily="49" charset="0"/>
              </a:rPr>
              <a: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b="1" dirty="0">
                <a:solidFill>
                  <a:srgbClr val="A9B7C6"/>
                </a:solidFill>
                <a:latin typeface="Consolas" panose="020B0609020204030204" pitchFamily="49" charset="0"/>
                <a:cs typeface="Consolas" panose="020B0609020204030204" pitchFamily="49" charset="0"/>
              </a:rPr>
              <a:t>-&gt;</a:t>
            </a:r>
            <a:r>
              <a:rPr lang="en-US" altLang="en-US" sz="105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050" dirty="0" err="1" smtClean="0">
                <a:solidFill>
                  <a:srgbClr val="A9B7C6"/>
                </a:solidFill>
                <a:latin typeface="Consolas" panose="020B0609020204030204" pitchFamily="49" charset="0"/>
                <a:cs typeface="Consolas" panose="020B0609020204030204" pitchFamily="49" charset="0"/>
              </a:rPr>
              <a:t>b</a:t>
            </a:r>
            <a:r>
              <a:rPr lang="en-US" altLang="en-US" sz="1050" b="1" dirty="0" err="1" smtClean="0">
                <a:solidFill>
                  <a:srgbClr val="A9B7C6"/>
                </a:solidFill>
                <a:latin typeface="Consolas" panose="020B0609020204030204" pitchFamily="49" charset="0"/>
                <a:cs typeface="Consolas" panose="020B0609020204030204" pitchFamily="49" charset="0"/>
              </a:rPr>
              <a:t>.</a:t>
            </a:r>
            <a:r>
              <a:rPr lang="en-US" altLang="en-US" sz="1050" dirty="0" err="1" smtClean="0">
                <a:solidFill>
                  <a:srgbClr val="9876AA"/>
                </a:solidFill>
                <a:latin typeface="Consolas" panose="020B0609020204030204" pitchFamily="49" charset="0"/>
                <a:cs typeface="Consolas" panose="020B0609020204030204" pitchFamily="49" charset="0"/>
              </a:rPr>
              <a:t>compareTo</a:t>
            </a: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solidFill>
                  <a:srgbClr val="A9B7C6"/>
                </a:solidFill>
                <a:latin typeface="Consolas" panose="020B0609020204030204" pitchFamily="49" charset="0"/>
                <a:cs typeface="Consolas" panose="020B0609020204030204" pitchFamily="49" charset="0"/>
              </a:rPr>
              <a:t>a</a:t>
            </a:r>
            <a:r>
              <a:rPr lang="en-US" altLang="en-US" sz="1050" b="1" dirty="0" smtClean="0">
                <a:solidFill>
                  <a:srgbClr val="A9B7C6"/>
                </a:solidFill>
                <a:latin typeface="Consolas" panose="020B0609020204030204" pitchFamily="49" charset="0"/>
                <a:cs typeface="Consolas" panose="020B0609020204030204" pitchFamily="49" charset="0"/>
              </a:rPr>
              <a:t>));</a:t>
            </a:r>
            <a:r>
              <a:rPr lang="en-US" altLang="en-US" sz="1050" dirty="0" smtClean="0">
                <a:latin typeface="Arial" panose="020B0604020202020204" pitchFamily="34" charset="0"/>
              </a:rPr>
              <a:t> </a:t>
            </a:r>
            <a:endParaRPr lang="en-US" altLang="en-US" sz="1050" dirty="0">
              <a:latin typeface="Arial" panose="020B0604020202020204" pitchFamily="34" charset="0"/>
            </a:endParaRPr>
          </a:p>
        </p:txBody>
      </p:sp>
    </p:spTree>
    <p:extLst>
      <p:ext uri="{BB962C8B-B14F-4D97-AF65-F5344CB8AC3E}">
        <p14:creationId xmlns:p14="http://schemas.microsoft.com/office/powerpoint/2010/main" val="4567685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Lambda </a:t>
            </a:r>
            <a:r>
              <a:rPr lang="en-US" b="0" dirty="0" smtClean="0"/>
              <a:t>Scopes</a:t>
            </a:r>
            <a:endParaRPr lang="en-US" dirty="0"/>
          </a:p>
        </p:txBody>
      </p:sp>
      <p:sp>
        <p:nvSpPr>
          <p:cNvPr id="3" name="Content Placeholder 2"/>
          <p:cNvSpPr>
            <a:spLocks noGrp="1"/>
          </p:cNvSpPr>
          <p:nvPr>
            <p:ph idx="1"/>
          </p:nvPr>
        </p:nvSpPr>
        <p:spPr/>
        <p:txBody>
          <a:bodyPr/>
          <a:lstStyle/>
          <a:p>
            <a:r>
              <a:rPr lang="en-US" dirty="0"/>
              <a:t>Accessing outer scope variables from lambda expressions is very similar to anonymous objects. You can access final variables from the local outer scope as well as instance fields and static variables</a:t>
            </a:r>
            <a:r>
              <a:rPr lang="en-US" dirty="0" smtClean="0"/>
              <a:t>.</a:t>
            </a:r>
          </a:p>
          <a:p>
            <a:pPr marL="0" indent="0">
              <a:buNone/>
            </a:pPr>
            <a:endParaRPr lang="en-US" b="1" dirty="0" smtClean="0"/>
          </a:p>
          <a:p>
            <a:pPr marL="0" indent="0">
              <a:buNone/>
            </a:pPr>
            <a:r>
              <a:rPr lang="en-US" b="1" dirty="0" smtClean="0"/>
              <a:t>Accessing </a:t>
            </a:r>
            <a:r>
              <a:rPr lang="en-US" b="1" dirty="0"/>
              <a:t>local variables</a:t>
            </a:r>
          </a:p>
          <a:p>
            <a:r>
              <a:rPr lang="en-US" dirty="0"/>
              <a:t>We can read final local variables from the outer scope of lambda expressions:</a:t>
            </a:r>
          </a:p>
        </p:txBody>
      </p:sp>
      <p:sp>
        <p:nvSpPr>
          <p:cNvPr id="7" name="Rectangle 6"/>
          <p:cNvSpPr/>
          <p:nvPr/>
        </p:nvSpPr>
        <p:spPr>
          <a:xfrm>
            <a:off x="1473642" y="4129564"/>
            <a:ext cx="6096000" cy="861774"/>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final</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1</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stringConverter</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stringConverter</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convert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373895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Accessing fields and static variables</a:t>
            </a:r>
          </a:p>
          <a:p>
            <a:r>
              <a:rPr lang="en-US" dirty="0"/>
              <a:t>In </a:t>
            </a:r>
            <a:r>
              <a:rPr lang="en-US" dirty="0" err="1"/>
              <a:t>constrast</a:t>
            </a:r>
            <a:r>
              <a:rPr lang="en-US" dirty="0"/>
              <a:t> to local variables we have both read and write access to instance fields and static variables from within lambda expressions. This </a:t>
            </a:r>
            <a:r>
              <a:rPr lang="en-US" dirty="0" err="1"/>
              <a:t>behaviour</a:t>
            </a:r>
            <a:r>
              <a:rPr lang="en-US" dirty="0"/>
              <a:t> is well known from anonymous objects.</a:t>
            </a:r>
          </a:p>
        </p:txBody>
      </p:sp>
      <p:sp>
        <p:nvSpPr>
          <p:cNvPr id="4" name="Rectangle 3"/>
          <p:cNvSpPr/>
          <p:nvPr/>
        </p:nvSpPr>
        <p:spPr>
          <a:xfrm>
            <a:off x="1783743" y="3187924"/>
            <a:ext cx="6096000" cy="2554545"/>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class</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Lambda4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static</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outerStaticNum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outerNum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void</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testScopes</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stringConverter1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23</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Converter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Integer</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stringConverter2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outerStaticNum</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72</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String</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valueOf</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from</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621382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Accessing Default Interface Methods</a:t>
            </a:r>
          </a:p>
          <a:p>
            <a:pPr marL="0" indent="0">
              <a:buNone/>
            </a:pPr>
            <a:r>
              <a:rPr lang="en-US" dirty="0" smtClean="0"/>
              <a:t>Default methods </a:t>
            </a:r>
            <a:r>
              <a:rPr lang="en-US" b="1" dirty="0" smtClean="0"/>
              <a:t>cannot</a:t>
            </a:r>
            <a:r>
              <a:rPr lang="en-US" dirty="0" smtClean="0"/>
              <a:t> be accessed from within lambda expressions. The following code does not compile:</a:t>
            </a:r>
            <a:endParaRPr lang="en-US" dirty="0"/>
          </a:p>
        </p:txBody>
      </p:sp>
      <p:sp>
        <p:nvSpPr>
          <p:cNvPr id="5" name="Rectangle 4"/>
          <p:cNvSpPr/>
          <p:nvPr/>
        </p:nvSpPr>
        <p:spPr>
          <a:xfrm>
            <a:off x="1616766" y="3363627"/>
            <a:ext cx="6096000" cy="1477328"/>
          </a:xfrm>
          <a:prstGeom prst="rect">
            <a:avLst/>
          </a:prstGeom>
          <a:solidFill>
            <a:schemeClr val="bg2">
              <a:lumMod val="50000"/>
            </a:schemeClr>
          </a:solidFill>
        </p:spPr>
        <p:txBody>
          <a:bodyPr>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interface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Formula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double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calculate</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default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double</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CC7832"/>
                </a:solidFill>
                <a:latin typeface="Consolas" panose="020B0609020204030204" pitchFamily="49" charset="0"/>
                <a:ea typeface="Times New Roman" panose="02020603050405020304" pitchFamily="18" charset="0"/>
                <a:cs typeface="Consolas" panose="020B0609020204030204" pitchFamily="49" charset="0"/>
              </a:rPr>
              <a:t>int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CC7832"/>
                </a:solidFill>
                <a:latin typeface="Consolas" panose="020B0609020204030204" pitchFamily="49" charset="0"/>
                <a:ea typeface="Times New Roman" panose="02020603050405020304" pitchFamily="18" charset="0"/>
                <a:cs typeface="Consolas" panose="020B0609020204030204" pitchFamily="49" charset="0"/>
              </a:rPr>
              <a:t>return</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Math</a:t>
            </a:r>
            <a:r>
              <a:rPr lang="en-US" sz="1000" b="1"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err="1">
                <a:solidFill>
                  <a:srgbClr val="9876AA"/>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b="1" dirty="0" smtClean="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onsolas" panose="020B0609020204030204" pitchFamily="49" charset="0"/>
              <a:ea typeface="Calibri" panose="020F0502020204030204" pitchFamily="34" charset="0"/>
              <a:cs typeface="Consolas" panose="020B0609020204030204" pitchFamily="49"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Formula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formula</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-&gt;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err="1">
                <a:solidFill>
                  <a:srgbClr val="A9B7C6"/>
                </a:solidFill>
                <a:latin typeface="Consolas" panose="020B0609020204030204" pitchFamily="49" charset="0"/>
                <a:ea typeface="Times New Roman" panose="02020603050405020304" pitchFamily="18" charset="0"/>
                <a:cs typeface="Consolas" panose="020B0609020204030204" pitchFamily="49" charset="0"/>
              </a:rPr>
              <a:t>sqrt</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 </a:t>
            </a:r>
            <a:r>
              <a:rPr lang="en-US" sz="1000" b="1"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 </a:t>
            </a:r>
            <a:r>
              <a:rPr lang="en-US" sz="1000" dirty="0">
                <a:solidFill>
                  <a:srgbClr val="6897BB"/>
                </a:solidFill>
                <a:latin typeface="Consolas" panose="020B0609020204030204" pitchFamily="49" charset="0"/>
                <a:ea typeface="Times New Roman" panose="02020603050405020304" pitchFamily="18" charset="0"/>
                <a:cs typeface="Consolas" panose="020B0609020204030204" pitchFamily="49" charset="0"/>
              </a:rPr>
              <a:t>100</a:t>
            </a:r>
            <a:r>
              <a:rPr lang="en-US" sz="1000" dirty="0">
                <a:solidFill>
                  <a:srgbClr val="A9B7C6"/>
                </a:solidFill>
                <a:latin typeface="Consolas" panose="020B0609020204030204" pitchFamily="49" charset="0"/>
                <a:ea typeface="Times New Roman" panose="02020603050405020304" pitchFamily="18" charset="0"/>
                <a:cs typeface="Consolas" panose="020B0609020204030204" pitchFamily="49" charset="0"/>
              </a:rPr>
              <a:t>);</a:t>
            </a:r>
          </a:p>
        </p:txBody>
      </p:sp>
    </p:spTree>
    <p:extLst>
      <p:ext uri="{BB962C8B-B14F-4D97-AF65-F5344CB8AC3E}">
        <p14:creationId xmlns:p14="http://schemas.microsoft.com/office/powerpoint/2010/main" val="24622440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a:t>
            </a:r>
            <a:endParaRPr lang="en-US" dirty="0"/>
          </a:p>
        </p:txBody>
      </p:sp>
      <p:sp>
        <p:nvSpPr>
          <p:cNvPr id="3" name="Content Placeholder 2"/>
          <p:cNvSpPr>
            <a:spLocks noGrp="1"/>
          </p:cNvSpPr>
          <p:nvPr>
            <p:ph idx="1"/>
          </p:nvPr>
        </p:nvSpPr>
        <p:spPr/>
        <p:txBody>
          <a:bodyPr>
            <a:normAutofit/>
          </a:bodyPr>
          <a:lstStyle/>
          <a:p>
            <a:r>
              <a:rPr lang="en-US" dirty="0" smtClean="0"/>
              <a:t>Using Functions and lambdas expressions</a:t>
            </a:r>
            <a:endParaRPr lang="en-US" dirty="0"/>
          </a:p>
          <a:p>
            <a:pPr lvl="1"/>
            <a:r>
              <a:rPr lang="en-US" sz="1600" dirty="0" smtClean="0"/>
              <a:t>Base on a person object  generate an unique ID</a:t>
            </a:r>
          </a:p>
          <a:p>
            <a:pPr lvl="1"/>
            <a:r>
              <a:rPr lang="en-US" sz="1600" dirty="0" smtClean="0"/>
              <a:t>First charter of last name</a:t>
            </a:r>
          </a:p>
          <a:p>
            <a:pPr lvl="1"/>
            <a:r>
              <a:rPr lang="en-US" sz="1600" dirty="0" err="1" smtClean="0"/>
              <a:t>Fisrt</a:t>
            </a:r>
            <a:r>
              <a:rPr lang="en-US" sz="1600" dirty="0" smtClean="0"/>
              <a:t> vowel of last name</a:t>
            </a:r>
          </a:p>
          <a:p>
            <a:pPr lvl="1"/>
            <a:r>
              <a:rPr lang="en-US" sz="1600" dirty="0" smtClean="0"/>
              <a:t>First charter of first name</a:t>
            </a:r>
          </a:p>
          <a:p>
            <a:pPr lvl="1"/>
            <a:r>
              <a:rPr lang="en-US" sz="1600" dirty="0" smtClean="0"/>
              <a:t>Last vowel of fist name</a:t>
            </a:r>
          </a:p>
          <a:p>
            <a:pPr lvl="1"/>
            <a:r>
              <a:rPr lang="en-US" sz="1600" dirty="0" smtClean="0"/>
              <a:t>birthdate(YYMMDD)</a:t>
            </a:r>
          </a:p>
          <a:p>
            <a:pPr lvl="1"/>
            <a:r>
              <a:rPr lang="en-US" sz="1600" dirty="0" smtClean="0"/>
              <a:t>First charter of gender</a:t>
            </a:r>
            <a:endParaRPr lang="en-US" dirty="0"/>
          </a:p>
          <a:p>
            <a:r>
              <a:rPr lang="en-US" dirty="0" err="1" smtClean="0"/>
              <a:t>Fisrt</a:t>
            </a:r>
            <a:r>
              <a:rPr lang="en-US" dirty="0" smtClean="0"/>
              <a:t> name: Kevin (KE)</a:t>
            </a:r>
          </a:p>
          <a:p>
            <a:r>
              <a:rPr lang="en-US" dirty="0" smtClean="0"/>
              <a:t>Last name: Davison (DO)</a:t>
            </a:r>
          </a:p>
          <a:p>
            <a:r>
              <a:rPr lang="en-US" dirty="0" smtClean="0"/>
              <a:t>Birthdate: 29/</a:t>
            </a:r>
            <a:r>
              <a:rPr lang="en-US" dirty="0" err="1" smtClean="0"/>
              <a:t>dec</a:t>
            </a:r>
            <a:r>
              <a:rPr lang="en-US" dirty="0" smtClean="0"/>
              <a:t>/1900 (001229)</a:t>
            </a:r>
          </a:p>
          <a:p>
            <a:r>
              <a:rPr lang="en-US" dirty="0" smtClean="0"/>
              <a:t>Gender: Male (M)</a:t>
            </a:r>
          </a:p>
          <a:p>
            <a:pPr marL="0" indent="0">
              <a:buNone/>
            </a:pPr>
            <a:r>
              <a:rPr lang="en-US" dirty="0" smtClean="0"/>
              <a:t>Example: KEDO001229M</a:t>
            </a:r>
            <a:endParaRPr lang="en-US" dirty="0"/>
          </a:p>
        </p:txBody>
      </p:sp>
    </p:spTree>
    <p:extLst>
      <p:ext uri="{BB962C8B-B14F-4D97-AF65-F5344CB8AC3E}">
        <p14:creationId xmlns:p14="http://schemas.microsoft.com/office/powerpoint/2010/main" val="414374143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Q3 2014 Board Meeting v4 November 2 2014</Template>
  <TotalTime>5412</TotalTime>
  <Words>457</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MS PGothic</vt:lpstr>
      <vt:lpstr>Arial</vt:lpstr>
      <vt:lpstr>Arial Black</vt:lpstr>
      <vt:lpstr>Calibri</vt:lpstr>
      <vt:lpstr>Consolas</vt:lpstr>
      <vt:lpstr>Helvetica Condensed</vt:lpstr>
      <vt:lpstr>HelveticaNeue Condensed</vt:lpstr>
      <vt:lpstr>Times</vt:lpstr>
      <vt:lpstr>Times New Roman</vt:lpstr>
      <vt:lpstr>Blank Presentation</vt:lpstr>
      <vt:lpstr>Functional Programming</vt:lpstr>
      <vt:lpstr>Course Objectives</vt:lpstr>
      <vt:lpstr>Anonymous Inner Class</vt:lpstr>
      <vt:lpstr>Lambda Expression Syntax</vt:lpstr>
      <vt:lpstr>Start</vt:lpstr>
      <vt:lpstr>Lambda Scopes</vt:lpstr>
      <vt:lpstr>PowerPoint Presentation</vt:lpstr>
      <vt:lpstr>PowerPoint Presentation</vt:lpstr>
      <vt:lpstr>Exam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Update Q4 2014</dc:title>
  <dc:creator>benjamin</dc:creator>
  <cp:lastModifiedBy>Josue Vazquez facio</cp:lastModifiedBy>
  <cp:revision>567</cp:revision>
  <dcterms:created xsi:type="dcterms:W3CDTF">2014-11-02T05:32:32Z</dcterms:created>
  <dcterms:modified xsi:type="dcterms:W3CDTF">2017-02-17T01:26:03Z</dcterms:modified>
</cp:coreProperties>
</file>