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797675" cy="9926625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Aplicação de Listas: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Uma Lista de Filmes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Ilustração da Lista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545283" y="1802352"/>
            <a:ext cx="2116183" cy="63604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Lista de filmes após a sua criação.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Google Shape;227;p22"/>
          <p:cNvGrpSpPr/>
          <p:nvPr/>
        </p:nvGrpSpPr>
        <p:grpSpPr>
          <a:xfrm>
            <a:off x="3209108" y="1340723"/>
            <a:ext cx="5029200" cy="1768161"/>
            <a:chOff x="1989908" y="1778000"/>
            <a:chExt cx="5029200" cy="1768161"/>
          </a:xfrm>
        </p:grpSpPr>
        <p:pic>
          <p:nvPicPr>
            <p:cNvPr id="228" name="Google Shape;22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9908" y="1778000"/>
              <a:ext cx="5029200" cy="1355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 rotWithShape="1">
            <a:blip r:embed="rId4">
              <a:alphaModFix/>
            </a:blip>
            <a:srcRect b="0" l="0" r="525" t="0"/>
            <a:stretch/>
          </p:blipFill>
          <p:spPr>
            <a:xfrm>
              <a:off x="3683726" y="3133237"/>
              <a:ext cx="3293472" cy="412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22"/>
          <p:cNvSpPr txBox="1"/>
          <p:nvPr/>
        </p:nvSpPr>
        <p:spPr>
          <a:xfrm>
            <a:off x="612775" y="4069659"/>
            <a:ext cx="2116183" cy="85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Lista de filmes após a primeira inserção.</a:t>
            </a:r>
            <a:endParaRPr/>
          </a:p>
        </p:txBody>
      </p:sp>
      <p:grpSp>
        <p:nvGrpSpPr>
          <p:cNvPr id="231" name="Google Shape;231;p22"/>
          <p:cNvGrpSpPr/>
          <p:nvPr/>
        </p:nvGrpSpPr>
        <p:grpSpPr>
          <a:xfrm>
            <a:off x="3167198" y="3679587"/>
            <a:ext cx="5071110" cy="2515522"/>
            <a:chOff x="3167198" y="3679587"/>
            <a:chExt cx="5071110" cy="2515522"/>
          </a:xfrm>
        </p:grpSpPr>
        <p:pic>
          <p:nvPicPr>
            <p:cNvPr id="232" name="Google Shape;23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09108" y="3749117"/>
              <a:ext cx="4987290" cy="233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2"/>
            <p:cNvSpPr/>
            <p:nvPr/>
          </p:nvSpPr>
          <p:spPr>
            <a:xfrm>
              <a:off x="4789715" y="3679587"/>
              <a:ext cx="3448593" cy="32163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3167198" y="5873473"/>
              <a:ext cx="1151073" cy="32163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Ilustração da Lista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612000" y="2353268"/>
            <a:ext cx="2116183" cy="8506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Lista de filmes após a segunda inserção.</a:t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3166926" y="2031632"/>
            <a:ext cx="5039544" cy="2503128"/>
            <a:chOff x="3219179" y="2031632"/>
            <a:chExt cx="5039544" cy="2503128"/>
          </a:xfrm>
        </p:grpSpPr>
        <p:pic>
          <p:nvPicPr>
            <p:cNvPr id="246" name="Google Shape;24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9179" y="2099568"/>
              <a:ext cx="4987290" cy="2435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3"/>
            <p:cNvSpPr/>
            <p:nvPr/>
          </p:nvSpPr>
          <p:spPr>
            <a:xfrm>
              <a:off x="4810130" y="2031632"/>
              <a:ext cx="3448593" cy="32163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process()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165464" y="1653004"/>
            <a:ext cx="3596640" cy="345617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process()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consiste de um loop de processamento que se repete indefinidamente até o usuário escolher a opção Q: Sair.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Dentro do loop o usuário interage mediante 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getChoice()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para escolher entre as opções:  P,  S, Q.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a escolha, executa-se a função correspondente: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P: Imprimir dados de todos os anos,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printList();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S: Buscar por um ano específico,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search();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03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None/>
            </a:pPr>
            <a:r>
              <a:t/>
            </a:r>
            <a:endParaRPr sz="16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4469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269" y="1672628"/>
            <a:ext cx="5160645" cy="44670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3877083" y="1314450"/>
            <a:ext cx="2536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P5-20.h – Função process()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115207" y="92980"/>
            <a:ext cx="29905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getChoice()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87086" y="1344995"/>
            <a:ext cx="3360692" cy="351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getChoice()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funciona como um menu do opções para o usuário.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usuário pode escolher entre três opções válidas: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S: para buscar por um ano específico;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P: para imprimir dados de todos os anos;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Q: para sair.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menu se repete até que o usuário escolha uma o~pção válida.</a:t>
            </a:r>
            <a:endParaRPr/>
          </a:p>
          <a:p>
            <a:pPr indent="-204469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0" name="Google Shape;270;p25"/>
          <p:cNvGrpSpPr/>
          <p:nvPr/>
        </p:nvGrpSpPr>
        <p:grpSpPr>
          <a:xfrm>
            <a:off x="3526155" y="400050"/>
            <a:ext cx="5179831" cy="6364970"/>
            <a:chOff x="3526155" y="400050"/>
            <a:chExt cx="5179831" cy="6364970"/>
          </a:xfrm>
        </p:grpSpPr>
        <p:pic>
          <p:nvPicPr>
            <p:cNvPr id="271" name="Google Shape;27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6155" y="400050"/>
              <a:ext cx="5160645" cy="1354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5341" y="1691544"/>
              <a:ext cx="5160645" cy="5073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5"/>
          <p:cNvSpPr txBox="1"/>
          <p:nvPr/>
        </p:nvSpPr>
        <p:spPr>
          <a:xfrm>
            <a:off x="3506969" y="92980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P5-21.h – Função getChoice()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printList()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165464" y="1653003"/>
            <a:ext cx="3596640" cy="29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printList 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conteúdo da lista.  Para cada nó da lista imprime-se: year(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ano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), nome do filme(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picture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e diretor(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director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 uso da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traverse()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do TAD Lista para: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Inicialmente, posicionar e recuperar no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 primeira posição;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Recuperar no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 próxima posição.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3877083" y="1314450"/>
            <a:ext cx="25891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P5-22.h – Função printList()</a:t>
            </a:r>
            <a:endParaRPr/>
          </a:p>
        </p:txBody>
      </p:sp>
      <p:grpSp>
        <p:nvGrpSpPr>
          <p:cNvPr id="285" name="Google Shape;285;p26"/>
          <p:cNvGrpSpPr/>
          <p:nvPr/>
        </p:nvGrpSpPr>
        <p:grpSpPr>
          <a:xfrm>
            <a:off x="3877081" y="1653002"/>
            <a:ext cx="5178203" cy="4986711"/>
            <a:chOff x="3877081" y="1653002"/>
            <a:chExt cx="5178203" cy="4986711"/>
          </a:xfrm>
        </p:grpSpPr>
        <p:pic>
          <p:nvPicPr>
            <p:cNvPr id="286" name="Google Shape;2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77081" y="1653002"/>
              <a:ext cx="5160645" cy="115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94639" y="2779019"/>
              <a:ext cx="5160645" cy="38606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1023258" y="1441269"/>
            <a:ext cx="6945086" cy="21379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traverse(list, 0, (void**)&amp;pPic):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 terceiro parâmetro da função traverse foi declarado como um ponteiro para um ponteiro void. Usar uma referencia dupla nos permite modificar o valor do ponteiro. Usar o tipo void nos permite que todos os tipos de ponteiros sejam passados.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Mas porque precisamos fazer o casting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(void**)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o ponteiro? Se não o fizermos recebemos um alerta do compilador.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Notas sobre a Linguagem C</a:t>
            </a:r>
            <a:endParaRPr sz="2400"/>
          </a:p>
        </p:txBody>
      </p:sp>
      <p:sp>
        <p:nvSpPr>
          <p:cNvPr id="298" name="Google Shape;298;p27"/>
          <p:cNvSpPr txBox="1"/>
          <p:nvPr/>
        </p:nvSpPr>
        <p:spPr>
          <a:xfrm>
            <a:off x="1023258" y="3877491"/>
            <a:ext cx="6945086" cy="163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evitar essa notação sobrecarregada podemos definir uma macro: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#define traverse(l, n, p) traverse(l, n, (void**)&amp;p)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 maneira a usar simplesmente: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traverse(list, 0, pPic)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1023258" y="1441269"/>
            <a:ext cx="6945086" cy="244275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Ponteiros void: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um ponteiro void é um ponteiro de propósito geral que usado para armazenar referencias a qualquer tipo de dado.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ponteiro void tem a mesma representação e alinhamento de memória que um ponteiro a caracter. Um ponteiro void nunca é igual a outro ponteiro.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Qualquer ponteiro pode ser alocado a um ponteiro a void. Mas depois deve ser modificado a seu tipo original usando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cast()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 Somente assim, os valores serão iguais.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Notas sobre a Linguagem C</a:t>
            </a:r>
            <a:endParaRPr sz="2400"/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440" y="4059568"/>
            <a:ext cx="2971800" cy="135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188870" y="150100"/>
            <a:ext cx="269530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search()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117007" y="1281760"/>
            <a:ext cx="3673382" cy="372567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search()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busca na lista de filmes procurando por um nó que corresponda a um ano específico e caso encontrado, imprime seus dados.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ano(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é escolhido pelo o usuário.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 uso da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searchList() 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do TAD Lista para realizar a busca: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Passa-se um ponteiro a um nó com campo ano(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desejado para comparação;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seja encontrado, recuperar no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o nó desejado.</a:t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3809182" y="806170"/>
            <a:ext cx="24112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P5-23.h – Função search()</a:t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3805388" y="1143000"/>
            <a:ext cx="5160645" cy="5497952"/>
            <a:chOff x="3805388" y="1223523"/>
            <a:chExt cx="5160645" cy="5497952"/>
          </a:xfrm>
        </p:grpSpPr>
        <p:pic>
          <p:nvPicPr>
            <p:cNvPr id="322" name="Google Shape;32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7891" y="1223523"/>
              <a:ext cx="5120640" cy="1637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05388" y="2840569"/>
              <a:ext cx="5160645" cy="38809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/>
        </p:nvSpPr>
        <p:spPr>
          <a:xfrm>
            <a:off x="115592" y="1634864"/>
            <a:ext cx="3673382" cy="308518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cmpYear()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(compare year ou 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comparar ano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compara os campos ano (</a:t>
            </a: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de dois nós do tipo PICTURE.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retorna: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-1: Se o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do primeiro nó for menor que o do segundo;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0: Se ambos campos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forem iguais;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1: Se o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do primeiro nó for menor que o do segundo.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3855369" y="1296310"/>
            <a:ext cx="26119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P5-24.h – Função cmpYear()</a:t>
            </a:r>
            <a:endParaRPr/>
          </a:p>
        </p:txBody>
      </p:sp>
      <p:grpSp>
        <p:nvGrpSpPr>
          <p:cNvPr id="334" name="Google Shape;334;p30"/>
          <p:cNvGrpSpPr/>
          <p:nvPr/>
        </p:nvGrpSpPr>
        <p:grpSpPr>
          <a:xfrm>
            <a:off x="3866977" y="1634864"/>
            <a:ext cx="5200650" cy="4635202"/>
            <a:chOff x="3826343" y="1281759"/>
            <a:chExt cx="5200650" cy="4635202"/>
          </a:xfrm>
        </p:grpSpPr>
        <p:pic>
          <p:nvPicPr>
            <p:cNvPr id="335" name="Google Shape;33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26343" y="1281759"/>
              <a:ext cx="5200650" cy="2486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35052" y="3723845"/>
              <a:ext cx="5160645" cy="2193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cmpYear()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6. General Linear Lists.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Uma Lista de Filmes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Descrição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22319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Descreve-se uma aplicação simples para a construção de uma lista que armazene os dados de filmes ganhadores do premio Oscar.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cada nó da lista armazena-se os seguintes dados: ano, nome do filme e nome do diretor.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lista é criada a partir da leitura de um arquivo e pode ser consultada pelo usuário.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lista usa uma função de comparação com base no ano do filme.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Dependência entre as funções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499"/>
            <a:ext cx="7772400" cy="6556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dependência entre as funções da aplicação para a criação e consulta de uma lista de filmes é mostrada na figura.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603" y="2370543"/>
            <a:ext cx="4160520" cy="295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Estrutura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97497" y="1708634"/>
            <a:ext cx="3228658" cy="25759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aplicação de lista de filmes premiados utiliza uma estrutura que armazena os seguintes dados: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year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ano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picture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nome do filme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director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nome do diretor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 o tipo PICTURE para denotar o tipo dessa estrutura.</a:t>
            </a:r>
            <a:endParaRPr/>
          </a:p>
          <a:p>
            <a:pPr indent="-204469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858" y="1709164"/>
            <a:ext cx="5160645" cy="240535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685858" y="1370098"/>
            <a:ext cx="4346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P5-16.h – Estrutura para armazenar dados do filme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744" y="4469336"/>
            <a:ext cx="3392424" cy="59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24487" y="116296"/>
            <a:ext cx="306106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main()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37613" y="1430745"/>
            <a:ext cx="3580947" cy="434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aplicação para criação de uma lista de filmes pode ser descrita em três partes: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Inclusão de bibliotecas, dentre elas: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P5-16.h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define a estrutura do nó e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linkListADT.h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que define o TAD Lista.</a:t>
            </a:r>
            <a:endParaRPr b="0" i="0" sz="16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Declaração do protótipo das funções da aplicação.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main()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que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 o seguinte: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Impressão de instruções,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printInstr();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Criação da lista,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builtList();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▪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Processamento das consultas do usuário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process().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056" y="686435"/>
            <a:ext cx="4914900" cy="60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954056" y="347881"/>
            <a:ext cx="4346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P5-17.c – Programa principal, Função main()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printInstr()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92916" y="1820921"/>
            <a:ext cx="2981506" cy="211539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função imprime algumas instruções sobre o funcionamento da aplicação.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Basicamente, deve-se inserir um ano e a aplicação mostrará o nome do filme ganhador do Oscar nesse ano e o nome de seu diretor.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3588837" y="1751206"/>
            <a:ext cx="5160645" cy="2650554"/>
            <a:chOff x="2047419" y="2281924"/>
            <a:chExt cx="5160645" cy="2650554"/>
          </a:xfrm>
        </p:grpSpPr>
        <p:pic>
          <p:nvPicPr>
            <p:cNvPr id="174" name="Google Shape;17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47419" y="2281924"/>
              <a:ext cx="5160645" cy="1667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47419" y="3931932"/>
              <a:ext cx="5160645" cy="1000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8"/>
          <p:cNvSpPr txBox="1"/>
          <p:nvPr/>
        </p:nvSpPr>
        <p:spPr>
          <a:xfrm>
            <a:off x="3651519" y="1405807"/>
            <a:ext cx="4346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P5-18.h – Função para impressão de instruções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Função buildList()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67490" y="1763972"/>
            <a:ext cx="3741422" cy="382330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buildList()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cria uma lista linear usando o TAD Lista, contendo informações de filmes.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dados dos filmes são lidos a partir do arquivo “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pictures.dat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”.  Em cada linha do arquivo temos: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ano       “filme”        “diretor”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Os dados de um filme são armazenados em uma estrutura tipo PICTURE.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variável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um ponteiro a uma estrutura tipo PICTURE.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 uso da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createList()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da TAD Lista, para criar a lista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list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1600" u="none" cap="none" strike="noStrike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401" y="1638156"/>
            <a:ext cx="4914900" cy="432174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3741422" y="1314450"/>
            <a:ext cx="2567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P5-19.h – Função buildList()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457200" y="228600"/>
            <a:ext cx="306106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000">
                <a:solidFill>
                  <a:srgbClr val="00B050"/>
                </a:solidFill>
              </a:rPr>
              <a:t>Função buildList()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256904" y="1371599"/>
            <a:ext cx="3435530" cy="407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restante do código da função buildList() pode ser descrito da seguinte maneira: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 for possível a leitura de um dado: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Realiza-se a leitura do ano (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yearIn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Aloca-se memória para uma estrutura PICTURE acessível pelo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Preenche-se os campos ano, filme e diretor na estrutura.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Insere-se um novo nó na lista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armazenando o ponteiro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pPic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Usa-se a função </a:t>
            </a: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addNode()</a:t>
            </a:r>
            <a:r>
              <a:rPr b="0" i="0" lang="pt-BR" sz="16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do TAD Lista para inserir o novo nó.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81" y="1163167"/>
            <a:ext cx="4914900" cy="56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3934642" y="780535"/>
            <a:ext cx="39988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P5-19.h – Função buildList(), continuação...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4772297" y="2633640"/>
            <a:ext cx="255161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6504123" y="3379692"/>
            <a:ext cx="348172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6317060" y="5798437"/>
            <a:ext cx="348172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4772297" y="3429000"/>
            <a:ext cx="2743200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6765210" y="4005774"/>
            <a:ext cx="130628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6765210" y="3182779"/>
            <a:ext cx="130628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023258" y="1441268"/>
            <a:ext cx="6945086" cy="39319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%hd: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formatação para ler um dado short integer;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%-40s: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alinhamento da string à esquerda, ocupando 40 caracteres, preenchendo com branco caso necessário;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“ %40[^\” ]”: 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formatação da entrada de dados usada no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fscanf()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limita o tamanho da string a 40 caracteres, onde o [ ] define um scanset válido, neste caso o operador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^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exclui o caráter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;  assim, lê 40 caracteres até a ocorrência do caracter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“ %*c”: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formatação da entrada de dados usada no 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fscanf()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operador * ignora o último caracter lido; 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fscanf()==1: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verifica que o número de argumentos lidos seja =1.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Listas Aplicação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</a:rPr>
              <a:t>Notas sobre a Linguagem C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