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themeOverride+xml" PartName="/ppt/theme/themeOverride2.xml"/>
  <Override ContentType="application/vnd.openxmlformats-officedocument.themeOverride+xml" PartName="/ppt/theme/themeOverr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6858000" cx="9144000"/>
  <p:notesSz cx="6797675" cy="9926625"/>
  <p:embeddedFontLst>
    <p:embeddedFont>
      <p:font typeface="Gill Sans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27" orient="horz"/>
        <p:guide pos="2141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GillSans-bold.fntdata"/><Relationship Id="rId16" Type="http://schemas.openxmlformats.org/officeDocument/2006/relationships/slide" Target="slides/slide11.xml"/><Relationship Id="rId38" Type="http://schemas.openxmlformats.org/officeDocument/2006/relationships/font" Target="fonts/GillSans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/>
          <p:nvPr>
            <p:ph idx="3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" name="Google Shape;5;n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/>
          <p:nvPr>
            <p:ph idx="12" type="sldNum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" name="Google Shape;108;p1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0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1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1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2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2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3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4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4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5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5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6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6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7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7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8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8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9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9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0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1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1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2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2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3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3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4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4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5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5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6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6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7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27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8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28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29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29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3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0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30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31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31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32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32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4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5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6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7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8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9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cap="rnd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" name="Google Shape;23;p2"/>
          <p:cNvSpPr txBox="1"/>
          <p:nvPr>
            <p:ph type="ctrTitle"/>
          </p:nvPr>
        </p:nvSpPr>
        <p:spPr>
          <a:xfrm>
            <a:off x="1219200" y="3886200"/>
            <a:ext cx="6858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" type="subTitle"/>
          </p:nvPr>
        </p:nvSpPr>
        <p:spPr>
          <a:xfrm>
            <a:off x="1219200" y="5124450"/>
            <a:ext cx="6858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SzPts val="1260"/>
              <a:buNone/>
              <a:defRPr/>
            </a:lvl5pPr>
            <a:lvl6pPr lvl="5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6pPr>
            <a:lvl7pPr lvl="6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8pPr>
            <a:lvl9pPr lvl="8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0" type="dt"/>
          </p:nvPr>
        </p:nvSpPr>
        <p:spPr>
          <a:xfrm>
            <a:off x="6400800" y="6354763"/>
            <a:ext cx="2286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1" type="ftr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2" type="sldNum"/>
          </p:nvPr>
        </p:nvSpPr>
        <p:spPr>
          <a:xfrm>
            <a:off x="1216025" y="6354763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 rot="5400000">
            <a:off x="2116931" y="-440531"/>
            <a:ext cx="4910138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showMasterSp="0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12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8" name="Google Shape;98;p12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9" name="Google Shape;99;p12"/>
          <p:cNvCxnSpPr/>
          <p:nvPr/>
        </p:nvCxnSpPr>
        <p:spPr>
          <a:xfrm rot="5400000">
            <a:off x="3630612" y="3201988"/>
            <a:ext cx="5851525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00" name="Google Shape;100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2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2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" name="Google Shape;30;p3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showMasterSp="0" type="secHead">
  <p:cSld name="SECTION_HEADER">
    <p:bg>
      <p:bgPr>
        <a:solidFill>
          <a:schemeClr val="dk2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" name="Google Shape;42;p5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" name="Google Shape;43;p5"/>
          <p:cNvSpPr txBox="1"/>
          <p:nvPr>
            <p:ph type="title"/>
          </p:nvPr>
        </p:nvSpPr>
        <p:spPr>
          <a:xfrm>
            <a:off x="1219200" y="2971800"/>
            <a:ext cx="6858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Bookman Old Style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1295400" y="42672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368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0" type="dt"/>
          </p:nvPr>
        </p:nvSpPr>
        <p:spPr>
          <a:xfrm>
            <a:off x="6400800" y="6354763"/>
            <a:ext cx="2286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1" type="ftr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2" type="sldNum"/>
          </p:nvPr>
        </p:nvSpPr>
        <p:spPr>
          <a:xfrm>
            <a:off x="1069975" y="6354763"/>
            <a:ext cx="15208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457200" y="1219200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2" type="body"/>
          </p:nvPr>
        </p:nvSpPr>
        <p:spPr>
          <a:xfrm>
            <a:off x="4632198" y="1216152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457200" y="1285875"/>
            <a:ext cx="404018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2" type="body"/>
          </p:nvPr>
        </p:nvSpPr>
        <p:spPr>
          <a:xfrm>
            <a:off x="4648200" y="1295400"/>
            <a:ext cx="40417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3" type="body"/>
          </p:nvPr>
        </p:nvSpPr>
        <p:spPr>
          <a:xfrm>
            <a:off x="457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4" type="body"/>
          </p:nvPr>
        </p:nvSpPr>
        <p:spPr>
          <a:xfrm>
            <a:off x="4648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showMasterSp="0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8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6" name="Google Shape;66;p8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8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showMasterSp="0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9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2" name="Google Shape;72;p9"/>
          <p:cNvCxnSpPr/>
          <p:nvPr/>
        </p:nvCxnSpPr>
        <p:spPr>
          <a:xfrm rot="5400000">
            <a:off x="3160712" y="3324226"/>
            <a:ext cx="6035675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3" name="Google Shape;73;p9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9"/>
          <p:cNvSpPr txBox="1"/>
          <p:nvPr>
            <p:ph type="title"/>
          </p:nvPr>
        </p:nvSpPr>
        <p:spPr>
          <a:xfrm>
            <a:off x="6324600" y="304800"/>
            <a:ext cx="2514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b="1" sz="2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" type="body"/>
          </p:nvPr>
        </p:nvSpPr>
        <p:spPr>
          <a:xfrm>
            <a:off x="6324600" y="1219200"/>
            <a:ext cx="2514600" cy="4843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12"/>
              <a:buNone/>
              <a:defRPr sz="12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60"/>
              <a:buNone/>
              <a:defRPr sz="10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630"/>
              <a:buNone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2" type="body"/>
          </p:nvPr>
        </p:nvSpPr>
        <p:spPr>
          <a:xfrm>
            <a:off x="304800" y="304800"/>
            <a:ext cx="57150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showMasterSp="0" type="picTx">
  <p:cSld name="PICTURE_WITH_CAPTION_TEXT">
    <p:bg>
      <p:bgPr>
        <a:solidFill>
          <a:schemeClr val="dk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0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82" name="Google Shape;82;p10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0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0"/>
          <p:cNvSpPr txBox="1"/>
          <p:nvPr>
            <p:ph type="title"/>
          </p:nvPr>
        </p:nvSpPr>
        <p:spPr>
          <a:xfrm>
            <a:off x="457200" y="500856"/>
            <a:ext cx="8229600" cy="67468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274300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ookman Old Style"/>
              <a:buNone/>
              <a:defRPr b="0" sz="20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/>
          <p:nvPr>
            <p:ph idx="2" type="pic"/>
          </p:nvPr>
        </p:nvSpPr>
        <p:spPr>
          <a:xfrm>
            <a:off x="457200" y="1905000"/>
            <a:ext cx="8229600" cy="4270248"/>
          </a:xfrm>
          <a:prstGeom prst="rect">
            <a:avLst/>
          </a:prstGeom>
          <a:solidFill>
            <a:srgbClr val="BABAB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32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457200" y="12192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064"/>
              <a:buFont typeface="Gill Sans"/>
              <a:buNone/>
              <a:defRPr sz="1400"/>
            </a:lvl1pPr>
            <a:lvl2pPr indent="-286512" lvl="1" marL="914400" algn="l">
              <a:spcBef>
                <a:spcPts val="500"/>
              </a:spcBef>
              <a:spcAft>
                <a:spcPts val="0"/>
              </a:spcAft>
              <a:buSzPts val="912"/>
              <a:buChar char="🞂"/>
              <a:defRPr sz="1200"/>
            </a:lvl2pPr>
            <a:lvl3pPr indent="-276860" lvl="2" marL="1371600" algn="l">
              <a:spcBef>
                <a:spcPts val="500"/>
              </a:spcBef>
              <a:spcAft>
                <a:spcPts val="0"/>
              </a:spcAft>
              <a:buSzPts val="760"/>
              <a:buChar char="🞂"/>
              <a:defRPr sz="1000"/>
            </a:lvl3pPr>
            <a:lvl4pPr indent="-268605" lvl="3" marL="1828800" algn="l">
              <a:spcBef>
                <a:spcPts val="400"/>
              </a:spcBef>
              <a:spcAft>
                <a:spcPts val="0"/>
              </a:spcAft>
              <a:buSzPts val="630"/>
              <a:buChar char="◻"/>
              <a:defRPr sz="900"/>
            </a:lvl4pPr>
            <a:lvl5pPr indent="-268604" lvl="4" marL="2286000" algn="l">
              <a:spcBef>
                <a:spcPts val="300"/>
              </a:spcBef>
              <a:spcAft>
                <a:spcPts val="0"/>
              </a:spcAft>
              <a:buSzPts val="630"/>
              <a:buChar char="◻"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87" name="Google Shape;87;p10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15" name="Google Shape;15;p1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" name="Google Shape;16;p1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7" name="Google Shape;17;p1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/>
          <p:nvPr>
            <p:ph type="ctrTitle"/>
          </p:nvPr>
        </p:nvSpPr>
        <p:spPr>
          <a:xfrm>
            <a:off x="685800" y="1219200"/>
            <a:ext cx="77724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C00000"/>
                </a:solidFill>
              </a:rPr>
              <a:t>Pilhas</a:t>
            </a:r>
            <a:br>
              <a:rPr b="1" lang="pt-BR">
                <a:solidFill>
                  <a:srgbClr val="C00000"/>
                </a:solidFill>
              </a:rPr>
            </a:br>
            <a:endParaRPr b="1" sz="2400">
              <a:solidFill>
                <a:srgbClr val="C00000"/>
              </a:solidFill>
            </a:endParaRPr>
          </a:p>
        </p:txBody>
      </p:sp>
      <p:sp>
        <p:nvSpPr>
          <p:cNvPr id="111" name="Google Shape;111;p13"/>
          <p:cNvSpPr txBox="1"/>
          <p:nvPr>
            <p:ph idx="1" type="subTitle"/>
          </p:nvPr>
        </p:nvSpPr>
        <p:spPr>
          <a:xfrm>
            <a:off x="1341438" y="4233863"/>
            <a:ext cx="6400800" cy="68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976"/>
              <a:buNone/>
            </a:pPr>
            <a:r>
              <a:rPr b="1" lang="pt-BR" sz="2600">
                <a:solidFill>
                  <a:srgbClr val="0000FF"/>
                </a:solidFill>
              </a:rPr>
              <a:t>Prof. Fermín Alfredo Tang Montané</a:t>
            </a:r>
            <a:endParaRPr b="1" sz="19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3"/>
          <p:cNvSpPr txBox="1"/>
          <p:nvPr>
            <p:ph idx="12" type="sldNum"/>
          </p:nvPr>
        </p:nvSpPr>
        <p:spPr>
          <a:xfrm>
            <a:off x="1216025" y="6354763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3"/>
          <p:cNvSpPr txBox="1"/>
          <p:nvPr/>
        </p:nvSpPr>
        <p:spPr>
          <a:xfrm>
            <a:off x="1693863" y="369888"/>
            <a:ext cx="3929062" cy="638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25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100" u="none" cap="small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CENTRO DE CIÊNCIA E TECNOLOGIA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100" u="none" cap="small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LABORATÓRIO DE CIÊNCIAS MATEMÁTICAS</a:t>
            </a:r>
            <a:br>
              <a:rPr b="1" i="0" lang="pt-BR" sz="1100" u="none" cap="small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1" i="0" lang="pt-BR" sz="1100" u="none" cap="small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UNIVERSIDADE ESTADUAL DO NORTE FLUMINENSE  </a:t>
            </a:r>
            <a:endParaRPr/>
          </a:p>
        </p:txBody>
      </p:sp>
      <p:pic>
        <p:nvPicPr>
          <p:cNvPr id="114" name="Google Shape;11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00" y="50800"/>
            <a:ext cx="1619250" cy="12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3"/>
          <p:cNvSpPr/>
          <p:nvPr/>
        </p:nvSpPr>
        <p:spPr>
          <a:xfrm>
            <a:off x="1370013" y="3190875"/>
            <a:ext cx="6400800" cy="4476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None/>
            </a:pPr>
            <a:r>
              <a:rPr b="1" i="1" lang="pt-BR" sz="2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Disciplina: Estrutura de Dados I</a:t>
            </a:r>
            <a:endParaRPr/>
          </a:p>
        </p:txBody>
      </p:sp>
      <p:sp>
        <p:nvSpPr>
          <p:cNvPr id="116" name="Google Shape;116;p13"/>
          <p:cNvSpPr/>
          <p:nvPr/>
        </p:nvSpPr>
        <p:spPr>
          <a:xfrm>
            <a:off x="1423988" y="5184775"/>
            <a:ext cx="6400800" cy="466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Arimo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Curso: Ciência da Computação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Implementação como Listas Encadeadas</a:t>
            </a:r>
            <a:endParaRPr/>
          </a:p>
        </p:txBody>
      </p:sp>
      <p:sp>
        <p:nvSpPr>
          <p:cNvPr id="207" name="Google Shape;207;p22"/>
          <p:cNvSpPr txBox="1"/>
          <p:nvPr/>
        </p:nvSpPr>
        <p:spPr>
          <a:xfrm>
            <a:off x="749300" y="1460500"/>
            <a:ext cx="77724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Estrutura conceitual e Estrutura Física como Lista Encadeada.</a:t>
            </a:r>
            <a:endParaRPr b="0" i="0" sz="20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8" name="Google Shape;208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22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22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2" name="Google Shape;21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3334" y="2058985"/>
            <a:ext cx="5393531" cy="2536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Implementação como Listas Encadeadas - Estruturas</a:t>
            </a:r>
            <a:endParaRPr/>
          </a:p>
        </p:txBody>
      </p:sp>
      <p:sp>
        <p:nvSpPr>
          <p:cNvPr id="218" name="Google Shape;218;p23"/>
          <p:cNvSpPr txBox="1"/>
          <p:nvPr/>
        </p:nvSpPr>
        <p:spPr>
          <a:xfrm>
            <a:off x="749300" y="1460500"/>
            <a:ext cx="7772400" cy="1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Estruturas de dados de uma Pilha:</a:t>
            </a:r>
            <a:endParaRPr/>
          </a:p>
          <a:p>
            <a:pPr indent="-342900" lvl="1" marL="800100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urier New"/>
              <a:buChar char="o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Cabeçalho da Pilha (Stack Head) </a:t>
            </a:r>
            <a:endParaRPr/>
          </a:p>
          <a:p>
            <a:pPr indent="-342900" lvl="1" marL="800100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urier New"/>
              <a:buChar char="o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Nó da Pilha (Stack node)</a:t>
            </a:r>
            <a:endParaRPr/>
          </a:p>
          <a:p>
            <a:pPr indent="-241300" lvl="1" marL="800100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9" name="Google Shape;219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23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23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3" name="Google Shape;22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7409" y="2840028"/>
            <a:ext cx="5750719" cy="3059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4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Implementação como Listas Encadeadas - Operações</a:t>
            </a:r>
            <a:endParaRPr/>
          </a:p>
        </p:txBody>
      </p:sp>
      <p:sp>
        <p:nvSpPr>
          <p:cNvPr id="229" name="Google Shape;229;p24"/>
          <p:cNvSpPr txBox="1"/>
          <p:nvPr/>
        </p:nvSpPr>
        <p:spPr>
          <a:xfrm>
            <a:off x="749300" y="1460500"/>
            <a:ext cx="7772400" cy="3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As seguinte 8 operações são suficientes para resolver qualquer problema básico com pilhas:</a:t>
            </a:r>
            <a:endParaRPr/>
          </a:p>
          <a:p>
            <a:pPr indent="-300673" lvl="0" marL="341313" marR="0" rtl="0" algn="just">
              <a:spcBef>
                <a:spcPts val="160"/>
              </a:spcBef>
              <a:spcAft>
                <a:spcPts val="0"/>
              </a:spcAft>
              <a:buClr>
                <a:schemeClr val="accent2"/>
              </a:buClr>
              <a:buSzPts val="640"/>
              <a:buFont typeface="Noto Sans Symbols"/>
              <a:buNone/>
            </a:pPr>
            <a:r>
              <a:t/>
            </a:r>
            <a:endParaRPr b="0" i="0" sz="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Criar Pilha 		(Create Stack);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Inserir Pilha	(Push Stack);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Remover Pilha 	(Pop Stack);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Topo Pilha 		(Stack Top);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Pilha Vazia 		(Empty Stack);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Pilha Cheia 	(Full Stack);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Contador Pilha	(Stack Count);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Destruir Pilha	(Destroy Stack).</a:t>
            </a:r>
            <a:endParaRPr/>
          </a:p>
        </p:txBody>
      </p:sp>
      <p:sp>
        <p:nvSpPr>
          <p:cNvPr id="230" name="Google Shape;230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24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p2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Implementação como Listas Encadeadas - Operações</a:t>
            </a:r>
            <a:endParaRPr/>
          </a:p>
        </p:txBody>
      </p:sp>
      <p:sp>
        <p:nvSpPr>
          <p:cNvPr id="239" name="Google Shape;239;p25"/>
          <p:cNvSpPr txBox="1"/>
          <p:nvPr/>
        </p:nvSpPr>
        <p:spPr>
          <a:xfrm>
            <a:off x="749300" y="1460500"/>
            <a:ext cx="7772400" cy="17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As figuras ilustram as 4 operações de pilha mais comuns: 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Criar Pilha 		(Create Stack);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Inserir Pilha	(Push Stack);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Remover Pilha 	(Pop Stack);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Destruir Pilha	(Destroy Stack).</a:t>
            </a:r>
            <a:endParaRPr/>
          </a:p>
        </p:txBody>
      </p:sp>
      <p:sp>
        <p:nvSpPr>
          <p:cNvPr id="240" name="Google Shape;240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25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p25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Google Shape;243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4" name="Google Shape;24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0360" y="3443283"/>
            <a:ext cx="6187440" cy="2626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Implementação como Listas Encadeadas - Operações</a:t>
            </a:r>
            <a:endParaRPr/>
          </a:p>
        </p:txBody>
      </p:sp>
      <p:sp>
        <p:nvSpPr>
          <p:cNvPr id="250" name="Google Shape;250;p26"/>
          <p:cNvSpPr txBox="1"/>
          <p:nvPr/>
        </p:nvSpPr>
        <p:spPr>
          <a:xfrm>
            <a:off x="749300" y="1460500"/>
            <a:ext cx="7772400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As figuras ilustram as 4 operações de pilha mais comuns: </a:t>
            </a:r>
            <a:endParaRPr b="0" i="0" sz="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1" name="Google Shape;251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2" name="Google Shape;252;p26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p2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" name="Google Shape;254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5" name="Google Shape;25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8783" y="1892300"/>
            <a:ext cx="6147435" cy="4480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Implementações em Linguagem C</a:t>
            </a:r>
            <a:endParaRPr/>
          </a:p>
        </p:txBody>
      </p:sp>
      <p:sp>
        <p:nvSpPr>
          <p:cNvPr id="261" name="Google Shape;261;p27"/>
          <p:cNvSpPr txBox="1"/>
          <p:nvPr/>
        </p:nvSpPr>
        <p:spPr>
          <a:xfrm>
            <a:off x="749300" y="1460500"/>
            <a:ext cx="77724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Como mencionado anteriormente, existem duas abordagens para implementar pilhas.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Por um lado podemos escrever programas específicos em C, que são mais simples de escrever, porém não serão reutilizáveis.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Por outro lado, podemos criar um tipo abstrato de dado (TAD) para a pilha, TAD Pilha (Stack ADT), que poderá ser reutilizado com qualquer aplicação de pilha. Teremos o trabalho extra de escrever a aplicação em separado. </a:t>
            </a:r>
            <a:endParaRPr/>
          </a:p>
        </p:txBody>
      </p:sp>
      <p:sp>
        <p:nvSpPr>
          <p:cNvPr id="262" name="Google Shape;262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3" name="Google Shape;263;p27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" name="Google Shape;264;p2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5" name="Google Shape;265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8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Implementação direta – Programa Principal</a:t>
            </a:r>
            <a:endParaRPr/>
          </a:p>
        </p:txBody>
      </p:sp>
      <p:sp>
        <p:nvSpPr>
          <p:cNvPr id="271" name="Google Shape;271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2" name="Google Shape;272;p28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" name="Google Shape;273;p2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4" name="Google Shape;274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5" name="Google Shape;275;p28"/>
          <p:cNvSpPr txBox="1"/>
          <p:nvPr/>
        </p:nvSpPr>
        <p:spPr>
          <a:xfrm>
            <a:off x="749300" y="1460500"/>
            <a:ext cx="77724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programa mostra como implementar uma pilha que utiliza caracteres em maiúsculas (caixa alta) como elementos. 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Os caracteres são gerados de maneira aleatória e inseridos utilizando a operação </a:t>
            </a: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push()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Quando a inserção termina os elementos são impressos para isso eles são removidos um a um, utilizando a operação </a:t>
            </a: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pop()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design do programa básico de pilha é mostrado na figura.</a:t>
            </a:r>
            <a:endParaRPr/>
          </a:p>
        </p:txBody>
      </p:sp>
      <p:pic>
        <p:nvPicPr>
          <p:cNvPr id="276" name="Google Shape;27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6800" y="3877310"/>
            <a:ext cx="4846320" cy="2377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Implementação direta – Programa Principal</a:t>
            </a:r>
            <a:endParaRPr/>
          </a:p>
        </p:txBody>
      </p:sp>
      <p:sp>
        <p:nvSpPr>
          <p:cNvPr id="282" name="Google Shape;282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3" name="Google Shape;283;p29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Google Shape;284;p29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5" name="Google Shape;285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6" name="Google Shape;28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310" y="1600835"/>
            <a:ext cx="5852160" cy="429768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29"/>
          <p:cNvSpPr txBox="1"/>
          <p:nvPr/>
        </p:nvSpPr>
        <p:spPr>
          <a:xfrm>
            <a:off x="5919470" y="3749675"/>
            <a:ext cx="3067776" cy="969622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// Define o tipo STACK_NODE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// Que define a estrutura do nó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           Com dado caracter;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           Um ponteiro de ligação</a:t>
            </a:r>
            <a:endParaRPr/>
          </a:p>
        </p:txBody>
      </p:sp>
      <p:sp>
        <p:nvSpPr>
          <p:cNvPr id="288" name="Google Shape;288;p29"/>
          <p:cNvSpPr txBox="1"/>
          <p:nvPr/>
        </p:nvSpPr>
        <p:spPr>
          <a:xfrm>
            <a:off x="2454606" y="1200785"/>
            <a:ext cx="8963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P3-01.c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0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Representação de uma Pilha</a:t>
            </a:r>
            <a:br>
              <a:rPr lang="pt-BR" sz="29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70C0"/>
                </a:solidFill>
              </a:rPr>
              <a:t>Implementação direta – Estrutura</a:t>
            </a:r>
            <a:endParaRPr/>
          </a:p>
        </p:txBody>
      </p:sp>
      <p:sp>
        <p:nvSpPr>
          <p:cNvPr id="294" name="Google Shape;294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5" name="Google Shape;295;p30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p30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7" name="Google Shape;297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98" name="Google Shape;298;p30"/>
          <p:cNvGrpSpPr/>
          <p:nvPr/>
        </p:nvGrpSpPr>
        <p:grpSpPr>
          <a:xfrm>
            <a:off x="3860154" y="1731731"/>
            <a:ext cx="1065121" cy="699988"/>
            <a:chOff x="3826982" y="3076536"/>
            <a:chExt cx="1065121" cy="699988"/>
          </a:xfrm>
        </p:grpSpPr>
        <p:sp>
          <p:nvSpPr>
            <p:cNvPr id="299" name="Google Shape;299;p30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0" name="Google Shape;300;p30"/>
            <p:cNvSpPr txBox="1"/>
            <p:nvPr/>
          </p:nvSpPr>
          <p:spPr>
            <a:xfrm>
              <a:off x="3879609" y="3468747"/>
              <a:ext cx="48442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</a:t>
              </a:r>
              <a:endParaRPr/>
            </a:p>
          </p:txBody>
        </p:sp>
        <p:sp>
          <p:nvSpPr>
            <p:cNvPr id="301" name="Google Shape;301;p30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2" name="Google Shape;302;p30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303" name="Google Shape;303;p30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04" name="Google Shape;304;p30"/>
          <p:cNvSpPr txBox="1"/>
          <p:nvPr/>
        </p:nvSpPr>
        <p:spPr>
          <a:xfrm>
            <a:off x="3638802" y="1385599"/>
            <a:ext cx="15083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STACK_NODE</a:t>
            </a:r>
            <a:endParaRPr/>
          </a:p>
        </p:txBody>
      </p:sp>
      <p:sp>
        <p:nvSpPr>
          <p:cNvPr id="305" name="Google Shape;305;p30"/>
          <p:cNvSpPr txBox="1"/>
          <p:nvPr/>
        </p:nvSpPr>
        <p:spPr>
          <a:xfrm>
            <a:off x="3325505" y="2995935"/>
            <a:ext cx="249299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typedef struct node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char              data;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struct node*  link;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STACK_NODE;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1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Implementação direta – Programa Principal</a:t>
            </a:r>
            <a:endParaRPr/>
          </a:p>
        </p:txBody>
      </p:sp>
      <p:sp>
        <p:nvSpPr>
          <p:cNvPr id="311" name="Google Shape;311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2" name="Google Shape;312;p31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3" name="Google Shape;313;p3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4" name="Google Shape;314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5" name="Google Shape;315;p31"/>
          <p:cNvPicPr preferRelativeResize="0"/>
          <p:nvPr/>
        </p:nvPicPr>
        <p:blipFill rotWithShape="1">
          <a:blip r:embed="rId3">
            <a:alphaModFix/>
          </a:blip>
          <a:srcRect b="31121" l="0" r="0" t="0"/>
          <a:stretch/>
        </p:blipFill>
        <p:spPr>
          <a:xfrm>
            <a:off x="76192" y="1722439"/>
            <a:ext cx="5840730" cy="3227829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31"/>
          <p:cNvSpPr txBox="1"/>
          <p:nvPr/>
        </p:nvSpPr>
        <p:spPr>
          <a:xfrm>
            <a:off x="5891522" y="2252073"/>
            <a:ext cx="3087378" cy="572066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// Define pStackTop como  ponteiro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//  ao nó da pilha</a:t>
            </a:r>
            <a:endParaRPr b="0" i="0" sz="1400" u="none" cap="none" strike="noStrike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7" name="Google Shape;317;p31"/>
          <p:cNvSpPr txBox="1"/>
          <p:nvPr/>
        </p:nvSpPr>
        <p:spPr>
          <a:xfrm>
            <a:off x="5866122" y="3555865"/>
            <a:ext cx="3087378" cy="572066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// Repassa o endereço de  pStackTop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// Repassa o endereço de  pStackTop </a:t>
            </a:r>
            <a:endParaRPr b="0" i="0" sz="1400" u="none" cap="none" strike="noStrike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8" name="Google Shape;318;p31"/>
          <p:cNvSpPr txBox="1"/>
          <p:nvPr/>
        </p:nvSpPr>
        <p:spPr>
          <a:xfrm>
            <a:off x="2378406" y="1281010"/>
            <a:ext cx="25058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P3-01.c  (Continuação...)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Definição</a:t>
            </a:r>
            <a:endParaRPr/>
          </a:p>
        </p:txBody>
      </p:sp>
      <p:sp>
        <p:nvSpPr>
          <p:cNvPr id="122" name="Google Shape;122;p14"/>
          <p:cNvSpPr txBox="1"/>
          <p:nvPr/>
        </p:nvSpPr>
        <p:spPr>
          <a:xfrm>
            <a:off x="749300" y="1460500"/>
            <a:ext cx="77724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Uma pilha (stack) é uma lista linear na qual todas as inserções e remoções ficam limitadas a apenas uma extremidade, chamada de topo (top).</a:t>
            </a:r>
            <a:endParaRPr/>
          </a:p>
          <a:p>
            <a:pPr indent="-341313" lvl="0" marL="341313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inserir uma sequência de dados em uma pilha e depois remover essa sequência, a ordem desses dados será invertida.</a:t>
            </a:r>
            <a:endParaRPr/>
          </a:p>
          <a:p>
            <a:pPr indent="-341313" lvl="0" marL="341313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Exemplo:  Os dados inseridos na sequência {5, 10, 15, 20} serão removidos como {20, 15, 10, 5}.</a:t>
            </a:r>
            <a:endParaRPr/>
          </a:p>
          <a:p>
            <a:pPr indent="-341313" lvl="0" marL="341313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atributo (ou caraterística) de inversão é motivo pelo qual a pilha é conhecida como uma estrutura de dados LIFO (</a:t>
            </a:r>
            <a:r>
              <a:rPr b="0" i="1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Last in – First Out</a:t>
            </a: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), último a entrar,  primeiro a sair.</a:t>
            </a:r>
            <a:endParaRPr/>
          </a:p>
        </p:txBody>
      </p:sp>
      <p:sp>
        <p:nvSpPr>
          <p:cNvPr id="123" name="Google Shape;123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14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1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14"/>
          <p:cNvSpPr txBox="1"/>
          <p:nvPr/>
        </p:nvSpPr>
        <p:spPr>
          <a:xfrm>
            <a:off x="749300" y="5181600"/>
            <a:ext cx="7772400" cy="9969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Uma pilha (stack) é uma estrutura de dados LIFO (</a:t>
            </a:r>
            <a:r>
              <a:rPr b="0" i="1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Last in – First Out</a:t>
            </a: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 em que todas as inserções e remoções estão restritas a um extremo chamado topo.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2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Representação de uma Pilha</a:t>
            </a:r>
            <a:br>
              <a:rPr lang="pt-BR" sz="29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70C0"/>
                </a:solidFill>
              </a:rPr>
              <a:t>Implementação direta – Ponteiro a Pilha</a:t>
            </a:r>
            <a:endParaRPr/>
          </a:p>
        </p:txBody>
      </p:sp>
      <p:sp>
        <p:nvSpPr>
          <p:cNvPr id="324" name="Google Shape;324;p3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5" name="Google Shape;325;p32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6" name="Google Shape;326;p32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7" name="Google Shape;327;p3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28" name="Google Shape;328;p32"/>
          <p:cNvGrpSpPr/>
          <p:nvPr/>
        </p:nvGrpSpPr>
        <p:grpSpPr>
          <a:xfrm>
            <a:off x="2452130" y="2081954"/>
            <a:ext cx="1065121" cy="699988"/>
            <a:chOff x="3826982" y="3076536"/>
            <a:chExt cx="1065121" cy="699988"/>
          </a:xfrm>
        </p:grpSpPr>
        <p:sp>
          <p:nvSpPr>
            <p:cNvPr id="329" name="Google Shape;329;p32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0" name="Google Shape;330;p32"/>
            <p:cNvSpPr txBox="1"/>
            <p:nvPr/>
          </p:nvSpPr>
          <p:spPr>
            <a:xfrm>
              <a:off x="3879609" y="3468747"/>
              <a:ext cx="48442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</a:t>
              </a:r>
              <a:endParaRPr/>
            </a:p>
          </p:txBody>
        </p:sp>
        <p:sp>
          <p:nvSpPr>
            <p:cNvPr id="331" name="Google Shape;331;p32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2" name="Google Shape;332;p32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333" name="Google Shape;333;p32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34" name="Google Shape;334;p32"/>
          <p:cNvSpPr txBox="1"/>
          <p:nvPr/>
        </p:nvSpPr>
        <p:spPr>
          <a:xfrm>
            <a:off x="2230778" y="1735822"/>
            <a:ext cx="15083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STACK_NODE</a:t>
            </a:r>
            <a:endParaRPr/>
          </a:p>
        </p:txBody>
      </p:sp>
      <p:sp>
        <p:nvSpPr>
          <p:cNvPr id="335" name="Google Shape;335;p32"/>
          <p:cNvSpPr txBox="1"/>
          <p:nvPr/>
        </p:nvSpPr>
        <p:spPr>
          <a:xfrm>
            <a:off x="2230778" y="3119437"/>
            <a:ext cx="291409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STACK_NODE*     pStackTop;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pStackTop=NULL;</a:t>
            </a:r>
            <a:endParaRPr/>
          </a:p>
        </p:txBody>
      </p:sp>
      <p:sp>
        <p:nvSpPr>
          <p:cNvPr id="336" name="Google Shape;336;p32"/>
          <p:cNvSpPr txBox="1"/>
          <p:nvPr/>
        </p:nvSpPr>
        <p:spPr>
          <a:xfrm>
            <a:off x="2038654" y="1279569"/>
            <a:ext cx="24226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Programa Principal:</a:t>
            </a:r>
            <a:endParaRPr/>
          </a:p>
        </p:txBody>
      </p:sp>
      <p:sp>
        <p:nvSpPr>
          <p:cNvPr id="337" name="Google Shape;337;p32"/>
          <p:cNvSpPr/>
          <p:nvPr/>
        </p:nvSpPr>
        <p:spPr>
          <a:xfrm>
            <a:off x="7262434" y="3521052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338" name="Google Shape;338;p32"/>
          <p:cNvSpPr txBox="1"/>
          <p:nvPr/>
        </p:nvSpPr>
        <p:spPr>
          <a:xfrm>
            <a:off x="6999100" y="3840963"/>
            <a:ext cx="94955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pStackTop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9" name="Google Shape;339;p32"/>
          <p:cNvSpPr txBox="1"/>
          <p:nvPr/>
        </p:nvSpPr>
        <p:spPr>
          <a:xfrm>
            <a:off x="2242322" y="4752715"/>
            <a:ext cx="235223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insertdata(&amp;pStackTop);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print(&amp;pStackTop);</a:t>
            </a:r>
            <a:endParaRPr/>
          </a:p>
        </p:txBody>
      </p:sp>
      <p:sp>
        <p:nvSpPr>
          <p:cNvPr id="340" name="Google Shape;340;p32"/>
          <p:cNvSpPr/>
          <p:nvPr/>
        </p:nvSpPr>
        <p:spPr>
          <a:xfrm>
            <a:off x="7284950" y="4863690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341" name="Google Shape;341;p32"/>
          <p:cNvSpPr txBox="1"/>
          <p:nvPr/>
        </p:nvSpPr>
        <p:spPr>
          <a:xfrm>
            <a:off x="7021616" y="5183601"/>
            <a:ext cx="94955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pStackTop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2" name="Google Shape;342;p32"/>
          <p:cNvSpPr/>
          <p:nvPr/>
        </p:nvSpPr>
        <p:spPr>
          <a:xfrm>
            <a:off x="5906005" y="4874707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3" name="Google Shape;343;p32"/>
          <p:cNvSpPr txBox="1"/>
          <p:nvPr/>
        </p:nvSpPr>
        <p:spPr>
          <a:xfrm>
            <a:off x="5642671" y="5194618"/>
            <a:ext cx="108901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&amp;pStackTop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44" name="Google Shape;344;p32"/>
          <p:cNvCxnSpPr/>
          <p:nvPr/>
        </p:nvCxnSpPr>
        <p:spPr>
          <a:xfrm>
            <a:off x="6075706" y="5045102"/>
            <a:ext cx="1175711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3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Implementação direta – Resultado</a:t>
            </a:r>
            <a:endParaRPr/>
          </a:p>
        </p:txBody>
      </p:sp>
      <p:sp>
        <p:nvSpPr>
          <p:cNvPr id="350" name="Google Shape;350;p3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1" name="Google Shape;351;p33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2" name="Google Shape;352;p33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3" name="Google Shape;353;p3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54" name="Google Shape;354;p33"/>
          <p:cNvPicPr preferRelativeResize="0"/>
          <p:nvPr/>
        </p:nvPicPr>
        <p:blipFill rotWithShape="1">
          <a:blip r:embed="rId3">
            <a:alphaModFix/>
          </a:blip>
          <a:srcRect b="0" l="0" r="0" t="66998"/>
          <a:stretch/>
        </p:blipFill>
        <p:spPr>
          <a:xfrm>
            <a:off x="1651635" y="1772279"/>
            <a:ext cx="5840730" cy="1546592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33"/>
          <p:cNvSpPr txBox="1"/>
          <p:nvPr/>
        </p:nvSpPr>
        <p:spPr>
          <a:xfrm>
            <a:off x="595066" y="1273212"/>
            <a:ext cx="7772400" cy="365126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Esta implementação produz a seguinte saída:</a:t>
            </a:r>
            <a:endParaRPr/>
          </a:p>
        </p:txBody>
      </p:sp>
      <p:sp>
        <p:nvSpPr>
          <p:cNvPr id="356" name="Google Shape;356;p33"/>
          <p:cNvSpPr txBox="1"/>
          <p:nvPr/>
        </p:nvSpPr>
        <p:spPr>
          <a:xfrm>
            <a:off x="612775" y="3545133"/>
            <a:ext cx="7772400" cy="1546591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programa gera caracteres de maneira pseudo-aleatória. Cada caráter gerado é impresso e inserido em uma pilha.  Os caracteres são apresentados na ordem de criação.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Posteriormente, cada caracter é extraído da pilha e impresso, obtendo-se assim uma sequência em ordem inversa a ordem de criação.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4"/>
          <p:cNvSpPr txBox="1"/>
          <p:nvPr>
            <p:ph type="title"/>
          </p:nvPr>
        </p:nvSpPr>
        <p:spPr>
          <a:xfrm>
            <a:off x="457200" y="69391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Implementação direta – Inserir Dados (InsertData)</a:t>
            </a:r>
            <a:endParaRPr/>
          </a:p>
        </p:txBody>
      </p:sp>
      <p:sp>
        <p:nvSpPr>
          <p:cNvPr id="362" name="Google Shape;362;p3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3" name="Google Shape;363;p34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4" name="Google Shape;364;p3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5" name="Google Shape;365;p3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66" name="Google Shape;36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" y="1130293"/>
            <a:ext cx="5608320" cy="5564505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34"/>
          <p:cNvSpPr txBox="1"/>
          <p:nvPr/>
        </p:nvSpPr>
        <p:spPr>
          <a:xfrm>
            <a:off x="5633720" y="4654889"/>
            <a:ext cx="3087378" cy="286033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// Chama a operação Push</a:t>
            </a:r>
            <a:endParaRPr b="0" i="0" sz="1400" u="none" cap="none" strike="noStrike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8" name="Google Shape;368;p34"/>
          <p:cNvSpPr txBox="1"/>
          <p:nvPr/>
        </p:nvSpPr>
        <p:spPr>
          <a:xfrm>
            <a:off x="5621020" y="2831817"/>
            <a:ext cx="3100078" cy="372722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// Define um caracter</a:t>
            </a:r>
            <a:endParaRPr b="0" i="0" sz="1400" u="none" cap="none" strike="noStrike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9" name="Google Shape;369;p34"/>
          <p:cNvSpPr txBox="1"/>
          <p:nvPr/>
        </p:nvSpPr>
        <p:spPr>
          <a:xfrm>
            <a:off x="5633720" y="4222389"/>
            <a:ext cx="3100078" cy="372722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// Gera um caracter aleatório</a:t>
            </a:r>
            <a:endParaRPr/>
          </a:p>
        </p:txBody>
      </p:sp>
      <p:sp>
        <p:nvSpPr>
          <p:cNvPr id="370" name="Google Shape;370;p34"/>
          <p:cNvSpPr txBox="1"/>
          <p:nvPr/>
        </p:nvSpPr>
        <p:spPr>
          <a:xfrm>
            <a:off x="5739788" y="1273211"/>
            <a:ext cx="3249976" cy="122523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função insertData() gera 10 caracteres aleatórios e os insere em uma pilha, passada como parâmetro.</a:t>
            </a:r>
            <a:endParaRPr/>
          </a:p>
        </p:txBody>
      </p:sp>
      <p:sp>
        <p:nvSpPr>
          <p:cNvPr id="371" name="Google Shape;371;p34"/>
          <p:cNvSpPr txBox="1"/>
          <p:nvPr/>
        </p:nvSpPr>
        <p:spPr>
          <a:xfrm>
            <a:off x="2527300" y="866373"/>
            <a:ext cx="9092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P3-02.h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5"/>
          <p:cNvSpPr txBox="1"/>
          <p:nvPr>
            <p:ph type="title"/>
          </p:nvPr>
        </p:nvSpPr>
        <p:spPr>
          <a:xfrm>
            <a:off x="457200" y="84693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Implementação direta – Insere (Push)</a:t>
            </a:r>
            <a:endParaRPr/>
          </a:p>
        </p:txBody>
      </p:sp>
      <p:sp>
        <p:nvSpPr>
          <p:cNvPr id="377" name="Google Shape;377;p3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8" name="Google Shape;378;p35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9" name="Google Shape;379;p35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0" name="Google Shape;380;p3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81" name="Google Shape;38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92" y="1245870"/>
            <a:ext cx="5863590" cy="521208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35"/>
          <p:cNvSpPr txBox="1"/>
          <p:nvPr/>
        </p:nvSpPr>
        <p:spPr>
          <a:xfrm>
            <a:off x="5830205" y="3145178"/>
            <a:ext cx="3295650" cy="372722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// Define um ponteiro a um nó da pilha</a:t>
            </a:r>
            <a:endParaRPr/>
          </a:p>
        </p:txBody>
      </p:sp>
      <p:sp>
        <p:nvSpPr>
          <p:cNvPr id="383" name="Google Shape;383;p35"/>
          <p:cNvSpPr txBox="1"/>
          <p:nvPr/>
        </p:nvSpPr>
        <p:spPr>
          <a:xfrm>
            <a:off x="5834923" y="3838960"/>
            <a:ext cx="3295650" cy="525122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// Aloca memória para um nó da pilha // retorna um ponteiro a esse nó</a:t>
            </a:r>
            <a:endParaRPr/>
          </a:p>
        </p:txBody>
      </p:sp>
      <p:sp>
        <p:nvSpPr>
          <p:cNvPr id="384" name="Google Shape;384;p35"/>
          <p:cNvSpPr txBox="1"/>
          <p:nvPr/>
        </p:nvSpPr>
        <p:spPr>
          <a:xfrm>
            <a:off x="5818232" y="4834278"/>
            <a:ext cx="3295650" cy="525122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Copia o caracter no novo nó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Refaz as ligações</a:t>
            </a:r>
            <a:endParaRPr/>
          </a:p>
        </p:txBody>
      </p:sp>
      <p:sp>
        <p:nvSpPr>
          <p:cNvPr id="385" name="Google Shape;385;p35"/>
          <p:cNvSpPr txBox="1"/>
          <p:nvPr/>
        </p:nvSpPr>
        <p:spPr>
          <a:xfrm>
            <a:off x="5739788" y="1273211"/>
            <a:ext cx="3249976" cy="147191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função push() cria um novo nó e o insere na pilha especificada como parâmetro da função. O nó contém um novo caráter.</a:t>
            </a:r>
            <a:endParaRPr/>
          </a:p>
        </p:txBody>
      </p:sp>
      <p:sp>
        <p:nvSpPr>
          <p:cNvPr id="386" name="Google Shape;386;p35"/>
          <p:cNvSpPr txBox="1"/>
          <p:nvPr/>
        </p:nvSpPr>
        <p:spPr>
          <a:xfrm>
            <a:off x="2515275" y="899119"/>
            <a:ext cx="9092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P3-03.h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Representação de uma Pilha</a:t>
            </a:r>
            <a:br>
              <a:rPr lang="pt-BR" sz="29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70C0"/>
                </a:solidFill>
              </a:rPr>
              <a:t>Implementação direta – push</a:t>
            </a:r>
            <a:endParaRPr sz="2400">
              <a:solidFill>
                <a:srgbClr val="0070C0"/>
              </a:solidFill>
            </a:endParaRPr>
          </a:p>
        </p:txBody>
      </p:sp>
      <p:sp>
        <p:nvSpPr>
          <p:cNvPr id="392" name="Google Shape;392;p3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3" name="Google Shape;393;p36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4" name="Google Shape;394;p3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5" name="Google Shape;395;p3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96" name="Google Shape;396;p36"/>
          <p:cNvGrpSpPr/>
          <p:nvPr/>
        </p:nvGrpSpPr>
        <p:grpSpPr>
          <a:xfrm>
            <a:off x="4101790" y="1910167"/>
            <a:ext cx="1065121" cy="699988"/>
            <a:chOff x="3826982" y="3076536"/>
            <a:chExt cx="1065121" cy="699988"/>
          </a:xfrm>
        </p:grpSpPr>
        <p:sp>
          <p:nvSpPr>
            <p:cNvPr id="397" name="Google Shape;397;p36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8" name="Google Shape;398;p36"/>
            <p:cNvSpPr txBox="1"/>
            <p:nvPr/>
          </p:nvSpPr>
          <p:spPr>
            <a:xfrm>
              <a:off x="3879609" y="3468747"/>
              <a:ext cx="48442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</a:t>
              </a:r>
              <a:endParaRPr/>
            </a:p>
          </p:txBody>
        </p:sp>
        <p:sp>
          <p:nvSpPr>
            <p:cNvPr id="399" name="Google Shape;399;p36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0" name="Google Shape;400;p36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401" name="Google Shape;401;p36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402" name="Google Shape;402;p36"/>
          <p:cNvSpPr txBox="1"/>
          <p:nvPr/>
        </p:nvSpPr>
        <p:spPr>
          <a:xfrm>
            <a:off x="3880438" y="1564035"/>
            <a:ext cx="15083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pt-B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STACK_NODE</a:t>
            </a:r>
            <a:endParaRPr/>
          </a:p>
        </p:txBody>
      </p:sp>
      <p:cxnSp>
        <p:nvCxnSpPr>
          <p:cNvPr id="403" name="Google Shape;403;p36"/>
          <p:cNvCxnSpPr/>
          <p:nvPr/>
        </p:nvCxnSpPr>
        <p:spPr>
          <a:xfrm>
            <a:off x="3405052" y="1266434"/>
            <a:ext cx="0" cy="4450815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4" name="Google Shape;404;p36"/>
          <p:cNvSpPr txBox="1"/>
          <p:nvPr/>
        </p:nvSpPr>
        <p:spPr>
          <a:xfrm>
            <a:off x="514186" y="1371241"/>
            <a:ext cx="24226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None/>
            </a:pPr>
            <a:r>
              <a:rPr lang="pt-BR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Chamada:</a:t>
            </a:r>
            <a:endParaRPr/>
          </a:p>
        </p:txBody>
      </p:sp>
      <p:sp>
        <p:nvSpPr>
          <p:cNvPr id="405" name="Google Shape;405;p36"/>
          <p:cNvSpPr txBox="1"/>
          <p:nvPr/>
        </p:nvSpPr>
        <p:spPr>
          <a:xfrm>
            <a:off x="3739141" y="1207324"/>
            <a:ext cx="17472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None/>
            </a:pPr>
            <a:r>
              <a:rPr lang="pt-BR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Função push:</a:t>
            </a:r>
            <a:endParaRPr/>
          </a:p>
        </p:txBody>
      </p:sp>
      <p:grpSp>
        <p:nvGrpSpPr>
          <p:cNvPr id="406" name="Google Shape;406;p36"/>
          <p:cNvGrpSpPr/>
          <p:nvPr/>
        </p:nvGrpSpPr>
        <p:grpSpPr>
          <a:xfrm>
            <a:off x="6592433" y="3862347"/>
            <a:ext cx="1065121" cy="699988"/>
            <a:chOff x="3826982" y="3076536"/>
            <a:chExt cx="1065121" cy="699988"/>
          </a:xfrm>
        </p:grpSpPr>
        <p:sp>
          <p:nvSpPr>
            <p:cNvPr id="407" name="Google Shape;407;p36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8" name="Google Shape;408;p36"/>
            <p:cNvSpPr txBox="1"/>
            <p:nvPr/>
          </p:nvSpPr>
          <p:spPr>
            <a:xfrm>
              <a:off x="3879609" y="3468747"/>
              <a:ext cx="48442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</a:t>
              </a:r>
              <a:endParaRPr/>
            </a:p>
          </p:txBody>
        </p:sp>
        <p:sp>
          <p:nvSpPr>
            <p:cNvPr id="409" name="Google Shape;409;p36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0" name="Google Shape;410;p36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411" name="Google Shape;411;p36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412" name="Google Shape;412;p36"/>
          <p:cNvSpPr txBox="1"/>
          <p:nvPr/>
        </p:nvSpPr>
        <p:spPr>
          <a:xfrm>
            <a:off x="5509438" y="4263774"/>
            <a:ext cx="6142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pNew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3" name="Google Shape;413;p36"/>
          <p:cNvSpPr txBox="1"/>
          <p:nvPr/>
        </p:nvSpPr>
        <p:spPr>
          <a:xfrm>
            <a:off x="3875560" y="2731488"/>
            <a:ext cx="257442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STACK_NODE*     pNew;</a:t>
            </a:r>
            <a:endParaRPr/>
          </a:p>
        </p:txBody>
      </p:sp>
      <p:sp>
        <p:nvSpPr>
          <p:cNvPr id="414" name="Google Shape;414;p36"/>
          <p:cNvSpPr/>
          <p:nvPr/>
        </p:nvSpPr>
        <p:spPr>
          <a:xfrm>
            <a:off x="3570597" y="2771907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415" name="Google Shape;415;p36"/>
          <p:cNvSpPr txBox="1"/>
          <p:nvPr/>
        </p:nvSpPr>
        <p:spPr>
          <a:xfrm>
            <a:off x="3880438" y="3390114"/>
            <a:ext cx="52337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pNew=(STACK_NODE*)malloc(sizeof(STACK_NODE));</a:t>
            </a:r>
            <a:endParaRPr/>
          </a:p>
        </p:txBody>
      </p:sp>
      <p:sp>
        <p:nvSpPr>
          <p:cNvPr id="416" name="Google Shape;416;p36"/>
          <p:cNvSpPr/>
          <p:nvPr/>
        </p:nvSpPr>
        <p:spPr>
          <a:xfrm>
            <a:off x="6646462" y="2700538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417" name="Google Shape;417;p36"/>
          <p:cNvSpPr txBox="1"/>
          <p:nvPr/>
        </p:nvSpPr>
        <p:spPr>
          <a:xfrm>
            <a:off x="6526349" y="3020449"/>
            <a:ext cx="6142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pNew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8" name="Google Shape;418;p36"/>
          <p:cNvSpPr/>
          <p:nvPr/>
        </p:nvSpPr>
        <p:spPr>
          <a:xfrm>
            <a:off x="3570597" y="3445091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419" name="Google Shape;419;p36"/>
          <p:cNvSpPr/>
          <p:nvPr/>
        </p:nvSpPr>
        <p:spPr>
          <a:xfrm>
            <a:off x="5588642" y="3942493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20" name="Google Shape;420;p36"/>
          <p:cNvCxnSpPr/>
          <p:nvPr/>
        </p:nvCxnSpPr>
        <p:spPr>
          <a:xfrm flipH="1" rot="10800000">
            <a:off x="5779142" y="4108481"/>
            <a:ext cx="799816" cy="7843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1" name="Google Shape;421;p36"/>
          <p:cNvSpPr/>
          <p:nvPr/>
        </p:nvSpPr>
        <p:spPr>
          <a:xfrm>
            <a:off x="2251989" y="4224985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422" name="Google Shape;422;p36"/>
          <p:cNvSpPr txBox="1"/>
          <p:nvPr/>
        </p:nvSpPr>
        <p:spPr>
          <a:xfrm>
            <a:off x="1988655" y="4544896"/>
            <a:ext cx="103932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Noto Sans Symbols"/>
              <a:buNone/>
            </a:pPr>
            <a:r>
              <a:rPr lang="pt-BR"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pStackTop</a:t>
            </a:r>
            <a:endParaRPr sz="1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Noto Sans Symbols"/>
              <a:buNone/>
            </a:pPr>
            <a:r>
              <a:rPr lang="pt-BR" sz="1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*pStackTop</a:t>
            </a:r>
            <a:endParaRPr sz="14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3" name="Google Shape;423;p36"/>
          <p:cNvSpPr/>
          <p:nvPr/>
        </p:nvSpPr>
        <p:spPr>
          <a:xfrm>
            <a:off x="873044" y="4236002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4" name="Google Shape;424;p36"/>
          <p:cNvSpPr txBox="1"/>
          <p:nvPr/>
        </p:nvSpPr>
        <p:spPr>
          <a:xfrm>
            <a:off x="609710" y="4555913"/>
            <a:ext cx="108901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Noto Sans Symbols"/>
              <a:buNone/>
            </a:pPr>
            <a:r>
              <a:rPr lang="pt-BR"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&amp;pStackTop</a:t>
            </a:r>
            <a:endParaRPr sz="1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Noto Sans Symbols"/>
              <a:buNone/>
            </a:pPr>
            <a:r>
              <a:rPr lang="pt-BR" sz="1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pStackTop</a:t>
            </a:r>
            <a:endParaRPr sz="14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25" name="Google Shape;425;p36"/>
          <p:cNvCxnSpPr/>
          <p:nvPr/>
        </p:nvCxnSpPr>
        <p:spPr>
          <a:xfrm>
            <a:off x="1042745" y="4406397"/>
            <a:ext cx="1175711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6" name="Google Shape;426;p36"/>
          <p:cNvSpPr txBox="1"/>
          <p:nvPr/>
        </p:nvSpPr>
        <p:spPr>
          <a:xfrm>
            <a:off x="549975" y="3465521"/>
            <a:ext cx="252098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Noto Sans Symbols"/>
              <a:buNone/>
            </a:pPr>
            <a:r>
              <a:rPr lang="pt-BR" sz="16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push (pStackTop, charIn);</a:t>
            </a:r>
            <a:endParaRPr/>
          </a:p>
        </p:txBody>
      </p:sp>
      <p:sp>
        <p:nvSpPr>
          <p:cNvPr id="427" name="Google Shape;427;p36"/>
          <p:cNvSpPr txBox="1"/>
          <p:nvPr/>
        </p:nvSpPr>
        <p:spPr>
          <a:xfrm>
            <a:off x="3909498" y="4632115"/>
            <a:ext cx="205574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pNew-&gt;data=charIn;</a:t>
            </a:r>
            <a:endParaRPr/>
          </a:p>
        </p:txBody>
      </p:sp>
      <p:sp>
        <p:nvSpPr>
          <p:cNvPr id="428" name="Google Shape;428;p36"/>
          <p:cNvSpPr/>
          <p:nvPr/>
        </p:nvSpPr>
        <p:spPr>
          <a:xfrm>
            <a:off x="3599658" y="4687092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grpSp>
        <p:nvGrpSpPr>
          <p:cNvPr id="429" name="Google Shape;429;p36"/>
          <p:cNvGrpSpPr/>
          <p:nvPr/>
        </p:nvGrpSpPr>
        <p:grpSpPr>
          <a:xfrm>
            <a:off x="6588034" y="5106657"/>
            <a:ext cx="1065121" cy="699988"/>
            <a:chOff x="3826982" y="3076536"/>
            <a:chExt cx="1065121" cy="699988"/>
          </a:xfrm>
        </p:grpSpPr>
        <p:sp>
          <p:nvSpPr>
            <p:cNvPr id="430" name="Google Shape;430;p36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1" name="Google Shape;431;p36"/>
            <p:cNvSpPr txBox="1"/>
            <p:nvPr/>
          </p:nvSpPr>
          <p:spPr>
            <a:xfrm>
              <a:off x="3879609" y="3468747"/>
              <a:ext cx="48442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</a:t>
              </a:r>
              <a:endParaRPr/>
            </a:p>
          </p:txBody>
        </p:sp>
        <p:sp>
          <p:nvSpPr>
            <p:cNvPr id="432" name="Google Shape;432;p36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3" name="Google Shape;433;p36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434" name="Google Shape;434;p36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</p:grpSp>
      <p:sp>
        <p:nvSpPr>
          <p:cNvPr id="435" name="Google Shape;435;p36"/>
          <p:cNvSpPr txBox="1"/>
          <p:nvPr/>
        </p:nvSpPr>
        <p:spPr>
          <a:xfrm>
            <a:off x="5505039" y="5508084"/>
            <a:ext cx="6142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pNew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6" name="Google Shape;436;p36"/>
          <p:cNvSpPr/>
          <p:nvPr/>
        </p:nvSpPr>
        <p:spPr>
          <a:xfrm>
            <a:off x="5584243" y="5186803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37" name="Google Shape;437;p36"/>
          <p:cNvCxnSpPr/>
          <p:nvPr/>
        </p:nvCxnSpPr>
        <p:spPr>
          <a:xfrm flipH="1" rot="10800000">
            <a:off x="5774743" y="5352791"/>
            <a:ext cx="799816" cy="7843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8" name="Google Shape;438;p36"/>
          <p:cNvSpPr txBox="1"/>
          <p:nvPr/>
        </p:nvSpPr>
        <p:spPr>
          <a:xfrm>
            <a:off x="-11400" y="4549235"/>
            <a:ext cx="66236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main()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push()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Representação de uma Pilha</a:t>
            </a:r>
            <a:br>
              <a:rPr lang="pt-BR" sz="29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70C0"/>
                </a:solidFill>
              </a:rPr>
              <a:t>Implementação direta – push</a:t>
            </a:r>
            <a:endParaRPr sz="2400">
              <a:solidFill>
                <a:srgbClr val="0070C0"/>
              </a:solidFill>
            </a:endParaRPr>
          </a:p>
        </p:txBody>
      </p:sp>
      <p:sp>
        <p:nvSpPr>
          <p:cNvPr id="444" name="Google Shape;444;p3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5" name="Google Shape;445;p37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6" name="Google Shape;446;p3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7" name="Google Shape;447;p3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8" name="Google Shape;448;p37"/>
          <p:cNvSpPr txBox="1"/>
          <p:nvPr/>
        </p:nvSpPr>
        <p:spPr>
          <a:xfrm>
            <a:off x="3739141" y="1207324"/>
            <a:ext cx="17472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None/>
            </a:pPr>
            <a:r>
              <a:rPr lang="pt-BR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Função push:</a:t>
            </a:r>
            <a:endParaRPr/>
          </a:p>
        </p:txBody>
      </p:sp>
      <p:sp>
        <p:nvSpPr>
          <p:cNvPr id="449" name="Google Shape;449;p37"/>
          <p:cNvSpPr/>
          <p:nvPr/>
        </p:nvSpPr>
        <p:spPr>
          <a:xfrm>
            <a:off x="2194239" y="1745682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450" name="Google Shape;450;p37"/>
          <p:cNvSpPr txBox="1"/>
          <p:nvPr/>
        </p:nvSpPr>
        <p:spPr>
          <a:xfrm>
            <a:off x="1930905" y="2065593"/>
            <a:ext cx="10393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*pStackTop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1" name="Google Shape;451;p37"/>
          <p:cNvSpPr/>
          <p:nvPr/>
        </p:nvSpPr>
        <p:spPr>
          <a:xfrm>
            <a:off x="815294" y="1756699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2" name="Google Shape;452;p37"/>
          <p:cNvSpPr txBox="1"/>
          <p:nvPr/>
        </p:nvSpPr>
        <p:spPr>
          <a:xfrm>
            <a:off x="621690" y="2076610"/>
            <a:ext cx="94955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pStackTop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53" name="Google Shape;453;p37"/>
          <p:cNvCxnSpPr/>
          <p:nvPr/>
        </p:nvCxnSpPr>
        <p:spPr>
          <a:xfrm>
            <a:off x="984995" y="1927094"/>
            <a:ext cx="1175711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4" name="Google Shape;454;p37"/>
          <p:cNvSpPr txBox="1"/>
          <p:nvPr/>
        </p:nvSpPr>
        <p:spPr>
          <a:xfrm>
            <a:off x="829347" y="2836809"/>
            <a:ext cx="266506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pNew-&gt;link=*pStackTop;</a:t>
            </a:r>
            <a:endParaRPr/>
          </a:p>
        </p:txBody>
      </p:sp>
      <p:sp>
        <p:nvSpPr>
          <p:cNvPr id="455" name="Google Shape;455;p37"/>
          <p:cNvSpPr/>
          <p:nvPr/>
        </p:nvSpPr>
        <p:spPr>
          <a:xfrm>
            <a:off x="519508" y="2891786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grpSp>
        <p:nvGrpSpPr>
          <p:cNvPr id="456" name="Google Shape;456;p37"/>
          <p:cNvGrpSpPr/>
          <p:nvPr/>
        </p:nvGrpSpPr>
        <p:grpSpPr>
          <a:xfrm>
            <a:off x="3226512" y="3322813"/>
            <a:ext cx="1065121" cy="699988"/>
            <a:chOff x="3826982" y="3076536"/>
            <a:chExt cx="1065121" cy="699988"/>
          </a:xfrm>
        </p:grpSpPr>
        <p:sp>
          <p:nvSpPr>
            <p:cNvPr id="457" name="Google Shape;457;p37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8" name="Google Shape;458;p37"/>
            <p:cNvSpPr txBox="1"/>
            <p:nvPr/>
          </p:nvSpPr>
          <p:spPr>
            <a:xfrm>
              <a:off x="3879609" y="3468747"/>
              <a:ext cx="48442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</a:t>
              </a:r>
              <a:endParaRPr/>
            </a:p>
          </p:txBody>
        </p:sp>
        <p:sp>
          <p:nvSpPr>
            <p:cNvPr id="459" name="Google Shape;459;p37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</p:txBody>
        </p:sp>
        <p:sp>
          <p:nvSpPr>
            <p:cNvPr id="460" name="Google Shape;460;p37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461" name="Google Shape;461;p37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</p:grpSp>
      <p:sp>
        <p:nvSpPr>
          <p:cNvPr id="462" name="Google Shape;462;p37"/>
          <p:cNvSpPr txBox="1"/>
          <p:nvPr/>
        </p:nvSpPr>
        <p:spPr>
          <a:xfrm>
            <a:off x="2143517" y="3724240"/>
            <a:ext cx="6142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pNew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3" name="Google Shape;463;p37"/>
          <p:cNvSpPr/>
          <p:nvPr/>
        </p:nvSpPr>
        <p:spPr>
          <a:xfrm>
            <a:off x="2222721" y="3402959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64" name="Google Shape;464;p37"/>
          <p:cNvCxnSpPr/>
          <p:nvPr/>
        </p:nvCxnSpPr>
        <p:spPr>
          <a:xfrm flipH="1" rot="10800000">
            <a:off x="2413221" y="3568947"/>
            <a:ext cx="799816" cy="7843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5" name="Google Shape;465;p37"/>
          <p:cNvSpPr txBox="1"/>
          <p:nvPr/>
        </p:nvSpPr>
        <p:spPr>
          <a:xfrm>
            <a:off x="6138160" y="1629725"/>
            <a:ext cx="2548640" cy="775336"/>
          </a:xfrm>
          <a:prstGeom prst="rect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Caso não existem elementos na pilha.</a:t>
            </a:r>
            <a:endParaRPr/>
          </a:p>
        </p:txBody>
      </p:sp>
      <p:sp>
        <p:nvSpPr>
          <p:cNvPr id="466" name="Google Shape;466;p37"/>
          <p:cNvSpPr txBox="1"/>
          <p:nvPr/>
        </p:nvSpPr>
        <p:spPr>
          <a:xfrm>
            <a:off x="846700" y="4473614"/>
            <a:ext cx="266506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*pStackTop=pNew;</a:t>
            </a:r>
            <a:endParaRPr/>
          </a:p>
        </p:txBody>
      </p:sp>
      <p:sp>
        <p:nvSpPr>
          <p:cNvPr id="467" name="Google Shape;467;p37"/>
          <p:cNvSpPr/>
          <p:nvPr/>
        </p:nvSpPr>
        <p:spPr>
          <a:xfrm>
            <a:off x="536861" y="4528591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468" name="Google Shape;468;p37"/>
          <p:cNvSpPr/>
          <p:nvPr/>
        </p:nvSpPr>
        <p:spPr>
          <a:xfrm>
            <a:off x="2218764" y="4983516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9" name="Google Shape;469;p37"/>
          <p:cNvSpPr txBox="1"/>
          <p:nvPr/>
        </p:nvSpPr>
        <p:spPr>
          <a:xfrm>
            <a:off x="1867294" y="5303427"/>
            <a:ext cx="10393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*pStackTop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0" name="Google Shape;470;p37"/>
          <p:cNvSpPr/>
          <p:nvPr/>
        </p:nvSpPr>
        <p:spPr>
          <a:xfrm>
            <a:off x="839819" y="4994533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1" name="Google Shape;471;p37"/>
          <p:cNvSpPr txBox="1"/>
          <p:nvPr/>
        </p:nvSpPr>
        <p:spPr>
          <a:xfrm>
            <a:off x="558079" y="5314444"/>
            <a:ext cx="94955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pStackTop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72" name="Google Shape;472;p37"/>
          <p:cNvCxnSpPr/>
          <p:nvPr/>
        </p:nvCxnSpPr>
        <p:spPr>
          <a:xfrm>
            <a:off x="1009520" y="5164928"/>
            <a:ext cx="1175711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473" name="Google Shape;473;p37"/>
          <p:cNvGrpSpPr/>
          <p:nvPr/>
        </p:nvGrpSpPr>
        <p:grpSpPr>
          <a:xfrm>
            <a:off x="3231908" y="4903793"/>
            <a:ext cx="1065121" cy="699988"/>
            <a:chOff x="3826982" y="3076536"/>
            <a:chExt cx="1065121" cy="699988"/>
          </a:xfrm>
        </p:grpSpPr>
        <p:sp>
          <p:nvSpPr>
            <p:cNvPr id="474" name="Google Shape;474;p37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5" name="Google Shape;475;p37"/>
            <p:cNvSpPr txBox="1"/>
            <p:nvPr/>
          </p:nvSpPr>
          <p:spPr>
            <a:xfrm>
              <a:off x="3879609" y="3468747"/>
              <a:ext cx="48442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</a:t>
              </a:r>
              <a:endParaRPr/>
            </a:p>
          </p:txBody>
        </p:sp>
        <p:sp>
          <p:nvSpPr>
            <p:cNvPr id="476" name="Google Shape;476;p37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</p:txBody>
        </p:sp>
        <p:sp>
          <p:nvSpPr>
            <p:cNvPr id="477" name="Google Shape;477;p37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478" name="Google Shape;478;p37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</p:grpSp>
      <p:sp>
        <p:nvSpPr>
          <p:cNvPr id="479" name="Google Shape;479;p37"/>
          <p:cNvSpPr txBox="1"/>
          <p:nvPr/>
        </p:nvSpPr>
        <p:spPr>
          <a:xfrm>
            <a:off x="2130005" y="6079724"/>
            <a:ext cx="6142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pNew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0" name="Google Shape;480;p37"/>
          <p:cNvSpPr/>
          <p:nvPr/>
        </p:nvSpPr>
        <p:spPr>
          <a:xfrm>
            <a:off x="2241322" y="5765127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81" name="Google Shape;481;p37"/>
          <p:cNvCxnSpPr>
            <a:endCxn id="474" idx="1"/>
          </p:cNvCxnSpPr>
          <p:nvPr/>
        </p:nvCxnSpPr>
        <p:spPr>
          <a:xfrm flipH="1" rot="10800000">
            <a:off x="2431808" y="5253787"/>
            <a:ext cx="800100" cy="685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2" name="Google Shape;482;p37"/>
          <p:cNvCxnSpPr/>
          <p:nvPr/>
        </p:nvCxnSpPr>
        <p:spPr>
          <a:xfrm flipH="1" rot="10800000">
            <a:off x="2391456" y="5165536"/>
            <a:ext cx="799816" cy="7843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8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Representação de uma Pilha</a:t>
            </a:r>
            <a:br>
              <a:rPr lang="pt-BR" sz="29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70C0"/>
                </a:solidFill>
              </a:rPr>
              <a:t>Implementação direta – push</a:t>
            </a:r>
            <a:endParaRPr sz="2400">
              <a:solidFill>
                <a:srgbClr val="0070C0"/>
              </a:solidFill>
            </a:endParaRPr>
          </a:p>
        </p:txBody>
      </p:sp>
      <p:sp>
        <p:nvSpPr>
          <p:cNvPr id="488" name="Google Shape;488;p3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9" name="Google Shape;489;p38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0" name="Google Shape;490;p3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1" name="Google Shape;491;p3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2" name="Google Shape;492;p38"/>
          <p:cNvSpPr txBox="1"/>
          <p:nvPr/>
        </p:nvSpPr>
        <p:spPr>
          <a:xfrm>
            <a:off x="3739141" y="1207324"/>
            <a:ext cx="17472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None/>
            </a:pPr>
            <a:r>
              <a:rPr lang="pt-BR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Função push:</a:t>
            </a:r>
            <a:endParaRPr/>
          </a:p>
        </p:txBody>
      </p:sp>
      <p:sp>
        <p:nvSpPr>
          <p:cNvPr id="493" name="Google Shape;493;p38"/>
          <p:cNvSpPr txBox="1"/>
          <p:nvPr/>
        </p:nvSpPr>
        <p:spPr>
          <a:xfrm>
            <a:off x="975256" y="3028284"/>
            <a:ext cx="266506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pNew-&gt;link=*pStackTop;</a:t>
            </a:r>
            <a:endParaRPr/>
          </a:p>
        </p:txBody>
      </p:sp>
      <p:sp>
        <p:nvSpPr>
          <p:cNvPr id="494" name="Google Shape;494;p38"/>
          <p:cNvSpPr/>
          <p:nvPr/>
        </p:nvSpPr>
        <p:spPr>
          <a:xfrm>
            <a:off x="665417" y="3083261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grpSp>
        <p:nvGrpSpPr>
          <p:cNvPr id="495" name="Google Shape;495;p38"/>
          <p:cNvGrpSpPr/>
          <p:nvPr/>
        </p:nvGrpSpPr>
        <p:grpSpPr>
          <a:xfrm>
            <a:off x="3438523" y="3514288"/>
            <a:ext cx="1065121" cy="699988"/>
            <a:chOff x="3826982" y="3076536"/>
            <a:chExt cx="1065121" cy="699988"/>
          </a:xfrm>
        </p:grpSpPr>
        <p:sp>
          <p:nvSpPr>
            <p:cNvPr id="496" name="Google Shape;496;p38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7" name="Google Shape;497;p38"/>
            <p:cNvSpPr txBox="1"/>
            <p:nvPr/>
          </p:nvSpPr>
          <p:spPr>
            <a:xfrm>
              <a:off x="3879609" y="3468747"/>
              <a:ext cx="48442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</a:t>
              </a:r>
              <a:endParaRPr/>
            </a:p>
          </p:txBody>
        </p:sp>
        <p:sp>
          <p:nvSpPr>
            <p:cNvPr id="498" name="Google Shape;498;p38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9" name="Google Shape;499;p38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500" name="Google Shape;500;p38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</p:grpSp>
      <p:sp>
        <p:nvSpPr>
          <p:cNvPr id="501" name="Google Shape;501;p38"/>
          <p:cNvSpPr txBox="1"/>
          <p:nvPr/>
        </p:nvSpPr>
        <p:spPr>
          <a:xfrm>
            <a:off x="2355528" y="3915715"/>
            <a:ext cx="6142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pNew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2" name="Google Shape;502;p38"/>
          <p:cNvSpPr/>
          <p:nvPr/>
        </p:nvSpPr>
        <p:spPr>
          <a:xfrm>
            <a:off x="2434732" y="3594434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03" name="Google Shape;503;p38"/>
          <p:cNvCxnSpPr/>
          <p:nvPr/>
        </p:nvCxnSpPr>
        <p:spPr>
          <a:xfrm flipH="1" rot="10800000">
            <a:off x="2625232" y="3760422"/>
            <a:ext cx="799816" cy="7843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4" name="Google Shape;504;p38"/>
          <p:cNvSpPr txBox="1"/>
          <p:nvPr/>
        </p:nvSpPr>
        <p:spPr>
          <a:xfrm>
            <a:off x="6713182" y="1804455"/>
            <a:ext cx="2240407" cy="775336"/>
          </a:xfrm>
          <a:prstGeom prst="rect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Caso existem elementos na pilha.</a:t>
            </a:r>
            <a:endParaRPr/>
          </a:p>
        </p:txBody>
      </p:sp>
      <p:sp>
        <p:nvSpPr>
          <p:cNvPr id="505" name="Google Shape;505;p38"/>
          <p:cNvSpPr txBox="1"/>
          <p:nvPr/>
        </p:nvSpPr>
        <p:spPr>
          <a:xfrm>
            <a:off x="992841" y="4439325"/>
            <a:ext cx="266506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*pStackTop=pNew;</a:t>
            </a:r>
            <a:endParaRPr/>
          </a:p>
        </p:txBody>
      </p:sp>
      <p:sp>
        <p:nvSpPr>
          <p:cNvPr id="506" name="Google Shape;506;p38"/>
          <p:cNvSpPr/>
          <p:nvPr/>
        </p:nvSpPr>
        <p:spPr>
          <a:xfrm>
            <a:off x="683002" y="4494302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507" name="Google Shape;507;p38"/>
          <p:cNvSpPr/>
          <p:nvPr/>
        </p:nvSpPr>
        <p:spPr>
          <a:xfrm>
            <a:off x="2364905" y="4949227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8" name="Google Shape;508;p38"/>
          <p:cNvSpPr txBox="1"/>
          <p:nvPr/>
        </p:nvSpPr>
        <p:spPr>
          <a:xfrm>
            <a:off x="2013435" y="5269138"/>
            <a:ext cx="10393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Noto Sans Symbols"/>
              <a:buNone/>
            </a:pPr>
            <a:r>
              <a:rPr lang="pt-BR" sz="1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*pStackTop</a:t>
            </a:r>
            <a:endParaRPr sz="14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9" name="Google Shape;509;p38"/>
          <p:cNvSpPr/>
          <p:nvPr/>
        </p:nvSpPr>
        <p:spPr>
          <a:xfrm>
            <a:off x="985960" y="4960244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0" name="Google Shape;510;p38"/>
          <p:cNvSpPr txBox="1"/>
          <p:nvPr/>
        </p:nvSpPr>
        <p:spPr>
          <a:xfrm>
            <a:off x="704220" y="5280155"/>
            <a:ext cx="94955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Noto Sans Symbols"/>
              <a:buNone/>
            </a:pPr>
            <a:r>
              <a:rPr lang="pt-BR" sz="1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pStackTop</a:t>
            </a:r>
            <a:endParaRPr sz="14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11" name="Google Shape;511;p38"/>
          <p:cNvCxnSpPr/>
          <p:nvPr/>
        </p:nvCxnSpPr>
        <p:spPr>
          <a:xfrm>
            <a:off x="1155661" y="5130639"/>
            <a:ext cx="1175711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2" name="Google Shape;512;p38"/>
          <p:cNvSpPr txBox="1"/>
          <p:nvPr/>
        </p:nvSpPr>
        <p:spPr>
          <a:xfrm>
            <a:off x="2276146" y="6045435"/>
            <a:ext cx="6142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pNew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3" name="Google Shape;513;p38"/>
          <p:cNvSpPr/>
          <p:nvPr/>
        </p:nvSpPr>
        <p:spPr>
          <a:xfrm>
            <a:off x="2387463" y="5730838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14" name="Google Shape;514;p38"/>
          <p:cNvCxnSpPr/>
          <p:nvPr/>
        </p:nvCxnSpPr>
        <p:spPr>
          <a:xfrm flipH="1" rot="10800000">
            <a:off x="2577963" y="5219498"/>
            <a:ext cx="800086" cy="68517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5" name="Google Shape;515;p38"/>
          <p:cNvCxnSpPr/>
          <p:nvPr/>
        </p:nvCxnSpPr>
        <p:spPr>
          <a:xfrm flipH="1" rot="10800000">
            <a:off x="2537597" y="5131247"/>
            <a:ext cx="799816" cy="7843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516" name="Google Shape;516;p38"/>
          <p:cNvSpPr/>
          <p:nvPr/>
        </p:nvSpPr>
        <p:spPr>
          <a:xfrm>
            <a:off x="2192013" y="1872212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7" name="Google Shape;517;p38"/>
          <p:cNvSpPr txBox="1"/>
          <p:nvPr/>
        </p:nvSpPr>
        <p:spPr>
          <a:xfrm>
            <a:off x="1840543" y="2192123"/>
            <a:ext cx="10393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*pStackTop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8" name="Google Shape;518;p38"/>
          <p:cNvSpPr/>
          <p:nvPr/>
        </p:nvSpPr>
        <p:spPr>
          <a:xfrm>
            <a:off x="813068" y="1883229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9" name="Google Shape;519;p38"/>
          <p:cNvSpPr txBox="1"/>
          <p:nvPr/>
        </p:nvSpPr>
        <p:spPr>
          <a:xfrm>
            <a:off x="531328" y="2203140"/>
            <a:ext cx="94955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pStackTop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20" name="Google Shape;520;p38"/>
          <p:cNvCxnSpPr/>
          <p:nvPr/>
        </p:nvCxnSpPr>
        <p:spPr>
          <a:xfrm>
            <a:off x="982769" y="2053624"/>
            <a:ext cx="1175711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521" name="Google Shape;521;p38"/>
          <p:cNvGrpSpPr/>
          <p:nvPr/>
        </p:nvGrpSpPr>
        <p:grpSpPr>
          <a:xfrm>
            <a:off x="3205157" y="1792489"/>
            <a:ext cx="1065121" cy="699988"/>
            <a:chOff x="3826982" y="3076536"/>
            <a:chExt cx="1065121" cy="699988"/>
          </a:xfrm>
        </p:grpSpPr>
        <p:sp>
          <p:nvSpPr>
            <p:cNvPr id="522" name="Google Shape;522;p38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3" name="Google Shape;523;p38"/>
            <p:cNvSpPr txBox="1"/>
            <p:nvPr/>
          </p:nvSpPr>
          <p:spPr>
            <a:xfrm>
              <a:off x="3879609" y="3468747"/>
              <a:ext cx="48442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</a:t>
              </a:r>
              <a:endParaRPr/>
            </a:p>
          </p:txBody>
        </p:sp>
        <p:sp>
          <p:nvSpPr>
            <p:cNvPr id="524" name="Google Shape;524;p38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5" name="Google Shape;525;p38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526" name="Google Shape;526;p38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/>
            </a:p>
          </p:txBody>
        </p:sp>
      </p:grpSp>
      <p:cxnSp>
        <p:nvCxnSpPr>
          <p:cNvPr id="527" name="Google Shape;527;p38"/>
          <p:cNvCxnSpPr/>
          <p:nvPr/>
        </p:nvCxnSpPr>
        <p:spPr>
          <a:xfrm flipH="1" rot="10800000">
            <a:off x="2364705" y="2054232"/>
            <a:ext cx="799816" cy="7843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528" name="Google Shape;528;p38"/>
          <p:cNvGrpSpPr/>
          <p:nvPr/>
        </p:nvGrpSpPr>
        <p:grpSpPr>
          <a:xfrm>
            <a:off x="4797242" y="1788894"/>
            <a:ext cx="1065121" cy="699988"/>
            <a:chOff x="3826982" y="3076536"/>
            <a:chExt cx="1065121" cy="699988"/>
          </a:xfrm>
        </p:grpSpPr>
        <p:sp>
          <p:nvSpPr>
            <p:cNvPr id="529" name="Google Shape;529;p38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30" name="Google Shape;530;p38"/>
            <p:cNvSpPr txBox="1"/>
            <p:nvPr/>
          </p:nvSpPr>
          <p:spPr>
            <a:xfrm>
              <a:off x="3879609" y="3468747"/>
              <a:ext cx="48442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</a:t>
              </a:r>
              <a:endParaRPr/>
            </a:p>
          </p:txBody>
        </p:sp>
        <p:sp>
          <p:nvSpPr>
            <p:cNvPr id="531" name="Google Shape;531;p38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32" name="Google Shape;532;p38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533" name="Google Shape;533;p38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/>
            </a:p>
          </p:txBody>
        </p:sp>
      </p:grpSp>
      <p:cxnSp>
        <p:nvCxnSpPr>
          <p:cNvPr id="534" name="Google Shape;534;p38"/>
          <p:cNvCxnSpPr/>
          <p:nvPr/>
        </p:nvCxnSpPr>
        <p:spPr>
          <a:xfrm flipH="1" rot="10800000">
            <a:off x="3956790" y="2050637"/>
            <a:ext cx="799816" cy="7843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535" name="Google Shape;535;p38"/>
          <p:cNvGrpSpPr/>
          <p:nvPr/>
        </p:nvGrpSpPr>
        <p:grpSpPr>
          <a:xfrm>
            <a:off x="5027034" y="3508931"/>
            <a:ext cx="1065121" cy="699988"/>
            <a:chOff x="3826982" y="3076536"/>
            <a:chExt cx="1065121" cy="699988"/>
          </a:xfrm>
        </p:grpSpPr>
        <p:sp>
          <p:nvSpPr>
            <p:cNvPr id="536" name="Google Shape;536;p38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37" name="Google Shape;537;p38"/>
            <p:cNvSpPr txBox="1"/>
            <p:nvPr/>
          </p:nvSpPr>
          <p:spPr>
            <a:xfrm>
              <a:off x="3879609" y="3468747"/>
              <a:ext cx="48442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</a:t>
              </a:r>
              <a:endParaRPr/>
            </a:p>
          </p:txBody>
        </p:sp>
        <p:sp>
          <p:nvSpPr>
            <p:cNvPr id="538" name="Google Shape;538;p38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39" name="Google Shape;539;p38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540" name="Google Shape;540;p38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/>
            </a:p>
          </p:txBody>
        </p:sp>
      </p:grpSp>
      <p:cxnSp>
        <p:nvCxnSpPr>
          <p:cNvPr id="541" name="Google Shape;541;p38"/>
          <p:cNvCxnSpPr/>
          <p:nvPr/>
        </p:nvCxnSpPr>
        <p:spPr>
          <a:xfrm flipH="1" rot="10800000">
            <a:off x="4186582" y="3770674"/>
            <a:ext cx="799816" cy="7843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dash"/>
            <a:round/>
            <a:headEnd len="med" w="med" type="none"/>
            <a:tailEnd len="med" w="med" type="triangle"/>
          </a:ln>
        </p:spPr>
      </p:cxnSp>
      <p:grpSp>
        <p:nvGrpSpPr>
          <p:cNvPr id="542" name="Google Shape;542;p38"/>
          <p:cNvGrpSpPr/>
          <p:nvPr/>
        </p:nvGrpSpPr>
        <p:grpSpPr>
          <a:xfrm>
            <a:off x="6619119" y="3505336"/>
            <a:ext cx="1065121" cy="699988"/>
            <a:chOff x="3826982" y="3076536"/>
            <a:chExt cx="1065121" cy="699988"/>
          </a:xfrm>
        </p:grpSpPr>
        <p:sp>
          <p:nvSpPr>
            <p:cNvPr id="543" name="Google Shape;543;p38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44" name="Google Shape;544;p38"/>
            <p:cNvSpPr txBox="1"/>
            <p:nvPr/>
          </p:nvSpPr>
          <p:spPr>
            <a:xfrm>
              <a:off x="3879609" y="3468747"/>
              <a:ext cx="48442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</a:t>
              </a:r>
              <a:endParaRPr/>
            </a:p>
          </p:txBody>
        </p:sp>
        <p:sp>
          <p:nvSpPr>
            <p:cNvPr id="545" name="Google Shape;545;p38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46" name="Google Shape;546;p38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547" name="Google Shape;547;p38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/>
            </a:p>
          </p:txBody>
        </p:sp>
      </p:grpSp>
      <p:cxnSp>
        <p:nvCxnSpPr>
          <p:cNvPr id="548" name="Google Shape;548;p38"/>
          <p:cNvCxnSpPr/>
          <p:nvPr/>
        </p:nvCxnSpPr>
        <p:spPr>
          <a:xfrm flipH="1" rot="10800000">
            <a:off x="5778667" y="3767079"/>
            <a:ext cx="799816" cy="7843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549" name="Google Shape;549;p38"/>
          <p:cNvGrpSpPr/>
          <p:nvPr/>
        </p:nvGrpSpPr>
        <p:grpSpPr>
          <a:xfrm>
            <a:off x="3417408" y="4856361"/>
            <a:ext cx="1065121" cy="699988"/>
            <a:chOff x="3826982" y="3076536"/>
            <a:chExt cx="1065121" cy="699988"/>
          </a:xfrm>
        </p:grpSpPr>
        <p:sp>
          <p:nvSpPr>
            <p:cNvPr id="550" name="Google Shape;550;p38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51" name="Google Shape;551;p38"/>
            <p:cNvSpPr txBox="1"/>
            <p:nvPr/>
          </p:nvSpPr>
          <p:spPr>
            <a:xfrm>
              <a:off x="3879609" y="3468747"/>
              <a:ext cx="48442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</a:t>
              </a:r>
              <a:endParaRPr/>
            </a:p>
          </p:txBody>
        </p:sp>
        <p:sp>
          <p:nvSpPr>
            <p:cNvPr id="552" name="Google Shape;552;p38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53" name="Google Shape;553;p38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554" name="Google Shape;554;p38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</p:grpSp>
      <p:grpSp>
        <p:nvGrpSpPr>
          <p:cNvPr id="555" name="Google Shape;555;p38"/>
          <p:cNvGrpSpPr/>
          <p:nvPr/>
        </p:nvGrpSpPr>
        <p:grpSpPr>
          <a:xfrm>
            <a:off x="5005919" y="4851004"/>
            <a:ext cx="1065121" cy="699988"/>
            <a:chOff x="3826982" y="3076536"/>
            <a:chExt cx="1065121" cy="699988"/>
          </a:xfrm>
        </p:grpSpPr>
        <p:sp>
          <p:nvSpPr>
            <p:cNvPr id="556" name="Google Shape;556;p38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57" name="Google Shape;557;p38"/>
            <p:cNvSpPr txBox="1"/>
            <p:nvPr/>
          </p:nvSpPr>
          <p:spPr>
            <a:xfrm>
              <a:off x="3879609" y="3468747"/>
              <a:ext cx="48442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</a:t>
              </a:r>
              <a:endParaRPr/>
            </a:p>
          </p:txBody>
        </p:sp>
        <p:sp>
          <p:nvSpPr>
            <p:cNvPr id="558" name="Google Shape;558;p38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59" name="Google Shape;559;p38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560" name="Google Shape;560;p38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/>
            </a:p>
          </p:txBody>
        </p:sp>
      </p:grpSp>
      <p:cxnSp>
        <p:nvCxnSpPr>
          <p:cNvPr id="561" name="Google Shape;561;p38"/>
          <p:cNvCxnSpPr/>
          <p:nvPr/>
        </p:nvCxnSpPr>
        <p:spPr>
          <a:xfrm flipH="1" rot="10800000">
            <a:off x="4165467" y="5112747"/>
            <a:ext cx="799816" cy="7843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562" name="Google Shape;562;p38"/>
          <p:cNvGrpSpPr/>
          <p:nvPr/>
        </p:nvGrpSpPr>
        <p:grpSpPr>
          <a:xfrm>
            <a:off x="6598004" y="4847409"/>
            <a:ext cx="1065121" cy="699988"/>
            <a:chOff x="3826982" y="3076536"/>
            <a:chExt cx="1065121" cy="699988"/>
          </a:xfrm>
        </p:grpSpPr>
        <p:sp>
          <p:nvSpPr>
            <p:cNvPr id="563" name="Google Shape;563;p38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4" name="Google Shape;564;p38"/>
            <p:cNvSpPr txBox="1"/>
            <p:nvPr/>
          </p:nvSpPr>
          <p:spPr>
            <a:xfrm>
              <a:off x="3879609" y="3468747"/>
              <a:ext cx="48442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</a:t>
              </a:r>
              <a:endParaRPr/>
            </a:p>
          </p:txBody>
        </p:sp>
        <p:sp>
          <p:nvSpPr>
            <p:cNvPr id="565" name="Google Shape;565;p38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6" name="Google Shape;566;p38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567" name="Google Shape;567;p38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/>
            </a:p>
          </p:txBody>
        </p:sp>
      </p:grpSp>
      <p:cxnSp>
        <p:nvCxnSpPr>
          <p:cNvPr id="568" name="Google Shape;568;p38"/>
          <p:cNvCxnSpPr/>
          <p:nvPr/>
        </p:nvCxnSpPr>
        <p:spPr>
          <a:xfrm flipH="1" rot="10800000">
            <a:off x="5757552" y="5109152"/>
            <a:ext cx="799816" cy="7843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39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Implementação direta – Imprime (Print)</a:t>
            </a:r>
            <a:endParaRPr/>
          </a:p>
        </p:txBody>
      </p:sp>
      <p:sp>
        <p:nvSpPr>
          <p:cNvPr id="574" name="Google Shape;574;p3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5" name="Google Shape;575;p39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6" name="Google Shape;576;p39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7" name="Google Shape;577;p3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78" name="Google Shape;57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3646" y="2883061"/>
            <a:ext cx="5383530" cy="1588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9" name="Google Shape;579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0471" y="4359429"/>
            <a:ext cx="5440680" cy="1965960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Google Shape;580;p39"/>
          <p:cNvSpPr txBox="1"/>
          <p:nvPr/>
        </p:nvSpPr>
        <p:spPr>
          <a:xfrm>
            <a:off x="5568751" y="5380509"/>
            <a:ext cx="3295650" cy="577542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// Chama a operação pop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//       recupera o caracter removido </a:t>
            </a:r>
            <a:endParaRPr/>
          </a:p>
        </p:txBody>
      </p:sp>
      <p:sp>
        <p:nvSpPr>
          <p:cNvPr id="581" name="Google Shape;581;p39"/>
          <p:cNvSpPr txBox="1"/>
          <p:nvPr/>
        </p:nvSpPr>
        <p:spPr>
          <a:xfrm>
            <a:off x="5556051" y="4590590"/>
            <a:ext cx="3295650" cy="372722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// Define um caracter</a:t>
            </a:r>
            <a:endParaRPr sz="14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82" name="Google Shape;582;p39"/>
          <p:cNvSpPr txBox="1"/>
          <p:nvPr/>
        </p:nvSpPr>
        <p:spPr>
          <a:xfrm>
            <a:off x="595066" y="1273211"/>
            <a:ext cx="7772400" cy="122788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função de impressão print() imprime o conteúdo de uma pilha. Ela recebe como parâmetro o endereço de um ponteiro à pilha. 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Consiste de um loop que se repete enquanto for possível extrair o elemento no topo da pilha.  Assim, que for extraído o elemento é impresso.</a:t>
            </a:r>
            <a:endParaRPr/>
          </a:p>
        </p:txBody>
      </p:sp>
      <p:sp>
        <p:nvSpPr>
          <p:cNvPr id="583" name="Google Shape;583;p39"/>
          <p:cNvSpPr txBox="1"/>
          <p:nvPr/>
        </p:nvSpPr>
        <p:spPr>
          <a:xfrm>
            <a:off x="2593975" y="2502611"/>
            <a:ext cx="9092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P3-04.h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0"/>
          <p:cNvSpPr txBox="1"/>
          <p:nvPr>
            <p:ph type="title"/>
          </p:nvPr>
        </p:nvSpPr>
        <p:spPr>
          <a:xfrm>
            <a:off x="457200" y="41252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Implementação direta – Remove (Pop)</a:t>
            </a:r>
            <a:endParaRPr/>
          </a:p>
        </p:txBody>
      </p:sp>
      <p:sp>
        <p:nvSpPr>
          <p:cNvPr id="589" name="Google Shape;589;p4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0" name="Google Shape;590;p40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1" name="Google Shape;591;p40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2" name="Google Shape;592;p4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93" name="Google Shape;59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97" y="1155700"/>
            <a:ext cx="5086350" cy="5269230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p40"/>
          <p:cNvSpPr txBox="1"/>
          <p:nvPr/>
        </p:nvSpPr>
        <p:spPr>
          <a:xfrm>
            <a:off x="4869180" y="3897630"/>
            <a:ext cx="3295650" cy="372722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// Se o valor apontado não é nulo</a:t>
            </a:r>
            <a:endParaRPr/>
          </a:p>
        </p:txBody>
      </p:sp>
      <p:sp>
        <p:nvSpPr>
          <p:cNvPr id="595" name="Google Shape;595;p40"/>
          <p:cNvSpPr txBox="1"/>
          <p:nvPr/>
        </p:nvSpPr>
        <p:spPr>
          <a:xfrm>
            <a:off x="4871085" y="4372656"/>
            <a:ext cx="3815716" cy="1075644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Salva o carater no topo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Salva o ponteiro ao topo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Atualiza o ponteiro ao topo com o seguinte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Libera memória do nó apontado</a:t>
            </a:r>
            <a:endParaRPr/>
          </a:p>
        </p:txBody>
      </p:sp>
      <p:sp>
        <p:nvSpPr>
          <p:cNvPr id="596" name="Google Shape;596;p40"/>
          <p:cNvSpPr txBox="1"/>
          <p:nvPr/>
        </p:nvSpPr>
        <p:spPr>
          <a:xfrm>
            <a:off x="4856480" y="3046730"/>
            <a:ext cx="3295650" cy="372722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// Define um ponteiro a um nó</a:t>
            </a:r>
            <a:endParaRPr/>
          </a:p>
        </p:txBody>
      </p:sp>
      <p:sp>
        <p:nvSpPr>
          <p:cNvPr id="597" name="Google Shape;597;p40"/>
          <p:cNvSpPr txBox="1"/>
          <p:nvPr/>
        </p:nvSpPr>
        <p:spPr>
          <a:xfrm>
            <a:off x="5369535" y="1245304"/>
            <a:ext cx="3249976" cy="147191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função pop() tenta extrair o caráter contido no primeiro nó da pilha, caso exista.  Esse nó é removido da pilha.</a:t>
            </a:r>
            <a:endParaRPr/>
          </a:p>
        </p:txBody>
      </p:sp>
      <p:sp>
        <p:nvSpPr>
          <p:cNvPr id="598" name="Google Shape;598;p40"/>
          <p:cNvSpPr txBox="1"/>
          <p:nvPr/>
        </p:nvSpPr>
        <p:spPr>
          <a:xfrm>
            <a:off x="2515275" y="849630"/>
            <a:ext cx="9092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P3-05.h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41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Representação de uma Pilha</a:t>
            </a:r>
            <a:br>
              <a:rPr lang="pt-BR" sz="29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70C0"/>
                </a:solidFill>
              </a:rPr>
              <a:t>Implementação direta – pop</a:t>
            </a:r>
            <a:endParaRPr/>
          </a:p>
        </p:txBody>
      </p:sp>
      <p:sp>
        <p:nvSpPr>
          <p:cNvPr id="604" name="Google Shape;604;p4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5" name="Google Shape;605;p41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6" name="Google Shape;606;p4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7" name="Google Shape;607;p4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8" name="Google Shape;608;p41"/>
          <p:cNvSpPr txBox="1"/>
          <p:nvPr/>
        </p:nvSpPr>
        <p:spPr>
          <a:xfrm>
            <a:off x="3739141" y="1207324"/>
            <a:ext cx="17472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None/>
            </a:pPr>
            <a:r>
              <a:rPr lang="pt-BR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Função pop:</a:t>
            </a:r>
            <a:endParaRPr/>
          </a:p>
        </p:txBody>
      </p:sp>
      <p:sp>
        <p:nvSpPr>
          <p:cNvPr id="609" name="Google Shape;609;p41"/>
          <p:cNvSpPr/>
          <p:nvPr/>
        </p:nvSpPr>
        <p:spPr>
          <a:xfrm>
            <a:off x="2194239" y="1745682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610" name="Google Shape;610;p41"/>
          <p:cNvSpPr txBox="1"/>
          <p:nvPr/>
        </p:nvSpPr>
        <p:spPr>
          <a:xfrm>
            <a:off x="1930905" y="2065593"/>
            <a:ext cx="10393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*pStackTop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1" name="Google Shape;611;p41"/>
          <p:cNvSpPr/>
          <p:nvPr/>
        </p:nvSpPr>
        <p:spPr>
          <a:xfrm>
            <a:off x="815294" y="1756699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2" name="Google Shape;612;p41"/>
          <p:cNvSpPr txBox="1"/>
          <p:nvPr/>
        </p:nvSpPr>
        <p:spPr>
          <a:xfrm>
            <a:off x="621690" y="2076610"/>
            <a:ext cx="94955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pStackTop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13" name="Google Shape;613;p41"/>
          <p:cNvCxnSpPr/>
          <p:nvPr/>
        </p:nvCxnSpPr>
        <p:spPr>
          <a:xfrm>
            <a:off x="984995" y="1927094"/>
            <a:ext cx="1175711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4" name="Google Shape;614;p41"/>
          <p:cNvSpPr txBox="1"/>
          <p:nvPr/>
        </p:nvSpPr>
        <p:spPr>
          <a:xfrm>
            <a:off x="6138160" y="1629725"/>
            <a:ext cx="2548640" cy="775336"/>
          </a:xfrm>
          <a:prstGeom prst="rect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Caso não existem elementos na pilha.</a:t>
            </a:r>
            <a:endParaRPr/>
          </a:p>
        </p:txBody>
      </p:sp>
      <p:sp>
        <p:nvSpPr>
          <p:cNvPr id="615" name="Google Shape;615;p41"/>
          <p:cNvSpPr txBox="1"/>
          <p:nvPr/>
        </p:nvSpPr>
        <p:spPr>
          <a:xfrm>
            <a:off x="829347" y="2836809"/>
            <a:ext cx="146216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sucess=false;</a:t>
            </a:r>
            <a:endParaRPr/>
          </a:p>
        </p:txBody>
      </p:sp>
      <p:sp>
        <p:nvSpPr>
          <p:cNvPr id="616" name="Google Shape;616;p41"/>
          <p:cNvSpPr/>
          <p:nvPr/>
        </p:nvSpPr>
        <p:spPr>
          <a:xfrm>
            <a:off x="519508" y="2891786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5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Exemplos</a:t>
            </a:r>
            <a:endParaRPr/>
          </a:p>
        </p:txBody>
      </p:sp>
      <p:sp>
        <p:nvSpPr>
          <p:cNvPr id="133" name="Google Shape;133;p15"/>
          <p:cNvSpPr txBox="1"/>
          <p:nvPr/>
        </p:nvSpPr>
        <p:spPr>
          <a:xfrm>
            <a:off x="749300" y="1244600"/>
            <a:ext cx="77724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conceito de pilha é familiar. Utilizamos diferentes tipos de pilhas no nosso dia a dia.  Por exemplo, falamos de pilhas de pratos, pilhas de livros, pilhas de moedas.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Qualquer situação em que somente podemos inserir ou remover um objeto no topo é uma pilha.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Se quisermos remover um objeto diferente do topo, deveremos remover todos os outros objetos acima dele.</a:t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5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15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8" name="Google Shape;13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2820" y="3771900"/>
            <a:ext cx="5394960" cy="2560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42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Representação de uma Pilha</a:t>
            </a:r>
            <a:br>
              <a:rPr lang="pt-BR" sz="29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70C0"/>
                </a:solidFill>
              </a:rPr>
              <a:t>Implementação direta – pop</a:t>
            </a:r>
            <a:endParaRPr/>
          </a:p>
        </p:txBody>
      </p:sp>
      <p:sp>
        <p:nvSpPr>
          <p:cNvPr id="622" name="Google Shape;622;p4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3" name="Google Shape;623;p42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4" name="Google Shape;624;p42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5" name="Google Shape;625;p4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6" name="Google Shape;626;p42"/>
          <p:cNvSpPr txBox="1"/>
          <p:nvPr/>
        </p:nvSpPr>
        <p:spPr>
          <a:xfrm>
            <a:off x="3739141" y="1207324"/>
            <a:ext cx="17472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None/>
            </a:pPr>
            <a:r>
              <a:rPr lang="pt-BR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Função pop:</a:t>
            </a:r>
            <a:endParaRPr/>
          </a:p>
        </p:txBody>
      </p:sp>
      <p:sp>
        <p:nvSpPr>
          <p:cNvPr id="627" name="Google Shape;627;p42"/>
          <p:cNvSpPr/>
          <p:nvPr/>
        </p:nvSpPr>
        <p:spPr>
          <a:xfrm>
            <a:off x="2267214" y="2268713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8" name="Google Shape;628;p42"/>
          <p:cNvSpPr txBox="1"/>
          <p:nvPr/>
        </p:nvSpPr>
        <p:spPr>
          <a:xfrm>
            <a:off x="2003880" y="2588624"/>
            <a:ext cx="10393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*pStackTop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9" name="Google Shape;629;p42"/>
          <p:cNvSpPr/>
          <p:nvPr/>
        </p:nvSpPr>
        <p:spPr>
          <a:xfrm>
            <a:off x="888269" y="2279730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0" name="Google Shape;630;p42"/>
          <p:cNvSpPr txBox="1"/>
          <p:nvPr/>
        </p:nvSpPr>
        <p:spPr>
          <a:xfrm>
            <a:off x="663431" y="2590638"/>
            <a:ext cx="94955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pStackTop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31" name="Google Shape;631;p42"/>
          <p:cNvCxnSpPr/>
          <p:nvPr/>
        </p:nvCxnSpPr>
        <p:spPr>
          <a:xfrm>
            <a:off x="1057970" y="2450125"/>
            <a:ext cx="1175711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2" name="Google Shape;632;p42"/>
          <p:cNvSpPr txBox="1"/>
          <p:nvPr/>
        </p:nvSpPr>
        <p:spPr>
          <a:xfrm>
            <a:off x="814359" y="1342338"/>
            <a:ext cx="292478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sucess=true;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*charOut=(*pStackTop)-&gt;data;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pDlt=*pStackTop;</a:t>
            </a:r>
            <a:endParaRPr/>
          </a:p>
        </p:txBody>
      </p:sp>
      <p:sp>
        <p:nvSpPr>
          <p:cNvPr id="633" name="Google Shape;633;p42"/>
          <p:cNvSpPr/>
          <p:nvPr/>
        </p:nvSpPr>
        <p:spPr>
          <a:xfrm>
            <a:off x="504520" y="1397315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grpSp>
        <p:nvGrpSpPr>
          <p:cNvPr id="634" name="Google Shape;634;p42"/>
          <p:cNvGrpSpPr/>
          <p:nvPr/>
        </p:nvGrpSpPr>
        <p:grpSpPr>
          <a:xfrm>
            <a:off x="3254351" y="2191098"/>
            <a:ext cx="1065121" cy="699988"/>
            <a:chOff x="3826982" y="3076536"/>
            <a:chExt cx="1065121" cy="699988"/>
          </a:xfrm>
        </p:grpSpPr>
        <p:sp>
          <p:nvSpPr>
            <p:cNvPr id="635" name="Google Shape;635;p42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6" name="Google Shape;636;p42"/>
            <p:cNvSpPr txBox="1"/>
            <p:nvPr/>
          </p:nvSpPr>
          <p:spPr>
            <a:xfrm>
              <a:off x="3879609" y="3468747"/>
              <a:ext cx="48442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</a:t>
              </a:r>
              <a:endParaRPr/>
            </a:p>
          </p:txBody>
        </p:sp>
        <p:sp>
          <p:nvSpPr>
            <p:cNvPr id="637" name="Google Shape;637;p42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</p:txBody>
        </p:sp>
        <p:sp>
          <p:nvSpPr>
            <p:cNvPr id="638" name="Google Shape;638;p42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639" name="Google Shape;639;p42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</p:grpSp>
      <p:cxnSp>
        <p:nvCxnSpPr>
          <p:cNvPr id="640" name="Google Shape;640;p42"/>
          <p:cNvCxnSpPr/>
          <p:nvPr/>
        </p:nvCxnSpPr>
        <p:spPr>
          <a:xfrm flipH="1" rot="10800000">
            <a:off x="2441060" y="2437232"/>
            <a:ext cx="799816" cy="7843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1" name="Google Shape;641;p42"/>
          <p:cNvSpPr txBox="1"/>
          <p:nvPr/>
        </p:nvSpPr>
        <p:spPr>
          <a:xfrm>
            <a:off x="6138160" y="1629725"/>
            <a:ext cx="2548640" cy="775336"/>
          </a:xfrm>
          <a:prstGeom prst="rect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Caso exista um elemento na pilha.</a:t>
            </a:r>
            <a:endParaRPr/>
          </a:p>
        </p:txBody>
      </p:sp>
      <p:sp>
        <p:nvSpPr>
          <p:cNvPr id="642" name="Google Shape;642;p42"/>
          <p:cNvSpPr txBox="1"/>
          <p:nvPr/>
        </p:nvSpPr>
        <p:spPr>
          <a:xfrm>
            <a:off x="758564" y="3790565"/>
            <a:ext cx="310835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*pStackTop= (*pStackTop)-&gt;link;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free(pDlt);</a:t>
            </a:r>
            <a:endParaRPr/>
          </a:p>
        </p:txBody>
      </p:sp>
      <p:sp>
        <p:nvSpPr>
          <p:cNvPr id="643" name="Google Shape;643;p42"/>
          <p:cNvSpPr/>
          <p:nvPr/>
        </p:nvSpPr>
        <p:spPr>
          <a:xfrm>
            <a:off x="470759" y="3845542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644" name="Google Shape;644;p42"/>
          <p:cNvSpPr/>
          <p:nvPr/>
        </p:nvSpPr>
        <p:spPr>
          <a:xfrm>
            <a:off x="4154408" y="3043104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645" name="Google Shape;645;p42"/>
          <p:cNvSpPr txBox="1"/>
          <p:nvPr/>
        </p:nvSpPr>
        <p:spPr>
          <a:xfrm>
            <a:off x="3984177" y="3363015"/>
            <a:ext cx="85311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*charOut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6" name="Google Shape;646;p42"/>
          <p:cNvSpPr/>
          <p:nvPr/>
        </p:nvSpPr>
        <p:spPr>
          <a:xfrm>
            <a:off x="3348340" y="3054121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7" name="Google Shape;647;p42"/>
          <p:cNvSpPr txBox="1"/>
          <p:nvPr/>
        </p:nvSpPr>
        <p:spPr>
          <a:xfrm>
            <a:off x="3181737" y="3374032"/>
            <a:ext cx="76335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charOut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48" name="Google Shape;648;p42"/>
          <p:cNvCxnSpPr/>
          <p:nvPr/>
        </p:nvCxnSpPr>
        <p:spPr>
          <a:xfrm>
            <a:off x="3518041" y="3224516"/>
            <a:ext cx="612514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9" name="Google Shape;649;p42"/>
          <p:cNvSpPr/>
          <p:nvPr/>
        </p:nvSpPr>
        <p:spPr>
          <a:xfrm>
            <a:off x="2280873" y="3054394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0" name="Google Shape;650;p42"/>
          <p:cNvSpPr txBox="1"/>
          <p:nvPr/>
        </p:nvSpPr>
        <p:spPr>
          <a:xfrm>
            <a:off x="2219270" y="3374305"/>
            <a:ext cx="50366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pDlt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51" name="Google Shape;651;p42"/>
          <p:cNvCxnSpPr/>
          <p:nvPr/>
        </p:nvCxnSpPr>
        <p:spPr>
          <a:xfrm flipH="1" rot="10800000">
            <a:off x="2471102" y="2760213"/>
            <a:ext cx="748084" cy="487338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652" name="Google Shape;652;p42"/>
          <p:cNvSpPr/>
          <p:nvPr/>
        </p:nvSpPr>
        <p:spPr>
          <a:xfrm>
            <a:off x="2278621" y="4524980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653" name="Google Shape;653;p42"/>
          <p:cNvSpPr txBox="1"/>
          <p:nvPr/>
        </p:nvSpPr>
        <p:spPr>
          <a:xfrm>
            <a:off x="2015287" y="4844891"/>
            <a:ext cx="10393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*pStackTop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4" name="Google Shape;654;p42"/>
          <p:cNvSpPr/>
          <p:nvPr/>
        </p:nvSpPr>
        <p:spPr>
          <a:xfrm>
            <a:off x="899676" y="4535997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5" name="Google Shape;655;p42"/>
          <p:cNvSpPr txBox="1"/>
          <p:nvPr/>
        </p:nvSpPr>
        <p:spPr>
          <a:xfrm>
            <a:off x="674838" y="4846905"/>
            <a:ext cx="94955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pStackTop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56" name="Google Shape;656;p42"/>
          <p:cNvCxnSpPr/>
          <p:nvPr/>
        </p:nvCxnSpPr>
        <p:spPr>
          <a:xfrm>
            <a:off x="1069377" y="4706392"/>
            <a:ext cx="1175711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7" name="Google Shape;657;p42"/>
          <p:cNvSpPr/>
          <p:nvPr/>
        </p:nvSpPr>
        <p:spPr>
          <a:xfrm>
            <a:off x="4165815" y="5299371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658" name="Google Shape;658;p42"/>
          <p:cNvSpPr txBox="1"/>
          <p:nvPr/>
        </p:nvSpPr>
        <p:spPr>
          <a:xfrm>
            <a:off x="3995584" y="5619282"/>
            <a:ext cx="85311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*charOut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9" name="Google Shape;659;p42"/>
          <p:cNvSpPr/>
          <p:nvPr/>
        </p:nvSpPr>
        <p:spPr>
          <a:xfrm>
            <a:off x="3359747" y="5310388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0" name="Google Shape;660;p42"/>
          <p:cNvSpPr txBox="1"/>
          <p:nvPr/>
        </p:nvSpPr>
        <p:spPr>
          <a:xfrm>
            <a:off x="3193144" y="5630299"/>
            <a:ext cx="76335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charOut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61" name="Google Shape;661;p42"/>
          <p:cNvCxnSpPr/>
          <p:nvPr/>
        </p:nvCxnSpPr>
        <p:spPr>
          <a:xfrm>
            <a:off x="3529448" y="5480783"/>
            <a:ext cx="612514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2" name="Google Shape;662;p42"/>
          <p:cNvSpPr/>
          <p:nvPr/>
        </p:nvSpPr>
        <p:spPr>
          <a:xfrm>
            <a:off x="2292280" y="5310661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663" name="Google Shape;663;p42"/>
          <p:cNvSpPr txBox="1"/>
          <p:nvPr/>
        </p:nvSpPr>
        <p:spPr>
          <a:xfrm>
            <a:off x="2230677" y="5630572"/>
            <a:ext cx="50366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pDlt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43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Representação de uma Pilha</a:t>
            </a:r>
            <a:br>
              <a:rPr lang="pt-BR" sz="29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70C0"/>
                </a:solidFill>
              </a:rPr>
              <a:t>Implementação direta – pop</a:t>
            </a:r>
            <a:endParaRPr/>
          </a:p>
        </p:txBody>
      </p:sp>
      <p:sp>
        <p:nvSpPr>
          <p:cNvPr id="669" name="Google Shape;669;p4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0" name="Google Shape;670;p43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1" name="Google Shape;671;p43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2" name="Google Shape;672;p4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3" name="Google Shape;673;p43"/>
          <p:cNvSpPr txBox="1"/>
          <p:nvPr/>
        </p:nvSpPr>
        <p:spPr>
          <a:xfrm>
            <a:off x="3739141" y="1207324"/>
            <a:ext cx="17472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None/>
            </a:pPr>
            <a:r>
              <a:rPr lang="pt-BR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Função pop:</a:t>
            </a:r>
            <a:endParaRPr/>
          </a:p>
        </p:txBody>
      </p:sp>
      <p:sp>
        <p:nvSpPr>
          <p:cNvPr id="674" name="Google Shape;674;p43"/>
          <p:cNvSpPr/>
          <p:nvPr/>
        </p:nvSpPr>
        <p:spPr>
          <a:xfrm>
            <a:off x="2267214" y="2268713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5" name="Google Shape;675;p43"/>
          <p:cNvSpPr txBox="1"/>
          <p:nvPr/>
        </p:nvSpPr>
        <p:spPr>
          <a:xfrm>
            <a:off x="2003880" y="2588624"/>
            <a:ext cx="10393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*pStackTop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6" name="Google Shape;676;p43"/>
          <p:cNvSpPr/>
          <p:nvPr/>
        </p:nvSpPr>
        <p:spPr>
          <a:xfrm>
            <a:off x="888269" y="2279730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7" name="Google Shape;677;p43"/>
          <p:cNvSpPr txBox="1"/>
          <p:nvPr/>
        </p:nvSpPr>
        <p:spPr>
          <a:xfrm>
            <a:off x="663431" y="2590638"/>
            <a:ext cx="94955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pStackTop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78" name="Google Shape;678;p43"/>
          <p:cNvCxnSpPr/>
          <p:nvPr/>
        </p:nvCxnSpPr>
        <p:spPr>
          <a:xfrm>
            <a:off x="1057970" y="2450125"/>
            <a:ext cx="1175711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9" name="Google Shape;679;p43"/>
          <p:cNvSpPr txBox="1"/>
          <p:nvPr/>
        </p:nvSpPr>
        <p:spPr>
          <a:xfrm>
            <a:off x="814359" y="1342338"/>
            <a:ext cx="292478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sucess=true;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*charOut=(*pStackTop)-&gt;data;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pDlt=*pStackTop;</a:t>
            </a:r>
            <a:endParaRPr/>
          </a:p>
        </p:txBody>
      </p:sp>
      <p:sp>
        <p:nvSpPr>
          <p:cNvPr id="680" name="Google Shape;680;p43"/>
          <p:cNvSpPr/>
          <p:nvPr/>
        </p:nvSpPr>
        <p:spPr>
          <a:xfrm>
            <a:off x="504520" y="1397315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grpSp>
        <p:nvGrpSpPr>
          <p:cNvPr id="681" name="Google Shape;681;p43"/>
          <p:cNvGrpSpPr/>
          <p:nvPr/>
        </p:nvGrpSpPr>
        <p:grpSpPr>
          <a:xfrm>
            <a:off x="3254351" y="2191098"/>
            <a:ext cx="1065121" cy="699988"/>
            <a:chOff x="3826982" y="3076536"/>
            <a:chExt cx="1065121" cy="699988"/>
          </a:xfrm>
        </p:grpSpPr>
        <p:sp>
          <p:nvSpPr>
            <p:cNvPr id="682" name="Google Shape;682;p43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83" name="Google Shape;683;p43"/>
            <p:cNvSpPr txBox="1"/>
            <p:nvPr/>
          </p:nvSpPr>
          <p:spPr>
            <a:xfrm>
              <a:off x="3879609" y="3468747"/>
              <a:ext cx="48442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</a:t>
              </a:r>
              <a:endParaRPr/>
            </a:p>
          </p:txBody>
        </p:sp>
        <p:sp>
          <p:nvSpPr>
            <p:cNvPr id="684" name="Google Shape;684;p43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85" name="Google Shape;685;p43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686" name="Google Shape;686;p43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</p:grpSp>
      <p:cxnSp>
        <p:nvCxnSpPr>
          <p:cNvPr id="687" name="Google Shape;687;p43"/>
          <p:cNvCxnSpPr/>
          <p:nvPr/>
        </p:nvCxnSpPr>
        <p:spPr>
          <a:xfrm flipH="1" rot="10800000">
            <a:off x="2441060" y="2437232"/>
            <a:ext cx="799816" cy="7843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8" name="Google Shape;688;p43"/>
          <p:cNvSpPr txBox="1"/>
          <p:nvPr/>
        </p:nvSpPr>
        <p:spPr>
          <a:xfrm>
            <a:off x="6197628" y="1214532"/>
            <a:ext cx="2548640" cy="775336"/>
          </a:xfrm>
          <a:prstGeom prst="rect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Caso existam vários elementos na pilha.</a:t>
            </a:r>
            <a:endParaRPr/>
          </a:p>
        </p:txBody>
      </p:sp>
      <p:sp>
        <p:nvSpPr>
          <p:cNvPr id="689" name="Google Shape;689;p43"/>
          <p:cNvSpPr txBox="1"/>
          <p:nvPr/>
        </p:nvSpPr>
        <p:spPr>
          <a:xfrm>
            <a:off x="758564" y="3790565"/>
            <a:ext cx="310835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*pStackTop= (*pStackTop)-&gt;link;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free(pDlt);</a:t>
            </a:r>
            <a:endParaRPr/>
          </a:p>
        </p:txBody>
      </p:sp>
      <p:sp>
        <p:nvSpPr>
          <p:cNvPr id="690" name="Google Shape;690;p43"/>
          <p:cNvSpPr/>
          <p:nvPr/>
        </p:nvSpPr>
        <p:spPr>
          <a:xfrm>
            <a:off x="470759" y="3845542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691" name="Google Shape;691;p43"/>
          <p:cNvSpPr/>
          <p:nvPr/>
        </p:nvSpPr>
        <p:spPr>
          <a:xfrm>
            <a:off x="4154408" y="3043104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692" name="Google Shape;692;p43"/>
          <p:cNvSpPr txBox="1"/>
          <p:nvPr/>
        </p:nvSpPr>
        <p:spPr>
          <a:xfrm>
            <a:off x="3984177" y="3363015"/>
            <a:ext cx="85311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*charOut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3" name="Google Shape;693;p43"/>
          <p:cNvSpPr/>
          <p:nvPr/>
        </p:nvSpPr>
        <p:spPr>
          <a:xfrm>
            <a:off x="3348340" y="3054121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4" name="Google Shape;694;p43"/>
          <p:cNvSpPr txBox="1"/>
          <p:nvPr/>
        </p:nvSpPr>
        <p:spPr>
          <a:xfrm>
            <a:off x="3181737" y="3374032"/>
            <a:ext cx="76335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charOut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95" name="Google Shape;695;p43"/>
          <p:cNvCxnSpPr/>
          <p:nvPr/>
        </p:nvCxnSpPr>
        <p:spPr>
          <a:xfrm>
            <a:off x="3518041" y="3224516"/>
            <a:ext cx="612514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6" name="Google Shape;696;p43"/>
          <p:cNvSpPr/>
          <p:nvPr/>
        </p:nvSpPr>
        <p:spPr>
          <a:xfrm>
            <a:off x="2280873" y="3054394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7" name="Google Shape;697;p43"/>
          <p:cNvSpPr txBox="1"/>
          <p:nvPr/>
        </p:nvSpPr>
        <p:spPr>
          <a:xfrm>
            <a:off x="2219270" y="3374305"/>
            <a:ext cx="50366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pDlt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98" name="Google Shape;698;p43"/>
          <p:cNvCxnSpPr/>
          <p:nvPr/>
        </p:nvCxnSpPr>
        <p:spPr>
          <a:xfrm flipH="1" rot="10800000">
            <a:off x="2471102" y="2760213"/>
            <a:ext cx="748084" cy="487338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699" name="Google Shape;699;p43"/>
          <p:cNvSpPr/>
          <p:nvPr/>
        </p:nvSpPr>
        <p:spPr>
          <a:xfrm>
            <a:off x="2278621" y="4524980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0" name="Google Shape;700;p43"/>
          <p:cNvSpPr txBox="1"/>
          <p:nvPr/>
        </p:nvSpPr>
        <p:spPr>
          <a:xfrm>
            <a:off x="2015287" y="4844891"/>
            <a:ext cx="10393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*pStackTop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1" name="Google Shape;701;p43"/>
          <p:cNvSpPr/>
          <p:nvPr/>
        </p:nvSpPr>
        <p:spPr>
          <a:xfrm>
            <a:off x="899676" y="4535997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2" name="Google Shape;702;p43"/>
          <p:cNvSpPr txBox="1"/>
          <p:nvPr/>
        </p:nvSpPr>
        <p:spPr>
          <a:xfrm>
            <a:off x="674838" y="4846905"/>
            <a:ext cx="94955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pStackTop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03" name="Google Shape;703;p43"/>
          <p:cNvCxnSpPr/>
          <p:nvPr/>
        </p:nvCxnSpPr>
        <p:spPr>
          <a:xfrm>
            <a:off x="1069377" y="4706392"/>
            <a:ext cx="1175711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4" name="Google Shape;704;p43"/>
          <p:cNvSpPr/>
          <p:nvPr/>
        </p:nvSpPr>
        <p:spPr>
          <a:xfrm>
            <a:off x="4165815" y="5299371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705" name="Google Shape;705;p43"/>
          <p:cNvSpPr txBox="1"/>
          <p:nvPr/>
        </p:nvSpPr>
        <p:spPr>
          <a:xfrm>
            <a:off x="3995584" y="5619282"/>
            <a:ext cx="85311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*charOut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6" name="Google Shape;706;p43"/>
          <p:cNvSpPr/>
          <p:nvPr/>
        </p:nvSpPr>
        <p:spPr>
          <a:xfrm>
            <a:off x="3359747" y="5310388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7" name="Google Shape;707;p43"/>
          <p:cNvSpPr txBox="1"/>
          <p:nvPr/>
        </p:nvSpPr>
        <p:spPr>
          <a:xfrm>
            <a:off x="3193144" y="5630299"/>
            <a:ext cx="76335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charOut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08" name="Google Shape;708;p43"/>
          <p:cNvCxnSpPr/>
          <p:nvPr/>
        </p:nvCxnSpPr>
        <p:spPr>
          <a:xfrm>
            <a:off x="3529448" y="5480783"/>
            <a:ext cx="612514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9" name="Google Shape;709;p43"/>
          <p:cNvSpPr/>
          <p:nvPr/>
        </p:nvSpPr>
        <p:spPr>
          <a:xfrm>
            <a:off x="2292280" y="5310661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710" name="Google Shape;710;p43"/>
          <p:cNvSpPr txBox="1"/>
          <p:nvPr/>
        </p:nvSpPr>
        <p:spPr>
          <a:xfrm>
            <a:off x="2230677" y="5630572"/>
            <a:ext cx="50366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pDlt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11" name="Google Shape;711;p43"/>
          <p:cNvGrpSpPr/>
          <p:nvPr/>
        </p:nvGrpSpPr>
        <p:grpSpPr>
          <a:xfrm>
            <a:off x="4813404" y="2173335"/>
            <a:ext cx="1065121" cy="699988"/>
            <a:chOff x="3826982" y="3076536"/>
            <a:chExt cx="1065121" cy="699988"/>
          </a:xfrm>
        </p:grpSpPr>
        <p:sp>
          <p:nvSpPr>
            <p:cNvPr id="712" name="Google Shape;712;p43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13" name="Google Shape;713;p43"/>
            <p:cNvSpPr txBox="1"/>
            <p:nvPr/>
          </p:nvSpPr>
          <p:spPr>
            <a:xfrm>
              <a:off x="3879609" y="3468747"/>
              <a:ext cx="48442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</a:t>
              </a:r>
              <a:endParaRPr/>
            </a:p>
          </p:txBody>
        </p:sp>
        <p:sp>
          <p:nvSpPr>
            <p:cNvPr id="714" name="Google Shape;714;p43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15" name="Google Shape;715;p43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716" name="Google Shape;716;p43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/>
            </a:p>
          </p:txBody>
        </p:sp>
      </p:grpSp>
      <p:cxnSp>
        <p:nvCxnSpPr>
          <p:cNvPr id="717" name="Google Shape;717;p43"/>
          <p:cNvCxnSpPr/>
          <p:nvPr/>
        </p:nvCxnSpPr>
        <p:spPr>
          <a:xfrm flipH="1" rot="10800000">
            <a:off x="4018014" y="2446701"/>
            <a:ext cx="799816" cy="7843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718" name="Google Shape;718;p43"/>
          <p:cNvGrpSpPr/>
          <p:nvPr/>
        </p:nvGrpSpPr>
        <p:grpSpPr>
          <a:xfrm>
            <a:off x="6450551" y="2181363"/>
            <a:ext cx="1065121" cy="699988"/>
            <a:chOff x="3826982" y="3076536"/>
            <a:chExt cx="1065121" cy="699988"/>
          </a:xfrm>
        </p:grpSpPr>
        <p:sp>
          <p:nvSpPr>
            <p:cNvPr id="719" name="Google Shape;719;p43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20" name="Google Shape;720;p43"/>
            <p:cNvSpPr txBox="1"/>
            <p:nvPr/>
          </p:nvSpPr>
          <p:spPr>
            <a:xfrm>
              <a:off x="3879609" y="3468747"/>
              <a:ext cx="48442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</a:t>
              </a:r>
              <a:endParaRPr/>
            </a:p>
          </p:txBody>
        </p:sp>
        <p:sp>
          <p:nvSpPr>
            <p:cNvPr id="721" name="Google Shape;721;p43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22" name="Google Shape;722;p43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723" name="Google Shape;723;p43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/>
            </a:p>
          </p:txBody>
        </p:sp>
      </p:grpSp>
      <p:cxnSp>
        <p:nvCxnSpPr>
          <p:cNvPr id="724" name="Google Shape;724;p43"/>
          <p:cNvCxnSpPr/>
          <p:nvPr/>
        </p:nvCxnSpPr>
        <p:spPr>
          <a:xfrm flipH="1" rot="10800000">
            <a:off x="5610099" y="2443106"/>
            <a:ext cx="799816" cy="7843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725" name="Google Shape;725;p43"/>
          <p:cNvGrpSpPr/>
          <p:nvPr/>
        </p:nvGrpSpPr>
        <p:grpSpPr>
          <a:xfrm>
            <a:off x="4848702" y="4415901"/>
            <a:ext cx="1065121" cy="699988"/>
            <a:chOff x="3826982" y="3076536"/>
            <a:chExt cx="1065121" cy="699988"/>
          </a:xfrm>
        </p:grpSpPr>
        <p:sp>
          <p:nvSpPr>
            <p:cNvPr id="726" name="Google Shape;726;p43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27" name="Google Shape;727;p43"/>
            <p:cNvSpPr txBox="1"/>
            <p:nvPr/>
          </p:nvSpPr>
          <p:spPr>
            <a:xfrm>
              <a:off x="3879609" y="3468747"/>
              <a:ext cx="48442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</a:t>
              </a:r>
              <a:endParaRPr/>
            </a:p>
          </p:txBody>
        </p:sp>
        <p:sp>
          <p:nvSpPr>
            <p:cNvPr id="728" name="Google Shape;728;p43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29" name="Google Shape;729;p43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730" name="Google Shape;730;p43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/>
            </a:p>
          </p:txBody>
        </p:sp>
      </p:grpSp>
      <p:grpSp>
        <p:nvGrpSpPr>
          <p:cNvPr id="731" name="Google Shape;731;p43"/>
          <p:cNvGrpSpPr/>
          <p:nvPr/>
        </p:nvGrpSpPr>
        <p:grpSpPr>
          <a:xfrm>
            <a:off x="6485849" y="4423929"/>
            <a:ext cx="1065121" cy="699988"/>
            <a:chOff x="3826982" y="3076536"/>
            <a:chExt cx="1065121" cy="699988"/>
          </a:xfrm>
        </p:grpSpPr>
        <p:sp>
          <p:nvSpPr>
            <p:cNvPr id="732" name="Google Shape;732;p43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33" name="Google Shape;733;p43"/>
            <p:cNvSpPr txBox="1"/>
            <p:nvPr/>
          </p:nvSpPr>
          <p:spPr>
            <a:xfrm>
              <a:off x="3879609" y="3468747"/>
              <a:ext cx="48442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</a:t>
              </a:r>
              <a:endParaRPr/>
            </a:p>
          </p:txBody>
        </p:sp>
        <p:sp>
          <p:nvSpPr>
            <p:cNvPr id="734" name="Google Shape;734;p43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35" name="Google Shape;735;p43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736" name="Google Shape;736;p43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/>
            </a:p>
          </p:txBody>
        </p:sp>
      </p:grpSp>
      <p:cxnSp>
        <p:nvCxnSpPr>
          <p:cNvPr id="737" name="Google Shape;737;p43"/>
          <p:cNvCxnSpPr/>
          <p:nvPr/>
        </p:nvCxnSpPr>
        <p:spPr>
          <a:xfrm flipH="1" rot="10800000">
            <a:off x="5645397" y="4685672"/>
            <a:ext cx="799816" cy="7843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8" name="Google Shape;738;p43"/>
          <p:cNvSpPr/>
          <p:nvPr/>
        </p:nvSpPr>
        <p:spPr>
          <a:xfrm>
            <a:off x="2477177" y="4127685"/>
            <a:ext cx="2330889" cy="1094988"/>
          </a:xfrm>
          <a:prstGeom prst="arc">
            <a:avLst>
              <a:gd fmla="val 10833481" name="adj1"/>
              <a:gd fmla="val 0" name="adj2"/>
            </a:avLst>
          </a:prstGeom>
          <a:noFill/>
          <a:ln cap="flat" cmpd="sng" w="19050">
            <a:solidFill>
              <a:srgbClr val="C00000"/>
            </a:solidFill>
            <a:prstDash val="dash"/>
            <a:round/>
            <a:headEnd len="med" w="med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44"/>
          <p:cNvSpPr txBox="1"/>
          <p:nvPr>
            <p:ph idx="4294967295"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Referências</a:t>
            </a:r>
            <a:endParaRPr sz="2400">
              <a:solidFill>
                <a:srgbClr val="008000"/>
              </a:solidFill>
            </a:endParaRPr>
          </a:p>
        </p:txBody>
      </p:sp>
      <p:sp>
        <p:nvSpPr>
          <p:cNvPr id="744" name="Google Shape;744;p4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5" name="Google Shape;745;p44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6" name="Google Shape;746;p44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7" name="Google Shape;747;p4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8" name="Google Shape;748;p44"/>
          <p:cNvSpPr txBox="1"/>
          <p:nvPr/>
        </p:nvSpPr>
        <p:spPr>
          <a:xfrm>
            <a:off x="650875" y="1274763"/>
            <a:ext cx="8137525" cy="933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Gilberg, R.F. e Forouzan, B. A. Data Structures_A Pseudocode Approach with C. Capítulo 3. Stacks. Segunda Edição. Editora Cengage, Thomson Learning, 2005.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Operações Básicas</a:t>
            </a:r>
            <a:endParaRPr/>
          </a:p>
        </p:txBody>
      </p:sp>
      <p:sp>
        <p:nvSpPr>
          <p:cNvPr id="144" name="Google Shape;144;p16"/>
          <p:cNvSpPr txBox="1"/>
          <p:nvPr/>
        </p:nvSpPr>
        <p:spPr>
          <a:xfrm>
            <a:off x="749300" y="1460500"/>
            <a:ext cx="7772400" cy="15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As três operações básicas são:</a:t>
            </a:r>
            <a:endParaRPr/>
          </a:p>
          <a:p>
            <a:pPr indent="-285750" lvl="1" marL="742950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Inserir Pilha 	(push)</a:t>
            </a:r>
            <a:endParaRPr/>
          </a:p>
          <a:p>
            <a:pPr indent="-285750" lvl="1" marL="742950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Remover Pilha	(pop)</a:t>
            </a:r>
            <a:endParaRPr/>
          </a:p>
          <a:p>
            <a:pPr indent="-285750" lvl="1" marL="742950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Topo da Pilha	(top)</a:t>
            </a:r>
            <a:endParaRPr/>
          </a:p>
          <a:p>
            <a:pPr indent="0" lvl="1" marL="457200" marR="0" rtl="0" algn="just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84150" lvl="1" marL="742950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5" name="Google Shape;145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16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1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Operação Inserir Pilha (PushStack)</a:t>
            </a:r>
            <a:endParaRPr/>
          </a:p>
        </p:txBody>
      </p:sp>
      <p:sp>
        <p:nvSpPr>
          <p:cNvPr id="154" name="Google Shape;154;p17"/>
          <p:cNvSpPr txBox="1"/>
          <p:nvPr/>
        </p:nvSpPr>
        <p:spPr>
          <a:xfrm>
            <a:off x="749300" y="1460500"/>
            <a:ext cx="77724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operação PushStack:</a:t>
            </a:r>
            <a:endParaRPr b="0" i="0" sz="20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84150" lvl="1" marL="742950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5" name="Google Shape;155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17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1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9" name="Google Shape;15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2065328"/>
            <a:ext cx="5619750" cy="2297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Operação Remover Pilha (PopStack)</a:t>
            </a:r>
            <a:endParaRPr/>
          </a:p>
        </p:txBody>
      </p:sp>
      <p:sp>
        <p:nvSpPr>
          <p:cNvPr id="165" name="Google Shape;165;p18"/>
          <p:cNvSpPr txBox="1"/>
          <p:nvPr/>
        </p:nvSpPr>
        <p:spPr>
          <a:xfrm>
            <a:off x="749300" y="1460500"/>
            <a:ext cx="77724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operação PopStack:</a:t>
            </a:r>
            <a:endParaRPr b="0" i="0" sz="20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84150" lvl="1" marL="742950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6" name="Google Shape;166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18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1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0" name="Google Shape;17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2953" y="2020885"/>
            <a:ext cx="5607844" cy="2440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Operação Topo Pilha (StackTop)</a:t>
            </a:r>
            <a:endParaRPr/>
          </a:p>
        </p:txBody>
      </p:sp>
      <p:sp>
        <p:nvSpPr>
          <p:cNvPr id="176" name="Google Shape;176;p19"/>
          <p:cNvSpPr txBox="1"/>
          <p:nvPr/>
        </p:nvSpPr>
        <p:spPr>
          <a:xfrm>
            <a:off x="749300" y="1460500"/>
            <a:ext cx="77724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operação StackTop:</a:t>
            </a:r>
            <a:endParaRPr b="0" i="0" sz="20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84150" lvl="1" marL="742950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7" name="Google Shape;177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19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19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1" name="Google Shape;18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6128" y="2041519"/>
            <a:ext cx="5631656" cy="2452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Exemplo de Operação</a:t>
            </a:r>
            <a:endParaRPr/>
          </a:p>
        </p:txBody>
      </p:sp>
      <p:sp>
        <p:nvSpPr>
          <p:cNvPr id="187" name="Google Shape;187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20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20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1" name="Google Shape;19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9166" y="1793872"/>
            <a:ext cx="4641533" cy="43795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Exemplo de Operação</a:t>
            </a:r>
            <a:endParaRPr/>
          </a:p>
        </p:txBody>
      </p:sp>
      <p:sp>
        <p:nvSpPr>
          <p:cNvPr id="197" name="Google Shape;197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21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2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1" name="Google Shape;20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5375" y="2273933"/>
            <a:ext cx="4631055" cy="3289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rigem">
  <a:themeElements>
    <a:clrScheme name="Origem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 xmlns:r="http://schemas.openxmlformats.org/officeDocument/2006/relationships">
  <a:clrScheme name="Origem">
    <a:dk1>
      <a:srgbClr val="000000"/>
    </a:dk1>
    <a:lt1>
      <a:srgbClr val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 xmlns:r="http://schemas.openxmlformats.org/officeDocument/2006/relationships">
  <a:clrScheme name="Origem">
    <a:dk1>
      <a:srgbClr val="000000"/>
    </a:dk1>
    <a:lt1>
      <a:srgbClr val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