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themeOverride+xml" PartName="/ppt/theme/themeOverride2.xml"/>
  <Override ContentType="application/vnd.openxmlformats-officedocument.themeOverride+xml" PartName="/ppt/theme/themeOverr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6858000" cx="9144000"/>
  <p:notesSz cx="6797675" cy="9926625"/>
  <p:embeddedFontLst>
    <p:embeddedFont>
      <p:font typeface="Gill Sans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127" orient="horz"/>
        <p:guide pos="2141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GillSans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Gill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" name="Google Shape;4;n"/>
          <p:cNvSpPr/>
          <p:nvPr>
            <p:ph idx="3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" name="Google Shape;5;n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" name="Google Shape;6;n"/>
          <p:cNvSpPr txBox="1"/>
          <p:nvPr>
            <p:ph idx="10" type="dt"/>
          </p:nvPr>
        </p:nvSpPr>
        <p:spPr>
          <a:xfrm>
            <a:off x="3851275" y="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42975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51275" y="942975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:notes"/>
          <p:cNvSpPr txBox="1"/>
          <p:nvPr>
            <p:ph idx="12" type="sldNum"/>
          </p:nvPr>
        </p:nvSpPr>
        <p:spPr>
          <a:xfrm>
            <a:off x="3851275" y="942975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" name="Google Shape;107;p1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8" name="Google Shape;108;p1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0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0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1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1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2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2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3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3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4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14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5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15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6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16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7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17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8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18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3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4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4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5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5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6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6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7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7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8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8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9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9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showMasterSp="0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/>
          <p:nvPr/>
        </p:nvSpPr>
        <p:spPr>
          <a:xfrm>
            <a:off x="904875" y="3648075"/>
            <a:ext cx="7315200" cy="1279525"/>
          </a:xfrm>
          <a:prstGeom prst="rect">
            <a:avLst/>
          </a:prstGeom>
          <a:noFill/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" name="Google Shape;20;p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cap="rnd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" name="Google Shape;21;p2"/>
          <p:cNvSpPr/>
          <p:nvPr/>
        </p:nvSpPr>
        <p:spPr>
          <a:xfrm>
            <a:off x="904875" y="3648075"/>
            <a:ext cx="228600" cy="1279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" name="Google Shape;22;p2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" name="Google Shape;23;p2"/>
          <p:cNvSpPr txBox="1"/>
          <p:nvPr>
            <p:ph type="ctrTitle"/>
          </p:nvPr>
        </p:nvSpPr>
        <p:spPr>
          <a:xfrm>
            <a:off x="1219200" y="3886200"/>
            <a:ext cx="6858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3200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"/>
          <p:cNvSpPr txBox="1"/>
          <p:nvPr>
            <p:ph idx="1" type="subTitle"/>
          </p:nvPr>
        </p:nvSpPr>
        <p:spPr>
          <a:xfrm>
            <a:off x="1219200" y="5124450"/>
            <a:ext cx="6858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600"/>
              </a:spcBef>
              <a:spcAft>
                <a:spcPts val="0"/>
              </a:spcAft>
              <a:buSzPts val="1520"/>
              <a:buNone/>
              <a:defRPr sz="2000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algn="ctr">
              <a:spcBef>
                <a:spcPts val="500"/>
              </a:spcBef>
              <a:spcAft>
                <a:spcPts val="0"/>
              </a:spcAft>
              <a:buSzPts val="1368"/>
              <a:buNone/>
              <a:defRPr/>
            </a:lvl2pPr>
            <a:lvl3pPr lvl="2" algn="ctr">
              <a:spcBef>
                <a:spcPts val="500"/>
              </a:spcBef>
              <a:spcAft>
                <a:spcPts val="0"/>
              </a:spcAft>
              <a:buSzPts val="1368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SzPts val="1260"/>
              <a:buNone/>
              <a:defRPr/>
            </a:lvl4pPr>
            <a:lvl5pPr lvl="4" algn="ctr">
              <a:spcBef>
                <a:spcPts val="300"/>
              </a:spcBef>
              <a:spcAft>
                <a:spcPts val="0"/>
              </a:spcAft>
              <a:buSzPts val="1260"/>
              <a:buNone/>
              <a:defRPr/>
            </a:lvl5pPr>
            <a:lvl6pPr lvl="5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6pPr>
            <a:lvl7pPr lvl="6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7pPr>
            <a:lvl8pPr lvl="7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8pPr>
            <a:lvl9pPr lvl="8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9pPr>
          </a:lstStyle>
          <a:p/>
        </p:txBody>
      </p:sp>
      <p:sp>
        <p:nvSpPr>
          <p:cNvPr id="25" name="Google Shape;25;p2"/>
          <p:cNvSpPr txBox="1"/>
          <p:nvPr>
            <p:ph idx="10" type="dt"/>
          </p:nvPr>
        </p:nvSpPr>
        <p:spPr>
          <a:xfrm>
            <a:off x="6400800" y="6354763"/>
            <a:ext cx="2286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"/>
          <p:cNvSpPr txBox="1"/>
          <p:nvPr>
            <p:ph idx="11" type="ftr"/>
          </p:nvPr>
        </p:nvSpPr>
        <p:spPr>
          <a:xfrm>
            <a:off x="2898775" y="6354763"/>
            <a:ext cx="3475038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"/>
          <p:cNvSpPr txBox="1"/>
          <p:nvPr>
            <p:ph idx="12" type="sldNum"/>
          </p:nvPr>
        </p:nvSpPr>
        <p:spPr>
          <a:xfrm>
            <a:off x="1216025" y="6354763"/>
            <a:ext cx="1219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1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1"/>
          <p:cNvSpPr txBox="1"/>
          <p:nvPr>
            <p:ph idx="1" type="body"/>
          </p:nvPr>
        </p:nvSpPr>
        <p:spPr>
          <a:xfrm rot="5400000">
            <a:off x="2116931" y="-440531"/>
            <a:ext cx="4910138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93" name="Google Shape;93;p11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1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1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is" showMasterSp="0" type="vertTitleAndTx">
  <p:cSld name="VERTICAL_TITLE_AND_VERTICAL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Google Shape;97;p12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98" name="Google Shape;98;p12"/>
          <p:cNvSpPr/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99" name="Google Shape;99;p12"/>
          <p:cNvCxnSpPr/>
          <p:nvPr/>
        </p:nvCxnSpPr>
        <p:spPr>
          <a:xfrm rot="5400000">
            <a:off x="3630612" y="3201988"/>
            <a:ext cx="5851525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00" name="Google Shape;100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102" name="Google Shape;102;p12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2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2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/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" name="Google Shape;30;p3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457200" y="121920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showMasterSp="0" type="secHead">
  <p:cSld name="SECTION_HEADER">
    <p:bg>
      <p:bgPr>
        <a:solidFill>
          <a:schemeClr val="dk2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/>
          <p:nvPr/>
        </p:nvSpPr>
        <p:spPr>
          <a:xfrm>
            <a:off x="914400" y="2819400"/>
            <a:ext cx="7315200" cy="1279525"/>
          </a:xfrm>
          <a:prstGeom prst="rect">
            <a:avLst/>
          </a:prstGeom>
          <a:noFill/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" name="Google Shape;42;p5"/>
          <p:cNvSpPr/>
          <p:nvPr/>
        </p:nvSpPr>
        <p:spPr>
          <a:xfrm>
            <a:off x="914400" y="2819400"/>
            <a:ext cx="228600" cy="1279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" name="Google Shape;43;p5"/>
          <p:cNvSpPr txBox="1"/>
          <p:nvPr>
            <p:ph type="title"/>
          </p:nvPr>
        </p:nvSpPr>
        <p:spPr>
          <a:xfrm>
            <a:off x="1219200" y="2971800"/>
            <a:ext cx="68580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Bookman Old Style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" type="body"/>
          </p:nvPr>
        </p:nvSpPr>
        <p:spPr>
          <a:xfrm>
            <a:off x="1295400" y="4267200"/>
            <a:ext cx="6781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spcBef>
                <a:spcPts val="600"/>
              </a:spcBef>
              <a:spcAft>
                <a:spcPts val="0"/>
              </a:spcAft>
              <a:buSzPts val="152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368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216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10" type="dt"/>
          </p:nvPr>
        </p:nvSpPr>
        <p:spPr>
          <a:xfrm>
            <a:off x="6400800" y="6354763"/>
            <a:ext cx="2286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1" type="ftr"/>
          </p:nvPr>
        </p:nvSpPr>
        <p:spPr>
          <a:xfrm>
            <a:off x="2898775" y="6354763"/>
            <a:ext cx="3475038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5"/>
          <p:cNvSpPr txBox="1"/>
          <p:nvPr>
            <p:ph idx="12" type="sldNum"/>
          </p:nvPr>
        </p:nvSpPr>
        <p:spPr>
          <a:xfrm>
            <a:off x="1069975" y="6354763"/>
            <a:ext cx="152082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1" type="body"/>
          </p:nvPr>
        </p:nvSpPr>
        <p:spPr>
          <a:xfrm>
            <a:off x="457200" y="1219200"/>
            <a:ext cx="4041648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2" type="body"/>
          </p:nvPr>
        </p:nvSpPr>
        <p:spPr>
          <a:xfrm>
            <a:off x="4632198" y="1216152"/>
            <a:ext cx="4041648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6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6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" type="body"/>
          </p:nvPr>
        </p:nvSpPr>
        <p:spPr>
          <a:xfrm>
            <a:off x="457200" y="1285875"/>
            <a:ext cx="4040188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824"/>
              <a:buNone/>
              <a:defRPr b="1" sz="24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520"/>
              <a:buNone/>
              <a:defRPr b="1" sz="20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368"/>
              <a:buNone/>
              <a:defRPr b="1" sz="18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58" name="Google Shape;58;p7"/>
          <p:cNvSpPr txBox="1"/>
          <p:nvPr>
            <p:ph idx="2" type="body"/>
          </p:nvPr>
        </p:nvSpPr>
        <p:spPr>
          <a:xfrm>
            <a:off x="4648200" y="1295400"/>
            <a:ext cx="4041775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824"/>
              <a:buNone/>
              <a:defRPr b="1" sz="24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520"/>
              <a:buNone/>
              <a:defRPr b="1" sz="20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368"/>
              <a:buNone/>
              <a:defRPr b="1" sz="18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59" name="Google Shape;59;p7"/>
          <p:cNvSpPr txBox="1"/>
          <p:nvPr>
            <p:ph idx="3" type="body"/>
          </p:nvPr>
        </p:nvSpPr>
        <p:spPr>
          <a:xfrm>
            <a:off x="457200" y="2133600"/>
            <a:ext cx="40386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60" name="Google Shape;60;p7"/>
          <p:cNvSpPr txBox="1"/>
          <p:nvPr>
            <p:ph idx="4" type="body"/>
          </p:nvPr>
        </p:nvSpPr>
        <p:spPr>
          <a:xfrm>
            <a:off x="4648200" y="2133600"/>
            <a:ext cx="40386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61" name="Google Shape;61;p7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7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7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showMasterSp="0" type="blank">
  <p:cSld name="BLANK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oogle Shape;65;p8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66" name="Google Shape;66;p8"/>
          <p:cNvSpPr/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" name="Google Shape;67;p8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8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8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showMasterSp="0" type="objTx">
  <p:cSld name="OBJECT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Google Shape;71;p9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72" name="Google Shape;72;p9"/>
          <p:cNvCxnSpPr/>
          <p:nvPr/>
        </p:nvCxnSpPr>
        <p:spPr>
          <a:xfrm rot="5400000">
            <a:off x="3160712" y="3324226"/>
            <a:ext cx="6035675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73" name="Google Shape;73;p9"/>
          <p:cNvSpPr/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4" name="Google Shape;74;p9"/>
          <p:cNvSpPr txBox="1"/>
          <p:nvPr>
            <p:ph type="title"/>
          </p:nvPr>
        </p:nvSpPr>
        <p:spPr>
          <a:xfrm>
            <a:off x="6324600" y="304800"/>
            <a:ext cx="2514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Gill Sans"/>
              <a:buNone/>
              <a:defRPr b="1" sz="20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9"/>
          <p:cNvSpPr txBox="1"/>
          <p:nvPr>
            <p:ph idx="1" type="body"/>
          </p:nvPr>
        </p:nvSpPr>
        <p:spPr>
          <a:xfrm>
            <a:off x="6324600" y="1219200"/>
            <a:ext cx="2514600" cy="48434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37500"/>
              </a:lnSpc>
              <a:spcBef>
                <a:spcPts val="600"/>
              </a:spcBef>
              <a:spcAft>
                <a:spcPts val="0"/>
              </a:spcAft>
              <a:buSzPts val="1216"/>
              <a:buNone/>
              <a:defRPr sz="1600">
                <a:solidFill>
                  <a:schemeClr val="dk2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12"/>
              <a:buNone/>
              <a:defRPr sz="12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760"/>
              <a:buNone/>
              <a:defRPr sz="10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630"/>
              <a:buNone/>
              <a:defRPr sz="900"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76" name="Google Shape;76;p9"/>
          <p:cNvSpPr txBox="1"/>
          <p:nvPr>
            <p:ph idx="2" type="body"/>
          </p:nvPr>
        </p:nvSpPr>
        <p:spPr>
          <a:xfrm>
            <a:off x="304800" y="304800"/>
            <a:ext cx="57150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77" name="Google Shape;77;p9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9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9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showMasterSp="0" type="picTx">
  <p:cSld name="PICTURE_WITH_CAPTION_TEXT">
    <p:bg>
      <p:bgPr>
        <a:solidFill>
          <a:schemeClr val="dk2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Google Shape;81;p10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82" name="Google Shape;82;p10"/>
          <p:cNvSpPr/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" name="Google Shape;83;p10"/>
          <p:cNvSpPr/>
          <p:nvPr/>
        </p:nvSpPr>
        <p:spPr>
          <a:xfrm>
            <a:off x="457200" y="500063"/>
            <a:ext cx="182563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Google Shape;84;p10"/>
          <p:cNvSpPr txBox="1"/>
          <p:nvPr>
            <p:ph type="title"/>
          </p:nvPr>
        </p:nvSpPr>
        <p:spPr>
          <a:xfrm>
            <a:off x="457200" y="500856"/>
            <a:ext cx="8229600" cy="674688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274300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Bookman Old Style"/>
              <a:buNone/>
              <a:defRPr b="0" sz="20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0"/>
          <p:cNvSpPr/>
          <p:nvPr>
            <p:ph idx="2" type="pic"/>
          </p:nvPr>
        </p:nvSpPr>
        <p:spPr>
          <a:xfrm>
            <a:off x="457200" y="1905000"/>
            <a:ext cx="8229600" cy="4270248"/>
          </a:xfrm>
          <a:prstGeom prst="rect">
            <a:avLst/>
          </a:prstGeom>
          <a:solidFill>
            <a:srgbClr val="BABABA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32"/>
              <a:buFont typeface="Noto Sans Symbols"/>
              <a:buNone/>
              <a:defRPr b="0" i="0" sz="3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Char char="🞂"/>
              <a:defRPr b="0" i="0" sz="2300" u="none" cap="none" strike="noStrik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500"/>
              </a:spcBef>
              <a:spcAft>
                <a:spcPts val="0"/>
              </a:spcAft>
              <a:buClr>
                <a:srgbClr val="BCBCBC"/>
              </a:buClr>
              <a:buSzPts val="1520"/>
              <a:buFont typeface="Noto Sans Symbols"/>
              <a:buChar char="🞂"/>
              <a:defRPr b="0" i="0" sz="2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rgbClr val="8BA2B4"/>
              </a:buClr>
              <a:buSzPts val="1400"/>
              <a:buFont typeface="Noto Sans Symbols"/>
              <a:buChar char="◻"/>
              <a:defRPr b="0" i="0" sz="2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◻"/>
              <a:def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ts val="1200"/>
              <a:buFont typeface="Noto Sans Symbols"/>
              <a:buChar char="🞂"/>
              <a:def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ts val="1050"/>
              <a:buFont typeface="Noto Sans Symbols"/>
              <a:buChar char="🞂"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ts val="1050"/>
              <a:buFont typeface="Noto Sans Symbols"/>
              <a:buChar char="🞂"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ts val="900"/>
              <a:buFont typeface="Noto Sans Symbols"/>
              <a:buChar char="🞂"/>
              <a:defRPr b="0" i="0" sz="1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86" name="Google Shape;86;p10"/>
          <p:cNvSpPr txBox="1"/>
          <p:nvPr>
            <p:ph idx="1" type="body"/>
          </p:nvPr>
        </p:nvSpPr>
        <p:spPr>
          <a:xfrm>
            <a:off x="457200" y="1219200"/>
            <a:ext cx="8229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064"/>
              <a:buFont typeface="Gill Sans"/>
              <a:buNone/>
              <a:defRPr sz="1400"/>
            </a:lvl1pPr>
            <a:lvl2pPr indent="-286512" lvl="1" marL="914400" algn="l">
              <a:spcBef>
                <a:spcPts val="500"/>
              </a:spcBef>
              <a:spcAft>
                <a:spcPts val="0"/>
              </a:spcAft>
              <a:buSzPts val="912"/>
              <a:buChar char="🞂"/>
              <a:defRPr sz="1200"/>
            </a:lvl2pPr>
            <a:lvl3pPr indent="-276860" lvl="2" marL="1371600" algn="l">
              <a:spcBef>
                <a:spcPts val="500"/>
              </a:spcBef>
              <a:spcAft>
                <a:spcPts val="0"/>
              </a:spcAft>
              <a:buSzPts val="760"/>
              <a:buChar char="🞂"/>
              <a:defRPr sz="1000"/>
            </a:lvl3pPr>
            <a:lvl4pPr indent="-268605" lvl="3" marL="1828800" algn="l">
              <a:spcBef>
                <a:spcPts val="400"/>
              </a:spcBef>
              <a:spcAft>
                <a:spcPts val="0"/>
              </a:spcAft>
              <a:buSzPts val="630"/>
              <a:buChar char="◻"/>
              <a:defRPr sz="900"/>
            </a:lvl4pPr>
            <a:lvl5pPr indent="-268604" lvl="4" marL="2286000" algn="l">
              <a:spcBef>
                <a:spcPts val="300"/>
              </a:spcBef>
              <a:spcAft>
                <a:spcPts val="0"/>
              </a:spcAft>
              <a:buSzPts val="630"/>
              <a:buChar char="◻"/>
              <a:defRPr sz="900"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87" name="Google Shape;87;p10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0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0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219200"/>
            <a:ext cx="8229600" cy="49101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4076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🞂"/>
              <a:defRPr b="0" i="0" sz="2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39597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Char char="🞂"/>
              <a:defRPr b="0" i="0" sz="23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25119" lvl="2" marL="1371600" marR="0" rtl="0" algn="l">
              <a:spcBef>
                <a:spcPts val="500"/>
              </a:spcBef>
              <a:spcAft>
                <a:spcPts val="0"/>
              </a:spcAft>
              <a:buClr>
                <a:srgbClr val="BCBCBC"/>
              </a:buClr>
              <a:buSzPts val="1520"/>
              <a:buFont typeface="Noto Sans Symbols"/>
              <a:buChar char="🞂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8BA2B4"/>
              </a:buClr>
              <a:buSzPts val="1400"/>
              <a:buFont typeface="Noto Sans Symbols"/>
              <a:buChar char="◻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9972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◻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04800" lvl="5" marL="2743200" marR="0" rtl="0" algn="l"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ts val="1200"/>
              <a:buFont typeface="Noto Sans Symbols"/>
              <a:buChar char="🞂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95275" lvl="6" marL="3200400" marR="0" rtl="0" algn="l"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ts val="1050"/>
              <a:buFont typeface="Noto Sans Symbols"/>
              <a:buChar char="🞂"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95275" lvl="7" marL="3657600" marR="0" rtl="0" algn="l"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ts val="1050"/>
              <a:buFont typeface="Noto Sans Symbols"/>
              <a:buChar char="🞂"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85750" lvl="8" marL="4114800" marR="0" rtl="0" algn="l"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ts val="900"/>
              <a:buFont typeface="Noto Sans Symbols"/>
              <a:buChar char="🞂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cxnSp>
        <p:nvCxnSpPr>
          <p:cNvPr id="15" name="Google Shape;15;p1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6" name="Google Shape;16;p1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7" name="Google Shape;17;p1"/>
          <p:cNvSpPr/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Relationship Id="rId4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Relationship Id="rId4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3"/>
          <p:cNvSpPr txBox="1"/>
          <p:nvPr>
            <p:ph type="ctrTitle"/>
          </p:nvPr>
        </p:nvSpPr>
        <p:spPr>
          <a:xfrm>
            <a:off x="685800" y="1219200"/>
            <a:ext cx="7772400" cy="21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C00000"/>
                </a:solidFill>
              </a:rPr>
              <a:t>Aplicações de Pilhas</a:t>
            </a:r>
            <a:br>
              <a:rPr b="1" lang="pt-BR">
                <a:solidFill>
                  <a:srgbClr val="C00000"/>
                </a:solidFill>
              </a:rPr>
            </a:br>
            <a:r>
              <a:rPr b="1" lang="pt-BR">
                <a:solidFill>
                  <a:srgbClr val="C00000"/>
                </a:solidFill>
              </a:rPr>
              <a:t>Parte 1</a:t>
            </a:r>
            <a:br>
              <a:rPr b="1" lang="pt-BR">
                <a:solidFill>
                  <a:srgbClr val="C00000"/>
                </a:solidFill>
              </a:rPr>
            </a:br>
            <a:endParaRPr b="1" sz="2400">
              <a:solidFill>
                <a:srgbClr val="C00000"/>
              </a:solidFill>
            </a:endParaRPr>
          </a:p>
        </p:txBody>
      </p:sp>
      <p:sp>
        <p:nvSpPr>
          <p:cNvPr id="111" name="Google Shape;111;p13"/>
          <p:cNvSpPr txBox="1"/>
          <p:nvPr>
            <p:ph idx="1" type="subTitle"/>
          </p:nvPr>
        </p:nvSpPr>
        <p:spPr>
          <a:xfrm>
            <a:off x="1341438" y="4233863"/>
            <a:ext cx="6400800" cy="68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976"/>
              <a:buNone/>
            </a:pPr>
            <a:r>
              <a:rPr b="1" lang="pt-BR" sz="2600">
                <a:solidFill>
                  <a:srgbClr val="0000FF"/>
                </a:solidFill>
              </a:rPr>
              <a:t>Prof. Fermín Alfredo Tang Montané</a:t>
            </a:r>
            <a:endParaRPr b="1" sz="19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3"/>
          <p:cNvSpPr txBox="1"/>
          <p:nvPr>
            <p:ph idx="12" type="sldNum"/>
          </p:nvPr>
        </p:nvSpPr>
        <p:spPr>
          <a:xfrm>
            <a:off x="1216025" y="6354763"/>
            <a:ext cx="1219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3" name="Google Shape;113;p13"/>
          <p:cNvSpPr txBox="1"/>
          <p:nvPr/>
        </p:nvSpPr>
        <p:spPr>
          <a:xfrm>
            <a:off x="1693863" y="369888"/>
            <a:ext cx="3929062" cy="6381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2500"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100" u="none" cap="small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CENTRO DE CIÊNCIA E TECNOLOGIA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100" u="none" cap="small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LABORATÓRIO DE CIÊNCIAS MATEMÁTICAS</a:t>
            </a:r>
            <a:br>
              <a:rPr b="1" i="0" lang="pt-BR" sz="1100" u="none" cap="small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</a:br>
            <a:r>
              <a:rPr b="1" i="0" lang="pt-BR" sz="1100" u="none" cap="small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UNIVERSIDADE ESTADUAL DO NORTE FLUMINENSE  </a:t>
            </a:r>
            <a:endParaRPr/>
          </a:p>
        </p:txBody>
      </p:sp>
      <p:pic>
        <p:nvPicPr>
          <p:cNvPr id="114" name="Google Shape;11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800" y="50800"/>
            <a:ext cx="1619250" cy="127635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3"/>
          <p:cNvSpPr/>
          <p:nvPr/>
        </p:nvSpPr>
        <p:spPr>
          <a:xfrm>
            <a:off x="1370013" y="3190875"/>
            <a:ext cx="6400800" cy="4476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None/>
            </a:pPr>
            <a:r>
              <a:rPr b="1" i="1" lang="pt-BR" sz="24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Disciplina: Estrutura de Dados I</a:t>
            </a:r>
            <a:endParaRPr/>
          </a:p>
        </p:txBody>
      </p:sp>
      <p:sp>
        <p:nvSpPr>
          <p:cNvPr id="116" name="Google Shape;116;p13"/>
          <p:cNvSpPr/>
          <p:nvPr/>
        </p:nvSpPr>
        <p:spPr>
          <a:xfrm>
            <a:off x="1423988" y="5184775"/>
            <a:ext cx="6400800" cy="466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2000"/>
              <a:buFont typeface="Arimo"/>
              <a:buNone/>
            </a:pPr>
            <a:r>
              <a:rPr b="1" i="0" lang="pt-B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Curso: Ciência da Computação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2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Aplicações de Pilhas (Stacks)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Conversão de decimal a Binário</a:t>
            </a:r>
            <a:endParaRPr/>
          </a:p>
        </p:txBody>
      </p:sp>
      <p:sp>
        <p:nvSpPr>
          <p:cNvPr id="219" name="Google Shape;219;p2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0" name="Google Shape;220;p22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1" name="Google Shape;221;p22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2" name="Google Shape;222;p2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23" name="Google Shape;223;p22"/>
          <p:cNvPicPr preferRelativeResize="0"/>
          <p:nvPr/>
        </p:nvPicPr>
        <p:blipFill rotWithShape="1">
          <a:blip r:embed="rId3">
            <a:alphaModFix/>
          </a:blip>
          <a:srcRect b="9947" l="22" r="-22" t="-9947"/>
          <a:stretch/>
        </p:blipFill>
        <p:spPr>
          <a:xfrm>
            <a:off x="987325" y="1058455"/>
            <a:ext cx="5463540" cy="523494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2"/>
          <p:cNvSpPr txBox="1"/>
          <p:nvPr/>
        </p:nvSpPr>
        <p:spPr>
          <a:xfrm>
            <a:off x="1422757" y="1203959"/>
            <a:ext cx="8963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P3-16.c</a:t>
            </a:r>
            <a:endParaRPr/>
          </a:p>
        </p:txBody>
      </p:sp>
      <p:sp>
        <p:nvSpPr>
          <p:cNvPr id="225" name="Google Shape;225;p22"/>
          <p:cNvSpPr txBox="1"/>
          <p:nvPr/>
        </p:nvSpPr>
        <p:spPr>
          <a:xfrm>
            <a:off x="5077097" y="2457946"/>
            <a:ext cx="3409405" cy="1774419"/>
          </a:xfrm>
          <a:prstGeom prst="rect">
            <a:avLst/>
          </a:prstGeom>
          <a:noFill/>
          <a:ln cap="flat" cmpd="sng" w="952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Esta aplicação implementa o algoritmo de conversão decimal para binário.  Usa uma pilha para armazenar os dígitos gerados pela operação modulo e assim poder inverter a sequência.</a:t>
            </a:r>
            <a:endParaRPr/>
          </a:p>
        </p:txBody>
      </p:sp>
      <p:sp>
        <p:nvSpPr>
          <p:cNvPr id="226" name="Google Shape;226;p22"/>
          <p:cNvSpPr txBox="1"/>
          <p:nvPr/>
        </p:nvSpPr>
        <p:spPr>
          <a:xfrm>
            <a:off x="5084363" y="5076519"/>
            <a:ext cx="2484470" cy="372722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0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// Cria a pilha</a:t>
            </a:r>
            <a:endParaRPr/>
          </a:p>
        </p:txBody>
      </p:sp>
      <p:sp>
        <p:nvSpPr>
          <p:cNvPr id="227" name="Google Shape;227;p22"/>
          <p:cNvSpPr txBox="1"/>
          <p:nvPr/>
        </p:nvSpPr>
        <p:spPr>
          <a:xfrm>
            <a:off x="5077097" y="4276881"/>
            <a:ext cx="3433704" cy="372722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0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// Define ponteiro ao cabeçalho da  pilha</a:t>
            </a:r>
            <a:endParaRPr/>
          </a:p>
        </p:txBody>
      </p:sp>
      <p:sp>
        <p:nvSpPr>
          <p:cNvPr id="228" name="Google Shape;228;p22"/>
          <p:cNvSpPr txBox="1"/>
          <p:nvPr/>
        </p:nvSpPr>
        <p:spPr>
          <a:xfrm>
            <a:off x="5077096" y="5808254"/>
            <a:ext cx="2786743" cy="372722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0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// Ingressa um número decimal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3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Aplicações de Pilhas (Stacks)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Conversão de decimal a Binário</a:t>
            </a:r>
            <a:endParaRPr/>
          </a:p>
        </p:txBody>
      </p:sp>
      <p:sp>
        <p:nvSpPr>
          <p:cNvPr id="234" name="Google Shape;234;p2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5" name="Google Shape;235;p23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6" name="Google Shape;236;p23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7" name="Google Shape;237;p2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38" name="Google Shape;238;p23"/>
          <p:cNvPicPr preferRelativeResize="0"/>
          <p:nvPr/>
        </p:nvPicPr>
        <p:blipFill rotWithShape="1">
          <a:blip r:embed="rId3">
            <a:alphaModFix/>
          </a:blip>
          <a:srcRect b="0" l="0" r="0" t="1471"/>
          <a:stretch/>
        </p:blipFill>
        <p:spPr>
          <a:xfrm>
            <a:off x="1107169" y="1946636"/>
            <a:ext cx="4720590" cy="47525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23"/>
          <p:cNvPicPr preferRelativeResize="0"/>
          <p:nvPr/>
        </p:nvPicPr>
        <p:blipFill rotWithShape="1">
          <a:blip r:embed="rId4">
            <a:alphaModFix/>
          </a:blip>
          <a:srcRect b="2121" l="0" r="0" t="89447"/>
          <a:stretch/>
        </p:blipFill>
        <p:spPr>
          <a:xfrm>
            <a:off x="1096828" y="1543049"/>
            <a:ext cx="5463540" cy="441325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23"/>
          <p:cNvSpPr txBox="1"/>
          <p:nvPr/>
        </p:nvSpPr>
        <p:spPr>
          <a:xfrm>
            <a:off x="1500234" y="1143000"/>
            <a:ext cx="256352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P3-16.c ( Continuação... )</a:t>
            </a:r>
            <a:endParaRPr/>
          </a:p>
        </p:txBody>
      </p:sp>
      <p:sp>
        <p:nvSpPr>
          <p:cNvPr id="241" name="Google Shape;241;p23"/>
          <p:cNvSpPr txBox="1"/>
          <p:nvPr/>
        </p:nvSpPr>
        <p:spPr>
          <a:xfrm>
            <a:off x="6156609" y="2151857"/>
            <a:ext cx="2349489" cy="79164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0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// Aloca memória ao digito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// Calcula o digito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// Insere o digito na pilha</a:t>
            </a:r>
            <a:endParaRPr/>
          </a:p>
        </p:txBody>
      </p:sp>
      <p:sp>
        <p:nvSpPr>
          <p:cNvPr id="242" name="Google Shape;242;p23"/>
          <p:cNvSpPr txBox="1"/>
          <p:nvPr/>
        </p:nvSpPr>
        <p:spPr>
          <a:xfrm>
            <a:off x="6156608" y="3959757"/>
            <a:ext cx="2349489" cy="5687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0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// Remove o digito da pilha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// Imprime o digito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4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Aplicações de Pilhas (Stacks)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Análise sintática (Parsing)</a:t>
            </a:r>
            <a:br>
              <a:rPr lang="pt-BR" sz="2400">
                <a:solidFill>
                  <a:srgbClr val="00B05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</a:br>
            <a:endParaRPr sz="2400">
              <a:solidFill>
                <a:srgbClr val="00B05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248" name="Google Shape;248;p2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9" name="Google Shape;249;p24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0" name="Google Shape;250;p24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1" name="Google Shape;251;p2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2" name="Google Shape;252;p24"/>
          <p:cNvSpPr txBox="1"/>
          <p:nvPr/>
        </p:nvSpPr>
        <p:spPr>
          <a:xfrm>
            <a:off x="749300" y="1460500"/>
            <a:ext cx="7772400" cy="7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●"/>
            </a:pPr>
            <a:r>
              <a:rPr b="0" i="0" lang="pt-BR" sz="20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Analisar o código de um programa para determinar se todos os parênteses estão corretamente casados (emparelhados).</a:t>
            </a:r>
            <a:endParaRPr/>
          </a:p>
        </p:txBody>
      </p:sp>
      <p:pic>
        <p:nvPicPr>
          <p:cNvPr id="253" name="Google Shape;253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44389" y="2237037"/>
            <a:ext cx="3405188" cy="1919288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24"/>
          <p:cNvSpPr txBox="1"/>
          <p:nvPr/>
        </p:nvSpPr>
        <p:spPr>
          <a:xfrm>
            <a:off x="782955" y="4372474"/>
            <a:ext cx="7772400" cy="1834152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●"/>
            </a:pPr>
            <a:r>
              <a:rPr b="0" i="0" lang="pt-BR" sz="20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Existem duas situações de erro possíveis: </a:t>
            </a:r>
            <a:endParaRPr/>
          </a:p>
          <a:p>
            <a:pPr indent="-342900" lvl="1" marL="744537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Courier New"/>
              <a:buChar char="o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i) Ter parênteses de abertura a mais. Neste caso, após o processamento, a pilha deveria ficar vazia, mas ficará com parênteses de abertura.</a:t>
            </a:r>
            <a:endParaRPr/>
          </a:p>
          <a:p>
            <a:pPr indent="-342900" lvl="1" marL="744537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Courier New"/>
              <a:buChar char="o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ii) Ter parênteses de fechamento a mais. Neste caso, a pilha ficará vazia durante o processamento, revelando o excesso de parênteses de fechamento .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5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Aplicações de Pilhas (Stacks)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Análise sintática (Parsing) - Algoritmo</a:t>
            </a:r>
            <a:br>
              <a:rPr lang="pt-BR" sz="2400">
                <a:solidFill>
                  <a:srgbClr val="00B05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</a:br>
            <a:endParaRPr sz="2400">
              <a:solidFill>
                <a:srgbClr val="00B05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260" name="Google Shape;260;p2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1" name="Google Shape;261;p25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2" name="Google Shape;262;p25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3" name="Google Shape;263;p2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64" name="Google Shape;264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76368" y="2040722"/>
            <a:ext cx="6364605" cy="4482465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25"/>
          <p:cNvSpPr txBox="1"/>
          <p:nvPr/>
        </p:nvSpPr>
        <p:spPr>
          <a:xfrm>
            <a:off x="522877" y="1259128"/>
            <a:ext cx="7772400" cy="7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●"/>
            </a:pPr>
            <a:r>
              <a:rPr b="0" i="0" lang="pt-BR" sz="20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O algoritmo utiliza uma pilha para armazenar parênteses de abertura e comparar em ordem inversa com os parênteses de fechamento.</a:t>
            </a:r>
            <a:endParaRPr/>
          </a:p>
        </p:txBody>
      </p:sp>
      <p:sp>
        <p:nvSpPr>
          <p:cNvPr id="266" name="Google Shape;266;p25"/>
          <p:cNvSpPr/>
          <p:nvPr/>
        </p:nvSpPr>
        <p:spPr>
          <a:xfrm>
            <a:off x="6268361" y="3269058"/>
            <a:ext cx="1334222" cy="362416"/>
          </a:xfrm>
          <a:prstGeom prst="wedgeRoundRectCallout">
            <a:avLst>
              <a:gd fmla="val -100754" name="adj1"/>
              <a:gd fmla="val 5698" name="adj2"/>
              <a:gd fmla="val 16667" name="adj3"/>
            </a:avLst>
          </a:prstGeom>
          <a:solidFill>
            <a:srgbClr val="FDEFC8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Insere na Pilha</a:t>
            </a:r>
            <a:endParaRPr/>
          </a:p>
        </p:txBody>
      </p:sp>
      <p:sp>
        <p:nvSpPr>
          <p:cNvPr id="267" name="Google Shape;267;p25"/>
          <p:cNvSpPr/>
          <p:nvPr/>
        </p:nvSpPr>
        <p:spPr>
          <a:xfrm>
            <a:off x="6268361" y="4546769"/>
            <a:ext cx="1334222" cy="362416"/>
          </a:xfrm>
          <a:prstGeom prst="wedgeRoundRectCallout">
            <a:avLst>
              <a:gd fmla="val -162761" name="adj1"/>
              <a:gd fmla="val 10504" name="adj2"/>
              <a:gd fmla="val 16667" name="adj3"/>
            </a:avLst>
          </a:prstGeom>
          <a:solidFill>
            <a:srgbClr val="FDEFC8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Remove da Pilha</a:t>
            </a:r>
            <a:endParaRPr/>
          </a:p>
        </p:txBody>
      </p:sp>
      <p:sp>
        <p:nvSpPr>
          <p:cNvPr id="268" name="Google Shape;268;p25"/>
          <p:cNvSpPr/>
          <p:nvPr/>
        </p:nvSpPr>
        <p:spPr>
          <a:xfrm>
            <a:off x="8193860" y="4139954"/>
            <a:ext cx="768165" cy="362416"/>
          </a:xfrm>
          <a:prstGeom prst="wedgeRoundRectCallout">
            <a:avLst>
              <a:gd fmla="val -105975" name="adj1"/>
              <a:gd fmla="val 15309" name="adj2"/>
              <a:gd fmla="val 16667" name="adj3"/>
            </a:avLst>
          </a:prstGeom>
          <a:solidFill>
            <a:srgbClr val="FDEFC8"/>
          </a:solidFill>
          <a:ln cap="flat" cmpd="sng" w="158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2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Erro 2</a:t>
            </a:r>
            <a:endParaRPr/>
          </a:p>
        </p:txBody>
      </p:sp>
      <p:sp>
        <p:nvSpPr>
          <p:cNvPr id="269" name="Google Shape;269;p25"/>
          <p:cNvSpPr/>
          <p:nvPr/>
        </p:nvSpPr>
        <p:spPr>
          <a:xfrm>
            <a:off x="8158120" y="5748331"/>
            <a:ext cx="768165" cy="362416"/>
          </a:xfrm>
          <a:prstGeom prst="wedgeRoundRectCallout">
            <a:avLst>
              <a:gd fmla="val -198937" name="adj1"/>
              <a:gd fmla="val 20115" name="adj2"/>
              <a:gd fmla="val 16667" name="adj3"/>
            </a:avLst>
          </a:prstGeom>
          <a:solidFill>
            <a:srgbClr val="FDEFC8"/>
          </a:solidFill>
          <a:ln cap="flat" cmpd="sng" w="158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2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Erro 1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6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Aplicações de Pilhas (Stacks)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Análise sintática (Parsing)</a:t>
            </a:r>
            <a:endParaRPr/>
          </a:p>
        </p:txBody>
      </p:sp>
      <p:sp>
        <p:nvSpPr>
          <p:cNvPr id="275" name="Google Shape;275;p2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6" name="Google Shape;276;p26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7" name="Google Shape;277;p26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8" name="Google Shape;278;p2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79" name="Google Shape;279;p26"/>
          <p:cNvPicPr preferRelativeResize="0"/>
          <p:nvPr/>
        </p:nvPicPr>
        <p:blipFill rotWithShape="1">
          <a:blip r:embed="rId3">
            <a:alphaModFix/>
          </a:blip>
          <a:srcRect b="3258" l="0" r="2031" t="0"/>
          <a:stretch/>
        </p:blipFill>
        <p:spPr>
          <a:xfrm>
            <a:off x="1053781" y="1451569"/>
            <a:ext cx="6235293" cy="39052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26"/>
          <p:cNvPicPr preferRelativeResize="0"/>
          <p:nvPr/>
        </p:nvPicPr>
        <p:blipFill rotWithShape="1">
          <a:blip r:embed="rId4">
            <a:alphaModFix/>
          </a:blip>
          <a:srcRect b="0" l="0" r="1841" t="8266"/>
          <a:stretch/>
        </p:blipFill>
        <p:spPr>
          <a:xfrm>
            <a:off x="1079181" y="5329644"/>
            <a:ext cx="6235293" cy="851922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26"/>
          <p:cNvSpPr txBox="1"/>
          <p:nvPr/>
        </p:nvSpPr>
        <p:spPr>
          <a:xfrm>
            <a:off x="1562096" y="1134291"/>
            <a:ext cx="8963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P3-17.c</a:t>
            </a:r>
            <a:endParaRPr/>
          </a:p>
        </p:txBody>
      </p:sp>
      <p:sp>
        <p:nvSpPr>
          <p:cNvPr id="282" name="Google Shape;282;p26"/>
          <p:cNvSpPr txBox="1"/>
          <p:nvPr/>
        </p:nvSpPr>
        <p:spPr>
          <a:xfrm>
            <a:off x="5002278" y="4105699"/>
            <a:ext cx="3384075" cy="1485203"/>
          </a:xfrm>
          <a:prstGeom prst="rect">
            <a:avLst/>
          </a:prstGeom>
          <a:noFill/>
          <a:ln cap="flat" cmpd="sng" w="952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Esta aplicação lê um arquivo de texto que corresponde ao um programa e verifica se existe casamento entre os parênteses de abertura e fechamento.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7"/>
          <p:cNvSpPr txBox="1"/>
          <p:nvPr>
            <p:ph type="title"/>
          </p:nvPr>
        </p:nvSpPr>
        <p:spPr>
          <a:xfrm>
            <a:off x="457200" y="9797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Aplicações de Pilhas (Stacks)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Análise sintática (Parsing)</a:t>
            </a:r>
            <a:endParaRPr/>
          </a:p>
        </p:txBody>
      </p:sp>
      <p:sp>
        <p:nvSpPr>
          <p:cNvPr id="288" name="Google Shape;288;p2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9" name="Google Shape;289;p27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0" name="Google Shape;290;p27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1" name="Google Shape;291;p2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92" name="Google Shape;292;p27"/>
          <p:cNvPicPr preferRelativeResize="0"/>
          <p:nvPr/>
        </p:nvPicPr>
        <p:blipFill rotWithShape="1">
          <a:blip r:embed="rId3">
            <a:alphaModFix/>
          </a:blip>
          <a:srcRect b="71703" l="0" r="2148" t="0"/>
          <a:stretch/>
        </p:blipFill>
        <p:spPr>
          <a:xfrm>
            <a:off x="1151686" y="1685891"/>
            <a:ext cx="6215766" cy="2063783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27"/>
          <p:cNvSpPr txBox="1"/>
          <p:nvPr/>
        </p:nvSpPr>
        <p:spPr>
          <a:xfrm>
            <a:off x="1148936" y="1250627"/>
            <a:ext cx="262123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P3-17.c  ( Continuação... )</a:t>
            </a:r>
            <a:endParaRPr/>
          </a:p>
        </p:txBody>
      </p:sp>
      <p:sp>
        <p:nvSpPr>
          <p:cNvPr id="294" name="Google Shape;294;p27"/>
          <p:cNvSpPr txBox="1"/>
          <p:nvPr/>
        </p:nvSpPr>
        <p:spPr>
          <a:xfrm>
            <a:off x="6236316" y="1902834"/>
            <a:ext cx="2484470" cy="372722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0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// Cria a pilha</a:t>
            </a:r>
            <a:endParaRPr/>
          </a:p>
        </p:txBody>
      </p:sp>
      <p:sp>
        <p:nvSpPr>
          <p:cNvPr id="295" name="Google Shape;295;p27"/>
          <p:cNvSpPr txBox="1"/>
          <p:nvPr/>
        </p:nvSpPr>
        <p:spPr>
          <a:xfrm>
            <a:off x="6236316" y="2575168"/>
            <a:ext cx="2718621" cy="739461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0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// Ingressa o nome do  arquivo: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200" u="none" cap="none" strike="noStrike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//   Tentar:   i) close-miss;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200" u="none" cap="none" strike="noStrike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//    ii) no-error; //   iii) open-miss.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     </a:t>
            </a:r>
            <a:endParaRPr/>
          </a:p>
        </p:txBody>
      </p:sp>
      <p:sp>
        <p:nvSpPr>
          <p:cNvPr id="296" name="Google Shape;296;p27"/>
          <p:cNvSpPr txBox="1"/>
          <p:nvPr/>
        </p:nvSpPr>
        <p:spPr>
          <a:xfrm>
            <a:off x="6236316" y="3749674"/>
            <a:ext cx="2484470" cy="372722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0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// Abre arquivo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8"/>
          <p:cNvSpPr txBox="1"/>
          <p:nvPr>
            <p:ph type="title"/>
          </p:nvPr>
        </p:nvSpPr>
        <p:spPr>
          <a:xfrm>
            <a:off x="457200" y="20666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Aplicações de Pilhas (Stacks)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Análise sintática (Parsing)</a:t>
            </a:r>
            <a:endParaRPr/>
          </a:p>
        </p:txBody>
      </p:sp>
      <p:sp>
        <p:nvSpPr>
          <p:cNvPr id="302" name="Google Shape;302;p2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3" name="Google Shape;303;p28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4" name="Google Shape;304;p28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5" name="Google Shape;305;p2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06" name="Google Shape;306;p28"/>
          <p:cNvPicPr preferRelativeResize="0"/>
          <p:nvPr/>
        </p:nvPicPr>
        <p:blipFill rotWithShape="1">
          <a:blip r:embed="rId3">
            <a:alphaModFix/>
          </a:blip>
          <a:srcRect b="0" l="0" r="1816" t="28523"/>
          <a:stretch/>
        </p:blipFill>
        <p:spPr>
          <a:xfrm>
            <a:off x="1039530" y="1340577"/>
            <a:ext cx="5996996" cy="5012526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28"/>
          <p:cNvSpPr txBox="1"/>
          <p:nvPr/>
        </p:nvSpPr>
        <p:spPr>
          <a:xfrm>
            <a:off x="941030" y="841806"/>
            <a:ext cx="262123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P3-17.c  ( Continuação... )</a:t>
            </a:r>
            <a:endParaRPr/>
          </a:p>
        </p:txBody>
      </p:sp>
      <p:sp>
        <p:nvSpPr>
          <p:cNvPr id="308" name="Google Shape;308;p28"/>
          <p:cNvSpPr/>
          <p:nvPr/>
        </p:nvSpPr>
        <p:spPr>
          <a:xfrm>
            <a:off x="7083936" y="3380529"/>
            <a:ext cx="1334222" cy="362416"/>
          </a:xfrm>
          <a:prstGeom prst="wedgeRoundRectCallout">
            <a:avLst>
              <a:gd fmla="val -182668" name="adj1"/>
              <a:gd fmla="val -97703" name="adj2"/>
              <a:gd fmla="val 16667" name="adj3"/>
            </a:avLst>
          </a:prstGeom>
          <a:solidFill>
            <a:srgbClr val="FDEFC8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Insere na Pilha</a:t>
            </a:r>
            <a:endParaRPr/>
          </a:p>
        </p:txBody>
      </p:sp>
      <p:sp>
        <p:nvSpPr>
          <p:cNvPr id="309" name="Google Shape;309;p28"/>
          <p:cNvSpPr/>
          <p:nvPr/>
        </p:nvSpPr>
        <p:spPr>
          <a:xfrm>
            <a:off x="7147436" y="5453183"/>
            <a:ext cx="1334222" cy="362416"/>
          </a:xfrm>
          <a:prstGeom prst="wedgeRoundRectCallout">
            <a:avLst>
              <a:gd fmla="val -184300" name="adj1"/>
              <a:gd fmla="val 15310" name="adj2"/>
              <a:gd fmla="val 16667" name="adj3"/>
            </a:avLst>
          </a:prstGeom>
          <a:solidFill>
            <a:srgbClr val="FDEFC8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Remove da Pilha</a:t>
            </a:r>
            <a:endParaRPr/>
          </a:p>
        </p:txBody>
      </p:sp>
      <p:sp>
        <p:nvSpPr>
          <p:cNvPr id="310" name="Google Shape;310;p28"/>
          <p:cNvSpPr/>
          <p:nvPr/>
        </p:nvSpPr>
        <p:spPr>
          <a:xfrm>
            <a:off x="7358530" y="1481437"/>
            <a:ext cx="1334222" cy="362416"/>
          </a:xfrm>
          <a:prstGeom prst="wedgeRoundRectCallout">
            <a:avLst>
              <a:gd fmla="val -163414" name="adj1"/>
              <a:gd fmla="val 5697" name="adj2"/>
              <a:gd fmla="val 16667" name="adj3"/>
            </a:avLst>
          </a:prstGeom>
          <a:solidFill>
            <a:srgbClr val="FDEFC8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Obtém caracter</a:t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1" name="Google Shape;311;p28"/>
          <p:cNvSpPr/>
          <p:nvPr/>
        </p:nvSpPr>
        <p:spPr>
          <a:xfrm>
            <a:off x="7147436" y="4651732"/>
            <a:ext cx="1334222" cy="362416"/>
          </a:xfrm>
          <a:prstGeom prst="wedgeRoundRectCallout">
            <a:avLst>
              <a:gd fmla="val -105975" name="adj1"/>
              <a:gd fmla="val 15309" name="adj2"/>
              <a:gd fmla="val 16667" name="adj3"/>
            </a:avLst>
          </a:prstGeom>
          <a:solidFill>
            <a:srgbClr val="FDEFC8"/>
          </a:solidFill>
          <a:ln cap="flat" cmpd="sng" w="158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2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Erro 2</a:t>
            </a:r>
            <a:endParaRPr/>
          </a:p>
        </p:txBody>
      </p:sp>
      <p:sp>
        <p:nvSpPr>
          <p:cNvPr id="312" name="Google Shape;312;p28"/>
          <p:cNvSpPr txBox="1"/>
          <p:nvPr/>
        </p:nvSpPr>
        <p:spPr>
          <a:xfrm>
            <a:off x="7029904" y="2772247"/>
            <a:ext cx="1552121" cy="307777"/>
          </a:xfrm>
          <a:prstGeom prst="rect">
            <a:avLst/>
          </a:prstGeom>
          <a:noFill/>
          <a:ln cap="flat" cmpd="sng" w="952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*dataPtr = token;</a:t>
            </a:r>
            <a:endParaRPr/>
          </a:p>
        </p:txBody>
      </p:sp>
      <p:cxnSp>
        <p:nvCxnSpPr>
          <p:cNvPr id="313" name="Google Shape;313;p28"/>
          <p:cNvCxnSpPr/>
          <p:nvPr/>
        </p:nvCxnSpPr>
        <p:spPr>
          <a:xfrm rot="10800000">
            <a:off x="5372100" y="2956670"/>
            <a:ext cx="1664426" cy="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14" name="Google Shape;314;p28"/>
          <p:cNvSpPr txBox="1"/>
          <p:nvPr/>
        </p:nvSpPr>
        <p:spPr>
          <a:xfrm>
            <a:off x="7219774" y="2439706"/>
            <a:ext cx="12618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Adicionar!!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9"/>
          <p:cNvSpPr txBox="1"/>
          <p:nvPr>
            <p:ph type="title"/>
          </p:nvPr>
        </p:nvSpPr>
        <p:spPr>
          <a:xfrm>
            <a:off x="457200" y="26127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Aplicações de Pilhas (Stacks)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Análise sintática (Parsing)</a:t>
            </a:r>
            <a:endParaRPr/>
          </a:p>
        </p:txBody>
      </p:sp>
      <p:sp>
        <p:nvSpPr>
          <p:cNvPr id="320" name="Google Shape;320;p2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1" name="Google Shape;321;p29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2" name="Google Shape;322;p29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3" name="Google Shape;323;p2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24" name="Google Shape;324;p29"/>
          <p:cNvPicPr preferRelativeResize="0"/>
          <p:nvPr/>
        </p:nvPicPr>
        <p:blipFill rotWithShape="1">
          <a:blip r:embed="rId3">
            <a:alphaModFix/>
          </a:blip>
          <a:srcRect b="0" l="0" r="1763" t="0"/>
          <a:stretch/>
        </p:blipFill>
        <p:spPr>
          <a:xfrm>
            <a:off x="1253792" y="3334655"/>
            <a:ext cx="6215862" cy="3380423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29"/>
          <p:cNvPicPr preferRelativeResize="0"/>
          <p:nvPr/>
        </p:nvPicPr>
        <p:blipFill rotWithShape="1">
          <a:blip r:embed="rId4">
            <a:alphaModFix/>
          </a:blip>
          <a:srcRect b="0" l="0" r="1904" t="0"/>
          <a:stretch/>
        </p:blipFill>
        <p:spPr>
          <a:xfrm>
            <a:off x="1238409" y="1497330"/>
            <a:ext cx="6231246" cy="1931670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29"/>
          <p:cNvSpPr txBox="1"/>
          <p:nvPr/>
        </p:nvSpPr>
        <p:spPr>
          <a:xfrm>
            <a:off x="1176161" y="826872"/>
            <a:ext cx="262123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P3-17.c  ( Continuação... )</a:t>
            </a:r>
            <a:endParaRPr/>
          </a:p>
        </p:txBody>
      </p:sp>
      <p:sp>
        <p:nvSpPr>
          <p:cNvPr id="327" name="Google Shape;327;p29"/>
          <p:cNvSpPr/>
          <p:nvPr/>
        </p:nvSpPr>
        <p:spPr>
          <a:xfrm>
            <a:off x="7469654" y="2039942"/>
            <a:ext cx="1334222" cy="362416"/>
          </a:xfrm>
          <a:prstGeom prst="wedgeRoundRectCallout">
            <a:avLst>
              <a:gd fmla="val -105975" name="adj1"/>
              <a:gd fmla="val 15309" name="adj2"/>
              <a:gd fmla="val 16667" name="adj3"/>
            </a:avLst>
          </a:prstGeom>
          <a:solidFill>
            <a:srgbClr val="FDEFC8"/>
          </a:solidFill>
          <a:ln cap="flat" cmpd="sng" w="158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Erro 1</a:t>
            </a:r>
            <a:endParaRPr/>
          </a:p>
        </p:txBody>
      </p:sp>
      <p:sp>
        <p:nvSpPr>
          <p:cNvPr id="328" name="Google Shape;328;p29"/>
          <p:cNvSpPr/>
          <p:nvPr/>
        </p:nvSpPr>
        <p:spPr>
          <a:xfrm>
            <a:off x="7352578" y="3320565"/>
            <a:ext cx="1334222" cy="362416"/>
          </a:xfrm>
          <a:prstGeom prst="wedgeRoundRectCallout">
            <a:avLst>
              <a:gd fmla="val -105975" name="adj1"/>
              <a:gd fmla="val 15309" name="adj2"/>
              <a:gd fmla="val 16667" name="adj3"/>
            </a:avLst>
          </a:prstGeom>
          <a:solidFill>
            <a:srgbClr val="FDEFC8"/>
          </a:solidFill>
          <a:ln cap="flat" cmpd="sng" w="158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Sem erros!!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0"/>
          <p:cNvSpPr txBox="1"/>
          <p:nvPr>
            <p:ph idx="4294967295"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>
                <a:solidFill>
                  <a:srgbClr val="C00000"/>
                </a:solidFill>
              </a:rPr>
              <a:t>Referências</a:t>
            </a:r>
            <a:endParaRPr sz="2400">
              <a:solidFill>
                <a:srgbClr val="008000"/>
              </a:solidFill>
            </a:endParaRPr>
          </a:p>
        </p:txBody>
      </p:sp>
      <p:sp>
        <p:nvSpPr>
          <p:cNvPr id="334" name="Google Shape;334;p3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5" name="Google Shape;335;p30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6" name="Google Shape;336;p30"/>
          <p:cNvSpPr txBox="1"/>
          <p:nvPr/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7" name="Google Shape;337;p3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8" name="Google Shape;338;p30"/>
          <p:cNvSpPr txBox="1"/>
          <p:nvPr/>
        </p:nvSpPr>
        <p:spPr>
          <a:xfrm>
            <a:off x="650875" y="1274763"/>
            <a:ext cx="8137525" cy="933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85750" lvl="1" marL="463550" marR="0" rtl="0" algn="just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Gilberg, R.F. e Forouzan, B. A. Data Structures_A Pseudocode Approach with C. Capítulo 3. Stacks. Segunda Edição. Editora Cengage, Thomson Learning, 2005.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4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Aplicações de Pilhas (Stacks)</a:t>
            </a:r>
            <a:endParaRPr sz="2400">
              <a:solidFill>
                <a:srgbClr val="00B050"/>
              </a:solidFill>
            </a:endParaRPr>
          </a:p>
        </p:txBody>
      </p:sp>
      <p:sp>
        <p:nvSpPr>
          <p:cNvPr id="122" name="Google Shape;122;p14"/>
          <p:cNvSpPr txBox="1"/>
          <p:nvPr/>
        </p:nvSpPr>
        <p:spPr>
          <a:xfrm>
            <a:off x="749300" y="1460500"/>
            <a:ext cx="77724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●"/>
            </a:pPr>
            <a:r>
              <a:rPr b="0" i="0" lang="pt-BR" sz="20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Estudaremos  quatro grupos de aplicações de pilhas:</a:t>
            </a:r>
            <a:endParaRPr/>
          </a:p>
          <a:p>
            <a:pPr indent="-342900" lvl="1" marL="800100" marR="0" rtl="0" algn="just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ourier New"/>
              <a:buChar char="o"/>
            </a:pPr>
            <a:r>
              <a:rPr b="0" i="0" lang="pt-BR" sz="2000" u="none" cap="none" strike="noStrike">
                <a:solidFill>
                  <a:srgbClr val="C00000"/>
                </a:solidFill>
                <a:latin typeface="Gill Sans"/>
                <a:ea typeface="Gill Sans"/>
                <a:cs typeface="Gill Sans"/>
                <a:sym typeface="Gill Sans"/>
              </a:rPr>
              <a:t>Inversão de dados;</a:t>
            </a:r>
            <a:endParaRPr/>
          </a:p>
          <a:p>
            <a:pPr indent="-342900" lvl="1" marL="800100" marR="0" rtl="0" algn="just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ourier New"/>
              <a:buChar char="o"/>
            </a:pPr>
            <a:r>
              <a:rPr b="0" i="0" lang="pt-BR" sz="2000" u="none" cap="none" strike="noStrike">
                <a:solidFill>
                  <a:srgbClr val="C00000"/>
                </a:solidFill>
                <a:latin typeface="Gill Sans"/>
                <a:ea typeface="Gill Sans"/>
                <a:cs typeface="Gill Sans"/>
                <a:sym typeface="Gill Sans"/>
              </a:rPr>
              <a:t>Análise sintática (</a:t>
            </a:r>
            <a:r>
              <a:rPr b="0" i="1" lang="pt-BR" sz="2000" u="none" cap="none" strike="noStrike">
                <a:solidFill>
                  <a:srgbClr val="C00000"/>
                </a:solidFill>
                <a:latin typeface="Gill Sans"/>
                <a:ea typeface="Gill Sans"/>
                <a:cs typeface="Gill Sans"/>
                <a:sym typeface="Gill Sans"/>
              </a:rPr>
              <a:t>Parsing</a:t>
            </a:r>
            <a:r>
              <a:rPr b="0" i="0" lang="pt-BR" sz="2000" u="none" cap="none" strike="noStrike">
                <a:solidFill>
                  <a:srgbClr val="C00000"/>
                </a:solidFill>
                <a:latin typeface="Gill Sans"/>
                <a:ea typeface="Gill Sans"/>
                <a:cs typeface="Gill Sans"/>
                <a:sym typeface="Gill Sans"/>
              </a:rPr>
              <a:t>);</a:t>
            </a:r>
            <a:endParaRPr/>
          </a:p>
          <a:p>
            <a:pPr indent="-342900" lvl="1" marL="800100" marR="0" rtl="0" algn="just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ourier New"/>
              <a:buChar char="o"/>
            </a:pPr>
            <a:r>
              <a:rPr b="0" i="0" lang="pt-BR" sz="20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Adiamento do uso de dados;</a:t>
            </a:r>
            <a:endParaRPr/>
          </a:p>
          <a:p>
            <a:pPr indent="-342900" lvl="1" marL="800100" marR="0" rtl="0" algn="just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ourier New"/>
              <a:buChar char="o"/>
            </a:pPr>
            <a:r>
              <a:rPr b="0" i="1" lang="pt-BR" sz="20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Backtracking</a:t>
            </a:r>
            <a:r>
              <a:rPr b="0" i="0" lang="pt-BR" sz="20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.</a:t>
            </a:r>
            <a:endParaRPr/>
          </a:p>
          <a:p>
            <a:pPr indent="0" lvl="1" marL="457200" marR="0" rtl="0" algn="just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184150" lvl="1" marL="742950" marR="0" rtl="0" algn="just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3" name="Google Shape;123;p1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4" name="Google Shape;124;p14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5" name="Google Shape;125;p14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6" name="Google Shape;126;p1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5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Aplicações de Pilhas (Stacks)</a:t>
            </a:r>
            <a:endParaRPr sz="2400">
              <a:solidFill>
                <a:srgbClr val="00B050"/>
              </a:solidFill>
            </a:endParaRPr>
          </a:p>
        </p:txBody>
      </p:sp>
      <p:sp>
        <p:nvSpPr>
          <p:cNvPr id="132" name="Google Shape;132;p15"/>
          <p:cNvSpPr txBox="1"/>
          <p:nvPr/>
        </p:nvSpPr>
        <p:spPr>
          <a:xfrm>
            <a:off x="749300" y="1460500"/>
            <a:ext cx="7772400" cy="19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●"/>
            </a:pPr>
            <a:r>
              <a:rPr b="0" i="0" lang="pt-BR" sz="20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Inversão de dados;</a:t>
            </a:r>
            <a:endParaRPr/>
          </a:p>
          <a:p>
            <a:pPr indent="-342900" lvl="1" marL="800100" marR="0" rtl="0" algn="just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ourier New"/>
              <a:buChar char="o"/>
            </a:pPr>
            <a:r>
              <a:rPr b="0" i="0" lang="pt-BR" sz="20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Inversão de uma série numérica;</a:t>
            </a:r>
            <a:endParaRPr/>
          </a:p>
          <a:p>
            <a:pPr indent="-342900" lvl="1" marL="800100" marR="0" rtl="0" algn="just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ourier New"/>
              <a:buChar char="o"/>
            </a:pPr>
            <a:r>
              <a:rPr b="0" i="0" lang="pt-BR" sz="20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Conversão de um decimal em Binário.</a:t>
            </a:r>
            <a:endParaRPr/>
          </a:p>
          <a:p>
            <a:pPr indent="-341313" lvl="0" marL="341313" marR="0" rtl="0" algn="just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●"/>
            </a:pPr>
            <a:r>
              <a:rPr b="0" i="0" lang="pt-BR" sz="20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Análise sintática (</a:t>
            </a:r>
            <a:r>
              <a:rPr b="0" i="1" lang="pt-BR" sz="20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Parsing</a:t>
            </a:r>
            <a:r>
              <a:rPr b="0" i="0" lang="pt-BR" sz="20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)</a:t>
            </a:r>
            <a:endParaRPr/>
          </a:p>
          <a:p>
            <a:pPr indent="-342900" lvl="1" marL="800100" marR="0" rtl="0" algn="just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ourier New"/>
              <a:buChar char="o"/>
            </a:pPr>
            <a:r>
              <a:rPr b="0" i="0" lang="pt-BR" sz="20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Casamento de parênteses;</a:t>
            </a:r>
            <a:endParaRPr/>
          </a:p>
          <a:p>
            <a:pPr indent="-239713" lvl="0" marL="341313" marR="0" rtl="0" algn="just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41300" lvl="1" marL="800100" marR="0" rtl="0" algn="just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ourier New"/>
              <a:buNone/>
            </a:pPr>
            <a:r>
              <a:t/>
            </a:r>
            <a:endParaRPr b="0" i="0" sz="20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1" marL="457200" marR="0" rtl="0" algn="just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184150" lvl="1" marL="742950" marR="0" rtl="0" algn="just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3" name="Google Shape;133;p1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4" name="Google Shape;134;p15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5" name="Google Shape;135;p15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6" name="Google Shape;136;p1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6"/>
          <p:cNvSpPr txBox="1"/>
          <p:nvPr>
            <p:ph type="title"/>
          </p:nvPr>
        </p:nvSpPr>
        <p:spPr>
          <a:xfrm>
            <a:off x="457200" y="161925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Aplicações de Pilhas (Stacks)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Inversão de dados</a:t>
            </a:r>
            <a:endParaRPr/>
          </a:p>
        </p:txBody>
      </p:sp>
      <p:sp>
        <p:nvSpPr>
          <p:cNvPr id="142" name="Google Shape;142;p1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3" name="Google Shape;143;p16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4" name="Google Shape;144;p16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5" name="Google Shape;145;p1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6" name="Google Shape;14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7323" y="1149350"/>
            <a:ext cx="5476875" cy="5250656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6"/>
          <p:cNvSpPr txBox="1"/>
          <p:nvPr/>
        </p:nvSpPr>
        <p:spPr>
          <a:xfrm>
            <a:off x="1004660" y="760968"/>
            <a:ext cx="8963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P3-15.c</a:t>
            </a:r>
            <a:endParaRPr/>
          </a:p>
        </p:txBody>
      </p:sp>
      <p:sp>
        <p:nvSpPr>
          <p:cNvPr id="148" name="Google Shape;148;p16"/>
          <p:cNvSpPr txBox="1"/>
          <p:nvPr/>
        </p:nvSpPr>
        <p:spPr>
          <a:xfrm>
            <a:off x="5626303" y="1867599"/>
            <a:ext cx="2700374" cy="1226686"/>
          </a:xfrm>
          <a:prstGeom prst="rect">
            <a:avLst/>
          </a:prstGeom>
          <a:noFill/>
          <a:ln cap="flat" cmpd="sng" w="952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Esta aplicação usa uma pilha pra inverter uma lista de inteiros ingressados do teclado.</a:t>
            </a:r>
            <a:endParaRPr/>
          </a:p>
        </p:txBody>
      </p:sp>
      <p:sp>
        <p:nvSpPr>
          <p:cNvPr id="149" name="Google Shape;149;p16"/>
          <p:cNvSpPr txBox="1"/>
          <p:nvPr/>
        </p:nvSpPr>
        <p:spPr>
          <a:xfrm>
            <a:off x="5031027" y="4374423"/>
            <a:ext cx="3433704" cy="372722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0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// Define ponteiro ao cabeçalho da  pilha</a:t>
            </a:r>
            <a:endParaRPr/>
          </a:p>
        </p:txBody>
      </p:sp>
      <p:sp>
        <p:nvSpPr>
          <p:cNvPr id="150" name="Google Shape;150;p16"/>
          <p:cNvSpPr txBox="1"/>
          <p:nvPr/>
        </p:nvSpPr>
        <p:spPr>
          <a:xfrm>
            <a:off x="5031027" y="5200853"/>
            <a:ext cx="3295650" cy="372722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0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// Cria a pilha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7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Aplicações de Pilhas (Stacks)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Inversão de dados</a:t>
            </a:r>
            <a:endParaRPr/>
          </a:p>
        </p:txBody>
      </p:sp>
      <p:sp>
        <p:nvSpPr>
          <p:cNvPr id="156" name="Google Shape;156;p1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7" name="Google Shape;157;p17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8" name="Google Shape;158;p17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9" name="Google Shape;159;p1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0" name="Google Shape;160;p17"/>
          <p:cNvPicPr preferRelativeResize="0"/>
          <p:nvPr/>
        </p:nvPicPr>
        <p:blipFill rotWithShape="1">
          <a:blip r:embed="rId3">
            <a:alphaModFix/>
          </a:blip>
          <a:srcRect b="0" l="0" r="2350" t="0"/>
          <a:stretch/>
        </p:blipFill>
        <p:spPr>
          <a:xfrm>
            <a:off x="863228" y="1574536"/>
            <a:ext cx="5964292" cy="466725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7"/>
          <p:cNvSpPr txBox="1"/>
          <p:nvPr/>
        </p:nvSpPr>
        <p:spPr>
          <a:xfrm>
            <a:off x="1300759" y="1235794"/>
            <a:ext cx="256352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P3-15.c  ( Continuação...)</a:t>
            </a:r>
            <a:endParaRPr/>
          </a:p>
        </p:txBody>
      </p:sp>
      <p:sp>
        <p:nvSpPr>
          <p:cNvPr id="162" name="Google Shape;162;p17"/>
          <p:cNvSpPr txBox="1"/>
          <p:nvPr/>
        </p:nvSpPr>
        <p:spPr>
          <a:xfrm>
            <a:off x="6550673" y="2833006"/>
            <a:ext cx="2136127" cy="372722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0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// Insere o dado na pilha</a:t>
            </a:r>
            <a:endParaRPr/>
          </a:p>
        </p:txBody>
      </p:sp>
      <p:sp>
        <p:nvSpPr>
          <p:cNvPr id="163" name="Google Shape;163;p17"/>
          <p:cNvSpPr txBox="1"/>
          <p:nvPr/>
        </p:nvSpPr>
        <p:spPr>
          <a:xfrm>
            <a:off x="6550672" y="1903696"/>
            <a:ext cx="2136127" cy="372722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0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// Leitura do dado</a:t>
            </a:r>
            <a:endParaRPr/>
          </a:p>
        </p:txBody>
      </p:sp>
      <p:sp>
        <p:nvSpPr>
          <p:cNvPr id="164" name="Google Shape;164;p17"/>
          <p:cNvSpPr txBox="1"/>
          <p:nvPr/>
        </p:nvSpPr>
        <p:spPr>
          <a:xfrm>
            <a:off x="6550671" y="1552755"/>
            <a:ext cx="2349489" cy="372722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0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// Aloca memória ao dado</a:t>
            </a:r>
            <a:endParaRPr/>
          </a:p>
        </p:txBody>
      </p:sp>
      <p:sp>
        <p:nvSpPr>
          <p:cNvPr id="165" name="Google Shape;165;p17"/>
          <p:cNvSpPr txBox="1"/>
          <p:nvPr/>
        </p:nvSpPr>
        <p:spPr>
          <a:xfrm>
            <a:off x="6550671" y="4208861"/>
            <a:ext cx="2349489" cy="372722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0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// Remove o dado na pilha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8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Aplicações de Pilhas (Stacks)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Inversão de dados</a:t>
            </a:r>
            <a:endParaRPr/>
          </a:p>
        </p:txBody>
      </p:sp>
      <p:sp>
        <p:nvSpPr>
          <p:cNvPr id="171" name="Google Shape;171;p1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2" name="Google Shape;172;p18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3" name="Google Shape;173;p18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4" name="Google Shape;174;p1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5" name="Google Shape;17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0365" y="1241419"/>
            <a:ext cx="3512344" cy="3024188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18"/>
          <p:cNvSpPr txBox="1"/>
          <p:nvPr/>
        </p:nvSpPr>
        <p:spPr>
          <a:xfrm>
            <a:off x="5304086" y="1371598"/>
            <a:ext cx="2700374" cy="1371601"/>
          </a:xfrm>
          <a:prstGeom prst="rect">
            <a:avLst/>
          </a:prstGeom>
          <a:noFill/>
          <a:ln cap="flat" cmpd="sng" w="952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O resultado da execução da inversão do dado.</a:t>
            </a:r>
            <a:endParaRPr/>
          </a:p>
          <a:p>
            <a:pPr indent="0" lvl="0" marL="0" marR="0" rtl="0" algn="just">
              <a:spcBef>
                <a:spcPts val="36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obs. para EOF tente:</a:t>
            </a:r>
            <a:endParaRPr/>
          </a:p>
          <a:p>
            <a:pPr indent="0" lvl="0" marL="0" marR="0" rtl="0" algn="just">
              <a:spcBef>
                <a:spcPts val="36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       ctrl+Z ou ctrl+D</a:t>
            </a:r>
            <a:endParaRPr b="0" i="0" sz="1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9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Aplicações de Pilhas (Stacks)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Inversão de dados – Exemplo</a:t>
            </a:r>
            <a:endParaRPr/>
          </a:p>
        </p:txBody>
      </p:sp>
      <p:sp>
        <p:nvSpPr>
          <p:cNvPr id="182" name="Google Shape;182;p1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3" name="Google Shape;183;p19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4" name="Google Shape;184;p19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5" name="Google Shape;185;p1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6" name="Google Shape;18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07160" y="1175657"/>
            <a:ext cx="4823460" cy="523494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19"/>
          <p:cNvSpPr txBox="1"/>
          <p:nvPr/>
        </p:nvSpPr>
        <p:spPr>
          <a:xfrm>
            <a:off x="222068" y="1513029"/>
            <a:ext cx="2141743" cy="657500"/>
          </a:xfrm>
          <a:prstGeom prst="rect">
            <a:avLst/>
          </a:prstGeom>
          <a:noFill/>
          <a:ln cap="flat" cmpd="sng" w="952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Estruturas criadas durante a execução.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0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Aplicações de Pilhas (Stacks)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Inversão de dados – Exemplo</a:t>
            </a:r>
            <a:endParaRPr/>
          </a:p>
        </p:txBody>
      </p:sp>
      <p:sp>
        <p:nvSpPr>
          <p:cNvPr id="193" name="Google Shape;193;p2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4" name="Google Shape;194;p20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5" name="Google Shape;195;p20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6" name="Google Shape;196;p2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7" name="Google Shape;19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15895" y="1457325"/>
            <a:ext cx="4846320" cy="394335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0"/>
          <p:cNvSpPr txBox="1"/>
          <p:nvPr/>
        </p:nvSpPr>
        <p:spPr>
          <a:xfrm>
            <a:off x="222068" y="1513029"/>
            <a:ext cx="2141743" cy="657500"/>
          </a:xfrm>
          <a:prstGeom prst="rect">
            <a:avLst/>
          </a:prstGeom>
          <a:noFill/>
          <a:ln cap="flat" cmpd="sng" w="952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Estruturas criadas durante a execução.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1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Aplicações de Pilhas (Stacks)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Conversão de decimal a Binário - Algoritmo</a:t>
            </a:r>
            <a:endParaRPr/>
          </a:p>
        </p:txBody>
      </p:sp>
      <p:sp>
        <p:nvSpPr>
          <p:cNvPr id="204" name="Google Shape;204;p2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5" name="Google Shape;205;p21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6" name="Google Shape;206;p21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7" name="Google Shape;207;p2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8" name="Google Shape;208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1238" y="1423188"/>
            <a:ext cx="4619625" cy="1404938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1"/>
          <p:cNvSpPr txBox="1"/>
          <p:nvPr/>
        </p:nvSpPr>
        <p:spPr>
          <a:xfrm>
            <a:off x="5730863" y="1841500"/>
            <a:ext cx="2219337" cy="800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// digit &lt;- number % 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// colocar em uma pilha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// number &lt;- number / 2</a:t>
            </a:r>
            <a:endParaRPr/>
          </a:p>
        </p:txBody>
      </p:sp>
      <p:pic>
        <p:nvPicPr>
          <p:cNvPr id="210" name="Google Shape;210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01800" y="3359150"/>
            <a:ext cx="3541713" cy="2667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1" name="Google Shape;211;p21"/>
          <p:cNvCxnSpPr/>
          <p:nvPr/>
        </p:nvCxnSpPr>
        <p:spPr>
          <a:xfrm>
            <a:off x="1689100" y="4032250"/>
            <a:ext cx="2743200" cy="2273300"/>
          </a:xfrm>
          <a:prstGeom prst="straightConnector1">
            <a:avLst/>
          </a:prstGeom>
          <a:noFill/>
          <a:ln cap="flat" cmpd="sng" w="25400">
            <a:solidFill>
              <a:srgbClr val="C00000"/>
            </a:solidFill>
            <a:prstDash val="solid"/>
            <a:round/>
            <a:headEnd len="med" w="med" type="triangle"/>
            <a:tailEnd len="sm" w="sm" type="none"/>
          </a:ln>
        </p:spPr>
      </p:cxnSp>
      <p:pic>
        <p:nvPicPr>
          <p:cNvPr id="212" name="Google Shape;212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730875" y="3314700"/>
            <a:ext cx="2346325" cy="4572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213" name="Google Shape;213;p21"/>
          <p:cNvSpPr txBox="1"/>
          <p:nvPr/>
        </p:nvSpPr>
        <p:spPr>
          <a:xfrm>
            <a:off x="5730863" y="4243798"/>
            <a:ext cx="2700374" cy="1782351"/>
          </a:xfrm>
          <a:prstGeom prst="rect">
            <a:avLst/>
          </a:prstGeom>
          <a:noFill/>
          <a:ln cap="flat" cmpd="sng" w="952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 figura ilustra o algoritmo para conversão de um inteiro em binário, que requer o uso de uma pilha, pois os dígitos gerados precisar ser invertidos.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rigem">
  <a:themeElements>
    <a:clrScheme name="Origem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Override1.xml><?xml version="1.0" encoding="utf-8"?>
<a:themeOverride xmlns:a="http://schemas.openxmlformats.org/drawingml/2006/main" xmlns:r="http://schemas.openxmlformats.org/officeDocument/2006/relationships">
  <a:clrScheme name="Origem">
    <a:dk1>
      <a:srgbClr val="000000"/>
    </a:dk1>
    <a:lt1>
      <a:srgbClr val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ppt/theme/themeOverride2.xml><?xml version="1.0" encoding="utf-8"?>
<a:themeOverride xmlns:a="http://schemas.openxmlformats.org/drawingml/2006/main" xmlns:r="http://schemas.openxmlformats.org/officeDocument/2006/relationships">
  <a:clrScheme name="Origem">
    <a:dk1>
      <a:srgbClr val="000000"/>
    </a:dk1>
    <a:lt1>
      <a:srgbClr val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