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y="6858000" cx="9144000"/>
  <p:notesSz cx="6797675" cy="9926625"/>
  <p:embeddedFontLs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font" Target="fonts/GillSans-regular.fntdata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38" Type="http://schemas.openxmlformats.org/officeDocument/2006/relationships/font" Target="fonts/GillSans-bold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/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116931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</a:t>
            </a:r>
            <a:b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24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Uma breve revisão da Linguagem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0012" y="3986212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0" lang="en-US" sz="2600" u="non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Fermín Alfredo Tang Montané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423987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0012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14500" y="385762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Acesso aos campos de uma estrutura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650875" y="1274762"/>
            <a:ext cx="8137525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acessar a um membro y de uma estrutura x, usa-se o operador (.) fazendo-se: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x.y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666750" y="2173287"/>
            <a:ext cx="6945312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Exemplos: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struct Data { int dia, ano; char mes[12]; }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dt_nasc;</a:t>
            </a: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dt_nasc.dia = 23;</a:t>
            </a: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dt_nasc.mes = “Janeiro”;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dt_nasc.ano = 1966;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printf(“Data: %d/%s/%d\n”, dt_nasc.dia, dt_nasc.mes, dt_nasc.ano);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011737" y="3230562"/>
            <a:ext cx="2351087" cy="1009650"/>
          </a:xfrm>
          <a:prstGeom prst="cloudCallout">
            <a:avLst>
              <a:gd fmla="val -14149" name="adj1"/>
              <a:gd fmla="val 14691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Acesso aos campos da variável dt_nasc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Carga Inicial Automática - Inicialização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650875" y="1274762"/>
            <a:ext cx="813752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pode ser iniciada quando declarada usando-se a sintaxe: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725487" y="3395662"/>
            <a:ext cx="809307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Exemplos: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struct Data { int dia, ano; char mes[12]; }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dt_nasc={23, 1966, “Janeiro”}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struct Data { int dia, ano; char mes[12]; }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struct Data  dt_nasc={23, 1966, “Janeiro”}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struct Data v[3]={ {1,1900,”Janeiro”}, {2,1920,”Fevereiro”}, {31,1950,”Dezembro”} };</a:t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715962" y="1943100"/>
            <a:ext cx="68849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nome da estrutura  var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= {valor1,valor2, ...., valor n}; 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681037" y="2535237"/>
            <a:ext cx="8137525" cy="84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Entre chaves coloca-se os valores dos campos da estrutura na ordem em que foram definidos.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Uso do Typedef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50875" y="1274762"/>
            <a:ext cx="8137525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Permite criar um nome alternativo a tipos existentes, sejam eles tipos básicos , complexos,  ou estruturas.  Na prática, permitem abreviar a declaração de tipos complexos.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2546350"/>
            <a:ext cx="41719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/>
        </p:nvSpPr>
        <p:spPr>
          <a:xfrm>
            <a:off x="650875" y="4324350"/>
            <a:ext cx="813752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Podemos declarar as variáveis da forma convencional ou abreviada.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150" y="4902200"/>
            <a:ext cx="37623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 dentro de Estruturas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50875" y="1274762"/>
            <a:ext cx="8137525" cy="144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pode conter, na sua definição, variáveis simples, vetores, ponteiros e inclusive outras estruturas.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Todos os tipos e estruturas utilizados na definição de uma nova estrutura devem ter sido previamente definidos.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862" y="2719387"/>
            <a:ext cx="3162300" cy="151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32"/>
          <p:cNvGrpSpPr/>
          <p:nvPr/>
        </p:nvGrpSpPr>
        <p:grpSpPr>
          <a:xfrm>
            <a:off x="2844800" y="4389437"/>
            <a:ext cx="3343275" cy="1855787"/>
            <a:chOff x="2080966" y="4389166"/>
            <a:chExt cx="3343275" cy="1855767"/>
          </a:xfrm>
        </p:grpSpPr>
        <p:pic>
          <p:nvPicPr>
            <p:cNvPr id="310" name="Google Shape;31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59467" y="5101933"/>
              <a:ext cx="3057525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80966" y="4389166"/>
              <a:ext cx="3343275" cy="781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2"/>
          <p:cNvSpPr/>
          <p:nvPr/>
        </p:nvSpPr>
        <p:spPr>
          <a:xfrm>
            <a:off x="6478587" y="2633662"/>
            <a:ext cx="2101850" cy="842962"/>
          </a:xfrm>
          <a:prstGeom prst="cloudCallout">
            <a:avLst>
              <a:gd fmla="val -13660" name="adj1"/>
              <a:gd fmla="val 6479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DATA tem uma estrutura “Sem nome”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686550" y="4524375"/>
            <a:ext cx="2101850" cy="1601787"/>
          </a:xfrm>
          <a:prstGeom prst="cloudCallout">
            <a:avLst>
              <a:gd fmla="val -8535" name="adj1"/>
              <a:gd fmla="val 1413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PESSOA tem a estrutura de s_pessoa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 inclui um campo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 dentro de Estruturas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639762" y="2482850"/>
            <a:ext cx="8137525" cy="8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inicialização dos campos de uma estrutura composta é realizada da seguinte forma: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5" y="1357312"/>
            <a:ext cx="42481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450" y="3333750"/>
            <a:ext cx="61626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639762" y="4525962"/>
            <a:ext cx="8137525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adicionar um dia a data de nascimento do homem.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7350125" y="3049587"/>
            <a:ext cx="1538287" cy="566737"/>
          </a:xfrm>
          <a:prstGeom prst="wedgeRoundRectCallout">
            <a:avLst>
              <a:gd fmla="val -25057" name="adj1"/>
              <a:gd fmla="val 9410" name="adj2"/>
              <a:gd fmla="val 0" name="adj3"/>
            </a:avLst>
          </a:prstGeom>
          <a:solidFill>
            <a:srgbClr val="FFFFCC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Gill Sans"/>
              <a:buNone/>
            </a:pPr>
            <a:r>
              <a:rPr b="1" i="0" lang="en-US" sz="1600" u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Subestrutura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Gill Sans"/>
              <a:buNone/>
            </a:pPr>
            <a:r>
              <a:rPr b="1" i="0" lang="en-US" sz="1600" u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3975" y="5138737"/>
            <a:ext cx="25146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Passagem de Estruturas para Funções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650875" y="1274762"/>
            <a:ext cx="8137525" cy="142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passagem de parâmetros é realizada especificando o tipo da estrutura o seu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typedef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a passagem é sempre por valor, caso seja necessário modificar algum valor na estrutura, será necessário passar um ponteiro a estrutura.</a:t>
            </a: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650875" y="2847975"/>
            <a:ext cx="813752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Escrever um programa que: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faça o carregamento de (modifique) uma estrutura através de uma função. ii) Mostre o conteúdo da estrutura.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287" y="4156075"/>
            <a:ext cx="38385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Passagem de Estruturas para Funções</a:t>
            </a:r>
            <a:endParaRPr/>
          </a:p>
        </p:txBody>
      </p:sp>
      <p:sp>
        <p:nvSpPr>
          <p:cNvPr id="346" name="Google Shape;346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0" name="Google Shape;350;p35"/>
          <p:cNvGrpSpPr/>
          <p:nvPr/>
        </p:nvGrpSpPr>
        <p:grpSpPr>
          <a:xfrm>
            <a:off x="801687" y="1166812"/>
            <a:ext cx="7912100" cy="5256212"/>
            <a:chOff x="457200" y="1031113"/>
            <a:chExt cx="7912800" cy="5255575"/>
          </a:xfrm>
        </p:grpSpPr>
        <p:pic>
          <p:nvPicPr>
            <p:cNvPr id="351" name="Google Shape;35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1031113"/>
              <a:ext cx="5334000" cy="111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5250" y="2086163"/>
              <a:ext cx="7524750" cy="4200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35"/>
          <p:cNvSpPr/>
          <p:nvPr/>
        </p:nvSpPr>
        <p:spPr>
          <a:xfrm>
            <a:off x="5986462" y="2030412"/>
            <a:ext cx="2219325" cy="1852612"/>
          </a:xfrm>
          <a:prstGeom prst="cloudCallout">
            <a:avLst>
              <a:gd fmla="val -20373" name="adj1"/>
              <a:gd fmla="val 27946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Para modificar o conteúdo de uma estrutura é preciso passar um ponteiro para a estrutura</a:t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7437437" y="3989387"/>
            <a:ext cx="1536700" cy="704850"/>
          </a:xfrm>
          <a:prstGeom prst="wedgeRoundRectCallout">
            <a:avLst>
              <a:gd fmla="val -11380" name="adj1"/>
              <a:gd fmla="val 25521" name="adj2"/>
              <a:gd fmla="val 0" name="adj3"/>
            </a:avLst>
          </a:prstGeom>
          <a:solidFill>
            <a:srgbClr val="FFFFCC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Gill Sans"/>
              <a:buNone/>
            </a:pPr>
            <a:r>
              <a:rPr b="1" i="0" lang="en-US" sz="1400" u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Acesso aos campos da estrutura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Acesso aos campos de uma estrutura pelo ponteiro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650875" y="1274762"/>
            <a:ext cx="8137525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explicação da notação: (*ptr).nome  é a seguinte:</a:t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979612"/>
            <a:ext cx="76295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 txBox="1"/>
          <p:nvPr/>
        </p:nvSpPr>
        <p:spPr>
          <a:xfrm>
            <a:off x="731837" y="4060825"/>
            <a:ext cx="8137525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Gill Sans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é que: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operador ponto (.) tem precedência sobre ou asterisco (*)</a:t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025" y="4818062"/>
            <a:ext cx="6324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025" y="5688012"/>
            <a:ext cx="61626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/>
          <p:nvPr/>
        </p:nvSpPr>
        <p:spPr>
          <a:xfrm>
            <a:off x="7437437" y="5649912"/>
            <a:ext cx="1536700" cy="704850"/>
          </a:xfrm>
          <a:prstGeom prst="wedgeRoundRectCallout">
            <a:avLst>
              <a:gd fmla="val -62086" name="adj1"/>
              <a:gd fmla="val 17139" name="adj2"/>
              <a:gd fmla="val 0" name="adj3"/>
            </a:avLst>
          </a:prstGeom>
          <a:solidFill>
            <a:srgbClr val="FFFFCC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Gill Sans"/>
              <a:buNone/>
            </a:pPr>
            <a:r>
              <a:rPr b="1" i="0" lang="en-US" sz="1400" u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Acesso aos campos da estrutura</a:t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3386137" y="5067300"/>
            <a:ext cx="1008062" cy="569912"/>
          </a:xfrm>
          <a:prstGeom prst="cloudCallout">
            <a:avLst>
              <a:gd fmla="val -14477" name="adj1"/>
              <a:gd fmla="val 11158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Erro!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Acesso aos campos de uma estrutura pelo ponteiro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947737" y="2103437"/>
            <a:ext cx="27813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Gill Sans"/>
              <a:buNone/>
            </a:pPr>
            <a:r>
              <a:rPr b="0" i="0" lang="en-US" sz="3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(*ptr).nome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650875" y="1381125"/>
            <a:ext cx="81375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expressão (*ptr).nome também pode ser escrita como: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5113337" y="2103437"/>
            <a:ext cx="27813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Gill Sans"/>
              <a:buNone/>
            </a:pPr>
            <a:r>
              <a:rPr b="0" i="0" lang="en-US" sz="3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ptr-&gt;nome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4037012" y="2008187"/>
            <a:ext cx="914400" cy="914400"/>
          </a:xfrm>
          <a:custGeom>
            <a:rect b="b" l="l" r="r" t="t"/>
            <a:pathLst>
              <a:path extrusionOk="0" h="914400" w="914400">
                <a:moveTo>
                  <a:pt x="121204" y="188366"/>
                </a:moveTo>
                <a:lnTo>
                  <a:pt x="793196" y="188366"/>
                </a:lnTo>
                <a:lnTo>
                  <a:pt x="793196" y="403433"/>
                </a:lnTo>
                <a:lnTo>
                  <a:pt x="121204" y="403433"/>
                </a:lnTo>
                <a:lnTo>
                  <a:pt x="121204" y="188366"/>
                </a:lnTo>
                <a:close/>
                <a:moveTo>
                  <a:pt x="121204" y="510967"/>
                </a:moveTo>
                <a:lnTo>
                  <a:pt x="793196" y="510967"/>
                </a:lnTo>
                <a:lnTo>
                  <a:pt x="793196" y="726034"/>
                </a:lnTo>
                <a:lnTo>
                  <a:pt x="121204" y="726034"/>
                </a:lnTo>
                <a:lnTo>
                  <a:pt x="121204" y="510967"/>
                </a:lnTo>
                <a:close/>
              </a:path>
            </a:pathLst>
          </a:custGeom>
          <a:solidFill>
            <a:srgbClr val="008000"/>
          </a:solidFill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Passagem de Estruturas para Funções</a:t>
            </a:r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765300"/>
            <a:ext cx="70675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/>
          <p:nvPr/>
        </p:nvSpPr>
        <p:spPr>
          <a:xfrm>
            <a:off x="6615112" y="1270000"/>
            <a:ext cx="2220912" cy="1852612"/>
          </a:xfrm>
          <a:prstGeom prst="cloudCallout">
            <a:avLst>
              <a:gd fmla="val -19564" name="adj1"/>
              <a:gd fmla="val 11608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Para mostrar o conteúdo de uma estrutura a passagem de parãmetros é “normal”.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1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Entrada/Saida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50875" y="1163637"/>
            <a:ext cx="8137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as conhecidas funções: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scanf().-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lê dados formatados da entrada padrão (teclado); inclusive strings; Na leitura de teclado somente lê até achar o primeiro espaço.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printf().-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imprime dados formatados na saída padrão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(monitor); inclusive strings;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50875" y="5835650"/>
            <a:ext cx="813752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Pesquise sobre o protótipo de cada função.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650875" y="2454275"/>
            <a:ext cx="8137525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Também temos funções específicas para caracteres: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getc().-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lê um caracter na entrada padrão (teclado).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putc().-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escreve um caráter na saída padrão (monitor);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650875" y="3903662"/>
            <a:ext cx="8137525" cy="130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Também temos funções específicas para caracteres em arquivo: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fgetc().-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lê um caracter de arquivo. 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fputc().-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escreve um caracter em arquivo.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endParaRPr/>
          </a:p>
        </p:txBody>
      </p:sp>
      <p:sp>
        <p:nvSpPr>
          <p:cNvPr id="400" name="Google Shape;400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650875" y="1274762"/>
            <a:ext cx="8137525" cy="157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Tipos enumerados.- Mediante a palavra reservada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enum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podem-se definir constantes numéricas, numeradas sequencialmente.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enum dias=(segunda, terca, quarta, quinta, sexta, sabado);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650875" y="1274762"/>
            <a:ext cx="8137525" cy="335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union.- Estruturas especiais de notação semelhante as struct, porém, neste caso, os membros da estrutura compartilham o mesmo espaço de memória.  Conhecidas como record variant. São pouco utilizadas.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union conjunto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  char c; 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int n;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float x;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union conjunto c1;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c1.x=12345.6;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Tópicos Diversos</a:t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650875" y="1274762"/>
            <a:ext cx="8137525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Divisão de projetos em vários arquivos.- Apenas um dos arquivos terá a função main(), outros arquivos serão compilados de maneira independente, gerando o arquivo .obj que depois serão integrados em um único .exe após a linkagem.</a:t>
            </a:r>
            <a:endParaRPr/>
          </a:p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Variáveis globais entre arquivos.- Declarada como global em um arquivo, pode ser acessada em outros arquivos mediante a palavra reservada </a:t>
            </a:r>
            <a:r>
              <a:rPr b="1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extern</a:t>
            </a: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177800" lvl="1" marL="920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extern int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var;</a:t>
            </a:r>
            <a:endParaRPr/>
          </a:p>
          <a:p>
            <a:pPr indent="-177800" lvl="1" marL="920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extern char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ch;</a:t>
            </a:r>
            <a:endParaRPr/>
          </a:p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Funções </a:t>
            </a:r>
            <a:r>
              <a:rPr b="1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static</a:t>
            </a: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Permite definir funções que somente serão reconhecidas no arquivo onde foram escritas. Permite assim, definir funções com o mesmo nome.</a:t>
            </a:r>
            <a:endParaRPr/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Variáveis </a:t>
            </a:r>
            <a:r>
              <a:rPr b="1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static</a:t>
            </a:r>
            <a:r>
              <a:rPr b="0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Se declarada dentro de uma função, não é destruída após a função. </a:t>
            </a:r>
            <a:endParaRPr/>
          </a:p>
          <a:p>
            <a:pPr indent="-1778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1" i="0" lang="en-US" sz="1800" u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Padrão C99</a:t>
            </a:r>
            <a:endParaRPr/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650875" y="1266825"/>
            <a:ext cx="81375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padrão C99 é uma revisão do padrão ANSI 1989 da Linguagem C, foi reconhecido em 2000.  Adicionando uma serie de recursos úteis a linguagem C, dentre eles temos por exemplo: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Declarações de Variaveis.-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permite declarar variáveis em qualquer lugar do programa inclusive dentro de um comando for.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 bool.-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admite valores 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true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false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 long long int.-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é um inteiro de 64 bits;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Arrays de Comprimento Variável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Neste tipo de array, o número de elementos que o array poderá possuir pode ser especificado em tempo de execução do programa.</a:t>
            </a:r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612775" y="4664075"/>
            <a:ext cx="81375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Obs. Vale observar que já existe o padrão C11 é uma revisão do padrão C99 da Linguagem C, foi reconhecido em 2011.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Referências</a:t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650875" y="1266825"/>
            <a:ext cx="813752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Linguagem C . Completa e Descomplicada. Andres Backes, Segunda Edição. 2019. Editora Elsevier.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Linguagem C. Luis Damas. Décima Edição. Editora LTC. 2007.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1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Entrada/Saida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50875" y="5835650"/>
            <a:ext cx="813752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Pesquise sobre o protótipo de cada função.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50875" y="2454275"/>
            <a:ext cx="8137525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Também temos funções específicas para strings: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gets().-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lê uma string da entrada padrão (teclado); incluindo espaços até encontrar um “\n” (enter).  O enter não fará parte da string.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puts().-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escreve uma string na saída padrão (monitor);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50875" y="3903662"/>
            <a:ext cx="8137525" cy="157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Também temos funções específicas para strings em arquivo: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fgets().-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lê uma string de um arquivo; Especifica o tamanho da string; Funciona com stdin (teclado), lê espaços até encontrar um “\n” (enter) ou tamanho-1 caracteres.  O enter fará parte da string. 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fputs().-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escreve uma string em arquivo; Funciona com stdout (monitor)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1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Strings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50875" y="1274762"/>
            <a:ext cx="8137525" cy="459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Strings</a:t>
            </a: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.-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Correspondem a uma sequência de caracteres seguidas pelo carater especial “\0” como indicador do fim da sequência. São basicamente  arrays de caracteres mais o caráter especial “\0”. O tamanho da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deve levar em consideração o caráter especial “\0”. Como a linguagem C não permite a atribuição de arrays. Também não é possível a atribuição de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biblioteca &lt;string.h&gt; temos funções para manipulação de strings:</a:t>
            </a:r>
            <a:endParaRPr/>
          </a:p>
          <a:p>
            <a:pPr indent="-1778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b="1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strlen().-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(abr.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 length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retorna o comprimento da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em carateres;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strcpy().-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(abr.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 copy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copia o conteúdo de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origem para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 retorna o endereço da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strncpy().-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(abr.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 number copy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copia um número exato de caracteres de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origem para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 retorna o endereço da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strcat().-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(abr.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 concatenation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copia o conteúdo de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origem para o final de uma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 retorna o endereço da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destino;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strcmp().-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(abr. string comparison) compara o conteúdo de duas </a:t>
            </a:r>
            <a:r>
              <a:rPr b="0" i="1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strings,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caracter a caracter e retorna valor igual a zero, se são iguais, &lt;0 se a primeira é menor que a segunda, &gt;0 se a primeira é maior que a segunda;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650875" y="5835650"/>
            <a:ext cx="813752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Pesquise sobre o protótipo de cada função.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Alocação Dinâmica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50875" y="1274762"/>
            <a:ext cx="8137525" cy="433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Alocação Dinâmica.-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linguagem C permite alocar (reservar)</a:t>
            </a: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memória dinamicamente (em tempo de execução).  Ela é usada quando não se sabe ao certo (no momento em que se escreve o programa) quanto de memória será necessário para armazenar os dados com que se quer trabalhar.  O endereço ao inicio da memória que foi alocada é armazenado em um ponteiro.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biblioteca &lt;stdlib.h&gt; (standard library) temos as funções para alocar memória: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malloc().-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aloca uma quantidade de memória especificada em bytes; retorna um ponteiro void;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calloc().-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aloca uma quantidade de memória especificada pelo número de elementos a serem alocados e o tamanho desse elemento em bytes; retorna um ponteiro void;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realloc().-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permite redimensionar um bloco de memória previamente alocado; para isso precisa de um ponteiro com o endereço do bloco alocado; e quantidade de memoria em bytes; caso seja necessário, a função pode mover bloco antigo para uma nova posição; retorna um ponteiro void;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50875" y="5713412"/>
            <a:ext cx="813752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Pesquise sobre o protótipo de cada função.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Alocação Dinâmica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50875" y="1274762"/>
            <a:ext cx="8137525" cy="11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protótipo de malloc() é o seguinte: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void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*malloc(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unsigned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int num);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50875" y="2446337"/>
            <a:ext cx="8137525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motivo da função retornar um ponteiro genérico é que ela não sabe o tipo de dado que será alocado.  Assim, quando a função malloc() for usada precisa de uma conversão de tipo (</a:t>
            </a:r>
            <a:r>
              <a:rPr b="0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type cast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Exemplo: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650875" y="3530600"/>
            <a:ext cx="41021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*p;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 = (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*)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malloc(5*sizeof(</a:t>
            </a: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));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Linguagem C 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Alocação Dinâmica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50875" y="1274762"/>
            <a:ext cx="8137525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calcular o tamanho dos blocos de memória temos a função: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sizeof() 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permite calcular o tamanho (em bytes) de um tipo básico ou composto;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650875" y="2578100"/>
            <a:ext cx="8137525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liberar memória alocada dinamicamente temos a função:</a:t>
            </a:r>
            <a:endParaRPr/>
          </a:p>
          <a:p>
            <a:pPr indent="-1714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Courier New"/>
              <a:buChar char="o"/>
            </a:pPr>
            <a:r>
              <a:rPr b="1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free() .-</a:t>
            </a:r>
            <a:r>
              <a:rPr b="0" i="0" lang="en-US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ela recebe um ponteiro com o endereço de um bloco de memória alocado previamente e o libera;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650875" y="5713412"/>
            <a:ext cx="813752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Pesquise sobre o protótipo de cada função.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650875" y="1274762"/>
            <a:ext cx="8137525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estruturas permitem colocar em um única entidade, elementos de tipos diferentes.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é um conjunto de uma ou mais variáveis, denominadas de campos ou membros, agrupadas sobre um único nome.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estruturas podem conter elementos de tipos básicos, vetores, strings e até outras estruturas.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650875" y="3384550"/>
            <a:ext cx="3730625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Declaração de estrutura.-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struct [nome da estrutura]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tipo 1    campo1, campo2;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...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tipo n    campo   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4706937" y="3752850"/>
            <a:ext cx="373062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Exemplo: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struct  Data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{     int Dia, Ano;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   char Mes[12];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} 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975475" y="3230562"/>
            <a:ext cx="1711325" cy="996950"/>
          </a:xfrm>
          <a:prstGeom prst="cloudCallout">
            <a:avLst>
              <a:gd fmla="val -10118" name="adj1"/>
              <a:gd fmla="val 27922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é um novo tipo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Declaração de Variáveis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650875" y="1274762"/>
            <a:ext cx="8137525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declarar uma variável com um tipo de estrutura, basta indicar o nome da estrutura após a palavra reservada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struct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seguido dos nomes das variáveis.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728662" y="2435225"/>
            <a:ext cx="3730625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Declaração de variáveis-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struct [nome da estrutura]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tipo 1	campo1, campo2;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...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tipo n	campo   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}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var</a:t>
            </a:r>
            <a:r>
              <a:rPr b="0" baseline="-2500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, var</a:t>
            </a:r>
            <a:r>
              <a:rPr b="0" baseline="-2500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, ..., var</a:t>
            </a:r>
            <a:r>
              <a:rPr b="0" baseline="-2500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4683125" y="2387600"/>
            <a:ext cx="373062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Exemplos: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struct  Data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{     int Dia, Ano;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   char Mes[12];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}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d, datas[100], *ptr_data;</a:t>
            </a: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7053262" y="2101850"/>
            <a:ext cx="1609725" cy="996950"/>
          </a:xfrm>
          <a:prstGeom prst="cloudCallout">
            <a:avLst>
              <a:gd fmla="val 225" name="adj1"/>
              <a:gd fmla="val 38214" name="adj2"/>
            </a:avLst>
          </a:prstGeom>
          <a:solidFill>
            <a:srgbClr val="FEF8E4"/>
          </a:solidFill>
          <a:ln cap="flat" cmpd="sng" w="19050">
            <a:solidFill>
              <a:srgbClr val="525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Variáveis do tipo Data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4692650" y="4510087"/>
            <a:ext cx="3730625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struct  Pessoa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{     int idade;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   char sexo, est_civil;, Nome[60];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   float salario;  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}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Paulo, Teresa;</a:t>
            </a:r>
            <a:r>
              <a:rPr b="0" i="0" lang="en-US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