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2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797675" cy="9926625"/>
  <p:embeddedFontLst>
    <p:embeddedFont>
      <p:font typeface="Gill Sans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GillSans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Gill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2116931" y="-440531"/>
            <a:ext cx="491013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8" name="Google Shape;98;p12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" name="Google Shape;99;p12"/>
          <p:cNvCxnSpPr/>
          <p:nvPr/>
        </p:nvCxnSpPr>
        <p:spPr>
          <a:xfrm rot="5400000">
            <a:off x="3630612" y="3201988"/>
            <a:ext cx="585152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0" name="Google Shape;100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solidFill>
          <a:schemeClr val="dk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" name="Google Shape;66;p8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9"/>
          <p:cNvCxnSpPr/>
          <p:nvPr/>
        </p:nvCxnSpPr>
        <p:spPr>
          <a:xfrm rot="5400000">
            <a:off x="3160712" y="3324226"/>
            <a:ext cx="60356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3" name="Google Shape;73;p9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2" name="Google Shape;82;p10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0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" name="Google Shape;17;p1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ctrTitle"/>
          </p:nvPr>
        </p:nvSpPr>
        <p:spPr>
          <a:xfrm>
            <a:off x="685800" y="12192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00000"/>
                </a:solidFill>
              </a:rPr>
              <a:t>TAD Fila</a:t>
            </a:r>
            <a:br>
              <a:rPr b="1" lang="pt-BR">
                <a:solidFill>
                  <a:srgbClr val="C00000"/>
                </a:solidFill>
              </a:rPr>
            </a:br>
            <a:r>
              <a:rPr b="1" lang="pt-BR">
                <a:solidFill>
                  <a:srgbClr val="C00000"/>
                </a:solidFill>
              </a:rPr>
              <a:t>Implementações em Python</a:t>
            </a:r>
            <a:endParaRPr b="1" sz="2400">
              <a:solidFill>
                <a:srgbClr val="C00000"/>
              </a:solidFill>
            </a:endParaRPr>
          </a:p>
        </p:txBody>
      </p:sp>
      <p:sp>
        <p:nvSpPr>
          <p:cNvPr id="111" name="Google Shape;111;p13"/>
          <p:cNvSpPr txBox="1"/>
          <p:nvPr>
            <p:ph idx="1" type="subTitle"/>
          </p:nvPr>
        </p:nvSpPr>
        <p:spPr>
          <a:xfrm>
            <a:off x="1341438" y="4233863"/>
            <a:ext cx="64008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b="1" lang="pt-BR" sz="2600">
                <a:solidFill>
                  <a:srgbClr val="0000FF"/>
                </a:solidFill>
              </a:rPr>
              <a:t>Prof. Fermín Alfredo Tang Montané</a:t>
            </a:r>
            <a:endParaRPr b="1" sz="19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1693863" y="369888"/>
            <a:ext cx="3929062" cy="638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CENTRO DE CIÊNCIA E TECNOLOGIA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LABORATÓRIO DE CIÊNCIAS MATEMÁTICAS</a:t>
            </a:r>
            <a:b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UNIVERSIDADE ESTADUAL DO NORTE FLUMINENSE  </a:t>
            </a:r>
            <a:endParaRPr/>
          </a:p>
        </p:txBody>
      </p: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" y="50800"/>
            <a:ext cx="161925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/>
          <p:nvPr/>
        </p:nvSpPr>
        <p:spPr>
          <a:xfrm>
            <a:off x="1370013" y="3190875"/>
            <a:ext cx="64008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rPr b="1" i="1" lang="pt-BR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Disciplina: Estrutura de Dados I</a:t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1423988" y="5184775"/>
            <a:ext cx="6400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Arimo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Curso: Ciência da Computação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Usando Array Circular</a:t>
            </a:r>
            <a:endParaRPr/>
          </a:p>
        </p:txBody>
      </p:sp>
      <p:sp>
        <p:nvSpPr>
          <p:cNvPr id="233" name="Google Shape;233;p22"/>
          <p:cNvSpPr txBox="1"/>
          <p:nvPr/>
        </p:nvSpPr>
        <p:spPr>
          <a:xfrm>
            <a:off x="749300" y="1295398"/>
            <a:ext cx="7772400" cy="203127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implementação usando um array circular é ilustrada na figura. </a:t>
            </a:r>
            <a:endParaRPr/>
          </a:p>
          <a:p>
            <a:pPr indent="-341313" lvl="0" marL="341313" marR="0" rtl="0" algn="just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Esta representação utiliza uma estrutura cabeçalho contendo o tamanho da fila (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count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), o índice do primeiro elemento da fila (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front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), o índice do último elemento da fila (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back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), e um ponteiro ao array que representa a fila (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qArray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).</a:t>
            </a:r>
            <a:endParaRPr/>
          </a:p>
          <a:p>
            <a:pPr indent="-341313" lvl="0" marL="341313" marR="0" rtl="0" algn="just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Devido a que a estrutura de array possui um tamanho fixo é necessário utilizar uma função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isFull()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para verificar se a fila está cheia.</a:t>
            </a:r>
            <a:endParaRPr/>
          </a:p>
        </p:txBody>
      </p:sp>
      <p:sp>
        <p:nvSpPr>
          <p:cNvPr id="234" name="Google Shape;234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2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2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8" name="Google Shape;23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2118" y="3653247"/>
            <a:ext cx="5301615" cy="1328287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2"/>
          <p:cNvSpPr txBox="1"/>
          <p:nvPr/>
        </p:nvSpPr>
        <p:spPr>
          <a:xfrm>
            <a:off x="749300" y="5391704"/>
            <a:ext cx="7593511" cy="5806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7082" l="-160" r="-640" t="-520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Usando Array Circular</a:t>
            </a: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2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2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9" name="Google Shape;24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9504" y="1604005"/>
            <a:ext cx="5960745" cy="411335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3"/>
          <p:cNvSpPr txBox="1"/>
          <p:nvPr/>
        </p:nvSpPr>
        <p:spPr>
          <a:xfrm>
            <a:off x="132398" y="1543048"/>
            <a:ext cx="2802618" cy="256739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módulo arrayqueue.py que implementa o TAD Fila (Queue ADT) importa a classe Array do módulo array.py</a:t>
            </a:r>
            <a:endParaRPr/>
          </a:p>
          <a:p>
            <a:pPr indent="-341313" lvl="0" marL="341313" marR="0" rtl="0" algn="just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Ela possui uma única classe:</a:t>
            </a:r>
            <a:endParaRPr/>
          </a:p>
          <a:p>
            <a:pPr indent="-341313" lvl="0" marL="341313" marR="0" rtl="0" algn="just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 classe Queue que implementa a fila e é pública.</a:t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6892137" y="1890105"/>
            <a:ext cx="1162593" cy="351760"/>
          </a:xfrm>
          <a:prstGeom prst="wedgeRoundRectCallout">
            <a:avLst>
              <a:gd fmla="val -244231" name="adj1"/>
              <a:gd fmla="val 146855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 Queue</a:t>
            </a:r>
            <a:endParaRPr sz="1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7113506" y="2576506"/>
            <a:ext cx="1498574" cy="351760"/>
          </a:xfrm>
          <a:prstGeom prst="wedgeRoundRectCallout">
            <a:avLst>
              <a:gd fmla="val -106937" name="adj1"/>
              <a:gd fmla="val 49071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Construtor da Fila</a:t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7114205" y="3874161"/>
            <a:ext cx="949933" cy="351760"/>
          </a:xfrm>
          <a:prstGeom prst="wedgeRoundRectCallout">
            <a:avLst>
              <a:gd fmla="val -225580" name="adj1"/>
              <a:gd fmla="val 19363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Fila Vazia</a:t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7114205" y="4479589"/>
            <a:ext cx="949933" cy="351760"/>
          </a:xfrm>
          <a:prstGeom prst="wedgeRoundRectCallout">
            <a:avLst>
              <a:gd fmla="val -228921" name="adj1"/>
              <a:gd fmla="val 39168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Fila Cheia</a:t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7114203" y="5431266"/>
            <a:ext cx="1637911" cy="351760"/>
          </a:xfrm>
          <a:prstGeom prst="wedgeRoundRectCallout">
            <a:avLst>
              <a:gd fmla="val -151474" name="adj1"/>
              <a:gd fmla="val -37579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Comprimento da Fila</a:t>
            </a: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7216700" y="3112882"/>
            <a:ext cx="1794902" cy="507611"/>
          </a:xfrm>
          <a:prstGeom prst="wedgeRoundRectCallout">
            <a:avLst>
              <a:gd fmla="val -83141" name="adj1"/>
              <a:gd fmla="val 64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Inicializa o contador, os índices e cria o Array</a:t>
            </a:r>
            <a:endParaRPr sz="12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3"/>
          <p:cNvSpPr/>
          <p:nvPr/>
        </p:nvSpPr>
        <p:spPr>
          <a:xfrm>
            <a:off x="6400800" y="3017459"/>
            <a:ext cx="155448" cy="665766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Usando Array Circular</a:t>
            </a:r>
            <a:endParaRPr/>
          </a:p>
        </p:txBody>
      </p:sp>
      <p:sp>
        <p:nvSpPr>
          <p:cNvPr id="263" name="Google Shape;263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2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2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7" name="Google Shape;2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7251" y="3359473"/>
            <a:ext cx="5960745" cy="3021852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4"/>
          <p:cNvSpPr/>
          <p:nvPr/>
        </p:nvSpPr>
        <p:spPr>
          <a:xfrm>
            <a:off x="6892498" y="3315483"/>
            <a:ext cx="1637911" cy="351760"/>
          </a:xfrm>
          <a:prstGeom prst="wedgeRoundRectCallout">
            <a:avLst>
              <a:gd fmla="val -120636" name="adj1"/>
              <a:gd fmla="val 81255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Insere item na Fila</a:t>
            </a:r>
            <a:endParaRPr/>
          </a:p>
        </p:txBody>
      </p:sp>
      <p:sp>
        <p:nvSpPr>
          <p:cNvPr id="269" name="Google Shape;269;p24"/>
          <p:cNvSpPr/>
          <p:nvPr/>
        </p:nvSpPr>
        <p:spPr>
          <a:xfrm>
            <a:off x="6892497" y="4510312"/>
            <a:ext cx="1637911" cy="351760"/>
          </a:xfrm>
          <a:prstGeom prst="wedgeRoundRectCallout">
            <a:avLst>
              <a:gd fmla="val -153069" name="adj1"/>
              <a:gd fmla="val 123343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da Fila</a:t>
            </a:r>
            <a:endParaRPr/>
          </a:p>
        </p:txBody>
      </p:sp>
      <p:sp>
        <p:nvSpPr>
          <p:cNvPr id="270" name="Google Shape;270;p24"/>
          <p:cNvSpPr txBox="1"/>
          <p:nvPr/>
        </p:nvSpPr>
        <p:spPr>
          <a:xfrm>
            <a:off x="539751" y="1314450"/>
            <a:ext cx="8064498" cy="191393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Em ambas funções, enqueue() e dequeue(), o calculo mais importante é a atualização da posição de inserção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back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e de remoção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front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), respectivamente, avançando uma posição ou dando a volta de forma circular.  Pode ser feito como em cada caso, como:</a:t>
            </a:r>
            <a:endParaRPr/>
          </a:p>
          <a:p>
            <a:pPr indent="-260033" lvl="0" marL="341313" marR="0" rtl="0" algn="just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t/>
            </a:r>
            <a:endParaRPr sz="16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60033" lvl="0" marL="341313" marR="0" rtl="0" algn="just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t/>
            </a:r>
            <a:endParaRPr sz="16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just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Uma forma mais eficiente é usando o operador módulo como mostrado no código.</a:t>
            </a:r>
            <a:endParaRPr/>
          </a:p>
        </p:txBody>
      </p:sp>
      <p:sp>
        <p:nvSpPr>
          <p:cNvPr id="271" name="Google Shape;271;p24"/>
          <p:cNvSpPr/>
          <p:nvPr/>
        </p:nvSpPr>
        <p:spPr>
          <a:xfrm>
            <a:off x="7279969" y="5577599"/>
            <a:ext cx="1738027" cy="351760"/>
          </a:xfrm>
          <a:prstGeom prst="wedgeRoundRectCallout">
            <a:avLst>
              <a:gd fmla="val -59557" name="adj1"/>
              <a:gd fmla="val 15114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Atualiza a posição front</a:t>
            </a:r>
            <a:endParaRPr/>
          </a:p>
        </p:txBody>
      </p:sp>
      <p:sp>
        <p:nvSpPr>
          <p:cNvPr id="272" name="Google Shape;272;p24"/>
          <p:cNvSpPr/>
          <p:nvPr/>
        </p:nvSpPr>
        <p:spPr>
          <a:xfrm>
            <a:off x="7266918" y="4027468"/>
            <a:ext cx="1738027" cy="351760"/>
          </a:xfrm>
          <a:prstGeom prst="wedgeRoundRectCallout">
            <a:avLst>
              <a:gd fmla="val -66071" name="adj1"/>
              <a:gd fmla="val 22541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Atualiza a posição back</a:t>
            </a:r>
            <a:endParaRPr sz="12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3" name="Google Shape;27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5250" y="2216474"/>
            <a:ext cx="3332988" cy="623717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4"/>
          <p:cNvSpPr txBox="1"/>
          <p:nvPr/>
        </p:nvSpPr>
        <p:spPr>
          <a:xfrm>
            <a:off x="5115761" y="2187949"/>
            <a:ext cx="25619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self._front +=1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self._front == len( self._qArray )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self._front  = 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Usando Lista Encadeada</a:t>
            </a:r>
            <a:endParaRPr/>
          </a:p>
        </p:txBody>
      </p:sp>
      <p:sp>
        <p:nvSpPr>
          <p:cNvPr id="280" name="Google Shape;280;p25"/>
          <p:cNvSpPr txBox="1"/>
          <p:nvPr/>
        </p:nvSpPr>
        <p:spPr>
          <a:xfrm>
            <a:off x="749300" y="1295398"/>
            <a:ext cx="7772400" cy="138363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implementação usando lista encadeada é ilustrada na figura. </a:t>
            </a:r>
            <a:endParaRPr/>
          </a:p>
          <a:p>
            <a:pPr indent="-341313" lvl="0" marL="341313" marR="0" rtl="0" algn="just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Esta representação utiliza uma estrutura cabeçalho contendo o tamanho da fila (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size ou count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), um ponteiro ao último elemento da fila (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qtail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e um ponteiro ao primeiro elemento da fila (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qhead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).</a:t>
            </a:r>
            <a:endParaRPr/>
          </a:p>
        </p:txBody>
      </p:sp>
      <p:sp>
        <p:nvSpPr>
          <p:cNvPr id="281" name="Google Shape;281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2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2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5" name="Google Shape;28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3872" y="3295287"/>
            <a:ext cx="6572250" cy="1383632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5"/>
          <p:cNvSpPr/>
          <p:nvPr/>
        </p:nvSpPr>
        <p:spPr>
          <a:xfrm>
            <a:off x="548640" y="2825023"/>
            <a:ext cx="813430" cy="300054"/>
          </a:xfrm>
          <a:prstGeom prst="wedgeRoundRectCallout">
            <a:avLst>
              <a:gd fmla="val 104003" name="adj1"/>
              <a:gd fmla="val 125739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 count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Usando Lista Encadeada</a:t>
            </a:r>
            <a:endParaRPr/>
          </a:p>
        </p:txBody>
      </p:sp>
      <p:sp>
        <p:nvSpPr>
          <p:cNvPr id="292" name="Google Shape;292;p26"/>
          <p:cNvSpPr txBox="1"/>
          <p:nvPr/>
        </p:nvSpPr>
        <p:spPr>
          <a:xfrm>
            <a:off x="132398" y="1371599"/>
            <a:ext cx="2802618" cy="283928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módulo llistqueue.py que implementa o TAD Fila (Queue ADT) possui duas classes:</a:t>
            </a:r>
            <a:endParaRPr/>
          </a:p>
          <a:p>
            <a:pPr indent="-341313" lvl="0" marL="341313" marR="0" rtl="0" algn="just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 classe Queue que implementa a fila e é pública.</a:t>
            </a:r>
            <a:endParaRPr/>
          </a:p>
          <a:p>
            <a:pPr indent="-341313" lvl="0" marL="341313" marR="0" rtl="0" algn="just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 classe _QueueNode que implementa um nó da lista encadeada e é privada.</a:t>
            </a:r>
            <a:endParaRPr/>
          </a:p>
        </p:txBody>
      </p:sp>
      <p:sp>
        <p:nvSpPr>
          <p:cNvPr id="293" name="Google Shape;293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2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2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7" name="Google Shape;29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1526" y="1384062"/>
            <a:ext cx="6000750" cy="4780386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6"/>
          <p:cNvSpPr/>
          <p:nvPr/>
        </p:nvSpPr>
        <p:spPr>
          <a:xfrm>
            <a:off x="6892835" y="1350175"/>
            <a:ext cx="1162593" cy="351760"/>
          </a:xfrm>
          <a:prstGeom prst="wedgeRoundRectCallout">
            <a:avLst>
              <a:gd fmla="val -244231" name="adj1"/>
              <a:gd fmla="val 146855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 Queue</a:t>
            </a:r>
            <a:endParaRPr sz="1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26"/>
          <p:cNvSpPr/>
          <p:nvPr/>
        </p:nvSpPr>
        <p:spPr>
          <a:xfrm>
            <a:off x="7114204" y="2185026"/>
            <a:ext cx="1498574" cy="351760"/>
          </a:xfrm>
          <a:prstGeom prst="wedgeRoundRectCallout">
            <a:avLst>
              <a:gd fmla="val -158657" name="adj1"/>
              <a:gd fmla="val 11935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Construtor da Fila</a:t>
            </a: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7335220" y="4994501"/>
            <a:ext cx="1402431" cy="355122"/>
          </a:xfrm>
          <a:prstGeom prst="wedgeRoundRectCallout">
            <a:avLst>
              <a:gd fmla="val -146992" name="adj1"/>
              <a:gd fmla="val -67821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 um novo nó</a:t>
            </a: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7114204" y="3183950"/>
            <a:ext cx="949933" cy="351760"/>
          </a:xfrm>
          <a:prstGeom prst="wedgeRoundRectCallout">
            <a:avLst>
              <a:gd fmla="val -229247" name="adj1"/>
              <a:gd fmla="val 9460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Fila Vazia</a:t>
            </a: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7114203" y="4035003"/>
            <a:ext cx="1637911" cy="351760"/>
          </a:xfrm>
          <a:prstGeom prst="wedgeRoundRectCallout">
            <a:avLst>
              <a:gd fmla="val -154664" name="adj1"/>
              <a:gd fmla="val -37579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Comprimento da Fila</a:t>
            </a: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7114204" y="4535420"/>
            <a:ext cx="1637911" cy="351760"/>
          </a:xfrm>
          <a:prstGeom prst="wedgeRoundRectCallout">
            <a:avLst>
              <a:gd fmla="val -123826" name="adj1"/>
              <a:gd fmla="val 4508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Insere item na Fila</a:t>
            </a: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7296732" y="2613826"/>
            <a:ext cx="1402431" cy="437166"/>
          </a:xfrm>
          <a:prstGeom prst="wedgeRoundRectCallout">
            <a:avLst>
              <a:gd fmla="val -170588" name="adj1"/>
              <a:gd fmla="val -27204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Inicializa ponteiros e contador</a:t>
            </a: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5383203" y="2485621"/>
            <a:ext cx="155448" cy="457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26"/>
          <p:cNvSpPr/>
          <p:nvPr/>
        </p:nvSpPr>
        <p:spPr>
          <a:xfrm>
            <a:off x="5966453" y="5077934"/>
            <a:ext cx="155448" cy="1086514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26"/>
          <p:cNvSpPr/>
          <p:nvPr/>
        </p:nvSpPr>
        <p:spPr>
          <a:xfrm>
            <a:off x="7334268" y="5450915"/>
            <a:ext cx="1136119" cy="340552"/>
          </a:xfrm>
          <a:prstGeom prst="wedgeRoundRectCallout">
            <a:avLst>
              <a:gd fmla="val -148758" name="adj1"/>
              <a:gd fmla="val 4317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Insere o nó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Usando Lista Encadeada</a:t>
            </a:r>
            <a:endParaRPr/>
          </a:p>
        </p:txBody>
      </p:sp>
      <p:sp>
        <p:nvSpPr>
          <p:cNvPr id="313" name="Google Shape;313;p27"/>
          <p:cNvSpPr txBox="1"/>
          <p:nvPr/>
        </p:nvSpPr>
        <p:spPr>
          <a:xfrm>
            <a:off x="749300" y="1295398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Usando lista encadeada. </a:t>
            </a:r>
            <a:endParaRPr/>
          </a:p>
        </p:txBody>
      </p:sp>
      <p:sp>
        <p:nvSpPr>
          <p:cNvPr id="314" name="Google Shape;314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2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2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8" name="Google Shape;31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1959" y="2109508"/>
            <a:ext cx="6000750" cy="1182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0668" y="3283263"/>
            <a:ext cx="5200650" cy="1809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60668" y="1780415"/>
            <a:ext cx="5280660" cy="313302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7"/>
          <p:cNvSpPr/>
          <p:nvPr/>
        </p:nvSpPr>
        <p:spPr>
          <a:xfrm>
            <a:off x="475615" y="3850785"/>
            <a:ext cx="1488075" cy="351760"/>
          </a:xfrm>
          <a:prstGeom prst="wedgeRoundRectCallout">
            <a:avLst>
              <a:gd fmla="val 146557" name="adj1"/>
              <a:gd fmla="val 89912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Classe_QueueNode</a:t>
            </a:r>
            <a:endParaRPr sz="1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27"/>
          <p:cNvSpPr/>
          <p:nvPr/>
        </p:nvSpPr>
        <p:spPr>
          <a:xfrm>
            <a:off x="7023126" y="1703072"/>
            <a:ext cx="1203764" cy="351760"/>
          </a:xfrm>
          <a:prstGeom prst="wedgeRoundRectCallout">
            <a:avLst>
              <a:gd fmla="val -192924" name="adj1"/>
              <a:gd fmla="val 192663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da Fila</a:t>
            </a:r>
            <a:endParaRPr/>
          </a:p>
        </p:txBody>
      </p:sp>
      <p:sp>
        <p:nvSpPr>
          <p:cNvPr id="323" name="Google Shape;323;p27"/>
          <p:cNvSpPr/>
          <p:nvPr/>
        </p:nvSpPr>
        <p:spPr>
          <a:xfrm>
            <a:off x="908453" y="4344068"/>
            <a:ext cx="1498574" cy="351760"/>
          </a:xfrm>
          <a:prstGeom prst="wedgeRoundRectCallout">
            <a:avLst>
              <a:gd fmla="val 129581" name="adj1"/>
              <a:gd fmla="val 6984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Construtor do Nó</a:t>
            </a:r>
            <a:endParaRPr/>
          </a:p>
        </p:txBody>
      </p:sp>
      <p:sp>
        <p:nvSpPr>
          <p:cNvPr id="324" name="Google Shape;324;p27"/>
          <p:cNvSpPr/>
          <p:nvPr/>
        </p:nvSpPr>
        <p:spPr>
          <a:xfrm>
            <a:off x="7284369" y="4848085"/>
            <a:ext cx="1402431" cy="437166"/>
          </a:xfrm>
          <a:prstGeom prst="wedgeRoundRectCallout">
            <a:avLst>
              <a:gd fmla="val -179282" name="adj1"/>
              <a:gd fmla="val -57084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os campos item e next</a:t>
            </a:r>
            <a:endParaRPr sz="12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27"/>
          <p:cNvSpPr/>
          <p:nvPr/>
        </p:nvSpPr>
        <p:spPr>
          <a:xfrm>
            <a:off x="5205740" y="4653384"/>
            <a:ext cx="155448" cy="31320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27"/>
          <p:cNvSpPr/>
          <p:nvPr/>
        </p:nvSpPr>
        <p:spPr>
          <a:xfrm>
            <a:off x="7284370" y="2840188"/>
            <a:ext cx="1085658" cy="437166"/>
          </a:xfrm>
          <a:prstGeom prst="wedgeRoundRectCallout">
            <a:avLst>
              <a:gd fmla="val -220528" name="adj1"/>
              <a:gd fmla="val -43140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Recupera o primeiro nó</a:t>
            </a:r>
            <a:endParaRPr/>
          </a:p>
        </p:txBody>
      </p:sp>
      <p:sp>
        <p:nvSpPr>
          <p:cNvPr id="327" name="Google Shape;327;p27"/>
          <p:cNvSpPr/>
          <p:nvPr/>
        </p:nvSpPr>
        <p:spPr>
          <a:xfrm>
            <a:off x="6423965" y="3003970"/>
            <a:ext cx="155448" cy="736987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27"/>
          <p:cNvSpPr/>
          <p:nvPr/>
        </p:nvSpPr>
        <p:spPr>
          <a:xfrm>
            <a:off x="7284370" y="3400405"/>
            <a:ext cx="1136119" cy="340552"/>
          </a:xfrm>
          <a:prstGeom prst="wedgeRoundRectCallout">
            <a:avLst>
              <a:gd fmla="val -102767" name="adj1"/>
              <a:gd fmla="val -46826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o nó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8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Referências</a:t>
            </a:r>
            <a:endParaRPr sz="2400">
              <a:solidFill>
                <a:srgbClr val="008000"/>
              </a:solidFill>
            </a:endParaRPr>
          </a:p>
        </p:txBody>
      </p:sp>
      <p:sp>
        <p:nvSpPr>
          <p:cNvPr id="334" name="Google Shape;334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2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28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28"/>
          <p:cNvSpPr txBox="1"/>
          <p:nvPr/>
        </p:nvSpPr>
        <p:spPr>
          <a:xfrm>
            <a:off x="650875" y="1274763"/>
            <a:ext cx="8137525" cy="75405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Rance Necaise. Data Structures and Algorithms Using Python. Capítulo 8. Queues. 2011.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Usando uma lista Python</a:t>
            </a: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749300" y="1295398"/>
            <a:ext cx="7772400" cy="480060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Uma fila é uma estrutura de dados que é uma coleção linear de elementos cujo acesso está restrito a regra FIFO. Novos itens são inseridos no fim da fila, enquanto elementos presentes na fila são removidos pela frente. Os itens são mantidos na ordem em que foram adicionados a estrutura.</a:t>
            </a:r>
            <a:endParaRPr/>
          </a:p>
          <a:p>
            <a:pPr indent="-341313" lvl="0" marL="341313" marR="0" rtl="0" algn="just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 principais operações são:</a:t>
            </a:r>
            <a:endParaRPr/>
          </a:p>
          <a:p>
            <a:pPr indent="-285750" lvl="1" marL="742950" marR="0" rtl="0" algn="just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Queue():  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Cria uma fila vazia;</a:t>
            </a:r>
            <a:endParaRPr/>
          </a:p>
          <a:p>
            <a:pPr indent="-285750" lvl="1" marL="742950" marR="0" rtl="0" algn="just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isEmpty(): 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Retorna um valor booleano indicando se a fila está vazia;</a:t>
            </a:r>
            <a:endParaRPr/>
          </a:p>
          <a:p>
            <a:pPr indent="-285750" lvl="1" marL="742950" marR="0" rtl="0" algn="just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length():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   Retorna o número de elementos presentes na fila;</a:t>
            </a:r>
            <a:endParaRPr/>
          </a:p>
          <a:p>
            <a:pPr indent="-285750" lvl="1" marL="742950" marR="0" rtl="0" algn="just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enqueue(item):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adiciona o elemento item no final da fila;</a:t>
            </a:r>
            <a:endParaRPr/>
          </a:p>
          <a:p>
            <a:pPr indent="-285750" lvl="1" marL="742950" marR="0" rtl="0" algn="just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dequeue():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remove e retorna o elemento que está na frente da fila. </a:t>
            </a:r>
            <a:endParaRPr/>
          </a:p>
          <a:p>
            <a:pPr indent="-341313" lvl="0" marL="341313" marR="0" rtl="0" algn="just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Apresenta-se três formas de implementar uma fila em Python:</a:t>
            </a:r>
            <a:endParaRPr/>
          </a:p>
          <a:p>
            <a:pPr indent="-285750" lvl="1" marL="742950" marR="0" rtl="0" algn="just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Usando uma lista em Python;</a:t>
            </a:r>
            <a:endParaRPr/>
          </a:p>
          <a:p>
            <a:pPr indent="-285750" lvl="1" marL="742950" marR="0" rtl="0" algn="just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Usando array circular;</a:t>
            </a:r>
            <a:endParaRPr/>
          </a:p>
          <a:p>
            <a:pPr indent="-285750" lvl="1" marL="742950" marR="0" rtl="0" algn="just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Usando listas encadeadas.</a:t>
            </a:r>
            <a:endParaRPr/>
          </a:p>
          <a:p>
            <a:pPr indent="-194309" lvl="1" marL="742950" marR="0" rtl="0" algn="just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94309" lvl="1" marL="742950" marR="0" rtl="0" algn="just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457200" marR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Usando uma lista Python</a:t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749300" y="1295397"/>
            <a:ext cx="7772400" cy="259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maneira mais simples de implementar uma fila em Python é usando uma lista Python.  A lista Python pode ser considerada um caso mais geral de fila.  A estrutura já possui funções para adicionar e remover elementos.</a:t>
            </a:r>
            <a:endParaRPr/>
          </a:p>
          <a:p>
            <a:pPr indent="-341313" lvl="0" marL="341313" marR="0" rtl="0" algn="just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No entanto, devemos lembrar que toda lista Python opera sobre um array e as operações realizam deslocamentos de elementos, redimensiomento do array, que implica na copia de dados em um novo array, o que pode afetar o desempenho.</a:t>
            </a:r>
            <a:endParaRPr/>
          </a:p>
          <a:p>
            <a:pPr indent="-341313" lvl="0" marL="341313" marR="0" rtl="0" algn="just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uma fila como lista Python.</a:t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478" y="4298775"/>
            <a:ext cx="5200650" cy="1081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Usando uma lista Python</a:t>
            </a:r>
            <a:endParaRPr/>
          </a:p>
        </p:txBody>
      </p:sp>
      <p:sp>
        <p:nvSpPr>
          <p:cNvPr id="143" name="Google Shape;143;p16"/>
          <p:cNvSpPr txBox="1"/>
          <p:nvPr/>
        </p:nvSpPr>
        <p:spPr>
          <a:xfrm>
            <a:off x="749300" y="1295398"/>
            <a:ext cx="7772400" cy="67273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as operações de remoção (dequeue) e inserção (enqueue) em uma lista python.</a:t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0567" y="2249509"/>
            <a:ext cx="5067300" cy="3522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Usando uma lista Python</a:t>
            </a:r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209369" y="1269157"/>
            <a:ext cx="7772400" cy="62919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implementação de uma fila usando uma lista Python é bastante simples e direta, usando os métodos </a:t>
            </a:r>
            <a:r>
              <a:rPr b="0" i="0" lang="pt-BR" sz="18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append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e </a:t>
            </a:r>
            <a:r>
              <a:rPr b="0" i="0" lang="pt-BR" sz="18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pop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disponíveis em qualquer lista Python. </a:t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3245" y="2213208"/>
            <a:ext cx="6040755" cy="424474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>
            <a:off x="133078" y="2213208"/>
            <a:ext cx="2802618" cy="1146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módulo pylistqueue.py que implementa o TAD Fila (Queue ADT) possui uma a classe 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Queue.</a:t>
            </a:r>
            <a:endParaRPr b="0" i="0" sz="16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6819176" y="2075958"/>
            <a:ext cx="1162593" cy="351760"/>
          </a:xfrm>
          <a:prstGeom prst="wedgeRoundRectCallout">
            <a:avLst>
              <a:gd fmla="val -241234" name="adj1"/>
              <a:gd fmla="val 166661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 Queue</a:t>
            </a:r>
            <a:endParaRPr b="0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7048889" y="2874600"/>
            <a:ext cx="1498574" cy="351760"/>
          </a:xfrm>
          <a:prstGeom prst="wedgeRoundRectCallout">
            <a:avLst>
              <a:gd fmla="val -155751" name="adj1"/>
              <a:gd fmla="val 41644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Construtor da Fila</a:t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7048889" y="3637832"/>
            <a:ext cx="949933" cy="351760"/>
          </a:xfrm>
          <a:prstGeom prst="wedgeRoundRectCallout">
            <a:avLst>
              <a:gd fmla="val -223747" name="adj1"/>
              <a:gd fmla="val 19363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Fila Vazia</a:t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7048889" y="4471885"/>
            <a:ext cx="1637911" cy="351760"/>
          </a:xfrm>
          <a:prstGeom prst="wedgeRoundRectCallout">
            <a:avLst>
              <a:gd fmla="val -151474" name="adj1"/>
              <a:gd fmla="val -22725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Comprimento da Fila</a:t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7048890" y="4936709"/>
            <a:ext cx="1637911" cy="351760"/>
          </a:xfrm>
          <a:prstGeom prst="wedgeRoundRectCallout">
            <a:avLst>
              <a:gd fmla="val -121699" name="adj1"/>
              <a:gd fmla="val 34217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Insere item na Fila</a:t>
            </a: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7048888" y="6190898"/>
            <a:ext cx="1637911" cy="351760"/>
          </a:xfrm>
          <a:prstGeom prst="wedgeRoundRectCallout">
            <a:avLst>
              <a:gd fmla="val -154133" name="adj1"/>
              <a:gd fmla="val -131655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da Fila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Usando Array Circular</a:t>
            </a:r>
            <a:endParaRPr/>
          </a:p>
        </p:txBody>
      </p:sp>
      <p:sp>
        <p:nvSpPr>
          <p:cNvPr id="172" name="Google Shape;172;p18"/>
          <p:cNvSpPr txBox="1"/>
          <p:nvPr/>
        </p:nvSpPr>
        <p:spPr>
          <a:xfrm>
            <a:off x="749300" y="1295399"/>
            <a:ext cx="7772400" cy="22054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208" l="0" r="-469" t="-55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1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Google Shape;17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9450" y="3561807"/>
            <a:ext cx="5372100" cy="156891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8"/>
          <p:cNvSpPr txBox="1"/>
          <p:nvPr/>
        </p:nvSpPr>
        <p:spPr>
          <a:xfrm>
            <a:off x="749300" y="5371011"/>
            <a:ext cx="7772400" cy="61177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lang="pt-BR" sz="1600" u="non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array circular elimina a necessidade de deslocamento de elementos, mas introduz </a:t>
            </a:r>
            <a:r>
              <a:rPr b="0" lang="pt-BR" sz="1600" u="non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o limite na capacidade máxima da fila</a:t>
            </a:r>
            <a:r>
              <a:rPr b="0" lang="pt-BR" sz="1600" u="non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Usando Array Circular</a:t>
            </a:r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457200" y="1377493"/>
            <a:ext cx="3265351" cy="244100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implementar uma fila mediante um array circular, precisamos de um </a:t>
            </a:r>
            <a:r>
              <a:rPr b="1"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contador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count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para o número de elementos, e </a:t>
            </a:r>
            <a:r>
              <a:rPr b="1"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dois índices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para marcar as posições de inicio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front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e de fim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back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da fila.</a:t>
            </a:r>
            <a:endParaRPr/>
          </a:p>
          <a:p>
            <a:pPr indent="-341313" lvl="0" marL="341313" marR="0" rtl="0" algn="just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Observe como estes campos mudam no exemplo. </a:t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1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9" name="Google Shape;18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2487" y="1321248"/>
            <a:ext cx="3836670" cy="1472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1999" y="3161544"/>
            <a:ext cx="4017645" cy="123444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9"/>
          <p:cNvSpPr txBox="1"/>
          <p:nvPr/>
        </p:nvSpPr>
        <p:spPr>
          <a:xfrm>
            <a:off x="4119868" y="1888063"/>
            <a:ext cx="4138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</a:t>
            </a:r>
            <a:endParaRPr/>
          </a:p>
        </p:txBody>
      </p:sp>
      <p:sp>
        <p:nvSpPr>
          <p:cNvPr id="192" name="Google Shape;192;p19"/>
          <p:cNvSpPr txBox="1"/>
          <p:nvPr/>
        </p:nvSpPr>
        <p:spPr>
          <a:xfrm>
            <a:off x="4119868" y="3609487"/>
            <a:ext cx="42511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</a:t>
            </a:r>
            <a:endParaRPr/>
          </a:p>
        </p:txBody>
      </p:sp>
      <p:pic>
        <p:nvPicPr>
          <p:cNvPr id="193" name="Google Shape;19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1999" y="4925854"/>
            <a:ext cx="3981450" cy="110642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9"/>
          <p:cNvSpPr txBox="1"/>
          <p:nvPr/>
        </p:nvSpPr>
        <p:spPr>
          <a:xfrm>
            <a:off x="4119868" y="5309789"/>
            <a:ext cx="4138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</a:t>
            </a:r>
            <a:endParaRPr/>
          </a:p>
        </p:txBody>
      </p:sp>
      <p:sp>
        <p:nvSpPr>
          <p:cNvPr id="195" name="Google Shape;195;p19"/>
          <p:cNvSpPr txBox="1"/>
          <p:nvPr/>
        </p:nvSpPr>
        <p:spPr>
          <a:xfrm>
            <a:off x="6940731" y="2922972"/>
            <a:ext cx="128272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enqueue (32)</a:t>
            </a:r>
            <a:endParaRPr/>
          </a:p>
        </p:txBody>
      </p:sp>
      <p:sp>
        <p:nvSpPr>
          <p:cNvPr id="196" name="Google Shape;196;p19"/>
          <p:cNvSpPr txBox="1"/>
          <p:nvPr/>
        </p:nvSpPr>
        <p:spPr>
          <a:xfrm>
            <a:off x="6940731" y="4547511"/>
            <a:ext cx="8899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dequeue</a:t>
            </a:r>
            <a:endParaRPr sz="1600">
              <a:solidFill>
                <a:srgbClr val="C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Usando Array Circular</a:t>
            </a:r>
            <a:endParaRPr/>
          </a:p>
        </p:txBody>
      </p:sp>
      <p:sp>
        <p:nvSpPr>
          <p:cNvPr id="202" name="Google Shape;202;p20"/>
          <p:cNvSpPr txBox="1"/>
          <p:nvPr/>
        </p:nvSpPr>
        <p:spPr>
          <a:xfrm>
            <a:off x="457200" y="1377493"/>
            <a:ext cx="3265351" cy="244100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Neste exemplos, observe que os índices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front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e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back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mudam de posição. </a:t>
            </a:r>
            <a:endParaRPr/>
          </a:p>
          <a:p>
            <a:pPr indent="-341313" lvl="0" marL="341313" marR="0" rtl="0" algn="just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No exemplo (d), observe que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back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atinge a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última posição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341313" lvl="0" marL="341313" marR="0" rtl="0" algn="just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No exemplo (e), uma nova inserção faz com que a próxima posição de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back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seja 0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7" name="Google Shape;20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3764" y="1369574"/>
            <a:ext cx="3981450" cy="110642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0"/>
          <p:cNvSpPr txBox="1"/>
          <p:nvPr/>
        </p:nvSpPr>
        <p:spPr>
          <a:xfrm>
            <a:off x="4081633" y="1753509"/>
            <a:ext cx="4138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</a:t>
            </a:r>
            <a:endParaRPr/>
          </a:p>
        </p:txBody>
      </p:sp>
      <p:sp>
        <p:nvSpPr>
          <p:cNvPr id="209" name="Google Shape;209;p20"/>
          <p:cNvSpPr txBox="1"/>
          <p:nvPr/>
        </p:nvSpPr>
        <p:spPr>
          <a:xfrm>
            <a:off x="6818810" y="2661120"/>
            <a:ext cx="133241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enqueue (8)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enqueue (23)</a:t>
            </a:r>
            <a:endParaRPr/>
          </a:p>
        </p:txBody>
      </p:sp>
      <p:pic>
        <p:nvPicPr>
          <p:cNvPr id="210" name="Google Shape;21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3259723"/>
            <a:ext cx="3945255" cy="125272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0"/>
          <p:cNvSpPr txBox="1"/>
          <p:nvPr/>
        </p:nvSpPr>
        <p:spPr>
          <a:xfrm>
            <a:off x="4081633" y="3716810"/>
            <a:ext cx="42511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</a:t>
            </a:r>
            <a:endParaRPr/>
          </a:p>
        </p:txBody>
      </p:sp>
      <p:sp>
        <p:nvSpPr>
          <p:cNvPr id="212" name="Google Shape;212;p20"/>
          <p:cNvSpPr txBox="1"/>
          <p:nvPr/>
        </p:nvSpPr>
        <p:spPr>
          <a:xfrm>
            <a:off x="4081633" y="5475364"/>
            <a:ext cx="4138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(e)</a:t>
            </a:r>
            <a:endParaRPr/>
          </a:p>
        </p:txBody>
      </p:sp>
      <p:pic>
        <p:nvPicPr>
          <p:cNvPr id="213" name="Google Shape;21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4997823"/>
            <a:ext cx="3950208" cy="129363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0"/>
          <p:cNvSpPr txBox="1"/>
          <p:nvPr/>
        </p:nvSpPr>
        <p:spPr>
          <a:xfrm>
            <a:off x="6818810" y="4828546"/>
            <a:ext cx="128272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enqueue (39)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Usando Array Circular</a:t>
            </a:r>
            <a:endParaRPr/>
          </a:p>
        </p:txBody>
      </p:sp>
      <p:sp>
        <p:nvSpPr>
          <p:cNvPr id="220" name="Google Shape;220;p21"/>
          <p:cNvSpPr txBox="1"/>
          <p:nvPr/>
        </p:nvSpPr>
        <p:spPr>
          <a:xfrm>
            <a:off x="749300" y="1295398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No último exemplo, com fila cheia,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back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precede a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front.</a:t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1" name="Google Shape;221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2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5" name="Google Shape;22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6731" y="4028986"/>
            <a:ext cx="4783455" cy="1584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86743" y="1852856"/>
            <a:ext cx="3950208" cy="129363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1"/>
          <p:cNvSpPr txBox="1"/>
          <p:nvPr/>
        </p:nvSpPr>
        <p:spPr>
          <a:xfrm>
            <a:off x="749300" y="3374048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Define-se condição semelhante para fila vazia,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back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precede a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front.</a:t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