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797675" cy="9926625"/>
  <p:embeddedFontLs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p:nvPr>
            <p:ph idx="3"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51275" y="0"/>
            <a:ext cx="2946400"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 name="Google Shape;7;n"/>
          <p:cNvSpPr txBox="1"/>
          <p:nvPr>
            <p:ph idx="11" type="ftr"/>
          </p:nvPr>
        </p:nvSpPr>
        <p:spPr>
          <a:xfrm>
            <a:off x="0" y="9429750"/>
            <a:ext cx="2946400" cy="49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5" name="Google Shape;235;p1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 name="Google Shape;249;p1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p1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1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1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1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1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p1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1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2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2" name="Google Shape;362;p2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p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04875" y="3648075"/>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0" name="Google Shape;20;p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1" name="Google Shape;21;p2"/>
          <p:cNvSpPr/>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2" name="Google Shape;22;p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3" name="Google Shape;23;p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5" name="Google Shape;25;p2"/>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rot="5400000">
            <a:off x="2116931" y="-440531"/>
            <a:ext cx="491013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1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showMasterSp="0" type="vertTitleAndTx">
  <p:cSld name="VERTICAL_TITLE_AND_VERTICAL_TEXT">
    <p:spTree>
      <p:nvGrpSpPr>
        <p:cNvPr id="96" name="Shape 96"/>
        <p:cNvGrpSpPr/>
        <p:nvPr/>
      </p:nvGrpSpPr>
      <p:grpSpPr>
        <a:xfrm>
          <a:off x="0" y="0"/>
          <a:ext cx="0" cy="0"/>
          <a:chOff x="0" y="0"/>
          <a:chExt cx="0" cy="0"/>
        </a:xfrm>
      </p:grpSpPr>
      <p:cxnSp>
        <p:nvCxnSpPr>
          <p:cNvPr id="97" name="Google Shape;97;p12"/>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98" name="Google Shape;98;p12"/>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cxnSp>
        <p:nvCxnSpPr>
          <p:cNvPr id="99" name="Google Shape;99;p12"/>
          <p:cNvCxnSpPr/>
          <p:nvPr/>
        </p:nvCxnSpPr>
        <p:spPr>
          <a:xfrm rot="5400000">
            <a:off x="3630612" y="3201988"/>
            <a:ext cx="5851525" cy="0"/>
          </a:xfrm>
          <a:prstGeom prst="straightConnector1">
            <a:avLst/>
          </a:prstGeom>
          <a:noFill/>
          <a:ln cap="flat" cmpd="sng" w="9525">
            <a:solidFill>
              <a:schemeClr val="accent2"/>
            </a:solidFill>
            <a:prstDash val="dash"/>
            <a:round/>
            <a:headEnd len="med" w="med" type="none"/>
            <a:tailEnd len="med" w="med" type="none"/>
          </a:ln>
        </p:spPr>
      </p:cxnSp>
      <p:sp>
        <p:nvSpPr>
          <p:cNvPr id="100" name="Google Shape;100;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2" name="Google Shape;102;p1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8" name="Shape 28"/>
        <p:cNvGrpSpPr/>
        <p:nvPr/>
      </p:nvGrpSpPr>
      <p:grpSpPr>
        <a:xfrm>
          <a:off x="0" y="0"/>
          <a:ext cx="0" cy="0"/>
          <a:chOff x="0" y="0"/>
          <a:chExt cx="0" cy="0"/>
        </a:xfrm>
      </p:grpSpPr>
      <p:sp>
        <p:nvSpPr>
          <p:cNvPr id="29" name="Google Shape;29;p3"/>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30" name="Google Shape;30;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bg>
      <p:bgPr>
        <a:solidFill>
          <a:schemeClr val="dk2"/>
        </a:solidFill>
      </p:bgPr>
    </p:bg>
    <p:spTree>
      <p:nvGrpSpPr>
        <p:cNvPr id="40" name="Shape 40"/>
        <p:cNvGrpSpPr/>
        <p:nvPr/>
      </p:nvGrpSpPr>
      <p:grpSpPr>
        <a:xfrm>
          <a:off x="0" y="0"/>
          <a:ext cx="0" cy="0"/>
          <a:chOff x="0" y="0"/>
          <a:chExt cx="0" cy="0"/>
        </a:xfrm>
      </p:grpSpPr>
      <p:sp>
        <p:nvSpPr>
          <p:cNvPr id="41" name="Google Shape;41;p5"/>
          <p:cNvSpPr/>
          <p:nvPr/>
        </p:nvSpPr>
        <p:spPr>
          <a:xfrm>
            <a:off x="914400" y="2819400"/>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42" name="Google Shape;42;p5"/>
          <p:cNvSpPr/>
          <p:nvPr/>
        </p:nvSpPr>
        <p:spPr>
          <a:xfrm>
            <a:off x="914400" y="2819400"/>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43" name="Google Shape;43;p5"/>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5" name="Google Shape;45;p5"/>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1069975" y="6354763"/>
            <a:ext cx="1520825"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1" name="Google Shape;51;p6"/>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7"/>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7"/>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0" name="Google Shape;60;p7"/>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1" name="Google Shape;61;p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64" name="Shape 64"/>
        <p:cNvGrpSpPr/>
        <p:nvPr/>
      </p:nvGrpSpPr>
      <p:grpSpPr>
        <a:xfrm>
          <a:off x="0" y="0"/>
          <a:ext cx="0" cy="0"/>
          <a:chOff x="0" y="0"/>
          <a:chExt cx="0" cy="0"/>
        </a:xfrm>
      </p:grpSpPr>
      <p:cxnSp>
        <p:nvCxnSpPr>
          <p:cNvPr id="65" name="Google Shape;65;p8"/>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66" name="Google Shape;66;p8"/>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67" name="Google Shape;67;p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70" name="Shape 70"/>
        <p:cNvGrpSpPr/>
        <p:nvPr/>
      </p:nvGrpSpPr>
      <p:grpSpPr>
        <a:xfrm>
          <a:off x="0" y="0"/>
          <a:ext cx="0" cy="0"/>
          <a:chOff x="0" y="0"/>
          <a:chExt cx="0" cy="0"/>
        </a:xfrm>
      </p:grpSpPr>
      <p:cxnSp>
        <p:nvCxnSpPr>
          <p:cNvPr id="71" name="Google Shape;71;p9"/>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72" name="Google Shape;72;p9"/>
          <p:cNvCxnSpPr/>
          <p:nvPr/>
        </p:nvCxnSpPr>
        <p:spPr>
          <a:xfrm rot="5400000">
            <a:off x="3160712" y="3324226"/>
            <a:ext cx="6035675" cy="0"/>
          </a:xfrm>
          <a:prstGeom prst="straightConnector1">
            <a:avLst/>
          </a:prstGeom>
          <a:noFill/>
          <a:ln cap="flat" cmpd="sng" w="9525">
            <a:solidFill>
              <a:schemeClr val="accent2"/>
            </a:solidFill>
            <a:prstDash val="dash"/>
            <a:round/>
            <a:headEnd len="med" w="med" type="none"/>
            <a:tailEnd len="med" w="med" type="none"/>
          </a:ln>
        </p:spPr>
      </p:cxnSp>
      <p:sp>
        <p:nvSpPr>
          <p:cNvPr id="73" name="Google Shape;73;p9"/>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74" name="Google Shape;74;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6" name="Google Shape;76;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7" name="Google Shape;77;p9"/>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bg>
      <p:bgPr>
        <a:solidFill>
          <a:schemeClr val="dk2"/>
        </a:solidFill>
      </p:bgPr>
    </p:bg>
    <p:spTree>
      <p:nvGrpSpPr>
        <p:cNvPr id="80" name="Shape 80"/>
        <p:cNvGrpSpPr/>
        <p:nvPr/>
      </p:nvGrpSpPr>
      <p:grpSpPr>
        <a:xfrm>
          <a:off x="0" y="0"/>
          <a:ext cx="0" cy="0"/>
          <a:chOff x="0" y="0"/>
          <a:chExt cx="0" cy="0"/>
        </a:xfrm>
      </p:grpSpPr>
      <p:cxnSp>
        <p:nvCxnSpPr>
          <p:cNvPr id="81" name="Google Shape;81;p10"/>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82" name="Google Shape;82;p1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83" name="Google Shape;83;p10"/>
          <p:cNvSpPr/>
          <p:nvPr/>
        </p:nvSpPr>
        <p:spPr>
          <a:xfrm>
            <a:off x="457200" y="500063"/>
            <a:ext cx="182563"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84" name="Google Shape;84;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457200" y="1905000"/>
            <a:ext cx="8229600" cy="4270248"/>
          </a:xfrm>
          <a:prstGeom prst="rect">
            <a:avLst/>
          </a:prstGeom>
          <a:solidFill>
            <a:srgbClr val="BABABA"/>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Gill Sans"/>
                <a:ea typeface="Gill Sans"/>
                <a:cs typeface="Gill Sans"/>
                <a:sym typeface="Gill Sans"/>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lvl="2" marR="0" rtl="0" algn="l">
              <a:spcBef>
                <a:spcPts val="500"/>
              </a:spcBef>
              <a:spcAft>
                <a:spcPts val="0"/>
              </a:spcAft>
              <a:buClr>
                <a:srgbClr val="BCBCBC"/>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lvl="3" marR="0" rtl="0" algn="l">
              <a:spcBef>
                <a:spcPts val="400"/>
              </a:spcBef>
              <a:spcAft>
                <a:spcPts val="0"/>
              </a:spcAft>
              <a:buClr>
                <a:srgbClr val="8BA2B4"/>
              </a:buClr>
              <a:buSzPts val="1400"/>
              <a:buFont typeface="Noto Sans Symbols"/>
              <a:buChar char="◻"/>
              <a:defRPr b="0" i="0" sz="2000" u="none" cap="none" strike="noStrike">
                <a:solidFill>
                  <a:schemeClr val="lt1"/>
                </a:solidFill>
                <a:latin typeface="Gill Sans"/>
                <a:ea typeface="Gill Sans"/>
                <a:cs typeface="Gill Sans"/>
                <a:sym typeface="Gill Sans"/>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86" name="Google Shape;86;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7" name="Google Shape;87;p10"/>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1" name="Google Shape;11;p1"/>
          <p:cNvSpPr txBox="1"/>
          <p:nvPr>
            <p:ph idx="1" type="body"/>
          </p:nvPr>
        </p:nvSpPr>
        <p:spPr>
          <a:xfrm>
            <a:off x="457200" y="1219200"/>
            <a:ext cx="8229600" cy="491013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17500" lvl="3" marL="1828800" marR="0" rtl="0" algn="l">
              <a:spcBef>
                <a:spcPts val="400"/>
              </a:spcBef>
              <a:spcAft>
                <a:spcPts val="0"/>
              </a:spcAft>
              <a:buClr>
                <a:srgbClr val="8BA2B4"/>
              </a:buClr>
              <a:buSzPts val="1400"/>
              <a:buFont typeface="Noto Sans Symbols"/>
              <a:buChar char="◻"/>
              <a:defRPr b="0" i="0" sz="20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med" w="med" type="none"/>
            <a:tailEnd len="med" w="med" type="none"/>
          </a:ln>
        </p:spPr>
      </p:cxnSp>
      <p:sp>
        <p:nvSpPr>
          <p:cNvPr id="17" name="Google Shape;17;p1"/>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85800" y="1219200"/>
            <a:ext cx="7772400" cy="213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pt-BR">
                <a:solidFill>
                  <a:srgbClr val="C00000"/>
                </a:solidFill>
              </a:rPr>
              <a:t>Aplicação de Filas</a:t>
            </a:r>
            <a:br>
              <a:rPr b="1" lang="pt-BR">
                <a:solidFill>
                  <a:srgbClr val="C00000"/>
                </a:solidFill>
              </a:rPr>
            </a:br>
            <a:r>
              <a:rPr b="1" lang="pt-BR">
                <a:solidFill>
                  <a:srgbClr val="C00000"/>
                </a:solidFill>
              </a:rPr>
              <a:t>Parte 2</a:t>
            </a:r>
            <a:br>
              <a:rPr b="1" lang="pt-BR">
                <a:solidFill>
                  <a:srgbClr val="C00000"/>
                </a:solidFill>
              </a:rPr>
            </a:br>
            <a:endParaRPr b="1" sz="2400">
              <a:solidFill>
                <a:srgbClr val="C00000"/>
              </a:solidFill>
            </a:endParaRPr>
          </a:p>
        </p:txBody>
      </p:sp>
      <p:sp>
        <p:nvSpPr>
          <p:cNvPr id="111" name="Google Shape;111;p13"/>
          <p:cNvSpPr txBox="1"/>
          <p:nvPr>
            <p:ph idx="1" type="subTitle"/>
          </p:nvPr>
        </p:nvSpPr>
        <p:spPr>
          <a:xfrm>
            <a:off x="1341438" y="4233863"/>
            <a:ext cx="6400800" cy="68897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76"/>
              <a:buNone/>
            </a:pPr>
            <a:r>
              <a:rPr b="1" lang="pt-BR" sz="2600">
                <a:solidFill>
                  <a:srgbClr val="0000FF"/>
                </a:solidFill>
              </a:rPr>
              <a:t>Prof. Fermín Alfredo Tang Montané</a:t>
            </a:r>
            <a:endParaRPr b="1" sz="1900">
              <a:solidFill>
                <a:srgbClr val="0000FF"/>
              </a:solidFill>
              <a:latin typeface="Arial"/>
              <a:ea typeface="Arial"/>
              <a:cs typeface="Arial"/>
              <a:sym typeface="Arial"/>
            </a:endParaRPr>
          </a:p>
        </p:txBody>
      </p:sp>
      <p:sp>
        <p:nvSpPr>
          <p:cNvPr id="112" name="Google Shape;112;p13"/>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3" name="Google Shape;113;p13"/>
          <p:cNvSpPr txBox="1"/>
          <p:nvPr/>
        </p:nvSpPr>
        <p:spPr>
          <a:xfrm>
            <a:off x="1693863" y="369888"/>
            <a:ext cx="3929062" cy="638175"/>
          </a:xfrm>
          <a:prstGeom prst="rect">
            <a:avLst/>
          </a:prstGeom>
          <a:noFill/>
          <a:ln>
            <a:noFill/>
          </a:ln>
        </p:spPr>
        <p:txBody>
          <a:bodyPr anchorCtr="0" anchor="b" bIns="45700" lIns="91425" spcFirstLastPara="1" rIns="91425" wrap="square" tIns="45700">
            <a:normAutofit fontScale="92500"/>
          </a:bodyPr>
          <a:lstStyle/>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CENTRO DE CIÊNCIA E TECNOLOGIA</a:t>
            </a:r>
            <a:endParaRPr/>
          </a:p>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LABORATÓRIO DE CIÊNCIAS MATEMÁTICAS</a:t>
            </a:r>
            <a:br>
              <a:rPr b="1" i="0" lang="pt-BR" sz="1100" u="none" cap="small" strike="noStrike">
                <a:solidFill>
                  <a:schemeClr val="dk1"/>
                </a:solidFill>
                <a:latin typeface="Bookman Old Style"/>
                <a:ea typeface="Bookman Old Style"/>
                <a:cs typeface="Bookman Old Style"/>
                <a:sym typeface="Bookman Old Style"/>
              </a:rPr>
            </a:br>
            <a:r>
              <a:rPr b="1" i="0" lang="pt-BR" sz="1100" u="none" cap="small" strike="noStrike">
                <a:solidFill>
                  <a:schemeClr val="dk1"/>
                </a:solidFill>
                <a:latin typeface="Bookman Old Style"/>
                <a:ea typeface="Bookman Old Style"/>
                <a:cs typeface="Bookman Old Style"/>
                <a:sym typeface="Bookman Old Style"/>
              </a:rPr>
              <a:t>UNIVERSIDADE ESTADUAL DO NORTE FLUMINENSE  </a:t>
            </a:r>
            <a:endParaRPr/>
          </a:p>
        </p:txBody>
      </p:sp>
      <p:pic>
        <p:nvPicPr>
          <p:cNvPr id="114" name="Google Shape;114;p13"/>
          <p:cNvPicPr preferRelativeResize="0"/>
          <p:nvPr/>
        </p:nvPicPr>
        <p:blipFill rotWithShape="1">
          <a:blip r:embed="rId3">
            <a:alphaModFix/>
          </a:blip>
          <a:srcRect b="0" l="0" r="0" t="0"/>
          <a:stretch/>
        </p:blipFill>
        <p:spPr>
          <a:xfrm>
            <a:off x="50800" y="50800"/>
            <a:ext cx="1619250" cy="1276350"/>
          </a:xfrm>
          <a:prstGeom prst="rect">
            <a:avLst/>
          </a:prstGeom>
          <a:noFill/>
          <a:ln>
            <a:noFill/>
          </a:ln>
        </p:spPr>
      </p:pic>
      <p:sp>
        <p:nvSpPr>
          <p:cNvPr id="115" name="Google Shape;115;p13"/>
          <p:cNvSpPr/>
          <p:nvPr/>
        </p:nvSpPr>
        <p:spPr>
          <a:xfrm>
            <a:off x="1370013" y="3190875"/>
            <a:ext cx="6400800" cy="447675"/>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accent2"/>
              </a:buClr>
              <a:buSzPts val="1920"/>
              <a:buFont typeface="Noto Sans Symbols"/>
              <a:buNone/>
            </a:pPr>
            <a:r>
              <a:rPr b="1" i="1" lang="pt-BR" sz="2400" u="none" cap="none" strike="noStrike">
                <a:solidFill>
                  <a:srgbClr val="00B050"/>
                </a:solidFill>
                <a:latin typeface="Arial"/>
                <a:ea typeface="Arial"/>
                <a:cs typeface="Arial"/>
                <a:sym typeface="Arial"/>
              </a:rPr>
              <a:t>Disciplina: Estrutura de Dados I</a:t>
            </a:r>
            <a:endParaRPr/>
          </a:p>
        </p:txBody>
      </p:sp>
      <p:sp>
        <p:nvSpPr>
          <p:cNvPr id="116" name="Google Shape;116;p13"/>
          <p:cNvSpPr/>
          <p:nvPr/>
        </p:nvSpPr>
        <p:spPr>
          <a:xfrm>
            <a:off x="1423988" y="5184775"/>
            <a:ext cx="6400800" cy="466725"/>
          </a:xfrm>
          <a:prstGeom prst="rect">
            <a:avLst/>
          </a:prstGeom>
          <a:noFill/>
          <a:ln>
            <a:noFill/>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rgbClr val="993300"/>
              </a:buClr>
              <a:buSzPts val="2000"/>
              <a:buFont typeface="Arimo"/>
              <a:buNone/>
            </a:pPr>
            <a:r>
              <a:rPr b="1" i="0" lang="pt-BR" sz="2000" u="none" cap="none" strike="noStrike">
                <a:solidFill>
                  <a:schemeClr val="dk1"/>
                </a:solidFill>
                <a:latin typeface="Arial"/>
                <a:ea typeface="Arial"/>
                <a:cs typeface="Arial"/>
                <a:sym typeface="Arial"/>
              </a:rPr>
              <a:t>Curso: Ciência da Computação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a:t>
            </a:r>
            <a:r>
              <a:rPr lang="pt-BR" sz="2400">
                <a:solidFill>
                  <a:srgbClr val="C00000"/>
                </a:solidFill>
              </a:rPr>
              <a:t> (Queues)</a:t>
            </a:r>
            <a:br>
              <a:rPr lang="pt-BR" sz="2400">
                <a:solidFill>
                  <a:srgbClr val="C00000"/>
                </a:solidFill>
              </a:rPr>
            </a:br>
            <a:r>
              <a:rPr lang="pt-BR" sz="2400">
                <a:solidFill>
                  <a:srgbClr val="00B050"/>
                </a:solidFill>
              </a:rPr>
              <a:t>Balção de Passagens Aéreas – Classe Passenger</a:t>
            </a:r>
            <a:endParaRPr sz="2400">
              <a:solidFill>
                <a:srgbClr val="00B050"/>
              </a:solidFill>
            </a:endParaRPr>
          </a:p>
        </p:txBody>
      </p:sp>
      <p:sp>
        <p:nvSpPr>
          <p:cNvPr id="224" name="Google Shape;224;p22"/>
          <p:cNvSpPr txBox="1"/>
          <p:nvPr/>
        </p:nvSpPr>
        <p:spPr>
          <a:xfrm>
            <a:off x="652237" y="1192499"/>
            <a:ext cx="7839525" cy="180364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classe </a:t>
            </a:r>
            <a:r>
              <a:rPr b="1" lang="pt-BR" sz="1800">
                <a:solidFill>
                  <a:srgbClr val="002060"/>
                </a:solidFill>
                <a:latin typeface="Gill Sans"/>
                <a:ea typeface="Gill Sans"/>
                <a:cs typeface="Gill Sans"/>
                <a:sym typeface="Gill Sans"/>
              </a:rPr>
              <a:t>Passenger</a:t>
            </a:r>
            <a:r>
              <a:rPr lang="pt-BR" sz="1800">
                <a:solidFill>
                  <a:srgbClr val="002060"/>
                </a:solidFill>
                <a:latin typeface="Gill Sans"/>
                <a:ea typeface="Gill Sans"/>
                <a:cs typeface="Gill Sans"/>
                <a:sym typeface="Gill Sans"/>
              </a:rPr>
              <a:t> (Passageiro) é usada para armazenar e gerenciar as informações referentes a: </a:t>
            </a:r>
            <a:r>
              <a:rPr lang="pt-BR" sz="1800">
                <a:solidFill>
                  <a:srgbClr val="0070C0"/>
                </a:solidFill>
                <a:latin typeface="Gill Sans"/>
                <a:ea typeface="Gill Sans"/>
                <a:cs typeface="Gill Sans"/>
                <a:sym typeface="Gill Sans"/>
              </a:rPr>
              <a:t>i) identificação de um passageiro; e ii) tempo de chegada do mesmo. </a:t>
            </a:r>
            <a:r>
              <a:rPr lang="pt-BR" sz="1800">
                <a:solidFill>
                  <a:srgbClr val="002060"/>
                </a:solidFill>
                <a:latin typeface="Gill Sans"/>
                <a:ea typeface="Gill Sans"/>
                <a:cs typeface="Gill Sans"/>
                <a:sym typeface="Gill Sans"/>
              </a:rPr>
              <a:t> A identificação do passageiro será usada no registro de informações de um evento.</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tempo de chegada do passageiro será usado para determinar o tempo de espera na fila antes de ser atendido por um agente.</a:t>
            </a:r>
            <a:endParaRPr/>
          </a:p>
        </p:txBody>
      </p:sp>
      <p:sp>
        <p:nvSpPr>
          <p:cNvPr id="225" name="Google Shape;225;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 name="Google Shape;226;p2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7" name="Google Shape;227;p2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28" name="Google Shape;228;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29" name="Google Shape;229;p22"/>
          <p:cNvPicPr preferRelativeResize="0"/>
          <p:nvPr/>
        </p:nvPicPr>
        <p:blipFill rotWithShape="1">
          <a:blip r:embed="rId3">
            <a:alphaModFix/>
          </a:blip>
          <a:srcRect b="0" l="0" r="0" t="0"/>
          <a:stretch/>
        </p:blipFill>
        <p:spPr>
          <a:xfrm>
            <a:off x="1313725" y="3101068"/>
            <a:ext cx="6878955" cy="3154680"/>
          </a:xfrm>
          <a:prstGeom prst="rect">
            <a:avLst/>
          </a:prstGeom>
          <a:noFill/>
          <a:ln>
            <a:noFill/>
          </a:ln>
        </p:spPr>
      </p:pic>
      <p:sp>
        <p:nvSpPr>
          <p:cNvPr id="230" name="Google Shape;230;p22"/>
          <p:cNvSpPr/>
          <p:nvPr/>
        </p:nvSpPr>
        <p:spPr>
          <a:xfrm>
            <a:off x="6501037" y="3979401"/>
            <a:ext cx="1238697" cy="351760"/>
          </a:xfrm>
          <a:prstGeom prst="wedgeRoundRectCallout">
            <a:avLst>
              <a:gd fmla="val -99632" name="adj1"/>
              <a:gd fmla="val 21403"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Constructor</a:t>
            </a:r>
            <a:endParaRPr sz="1200">
              <a:solidFill>
                <a:schemeClr val="dk1"/>
              </a:solidFill>
              <a:latin typeface="Times New Roman"/>
              <a:ea typeface="Times New Roman"/>
              <a:cs typeface="Times New Roman"/>
              <a:sym typeface="Times New Roman"/>
            </a:endParaRPr>
          </a:p>
        </p:txBody>
      </p:sp>
      <p:sp>
        <p:nvSpPr>
          <p:cNvPr id="231" name="Google Shape;231;p22"/>
          <p:cNvSpPr/>
          <p:nvPr/>
        </p:nvSpPr>
        <p:spPr>
          <a:xfrm>
            <a:off x="6501037" y="4879603"/>
            <a:ext cx="1429198" cy="482431"/>
          </a:xfrm>
          <a:prstGeom prst="wedgeRoundRectCallout">
            <a:avLst>
              <a:gd fmla="val -236369" name="adj1"/>
              <a:gd fmla="val 18862"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Número de identificação</a:t>
            </a:r>
            <a:endParaRPr/>
          </a:p>
        </p:txBody>
      </p:sp>
      <p:sp>
        <p:nvSpPr>
          <p:cNvPr id="232" name="Google Shape;232;p22"/>
          <p:cNvSpPr/>
          <p:nvPr/>
        </p:nvSpPr>
        <p:spPr>
          <a:xfrm>
            <a:off x="6501037" y="5701590"/>
            <a:ext cx="1023713" cy="565859"/>
          </a:xfrm>
          <a:prstGeom prst="wedgeRoundRectCallout">
            <a:avLst>
              <a:gd fmla="val -254748" name="adj1"/>
              <a:gd fmla="val 5961"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Tempo de chegada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Balção de Passagens Aéreas – Classe TicketAgent</a:t>
            </a:r>
            <a:endParaRPr sz="2400">
              <a:solidFill>
                <a:srgbClr val="00B050"/>
              </a:solidFill>
            </a:endParaRPr>
          </a:p>
        </p:txBody>
      </p:sp>
      <p:sp>
        <p:nvSpPr>
          <p:cNvPr id="238" name="Google Shape;238;p23"/>
          <p:cNvSpPr txBox="1"/>
          <p:nvPr/>
        </p:nvSpPr>
        <p:spPr>
          <a:xfrm>
            <a:off x="652237" y="1192499"/>
            <a:ext cx="7839525" cy="180364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classe </a:t>
            </a:r>
            <a:r>
              <a:rPr b="1" lang="pt-BR" sz="1800">
                <a:solidFill>
                  <a:srgbClr val="002060"/>
                </a:solidFill>
                <a:latin typeface="Gill Sans"/>
                <a:ea typeface="Gill Sans"/>
                <a:cs typeface="Gill Sans"/>
                <a:sym typeface="Gill Sans"/>
              </a:rPr>
              <a:t>TicketAgent</a:t>
            </a:r>
            <a:r>
              <a:rPr lang="pt-BR" sz="1800">
                <a:solidFill>
                  <a:srgbClr val="002060"/>
                </a:solidFill>
                <a:latin typeface="Gill Sans"/>
                <a:ea typeface="Gill Sans"/>
                <a:cs typeface="Gill Sans"/>
                <a:sym typeface="Gill Sans"/>
              </a:rPr>
              <a:t> (Agente de Bilhetes) é usada para armazenar e gerenciar as informações referentes ao prestadores de serviço.  A informação inclui: </a:t>
            </a:r>
            <a:r>
              <a:rPr lang="pt-BR" sz="1800">
                <a:solidFill>
                  <a:srgbClr val="0070C0"/>
                </a:solidFill>
                <a:latin typeface="Gill Sans"/>
                <a:ea typeface="Gill Sans"/>
                <a:cs typeface="Gill Sans"/>
                <a:sym typeface="Gill Sans"/>
              </a:rPr>
              <a:t>i) número de identificação do agente; ii) referencia ao passageiro que está sendo atendido; iii) tempo de finalização do atendimento. </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tempo de finalização é calculado como a soma do tempo atual mais o tempo médio de atendimento. </a:t>
            </a:r>
            <a:endParaRPr/>
          </a:p>
        </p:txBody>
      </p:sp>
      <p:sp>
        <p:nvSpPr>
          <p:cNvPr id="239" name="Google Shape;239;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0" name="Google Shape;240;p2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1" name="Google Shape;241;p2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42" name="Google Shape;242;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43" name="Google Shape;243;p23"/>
          <p:cNvPicPr preferRelativeResize="0"/>
          <p:nvPr/>
        </p:nvPicPr>
        <p:blipFill rotWithShape="1">
          <a:blip r:embed="rId3">
            <a:alphaModFix/>
          </a:blip>
          <a:srcRect b="0" l="0" r="0" t="0"/>
          <a:stretch/>
        </p:blipFill>
        <p:spPr>
          <a:xfrm>
            <a:off x="914393" y="3045643"/>
            <a:ext cx="7141845" cy="3187887"/>
          </a:xfrm>
          <a:prstGeom prst="rect">
            <a:avLst/>
          </a:prstGeom>
          <a:noFill/>
          <a:ln>
            <a:noFill/>
          </a:ln>
        </p:spPr>
      </p:pic>
      <p:sp>
        <p:nvSpPr>
          <p:cNvPr id="244" name="Google Shape;244;p23"/>
          <p:cNvSpPr/>
          <p:nvPr/>
        </p:nvSpPr>
        <p:spPr>
          <a:xfrm>
            <a:off x="5976939" y="3832227"/>
            <a:ext cx="1429198" cy="351760"/>
          </a:xfrm>
          <a:prstGeom prst="wedgeRoundRectCallout">
            <a:avLst>
              <a:gd fmla="val -176731" name="adj1"/>
              <a:gd fmla="val 32234"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Constructor</a:t>
            </a:r>
            <a:endParaRPr sz="1200">
              <a:solidFill>
                <a:schemeClr val="dk1"/>
              </a:solidFill>
              <a:latin typeface="Times New Roman"/>
              <a:ea typeface="Times New Roman"/>
              <a:cs typeface="Times New Roman"/>
              <a:sym typeface="Times New Roman"/>
            </a:endParaRPr>
          </a:p>
        </p:txBody>
      </p:sp>
      <p:sp>
        <p:nvSpPr>
          <p:cNvPr id="245" name="Google Shape;245;p23"/>
          <p:cNvSpPr/>
          <p:nvPr/>
        </p:nvSpPr>
        <p:spPr>
          <a:xfrm>
            <a:off x="5976939" y="4917162"/>
            <a:ext cx="1429198" cy="482431"/>
          </a:xfrm>
          <a:prstGeom prst="wedgeRoundRectCallout">
            <a:avLst>
              <a:gd fmla="val -233703" name="adj1"/>
              <a:gd fmla="val 10965"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Número de identificação</a:t>
            </a:r>
            <a:endParaRPr/>
          </a:p>
        </p:txBody>
      </p:sp>
      <p:sp>
        <p:nvSpPr>
          <p:cNvPr id="246" name="Google Shape;246;p23"/>
          <p:cNvSpPr/>
          <p:nvPr/>
        </p:nvSpPr>
        <p:spPr>
          <a:xfrm>
            <a:off x="5989179" y="5973053"/>
            <a:ext cx="1416957" cy="570622"/>
          </a:xfrm>
          <a:prstGeom prst="wedgeRoundRectCallout">
            <a:avLst>
              <a:gd fmla="val -235139" name="adj1"/>
              <a:gd fmla="val -49587"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Verifica se o agente está livre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Balção de Passagens Aéreas – Classe TicketAgent</a:t>
            </a:r>
            <a:endParaRPr sz="2400">
              <a:solidFill>
                <a:srgbClr val="00B050"/>
              </a:solidFill>
            </a:endParaRPr>
          </a:p>
        </p:txBody>
      </p:sp>
      <p:sp>
        <p:nvSpPr>
          <p:cNvPr id="252" name="Google Shape;252;p24"/>
          <p:cNvSpPr txBox="1"/>
          <p:nvPr/>
        </p:nvSpPr>
        <p:spPr>
          <a:xfrm>
            <a:off x="652237" y="1192499"/>
            <a:ext cx="7796438" cy="236535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método </a:t>
            </a:r>
            <a:r>
              <a:rPr b="1" lang="pt-BR" sz="1800">
                <a:solidFill>
                  <a:srgbClr val="002060"/>
                </a:solidFill>
                <a:latin typeface="Gill Sans"/>
                <a:ea typeface="Gill Sans"/>
                <a:cs typeface="Gill Sans"/>
                <a:sym typeface="Gill Sans"/>
              </a:rPr>
              <a:t>IsFinished()</a:t>
            </a:r>
            <a:r>
              <a:rPr lang="pt-BR" sz="1800">
                <a:solidFill>
                  <a:srgbClr val="002060"/>
                </a:solidFill>
                <a:latin typeface="Gill Sans"/>
                <a:ea typeface="Gill Sans"/>
                <a:cs typeface="Gill Sans"/>
                <a:sym typeface="Gill Sans"/>
              </a:rPr>
              <a:t> verifica se o passageiro que esta sendo atendido já concluiu o seu atendimento.</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método </a:t>
            </a:r>
            <a:r>
              <a:rPr b="1" lang="pt-BR" sz="1800">
                <a:solidFill>
                  <a:srgbClr val="002060"/>
                </a:solidFill>
                <a:latin typeface="Gill Sans"/>
                <a:ea typeface="Gill Sans"/>
                <a:cs typeface="Gill Sans"/>
                <a:sym typeface="Gill Sans"/>
              </a:rPr>
              <a:t>startService()</a:t>
            </a:r>
            <a:r>
              <a:rPr lang="pt-BR" sz="1800">
                <a:solidFill>
                  <a:srgbClr val="002060"/>
                </a:solidFill>
                <a:latin typeface="Gill Sans"/>
                <a:ea typeface="Gill Sans"/>
                <a:cs typeface="Gill Sans"/>
                <a:sym typeface="Gill Sans"/>
              </a:rPr>
              <a:t> serve para que o agente inicie um novo atendimento, registrando: i) uma referencia ao passageiro atendido; e ii) o tempo de finalização do serviço;  ambos passados como parâmetros.</a:t>
            </a:r>
            <a:endParaRPr/>
          </a:p>
          <a:p>
            <a:pPr indent="-341313" lvl="0" marL="341313" marR="0" rtl="0" algn="just">
              <a:spcBef>
                <a:spcPts val="3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método </a:t>
            </a:r>
            <a:r>
              <a:rPr b="1" lang="pt-BR" sz="1800">
                <a:solidFill>
                  <a:srgbClr val="002060"/>
                </a:solidFill>
                <a:latin typeface="Gill Sans"/>
                <a:ea typeface="Gill Sans"/>
                <a:cs typeface="Gill Sans"/>
                <a:sym typeface="Gill Sans"/>
              </a:rPr>
              <a:t>stopService() </a:t>
            </a:r>
            <a:r>
              <a:rPr lang="pt-BR" sz="1800">
                <a:solidFill>
                  <a:srgbClr val="002060"/>
                </a:solidFill>
                <a:latin typeface="Gill Sans"/>
                <a:ea typeface="Gill Sans"/>
                <a:cs typeface="Gill Sans"/>
                <a:sym typeface="Gill Sans"/>
              </a:rPr>
              <a:t>serve para finalizar o atendimento do agente, retornando a referencia ao passageiro atendido e fazendo que o campo _passenger tenha novamente uma referência nula.</a:t>
            </a:r>
            <a:endParaRPr/>
          </a:p>
        </p:txBody>
      </p:sp>
      <p:sp>
        <p:nvSpPr>
          <p:cNvPr id="253" name="Google Shape;253;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4" name="Google Shape;254;p2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5" name="Google Shape;255;p2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56" name="Google Shape;256;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57" name="Google Shape;257;p24"/>
          <p:cNvPicPr preferRelativeResize="0"/>
          <p:nvPr/>
        </p:nvPicPr>
        <p:blipFill rotWithShape="1">
          <a:blip r:embed="rId3">
            <a:alphaModFix/>
          </a:blip>
          <a:srcRect b="0" l="0" r="0" t="0"/>
          <a:stretch/>
        </p:blipFill>
        <p:spPr>
          <a:xfrm>
            <a:off x="1198245" y="3638820"/>
            <a:ext cx="6747510" cy="2900092"/>
          </a:xfrm>
          <a:prstGeom prst="rect">
            <a:avLst/>
          </a:prstGeom>
          <a:noFill/>
          <a:ln>
            <a:noFill/>
          </a:ln>
        </p:spPr>
      </p:pic>
      <p:sp>
        <p:nvSpPr>
          <p:cNvPr id="258" name="Google Shape;258;p24"/>
          <p:cNvSpPr/>
          <p:nvPr/>
        </p:nvSpPr>
        <p:spPr>
          <a:xfrm>
            <a:off x="7406136" y="3277176"/>
            <a:ext cx="1280664" cy="482423"/>
          </a:xfrm>
          <a:prstGeom prst="wedgeRoundRectCallout">
            <a:avLst>
              <a:gd fmla="val -264588" name="adj1"/>
              <a:gd fmla="val 114146"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Verifica o fim do atendimento</a:t>
            </a:r>
            <a:endParaRPr/>
          </a:p>
        </p:txBody>
      </p:sp>
      <p:sp>
        <p:nvSpPr>
          <p:cNvPr id="259" name="Google Shape;259;p24"/>
          <p:cNvSpPr/>
          <p:nvPr/>
        </p:nvSpPr>
        <p:spPr>
          <a:xfrm>
            <a:off x="7406136" y="4502548"/>
            <a:ext cx="1125090" cy="482431"/>
          </a:xfrm>
          <a:prstGeom prst="wedgeRoundRectCallout">
            <a:avLst>
              <a:gd fmla="val -180459" name="adj1"/>
              <a:gd fmla="val 12939"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Inicio de Atendimento</a:t>
            </a:r>
            <a:endParaRPr/>
          </a:p>
        </p:txBody>
      </p:sp>
      <p:sp>
        <p:nvSpPr>
          <p:cNvPr id="260" name="Google Shape;260;p24"/>
          <p:cNvSpPr/>
          <p:nvPr/>
        </p:nvSpPr>
        <p:spPr>
          <a:xfrm>
            <a:off x="7418378" y="5774261"/>
            <a:ext cx="1112848" cy="570622"/>
          </a:xfrm>
          <a:prstGeom prst="wedgeRoundRectCallout">
            <a:avLst>
              <a:gd fmla="val -356658" name="adj1"/>
              <a:gd fmla="val -49587"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Fim de Atendimento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800">
                <a:solidFill>
                  <a:srgbClr val="00B050"/>
                </a:solidFill>
              </a:rPr>
              <a:t>Simulador - Balção de Passagens Aéreas</a:t>
            </a:r>
            <a:endParaRPr sz="2400">
              <a:solidFill>
                <a:srgbClr val="00B050"/>
              </a:solidFill>
            </a:endParaRPr>
          </a:p>
        </p:txBody>
      </p:sp>
      <p:sp>
        <p:nvSpPr>
          <p:cNvPr id="266" name="Google Shape;266;p25"/>
          <p:cNvSpPr txBox="1"/>
          <p:nvPr/>
        </p:nvSpPr>
        <p:spPr>
          <a:xfrm>
            <a:off x="891090" y="1419239"/>
            <a:ext cx="7306125" cy="10763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os objetos </a:t>
            </a:r>
            <a:r>
              <a:rPr b="1" lang="pt-BR" sz="1800">
                <a:solidFill>
                  <a:srgbClr val="002060"/>
                </a:solidFill>
                <a:latin typeface="Gill Sans"/>
                <a:ea typeface="Gill Sans"/>
                <a:cs typeface="Gill Sans"/>
                <a:sym typeface="Gill Sans"/>
              </a:rPr>
              <a:t>Passenger</a:t>
            </a:r>
            <a:r>
              <a:rPr lang="pt-BR" sz="1800">
                <a:solidFill>
                  <a:srgbClr val="002060"/>
                </a:solidFill>
                <a:latin typeface="Gill Sans"/>
                <a:ea typeface="Gill Sans"/>
                <a:cs typeface="Gill Sans"/>
                <a:sym typeface="Gill Sans"/>
              </a:rPr>
              <a:t> (Passageiro) e </a:t>
            </a:r>
            <a:r>
              <a:rPr b="1" lang="pt-BR" sz="1800">
                <a:solidFill>
                  <a:srgbClr val="002060"/>
                </a:solidFill>
                <a:latin typeface="Gill Sans"/>
                <a:ea typeface="Gill Sans"/>
                <a:cs typeface="Gill Sans"/>
                <a:sym typeface="Gill Sans"/>
              </a:rPr>
              <a:t>TicketAgent</a:t>
            </a:r>
            <a:r>
              <a:rPr lang="pt-BR" sz="1800">
                <a:solidFill>
                  <a:srgbClr val="002060"/>
                </a:solidFill>
                <a:latin typeface="Gill Sans"/>
                <a:ea typeface="Gill Sans"/>
                <a:cs typeface="Gill Sans"/>
                <a:sym typeface="Gill Sans"/>
              </a:rPr>
              <a:t> (Agente de Bilhetes)</a:t>
            </a:r>
            <a:endParaRPr/>
          </a:p>
        </p:txBody>
      </p:sp>
      <p:sp>
        <p:nvSpPr>
          <p:cNvPr id="267" name="Google Shape;267;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8" name="Google Shape;268;p2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9" name="Google Shape;269;p2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70" name="Google Shape;270;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71" name="Google Shape;271;p25"/>
          <p:cNvPicPr preferRelativeResize="0"/>
          <p:nvPr/>
        </p:nvPicPr>
        <p:blipFill rotWithShape="1">
          <a:blip r:embed="rId3">
            <a:alphaModFix/>
          </a:blip>
          <a:srcRect b="0" l="0" r="0" t="0"/>
          <a:stretch/>
        </p:blipFill>
        <p:spPr>
          <a:xfrm>
            <a:off x="2125980" y="2689779"/>
            <a:ext cx="4892040" cy="14784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000">
                <a:solidFill>
                  <a:srgbClr val="00B050"/>
                </a:solidFill>
              </a:rPr>
              <a:t>Balção de Passagens Aéreas – Classe TicketCounter Simulation</a:t>
            </a:r>
            <a:endParaRPr sz="2000">
              <a:solidFill>
                <a:srgbClr val="00B050"/>
              </a:solidFill>
            </a:endParaRPr>
          </a:p>
        </p:txBody>
      </p:sp>
      <p:sp>
        <p:nvSpPr>
          <p:cNvPr id="277" name="Google Shape;277;p26"/>
          <p:cNvSpPr txBox="1"/>
          <p:nvPr/>
        </p:nvSpPr>
        <p:spPr>
          <a:xfrm>
            <a:off x="652237" y="1381123"/>
            <a:ext cx="7796438" cy="177165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classe </a:t>
            </a:r>
            <a:r>
              <a:rPr b="1" lang="pt-BR" sz="1800">
                <a:solidFill>
                  <a:srgbClr val="002060"/>
                </a:solidFill>
                <a:latin typeface="Gill Sans"/>
                <a:ea typeface="Gill Sans"/>
                <a:cs typeface="Gill Sans"/>
                <a:sym typeface="Gill Sans"/>
              </a:rPr>
              <a:t>TicketCounterSimulation</a:t>
            </a:r>
            <a:r>
              <a:rPr lang="pt-BR" sz="1800">
                <a:solidFill>
                  <a:srgbClr val="002060"/>
                </a:solidFill>
                <a:latin typeface="Gill Sans"/>
                <a:ea typeface="Gill Sans"/>
                <a:cs typeface="Gill Sans"/>
                <a:sym typeface="Gill Sans"/>
              </a:rPr>
              <a:t> permite gerenciar a simulação de venda de tickets aéreos.  Esta classe possui utiliza vários módulos: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70C0"/>
                </a:solidFill>
                <a:latin typeface="Gill Sans"/>
                <a:ea typeface="Gill Sans"/>
                <a:cs typeface="Gill Sans"/>
                <a:sym typeface="Gill Sans"/>
              </a:rPr>
              <a:t>i) array.- que implementa o uso da classe Array;</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70C0"/>
                </a:solidFill>
                <a:latin typeface="Gill Sans"/>
                <a:ea typeface="Gill Sans"/>
                <a:cs typeface="Gill Sans"/>
                <a:sym typeface="Gill Sans"/>
              </a:rPr>
              <a:t>ii) llistqueue.- que implementa o uso da TAD Fila (Queue);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70C0"/>
                </a:solidFill>
                <a:latin typeface="Gill Sans"/>
                <a:ea typeface="Gill Sans"/>
                <a:cs typeface="Gill Sans"/>
                <a:sym typeface="Gill Sans"/>
              </a:rPr>
              <a:t>iii) people.- que implementa as classes TicketAgent e Passenger.</a:t>
            </a:r>
            <a:endParaRPr/>
          </a:p>
          <a:p>
            <a:pPr indent="-249873" lvl="0" marL="341313" marR="0" rtl="0" algn="just">
              <a:spcBef>
                <a:spcPts val="360"/>
              </a:spcBef>
              <a:spcAft>
                <a:spcPts val="0"/>
              </a:spcAft>
              <a:buClr>
                <a:schemeClr val="accent2"/>
              </a:buClr>
              <a:buSzPts val="1440"/>
              <a:buFont typeface="Noto Sans Symbols"/>
              <a:buNone/>
            </a:pPr>
            <a:r>
              <a:t/>
            </a:r>
            <a:endParaRPr sz="1800">
              <a:solidFill>
                <a:srgbClr val="002060"/>
              </a:solidFill>
              <a:latin typeface="Gill Sans"/>
              <a:ea typeface="Gill Sans"/>
              <a:cs typeface="Gill Sans"/>
              <a:sym typeface="Gill Sans"/>
            </a:endParaRPr>
          </a:p>
        </p:txBody>
      </p:sp>
      <p:sp>
        <p:nvSpPr>
          <p:cNvPr id="278" name="Google Shape;278;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9" name="Google Shape;279;p2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0" name="Google Shape;280;p2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81" name="Google Shape;281;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82" name="Google Shape;282;p26"/>
          <p:cNvPicPr preferRelativeResize="0"/>
          <p:nvPr/>
        </p:nvPicPr>
        <p:blipFill rotWithShape="1">
          <a:blip r:embed="rId3">
            <a:alphaModFix/>
          </a:blip>
          <a:srcRect b="0" l="0" r="0" t="0"/>
          <a:stretch/>
        </p:blipFill>
        <p:spPr>
          <a:xfrm>
            <a:off x="1190625" y="3390897"/>
            <a:ext cx="7010400" cy="1372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000">
                <a:solidFill>
                  <a:srgbClr val="00B050"/>
                </a:solidFill>
              </a:rPr>
              <a:t>Balção de Passagens Aéreas – Classe TicketCounter Simulation</a:t>
            </a:r>
            <a:endParaRPr sz="2000">
              <a:solidFill>
                <a:srgbClr val="00B050"/>
              </a:solidFill>
            </a:endParaRPr>
          </a:p>
        </p:txBody>
      </p:sp>
      <p:sp>
        <p:nvSpPr>
          <p:cNvPr id="288" name="Google Shape;288;p27"/>
          <p:cNvSpPr txBox="1"/>
          <p:nvPr/>
        </p:nvSpPr>
        <p:spPr>
          <a:xfrm>
            <a:off x="652237" y="1192501"/>
            <a:ext cx="7796438" cy="175147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classe </a:t>
            </a:r>
            <a:r>
              <a:rPr b="1" lang="pt-BR" sz="1800">
                <a:solidFill>
                  <a:srgbClr val="002060"/>
                </a:solidFill>
                <a:latin typeface="Gill Sans"/>
                <a:ea typeface="Gill Sans"/>
                <a:cs typeface="Gill Sans"/>
                <a:sym typeface="Gill Sans"/>
              </a:rPr>
              <a:t>TicketCounterSimulation</a:t>
            </a:r>
            <a:r>
              <a:rPr lang="pt-BR" sz="1800">
                <a:solidFill>
                  <a:srgbClr val="002060"/>
                </a:solidFill>
                <a:latin typeface="Gill Sans"/>
                <a:ea typeface="Gill Sans"/>
                <a:cs typeface="Gill Sans"/>
                <a:sym typeface="Gill Sans"/>
              </a:rPr>
              <a:t> possui vários parâmetros:</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002060"/>
                </a:solidFill>
                <a:latin typeface="Gill Sans"/>
                <a:ea typeface="Gill Sans"/>
                <a:cs typeface="Gill Sans"/>
                <a:sym typeface="Gill Sans"/>
              </a:rPr>
              <a:t>i) número de agentes (</a:t>
            </a:r>
            <a:r>
              <a:rPr b="0" i="0" lang="pt-BR" sz="1600" u="none" cap="none" strike="noStrike">
                <a:solidFill>
                  <a:srgbClr val="0070C0"/>
                </a:solidFill>
                <a:latin typeface="Gill Sans"/>
                <a:ea typeface="Gill Sans"/>
                <a:cs typeface="Gill Sans"/>
                <a:sym typeface="Gill Sans"/>
              </a:rPr>
              <a:t>numAgents</a:t>
            </a:r>
            <a:r>
              <a:rPr b="0" i="0" lang="pt-BR" sz="1600" u="none" cap="none" strike="noStrike">
                <a:solidFill>
                  <a:srgbClr val="002060"/>
                </a:solidFill>
                <a:latin typeface="Gill Sans"/>
                <a:ea typeface="Gill Sans"/>
                <a:cs typeface="Gill Sans"/>
                <a:sym typeface="Gill Sans"/>
              </a:rPr>
              <a:t>); ii) minutos de simulação(</a:t>
            </a:r>
            <a:r>
              <a:rPr b="0" i="0" lang="pt-BR" sz="1600" u="none" cap="none" strike="noStrike">
                <a:solidFill>
                  <a:srgbClr val="0070C0"/>
                </a:solidFill>
                <a:latin typeface="Gill Sans"/>
                <a:ea typeface="Gill Sans"/>
                <a:cs typeface="Gill Sans"/>
                <a:sym typeface="Gill Sans"/>
              </a:rPr>
              <a:t>numMinutes</a:t>
            </a:r>
            <a:r>
              <a:rPr b="0" i="0" lang="pt-BR" sz="1600" u="none" cap="none" strike="noStrike">
                <a:solidFill>
                  <a:srgbClr val="002060"/>
                </a:solidFill>
                <a:latin typeface="Gill Sans"/>
                <a:ea typeface="Gill Sans"/>
                <a:cs typeface="Gill Sans"/>
                <a:sym typeface="Gill Sans"/>
              </a:rPr>
              <a:t>); iii) tempo entre chegadas (</a:t>
            </a:r>
            <a:r>
              <a:rPr b="0" i="0" lang="pt-BR" sz="1600" u="none" cap="none" strike="noStrike">
                <a:solidFill>
                  <a:srgbClr val="0070C0"/>
                </a:solidFill>
                <a:latin typeface="Gill Sans"/>
                <a:ea typeface="Gill Sans"/>
                <a:cs typeface="Gill Sans"/>
                <a:sym typeface="Gill Sans"/>
              </a:rPr>
              <a:t>betweenTime</a:t>
            </a:r>
            <a:r>
              <a:rPr b="0" i="0" lang="pt-BR" sz="1600" u="none" cap="none" strike="noStrike">
                <a:solidFill>
                  <a:srgbClr val="002060"/>
                </a:solidFill>
                <a:latin typeface="Gill Sans"/>
                <a:ea typeface="Gill Sans"/>
                <a:cs typeface="Gill Sans"/>
                <a:sym typeface="Gill Sans"/>
              </a:rPr>
              <a:t>) e iv) tempo de serviço (</a:t>
            </a:r>
            <a:r>
              <a:rPr b="0" i="0" lang="pt-BR" sz="1600" u="none" cap="none" strike="noStrike">
                <a:solidFill>
                  <a:srgbClr val="0070C0"/>
                </a:solidFill>
                <a:latin typeface="Gill Sans"/>
                <a:ea typeface="Gill Sans"/>
                <a:cs typeface="Gill Sans"/>
                <a:sym typeface="Gill Sans"/>
              </a:rPr>
              <a:t>serviceTime</a:t>
            </a:r>
            <a:r>
              <a:rPr b="0" i="0" lang="pt-BR" sz="1600" u="none" cap="none" strike="noStrike">
                <a:solidFill>
                  <a:srgbClr val="002060"/>
                </a:solidFill>
                <a:latin typeface="Gill Sans"/>
                <a:ea typeface="Gill Sans"/>
                <a:cs typeface="Gill Sans"/>
                <a:sym typeface="Gill Sans"/>
              </a:rPr>
              <a:t>).</a:t>
            </a:r>
            <a:endParaRPr/>
          </a:p>
          <a:p>
            <a:pPr indent="-341313" lvl="0" marL="341313" marR="0" rtl="0" algn="just">
              <a:spcBef>
                <a:spcPts val="320"/>
              </a:spcBef>
              <a:spcAft>
                <a:spcPts val="0"/>
              </a:spcAft>
              <a:buClr>
                <a:schemeClr val="accent2"/>
              </a:buClr>
              <a:buSzPts val="1280"/>
              <a:buFont typeface="Courier New"/>
              <a:buChar char="o"/>
            </a:pPr>
            <a:r>
              <a:rPr lang="pt-BR" sz="1600">
                <a:solidFill>
                  <a:srgbClr val="002060"/>
                </a:solidFill>
                <a:latin typeface="Gill Sans"/>
                <a:ea typeface="Gill Sans"/>
                <a:cs typeface="Gill Sans"/>
                <a:sym typeface="Gill Sans"/>
              </a:rPr>
              <a:t>O construtor inicializa os campos usados na simulação; cria uma fila para armazenar os passageiros; e um vetor para gerenciar os agentes; e inicializa os campos que armazenam os resultados da simulação. </a:t>
            </a:r>
            <a:endParaRPr/>
          </a:p>
        </p:txBody>
      </p:sp>
      <p:sp>
        <p:nvSpPr>
          <p:cNvPr id="289" name="Google Shape;289;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0" name="Google Shape;290;p2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1" name="Google Shape;291;p2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92" name="Google Shape;292;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93" name="Google Shape;293;p27"/>
          <p:cNvPicPr preferRelativeResize="0"/>
          <p:nvPr/>
        </p:nvPicPr>
        <p:blipFill rotWithShape="1">
          <a:blip r:embed="rId3">
            <a:alphaModFix/>
          </a:blip>
          <a:srcRect b="0" l="0" r="0" t="0"/>
          <a:stretch/>
        </p:blipFill>
        <p:spPr>
          <a:xfrm>
            <a:off x="1855059" y="3099478"/>
            <a:ext cx="6878955" cy="3176819"/>
          </a:xfrm>
          <a:prstGeom prst="rect">
            <a:avLst/>
          </a:prstGeom>
          <a:noFill/>
          <a:ln>
            <a:noFill/>
          </a:ln>
        </p:spPr>
      </p:pic>
      <p:sp>
        <p:nvSpPr>
          <p:cNvPr id="294" name="Google Shape;294;p27"/>
          <p:cNvSpPr/>
          <p:nvPr/>
        </p:nvSpPr>
        <p:spPr>
          <a:xfrm>
            <a:off x="457200" y="3144248"/>
            <a:ext cx="1143448" cy="351760"/>
          </a:xfrm>
          <a:prstGeom prst="wedgeRoundRectCallout">
            <a:avLst>
              <a:gd fmla="val 111905" name="adj1"/>
              <a:gd fmla="val 65156"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Constructor</a:t>
            </a:r>
            <a:endParaRPr sz="1200">
              <a:solidFill>
                <a:schemeClr val="dk1"/>
              </a:solidFill>
              <a:latin typeface="Times New Roman"/>
              <a:ea typeface="Times New Roman"/>
              <a:cs typeface="Times New Roman"/>
              <a:sym typeface="Times New Roman"/>
            </a:endParaRPr>
          </a:p>
        </p:txBody>
      </p:sp>
      <p:sp>
        <p:nvSpPr>
          <p:cNvPr id="295" name="Google Shape;295;p27"/>
          <p:cNvSpPr/>
          <p:nvPr/>
        </p:nvSpPr>
        <p:spPr>
          <a:xfrm>
            <a:off x="209660" y="4370047"/>
            <a:ext cx="1390988" cy="483957"/>
          </a:xfrm>
          <a:prstGeom prst="wedgeRoundRectCallout">
            <a:avLst>
              <a:gd fmla="val 112638" name="adj1"/>
              <a:gd fmla="val 47747"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Cria uma fila para os passageiros</a:t>
            </a:r>
            <a:endParaRPr/>
          </a:p>
        </p:txBody>
      </p:sp>
      <p:sp>
        <p:nvSpPr>
          <p:cNvPr id="296" name="Google Shape;296;p27"/>
          <p:cNvSpPr/>
          <p:nvPr/>
        </p:nvSpPr>
        <p:spPr>
          <a:xfrm>
            <a:off x="209660" y="5020673"/>
            <a:ext cx="1390988" cy="499046"/>
          </a:xfrm>
          <a:prstGeom prst="wedgeRoundRectCallout">
            <a:avLst>
              <a:gd fmla="val 114456" name="adj1"/>
              <a:gd fmla="val -33082"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Cria uma vetor para os agentes</a:t>
            </a:r>
            <a:endParaRPr/>
          </a:p>
        </p:txBody>
      </p:sp>
      <p:sp>
        <p:nvSpPr>
          <p:cNvPr id="297" name="Google Shape;297;p27"/>
          <p:cNvSpPr/>
          <p:nvPr/>
        </p:nvSpPr>
        <p:spPr>
          <a:xfrm>
            <a:off x="6772384" y="5251146"/>
            <a:ext cx="1580761" cy="357169"/>
          </a:xfrm>
          <a:prstGeom prst="wedgeRoundRectCallout">
            <a:avLst>
              <a:gd fmla="val -97136" name="adj1"/>
              <a:gd fmla="val 4386" name="adj2"/>
              <a:gd fmla="val 16667" name="adj3"/>
            </a:avLst>
          </a:prstGeom>
          <a:solidFill>
            <a:srgbClr val="FDEFC8"/>
          </a:solidFill>
          <a:ln cap="flat" cmpd="sng" w="1587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rgbClr val="0000FF"/>
                </a:solidFill>
                <a:latin typeface="Times New Roman"/>
                <a:ea typeface="Times New Roman"/>
                <a:cs typeface="Times New Roman"/>
                <a:sym typeface="Times New Roman"/>
              </a:rPr>
              <a:t>Cria os agentes</a:t>
            </a:r>
            <a:endParaRPr/>
          </a:p>
        </p:txBody>
      </p:sp>
      <p:sp>
        <p:nvSpPr>
          <p:cNvPr id="298" name="Google Shape;298;p27"/>
          <p:cNvSpPr/>
          <p:nvPr/>
        </p:nvSpPr>
        <p:spPr>
          <a:xfrm>
            <a:off x="6772663" y="3757979"/>
            <a:ext cx="1790311" cy="452071"/>
          </a:xfrm>
          <a:prstGeom prst="wedgeRoundRectCallout">
            <a:avLst>
              <a:gd fmla="val -97836" name="adj1"/>
              <a:gd fmla="val 769" name="adj2"/>
              <a:gd fmla="val 16667" name="adj3"/>
            </a:avLst>
          </a:prstGeom>
          <a:solidFill>
            <a:srgbClr val="FDEFC8"/>
          </a:solidFill>
          <a:ln cap="flat" cmpd="sng" w="1587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rgbClr val="0000FF"/>
                </a:solidFill>
                <a:latin typeface="Times New Roman"/>
                <a:ea typeface="Times New Roman"/>
                <a:cs typeface="Times New Roman"/>
                <a:sym typeface="Times New Roman"/>
              </a:rPr>
              <a:t>Probabilidade de chegada de um cliente</a:t>
            </a:r>
            <a:endParaRPr/>
          </a:p>
        </p:txBody>
      </p:sp>
      <p:sp>
        <p:nvSpPr>
          <p:cNvPr id="299" name="Google Shape;299;p27"/>
          <p:cNvSpPr/>
          <p:nvPr/>
        </p:nvSpPr>
        <p:spPr>
          <a:xfrm>
            <a:off x="6772662" y="5718852"/>
            <a:ext cx="1580761" cy="357169"/>
          </a:xfrm>
          <a:prstGeom prst="wedgeRoundRectCallout">
            <a:avLst>
              <a:gd fmla="val -178624" name="adj1"/>
              <a:gd fmla="val 25720"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Tempo de espera</a:t>
            </a:r>
            <a:endParaRPr/>
          </a:p>
        </p:txBody>
      </p:sp>
      <p:sp>
        <p:nvSpPr>
          <p:cNvPr id="300" name="Google Shape;300;p27"/>
          <p:cNvSpPr/>
          <p:nvPr/>
        </p:nvSpPr>
        <p:spPr>
          <a:xfrm>
            <a:off x="6772663" y="6152981"/>
            <a:ext cx="1580762" cy="357169"/>
          </a:xfrm>
          <a:prstGeom prst="wedgeRoundRectCallout">
            <a:avLst>
              <a:gd fmla="val -179227" name="adj1"/>
              <a:gd fmla="val -46283"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Número de clientes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000">
                <a:solidFill>
                  <a:srgbClr val="00B050"/>
                </a:solidFill>
              </a:rPr>
              <a:t>Balção de Passagens Aéreas – Classe TicketCounter Simulation</a:t>
            </a:r>
            <a:endParaRPr sz="2000">
              <a:solidFill>
                <a:srgbClr val="00B050"/>
              </a:solidFill>
            </a:endParaRPr>
          </a:p>
        </p:txBody>
      </p:sp>
      <p:sp>
        <p:nvSpPr>
          <p:cNvPr id="306" name="Google Shape;306;p28"/>
          <p:cNvSpPr txBox="1"/>
          <p:nvPr/>
        </p:nvSpPr>
        <p:spPr>
          <a:xfrm>
            <a:off x="891090" y="1419239"/>
            <a:ext cx="7306125" cy="68578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figura ilustra o objeto </a:t>
            </a:r>
            <a:r>
              <a:rPr b="1" lang="pt-BR" sz="1800">
                <a:solidFill>
                  <a:srgbClr val="002060"/>
                </a:solidFill>
                <a:latin typeface="Gill Sans"/>
                <a:ea typeface="Gill Sans"/>
                <a:cs typeface="Gill Sans"/>
                <a:sym typeface="Gill Sans"/>
              </a:rPr>
              <a:t>TicketCounterSimulation </a:t>
            </a:r>
            <a:r>
              <a:rPr lang="pt-BR" sz="1800">
                <a:solidFill>
                  <a:srgbClr val="002060"/>
                </a:solidFill>
                <a:latin typeface="Gill Sans"/>
                <a:ea typeface="Gill Sans"/>
                <a:cs typeface="Gill Sans"/>
                <a:sym typeface="Gill Sans"/>
              </a:rPr>
              <a:t>(Simulador de Contador de Bilhetes).</a:t>
            </a:r>
            <a:endParaRPr/>
          </a:p>
        </p:txBody>
      </p:sp>
      <p:sp>
        <p:nvSpPr>
          <p:cNvPr id="307" name="Google Shape;307;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8" name="Google Shape;308;p2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9" name="Google Shape;309;p2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10" name="Google Shape;310;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11" name="Google Shape;311;p28"/>
          <p:cNvPicPr preferRelativeResize="0"/>
          <p:nvPr/>
        </p:nvPicPr>
        <p:blipFill rotWithShape="1">
          <a:blip r:embed="rId3">
            <a:alphaModFix/>
          </a:blip>
          <a:srcRect b="0" l="0" r="0" t="0"/>
          <a:stretch/>
        </p:blipFill>
        <p:spPr>
          <a:xfrm>
            <a:off x="1009640" y="2552275"/>
            <a:ext cx="7269480" cy="13513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000">
                <a:solidFill>
                  <a:srgbClr val="00B050"/>
                </a:solidFill>
              </a:rPr>
              <a:t>Balção de Passagens Aéreas – Classe TicketCounter Simulation</a:t>
            </a:r>
            <a:endParaRPr sz="2000">
              <a:solidFill>
                <a:srgbClr val="00B050"/>
              </a:solidFill>
            </a:endParaRPr>
          </a:p>
        </p:txBody>
      </p:sp>
      <p:sp>
        <p:nvSpPr>
          <p:cNvPr id="317" name="Google Shape;317;p29"/>
          <p:cNvSpPr txBox="1"/>
          <p:nvPr/>
        </p:nvSpPr>
        <p:spPr>
          <a:xfrm>
            <a:off x="673781" y="1271322"/>
            <a:ext cx="7796438" cy="335253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simulação é executada chamando ao método </a:t>
            </a:r>
            <a:r>
              <a:rPr b="1" lang="pt-BR" sz="1800">
                <a:solidFill>
                  <a:srgbClr val="002060"/>
                </a:solidFill>
                <a:latin typeface="Gill Sans"/>
                <a:ea typeface="Gill Sans"/>
                <a:cs typeface="Gill Sans"/>
                <a:sym typeface="Gill Sans"/>
              </a:rPr>
              <a:t>run()</a:t>
            </a:r>
            <a:r>
              <a:rPr lang="pt-BR" sz="1800">
                <a:solidFill>
                  <a:srgbClr val="002060"/>
                </a:solidFill>
                <a:latin typeface="Gill Sans"/>
                <a:ea typeface="Gill Sans"/>
                <a:cs typeface="Gill Sans"/>
                <a:sym typeface="Gill Sans"/>
              </a:rPr>
              <a:t> que simula a passagem de tempo (</a:t>
            </a:r>
            <a:r>
              <a:rPr lang="pt-BR" sz="1800">
                <a:solidFill>
                  <a:srgbClr val="0070C0"/>
                </a:solidFill>
                <a:latin typeface="Gill Sans"/>
                <a:ea typeface="Gill Sans"/>
                <a:cs typeface="Gill Sans"/>
                <a:sym typeface="Gill Sans"/>
              </a:rPr>
              <a:t>em minutos</a:t>
            </a:r>
            <a:r>
              <a:rPr lang="pt-BR" sz="1800">
                <a:solidFill>
                  <a:srgbClr val="002060"/>
                </a:solidFill>
                <a:latin typeface="Gill Sans"/>
                <a:ea typeface="Gill Sans"/>
                <a:cs typeface="Gill Sans"/>
                <a:sym typeface="Gill Sans"/>
              </a:rPr>
              <a:t>) mediante um loop controlado por um contador discreto (</a:t>
            </a:r>
            <a:r>
              <a:rPr lang="pt-BR" sz="1800">
                <a:solidFill>
                  <a:srgbClr val="0070C0"/>
                </a:solidFill>
                <a:latin typeface="Gill Sans"/>
                <a:ea typeface="Gill Sans"/>
                <a:cs typeface="Gill Sans"/>
                <a:sym typeface="Gill Sans"/>
              </a:rPr>
              <a:t>curTime</a:t>
            </a:r>
            <a:r>
              <a:rPr lang="pt-BR" sz="1800">
                <a:solidFill>
                  <a:srgbClr val="002060"/>
                </a:solidFill>
                <a:latin typeface="Gill Sans"/>
                <a:ea typeface="Gill Sans"/>
                <a:cs typeface="Gill Sans"/>
                <a:sym typeface="Gill Sans"/>
              </a:rPr>
              <a:t>).  A simulação termina quando o contador do loop atinge o valor de </a:t>
            </a:r>
            <a:r>
              <a:rPr lang="pt-BR" sz="1800">
                <a:solidFill>
                  <a:srgbClr val="0070C0"/>
                </a:solidFill>
                <a:latin typeface="Gill Sans"/>
                <a:ea typeface="Gill Sans"/>
                <a:cs typeface="Gill Sans"/>
                <a:sym typeface="Gill Sans"/>
              </a:rPr>
              <a:t>_numMinutes.</a:t>
            </a:r>
            <a:endParaRPr/>
          </a:p>
          <a:p>
            <a:pPr indent="-341313" lvl="0" marL="341313" marR="0" rtl="0" algn="just">
              <a:spcBef>
                <a:spcPts val="320"/>
              </a:spcBef>
              <a:spcAft>
                <a:spcPts val="0"/>
              </a:spcAft>
              <a:buClr>
                <a:schemeClr val="accent2"/>
              </a:buClr>
              <a:buSzPts val="1280"/>
              <a:buFont typeface="Noto Sans Symbols"/>
              <a:buChar char="●"/>
            </a:pPr>
            <a:r>
              <a:rPr lang="pt-BR" sz="1600">
                <a:solidFill>
                  <a:srgbClr val="002060"/>
                </a:solidFill>
                <a:latin typeface="Gill Sans"/>
                <a:ea typeface="Gill Sans"/>
                <a:cs typeface="Gill Sans"/>
                <a:sym typeface="Gill Sans"/>
              </a:rPr>
              <a:t>Em cada iteração do loop, são gerenciadas três regras de simulação: i) o tratamento das chegadas; ii) o tratamento do inicio de serviço; ii) o tratamento do fim de serviço.</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002060"/>
                </a:solidFill>
                <a:latin typeface="Gill Sans"/>
                <a:ea typeface="Gill Sans"/>
                <a:cs typeface="Gill Sans"/>
                <a:sym typeface="Gill Sans"/>
              </a:rPr>
              <a:t>O método </a:t>
            </a:r>
            <a:r>
              <a:rPr b="1" i="0" lang="pt-BR" sz="1600" u="none" cap="none" strike="noStrike">
                <a:solidFill>
                  <a:srgbClr val="002060"/>
                </a:solidFill>
                <a:latin typeface="Gill Sans"/>
                <a:ea typeface="Gill Sans"/>
                <a:cs typeface="Gill Sans"/>
                <a:sym typeface="Gill Sans"/>
              </a:rPr>
              <a:t>_handleArrival()</a:t>
            </a:r>
            <a:r>
              <a:rPr b="0" i="0" lang="pt-BR" sz="1600" u="none" cap="none" strike="noStrike">
                <a:solidFill>
                  <a:srgbClr val="002060"/>
                </a:solidFill>
                <a:latin typeface="Gill Sans"/>
                <a:ea typeface="Gill Sans"/>
                <a:cs typeface="Gill Sans"/>
                <a:sym typeface="Gill Sans"/>
              </a:rPr>
              <a:t> determina se um passageiro chegou no momento atual e gerencia a sua chegada. </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002060"/>
                </a:solidFill>
                <a:latin typeface="Gill Sans"/>
                <a:ea typeface="Gill Sans"/>
                <a:cs typeface="Gill Sans"/>
                <a:sym typeface="Gill Sans"/>
              </a:rPr>
              <a:t>O método </a:t>
            </a:r>
            <a:r>
              <a:rPr b="1" i="0" lang="pt-BR" sz="1600" u="none" cap="none" strike="noStrike">
                <a:solidFill>
                  <a:srgbClr val="002060"/>
                </a:solidFill>
                <a:latin typeface="Gill Sans"/>
                <a:ea typeface="Gill Sans"/>
                <a:cs typeface="Gill Sans"/>
                <a:sym typeface="Gill Sans"/>
              </a:rPr>
              <a:t>_handleBeginService()</a:t>
            </a:r>
            <a:r>
              <a:rPr b="0" i="0" lang="pt-BR" sz="1600" u="none" cap="none" strike="noStrike">
                <a:solidFill>
                  <a:srgbClr val="002060"/>
                </a:solidFill>
                <a:latin typeface="Gill Sans"/>
                <a:ea typeface="Gill Sans"/>
                <a:cs typeface="Gill Sans"/>
                <a:sym typeface="Gill Sans"/>
              </a:rPr>
              <a:t> determina se há algum agente livre e permite que o próximo passageiro na fila comece a seu atendimento.</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002060"/>
                </a:solidFill>
                <a:latin typeface="Gill Sans"/>
                <a:ea typeface="Gill Sans"/>
                <a:cs typeface="Gill Sans"/>
                <a:sym typeface="Gill Sans"/>
              </a:rPr>
              <a:t>O método </a:t>
            </a:r>
            <a:r>
              <a:rPr b="1" i="0" lang="pt-BR" sz="1600" u="none" cap="none" strike="noStrike">
                <a:solidFill>
                  <a:srgbClr val="002060"/>
                </a:solidFill>
                <a:latin typeface="Gill Sans"/>
                <a:ea typeface="Gill Sans"/>
                <a:cs typeface="Gill Sans"/>
                <a:sym typeface="Gill Sans"/>
              </a:rPr>
              <a:t>_handleEndService()</a:t>
            </a:r>
            <a:r>
              <a:rPr b="0" i="0" lang="pt-BR" sz="1600" u="none" cap="none" strike="noStrike">
                <a:solidFill>
                  <a:srgbClr val="002060"/>
                </a:solidFill>
                <a:latin typeface="Gill Sans"/>
                <a:ea typeface="Gill Sans"/>
                <a:cs typeface="Gill Sans"/>
                <a:sym typeface="Gill Sans"/>
              </a:rPr>
              <a:t> determina se algum atendimento terminou e sinaliza a saída do cliente.</a:t>
            </a:r>
            <a:endParaRPr/>
          </a:p>
        </p:txBody>
      </p:sp>
      <p:sp>
        <p:nvSpPr>
          <p:cNvPr id="318" name="Google Shape;318;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9" name="Google Shape;319;p2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0" name="Google Shape;320;p2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21" name="Google Shape;321;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22" name="Google Shape;322;p29"/>
          <p:cNvPicPr preferRelativeResize="0"/>
          <p:nvPr/>
        </p:nvPicPr>
        <p:blipFill rotWithShape="1">
          <a:blip r:embed="rId3">
            <a:alphaModFix/>
          </a:blip>
          <a:srcRect b="0" l="0" r="0" t="0"/>
          <a:stretch/>
        </p:blipFill>
        <p:spPr>
          <a:xfrm>
            <a:off x="1949178" y="4748478"/>
            <a:ext cx="6002655" cy="14832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800">
                <a:solidFill>
                  <a:srgbClr val="00B050"/>
                </a:solidFill>
              </a:rPr>
              <a:t>O método printResults()</a:t>
            </a:r>
            <a:endParaRPr sz="2400">
              <a:solidFill>
                <a:srgbClr val="00B050"/>
              </a:solidFill>
            </a:endParaRPr>
          </a:p>
        </p:txBody>
      </p:sp>
      <p:sp>
        <p:nvSpPr>
          <p:cNvPr id="328" name="Google Shape;328;p30"/>
          <p:cNvSpPr txBox="1"/>
          <p:nvPr/>
        </p:nvSpPr>
        <p:spPr>
          <a:xfrm>
            <a:off x="276225" y="1555105"/>
            <a:ext cx="8591550" cy="225742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 método </a:t>
            </a:r>
            <a:r>
              <a:rPr b="1" lang="pt-BR" sz="1800">
                <a:solidFill>
                  <a:srgbClr val="002060"/>
                </a:solidFill>
                <a:latin typeface="Gill Sans"/>
                <a:ea typeface="Gill Sans"/>
                <a:cs typeface="Gill Sans"/>
                <a:sym typeface="Gill Sans"/>
              </a:rPr>
              <a:t>printResults()</a:t>
            </a:r>
            <a:r>
              <a:rPr lang="pt-BR" sz="1800">
                <a:solidFill>
                  <a:srgbClr val="002060"/>
                </a:solidFill>
                <a:latin typeface="Gill Sans"/>
                <a:ea typeface="Gill Sans"/>
                <a:cs typeface="Gill Sans"/>
                <a:sym typeface="Gill Sans"/>
              </a:rPr>
              <a:t> imprime os resultados da simulação de eventos discretos para o sistema de venda de Tickets Aéreos. Para isso realiza o seguintes cálculos: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Calcula o número total de clientes atendidos </a:t>
            </a:r>
            <a:r>
              <a:rPr b="0" i="0" lang="pt-BR" sz="1800" u="none" cap="none" strike="noStrike">
                <a:solidFill>
                  <a:srgbClr val="0070C0"/>
                </a:solidFill>
                <a:latin typeface="Gill Sans"/>
                <a:ea typeface="Gill Sans"/>
                <a:cs typeface="Gill Sans"/>
                <a:sym typeface="Gill Sans"/>
              </a:rPr>
              <a:t>(numServed),</a:t>
            </a:r>
            <a:r>
              <a:rPr b="0" i="0" lang="pt-BR" sz="1800" u="none" cap="none" strike="noStrike">
                <a:solidFill>
                  <a:srgbClr val="002060"/>
                </a:solidFill>
                <a:latin typeface="Gill Sans"/>
                <a:ea typeface="Gill Sans"/>
                <a:cs typeface="Gill Sans"/>
                <a:sym typeface="Gill Sans"/>
              </a:rPr>
              <a:t> como a diferença entre o número total de passageiros e o comprimento da fila </a:t>
            </a:r>
            <a:r>
              <a:rPr b="0" i="0" lang="pt-BR" sz="1800" u="none" cap="none" strike="noStrike">
                <a:solidFill>
                  <a:srgbClr val="0070C0"/>
                </a:solidFill>
                <a:latin typeface="Gill Sans"/>
                <a:ea typeface="Gill Sans"/>
                <a:cs typeface="Gill Sans"/>
                <a:sym typeface="Gill Sans"/>
              </a:rPr>
              <a:t>( len(self._passengerQ) )</a:t>
            </a:r>
            <a:r>
              <a:rPr b="0" i="0" lang="pt-BR" sz="1800" u="none" cap="none" strike="noStrike">
                <a:solidFill>
                  <a:srgbClr val="002060"/>
                </a:solidFill>
                <a:latin typeface="Gill Sans"/>
                <a:ea typeface="Gill Sans"/>
                <a:cs typeface="Gill Sans"/>
                <a:sym typeface="Gill Sans"/>
              </a:rPr>
              <a: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Calcula o número médio de espera (</a:t>
            </a:r>
            <a:r>
              <a:rPr b="0" i="0" lang="pt-BR" sz="1800" u="none" cap="none" strike="noStrike">
                <a:solidFill>
                  <a:srgbClr val="0070C0"/>
                </a:solidFill>
                <a:latin typeface="Gill Sans"/>
                <a:ea typeface="Gill Sans"/>
                <a:cs typeface="Gill Sans"/>
                <a:sym typeface="Gill Sans"/>
              </a:rPr>
              <a:t>avgWait: average wait</a:t>
            </a:r>
            <a:r>
              <a:rPr b="0" i="0" lang="pt-BR" sz="1800" u="none" cap="none" strike="noStrike">
                <a:solidFill>
                  <a:srgbClr val="002060"/>
                </a:solidFill>
                <a:latin typeface="Gill Sans"/>
                <a:ea typeface="Gill Sans"/>
                <a:cs typeface="Gill Sans"/>
                <a:sym typeface="Gill Sans"/>
              </a:rPr>
              <a:t>), como o tempo total de espera dividido pelo número total de clientes.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002060"/>
                </a:solidFill>
                <a:latin typeface="Gill Sans"/>
                <a:ea typeface="Gill Sans"/>
                <a:cs typeface="Gill Sans"/>
                <a:sym typeface="Gill Sans"/>
              </a:rPr>
              <a:t>Imprime os três valores: </a:t>
            </a:r>
            <a:r>
              <a:rPr b="0" i="0" lang="pt-BR" sz="1800" u="none" cap="none" strike="noStrike">
                <a:solidFill>
                  <a:srgbClr val="0070C0"/>
                </a:solidFill>
                <a:latin typeface="Gill Sans"/>
                <a:ea typeface="Gill Sans"/>
                <a:cs typeface="Gill Sans"/>
                <a:sym typeface="Gill Sans"/>
              </a:rPr>
              <a:t>numServed, len(self._passengerQ), avgWait.</a:t>
            </a:r>
            <a:endParaRPr b="0" i="0" sz="1800" u="none" cap="none" strike="noStrike">
              <a:solidFill>
                <a:srgbClr val="002060"/>
              </a:solidFill>
              <a:latin typeface="Gill Sans"/>
              <a:ea typeface="Gill Sans"/>
              <a:cs typeface="Gill Sans"/>
              <a:sym typeface="Gill Sans"/>
            </a:endParaRPr>
          </a:p>
        </p:txBody>
      </p:sp>
      <p:sp>
        <p:nvSpPr>
          <p:cNvPr id="329" name="Google Shape;329;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0" name="Google Shape;330;p3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1" name="Google Shape;331;p3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32" name="Google Shape;332;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33" name="Google Shape;333;p30"/>
          <p:cNvPicPr preferRelativeResize="0"/>
          <p:nvPr/>
        </p:nvPicPr>
        <p:blipFill rotWithShape="1">
          <a:blip r:embed="rId3">
            <a:alphaModFix/>
          </a:blip>
          <a:srcRect b="0" l="0" r="0" t="0"/>
          <a:stretch/>
        </p:blipFill>
        <p:spPr>
          <a:xfrm>
            <a:off x="1603375" y="4089065"/>
            <a:ext cx="6265545" cy="1693565"/>
          </a:xfrm>
          <a:prstGeom prst="rect">
            <a:avLst/>
          </a:prstGeom>
          <a:noFill/>
          <a:ln>
            <a:noFill/>
          </a:ln>
        </p:spPr>
      </p:pic>
      <p:sp>
        <p:nvSpPr>
          <p:cNvPr id="334" name="Google Shape;334;p30"/>
          <p:cNvSpPr/>
          <p:nvPr/>
        </p:nvSpPr>
        <p:spPr>
          <a:xfrm>
            <a:off x="119511" y="4089065"/>
            <a:ext cx="1280664" cy="482423"/>
          </a:xfrm>
          <a:prstGeom prst="wedgeRoundRectCallout">
            <a:avLst>
              <a:gd fmla="val 112496" name="adj1"/>
              <a:gd fmla="val 43067"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Total de clientes</a:t>
            </a:r>
            <a:endParaRPr/>
          </a:p>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atendidos</a:t>
            </a:r>
            <a:endParaRPr/>
          </a:p>
        </p:txBody>
      </p:sp>
      <p:sp>
        <p:nvSpPr>
          <p:cNvPr id="335" name="Google Shape;335;p30"/>
          <p:cNvSpPr/>
          <p:nvPr/>
        </p:nvSpPr>
        <p:spPr>
          <a:xfrm>
            <a:off x="119511" y="4758822"/>
            <a:ext cx="1280664" cy="482423"/>
          </a:xfrm>
          <a:prstGeom prst="wedgeRoundRectCallout">
            <a:avLst>
              <a:gd fmla="val 111752" name="adj1"/>
              <a:gd fmla="val -45781"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Tempo médio de espera</a:t>
            </a:r>
            <a:endParaRPr/>
          </a:p>
        </p:txBody>
      </p:sp>
      <p:sp>
        <p:nvSpPr>
          <p:cNvPr id="336" name="Google Shape;336;p30"/>
          <p:cNvSpPr/>
          <p:nvPr/>
        </p:nvSpPr>
        <p:spPr>
          <a:xfrm>
            <a:off x="7540625" y="3821543"/>
            <a:ext cx="1280664" cy="482423"/>
          </a:xfrm>
          <a:prstGeom prst="wedgeRoundRectCallout">
            <a:avLst>
              <a:gd fmla="val -195419" name="adj1"/>
              <a:gd fmla="val 74657" name="adj2"/>
              <a:gd fmla="val 16667" name="adj3"/>
            </a:avLst>
          </a:prstGeom>
          <a:solidFill>
            <a:srgbClr val="FDEFC8"/>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200">
                <a:solidFill>
                  <a:schemeClr val="dk1"/>
                </a:solidFill>
                <a:latin typeface="Times New Roman"/>
                <a:ea typeface="Times New Roman"/>
                <a:cs typeface="Times New Roman"/>
                <a:sym typeface="Times New Roman"/>
              </a:rPr>
              <a:t>Comprimento da Fila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800">
                <a:solidFill>
                  <a:srgbClr val="00B050"/>
                </a:solidFill>
              </a:rPr>
              <a:t>Simulador - Balção de Passagens Aéreas</a:t>
            </a:r>
            <a:endParaRPr sz="2400">
              <a:solidFill>
                <a:srgbClr val="00B050"/>
              </a:solidFill>
            </a:endParaRPr>
          </a:p>
        </p:txBody>
      </p:sp>
      <p:sp>
        <p:nvSpPr>
          <p:cNvPr id="342" name="Google Shape;342;p31"/>
          <p:cNvSpPr txBox="1"/>
          <p:nvPr/>
        </p:nvSpPr>
        <p:spPr>
          <a:xfrm>
            <a:off x="337911" y="1458014"/>
            <a:ext cx="8229599" cy="66487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Os métodos </a:t>
            </a:r>
            <a:r>
              <a:rPr b="1" lang="pt-BR" sz="1800">
                <a:solidFill>
                  <a:srgbClr val="002060"/>
                </a:solidFill>
                <a:latin typeface="Gill Sans"/>
                <a:ea typeface="Gill Sans"/>
                <a:cs typeface="Gill Sans"/>
                <a:sym typeface="Gill Sans"/>
              </a:rPr>
              <a:t>_handleArrive(), _handleBeginService(), _handleEndService() </a:t>
            </a:r>
            <a:r>
              <a:rPr lang="pt-BR" sz="1800">
                <a:solidFill>
                  <a:srgbClr val="002060"/>
                </a:solidFill>
                <a:latin typeface="Gill Sans"/>
                <a:ea typeface="Gill Sans"/>
                <a:cs typeface="Gill Sans"/>
                <a:sym typeface="Gill Sans"/>
              </a:rPr>
              <a:t>precisam ser implementados.</a:t>
            </a:r>
            <a:endParaRPr/>
          </a:p>
        </p:txBody>
      </p:sp>
      <p:sp>
        <p:nvSpPr>
          <p:cNvPr id="343" name="Google Shape;343;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4" name="Google Shape;344;p3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5" name="Google Shape;345;p3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46" name="Google Shape;346;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47" name="Google Shape;347;p31"/>
          <p:cNvPicPr preferRelativeResize="0"/>
          <p:nvPr/>
        </p:nvPicPr>
        <p:blipFill rotWithShape="1">
          <a:blip r:embed="rId3">
            <a:alphaModFix/>
          </a:blip>
          <a:srcRect b="0" l="0" r="0" t="0"/>
          <a:stretch/>
        </p:blipFill>
        <p:spPr>
          <a:xfrm>
            <a:off x="1417320" y="2512919"/>
            <a:ext cx="6747510" cy="10626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endParaRPr sz="2400">
              <a:solidFill>
                <a:srgbClr val="00B050"/>
              </a:solidFill>
            </a:endParaRPr>
          </a:p>
        </p:txBody>
      </p:sp>
      <p:sp>
        <p:nvSpPr>
          <p:cNvPr id="122" name="Google Shape;122;p14"/>
          <p:cNvSpPr txBox="1"/>
          <p:nvPr/>
        </p:nvSpPr>
        <p:spPr>
          <a:xfrm>
            <a:off x="749300" y="1460500"/>
            <a:ext cx="7772400" cy="9144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Estudaremos  uma aplicação de filas:</a:t>
            </a:r>
            <a:endParaRPr/>
          </a:p>
          <a:p>
            <a:pPr indent="-342900" lvl="1" marL="800100" marR="0" rtl="0" algn="just">
              <a:spcBef>
                <a:spcPts val="400"/>
              </a:spcBef>
              <a:spcAft>
                <a:spcPts val="0"/>
              </a:spcAft>
              <a:buClr>
                <a:schemeClr val="accent2"/>
              </a:buClr>
              <a:buSzPts val="1600"/>
              <a:buFont typeface="Courier New"/>
              <a:buChar char="o"/>
            </a:pPr>
            <a:r>
              <a:rPr b="0" i="0" lang="pt-BR" sz="2000" u="none" cap="none" strike="noStrike">
                <a:solidFill>
                  <a:srgbClr val="002060"/>
                </a:solidFill>
                <a:latin typeface="Gill Sans"/>
                <a:ea typeface="Gill Sans"/>
                <a:cs typeface="Gill Sans"/>
                <a:sym typeface="Gill Sans"/>
              </a:rPr>
              <a:t>Simulador de Balcão de Passagens Aéreas (Código em Python).</a:t>
            </a:r>
            <a:endParaRPr/>
          </a:p>
          <a:p>
            <a:pPr indent="0" lvl="1" marL="457200" marR="0" rtl="0" algn="just">
              <a:spcBef>
                <a:spcPts val="400"/>
              </a:spcBef>
              <a:spcAft>
                <a:spcPts val="0"/>
              </a:spcAft>
              <a:buNone/>
            </a:pPr>
            <a:r>
              <a:t/>
            </a:r>
            <a:endParaRPr b="0" i="0" sz="2000" u="none" cap="none" strike="noStrike">
              <a:solidFill>
                <a:srgbClr val="002060"/>
              </a:solidFill>
              <a:latin typeface="Gill Sans"/>
              <a:ea typeface="Gill Sans"/>
              <a:cs typeface="Gill Sans"/>
              <a:sym typeface="Gill Sans"/>
            </a:endParaRPr>
          </a:p>
          <a:p>
            <a:pPr indent="-184150" lvl="1" marL="742950" marR="0" rtl="0" algn="just">
              <a:spcBef>
                <a:spcPts val="400"/>
              </a:spcBef>
              <a:spcAft>
                <a:spcPts val="0"/>
              </a:spcAft>
              <a:buClr>
                <a:schemeClr val="accent2"/>
              </a:buClr>
              <a:buSzPts val="1600"/>
              <a:buFont typeface="Noto Sans Symbols"/>
              <a:buNone/>
            </a:pPr>
            <a:r>
              <a:t/>
            </a:r>
            <a:endParaRPr b="0" i="0" sz="2000" u="none" cap="none" strike="noStrike">
              <a:solidFill>
                <a:srgbClr val="002060"/>
              </a:solidFill>
              <a:latin typeface="Gill Sans"/>
              <a:ea typeface="Gill Sans"/>
              <a:cs typeface="Gill Sans"/>
              <a:sym typeface="Gill Sans"/>
            </a:endParaRPr>
          </a:p>
        </p:txBody>
      </p:sp>
      <p:sp>
        <p:nvSpPr>
          <p:cNvPr id="123" name="Google Shape;123;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 name="Google Shape;124;p1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 name="Google Shape;125;p1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6" name="Google Shape;126;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800">
                <a:solidFill>
                  <a:srgbClr val="00B050"/>
                </a:solidFill>
              </a:rPr>
              <a:t>Simulador - Balção de Passagens Aéreas</a:t>
            </a:r>
            <a:endParaRPr sz="2400">
              <a:solidFill>
                <a:srgbClr val="00B050"/>
              </a:solidFill>
            </a:endParaRPr>
          </a:p>
        </p:txBody>
      </p:sp>
      <p:sp>
        <p:nvSpPr>
          <p:cNvPr id="353" name="Google Shape;353;p32"/>
          <p:cNvSpPr txBox="1"/>
          <p:nvPr/>
        </p:nvSpPr>
        <p:spPr>
          <a:xfrm>
            <a:off x="229235" y="1276351"/>
            <a:ext cx="8343265" cy="65722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tabela mostra os resultados de várias simulações para o sistema de venda de Tickets Aéreos. </a:t>
            </a:r>
            <a:endParaRPr/>
          </a:p>
        </p:txBody>
      </p:sp>
      <p:sp>
        <p:nvSpPr>
          <p:cNvPr id="354" name="Google Shape;354;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5" name="Google Shape;355;p3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6" name="Google Shape;356;p3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57" name="Google Shape;357;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58" name="Google Shape;358;p32"/>
          <p:cNvPicPr preferRelativeResize="0"/>
          <p:nvPr/>
        </p:nvPicPr>
        <p:blipFill rotWithShape="1">
          <a:blip r:embed="rId3">
            <a:alphaModFix/>
          </a:blip>
          <a:srcRect b="0" l="0" r="0" t="0"/>
          <a:stretch/>
        </p:blipFill>
        <p:spPr>
          <a:xfrm>
            <a:off x="2765425" y="1981200"/>
            <a:ext cx="6035040" cy="4192764"/>
          </a:xfrm>
          <a:prstGeom prst="rect">
            <a:avLst/>
          </a:prstGeom>
          <a:noFill/>
          <a:ln>
            <a:noFill/>
          </a:ln>
        </p:spPr>
      </p:pic>
      <p:sp>
        <p:nvSpPr>
          <p:cNvPr id="359" name="Google Shape;359;p32"/>
          <p:cNvSpPr txBox="1"/>
          <p:nvPr/>
        </p:nvSpPr>
        <p:spPr>
          <a:xfrm>
            <a:off x="229235" y="2019301"/>
            <a:ext cx="2432050" cy="340042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Courier New"/>
              <a:buChar char="o"/>
            </a:pPr>
            <a:r>
              <a:rPr lang="pt-BR" sz="1600">
                <a:solidFill>
                  <a:srgbClr val="002060"/>
                </a:solidFill>
                <a:latin typeface="Gill Sans"/>
                <a:ea typeface="Gill Sans"/>
                <a:cs typeface="Gill Sans"/>
                <a:sym typeface="Gill Sans"/>
              </a:rPr>
              <a:t>Foram feitos três grupos de simulações, onde se varia o tempo da simulação em minutos: 100, 500, 1000, 5000, 10000.</a:t>
            </a:r>
            <a:endParaRPr/>
          </a:p>
          <a:p>
            <a:pPr indent="-341313" lvl="0" marL="341313" marR="0" rtl="0" algn="just">
              <a:spcBef>
                <a:spcPts val="320"/>
              </a:spcBef>
              <a:spcAft>
                <a:spcPts val="0"/>
              </a:spcAft>
              <a:buClr>
                <a:schemeClr val="accent2"/>
              </a:buClr>
              <a:buSzPts val="1280"/>
              <a:buFont typeface="Courier New"/>
              <a:buChar char="o"/>
            </a:pPr>
            <a:r>
              <a:rPr lang="pt-BR" sz="1600">
                <a:solidFill>
                  <a:srgbClr val="002060"/>
                </a:solidFill>
                <a:latin typeface="Gill Sans"/>
                <a:ea typeface="Gill Sans"/>
                <a:cs typeface="Gill Sans"/>
                <a:sym typeface="Gill Sans"/>
              </a:rPr>
              <a:t>Além disso, varia-se o numero de agentes , o tempo médio de serviço.</a:t>
            </a:r>
            <a:endParaRPr/>
          </a:p>
          <a:p>
            <a:pPr indent="-341313" lvl="0" marL="341313" marR="0" rtl="0" algn="just">
              <a:spcBef>
                <a:spcPts val="320"/>
              </a:spcBef>
              <a:spcAft>
                <a:spcPts val="0"/>
              </a:spcAft>
              <a:buClr>
                <a:schemeClr val="accent2"/>
              </a:buClr>
              <a:buSzPts val="1280"/>
              <a:buFont typeface="Courier New"/>
              <a:buChar char="o"/>
            </a:pPr>
            <a:r>
              <a:rPr lang="pt-BR" sz="1600">
                <a:solidFill>
                  <a:srgbClr val="0070C0"/>
                </a:solidFill>
                <a:latin typeface="Gill Sans"/>
                <a:ea typeface="Gill Sans"/>
                <a:cs typeface="Gill Sans"/>
                <a:sym typeface="Gill Sans"/>
              </a:rPr>
              <a:t>Observa-se que o último grupo revela a melhor escolha.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3"/>
          <p:cNvSpPr txBox="1"/>
          <p:nvPr>
            <p:ph idx="4294967295"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900">
                <a:solidFill>
                  <a:srgbClr val="C00000"/>
                </a:solidFill>
              </a:rPr>
              <a:t>Referências</a:t>
            </a:r>
            <a:endParaRPr sz="2400">
              <a:solidFill>
                <a:srgbClr val="008000"/>
              </a:solidFill>
            </a:endParaRPr>
          </a:p>
        </p:txBody>
      </p:sp>
      <p:sp>
        <p:nvSpPr>
          <p:cNvPr id="365" name="Google Shape;365;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366" name="Google Shape;366;p3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367" name="Google Shape;367;p3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68" name="Google Shape;368;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369" name="Google Shape;369;p33"/>
          <p:cNvSpPr txBox="1"/>
          <p:nvPr/>
        </p:nvSpPr>
        <p:spPr>
          <a:xfrm>
            <a:off x="650875" y="1274763"/>
            <a:ext cx="8137525" cy="754057"/>
          </a:xfrm>
          <a:prstGeom prst="rect">
            <a:avLst/>
          </a:prstGeom>
          <a:noFill/>
          <a:ln>
            <a:noFill/>
          </a:ln>
        </p:spPr>
        <p:txBody>
          <a:bodyPr anchorCtr="0" anchor="t" bIns="46025" lIns="92075" spcFirstLastPara="1" rIns="92075" wrap="square" tIns="46025">
            <a:noAutofit/>
          </a:bodyPr>
          <a:lstStyle/>
          <a:p>
            <a:pPr indent="-285750" lvl="1" marL="463550" marR="0" rtl="0" algn="just">
              <a:spcBef>
                <a:spcPts val="0"/>
              </a:spcBef>
              <a:spcAft>
                <a:spcPts val="0"/>
              </a:spcAft>
              <a:buClr>
                <a:srgbClr val="002060"/>
              </a:buClr>
              <a:buSzPts val="1800"/>
              <a:buFont typeface="Arial"/>
              <a:buChar char="•"/>
            </a:pPr>
            <a:r>
              <a:rPr b="0" i="0" lang="pt-BR" sz="1800" u="none" cap="none" strike="noStrike">
                <a:solidFill>
                  <a:srgbClr val="002060"/>
                </a:solidFill>
                <a:latin typeface="Gill Sans"/>
                <a:ea typeface="Gill Sans"/>
                <a:cs typeface="Gill Sans"/>
                <a:sym typeface="Gill Sans"/>
              </a:rPr>
              <a:t>Rance Necaise. Data Structures and Algorithms Using Python. Capítulo 8. Queues. 2011.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500"/>
                                        <p:tgtEl>
                                          <p:spTgt spid="36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800">
                <a:solidFill>
                  <a:srgbClr val="00B050"/>
                </a:solidFill>
              </a:rPr>
              <a:t>Simulações Computacionais</a:t>
            </a:r>
            <a:endParaRPr sz="2400">
              <a:solidFill>
                <a:srgbClr val="00B050"/>
              </a:solidFill>
            </a:endParaRPr>
          </a:p>
        </p:txBody>
      </p:sp>
      <p:sp>
        <p:nvSpPr>
          <p:cNvPr id="132" name="Google Shape;132;p15"/>
          <p:cNvSpPr txBox="1"/>
          <p:nvPr/>
        </p:nvSpPr>
        <p:spPr>
          <a:xfrm>
            <a:off x="749300" y="1295398"/>
            <a:ext cx="7772400" cy="506095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Computadores são usados para modelar e simular sistemas do mundo real. </a:t>
            </a:r>
            <a:endParaRPr/>
          </a:p>
          <a:p>
            <a:pPr indent="-341313" lvl="0" marL="341313" marR="0" rtl="0" algn="just">
              <a:spcBef>
                <a:spcPts val="9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simulações são aplicações de computador projetadas para representar e reagir a eventos que acontecem no sistema. O objetivo das simulações pode ser estudar o comportamento do sistema na ocorrência de um evento conhecido ou experimentar a ocorrência de eventos inusuais.</a:t>
            </a:r>
            <a:endParaRPr/>
          </a:p>
          <a:p>
            <a:pPr indent="-341313" lvl="0" marL="341313" marR="0" rtl="0" algn="just">
              <a:spcBef>
                <a:spcPts val="9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Dentre as aplicações mais conhecidas temos </a:t>
            </a:r>
            <a:r>
              <a:rPr b="0" i="0" lang="pt-BR" sz="1800" u="none" cap="none" strike="noStrike">
                <a:solidFill>
                  <a:srgbClr val="0070C0"/>
                </a:solidFill>
                <a:latin typeface="Gill Sans"/>
                <a:ea typeface="Gill Sans"/>
                <a:cs typeface="Gill Sans"/>
                <a:sym typeface="Gill Sans"/>
              </a:rPr>
              <a:t>modelos de previsão de clima</a:t>
            </a:r>
            <a:r>
              <a:rPr b="0" i="0" lang="pt-BR" sz="1800" u="none" cap="none" strike="noStrike">
                <a:solidFill>
                  <a:srgbClr val="002060"/>
                </a:solidFill>
                <a:latin typeface="Gill Sans"/>
                <a:ea typeface="Gill Sans"/>
                <a:cs typeface="Gill Sans"/>
                <a:sym typeface="Gill Sans"/>
              </a:rPr>
              <a:t> e </a:t>
            </a:r>
            <a:r>
              <a:rPr b="0" i="0" lang="pt-BR" sz="1800" u="none" cap="none" strike="noStrike">
                <a:solidFill>
                  <a:srgbClr val="0070C0"/>
                </a:solidFill>
                <a:latin typeface="Gill Sans"/>
                <a:ea typeface="Gill Sans"/>
                <a:cs typeface="Gill Sans"/>
                <a:sym typeface="Gill Sans"/>
              </a:rPr>
              <a:t>simuladores de vôo</a:t>
            </a:r>
            <a:r>
              <a:rPr b="0" i="0" lang="pt-BR" sz="1800" u="none" cap="none" strike="noStrike">
                <a:solidFill>
                  <a:srgbClr val="002060"/>
                </a:solidFill>
                <a:latin typeface="Gill Sans"/>
                <a:ea typeface="Gill Sans"/>
                <a:cs typeface="Gill Sans"/>
                <a:sym typeface="Gill Sans"/>
              </a:rPr>
              <a:t>.  Na área empresarial, simulações computacionais procuram determinar o número de empregados necessários para fornecer um serviço adequado aos clientes.</a:t>
            </a:r>
            <a:endParaRPr/>
          </a:p>
          <a:p>
            <a:pPr indent="-341313" lvl="0" marL="341313" marR="0" rtl="0" algn="just">
              <a:spcBef>
                <a:spcPts val="960"/>
              </a:spcBef>
              <a:spcAft>
                <a:spcPts val="0"/>
              </a:spcAft>
              <a:buClr>
                <a:schemeClr val="accent2"/>
              </a:buClr>
              <a:buSzPts val="1440"/>
              <a:buFont typeface="Noto Sans Symbols"/>
              <a:buChar char="●"/>
            </a:pPr>
            <a:r>
              <a:rPr b="0" i="0" lang="pt-BR" sz="1800" u="none" cap="none" strike="noStrike">
                <a:solidFill>
                  <a:srgbClr val="0070C0"/>
                </a:solidFill>
                <a:latin typeface="Gill Sans"/>
                <a:ea typeface="Gill Sans"/>
                <a:cs typeface="Gill Sans"/>
                <a:sym typeface="Gill Sans"/>
              </a:rPr>
              <a:t>Estudaremos o problema de uma linha aérea que deseja saber quantos agentes de vendas de tickets aéreos são necessários no balcão, em um determinado período de tempo, para atender aos clientes com rapidez suficiente.</a:t>
            </a:r>
            <a:endParaRPr/>
          </a:p>
          <a:p>
            <a:pPr indent="-341313" lvl="0" marL="341313" marR="0" rtl="0" algn="just">
              <a:spcBef>
                <a:spcPts val="9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Embora a empresa possa estudar os hábitos dos clientes, resulta mais económico e rápido construir um modelo de simulação para o sistema real. Este tipo de sistema pertence a categoria de </a:t>
            </a:r>
            <a:r>
              <a:rPr b="0" i="0" lang="pt-BR" sz="1800" u="none" cap="none" strike="noStrike">
                <a:solidFill>
                  <a:srgbClr val="0070C0"/>
                </a:solidFill>
                <a:latin typeface="Gill Sans"/>
                <a:ea typeface="Gill Sans"/>
                <a:cs typeface="Gill Sans"/>
                <a:sym typeface="Gill Sans"/>
              </a:rPr>
              <a:t>Sistema de Filas</a:t>
            </a:r>
            <a:r>
              <a:rPr b="0" i="0" lang="pt-BR" sz="1800" u="none" cap="none" strike="noStrike">
                <a:solidFill>
                  <a:srgbClr val="002060"/>
                </a:solidFill>
                <a:latin typeface="Gill Sans"/>
                <a:ea typeface="Gill Sans"/>
                <a:cs typeface="Gill Sans"/>
                <a:sym typeface="Gill Sans"/>
              </a:rPr>
              <a:t>.</a:t>
            </a:r>
            <a:endParaRPr/>
          </a:p>
          <a:p>
            <a:pPr indent="-249873" lvl="0" marL="341313" marR="0" rtl="0" algn="just">
              <a:spcBef>
                <a:spcPts val="9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sp>
        <p:nvSpPr>
          <p:cNvPr id="133" name="Google Shape;133;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 name="Google Shape;134;p1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 name="Google Shape;135;p1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6" name="Google Shape;136;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Balção de Passagens Aéreas – Sistema de Filas</a:t>
            </a:r>
            <a:endParaRPr/>
          </a:p>
        </p:txBody>
      </p:sp>
      <p:sp>
        <p:nvSpPr>
          <p:cNvPr id="142" name="Google Shape;142;p16"/>
          <p:cNvSpPr txBox="1"/>
          <p:nvPr/>
        </p:nvSpPr>
        <p:spPr>
          <a:xfrm>
            <a:off x="749300" y="1295398"/>
            <a:ext cx="7772400" cy="298051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Simular um </a:t>
            </a:r>
            <a:r>
              <a:rPr b="0" i="0" lang="pt-BR" sz="1800" u="none" cap="none" strike="noStrike">
                <a:solidFill>
                  <a:srgbClr val="0070C0"/>
                </a:solidFill>
                <a:latin typeface="Gill Sans"/>
                <a:ea typeface="Gill Sans"/>
                <a:cs typeface="Gill Sans"/>
                <a:sym typeface="Gill Sans"/>
              </a:rPr>
              <a:t>Balcão de Passagens Aéreas</a:t>
            </a:r>
            <a:r>
              <a:rPr b="0" i="0" lang="pt-BR" sz="1800" u="none" cap="none" strike="noStrike">
                <a:solidFill>
                  <a:srgbClr val="002060"/>
                </a:solidFill>
                <a:latin typeface="Gill Sans"/>
                <a:ea typeface="Gill Sans"/>
                <a:cs typeface="Gill Sans"/>
                <a:sym typeface="Gill Sans"/>
              </a:rPr>
              <a:t> significa modelar um sistema de filas (</a:t>
            </a:r>
            <a:r>
              <a:rPr b="0" i="0" lang="pt-BR" sz="1800" u="none" cap="none" strike="noStrike">
                <a:solidFill>
                  <a:srgbClr val="0070C0"/>
                </a:solidFill>
                <a:latin typeface="Gill Sans"/>
                <a:ea typeface="Gill Sans"/>
                <a:cs typeface="Gill Sans"/>
                <a:sym typeface="Gill Sans"/>
              </a:rPr>
              <a:t>queuing system</a:t>
            </a:r>
            <a:r>
              <a:rPr b="0" i="0" lang="pt-BR" sz="1800" u="none" cap="none" strike="noStrike">
                <a:solidFill>
                  <a:srgbClr val="002060"/>
                </a:solidFill>
                <a:latin typeface="Gill Sans"/>
                <a:ea typeface="Gill Sans"/>
                <a:cs typeface="Gill Sans"/>
                <a:sym typeface="Gill Sans"/>
              </a:rPr>
              <a:t>), onde os clientes permanecem em uma fila esperando pelo serviço fornecido pelos atendentes.</a:t>
            </a:r>
            <a:endParaRPr/>
          </a:p>
          <a:p>
            <a:pPr indent="-341313" lvl="0" marL="341313" marR="0" rtl="0" algn="just">
              <a:spcBef>
                <a:spcPts val="9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 </a:t>
            </a:r>
            <a:r>
              <a:rPr b="0" i="0" lang="pt-BR" sz="1800" u="none" cap="none" strike="noStrike">
                <a:solidFill>
                  <a:srgbClr val="0070C0"/>
                </a:solidFill>
                <a:latin typeface="Gill Sans"/>
                <a:ea typeface="Gill Sans"/>
                <a:cs typeface="Gill Sans"/>
                <a:sym typeface="Gill Sans"/>
              </a:rPr>
              <a:t>estrutura de fila</a:t>
            </a:r>
            <a:r>
              <a:rPr b="0" i="0" lang="pt-BR" sz="1800" u="none" cap="none" strike="noStrike">
                <a:solidFill>
                  <a:srgbClr val="002060"/>
                </a:solidFill>
                <a:latin typeface="Gill Sans"/>
                <a:ea typeface="Gill Sans"/>
                <a:cs typeface="Gill Sans"/>
                <a:sym typeface="Gill Sans"/>
              </a:rPr>
              <a:t> é usada para modelar este sistema, de forma a estudar certos comportamentos e obter informações de interesse. Dentre as informações mais comuns procura-se saber: o tempo médio de espera na fila e o comprimento médio na fila.</a:t>
            </a:r>
            <a:endParaRPr/>
          </a:p>
          <a:p>
            <a:pPr indent="-341313" lvl="0" marL="341313" marR="0" rtl="0" algn="just">
              <a:spcBef>
                <a:spcPts val="9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Sistemas de filas podem considerar </a:t>
            </a:r>
            <a:r>
              <a:rPr b="0" i="0" lang="pt-BR" sz="1800" u="none" cap="none" strike="noStrike">
                <a:solidFill>
                  <a:srgbClr val="0070C0"/>
                </a:solidFill>
                <a:latin typeface="Gill Sans"/>
                <a:ea typeface="Gill Sans"/>
                <a:cs typeface="Gill Sans"/>
                <a:sym typeface="Gill Sans"/>
              </a:rPr>
              <a:t>fila única</a:t>
            </a:r>
            <a:r>
              <a:rPr b="0" i="0" lang="pt-BR" sz="1800" u="none" cap="none" strike="noStrike">
                <a:solidFill>
                  <a:srgbClr val="002060"/>
                </a:solidFill>
                <a:latin typeface="Gill Sans"/>
                <a:ea typeface="Gill Sans"/>
                <a:cs typeface="Gill Sans"/>
                <a:sym typeface="Gill Sans"/>
              </a:rPr>
              <a:t> ou </a:t>
            </a:r>
            <a:r>
              <a:rPr b="0" i="0" lang="pt-BR" sz="1800" u="none" cap="none" strike="noStrike">
                <a:solidFill>
                  <a:srgbClr val="0070C0"/>
                </a:solidFill>
                <a:latin typeface="Gill Sans"/>
                <a:ea typeface="Gill Sans"/>
                <a:cs typeface="Gill Sans"/>
                <a:sym typeface="Gill Sans"/>
              </a:rPr>
              <a:t>múltiplas filas</a:t>
            </a:r>
            <a:r>
              <a:rPr b="0" i="0" lang="pt-BR" sz="1800" u="none" cap="none" strike="noStrike">
                <a:solidFill>
                  <a:srgbClr val="002060"/>
                </a:solidFill>
                <a:latin typeface="Gill Sans"/>
                <a:ea typeface="Gill Sans"/>
                <a:cs typeface="Gill Sans"/>
                <a:sym typeface="Gill Sans"/>
              </a:rPr>
              <a:t>. </a:t>
            </a:r>
            <a:endParaRPr/>
          </a:p>
          <a:p>
            <a:pPr indent="-341313" lvl="0" marL="341313" marR="0" rtl="0" algn="just">
              <a:spcBef>
                <a:spcPts val="9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Consideraremos um sistema de fila única com vários atendentes. </a:t>
            </a:r>
            <a:endParaRPr/>
          </a:p>
        </p:txBody>
      </p:sp>
      <p:sp>
        <p:nvSpPr>
          <p:cNvPr id="143" name="Google Shape;143;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 name="Google Shape;144;p1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 name="Google Shape;145;p1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6" name="Google Shape;146;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47" name="Google Shape;147;p16"/>
          <p:cNvGrpSpPr/>
          <p:nvPr/>
        </p:nvGrpSpPr>
        <p:grpSpPr>
          <a:xfrm>
            <a:off x="2724131" y="4543828"/>
            <a:ext cx="3302633" cy="1441434"/>
            <a:chOff x="2576085" y="4707485"/>
            <a:chExt cx="3302633" cy="1441434"/>
          </a:xfrm>
        </p:grpSpPr>
        <p:grpSp>
          <p:nvGrpSpPr>
            <p:cNvPr id="148" name="Google Shape;148;p16"/>
            <p:cNvGrpSpPr/>
            <p:nvPr/>
          </p:nvGrpSpPr>
          <p:grpSpPr>
            <a:xfrm>
              <a:off x="3019566" y="4707485"/>
              <a:ext cx="300028" cy="331200"/>
              <a:chOff x="3037777" y="4738507"/>
              <a:chExt cx="300028" cy="331200"/>
            </a:xfrm>
          </p:grpSpPr>
          <p:sp>
            <p:nvSpPr>
              <p:cNvPr id="149" name="Google Shape;149;p16"/>
              <p:cNvSpPr/>
              <p:nvPr/>
            </p:nvSpPr>
            <p:spPr>
              <a:xfrm>
                <a:off x="3061163" y="4770315"/>
                <a:ext cx="258647" cy="277803"/>
              </a:xfrm>
              <a:prstGeom prst="ellipse">
                <a:avLst/>
              </a:prstGeom>
              <a:solidFill>
                <a:srgbClr val="FEF7E2"/>
              </a:solidFill>
              <a:ln cap="flat" cmpd="sng" w="1587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0" name="Google Shape;150;p16"/>
              <p:cNvSpPr/>
              <p:nvPr/>
            </p:nvSpPr>
            <p:spPr>
              <a:xfrm>
                <a:off x="3037777" y="4738507"/>
                <a:ext cx="300028" cy="3312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151" name="Google Shape;151;p16"/>
            <p:cNvGrpSpPr/>
            <p:nvPr/>
          </p:nvGrpSpPr>
          <p:grpSpPr>
            <a:xfrm>
              <a:off x="3019566" y="5309057"/>
              <a:ext cx="300028" cy="331200"/>
              <a:chOff x="3037777" y="5292314"/>
              <a:chExt cx="300028" cy="331200"/>
            </a:xfrm>
          </p:grpSpPr>
          <p:sp>
            <p:nvSpPr>
              <p:cNvPr id="152" name="Google Shape;152;p16"/>
              <p:cNvSpPr/>
              <p:nvPr/>
            </p:nvSpPr>
            <p:spPr>
              <a:xfrm>
                <a:off x="3061163" y="5324122"/>
                <a:ext cx="258647" cy="277803"/>
              </a:xfrm>
              <a:prstGeom prst="ellipse">
                <a:avLst/>
              </a:prstGeom>
              <a:solidFill>
                <a:srgbClr val="FEF7E2"/>
              </a:solidFill>
              <a:ln cap="flat" cmpd="sng" w="1587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3" name="Google Shape;153;p16"/>
              <p:cNvSpPr/>
              <p:nvPr/>
            </p:nvSpPr>
            <p:spPr>
              <a:xfrm>
                <a:off x="3037777" y="5292314"/>
                <a:ext cx="300028" cy="3312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154" name="Google Shape;154;p16"/>
            <p:cNvSpPr txBox="1"/>
            <p:nvPr/>
          </p:nvSpPr>
          <p:spPr>
            <a:xfrm>
              <a:off x="4049042" y="5779587"/>
              <a:ext cx="1633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chemeClr val="dk1"/>
                  </a:solidFill>
                  <a:latin typeface="Times New Roman"/>
                  <a:ea typeface="Times New Roman"/>
                  <a:cs typeface="Times New Roman"/>
                  <a:sym typeface="Times New Roman"/>
                </a:rPr>
                <a:t>Fila de Clientes</a:t>
              </a:r>
              <a:endParaRPr/>
            </a:p>
          </p:txBody>
        </p:sp>
        <p:sp>
          <p:nvSpPr>
            <p:cNvPr id="155" name="Google Shape;155;p16"/>
            <p:cNvSpPr txBox="1"/>
            <p:nvPr/>
          </p:nvSpPr>
          <p:spPr>
            <a:xfrm>
              <a:off x="2576085" y="5779587"/>
              <a:ext cx="1223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Times New Roman"/>
                  <a:ea typeface="Times New Roman"/>
                  <a:cs typeface="Times New Roman"/>
                  <a:sym typeface="Times New Roman"/>
                </a:rPr>
                <a:t>Atendentes</a:t>
              </a:r>
              <a:endParaRPr/>
            </a:p>
          </p:txBody>
        </p:sp>
        <p:grpSp>
          <p:nvGrpSpPr>
            <p:cNvPr id="156" name="Google Shape;156;p16"/>
            <p:cNvGrpSpPr/>
            <p:nvPr/>
          </p:nvGrpSpPr>
          <p:grpSpPr>
            <a:xfrm>
              <a:off x="3788660" y="4967815"/>
              <a:ext cx="2090058" cy="434425"/>
              <a:chOff x="3788660" y="5011360"/>
              <a:chExt cx="2090058" cy="434425"/>
            </a:xfrm>
          </p:grpSpPr>
          <p:sp>
            <p:nvSpPr>
              <p:cNvPr id="157" name="Google Shape;157;p16"/>
              <p:cNvSpPr/>
              <p:nvPr/>
            </p:nvSpPr>
            <p:spPr>
              <a:xfrm>
                <a:off x="3919719" y="5090893"/>
                <a:ext cx="258647" cy="277803"/>
              </a:xfrm>
              <a:prstGeom prst="ellipse">
                <a:avLst/>
              </a:prstGeom>
              <a:solidFill>
                <a:srgbClr val="FEF7E2"/>
              </a:solid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8" name="Google Shape;158;p16"/>
              <p:cNvSpPr/>
              <p:nvPr/>
            </p:nvSpPr>
            <p:spPr>
              <a:xfrm>
                <a:off x="4314217" y="5090893"/>
                <a:ext cx="258647" cy="277803"/>
              </a:xfrm>
              <a:prstGeom prst="ellipse">
                <a:avLst/>
              </a:prstGeom>
              <a:solidFill>
                <a:srgbClr val="FEF7E2"/>
              </a:solid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9" name="Google Shape;159;p16"/>
              <p:cNvSpPr/>
              <p:nvPr/>
            </p:nvSpPr>
            <p:spPr>
              <a:xfrm>
                <a:off x="5103213" y="5090893"/>
                <a:ext cx="258647" cy="277803"/>
              </a:xfrm>
              <a:prstGeom prst="ellipse">
                <a:avLst/>
              </a:prstGeom>
              <a:solidFill>
                <a:srgbClr val="FEF7E2"/>
              </a:solid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0" name="Google Shape;160;p16"/>
              <p:cNvSpPr/>
              <p:nvPr/>
            </p:nvSpPr>
            <p:spPr>
              <a:xfrm>
                <a:off x="4708715" y="5090893"/>
                <a:ext cx="258647" cy="277803"/>
              </a:xfrm>
              <a:prstGeom prst="ellipse">
                <a:avLst/>
              </a:prstGeom>
              <a:solidFill>
                <a:srgbClr val="FEF7E2"/>
              </a:solid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1" name="Google Shape;161;p16"/>
              <p:cNvSpPr/>
              <p:nvPr/>
            </p:nvSpPr>
            <p:spPr>
              <a:xfrm>
                <a:off x="5497709" y="5090893"/>
                <a:ext cx="258647" cy="277803"/>
              </a:xfrm>
              <a:prstGeom prst="ellipse">
                <a:avLst/>
              </a:prstGeom>
              <a:solidFill>
                <a:srgbClr val="FEF7E2"/>
              </a:solid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62" name="Google Shape;162;p16"/>
              <p:cNvCxnSpPr/>
              <p:nvPr/>
            </p:nvCxnSpPr>
            <p:spPr>
              <a:xfrm flipH="1" rot="10800000">
                <a:off x="3788660" y="5444787"/>
                <a:ext cx="2090058" cy="998"/>
              </a:xfrm>
              <a:prstGeom prst="straightConnector1">
                <a:avLst/>
              </a:prstGeom>
              <a:noFill/>
              <a:ln cap="flat" cmpd="sng" w="12700">
                <a:solidFill>
                  <a:schemeClr val="dk1"/>
                </a:solidFill>
                <a:prstDash val="solid"/>
                <a:round/>
                <a:headEnd len="sm" w="sm" type="none"/>
                <a:tailEnd len="sm" w="sm" type="none"/>
              </a:ln>
            </p:spPr>
          </p:cxnSp>
          <p:cxnSp>
            <p:nvCxnSpPr>
              <p:cNvPr id="163" name="Google Shape;163;p16"/>
              <p:cNvCxnSpPr/>
              <p:nvPr/>
            </p:nvCxnSpPr>
            <p:spPr>
              <a:xfrm flipH="1" rot="10800000">
                <a:off x="3788660" y="5011360"/>
                <a:ext cx="2090058" cy="998"/>
              </a:xfrm>
              <a:prstGeom prst="straightConnector1">
                <a:avLst/>
              </a:prstGeom>
              <a:noFill/>
              <a:ln cap="flat" cmpd="sng" w="12700">
                <a:solidFill>
                  <a:schemeClr val="dk1"/>
                </a:solidFill>
                <a:prstDash val="solid"/>
                <a:round/>
                <a:headEnd len="sm" w="sm" type="none"/>
                <a:tailEnd len="sm" w="sm" type="none"/>
              </a:ln>
            </p:spPr>
          </p:cxn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Modelo de Filas - Parâmetros</a:t>
            </a:r>
            <a:endParaRPr/>
          </a:p>
        </p:txBody>
      </p:sp>
      <p:sp>
        <p:nvSpPr>
          <p:cNvPr id="169" name="Google Shape;169;p17"/>
          <p:cNvSpPr txBox="1"/>
          <p:nvPr/>
        </p:nvSpPr>
        <p:spPr>
          <a:xfrm>
            <a:off x="749300" y="1295398"/>
            <a:ext cx="7772400" cy="480060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Um modelo de um sistema de filas pode ser construído usando </a:t>
            </a:r>
            <a:r>
              <a:rPr lang="pt-BR" sz="1800">
                <a:solidFill>
                  <a:srgbClr val="0070C0"/>
                </a:solidFill>
                <a:latin typeface="Gill Sans"/>
                <a:ea typeface="Gill Sans"/>
                <a:cs typeface="Gill Sans"/>
                <a:sym typeface="Gill Sans"/>
              </a:rPr>
              <a:t>simulação de eventos discreta</a:t>
            </a:r>
            <a:r>
              <a:rPr lang="pt-BR" sz="1800">
                <a:solidFill>
                  <a:srgbClr val="002060"/>
                </a:solidFill>
                <a:latin typeface="Gill Sans"/>
                <a:ea typeface="Gill Sans"/>
                <a:cs typeface="Gill Sans"/>
                <a:sym typeface="Gill Sans"/>
              </a:rPr>
              <a:t>. Neste caso, a simulação é uma sequência de eventos que causam uma mudança no sistema.</a:t>
            </a:r>
            <a:endParaRPr/>
          </a:p>
          <a:p>
            <a:pPr indent="-341313" lvl="0" marL="341313" marR="0" rtl="0" algn="just">
              <a:spcBef>
                <a:spcPts val="9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No modelo de Balcão de Passagens Aéreas, a simulação é realizada sobre um período de tempo predefinido.  A passagem de tempo é representada por um loop que realiza incrementos sobre uma variável de tempo discreta. Os eventos somente podem acontecer entre intervalos de tempo discreto.</a:t>
            </a:r>
            <a:endParaRPr/>
          </a:p>
          <a:p>
            <a:pPr indent="-341313" lvl="0" marL="341313" marR="0" rtl="0" algn="just">
              <a:spcBef>
                <a:spcPts val="9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Utiliza-se minutos como unidade de tempo de forma que não podem acontecer eventos em períodos inferiores a essa unidade de tempo.</a:t>
            </a:r>
            <a:endParaRPr/>
          </a:p>
          <a:p>
            <a:pPr indent="-341313" lvl="0" marL="341313" marR="0" rtl="0" algn="just">
              <a:spcBef>
                <a:spcPts val="9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simulação possui parâmetros definidos pelo usuário, como:</a:t>
            </a:r>
            <a:endParaRPr/>
          </a:p>
          <a:p>
            <a:pPr indent="-285750" lvl="1" marL="742950" marR="0" rtl="0" algn="just">
              <a:spcBef>
                <a:spcPts val="600"/>
              </a:spcBef>
              <a:spcAft>
                <a:spcPts val="0"/>
              </a:spcAft>
              <a:buClr>
                <a:schemeClr val="accent2"/>
              </a:buClr>
              <a:buSzPts val="1280"/>
              <a:buFont typeface="Courier New"/>
              <a:buChar char="o"/>
            </a:pPr>
            <a:r>
              <a:rPr b="0" i="0" lang="pt-BR" sz="1600" u="none" cap="none" strike="noStrike">
                <a:solidFill>
                  <a:srgbClr val="0070C0"/>
                </a:solidFill>
                <a:latin typeface="Gill Sans"/>
                <a:ea typeface="Gill Sans"/>
                <a:cs typeface="Gill Sans"/>
                <a:sym typeface="Gill Sans"/>
              </a:rPr>
              <a:t>Tempo de simulação</a:t>
            </a:r>
            <a:r>
              <a:rPr b="0" i="0" lang="pt-BR" sz="1600" u="none" cap="none" strike="noStrike">
                <a:solidFill>
                  <a:srgbClr val="002060"/>
                </a:solidFill>
                <a:latin typeface="Gill Sans"/>
                <a:ea typeface="Gill Sans"/>
                <a:cs typeface="Gill Sans"/>
                <a:sym typeface="Gill Sans"/>
              </a:rPr>
              <a:t>, dada em número de unidades de tempo.</a:t>
            </a:r>
            <a:endParaRPr/>
          </a:p>
          <a:p>
            <a:pPr indent="-285750" lvl="1" marL="742950" marR="0" rtl="0" algn="just">
              <a:spcBef>
                <a:spcPts val="600"/>
              </a:spcBef>
              <a:spcAft>
                <a:spcPts val="0"/>
              </a:spcAft>
              <a:buClr>
                <a:schemeClr val="accent2"/>
              </a:buClr>
              <a:buSzPts val="1280"/>
              <a:buFont typeface="Courier New"/>
              <a:buChar char="o"/>
            </a:pPr>
            <a:r>
              <a:rPr b="0" i="0" lang="pt-BR" sz="1600" u="none" cap="none" strike="noStrike">
                <a:solidFill>
                  <a:srgbClr val="0070C0"/>
                </a:solidFill>
                <a:latin typeface="Gill Sans"/>
                <a:ea typeface="Gill Sans"/>
                <a:cs typeface="Gill Sans"/>
                <a:sym typeface="Gill Sans"/>
              </a:rPr>
              <a:t>Número de servidores</a:t>
            </a:r>
            <a:r>
              <a:rPr b="0" i="0" lang="pt-BR" sz="1600" u="none" cap="none" strike="noStrike">
                <a:solidFill>
                  <a:srgbClr val="002060"/>
                </a:solidFill>
                <a:latin typeface="Gill Sans"/>
                <a:ea typeface="Gill Sans"/>
                <a:cs typeface="Gill Sans"/>
                <a:sym typeface="Gill Sans"/>
              </a:rPr>
              <a:t> que fornecem atendimento aos clientes.</a:t>
            </a:r>
            <a:endParaRPr/>
          </a:p>
          <a:p>
            <a:pPr indent="-285750" lvl="1" marL="742950" marR="0" rtl="0" algn="just">
              <a:spcBef>
                <a:spcPts val="600"/>
              </a:spcBef>
              <a:spcAft>
                <a:spcPts val="0"/>
              </a:spcAft>
              <a:buClr>
                <a:schemeClr val="accent2"/>
              </a:buClr>
              <a:buSzPts val="1280"/>
              <a:buFont typeface="Courier New"/>
              <a:buChar char="o"/>
            </a:pPr>
            <a:r>
              <a:rPr b="0" i="0" lang="pt-BR" sz="1600" u="none" cap="none" strike="noStrike">
                <a:solidFill>
                  <a:srgbClr val="0070C0"/>
                </a:solidFill>
                <a:latin typeface="Gill Sans"/>
                <a:ea typeface="Gill Sans"/>
                <a:cs typeface="Gill Sans"/>
                <a:sym typeface="Gill Sans"/>
              </a:rPr>
              <a:t>Tempo de serviço esperado</a:t>
            </a:r>
            <a:r>
              <a:rPr b="0" i="0" lang="pt-BR" sz="1600" u="none" cap="none" strike="noStrike">
                <a:solidFill>
                  <a:srgbClr val="002060"/>
                </a:solidFill>
                <a:latin typeface="Gill Sans"/>
                <a:ea typeface="Gill Sans"/>
                <a:cs typeface="Gill Sans"/>
                <a:sym typeface="Gill Sans"/>
              </a:rPr>
              <a:t> para concluir um atendimento.</a:t>
            </a:r>
            <a:endParaRPr/>
          </a:p>
          <a:p>
            <a:pPr indent="-285750" lvl="1" marL="742950" marR="0" rtl="0" algn="just">
              <a:spcBef>
                <a:spcPts val="600"/>
              </a:spcBef>
              <a:spcAft>
                <a:spcPts val="0"/>
              </a:spcAft>
              <a:buClr>
                <a:schemeClr val="accent2"/>
              </a:buClr>
              <a:buSzPts val="1280"/>
              <a:buFont typeface="Courier New"/>
              <a:buChar char="o"/>
            </a:pPr>
            <a:r>
              <a:rPr b="0" i="0" lang="pt-BR" sz="1600" u="none" cap="none" strike="noStrike">
                <a:solidFill>
                  <a:srgbClr val="0070C0"/>
                </a:solidFill>
                <a:latin typeface="Gill Sans"/>
                <a:ea typeface="Gill Sans"/>
                <a:cs typeface="Gill Sans"/>
                <a:sym typeface="Gill Sans"/>
              </a:rPr>
              <a:t>Distribuição do tempo entre chegadas</a:t>
            </a:r>
            <a:r>
              <a:rPr b="0" i="0" lang="pt-BR" sz="1600" u="none" cap="none" strike="noStrike">
                <a:solidFill>
                  <a:srgbClr val="002060"/>
                </a:solidFill>
                <a:latin typeface="Gill Sans"/>
                <a:ea typeface="Gill Sans"/>
                <a:cs typeface="Gill Sans"/>
                <a:sym typeface="Gill Sans"/>
              </a:rPr>
              <a:t>, usada para representar quando os clientes chegam.</a:t>
            </a:r>
            <a:endParaRPr/>
          </a:p>
        </p:txBody>
      </p:sp>
      <p:sp>
        <p:nvSpPr>
          <p:cNvPr id="170" name="Google Shape;170;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1" name="Google Shape;171;p1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2" name="Google Shape;172;p1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73" name="Google Shape;173;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Modelo de Filas – Regras para gerenciar eventos</a:t>
            </a:r>
            <a:endParaRPr/>
          </a:p>
        </p:txBody>
      </p:sp>
      <p:sp>
        <p:nvSpPr>
          <p:cNvPr id="179" name="Google Shape;179;p18"/>
          <p:cNvSpPr txBox="1"/>
          <p:nvPr/>
        </p:nvSpPr>
        <p:spPr>
          <a:xfrm>
            <a:off x="749300" y="1295398"/>
            <a:ext cx="7772400" cy="31024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Um conjunto de regras são definidas para manipular eventos a cada mudança do relógio.</a:t>
            </a:r>
            <a:endParaRPr/>
          </a:p>
          <a:p>
            <a:pPr indent="-341313" lvl="0" marL="341313" marR="0" rtl="0" algn="just">
              <a:spcBef>
                <a:spcPts val="9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Para determinar o tempo médio de espera dos clientes antes de serem atendidos considera-se as seguintes três regras:</a:t>
            </a:r>
            <a:endParaRPr/>
          </a:p>
          <a:p>
            <a:pPr indent="-285750" lvl="1" marL="742950" marR="0" rtl="0" algn="just">
              <a:spcBef>
                <a:spcPts val="600"/>
              </a:spcBef>
              <a:spcAft>
                <a:spcPts val="0"/>
              </a:spcAft>
              <a:buClr>
                <a:schemeClr val="accent2"/>
              </a:buClr>
              <a:buSzPts val="1280"/>
              <a:buFont typeface="Courier New"/>
              <a:buChar char="o"/>
            </a:pPr>
            <a:r>
              <a:rPr b="0" i="0" lang="pt-BR" sz="1600" u="none" cap="none" strike="noStrike">
                <a:solidFill>
                  <a:srgbClr val="0070C0"/>
                </a:solidFill>
                <a:latin typeface="Gill Sans"/>
                <a:ea typeface="Gill Sans"/>
                <a:cs typeface="Gill Sans"/>
                <a:sym typeface="Gill Sans"/>
              </a:rPr>
              <a:t>Regra 1.-</a:t>
            </a:r>
            <a:r>
              <a:rPr b="0" i="0" lang="pt-BR" sz="1600" u="none" cap="none" strike="noStrike">
                <a:solidFill>
                  <a:srgbClr val="002060"/>
                </a:solidFill>
                <a:latin typeface="Gill Sans"/>
                <a:ea typeface="Gill Sans"/>
                <a:cs typeface="Gill Sans"/>
                <a:sym typeface="Gill Sans"/>
              </a:rPr>
              <a:t> Se um cliente chega, ele é adicionado a fila.  Apenas um cliente pode chegar em cada interação do relógio.</a:t>
            </a:r>
            <a:endParaRPr/>
          </a:p>
          <a:p>
            <a:pPr indent="-285750" lvl="1" marL="742950" marR="0" rtl="0" algn="just">
              <a:spcBef>
                <a:spcPts val="600"/>
              </a:spcBef>
              <a:spcAft>
                <a:spcPts val="0"/>
              </a:spcAft>
              <a:buClr>
                <a:schemeClr val="accent2"/>
              </a:buClr>
              <a:buSzPts val="1280"/>
              <a:buFont typeface="Courier New"/>
              <a:buChar char="o"/>
            </a:pPr>
            <a:r>
              <a:rPr b="0" i="0" lang="pt-BR" sz="1600" u="none" cap="none" strike="noStrike">
                <a:solidFill>
                  <a:srgbClr val="0070C0"/>
                </a:solidFill>
                <a:latin typeface="Gill Sans"/>
                <a:ea typeface="Gill Sans"/>
                <a:cs typeface="Gill Sans"/>
                <a:sym typeface="Gill Sans"/>
              </a:rPr>
              <a:t>Regra 2.-</a:t>
            </a:r>
            <a:r>
              <a:rPr b="0" i="0" lang="pt-BR" sz="1600" u="none" cap="none" strike="noStrike">
                <a:solidFill>
                  <a:srgbClr val="002060"/>
                </a:solidFill>
                <a:latin typeface="Gill Sans"/>
                <a:ea typeface="Gill Sans"/>
                <a:cs typeface="Gill Sans"/>
                <a:sym typeface="Gill Sans"/>
              </a:rPr>
              <a:t> Se há clientes esperando, para cada servidor livre, o próximo cliente na fila inicia o seu atendimento.</a:t>
            </a:r>
            <a:endParaRPr/>
          </a:p>
          <a:p>
            <a:pPr indent="-285750" lvl="1" marL="742950" marR="0" rtl="0" algn="just">
              <a:spcBef>
                <a:spcPts val="600"/>
              </a:spcBef>
              <a:spcAft>
                <a:spcPts val="0"/>
              </a:spcAft>
              <a:buClr>
                <a:schemeClr val="accent2"/>
              </a:buClr>
              <a:buSzPts val="1280"/>
              <a:buFont typeface="Courier New"/>
              <a:buChar char="o"/>
            </a:pPr>
            <a:r>
              <a:rPr b="0" i="0" lang="pt-BR" sz="1600" u="none" cap="none" strike="noStrike">
                <a:solidFill>
                  <a:srgbClr val="0070C0"/>
                </a:solidFill>
                <a:latin typeface="Gill Sans"/>
                <a:ea typeface="Gill Sans"/>
                <a:cs typeface="Gill Sans"/>
                <a:sym typeface="Gill Sans"/>
              </a:rPr>
              <a:t>Regra 3.-</a:t>
            </a:r>
            <a:r>
              <a:rPr b="0" i="0" lang="pt-BR" sz="1600" u="none" cap="none" strike="noStrike">
                <a:solidFill>
                  <a:srgbClr val="002060"/>
                </a:solidFill>
                <a:latin typeface="Gill Sans"/>
                <a:ea typeface="Gill Sans"/>
                <a:cs typeface="Gill Sans"/>
                <a:sym typeface="Gill Sans"/>
              </a:rPr>
              <a:t> Para cada servidor ocupado, se o atendimento foi concluído, o cliente deixa o sistema e o servidor fica ocioso.</a:t>
            </a:r>
            <a:endParaRPr b="0" i="0" sz="1800" u="none" cap="none" strike="noStrike">
              <a:solidFill>
                <a:srgbClr val="002060"/>
              </a:solidFill>
              <a:latin typeface="Gill Sans"/>
              <a:ea typeface="Gill Sans"/>
              <a:cs typeface="Gill Sans"/>
              <a:sym typeface="Gill Sans"/>
            </a:endParaRPr>
          </a:p>
          <a:p>
            <a:pPr indent="0" lvl="1" marL="457200" marR="0" rtl="0" algn="just">
              <a:spcBef>
                <a:spcPts val="600"/>
              </a:spcBef>
              <a:spcAft>
                <a:spcPts val="0"/>
              </a:spcAft>
              <a:buNone/>
            </a:pPr>
            <a:r>
              <a:t/>
            </a:r>
            <a:endParaRPr b="0" i="0" sz="1600" u="none" cap="none" strike="noStrike">
              <a:solidFill>
                <a:srgbClr val="002060"/>
              </a:solidFill>
              <a:latin typeface="Gill Sans"/>
              <a:ea typeface="Gill Sans"/>
              <a:cs typeface="Gill Sans"/>
              <a:sym typeface="Gill Sans"/>
            </a:endParaRPr>
          </a:p>
        </p:txBody>
      </p:sp>
      <p:sp>
        <p:nvSpPr>
          <p:cNvPr id="180" name="Google Shape;180;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1" name="Google Shape;181;p1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2" name="Google Shape;182;p1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83" name="Google Shape;183;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Modelo de Filas – Aleatoriedade</a:t>
            </a:r>
            <a:endParaRPr/>
          </a:p>
        </p:txBody>
      </p:sp>
      <p:sp>
        <p:nvSpPr>
          <p:cNvPr id="189" name="Google Shape;189;p19"/>
          <p:cNvSpPr txBox="1"/>
          <p:nvPr/>
        </p:nvSpPr>
        <p:spPr>
          <a:xfrm>
            <a:off x="749300" y="1295398"/>
            <a:ext cx="7772400" cy="2658293"/>
          </a:xfrm>
          <a:prstGeom prst="rect">
            <a:avLst/>
          </a:prstGeom>
          <a:blipFill rotWithShape="1">
            <a:blip r:embed="rId3">
              <a:alphaModFix/>
            </a:blip>
            <a:stretch>
              <a:fillRect b="-20823" l="-156" r="-705" t="-11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2400">
                <a:latin typeface="Times New Roman"/>
                <a:ea typeface="Times New Roman"/>
                <a:cs typeface="Times New Roman"/>
                <a:sym typeface="Times New Roman"/>
              </a:rPr>
              <a:t> </a:t>
            </a:r>
            <a:endParaRPr/>
          </a:p>
        </p:txBody>
      </p:sp>
      <p:sp>
        <p:nvSpPr>
          <p:cNvPr id="190" name="Google Shape;190;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1" name="Google Shape;191;p1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2" name="Google Shape;192;p1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93" name="Google Shape;193;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Balção de Passagens Aéreas – Implementação</a:t>
            </a:r>
            <a:endParaRPr/>
          </a:p>
        </p:txBody>
      </p:sp>
      <p:sp>
        <p:nvSpPr>
          <p:cNvPr id="199" name="Google Shape;199;p20"/>
          <p:cNvSpPr txBox="1"/>
          <p:nvPr/>
        </p:nvSpPr>
        <p:spPr>
          <a:xfrm>
            <a:off x="749300" y="1295398"/>
            <a:ext cx="7772400" cy="23534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Implementa-se um sistema de eventos discretos baseado em filas para analisar o tempo médio de espera que os passageiros tem aguardar pelo serviço no Balcão de Passagens Aéreas. Considera-se que existem vários agentes atendendo aos clientes. </a:t>
            </a:r>
            <a:endParaRPr/>
          </a:p>
          <a:p>
            <a:pPr indent="-341313" lvl="0" marL="341313" marR="0" rtl="0" algn="just">
              <a:spcBef>
                <a:spcPts val="9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implementação compreende as classes: Passenger, TicketAgent e TicketCounterSimulation.</a:t>
            </a:r>
            <a:endParaRPr/>
          </a:p>
          <a:p>
            <a:pPr indent="-341313" lvl="0" marL="341313" marR="0" rtl="0" algn="just">
              <a:spcBef>
                <a:spcPts val="96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A aplicação recebe parâmetros da seguinte forma:</a:t>
            </a:r>
            <a:endParaRPr/>
          </a:p>
          <a:p>
            <a:pPr indent="0" lvl="1" marL="457200" marR="0" rtl="0" algn="just">
              <a:spcBef>
                <a:spcPts val="600"/>
              </a:spcBef>
              <a:spcAft>
                <a:spcPts val="0"/>
              </a:spcAft>
              <a:buNone/>
            </a:pPr>
            <a:r>
              <a:t/>
            </a:r>
            <a:endParaRPr b="0" i="0" sz="1600" u="none" cap="none" strike="noStrike">
              <a:solidFill>
                <a:srgbClr val="002060"/>
              </a:solidFill>
              <a:latin typeface="Gill Sans"/>
              <a:ea typeface="Gill Sans"/>
              <a:cs typeface="Gill Sans"/>
              <a:sym typeface="Gill Sans"/>
            </a:endParaRPr>
          </a:p>
        </p:txBody>
      </p:sp>
      <p:sp>
        <p:nvSpPr>
          <p:cNvPr id="200" name="Google Shape;200;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1" name="Google Shape;201;p2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2" name="Google Shape;202;p2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03" name="Google Shape;203;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04" name="Google Shape;204;p20"/>
          <p:cNvPicPr preferRelativeResize="0"/>
          <p:nvPr/>
        </p:nvPicPr>
        <p:blipFill rotWithShape="1">
          <a:blip r:embed="rId3">
            <a:alphaModFix/>
          </a:blip>
          <a:srcRect b="0" l="0" r="0" t="0"/>
          <a:stretch/>
        </p:blipFill>
        <p:spPr>
          <a:xfrm>
            <a:off x="2364376" y="3735977"/>
            <a:ext cx="3855720" cy="951939"/>
          </a:xfrm>
          <a:prstGeom prst="rect">
            <a:avLst/>
          </a:prstGeom>
          <a:noFill/>
          <a:ln>
            <a:noFill/>
          </a:ln>
        </p:spPr>
      </p:pic>
      <p:sp>
        <p:nvSpPr>
          <p:cNvPr id="205" name="Google Shape;205;p20"/>
          <p:cNvSpPr txBox="1"/>
          <p:nvPr/>
        </p:nvSpPr>
        <p:spPr>
          <a:xfrm>
            <a:off x="685800" y="4687916"/>
            <a:ext cx="7772400" cy="36512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Produzindo resultados como:</a:t>
            </a:r>
            <a:endParaRPr sz="1600">
              <a:solidFill>
                <a:srgbClr val="002060"/>
              </a:solidFill>
              <a:latin typeface="Gill Sans"/>
              <a:ea typeface="Gill Sans"/>
              <a:cs typeface="Gill Sans"/>
              <a:sym typeface="Gill Sans"/>
            </a:endParaRPr>
          </a:p>
        </p:txBody>
      </p:sp>
      <p:pic>
        <p:nvPicPr>
          <p:cNvPr id="206" name="Google Shape;206;p20"/>
          <p:cNvPicPr preferRelativeResize="0"/>
          <p:nvPr/>
        </p:nvPicPr>
        <p:blipFill rotWithShape="1">
          <a:blip r:embed="rId4">
            <a:alphaModFix/>
          </a:blip>
          <a:srcRect b="0" l="0" r="0" t="0"/>
          <a:stretch/>
        </p:blipFill>
        <p:spPr>
          <a:xfrm>
            <a:off x="2364376" y="5197323"/>
            <a:ext cx="3855720" cy="7305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Aplicações de Filas (Queues)</a:t>
            </a:r>
            <a:br>
              <a:rPr lang="pt-BR" sz="2800">
                <a:solidFill>
                  <a:srgbClr val="C00000"/>
                </a:solidFill>
              </a:rPr>
            </a:br>
            <a:r>
              <a:rPr lang="pt-BR" sz="2400">
                <a:solidFill>
                  <a:srgbClr val="00B050"/>
                </a:solidFill>
              </a:rPr>
              <a:t>Balção de Passagens Aéreas – Eventos</a:t>
            </a:r>
            <a:endParaRPr/>
          </a:p>
        </p:txBody>
      </p:sp>
      <p:sp>
        <p:nvSpPr>
          <p:cNvPr id="212" name="Google Shape;212;p21"/>
          <p:cNvSpPr txBox="1"/>
          <p:nvPr/>
        </p:nvSpPr>
        <p:spPr>
          <a:xfrm>
            <a:off x="749300" y="1295398"/>
            <a:ext cx="7772400" cy="73369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lang="pt-BR" sz="1800">
                <a:solidFill>
                  <a:srgbClr val="002060"/>
                </a:solidFill>
                <a:latin typeface="Gill Sans"/>
                <a:ea typeface="Gill Sans"/>
                <a:cs typeface="Gill Sans"/>
                <a:sym typeface="Gill Sans"/>
              </a:rPr>
              <a:t>Uma forma de entender melhor a simulação de eventos é fazer listagem dos mesmos em função do tempo.</a:t>
            </a:r>
            <a:endParaRPr sz="1600">
              <a:solidFill>
                <a:srgbClr val="002060"/>
              </a:solidFill>
              <a:latin typeface="Gill Sans"/>
              <a:ea typeface="Gill Sans"/>
              <a:cs typeface="Gill Sans"/>
              <a:sym typeface="Gill Sans"/>
            </a:endParaRPr>
          </a:p>
        </p:txBody>
      </p:sp>
      <p:sp>
        <p:nvSpPr>
          <p:cNvPr id="213" name="Google Shape;213;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2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 name="Google Shape;215;p2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16" name="Google Shape;216;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17" name="Google Shape;217;p21"/>
          <p:cNvPicPr preferRelativeResize="0"/>
          <p:nvPr/>
        </p:nvPicPr>
        <p:blipFill rotWithShape="1">
          <a:blip r:embed="rId3">
            <a:alphaModFix/>
          </a:blip>
          <a:srcRect b="0" l="0" r="0" t="0"/>
          <a:stretch/>
        </p:blipFill>
        <p:spPr>
          <a:xfrm>
            <a:off x="336556" y="2284289"/>
            <a:ext cx="3981450" cy="3504558"/>
          </a:xfrm>
          <a:prstGeom prst="rect">
            <a:avLst/>
          </a:prstGeom>
          <a:noFill/>
          <a:ln>
            <a:noFill/>
          </a:ln>
        </p:spPr>
      </p:pic>
      <p:pic>
        <p:nvPicPr>
          <p:cNvPr id="218" name="Google Shape;218;p21"/>
          <p:cNvPicPr preferRelativeResize="0"/>
          <p:nvPr/>
        </p:nvPicPr>
        <p:blipFill rotWithShape="1">
          <a:blip r:embed="rId4">
            <a:alphaModFix/>
          </a:blip>
          <a:srcRect b="0" l="0" r="0" t="0"/>
          <a:stretch/>
        </p:blipFill>
        <p:spPr>
          <a:xfrm>
            <a:off x="4825995" y="2305464"/>
            <a:ext cx="4065270" cy="34833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gem">
  <a:themeElement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