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Arial Narrow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rialNarrow-bold.fntdata"/><Relationship Id="rId10" Type="http://schemas.openxmlformats.org/officeDocument/2006/relationships/slide" Target="slides/slide5.xml"/><Relationship Id="rId54" Type="http://schemas.openxmlformats.org/officeDocument/2006/relationships/font" Target="fonts/ArialNarrow-regular.fntdata"/><Relationship Id="rId13" Type="http://schemas.openxmlformats.org/officeDocument/2006/relationships/slide" Target="slides/slide8.xml"/><Relationship Id="rId57" Type="http://schemas.openxmlformats.org/officeDocument/2006/relationships/font" Target="fonts/ArialNarrow-boldItalic.fntdata"/><Relationship Id="rId12" Type="http://schemas.openxmlformats.org/officeDocument/2006/relationships/slide" Target="slides/slide7.xml"/><Relationship Id="rId56" Type="http://schemas.openxmlformats.org/officeDocument/2006/relationships/font" Target="fonts/ArialNarrow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" name="Google Shape;56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1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1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1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1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1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9" name="Google Shape;299;p1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8" name="Google Shape;308;p16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17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1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19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" name="Google Shape;67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3" name="Google Shape;363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20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:notes"/>
          <p:cNvSpPr txBox="1"/>
          <p:nvPr/>
        </p:nvSpPr>
        <p:spPr>
          <a:xfrm>
            <a:off x="1144587" y="684212"/>
            <a:ext cx="4573587" cy="3430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1" name="Google Shape;381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2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22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2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6" name="Google Shape;426;p2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2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2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27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7" name="Google Shape;47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28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8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8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9" name="Google Shape;499;p29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9:notes"/>
          <p:cNvSpPr txBox="1"/>
          <p:nvPr/>
        </p:nvSpPr>
        <p:spPr>
          <a:xfrm>
            <a:off x="1117600" y="679450"/>
            <a:ext cx="4625975" cy="34686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" name="Google Shape;75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9" name="Google Shape;519;p3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0" name="Google Shape;520;p3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3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9" name="Google Shape;529;p3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p3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3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2" name="Google Shape;582;p3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8" name="Google Shape;598;p3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p3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7" name="Google Shape;617;p3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7" name="Google Shape;637;p3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8" name="Google Shape;638;p3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0" name="Google Shape;650;p3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1" name="Google Shape;651;p3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3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7" name="Google Shape;667;p3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4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8" name="Google Shape;678;p4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0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p4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9" name="Google Shape;689;p4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1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2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p4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4" name="Google Shape;734;p4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2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4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5" name="Google Shape;745;p4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3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4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4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4" name="Google Shape;764;p4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4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4" name="Google Shape;774;p4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5" name="Google Shape;775;p4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4" name="Google Shape;794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5" name="Google Shape;795;p46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6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6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6:notes"/>
          <p:cNvSpPr txBox="1"/>
          <p:nvPr/>
        </p:nvSpPr>
        <p:spPr>
          <a:xfrm>
            <a:off x="1144587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7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4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5" name="Google Shape;845;p4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4" name="Google Shape;854;p4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7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8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9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481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127000"/>
            <a:ext cx="8226425" cy="1433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604963"/>
            <a:ext cx="4037013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646613" y="1604963"/>
            <a:ext cx="4037012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68312" y="1628775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 rot="5400000">
            <a:off x="4655344" y="2099469"/>
            <a:ext cx="6000750" cy="20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 rot="5400000">
            <a:off x="465931" y="118269"/>
            <a:ext cx="6000750" cy="6018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 rot="5400000">
            <a:off x="2320131" y="-223044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/>
        </p:nvSpPr>
        <p:spPr>
          <a:xfrm>
            <a:off x="827087" y="6381750"/>
            <a:ext cx="799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Estruturas de Dados                                                                                                                                                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127000"/>
            <a:ext cx="8226425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68312" y="1628775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" y="2492375"/>
            <a:ext cx="2794000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945312" y="398462"/>
            <a:ext cx="167957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</a:pPr>
            <a:r>
              <a:rPr b="0" i="0" lang="en-US" sz="9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95737" y="2708275"/>
            <a:ext cx="4679950" cy="86518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r>
              <a:rPr b="1" i="0" lang="en-US" sz="6000" u="non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787900" y="4365625"/>
            <a:ext cx="3744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Nina Edelweiss</a:t>
            </a:r>
            <a:b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Renata Galante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1592262" y="3257550"/>
            <a:ext cx="730250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3271837" y="3257550"/>
            <a:ext cx="738187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4992687" y="3257550"/>
            <a:ext cx="730250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715125" y="3257550"/>
            <a:ext cx="736600" cy="796925"/>
          </a:xfrm>
          <a:prstGeom prst="ellipse">
            <a:avLst/>
          </a:prstGeom>
          <a:solidFill>
            <a:srgbClr val="FFCC00"/>
          </a:solidFill>
          <a:ln cap="flat" cmpd="sng" w="50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2441575" y="3668712"/>
            <a:ext cx="735012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4035425" y="3668712"/>
            <a:ext cx="8604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5754687" y="3668712"/>
            <a:ext cx="858837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584325" y="3141662"/>
            <a:ext cx="8413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692275" y="1700212"/>
            <a:ext cx="3781425" cy="917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65735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ordem entre os dados</a:t>
            </a:r>
            <a:endParaRPr/>
          </a:p>
          <a:p>
            <a:pPr indent="-165735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Linear - sequencial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1476375" y="4221162"/>
            <a:ext cx="6492875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aplicação: empresa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problema: dados dos funcionários – cada nó um funcionário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042987" y="836612"/>
            <a:ext cx="2098675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linear</a:t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4"/>
          <p:cNvGrpSpPr/>
          <p:nvPr/>
        </p:nvGrpSpPr>
        <p:grpSpPr>
          <a:xfrm>
            <a:off x="4140200" y="692150"/>
            <a:ext cx="4622800" cy="5175250"/>
            <a:chOff x="2608" y="442"/>
            <a:chExt cx="2912" cy="3260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4393" y="442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5017" y="1501"/>
              <a:ext cx="280" cy="247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3768" y="1501"/>
              <a:ext cx="281" cy="247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5239" y="2561"/>
              <a:ext cx="281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4793" y="2561"/>
              <a:ext cx="280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4214" y="2561"/>
              <a:ext cx="280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3768" y="2561"/>
              <a:ext cx="281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3277" y="2561"/>
              <a:ext cx="281" cy="248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3946" y="3456"/>
              <a:ext cx="280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3499" y="3456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3053" y="3456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05" name="Google Shape;205;p24"/>
            <p:cNvSpPr txBox="1"/>
            <p:nvPr/>
          </p:nvSpPr>
          <p:spPr>
            <a:xfrm>
              <a:off x="2608" y="3456"/>
              <a:ext cx="281" cy="246"/>
            </a:xfrm>
            <a:prstGeom prst="rect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cxnSp>
          <p:nvCxnSpPr>
            <p:cNvPr id="206" name="Google Shape;206;p24"/>
            <p:cNvCxnSpPr/>
            <p:nvPr/>
          </p:nvCxnSpPr>
          <p:spPr>
            <a:xfrm flipH="1" rot="10800000">
              <a:off x="3886" y="702"/>
              <a:ext cx="624" cy="78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24"/>
            <p:cNvCxnSpPr/>
            <p:nvPr/>
          </p:nvCxnSpPr>
          <p:spPr>
            <a:xfrm flipH="1">
              <a:off x="3393" y="1764"/>
              <a:ext cx="495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24"/>
            <p:cNvCxnSpPr/>
            <p:nvPr/>
          </p:nvCxnSpPr>
          <p:spPr>
            <a:xfrm>
              <a:off x="3886" y="1764"/>
              <a:ext cx="1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9" name="Google Shape;209;p24"/>
            <p:cNvCxnSpPr/>
            <p:nvPr/>
          </p:nvCxnSpPr>
          <p:spPr>
            <a:xfrm>
              <a:off x="3886" y="1764"/>
              <a:ext cx="446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0" name="Google Shape;210;p24"/>
            <p:cNvCxnSpPr/>
            <p:nvPr/>
          </p:nvCxnSpPr>
          <p:spPr>
            <a:xfrm flipH="1">
              <a:off x="4910" y="1764"/>
              <a:ext cx="271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Google Shape;211;p24"/>
            <p:cNvCxnSpPr/>
            <p:nvPr/>
          </p:nvCxnSpPr>
          <p:spPr>
            <a:xfrm>
              <a:off x="5179" y="1764"/>
              <a:ext cx="223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Google Shape;212;p24"/>
            <p:cNvCxnSpPr/>
            <p:nvPr/>
          </p:nvCxnSpPr>
          <p:spPr>
            <a:xfrm flipH="1">
              <a:off x="2724" y="2825"/>
              <a:ext cx="673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" name="Google Shape;213;p24"/>
            <p:cNvCxnSpPr/>
            <p:nvPr/>
          </p:nvCxnSpPr>
          <p:spPr>
            <a:xfrm flipH="1">
              <a:off x="3170" y="2825"/>
              <a:ext cx="227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Google Shape;214;p24"/>
            <p:cNvCxnSpPr/>
            <p:nvPr/>
          </p:nvCxnSpPr>
          <p:spPr>
            <a:xfrm>
              <a:off x="3395" y="2825"/>
              <a:ext cx="268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5" name="Google Shape;215;p24"/>
            <p:cNvCxnSpPr/>
            <p:nvPr/>
          </p:nvCxnSpPr>
          <p:spPr>
            <a:xfrm>
              <a:off x="3395" y="2825"/>
              <a:ext cx="670" cy="615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4"/>
            <p:cNvCxnSpPr/>
            <p:nvPr/>
          </p:nvCxnSpPr>
          <p:spPr>
            <a:xfrm>
              <a:off x="4554" y="704"/>
              <a:ext cx="625" cy="781"/>
            </a:xfrm>
            <a:prstGeom prst="straightConnector1">
              <a:avLst/>
            </a:prstGeom>
            <a:noFill/>
            <a:ln cap="flat" cmpd="sng" w="507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7" name="Google Shape;217;p24"/>
          <p:cNvSpPr txBox="1"/>
          <p:nvPr/>
        </p:nvSpPr>
        <p:spPr>
          <a:xfrm>
            <a:off x="611187" y="2708275"/>
            <a:ext cx="4824412" cy="366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Relação de subordinação entre os dados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323850" y="3860800"/>
            <a:ext cx="4105275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aplicação: empresa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problema: organograma de funções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331912" y="981075"/>
            <a:ext cx="12954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</a:t>
            </a:r>
            <a:endParaRPr/>
          </a:p>
        </p:txBody>
      </p:sp>
      <p:cxnSp>
        <p:nvCxnSpPr>
          <p:cNvPr id="220" name="Google Shape;220;p24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1" name="Google Shape;221;p24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900112" y="836612"/>
            <a:ext cx="5699125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 sobre estruturas de dados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368425" y="1628775"/>
            <a:ext cx="6732587" cy="4608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 incluem as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manipulação de seus dados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Operações básicas: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estrutura de dados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 novo elemento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remoção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um elemento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um elemento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1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destruição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estrutura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/>
        </p:nvSpPr>
        <p:spPr>
          <a:xfrm>
            <a:off x="900112" y="1484312"/>
            <a:ext cx="3995737" cy="178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Identificar as </a:t>
            </a: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relações lógicas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existentes entre os dados,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relevantes ao problema  	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468312" y="4076700"/>
            <a:ext cx="2441575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Identificar as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   operações</a:t>
            </a:r>
            <a:r>
              <a:rPr b="1" i="0" lang="en-US" sz="18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estes dados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4211637" y="3573462"/>
            <a:ext cx="4681537" cy="2514600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507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Manutenção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Inserção de componente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Remoção de componente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Alteração de componente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Destruição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Outras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6443662" y="1773237"/>
            <a:ext cx="2366962" cy="1033462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507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Ordem linear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 / filhos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</p:txBody>
      </p:sp>
      <p:cxnSp>
        <p:nvCxnSpPr>
          <p:cNvPr id="243" name="Google Shape;243;p26"/>
          <p:cNvCxnSpPr/>
          <p:nvPr/>
        </p:nvCxnSpPr>
        <p:spPr>
          <a:xfrm>
            <a:off x="4716462" y="2297112"/>
            <a:ext cx="1584325" cy="1587"/>
          </a:xfrm>
          <a:prstGeom prst="straightConnector1">
            <a:avLst/>
          </a:prstGeom>
          <a:noFill/>
          <a:ln cap="flat" cmpd="sng" w="633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4" name="Google Shape;244;p26"/>
          <p:cNvCxnSpPr/>
          <p:nvPr/>
        </p:nvCxnSpPr>
        <p:spPr>
          <a:xfrm>
            <a:off x="2843212" y="4829175"/>
            <a:ext cx="1223962" cy="1587"/>
          </a:xfrm>
          <a:prstGeom prst="straightConnector1">
            <a:avLst/>
          </a:prstGeom>
          <a:noFill/>
          <a:ln cap="flat" cmpd="sng" w="63350">
            <a:solidFill>
              <a:srgbClr val="FF66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5" name="Google Shape;245;p26"/>
          <p:cNvSpPr txBox="1"/>
          <p:nvPr/>
        </p:nvSpPr>
        <p:spPr>
          <a:xfrm>
            <a:off x="1908175" y="188912"/>
            <a:ext cx="19446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395287" y="981075"/>
            <a:ext cx="3889375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Solução para uma Aplicação:</a:t>
            </a:r>
            <a:r>
              <a:rPr b="1" i="0" lang="en-US" sz="3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	</a:t>
            </a:r>
            <a:endParaRPr/>
          </a:p>
        </p:txBody>
      </p:sp>
      <p:cxnSp>
        <p:nvCxnSpPr>
          <p:cNvPr id="247" name="Google Shape;247;p26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8" name="Google Shape;248;p26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468312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27"/>
          <p:cNvGrpSpPr/>
          <p:nvPr/>
        </p:nvGrpSpPr>
        <p:grpSpPr>
          <a:xfrm>
            <a:off x="1476375" y="1125537"/>
            <a:ext cx="5786437" cy="2676513"/>
            <a:chOff x="936" y="709"/>
            <a:chExt cx="3645" cy="1686"/>
          </a:xfrm>
        </p:grpSpPr>
        <p:sp>
          <p:nvSpPr>
            <p:cNvPr id="258" name="Google Shape;258;p27"/>
            <p:cNvSpPr txBox="1"/>
            <p:nvPr/>
          </p:nvSpPr>
          <p:spPr>
            <a:xfrm>
              <a:off x="936" y="709"/>
              <a:ext cx="3645" cy="673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 txBox="1"/>
            <p:nvPr/>
          </p:nvSpPr>
          <p:spPr>
            <a:xfrm>
              <a:off x="971" y="737"/>
              <a:ext cx="2325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Disciplina: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Estruturas de Dados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Semestre: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2009-2          </a:t>
              </a: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Turma: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Professor: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Maria Silva</a:t>
              </a:r>
              <a:endParaRPr/>
            </a:p>
          </p:txBody>
        </p:sp>
        <p:sp>
          <p:nvSpPr>
            <p:cNvPr id="260" name="Google Shape;260;p27"/>
            <p:cNvSpPr txBox="1"/>
            <p:nvPr/>
          </p:nvSpPr>
          <p:spPr>
            <a:xfrm>
              <a:off x="937" y="1382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1737" y="1382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 txBox="1"/>
            <p:nvPr/>
          </p:nvSpPr>
          <p:spPr>
            <a:xfrm>
              <a:off x="2688" y="138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3346" y="138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3995" y="1382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 txBox="1"/>
            <p:nvPr/>
          </p:nvSpPr>
          <p:spPr>
            <a:xfrm>
              <a:off x="959" y="1391"/>
              <a:ext cx="7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matrícula</a:t>
              </a:r>
              <a:endParaRPr/>
            </a:p>
          </p:txBody>
        </p:sp>
        <p:sp>
          <p:nvSpPr>
            <p:cNvPr id="266" name="Google Shape;266;p27"/>
            <p:cNvSpPr txBox="1"/>
            <p:nvPr/>
          </p:nvSpPr>
          <p:spPr>
            <a:xfrm>
              <a:off x="2002" y="1379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  <p:sp>
          <p:nvSpPr>
            <p:cNvPr id="267" name="Google Shape;267;p27"/>
            <p:cNvSpPr txBox="1"/>
            <p:nvPr/>
          </p:nvSpPr>
          <p:spPr>
            <a:xfrm>
              <a:off x="2900" y="1379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268" name="Google Shape;268;p27"/>
            <p:cNvSpPr txBox="1"/>
            <p:nvPr/>
          </p:nvSpPr>
          <p:spPr>
            <a:xfrm>
              <a:off x="3594" y="1378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269" name="Google Shape;269;p27"/>
            <p:cNvSpPr txBox="1"/>
            <p:nvPr/>
          </p:nvSpPr>
          <p:spPr>
            <a:xfrm>
              <a:off x="4252" y="1378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270" name="Google Shape;270;p27"/>
            <p:cNvSpPr txBox="1"/>
            <p:nvPr/>
          </p:nvSpPr>
          <p:spPr>
            <a:xfrm>
              <a:off x="938" y="1626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7"/>
            <p:cNvSpPr txBox="1"/>
            <p:nvPr/>
          </p:nvSpPr>
          <p:spPr>
            <a:xfrm>
              <a:off x="939" y="1870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7"/>
            <p:cNvSpPr txBox="1"/>
            <p:nvPr/>
          </p:nvSpPr>
          <p:spPr>
            <a:xfrm>
              <a:off x="940" y="2105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7"/>
            <p:cNvSpPr txBox="1"/>
            <p:nvPr/>
          </p:nvSpPr>
          <p:spPr>
            <a:xfrm>
              <a:off x="1737" y="1626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7"/>
            <p:cNvSpPr txBox="1"/>
            <p:nvPr/>
          </p:nvSpPr>
          <p:spPr>
            <a:xfrm>
              <a:off x="2689" y="162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7"/>
            <p:cNvSpPr txBox="1"/>
            <p:nvPr/>
          </p:nvSpPr>
          <p:spPr>
            <a:xfrm>
              <a:off x="3347" y="162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3996" y="1626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7"/>
            <p:cNvSpPr txBox="1"/>
            <p:nvPr/>
          </p:nvSpPr>
          <p:spPr>
            <a:xfrm>
              <a:off x="1738" y="1870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7"/>
            <p:cNvSpPr txBox="1"/>
            <p:nvPr/>
          </p:nvSpPr>
          <p:spPr>
            <a:xfrm>
              <a:off x="1738" y="2105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7"/>
            <p:cNvSpPr txBox="1"/>
            <p:nvPr/>
          </p:nvSpPr>
          <p:spPr>
            <a:xfrm>
              <a:off x="2691" y="1870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7"/>
            <p:cNvSpPr txBox="1"/>
            <p:nvPr/>
          </p:nvSpPr>
          <p:spPr>
            <a:xfrm>
              <a:off x="2692" y="2105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3348" y="1870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3348" y="2105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3997" y="1870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3998" y="2105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1771" y="164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</a:t>
              </a:r>
              <a:endParaRPr/>
            </a:p>
          </p:txBody>
        </p:sp>
        <p:sp>
          <p:nvSpPr>
            <p:cNvPr id="286" name="Google Shape;286;p27"/>
            <p:cNvSpPr txBox="1"/>
            <p:nvPr/>
          </p:nvSpPr>
          <p:spPr>
            <a:xfrm>
              <a:off x="1771" y="187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Maria</a:t>
              </a:r>
              <a:endParaRPr/>
            </a:p>
          </p:txBody>
        </p:sp>
        <p:sp>
          <p:nvSpPr>
            <p:cNvPr id="287" name="Google Shape;287;p27"/>
            <p:cNvSpPr txBox="1"/>
            <p:nvPr/>
          </p:nvSpPr>
          <p:spPr>
            <a:xfrm>
              <a:off x="1771" y="209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Pedro</a:t>
              </a:r>
              <a:endParaRPr/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967" y="162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XXXX</a:t>
              </a:r>
              <a:endParaRPr/>
            </a:p>
          </p:txBody>
        </p:sp>
        <p:sp>
          <p:nvSpPr>
            <p:cNvPr id="289" name="Google Shape;289;p27"/>
            <p:cNvSpPr txBox="1"/>
            <p:nvPr/>
          </p:nvSpPr>
          <p:spPr>
            <a:xfrm>
              <a:off x="965" y="1868"/>
              <a:ext cx="47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ZZZZ</a:t>
              </a:r>
              <a:endParaRPr/>
            </a:p>
          </p:txBody>
        </p:sp>
        <p:sp>
          <p:nvSpPr>
            <p:cNvPr id="290" name="Google Shape;290;p27"/>
            <p:cNvSpPr txBox="1"/>
            <p:nvPr/>
          </p:nvSpPr>
          <p:spPr>
            <a:xfrm>
              <a:off x="966" y="209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YYYY</a:t>
              </a:r>
              <a:endParaRPr/>
            </a:p>
          </p:txBody>
        </p:sp>
      </p:grpSp>
      <p:sp>
        <p:nvSpPr>
          <p:cNvPr id="291" name="Google Shape;291;p27"/>
          <p:cNvSpPr txBox="1"/>
          <p:nvPr/>
        </p:nvSpPr>
        <p:spPr>
          <a:xfrm>
            <a:off x="1258887" y="4005262"/>
            <a:ext cx="5903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Programa: </a:t>
            </a: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dados dos alunos matriculados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468312" y="404812"/>
            <a:ext cx="47513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Folha de frequência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1258887" y="4581525"/>
            <a:ext cx="6804025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sobre os dados dos alunos: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inserir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 dos alunos e armazenar na memória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pesquisar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 ordenados para folha de frequência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</a:t>
            </a:r>
            <a:endParaRPr/>
          </a:p>
          <a:p>
            <a:pPr indent="-282575" lvl="1" marL="739775" marR="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Char char="–"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excluir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nomes</a:t>
            </a:r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5" name="Google Shape;295;p27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2411412" y="1341437"/>
            <a:ext cx="4248150" cy="388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304" name="Google Shape;304;p28"/>
          <p:cNvSpPr txBox="1"/>
          <p:nvPr/>
        </p:nvSpPr>
        <p:spPr>
          <a:xfrm>
            <a:off x="2627312" y="3284537"/>
            <a:ext cx="3889375" cy="461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 - Tipos Abstratos de Dados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9"/>
          <p:cNvGrpSpPr/>
          <p:nvPr/>
        </p:nvGrpSpPr>
        <p:grpSpPr>
          <a:xfrm>
            <a:off x="2132012" y="1997075"/>
            <a:ext cx="4075113" cy="3141662"/>
            <a:chOff x="1343" y="1258"/>
            <a:chExt cx="2567" cy="1979"/>
          </a:xfrm>
        </p:grpSpPr>
        <p:sp>
          <p:nvSpPr>
            <p:cNvPr id="316" name="Google Shape;316;p29"/>
            <p:cNvSpPr/>
            <p:nvPr/>
          </p:nvSpPr>
          <p:spPr>
            <a:xfrm>
              <a:off x="1800" y="1258"/>
              <a:ext cx="2110" cy="1979"/>
            </a:xfrm>
            <a:prstGeom prst="ellipse">
              <a:avLst/>
            </a:prstGeom>
            <a:solidFill>
              <a:srgbClr val="FFCC00"/>
            </a:solidFill>
            <a:ln cap="flat" cmpd="sng" w="50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dados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t/>
              </a:r>
              <a:endParaRPr b="1" i="0" sz="4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operações</a:t>
              </a:r>
              <a:endParaRPr/>
            </a:p>
          </p:txBody>
        </p:sp>
        <p:cxnSp>
          <p:nvCxnSpPr>
            <p:cNvPr id="317" name="Google Shape;317;p29"/>
            <p:cNvCxnSpPr/>
            <p:nvPr/>
          </p:nvCxnSpPr>
          <p:spPr>
            <a:xfrm flipH="1" rot="10800000">
              <a:off x="1824" y="2192"/>
              <a:ext cx="2086" cy="7"/>
            </a:xfrm>
            <a:prstGeom prst="straightConnector1">
              <a:avLst/>
            </a:prstGeom>
            <a:noFill/>
            <a:ln cap="flat" cmpd="sng" w="63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8" name="Google Shape;318;p29"/>
            <p:cNvSpPr/>
            <p:nvPr/>
          </p:nvSpPr>
          <p:spPr>
            <a:xfrm>
              <a:off x="1343" y="2058"/>
              <a:ext cx="768" cy="288"/>
            </a:xfrm>
            <a:prstGeom prst="homePlate">
              <a:avLst>
                <a:gd fmla="val 50000" name="adj"/>
              </a:avLst>
            </a:prstGeom>
            <a:solidFill>
              <a:srgbClr val="FF0000"/>
            </a:solidFill>
            <a:ln cap="flat" cmpd="sng" w="38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29"/>
          <p:cNvSpPr txBox="1"/>
          <p:nvPr/>
        </p:nvSpPr>
        <p:spPr>
          <a:xfrm>
            <a:off x="5948362" y="4589462"/>
            <a:ext cx="1081087" cy="376237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TAD</a:t>
            </a:r>
            <a:endParaRPr/>
          </a:p>
        </p:txBody>
      </p:sp>
      <p:sp>
        <p:nvSpPr>
          <p:cNvPr id="320" name="Google Shape;320;p29"/>
          <p:cNvSpPr txBox="1"/>
          <p:nvPr/>
        </p:nvSpPr>
        <p:spPr>
          <a:xfrm>
            <a:off x="1692275" y="620712"/>
            <a:ext cx="4103687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  <p:cxnSp>
        <p:nvCxnSpPr>
          <p:cNvPr id="321" name="Google Shape;321;p29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" name="Google Shape;322;p29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idx="1" type="body"/>
          </p:nvPr>
        </p:nvSpPr>
        <p:spPr>
          <a:xfrm>
            <a:off x="468312" y="2492375"/>
            <a:ext cx="8229600" cy="159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forma de definir um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novo tipo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dado 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juntamente com as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manipulam esse 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novo tipo de dado</a:t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1547812" y="1196975"/>
            <a:ext cx="1162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</a:t>
            </a:r>
            <a:endParaRPr/>
          </a:p>
        </p:txBody>
      </p:sp>
      <p:cxnSp>
        <p:nvCxnSpPr>
          <p:cNvPr id="335" name="Google Shape;335;p30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6" name="Google Shape;336;p30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/>
        </p:nvSpPr>
        <p:spPr>
          <a:xfrm>
            <a:off x="395287" y="2276475"/>
            <a:ext cx="8424862" cy="2665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Separação entre conceito (definição do tipo) e implementação das operações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Visibilidade da estrutura interna do tipo fica limitada às operações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Aplicações que usam o TAD são denominadas </a:t>
            </a:r>
            <a:r>
              <a:rPr b="1" i="1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clientes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tipo de dado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tem acesso somente à forma abstrata do TAD</a:t>
            </a:r>
            <a:endParaRPr/>
          </a:p>
        </p:txBody>
      </p:sp>
      <p:cxnSp>
        <p:nvCxnSpPr>
          <p:cNvPr id="344" name="Google Shape;344;p31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5" name="Google Shape;345;p31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1187450" y="981075"/>
            <a:ext cx="116205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idx="1" type="body"/>
          </p:nvPr>
        </p:nvSpPr>
        <p:spPr>
          <a:xfrm>
            <a:off x="250825" y="1916112"/>
            <a:ext cx="8569325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Um </a:t>
            </a: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TAD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(em LP) é um tipo de dado que satisfaz as condições: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representação ou a definição do tipo e as operações sobre variáveis desse tipo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estão contidas numa única unidade sintática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representação interna do tipo (a implementação)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não é visível de outras unidades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sintáticas, de modo que só as operações oferecidas na definição do tipo podem ser usadas com as variáveis desse tipo</a:t>
            </a:r>
            <a:endParaRPr/>
          </a:p>
        </p:txBody>
      </p:sp>
      <p:cxnSp>
        <p:nvCxnSpPr>
          <p:cNvPr id="358" name="Google Shape;358;p32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9" name="Google Shape;359;p32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1331912" y="836612"/>
            <a:ext cx="12239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16012" y="1628775"/>
            <a:ext cx="6985000" cy="7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331912" y="3500437"/>
            <a:ext cx="65532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Introduz conceitos necessários ao entendimento das diferentes estruturas a serem vistas ao longo deste curso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323850" y="1268412"/>
            <a:ext cx="8583612" cy="4968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Satisfazem as  propriedades de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definição isolada de outras unidades do programa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invisibilidade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proteção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representação do tipo deve ser acessada somente no ambiente encapsulado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LP deve possibilitar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ambiente encapsulado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proteção de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para acesso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básicas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5899150" y="3933825"/>
            <a:ext cx="1981200" cy="22098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operações</a:t>
            </a:r>
            <a:endParaRPr/>
          </a:p>
        </p:txBody>
      </p:sp>
      <p:cxnSp>
        <p:nvCxnSpPr>
          <p:cNvPr id="373" name="Google Shape;373;p33"/>
          <p:cNvCxnSpPr/>
          <p:nvPr/>
        </p:nvCxnSpPr>
        <p:spPr>
          <a:xfrm>
            <a:off x="5899150" y="4953000"/>
            <a:ext cx="20574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33"/>
          <p:cNvCxnSpPr/>
          <p:nvPr/>
        </p:nvCxnSpPr>
        <p:spPr>
          <a:xfrm flipH="1" rot="10800000">
            <a:off x="6889750" y="4645025"/>
            <a:ext cx="1587" cy="768350"/>
          </a:xfrm>
          <a:prstGeom prst="straightConnector1">
            <a:avLst/>
          </a:prstGeom>
          <a:noFill/>
          <a:ln cap="flat" cmpd="sng" w="76300">
            <a:solidFill>
              <a:srgbClr val="BBE0E3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5" name="Google Shape;375;p33"/>
          <p:cNvSpPr/>
          <p:nvPr/>
        </p:nvSpPr>
        <p:spPr>
          <a:xfrm>
            <a:off x="5289550" y="4772025"/>
            <a:ext cx="1219200" cy="457200"/>
          </a:xfrm>
          <a:prstGeom prst="homePlate">
            <a:avLst>
              <a:gd fmla="val 50000" name="adj"/>
            </a:avLst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457200" y="549275"/>
            <a:ext cx="3754437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Propriedades dos TADs</a:t>
            </a:r>
            <a:endParaRPr/>
          </a:p>
        </p:txBody>
      </p:sp>
      <p:cxnSp>
        <p:nvCxnSpPr>
          <p:cNvPr id="377" name="Google Shape;377;p33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8" name="Google Shape;378;p33"/>
          <p:cNvSpPr txBox="1"/>
          <p:nvPr/>
        </p:nvSpPr>
        <p:spPr>
          <a:xfrm>
            <a:off x="6397625" y="-3175"/>
            <a:ext cx="26320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468312" y="1700212"/>
            <a:ext cx="8291512" cy="309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Possibilidade de utilização do mesmo TAD em diversas aplicações diferentes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Possibilidade de alterar o TAD sem alterar as aplicações que o utilizam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	  REUTILIZAÇÃO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611187" y="836612"/>
            <a:ext cx="3178175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 de TADs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827087" y="4292600"/>
            <a:ext cx="576262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FF3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34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3" name="Google Shape;393;p34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468312" y="1700212"/>
            <a:ext cx="7559675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do cliente do TAD não depende da implementação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não podem alterar a representação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não podem tornar os dados inconsistentes</a:t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684212" y="4508500"/>
            <a:ext cx="2438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</a:t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1258887" y="4797425"/>
            <a:ext cx="2438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</a:t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1763712" y="5084762"/>
            <a:ext cx="2438400" cy="685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cliente</a:t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5508625" y="5084762"/>
            <a:ext cx="2438400" cy="685800"/>
          </a:xfrm>
          <a:prstGeom prst="ellipse">
            <a:avLst/>
          </a:pr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TAD</a:t>
            </a:r>
            <a:endParaRPr/>
          </a:p>
        </p:txBody>
      </p:sp>
      <p:cxnSp>
        <p:nvCxnSpPr>
          <p:cNvPr id="409" name="Google Shape;409;p35"/>
          <p:cNvCxnSpPr/>
          <p:nvPr/>
        </p:nvCxnSpPr>
        <p:spPr>
          <a:xfrm>
            <a:off x="4067175" y="5445125"/>
            <a:ext cx="1600200" cy="1587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0" name="Google Shape;410;p35"/>
          <p:cNvSpPr txBox="1"/>
          <p:nvPr/>
        </p:nvSpPr>
        <p:spPr>
          <a:xfrm>
            <a:off x="4427537" y="5013325"/>
            <a:ext cx="58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</a:t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1331912" y="620712"/>
            <a:ext cx="316865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 de TADs</a:t>
            </a:r>
            <a:endParaRPr/>
          </a:p>
        </p:txBody>
      </p:sp>
      <p:cxnSp>
        <p:nvCxnSpPr>
          <p:cNvPr id="412" name="Google Shape;412;p35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3" name="Google Shape;413;p35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/>
        </p:nvSpPr>
        <p:spPr>
          <a:xfrm>
            <a:off x="1187450" y="620712"/>
            <a:ext cx="30353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de um TAD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827087" y="1628775"/>
            <a:ext cx="80645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Envolve a escolha de operações adequadas para uma determinada estrutura de dados, definindo seu comportamento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Dicas para definir um TAD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pequeno número de operações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de operações deve ser suficiente para realizar as computações necessárias às aplicações que utilizarem o TAD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operação deve ter um propósito bem definido, com comportamento constante e coerente</a:t>
            </a:r>
            <a:endParaRPr/>
          </a:p>
        </p:txBody>
      </p:sp>
      <p:cxnSp>
        <p:nvCxnSpPr>
          <p:cNvPr id="422" name="Google Shape;422;p36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3" name="Google Shape;423;p36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/>
        </p:nvSpPr>
        <p:spPr>
          <a:xfrm>
            <a:off x="1187450" y="765175"/>
            <a:ext cx="3683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DATA</a:t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900112" y="1844675"/>
            <a:ext cx="7272337" cy="363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 </a:t>
            </a: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(v,o)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tripla formada por dia-mês-ano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operações aplicáveis sobre o tipo DATA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se a data é válida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o dia da semana de uma determinada data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a data do Carnaval de um determinado ano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</p:txBody>
      </p:sp>
      <p:cxnSp>
        <p:nvCxnSpPr>
          <p:cNvPr id="432" name="Google Shape;432;p37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3" name="Google Shape;433;p37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/>
        </p:nvSpPr>
        <p:spPr>
          <a:xfrm>
            <a:off x="1116012" y="1268412"/>
            <a:ext cx="36830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DATA</a:t>
            </a:r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1908175" y="2276475"/>
            <a:ext cx="4176712" cy="2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de representação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registro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Dia: inteiro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Mês: inteiro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Ano: inteiro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fim registro</a:t>
            </a:r>
            <a:endParaRPr/>
          </a:p>
        </p:txBody>
      </p:sp>
      <p:cxnSp>
        <p:nvCxnSpPr>
          <p:cNvPr id="442" name="Google Shape;442;p38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3" name="Google Shape;443;p38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/>
        </p:nvSpPr>
        <p:spPr>
          <a:xfrm>
            <a:off x="1042987" y="692150"/>
            <a:ext cx="37544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DATA</a:t>
            </a:r>
            <a:endParaRPr/>
          </a:p>
        </p:txBody>
      </p:sp>
      <p:sp>
        <p:nvSpPr>
          <p:cNvPr id="451" name="Google Shape;451;p39"/>
          <p:cNvSpPr txBox="1"/>
          <p:nvPr/>
        </p:nvSpPr>
        <p:spPr>
          <a:xfrm>
            <a:off x="2051050" y="1484312"/>
            <a:ext cx="4464050" cy="4713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Procedimento InicializaData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Dia, Mês, Ano (inteiro)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 D(Data)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AcrescentaDias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D(Data), Dias (inteiro)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Retorno: (Data)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EscreveExtenso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D (Data)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Retorno: (lógico)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3" name="Google Shape;453;p39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0"/>
          <p:cNvCxnSpPr/>
          <p:nvPr/>
        </p:nvCxnSpPr>
        <p:spPr>
          <a:xfrm>
            <a:off x="611187" y="2492375"/>
            <a:ext cx="1587" cy="2160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65" name="Google Shape;465;p40"/>
          <p:cNvCxnSpPr/>
          <p:nvPr/>
        </p:nvCxnSpPr>
        <p:spPr>
          <a:xfrm>
            <a:off x="611187" y="4652962"/>
            <a:ext cx="26638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6" name="Google Shape;466;p40"/>
          <p:cNvCxnSpPr/>
          <p:nvPr/>
        </p:nvCxnSpPr>
        <p:spPr>
          <a:xfrm>
            <a:off x="1619250" y="4005262"/>
            <a:ext cx="1587" cy="647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40"/>
          <p:cNvCxnSpPr/>
          <p:nvPr/>
        </p:nvCxnSpPr>
        <p:spPr>
          <a:xfrm>
            <a:off x="611187" y="3860800"/>
            <a:ext cx="863600" cy="1587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8" name="Google Shape;468;p40"/>
          <p:cNvSpPr/>
          <p:nvPr/>
        </p:nvSpPr>
        <p:spPr>
          <a:xfrm>
            <a:off x="1476375" y="3789362"/>
            <a:ext cx="215900" cy="2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3203575" y="4365625"/>
            <a:ext cx="3794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70" name="Google Shape;470;p40"/>
          <p:cNvSpPr txBox="1"/>
          <p:nvPr/>
        </p:nvSpPr>
        <p:spPr>
          <a:xfrm>
            <a:off x="395287" y="1989137"/>
            <a:ext cx="3794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71" name="Google Shape;471;p40"/>
          <p:cNvSpPr txBox="1"/>
          <p:nvPr/>
        </p:nvSpPr>
        <p:spPr>
          <a:xfrm>
            <a:off x="4140200" y="2133600"/>
            <a:ext cx="4176712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 ordenado (x,y) </a:t>
            </a:r>
            <a:endParaRPr/>
          </a:p>
          <a:p>
            <a:pPr indent="-339725" lvl="0" marL="33972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Dados representando o modelo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Coordenada X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Coordenada Y</a:t>
            </a:r>
            <a:endParaRPr/>
          </a:p>
        </p:txBody>
      </p:sp>
      <p:sp>
        <p:nvSpPr>
          <p:cNvPr id="472" name="Google Shape;472;p40"/>
          <p:cNvSpPr txBox="1"/>
          <p:nvPr/>
        </p:nvSpPr>
        <p:spPr>
          <a:xfrm>
            <a:off x="755650" y="836612"/>
            <a:ext cx="68516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representação de um ponto</a:t>
            </a:r>
            <a:endParaRPr/>
          </a:p>
        </p:txBody>
      </p:sp>
      <p:cxnSp>
        <p:nvCxnSpPr>
          <p:cNvPr id="473" name="Google Shape;473;p40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40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/>
        </p:nvSpPr>
        <p:spPr>
          <a:xfrm>
            <a:off x="3419475" y="1196975"/>
            <a:ext cx="5508625" cy="504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cria: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cria um ponto, alocando memória para as coordenadas x e y;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libera: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libera a memória alocada por um ponto;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acessa: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devolve as coordenadas de um ponto;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atribui: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atribui novos valores às coordenadas de um ponto;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distancia: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operação que calcula a distância entre dois pontos.</a:t>
            </a:r>
            <a:endParaRPr/>
          </a:p>
        </p:txBody>
      </p:sp>
      <p:cxnSp>
        <p:nvCxnSpPr>
          <p:cNvPr id="486" name="Google Shape;486;p41"/>
          <p:cNvCxnSpPr/>
          <p:nvPr/>
        </p:nvCxnSpPr>
        <p:spPr>
          <a:xfrm>
            <a:off x="395287" y="2492375"/>
            <a:ext cx="1587" cy="2160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87" name="Google Shape;487;p41"/>
          <p:cNvCxnSpPr/>
          <p:nvPr/>
        </p:nvCxnSpPr>
        <p:spPr>
          <a:xfrm>
            <a:off x="395287" y="4652962"/>
            <a:ext cx="26638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8" name="Google Shape;488;p41"/>
          <p:cNvCxnSpPr/>
          <p:nvPr/>
        </p:nvCxnSpPr>
        <p:spPr>
          <a:xfrm>
            <a:off x="1303337" y="4005262"/>
            <a:ext cx="1587" cy="647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41"/>
          <p:cNvCxnSpPr/>
          <p:nvPr/>
        </p:nvCxnSpPr>
        <p:spPr>
          <a:xfrm>
            <a:off x="395287" y="3976687"/>
            <a:ext cx="863600" cy="1587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0" name="Google Shape;490;p41"/>
          <p:cNvSpPr/>
          <p:nvPr/>
        </p:nvSpPr>
        <p:spPr>
          <a:xfrm>
            <a:off x="1187450" y="3860800"/>
            <a:ext cx="215900" cy="2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1"/>
          <p:cNvSpPr txBox="1"/>
          <p:nvPr/>
        </p:nvSpPr>
        <p:spPr>
          <a:xfrm>
            <a:off x="2989262" y="4365625"/>
            <a:ext cx="3794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217487" y="1989137"/>
            <a:ext cx="3746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93" name="Google Shape;493;p41"/>
          <p:cNvSpPr txBox="1"/>
          <p:nvPr/>
        </p:nvSpPr>
        <p:spPr>
          <a:xfrm>
            <a:off x="611187" y="549275"/>
            <a:ext cx="6923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representação de um ponto</a:t>
            </a:r>
            <a:endParaRPr/>
          </a:p>
        </p:txBody>
      </p:sp>
      <p:cxnSp>
        <p:nvCxnSpPr>
          <p:cNvPr id="494" name="Google Shape;494;p41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5" name="Google Shape;495;p41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/>
          <p:nvPr/>
        </p:nvSpPr>
        <p:spPr>
          <a:xfrm>
            <a:off x="4356100" y="1989137"/>
            <a:ext cx="3852862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cria (x,y)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libera (ponto P)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acessa (ponto P)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atribui (ponto P, x,y)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distancia (ponto P1, ponto P2)</a:t>
            </a:r>
            <a:endParaRPr/>
          </a:p>
        </p:txBody>
      </p:sp>
      <p:cxnSp>
        <p:nvCxnSpPr>
          <p:cNvPr id="507" name="Google Shape;507;p42"/>
          <p:cNvCxnSpPr/>
          <p:nvPr/>
        </p:nvCxnSpPr>
        <p:spPr>
          <a:xfrm>
            <a:off x="684212" y="2492375"/>
            <a:ext cx="1587" cy="2160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08" name="Google Shape;508;p42"/>
          <p:cNvCxnSpPr/>
          <p:nvPr/>
        </p:nvCxnSpPr>
        <p:spPr>
          <a:xfrm>
            <a:off x="684212" y="4652962"/>
            <a:ext cx="2663825" cy="1587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9" name="Google Shape;509;p42"/>
          <p:cNvCxnSpPr/>
          <p:nvPr/>
        </p:nvCxnSpPr>
        <p:spPr>
          <a:xfrm>
            <a:off x="1619250" y="4005262"/>
            <a:ext cx="1587" cy="647700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42"/>
          <p:cNvCxnSpPr/>
          <p:nvPr/>
        </p:nvCxnSpPr>
        <p:spPr>
          <a:xfrm>
            <a:off x="684212" y="3933825"/>
            <a:ext cx="863600" cy="1587"/>
          </a:xfrm>
          <a:prstGeom prst="straightConnector1">
            <a:avLst/>
          </a:prstGeom>
          <a:noFill/>
          <a:ln cap="flat" cmpd="sng" w="38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1" name="Google Shape;511;p42"/>
          <p:cNvSpPr/>
          <p:nvPr/>
        </p:nvSpPr>
        <p:spPr>
          <a:xfrm>
            <a:off x="1476375" y="3860800"/>
            <a:ext cx="215900" cy="2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3348037" y="4365625"/>
            <a:ext cx="3794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468312" y="1989137"/>
            <a:ext cx="3794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514" name="Google Shape;514;p42"/>
          <p:cNvSpPr txBox="1"/>
          <p:nvPr/>
        </p:nvSpPr>
        <p:spPr>
          <a:xfrm>
            <a:off x="684212" y="908050"/>
            <a:ext cx="6923087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TAD: representação de um ponto</a:t>
            </a:r>
            <a:endParaRPr/>
          </a:p>
        </p:txBody>
      </p:sp>
      <p:cxnSp>
        <p:nvCxnSpPr>
          <p:cNvPr id="515" name="Google Shape;515;p42"/>
          <p:cNvCxnSpPr/>
          <p:nvPr/>
        </p:nvCxnSpPr>
        <p:spPr>
          <a:xfrm>
            <a:off x="6156325" y="333375"/>
            <a:ext cx="2987675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6" name="Google Shape;516;p42"/>
          <p:cNvSpPr txBox="1"/>
          <p:nvPr/>
        </p:nvSpPr>
        <p:spPr>
          <a:xfrm>
            <a:off x="6392862" y="-3175"/>
            <a:ext cx="2641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abstratos de dados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1258887" y="1916112"/>
            <a:ext cx="4824412" cy="677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339975" y="3213100"/>
            <a:ext cx="3168650" cy="966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 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/>
        </p:nvSpPr>
        <p:spPr>
          <a:xfrm>
            <a:off x="1331912" y="1557337"/>
            <a:ext cx="4103687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  <p:sp>
        <p:nvSpPr>
          <p:cNvPr id="525" name="Google Shape;525;p43"/>
          <p:cNvSpPr txBox="1"/>
          <p:nvPr/>
        </p:nvSpPr>
        <p:spPr>
          <a:xfrm>
            <a:off x="2700337" y="2924175"/>
            <a:ext cx="4176712" cy="461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/>
        </p:nvSpPr>
        <p:spPr>
          <a:xfrm>
            <a:off x="2289175" y="1676400"/>
            <a:ext cx="1390650" cy="341312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4"/>
          <p:cNvSpPr txBox="1"/>
          <p:nvPr/>
        </p:nvSpPr>
        <p:spPr>
          <a:xfrm>
            <a:off x="2289175" y="2017712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2776537" y="2019300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3267075" y="2020887"/>
            <a:ext cx="409575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2290762" y="2219325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2778125" y="2220912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3268662" y="2222500"/>
            <a:ext cx="409575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2292350" y="2420937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4"/>
          <p:cNvSpPr txBox="1"/>
          <p:nvPr/>
        </p:nvSpPr>
        <p:spPr>
          <a:xfrm>
            <a:off x="2779712" y="2422525"/>
            <a:ext cx="641350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3270250" y="2424112"/>
            <a:ext cx="409575" cy="204787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2427287" y="3170237"/>
            <a:ext cx="2940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Identificação dos Dados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Abstração do mundo real</a:t>
            </a:r>
            <a:endParaRPr/>
          </a:p>
        </p:txBody>
      </p:sp>
      <p:sp>
        <p:nvSpPr>
          <p:cNvPr id="544" name="Google Shape;544;p44"/>
          <p:cNvSpPr txBox="1"/>
          <p:nvPr/>
        </p:nvSpPr>
        <p:spPr>
          <a:xfrm>
            <a:off x="2419350" y="3995737"/>
            <a:ext cx="37655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 entre os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DADOS + OPERAÇÕES</a:t>
            </a:r>
            <a:endParaRPr/>
          </a:p>
        </p:txBody>
      </p:sp>
      <p:sp>
        <p:nvSpPr>
          <p:cNvPr id="545" name="Google Shape;545;p44"/>
          <p:cNvSpPr txBox="1"/>
          <p:nvPr/>
        </p:nvSpPr>
        <p:spPr>
          <a:xfrm>
            <a:off x="2420937" y="5253037"/>
            <a:ext cx="43497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Alternativas de implementação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ALGORITMOS PARA AS OPERAÇÕES</a:t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3025775" y="2754312"/>
            <a:ext cx="484187" cy="47148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5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1863725" y="3551237"/>
            <a:ext cx="430212" cy="860425"/>
          </a:xfrm>
          <a:prstGeom prst="curvedRightArrow">
            <a:avLst>
              <a:gd fmla="val 13000" name="adj1"/>
              <a:gd fmla="val 19400" name="adj2"/>
              <a:gd fmla="val 25000" name="adj3"/>
            </a:avLst>
          </a:prstGeom>
          <a:solidFill>
            <a:srgbClr val="FFFFFF"/>
          </a:solidFill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1863725" y="4733925"/>
            <a:ext cx="430212" cy="860425"/>
          </a:xfrm>
          <a:prstGeom prst="curvedRightArrow">
            <a:avLst>
              <a:gd fmla="val 13000" name="adj1"/>
              <a:gd fmla="val 19400" name="adj2"/>
              <a:gd fmla="val 25000" name="adj3"/>
            </a:avLst>
          </a:prstGeom>
          <a:solidFill>
            <a:srgbClr val="FFFFFF"/>
          </a:solidFill>
          <a:ln cap="flat" cmpd="sng" w="255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4"/>
          <p:cNvSpPr txBox="1"/>
          <p:nvPr/>
        </p:nvSpPr>
        <p:spPr>
          <a:xfrm>
            <a:off x="1763712" y="692150"/>
            <a:ext cx="35988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Modelagem dos dados</a:t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>
            <a:off x="3924300" y="1341437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4"/>
          <p:cNvSpPr txBox="1"/>
          <p:nvPr/>
        </p:nvSpPr>
        <p:spPr>
          <a:xfrm>
            <a:off x="4932362" y="1773237"/>
            <a:ext cx="1008062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cxnSp>
        <p:nvCxnSpPr>
          <p:cNvPr id="552" name="Google Shape;552;p44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3" name="Google Shape;553;p44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551500" y="2735700"/>
            <a:ext cx="2820900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1619250" y="3068637"/>
            <a:ext cx="965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3492500" y="3284537"/>
            <a:ext cx="45370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</p:txBody>
      </p:sp>
      <p:sp>
        <p:nvSpPr>
          <p:cNvPr id="563" name="Google Shape;563;p45"/>
          <p:cNvSpPr txBox="1"/>
          <p:nvPr/>
        </p:nvSpPr>
        <p:spPr>
          <a:xfrm>
            <a:off x="1357975" y="939800"/>
            <a:ext cx="3154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564" name="Google Shape;564;p45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5" name="Google Shape;565;p45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/>
          <p:nvPr/>
        </p:nvSpPr>
        <p:spPr>
          <a:xfrm>
            <a:off x="304800" y="939800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1232700" y="1182699"/>
            <a:ext cx="9651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574" name="Google Shape;574;p46"/>
          <p:cNvSpPr txBox="1"/>
          <p:nvPr/>
        </p:nvSpPr>
        <p:spPr>
          <a:xfrm>
            <a:off x="3563937" y="2636837"/>
            <a:ext cx="4592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</p:txBody>
      </p:sp>
      <p:sp>
        <p:nvSpPr>
          <p:cNvPr id="575" name="Google Shape;575;p46"/>
          <p:cNvSpPr txBox="1"/>
          <p:nvPr/>
        </p:nvSpPr>
        <p:spPr>
          <a:xfrm>
            <a:off x="3492500" y="3573462"/>
            <a:ext cx="5397500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Depto, Emp, Veículo, etc.</a:t>
            </a:r>
            <a:endParaRPr/>
          </a:p>
        </p:txBody>
      </p:sp>
      <p:sp>
        <p:nvSpPr>
          <p:cNvPr id="576" name="Google Shape;576;p46"/>
          <p:cNvSpPr txBox="1"/>
          <p:nvPr/>
        </p:nvSpPr>
        <p:spPr>
          <a:xfrm>
            <a:off x="395287" y="3789362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577" name="Google Shape;577;p46"/>
          <p:cNvSpPr txBox="1"/>
          <p:nvPr/>
        </p:nvSpPr>
        <p:spPr>
          <a:xfrm>
            <a:off x="304812" y="233512"/>
            <a:ext cx="315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578" name="Google Shape;578;p46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9" name="Google Shape;579;p46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/>
          <p:nvPr/>
        </p:nvSpPr>
        <p:spPr>
          <a:xfrm>
            <a:off x="304800" y="939800"/>
            <a:ext cx="2820987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1237775" y="1179650"/>
            <a:ext cx="1121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Real</a:t>
            </a:r>
            <a:endParaRPr/>
          </a:p>
        </p:txBody>
      </p:sp>
      <p:sp>
        <p:nvSpPr>
          <p:cNvPr id="588" name="Google Shape;588;p47"/>
          <p:cNvSpPr txBox="1"/>
          <p:nvPr/>
        </p:nvSpPr>
        <p:spPr>
          <a:xfrm>
            <a:off x="3492500" y="1412875"/>
            <a:ext cx="38004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Objetos reais sem omissão de detalhes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3435350" y="2201862"/>
            <a:ext cx="5397500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Depto, Emp, Veículo, etc.</a:t>
            </a:r>
            <a:endParaRPr/>
          </a:p>
        </p:txBody>
      </p:sp>
      <p:sp>
        <p:nvSpPr>
          <p:cNvPr id="590" name="Google Shape;590;p47"/>
          <p:cNvSpPr txBox="1"/>
          <p:nvPr/>
        </p:nvSpPr>
        <p:spPr>
          <a:xfrm>
            <a:off x="3419475" y="3860800"/>
            <a:ext cx="5397500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Componentes e operações dos diversos Tipos de Dados, abstraídos detalhes e implementação: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CADASTRO (insere, remove, ... )</a:t>
            </a:r>
            <a:endParaRPr/>
          </a:p>
        </p:txBody>
      </p:sp>
      <p:sp>
        <p:nvSpPr>
          <p:cNvPr id="591" name="Google Shape;591;p47"/>
          <p:cNvSpPr txBox="1"/>
          <p:nvPr/>
        </p:nvSpPr>
        <p:spPr>
          <a:xfrm>
            <a:off x="395287" y="2492375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592" name="Google Shape;592;p47"/>
          <p:cNvSpPr txBox="1"/>
          <p:nvPr/>
        </p:nvSpPr>
        <p:spPr>
          <a:xfrm>
            <a:off x="395287" y="4149725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Abstratos de Dados (TAD)</a:t>
            </a:r>
            <a:endParaRPr/>
          </a:p>
        </p:txBody>
      </p:sp>
      <p:sp>
        <p:nvSpPr>
          <p:cNvPr id="593" name="Google Shape;593;p47"/>
          <p:cNvSpPr txBox="1"/>
          <p:nvPr/>
        </p:nvSpPr>
        <p:spPr>
          <a:xfrm>
            <a:off x="539737" y="225987"/>
            <a:ext cx="315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594" name="Google Shape;594;p47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5" name="Google Shape;595;p47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/>
          <p:nvPr/>
        </p:nvSpPr>
        <p:spPr>
          <a:xfrm>
            <a:off x="388163" y="898350"/>
            <a:ext cx="2820900" cy="11430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8"/>
          <p:cNvSpPr txBox="1"/>
          <p:nvPr/>
        </p:nvSpPr>
        <p:spPr>
          <a:xfrm>
            <a:off x="1258887" y="1196975"/>
            <a:ext cx="965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604" name="Google Shape;604;p48"/>
          <p:cNvSpPr txBox="1"/>
          <p:nvPr/>
        </p:nvSpPr>
        <p:spPr>
          <a:xfrm>
            <a:off x="3419475" y="1268412"/>
            <a:ext cx="45370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8"/>
          <p:cNvSpPr txBox="1"/>
          <p:nvPr/>
        </p:nvSpPr>
        <p:spPr>
          <a:xfrm>
            <a:off x="3419475" y="2060575"/>
            <a:ext cx="53975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Depto, Emp, Veículo, etc.</a:t>
            </a: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419475" y="3284537"/>
            <a:ext cx="53975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e operações dos diversos Tipos de Dados, abstraídos detalhes e implementação: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(insere, remove, ... )</a:t>
            </a:r>
            <a:endParaRPr/>
          </a:p>
        </p:txBody>
      </p:sp>
      <p:sp>
        <p:nvSpPr>
          <p:cNvPr id="607" name="Google Shape;607;p48"/>
          <p:cNvSpPr txBox="1"/>
          <p:nvPr/>
        </p:nvSpPr>
        <p:spPr>
          <a:xfrm>
            <a:off x="395287" y="2133600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608" name="Google Shape;608;p48"/>
          <p:cNvSpPr txBox="1"/>
          <p:nvPr/>
        </p:nvSpPr>
        <p:spPr>
          <a:xfrm>
            <a:off x="395287" y="3500437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Abstratos de Dados (TAD)</a:t>
            </a: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395287" y="4941887"/>
            <a:ext cx="2806700" cy="942975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Lógica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Algoritmos</a:t>
            </a: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419475" y="4868862"/>
            <a:ext cx="53975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representação dos dados e detalhamento das operações definidas sobre tais esquemas</a:t>
            </a: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665650" y="239425"/>
            <a:ext cx="3154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612" name="Google Shape;612;p48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3" name="Google Shape;613;p48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"/>
          <p:cNvSpPr/>
          <p:nvPr/>
        </p:nvSpPr>
        <p:spPr>
          <a:xfrm>
            <a:off x="388175" y="947300"/>
            <a:ext cx="2820900" cy="825900"/>
          </a:xfrm>
          <a:prstGeom prst="rect">
            <a:avLst/>
          </a:prstGeom>
          <a:solidFill>
            <a:srgbClr val="99CCFF"/>
          </a:solidFill>
          <a:ln cap="flat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1187450" y="1052512"/>
            <a:ext cx="9652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</p:txBody>
      </p:sp>
      <p:sp>
        <p:nvSpPr>
          <p:cNvPr id="623" name="Google Shape;623;p49"/>
          <p:cNvSpPr txBox="1"/>
          <p:nvPr/>
        </p:nvSpPr>
        <p:spPr>
          <a:xfrm>
            <a:off x="3435350" y="1111250"/>
            <a:ext cx="4521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reais sem omissão de detalhes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9"/>
          <p:cNvSpPr txBox="1"/>
          <p:nvPr/>
        </p:nvSpPr>
        <p:spPr>
          <a:xfrm>
            <a:off x="3419475" y="1773237"/>
            <a:ext cx="53975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Selecionadas aquelas informações relevantes para as aplicações consideradas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Depto, Emp, Veículo, etc.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3419475" y="2852737"/>
            <a:ext cx="53975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e operações dos diversos Tipos de Dados, abstraídos detalhes e implementação: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(insere, remove, ... )</a:t>
            </a:r>
            <a:endParaRPr/>
          </a:p>
        </p:txBody>
      </p:sp>
      <p:sp>
        <p:nvSpPr>
          <p:cNvPr id="626" name="Google Shape;626;p49"/>
          <p:cNvSpPr txBox="1"/>
          <p:nvPr/>
        </p:nvSpPr>
        <p:spPr>
          <a:xfrm>
            <a:off x="395287" y="1916112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relevantes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sistema</a:t>
            </a:r>
            <a:endParaRPr/>
          </a:p>
        </p:txBody>
      </p:sp>
      <p:sp>
        <p:nvSpPr>
          <p:cNvPr id="627" name="Google Shape;627;p49"/>
          <p:cNvSpPr txBox="1"/>
          <p:nvPr/>
        </p:nvSpPr>
        <p:spPr>
          <a:xfrm>
            <a:off x="395287" y="3141662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Abstratos de Dados (TAD)</a:t>
            </a:r>
            <a:endParaRPr/>
          </a:p>
        </p:txBody>
      </p:sp>
      <p:sp>
        <p:nvSpPr>
          <p:cNvPr id="628" name="Google Shape;628;p49"/>
          <p:cNvSpPr txBox="1"/>
          <p:nvPr/>
        </p:nvSpPr>
        <p:spPr>
          <a:xfrm>
            <a:off x="395287" y="4292600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Lógica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Algoritmos</a:t>
            </a:r>
            <a:endParaRPr/>
          </a:p>
        </p:txBody>
      </p:sp>
      <p:sp>
        <p:nvSpPr>
          <p:cNvPr id="629" name="Google Shape;629;p49"/>
          <p:cNvSpPr txBox="1"/>
          <p:nvPr/>
        </p:nvSpPr>
        <p:spPr>
          <a:xfrm>
            <a:off x="395287" y="5445125"/>
            <a:ext cx="2806700" cy="666750"/>
          </a:xfrm>
          <a:prstGeom prst="rect">
            <a:avLst/>
          </a:prstGeom>
          <a:solidFill>
            <a:srgbClr val="FFCC00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Física</a:t>
            </a:r>
            <a:b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Programas</a:t>
            </a:r>
            <a:endParaRPr/>
          </a:p>
        </p:txBody>
      </p:sp>
      <p:sp>
        <p:nvSpPr>
          <p:cNvPr id="630" name="Google Shape;630;p49"/>
          <p:cNvSpPr txBox="1"/>
          <p:nvPr/>
        </p:nvSpPr>
        <p:spPr>
          <a:xfrm>
            <a:off x="3419475" y="4221162"/>
            <a:ext cx="53975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representação dos dados e detalhamento das operações definidas sobre tais esquemas</a:t>
            </a:r>
            <a:endParaRPr/>
          </a:p>
        </p:txBody>
      </p:sp>
      <p:sp>
        <p:nvSpPr>
          <p:cNvPr id="631" name="Google Shape;631;p49"/>
          <p:cNvSpPr txBox="1"/>
          <p:nvPr/>
        </p:nvSpPr>
        <p:spPr>
          <a:xfrm>
            <a:off x="3419475" y="5229225"/>
            <a:ext cx="53975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Representação física dos dados e programas que implementam as operações (o nível físico pode corresponder a tipos primitivos de uma linguagem de programação)</a:t>
            </a:r>
            <a:endParaRPr/>
          </a:p>
        </p:txBody>
      </p:sp>
      <p:sp>
        <p:nvSpPr>
          <p:cNvPr id="632" name="Google Shape;632;p49"/>
          <p:cNvSpPr txBox="1"/>
          <p:nvPr/>
        </p:nvSpPr>
        <p:spPr>
          <a:xfrm>
            <a:off x="468312" y="333375"/>
            <a:ext cx="32258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/>
          </a:p>
        </p:txBody>
      </p:sp>
      <p:cxnSp>
        <p:nvCxnSpPr>
          <p:cNvPr id="633" name="Google Shape;633;p49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4" name="Google Shape;634;p49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0"/>
          <p:cNvSpPr txBox="1"/>
          <p:nvPr>
            <p:ph idx="1" type="body"/>
          </p:nvPr>
        </p:nvSpPr>
        <p:spPr>
          <a:xfrm>
            <a:off x="468312" y="1844675"/>
            <a:ext cx="82296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Escolha da representação física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Preservar as relações lógicas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operações através de procedimentos </a:t>
            </a:r>
            <a:r>
              <a:rPr b="1" i="1" lang="en-US" sz="1800" u="sng">
                <a:solidFill>
                  <a:srgbClr val="F66400"/>
                </a:solidFill>
                <a:latin typeface="Arial"/>
                <a:ea typeface="Arial"/>
                <a:cs typeface="Arial"/>
                <a:sym typeface="Arial"/>
              </a:rPr>
              <a:t>simples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en-US" sz="1800" u="sng">
                <a:solidFill>
                  <a:srgbClr val="F66400"/>
                </a:solidFill>
                <a:latin typeface="Arial"/>
                <a:ea typeface="Arial"/>
                <a:cs typeface="Arial"/>
                <a:sym typeface="Arial"/>
              </a:rPr>
              <a:t>eficientes</a:t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3419475" y="3716337"/>
            <a:ext cx="4897437" cy="1512887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38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As operações definidas sobre os dados influenciam decisivamente na escolha da representação física a ser adotada</a:t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1800000">
            <a:off x="2051050" y="3500437"/>
            <a:ext cx="762000" cy="1524000"/>
          </a:xfrm>
          <a:prstGeom prst="curvedRightArrow">
            <a:avLst>
              <a:gd fmla="val 25000" name="adj1"/>
              <a:gd fmla="val 19105" name="adj2"/>
              <a:gd fmla="val 5565" name="adj3"/>
            </a:avLst>
          </a:prstGeom>
          <a:solidFill>
            <a:srgbClr val="FF66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0"/>
          <p:cNvSpPr txBox="1"/>
          <p:nvPr/>
        </p:nvSpPr>
        <p:spPr>
          <a:xfrm>
            <a:off x="900112" y="765175"/>
            <a:ext cx="236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</p:txBody>
      </p:sp>
      <p:cxnSp>
        <p:nvCxnSpPr>
          <p:cNvPr id="646" name="Google Shape;646;p50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7" name="Google Shape;647;p50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"/>
          <p:cNvSpPr txBox="1"/>
          <p:nvPr>
            <p:ph type="title"/>
          </p:nvPr>
        </p:nvSpPr>
        <p:spPr>
          <a:xfrm>
            <a:off x="611187" y="908050"/>
            <a:ext cx="5699125" cy="592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  <p:sp>
        <p:nvSpPr>
          <p:cNvPr id="656" name="Google Shape;656;p51"/>
          <p:cNvSpPr txBox="1"/>
          <p:nvPr/>
        </p:nvSpPr>
        <p:spPr>
          <a:xfrm>
            <a:off x="1476375" y="2133600"/>
            <a:ext cx="2289175" cy="1190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Contiguidade física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Encadeamento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>
            <a:off x="2411412" y="4508500"/>
            <a:ext cx="4752975" cy="1441450"/>
          </a:xfrm>
          <a:prstGeom prst="roundRect">
            <a:avLst>
              <a:gd fmla="val 2699" name="adj"/>
            </a:avLst>
          </a:prstGeom>
          <a:solidFill>
            <a:srgbClr val="FFFF99"/>
          </a:solidFill>
          <a:ln cap="flat" cmpd="sng" w="381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  posição do  componente  na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estrutura  lógica  determina sua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posição  na  estrutura  física</a:t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3419475" y="3573462"/>
            <a:ext cx="4438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posições aleatórias - ordem explícita</a:t>
            </a:r>
            <a:endParaRPr/>
          </a:p>
        </p:txBody>
      </p:sp>
      <p:sp>
        <p:nvSpPr>
          <p:cNvPr id="659" name="Google Shape;659;p51"/>
          <p:cNvSpPr/>
          <p:nvPr/>
        </p:nvSpPr>
        <p:spPr>
          <a:xfrm flipH="1" rot="10800000">
            <a:off x="2051050" y="3429000"/>
            <a:ext cx="1066800" cy="4572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00" y="0"/>
                </a:lnTo>
                <a:lnTo>
                  <a:pt x="1510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00" y="9258"/>
                </a:lnTo>
                <a:lnTo>
                  <a:pt x="15100" y="12158"/>
                </a:lnTo>
                <a:close/>
              </a:path>
            </a:pathLst>
          </a:custGeom>
          <a:solidFill>
            <a:srgbClr val="CCFFCC"/>
          </a:solidFill>
          <a:ln cap="flat" cmpd="sng" w="38150">
            <a:solidFill>
              <a:srgbClr val="008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5508625" y="2133600"/>
            <a:ext cx="2595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posicional - implícita</a:t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4356100" y="2133600"/>
            <a:ext cx="6096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FFCC"/>
          </a:solidFill>
          <a:ln cap="flat" cmpd="sng" w="3815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51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3" name="Google Shape;663;p51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2"/>
          <p:cNvSpPr txBox="1"/>
          <p:nvPr>
            <p:ph idx="1" type="body"/>
          </p:nvPr>
        </p:nvSpPr>
        <p:spPr>
          <a:xfrm>
            <a:off x="1258887" y="2060575"/>
            <a:ext cx="6994525" cy="3201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Diversas alternativas de estruturas físicas podem implementar uma mesma estrutura lógica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Vetores 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Matrizes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Estruturas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Ponteiros</a:t>
            </a:r>
            <a:endParaRPr/>
          </a:p>
        </p:txBody>
      </p:sp>
      <p:sp>
        <p:nvSpPr>
          <p:cNvPr id="672" name="Google Shape;672;p52"/>
          <p:cNvSpPr txBox="1"/>
          <p:nvPr/>
        </p:nvSpPr>
        <p:spPr>
          <a:xfrm>
            <a:off x="1403350" y="1052512"/>
            <a:ext cx="2146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</p:txBody>
      </p:sp>
      <p:cxnSp>
        <p:nvCxnSpPr>
          <p:cNvPr id="673" name="Google Shape;673;p52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4" name="Google Shape;674;p52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27087" y="1628775"/>
            <a:ext cx="7561262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do conjunto de valores (domínio) que uma 			variável pode assumir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-2040000">
            <a:off x="1139825" y="2195512"/>
            <a:ext cx="792162" cy="1439862"/>
          </a:xfrm>
          <a:prstGeom prst="curvedRightArrow">
            <a:avLst>
              <a:gd fmla="val 13000" name="adj1"/>
              <a:gd fmla="val 19400" name="adj2"/>
              <a:gd fmla="val 2500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339975" y="4149725"/>
            <a:ext cx="32321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inteiro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 … -2, -1, 0, +1, +2, …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lógico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 verdadeiro, falso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258887" y="549275"/>
            <a:ext cx="3898900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3"/>
          <p:cNvSpPr txBox="1"/>
          <p:nvPr>
            <p:ph idx="1" type="body"/>
          </p:nvPr>
        </p:nvSpPr>
        <p:spPr>
          <a:xfrm>
            <a:off x="1042987" y="2133600"/>
            <a:ext cx="7354887" cy="3201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escolha pela melhor alternativa de estrutura física depende de alguns fatores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 de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(quantidade) de dados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fixo ou variável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 realizadas sobre os dados</a:t>
            </a:r>
            <a:endParaRPr/>
          </a:p>
        </p:txBody>
      </p:sp>
      <p:sp>
        <p:nvSpPr>
          <p:cNvPr id="683" name="Google Shape;683;p53"/>
          <p:cNvSpPr txBox="1"/>
          <p:nvPr/>
        </p:nvSpPr>
        <p:spPr>
          <a:xfrm>
            <a:off x="1116012" y="1196975"/>
            <a:ext cx="2362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</p:txBody>
      </p:sp>
      <p:cxnSp>
        <p:nvCxnSpPr>
          <p:cNvPr id="684" name="Google Shape;684;p53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5" name="Google Shape;685;p53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 txBox="1"/>
          <p:nvPr>
            <p:ph idx="1" type="body"/>
          </p:nvPr>
        </p:nvSpPr>
        <p:spPr>
          <a:xfrm>
            <a:off x="900112" y="1773237"/>
            <a:ext cx="7570787" cy="399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</p:txBody>
      </p:sp>
      <p:sp>
        <p:nvSpPr>
          <p:cNvPr id="694" name="Google Shape;694;p54"/>
          <p:cNvSpPr txBox="1"/>
          <p:nvPr/>
        </p:nvSpPr>
        <p:spPr>
          <a:xfrm>
            <a:off x="1692275" y="620712"/>
            <a:ext cx="1641475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grpSp>
        <p:nvGrpSpPr>
          <p:cNvPr id="695" name="Google Shape;695;p54"/>
          <p:cNvGrpSpPr/>
          <p:nvPr/>
        </p:nvGrpSpPr>
        <p:grpSpPr>
          <a:xfrm>
            <a:off x="1763712" y="2636837"/>
            <a:ext cx="5786437" cy="2676513"/>
            <a:chOff x="959" y="1651"/>
            <a:chExt cx="3645" cy="1686"/>
          </a:xfrm>
        </p:grpSpPr>
        <p:sp>
          <p:nvSpPr>
            <p:cNvPr id="696" name="Google Shape;696;p54"/>
            <p:cNvSpPr txBox="1"/>
            <p:nvPr/>
          </p:nvSpPr>
          <p:spPr>
            <a:xfrm>
              <a:off x="959" y="1651"/>
              <a:ext cx="3645" cy="673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4"/>
            <p:cNvSpPr txBox="1"/>
            <p:nvPr/>
          </p:nvSpPr>
          <p:spPr>
            <a:xfrm>
              <a:off x="994" y="1679"/>
              <a:ext cx="2332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Disciplina: Estruturas de Dados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Semestre: 2009-2          Turma: 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Professor: Maria Silva</a:t>
              </a:r>
              <a:endParaRPr/>
            </a:p>
          </p:txBody>
        </p:sp>
        <p:sp>
          <p:nvSpPr>
            <p:cNvPr id="698" name="Google Shape;698;p54"/>
            <p:cNvSpPr txBox="1"/>
            <p:nvPr/>
          </p:nvSpPr>
          <p:spPr>
            <a:xfrm>
              <a:off x="960" y="2324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4"/>
            <p:cNvSpPr txBox="1"/>
            <p:nvPr/>
          </p:nvSpPr>
          <p:spPr>
            <a:xfrm>
              <a:off x="1760" y="2324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4"/>
            <p:cNvSpPr txBox="1"/>
            <p:nvPr/>
          </p:nvSpPr>
          <p:spPr>
            <a:xfrm>
              <a:off x="2711" y="2324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4"/>
            <p:cNvSpPr txBox="1"/>
            <p:nvPr/>
          </p:nvSpPr>
          <p:spPr>
            <a:xfrm>
              <a:off x="3369" y="2324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4"/>
            <p:cNvSpPr txBox="1"/>
            <p:nvPr/>
          </p:nvSpPr>
          <p:spPr>
            <a:xfrm>
              <a:off x="4018" y="2324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4"/>
            <p:cNvSpPr txBox="1"/>
            <p:nvPr/>
          </p:nvSpPr>
          <p:spPr>
            <a:xfrm>
              <a:off x="982" y="2333"/>
              <a:ext cx="7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matrícula</a:t>
              </a:r>
              <a:endParaRPr/>
            </a:p>
          </p:txBody>
        </p:sp>
        <p:sp>
          <p:nvSpPr>
            <p:cNvPr id="704" name="Google Shape;704;p54"/>
            <p:cNvSpPr txBox="1"/>
            <p:nvPr/>
          </p:nvSpPr>
          <p:spPr>
            <a:xfrm>
              <a:off x="2025" y="2321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  <p:sp>
          <p:nvSpPr>
            <p:cNvPr id="705" name="Google Shape;705;p54"/>
            <p:cNvSpPr txBox="1"/>
            <p:nvPr/>
          </p:nvSpPr>
          <p:spPr>
            <a:xfrm>
              <a:off x="2922" y="2321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706" name="Google Shape;706;p54"/>
            <p:cNvSpPr txBox="1"/>
            <p:nvPr/>
          </p:nvSpPr>
          <p:spPr>
            <a:xfrm>
              <a:off x="3617" y="2320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707" name="Google Shape;707;p54"/>
            <p:cNvSpPr txBox="1"/>
            <p:nvPr/>
          </p:nvSpPr>
          <p:spPr>
            <a:xfrm>
              <a:off x="4275" y="2320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708" name="Google Shape;708;p54"/>
            <p:cNvSpPr txBox="1"/>
            <p:nvPr/>
          </p:nvSpPr>
          <p:spPr>
            <a:xfrm>
              <a:off x="961" y="2568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4"/>
            <p:cNvSpPr txBox="1"/>
            <p:nvPr/>
          </p:nvSpPr>
          <p:spPr>
            <a:xfrm>
              <a:off x="962" y="2812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4"/>
            <p:cNvSpPr txBox="1"/>
            <p:nvPr/>
          </p:nvSpPr>
          <p:spPr>
            <a:xfrm>
              <a:off x="963" y="3047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4"/>
            <p:cNvSpPr txBox="1"/>
            <p:nvPr/>
          </p:nvSpPr>
          <p:spPr>
            <a:xfrm>
              <a:off x="1760" y="2568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4"/>
            <p:cNvSpPr txBox="1"/>
            <p:nvPr/>
          </p:nvSpPr>
          <p:spPr>
            <a:xfrm>
              <a:off x="2712" y="2568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4"/>
            <p:cNvSpPr txBox="1"/>
            <p:nvPr/>
          </p:nvSpPr>
          <p:spPr>
            <a:xfrm>
              <a:off x="3370" y="2568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4"/>
            <p:cNvSpPr txBox="1"/>
            <p:nvPr/>
          </p:nvSpPr>
          <p:spPr>
            <a:xfrm>
              <a:off x="4019" y="2568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4"/>
            <p:cNvSpPr txBox="1"/>
            <p:nvPr/>
          </p:nvSpPr>
          <p:spPr>
            <a:xfrm>
              <a:off x="1761" y="2812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4"/>
            <p:cNvSpPr txBox="1"/>
            <p:nvPr/>
          </p:nvSpPr>
          <p:spPr>
            <a:xfrm>
              <a:off x="1761" y="3047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4"/>
            <p:cNvSpPr txBox="1"/>
            <p:nvPr/>
          </p:nvSpPr>
          <p:spPr>
            <a:xfrm>
              <a:off x="2714" y="281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4"/>
            <p:cNvSpPr txBox="1"/>
            <p:nvPr/>
          </p:nvSpPr>
          <p:spPr>
            <a:xfrm>
              <a:off x="2715" y="304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4"/>
            <p:cNvSpPr txBox="1"/>
            <p:nvPr/>
          </p:nvSpPr>
          <p:spPr>
            <a:xfrm>
              <a:off x="3371" y="2812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4"/>
            <p:cNvSpPr txBox="1"/>
            <p:nvPr/>
          </p:nvSpPr>
          <p:spPr>
            <a:xfrm>
              <a:off x="3371" y="304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4"/>
            <p:cNvSpPr txBox="1"/>
            <p:nvPr/>
          </p:nvSpPr>
          <p:spPr>
            <a:xfrm>
              <a:off x="4020" y="2812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4"/>
            <p:cNvSpPr txBox="1"/>
            <p:nvPr/>
          </p:nvSpPr>
          <p:spPr>
            <a:xfrm>
              <a:off x="4021" y="3047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4"/>
            <p:cNvSpPr txBox="1"/>
            <p:nvPr/>
          </p:nvSpPr>
          <p:spPr>
            <a:xfrm>
              <a:off x="1786" y="258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Ana</a:t>
              </a:r>
              <a:endParaRPr/>
            </a:p>
          </p:txBody>
        </p:sp>
        <p:sp>
          <p:nvSpPr>
            <p:cNvPr id="724" name="Google Shape;724;p54"/>
            <p:cNvSpPr txBox="1"/>
            <p:nvPr/>
          </p:nvSpPr>
          <p:spPr>
            <a:xfrm>
              <a:off x="1786" y="281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Maria</a:t>
              </a:r>
              <a:endParaRPr/>
            </a:p>
          </p:txBody>
        </p:sp>
        <p:sp>
          <p:nvSpPr>
            <p:cNvPr id="725" name="Google Shape;725;p54"/>
            <p:cNvSpPr txBox="1"/>
            <p:nvPr/>
          </p:nvSpPr>
          <p:spPr>
            <a:xfrm>
              <a:off x="1782" y="303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Pedro</a:t>
              </a:r>
              <a:endParaRPr/>
            </a:p>
          </p:txBody>
        </p:sp>
        <p:sp>
          <p:nvSpPr>
            <p:cNvPr id="726" name="Google Shape;726;p54"/>
            <p:cNvSpPr txBox="1"/>
            <p:nvPr/>
          </p:nvSpPr>
          <p:spPr>
            <a:xfrm>
              <a:off x="990" y="25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XXXX</a:t>
              </a:r>
              <a:endParaRPr/>
            </a:p>
          </p:txBody>
        </p:sp>
        <p:sp>
          <p:nvSpPr>
            <p:cNvPr id="727" name="Google Shape;727;p54"/>
            <p:cNvSpPr txBox="1"/>
            <p:nvPr/>
          </p:nvSpPr>
          <p:spPr>
            <a:xfrm>
              <a:off x="988" y="2810"/>
              <a:ext cx="47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ZZZZ</a:t>
              </a:r>
              <a:endParaRPr/>
            </a:p>
          </p:txBody>
        </p:sp>
        <p:sp>
          <p:nvSpPr>
            <p:cNvPr id="728" name="Google Shape;728;p54"/>
            <p:cNvSpPr txBox="1"/>
            <p:nvPr/>
          </p:nvSpPr>
          <p:spPr>
            <a:xfrm>
              <a:off x="989" y="303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YYYY</a:t>
              </a:r>
              <a:endParaRPr/>
            </a:p>
          </p:txBody>
        </p:sp>
      </p:grpSp>
      <p:cxnSp>
        <p:nvCxnSpPr>
          <p:cNvPr id="729" name="Google Shape;729;p54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0" name="Google Shape;730;p54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827087" y="2924175"/>
            <a:ext cx="7859712" cy="19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abstrata para manter o relacionamento entre os dados</a:t>
            </a:r>
            <a:endParaRPr/>
          </a:p>
        </p:txBody>
      </p:sp>
      <p:sp>
        <p:nvSpPr>
          <p:cNvPr id="739" name="Google Shape;739;p55"/>
          <p:cNvSpPr txBox="1"/>
          <p:nvPr/>
        </p:nvSpPr>
        <p:spPr>
          <a:xfrm>
            <a:off x="1979612" y="1412875"/>
            <a:ext cx="17145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40" name="Google Shape;740;p55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1" name="Google Shape;741;p55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6"/>
          <p:cNvSpPr txBox="1"/>
          <p:nvPr>
            <p:ph idx="1" type="body"/>
          </p:nvPr>
        </p:nvSpPr>
        <p:spPr>
          <a:xfrm>
            <a:off x="611187" y="1916112"/>
            <a:ext cx="7859712" cy="38496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 abstrata para manter o relacionamento entre os dados: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2390775" y="4259262"/>
            <a:ext cx="563562" cy="552450"/>
          </a:xfrm>
          <a:prstGeom prst="ellipse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6"/>
          <p:cNvSpPr/>
          <p:nvPr/>
        </p:nvSpPr>
        <p:spPr>
          <a:xfrm>
            <a:off x="3614737" y="4259262"/>
            <a:ext cx="563562" cy="552450"/>
          </a:xfrm>
          <a:prstGeom prst="ellipse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6"/>
          <p:cNvSpPr/>
          <p:nvPr/>
        </p:nvSpPr>
        <p:spPr>
          <a:xfrm>
            <a:off x="4838700" y="4259262"/>
            <a:ext cx="563562" cy="552450"/>
          </a:xfrm>
          <a:prstGeom prst="ellipse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56"/>
          <p:cNvCxnSpPr/>
          <p:nvPr/>
        </p:nvCxnSpPr>
        <p:spPr>
          <a:xfrm>
            <a:off x="2967037" y="4535487"/>
            <a:ext cx="635000" cy="1587"/>
          </a:xfrm>
          <a:prstGeom prst="straightConnector1">
            <a:avLst/>
          </a:prstGeom>
          <a:noFill/>
          <a:ln cap="flat" cmpd="sng" w="2555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4" name="Google Shape;754;p56"/>
          <p:cNvCxnSpPr/>
          <p:nvPr/>
        </p:nvCxnSpPr>
        <p:spPr>
          <a:xfrm>
            <a:off x="4191000" y="4535487"/>
            <a:ext cx="635000" cy="1587"/>
          </a:xfrm>
          <a:prstGeom prst="straightConnector1">
            <a:avLst/>
          </a:prstGeom>
          <a:noFill/>
          <a:ln cap="flat" cmpd="sng" w="2555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5" name="Google Shape;755;p56"/>
          <p:cNvSpPr txBox="1"/>
          <p:nvPr/>
        </p:nvSpPr>
        <p:spPr>
          <a:xfrm>
            <a:off x="2400300" y="4378325"/>
            <a:ext cx="546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</a:t>
            </a:r>
            <a:endParaRPr/>
          </a:p>
        </p:txBody>
      </p:sp>
      <p:sp>
        <p:nvSpPr>
          <p:cNvPr id="756" name="Google Shape;756;p56"/>
          <p:cNvSpPr txBox="1"/>
          <p:nvPr/>
        </p:nvSpPr>
        <p:spPr>
          <a:xfrm>
            <a:off x="3563923" y="4365625"/>
            <a:ext cx="797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Maria</a:t>
            </a:r>
            <a:endParaRPr/>
          </a:p>
        </p:txBody>
      </p:sp>
      <p:sp>
        <p:nvSpPr>
          <p:cNvPr id="757" name="Google Shape;757;p56"/>
          <p:cNvSpPr txBox="1"/>
          <p:nvPr/>
        </p:nvSpPr>
        <p:spPr>
          <a:xfrm>
            <a:off x="4762500" y="4354500"/>
            <a:ext cx="891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/>
          </a:p>
        </p:txBody>
      </p:sp>
      <p:sp>
        <p:nvSpPr>
          <p:cNvPr id="758" name="Google Shape;758;p56"/>
          <p:cNvSpPr txBox="1"/>
          <p:nvPr/>
        </p:nvSpPr>
        <p:spPr>
          <a:xfrm>
            <a:off x="1331912" y="908050"/>
            <a:ext cx="1641475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59" name="Google Shape;759;p56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0" name="Google Shape;760;p56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"/>
          <p:cNvSpPr txBox="1"/>
          <p:nvPr>
            <p:ph idx="1" type="body"/>
          </p:nvPr>
        </p:nvSpPr>
        <p:spPr>
          <a:xfrm>
            <a:off x="1042987" y="2492375"/>
            <a:ext cx="7354887" cy="2625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 a estrutura lógica em uma estrutura de armazenamento (estrutura física) em uma linguagem de programação</a:t>
            </a:r>
            <a:endParaRPr/>
          </a:p>
        </p:txBody>
      </p:sp>
      <p:sp>
        <p:nvSpPr>
          <p:cNvPr id="769" name="Google Shape;769;p57"/>
          <p:cNvSpPr txBox="1"/>
          <p:nvPr/>
        </p:nvSpPr>
        <p:spPr>
          <a:xfrm>
            <a:off x="1763712" y="1341437"/>
            <a:ext cx="1570037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70" name="Google Shape;770;p57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1" name="Google Shape;771;p57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8"/>
          <p:cNvSpPr txBox="1"/>
          <p:nvPr>
            <p:ph idx="1" type="body"/>
          </p:nvPr>
        </p:nvSpPr>
        <p:spPr>
          <a:xfrm>
            <a:off x="971550" y="1700212"/>
            <a:ext cx="7283450" cy="3778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Modelo Físico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 a estrutura lógica em uma estrutura de armazenamento (estrutura física) em uma linguagem de programação: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/>
          </a:p>
        </p:txBody>
      </p:sp>
      <p:sp>
        <p:nvSpPr>
          <p:cNvPr id="780" name="Google Shape;780;p58"/>
          <p:cNvSpPr txBox="1"/>
          <p:nvPr/>
        </p:nvSpPr>
        <p:spPr>
          <a:xfrm>
            <a:off x="6569075" y="4524375"/>
            <a:ext cx="887412" cy="417512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8"/>
          <p:cNvSpPr txBox="1"/>
          <p:nvPr/>
        </p:nvSpPr>
        <p:spPr>
          <a:xfrm>
            <a:off x="3044825" y="4524375"/>
            <a:ext cx="887412" cy="417512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8"/>
          <p:cNvSpPr txBox="1"/>
          <p:nvPr/>
        </p:nvSpPr>
        <p:spPr>
          <a:xfrm>
            <a:off x="1476375" y="4525962"/>
            <a:ext cx="1573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 de alunos</a:t>
            </a:r>
            <a:endParaRPr/>
          </a:p>
        </p:txBody>
      </p:sp>
      <p:sp>
        <p:nvSpPr>
          <p:cNvPr id="783" name="Google Shape;783;p58"/>
          <p:cNvSpPr txBox="1"/>
          <p:nvPr/>
        </p:nvSpPr>
        <p:spPr>
          <a:xfrm>
            <a:off x="3925887" y="4524375"/>
            <a:ext cx="887412" cy="417512"/>
          </a:xfrm>
          <a:prstGeom prst="rect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8"/>
          <p:cNvSpPr txBox="1"/>
          <p:nvPr/>
        </p:nvSpPr>
        <p:spPr>
          <a:xfrm>
            <a:off x="4802187" y="4524375"/>
            <a:ext cx="887412" cy="417512"/>
          </a:xfrm>
          <a:prstGeom prst="rect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8"/>
          <p:cNvSpPr txBox="1"/>
          <p:nvPr/>
        </p:nvSpPr>
        <p:spPr>
          <a:xfrm>
            <a:off x="5678487" y="4524375"/>
            <a:ext cx="887412" cy="417512"/>
          </a:xfrm>
          <a:prstGeom prst="rect">
            <a:avLst/>
          </a:prstGeom>
          <a:solidFill>
            <a:srgbClr val="FFFF99"/>
          </a:solidFill>
          <a:ln cap="flat" cmpd="sng" w="255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8"/>
          <p:cNvSpPr txBox="1"/>
          <p:nvPr/>
        </p:nvSpPr>
        <p:spPr>
          <a:xfrm>
            <a:off x="4090987" y="4533900"/>
            <a:ext cx="546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</a:t>
            </a:r>
            <a:endParaRPr/>
          </a:p>
        </p:txBody>
      </p:sp>
      <p:sp>
        <p:nvSpPr>
          <p:cNvPr id="787" name="Google Shape;787;p58"/>
          <p:cNvSpPr txBox="1"/>
          <p:nvPr/>
        </p:nvSpPr>
        <p:spPr>
          <a:xfrm>
            <a:off x="4889500" y="4533900"/>
            <a:ext cx="789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Maria</a:t>
            </a:r>
            <a:endParaRPr/>
          </a:p>
        </p:txBody>
      </p:sp>
      <p:sp>
        <p:nvSpPr>
          <p:cNvPr id="788" name="Google Shape;788;p58"/>
          <p:cNvSpPr txBox="1"/>
          <p:nvPr/>
        </p:nvSpPr>
        <p:spPr>
          <a:xfrm>
            <a:off x="5740400" y="4533900"/>
            <a:ext cx="8874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/>
          </a:p>
        </p:txBody>
      </p:sp>
      <p:sp>
        <p:nvSpPr>
          <p:cNvPr id="789" name="Google Shape;789;p58"/>
          <p:cNvSpPr txBox="1"/>
          <p:nvPr/>
        </p:nvSpPr>
        <p:spPr>
          <a:xfrm>
            <a:off x="1908175" y="836612"/>
            <a:ext cx="15700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cxnSp>
        <p:nvCxnSpPr>
          <p:cNvPr id="790" name="Google Shape;790;p58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1" name="Google Shape;791;p58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9"/>
          <p:cNvSpPr txBox="1"/>
          <p:nvPr>
            <p:ph idx="1" type="body"/>
          </p:nvPr>
        </p:nvSpPr>
        <p:spPr>
          <a:xfrm>
            <a:off x="1331912" y="1628775"/>
            <a:ext cx="2890837" cy="465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Folha de frequência</a:t>
            </a:r>
            <a:endParaRPr/>
          </a:p>
        </p:txBody>
      </p:sp>
      <p:sp>
        <p:nvSpPr>
          <p:cNvPr id="803" name="Google Shape;803;p59"/>
          <p:cNvSpPr txBox="1"/>
          <p:nvPr/>
        </p:nvSpPr>
        <p:spPr>
          <a:xfrm>
            <a:off x="1619250" y="5084762"/>
            <a:ext cx="405765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b="0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dados a respeito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dos alunos matriculados</a:t>
            </a:r>
            <a:endParaRPr/>
          </a:p>
        </p:txBody>
      </p:sp>
      <p:sp>
        <p:nvSpPr>
          <p:cNvPr id="804" name="Google Shape;804;p59"/>
          <p:cNvSpPr txBox="1"/>
          <p:nvPr/>
        </p:nvSpPr>
        <p:spPr>
          <a:xfrm>
            <a:off x="6659562" y="2349500"/>
            <a:ext cx="2203450" cy="256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insere 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consulta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excluir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altera</a:t>
            </a:r>
            <a:endParaRPr/>
          </a:p>
          <a:p>
            <a:pPr indent="-1143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calculaMedia</a:t>
            </a:r>
            <a:endParaRPr/>
          </a:p>
        </p:txBody>
      </p:sp>
      <p:sp>
        <p:nvSpPr>
          <p:cNvPr id="805" name="Google Shape;805;p59"/>
          <p:cNvSpPr txBox="1"/>
          <p:nvPr/>
        </p:nvSpPr>
        <p:spPr>
          <a:xfrm>
            <a:off x="971550" y="692150"/>
            <a:ext cx="14986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grpSp>
        <p:nvGrpSpPr>
          <p:cNvPr id="806" name="Google Shape;806;p59"/>
          <p:cNvGrpSpPr/>
          <p:nvPr/>
        </p:nvGrpSpPr>
        <p:grpSpPr>
          <a:xfrm>
            <a:off x="684212" y="2349500"/>
            <a:ext cx="5786437" cy="2676525"/>
            <a:chOff x="249" y="1480"/>
            <a:chExt cx="3645" cy="1686"/>
          </a:xfrm>
        </p:grpSpPr>
        <p:sp>
          <p:nvSpPr>
            <p:cNvPr id="807" name="Google Shape;807;p59"/>
            <p:cNvSpPr txBox="1"/>
            <p:nvPr/>
          </p:nvSpPr>
          <p:spPr>
            <a:xfrm>
              <a:off x="249" y="1480"/>
              <a:ext cx="3645" cy="673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9"/>
            <p:cNvSpPr txBox="1"/>
            <p:nvPr/>
          </p:nvSpPr>
          <p:spPr>
            <a:xfrm>
              <a:off x="284" y="1508"/>
              <a:ext cx="2332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Disciplina: Estruturas de Dados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Semestre: 2009-2          Turma: 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Professor: Maria Silva</a:t>
              </a:r>
              <a:endParaRPr/>
            </a:p>
          </p:txBody>
        </p:sp>
        <p:sp>
          <p:nvSpPr>
            <p:cNvPr id="809" name="Google Shape;809;p59"/>
            <p:cNvSpPr txBox="1"/>
            <p:nvPr/>
          </p:nvSpPr>
          <p:spPr>
            <a:xfrm>
              <a:off x="250" y="2153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9"/>
            <p:cNvSpPr txBox="1"/>
            <p:nvPr/>
          </p:nvSpPr>
          <p:spPr>
            <a:xfrm>
              <a:off x="1050" y="2153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9"/>
            <p:cNvSpPr txBox="1"/>
            <p:nvPr/>
          </p:nvSpPr>
          <p:spPr>
            <a:xfrm>
              <a:off x="2001" y="2153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9"/>
            <p:cNvSpPr txBox="1"/>
            <p:nvPr/>
          </p:nvSpPr>
          <p:spPr>
            <a:xfrm>
              <a:off x="2659" y="2153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9"/>
            <p:cNvSpPr txBox="1"/>
            <p:nvPr/>
          </p:nvSpPr>
          <p:spPr>
            <a:xfrm>
              <a:off x="3308" y="2153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9"/>
            <p:cNvSpPr txBox="1"/>
            <p:nvPr/>
          </p:nvSpPr>
          <p:spPr>
            <a:xfrm>
              <a:off x="272" y="2162"/>
              <a:ext cx="7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matrícula</a:t>
              </a:r>
              <a:endParaRPr/>
            </a:p>
          </p:txBody>
        </p:sp>
        <p:sp>
          <p:nvSpPr>
            <p:cNvPr id="815" name="Google Shape;815;p59"/>
            <p:cNvSpPr txBox="1"/>
            <p:nvPr/>
          </p:nvSpPr>
          <p:spPr>
            <a:xfrm>
              <a:off x="1315" y="2150"/>
              <a:ext cx="50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nome</a:t>
              </a:r>
              <a:endParaRPr/>
            </a:p>
          </p:txBody>
        </p:sp>
        <p:sp>
          <p:nvSpPr>
            <p:cNvPr id="816" name="Google Shape;816;p59"/>
            <p:cNvSpPr txBox="1"/>
            <p:nvPr/>
          </p:nvSpPr>
          <p:spPr>
            <a:xfrm>
              <a:off x="2212" y="2150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17" name="Google Shape;817;p59"/>
            <p:cNvSpPr txBox="1"/>
            <p:nvPr/>
          </p:nvSpPr>
          <p:spPr>
            <a:xfrm>
              <a:off x="2907" y="2149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18" name="Google Shape;818;p59"/>
            <p:cNvSpPr txBox="1"/>
            <p:nvPr/>
          </p:nvSpPr>
          <p:spPr>
            <a:xfrm>
              <a:off x="3565" y="2149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819" name="Google Shape;819;p59"/>
            <p:cNvSpPr txBox="1"/>
            <p:nvPr/>
          </p:nvSpPr>
          <p:spPr>
            <a:xfrm>
              <a:off x="251" y="2397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9"/>
            <p:cNvSpPr txBox="1"/>
            <p:nvPr/>
          </p:nvSpPr>
          <p:spPr>
            <a:xfrm>
              <a:off x="252" y="2641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9"/>
            <p:cNvSpPr txBox="1"/>
            <p:nvPr/>
          </p:nvSpPr>
          <p:spPr>
            <a:xfrm>
              <a:off x="253" y="2876"/>
              <a:ext cx="799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9"/>
            <p:cNvSpPr txBox="1"/>
            <p:nvPr/>
          </p:nvSpPr>
          <p:spPr>
            <a:xfrm>
              <a:off x="1050" y="2397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9"/>
            <p:cNvSpPr txBox="1"/>
            <p:nvPr/>
          </p:nvSpPr>
          <p:spPr>
            <a:xfrm>
              <a:off x="2002" y="239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9"/>
            <p:cNvSpPr txBox="1"/>
            <p:nvPr/>
          </p:nvSpPr>
          <p:spPr>
            <a:xfrm>
              <a:off x="2660" y="2397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9"/>
            <p:cNvSpPr txBox="1"/>
            <p:nvPr/>
          </p:nvSpPr>
          <p:spPr>
            <a:xfrm>
              <a:off x="3309" y="2397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9"/>
            <p:cNvSpPr txBox="1"/>
            <p:nvPr/>
          </p:nvSpPr>
          <p:spPr>
            <a:xfrm>
              <a:off x="1051" y="2641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9"/>
            <p:cNvSpPr txBox="1"/>
            <p:nvPr/>
          </p:nvSpPr>
          <p:spPr>
            <a:xfrm>
              <a:off x="1051" y="2876"/>
              <a:ext cx="954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9"/>
            <p:cNvSpPr txBox="1"/>
            <p:nvPr/>
          </p:nvSpPr>
          <p:spPr>
            <a:xfrm>
              <a:off x="2004" y="2641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9"/>
            <p:cNvSpPr txBox="1"/>
            <p:nvPr/>
          </p:nvSpPr>
          <p:spPr>
            <a:xfrm>
              <a:off x="2005" y="287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9"/>
            <p:cNvSpPr txBox="1"/>
            <p:nvPr/>
          </p:nvSpPr>
          <p:spPr>
            <a:xfrm>
              <a:off x="2661" y="2641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9"/>
            <p:cNvSpPr txBox="1"/>
            <p:nvPr/>
          </p:nvSpPr>
          <p:spPr>
            <a:xfrm>
              <a:off x="2661" y="2876"/>
              <a:ext cx="661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9"/>
            <p:cNvSpPr txBox="1"/>
            <p:nvPr/>
          </p:nvSpPr>
          <p:spPr>
            <a:xfrm>
              <a:off x="3310" y="2641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9"/>
            <p:cNvSpPr txBox="1"/>
            <p:nvPr/>
          </p:nvSpPr>
          <p:spPr>
            <a:xfrm>
              <a:off x="3311" y="2876"/>
              <a:ext cx="583" cy="247"/>
            </a:xfrm>
            <a:prstGeom prst="rect">
              <a:avLst/>
            </a:prstGeom>
            <a:solidFill>
              <a:srgbClr val="FFFF99"/>
            </a:solidFill>
            <a:ln cap="flat" cmpd="sng" w="25550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9"/>
            <p:cNvSpPr txBox="1"/>
            <p:nvPr/>
          </p:nvSpPr>
          <p:spPr>
            <a:xfrm>
              <a:off x="1076" y="241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Ana</a:t>
              </a:r>
              <a:endParaRPr/>
            </a:p>
          </p:txBody>
        </p:sp>
        <p:sp>
          <p:nvSpPr>
            <p:cNvPr id="835" name="Google Shape;835;p59"/>
            <p:cNvSpPr txBox="1"/>
            <p:nvPr/>
          </p:nvSpPr>
          <p:spPr>
            <a:xfrm>
              <a:off x="1076" y="264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Maria</a:t>
              </a:r>
              <a:endParaRPr/>
            </a:p>
          </p:txBody>
        </p:sp>
        <p:sp>
          <p:nvSpPr>
            <p:cNvPr id="836" name="Google Shape;836;p59"/>
            <p:cNvSpPr txBox="1"/>
            <p:nvPr/>
          </p:nvSpPr>
          <p:spPr>
            <a:xfrm>
              <a:off x="1072" y="286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Pedro</a:t>
              </a:r>
              <a:endParaRPr/>
            </a:p>
          </p:txBody>
        </p:sp>
        <p:sp>
          <p:nvSpPr>
            <p:cNvPr id="837" name="Google Shape;837;p59"/>
            <p:cNvSpPr txBox="1"/>
            <p:nvPr/>
          </p:nvSpPr>
          <p:spPr>
            <a:xfrm>
              <a:off x="280" y="239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XXXX</a:t>
              </a:r>
              <a:endParaRPr/>
            </a:p>
          </p:txBody>
        </p:sp>
        <p:sp>
          <p:nvSpPr>
            <p:cNvPr id="838" name="Google Shape;838;p59"/>
            <p:cNvSpPr txBox="1"/>
            <p:nvPr/>
          </p:nvSpPr>
          <p:spPr>
            <a:xfrm>
              <a:off x="278" y="2639"/>
              <a:ext cx="47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ZZZZ</a:t>
              </a:r>
              <a:endParaRPr/>
            </a:p>
          </p:txBody>
        </p:sp>
        <p:sp>
          <p:nvSpPr>
            <p:cNvPr id="839" name="Google Shape;839;p59"/>
            <p:cNvSpPr txBox="1"/>
            <p:nvPr/>
          </p:nvSpPr>
          <p:spPr>
            <a:xfrm>
              <a:off x="279" y="286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99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333399"/>
                  </a:solidFill>
                  <a:latin typeface="Arial"/>
                  <a:ea typeface="Arial"/>
                  <a:cs typeface="Arial"/>
                  <a:sym typeface="Arial"/>
                </a:rPr>
                <a:t>YYYY</a:t>
              </a:r>
              <a:endParaRPr/>
            </a:p>
          </p:txBody>
        </p:sp>
      </p:grpSp>
      <p:cxnSp>
        <p:nvCxnSpPr>
          <p:cNvPr id="840" name="Google Shape;840;p59"/>
          <p:cNvCxnSpPr/>
          <p:nvPr/>
        </p:nvCxnSpPr>
        <p:spPr>
          <a:xfrm>
            <a:off x="5364162" y="333375"/>
            <a:ext cx="3779837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1" name="Google Shape;841;p59"/>
          <p:cNvSpPr txBox="1"/>
          <p:nvPr/>
        </p:nvSpPr>
        <p:spPr>
          <a:xfrm>
            <a:off x="5438775" y="-3175"/>
            <a:ext cx="36607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Alternativas de representação física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0"/>
          <p:cNvSpPr txBox="1"/>
          <p:nvPr/>
        </p:nvSpPr>
        <p:spPr>
          <a:xfrm>
            <a:off x="1042987" y="2060575"/>
            <a:ext cx="3529012" cy="2327275"/>
          </a:xfrm>
          <a:prstGeom prst="rect">
            <a:avLst/>
          </a:prstGeom>
          <a:solidFill>
            <a:srgbClr val="FFFF99"/>
          </a:solidFill>
          <a:ln cap="flat" cmpd="sng" w="507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Narrow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		</a:t>
            </a: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Listas Lineares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 		Árvores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0"/>
          <p:cNvSpPr txBox="1"/>
          <p:nvPr/>
        </p:nvSpPr>
        <p:spPr>
          <a:xfrm>
            <a:off x="3924300" y="3789362"/>
            <a:ext cx="4129087" cy="14747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formas de estruturar os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opções para armazenamento físico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algoritmos de manipulação</a:t>
            </a:r>
            <a:endParaRPr/>
          </a:p>
        </p:txBody>
      </p:sp>
      <p:sp>
        <p:nvSpPr>
          <p:cNvPr id="851" name="Google Shape;851;p60"/>
          <p:cNvSpPr txBox="1"/>
          <p:nvPr/>
        </p:nvSpPr>
        <p:spPr>
          <a:xfrm>
            <a:off x="1908175" y="1052512"/>
            <a:ext cx="32258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1"/>
          <p:cNvSpPr txBox="1"/>
          <p:nvPr/>
        </p:nvSpPr>
        <p:spPr>
          <a:xfrm>
            <a:off x="3059112" y="2565400"/>
            <a:ext cx="3240087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Capítulo 2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Conceitos básicos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27087" y="620712"/>
            <a:ext cx="2601912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1763712" y="1557337"/>
            <a:ext cx="5122862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básicos (primitivos)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inteiro, real, lógico e caractere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estruturados (construídos)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arranjos (vetores e matrizes)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sequências (conjuntos)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 (ponteiros)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definidos pelo usuário</a:t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476375" y="1916112"/>
            <a:ext cx="5616575" cy="3128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Aplicação: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representação dos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funcionários e alunos 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 uma Faculdade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dado ? ? ? ? ?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042987" y="765175"/>
            <a:ext cx="43307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e Estruturas de Dados</a:t>
            </a: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851275" y="1557337"/>
            <a:ext cx="1152525" cy="431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908175" y="2349500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Chefe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Depto A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5653087" y="2349500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Chefe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Depto B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973137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700337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12775" y="4365625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718050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445250" y="3357562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357687" y="4365625"/>
            <a:ext cx="1439862" cy="5762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 flipH="1" rot="10800000">
            <a:off x="1333500" y="3933825"/>
            <a:ext cx="360362" cy="431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1693862" y="2925762"/>
            <a:ext cx="938212" cy="431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2628900" y="2925762"/>
            <a:ext cx="792162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4427537" y="1989137"/>
            <a:ext cx="1946275" cy="360362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 flipH="1">
            <a:off x="2628900" y="1989137"/>
            <a:ext cx="1798637" cy="360362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6373812" y="2925762"/>
            <a:ext cx="792162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flipH="1">
            <a:off x="5438775" y="2925762"/>
            <a:ext cx="935037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/>
          <p:nvPr/>
        </p:nvCxnSpPr>
        <p:spPr>
          <a:xfrm flipH="1">
            <a:off x="5078412" y="3933825"/>
            <a:ext cx="360362" cy="43338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20"/>
          <p:cNvSpPr txBox="1"/>
          <p:nvPr/>
        </p:nvSpPr>
        <p:spPr>
          <a:xfrm>
            <a:off x="971550" y="5516562"/>
            <a:ext cx="7777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representar com os </a:t>
            </a: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tipos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uma Linguagem de Programação?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148262" y="981075"/>
            <a:ext cx="36004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 de hierarquia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15900" y="5372100"/>
            <a:ext cx="755650" cy="6492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5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55650" y="333375"/>
            <a:ext cx="3683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84212" y="2133600"/>
            <a:ext cx="7561262" cy="3128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dados básicos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Fornecidos pela Linguagem de Programação</a:t>
            </a:r>
            <a:endParaRPr/>
          </a:p>
          <a:p>
            <a:pPr indent="-339725" lvl="0" marL="339725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Estruturação </a:t>
            </a:r>
            <a:r>
              <a:rPr b="0" i="1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conceitual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dados</a:t>
            </a:r>
            <a:endParaRPr/>
          </a:p>
          <a:p>
            <a:pPr indent="-282575" lvl="1" marL="739775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Reflete um </a:t>
            </a:r>
            <a:r>
              <a:rPr b="1" i="0" lang="en-US" sz="1800" u="none">
                <a:solidFill>
                  <a:srgbClr val="F66400"/>
                </a:solidFill>
                <a:latin typeface="Arial"/>
                <a:ea typeface="Arial"/>
                <a:cs typeface="Arial"/>
                <a:sym typeface="Arial"/>
              </a:rPr>
              <a:t>relacionamento lógico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dados, de acordo com o problema considerado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900112" y="908050"/>
            <a:ext cx="44021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e Estruturas de Dados</a:t>
            </a: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" name="Google Shape;155;p21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2484437" y="2565400"/>
            <a:ext cx="4681537" cy="2232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 a serem vistas: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 lineares</a:t>
            </a:r>
            <a:endParaRPr/>
          </a:p>
          <a:p>
            <a:pPr indent="-282575" lvl="1" marL="739775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Árvores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1258887" y="1268412"/>
            <a:ext cx="34559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/>
          </a:p>
        </p:txBody>
      </p:sp>
      <p:cxnSp>
        <p:nvCxnSpPr>
          <p:cNvPr id="164" name="Google Shape;164;p22"/>
          <p:cNvCxnSpPr/>
          <p:nvPr/>
        </p:nvCxnSpPr>
        <p:spPr>
          <a:xfrm>
            <a:off x="5219700" y="333375"/>
            <a:ext cx="3924300" cy="1587"/>
          </a:xfrm>
          <a:prstGeom prst="straightConnector1">
            <a:avLst/>
          </a:prstGeom>
          <a:noFill/>
          <a:ln cap="flat" cmpd="sng" w="28425">
            <a:solidFill>
              <a:srgbClr val="777777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5338762" y="-3175"/>
            <a:ext cx="38385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</a:pPr>
            <a:r>
              <a:rPr b="1" i="1" lang="en-US" sz="1600" u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Tipos de dados e estruturas de dados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