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y="6858000" cx="9144000"/>
  <p:notesSz cx="6797675" cy="9926625"/>
  <p:embeddedFontLs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7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0.xml"/><Relationship Id="rId13" Type="http://schemas.openxmlformats.org/officeDocument/2006/relationships/slide" Target="slides/slide1.xml"/><Relationship Id="rId35" Type="http://schemas.openxmlformats.org/officeDocument/2006/relationships/slide" Target="slides/slide23.xml"/><Relationship Id="rId12" Type="http://schemas.openxmlformats.org/officeDocument/2006/relationships/notesMaster" Target="notesMasters/notesMaster1.xml"/><Relationship Id="rId34" Type="http://schemas.openxmlformats.org/officeDocument/2006/relationships/slide" Target="slides/slide22.xml"/><Relationship Id="rId15" Type="http://schemas.openxmlformats.org/officeDocument/2006/relationships/slide" Target="slides/slide3.xml"/><Relationship Id="rId37" Type="http://schemas.openxmlformats.org/officeDocument/2006/relationships/font" Target="fonts/GillSans-regular.fntdata"/><Relationship Id="rId14" Type="http://schemas.openxmlformats.org/officeDocument/2006/relationships/slide" Target="slides/slide2.xml"/><Relationship Id="rId36" Type="http://schemas.openxmlformats.org/officeDocument/2006/relationships/slide" Target="slides/slide24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38" Type="http://schemas.openxmlformats.org/officeDocument/2006/relationships/font" Target="fonts/GillSans-bold.fntdata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/>
        </p:nvSpPr>
        <p:spPr>
          <a:xfrm>
            <a:off x="3851275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 rot="5400000">
            <a:off x="2116931" y="-440532"/>
            <a:ext cx="49101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" name="Google Shape;2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" name="Google Shape;47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" name="Google Shape;48;p5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" name="Google Shape;93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rot="5400000">
            <a:off x="3160712" y="3324225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" name="Google Shape;106;p14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" name="Google Shape;121;p16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57200" y="500062"/>
            <a:ext cx="18256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" name="Google Shape;137;p1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 rot="5400000">
            <a:off x="3630612" y="3201987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Ponteiros Genericos</a:t>
            </a:r>
            <a:b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Ponteiros a Funções</a:t>
            </a:r>
            <a:endParaRPr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1370012" y="3986212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i="0" lang="en-US" sz="2600" u="non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Prof. Fermín Alfredo Tang Montané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423987" y="5057775"/>
            <a:ext cx="6400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370012" y="31146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Estruturas de Dados I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714500" y="385762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None/>
            </a:pP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None/>
            </a:pP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" y="66675"/>
            <a:ext cx="16192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Exemplo3: Criação de um Nó</a:t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295275" y="1274762"/>
            <a:ext cx="268605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Mostra-se o código para definir a estrutura de um nó e uma função para criar um nó assim que requerido.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Este código de estrutura é armazenado como um arquivo de cabeça-lho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header file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29"/>
          <p:cNvGrpSpPr/>
          <p:nvPr/>
        </p:nvGrpSpPr>
        <p:grpSpPr>
          <a:xfrm>
            <a:off x="3081337" y="1276350"/>
            <a:ext cx="5908675" cy="5148262"/>
            <a:chOff x="3057460" y="1300156"/>
            <a:chExt cx="5908293" cy="5147880"/>
          </a:xfrm>
        </p:grpSpPr>
        <p:pic>
          <p:nvPicPr>
            <p:cNvPr id="260" name="Google Shape;260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57460" y="1300156"/>
              <a:ext cx="5886450" cy="720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0733" y="1864606"/>
              <a:ext cx="5875020" cy="45834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29"/>
          <p:cNvSpPr txBox="1"/>
          <p:nvPr/>
        </p:nvSpPr>
        <p:spPr>
          <a:xfrm>
            <a:off x="6405562" y="1220787"/>
            <a:ext cx="9096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P1-02.h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Bookman Old Style"/>
              <a:buNone/>
            </a:pP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Exemplo3: Criação de um Nó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295275" y="1274762"/>
            <a:ext cx="27336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exemplo mostra um programa que faz a criação de um nó com dado inteiro igual a 7.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dado é armazenado em memória dinâmica.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alocação e armazenamento do dado é realizada no programa aplicação.</a:t>
            </a:r>
            <a:endParaRPr/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30"/>
          <p:cNvGrpSpPr/>
          <p:nvPr/>
        </p:nvGrpSpPr>
        <p:grpSpPr>
          <a:xfrm>
            <a:off x="3171825" y="909637"/>
            <a:ext cx="5911850" cy="5930900"/>
            <a:chOff x="2933937" y="850149"/>
            <a:chExt cx="5911667" cy="5931683"/>
          </a:xfrm>
        </p:grpSpPr>
        <p:pic>
          <p:nvPicPr>
            <p:cNvPr id="274" name="Google Shape;27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33937" y="850149"/>
              <a:ext cx="5897880" cy="3966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36294" y="4701572"/>
              <a:ext cx="5909310" cy="2080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30"/>
          <p:cNvSpPr txBox="1"/>
          <p:nvPr/>
        </p:nvSpPr>
        <p:spPr>
          <a:xfrm>
            <a:off x="6800850" y="828675"/>
            <a:ext cx="896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P1-03.c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Exemplo4: Encadeando dois nós</a:t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295275" y="1274762"/>
            <a:ext cx="8302625" cy="162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Estruturas TADs geralmente contêm várias instâncias de um nó. Para ilustrar a ideia, modificamos o programa anterior para conter dois nós diferentes. Sendo que o primeiro aponta ao segundo.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ilustra, os ponteiros criados no programa principal, na memória dinâmica e as estrutura de encadeamento entre eles.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900" y="3263900"/>
            <a:ext cx="5130800" cy="254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Bookman Old Style"/>
              <a:buNone/>
            </a:pP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Exemplo4: Encadeando dois nós</a:t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295275" y="1274762"/>
            <a:ext cx="3160712" cy="305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Este programa mostra a criação de 2 nós usando nossa estrutura genérica e encadeando o segundo nó após o primeiro.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Observe que tanto os nós quanto os dados se encontram na memória dinâmica.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100" y="914400"/>
            <a:ext cx="5416550" cy="59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2"/>
          <p:cNvSpPr txBox="1"/>
          <p:nvPr/>
        </p:nvSpPr>
        <p:spPr>
          <a:xfrm>
            <a:off x="6723062" y="828675"/>
            <a:ext cx="896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P1-04.c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Exemplo4: Encadeando dois nós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5425" y="2052637"/>
            <a:ext cx="5921375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 txBox="1"/>
          <p:nvPr/>
        </p:nvSpPr>
        <p:spPr>
          <a:xfrm>
            <a:off x="457200" y="1187450"/>
            <a:ext cx="8104187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programa imprime o valor dos dados da lista encadeada. O resultado correspondente é o seguinte.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650875" y="1274762"/>
            <a:ext cx="7899400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segunda ferramenta requerida para criar código genérico em C é o conceito de ponteiro a uma função.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As funções em um programa ocupam memória. O nome de uma função também é uma constante ponteiro ao primeiro byte de memória.</a:t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1287" y="2914650"/>
            <a:ext cx="5005387" cy="290353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4"/>
          <p:cNvSpPr txBox="1"/>
          <p:nvPr/>
        </p:nvSpPr>
        <p:spPr>
          <a:xfrm>
            <a:off x="233362" y="2911475"/>
            <a:ext cx="3578225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Considere por exemplo que você possui 4 funções armazenadas na memória: </a:t>
            </a:r>
            <a:r>
              <a:rPr b="0" i="1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main, fun, pun, sun.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 nome de cada função é um ponteiro ao seu código na memória.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Assim podemos definir variáveis ponteiros que armazenem os endereços de </a:t>
            </a:r>
            <a:r>
              <a:rPr b="0" i="1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fun, pun, sun.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Declaração</a:t>
            </a: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650875" y="1274762"/>
            <a:ext cx="7732712" cy="202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 declarar um ponteiro a uma função (</a:t>
            </a: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pointer to function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), o codificamos como se fosse a definição de um protótipo de função, assim devem ser declarados: o tipo de retorno e os tipos dos parâmetros.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Além disso, é muito importante que o ponteiro a função aparece entre parênteses. Caso contrário, estará apenas declarando uma função que retorna um tipo ponteiro.</a:t>
            </a:r>
            <a:endParaRPr/>
          </a:p>
        </p:txBody>
      </p:sp>
      <p:pic>
        <p:nvPicPr>
          <p:cNvPr id="333" name="Google Shape;3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625" y="3095625"/>
            <a:ext cx="4262437" cy="339566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5"/>
          <p:cNvSpPr txBox="1"/>
          <p:nvPr/>
        </p:nvSpPr>
        <p:spPr>
          <a:xfrm>
            <a:off x="263525" y="4148137"/>
            <a:ext cx="3578225" cy="147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 exemplo, f</a:t>
            </a:r>
            <a:r>
              <a:rPr b="0" baseline="-2500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baseline="-2500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e f</a:t>
            </a:r>
            <a:r>
              <a:rPr b="0" baseline="-2500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são ponteiros a funções que recebem os endereços de funções específicas: </a:t>
            </a:r>
            <a:r>
              <a:rPr b="0" i="1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fun, pun, sun.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Função de Comparação Genérica</a:t>
            </a:r>
            <a:endParaRPr/>
          </a:p>
        </p:txBody>
      </p:sp>
      <p:sp>
        <p:nvSpPr>
          <p:cNvPr id="340" name="Google Shape;340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650875" y="1274762"/>
            <a:ext cx="8035925" cy="202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Considere o caso de escrever uma função genêrica, chamada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larger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que retorna o maior de dois tipos de dados.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função recebe como argumentos: dois ponteiros a void (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pointer to 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 o que permite que qualquer tipo de dado seja comparado.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 entanto, ao tentar determinar qual dos dois dados é o maior, não será possível fazer a comparação diretamente, uma vez que o tipo dos dados é desconhecido. </a:t>
            </a:r>
            <a:endParaRPr/>
          </a:p>
        </p:txBody>
      </p:sp>
      <p:sp>
        <p:nvSpPr>
          <p:cNvPr id="345" name="Google Shape;345;p36"/>
          <p:cNvSpPr txBox="1"/>
          <p:nvPr/>
        </p:nvSpPr>
        <p:spPr>
          <a:xfrm>
            <a:off x="700087" y="3409950"/>
            <a:ext cx="7820025" cy="181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Somente o programa de aplicação conhece os tipos de dados.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solução é escrever funções de comparação específicas para cada programa de aplicação que use a função genérica de comparação.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Quando a função de comparação genérica é chamada, esta função usa um ponteiro a função para chamar a uma função de comparação específica, que no exemplo será chamada de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Função de Comparação Genérica</a:t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650875" y="1274762"/>
            <a:ext cx="8035925" cy="118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função genêrica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larger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deve ser colocada em um arquivo cabeçalho (header file) para facilitar a sua utilização.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mostra a interface do programa principal com a função genérica e a específica, assim como os ponteiros.</a:t>
            </a:r>
            <a:endParaRPr/>
          </a:p>
        </p:txBody>
      </p:sp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275" y="2605087"/>
            <a:ext cx="5311775" cy="375126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/>
          <p:nvPr/>
        </p:nvSpPr>
        <p:spPr>
          <a:xfrm>
            <a:off x="5616575" y="3729037"/>
            <a:ext cx="433387" cy="242887"/>
          </a:xfrm>
          <a:prstGeom prst="rightArrow">
            <a:avLst>
              <a:gd fmla="val 15547" name="adj1"/>
              <a:gd fmla="val 50000" name="adj2"/>
            </a:avLst>
          </a:prstGeom>
          <a:solidFill>
            <a:srgbClr val="008000"/>
          </a:solidFill>
          <a:ln cap="flat" cmpd="sng" w="190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7"/>
          <p:cNvSpPr/>
          <p:nvPr/>
        </p:nvSpPr>
        <p:spPr>
          <a:xfrm flipH="1">
            <a:off x="5634037" y="5181600"/>
            <a:ext cx="431800" cy="241300"/>
          </a:xfrm>
          <a:prstGeom prst="rightArrow">
            <a:avLst>
              <a:gd fmla="val 15565" name="adj1"/>
              <a:gd fmla="val 50000" name="adj2"/>
            </a:avLst>
          </a:prstGeom>
          <a:solidFill>
            <a:srgbClr val="008000"/>
          </a:solidFill>
          <a:ln cap="flat" cmpd="sng" w="190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Função de Comparação Genérica</a:t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7" name="Google Shape;367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295275" y="1274762"/>
            <a:ext cx="2733675" cy="435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Mostra-se uma função de comparação genêrica que determina o maior de dois valores referenciados como ponteiros void.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função larger também recebe um ponteiro a uma função específica que conhece o tipo de dado comparado.</a:t>
            </a:r>
            <a:endParaRPr/>
          </a:p>
        </p:txBody>
      </p:sp>
      <p:pic>
        <p:nvPicPr>
          <p:cNvPr id="369" name="Google Shape;3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9762" y="1274762"/>
            <a:ext cx="5873750" cy="17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650" y="2995612"/>
            <a:ext cx="5886450" cy="191928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8"/>
          <p:cNvSpPr txBox="1"/>
          <p:nvPr/>
        </p:nvSpPr>
        <p:spPr>
          <a:xfrm>
            <a:off x="53975" y="5653087"/>
            <a:ext cx="86328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chamada a essa função específica é semelhante ao protótipo de uma função, assim os tipos dos parâmetros.</a:t>
            </a:r>
            <a:endParaRPr/>
          </a:p>
        </p:txBody>
      </p:sp>
      <p:sp>
        <p:nvSpPr>
          <p:cNvPr id="372" name="Google Shape;372;p38"/>
          <p:cNvSpPr txBox="1"/>
          <p:nvPr/>
        </p:nvSpPr>
        <p:spPr>
          <a:xfrm>
            <a:off x="6405562" y="1220787"/>
            <a:ext cx="9096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P1-05.h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Código Genérico para TADs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650875" y="1274762"/>
            <a:ext cx="8137525" cy="33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Em estrutura de dados precisamos criar código genérico para tipos abstratos de dados.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Código générico nós permite escrever apenas um conjunto de códigos e aplicá-lo a qualquer tipo de dado.</a:t>
            </a:r>
            <a:endParaRPr/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exemplo, podemos escrever funções genéricas para implementar uma estrutura de pilhas.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Exemplo1: Comparação de dois números inteiros</a:t>
            </a:r>
            <a:endParaRPr/>
          </a:p>
        </p:txBody>
      </p:sp>
      <p:sp>
        <p:nvSpPr>
          <p:cNvPr id="378" name="Google Shape;378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1" name="Google Shape;381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282575" y="1274762"/>
            <a:ext cx="2816225" cy="324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Mostra-se um programa que compara dois números inteiros.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Utilizamos a função genérica larger.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 entanto precisamos escrever uma função específica para comparar inteiros.</a:t>
            </a:r>
            <a:endParaRPr/>
          </a:p>
        </p:txBody>
      </p:sp>
      <p:pic>
        <p:nvPicPr>
          <p:cNvPr id="383" name="Google Shape;3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050" y="1195387"/>
            <a:ext cx="5886450" cy="518953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9"/>
          <p:cNvSpPr txBox="1"/>
          <p:nvPr/>
        </p:nvSpPr>
        <p:spPr>
          <a:xfrm>
            <a:off x="6443662" y="1125537"/>
            <a:ext cx="896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P1-06.c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Exemplo1: Comparação de dois números inteiros</a:t>
            </a:r>
            <a:endParaRPr/>
          </a:p>
        </p:txBody>
      </p:sp>
      <p:sp>
        <p:nvSpPr>
          <p:cNvPr id="390" name="Google Shape;390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4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3" name="Google Shape;393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40"/>
          <p:cNvSpPr txBox="1"/>
          <p:nvPr/>
        </p:nvSpPr>
        <p:spPr>
          <a:xfrm>
            <a:off x="146050" y="1322387"/>
            <a:ext cx="281146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função de comparação específica para comparar dois inteiros é a seguinte.</a:t>
            </a:r>
            <a:endParaRPr/>
          </a:p>
        </p:txBody>
      </p:sp>
      <p:grpSp>
        <p:nvGrpSpPr>
          <p:cNvPr id="395" name="Google Shape;395;p40"/>
          <p:cNvGrpSpPr/>
          <p:nvPr/>
        </p:nvGrpSpPr>
        <p:grpSpPr>
          <a:xfrm>
            <a:off x="3109912" y="1309687"/>
            <a:ext cx="5889625" cy="2655887"/>
            <a:chOff x="3109729" y="1308943"/>
            <a:chExt cx="5889248" cy="2657411"/>
          </a:xfrm>
        </p:grpSpPr>
        <p:pic>
          <p:nvPicPr>
            <p:cNvPr id="396" name="Google Shape;39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09729" y="1308943"/>
              <a:ext cx="5875020" cy="1383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3957" y="2663334"/>
              <a:ext cx="5875020" cy="13030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8" name="Google Shape;39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5091112"/>
            <a:ext cx="5897562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0"/>
          <p:cNvSpPr txBox="1"/>
          <p:nvPr/>
        </p:nvSpPr>
        <p:spPr>
          <a:xfrm>
            <a:off x="163512" y="4478337"/>
            <a:ext cx="5299075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resultado correspondente é o seguinte.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Exemplo2: Comparação de dois números reais</a:t>
            </a:r>
            <a:endParaRPr/>
          </a:p>
        </p:txBody>
      </p:sp>
      <p:sp>
        <p:nvSpPr>
          <p:cNvPr id="405" name="Google Shape;405;p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41"/>
          <p:cNvSpPr txBox="1"/>
          <p:nvPr/>
        </p:nvSpPr>
        <p:spPr>
          <a:xfrm>
            <a:off x="74612" y="1516062"/>
            <a:ext cx="3040062" cy="27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Mostra-se um programa que compara dois números de ponto flutuante.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Utilizamos nossa função larger.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 entanto precisamos escrever uma nova função de comparação.</a:t>
            </a:r>
            <a:endParaRPr/>
          </a:p>
        </p:txBody>
      </p:sp>
      <p:pic>
        <p:nvPicPr>
          <p:cNvPr id="410" name="Google Shape;4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112" y="1192212"/>
            <a:ext cx="5886450" cy="52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1"/>
          <p:cNvSpPr txBox="1"/>
          <p:nvPr/>
        </p:nvSpPr>
        <p:spPr>
          <a:xfrm>
            <a:off x="6792912" y="1141412"/>
            <a:ext cx="896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P1-07.c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Function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Exemplo2: Comparação de dois números reais</a:t>
            </a:r>
            <a:endParaRPr/>
          </a:p>
        </p:txBody>
      </p:sp>
      <p:sp>
        <p:nvSpPr>
          <p:cNvPr id="417" name="Google Shape;417;p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4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0" name="Google Shape;420;p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379412" y="1292225"/>
            <a:ext cx="2447925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nova função de comparação específica é semelhante a função de comparação para inteiros.</a:t>
            </a:r>
            <a:endParaRPr/>
          </a:p>
        </p:txBody>
      </p:sp>
      <p:pic>
        <p:nvPicPr>
          <p:cNvPr id="422" name="Google Shape;4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2925" y="1419225"/>
            <a:ext cx="591026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5625" y="2211387"/>
            <a:ext cx="5862637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3400" y="5037137"/>
            <a:ext cx="5897562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2"/>
          <p:cNvSpPr txBox="1"/>
          <p:nvPr/>
        </p:nvSpPr>
        <p:spPr>
          <a:xfrm>
            <a:off x="377825" y="4443412"/>
            <a:ext cx="5299075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resultado correspondente é o seguinte.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Referências</a:t>
            </a:r>
            <a:endParaRPr/>
          </a:p>
        </p:txBody>
      </p:sp>
      <p:sp>
        <p:nvSpPr>
          <p:cNvPr id="431" name="Google Shape;431;p4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4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4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4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650875" y="1274762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1. Basic Concepts.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Código Genérico para TADs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650875" y="1274762"/>
            <a:ext cx="8137525" cy="18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linguagem C, possui capacidade limitada para produzir código genérico. No entanto é possível utilizar duas caracteríticas:</a:t>
            </a:r>
            <a:endParaRPr/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Pointer to Void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Pointer to Function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650875" y="1274762"/>
            <a:ext cx="813752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Como o C é fortemente tipado, operações tais como alocar e comparar devem usar tipos compatíveis ou usar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cast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 tipos compatíveis.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única exceção é o ponteiro a void (</a:t>
            </a: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pointer to 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), que pode ser alocado sem um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ponteiro 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é um ponteiro genérico que pode ser usado para representar qualquer tipo de dado durante compilação ou tempo de execução.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ilustra a ideia de um ponteiro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Vale observar que um ponteiro 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não é um ponteiro nulo; é um ponteiro a um tipo de dado genêrico.</a:t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150" y="4321175"/>
            <a:ext cx="37369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</a:t>
            </a:r>
            <a:r>
              <a:rPr b="0" i="1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 1: Imprimir números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650875" y="1274762"/>
            <a:ext cx="813752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Considere um exemplo simples que contêm 3 variáveis: um inteiro, um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e um ponteiro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Em qualquer instante o ponteiro pode ser fixado para armazenar o endereço do número inteiro ou do número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212" y="2600325"/>
            <a:ext cx="50641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 1: Imprimir números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295275" y="1274762"/>
            <a:ext cx="3683000" cy="244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programa usa um ponteiro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para imprimir seja um número inteiro ou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Observe um fato muito importante sobre ponteiros 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um ponteiro a </a:t>
            </a:r>
            <a:r>
              <a:rPr b="0" i="1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não pode ser dereferenciado sem antes usar um </a:t>
            </a:r>
            <a:r>
              <a:rPr b="0" i="1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cast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75" y="1177925"/>
            <a:ext cx="4892675" cy="55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6723062" y="1130300"/>
            <a:ext cx="8969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P1-01.c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Exemplo2: Função malloc()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401637" y="1274762"/>
            <a:ext cx="8243887" cy="219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Considere a função do sistema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malloc()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para alocar memória. Esta função retorna um ponteiro 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Os projetistas em vez de criar varias funções, cada uma retornando um ponteiro a um tipo específico de dados (int*, float*, double*), designaram uma função genérica que retorna um ponteiro a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 (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void*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Recomenda-se sempre usar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cast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 ponteiro de retorno para se adequar ao tipo apropriado de dado.</a:t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25" y="3744912"/>
            <a:ext cx="4240212" cy="3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Exemplo3: Criação de um Nó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295275" y="1250950"/>
            <a:ext cx="8391525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Considere um exemplo que é similar ao que precisamos para implementar TADs.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Precisamos uma função genêrica para criar uma estrutura de nó.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estrutura possui dois campos: dados e ligação.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campo de dados pode ser de qualquer tipo: inteiro,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string, ou mesmo uma estrutura.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ligação será um ponteiro a uma estrutura de nó.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poder armazenar qualquer tipo de dado em um nó, usamos um ponteiro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void</a:t>
            </a: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estrutura é mostrada na figura.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912" y="4098925"/>
            <a:ext cx="5634037" cy="189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 to Void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Exemplo3: Criação de um Nó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295275" y="1274762"/>
            <a:ext cx="82661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Mostraremos um programa que chama a uma função que aceita um ponteiro a dados de qualquer tipo e cria um nó com a estrutura mostrada anteriormente.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nó armazena: um ponteiro ao dado informado e outro ponteiro de ligação que será definido como nulo.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ilustra a localização do dado, dos ponteiros criados e a estrutura do nó. 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050" y="3243262"/>
            <a:ext cx="4765675" cy="3176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7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