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themeOverride+xml" PartName="/ppt/theme/themeOverride2.xml"/>
  <Override ContentType="application/vnd.openxmlformats-officedocument.themeOverride+xml" PartName="/ppt/theme/themeOverr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6858000" cx="9144000"/>
  <p:notesSz cx="6797675" cy="9926625"/>
  <p:embeddedFontLst>
    <p:embeddedFont>
      <p:font typeface="Gill Sans"/>
      <p:regular r:id="rId54"/>
      <p:bold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7" orient="horz"/>
        <p:guide pos="2141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GillSans-bold.fntdata"/><Relationship Id="rId10" Type="http://schemas.openxmlformats.org/officeDocument/2006/relationships/slide" Target="slides/slide5.xml"/><Relationship Id="rId54" Type="http://schemas.openxmlformats.org/officeDocument/2006/relationships/font" Target="fonts/GillSans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/>
          <p:nvPr>
            <p:ph idx="3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/>
          <p:nvPr>
            <p:ph idx="12" type="sldNum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0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0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1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1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1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1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14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1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15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1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16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16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17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17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18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18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19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19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20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20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2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2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2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2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2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2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24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2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25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2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26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26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27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27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28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28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29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29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30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30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3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3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3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3" name="Google Shape;1183;p3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3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" name="Google Shape;1208;p3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34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p3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35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3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p36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" name="Google Shape;1261;p36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37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37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38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9" name="Google Shape;1309;p38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39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9" name="Google Shape;1319;p39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40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0" name="Google Shape;1330;p40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p4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1" name="Google Shape;1341;p4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4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5" name="Google Shape;1355;p4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4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3" name="Google Shape;1373;p4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7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44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9" name="Google Shape;1389;p4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45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3" name="Google Shape;1403;p4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p46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6" name="Google Shape;1416;p46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5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47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7" name="Google Shape;1427;p47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7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p48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9" name="Google Shape;1439;p48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6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7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7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8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8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9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9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" name="Google Shape;23;p2"/>
          <p:cNvSpPr txBox="1"/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" type="subTitle"/>
          </p:nvPr>
        </p:nvSpPr>
        <p:spPr>
          <a:xfrm>
            <a:off x="1219200" y="512445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0" type="dt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1" type="ftr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2" type="sldNum"/>
          </p:nvPr>
        </p:nvSpPr>
        <p:spPr>
          <a:xfrm>
            <a:off x="1216025" y="6354763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 rot="5400000">
            <a:off x="2116931" y="-440531"/>
            <a:ext cx="4910138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12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8" name="Google Shape;98;p12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9" name="Google Shape;99;p12"/>
          <p:cNvCxnSpPr/>
          <p:nvPr/>
        </p:nvCxnSpPr>
        <p:spPr>
          <a:xfrm rot="5400000">
            <a:off x="3630612" y="3201988"/>
            <a:ext cx="5851525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00" name="Google Shape;100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" name="Google Shape;30;p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" name="Google Shape;42;p5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" name="Google Shape;43;p5"/>
          <p:cNvSpPr txBox="1"/>
          <p:nvPr>
            <p:ph type="title"/>
          </p:nvPr>
        </p:nvSpPr>
        <p:spPr>
          <a:xfrm>
            <a:off x="1219200" y="2971800"/>
            <a:ext cx="685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ookman Old Style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1295400" y="42672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0" type="dt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1069975" y="6354763"/>
            <a:ext cx="15208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457200" y="1219200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4632198" y="1216152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457200" y="1285875"/>
            <a:ext cx="404018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2" type="body"/>
          </p:nvPr>
        </p:nvSpPr>
        <p:spPr>
          <a:xfrm>
            <a:off x="4648200" y="1295400"/>
            <a:ext cx="40417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3" type="body"/>
          </p:nvPr>
        </p:nvSpPr>
        <p:spPr>
          <a:xfrm>
            <a:off x="457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4" type="body"/>
          </p:nvPr>
        </p:nvSpPr>
        <p:spPr>
          <a:xfrm>
            <a:off x="4648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8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6" name="Google Shape;66;p8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8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9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2" name="Google Shape;72;p9"/>
          <p:cNvCxnSpPr/>
          <p:nvPr/>
        </p:nvCxnSpPr>
        <p:spPr>
          <a:xfrm rot="5400000">
            <a:off x="3160712" y="3324226"/>
            <a:ext cx="6035675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3" name="Google Shape;73;p9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9"/>
          <p:cNvSpPr txBox="1"/>
          <p:nvPr>
            <p:ph type="title"/>
          </p:nvPr>
        </p:nvSpPr>
        <p:spPr>
          <a:xfrm>
            <a:off x="6324600" y="304800"/>
            <a:ext cx="2514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b="1" sz="2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" type="body"/>
          </p:nvPr>
        </p:nvSpPr>
        <p:spPr>
          <a:xfrm>
            <a:off x="6324600" y="1219200"/>
            <a:ext cx="2514600" cy="4843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12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60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630"/>
              <a:buNone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2" type="body"/>
          </p:nvPr>
        </p:nvSpPr>
        <p:spPr>
          <a:xfrm>
            <a:off x="304800" y="304800"/>
            <a:ext cx="57150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0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2" name="Google Shape;82;p10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0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0"/>
          <p:cNvSpPr txBox="1"/>
          <p:nvPr>
            <p:ph type="title"/>
          </p:nvPr>
        </p:nvSpPr>
        <p:spPr>
          <a:xfrm>
            <a:off x="457200" y="500856"/>
            <a:ext cx="8229600" cy="67468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ookman Old Style"/>
              <a:buNone/>
              <a:defRPr b="0" sz="20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457200" y="1905000"/>
            <a:ext cx="8229600" cy="4270248"/>
          </a:xfrm>
          <a:prstGeom prst="rect">
            <a:avLst/>
          </a:prstGeom>
          <a:solidFill>
            <a:srgbClr val="BABAB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32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457200" y="12192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064"/>
              <a:buFont typeface="Gill Sans"/>
              <a:buNone/>
              <a:defRPr sz="1400"/>
            </a:lvl1pPr>
            <a:lvl2pPr indent="-286512" lvl="1" marL="914400" algn="l">
              <a:spcBef>
                <a:spcPts val="500"/>
              </a:spcBef>
              <a:spcAft>
                <a:spcPts val="0"/>
              </a:spcAft>
              <a:buSzPts val="912"/>
              <a:buChar char="🞂"/>
              <a:defRPr sz="1200"/>
            </a:lvl2pPr>
            <a:lvl3pPr indent="-276860" lvl="2" marL="1371600" algn="l">
              <a:spcBef>
                <a:spcPts val="500"/>
              </a:spcBef>
              <a:spcAft>
                <a:spcPts val="0"/>
              </a:spcAft>
              <a:buSzPts val="760"/>
              <a:buChar char="🞂"/>
              <a:defRPr sz="1000"/>
            </a:lvl3pPr>
            <a:lvl4pPr indent="-268605" lvl="3" marL="1828800" algn="l">
              <a:spcBef>
                <a:spcPts val="400"/>
              </a:spcBef>
              <a:spcAft>
                <a:spcPts val="0"/>
              </a:spcAft>
              <a:buSzPts val="630"/>
              <a:buChar char="◻"/>
              <a:defRPr sz="900"/>
            </a:lvl4pPr>
            <a:lvl5pPr indent="-268604" lvl="4" marL="2286000" algn="l">
              <a:spcBef>
                <a:spcPts val="300"/>
              </a:spcBef>
              <a:spcAft>
                <a:spcPts val="0"/>
              </a:spcAft>
              <a:buSzPts val="630"/>
              <a:buChar char="◻"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5" name="Google Shape;15;p1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" name="Google Shape;16;p1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7" name="Google Shape;17;p1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Relationship Id="rId4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2.png"/><Relationship Id="rId4" Type="http://schemas.openxmlformats.org/officeDocument/2006/relationships/image" Target="../media/image1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0.png"/><Relationship Id="rId4" Type="http://schemas.openxmlformats.org/officeDocument/2006/relationships/image" Target="../media/image2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6.png"/><Relationship Id="rId4" Type="http://schemas.openxmlformats.org/officeDocument/2006/relationships/image" Target="../media/image3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5.png"/><Relationship Id="rId4" Type="http://schemas.openxmlformats.org/officeDocument/2006/relationships/image" Target="../media/image2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8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/>
          <p:nvPr>
            <p:ph type="ctrTitle"/>
          </p:nvPr>
        </p:nvSpPr>
        <p:spPr>
          <a:xfrm>
            <a:off x="685800" y="1219200"/>
            <a:ext cx="77724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C00000"/>
                </a:solidFill>
              </a:rPr>
              <a:t>Árvores de Busca Binária</a:t>
            </a:r>
            <a:br>
              <a:rPr b="1" lang="pt-BR">
                <a:solidFill>
                  <a:srgbClr val="C00000"/>
                </a:solidFill>
              </a:rPr>
            </a:br>
            <a:r>
              <a:rPr b="1" lang="pt-BR">
                <a:solidFill>
                  <a:srgbClr val="C00000"/>
                </a:solidFill>
              </a:rPr>
              <a:t>Implementação TAD</a:t>
            </a:r>
            <a:endParaRPr b="1" sz="2400">
              <a:solidFill>
                <a:srgbClr val="C00000"/>
              </a:solidFill>
            </a:endParaRPr>
          </a:p>
        </p:txBody>
      </p:sp>
      <p:sp>
        <p:nvSpPr>
          <p:cNvPr id="111" name="Google Shape;111;p13"/>
          <p:cNvSpPr txBox="1"/>
          <p:nvPr>
            <p:ph idx="1" type="subTitle"/>
          </p:nvPr>
        </p:nvSpPr>
        <p:spPr>
          <a:xfrm>
            <a:off x="1341438" y="4233863"/>
            <a:ext cx="6400800" cy="68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976"/>
              <a:buNone/>
            </a:pPr>
            <a:r>
              <a:rPr b="1" lang="pt-BR" sz="2600">
                <a:solidFill>
                  <a:srgbClr val="0000FF"/>
                </a:solidFill>
              </a:rPr>
              <a:t>Prof. Fermín Alfredo Tang Montané</a:t>
            </a:r>
            <a:endParaRPr b="1" sz="19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3"/>
          <p:cNvSpPr txBox="1"/>
          <p:nvPr>
            <p:ph idx="12" type="sldNum"/>
          </p:nvPr>
        </p:nvSpPr>
        <p:spPr>
          <a:xfrm>
            <a:off x="1216025" y="6354763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3"/>
          <p:cNvSpPr txBox="1"/>
          <p:nvPr/>
        </p:nvSpPr>
        <p:spPr>
          <a:xfrm>
            <a:off x="1693863" y="369888"/>
            <a:ext cx="3929062" cy="638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CENTRO DE CIÊNCIA E TECNOLOGIA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LABORATÓRIO DE CIÊNCIAS MATEMÁTICAS</a:t>
            </a:r>
            <a:b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UNIVERSIDADE ESTADUAL DO NORTE FLUMINENSE  </a:t>
            </a:r>
            <a:endParaRPr/>
          </a:p>
        </p:txBody>
      </p:sp>
      <p:pic>
        <p:nvPicPr>
          <p:cNvPr id="114" name="Google Shape;11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00" y="50800"/>
            <a:ext cx="1619250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3"/>
          <p:cNvSpPr/>
          <p:nvPr/>
        </p:nvSpPr>
        <p:spPr>
          <a:xfrm>
            <a:off x="1370013" y="3190875"/>
            <a:ext cx="6400800" cy="4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None/>
            </a:pPr>
            <a:r>
              <a:rPr b="1" i="1" lang="pt-BR" sz="2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Disciplina: Estrutura de Dados I</a:t>
            </a:r>
            <a:endParaRPr/>
          </a:p>
        </p:txBody>
      </p:sp>
      <p:sp>
        <p:nvSpPr>
          <p:cNvPr id="116" name="Google Shape;116;p13"/>
          <p:cNvSpPr/>
          <p:nvPr/>
        </p:nvSpPr>
        <p:spPr>
          <a:xfrm>
            <a:off x="1423988" y="5184775"/>
            <a:ext cx="6400800" cy="466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Arimo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Curso: Ciência da Computação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2"/>
          <p:cNvSpPr txBox="1"/>
          <p:nvPr>
            <p:ph type="title"/>
          </p:nvPr>
        </p:nvSpPr>
        <p:spPr>
          <a:xfrm>
            <a:off x="2773680" y="71280"/>
            <a:ext cx="4036764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C00000"/>
                </a:solidFill>
              </a:rPr>
              <a:t>Árvores de Busca Binária</a:t>
            </a:r>
            <a:br>
              <a:rPr lang="pt-BR" sz="2000">
                <a:solidFill>
                  <a:srgbClr val="C00000"/>
                </a:solidFill>
              </a:rPr>
            </a:br>
            <a:r>
              <a:rPr lang="pt-BR" sz="2200">
                <a:solidFill>
                  <a:srgbClr val="0070C0"/>
                </a:solidFill>
              </a:rPr>
              <a:t>BST_Insert (ABB_Inserir)</a:t>
            </a:r>
            <a:endParaRPr/>
          </a:p>
        </p:txBody>
      </p:sp>
      <p:sp>
        <p:nvSpPr>
          <p:cNvPr id="370" name="Google Shape;370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1" name="Google Shape;371;p22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2" name="Google Shape;372;p2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3" name="Google Shape;373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74" name="Google Shape;374;p22"/>
          <p:cNvGrpSpPr/>
          <p:nvPr/>
        </p:nvGrpSpPr>
        <p:grpSpPr>
          <a:xfrm>
            <a:off x="3601419" y="1384414"/>
            <a:ext cx="5369586" cy="5376672"/>
            <a:chOff x="3531718" y="1110337"/>
            <a:chExt cx="5667375" cy="5674853"/>
          </a:xfrm>
        </p:grpSpPr>
        <p:pic>
          <p:nvPicPr>
            <p:cNvPr id="375" name="Google Shape;375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31718" y="1110337"/>
              <a:ext cx="5667375" cy="1143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6" name="Google Shape;376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53502" y="2189377"/>
              <a:ext cx="5238750" cy="45958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7" name="Google Shape;377;p22"/>
          <p:cNvSpPr txBox="1"/>
          <p:nvPr/>
        </p:nvSpPr>
        <p:spPr>
          <a:xfrm>
            <a:off x="172995" y="1182921"/>
            <a:ext cx="3249473" cy="475264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operação </a:t>
            </a: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BST_Insert()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insere um novo nó em uma árvore de busca binária.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A função possui 2 parâmetros: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ponteiro ao cabeçalho;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ponteiro ao elemento;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Tenta alocar memória para o novo nó. Se não conseguir retorna False.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Inicializa o novo nó.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Se a árvore estiver vazia, o novo nó se torna raiz.  Caso contrário, chama a </a:t>
            </a:r>
            <a:r>
              <a:rPr lang="pt-BR" sz="1600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função _insert() no nó raiz da árvore.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Atualiza o contador. Retorna True.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8" name="Google Shape;378;p22"/>
          <p:cNvSpPr/>
          <p:nvPr/>
        </p:nvSpPr>
        <p:spPr>
          <a:xfrm>
            <a:off x="213627" y="2450019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379" name="Google Shape;379;p22"/>
          <p:cNvSpPr/>
          <p:nvPr/>
        </p:nvSpPr>
        <p:spPr>
          <a:xfrm>
            <a:off x="213627" y="3286062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380" name="Google Shape;380;p22"/>
          <p:cNvSpPr/>
          <p:nvPr/>
        </p:nvSpPr>
        <p:spPr>
          <a:xfrm>
            <a:off x="8585541" y="2585841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381" name="Google Shape;381;p22"/>
          <p:cNvSpPr/>
          <p:nvPr/>
        </p:nvSpPr>
        <p:spPr>
          <a:xfrm>
            <a:off x="4084532" y="3721247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382" name="Google Shape;382;p22"/>
          <p:cNvSpPr/>
          <p:nvPr/>
        </p:nvSpPr>
        <p:spPr>
          <a:xfrm>
            <a:off x="213627" y="4121332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383" name="Google Shape;383;p22"/>
          <p:cNvSpPr/>
          <p:nvPr/>
        </p:nvSpPr>
        <p:spPr>
          <a:xfrm>
            <a:off x="4084532" y="4469621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384" name="Google Shape;384;p22"/>
          <p:cNvSpPr/>
          <p:nvPr/>
        </p:nvSpPr>
        <p:spPr>
          <a:xfrm>
            <a:off x="213627" y="4448099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385" name="Google Shape;385;p22"/>
          <p:cNvSpPr/>
          <p:nvPr/>
        </p:nvSpPr>
        <p:spPr>
          <a:xfrm>
            <a:off x="213627" y="5446479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386" name="Google Shape;386;p22"/>
          <p:cNvSpPr/>
          <p:nvPr/>
        </p:nvSpPr>
        <p:spPr>
          <a:xfrm>
            <a:off x="4079449" y="5241120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387" name="Google Shape;387;p22"/>
          <p:cNvSpPr/>
          <p:nvPr/>
        </p:nvSpPr>
        <p:spPr>
          <a:xfrm>
            <a:off x="4084532" y="6185693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388" name="Google Shape;388;p22"/>
          <p:cNvSpPr txBox="1"/>
          <p:nvPr/>
        </p:nvSpPr>
        <p:spPr>
          <a:xfrm>
            <a:off x="4084532" y="1069226"/>
            <a:ext cx="23583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P7-03.h – BST_Insert()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Árvores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70C0"/>
                </a:solidFill>
              </a:rPr>
              <a:t>BST_Insert (ABB_Inserir)</a:t>
            </a:r>
            <a:endParaRPr/>
          </a:p>
        </p:txBody>
      </p:sp>
      <p:sp>
        <p:nvSpPr>
          <p:cNvPr id="394" name="Google Shape;394;p23"/>
          <p:cNvSpPr txBox="1"/>
          <p:nvPr/>
        </p:nvSpPr>
        <p:spPr>
          <a:xfrm>
            <a:off x="513609" y="1374543"/>
            <a:ext cx="4736830" cy="38211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Assumindo que queremos inserir o valor 20.</a:t>
            </a:r>
            <a:endParaRPr/>
          </a:p>
        </p:txBody>
      </p:sp>
      <p:sp>
        <p:nvSpPr>
          <p:cNvPr id="395" name="Google Shape;395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6" name="Google Shape;396;p23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7" name="Google Shape;397;p2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8" name="Google Shape;398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99" name="Google Shape;399;p23"/>
          <p:cNvGrpSpPr/>
          <p:nvPr/>
        </p:nvGrpSpPr>
        <p:grpSpPr>
          <a:xfrm>
            <a:off x="1301065" y="2034020"/>
            <a:ext cx="1981183" cy="675399"/>
            <a:chOff x="4087661" y="5258230"/>
            <a:chExt cx="1949599" cy="733810"/>
          </a:xfrm>
        </p:grpSpPr>
        <p:sp>
          <p:nvSpPr>
            <p:cNvPr id="400" name="Google Shape;400;p23"/>
            <p:cNvSpPr/>
            <p:nvPr/>
          </p:nvSpPr>
          <p:spPr>
            <a:xfrm>
              <a:off x="4087661" y="5258230"/>
              <a:ext cx="1949599" cy="699988"/>
            </a:xfrm>
            <a:prstGeom prst="rect">
              <a:avLst/>
            </a:prstGeom>
            <a:solidFill>
              <a:srgbClr val="92D05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1" name="Google Shape;401;p23"/>
            <p:cNvSpPr txBox="1"/>
            <p:nvPr/>
          </p:nvSpPr>
          <p:spPr>
            <a:xfrm>
              <a:off x="4105338" y="5657540"/>
              <a:ext cx="583800" cy="33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2" name="Google Shape;402;p23"/>
            <p:cNvSpPr/>
            <p:nvPr/>
          </p:nvSpPr>
          <p:spPr>
            <a:xfrm>
              <a:off x="4212477" y="5344957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/>
            </a:p>
          </p:txBody>
        </p:sp>
        <p:sp>
          <p:nvSpPr>
            <p:cNvPr id="403" name="Google Shape;403;p23"/>
            <p:cNvSpPr/>
            <p:nvPr/>
          </p:nvSpPr>
          <p:spPr>
            <a:xfrm>
              <a:off x="5547951" y="5344957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4" name="Google Shape;404;p23"/>
            <p:cNvSpPr txBox="1"/>
            <p:nvPr/>
          </p:nvSpPr>
          <p:spPr>
            <a:xfrm>
              <a:off x="5516871" y="5657540"/>
              <a:ext cx="473100" cy="33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root</a:t>
              </a:r>
              <a:endParaRPr/>
            </a:p>
          </p:txBody>
        </p:sp>
        <p:sp>
          <p:nvSpPr>
            <p:cNvPr id="405" name="Google Shape;405;p23"/>
            <p:cNvSpPr txBox="1"/>
            <p:nvPr/>
          </p:nvSpPr>
          <p:spPr>
            <a:xfrm>
              <a:off x="4670136" y="5646910"/>
              <a:ext cx="803400" cy="33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compare</a:t>
              </a:r>
              <a:endParaRPr/>
            </a:p>
          </p:txBody>
        </p:sp>
        <p:sp>
          <p:nvSpPr>
            <p:cNvPr id="406" name="Google Shape;406;p23"/>
            <p:cNvSpPr/>
            <p:nvPr/>
          </p:nvSpPr>
          <p:spPr>
            <a:xfrm>
              <a:off x="4816742" y="5344957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7" name="Google Shape;407;p23"/>
            <p:cNvSpPr/>
            <p:nvPr/>
          </p:nvSpPr>
          <p:spPr>
            <a:xfrm>
              <a:off x="5684590" y="5463288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8" name="Google Shape;408;p23"/>
            <p:cNvSpPr/>
            <p:nvPr/>
          </p:nvSpPr>
          <p:spPr>
            <a:xfrm>
              <a:off x="4955224" y="5463284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409" name="Google Shape;409;p23"/>
          <p:cNvGrpSpPr/>
          <p:nvPr/>
        </p:nvGrpSpPr>
        <p:grpSpPr>
          <a:xfrm>
            <a:off x="3817492" y="2249018"/>
            <a:ext cx="1659076" cy="1115511"/>
            <a:chOff x="1126320" y="4869970"/>
            <a:chExt cx="1649673" cy="1239457"/>
          </a:xfrm>
        </p:grpSpPr>
        <p:sp>
          <p:nvSpPr>
            <p:cNvPr id="410" name="Google Shape;410;p23"/>
            <p:cNvSpPr/>
            <p:nvPr/>
          </p:nvSpPr>
          <p:spPr>
            <a:xfrm>
              <a:off x="1132126" y="5375216"/>
              <a:ext cx="1586369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1" name="Google Shape;411;p23"/>
            <p:cNvSpPr txBox="1"/>
            <p:nvPr/>
          </p:nvSpPr>
          <p:spPr>
            <a:xfrm>
              <a:off x="1128257" y="5767427"/>
              <a:ext cx="692700" cy="34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2" name="Google Shape;412;p23"/>
            <p:cNvSpPr/>
            <p:nvPr/>
          </p:nvSpPr>
          <p:spPr>
            <a:xfrm>
              <a:off x="2249703" y="544751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3" name="Google Shape;413;p23"/>
            <p:cNvSpPr txBox="1"/>
            <p:nvPr/>
          </p:nvSpPr>
          <p:spPr>
            <a:xfrm>
              <a:off x="2253093" y="5767427"/>
              <a:ext cx="522900" cy="34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right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4" name="Google Shape;414;p23"/>
            <p:cNvSpPr/>
            <p:nvPr/>
          </p:nvSpPr>
          <p:spPr>
            <a:xfrm>
              <a:off x="1242761" y="544751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15" name="Google Shape;415;p23"/>
            <p:cNvCxnSpPr>
              <a:endCxn id="416" idx="2"/>
            </p:cNvCxnSpPr>
            <p:nvPr/>
          </p:nvCxnSpPr>
          <p:spPr>
            <a:xfrm rot="10800000">
              <a:off x="1447470" y="5217632"/>
              <a:ext cx="1800" cy="390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16" name="Google Shape;416;p23"/>
            <p:cNvSpPr/>
            <p:nvPr/>
          </p:nvSpPr>
          <p:spPr>
            <a:xfrm>
              <a:off x="1126320" y="4869970"/>
              <a:ext cx="642299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23</a:t>
              </a:r>
              <a:endParaRPr/>
            </a:p>
          </p:txBody>
        </p:sp>
        <p:sp>
          <p:nvSpPr>
            <p:cNvPr id="417" name="Google Shape;417;p23"/>
            <p:cNvSpPr/>
            <p:nvPr/>
          </p:nvSpPr>
          <p:spPr>
            <a:xfrm>
              <a:off x="2400007" y="5576965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8" name="Google Shape;418;p23"/>
            <p:cNvSpPr/>
            <p:nvPr/>
          </p:nvSpPr>
          <p:spPr>
            <a:xfrm>
              <a:off x="1396871" y="5576967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9" name="Google Shape;419;p23"/>
            <p:cNvSpPr/>
            <p:nvPr/>
          </p:nvSpPr>
          <p:spPr>
            <a:xfrm>
              <a:off x="1759829" y="544751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0" name="Google Shape;420;p23"/>
            <p:cNvSpPr/>
            <p:nvPr/>
          </p:nvSpPr>
          <p:spPr>
            <a:xfrm>
              <a:off x="1910133" y="5576965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1" name="Google Shape;421;p23"/>
            <p:cNvSpPr txBox="1"/>
            <p:nvPr/>
          </p:nvSpPr>
          <p:spPr>
            <a:xfrm>
              <a:off x="1784991" y="5756537"/>
              <a:ext cx="423600" cy="34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left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422" name="Google Shape;422;p23"/>
          <p:cNvCxnSpPr>
            <a:endCxn id="400" idx="1"/>
          </p:cNvCxnSpPr>
          <p:nvPr/>
        </p:nvCxnSpPr>
        <p:spPr>
          <a:xfrm>
            <a:off x="788665" y="2356154"/>
            <a:ext cx="512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3" name="Google Shape;423;p23"/>
          <p:cNvSpPr txBox="1"/>
          <p:nvPr/>
        </p:nvSpPr>
        <p:spPr>
          <a:xfrm>
            <a:off x="290147" y="2117709"/>
            <a:ext cx="5309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24" name="Google Shape;424;p23"/>
          <p:cNvCxnSpPr>
            <a:stCxn id="407" idx="6"/>
            <a:endCxn id="410" idx="1"/>
          </p:cNvCxnSpPr>
          <p:nvPr/>
        </p:nvCxnSpPr>
        <p:spPr>
          <a:xfrm>
            <a:off x="3031369" y="2272217"/>
            <a:ext cx="792000" cy="746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425" name="Google Shape;425;p23"/>
          <p:cNvGrpSpPr/>
          <p:nvPr/>
        </p:nvGrpSpPr>
        <p:grpSpPr>
          <a:xfrm>
            <a:off x="1573893" y="3704409"/>
            <a:ext cx="1708401" cy="1127102"/>
            <a:chOff x="1126320" y="4857091"/>
            <a:chExt cx="1649673" cy="1252336"/>
          </a:xfrm>
        </p:grpSpPr>
        <p:sp>
          <p:nvSpPr>
            <p:cNvPr id="426" name="Google Shape;426;p23"/>
            <p:cNvSpPr/>
            <p:nvPr/>
          </p:nvSpPr>
          <p:spPr>
            <a:xfrm>
              <a:off x="1132126" y="5375216"/>
              <a:ext cx="1586369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7" name="Google Shape;427;p23"/>
            <p:cNvSpPr txBox="1"/>
            <p:nvPr/>
          </p:nvSpPr>
          <p:spPr>
            <a:xfrm>
              <a:off x="1128257" y="5767427"/>
              <a:ext cx="692700" cy="34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8" name="Google Shape;428;p23"/>
            <p:cNvSpPr/>
            <p:nvPr/>
          </p:nvSpPr>
          <p:spPr>
            <a:xfrm>
              <a:off x="2249703" y="544751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9" name="Google Shape;429;p23"/>
            <p:cNvSpPr txBox="1"/>
            <p:nvPr/>
          </p:nvSpPr>
          <p:spPr>
            <a:xfrm>
              <a:off x="2253093" y="5767427"/>
              <a:ext cx="522900" cy="34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right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0" name="Google Shape;430;p23"/>
            <p:cNvSpPr/>
            <p:nvPr/>
          </p:nvSpPr>
          <p:spPr>
            <a:xfrm>
              <a:off x="1242761" y="544751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31" name="Google Shape;431;p23"/>
            <p:cNvCxnSpPr>
              <a:endCxn id="432" idx="2"/>
            </p:cNvCxnSpPr>
            <p:nvPr/>
          </p:nvCxnSpPr>
          <p:spPr>
            <a:xfrm rot="10800000">
              <a:off x="1447470" y="5204753"/>
              <a:ext cx="1800" cy="403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32" name="Google Shape;432;p23"/>
            <p:cNvSpPr/>
            <p:nvPr/>
          </p:nvSpPr>
          <p:spPr>
            <a:xfrm>
              <a:off x="1126320" y="4857091"/>
              <a:ext cx="642299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18</a:t>
              </a:r>
              <a:endParaRPr/>
            </a:p>
          </p:txBody>
        </p:sp>
        <p:sp>
          <p:nvSpPr>
            <p:cNvPr id="433" name="Google Shape;433;p23"/>
            <p:cNvSpPr/>
            <p:nvPr/>
          </p:nvSpPr>
          <p:spPr>
            <a:xfrm>
              <a:off x="2400007" y="5576965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1396871" y="5576967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1759829" y="544751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1910133" y="5576965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7" name="Google Shape;437;p23"/>
            <p:cNvSpPr txBox="1"/>
            <p:nvPr/>
          </p:nvSpPr>
          <p:spPr>
            <a:xfrm>
              <a:off x="1784991" y="5756537"/>
              <a:ext cx="423600" cy="34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left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438" name="Google Shape;438;p23"/>
          <p:cNvCxnSpPr>
            <a:stCxn id="420" idx="3"/>
            <a:endCxn id="426" idx="3"/>
          </p:cNvCxnSpPr>
          <p:nvPr/>
        </p:nvCxnSpPr>
        <p:spPr>
          <a:xfrm flipH="1">
            <a:off x="3222754" y="2967879"/>
            <a:ext cx="1398600" cy="1517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439" name="Google Shape;439;p23"/>
          <p:cNvGrpSpPr/>
          <p:nvPr/>
        </p:nvGrpSpPr>
        <p:grpSpPr>
          <a:xfrm>
            <a:off x="6059827" y="3692735"/>
            <a:ext cx="1659076" cy="1125053"/>
            <a:chOff x="1126320" y="4859368"/>
            <a:chExt cx="1649673" cy="1250059"/>
          </a:xfrm>
        </p:grpSpPr>
        <p:sp>
          <p:nvSpPr>
            <p:cNvPr id="440" name="Google Shape;440;p23"/>
            <p:cNvSpPr/>
            <p:nvPr/>
          </p:nvSpPr>
          <p:spPr>
            <a:xfrm>
              <a:off x="1132126" y="5375216"/>
              <a:ext cx="1586369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1" name="Google Shape;441;p23"/>
            <p:cNvSpPr txBox="1"/>
            <p:nvPr/>
          </p:nvSpPr>
          <p:spPr>
            <a:xfrm>
              <a:off x="1128257" y="5767427"/>
              <a:ext cx="692700" cy="34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2249703" y="544751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3" name="Google Shape;443;p23"/>
            <p:cNvSpPr txBox="1"/>
            <p:nvPr/>
          </p:nvSpPr>
          <p:spPr>
            <a:xfrm>
              <a:off x="2253093" y="5767427"/>
              <a:ext cx="522900" cy="34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right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1242761" y="544751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45" name="Google Shape;445;p23"/>
            <p:cNvCxnSpPr>
              <a:endCxn id="446" idx="2"/>
            </p:cNvCxnSpPr>
            <p:nvPr/>
          </p:nvCxnSpPr>
          <p:spPr>
            <a:xfrm rot="10800000">
              <a:off x="1447470" y="5207030"/>
              <a:ext cx="1800" cy="401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46" name="Google Shape;446;p23"/>
            <p:cNvSpPr/>
            <p:nvPr/>
          </p:nvSpPr>
          <p:spPr>
            <a:xfrm>
              <a:off x="1126320" y="4859368"/>
              <a:ext cx="642299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44</a:t>
              </a: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2400007" y="5576965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1396871" y="5576967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1759829" y="544751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0" name="Google Shape;450;p23"/>
            <p:cNvSpPr/>
            <p:nvPr/>
          </p:nvSpPr>
          <p:spPr>
            <a:xfrm>
              <a:off x="1910133" y="5576965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1" name="Google Shape;451;p23"/>
            <p:cNvSpPr txBox="1"/>
            <p:nvPr/>
          </p:nvSpPr>
          <p:spPr>
            <a:xfrm>
              <a:off x="1784991" y="5756537"/>
              <a:ext cx="423600" cy="34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left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452" name="Google Shape;452;p23"/>
          <p:cNvCxnSpPr>
            <a:stCxn id="417" idx="3"/>
            <a:endCxn id="440" idx="1"/>
          </p:cNvCxnSpPr>
          <p:nvPr/>
        </p:nvCxnSpPr>
        <p:spPr>
          <a:xfrm>
            <a:off x="5114020" y="2967879"/>
            <a:ext cx="951600" cy="1504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453" name="Google Shape;453;p23"/>
          <p:cNvGrpSpPr/>
          <p:nvPr/>
        </p:nvGrpSpPr>
        <p:grpSpPr>
          <a:xfrm>
            <a:off x="4924676" y="5129561"/>
            <a:ext cx="1708401" cy="1125053"/>
            <a:chOff x="1126320" y="4859368"/>
            <a:chExt cx="1649673" cy="1250059"/>
          </a:xfrm>
        </p:grpSpPr>
        <p:sp>
          <p:nvSpPr>
            <p:cNvPr id="454" name="Google Shape;454;p23"/>
            <p:cNvSpPr/>
            <p:nvPr/>
          </p:nvSpPr>
          <p:spPr>
            <a:xfrm>
              <a:off x="1132126" y="5375216"/>
              <a:ext cx="1586369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5" name="Google Shape;455;p23"/>
            <p:cNvSpPr txBox="1"/>
            <p:nvPr/>
          </p:nvSpPr>
          <p:spPr>
            <a:xfrm>
              <a:off x="1128257" y="5767427"/>
              <a:ext cx="692700" cy="34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2249703" y="544751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7" name="Google Shape;457;p23"/>
            <p:cNvSpPr txBox="1"/>
            <p:nvPr/>
          </p:nvSpPr>
          <p:spPr>
            <a:xfrm>
              <a:off x="2253093" y="5767427"/>
              <a:ext cx="522900" cy="34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right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8" name="Google Shape;458;p23"/>
            <p:cNvSpPr/>
            <p:nvPr/>
          </p:nvSpPr>
          <p:spPr>
            <a:xfrm>
              <a:off x="1242761" y="544751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59" name="Google Shape;459;p23"/>
            <p:cNvCxnSpPr>
              <a:endCxn id="460" idx="2"/>
            </p:cNvCxnSpPr>
            <p:nvPr/>
          </p:nvCxnSpPr>
          <p:spPr>
            <a:xfrm rot="10800000">
              <a:off x="1447470" y="5207030"/>
              <a:ext cx="1800" cy="401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60" name="Google Shape;460;p23"/>
            <p:cNvSpPr/>
            <p:nvPr/>
          </p:nvSpPr>
          <p:spPr>
            <a:xfrm>
              <a:off x="1126320" y="4859368"/>
              <a:ext cx="642299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35</a:t>
              </a:r>
              <a:endParaRPr/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2400007" y="5576965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1396871" y="5576967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3" name="Google Shape;463;p23"/>
            <p:cNvSpPr/>
            <p:nvPr/>
          </p:nvSpPr>
          <p:spPr>
            <a:xfrm>
              <a:off x="1759829" y="544751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4" name="Google Shape;464;p23"/>
            <p:cNvSpPr/>
            <p:nvPr/>
          </p:nvSpPr>
          <p:spPr>
            <a:xfrm>
              <a:off x="1910133" y="5576965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5" name="Google Shape;465;p23"/>
            <p:cNvSpPr txBox="1"/>
            <p:nvPr/>
          </p:nvSpPr>
          <p:spPr>
            <a:xfrm>
              <a:off x="1784991" y="5756537"/>
              <a:ext cx="423600" cy="34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left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466" name="Google Shape;466;p23"/>
          <p:cNvCxnSpPr>
            <a:stCxn id="450" idx="4"/>
            <a:endCxn id="454" idx="3"/>
          </p:cNvCxnSpPr>
          <p:nvPr/>
        </p:nvCxnSpPr>
        <p:spPr>
          <a:xfrm flipH="1">
            <a:off x="6573405" y="4435303"/>
            <a:ext cx="327900" cy="1473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467" name="Google Shape;467;p23"/>
          <p:cNvGrpSpPr/>
          <p:nvPr/>
        </p:nvGrpSpPr>
        <p:grpSpPr>
          <a:xfrm>
            <a:off x="7410351" y="5129610"/>
            <a:ext cx="1659076" cy="1125053"/>
            <a:chOff x="1126320" y="4859368"/>
            <a:chExt cx="1649673" cy="1250059"/>
          </a:xfrm>
        </p:grpSpPr>
        <p:sp>
          <p:nvSpPr>
            <p:cNvPr id="468" name="Google Shape;468;p23"/>
            <p:cNvSpPr/>
            <p:nvPr/>
          </p:nvSpPr>
          <p:spPr>
            <a:xfrm>
              <a:off x="1132126" y="5375216"/>
              <a:ext cx="1586369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9" name="Google Shape;469;p23"/>
            <p:cNvSpPr txBox="1"/>
            <p:nvPr/>
          </p:nvSpPr>
          <p:spPr>
            <a:xfrm>
              <a:off x="1128257" y="5767427"/>
              <a:ext cx="692700" cy="34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2249703" y="544751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1" name="Google Shape;471;p23"/>
            <p:cNvSpPr txBox="1"/>
            <p:nvPr/>
          </p:nvSpPr>
          <p:spPr>
            <a:xfrm>
              <a:off x="2253093" y="5767427"/>
              <a:ext cx="522900" cy="34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right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1242761" y="544751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73" name="Google Shape;473;p23"/>
            <p:cNvCxnSpPr>
              <a:endCxn id="474" idx="2"/>
            </p:cNvCxnSpPr>
            <p:nvPr/>
          </p:nvCxnSpPr>
          <p:spPr>
            <a:xfrm rot="10800000">
              <a:off x="1447470" y="5207030"/>
              <a:ext cx="1800" cy="401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74" name="Google Shape;474;p23"/>
            <p:cNvSpPr/>
            <p:nvPr/>
          </p:nvSpPr>
          <p:spPr>
            <a:xfrm>
              <a:off x="1126320" y="4859368"/>
              <a:ext cx="642299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52</a:t>
              </a: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2400007" y="5576965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1396871" y="5576967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1759829" y="544751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1910133" y="5576965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9" name="Google Shape;479;p23"/>
            <p:cNvSpPr txBox="1"/>
            <p:nvPr/>
          </p:nvSpPr>
          <p:spPr>
            <a:xfrm>
              <a:off x="1784991" y="5756537"/>
              <a:ext cx="423600" cy="34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left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480" name="Google Shape;480;p23"/>
          <p:cNvCxnSpPr>
            <a:stCxn id="447" idx="4"/>
            <a:endCxn id="468" idx="1"/>
          </p:cNvCxnSpPr>
          <p:nvPr/>
        </p:nvCxnSpPr>
        <p:spPr>
          <a:xfrm>
            <a:off x="7393971" y="4435303"/>
            <a:ext cx="22200" cy="1473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481" name="Google Shape;481;p23"/>
          <p:cNvGrpSpPr/>
          <p:nvPr/>
        </p:nvGrpSpPr>
        <p:grpSpPr>
          <a:xfrm>
            <a:off x="754875" y="5126385"/>
            <a:ext cx="1659076" cy="1125053"/>
            <a:chOff x="1126320" y="4859368"/>
            <a:chExt cx="1649673" cy="1250059"/>
          </a:xfrm>
        </p:grpSpPr>
        <p:sp>
          <p:nvSpPr>
            <p:cNvPr id="482" name="Google Shape;482;p23"/>
            <p:cNvSpPr/>
            <p:nvPr/>
          </p:nvSpPr>
          <p:spPr>
            <a:xfrm>
              <a:off x="1132126" y="5375216"/>
              <a:ext cx="1586369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3" name="Google Shape;483;p23"/>
            <p:cNvSpPr txBox="1"/>
            <p:nvPr/>
          </p:nvSpPr>
          <p:spPr>
            <a:xfrm>
              <a:off x="1128257" y="5767427"/>
              <a:ext cx="692700" cy="34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2249703" y="544751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5" name="Google Shape;485;p23"/>
            <p:cNvSpPr txBox="1"/>
            <p:nvPr/>
          </p:nvSpPr>
          <p:spPr>
            <a:xfrm>
              <a:off x="2253093" y="5767427"/>
              <a:ext cx="522900" cy="34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right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6" name="Google Shape;486;p23"/>
            <p:cNvSpPr/>
            <p:nvPr/>
          </p:nvSpPr>
          <p:spPr>
            <a:xfrm>
              <a:off x="1242761" y="544751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87" name="Google Shape;487;p23"/>
            <p:cNvCxnSpPr>
              <a:endCxn id="488" idx="2"/>
            </p:cNvCxnSpPr>
            <p:nvPr/>
          </p:nvCxnSpPr>
          <p:spPr>
            <a:xfrm rot="10800000">
              <a:off x="1447470" y="5207030"/>
              <a:ext cx="1800" cy="401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88" name="Google Shape;488;p23"/>
            <p:cNvSpPr/>
            <p:nvPr/>
          </p:nvSpPr>
          <p:spPr>
            <a:xfrm>
              <a:off x="1126320" y="4859368"/>
              <a:ext cx="642299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12</a:t>
              </a:r>
              <a:endParaRPr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2400007" y="5576965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1396871" y="5576967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1" name="Google Shape;491;p23"/>
            <p:cNvSpPr/>
            <p:nvPr/>
          </p:nvSpPr>
          <p:spPr>
            <a:xfrm>
              <a:off x="1759829" y="544751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2" name="Google Shape;492;p23"/>
            <p:cNvSpPr/>
            <p:nvPr/>
          </p:nvSpPr>
          <p:spPr>
            <a:xfrm>
              <a:off x="1910133" y="5576965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3" name="Google Shape;493;p23"/>
            <p:cNvSpPr txBox="1"/>
            <p:nvPr/>
          </p:nvSpPr>
          <p:spPr>
            <a:xfrm>
              <a:off x="1784991" y="5756537"/>
              <a:ext cx="423600" cy="34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left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494" name="Google Shape;494;p23"/>
          <p:cNvGrpSpPr/>
          <p:nvPr/>
        </p:nvGrpSpPr>
        <p:grpSpPr>
          <a:xfrm>
            <a:off x="7167172" y="2034154"/>
            <a:ext cx="1484706" cy="1094252"/>
            <a:chOff x="1126320" y="4859368"/>
            <a:chExt cx="1649673" cy="1215836"/>
          </a:xfrm>
        </p:grpSpPr>
        <p:sp>
          <p:nvSpPr>
            <p:cNvPr id="495" name="Google Shape;495;p23"/>
            <p:cNvSpPr/>
            <p:nvPr/>
          </p:nvSpPr>
          <p:spPr>
            <a:xfrm>
              <a:off x="1132126" y="5375216"/>
              <a:ext cx="1586369" cy="699988"/>
            </a:xfrm>
            <a:prstGeom prst="rect">
              <a:avLst/>
            </a:prstGeom>
            <a:solidFill>
              <a:srgbClr val="FFC000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6" name="Google Shape;496;p23"/>
            <p:cNvSpPr txBox="1"/>
            <p:nvPr/>
          </p:nvSpPr>
          <p:spPr>
            <a:xfrm>
              <a:off x="1128257" y="576742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7" name="Google Shape;497;p23"/>
            <p:cNvSpPr/>
            <p:nvPr/>
          </p:nvSpPr>
          <p:spPr>
            <a:xfrm>
              <a:off x="2249703" y="544751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8" name="Google Shape;498;p23"/>
            <p:cNvSpPr txBox="1"/>
            <p:nvPr/>
          </p:nvSpPr>
          <p:spPr>
            <a:xfrm>
              <a:off x="2253093" y="5767427"/>
              <a:ext cx="5229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right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9" name="Google Shape;499;p23"/>
            <p:cNvSpPr/>
            <p:nvPr/>
          </p:nvSpPr>
          <p:spPr>
            <a:xfrm>
              <a:off x="1242761" y="544751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00" name="Google Shape;500;p23"/>
            <p:cNvCxnSpPr>
              <a:endCxn id="501" idx="2"/>
            </p:cNvCxnSpPr>
            <p:nvPr/>
          </p:nvCxnSpPr>
          <p:spPr>
            <a:xfrm rot="10800000">
              <a:off x="1447470" y="5207030"/>
              <a:ext cx="1800" cy="401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01" name="Google Shape;501;p23"/>
            <p:cNvSpPr/>
            <p:nvPr/>
          </p:nvSpPr>
          <p:spPr>
            <a:xfrm>
              <a:off x="1126320" y="4859368"/>
              <a:ext cx="642299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20</a:t>
              </a:r>
              <a:endParaRPr/>
            </a:p>
          </p:txBody>
        </p:sp>
        <p:sp>
          <p:nvSpPr>
            <p:cNvPr id="502" name="Google Shape;502;p23"/>
            <p:cNvSpPr/>
            <p:nvPr/>
          </p:nvSpPr>
          <p:spPr>
            <a:xfrm>
              <a:off x="2400007" y="5576965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03" name="Google Shape;503;p23"/>
            <p:cNvSpPr/>
            <p:nvPr/>
          </p:nvSpPr>
          <p:spPr>
            <a:xfrm>
              <a:off x="1396871" y="5576967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04" name="Google Shape;504;p23"/>
            <p:cNvSpPr/>
            <p:nvPr/>
          </p:nvSpPr>
          <p:spPr>
            <a:xfrm>
              <a:off x="1759829" y="544751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05" name="Google Shape;505;p23"/>
            <p:cNvSpPr/>
            <p:nvPr/>
          </p:nvSpPr>
          <p:spPr>
            <a:xfrm>
              <a:off x="1910133" y="5576965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06" name="Google Shape;506;p23"/>
            <p:cNvSpPr txBox="1"/>
            <p:nvPr/>
          </p:nvSpPr>
          <p:spPr>
            <a:xfrm>
              <a:off x="1784991" y="5756537"/>
              <a:ext cx="4235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left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507" name="Google Shape;507;p23"/>
          <p:cNvCxnSpPr>
            <a:stCxn id="436" idx="4"/>
            <a:endCxn id="482" idx="3"/>
          </p:cNvCxnSpPr>
          <p:nvPr/>
        </p:nvCxnSpPr>
        <p:spPr>
          <a:xfrm flipH="1">
            <a:off x="2356088" y="4449026"/>
            <a:ext cx="84300" cy="1456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8" name="Google Shape;508;p23"/>
          <p:cNvCxnSpPr>
            <a:endCxn id="495" idx="1"/>
          </p:cNvCxnSpPr>
          <p:nvPr/>
        </p:nvCxnSpPr>
        <p:spPr>
          <a:xfrm>
            <a:off x="6337198" y="2338512"/>
            <a:ext cx="835200" cy="474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9" name="Google Shape;509;p23"/>
          <p:cNvSpPr txBox="1"/>
          <p:nvPr/>
        </p:nvSpPr>
        <p:spPr>
          <a:xfrm>
            <a:off x="5853824" y="1963240"/>
            <a:ext cx="8471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newptr</a:t>
            </a:r>
            <a:endParaRPr sz="18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10" name="Google Shape;510;p23"/>
          <p:cNvCxnSpPr>
            <a:endCxn id="511" idx="2"/>
          </p:cNvCxnSpPr>
          <p:nvPr/>
        </p:nvCxnSpPr>
        <p:spPr>
          <a:xfrm rot="10800000">
            <a:off x="6701020" y="1534912"/>
            <a:ext cx="1500" cy="361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1" name="Google Shape;511;p23"/>
          <p:cNvSpPr/>
          <p:nvPr/>
        </p:nvSpPr>
        <p:spPr>
          <a:xfrm>
            <a:off x="6411986" y="1222016"/>
            <a:ext cx="578069" cy="312896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  <a:endParaRPr/>
          </a:p>
        </p:txBody>
      </p:sp>
      <p:sp>
        <p:nvSpPr>
          <p:cNvPr id="512" name="Google Shape;512;p23"/>
          <p:cNvSpPr txBox="1"/>
          <p:nvPr/>
        </p:nvSpPr>
        <p:spPr>
          <a:xfrm>
            <a:off x="5828467" y="1545543"/>
            <a:ext cx="8471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dataptr</a:t>
            </a:r>
            <a:endParaRPr sz="18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4"/>
          <p:cNvSpPr txBox="1"/>
          <p:nvPr>
            <p:ph type="title"/>
          </p:nvPr>
        </p:nvSpPr>
        <p:spPr>
          <a:xfrm>
            <a:off x="109198" y="133580"/>
            <a:ext cx="399288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C00000"/>
                </a:solidFill>
              </a:rPr>
              <a:t>Árvores de Busca Binária</a:t>
            </a:r>
            <a:br>
              <a:rPr lang="pt-BR" sz="2400">
                <a:solidFill>
                  <a:srgbClr val="C00000"/>
                </a:solidFill>
              </a:rPr>
            </a:br>
            <a:r>
              <a:rPr lang="pt-BR" sz="2200">
                <a:solidFill>
                  <a:srgbClr val="0070C0"/>
                </a:solidFill>
              </a:rPr>
              <a:t>_Insert (_Inserir )</a:t>
            </a:r>
            <a:endParaRPr/>
          </a:p>
        </p:txBody>
      </p:sp>
      <p:sp>
        <p:nvSpPr>
          <p:cNvPr id="518" name="Google Shape;518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9" name="Google Shape;519;p2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0" name="Google Shape;520;p2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1" name="Google Shape;521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22" name="Google Shape;522;p24"/>
          <p:cNvGrpSpPr/>
          <p:nvPr/>
        </p:nvGrpSpPr>
        <p:grpSpPr>
          <a:xfrm>
            <a:off x="3511613" y="1147754"/>
            <a:ext cx="5554779" cy="2631766"/>
            <a:chOff x="3046171" y="1147753"/>
            <a:chExt cx="5668141" cy="2685475"/>
          </a:xfrm>
        </p:grpSpPr>
        <p:pic>
          <p:nvPicPr>
            <p:cNvPr id="523" name="Google Shape;523;p24"/>
            <p:cNvPicPr preferRelativeResize="0"/>
            <p:nvPr/>
          </p:nvPicPr>
          <p:blipFill rotWithShape="1">
            <a:blip r:embed="rId3">
              <a:alphaModFix/>
            </a:blip>
            <a:srcRect b="68989" l="0" r="0" t="0"/>
            <a:stretch/>
          </p:blipFill>
          <p:spPr>
            <a:xfrm>
              <a:off x="3046175" y="2496915"/>
              <a:ext cx="5668137" cy="13363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4" name="Google Shape;524;p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046171" y="1147753"/>
              <a:ext cx="5657088" cy="140322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25" name="Google Shape;525;p24"/>
          <p:cNvSpPr txBox="1"/>
          <p:nvPr/>
        </p:nvSpPr>
        <p:spPr>
          <a:xfrm>
            <a:off x="119711" y="1330062"/>
            <a:ext cx="3190664" cy="3268066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função recursiva 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_insert()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procura o local certo de inserção para o novo nó: 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no cabeçalho ou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um nó folha. 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Retorna o ponteiro ao novo nó o que permite o encadeamento.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Possui 3 parâmetros: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ponteiro ao cabeçalho;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ponteiro ao nó raiz atual;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ponteiro ao novo nó.</a:t>
            </a:r>
            <a:endParaRPr/>
          </a:p>
          <a:p>
            <a:pPr indent="-26003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None/>
            </a:pPr>
            <a:r>
              <a:t/>
            </a:r>
            <a:endParaRPr sz="16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6003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None/>
            </a:pPr>
            <a:r>
              <a:t/>
            </a:r>
            <a:endParaRPr sz="16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26" name="Google Shape;526;p24"/>
          <p:cNvSpPr/>
          <p:nvPr/>
        </p:nvSpPr>
        <p:spPr>
          <a:xfrm>
            <a:off x="3685494" y="2646636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527" name="Google Shape;527;p24"/>
          <p:cNvSpPr/>
          <p:nvPr/>
        </p:nvSpPr>
        <p:spPr>
          <a:xfrm>
            <a:off x="154886" y="3314700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528" name="Google Shape;528;p24"/>
          <p:cNvSpPr txBox="1"/>
          <p:nvPr/>
        </p:nvSpPr>
        <p:spPr>
          <a:xfrm>
            <a:off x="3956955" y="747704"/>
            <a:ext cx="19351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P7-04.h – _Insert()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5"/>
          <p:cNvSpPr txBox="1"/>
          <p:nvPr>
            <p:ph type="title"/>
          </p:nvPr>
        </p:nvSpPr>
        <p:spPr>
          <a:xfrm>
            <a:off x="612775" y="159134"/>
            <a:ext cx="8155236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Árvores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70C0"/>
                </a:solidFill>
              </a:rPr>
              <a:t>_Insert (_Inserir )</a:t>
            </a:r>
            <a:endParaRPr/>
          </a:p>
        </p:txBody>
      </p:sp>
      <p:sp>
        <p:nvSpPr>
          <p:cNvPr id="534" name="Google Shape;534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5" name="Google Shape;535;p25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6" name="Google Shape;536;p2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7" name="Google Shape;537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38" name="Google Shape;53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4303" y="2133422"/>
            <a:ext cx="5554775" cy="4222928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25"/>
          <p:cNvSpPr txBox="1"/>
          <p:nvPr/>
        </p:nvSpPr>
        <p:spPr>
          <a:xfrm>
            <a:off x="144922" y="2140420"/>
            <a:ext cx="3190664" cy="346564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Se a raiz é nula (caso base), encontrou a posição de inserção. 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Retorna o ponteiro ao novo nó.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Caso contrário: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Verifica se o novo nó é menor que a raiz atual.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Se menor, chama </a:t>
            </a: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_insert()</a:t>
            </a: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na subArvore  Esquerda.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Se maior ou igual, chama </a:t>
            </a: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_insert()</a:t>
            </a: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na SubArvore Direita.</a:t>
            </a:r>
            <a:endParaRPr/>
          </a:p>
        </p:txBody>
      </p:sp>
      <p:sp>
        <p:nvSpPr>
          <p:cNvPr id="540" name="Google Shape;540;p25"/>
          <p:cNvSpPr/>
          <p:nvPr/>
        </p:nvSpPr>
        <p:spPr>
          <a:xfrm>
            <a:off x="185286" y="2163588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541" name="Google Shape;541;p25"/>
          <p:cNvSpPr/>
          <p:nvPr/>
        </p:nvSpPr>
        <p:spPr>
          <a:xfrm>
            <a:off x="3863856" y="2867825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542" name="Google Shape;542;p25"/>
          <p:cNvSpPr/>
          <p:nvPr/>
        </p:nvSpPr>
        <p:spPr>
          <a:xfrm>
            <a:off x="582524" y="2942868"/>
            <a:ext cx="228600" cy="228600"/>
          </a:xfrm>
          <a:prstGeom prst="ellipse">
            <a:avLst/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543" name="Google Shape;543;p25"/>
          <p:cNvSpPr/>
          <p:nvPr/>
        </p:nvSpPr>
        <p:spPr>
          <a:xfrm>
            <a:off x="4199889" y="3218203"/>
            <a:ext cx="228600" cy="228600"/>
          </a:xfrm>
          <a:prstGeom prst="ellipse">
            <a:avLst/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544" name="Google Shape;544;p25"/>
          <p:cNvSpPr/>
          <p:nvPr/>
        </p:nvSpPr>
        <p:spPr>
          <a:xfrm>
            <a:off x="591144" y="4304014"/>
            <a:ext cx="228600" cy="228600"/>
          </a:xfrm>
          <a:prstGeom prst="ellipse">
            <a:avLst/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545" name="Google Shape;545;p25"/>
          <p:cNvSpPr/>
          <p:nvPr/>
        </p:nvSpPr>
        <p:spPr>
          <a:xfrm>
            <a:off x="4199889" y="4312050"/>
            <a:ext cx="228600" cy="228600"/>
          </a:xfrm>
          <a:prstGeom prst="ellipse">
            <a:avLst/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546" name="Google Shape;546;p25"/>
          <p:cNvSpPr/>
          <p:nvPr/>
        </p:nvSpPr>
        <p:spPr>
          <a:xfrm>
            <a:off x="185286" y="3794859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547" name="Google Shape;547;p25"/>
          <p:cNvSpPr/>
          <p:nvPr/>
        </p:nvSpPr>
        <p:spPr>
          <a:xfrm>
            <a:off x="3846780" y="3761268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548" name="Google Shape;548;p25"/>
          <p:cNvSpPr/>
          <p:nvPr/>
        </p:nvSpPr>
        <p:spPr>
          <a:xfrm>
            <a:off x="591144" y="4848311"/>
            <a:ext cx="228600" cy="228600"/>
          </a:xfrm>
          <a:prstGeom prst="ellipse">
            <a:avLst/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549" name="Google Shape;549;p25"/>
          <p:cNvSpPr/>
          <p:nvPr/>
        </p:nvSpPr>
        <p:spPr>
          <a:xfrm>
            <a:off x="4213988" y="5373735"/>
            <a:ext cx="228600" cy="228600"/>
          </a:xfrm>
          <a:prstGeom prst="ellipse">
            <a:avLst/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550" name="Google Shape;550;p25"/>
          <p:cNvSpPr txBox="1"/>
          <p:nvPr/>
        </p:nvSpPr>
        <p:spPr>
          <a:xfrm>
            <a:off x="3846780" y="1748880"/>
            <a:ext cx="19351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P7-04.h – _Insert()</a:t>
            </a:r>
            <a:endParaRPr/>
          </a:p>
        </p:txBody>
      </p:sp>
      <p:sp>
        <p:nvSpPr>
          <p:cNvPr id="551" name="Google Shape;551;p25"/>
          <p:cNvSpPr txBox="1"/>
          <p:nvPr/>
        </p:nvSpPr>
        <p:spPr>
          <a:xfrm>
            <a:off x="6416700" y="2956900"/>
            <a:ext cx="2351400" cy="30780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Função comparação (A,B)</a:t>
            </a:r>
            <a:endParaRPr/>
          </a:p>
        </p:txBody>
      </p:sp>
      <p:cxnSp>
        <p:nvCxnSpPr>
          <p:cNvPr id="552" name="Google Shape;552;p25"/>
          <p:cNvCxnSpPr>
            <a:stCxn id="551" idx="1"/>
          </p:cNvCxnSpPr>
          <p:nvPr/>
        </p:nvCxnSpPr>
        <p:spPr>
          <a:xfrm flipH="1">
            <a:off x="5278800" y="3110800"/>
            <a:ext cx="1137900" cy="684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2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Árvores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70C0"/>
                </a:solidFill>
              </a:rPr>
              <a:t>BST_Insert (ABB_Inserir)</a:t>
            </a:r>
            <a:endParaRPr/>
          </a:p>
        </p:txBody>
      </p:sp>
      <p:sp>
        <p:nvSpPr>
          <p:cNvPr id="558" name="Google Shape;558;p26"/>
          <p:cNvSpPr txBox="1"/>
          <p:nvPr/>
        </p:nvSpPr>
        <p:spPr>
          <a:xfrm>
            <a:off x="513609" y="1374543"/>
            <a:ext cx="4736830" cy="38211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Assumindo que queremos inserir o valor 20.</a:t>
            </a:r>
            <a:endParaRPr/>
          </a:p>
        </p:txBody>
      </p:sp>
      <p:sp>
        <p:nvSpPr>
          <p:cNvPr id="559" name="Google Shape;559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0" name="Google Shape;560;p26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1" name="Google Shape;561;p2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2" name="Google Shape;562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63" name="Google Shape;563;p26"/>
          <p:cNvGrpSpPr/>
          <p:nvPr/>
        </p:nvGrpSpPr>
        <p:grpSpPr>
          <a:xfrm>
            <a:off x="1300780" y="2034009"/>
            <a:ext cx="2035381" cy="675399"/>
            <a:chOff x="4087661" y="5258230"/>
            <a:chExt cx="1949599" cy="733810"/>
          </a:xfrm>
        </p:grpSpPr>
        <p:sp>
          <p:nvSpPr>
            <p:cNvPr id="564" name="Google Shape;564;p26"/>
            <p:cNvSpPr/>
            <p:nvPr/>
          </p:nvSpPr>
          <p:spPr>
            <a:xfrm>
              <a:off x="4087661" y="5258230"/>
              <a:ext cx="1949599" cy="699988"/>
            </a:xfrm>
            <a:prstGeom prst="rect">
              <a:avLst/>
            </a:prstGeom>
            <a:solidFill>
              <a:srgbClr val="92D05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5" name="Google Shape;565;p26"/>
            <p:cNvSpPr txBox="1"/>
            <p:nvPr/>
          </p:nvSpPr>
          <p:spPr>
            <a:xfrm>
              <a:off x="4105338" y="5657540"/>
              <a:ext cx="583800" cy="33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6" name="Google Shape;566;p26"/>
            <p:cNvSpPr/>
            <p:nvPr/>
          </p:nvSpPr>
          <p:spPr>
            <a:xfrm>
              <a:off x="4212477" y="5344957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/>
            </a:p>
          </p:txBody>
        </p:sp>
        <p:sp>
          <p:nvSpPr>
            <p:cNvPr id="567" name="Google Shape;567;p26"/>
            <p:cNvSpPr/>
            <p:nvPr/>
          </p:nvSpPr>
          <p:spPr>
            <a:xfrm>
              <a:off x="5547951" y="5344957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8" name="Google Shape;568;p26"/>
            <p:cNvSpPr txBox="1"/>
            <p:nvPr/>
          </p:nvSpPr>
          <p:spPr>
            <a:xfrm>
              <a:off x="5516871" y="5657540"/>
              <a:ext cx="473100" cy="33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root</a:t>
              </a:r>
              <a:endParaRPr/>
            </a:p>
          </p:txBody>
        </p:sp>
        <p:sp>
          <p:nvSpPr>
            <p:cNvPr id="569" name="Google Shape;569;p26"/>
            <p:cNvSpPr txBox="1"/>
            <p:nvPr/>
          </p:nvSpPr>
          <p:spPr>
            <a:xfrm>
              <a:off x="4670136" y="5646910"/>
              <a:ext cx="803400" cy="33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compare</a:t>
              </a:r>
              <a:endParaRPr/>
            </a:p>
          </p:txBody>
        </p:sp>
        <p:sp>
          <p:nvSpPr>
            <p:cNvPr id="570" name="Google Shape;570;p26"/>
            <p:cNvSpPr/>
            <p:nvPr/>
          </p:nvSpPr>
          <p:spPr>
            <a:xfrm>
              <a:off x="4816742" y="5344957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1" name="Google Shape;571;p26"/>
            <p:cNvSpPr/>
            <p:nvPr/>
          </p:nvSpPr>
          <p:spPr>
            <a:xfrm>
              <a:off x="5684590" y="5463288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2" name="Google Shape;572;p26"/>
            <p:cNvSpPr/>
            <p:nvPr/>
          </p:nvSpPr>
          <p:spPr>
            <a:xfrm>
              <a:off x="4955224" y="5463284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573" name="Google Shape;573;p26"/>
          <p:cNvGrpSpPr/>
          <p:nvPr/>
        </p:nvGrpSpPr>
        <p:grpSpPr>
          <a:xfrm>
            <a:off x="3817470" y="2249013"/>
            <a:ext cx="1755417" cy="1115511"/>
            <a:chOff x="1126320" y="4869970"/>
            <a:chExt cx="1649673" cy="1239457"/>
          </a:xfrm>
        </p:grpSpPr>
        <p:sp>
          <p:nvSpPr>
            <p:cNvPr id="574" name="Google Shape;574;p26"/>
            <p:cNvSpPr/>
            <p:nvPr/>
          </p:nvSpPr>
          <p:spPr>
            <a:xfrm>
              <a:off x="1132126" y="5375216"/>
              <a:ext cx="1586369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5" name="Google Shape;575;p26"/>
            <p:cNvSpPr txBox="1"/>
            <p:nvPr/>
          </p:nvSpPr>
          <p:spPr>
            <a:xfrm>
              <a:off x="1128257" y="5767427"/>
              <a:ext cx="692700" cy="34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6" name="Google Shape;576;p26"/>
            <p:cNvSpPr/>
            <p:nvPr/>
          </p:nvSpPr>
          <p:spPr>
            <a:xfrm>
              <a:off x="2249703" y="544751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7" name="Google Shape;577;p26"/>
            <p:cNvSpPr txBox="1"/>
            <p:nvPr/>
          </p:nvSpPr>
          <p:spPr>
            <a:xfrm>
              <a:off x="2253093" y="5767427"/>
              <a:ext cx="522900" cy="34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right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8" name="Google Shape;578;p26"/>
            <p:cNvSpPr/>
            <p:nvPr/>
          </p:nvSpPr>
          <p:spPr>
            <a:xfrm>
              <a:off x="1242761" y="544751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79" name="Google Shape;579;p26"/>
            <p:cNvCxnSpPr>
              <a:endCxn id="580" idx="2"/>
            </p:cNvCxnSpPr>
            <p:nvPr/>
          </p:nvCxnSpPr>
          <p:spPr>
            <a:xfrm rot="10800000">
              <a:off x="1447470" y="5217632"/>
              <a:ext cx="1800" cy="390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80" name="Google Shape;580;p26"/>
            <p:cNvSpPr/>
            <p:nvPr/>
          </p:nvSpPr>
          <p:spPr>
            <a:xfrm>
              <a:off x="1126320" y="4869970"/>
              <a:ext cx="642299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23</a:t>
              </a:r>
              <a:endParaRPr/>
            </a:p>
          </p:txBody>
        </p:sp>
        <p:sp>
          <p:nvSpPr>
            <p:cNvPr id="581" name="Google Shape;581;p26"/>
            <p:cNvSpPr/>
            <p:nvPr/>
          </p:nvSpPr>
          <p:spPr>
            <a:xfrm>
              <a:off x="2400007" y="5576965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2" name="Google Shape;582;p26"/>
            <p:cNvSpPr/>
            <p:nvPr/>
          </p:nvSpPr>
          <p:spPr>
            <a:xfrm>
              <a:off x="1396871" y="5576967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3" name="Google Shape;583;p26"/>
            <p:cNvSpPr/>
            <p:nvPr/>
          </p:nvSpPr>
          <p:spPr>
            <a:xfrm>
              <a:off x="1759829" y="544751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4" name="Google Shape;584;p26"/>
            <p:cNvSpPr/>
            <p:nvPr/>
          </p:nvSpPr>
          <p:spPr>
            <a:xfrm>
              <a:off x="1910133" y="5576965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5" name="Google Shape;585;p26"/>
            <p:cNvSpPr txBox="1"/>
            <p:nvPr/>
          </p:nvSpPr>
          <p:spPr>
            <a:xfrm>
              <a:off x="1784991" y="5756537"/>
              <a:ext cx="423600" cy="34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left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586" name="Google Shape;586;p26"/>
          <p:cNvCxnSpPr>
            <a:endCxn id="564" idx="1"/>
          </p:cNvCxnSpPr>
          <p:nvPr/>
        </p:nvCxnSpPr>
        <p:spPr>
          <a:xfrm>
            <a:off x="788380" y="2356144"/>
            <a:ext cx="512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7" name="Google Shape;587;p26"/>
          <p:cNvSpPr txBox="1"/>
          <p:nvPr/>
        </p:nvSpPr>
        <p:spPr>
          <a:xfrm>
            <a:off x="290147" y="2117709"/>
            <a:ext cx="5309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88" name="Google Shape;588;p26"/>
          <p:cNvCxnSpPr>
            <a:stCxn id="571" idx="6"/>
            <a:endCxn id="574" idx="1"/>
          </p:cNvCxnSpPr>
          <p:nvPr/>
        </p:nvCxnSpPr>
        <p:spPr>
          <a:xfrm>
            <a:off x="3078420" y="2272206"/>
            <a:ext cx="745200" cy="746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89" name="Google Shape;589;p26"/>
          <p:cNvGrpSpPr/>
          <p:nvPr/>
        </p:nvGrpSpPr>
        <p:grpSpPr>
          <a:xfrm>
            <a:off x="1573919" y="3704409"/>
            <a:ext cx="1727867" cy="1127102"/>
            <a:chOff x="1126320" y="4857091"/>
            <a:chExt cx="1649673" cy="1252336"/>
          </a:xfrm>
        </p:grpSpPr>
        <p:sp>
          <p:nvSpPr>
            <p:cNvPr id="590" name="Google Shape;590;p26"/>
            <p:cNvSpPr/>
            <p:nvPr/>
          </p:nvSpPr>
          <p:spPr>
            <a:xfrm>
              <a:off x="1132126" y="5375216"/>
              <a:ext cx="1586369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91" name="Google Shape;591;p26"/>
            <p:cNvSpPr txBox="1"/>
            <p:nvPr/>
          </p:nvSpPr>
          <p:spPr>
            <a:xfrm>
              <a:off x="1128257" y="5767427"/>
              <a:ext cx="692700" cy="34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92" name="Google Shape;592;p26"/>
            <p:cNvSpPr/>
            <p:nvPr/>
          </p:nvSpPr>
          <p:spPr>
            <a:xfrm>
              <a:off x="2249703" y="544751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93" name="Google Shape;593;p26"/>
            <p:cNvSpPr txBox="1"/>
            <p:nvPr/>
          </p:nvSpPr>
          <p:spPr>
            <a:xfrm>
              <a:off x="2253093" y="5767427"/>
              <a:ext cx="522900" cy="34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right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94" name="Google Shape;594;p26"/>
            <p:cNvSpPr/>
            <p:nvPr/>
          </p:nvSpPr>
          <p:spPr>
            <a:xfrm>
              <a:off x="1242761" y="544751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95" name="Google Shape;595;p26"/>
            <p:cNvCxnSpPr>
              <a:endCxn id="596" idx="2"/>
            </p:cNvCxnSpPr>
            <p:nvPr/>
          </p:nvCxnSpPr>
          <p:spPr>
            <a:xfrm rot="10800000">
              <a:off x="1447470" y="5204753"/>
              <a:ext cx="1800" cy="403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96" name="Google Shape;596;p26"/>
            <p:cNvSpPr/>
            <p:nvPr/>
          </p:nvSpPr>
          <p:spPr>
            <a:xfrm>
              <a:off x="1126320" y="4857091"/>
              <a:ext cx="642299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18</a:t>
              </a:r>
              <a:endParaRPr/>
            </a:p>
          </p:txBody>
        </p:sp>
        <p:sp>
          <p:nvSpPr>
            <p:cNvPr id="597" name="Google Shape;597;p26"/>
            <p:cNvSpPr/>
            <p:nvPr/>
          </p:nvSpPr>
          <p:spPr>
            <a:xfrm>
              <a:off x="2400007" y="5576965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98" name="Google Shape;598;p26"/>
            <p:cNvSpPr/>
            <p:nvPr/>
          </p:nvSpPr>
          <p:spPr>
            <a:xfrm>
              <a:off x="1396871" y="5576967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99" name="Google Shape;599;p26"/>
            <p:cNvSpPr/>
            <p:nvPr/>
          </p:nvSpPr>
          <p:spPr>
            <a:xfrm>
              <a:off x="1759829" y="544751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00" name="Google Shape;600;p26"/>
            <p:cNvSpPr/>
            <p:nvPr/>
          </p:nvSpPr>
          <p:spPr>
            <a:xfrm>
              <a:off x="1910133" y="5576965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01" name="Google Shape;601;p26"/>
            <p:cNvSpPr txBox="1"/>
            <p:nvPr/>
          </p:nvSpPr>
          <p:spPr>
            <a:xfrm>
              <a:off x="1784991" y="5756537"/>
              <a:ext cx="423600" cy="34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left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602" name="Google Shape;602;p26"/>
          <p:cNvCxnSpPr>
            <a:stCxn id="584" idx="3"/>
            <a:endCxn id="590" idx="3"/>
          </p:cNvCxnSpPr>
          <p:nvPr/>
        </p:nvCxnSpPr>
        <p:spPr>
          <a:xfrm flipH="1">
            <a:off x="3241511" y="2967873"/>
            <a:ext cx="1426500" cy="1517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603" name="Google Shape;603;p26"/>
          <p:cNvGrpSpPr/>
          <p:nvPr/>
        </p:nvGrpSpPr>
        <p:grpSpPr>
          <a:xfrm>
            <a:off x="6059811" y="3692686"/>
            <a:ext cx="1727867" cy="1125053"/>
            <a:chOff x="1126320" y="4859368"/>
            <a:chExt cx="1649673" cy="1250059"/>
          </a:xfrm>
        </p:grpSpPr>
        <p:sp>
          <p:nvSpPr>
            <p:cNvPr id="604" name="Google Shape;604;p26"/>
            <p:cNvSpPr/>
            <p:nvPr/>
          </p:nvSpPr>
          <p:spPr>
            <a:xfrm>
              <a:off x="1132126" y="5375216"/>
              <a:ext cx="1586369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05" name="Google Shape;605;p26"/>
            <p:cNvSpPr txBox="1"/>
            <p:nvPr/>
          </p:nvSpPr>
          <p:spPr>
            <a:xfrm>
              <a:off x="1128257" y="5767427"/>
              <a:ext cx="692700" cy="34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06" name="Google Shape;606;p26"/>
            <p:cNvSpPr/>
            <p:nvPr/>
          </p:nvSpPr>
          <p:spPr>
            <a:xfrm>
              <a:off x="2249703" y="544751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07" name="Google Shape;607;p26"/>
            <p:cNvSpPr txBox="1"/>
            <p:nvPr/>
          </p:nvSpPr>
          <p:spPr>
            <a:xfrm>
              <a:off x="2253093" y="5767427"/>
              <a:ext cx="522900" cy="34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right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08" name="Google Shape;608;p26"/>
            <p:cNvSpPr/>
            <p:nvPr/>
          </p:nvSpPr>
          <p:spPr>
            <a:xfrm>
              <a:off x="1242761" y="544751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09" name="Google Shape;609;p26"/>
            <p:cNvCxnSpPr>
              <a:endCxn id="610" idx="2"/>
            </p:cNvCxnSpPr>
            <p:nvPr/>
          </p:nvCxnSpPr>
          <p:spPr>
            <a:xfrm rot="10800000">
              <a:off x="1447470" y="5207030"/>
              <a:ext cx="1800" cy="401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10" name="Google Shape;610;p26"/>
            <p:cNvSpPr/>
            <p:nvPr/>
          </p:nvSpPr>
          <p:spPr>
            <a:xfrm>
              <a:off x="1126320" y="4859368"/>
              <a:ext cx="642299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44</a:t>
              </a:r>
              <a:endParaRPr/>
            </a:p>
          </p:txBody>
        </p:sp>
        <p:sp>
          <p:nvSpPr>
            <p:cNvPr id="611" name="Google Shape;611;p26"/>
            <p:cNvSpPr/>
            <p:nvPr/>
          </p:nvSpPr>
          <p:spPr>
            <a:xfrm>
              <a:off x="2400007" y="5576965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12" name="Google Shape;612;p26"/>
            <p:cNvSpPr/>
            <p:nvPr/>
          </p:nvSpPr>
          <p:spPr>
            <a:xfrm>
              <a:off x="1396871" y="5576967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13" name="Google Shape;613;p26"/>
            <p:cNvSpPr/>
            <p:nvPr/>
          </p:nvSpPr>
          <p:spPr>
            <a:xfrm>
              <a:off x="1759829" y="544751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14" name="Google Shape;614;p26"/>
            <p:cNvSpPr/>
            <p:nvPr/>
          </p:nvSpPr>
          <p:spPr>
            <a:xfrm>
              <a:off x="1910133" y="5576965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15" name="Google Shape;615;p26"/>
            <p:cNvSpPr txBox="1"/>
            <p:nvPr/>
          </p:nvSpPr>
          <p:spPr>
            <a:xfrm>
              <a:off x="1784991" y="5756537"/>
              <a:ext cx="423600" cy="34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left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616" name="Google Shape;616;p26"/>
          <p:cNvCxnSpPr>
            <a:stCxn id="581" idx="3"/>
            <a:endCxn id="604" idx="1"/>
          </p:cNvCxnSpPr>
          <p:nvPr/>
        </p:nvCxnSpPr>
        <p:spPr>
          <a:xfrm>
            <a:off x="5189286" y="2967873"/>
            <a:ext cx="876600" cy="1504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617" name="Google Shape;617;p26"/>
          <p:cNvGrpSpPr/>
          <p:nvPr/>
        </p:nvGrpSpPr>
        <p:grpSpPr>
          <a:xfrm>
            <a:off x="4980263" y="5129610"/>
            <a:ext cx="1652807" cy="1125053"/>
            <a:chOff x="1126320" y="4859368"/>
            <a:chExt cx="1649673" cy="1250059"/>
          </a:xfrm>
        </p:grpSpPr>
        <p:sp>
          <p:nvSpPr>
            <p:cNvPr id="618" name="Google Shape;618;p26"/>
            <p:cNvSpPr/>
            <p:nvPr/>
          </p:nvSpPr>
          <p:spPr>
            <a:xfrm>
              <a:off x="1132126" y="5375216"/>
              <a:ext cx="1586369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19" name="Google Shape;619;p26"/>
            <p:cNvSpPr txBox="1"/>
            <p:nvPr/>
          </p:nvSpPr>
          <p:spPr>
            <a:xfrm>
              <a:off x="1128257" y="5767427"/>
              <a:ext cx="692700" cy="34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0" name="Google Shape;620;p26"/>
            <p:cNvSpPr/>
            <p:nvPr/>
          </p:nvSpPr>
          <p:spPr>
            <a:xfrm>
              <a:off x="2249703" y="544751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1" name="Google Shape;621;p26"/>
            <p:cNvSpPr txBox="1"/>
            <p:nvPr/>
          </p:nvSpPr>
          <p:spPr>
            <a:xfrm>
              <a:off x="2253093" y="5767427"/>
              <a:ext cx="522900" cy="34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right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2" name="Google Shape;622;p26"/>
            <p:cNvSpPr/>
            <p:nvPr/>
          </p:nvSpPr>
          <p:spPr>
            <a:xfrm>
              <a:off x="1242761" y="544751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23" name="Google Shape;623;p26"/>
            <p:cNvCxnSpPr>
              <a:endCxn id="624" idx="2"/>
            </p:cNvCxnSpPr>
            <p:nvPr/>
          </p:nvCxnSpPr>
          <p:spPr>
            <a:xfrm rot="10800000">
              <a:off x="1447470" y="5207030"/>
              <a:ext cx="1800" cy="401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24" name="Google Shape;624;p26"/>
            <p:cNvSpPr/>
            <p:nvPr/>
          </p:nvSpPr>
          <p:spPr>
            <a:xfrm>
              <a:off x="1126320" y="4859368"/>
              <a:ext cx="642299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35</a:t>
              </a:r>
              <a:endParaRPr/>
            </a:p>
          </p:txBody>
        </p:sp>
        <p:sp>
          <p:nvSpPr>
            <p:cNvPr id="625" name="Google Shape;625;p26"/>
            <p:cNvSpPr/>
            <p:nvPr/>
          </p:nvSpPr>
          <p:spPr>
            <a:xfrm>
              <a:off x="2400007" y="5576965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6" name="Google Shape;626;p26"/>
            <p:cNvSpPr/>
            <p:nvPr/>
          </p:nvSpPr>
          <p:spPr>
            <a:xfrm>
              <a:off x="1396871" y="5576967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7" name="Google Shape;627;p26"/>
            <p:cNvSpPr/>
            <p:nvPr/>
          </p:nvSpPr>
          <p:spPr>
            <a:xfrm>
              <a:off x="1759829" y="544751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8" name="Google Shape;628;p26"/>
            <p:cNvSpPr/>
            <p:nvPr/>
          </p:nvSpPr>
          <p:spPr>
            <a:xfrm>
              <a:off x="1910133" y="5576965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9" name="Google Shape;629;p26"/>
            <p:cNvSpPr txBox="1"/>
            <p:nvPr/>
          </p:nvSpPr>
          <p:spPr>
            <a:xfrm>
              <a:off x="1784991" y="5756537"/>
              <a:ext cx="423600" cy="34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left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630" name="Google Shape;630;p26"/>
          <p:cNvCxnSpPr>
            <a:stCxn id="614" idx="4"/>
            <a:endCxn id="618" idx="3"/>
          </p:cNvCxnSpPr>
          <p:nvPr/>
        </p:nvCxnSpPr>
        <p:spPr>
          <a:xfrm flipH="1">
            <a:off x="6575580" y="4435254"/>
            <a:ext cx="360600" cy="1473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631" name="Google Shape;631;p26"/>
          <p:cNvGrpSpPr/>
          <p:nvPr/>
        </p:nvGrpSpPr>
        <p:grpSpPr>
          <a:xfrm>
            <a:off x="7242255" y="5129610"/>
            <a:ext cx="1652807" cy="1125053"/>
            <a:chOff x="1126320" y="4859368"/>
            <a:chExt cx="1649673" cy="1250059"/>
          </a:xfrm>
        </p:grpSpPr>
        <p:sp>
          <p:nvSpPr>
            <p:cNvPr id="632" name="Google Shape;632;p26"/>
            <p:cNvSpPr/>
            <p:nvPr/>
          </p:nvSpPr>
          <p:spPr>
            <a:xfrm>
              <a:off x="1132126" y="5375216"/>
              <a:ext cx="1586369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3" name="Google Shape;633;p26"/>
            <p:cNvSpPr txBox="1"/>
            <p:nvPr/>
          </p:nvSpPr>
          <p:spPr>
            <a:xfrm>
              <a:off x="1128257" y="5767427"/>
              <a:ext cx="692700" cy="34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4" name="Google Shape;634;p26"/>
            <p:cNvSpPr/>
            <p:nvPr/>
          </p:nvSpPr>
          <p:spPr>
            <a:xfrm>
              <a:off x="2249703" y="544751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5" name="Google Shape;635;p26"/>
            <p:cNvSpPr txBox="1"/>
            <p:nvPr/>
          </p:nvSpPr>
          <p:spPr>
            <a:xfrm>
              <a:off x="2253093" y="5767427"/>
              <a:ext cx="522900" cy="34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right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6" name="Google Shape;636;p26"/>
            <p:cNvSpPr/>
            <p:nvPr/>
          </p:nvSpPr>
          <p:spPr>
            <a:xfrm>
              <a:off x="1242761" y="544751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37" name="Google Shape;637;p26"/>
            <p:cNvCxnSpPr>
              <a:endCxn id="638" idx="2"/>
            </p:cNvCxnSpPr>
            <p:nvPr/>
          </p:nvCxnSpPr>
          <p:spPr>
            <a:xfrm rot="10800000">
              <a:off x="1447470" y="5207030"/>
              <a:ext cx="1800" cy="401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38" name="Google Shape;638;p26"/>
            <p:cNvSpPr/>
            <p:nvPr/>
          </p:nvSpPr>
          <p:spPr>
            <a:xfrm>
              <a:off x="1126320" y="4859368"/>
              <a:ext cx="642299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52</a:t>
              </a:r>
              <a:endParaRPr/>
            </a:p>
          </p:txBody>
        </p:sp>
        <p:sp>
          <p:nvSpPr>
            <p:cNvPr id="639" name="Google Shape;639;p26"/>
            <p:cNvSpPr/>
            <p:nvPr/>
          </p:nvSpPr>
          <p:spPr>
            <a:xfrm>
              <a:off x="2400007" y="5576965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0" name="Google Shape;640;p26"/>
            <p:cNvSpPr/>
            <p:nvPr/>
          </p:nvSpPr>
          <p:spPr>
            <a:xfrm>
              <a:off x="1396871" y="5576967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1" name="Google Shape;641;p26"/>
            <p:cNvSpPr/>
            <p:nvPr/>
          </p:nvSpPr>
          <p:spPr>
            <a:xfrm>
              <a:off x="1759829" y="544751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2" name="Google Shape;642;p26"/>
            <p:cNvSpPr/>
            <p:nvPr/>
          </p:nvSpPr>
          <p:spPr>
            <a:xfrm>
              <a:off x="1910133" y="5576965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3" name="Google Shape;643;p26"/>
            <p:cNvSpPr txBox="1"/>
            <p:nvPr/>
          </p:nvSpPr>
          <p:spPr>
            <a:xfrm>
              <a:off x="1784991" y="5756537"/>
              <a:ext cx="423600" cy="34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left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644" name="Google Shape;644;p26"/>
          <p:cNvCxnSpPr>
            <a:stCxn id="611" idx="4"/>
            <a:endCxn id="632" idx="1"/>
          </p:cNvCxnSpPr>
          <p:nvPr/>
        </p:nvCxnSpPr>
        <p:spPr>
          <a:xfrm flipH="1">
            <a:off x="7247974" y="4435254"/>
            <a:ext cx="201300" cy="1473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645" name="Google Shape;645;p26"/>
          <p:cNvGrpSpPr/>
          <p:nvPr/>
        </p:nvGrpSpPr>
        <p:grpSpPr>
          <a:xfrm>
            <a:off x="754862" y="5126385"/>
            <a:ext cx="1652807" cy="1125053"/>
            <a:chOff x="1126320" y="4859368"/>
            <a:chExt cx="1649673" cy="1250059"/>
          </a:xfrm>
        </p:grpSpPr>
        <p:sp>
          <p:nvSpPr>
            <p:cNvPr id="646" name="Google Shape;646;p26"/>
            <p:cNvSpPr/>
            <p:nvPr/>
          </p:nvSpPr>
          <p:spPr>
            <a:xfrm>
              <a:off x="1132126" y="5375216"/>
              <a:ext cx="1586369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7" name="Google Shape;647;p26"/>
            <p:cNvSpPr txBox="1"/>
            <p:nvPr/>
          </p:nvSpPr>
          <p:spPr>
            <a:xfrm>
              <a:off x="1128257" y="5767427"/>
              <a:ext cx="692700" cy="34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8" name="Google Shape;648;p26"/>
            <p:cNvSpPr/>
            <p:nvPr/>
          </p:nvSpPr>
          <p:spPr>
            <a:xfrm>
              <a:off x="2249703" y="544751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9" name="Google Shape;649;p26"/>
            <p:cNvSpPr txBox="1"/>
            <p:nvPr/>
          </p:nvSpPr>
          <p:spPr>
            <a:xfrm>
              <a:off x="2253093" y="5767427"/>
              <a:ext cx="522900" cy="34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right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0" name="Google Shape;650;p26"/>
            <p:cNvSpPr/>
            <p:nvPr/>
          </p:nvSpPr>
          <p:spPr>
            <a:xfrm>
              <a:off x="1242761" y="544751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51" name="Google Shape;651;p26"/>
            <p:cNvCxnSpPr>
              <a:endCxn id="652" idx="2"/>
            </p:cNvCxnSpPr>
            <p:nvPr/>
          </p:nvCxnSpPr>
          <p:spPr>
            <a:xfrm rot="10800000">
              <a:off x="1447470" y="5207030"/>
              <a:ext cx="1800" cy="401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52" name="Google Shape;652;p26"/>
            <p:cNvSpPr/>
            <p:nvPr/>
          </p:nvSpPr>
          <p:spPr>
            <a:xfrm>
              <a:off x="1126320" y="4859368"/>
              <a:ext cx="642299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12</a:t>
              </a:r>
              <a:endParaRPr/>
            </a:p>
          </p:txBody>
        </p:sp>
        <p:sp>
          <p:nvSpPr>
            <p:cNvPr id="653" name="Google Shape;653;p26"/>
            <p:cNvSpPr/>
            <p:nvPr/>
          </p:nvSpPr>
          <p:spPr>
            <a:xfrm>
              <a:off x="2400007" y="5576965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4" name="Google Shape;654;p26"/>
            <p:cNvSpPr/>
            <p:nvPr/>
          </p:nvSpPr>
          <p:spPr>
            <a:xfrm>
              <a:off x="1396871" y="5576967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5" name="Google Shape;655;p26"/>
            <p:cNvSpPr/>
            <p:nvPr/>
          </p:nvSpPr>
          <p:spPr>
            <a:xfrm>
              <a:off x="1759829" y="544751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6" name="Google Shape;656;p26"/>
            <p:cNvSpPr/>
            <p:nvPr/>
          </p:nvSpPr>
          <p:spPr>
            <a:xfrm>
              <a:off x="1910133" y="5576965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7" name="Google Shape;657;p26"/>
            <p:cNvSpPr txBox="1"/>
            <p:nvPr/>
          </p:nvSpPr>
          <p:spPr>
            <a:xfrm>
              <a:off x="1784991" y="5756537"/>
              <a:ext cx="423600" cy="34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left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658" name="Google Shape;658;p26"/>
          <p:cNvGrpSpPr/>
          <p:nvPr/>
        </p:nvGrpSpPr>
        <p:grpSpPr>
          <a:xfrm>
            <a:off x="7167128" y="2034111"/>
            <a:ext cx="1727867" cy="1125053"/>
            <a:chOff x="1126320" y="4859368"/>
            <a:chExt cx="1649673" cy="1250059"/>
          </a:xfrm>
        </p:grpSpPr>
        <p:sp>
          <p:nvSpPr>
            <p:cNvPr id="659" name="Google Shape;659;p26"/>
            <p:cNvSpPr/>
            <p:nvPr/>
          </p:nvSpPr>
          <p:spPr>
            <a:xfrm>
              <a:off x="1132126" y="5375216"/>
              <a:ext cx="1586369" cy="699988"/>
            </a:xfrm>
            <a:prstGeom prst="rect">
              <a:avLst/>
            </a:prstGeom>
            <a:solidFill>
              <a:srgbClr val="FFC000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60" name="Google Shape;660;p26"/>
            <p:cNvSpPr txBox="1"/>
            <p:nvPr/>
          </p:nvSpPr>
          <p:spPr>
            <a:xfrm>
              <a:off x="1128257" y="5767427"/>
              <a:ext cx="692700" cy="34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61" name="Google Shape;661;p26"/>
            <p:cNvSpPr/>
            <p:nvPr/>
          </p:nvSpPr>
          <p:spPr>
            <a:xfrm>
              <a:off x="2249703" y="544751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62" name="Google Shape;662;p26"/>
            <p:cNvSpPr txBox="1"/>
            <p:nvPr/>
          </p:nvSpPr>
          <p:spPr>
            <a:xfrm>
              <a:off x="2253093" y="5767427"/>
              <a:ext cx="522900" cy="34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right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63" name="Google Shape;663;p26"/>
            <p:cNvSpPr/>
            <p:nvPr/>
          </p:nvSpPr>
          <p:spPr>
            <a:xfrm>
              <a:off x="1242761" y="544751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64" name="Google Shape;664;p26"/>
            <p:cNvCxnSpPr>
              <a:endCxn id="665" idx="2"/>
            </p:cNvCxnSpPr>
            <p:nvPr/>
          </p:nvCxnSpPr>
          <p:spPr>
            <a:xfrm rot="10800000">
              <a:off x="1447470" y="5207030"/>
              <a:ext cx="1800" cy="401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65" name="Google Shape;665;p26"/>
            <p:cNvSpPr/>
            <p:nvPr/>
          </p:nvSpPr>
          <p:spPr>
            <a:xfrm>
              <a:off x="1126320" y="4859368"/>
              <a:ext cx="642299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20</a:t>
              </a:r>
              <a:endParaRPr/>
            </a:p>
          </p:txBody>
        </p:sp>
        <p:sp>
          <p:nvSpPr>
            <p:cNvPr id="666" name="Google Shape;666;p26"/>
            <p:cNvSpPr/>
            <p:nvPr/>
          </p:nvSpPr>
          <p:spPr>
            <a:xfrm>
              <a:off x="2400007" y="5576965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67" name="Google Shape;667;p26"/>
            <p:cNvSpPr/>
            <p:nvPr/>
          </p:nvSpPr>
          <p:spPr>
            <a:xfrm>
              <a:off x="1396871" y="5576967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68" name="Google Shape;668;p26"/>
            <p:cNvSpPr/>
            <p:nvPr/>
          </p:nvSpPr>
          <p:spPr>
            <a:xfrm>
              <a:off x="1759829" y="544751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69" name="Google Shape;669;p26"/>
            <p:cNvSpPr/>
            <p:nvPr/>
          </p:nvSpPr>
          <p:spPr>
            <a:xfrm>
              <a:off x="1910133" y="5576965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70" name="Google Shape;670;p26"/>
            <p:cNvSpPr txBox="1"/>
            <p:nvPr/>
          </p:nvSpPr>
          <p:spPr>
            <a:xfrm>
              <a:off x="1784991" y="5756537"/>
              <a:ext cx="423600" cy="34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left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671" name="Google Shape;671;p26"/>
          <p:cNvCxnSpPr>
            <a:stCxn id="600" idx="4"/>
            <a:endCxn id="646" idx="3"/>
          </p:cNvCxnSpPr>
          <p:nvPr/>
        </p:nvCxnSpPr>
        <p:spPr>
          <a:xfrm flipH="1">
            <a:off x="2350088" y="4449026"/>
            <a:ext cx="100200" cy="1456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2" name="Google Shape;672;p26"/>
          <p:cNvCxnSpPr>
            <a:endCxn id="659" idx="1"/>
          </p:cNvCxnSpPr>
          <p:nvPr/>
        </p:nvCxnSpPr>
        <p:spPr>
          <a:xfrm>
            <a:off x="6338009" y="2338469"/>
            <a:ext cx="835200" cy="474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3" name="Google Shape;673;p26"/>
          <p:cNvSpPr txBox="1"/>
          <p:nvPr/>
        </p:nvSpPr>
        <p:spPr>
          <a:xfrm>
            <a:off x="5853824" y="1963240"/>
            <a:ext cx="8471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newptr</a:t>
            </a:r>
            <a:endParaRPr sz="18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4" name="Google Shape;674;p26"/>
          <p:cNvSpPr txBox="1"/>
          <p:nvPr/>
        </p:nvSpPr>
        <p:spPr>
          <a:xfrm>
            <a:off x="2940156" y="2679075"/>
            <a:ext cx="6235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Árvores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70C0"/>
                </a:solidFill>
              </a:rPr>
              <a:t>BST_Insert (ABB_Inserir)</a:t>
            </a:r>
            <a:endParaRPr/>
          </a:p>
        </p:txBody>
      </p:sp>
      <p:sp>
        <p:nvSpPr>
          <p:cNvPr id="680" name="Google Shape;680;p27"/>
          <p:cNvSpPr txBox="1"/>
          <p:nvPr/>
        </p:nvSpPr>
        <p:spPr>
          <a:xfrm>
            <a:off x="513609" y="1374543"/>
            <a:ext cx="4736830" cy="38211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Assumindo que queremos inserir o valor 20.</a:t>
            </a:r>
            <a:endParaRPr/>
          </a:p>
        </p:txBody>
      </p:sp>
      <p:sp>
        <p:nvSpPr>
          <p:cNvPr id="681" name="Google Shape;681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2" name="Google Shape;682;p27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3" name="Google Shape;683;p2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4" name="Google Shape;684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85" name="Google Shape;685;p27"/>
          <p:cNvCxnSpPr>
            <a:stCxn id="686" idx="1"/>
            <a:endCxn id="687" idx="5"/>
          </p:cNvCxnSpPr>
          <p:nvPr/>
        </p:nvCxnSpPr>
        <p:spPr>
          <a:xfrm flipH="1" rot="10800000">
            <a:off x="2050050" y="2776485"/>
            <a:ext cx="843000" cy="364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stealth"/>
            <a:tailEnd len="med" w="med" type="none"/>
          </a:ln>
        </p:spPr>
      </p:cxnSp>
      <p:sp>
        <p:nvSpPr>
          <p:cNvPr id="687" name="Google Shape;687;p27"/>
          <p:cNvSpPr/>
          <p:nvPr/>
        </p:nvSpPr>
        <p:spPr>
          <a:xfrm flipH="1">
            <a:off x="2843875" y="2490568"/>
            <a:ext cx="334962" cy="334963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23</a:t>
            </a:r>
            <a:endParaRPr/>
          </a:p>
        </p:txBody>
      </p:sp>
      <p:sp>
        <p:nvSpPr>
          <p:cNvPr id="688" name="Google Shape;688;p27"/>
          <p:cNvSpPr/>
          <p:nvPr/>
        </p:nvSpPr>
        <p:spPr>
          <a:xfrm flipH="1">
            <a:off x="1196050" y="3793906"/>
            <a:ext cx="336550" cy="334962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12</a:t>
            </a:r>
            <a:endParaRPr/>
          </a:p>
        </p:txBody>
      </p:sp>
      <p:cxnSp>
        <p:nvCxnSpPr>
          <p:cNvPr id="689" name="Google Shape;689;p27"/>
          <p:cNvCxnSpPr>
            <a:stCxn id="688" idx="1"/>
            <a:endCxn id="686" idx="5"/>
          </p:cNvCxnSpPr>
          <p:nvPr/>
        </p:nvCxnSpPr>
        <p:spPr>
          <a:xfrm flipH="1" rot="10800000">
            <a:off x="1483313" y="3378260"/>
            <a:ext cx="328800" cy="464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stealth"/>
            <a:tailEnd len="med" w="med" type="none"/>
          </a:ln>
        </p:spPr>
      </p:cxnSp>
      <p:cxnSp>
        <p:nvCxnSpPr>
          <p:cNvPr id="690" name="Google Shape;690;p27"/>
          <p:cNvCxnSpPr>
            <a:stCxn id="691" idx="7"/>
          </p:cNvCxnSpPr>
          <p:nvPr/>
        </p:nvCxnSpPr>
        <p:spPr>
          <a:xfrm rot="10800000">
            <a:off x="6182270" y="3263281"/>
            <a:ext cx="316500" cy="463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stealth"/>
            <a:tailEnd len="med" w="med" type="none"/>
          </a:ln>
        </p:spPr>
      </p:cxnSp>
      <p:sp>
        <p:nvSpPr>
          <p:cNvPr id="686" name="Google Shape;686;p27"/>
          <p:cNvSpPr/>
          <p:nvPr/>
        </p:nvSpPr>
        <p:spPr>
          <a:xfrm flipH="1">
            <a:off x="1762787" y="3092231"/>
            <a:ext cx="336550" cy="334962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18</a:t>
            </a:r>
            <a:endParaRPr/>
          </a:p>
        </p:txBody>
      </p:sp>
      <p:sp>
        <p:nvSpPr>
          <p:cNvPr id="691" name="Google Shape;691;p27"/>
          <p:cNvSpPr/>
          <p:nvPr/>
        </p:nvSpPr>
        <p:spPr>
          <a:xfrm flipH="1">
            <a:off x="6447574" y="3678957"/>
            <a:ext cx="349586" cy="328612"/>
          </a:xfrm>
          <a:prstGeom prst="ellipse">
            <a:avLst/>
          </a:prstGeom>
          <a:solidFill>
            <a:srgbClr val="FCE8AE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20</a:t>
            </a:r>
            <a:endParaRPr/>
          </a:p>
        </p:txBody>
      </p:sp>
      <p:cxnSp>
        <p:nvCxnSpPr>
          <p:cNvPr id="692" name="Google Shape;692;p27"/>
          <p:cNvCxnSpPr>
            <a:stCxn id="693" idx="7"/>
            <a:endCxn id="687" idx="3"/>
          </p:cNvCxnSpPr>
          <p:nvPr/>
        </p:nvCxnSpPr>
        <p:spPr>
          <a:xfrm rot="10800000">
            <a:off x="3129674" y="2776485"/>
            <a:ext cx="892200" cy="364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stealth"/>
            <a:tailEnd len="med" w="med" type="none"/>
          </a:ln>
        </p:spPr>
      </p:cxnSp>
      <p:sp>
        <p:nvSpPr>
          <p:cNvPr id="694" name="Google Shape;694;p27"/>
          <p:cNvSpPr/>
          <p:nvPr/>
        </p:nvSpPr>
        <p:spPr>
          <a:xfrm flipH="1">
            <a:off x="3405850" y="3793906"/>
            <a:ext cx="336550" cy="334962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35</a:t>
            </a:r>
            <a:endParaRPr/>
          </a:p>
        </p:txBody>
      </p:sp>
      <p:cxnSp>
        <p:nvCxnSpPr>
          <p:cNvPr id="695" name="Google Shape;695;p27"/>
          <p:cNvCxnSpPr>
            <a:stCxn id="694" idx="1"/>
            <a:endCxn id="693" idx="5"/>
          </p:cNvCxnSpPr>
          <p:nvPr/>
        </p:nvCxnSpPr>
        <p:spPr>
          <a:xfrm flipH="1" rot="10800000">
            <a:off x="3693113" y="3378260"/>
            <a:ext cx="328800" cy="464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stealth"/>
            <a:tailEnd len="med" w="med" type="none"/>
          </a:ln>
        </p:spPr>
      </p:cxnSp>
      <p:cxnSp>
        <p:nvCxnSpPr>
          <p:cNvPr id="696" name="Google Shape;696;p27"/>
          <p:cNvCxnSpPr>
            <a:stCxn id="697" idx="7"/>
            <a:endCxn id="693" idx="3"/>
          </p:cNvCxnSpPr>
          <p:nvPr/>
        </p:nvCxnSpPr>
        <p:spPr>
          <a:xfrm rot="10800000">
            <a:off x="4259924" y="3378260"/>
            <a:ext cx="314400" cy="464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stealth"/>
            <a:tailEnd len="med" w="med" type="none"/>
          </a:ln>
        </p:spPr>
      </p:cxnSp>
      <p:sp>
        <p:nvSpPr>
          <p:cNvPr id="693" name="Google Shape;693;p27"/>
          <p:cNvSpPr/>
          <p:nvPr/>
        </p:nvSpPr>
        <p:spPr>
          <a:xfrm flipH="1">
            <a:off x="3972587" y="3092231"/>
            <a:ext cx="336550" cy="334962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44</a:t>
            </a:r>
            <a:endParaRPr/>
          </a:p>
        </p:txBody>
      </p:sp>
      <p:sp>
        <p:nvSpPr>
          <p:cNvPr id="697" name="Google Shape;697;p27"/>
          <p:cNvSpPr/>
          <p:nvPr/>
        </p:nvSpPr>
        <p:spPr>
          <a:xfrm flipH="1">
            <a:off x="4525037" y="3793906"/>
            <a:ext cx="336550" cy="334962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52</a:t>
            </a:r>
            <a:endParaRPr/>
          </a:p>
        </p:txBody>
      </p:sp>
      <p:cxnSp>
        <p:nvCxnSpPr>
          <p:cNvPr id="698" name="Google Shape;698;p27"/>
          <p:cNvCxnSpPr>
            <a:stCxn id="687" idx="7"/>
            <a:endCxn id="699" idx="3"/>
          </p:cNvCxnSpPr>
          <p:nvPr/>
        </p:nvCxnSpPr>
        <p:spPr>
          <a:xfrm rot="10800000">
            <a:off x="2231729" y="2081222"/>
            <a:ext cx="661200" cy="458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stealth"/>
            <a:tailEnd len="med" w="med" type="none"/>
          </a:ln>
        </p:spPr>
      </p:cxnSp>
      <p:sp>
        <p:nvSpPr>
          <p:cNvPr id="699" name="Google Shape;699;p27"/>
          <p:cNvSpPr/>
          <p:nvPr/>
        </p:nvSpPr>
        <p:spPr>
          <a:xfrm>
            <a:off x="1895196" y="1913702"/>
            <a:ext cx="336550" cy="33496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C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0" name="Google Shape;700;p27"/>
          <p:cNvSpPr txBox="1"/>
          <p:nvPr/>
        </p:nvSpPr>
        <p:spPr>
          <a:xfrm>
            <a:off x="5758788" y="2883824"/>
            <a:ext cx="8471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newptr</a:t>
            </a:r>
            <a:endParaRPr sz="18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1" name="Google Shape;701;p27"/>
          <p:cNvSpPr txBox="1"/>
          <p:nvPr/>
        </p:nvSpPr>
        <p:spPr>
          <a:xfrm>
            <a:off x="2558507" y="1942453"/>
            <a:ext cx="5707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root</a:t>
            </a:r>
            <a:endParaRPr/>
          </a:p>
        </p:txBody>
      </p:sp>
      <p:cxnSp>
        <p:nvCxnSpPr>
          <p:cNvPr id="702" name="Google Shape;702;p27"/>
          <p:cNvCxnSpPr/>
          <p:nvPr/>
        </p:nvCxnSpPr>
        <p:spPr>
          <a:xfrm>
            <a:off x="1353098" y="2081183"/>
            <a:ext cx="51238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3" name="Google Shape;703;p27"/>
          <p:cNvSpPr txBox="1"/>
          <p:nvPr/>
        </p:nvSpPr>
        <p:spPr>
          <a:xfrm>
            <a:off x="854438" y="1842593"/>
            <a:ext cx="5309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2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Árvores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70C0"/>
                </a:solidFill>
              </a:rPr>
              <a:t>BST_Insert (ABB_Inserir)</a:t>
            </a:r>
            <a:endParaRPr/>
          </a:p>
        </p:txBody>
      </p:sp>
      <p:sp>
        <p:nvSpPr>
          <p:cNvPr id="709" name="Google Shape;709;p28"/>
          <p:cNvSpPr txBox="1"/>
          <p:nvPr/>
        </p:nvSpPr>
        <p:spPr>
          <a:xfrm>
            <a:off x="513609" y="1374543"/>
            <a:ext cx="4736830" cy="38211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Assumindo que queremos inserir o valor 20.</a:t>
            </a:r>
            <a:endParaRPr/>
          </a:p>
        </p:txBody>
      </p:sp>
      <p:sp>
        <p:nvSpPr>
          <p:cNvPr id="710" name="Google Shape;710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1" name="Google Shape;711;p28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2" name="Google Shape;712;p2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3" name="Google Shape;713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14" name="Google Shape;714;p28"/>
          <p:cNvCxnSpPr>
            <a:stCxn id="715" idx="1"/>
            <a:endCxn id="716" idx="5"/>
          </p:cNvCxnSpPr>
          <p:nvPr/>
        </p:nvCxnSpPr>
        <p:spPr>
          <a:xfrm flipH="1" rot="10800000">
            <a:off x="2050050" y="2776485"/>
            <a:ext cx="843000" cy="364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stealth"/>
            <a:tailEnd len="med" w="med" type="none"/>
          </a:ln>
        </p:spPr>
      </p:cxnSp>
      <p:sp>
        <p:nvSpPr>
          <p:cNvPr id="716" name="Google Shape;716;p28"/>
          <p:cNvSpPr/>
          <p:nvPr/>
        </p:nvSpPr>
        <p:spPr>
          <a:xfrm flipH="1">
            <a:off x="2843875" y="2490568"/>
            <a:ext cx="334962" cy="334963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23</a:t>
            </a:r>
            <a:endParaRPr/>
          </a:p>
        </p:txBody>
      </p:sp>
      <p:sp>
        <p:nvSpPr>
          <p:cNvPr id="717" name="Google Shape;717;p28"/>
          <p:cNvSpPr/>
          <p:nvPr/>
        </p:nvSpPr>
        <p:spPr>
          <a:xfrm flipH="1">
            <a:off x="1196050" y="3793906"/>
            <a:ext cx="336550" cy="334962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12</a:t>
            </a:r>
            <a:endParaRPr/>
          </a:p>
        </p:txBody>
      </p:sp>
      <p:cxnSp>
        <p:nvCxnSpPr>
          <p:cNvPr id="718" name="Google Shape;718;p28"/>
          <p:cNvCxnSpPr>
            <a:stCxn id="717" idx="1"/>
            <a:endCxn id="715" idx="5"/>
          </p:cNvCxnSpPr>
          <p:nvPr/>
        </p:nvCxnSpPr>
        <p:spPr>
          <a:xfrm flipH="1" rot="10800000">
            <a:off x="1483313" y="3378260"/>
            <a:ext cx="328800" cy="464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stealth"/>
            <a:tailEnd len="med" w="med" type="none"/>
          </a:ln>
        </p:spPr>
      </p:cxnSp>
      <p:cxnSp>
        <p:nvCxnSpPr>
          <p:cNvPr id="719" name="Google Shape;719;p28"/>
          <p:cNvCxnSpPr>
            <a:stCxn id="720" idx="7"/>
          </p:cNvCxnSpPr>
          <p:nvPr/>
        </p:nvCxnSpPr>
        <p:spPr>
          <a:xfrm rot="10800000">
            <a:off x="6182270" y="3263281"/>
            <a:ext cx="316500" cy="463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stealth"/>
            <a:tailEnd len="med" w="med" type="none"/>
          </a:ln>
        </p:spPr>
      </p:cxnSp>
      <p:sp>
        <p:nvSpPr>
          <p:cNvPr id="715" name="Google Shape;715;p28"/>
          <p:cNvSpPr/>
          <p:nvPr/>
        </p:nvSpPr>
        <p:spPr>
          <a:xfrm flipH="1">
            <a:off x="1762787" y="3092231"/>
            <a:ext cx="336550" cy="334962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18</a:t>
            </a:r>
            <a:endParaRPr/>
          </a:p>
        </p:txBody>
      </p:sp>
      <p:sp>
        <p:nvSpPr>
          <p:cNvPr id="720" name="Google Shape;720;p28"/>
          <p:cNvSpPr/>
          <p:nvPr/>
        </p:nvSpPr>
        <p:spPr>
          <a:xfrm flipH="1">
            <a:off x="6447574" y="3678957"/>
            <a:ext cx="349586" cy="328612"/>
          </a:xfrm>
          <a:prstGeom prst="ellipse">
            <a:avLst/>
          </a:prstGeom>
          <a:solidFill>
            <a:srgbClr val="FCE8AE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20</a:t>
            </a:r>
            <a:endParaRPr/>
          </a:p>
        </p:txBody>
      </p:sp>
      <p:cxnSp>
        <p:nvCxnSpPr>
          <p:cNvPr id="721" name="Google Shape;721;p28"/>
          <p:cNvCxnSpPr>
            <a:stCxn id="722" idx="7"/>
            <a:endCxn id="716" idx="3"/>
          </p:cNvCxnSpPr>
          <p:nvPr/>
        </p:nvCxnSpPr>
        <p:spPr>
          <a:xfrm rot="10800000">
            <a:off x="3129674" y="2776485"/>
            <a:ext cx="892200" cy="364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stealth"/>
            <a:tailEnd len="med" w="med" type="none"/>
          </a:ln>
        </p:spPr>
      </p:cxnSp>
      <p:sp>
        <p:nvSpPr>
          <p:cNvPr id="723" name="Google Shape;723;p28"/>
          <p:cNvSpPr/>
          <p:nvPr/>
        </p:nvSpPr>
        <p:spPr>
          <a:xfrm flipH="1">
            <a:off x="3405850" y="3793906"/>
            <a:ext cx="336550" cy="334962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35</a:t>
            </a:r>
            <a:endParaRPr/>
          </a:p>
        </p:txBody>
      </p:sp>
      <p:cxnSp>
        <p:nvCxnSpPr>
          <p:cNvPr id="724" name="Google Shape;724;p28"/>
          <p:cNvCxnSpPr>
            <a:stCxn id="723" idx="1"/>
            <a:endCxn id="722" idx="5"/>
          </p:cNvCxnSpPr>
          <p:nvPr/>
        </p:nvCxnSpPr>
        <p:spPr>
          <a:xfrm flipH="1" rot="10800000">
            <a:off x="3693113" y="3378260"/>
            <a:ext cx="328800" cy="464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stealth"/>
            <a:tailEnd len="med" w="med" type="none"/>
          </a:ln>
        </p:spPr>
      </p:cxnSp>
      <p:cxnSp>
        <p:nvCxnSpPr>
          <p:cNvPr id="725" name="Google Shape;725;p28"/>
          <p:cNvCxnSpPr>
            <a:stCxn id="726" idx="7"/>
            <a:endCxn id="722" idx="3"/>
          </p:cNvCxnSpPr>
          <p:nvPr/>
        </p:nvCxnSpPr>
        <p:spPr>
          <a:xfrm rot="10800000">
            <a:off x="4259924" y="3378260"/>
            <a:ext cx="314400" cy="464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stealth"/>
            <a:tailEnd len="med" w="med" type="none"/>
          </a:ln>
        </p:spPr>
      </p:cxnSp>
      <p:sp>
        <p:nvSpPr>
          <p:cNvPr id="722" name="Google Shape;722;p28"/>
          <p:cNvSpPr/>
          <p:nvPr/>
        </p:nvSpPr>
        <p:spPr>
          <a:xfrm flipH="1">
            <a:off x="3972587" y="3092231"/>
            <a:ext cx="336550" cy="334962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44</a:t>
            </a:r>
            <a:endParaRPr/>
          </a:p>
        </p:txBody>
      </p:sp>
      <p:sp>
        <p:nvSpPr>
          <p:cNvPr id="726" name="Google Shape;726;p28"/>
          <p:cNvSpPr/>
          <p:nvPr/>
        </p:nvSpPr>
        <p:spPr>
          <a:xfrm flipH="1">
            <a:off x="4525037" y="3793906"/>
            <a:ext cx="336550" cy="334962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52</a:t>
            </a:r>
            <a:endParaRPr/>
          </a:p>
        </p:txBody>
      </p:sp>
      <p:cxnSp>
        <p:nvCxnSpPr>
          <p:cNvPr id="727" name="Google Shape;727;p28"/>
          <p:cNvCxnSpPr>
            <a:stCxn id="716" idx="7"/>
            <a:endCxn id="728" idx="3"/>
          </p:cNvCxnSpPr>
          <p:nvPr/>
        </p:nvCxnSpPr>
        <p:spPr>
          <a:xfrm rot="10800000">
            <a:off x="2231729" y="2081222"/>
            <a:ext cx="661200" cy="458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stealth"/>
            <a:tailEnd len="med" w="med" type="none"/>
          </a:ln>
        </p:spPr>
      </p:cxnSp>
      <p:sp>
        <p:nvSpPr>
          <p:cNvPr id="728" name="Google Shape;728;p28"/>
          <p:cNvSpPr/>
          <p:nvPr/>
        </p:nvSpPr>
        <p:spPr>
          <a:xfrm>
            <a:off x="1895196" y="1913702"/>
            <a:ext cx="336550" cy="33496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C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29" name="Google Shape;729;p28"/>
          <p:cNvSpPr txBox="1"/>
          <p:nvPr/>
        </p:nvSpPr>
        <p:spPr>
          <a:xfrm>
            <a:off x="5758788" y="2883824"/>
            <a:ext cx="8471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newptr</a:t>
            </a:r>
            <a:endParaRPr sz="18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0" name="Google Shape;730;p28"/>
          <p:cNvSpPr txBox="1"/>
          <p:nvPr/>
        </p:nvSpPr>
        <p:spPr>
          <a:xfrm>
            <a:off x="2558507" y="1942453"/>
            <a:ext cx="5707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root</a:t>
            </a:r>
            <a:endParaRPr/>
          </a:p>
        </p:txBody>
      </p:sp>
      <p:sp>
        <p:nvSpPr>
          <p:cNvPr id="731" name="Google Shape;731;p28"/>
          <p:cNvSpPr/>
          <p:nvPr/>
        </p:nvSpPr>
        <p:spPr>
          <a:xfrm>
            <a:off x="923109" y="2387394"/>
            <a:ext cx="4214948" cy="3003212"/>
          </a:xfrm>
          <a:prstGeom prst="rect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2" name="Google Shape;732;p28"/>
          <p:cNvSpPr txBox="1"/>
          <p:nvPr/>
        </p:nvSpPr>
        <p:spPr>
          <a:xfrm>
            <a:off x="1847761" y="5390606"/>
            <a:ext cx="223655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1ª chamada _insert(</a:t>
            </a:r>
            <a:r>
              <a:rPr lang="pt-BR" sz="16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root</a:t>
            </a:r>
            <a:r>
              <a:rPr lang="pt-BR" sz="16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cxnSp>
        <p:nvCxnSpPr>
          <p:cNvPr id="733" name="Google Shape;733;p28"/>
          <p:cNvCxnSpPr/>
          <p:nvPr/>
        </p:nvCxnSpPr>
        <p:spPr>
          <a:xfrm>
            <a:off x="1353098" y="2081183"/>
            <a:ext cx="51238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4" name="Google Shape;734;p28"/>
          <p:cNvSpPr txBox="1"/>
          <p:nvPr/>
        </p:nvSpPr>
        <p:spPr>
          <a:xfrm>
            <a:off x="854438" y="1842593"/>
            <a:ext cx="5309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29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Árvores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70C0"/>
                </a:solidFill>
              </a:rPr>
              <a:t>BST_Insert (ABB_Inserir)</a:t>
            </a:r>
            <a:endParaRPr/>
          </a:p>
        </p:txBody>
      </p:sp>
      <p:sp>
        <p:nvSpPr>
          <p:cNvPr id="740" name="Google Shape;740;p29"/>
          <p:cNvSpPr txBox="1"/>
          <p:nvPr/>
        </p:nvSpPr>
        <p:spPr>
          <a:xfrm>
            <a:off x="513609" y="1374543"/>
            <a:ext cx="4736830" cy="38211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Assumindo que queremos inserir o valor 20.</a:t>
            </a:r>
            <a:endParaRPr/>
          </a:p>
        </p:txBody>
      </p:sp>
      <p:sp>
        <p:nvSpPr>
          <p:cNvPr id="741" name="Google Shape;741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2" name="Google Shape;742;p29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3" name="Google Shape;743;p2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4" name="Google Shape;744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45" name="Google Shape;745;p29"/>
          <p:cNvCxnSpPr>
            <a:stCxn id="746" idx="1"/>
            <a:endCxn id="747" idx="5"/>
          </p:cNvCxnSpPr>
          <p:nvPr/>
        </p:nvCxnSpPr>
        <p:spPr>
          <a:xfrm flipH="1" rot="10800000">
            <a:off x="2050050" y="2776485"/>
            <a:ext cx="843000" cy="364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stealth"/>
            <a:tailEnd len="med" w="med" type="none"/>
          </a:ln>
        </p:spPr>
      </p:cxnSp>
      <p:sp>
        <p:nvSpPr>
          <p:cNvPr id="747" name="Google Shape;747;p29"/>
          <p:cNvSpPr/>
          <p:nvPr/>
        </p:nvSpPr>
        <p:spPr>
          <a:xfrm flipH="1">
            <a:off x="2843875" y="2490568"/>
            <a:ext cx="334962" cy="334963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23</a:t>
            </a:r>
            <a:endParaRPr/>
          </a:p>
        </p:txBody>
      </p:sp>
      <p:sp>
        <p:nvSpPr>
          <p:cNvPr id="748" name="Google Shape;748;p29"/>
          <p:cNvSpPr/>
          <p:nvPr/>
        </p:nvSpPr>
        <p:spPr>
          <a:xfrm flipH="1">
            <a:off x="1196050" y="3793906"/>
            <a:ext cx="336550" cy="334962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12</a:t>
            </a:r>
            <a:endParaRPr/>
          </a:p>
        </p:txBody>
      </p:sp>
      <p:cxnSp>
        <p:nvCxnSpPr>
          <p:cNvPr id="749" name="Google Shape;749;p29"/>
          <p:cNvCxnSpPr>
            <a:stCxn id="748" idx="1"/>
            <a:endCxn id="746" idx="5"/>
          </p:cNvCxnSpPr>
          <p:nvPr/>
        </p:nvCxnSpPr>
        <p:spPr>
          <a:xfrm flipH="1" rot="10800000">
            <a:off x="1483313" y="3378260"/>
            <a:ext cx="328800" cy="464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stealth"/>
            <a:tailEnd len="med" w="med" type="none"/>
          </a:ln>
        </p:spPr>
      </p:cxnSp>
      <p:cxnSp>
        <p:nvCxnSpPr>
          <p:cNvPr id="750" name="Google Shape;750;p29"/>
          <p:cNvCxnSpPr>
            <a:stCxn id="751" idx="7"/>
          </p:cNvCxnSpPr>
          <p:nvPr/>
        </p:nvCxnSpPr>
        <p:spPr>
          <a:xfrm rot="10800000">
            <a:off x="6182270" y="3263281"/>
            <a:ext cx="316500" cy="463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stealth"/>
            <a:tailEnd len="med" w="med" type="none"/>
          </a:ln>
        </p:spPr>
      </p:cxnSp>
      <p:sp>
        <p:nvSpPr>
          <p:cNvPr id="746" name="Google Shape;746;p29"/>
          <p:cNvSpPr/>
          <p:nvPr/>
        </p:nvSpPr>
        <p:spPr>
          <a:xfrm flipH="1">
            <a:off x="1762787" y="3092231"/>
            <a:ext cx="336550" cy="334962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18</a:t>
            </a:r>
            <a:endParaRPr/>
          </a:p>
        </p:txBody>
      </p:sp>
      <p:sp>
        <p:nvSpPr>
          <p:cNvPr id="751" name="Google Shape;751;p29"/>
          <p:cNvSpPr/>
          <p:nvPr/>
        </p:nvSpPr>
        <p:spPr>
          <a:xfrm flipH="1">
            <a:off x="6447574" y="3678957"/>
            <a:ext cx="349586" cy="328612"/>
          </a:xfrm>
          <a:prstGeom prst="ellipse">
            <a:avLst/>
          </a:prstGeom>
          <a:solidFill>
            <a:srgbClr val="FCE8AE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20</a:t>
            </a:r>
            <a:endParaRPr/>
          </a:p>
        </p:txBody>
      </p:sp>
      <p:cxnSp>
        <p:nvCxnSpPr>
          <p:cNvPr id="752" name="Google Shape;752;p29"/>
          <p:cNvCxnSpPr>
            <a:stCxn id="753" idx="7"/>
            <a:endCxn id="747" idx="3"/>
          </p:cNvCxnSpPr>
          <p:nvPr/>
        </p:nvCxnSpPr>
        <p:spPr>
          <a:xfrm rot="10800000">
            <a:off x="3129674" y="2776485"/>
            <a:ext cx="892200" cy="364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stealth"/>
            <a:tailEnd len="med" w="med" type="none"/>
          </a:ln>
        </p:spPr>
      </p:cxnSp>
      <p:sp>
        <p:nvSpPr>
          <p:cNvPr id="754" name="Google Shape;754;p29"/>
          <p:cNvSpPr/>
          <p:nvPr/>
        </p:nvSpPr>
        <p:spPr>
          <a:xfrm flipH="1">
            <a:off x="3405850" y="3793906"/>
            <a:ext cx="336550" cy="334962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35</a:t>
            </a:r>
            <a:endParaRPr/>
          </a:p>
        </p:txBody>
      </p:sp>
      <p:cxnSp>
        <p:nvCxnSpPr>
          <p:cNvPr id="755" name="Google Shape;755;p29"/>
          <p:cNvCxnSpPr>
            <a:stCxn id="754" idx="1"/>
            <a:endCxn id="753" idx="5"/>
          </p:cNvCxnSpPr>
          <p:nvPr/>
        </p:nvCxnSpPr>
        <p:spPr>
          <a:xfrm flipH="1" rot="10800000">
            <a:off x="3693113" y="3378260"/>
            <a:ext cx="328800" cy="464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stealth"/>
            <a:tailEnd len="med" w="med" type="none"/>
          </a:ln>
        </p:spPr>
      </p:cxnSp>
      <p:cxnSp>
        <p:nvCxnSpPr>
          <p:cNvPr id="756" name="Google Shape;756;p29"/>
          <p:cNvCxnSpPr>
            <a:stCxn id="757" idx="7"/>
            <a:endCxn id="753" idx="3"/>
          </p:cNvCxnSpPr>
          <p:nvPr/>
        </p:nvCxnSpPr>
        <p:spPr>
          <a:xfrm rot="10800000">
            <a:off x="4259924" y="3378260"/>
            <a:ext cx="314400" cy="464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stealth"/>
            <a:tailEnd len="med" w="med" type="none"/>
          </a:ln>
        </p:spPr>
      </p:cxnSp>
      <p:sp>
        <p:nvSpPr>
          <p:cNvPr id="753" name="Google Shape;753;p29"/>
          <p:cNvSpPr/>
          <p:nvPr/>
        </p:nvSpPr>
        <p:spPr>
          <a:xfrm flipH="1">
            <a:off x="3972587" y="3092231"/>
            <a:ext cx="336550" cy="334962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44</a:t>
            </a:r>
            <a:endParaRPr/>
          </a:p>
        </p:txBody>
      </p:sp>
      <p:sp>
        <p:nvSpPr>
          <p:cNvPr id="757" name="Google Shape;757;p29"/>
          <p:cNvSpPr/>
          <p:nvPr/>
        </p:nvSpPr>
        <p:spPr>
          <a:xfrm flipH="1">
            <a:off x="4525037" y="3793906"/>
            <a:ext cx="336550" cy="334962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52</a:t>
            </a:r>
            <a:endParaRPr/>
          </a:p>
        </p:txBody>
      </p:sp>
      <p:cxnSp>
        <p:nvCxnSpPr>
          <p:cNvPr id="758" name="Google Shape;758;p29"/>
          <p:cNvCxnSpPr>
            <a:stCxn id="747" idx="7"/>
            <a:endCxn id="759" idx="3"/>
          </p:cNvCxnSpPr>
          <p:nvPr/>
        </p:nvCxnSpPr>
        <p:spPr>
          <a:xfrm rot="10800000">
            <a:off x="2231729" y="2081222"/>
            <a:ext cx="661200" cy="458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stealth"/>
            <a:tailEnd len="med" w="med" type="none"/>
          </a:ln>
        </p:spPr>
      </p:cxnSp>
      <p:sp>
        <p:nvSpPr>
          <p:cNvPr id="759" name="Google Shape;759;p29"/>
          <p:cNvSpPr/>
          <p:nvPr/>
        </p:nvSpPr>
        <p:spPr>
          <a:xfrm>
            <a:off x="1895196" y="1913702"/>
            <a:ext cx="336550" cy="33496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C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0" name="Google Shape;760;p29"/>
          <p:cNvSpPr txBox="1"/>
          <p:nvPr/>
        </p:nvSpPr>
        <p:spPr>
          <a:xfrm>
            <a:off x="5758788" y="2883824"/>
            <a:ext cx="8471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newptr</a:t>
            </a:r>
            <a:endParaRPr sz="18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1" name="Google Shape;761;p29"/>
          <p:cNvSpPr txBox="1"/>
          <p:nvPr/>
        </p:nvSpPr>
        <p:spPr>
          <a:xfrm>
            <a:off x="2558507" y="1942453"/>
            <a:ext cx="5707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root</a:t>
            </a:r>
            <a:endParaRPr/>
          </a:p>
        </p:txBody>
      </p:sp>
      <p:sp>
        <p:nvSpPr>
          <p:cNvPr id="762" name="Google Shape;762;p29"/>
          <p:cNvSpPr/>
          <p:nvPr/>
        </p:nvSpPr>
        <p:spPr>
          <a:xfrm>
            <a:off x="923109" y="2387394"/>
            <a:ext cx="4214948" cy="3003212"/>
          </a:xfrm>
          <a:prstGeom prst="rect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3" name="Google Shape;763;p29"/>
          <p:cNvSpPr txBox="1"/>
          <p:nvPr/>
        </p:nvSpPr>
        <p:spPr>
          <a:xfrm>
            <a:off x="1847761" y="5390606"/>
            <a:ext cx="255354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1ª chamada _insert(</a:t>
            </a:r>
            <a:r>
              <a:rPr lang="pt-BR" sz="16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root</a:t>
            </a:r>
            <a:r>
              <a:rPr lang="pt-BR" sz="16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sp>
        <p:nvSpPr>
          <p:cNvPr id="764" name="Google Shape;764;p29"/>
          <p:cNvSpPr/>
          <p:nvPr/>
        </p:nvSpPr>
        <p:spPr>
          <a:xfrm>
            <a:off x="1005963" y="2916966"/>
            <a:ext cx="1886966" cy="1959894"/>
          </a:xfrm>
          <a:prstGeom prst="rect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5" name="Google Shape;765;p29"/>
          <p:cNvSpPr txBox="1"/>
          <p:nvPr/>
        </p:nvSpPr>
        <p:spPr>
          <a:xfrm>
            <a:off x="1020581" y="4900229"/>
            <a:ext cx="255354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2ª chamada _insert(</a:t>
            </a:r>
            <a:r>
              <a:rPr lang="pt-BR" sz="16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root</a:t>
            </a:r>
            <a:r>
              <a:rPr lang="pt-BR" sz="16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sp>
        <p:nvSpPr>
          <p:cNvPr id="766" name="Google Shape;766;p29"/>
          <p:cNvSpPr txBox="1"/>
          <p:nvPr/>
        </p:nvSpPr>
        <p:spPr>
          <a:xfrm>
            <a:off x="2100986" y="2522441"/>
            <a:ext cx="5707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root</a:t>
            </a:r>
            <a:endParaRPr/>
          </a:p>
        </p:txBody>
      </p:sp>
      <p:cxnSp>
        <p:nvCxnSpPr>
          <p:cNvPr id="767" name="Google Shape;767;p29"/>
          <p:cNvCxnSpPr/>
          <p:nvPr/>
        </p:nvCxnSpPr>
        <p:spPr>
          <a:xfrm>
            <a:off x="1353098" y="2081183"/>
            <a:ext cx="51238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8" name="Google Shape;768;p29"/>
          <p:cNvSpPr txBox="1"/>
          <p:nvPr/>
        </p:nvSpPr>
        <p:spPr>
          <a:xfrm>
            <a:off x="854438" y="1842593"/>
            <a:ext cx="5309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30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Árvores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70C0"/>
                </a:solidFill>
              </a:rPr>
              <a:t>BST_Insert (ABB_Inserir)</a:t>
            </a:r>
            <a:endParaRPr/>
          </a:p>
        </p:txBody>
      </p:sp>
      <p:sp>
        <p:nvSpPr>
          <p:cNvPr id="774" name="Google Shape;774;p30"/>
          <p:cNvSpPr txBox="1"/>
          <p:nvPr/>
        </p:nvSpPr>
        <p:spPr>
          <a:xfrm>
            <a:off x="513609" y="1374543"/>
            <a:ext cx="4736830" cy="38211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Assumindo que queremos inserir o valor 20.</a:t>
            </a:r>
            <a:endParaRPr/>
          </a:p>
        </p:txBody>
      </p:sp>
      <p:sp>
        <p:nvSpPr>
          <p:cNvPr id="775" name="Google Shape;775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6" name="Google Shape;776;p30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7" name="Google Shape;777;p3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8" name="Google Shape;778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79" name="Google Shape;779;p30"/>
          <p:cNvCxnSpPr>
            <a:stCxn id="780" idx="1"/>
            <a:endCxn id="781" idx="5"/>
          </p:cNvCxnSpPr>
          <p:nvPr/>
        </p:nvCxnSpPr>
        <p:spPr>
          <a:xfrm flipH="1" rot="10800000">
            <a:off x="2050050" y="2776485"/>
            <a:ext cx="843000" cy="364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stealth"/>
            <a:tailEnd len="med" w="med" type="none"/>
          </a:ln>
        </p:spPr>
      </p:cxnSp>
      <p:sp>
        <p:nvSpPr>
          <p:cNvPr id="781" name="Google Shape;781;p30"/>
          <p:cNvSpPr/>
          <p:nvPr/>
        </p:nvSpPr>
        <p:spPr>
          <a:xfrm flipH="1">
            <a:off x="2843875" y="2490568"/>
            <a:ext cx="334962" cy="334963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23</a:t>
            </a:r>
            <a:endParaRPr/>
          </a:p>
        </p:txBody>
      </p:sp>
      <p:sp>
        <p:nvSpPr>
          <p:cNvPr id="782" name="Google Shape;782;p30"/>
          <p:cNvSpPr/>
          <p:nvPr/>
        </p:nvSpPr>
        <p:spPr>
          <a:xfrm flipH="1">
            <a:off x="1196050" y="3793906"/>
            <a:ext cx="336550" cy="334962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12</a:t>
            </a:r>
            <a:endParaRPr/>
          </a:p>
        </p:txBody>
      </p:sp>
      <p:cxnSp>
        <p:nvCxnSpPr>
          <p:cNvPr id="783" name="Google Shape;783;p30"/>
          <p:cNvCxnSpPr>
            <a:stCxn id="782" idx="1"/>
            <a:endCxn id="780" idx="5"/>
          </p:cNvCxnSpPr>
          <p:nvPr/>
        </p:nvCxnSpPr>
        <p:spPr>
          <a:xfrm flipH="1" rot="10800000">
            <a:off x="1483313" y="3378260"/>
            <a:ext cx="328800" cy="464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stealth"/>
            <a:tailEnd len="med" w="med" type="none"/>
          </a:ln>
        </p:spPr>
      </p:cxnSp>
      <p:cxnSp>
        <p:nvCxnSpPr>
          <p:cNvPr id="784" name="Google Shape;784;p30"/>
          <p:cNvCxnSpPr>
            <a:stCxn id="785" idx="7"/>
          </p:cNvCxnSpPr>
          <p:nvPr/>
        </p:nvCxnSpPr>
        <p:spPr>
          <a:xfrm rot="10800000">
            <a:off x="6182270" y="3263281"/>
            <a:ext cx="316500" cy="463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stealth"/>
            <a:tailEnd len="med" w="med" type="none"/>
          </a:ln>
        </p:spPr>
      </p:cxnSp>
      <p:sp>
        <p:nvSpPr>
          <p:cNvPr id="780" name="Google Shape;780;p30"/>
          <p:cNvSpPr/>
          <p:nvPr/>
        </p:nvSpPr>
        <p:spPr>
          <a:xfrm flipH="1">
            <a:off x="1762787" y="3092231"/>
            <a:ext cx="336550" cy="334962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18</a:t>
            </a:r>
            <a:endParaRPr/>
          </a:p>
        </p:txBody>
      </p:sp>
      <p:sp>
        <p:nvSpPr>
          <p:cNvPr id="785" name="Google Shape;785;p30"/>
          <p:cNvSpPr/>
          <p:nvPr/>
        </p:nvSpPr>
        <p:spPr>
          <a:xfrm flipH="1">
            <a:off x="6447574" y="3678957"/>
            <a:ext cx="349586" cy="328612"/>
          </a:xfrm>
          <a:prstGeom prst="ellipse">
            <a:avLst/>
          </a:prstGeom>
          <a:solidFill>
            <a:srgbClr val="FCE8AE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20</a:t>
            </a:r>
            <a:endParaRPr/>
          </a:p>
        </p:txBody>
      </p:sp>
      <p:cxnSp>
        <p:nvCxnSpPr>
          <p:cNvPr id="786" name="Google Shape;786;p30"/>
          <p:cNvCxnSpPr>
            <a:stCxn id="787" idx="7"/>
            <a:endCxn id="781" idx="3"/>
          </p:cNvCxnSpPr>
          <p:nvPr/>
        </p:nvCxnSpPr>
        <p:spPr>
          <a:xfrm rot="10800000">
            <a:off x="3129674" y="2776485"/>
            <a:ext cx="892200" cy="364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stealth"/>
            <a:tailEnd len="med" w="med" type="none"/>
          </a:ln>
        </p:spPr>
      </p:cxnSp>
      <p:sp>
        <p:nvSpPr>
          <p:cNvPr id="788" name="Google Shape;788;p30"/>
          <p:cNvSpPr/>
          <p:nvPr/>
        </p:nvSpPr>
        <p:spPr>
          <a:xfrm flipH="1">
            <a:off x="3405850" y="3793906"/>
            <a:ext cx="336550" cy="334962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35</a:t>
            </a:r>
            <a:endParaRPr/>
          </a:p>
        </p:txBody>
      </p:sp>
      <p:cxnSp>
        <p:nvCxnSpPr>
          <p:cNvPr id="789" name="Google Shape;789;p30"/>
          <p:cNvCxnSpPr>
            <a:stCxn id="788" idx="1"/>
            <a:endCxn id="787" idx="5"/>
          </p:cNvCxnSpPr>
          <p:nvPr/>
        </p:nvCxnSpPr>
        <p:spPr>
          <a:xfrm flipH="1" rot="10800000">
            <a:off x="3693113" y="3378260"/>
            <a:ext cx="328800" cy="464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stealth"/>
            <a:tailEnd len="med" w="med" type="none"/>
          </a:ln>
        </p:spPr>
      </p:cxnSp>
      <p:cxnSp>
        <p:nvCxnSpPr>
          <p:cNvPr id="790" name="Google Shape;790;p30"/>
          <p:cNvCxnSpPr>
            <a:stCxn id="791" idx="7"/>
            <a:endCxn id="787" idx="3"/>
          </p:cNvCxnSpPr>
          <p:nvPr/>
        </p:nvCxnSpPr>
        <p:spPr>
          <a:xfrm rot="10800000">
            <a:off x="4259924" y="3378260"/>
            <a:ext cx="314400" cy="464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stealth"/>
            <a:tailEnd len="med" w="med" type="none"/>
          </a:ln>
        </p:spPr>
      </p:cxnSp>
      <p:sp>
        <p:nvSpPr>
          <p:cNvPr id="787" name="Google Shape;787;p30"/>
          <p:cNvSpPr/>
          <p:nvPr/>
        </p:nvSpPr>
        <p:spPr>
          <a:xfrm flipH="1">
            <a:off x="3972587" y="3092231"/>
            <a:ext cx="336550" cy="334962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44</a:t>
            </a:r>
            <a:endParaRPr/>
          </a:p>
        </p:txBody>
      </p:sp>
      <p:sp>
        <p:nvSpPr>
          <p:cNvPr id="791" name="Google Shape;791;p30"/>
          <p:cNvSpPr/>
          <p:nvPr/>
        </p:nvSpPr>
        <p:spPr>
          <a:xfrm flipH="1">
            <a:off x="4525037" y="3793906"/>
            <a:ext cx="336550" cy="334962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52</a:t>
            </a:r>
            <a:endParaRPr/>
          </a:p>
        </p:txBody>
      </p:sp>
      <p:cxnSp>
        <p:nvCxnSpPr>
          <p:cNvPr id="792" name="Google Shape;792;p30"/>
          <p:cNvCxnSpPr>
            <a:stCxn id="781" idx="7"/>
            <a:endCxn id="793" idx="3"/>
          </p:cNvCxnSpPr>
          <p:nvPr/>
        </p:nvCxnSpPr>
        <p:spPr>
          <a:xfrm rot="10800000">
            <a:off x="2231729" y="2081222"/>
            <a:ext cx="661200" cy="458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stealth"/>
            <a:tailEnd len="med" w="med" type="none"/>
          </a:ln>
        </p:spPr>
      </p:cxnSp>
      <p:sp>
        <p:nvSpPr>
          <p:cNvPr id="793" name="Google Shape;793;p30"/>
          <p:cNvSpPr/>
          <p:nvPr/>
        </p:nvSpPr>
        <p:spPr>
          <a:xfrm>
            <a:off x="1895196" y="1913702"/>
            <a:ext cx="336550" cy="33496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C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4" name="Google Shape;794;p30"/>
          <p:cNvSpPr txBox="1"/>
          <p:nvPr/>
        </p:nvSpPr>
        <p:spPr>
          <a:xfrm>
            <a:off x="5758788" y="2883824"/>
            <a:ext cx="8471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newptr</a:t>
            </a:r>
            <a:endParaRPr sz="18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5" name="Google Shape;795;p30"/>
          <p:cNvSpPr txBox="1"/>
          <p:nvPr/>
        </p:nvSpPr>
        <p:spPr>
          <a:xfrm>
            <a:off x="2558507" y="1942453"/>
            <a:ext cx="5707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root</a:t>
            </a:r>
            <a:endParaRPr/>
          </a:p>
        </p:txBody>
      </p:sp>
      <p:sp>
        <p:nvSpPr>
          <p:cNvPr id="796" name="Google Shape;796;p30"/>
          <p:cNvSpPr/>
          <p:nvPr/>
        </p:nvSpPr>
        <p:spPr>
          <a:xfrm>
            <a:off x="923109" y="2387394"/>
            <a:ext cx="4214948" cy="3003212"/>
          </a:xfrm>
          <a:prstGeom prst="rect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7" name="Google Shape;797;p30"/>
          <p:cNvSpPr txBox="1"/>
          <p:nvPr/>
        </p:nvSpPr>
        <p:spPr>
          <a:xfrm>
            <a:off x="1847761" y="5390606"/>
            <a:ext cx="255354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1ª chamada _insert(</a:t>
            </a:r>
            <a:r>
              <a:rPr lang="pt-BR" sz="16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root</a:t>
            </a:r>
            <a:r>
              <a:rPr lang="pt-BR" sz="16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sp>
        <p:nvSpPr>
          <p:cNvPr id="798" name="Google Shape;798;p30"/>
          <p:cNvSpPr/>
          <p:nvPr/>
        </p:nvSpPr>
        <p:spPr>
          <a:xfrm>
            <a:off x="1005963" y="2916966"/>
            <a:ext cx="1886966" cy="1959894"/>
          </a:xfrm>
          <a:prstGeom prst="rect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9" name="Google Shape;799;p30"/>
          <p:cNvSpPr txBox="1"/>
          <p:nvPr/>
        </p:nvSpPr>
        <p:spPr>
          <a:xfrm>
            <a:off x="1020581" y="4900229"/>
            <a:ext cx="255354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2ª chamada _insert(</a:t>
            </a:r>
            <a:r>
              <a:rPr lang="pt-BR" sz="16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root</a:t>
            </a:r>
            <a:r>
              <a:rPr lang="pt-BR" sz="16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sp>
        <p:nvSpPr>
          <p:cNvPr id="800" name="Google Shape;800;p30"/>
          <p:cNvSpPr txBox="1"/>
          <p:nvPr/>
        </p:nvSpPr>
        <p:spPr>
          <a:xfrm>
            <a:off x="2100986" y="2522441"/>
            <a:ext cx="5707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root</a:t>
            </a:r>
            <a:endParaRPr/>
          </a:p>
        </p:txBody>
      </p:sp>
      <p:sp>
        <p:nvSpPr>
          <p:cNvPr id="801" name="Google Shape;801;p30"/>
          <p:cNvSpPr/>
          <p:nvPr/>
        </p:nvSpPr>
        <p:spPr>
          <a:xfrm>
            <a:off x="1875713" y="3610207"/>
            <a:ext cx="800477" cy="791768"/>
          </a:xfrm>
          <a:prstGeom prst="rect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2" name="Google Shape;802;p30"/>
          <p:cNvSpPr txBox="1"/>
          <p:nvPr/>
        </p:nvSpPr>
        <p:spPr>
          <a:xfrm>
            <a:off x="1417258" y="4443406"/>
            <a:ext cx="147567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3ª _insert(</a:t>
            </a:r>
            <a:r>
              <a:rPr lang="pt-BR" sz="16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root</a:t>
            </a:r>
            <a:r>
              <a:rPr lang="pt-BR" sz="16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cxnSp>
        <p:nvCxnSpPr>
          <p:cNvPr id="803" name="Google Shape;803;p30"/>
          <p:cNvCxnSpPr>
            <a:endCxn id="780" idx="3"/>
          </p:cNvCxnSpPr>
          <p:nvPr/>
        </p:nvCxnSpPr>
        <p:spPr>
          <a:xfrm rot="10800000">
            <a:off x="2050050" y="3378139"/>
            <a:ext cx="301200" cy="5319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stealth"/>
            <a:tailEnd len="med" w="med" type="none"/>
          </a:ln>
        </p:spPr>
      </p:cxnSp>
      <p:sp>
        <p:nvSpPr>
          <p:cNvPr id="804" name="Google Shape;804;p30"/>
          <p:cNvSpPr txBox="1"/>
          <p:nvPr/>
        </p:nvSpPr>
        <p:spPr>
          <a:xfrm>
            <a:off x="2111143" y="3240875"/>
            <a:ext cx="5707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root</a:t>
            </a:r>
            <a:endParaRPr/>
          </a:p>
        </p:txBody>
      </p:sp>
      <p:cxnSp>
        <p:nvCxnSpPr>
          <p:cNvPr id="805" name="Google Shape;805;p30"/>
          <p:cNvCxnSpPr/>
          <p:nvPr/>
        </p:nvCxnSpPr>
        <p:spPr>
          <a:xfrm>
            <a:off x="1353098" y="2081183"/>
            <a:ext cx="51238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6" name="Google Shape;806;p30"/>
          <p:cNvSpPr txBox="1"/>
          <p:nvPr/>
        </p:nvSpPr>
        <p:spPr>
          <a:xfrm>
            <a:off x="854438" y="1842593"/>
            <a:ext cx="5309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31"/>
          <p:cNvSpPr txBox="1"/>
          <p:nvPr>
            <p:ph type="title"/>
          </p:nvPr>
        </p:nvSpPr>
        <p:spPr>
          <a:xfrm>
            <a:off x="2175967" y="138088"/>
            <a:ext cx="5330821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Árvores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70C0"/>
                </a:solidFill>
              </a:rPr>
              <a:t>ArvBinEliminar (BST_Delete)</a:t>
            </a:r>
            <a:endParaRPr/>
          </a:p>
        </p:txBody>
      </p:sp>
      <p:sp>
        <p:nvSpPr>
          <p:cNvPr id="812" name="Google Shape;812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3" name="Google Shape;813;p31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4" name="Google Shape;814;p3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5" name="Google Shape;815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816" name="Google Shape;816;p31"/>
          <p:cNvGrpSpPr/>
          <p:nvPr/>
        </p:nvGrpSpPr>
        <p:grpSpPr>
          <a:xfrm>
            <a:off x="3903364" y="1407596"/>
            <a:ext cx="5148576" cy="5316939"/>
            <a:chOff x="3601664" y="1417517"/>
            <a:chExt cx="5253649" cy="5425448"/>
          </a:xfrm>
        </p:grpSpPr>
        <p:pic>
          <p:nvPicPr>
            <p:cNvPr id="817" name="Google Shape;817;p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601664" y="2231436"/>
              <a:ext cx="5192078" cy="46115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8" name="Google Shape;818;p3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608467" y="1417517"/>
              <a:ext cx="5246846" cy="8434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19" name="Google Shape;819;p31"/>
          <p:cNvSpPr txBox="1"/>
          <p:nvPr/>
        </p:nvSpPr>
        <p:spPr>
          <a:xfrm>
            <a:off x="172995" y="1453225"/>
            <a:ext cx="3670029" cy="385063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operação </a:t>
            </a: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BST_Delete()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tenta eliminar um nó com valor específico em uma árvore de busca binária.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A função possui 2 parâmetros: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ponteiro ao cabeçalho;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ponteiro ao elemento;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Chama a função recursiva </a:t>
            </a:r>
            <a:r>
              <a:rPr lang="pt-BR" sz="1600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_delete().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Se a eliminação der certo: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Atualiza a raiz no cabeçalho;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Atualiza o contador;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Se removeu o nó retorna True; Caso contrário retorna False.</a:t>
            </a:r>
            <a:endParaRPr/>
          </a:p>
        </p:txBody>
      </p:sp>
      <p:sp>
        <p:nvSpPr>
          <p:cNvPr id="820" name="Google Shape;820;p31"/>
          <p:cNvSpPr/>
          <p:nvPr/>
        </p:nvSpPr>
        <p:spPr>
          <a:xfrm>
            <a:off x="205733" y="2640392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821" name="Google Shape;821;p31"/>
          <p:cNvSpPr/>
          <p:nvPr/>
        </p:nvSpPr>
        <p:spPr>
          <a:xfrm>
            <a:off x="8522421" y="3281278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822" name="Google Shape;822;p31"/>
          <p:cNvSpPr/>
          <p:nvPr/>
        </p:nvSpPr>
        <p:spPr>
          <a:xfrm>
            <a:off x="205733" y="3545081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823" name="Google Shape;823;p31"/>
          <p:cNvSpPr/>
          <p:nvPr/>
        </p:nvSpPr>
        <p:spPr>
          <a:xfrm>
            <a:off x="4355331" y="4496196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824" name="Google Shape;824;p31"/>
          <p:cNvSpPr/>
          <p:nvPr/>
        </p:nvSpPr>
        <p:spPr>
          <a:xfrm>
            <a:off x="205733" y="3837467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825" name="Google Shape;825;p31"/>
          <p:cNvSpPr/>
          <p:nvPr/>
        </p:nvSpPr>
        <p:spPr>
          <a:xfrm>
            <a:off x="4355331" y="4877196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826" name="Google Shape;826;p31"/>
          <p:cNvSpPr/>
          <p:nvPr/>
        </p:nvSpPr>
        <p:spPr>
          <a:xfrm>
            <a:off x="214349" y="4724796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827" name="Google Shape;827;p31"/>
          <p:cNvSpPr/>
          <p:nvPr/>
        </p:nvSpPr>
        <p:spPr>
          <a:xfrm>
            <a:off x="4355331" y="6296371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828" name="Google Shape;828;p31"/>
          <p:cNvSpPr txBox="1"/>
          <p:nvPr/>
        </p:nvSpPr>
        <p:spPr>
          <a:xfrm>
            <a:off x="4259537" y="1083892"/>
            <a:ext cx="24929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P7-05.h – BST_Delete ()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Árvores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70C0"/>
                </a:solidFill>
              </a:rPr>
              <a:t>Algoritmos</a:t>
            </a:r>
            <a:endParaRPr/>
          </a:p>
        </p:txBody>
      </p:sp>
      <p:sp>
        <p:nvSpPr>
          <p:cNvPr id="122" name="Google Shape;122;p14"/>
          <p:cNvSpPr txBox="1"/>
          <p:nvPr/>
        </p:nvSpPr>
        <p:spPr>
          <a:xfrm>
            <a:off x="749300" y="1242779"/>
            <a:ext cx="7772400" cy="250190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Algoritmos básicos para uma árvore de busca binária (</a:t>
            </a:r>
            <a:r>
              <a:rPr b="0" i="1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Binary Search Tree, BST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 são apresentados a seguir.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Outros algoritmos podem ser necessários dependendo da aplicação. Por exemplo, no caso de percursos, costuma ser necessário definir uma função a nível de aplicação para processar o dado do nó.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tipo abstrato de dados deve ser capaz dar suporte a diferentes estruturas. Por isso, o cabeçalho da árvore é armazenado na memória dinâmica.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3" name="Google Shape;123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32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Árvores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70C0"/>
                </a:solidFill>
              </a:rPr>
              <a:t>BST_Insert (ABB_Inserir)</a:t>
            </a:r>
            <a:endParaRPr/>
          </a:p>
        </p:txBody>
      </p:sp>
      <p:sp>
        <p:nvSpPr>
          <p:cNvPr id="834" name="Google Shape;834;p32"/>
          <p:cNvSpPr txBox="1"/>
          <p:nvPr/>
        </p:nvSpPr>
        <p:spPr>
          <a:xfrm>
            <a:off x="513608" y="1374543"/>
            <a:ext cx="5094711" cy="38211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Assumindo que queremos remover o valor 35.</a:t>
            </a:r>
            <a:endParaRPr/>
          </a:p>
        </p:txBody>
      </p:sp>
      <p:sp>
        <p:nvSpPr>
          <p:cNvPr id="835" name="Google Shape;835;p3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6" name="Google Shape;836;p32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7" name="Google Shape;837;p3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8" name="Google Shape;838;p3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39" name="Google Shape;839;p32"/>
          <p:cNvCxnSpPr>
            <a:stCxn id="840" idx="1"/>
            <a:endCxn id="841" idx="5"/>
          </p:cNvCxnSpPr>
          <p:nvPr/>
        </p:nvCxnSpPr>
        <p:spPr>
          <a:xfrm flipH="1" rot="10800000">
            <a:off x="2050050" y="2776485"/>
            <a:ext cx="843000" cy="364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stealth"/>
            <a:tailEnd len="med" w="med" type="none"/>
          </a:ln>
        </p:spPr>
      </p:cxnSp>
      <p:sp>
        <p:nvSpPr>
          <p:cNvPr id="841" name="Google Shape;841;p32"/>
          <p:cNvSpPr/>
          <p:nvPr/>
        </p:nvSpPr>
        <p:spPr>
          <a:xfrm flipH="1">
            <a:off x="2843875" y="2490568"/>
            <a:ext cx="334962" cy="334963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23</a:t>
            </a:r>
            <a:endParaRPr/>
          </a:p>
        </p:txBody>
      </p:sp>
      <p:sp>
        <p:nvSpPr>
          <p:cNvPr id="842" name="Google Shape;842;p32"/>
          <p:cNvSpPr/>
          <p:nvPr/>
        </p:nvSpPr>
        <p:spPr>
          <a:xfrm flipH="1">
            <a:off x="1196050" y="3793906"/>
            <a:ext cx="336550" cy="334962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12</a:t>
            </a:r>
            <a:endParaRPr/>
          </a:p>
        </p:txBody>
      </p:sp>
      <p:cxnSp>
        <p:nvCxnSpPr>
          <p:cNvPr id="843" name="Google Shape;843;p32"/>
          <p:cNvCxnSpPr>
            <a:stCxn id="842" idx="1"/>
            <a:endCxn id="840" idx="5"/>
          </p:cNvCxnSpPr>
          <p:nvPr/>
        </p:nvCxnSpPr>
        <p:spPr>
          <a:xfrm flipH="1" rot="10800000">
            <a:off x="1483313" y="3378260"/>
            <a:ext cx="328800" cy="464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stealth"/>
            <a:tailEnd len="med" w="med" type="none"/>
          </a:ln>
        </p:spPr>
      </p:cxnSp>
      <p:sp>
        <p:nvSpPr>
          <p:cNvPr id="840" name="Google Shape;840;p32"/>
          <p:cNvSpPr/>
          <p:nvPr/>
        </p:nvSpPr>
        <p:spPr>
          <a:xfrm flipH="1">
            <a:off x="1762787" y="3092231"/>
            <a:ext cx="336550" cy="334962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18</a:t>
            </a:r>
            <a:endParaRPr/>
          </a:p>
        </p:txBody>
      </p:sp>
      <p:cxnSp>
        <p:nvCxnSpPr>
          <p:cNvPr id="844" name="Google Shape;844;p32"/>
          <p:cNvCxnSpPr>
            <a:stCxn id="845" idx="7"/>
            <a:endCxn id="841" idx="3"/>
          </p:cNvCxnSpPr>
          <p:nvPr/>
        </p:nvCxnSpPr>
        <p:spPr>
          <a:xfrm rot="10800000">
            <a:off x="3129674" y="2776485"/>
            <a:ext cx="892200" cy="364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stealth"/>
            <a:tailEnd len="med" w="med" type="none"/>
          </a:ln>
        </p:spPr>
      </p:cxnSp>
      <p:sp>
        <p:nvSpPr>
          <p:cNvPr id="846" name="Google Shape;846;p32"/>
          <p:cNvSpPr/>
          <p:nvPr/>
        </p:nvSpPr>
        <p:spPr>
          <a:xfrm flipH="1">
            <a:off x="3405850" y="3793906"/>
            <a:ext cx="336550" cy="334962"/>
          </a:xfrm>
          <a:prstGeom prst="ellipse">
            <a:avLst/>
          </a:prstGeom>
          <a:solidFill>
            <a:srgbClr val="FCE8AE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35</a:t>
            </a:r>
            <a:endParaRPr/>
          </a:p>
        </p:txBody>
      </p:sp>
      <p:cxnSp>
        <p:nvCxnSpPr>
          <p:cNvPr id="847" name="Google Shape;847;p32"/>
          <p:cNvCxnSpPr>
            <a:stCxn id="846" idx="1"/>
            <a:endCxn id="845" idx="5"/>
          </p:cNvCxnSpPr>
          <p:nvPr/>
        </p:nvCxnSpPr>
        <p:spPr>
          <a:xfrm flipH="1" rot="10800000">
            <a:off x="3693113" y="3378260"/>
            <a:ext cx="328800" cy="464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stealth"/>
            <a:tailEnd len="med" w="med" type="none"/>
          </a:ln>
        </p:spPr>
      </p:cxnSp>
      <p:cxnSp>
        <p:nvCxnSpPr>
          <p:cNvPr id="848" name="Google Shape;848;p32"/>
          <p:cNvCxnSpPr>
            <a:stCxn id="849" idx="7"/>
            <a:endCxn id="845" idx="3"/>
          </p:cNvCxnSpPr>
          <p:nvPr/>
        </p:nvCxnSpPr>
        <p:spPr>
          <a:xfrm rot="10800000">
            <a:off x="4259924" y="3378260"/>
            <a:ext cx="314400" cy="464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stealth"/>
            <a:tailEnd len="med" w="med" type="none"/>
          </a:ln>
        </p:spPr>
      </p:cxnSp>
      <p:sp>
        <p:nvSpPr>
          <p:cNvPr id="845" name="Google Shape;845;p32"/>
          <p:cNvSpPr/>
          <p:nvPr/>
        </p:nvSpPr>
        <p:spPr>
          <a:xfrm flipH="1">
            <a:off x="3972587" y="3092231"/>
            <a:ext cx="336550" cy="334962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44</a:t>
            </a:r>
            <a:endParaRPr/>
          </a:p>
        </p:txBody>
      </p:sp>
      <p:sp>
        <p:nvSpPr>
          <p:cNvPr id="849" name="Google Shape;849;p32"/>
          <p:cNvSpPr/>
          <p:nvPr/>
        </p:nvSpPr>
        <p:spPr>
          <a:xfrm flipH="1">
            <a:off x="4525037" y="3793906"/>
            <a:ext cx="336550" cy="334962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52</a:t>
            </a:r>
            <a:endParaRPr/>
          </a:p>
        </p:txBody>
      </p:sp>
      <p:cxnSp>
        <p:nvCxnSpPr>
          <p:cNvPr id="850" name="Google Shape;850;p32"/>
          <p:cNvCxnSpPr>
            <a:stCxn id="841" idx="7"/>
            <a:endCxn id="851" idx="3"/>
          </p:cNvCxnSpPr>
          <p:nvPr/>
        </p:nvCxnSpPr>
        <p:spPr>
          <a:xfrm rot="10800000">
            <a:off x="2231729" y="2081222"/>
            <a:ext cx="661200" cy="458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stealth"/>
            <a:tailEnd len="med" w="med" type="none"/>
          </a:ln>
        </p:spPr>
      </p:cxnSp>
      <p:sp>
        <p:nvSpPr>
          <p:cNvPr id="851" name="Google Shape;851;p32"/>
          <p:cNvSpPr/>
          <p:nvPr/>
        </p:nvSpPr>
        <p:spPr>
          <a:xfrm>
            <a:off x="1895196" y="1913702"/>
            <a:ext cx="336550" cy="33496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C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852" name="Google Shape;852;p32"/>
          <p:cNvCxnSpPr/>
          <p:nvPr/>
        </p:nvCxnSpPr>
        <p:spPr>
          <a:xfrm>
            <a:off x="1353098" y="2081183"/>
            <a:ext cx="51238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3" name="Google Shape;853;p32"/>
          <p:cNvSpPr txBox="1"/>
          <p:nvPr/>
        </p:nvSpPr>
        <p:spPr>
          <a:xfrm>
            <a:off x="854438" y="1842593"/>
            <a:ext cx="5309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4" name="Google Shape;854;p32"/>
          <p:cNvSpPr txBox="1"/>
          <p:nvPr/>
        </p:nvSpPr>
        <p:spPr>
          <a:xfrm>
            <a:off x="2568760" y="1917470"/>
            <a:ext cx="16900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root = newroot</a:t>
            </a:r>
            <a:endParaRPr sz="18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5" name="Google Shape;855;p32"/>
          <p:cNvSpPr/>
          <p:nvPr/>
        </p:nvSpPr>
        <p:spPr>
          <a:xfrm flipH="1">
            <a:off x="5474438" y="2258702"/>
            <a:ext cx="336550" cy="334962"/>
          </a:xfrm>
          <a:prstGeom prst="ellipse">
            <a:avLst/>
          </a:prstGeom>
          <a:solidFill>
            <a:srgbClr val="FCE8AE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35</a:t>
            </a:r>
            <a:endParaRPr/>
          </a:p>
        </p:txBody>
      </p:sp>
      <p:cxnSp>
        <p:nvCxnSpPr>
          <p:cNvPr id="856" name="Google Shape;856;p32"/>
          <p:cNvCxnSpPr>
            <a:stCxn id="855" idx="1"/>
          </p:cNvCxnSpPr>
          <p:nvPr/>
        </p:nvCxnSpPr>
        <p:spPr>
          <a:xfrm flipH="1" rot="10800000">
            <a:off x="5761701" y="1931856"/>
            <a:ext cx="252900" cy="3759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3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Árvores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70C0"/>
                </a:solidFill>
              </a:rPr>
              <a:t>BST_Insert (ABB_Inserir)</a:t>
            </a:r>
            <a:endParaRPr/>
          </a:p>
        </p:txBody>
      </p:sp>
      <p:sp>
        <p:nvSpPr>
          <p:cNvPr id="862" name="Google Shape;862;p33"/>
          <p:cNvSpPr txBox="1"/>
          <p:nvPr/>
        </p:nvSpPr>
        <p:spPr>
          <a:xfrm>
            <a:off x="513609" y="1374543"/>
            <a:ext cx="4736830" cy="38211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Assumindo que queremos inserir o valor 23.</a:t>
            </a:r>
            <a:endParaRPr/>
          </a:p>
        </p:txBody>
      </p:sp>
      <p:sp>
        <p:nvSpPr>
          <p:cNvPr id="863" name="Google Shape;863;p3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4" name="Google Shape;864;p33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5" name="Google Shape;865;p3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6" name="Google Shape;866;p3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67" name="Google Shape;867;p33"/>
          <p:cNvCxnSpPr>
            <a:stCxn id="868" idx="1"/>
            <a:endCxn id="869" idx="5"/>
          </p:cNvCxnSpPr>
          <p:nvPr/>
        </p:nvCxnSpPr>
        <p:spPr>
          <a:xfrm flipH="1" rot="10800000">
            <a:off x="2050050" y="2776485"/>
            <a:ext cx="843000" cy="364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stealth"/>
            <a:tailEnd len="med" w="med" type="none"/>
          </a:ln>
        </p:spPr>
      </p:cxnSp>
      <p:sp>
        <p:nvSpPr>
          <p:cNvPr id="869" name="Google Shape;869;p33"/>
          <p:cNvSpPr/>
          <p:nvPr/>
        </p:nvSpPr>
        <p:spPr>
          <a:xfrm flipH="1">
            <a:off x="2843875" y="2490568"/>
            <a:ext cx="334962" cy="334963"/>
          </a:xfrm>
          <a:prstGeom prst="ellipse">
            <a:avLst/>
          </a:prstGeom>
          <a:solidFill>
            <a:srgbClr val="FCE8AE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23</a:t>
            </a:r>
            <a:endParaRPr/>
          </a:p>
        </p:txBody>
      </p:sp>
      <p:sp>
        <p:nvSpPr>
          <p:cNvPr id="870" name="Google Shape;870;p33"/>
          <p:cNvSpPr/>
          <p:nvPr/>
        </p:nvSpPr>
        <p:spPr>
          <a:xfrm flipH="1">
            <a:off x="1196050" y="3793906"/>
            <a:ext cx="336550" cy="334962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12</a:t>
            </a:r>
            <a:endParaRPr/>
          </a:p>
        </p:txBody>
      </p:sp>
      <p:cxnSp>
        <p:nvCxnSpPr>
          <p:cNvPr id="871" name="Google Shape;871;p33"/>
          <p:cNvCxnSpPr>
            <a:stCxn id="870" idx="1"/>
            <a:endCxn id="868" idx="5"/>
          </p:cNvCxnSpPr>
          <p:nvPr/>
        </p:nvCxnSpPr>
        <p:spPr>
          <a:xfrm flipH="1" rot="10800000">
            <a:off x="1483313" y="3378260"/>
            <a:ext cx="328800" cy="464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stealth"/>
            <a:tailEnd len="med" w="med" type="none"/>
          </a:ln>
        </p:spPr>
      </p:cxnSp>
      <p:sp>
        <p:nvSpPr>
          <p:cNvPr id="868" name="Google Shape;868;p33"/>
          <p:cNvSpPr/>
          <p:nvPr/>
        </p:nvSpPr>
        <p:spPr>
          <a:xfrm flipH="1">
            <a:off x="1762787" y="3092231"/>
            <a:ext cx="336550" cy="334962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18</a:t>
            </a:r>
            <a:endParaRPr/>
          </a:p>
        </p:txBody>
      </p:sp>
      <p:cxnSp>
        <p:nvCxnSpPr>
          <p:cNvPr id="872" name="Google Shape;872;p33"/>
          <p:cNvCxnSpPr>
            <a:stCxn id="873" idx="7"/>
            <a:endCxn id="869" idx="3"/>
          </p:cNvCxnSpPr>
          <p:nvPr/>
        </p:nvCxnSpPr>
        <p:spPr>
          <a:xfrm rot="10800000">
            <a:off x="3129674" y="2776485"/>
            <a:ext cx="892200" cy="364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stealth"/>
            <a:tailEnd len="med" w="med" type="none"/>
          </a:ln>
        </p:spPr>
      </p:cxnSp>
      <p:sp>
        <p:nvSpPr>
          <p:cNvPr id="874" name="Google Shape;874;p33"/>
          <p:cNvSpPr/>
          <p:nvPr/>
        </p:nvSpPr>
        <p:spPr>
          <a:xfrm flipH="1">
            <a:off x="3405850" y="3793906"/>
            <a:ext cx="336550" cy="334962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35</a:t>
            </a:r>
            <a:endParaRPr/>
          </a:p>
        </p:txBody>
      </p:sp>
      <p:cxnSp>
        <p:nvCxnSpPr>
          <p:cNvPr id="875" name="Google Shape;875;p33"/>
          <p:cNvCxnSpPr>
            <a:stCxn id="874" idx="1"/>
            <a:endCxn id="873" idx="5"/>
          </p:cNvCxnSpPr>
          <p:nvPr/>
        </p:nvCxnSpPr>
        <p:spPr>
          <a:xfrm flipH="1" rot="10800000">
            <a:off x="3693113" y="3378260"/>
            <a:ext cx="328800" cy="464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stealth"/>
            <a:tailEnd len="med" w="med" type="none"/>
          </a:ln>
        </p:spPr>
      </p:cxnSp>
      <p:cxnSp>
        <p:nvCxnSpPr>
          <p:cNvPr id="876" name="Google Shape;876;p33"/>
          <p:cNvCxnSpPr>
            <a:stCxn id="877" idx="7"/>
            <a:endCxn id="873" idx="3"/>
          </p:cNvCxnSpPr>
          <p:nvPr/>
        </p:nvCxnSpPr>
        <p:spPr>
          <a:xfrm rot="10800000">
            <a:off x="4259924" y="3378260"/>
            <a:ext cx="314400" cy="464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stealth"/>
            <a:tailEnd len="med" w="med" type="none"/>
          </a:ln>
        </p:spPr>
      </p:cxnSp>
      <p:sp>
        <p:nvSpPr>
          <p:cNvPr id="873" name="Google Shape;873;p33"/>
          <p:cNvSpPr/>
          <p:nvPr/>
        </p:nvSpPr>
        <p:spPr>
          <a:xfrm flipH="1">
            <a:off x="3972587" y="3092231"/>
            <a:ext cx="336550" cy="334962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44</a:t>
            </a:r>
            <a:endParaRPr/>
          </a:p>
        </p:txBody>
      </p:sp>
      <p:sp>
        <p:nvSpPr>
          <p:cNvPr id="877" name="Google Shape;877;p33"/>
          <p:cNvSpPr/>
          <p:nvPr/>
        </p:nvSpPr>
        <p:spPr>
          <a:xfrm flipH="1">
            <a:off x="4525037" y="3793906"/>
            <a:ext cx="336550" cy="334962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52</a:t>
            </a:r>
            <a:endParaRPr/>
          </a:p>
        </p:txBody>
      </p:sp>
      <p:cxnSp>
        <p:nvCxnSpPr>
          <p:cNvPr id="878" name="Google Shape;878;p33"/>
          <p:cNvCxnSpPr>
            <a:stCxn id="869" idx="7"/>
            <a:endCxn id="879" idx="3"/>
          </p:cNvCxnSpPr>
          <p:nvPr/>
        </p:nvCxnSpPr>
        <p:spPr>
          <a:xfrm rot="10800000">
            <a:off x="2231729" y="2081222"/>
            <a:ext cx="661200" cy="458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stealth"/>
            <a:tailEnd len="med" w="med" type="none"/>
          </a:ln>
        </p:spPr>
      </p:cxnSp>
      <p:sp>
        <p:nvSpPr>
          <p:cNvPr id="879" name="Google Shape;879;p33"/>
          <p:cNvSpPr/>
          <p:nvPr/>
        </p:nvSpPr>
        <p:spPr>
          <a:xfrm>
            <a:off x="1895196" y="1913702"/>
            <a:ext cx="336550" cy="33496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C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880" name="Google Shape;880;p33"/>
          <p:cNvCxnSpPr/>
          <p:nvPr/>
        </p:nvCxnSpPr>
        <p:spPr>
          <a:xfrm>
            <a:off x="1353098" y="2081183"/>
            <a:ext cx="51238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1" name="Google Shape;881;p33"/>
          <p:cNvSpPr txBox="1"/>
          <p:nvPr/>
        </p:nvSpPr>
        <p:spPr>
          <a:xfrm>
            <a:off x="854438" y="1842593"/>
            <a:ext cx="5309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2" name="Google Shape;882;p33"/>
          <p:cNvSpPr txBox="1"/>
          <p:nvPr/>
        </p:nvSpPr>
        <p:spPr>
          <a:xfrm>
            <a:off x="612774" y="5024902"/>
            <a:ext cx="3837305" cy="38211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Considerando o sucessor imediato.</a:t>
            </a:r>
            <a:endParaRPr/>
          </a:p>
        </p:txBody>
      </p:sp>
      <p:sp>
        <p:nvSpPr>
          <p:cNvPr id="883" name="Google Shape;883;p33"/>
          <p:cNvSpPr txBox="1"/>
          <p:nvPr/>
        </p:nvSpPr>
        <p:spPr>
          <a:xfrm>
            <a:off x="2619094" y="1952971"/>
            <a:ext cx="16900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root = newroot</a:t>
            </a:r>
            <a:endParaRPr sz="18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4" name="Google Shape;884;p33"/>
          <p:cNvSpPr/>
          <p:nvPr/>
        </p:nvSpPr>
        <p:spPr>
          <a:xfrm flipH="1">
            <a:off x="5255926" y="2301584"/>
            <a:ext cx="336550" cy="334962"/>
          </a:xfrm>
          <a:prstGeom prst="ellipse">
            <a:avLst/>
          </a:prstGeom>
          <a:solidFill>
            <a:srgbClr val="FCE8AE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23</a:t>
            </a:r>
            <a:endParaRPr/>
          </a:p>
        </p:txBody>
      </p:sp>
      <p:cxnSp>
        <p:nvCxnSpPr>
          <p:cNvPr id="885" name="Google Shape;885;p33"/>
          <p:cNvCxnSpPr>
            <a:stCxn id="884" idx="1"/>
          </p:cNvCxnSpPr>
          <p:nvPr/>
        </p:nvCxnSpPr>
        <p:spPr>
          <a:xfrm flipH="1" rot="10800000">
            <a:off x="5543190" y="1974738"/>
            <a:ext cx="252900" cy="3759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3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Árvores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70C0"/>
                </a:solidFill>
              </a:rPr>
              <a:t>_Delete (_Eliminar)</a:t>
            </a:r>
            <a:endParaRPr/>
          </a:p>
        </p:txBody>
      </p:sp>
      <p:sp>
        <p:nvSpPr>
          <p:cNvPr id="891" name="Google Shape;891;p3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2" name="Google Shape;892;p3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3" name="Google Shape;893;p3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4" name="Google Shape;894;p3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895" name="Google Shape;895;p34"/>
          <p:cNvGrpSpPr/>
          <p:nvPr/>
        </p:nvGrpSpPr>
        <p:grpSpPr>
          <a:xfrm>
            <a:off x="3298627" y="1476061"/>
            <a:ext cx="5650437" cy="4851178"/>
            <a:chOff x="3242065" y="1362937"/>
            <a:chExt cx="5650437" cy="4851178"/>
          </a:xfrm>
        </p:grpSpPr>
        <p:pic>
          <p:nvPicPr>
            <p:cNvPr id="896" name="Google Shape;896;p3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242065" y="3081218"/>
              <a:ext cx="5641010" cy="31328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7" name="Google Shape;897;p3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251492" y="1362937"/>
              <a:ext cx="5641010" cy="174656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98" name="Google Shape;898;p34"/>
          <p:cNvSpPr txBox="1"/>
          <p:nvPr/>
        </p:nvSpPr>
        <p:spPr>
          <a:xfrm>
            <a:off x="35846" y="1560462"/>
            <a:ext cx="3135058" cy="457744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função recursiva 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_delete() 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procura na árvore o elemento a ser removido. Caso exista, trata 3 casos: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nó sem filhos;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nó com 1 filho;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nó com 2 filhos.</a:t>
            </a: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endParaRPr b="0" i="0" sz="16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função possui 4 parâmetros: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ponteiro ao cabeçalho;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ponteiro ao nó raiz atual;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ponteiro o elemento;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booleano sucesso.</a:t>
            </a:r>
            <a:endParaRPr/>
          </a:p>
          <a:p>
            <a:pPr indent="-26003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None/>
            </a:pPr>
            <a:r>
              <a:t/>
            </a:r>
            <a:endParaRPr sz="16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Se a raiz for nula: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Faz sucesso false;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Retorna nulo.</a:t>
            </a:r>
            <a:endParaRPr/>
          </a:p>
        </p:txBody>
      </p:sp>
      <p:sp>
        <p:nvSpPr>
          <p:cNvPr id="899" name="Google Shape;899;p34"/>
          <p:cNvSpPr txBox="1"/>
          <p:nvPr/>
        </p:nvSpPr>
        <p:spPr>
          <a:xfrm>
            <a:off x="3902485" y="1127007"/>
            <a:ext cx="20120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P7-06.h –_Delete ()</a:t>
            </a:r>
            <a:endParaRPr/>
          </a:p>
        </p:txBody>
      </p:sp>
      <p:sp>
        <p:nvSpPr>
          <p:cNvPr id="900" name="Google Shape;900;p34"/>
          <p:cNvSpPr/>
          <p:nvPr/>
        </p:nvSpPr>
        <p:spPr>
          <a:xfrm>
            <a:off x="144706" y="5262702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901" name="Google Shape;901;p34"/>
          <p:cNvSpPr/>
          <p:nvPr/>
        </p:nvSpPr>
        <p:spPr>
          <a:xfrm>
            <a:off x="3788185" y="5213174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35"/>
          <p:cNvSpPr txBox="1"/>
          <p:nvPr>
            <p:ph type="title"/>
          </p:nvPr>
        </p:nvSpPr>
        <p:spPr>
          <a:xfrm>
            <a:off x="172996" y="185360"/>
            <a:ext cx="3406227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C00000"/>
                </a:solidFill>
              </a:rPr>
              <a:t>Árvores de Busca Binária</a:t>
            </a:r>
            <a:br>
              <a:rPr lang="pt-BR" sz="2000">
                <a:solidFill>
                  <a:srgbClr val="C00000"/>
                </a:solidFill>
              </a:rPr>
            </a:br>
            <a:r>
              <a:rPr lang="pt-BR" sz="2000">
                <a:solidFill>
                  <a:srgbClr val="0070C0"/>
                </a:solidFill>
              </a:rPr>
              <a:t>_Delete (_Eliminar)</a:t>
            </a:r>
            <a:endParaRPr/>
          </a:p>
        </p:txBody>
      </p:sp>
      <p:sp>
        <p:nvSpPr>
          <p:cNvPr id="907" name="Google Shape;907;p3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8" name="Google Shape;908;p35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9" name="Google Shape;909;p3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0" name="Google Shape;910;p3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911" name="Google Shape;911;p35"/>
          <p:cNvGrpSpPr/>
          <p:nvPr/>
        </p:nvGrpSpPr>
        <p:grpSpPr>
          <a:xfrm>
            <a:off x="3248344" y="1225538"/>
            <a:ext cx="5641010" cy="5124592"/>
            <a:chOff x="3193914" y="1269082"/>
            <a:chExt cx="5641010" cy="5124592"/>
          </a:xfrm>
        </p:grpSpPr>
        <p:pic>
          <p:nvPicPr>
            <p:cNvPr id="912" name="Google Shape;912;p3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193914" y="1269082"/>
              <a:ext cx="5641010" cy="36786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3" name="Google Shape;913;p3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215650" y="4947779"/>
              <a:ext cx="5619274" cy="144589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14" name="Google Shape;914;p35"/>
          <p:cNvSpPr txBox="1"/>
          <p:nvPr/>
        </p:nvSpPr>
        <p:spPr>
          <a:xfrm>
            <a:off x="106482" y="1499809"/>
            <a:ext cx="3101546" cy="482599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Compara o dado a ser eliminado ao dado na raiz: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Se for menor; 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Se for maior;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Se for igual, o nó foi encontrado.  Tratam-se os casos em que o nó a ser removido (nó root) não possui filhos ou possui um filho.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Caso sem filho esquerdo (sem antecessor) e talvez 1 filho direito.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Elimina o nó;</a:t>
            </a:r>
            <a:endParaRPr/>
          </a:p>
          <a:p>
            <a:pPr indent="-341312" lvl="2" marL="74136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Retorna a sub-árvore direita ou nulo;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Caso com apenas 1 filho esquerdo.</a:t>
            </a:r>
            <a:endParaRPr/>
          </a:p>
        </p:txBody>
      </p:sp>
      <p:sp>
        <p:nvSpPr>
          <p:cNvPr id="915" name="Google Shape;915;p35"/>
          <p:cNvSpPr/>
          <p:nvPr/>
        </p:nvSpPr>
        <p:spPr>
          <a:xfrm>
            <a:off x="193673" y="1537132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916" name="Google Shape;916;p35"/>
          <p:cNvSpPr/>
          <p:nvPr/>
        </p:nvSpPr>
        <p:spPr>
          <a:xfrm>
            <a:off x="3744688" y="1210759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917" name="Google Shape;917;p35"/>
          <p:cNvSpPr/>
          <p:nvPr/>
        </p:nvSpPr>
        <p:spPr>
          <a:xfrm>
            <a:off x="612775" y="2082003"/>
            <a:ext cx="228600" cy="228600"/>
          </a:xfrm>
          <a:prstGeom prst="ellipse">
            <a:avLst/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918" name="Google Shape;918;p35"/>
          <p:cNvSpPr/>
          <p:nvPr/>
        </p:nvSpPr>
        <p:spPr>
          <a:xfrm>
            <a:off x="612775" y="2421596"/>
            <a:ext cx="228600" cy="228600"/>
          </a:xfrm>
          <a:prstGeom prst="ellipse">
            <a:avLst/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919" name="Google Shape;919;p35"/>
          <p:cNvSpPr/>
          <p:nvPr/>
        </p:nvSpPr>
        <p:spPr>
          <a:xfrm>
            <a:off x="4218217" y="1439359"/>
            <a:ext cx="228600" cy="228600"/>
          </a:xfrm>
          <a:prstGeom prst="ellipse">
            <a:avLst/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920" name="Google Shape;920;p35"/>
          <p:cNvSpPr/>
          <p:nvPr/>
        </p:nvSpPr>
        <p:spPr>
          <a:xfrm>
            <a:off x="4218217" y="2007558"/>
            <a:ext cx="228600" cy="228600"/>
          </a:xfrm>
          <a:prstGeom prst="ellipse">
            <a:avLst/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921" name="Google Shape;921;p35"/>
          <p:cNvSpPr/>
          <p:nvPr/>
        </p:nvSpPr>
        <p:spPr>
          <a:xfrm>
            <a:off x="193673" y="2726767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922" name="Google Shape;922;p35"/>
          <p:cNvSpPr/>
          <p:nvPr/>
        </p:nvSpPr>
        <p:spPr>
          <a:xfrm>
            <a:off x="3769634" y="2310603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923" name="Google Shape;923;p35"/>
          <p:cNvSpPr/>
          <p:nvPr/>
        </p:nvSpPr>
        <p:spPr>
          <a:xfrm>
            <a:off x="212275" y="3971781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924" name="Google Shape;924;p35"/>
          <p:cNvSpPr/>
          <p:nvPr/>
        </p:nvSpPr>
        <p:spPr>
          <a:xfrm>
            <a:off x="3751036" y="2874085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925" name="Google Shape;925;p35"/>
          <p:cNvSpPr/>
          <p:nvPr/>
        </p:nvSpPr>
        <p:spPr>
          <a:xfrm>
            <a:off x="212275" y="5594523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926" name="Google Shape;926;p35"/>
          <p:cNvSpPr/>
          <p:nvPr/>
        </p:nvSpPr>
        <p:spPr>
          <a:xfrm>
            <a:off x="3770633" y="4675635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927" name="Google Shape;927;p35"/>
          <p:cNvSpPr/>
          <p:nvPr/>
        </p:nvSpPr>
        <p:spPr>
          <a:xfrm>
            <a:off x="574677" y="4739782"/>
            <a:ext cx="228600" cy="228600"/>
          </a:xfrm>
          <a:prstGeom prst="ellipse">
            <a:avLst/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928" name="Google Shape;928;p35"/>
          <p:cNvSpPr/>
          <p:nvPr/>
        </p:nvSpPr>
        <p:spPr>
          <a:xfrm>
            <a:off x="574677" y="5079375"/>
            <a:ext cx="228600" cy="228600"/>
          </a:xfrm>
          <a:prstGeom prst="ellipse">
            <a:avLst/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/>
          </a:p>
        </p:txBody>
      </p:sp>
      <p:sp>
        <p:nvSpPr>
          <p:cNvPr id="929" name="Google Shape;929;p35"/>
          <p:cNvSpPr/>
          <p:nvPr/>
        </p:nvSpPr>
        <p:spPr>
          <a:xfrm>
            <a:off x="4615544" y="3965065"/>
            <a:ext cx="228600" cy="228600"/>
          </a:xfrm>
          <a:prstGeom prst="ellipse">
            <a:avLst/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930" name="Google Shape;930;p35"/>
          <p:cNvSpPr/>
          <p:nvPr/>
        </p:nvSpPr>
        <p:spPr>
          <a:xfrm>
            <a:off x="4615544" y="4319220"/>
            <a:ext cx="228600" cy="228600"/>
          </a:xfrm>
          <a:prstGeom prst="ellipse">
            <a:avLst/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/>
          </a:p>
        </p:txBody>
      </p:sp>
      <p:sp>
        <p:nvSpPr>
          <p:cNvPr id="931" name="Google Shape;931;p35"/>
          <p:cNvSpPr txBox="1"/>
          <p:nvPr/>
        </p:nvSpPr>
        <p:spPr>
          <a:xfrm>
            <a:off x="6977678" y="4700337"/>
            <a:ext cx="1758815" cy="307777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free (root-&gt;dataPtr);</a:t>
            </a:r>
            <a:endParaRPr/>
          </a:p>
        </p:txBody>
      </p:sp>
      <p:cxnSp>
        <p:nvCxnSpPr>
          <p:cNvPr id="932" name="Google Shape;932;p35"/>
          <p:cNvCxnSpPr>
            <a:stCxn id="931" idx="1"/>
          </p:cNvCxnSpPr>
          <p:nvPr/>
        </p:nvCxnSpPr>
        <p:spPr>
          <a:xfrm flipH="1">
            <a:off x="5290478" y="4854226"/>
            <a:ext cx="1687200" cy="621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33" name="Google Shape;933;p35"/>
          <p:cNvSpPr txBox="1"/>
          <p:nvPr/>
        </p:nvSpPr>
        <p:spPr>
          <a:xfrm>
            <a:off x="3998324" y="758092"/>
            <a:ext cx="37112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P7-06.h – Função recursiva _Delete ()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3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Árvores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70C0"/>
                </a:solidFill>
              </a:rPr>
              <a:t>_Delete (_Eliminar)</a:t>
            </a:r>
            <a:endParaRPr/>
          </a:p>
        </p:txBody>
      </p:sp>
      <p:sp>
        <p:nvSpPr>
          <p:cNvPr id="939" name="Google Shape;939;p36"/>
          <p:cNvSpPr txBox="1"/>
          <p:nvPr/>
        </p:nvSpPr>
        <p:spPr>
          <a:xfrm>
            <a:off x="513609" y="1374543"/>
            <a:ext cx="4906116" cy="38211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Assumindo que queremos remover o valor 12.</a:t>
            </a:r>
            <a:endParaRPr/>
          </a:p>
        </p:txBody>
      </p:sp>
      <p:sp>
        <p:nvSpPr>
          <p:cNvPr id="940" name="Google Shape;940;p3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1" name="Google Shape;941;p36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2" name="Google Shape;942;p3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3" name="Google Shape;943;p3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44" name="Google Shape;944;p36"/>
          <p:cNvCxnSpPr>
            <a:stCxn id="945" idx="1"/>
            <a:endCxn id="946" idx="5"/>
          </p:cNvCxnSpPr>
          <p:nvPr/>
        </p:nvCxnSpPr>
        <p:spPr>
          <a:xfrm flipH="1" rot="10800000">
            <a:off x="2050050" y="2776485"/>
            <a:ext cx="843000" cy="364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stealth"/>
            <a:tailEnd len="med" w="med" type="none"/>
          </a:ln>
        </p:spPr>
      </p:cxnSp>
      <p:sp>
        <p:nvSpPr>
          <p:cNvPr id="946" name="Google Shape;946;p36"/>
          <p:cNvSpPr/>
          <p:nvPr/>
        </p:nvSpPr>
        <p:spPr>
          <a:xfrm flipH="1">
            <a:off x="2843875" y="2490568"/>
            <a:ext cx="334962" cy="334963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23</a:t>
            </a:r>
            <a:endParaRPr/>
          </a:p>
        </p:txBody>
      </p:sp>
      <p:sp>
        <p:nvSpPr>
          <p:cNvPr id="947" name="Google Shape;947;p36"/>
          <p:cNvSpPr/>
          <p:nvPr/>
        </p:nvSpPr>
        <p:spPr>
          <a:xfrm flipH="1">
            <a:off x="1196050" y="3793906"/>
            <a:ext cx="336550" cy="334962"/>
          </a:xfrm>
          <a:prstGeom prst="ellipse">
            <a:avLst/>
          </a:prstGeom>
          <a:solidFill>
            <a:srgbClr val="FCE8AE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12</a:t>
            </a:r>
            <a:endParaRPr/>
          </a:p>
        </p:txBody>
      </p:sp>
      <p:cxnSp>
        <p:nvCxnSpPr>
          <p:cNvPr id="948" name="Google Shape;948;p36"/>
          <p:cNvCxnSpPr>
            <a:stCxn id="947" idx="1"/>
            <a:endCxn id="945" idx="5"/>
          </p:cNvCxnSpPr>
          <p:nvPr/>
        </p:nvCxnSpPr>
        <p:spPr>
          <a:xfrm flipH="1" rot="10800000">
            <a:off x="1483313" y="3378260"/>
            <a:ext cx="328800" cy="464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stealth"/>
            <a:tailEnd len="med" w="med" type="none"/>
          </a:ln>
        </p:spPr>
      </p:cxnSp>
      <p:sp>
        <p:nvSpPr>
          <p:cNvPr id="945" name="Google Shape;945;p36"/>
          <p:cNvSpPr/>
          <p:nvPr/>
        </p:nvSpPr>
        <p:spPr>
          <a:xfrm flipH="1">
            <a:off x="1762787" y="3092231"/>
            <a:ext cx="336550" cy="334962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18</a:t>
            </a:r>
            <a:endParaRPr/>
          </a:p>
        </p:txBody>
      </p:sp>
      <p:cxnSp>
        <p:nvCxnSpPr>
          <p:cNvPr id="949" name="Google Shape;949;p36"/>
          <p:cNvCxnSpPr>
            <a:stCxn id="950" idx="7"/>
            <a:endCxn id="946" idx="3"/>
          </p:cNvCxnSpPr>
          <p:nvPr/>
        </p:nvCxnSpPr>
        <p:spPr>
          <a:xfrm rot="10800000">
            <a:off x="3129674" y="2776485"/>
            <a:ext cx="892200" cy="364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stealth"/>
            <a:tailEnd len="med" w="med" type="none"/>
          </a:ln>
        </p:spPr>
      </p:cxnSp>
      <p:sp>
        <p:nvSpPr>
          <p:cNvPr id="951" name="Google Shape;951;p36"/>
          <p:cNvSpPr/>
          <p:nvPr/>
        </p:nvSpPr>
        <p:spPr>
          <a:xfrm flipH="1">
            <a:off x="3405850" y="3793906"/>
            <a:ext cx="336550" cy="334962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35</a:t>
            </a:r>
            <a:endParaRPr/>
          </a:p>
        </p:txBody>
      </p:sp>
      <p:cxnSp>
        <p:nvCxnSpPr>
          <p:cNvPr id="952" name="Google Shape;952;p36"/>
          <p:cNvCxnSpPr>
            <a:stCxn id="951" idx="1"/>
            <a:endCxn id="950" idx="5"/>
          </p:cNvCxnSpPr>
          <p:nvPr/>
        </p:nvCxnSpPr>
        <p:spPr>
          <a:xfrm flipH="1" rot="10800000">
            <a:off x="3693113" y="3378260"/>
            <a:ext cx="328800" cy="464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stealth"/>
            <a:tailEnd len="med" w="med" type="none"/>
          </a:ln>
        </p:spPr>
      </p:cxnSp>
      <p:cxnSp>
        <p:nvCxnSpPr>
          <p:cNvPr id="953" name="Google Shape;953;p36"/>
          <p:cNvCxnSpPr>
            <a:stCxn id="954" idx="7"/>
            <a:endCxn id="950" idx="3"/>
          </p:cNvCxnSpPr>
          <p:nvPr/>
        </p:nvCxnSpPr>
        <p:spPr>
          <a:xfrm rot="10800000">
            <a:off x="4259924" y="3378260"/>
            <a:ext cx="314400" cy="464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stealth"/>
            <a:tailEnd len="med" w="med" type="none"/>
          </a:ln>
        </p:spPr>
      </p:cxnSp>
      <p:sp>
        <p:nvSpPr>
          <p:cNvPr id="950" name="Google Shape;950;p36"/>
          <p:cNvSpPr/>
          <p:nvPr/>
        </p:nvSpPr>
        <p:spPr>
          <a:xfrm flipH="1">
            <a:off x="3972587" y="3092231"/>
            <a:ext cx="336550" cy="334962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44</a:t>
            </a:r>
            <a:endParaRPr/>
          </a:p>
        </p:txBody>
      </p:sp>
      <p:sp>
        <p:nvSpPr>
          <p:cNvPr id="954" name="Google Shape;954;p36"/>
          <p:cNvSpPr/>
          <p:nvPr/>
        </p:nvSpPr>
        <p:spPr>
          <a:xfrm flipH="1">
            <a:off x="4525037" y="3793906"/>
            <a:ext cx="336550" cy="334962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52</a:t>
            </a:r>
            <a:endParaRPr/>
          </a:p>
        </p:txBody>
      </p:sp>
      <p:cxnSp>
        <p:nvCxnSpPr>
          <p:cNvPr id="955" name="Google Shape;955;p36"/>
          <p:cNvCxnSpPr>
            <a:stCxn id="946" idx="7"/>
            <a:endCxn id="956" idx="3"/>
          </p:cNvCxnSpPr>
          <p:nvPr/>
        </p:nvCxnSpPr>
        <p:spPr>
          <a:xfrm rot="10800000">
            <a:off x="2231729" y="2081222"/>
            <a:ext cx="661200" cy="458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stealth"/>
            <a:tailEnd len="med" w="med" type="none"/>
          </a:ln>
        </p:spPr>
      </p:cxnSp>
      <p:sp>
        <p:nvSpPr>
          <p:cNvPr id="956" name="Google Shape;956;p36"/>
          <p:cNvSpPr/>
          <p:nvPr/>
        </p:nvSpPr>
        <p:spPr>
          <a:xfrm>
            <a:off x="1895196" y="1913702"/>
            <a:ext cx="336550" cy="33496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C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57" name="Google Shape;957;p36"/>
          <p:cNvSpPr txBox="1"/>
          <p:nvPr/>
        </p:nvSpPr>
        <p:spPr>
          <a:xfrm>
            <a:off x="968612" y="3192500"/>
            <a:ext cx="7423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dltptr</a:t>
            </a:r>
            <a:endParaRPr sz="18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8" name="Google Shape;958;p36"/>
          <p:cNvSpPr txBox="1"/>
          <p:nvPr/>
        </p:nvSpPr>
        <p:spPr>
          <a:xfrm>
            <a:off x="2558507" y="1942453"/>
            <a:ext cx="5707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root</a:t>
            </a:r>
            <a:endParaRPr/>
          </a:p>
        </p:txBody>
      </p:sp>
      <p:cxnSp>
        <p:nvCxnSpPr>
          <p:cNvPr id="959" name="Google Shape;959;p36"/>
          <p:cNvCxnSpPr/>
          <p:nvPr/>
        </p:nvCxnSpPr>
        <p:spPr>
          <a:xfrm>
            <a:off x="1353098" y="2081183"/>
            <a:ext cx="51238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0" name="Google Shape;960;p36"/>
          <p:cNvSpPr txBox="1"/>
          <p:nvPr/>
        </p:nvSpPr>
        <p:spPr>
          <a:xfrm>
            <a:off x="854438" y="1842593"/>
            <a:ext cx="5309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961" name="Google Shape;961;p36"/>
          <p:cNvGrpSpPr/>
          <p:nvPr/>
        </p:nvGrpSpPr>
        <p:grpSpPr>
          <a:xfrm>
            <a:off x="6227447" y="3326210"/>
            <a:ext cx="1676398" cy="1125053"/>
            <a:chOff x="1126320" y="4859368"/>
            <a:chExt cx="1649673" cy="1250059"/>
          </a:xfrm>
        </p:grpSpPr>
        <p:sp>
          <p:nvSpPr>
            <p:cNvPr id="962" name="Google Shape;962;p36"/>
            <p:cNvSpPr/>
            <p:nvPr/>
          </p:nvSpPr>
          <p:spPr>
            <a:xfrm>
              <a:off x="1132126" y="5375216"/>
              <a:ext cx="1586369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63" name="Google Shape;963;p36"/>
            <p:cNvSpPr txBox="1"/>
            <p:nvPr/>
          </p:nvSpPr>
          <p:spPr>
            <a:xfrm>
              <a:off x="1128257" y="5767427"/>
              <a:ext cx="692700" cy="34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64" name="Google Shape;964;p36"/>
            <p:cNvSpPr/>
            <p:nvPr/>
          </p:nvSpPr>
          <p:spPr>
            <a:xfrm>
              <a:off x="2249703" y="544751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65" name="Google Shape;965;p36"/>
            <p:cNvSpPr txBox="1"/>
            <p:nvPr/>
          </p:nvSpPr>
          <p:spPr>
            <a:xfrm>
              <a:off x="2253093" y="5767427"/>
              <a:ext cx="522900" cy="34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right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66" name="Google Shape;966;p36"/>
            <p:cNvSpPr/>
            <p:nvPr/>
          </p:nvSpPr>
          <p:spPr>
            <a:xfrm>
              <a:off x="1242761" y="544751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67" name="Google Shape;967;p36"/>
            <p:cNvCxnSpPr>
              <a:endCxn id="968" idx="2"/>
            </p:cNvCxnSpPr>
            <p:nvPr/>
          </p:nvCxnSpPr>
          <p:spPr>
            <a:xfrm rot="10800000">
              <a:off x="1447470" y="5207030"/>
              <a:ext cx="1800" cy="401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68" name="Google Shape;968;p36"/>
            <p:cNvSpPr/>
            <p:nvPr/>
          </p:nvSpPr>
          <p:spPr>
            <a:xfrm>
              <a:off x="1126320" y="4859368"/>
              <a:ext cx="642299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12</a:t>
              </a:r>
              <a:endParaRPr/>
            </a:p>
          </p:txBody>
        </p:sp>
        <p:sp>
          <p:nvSpPr>
            <p:cNvPr id="969" name="Google Shape;969;p36"/>
            <p:cNvSpPr/>
            <p:nvPr/>
          </p:nvSpPr>
          <p:spPr>
            <a:xfrm>
              <a:off x="2400007" y="5576965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70" name="Google Shape;970;p36"/>
            <p:cNvSpPr/>
            <p:nvPr/>
          </p:nvSpPr>
          <p:spPr>
            <a:xfrm>
              <a:off x="1396871" y="5576967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71" name="Google Shape;971;p36"/>
            <p:cNvSpPr/>
            <p:nvPr/>
          </p:nvSpPr>
          <p:spPr>
            <a:xfrm>
              <a:off x="1759829" y="544751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72" name="Google Shape;972;p36"/>
            <p:cNvSpPr/>
            <p:nvPr/>
          </p:nvSpPr>
          <p:spPr>
            <a:xfrm>
              <a:off x="1910133" y="5576965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73" name="Google Shape;973;p36"/>
            <p:cNvSpPr txBox="1"/>
            <p:nvPr/>
          </p:nvSpPr>
          <p:spPr>
            <a:xfrm>
              <a:off x="1784991" y="5756537"/>
              <a:ext cx="423600" cy="34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left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974" name="Google Shape;974;p36"/>
          <p:cNvCxnSpPr>
            <a:endCxn id="962" idx="3"/>
          </p:cNvCxnSpPr>
          <p:nvPr/>
        </p:nvCxnSpPr>
        <p:spPr>
          <a:xfrm flipH="1">
            <a:off x="7845415" y="2648968"/>
            <a:ext cx="139200" cy="1456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5" name="Google Shape;975;p36"/>
          <p:cNvSpPr txBox="1"/>
          <p:nvPr/>
        </p:nvSpPr>
        <p:spPr>
          <a:xfrm>
            <a:off x="7804221" y="2890380"/>
            <a:ext cx="7423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dltptr</a:t>
            </a:r>
            <a:endParaRPr sz="18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3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Árvores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70C0"/>
                </a:solidFill>
              </a:rPr>
              <a:t>_Delete (_Eliminar)</a:t>
            </a:r>
            <a:endParaRPr/>
          </a:p>
        </p:txBody>
      </p:sp>
      <p:sp>
        <p:nvSpPr>
          <p:cNvPr id="981" name="Google Shape;981;p37"/>
          <p:cNvSpPr txBox="1"/>
          <p:nvPr/>
        </p:nvSpPr>
        <p:spPr>
          <a:xfrm>
            <a:off x="513608" y="1374543"/>
            <a:ext cx="4953741" cy="38211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Assumindo que queremos remover o valor 18.</a:t>
            </a:r>
            <a:endParaRPr/>
          </a:p>
        </p:txBody>
      </p:sp>
      <p:sp>
        <p:nvSpPr>
          <p:cNvPr id="982" name="Google Shape;982;p3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3" name="Google Shape;983;p37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4" name="Google Shape;984;p3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5" name="Google Shape;985;p3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86" name="Google Shape;986;p37"/>
          <p:cNvCxnSpPr>
            <a:stCxn id="987" idx="1"/>
            <a:endCxn id="988" idx="6"/>
          </p:cNvCxnSpPr>
          <p:nvPr/>
        </p:nvCxnSpPr>
        <p:spPr>
          <a:xfrm flipH="1" rot="10800000">
            <a:off x="2050050" y="2657985"/>
            <a:ext cx="793800" cy="4833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stealth"/>
            <a:tailEnd len="med" w="med" type="none"/>
          </a:ln>
        </p:spPr>
      </p:cxnSp>
      <p:sp>
        <p:nvSpPr>
          <p:cNvPr id="988" name="Google Shape;988;p37"/>
          <p:cNvSpPr/>
          <p:nvPr/>
        </p:nvSpPr>
        <p:spPr>
          <a:xfrm flipH="1">
            <a:off x="2843875" y="2490568"/>
            <a:ext cx="334962" cy="334963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23</a:t>
            </a:r>
            <a:endParaRPr/>
          </a:p>
        </p:txBody>
      </p:sp>
      <p:sp>
        <p:nvSpPr>
          <p:cNvPr id="989" name="Google Shape;989;p37"/>
          <p:cNvSpPr/>
          <p:nvPr/>
        </p:nvSpPr>
        <p:spPr>
          <a:xfrm flipH="1">
            <a:off x="1196050" y="3793906"/>
            <a:ext cx="336550" cy="334962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12</a:t>
            </a:r>
            <a:endParaRPr/>
          </a:p>
        </p:txBody>
      </p:sp>
      <p:cxnSp>
        <p:nvCxnSpPr>
          <p:cNvPr id="990" name="Google Shape;990;p37"/>
          <p:cNvCxnSpPr>
            <a:stCxn id="989" idx="1"/>
            <a:endCxn id="987" idx="5"/>
          </p:cNvCxnSpPr>
          <p:nvPr/>
        </p:nvCxnSpPr>
        <p:spPr>
          <a:xfrm flipH="1" rot="10800000">
            <a:off x="1483313" y="3378260"/>
            <a:ext cx="328800" cy="464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stealth"/>
            <a:tailEnd len="med" w="med" type="none"/>
          </a:ln>
        </p:spPr>
      </p:cxnSp>
      <p:sp>
        <p:nvSpPr>
          <p:cNvPr id="987" name="Google Shape;987;p37"/>
          <p:cNvSpPr/>
          <p:nvPr/>
        </p:nvSpPr>
        <p:spPr>
          <a:xfrm flipH="1">
            <a:off x="1762787" y="3092231"/>
            <a:ext cx="336550" cy="334962"/>
          </a:xfrm>
          <a:prstGeom prst="ellipse">
            <a:avLst/>
          </a:prstGeom>
          <a:solidFill>
            <a:srgbClr val="FCE8AE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18</a:t>
            </a:r>
            <a:endParaRPr/>
          </a:p>
        </p:txBody>
      </p:sp>
      <p:cxnSp>
        <p:nvCxnSpPr>
          <p:cNvPr id="991" name="Google Shape;991;p37"/>
          <p:cNvCxnSpPr>
            <a:stCxn id="992" idx="7"/>
            <a:endCxn id="988" idx="3"/>
          </p:cNvCxnSpPr>
          <p:nvPr/>
        </p:nvCxnSpPr>
        <p:spPr>
          <a:xfrm rot="10800000">
            <a:off x="3129674" y="2776485"/>
            <a:ext cx="892200" cy="364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stealth"/>
            <a:tailEnd len="med" w="med" type="none"/>
          </a:ln>
        </p:spPr>
      </p:cxnSp>
      <p:sp>
        <p:nvSpPr>
          <p:cNvPr id="993" name="Google Shape;993;p37"/>
          <p:cNvSpPr/>
          <p:nvPr/>
        </p:nvSpPr>
        <p:spPr>
          <a:xfrm flipH="1">
            <a:off x="3405850" y="3793906"/>
            <a:ext cx="336550" cy="334962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35</a:t>
            </a:r>
            <a:endParaRPr/>
          </a:p>
        </p:txBody>
      </p:sp>
      <p:cxnSp>
        <p:nvCxnSpPr>
          <p:cNvPr id="994" name="Google Shape;994;p37"/>
          <p:cNvCxnSpPr>
            <a:stCxn id="993" idx="1"/>
            <a:endCxn id="992" idx="5"/>
          </p:cNvCxnSpPr>
          <p:nvPr/>
        </p:nvCxnSpPr>
        <p:spPr>
          <a:xfrm flipH="1" rot="10800000">
            <a:off x="3693113" y="3378260"/>
            <a:ext cx="328800" cy="464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stealth"/>
            <a:tailEnd len="med" w="med" type="none"/>
          </a:ln>
        </p:spPr>
      </p:cxnSp>
      <p:cxnSp>
        <p:nvCxnSpPr>
          <p:cNvPr id="995" name="Google Shape;995;p37"/>
          <p:cNvCxnSpPr>
            <a:stCxn id="996" idx="7"/>
            <a:endCxn id="992" idx="3"/>
          </p:cNvCxnSpPr>
          <p:nvPr/>
        </p:nvCxnSpPr>
        <p:spPr>
          <a:xfrm rot="10800000">
            <a:off x="4259924" y="3378260"/>
            <a:ext cx="314400" cy="464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stealth"/>
            <a:tailEnd len="med" w="med" type="none"/>
          </a:ln>
        </p:spPr>
      </p:cxnSp>
      <p:sp>
        <p:nvSpPr>
          <p:cNvPr id="992" name="Google Shape;992;p37"/>
          <p:cNvSpPr/>
          <p:nvPr/>
        </p:nvSpPr>
        <p:spPr>
          <a:xfrm flipH="1">
            <a:off x="3972587" y="3092231"/>
            <a:ext cx="336550" cy="334962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44</a:t>
            </a:r>
            <a:endParaRPr/>
          </a:p>
        </p:txBody>
      </p:sp>
      <p:sp>
        <p:nvSpPr>
          <p:cNvPr id="996" name="Google Shape;996;p37"/>
          <p:cNvSpPr/>
          <p:nvPr/>
        </p:nvSpPr>
        <p:spPr>
          <a:xfrm flipH="1">
            <a:off x="4525037" y="3793906"/>
            <a:ext cx="336550" cy="334962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52</a:t>
            </a:r>
            <a:endParaRPr/>
          </a:p>
        </p:txBody>
      </p:sp>
      <p:cxnSp>
        <p:nvCxnSpPr>
          <p:cNvPr id="997" name="Google Shape;997;p37"/>
          <p:cNvCxnSpPr>
            <a:stCxn id="988" idx="7"/>
            <a:endCxn id="998" idx="3"/>
          </p:cNvCxnSpPr>
          <p:nvPr/>
        </p:nvCxnSpPr>
        <p:spPr>
          <a:xfrm rot="10800000">
            <a:off x="2231729" y="2081222"/>
            <a:ext cx="661200" cy="458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stealth"/>
            <a:tailEnd len="med" w="med" type="none"/>
          </a:ln>
        </p:spPr>
      </p:cxnSp>
      <p:sp>
        <p:nvSpPr>
          <p:cNvPr id="998" name="Google Shape;998;p37"/>
          <p:cNvSpPr/>
          <p:nvPr/>
        </p:nvSpPr>
        <p:spPr>
          <a:xfrm>
            <a:off x="1895196" y="1913702"/>
            <a:ext cx="336550" cy="33496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C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99" name="Google Shape;999;p37"/>
          <p:cNvSpPr txBox="1"/>
          <p:nvPr/>
        </p:nvSpPr>
        <p:spPr>
          <a:xfrm>
            <a:off x="1767378" y="2565020"/>
            <a:ext cx="7423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dltptr</a:t>
            </a:r>
            <a:endParaRPr sz="18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0" name="Google Shape;1000;p37"/>
          <p:cNvSpPr txBox="1"/>
          <p:nvPr/>
        </p:nvSpPr>
        <p:spPr>
          <a:xfrm>
            <a:off x="2558507" y="1942453"/>
            <a:ext cx="5707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root</a:t>
            </a:r>
            <a:endParaRPr/>
          </a:p>
        </p:txBody>
      </p:sp>
      <p:cxnSp>
        <p:nvCxnSpPr>
          <p:cNvPr id="1001" name="Google Shape;1001;p37"/>
          <p:cNvCxnSpPr/>
          <p:nvPr/>
        </p:nvCxnSpPr>
        <p:spPr>
          <a:xfrm>
            <a:off x="1353098" y="2081183"/>
            <a:ext cx="51238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2" name="Google Shape;1002;p37"/>
          <p:cNvSpPr txBox="1"/>
          <p:nvPr/>
        </p:nvSpPr>
        <p:spPr>
          <a:xfrm>
            <a:off x="854438" y="1842593"/>
            <a:ext cx="5309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3" name="Google Shape;1003;p37"/>
          <p:cNvSpPr txBox="1"/>
          <p:nvPr/>
        </p:nvSpPr>
        <p:spPr>
          <a:xfrm>
            <a:off x="657214" y="3216691"/>
            <a:ext cx="9619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newroot</a:t>
            </a:r>
            <a:endParaRPr sz="18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004" name="Google Shape;1004;p37"/>
          <p:cNvGrpSpPr/>
          <p:nvPr/>
        </p:nvGrpSpPr>
        <p:grpSpPr>
          <a:xfrm>
            <a:off x="6227528" y="3326210"/>
            <a:ext cx="1656767" cy="1125053"/>
            <a:chOff x="1126320" y="4859368"/>
            <a:chExt cx="1649673" cy="1250059"/>
          </a:xfrm>
        </p:grpSpPr>
        <p:sp>
          <p:nvSpPr>
            <p:cNvPr id="1005" name="Google Shape;1005;p37"/>
            <p:cNvSpPr/>
            <p:nvPr/>
          </p:nvSpPr>
          <p:spPr>
            <a:xfrm>
              <a:off x="1132126" y="5375216"/>
              <a:ext cx="1586369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06" name="Google Shape;1006;p37"/>
            <p:cNvSpPr txBox="1"/>
            <p:nvPr/>
          </p:nvSpPr>
          <p:spPr>
            <a:xfrm>
              <a:off x="1128257" y="5767427"/>
              <a:ext cx="692700" cy="34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07" name="Google Shape;1007;p37"/>
            <p:cNvSpPr/>
            <p:nvPr/>
          </p:nvSpPr>
          <p:spPr>
            <a:xfrm>
              <a:off x="2249703" y="544751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08" name="Google Shape;1008;p37"/>
            <p:cNvSpPr txBox="1"/>
            <p:nvPr/>
          </p:nvSpPr>
          <p:spPr>
            <a:xfrm>
              <a:off x="2253093" y="5767427"/>
              <a:ext cx="522900" cy="34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right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09" name="Google Shape;1009;p37"/>
            <p:cNvSpPr/>
            <p:nvPr/>
          </p:nvSpPr>
          <p:spPr>
            <a:xfrm>
              <a:off x="1242761" y="544751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10" name="Google Shape;1010;p37"/>
            <p:cNvCxnSpPr>
              <a:endCxn id="1011" idx="2"/>
            </p:cNvCxnSpPr>
            <p:nvPr/>
          </p:nvCxnSpPr>
          <p:spPr>
            <a:xfrm rot="10800000">
              <a:off x="1447470" y="5207030"/>
              <a:ext cx="1800" cy="401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11" name="Google Shape;1011;p37"/>
            <p:cNvSpPr/>
            <p:nvPr/>
          </p:nvSpPr>
          <p:spPr>
            <a:xfrm>
              <a:off x="1126320" y="4859368"/>
              <a:ext cx="642299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18</a:t>
              </a:r>
              <a:endParaRPr/>
            </a:p>
          </p:txBody>
        </p:sp>
        <p:sp>
          <p:nvSpPr>
            <p:cNvPr id="1012" name="Google Shape;1012;p37"/>
            <p:cNvSpPr/>
            <p:nvPr/>
          </p:nvSpPr>
          <p:spPr>
            <a:xfrm>
              <a:off x="2400007" y="5576965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13" name="Google Shape;1013;p37"/>
            <p:cNvSpPr/>
            <p:nvPr/>
          </p:nvSpPr>
          <p:spPr>
            <a:xfrm>
              <a:off x="1396871" y="5576967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14" name="Google Shape;1014;p37"/>
            <p:cNvSpPr/>
            <p:nvPr/>
          </p:nvSpPr>
          <p:spPr>
            <a:xfrm>
              <a:off x="1759829" y="544751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15" name="Google Shape;1015;p37"/>
            <p:cNvSpPr/>
            <p:nvPr/>
          </p:nvSpPr>
          <p:spPr>
            <a:xfrm>
              <a:off x="1910133" y="5576965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16" name="Google Shape;1016;p37"/>
            <p:cNvSpPr txBox="1"/>
            <p:nvPr/>
          </p:nvSpPr>
          <p:spPr>
            <a:xfrm>
              <a:off x="1784991" y="5756537"/>
              <a:ext cx="423600" cy="34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left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1017" name="Google Shape;1017;p37"/>
          <p:cNvCxnSpPr>
            <a:endCxn id="1005" idx="3"/>
          </p:cNvCxnSpPr>
          <p:nvPr/>
        </p:nvCxnSpPr>
        <p:spPr>
          <a:xfrm flipH="1">
            <a:off x="7826549" y="2648968"/>
            <a:ext cx="139200" cy="1456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8" name="Google Shape;1018;p37"/>
          <p:cNvSpPr txBox="1"/>
          <p:nvPr/>
        </p:nvSpPr>
        <p:spPr>
          <a:xfrm>
            <a:off x="7804221" y="2890380"/>
            <a:ext cx="7423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dltptr</a:t>
            </a:r>
            <a:endParaRPr sz="18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3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Árvores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70C0"/>
                </a:solidFill>
              </a:rPr>
              <a:t>_Delete (_Eliminar)</a:t>
            </a:r>
            <a:endParaRPr/>
          </a:p>
        </p:txBody>
      </p:sp>
      <p:sp>
        <p:nvSpPr>
          <p:cNvPr id="1024" name="Google Shape;1024;p3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5" name="Google Shape;1025;p38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6" name="Google Shape;1026;p3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7" name="Google Shape;1027;p3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028" name="Google Shape;1028;p38"/>
          <p:cNvGrpSpPr/>
          <p:nvPr/>
        </p:nvGrpSpPr>
        <p:grpSpPr>
          <a:xfrm>
            <a:off x="3330146" y="1797972"/>
            <a:ext cx="5651902" cy="3662787"/>
            <a:chOff x="3264401" y="1483489"/>
            <a:chExt cx="5651902" cy="3662787"/>
          </a:xfrm>
        </p:grpSpPr>
        <p:pic>
          <p:nvPicPr>
            <p:cNvPr id="1029" name="Google Shape;1029;p3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275293" y="2035211"/>
              <a:ext cx="5641010" cy="31110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0" name="Google Shape;1030;p3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264401" y="1483489"/>
              <a:ext cx="5619274" cy="60245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31" name="Google Shape;1031;p38"/>
          <p:cNvSpPr txBox="1"/>
          <p:nvPr/>
        </p:nvSpPr>
        <p:spPr>
          <a:xfrm>
            <a:off x="172996" y="1182920"/>
            <a:ext cx="3101546" cy="49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Trata-se o caso em que o nó a ser removido (nó root) possui dois filhos.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Procura na sub-árvore esquerda de root, o nó antecessor (nó exchPtr).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Troca os dados da raiz e do no antecessor.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Salva o dado de root;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Substitui o dado de root pelo dado do antecessor;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Substitui o dado do antecessor pelo dado de root;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Chama 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_delete()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para eliminar o nó antecessor na sub-árvore esquerda.</a:t>
            </a:r>
            <a:endParaRPr/>
          </a:p>
        </p:txBody>
      </p:sp>
      <p:sp>
        <p:nvSpPr>
          <p:cNvPr id="1032" name="Google Shape;1032;p38"/>
          <p:cNvSpPr/>
          <p:nvPr/>
        </p:nvSpPr>
        <p:spPr>
          <a:xfrm>
            <a:off x="5029632" y="2340799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033" name="Google Shape;1033;p38"/>
          <p:cNvSpPr/>
          <p:nvPr/>
        </p:nvSpPr>
        <p:spPr>
          <a:xfrm>
            <a:off x="5029632" y="2713773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034" name="Google Shape;1034;p38"/>
          <p:cNvSpPr/>
          <p:nvPr/>
        </p:nvSpPr>
        <p:spPr>
          <a:xfrm>
            <a:off x="31562" y="2025114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035" name="Google Shape;1035;p38"/>
          <p:cNvSpPr/>
          <p:nvPr/>
        </p:nvSpPr>
        <p:spPr>
          <a:xfrm>
            <a:off x="303707" y="2025114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036" name="Google Shape;1036;p38"/>
          <p:cNvSpPr/>
          <p:nvPr/>
        </p:nvSpPr>
        <p:spPr>
          <a:xfrm>
            <a:off x="224236" y="2807983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037" name="Google Shape;1037;p38"/>
          <p:cNvSpPr/>
          <p:nvPr/>
        </p:nvSpPr>
        <p:spPr>
          <a:xfrm>
            <a:off x="5029632" y="3251326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038" name="Google Shape;1038;p38"/>
          <p:cNvSpPr/>
          <p:nvPr/>
        </p:nvSpPr>
        <p:spPr>
          <a:xfrm>
            <a:off x="667205" y="3325957"/>
            <a:ext cx="228600" cy="228600"/>
          </a:xfrm>
          <a:prstGeom prst="ellipse">
            <a:avLst/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1039" name="Google Shape;1039;p38"/>
          <p:cNvSpPr/>
          <p:nvPr/>
        </p:nvSpPr>
        <p:spPr>
          <a:xfrm>
            <a:off x="667205" y="3662259"/>
            <a:ext cx="228600" cy="228600"/>
          </a:xfrm>
          <a:prstGeom prst="ellipse">
            <a:avLst/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1040" name="Google Shape;1040;p38"/>
          <p:cNvSpPr/>
          <p:nvPr/>
        </p:nvSpPr>
        <p:spPr>
          <a:xfrm>
            <a:off x="667205" y="4177160"/>
            <a:ext cx="228600" cy="228600"/>
          </a:xfrm>
          <a:prstGeom prst="ellipse">
            <a:avLst/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1041" name="Google Shape;1041;p38"/>
          <p:cNvSpPr/>
          <p:nvPr/>
        </p:nvSpPr>
        <p:spPr>
          <a:xfrm>
            <a:off x="8393318" y="3440257"/>
            <a:ext cx="228600" cy="228600"/>
          </a:xfrm>
          <a:prstGeom prst="ellipse">
            <a:avLst/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1042" name="Google Shape;1042;p38"/>
          <p:cNvSpPr/>
          <p:nvPr/>
        </p:nvSpPr>
        <p:spPr>
          <a:xfrm>
            <a:off x="8638245" y="3668857"/>
            <a:ext cx="228600" cy="228600"/>
          </a:xfrm>
          <a:prstGeom prst="ellipse">
            <a:avLst/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1043" name="Google Shape;1043;p38"/>
          <p:cNvSpPr/>
          <p:nvPr/>
        </p:nvSpPr>
        <p:spPr>
          <a:xfrm>
            <a:off x="7849032" y="3821255"/>
            <a:ext cx="228600" cy="228600"/>
          </a:xfrm>
          <a:prstGeom prst="ellipse">
            <a:avLst/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1044" name="Google Shape;1044;p38"/>
          <p:cNvSpPr/>
          <p:nvPr/>
        </p:nvSpPr>
        <p:spPr>
          <a:xfrm>
            <a:off x="215528" y="4936070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1045" name="Google Shape;1045;p38"/>
          <p:cNvSpPr/>
          <p:nvPr/>
        </p:nvSpPr>
        <p:spPr>
          <a:xfrm>
            <a:off x="5035075" y="4177160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1046" name="Google Shape;1046;p38"/>
          <p:cNvSpPr txBox="1"/>
          <p:nvPr/>
        </p:nvSpPr>
        <p:spPr>
          <a:xfrm>
            <a:off x="3857371" y="1402165"/>
            <a:ext cx="37112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P7-06.h – Função recursiva _Delete ()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39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Árvores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70C0"/>
                </a:solidFill>
              </a:rPr>
              <a:t>_Delete (_Eliminar)</a:t>
            </a:r>
            <a:endParaRPr/>
          </a:p>
        </p:txBody>
      </p:sp>
      <p:sp>
        <p:nvSpPr>
          <p:cNvPr id="1052" name="Google Shape;1052;p39"/>
          <p:cNvSpPr txBox="1"/>
          <p:nvPr/>
        </p:nvSpPr>
        <p:spPr>
          <a:xfrm>
            <a:off x="513608" y="1374543"/>
            <a:ext cx="4896591" cy="38211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Assumindo que queremos remover o valor 44.</a:t>
            </a:r>
            <a:endParaRPr/>
          </a:p>
        </p:txBody>
      </p:sp>
      <p:sp>
        <p:nvSpPr>
          <p:cNvPr id="1053" name="Google Shape;1053;p3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4" name="Google Shape;1054;p39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5" name="Google Shape;1055;p3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6" name="Google Shape;1056;p3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57" name="Google Shape;1057;p39"/>
          <p:cNvCxnSpPr>
            <a:stCxn id="1058" idx="1"/>
            <a:endCxn id="1059" idx="5"/>
          </p:cNvCxnSpPr>
          <p:nvPr/>
        </p:nvCxnSpPr>
        <p:spPr>
          <a:xfrm flipH="1" rot="10800000">
            <a:off x="2050050" y="2776485"/>
            <a:ext cx="843000" cy="364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stealth"/>
            <a:tailEnd len="med" w="med" type="none"/>
          </a:ln>
        </p:spPr>
      </p:cxnSp>
      <p:sp>
        <p:nvSpPr>
          <p:cNvPr id="1059" name="Google Shape;1059;p39"/>
          <p:cNvSpPr/>
          <p:nvPr/>
        </p:nvSpPr>
        <p:spPr>
          <a:xfrm flipH="1">
            <a:off x="2843875" y="2490568"/>
            <a:ext cx="334962" cy="334963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23</a:t>
            </a:r>
            <a:endParaRPr/>
          </a:p>
        </p:txBody>
      </p:sp>
      <p:sp>
        <p:nvSpPr>
          <p:cNvPr id="1060" name="Google Shape;1060;p39"/>
          <p:cNvSpPr/>
          <p:nvPr/>
        </p:nvSpPr>
        <p:spPr>
          <a:xfrm flipH="1">
            <a:off x="1196050" y="3793906"/>
            <a:ext cx="336550" cy="334962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12</a:t>
            </a:r>
            <a:endParaRPr/>
          </a:p>
        </p:txBody>
      </p:sp>
      <p:cxnSp>
        <p:nvCxnSpPr>
          <p:cNvPr id="1061" name="Google Shape;1061;p39"/>
          <p:cNvCxnSpPr>
            <a:stCxn id="1060" idx="1"/>
            <a:endCxn id="1058" idx="5"/>
          </p:cNvCxnSpPr>
          <p:nvPr/>
        </p:nvCxnSpPr>
        <p:spPr>
          <a:xfrm flipH="1" rot="10800000">
            <a:off x="1483313" y="3378260"/>
            <a:ext cx="328800" cy="464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stealth"/>
            <a:tailEnd len="med" w="med" type="none"/>
          </a:ln>
        </p:spPr>
      </p:cxnSp>
      <p:sp>
        <p:nvSpPr>
          <p:cNvPr id="1058" name="Google Shape;1058;p39"/>
          <p:cNvSpPr/>
          <p:nvPr/>
        </p:nvSpPr>
        <p:spPr>
          <a:xfrm flipH="1">
            <a:off x="1762787" y="3092231"/>
            <a:ext cx="336550" cy="334962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18</a:t>
            </a:r>
            <a:endParaRPr/>
          </a:p>
        </p:txBody>
      </p:sp>
      <p:cxnSp>
        <p:nvCxnSpPr>
          <p:cNvPr id="1062" name="Google Shape;1062;p39"/>
          <p:cNvCxnSpPr>
            <a:stCxn id="1063" idx="7"/>
            <a:endCxn id="1059" idx="3"/>
          </p:cNvCxnSpPr>
          <p:nvPr/>
        </p:nvCxnSpPr>
        <p:spPr>
          <a:xfrm rot="10800000">
            <a:off x="3129674" y="2776485"/>
            <a:ext cx="892200" cy="364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stealth"/>
            <a:tailEnd len="med" w="med" type="none"/>
          </a:ln>
        </p:spPr>
      </p:cxnSp>
      <p:sp>
        <p:nvSpPr>
          <p:cNvPr id="1064" name="Google Shape;1064;p39"/>
          <p:cNvSpPr/>
          <p:nvPr/>
        </p:nvSpPr>
        <p:spPr>
          <a:xfrm flipH="1">
            <a:off x="3405850" y="3793906"/>
            <a:ext cx="336550" cy="334962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35</a:t>
            </a:r>
            <a:endParaRPr/>
          </a:p>
        </p:txBody>
      </p:sp>
      <p:cxnSp>
        <p:nvCxnSpPr>
          <p:cNvPr id="1065" name="Google Shape;1065;p39"/>
          <p:cNvCxnSpPr>
            <a:stCxn id="1064" idx="1"/>
            <a:endCxn id="1063" idx="5"/>
          </p:cNvCxnSpPr>
          <p:nvPr/>
        </p:nvCxnSpPr>
        <p:spPr>
          <a:xfrm flipH="1" rot="10800000">
            <a:off x="3693113" y="3378260"/>
            <a:ext cx="328800" cy="464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stealth"/>
            <a:tailEnd len="med" w="med" type="none"/>
          </a:ln>
        </p:spPr>
      </p:cxnSp>
      <p:cxnSp>
        <p:nvCxnSpPr>
          <p:cNvPr id="1066" name="Google Shape;1066;p39"/>
          <p:cNvCxnSpPr>
            <a:stCxn id="1067" idx="7"/>
            <a:endCxn id="1063" idx="3"/>
          </p:cNvCxnSpPr>
          <p:nvPr/>
        </p:nvCxnSpPr>
        <p:spPr>
          <a:xfrm rot="10800000">
            <a:off x="4259924" y="3378260"/>
            <a:ext cx="314400" cy="464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stealth"/>
            <a:tailEnd len="med" w="med" type="none"/>
          </a:ln>
        </p:spPr>
      </p:cxnSp>
      <p:sp>
        <p:nvSpPr>
          <p:cNvPr id="1063" name="Google Shape;1063;p39"/>
          <p:cNvSpPr/>
          <p:nvPr/>
        </p:nvSpPr>
        <p:spPr>
          <a:xfrm flipH="1">
            <a:off x="3972587" y="3092231"/>
            <a:ext cx="336550" cy="334962"/>
          </a:xfrm>
          <a:prstGeom prst="ellipse">
            <a:avLst/>
          </a:prstGeom>
          <a:solidFill>
            <a:srgbClr val="FCE8AE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44</a:t>
            </a:r>
            <a:endParaRPr/>
          </a:p>
        </p:txBody>
      </p:sp>
      <p:sp>
        <p:nvSpPr>
          <p:cNvPr id="1067" name="Google Shape;1067;p39"/>
          <p:cNvSpPr/>
          <p:nvPr/>
        </p:nvSpPr>
        <p:spPr>
          <a:xfrm flipH="1">
            <a:off x="4525037" y="3793906"/>
            <a:ext cx="336550" cy="334962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52</a:t>
            </a:r>
            <a:endParaRPr/>
          </a:p>
        </p:txBody>
      </p:sp>
      <p:cxnSp>
        <p:nvCxnSpPr>
          <p:cNvPr id="1068" name="Google Shape;1068;p39"/>
          <p:cNvCxnSpPr>
            <a:stCxn id="1059" idx="7"/>
            <a:endCxn id="1069" idx="3"/>
          </p:cNvCxnSpPr>
          <p:nvPr/>
        </p:nvCxnSpPr>
        <p:spPr>
          <a:xfrm rot="10800000">
            <a:off x="2231729" y="2081222"/>
            <a:ext cx="661200" cy="458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stealth"/>
            <a:tailEnd len="med" w="med" type="none"/>
          </a:ln>
        </p:spPr>
      </p:cxnSp>
      <p:sp>
        <p:nvSpPr>
          <p:cNvPr id="1069" name="Google Shape;1069;p39"/>
          <p:cNvSpPr/>
          <p:nvPr/>
        </p:nvSpPr>
        <p:spPr>
          <a:xfrm>
            <a:off x="1895196" y="1913702"/>
            <a:ext cx="336550" cy="33496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C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70" name="Google Shape;1070;p39"/>
          <p:cNvSpPr txBox="1"/>
          <p:nvPr/>
        </p:nvSpPr>
        <p:spPr>
          <a:xfrm>
            <a:off x="2980618" y="3313656"/>
            <a:ext cx="9048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exchptr</a:t>
            </a:r>
            <a:endParaRPr sz="18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1" name="Google Shape;1071;p39"/>
          <p:cNvSpPr txBox="1"/>
          <p:nvPr/>
        </p:nvSpPr>
        <p:spPr>
          <a:xfrm>
            <a:off x="3505058" y="2523868"/>
            <a:ext cx="5707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root</a:t>
            </a:r>
            <a:endParaRPr/>
          </a:p>
        </p:txBody>
      </p:sp>
      <p:cxnSp>
        <p:nvCxnSpPr>
          <p:cNvPr id="1072" name="Google Shape;1072;p39"/>
          <p:cNvCxnSpPr/>
          <p:nvPr/>
        </p:nvCxnSpPr>
        <p:spPr>
          <a:xfrm>
            <a:off x="1353098" y="2081183"/>
            <a:ext cx="51238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3" name="Google Shape;1073;p39"/>
          <p:cNvSpPr txBox="1"/>
          <p:nvPr/>
        </p:nvSpPr>
        <p:spPr>
          <a:xfrm>
            <a:off x="854438" y="1842593"/>
            <a:ext cx="5309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4" name="Google Shape;1074;p39"/>
          <p:cNvSpPr/>
          <p:nvPr/>
        </p:nvSpPr>
        <p:spPr>
          <a:xfrm flipH="1">
            <a:off x="3972595" y="4496266"/>
            <a:ext cx="336550" cy="334962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49</a:t>
            </a:r>
            <a:endParaRPr/>
          </a:p>
        </p:txBody>
      </p:sp>
      <p:cxnSp>
        <p:nvCxnSpPr>
          <p:cNvPr id="1075" name="Google Shape;1075;p39"/>
          <p:cNvCxnSpPr>
            <a:stCxn id="1074" idx="1"/>
            <a:endCxn id="1067" idx="5"/>
          </p:cNvCxnSpPr>
          <p:nvPr/>
        </p:nvCxnSpPr>
        <p:spPr>
          <a:xfrm flipH="1" rot="10800000">
            <a:off x="4259858" y="4079720"/>
            <a:ext cx="314400" cy="465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stealth"/>
            <a:tailEnd len="med" w="med" type="none"/>
          </a:ln>
        </p:spPr>
      </p:cxnSp>
      <p:cxnSp>
        <p:nvCxnSpPr>
          <p:cNvPr id="1076" name="Google Shape;1076;p39"/>
          <p:cNvCxnSpPr>
            <a:stCxn id="1077" idx="7"/>
            <a:endCxn id="1067" idx="3"/>
          </p:cNvCxnSpPr>
          <p:nvPr/>
        </p:nvCxnSpPr>
        <p:spPr>
          <a:xfrm rot="10800000">
            <a:off x="4812269" y="4079720"/>
            <a:ext cx="328800" cy="465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stealth"/>
            <a:tailEnd len="med" w="med" type="none"/>
          </a:ln>
        </p:spPr>
      </p:cxnSp>
      <p:sp>
        <p:nvSpPr>
          <p:cNvPr id="1077" name="Google Shape;1077;p39"/>
          <p:cNvSpPr/>
          <p:nvPr/>
        </p:nvSpPr>
        <p:spPr>
          <a:xfrm flipH="1">
            <a:off x="5091782" y="4496266"/>
            <a:ext cx="336550" cy="334962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72</a:t>
            </a:r>
            <a:endParaRPr/>
          </a:p>
        </p:txBody>
      </p:sp>
      <p:cxnSp>
        <p:nvCxnSpPr>
          <p:cNvPr id="1078" name="Google Shape;1078;p39"/>
          <p:cNvCxnSpPr>
            <a:stCxn id="1079" idx="0"/>
            <a:endCxn id="1074" idx="3"/>
          </p:cNvCxnSpPr>
          <p:nvPr/>
        </p:nvCxnSpPr>
        <p:spPr>
          <a:xfrm rot="10800000">
            <a:off x="4259976" y="4782123"/>
            <a:ext cx="195900" cy="396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stealth"/>
            <a:tailEnd len="med" w="med" type="none"/>
          </a:ln>
        </p:spPr>
      </p:cxnSp>
      <p:sp>
        <p:nvSpPr>
          <p:cNvPr id="1079" name="Google Shape;1079;p39"/>
          <p:cNvSpPr/>
          <p:nvPr/>
        </p:nvSpPr>
        <p:spPr>
          <a:xfrm flipH="1">
            <a:off x="4287601" y="5178123"/>
            <a:ext cx="336550" cy="334962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50</a:t>
            </a:r>
            <a:endParaRPr/>
          </a:p>
        </p:txBody>
      </p:sp>
      <p:sp>
        <p:nvSpPr>
          <p:cNvPr id="1080" name="Google Shape;1080;p39"/>
          <p:cNvSpPr txBox="1"/>
          <p:nvPr/>
        </p:nvSpPr>
        <p:spPr>
          <a:xfrm>
            <a:off x="553249" y="5831875"/>
            <a:ext cx="4018751" cy="38211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Considerando o antecessor imediato.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40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Árvores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70C0"/>
                </a:solidFill>
              </a:rPr>
              <a:t>_Delete (_Eliminar)</a:t>
            </a:r>
            <a:endParaRPr/>
          </a:p>
        </p:txBody>
      </p:sp>
      <p:sp>
        <p:nvSpPr>
          <p:cNvPr id="1086" name="Google Shape;1086;p40"/>
          <p:cNvSpPr txBox="1"/>
          <p:nvPr/>
        </p:nvSpPr>
        <p:spPr>
          <a:xfrm>
            <a:off x="513608" y="1374543"/>
            <a:ext cx="4896591" cy="38211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Assumindo que queremos remover o valor 44.</a:t>
            </a:r>
            <a:endParaRPr/>
          </a:p>
        </p:txBody>
      </p:sp>
      <p:sp>
        <p:nvSpPr>
          <p:cNvPr id="1087" name="Google Shape;1087;p4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8" name="Google Shape;1088;p40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9" name="Google Shape;1089;p4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0" name="Google Shape;1090;p4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91" name="Google Shape;1091;p40"/>
          <p:cNvCxnSpPr>
            <a:stCxn id="1092" idx="1"/>
            <a:endCxn id="1093" idx="5"/>
          </p:cNvCxnSpPr>
          <p:nvPr/>
        </p:nvCxnSpPr>
        <p:spPr>
          <a:xfrm flipH="1" rot="10800000">
            <a:off x="2050050" y="2776485"/>
            <a:ext cx="843000" cy="364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stealth"/>
            <a:tailEnd len="med" w="med" type="none"/>
          </a:ln>
        </p:spPr>
      </p:cxnSp>
      <p:sp>
        <p:nvSpPr>
          <p:cNvPr id="1093" name="Google Shape;1093;p40"/>
          <p:cNvSpPr/>
          <p:nvPr/>
        </p:nvSpPr>
        <p:spPr>
          <a:xfrm flipH="1">
            <a:off x="2843875" y="2490568"/>
            <a:ext cx="334962" cy="334963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23</a:t>
            </a:r>
            <a:endParaRPr/>
          </a:p>
        </p:txBody>
      </p:sp>
      <p:sp>
        <p:nvSpPr>
          <p:cNvPr id="1094" name="Google Shape;1094;p40"/>
          <p:cNvSpPr/>
          <p:nvPr/>
        </p:nvSpPr>
        <p:spPr>
          <a:xfrm flipH="1">
            <a:off x="1196050" y="3793906"/>
            <a:ext cx="336550" cy="334962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12</a:t>
            </a:r>
            <a:endParaRPr/>
          </a:p>
        </p:txBody>
      </p:sp>
      <p:cxnSp>
        <p:nvCxnSpPr>
          <p:cNvPr id="1095" name="Google Shape;1095;p40"/>
          <p:cNvCxnSpPr>
            <a:stCxn id="1094" idx="1"/>
            <a:endCxn id="1092" idx="5"/>
          </p:cNvCxnSpPr>
          <p:nvPr/>
        </p:nvCxnSpPr>
        <p:spPr>
          <a:xfrm flipH="1" rot="10800000">
            <a:off x="1483313" y="3378260"/>
            <a:ext cx="328800" cy="464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stealth"/>
            <a:tailEnd len="med" w="med" type="none"/>
          </a:ln>
        </p:spPr>
      </p:cxnSp>
      <p:sp>
        <p:nvSpPr>
          <p:cNvPr id="1092" name="Google Shape;1092;p40"/>
          <p:cNvSpPr/>
          <p:nvPr/>
        </p:nvSpPr>
        <p:spPr>
          <a:xfrm flipH="1">
            <a:off x="1762787" y="3092231"/>
            <a:ext cx="336550" cy="334962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18</a:t>
            </a:r>
            <a:endParaRPr/>
          </a:p>
        </p:txBody>
      </p:sp>
      <p:cxnSp>
        <p:nvCxnSpPr>
          <p:cNvPr id="1096" name="Google Shape;1096;p40"/>
          <p:cNvCxnSpPr>
            <a:stCxn id="1097" idx="7"/>
            <a:endCxn id="1093" idx="3"/>
          </p:cNvCxnSpPr>
          <p:nvPr/>
        </p:nvCxnSpPr>
        <p:spPr>
          <a:xfrm rot="10800000">
            <a:off x="3129674" y="2776485"/>
            <a:ext cx="892200" cy="364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stealth"/>
            <a:tailEnd len="med" w="med" type="none"/>
          </a:ln>
        </p:spPr>
      </p:cxnSp>
      <p:sp>
        <p:nvSpPr>
          <p:cNvPr id="1098" name="Google Shape;1098;p40"/>
          <p:cNvSpPr/>
          <p:nvPr/>
        </p:nvSpPr>
        <p:spPr>
          <a:xfrm flipH="1">
            <a:off x="3405850" y="3793906"/>
            <a:ext cx="336550" cy="334962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35</a:t>
            </a:r>
            <a:endParaRPr/>
          </a:p>
        </p:txBody>
      </p:sp>
      <p:cxnSp>
        <p:nvCxnSpPr>
          <p:cNvPr id="1099" name="Google Shape;1099;p40"/>
          <p:cNvCxnSpPr>
            <a:stCxn id="1098" idx="1"/>
            <a:endCxn id="1097" idx="5"/>
          </p:cNvCxnSpPr>
          <p:nvPr/>
        </p:nvCxnSpPr>
        <p:spPr>
          <a:xfrm flipH="1" rot="10800000">
            <a:off x="3693113" y="3378260"/>
            <a:ext cx="328800" cy="464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stealth"/>
            <a:tailEnd len="med" w="med" type="none"/>
          </a:ln>
        </p:spPr>
      </p:cxnSp>
      <p:cxnSp>
        <p:nvCxnSpPr>
          <p:cNvPr id="1100" name="Google Shape;1100;p40"/>
          <p:cNvCxnSpPr>
            <a:stCxn id="1101" idx="7"/>
            <a:endCxn id="1097" idx="3"/>
          </p:cNvCxnSpPr>
          <p:nvPr/>
        </p:nvCxnSpPr>
        <p:spPr>
          <a:xfrm rot="10800000">
            <a:off x="4259924" y="3378260"/>
            <a:ext cx="314400" cy="464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stealth"/>
            <a:tailEnd len="med" w="med" type="none"/>
          </a:ln>
        </p:spPr>
      </p:cxnSp>
      <p:sp>
        <p:nvSpPr>
          <p:cNvPr id="1097" name="Google Shape;1097;p40"/>
          <p:cNvSpPr/>
          <p:nvPr/>
        </p:nvSpPr>
        <p:spPr>
          <a:xfrm flipH="1">
            <a:off x="3972587" y="3092231"/>
            <a:ext cx="336550" cy="334962"/>
          </a:xfrm>
          <a:prstGeom prst="ellipse">
            <a:avLst/>
          </a:prstGeom>
          <a:solidFill>
            <a:srgbClr val="FCE8AE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44</a:t>
            </a:r>
            <a:endParaRPr/>
          </a:p>
        </p:txBody>
      </p:sp>
      <p:sp>
        <p:nvSpPr>
          <p:cNvPr id="1101" name="Google Shape;1101;p40"/>
          <p:cNvSpPr/>
          <p:nvPr/>
        </p:nvSpPr>
        <p:spPr>
          <a:xfrm flipH="1">
            <a:off x="4525037" y="3793906"/>
            <a:ext cx="336550" cy="334962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52</a:t>
            </a:r>
            <a:endParaRPr/>
          </a:p>
        </p:txBody>
      </p:sp>
      <p:cxnSp>
        <p:nvCxnSpPr>
          <p:cNvPr id="1102" name="Google Shape;1102;p40"/>
          <p:cNvCxnSpPr>
            <a:stCxn id="1093" idx="7"/>
            <a:endCxn id="1103" idx="3"/>
          </p:cNvCxnSpPr>
          <p:nvPr/>
        </p:nvCxnSpPr>
        <p:spPr>
          <a:xfrm rot="10800000">
            <a:off x="2231729" y="2081222"/>
            <a:ext cx="661200" cy="458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stealth"/>
            <a:tailEnd len="med" w="med" type="none"/>
          </a:ln>
        </p:spPr>
      </p:cxnSp>
      <p:sp>
        <p:nvSpPr>
          <p:cNvPr id="1103" name="Google Shape;1103;p40"/>
          <p:cNvSpPr/>
          <p:nvPr/>
        </p:nvSpPr>
        <p:spPr>
          <a:xfrm>
            <a:off x="1895196" y="1913702"/>
            <a:ext cx="336550" cy="33496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C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04" name="Google Shape;1104;p40"/>
          <p:cNvSpPr txBox="1"/>
          <p:nvPr/>
        </p:nvSpPr>
        <p:spPr>
          <a:xfrm>
            <a:off x="3574125" y="4015383"/>
            <a:ext cx="9048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exchptr</a:t>
            </a:r>
            <a:endParaRPr sz="18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5" name="Google Shape;1105;p40"/>
          <p:cNvSpPr txBox="1"/>
          <p:nvPr/>
        </p:nvSpPr>
        <p:spPr>
          <a:xfrm>
            <a:off x="3505058" y="2523868"/>
            <a:ext cx="5707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root</a:t>
            </a:r>
            <a:endParaRPr/>
          </a:p>
        </p:txBody>
      </p:sp>
      <p:cxnSp>
        <p:nvCxnSpPr>
          <p:cNvPr id="1106" name="Google Shape;1106;p40"/>
          <p:cNvCxnSpPr/>
          <p:nvPr/>
        </p:nvCxnSpPr>
        <p:spPr>
          <a:xfrm>
            <a:off x="1353098" y="2081183"/>
            <a:ext cx="51238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7" name="Google Shape;1107;p40"/>
          <p:cNvSpPr txBox="1"/>
          <p:nvPr/>
        </p:nvSpPr>
        <p:spPr>
          <a:xfrm>
            <a:off x="854438" y="1842593"/>
            <a:ext cx="5309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8" name="Google Shape;1108;p40"/>
          <p:cNvSpPr/>
          <p:nvPr/>
        </p:nvSpPr>
        <p:spPr>
          <a:xfrm flipH="1">
            <a:off x="3972595" y="4496266"/>
            <a:ext cx="336550" cy="334962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49</a:t>
            </a:r>
            <a:endParaRPr/>
          </a:p>
        </p:txBody>
      </p:sp>
      <p:cxnSp>
        <p:nvCxnSpPr>
          <p:cNvPr id="1109" name="Google Shape;1109;p40"/>
          <p:cNvCxnSpPr>
            <a:stCxn id="1108" idx="1"/>
            <a:endCxn id="1101" idx="5"/>
          </p:cNvCxnSpPr>
          <p:nvPr/>
        </p:nvCxnSpPr>
        <p:spPr>
          <a:xfrm flipH="1" rot="10800000">
            <a:off x="4259858" y="4079720"/>
            <a:ext cx="314400" cy="465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stealth"/>
            <a:tailEnd len="med" w="med" type="none"/>
          </a:ln>
        </p:spPr>
      </p:cxnSp>
      <p:cxnSp>
        <p:nvCxnSpPr>
          <p:cNvPr id="1110" name="Google Shape;1110;p40"/>
          <p:cNvCxnSpPr>
            <a:stCxn id="1111" idx="7"/>
            <a:endCxn id="1101" idx="3"/>
          </p:cNvCxnSpPr>
          <p:nvPr/>
        </p:nvCxnSpPr>
        <p:spPr>
          <a:xfrm rot="10800000">
            <a:off x="4812269" y="4079720"/>
            <a:ext cx="328800" cy="465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stealth"/>
            <a:tailEnd len="med" w="med" type="none"/>
          </a:ln>
        </p:spPr>
      </p:cxnSp>
      <p:sp>
        <p:nvSpPr>
          <p:cNvPr id="1111" name="Google Shape;1111;p40"/>
          <p:cNvSpPr/>
          <p:nvPr/>
        </p:nvSpPr>
        <p:spPr>
          <a:xfrm flipH="1">
            <a:off x="5091782" y="4496266"/>
            <a:ext cx="336550" cy="334962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72</a:t>
            </a:r>
            <a:endParaRPr/>
          </a:p>
        </p:txBody>
      </p:sp>
      <p:cxnSp>
        <p:nvCxnSpPr>
          <p:cNvPr id="1112" name="Google Shape;1112;p40"/>
          <p:cNvCxnSpPr>
            <a:stCxn id="1113" idx="0"/>
            <a:endCxn id="1108" idx="3"/>
          </p:cNvCxnSpPr>
          <p:nvPr/>
        </p:nvCxnSpPr>
        <p:spPr>
          <a:xfrm rot="10800000">
            <a:off x="4259976" y="4782123"/>
            <a:ext cx="195900" cy="396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stealth"/>
            <a:tailEnd len="med" w="med" type="none"/>
          </a:ln>
        </p:spPr>
      </p:cxnSp>
      <p:sp>
        <p:nvSpPr>
          <p:cNvPr id="1113" name="Google Shape;1113;p40"/>
          <p:cNvSpPr/>
          <p:nvPr/>
        </p:nvSpPr>
        <p:spPr>
          <a:xfrm flipH="1">
            <a:off x="4287601" y="5178123"/>
            <a:ext cx="336550" cy="334962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50</a:t>
            </a:r>
            <a:endParaRPr/>
          </a:p>
        </p:txBody>
      </p:sp>
      <p:sp>
        <p:nvSpPr>
          <p:cNvPr id="1114" name="Google Shape;1114;p40"/>
          <p:cNvSpPr txBox="1"/>
          <p:nvPr/>
        </p:nvSpPr>
        <p:spPr>
          <a:xfrm>
            <a:off x="553249" y="5831875"/>
            <a:ext cx="3837305" cy="38211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Considerando o sucessor imediato.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9" name="Google Shape;111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8163" y="2704630"/>
            <a:ext cx="5703570" cy="3577590"/>
          </a:xfrm>
          <a:prstGeom prst="rect">
            <a:avLst/>
          </a:prstGeom>
          <a:noFill/>
          <a:ln>
            <a:noFill/>
          </a:ln>
        </p:spPr>
      </p:pic>
      <p:sp>
        <p:nvSpPr>
          <p:cNvPr id="1120" name="Google Shape;1120;p41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Árvores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70C0"/>
                </a:solidFill>
              </a:rPr>
              <a:t>BST_Retrieve (ABB_Recupera)</a:t>
            </a:r>
            <a:endParaRPr/>
          </a:p>
        </p:txBody>
      </p:sp>
      <p:sp>
        <p:nvSpPr>
          <p:cNvPr id="1121" name="Google Shape;1121;p41"/>
          <p:cNvSpPr txBox="1"/>
          <p:nvPr/>
        </p:nvSpPr>
        <p:spPr>
          <a:xfrm>
            <a:off x="247948" y="2724169"/>
            <a:ext cx="2939390" cy="3632181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função BST_Retrieve() possui dois parâmetros: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Ponteiro à árvore;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Ponteiro ao elemento;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Se a raiz não é nula: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Chama a função recursiva _Retrieve() de 3 parâmetros: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Ponteiro à árvore;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Ponteiro ao elemento;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Ponteiro ao nó atual;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Caso contrário, retorna nulo.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C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22" name="Google Shape;1122;p4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3" name="Google Shape;1123;p41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4" name="Google Shape;1124;p4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5" name="Google Shape;1125;p4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6" name="Google Shape;1126;p41"/>
          <p:cNvSpPr txBox="1"/>
          <p:nvPr/>
        </p:nvSpPr>
        <p:spPr>
          <a:xfrm>
            <a:off x="337454" y="1248238"/>
            <a:ext cx="8316686" cy="96156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operação </a:t>
            </a: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BST_Retrieve()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realiza uma busca de um elemento específico na árvore, começando pela raiz e descendo pela esquerda ou direita conforme o resultado da comparação do elemento procurado com o nó atual.</a:t>
            </a:r>
            <a:endParaRPr/>
          </a:p>
        </p:txBody>
      </p:sp>
      <p:sp>
        <p:nvSpPr>
          <p:cNvPr id="1127" name="Google Shape;1127;p41"/>
          <p:cNvSpPr/>
          <p:nvPr/>
        </p:nvSpPr>
        <p:spPr>
          <a:xfrm>
            <a:off x="286045" y="2775163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128" name="Google Shape;1128;p41"/>
          <p:cNvSpPr/>
          <p:nvPr/>
        </p:nvSpPr>
        <p:spPr>
          <a:xfrm>
            <a:off x="8617132" y="4688297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129" name="Google Shape;1129;p41"/>
          <p:cNvSpPr/>
          <p:nvPr/>
        </p:nvSpPr>
        <p:spPr>
          <a:xfrm>
            <a:off x="3700052" y="5252940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130" name="Google Shape;1130;p41"/>
          <p:cNvSpPr/>
          <p:nvPr/>
        </p:nvSpPr>
        <p:spPr>
          <a:xfrm>
            <a:off x="292579" y="3917950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131" name="Google Shape;1131;p41"/>
          <p:cNvSpPr/>
          <p:nvPr/>
        </p:nvSpPr>
        <p:spPr>
          <a:xfrm>
            <a:off x="286045" y="5609762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132" name="Google Shape;1132;p41"/>
          <p:cNvSpPr/>
          <p:nvPr/>
        </p:nvSpPr>
        <p:spPr>
          <a:xfrm>
            <a:off x="3700052" y="5641731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133" name="Google Shape;1133;p41"/>
          <p:cNvSpPr txBox="1"/>
          <p:nvPr/>
        </p:nvSpPr>
        <p:spPr>
          <a:xfrm>
            <a:off x="3700052" y="2363327"/>
            <a:ext cx="27302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P7-07.h – BST_Retrieve ( 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Árvores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70C0"/>
                </a:solidFill>
              </a:rPr>
              <a:t>Algoritmos</a:t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1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6" name="Google Shape;13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03271" y="1631950"/>
            <a:ext cx="4495800" cy="47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5"/>
          <p:cNvSpPr txBox="1"/>
          <p:nvPr/>
        </p:nvSpPr>
        <p:spPr>
          <a:xfrm>
            <a:off x="607782" y="1525815"/>
            <a:ext cx="3430814" cy="465727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Definem-se 9 funções públicas e 5 funções privadas.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8" name="Google Shape;1138;p42"/>
          <p:cNvGrpSpPr/>
          <p:nvPr/>
        </p:nvGrpSpPr>
        <p:grpSpPr>
          <a:xfrm>
            <a:off x="3557470" y="1161150"/>
            <a:ext cx="5553484" cy="5471729"/>
            <a:chOff x="3557470" y="1204694"/>
            <a:chExt cx="5553484" cy="5471729"/>
          </a:xfrm>
        </p:grpSpPr>
        <p:pic>
          <p:nvPicPr>
            <p:cNvPr id="1139" name="Google Shape;1139;p4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68356" y="4047523"/>
              <a:ext cx="5542598" cy="2628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0" name="Google Shape;1140;p4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57470" y="1204694"/>
              <a:ext cx="5137309" cy="286988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41" name="Google Shape;1141;p42"/>
          <p:cNvSpPr txBox="1"/>
          <p:nvPr>
            <p:ph type="title"/>
          </p:nvPr>
        </p:nvSpPr>
        <p:spPr>
          <a:xfrm>
            <a:off x="43532" y="115415"/>
            <a:ext cx="3973286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C00000"/>
                </a:solidFill>
              </a:rPr>
              <a:t>Árvores de Busca Binária</a:t>
            </a:r>
            <a:br>
              <a:rPr lang="pt-BR" sz="2400">
                <a:solidFill>
                  <a:srgbClr val="C00000"/>
                </a:solidFill>
              </a:rPr>
            </a:br>
            <a:r>
              <a:rPr lang="pt-BR" sz="2200">
                <a:solidFill>
                  <a:srgbClr val="0070C0"/>
                </a:solidFill>
              </a:rPr>
              <a:t>_Retrieve (_Recupera)</a:t>
            </a:r>
            <a:endParaRPr/>
          </a:p>
        </p:txBody>
      </p:sp>
      <p:sp>
        <p:nvSpPr>
          <p:cNvPr id="1142" name="Google Shape;1142;p42"/>
          <p:cNvSpPr txBox="1"/>
          <p:nvPr/>
        </p:nvSpPr>
        <p:spPr>
          <a:xfrm>
            <a:off x="185057" y="3227423"/>
            <a:ext cx="3188823" cy="2860101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Se a raiz não é nula: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Usa a função compare armazenada na árvore.  Compara o elemento com raiz: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Se menor.  Vai SubArv.  Esq.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Se maior.   Vai SubArv.  Dir.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Se Igual.  Retorna o ponteiro ao elemento no nó atual.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Caso contrário, retorna nulo.</a:t>
            </a:r>
            <a:endParaRPr sz="1800">
              <a:solidFill>
                <a:srgbClr val="C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43" name="Google Shape;1143;p4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4" name="Google Shape;1144;p42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5" name="Google Shape;1145;p4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6" name="Google Shape;1146;p4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7" name="Google Shape;1147;p42"/>
          <p:cNvSpPr txBox="1"/>
          <p:nvPr/>
        </p:nvSpPr>
        <p:spPr>
          <a:xfrm>
            <a:off x="100066" y="1252780"/>
            <a:ext cx="3404054" cy="175167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função recursiva 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_retrieve()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realiza a busca de um elemento específico. Possui três parâmetros: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Ponteiro à árvore;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Ponteiro ao elemento;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Ponteiro ao nó atual;</a:t>
            </a:r>
            <a:endParaRPr/>
          </a:p>
        </p:txBody>
      </p:sp>
      <p:sp>
        <p:nvSpPr>
          <p:cNvPr id="1148" name="Google Shape;1148;p42"/>
          <p:cNvSpPr/>
          <p:nvPr/>
        </p:nvSpPr>
        <p:spPr>
          <a:xfrm>
            <a:off x="185057" y="1276643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149" name="Google Shape;1149;p42"/>
          <p:cNvSpPr/>
          <p:nvPr/>
        </p:nvSpPr>
        <p:spPr>
          <a:xfrm>
            <a:off x="8060780" y="3122611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150" name="Google Shape;1150;p42"/>
          <p:cNvSpPr/>
          <p:nvPr/>
        </p:nvSpPr>
        <p:spPr>
          <a:xfrm>
            <a:off x="4016818" y="3779004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151" name="Google Shape;1151;p42"/>
          <p:cNvSpPr/>
          <p:nvPr/>
        </p:nvSpPr>
        <p:spPr>
          <a:xfrm>
            <a:off x="222467" y="3256555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152" name="Google Shape;1152;p42"/>
          <p:cNvSpPr/>
          <p:nvPr/>
        </p:nvSpPr>
        <p:spPr>
          <a:xfrm>
            <a:off x="4376058" y="6182180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153" name="Google Shape;1153;p42"/>
          <p:cNvSpPr/>
          <p:nvPr/>
        </p:nvSpPr>
        <p:spPr>
          <a:xfrm>
            <a:off x="222467" y="5706976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154" name="Google Shape;1154;p42"/>
          <p:cNvSpPr/>
          <p:nvPr/>
        </p:nvSpPr>
        <p:spPr>
          <a:xfrm>
            <a:off x="686170" y="4388721"/>
            <a:ext cx="228600" cy="228600"/>
          </a:xfrm>
          <a:prstGeom prst="ellipse">
            <a:avLst/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1155" name="Google Shape;1155;p42"/>
          <p:cNvSpPr/>
          <p:nvPr/>
        </p:nvSpPr>
        <p:spPr>
          <a:xfrm>
            <a:off x="686170" y="4679399"/>
            <a:ext cx="228600" cy="228600"/>
          </a:xfrm>
          <a:prstGeom prst="ellipse">
            <a:avLst/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1156" name="Google Shape;1156;p42"/>
          <p:cNvSpPr/>
          <p:nvPr/>
        </p:nvSpPr>
        <p:spPr>
          <a:xfrm>
            <a:off x="686170" y="4970077"/>
            <a:ext cx="228600" cy="228600"/>
          </a:xfrm>
          <a:prstGeom prst="ellipse">
            <a:avLst/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1157" name="Google Shape;1157;p42"/>
          <p:cNvSpPr/>
          <p:nvPr/>
        </p:nvSpPr>
        <p:spPr>
          <a:xfrm>
            <a:off x="4397830" y="4171422"/>
            <a:ext cx="228600" cy="228600"/>
          </a:xfrm>
          <a:prstGeom prst="ellipse">
            <a:avLst/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1158" name="Google Shape;1158;p42"/>
          <p:cNvSpPr/>
          <p:nvPr/>
        </p:nvSpPr>
        <p:spPr>
          <a:xfrm>
            <a:off x="4397830" y="4541542"/>
            <a:ext cx="228600" cy="228600"/>
          </a:xfrm>
          <a:prstGeom prst="ellipse">
            <a:avLst/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1159" name="Google Shape;1159;p42"/>
          <p:cNvSpPr/>
          <p:nvPr/>
        </p:nvSpPr>
        <p:spPr>
          <a:xfrm>
            <a:off x="4397817" y="5084377"/>
            <a:ext cx="228600" cy="228600"/>
          </a:xfrm>
          <a:prstGeom prst="ellipse">
            <a:avLst/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1160" name="Google Shape;1160;p42"/>
          <p:cNvSpPr txBox="1"/>
          <p:nvPr/>
        </p:nvSpPr>
        <p:spPr>
          <a:xfrm>
            <a:off x="3973663" y="788557"/>
            <a:ext cx="23070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P7-08.h – _Retrieve( 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5" name="Google Shape;1165;p43"/>
          <p:cNvGrpSpPr/>
          <p:nvPr/>
        </p:nvGrpSpPr>
        <p:grpSpPr>
          <a:xfrm>
            <a:off x="3237114" y="3131566"/>
            <a:ext cx="5844732" cy="2685668"/>
            <a:chOff x="3238915" y="2973757"/>
            <a:chExt cx="5964011" cy="2740478"/>
          </a:xfrm>
        </p:grpSpPr>
        <p:pic>
          <p:nvPicPr>
            <p:cNvPr id="1166" name="Google Shape;1166;p4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249801" y="2973757"/>
              <a:ext cx="5953125" cy="19169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7" name="Google Shape;1167;p4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238915" y="4868891"/>
              <a:ext cx="5869781" cy="8453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68" name="Google Shape;1168;p4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Árvores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70C0"/>
                </a:solidFill>
              </a:rPr>
              <a:t>BST_Traverse (ABB_Percurso)</a:t>
            </a:r>
            <a:endParaRPr/>
          </a:p>
        </p:txBody>
      </p:sp>
      <p:sp>
        <p:nvSpPr>
          <p:cNvPr id="1169" name="Google Shape;1169;p43"/>
          <p:cNvSpPr txBox="1"/>
          <p:nvPr/>
        </p:nvSpPr>
        <p:spPr>
          <a:xfrm>
            <a:off x="298268" y="2913773"/>
            <a:ext cx="2894215" cy="2622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A função BST_Traverse()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Recebe o ponteiro ao cabeçalho da árvore e o ponteiro a função de processamento dos nós.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Chama a função _traverse() que percorre os nós da árvore em-ordem e realiza um processamento em cada nó.</a:t>
            </a:r>
            <a:endParaRPr sz="180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70" name="Google Shape;1170;p4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1" name="Google Shape;1171;p43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2" name="Google Shape;1172;p4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3" name="Google Shape;1173;p4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4" name="Google Shape;1174;p43"/>
          <p:cNvSpPr txBox="1"/>
          <p:nvPr/>
        </p:nvSpPr>
        <p:spPr>
          <a:xfrm>
            <a:off x="337454" y="1248238"/>
            <a:ext cx="8316686" cy="1484076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operação </a:t>
            </a: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BST_Traverse()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realiza um percurso em-ordem da árvore e utiliza uma função definida a nível de aplicação como função de processamento de cada nó. O percurso em-ordem determina a ordem em que os nós da árvore são visitados, enquanto a função de processamento determina o que será feito, cada vez que um nó é visitado.</a:t>
            </a:r>
            <a:endParaRPr/>
          </a:p>
        </p:txBody>
      </p:sp>
      <p:sp>
        <p:nvSpPr>
          <p:cNvPr id="1175" name="Google Shape;1175;p43"/>
          <p:cNvSpPr/>
          <p:nvPr/>
        </p:nvSpPr>
        <p:spPr>
          <a:xfrm>
            <a:off x="336366" y="2964767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176" name="Google Shape;1176;p43"/>
          <p:cNvSpPr/>
          <p:nvPr/>
        </p:nvSpPr>
        <p:spPr>
          <a:xfrm>
            <a:off x="8789282" y="4560571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177" name="Google Shape;1177;p43"/>
          <p:cNvSpPr/>
          <p:nvPr/>
        </p:nvSpPr>
        <p:spPr>
          <a:xfrm>
            <a:off x="3717470" y="5192342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178" name="Google Shape;1178;p43"/>
          <p:cNvSpPr/>
          <p:nvPr/>
        </p:nvSpPr>
        <p:spPr>
          <a:xfrm>
            <a:off x="302622" y="4287261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179" name="Google Shape;1179;p43"/>
          <p:cNvSpPr txBox="1"/>
          <p:nvPr/>
        </p:nvSpPr>
        <p:spPr>
          <a:xfrm>
            <a:off x="293911" y="5978983"/>
            <a:ext cx="8316686" cy="37101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Obs.  A função de processamento tem como parâmetro:  o ponteiro ao dado de um nó.</a:t>
            </a:r>
            <a:endParaRPr/>
          </a:p>
        </p:txBody>
      </p:sp>
      <p:sp>
        <p:nvSpPr>
          <p:cNvPr id="1180" name="Google Shape;1180;p43"/>
          <p:cNvSpPr txBox="1"/>
          <p:nvPr/>
        </p:nvSpPr>
        <p:spPr>
          <a:xfrm>
            <a:off x="3630383" y="2762234"/>
            <a:ext cx="26323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P7-09.h – BST_Traverse()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5" name="Google Shape;118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7837" y="2390805"/>
            <a:ext cx="5532120" cy="3703320"/>
          </a:xfrm>
          <a:prstGeom prst="rect">
            <a:avLst/>
          </a:prstGeom>
          <a:noFill/>
          <a:ln>
            <a:noFill/>
          </a:ln>
        </p:spPr>
      </p:pic>
      <p:sp>
        <p:nvSpPr>
          <p:cNvPr id="1186" name="Google Shape;1186;p4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Árvores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70C0"/>
                </a:solidFill>
              </a:rPr>
              <a:t>_Traverse (_Percorrer)</a:t>
            </a:r>
            <a:endParaRPr/>
          </a:p>
        </p:txBody>
      </p:sp>
      <p:sp>
        <p:nvSpPr>
          <p:cNvPr id="1187" name="Google Shape;1187;p44"/>
          <p:cNvSpPr txBox="1"/>
          <p:nvPr/>
        </p:nvSpPr>
        <p:spPr>
          <a:xfrm>
            <a:off x="150224" y="2621375"/>
            <a:ext cx="3079569" cy="313752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A função _traverse()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Recebe um ponteiro ao um nó qualquer e ao endereço da função de processamento.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Se o nó raiz não é nulo: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Percorre-se a sub-árvore esquerda.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Processa-se o nó raiz.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Percorre-se a sub-árvore direita.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Caso contrário, retorna.</a:t>
            </a:r>
            <a:endParaRPr sz="16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None/>
            </a:pPr>
            <a:r>
              <a:t/>
            </a:r>
            <a:endParaRPr sz="1800">
              <a:solidFill>
                <a:srgbClr val="C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88" name="Google Shape;1188;p4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9" name="Google Shape;1189;p4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0" name="Google Shape;1190;p4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1" name="Google Shape;1191;p4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2" name="Google Shape;1192;p44"/>
          <p:cNvSpPr txBox="1"/>
          <p:nvPr/>
        </p:nvSpPr>
        <p:spPr>
          <a:xfrm>
            <a:off x="337454" y="1248238"/>
            <a:ext cx="8316686" cy="91439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função interna </a:t>
            </a: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_traverse()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é uma função recursiva que realiza o percurso da árvore na modalidade em-ordem realizando o processamento dos nós com base em uma função do usuário. </a:t>
            </a:r>
            <a:endParaRPr/>
          </a:p>
        </p:txBody>
      </p:sp>
      <p:sp>
        <p:nvSpPr>
          <p:cNvPr id="1193" name="Google Shape;1193;p44"/>
          <p:cNvSpPr/>
          <p:nvPr/>
        </p:nvSpPr>
        <p:spPr>
          <a:xfrm>
            <a:off x="173084" y="2672369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194" name="Google Shape;1194;p44"/>
          <p:cNvSpPr/>
          <p:nvPr/>
        </p:nvSpPr>
        <p:spPr>
          <a:xfrm>
            <a:off x="8519163" y="3815998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195" name="Google Shape;1195;p44"/>
          <p:cNvSpPr/>
          <p:nvPr/>
        </p:nvSpPr>
        <p:spPr>
          <a:xfrm>
            <a:off x="3673925" y="4376148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196" name="Google Shape;1196;p44"/>
          <p:cNvSpPr/>
          <p:nvPr/>
        </p:nvSpPr>
        <p:spPr>
          <a:xfrm>
            <a:off x="173084" y="3771977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197" name="Google Shape;1197;p44"/>
          <p:cNvSpPr/>
          <p:nvPr/>
        </p:nvSpPr>
        <p:spPr>
          <a:xfrm>
            <a:off x="173084" y="5406268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198" name="Google Shape;1198;p44"/>
          <p:cNvSpPr/>
          <p:nvPr/>
        </p:nvSpPr>
        <p:spPr>
          <a:xfrm>
            <a:off x="3663039" y="5530298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199" name="Google Shape;1199;p44"/>
          <p:cNvSpPr/>
          <p:nvPr/>
        </p:nvSpPr>
        <p:spPr>
          <a:xfrm>
            <a:off x="600839" y="4046468"/>
            <a:ext cx="228600" cy="228600"/>
          </a:xfrm>
          <a:prstGeom prst="ellipse">
            <a:avLst/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1200" name="Google Shape;1200;p44"/>
          <p:cNvSpPr/>
          <p:nvPr/>
        </p:nvSpPr>
        <p:spPr>
          <a:xfrm>
            <a:off x="596394" y="4573292"/>
            <a:ext cx="228600" cy="228600"/>
          </a:xfrm>
          <a:prstGeom prst="ellipse">
            <a:avLst/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1201" name="Google Shape;1201;p44"/>
          <p:cNvSpPr/>
          <p:nvPr/>
        </p:nvSpPr>
        <p:spPr>
          <a:xfrm>
            <a:off x="596394" y="4866471"/>
            <a:ext cx="228600" cy="228600"/>
          </a:xfrm>
          <a:prstGeom prst="ellipse">
            <a:avLst/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1202" name="Google Shape;1202;p44"/>
          <p:cNvSpPr/>
          <p:nvPr/>
        </p:nvSpPr>
        <p:spPr>
          <a:xfrm>
            <a:off x="4078848" y="4752171"/>
            <a:ext cx="228600" cy="228600"/>
          </a:xfrm>
          <a:prstGeom prst="ellipse">
            <a:avLst/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1203" name="Google Shape;1203;p44"/>
          <p:cNvSpPr/>
          <p:nvPr/>
        </p:nvSpPr>
        <p:spPr>
          <a:xfrm>
            <a:off x="4078848" y="5002545"/>
            <a:ext cx="228600" cy="228600"/>
          </a:xfrm>
          <a:prstGeom prst="ellipse">
            <a:avLst/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1204" name="Google Shape;1204;p44"/>
          <p:cNvSpPr/>
          <p:nvPr/>
        </p:nvSpPr>
        <p:spPr>
          <a:xfrm>
            <a:off x="4078848" y="5234974"/>
            <a:ext cx="228600" cy="228600"/>
          </a:xfrm>
          <a:prstGeom prst="ellipse">
            <a:avLst/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1205" name="Google Shape;1205;p44"/>
          <p:cNvSpPr txBox="1"/>
          <p:nvPr/>
        </p:nvSpPr>
        <p:spPr>
          <a:xfrm>
            <a:off x="3788225" y="2068550"/>
            <a:ext cx="2082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P7-10.h –_traverse()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0" name="Google Shape;121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7965" y="2548856"/>
            <a:ext cx="5520690" cy="2137410"/>
          </a:xfrm>
          <a:prstGeom prst="rect">
            <a:avLst/>
          </a:prstGeom>
          <a:noFill/>
          <a:ln>
            <a:noFill/>
          </a:ln>
        </p:spPr>
      </p:pic>
      <p:sp>
        <p:nvSpPr>
          <p:cNvPr id="1211" name="Google Shape;1211;p45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Árvores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70C0"/>
                </a:solidFill>
              </a:rPr>
              <a:t>BST_Empty (ABB_Vazia)</a:t>
            </a:r>
            <a:endParaRPr/>
          </a:p>
        </p:txBody>
      </p:sp>
      <p:sp>
        <p:nvSpPr>
          <p:cNvPr id="1212" name="Google Shape;1212;p45"/>
          <p:cNvSpPr txBox="1"/>
          <p:nvPr/>
        </p:nvSpPr>
        <p:spPr>
          <a:xfrm>
            <a:off x="295345" y="2511222"/>
            <a:ext cx="2894215" cy="215897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função simplesmente verifica o campo contador da árvore. 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Se o contador for zero, a árvore está vazia e retorna True. Caso contrário, a árvore não está vazia e retorna False.</a:t>
            </a:r>
            <a:endParaRPr sz="180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13" name="Google Shape;1213;p4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4" name="Google Shape;1214;p45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5" name="Google Shape;1215;p4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6" name="Google Shape;1216;p4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7" name="Google Shape;1217;p45"/>
          <p:cNvSpPr txBox="1"/>
          <p:nvPr/>
        </p:nvSpPr>
        <p:spPr>
          <a:xfrm>
            <a:off x="337454" y="1314450"/>
            <a:ext cx="8316686" cy="68672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operação </a:t>
            </a: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BST_Empty()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verifica se a árvore está vazia.  A verificação é realizada de maneira análoga às operações equivalentes em outras estruturas.</a:t>
            </a:r>
            <a:endParaRPr/>
          </a:p>
        </p:txBody>
      </p:sp>
      <p:sp>
        <p:nvSpPr>
          <p:cNvPr id="1218" name="Google Shape;1218;p45"/>
          <p:cNvSpPr/>
          <p:nvPr/>
        </p:nvSpPr>
        <p:spPr>
          <a:xfrm>
            <a:off x="295345" y="3362108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219" name="Google Shape;1219;p45"/>
          <p:cNvSpPr/>
          <p:nvPr/>
        </p:nvSpPr>
        <p:spPr>
          <a:xfrm>
            <a:off x="3847822" y="4129180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220" name="Google Shape;1220;p45"/>
          <p:cNvSpPr txBox="1"/>
          <p:nvPr/>
        </p:nvSpPr>
        <p:spPr>
          <a:xfrm>
            <a:off x="309149" y="5101857"/>
            <a:ext cx="6858005" cy="41922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Outra  forma de verificar:  conferir se o ponteiro ao nó raiz é nulo. </a:t>
            </a:r>
            <a:endParaRPr/>
          </a:p>
        </p:txBody>
      </p:sp>
      <p:sp>
        <p:nvSpPr>
          <p:cNvPr id="1221" name="Google Shape;1221;p45"/>
          <p:cNvSpPr txBox="1"/>
          <p:nvPr/>
        </p:nvSpPr>
        <p:spPr>
          <a:xfrm>
            <a:off x="3691098" y="2144764"/>
            <a:ext cx="25549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P7-11.h – BST_Empty ( )</a:t>
            </a:r>
            <a:endParaRPr/>
          </a:p>
        </p:txBody>
      </p:sp>
      <p:sp>
        <p:nvSpPr>
          <p:cNvPr id="1222" name="Google Shape;1222;p45"/>
          <p:cNvSpPr txBox="1"/>
          <p:nvPr/>
        </p:nvSpPr>
        <p:spPr>
          <a:xfrm>
            <a:off x="5145481" y="5546760"/>
            <a:ext cx="1734291" cy="307777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tree-&gt;root == NULL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4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Árvores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70C0"/>
                </a:solidFill>
              </a:rPr>
              <a:t>BST_Full (ABB_Cheia)</a:t>
            </a:r>
            <a:endParaRPr/>
          </a:p>
        </p:txBody>
      </p:sp>
      <p:sp>
        <p:nvSpPr>
          <p:cNvPr id="1228" name="Google Shape;1228;p46"/>
          <p:cNvSpPr txBox="1"/>
          <p:nvPr/>
        </p:nvSpPr>
        <p:spPr>
          <a:xfrm>
            <a:off x="298268" y="2761371"/>
            <a:ext cx="2894215" cy="2446356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Primeiro, tenta alocar memória para um novo nó da árvore.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Se a alocação for bem sucedida, a árvore não está cheia. Libera a memória alocada e retorna False. 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Caso contrário, a árvore está cheia e retorna True.  </a:t>
            </a:r>
            <a:endParaRPr sz="180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29" name="Google Shape;1229;p4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0" name="Google Shape;1230;p46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1" name="Google Shape;1231;p4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2" name="Google Shape;1232;p4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33" name="Google Shape;123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96989" y="2095539"/>
            <a:ext cx="5692140" cy="4320540"/>
          </a:xfrm>
          <a:prstGeom prst="rect">
            <a:avLst/>
          </a:prstGeom>
          <a:noFill/>
          <a:ln>
            <a:noFill/>
          </a:ln>
        </p:spPr>
      </p:pic>
      <p:sp>
        <p:nvSpPr>
          <p:cNvPr id="1234" name="Google Shape;1234;p46"/>
          <p:cNvSpPr txBox="1"/>
          <p:nvPr/>
        </p:nvSpPr>
        <p:spPr>
          <a:xfrm>
            <a:off x="337454" y="1203151"/>
            <a:ext cx="8316686" cy="64830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operação </a:t>
            </a: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BST_Full()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verifica se a árvore está cheia.  A verificação é realizada de maneira análoga às operações equivalentes em outras estruturas.</a:t>
            </a:r>
            <a:endParaRPr/>
          </a:p>
        </p:txBody>
      </p:sp>
      <p:sp>
        <p:nvSpPr>
          <p:cNvPr id="1235" name="Google Shape;1235;p46"/>
          <p:cNvSpPr/>
          <p:nvPr/>
        </p:nvSpPr>
        <p:spPr>
          <a:xfrm>
            <a:off x="292822" y="2812363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236" name="Google Shape;1236;p46"/>
          <p:cNvSpPr/>
          <p:nvPr/>
        </p:nvSpPr>
        <p:spPr>
          <a:xfrm>
            <a:off x="292822" y="3617808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237" name="Google Shape;1237;p46"/>
          <p:cNvSpPr/>
          <p:nvPr/>
        </p:nvSpPr>
        <p:spPr>
          <a:xfrm>
            <a:off x="292822" y="4627291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238" name="Google Shape;1238;p46"/>
          <p:cNvSpPr/>
          <p:nvPr/>
        </p:nvSpPr>
        <p:spPr>
          <a:xfrm>
            <a:off x="3791216" y="4475706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239" name="Google Shape;1239;p46"/>
          <p:cNvSpPr/>
          <p:nvPr/>
        </p:nvSpPr>
        <p:spPr>
          <a:xfrm>
            <a:off x="3791216" y="4712901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240" name="Google Shape;1240;p46"/>
          <p:cNvSpPr/>
          <p:nvPr/>
        </p:nvSpPr>
        <p:spPr>
          <a:xfrm>
            <a:off x="3791216" y="5628770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241" name="Google Shape;1241;p46"/>
          <p:cNvSpPr txBox="1"/>
          <p:nvPr/>
        </p:nvSpPr>
        <p:spPr>
          <a:xfrm>
            <a:off x="6209512" y="3946996"/>
            <a:ext cx="2884123" cy="52322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Poderia ser simplesmente: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(NODE*) malloc (sizeof (NODE));</a:t>
            </a:r>
            <a:endParaRPr/>
          </a:p>
        </p:txBody>
      </p:sp>
      <p:cxnSp>
        <p:nvCxnSpPr>
          <p:cNvPr id="1242" name="Google Shape;1242;p46"/>
          <p:cNvCxnSpPr>
            <a:stCxn id="1241" idx="1"/>
          </p:cNvCxnSpPr>
          <p:nvPr/>
        </p:nvCxnSpPr>
        <p:spPr>
          <a:xfrm flipH="1">
            <a:off x="5290312" y="4208606"/>
            <a:ext cx="919200" cy="322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43" name="Google Shape;1243;p46"/>
          <p:cNvSpPr txBox="1"/>
          <p:nvPr/>
        </p:nvSpPr>
        <p:spPr>
          <a:xfrm>
            <a:off x="3752838" y="1818423"/>
            <a:ext cx="23198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P7-12.h – BST_Full( )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8" name="Google Shape;1248;p47"/>
          <p:cNvPicPr preferRelativeResize="0"/>
          <p:nvPr/>
        </p:nvPicPr>
        <p:blipFill rotWithShape="1">
          <a:blip r:embed="rId3">
            <a:alphaModFix/>
          </a:blip>
          <a:srcRect b="0" l="0" r="9851" t="0"/>
          <a:stretch/>
        </p:blipFill>
        <p:spPr>
          <a:xfrm>
            <a:off x="3534168" y="2692617"/>
            <a:ext cx="4925270" cy="2160270"/>
          </a:xfrm>
          <a:prstGeom prst="rect">
            <a:avLst/>
          </a:prstGeom>
          <a:noFill/>
          <a:ln>
            <a:noFill/>
          </a:ln>
        </p:spPr>
      </p:pic>
      <p:sp>
        <p:nvSpPr>
          <p:cNvPr id="1249" name="Google Shape;1249;p4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Árvores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70C0"/>
                </a:solidFill>
              </a:rPr>
              <a:t>BST_Count (ABB_Contador)</a:t>
            </a:r>
            <a:endParaRPr/>
          </a:p>
        </p:txBody>
      </p:sp>
      <p:sp>
        <p:nvSpPr>
          <p:cNvPr id="1250" name="Google Shape;1250;p47"/>
          <p:cNvSpPr txBox="1"/>
          <p:nvPr/>
        </p:nvSpPr>
        <p:spPr>
          <a:xfrm>
            <a:off x="457200" y="2815795"/>
            <a:ext cx="2894215" cy="61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Retorna o campo contador no cabeçalho da árvore.</a:t>
            </a:r>
            <a:endParaRPr sz="180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51" name="Google Shape;1251;p4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2" name="Google Shape;1252;p47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3" name="Google Shape;1253;p4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4" name="Google Shape;1254;p4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5" name="Google Shape;1255;p47"/>
          <p:cNvSpPr txBox="1"/>
          <p:nvPr/>
        </p:nvSpPr>
        <p:spPr>
          <a:xfrm>
            <a:off x="337454" y="1436886"/>
            <a:ext cx="8316686" cy="42455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operação </a:t>
            </a: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BST_Count()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retorna o número de nós na árvore. </a:t>
            </a:r>
            <a:endParaRPr/>
          </a:p>
        </p:txBody>
      </p:sp>
      <p:sp>
        <p:nvSpPr>
          <p:cNvPr id="1256" name="Google Shape;1256;p47"/>
          <p:cNvSpPr/>
          <p:nvPr/>
        </p:nvSpPr>
        <p:spPr>
          <a:xfrm>
            <a:off x="495298" y="2877674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257" name="Google Shape;1257;p47"/>
          <p:cNvSpPr/>
          <p:nvPr/>
        </p:nvSpPr>
        <p:spPr>
          <a:xfrm>
            <a:off x="3891089" y="4281955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258" name="Google Shape;1258;p47"/>
          <p:cNvSpPr txBox="1"/>
          <p:nvPr/>
        </p:nvSpPr>
        <p:spPr>
          <a:xfrm>
            <a:off x="3919693" y="2323285"/>
            <a:ext cx="25122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P7-13.h – BST_Count( )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3" name="Google Shape;126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3615" y="2664024"/>
            <a:ext cx="5589270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4" name="Google Shape;1264;p4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Árvores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70C0"/>
                </a:solidFill>
              </a:rPr>
              <a:t>BST_Destroy (ABB_Destruir)</a:t>
            </a:r>
            <a:endParaRPr/>
          </a:p>
        </p:txBody>
      </p:sp>
      <p:sp>
        <p:nvSpPr>
          <p:cNvPr id="1265" name="Google Shape;1265;p48"/>
          <p:cNvSpPr txBox="1"/>
          <p:nvPr/>
        </p:nvSpPr>
        <p:spPr>
          <a:xfrm>
            <a:off x="298268" y="2630738"/>
            <a:ext cx="2894215" cy="279469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Verifica se a árvore é válida (o ponteiro não é nulo).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Caso afirmativo: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chama a função recursiva _destroy() que percorre a árvore e elimina todo os nós.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Elimina o cabeçalho da árvore.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Retorna um ponteiro nulo.</a:t>
            </a:r>
            <a:endParaRPr sz="180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C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66" name="Google Shape;1266;p4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7" name="Google Shape;1267;p48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8" name="Google Shape;1268;p4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9" name="Google Shape;1269;p4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0" name="Google Shape;1270;p48"/>
          <p:cNvSpPr txBox="1"/>
          <p:nvPr/>
        </p:nvSpPr>
        <p:spPr>
          <a:xfrm>
            <a:off x="337454" y="1264591"/>
            <a:ext cx="8316686" cy="94887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operação </a:t>
            </a: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BST_Destroy() 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é utilizada para eliminar todos os nós da árvore, assim como a estrutura de cabeçalho, quando a árvore não é mais necessária. A operação é realizada de maneira análoga às operações equivalentes em outras estruturas. </a:t>
            </a:r>
            <a:endParaRPr/>
          </a:p>
        </p:txBody>
      </p:sp>
      <p:sp>
        <p:nvSpPr>
          <p:cNvPr id="1271" name="Google Shape;1271;p48"/>
          <p:cNvSpPr/>
          <p:nvPr/>
        </p:nvSpPr>
        <p:spPr>
          <a:xfrm>
            <a:off x="325476" y="2692617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272" name="Google Shape;1272;p48"/>
          <p:cNvSpPr/>
          <p:nvPr/>
        </p:nvSpPr>
        <p:spPr>
          <a:xfrm>
            <a:off x="3827823" y="4809926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273" name="Google Shape;1273;p48"/>
          <p:cNvSpPr/>
          <p:nvPr/>
        </p:nvSpPr>
        <p:spPr>
          <a:xfrm>
            <a:off x="321122" y="3537781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274" name="Google Shape;1274;p48"/>
          <p:cNvSpPr/>
          <p:nvPr/>
        </p:nvSpPr>
        <p:spPr>
          <a:xfrm>
            <a:off x="3827823" y="5075029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275" name="Google Shape;1275;p48"/>
          <p:cNvSpPr/>
          <p:nvPr/>
        </p:nvSpPr>
        <p:spPr>
          <a:xfrm>
            <a:off x="3827823" y="5586657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276" name="Google Shape;1276;p48"/>
          <p:cNvSpPr/>
          <p:nvPr/>
        </p:nvSpPr>
        <p:spPr>
          <a:xfrm>
            <a:off x="325476" y="4538817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277" name="Google Shape;1277;p48"/>
          <p:cNvSpPr/>
          <p:nvPr/>
        </p:nvSpPr>
        <p:spPr>
          <a:xfrm>
            <a:off x="325476" y="5083114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1278" name="Google Shape;1278;p48"/>
          <p:cNvSpPr/>
          <p:nvPr/>
        </p:nvSpPr>
        <p:spPr>
          <a:xfrm>
            <a:off x="3827823" y="5847917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1279" name="Google Shape;1279;p48"/>
          <p:cNvSpPr txBox="1"/>
          <p:nvPr/>
        </p:nvSpPr>
        <p:spPr>
          <a:xfrm>
            <a:off x="3752303" y="2323285"/>
            <a:ext cx="26212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P7-14.h – BST_Destroy()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3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4" name="Google Shape;1284;p49"/>
          <p:cNvGrpSpPr/>
          <p:nvPr/>
        </p:nvGrpSpPr>
        <p:grpSpPr>
          <a:xfrm>
            <a:off x="3336425" y="2249115"/>
            <a:ext cx="5532701" cy="4087368"/>
            <a:chOff x="3233054" y="2410944"/>
            <a:chExt cx="5905500" cy="4362783"/>
          </a:xfrm>
        </p:grpSpPr>
        <p:pic>
          <p:nvPicPr>
            <p:cNvPr id="1285" name="Google Shape;1285;p4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237132" y="3463789"/>
              <a:ext cx="5786438" cy="33099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6" name="Google Shape;1286;p4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233054" y="2410944"/>
              <a:ext cx="5905500" cy="110728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87" name="Google Shape;1287;p49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Árvores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70C0"/>
                </a:solidFill>
              </a:rPr>
              <a:t>_Destroy (_Destruir)</a:t>
            </a:r>
            <a:endParaRPr/>
          </a:p>
        </p:txBody>
      </p:sp>
      <p:sp>
        <p:nvSpPr>
          <p:cNvPr id="1288" name="Google Shape;1288;p49"/>
          <p:cNvSpPr txBox="1"/>
          <p:nvPr/>
        </p:nvSpPr>
        <p:spPr>
          <a:xfrm>
            <a:off x="298268" y="2630738"/>
            <a:ext cx="2894215" cy="338585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Verifica se o nó raiz existe (se o ponteiro não é nulo).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Caso afirmativo: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Destrói a subárvore esquerda;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Libera o dado alocado ao nó raiz;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Destrói a subárvore Direita;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Libera o nó raiz.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Caso contrário, retorna.</a:t>
            </a:r>
            <a:endParaRPr sz="180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C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89" name="Google Shape;1289;p4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0" name="Google Shape;1290;p49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1" name="Google Shape;1291;p4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2" name="Google Shape;1292;p4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3" name="Google Shape;1293;p49"/>
          <p:cNvSpPr txBox="1"/>
          <p:nvPr/>
        </p:nvSpPr>
        <p:spPr>
          <a:xfrm>
            <a:off x="337454" y="1248238"/>
            <a:ext cx="8316686" cy="655096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função interna </a:t>
            </a: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_destroy() 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é uma função recursiva que percorre a árvore  segundo a modalidade em-ordem e elimina cada nó da árvore. </a:t>
            </a:r>
            <a:endParaRPr/>
          </a:p>
        </p:txBody>
      </p:sp>
      <p:sp>
        <p:nvSpPr>
          <p:cNvPr id="1294" name="Google Shape;1294;p49"/>
          <p:cNvSpPr/>
          <p:nvPr/>
        </p:nvSpPr>
        <p:spPr>
          <a:xfrm>
            <a:off x="77422" y="2692617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295" name="Google Shape;1295;p49"/>
          <p:cNvSpPr/>
          <p:nvPr/>
        </p:nvSpPr>
        <p:spPr>
          <a:xfrm>
            <a:off x="3761548" y="4564937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296" name="Google Shape;1296;p49"/>
          <p:cNvSpPr/>
          <p:nvPr/>
        </p:nvSpPr>
        <p:spPr>
          <a:xfrm>
            <a:off x="85176" y="5408708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297" name="Google Shape;1297;p49"/>
          <p:cNvSpPr/>
          <p:nvPr/>
        </p:nvSpPr>
        <p:spPr>
          <a:xfrm>
            <a:off x="3761548" y="5854438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298" name="Google Shape;1298;p49"/>
          <p:cNvSpPr/>
          <p:nvPr/>
        </p:nvSpPr>
        <p:spPr>
          <a:xfrm>
            <a:off x="4201624" y="4926972"/>
            <a:ext cx="228600" cy="228600"/>
          </a:xfrm>
          <a:prstGeom prst="ellipse">
            <a:avLst/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1299" name="Google Shape;1299;p49"/>
          <p:cNvSpPr/>
          <p:nvPr/>
        </p:nvSpPr>
        <p:spPr>
          <a:xfrm>
            <a:off x="549701" y="3563447"/>
            <a:ext cx="228600" cy="228600"/>
          </a:xfrm>
          <a:prstGeom prst="ellipse">
            <a:avLst/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1300" name="Google Shape;1300;p49"/>
          <p:cNvSpPr/>
          <p:nvPr/>
        </p:nvSpPr>
        <p:spPr>
          <a:xfrm>
            <a:off x="549701" y="4064199"/>
            <a:ext cx="228600" cy="228600"/>
          </a:xfrm>
          <a:prstGeom prst="ellipse">
            <a:avLst/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1301" name="Google Shape;1301;p49"/>
          <p:cNvSpPr/>
          <p:nvPr/>
        </p:nvSpPr>
        <p:spPr>
          <a:xfrm>
            <a:off x="4204353" y="5145957"/>
            <a:ext cx="228600" cy="228600"/>
          </a:xfrm>
          <a:prstGeom prst="ellipse">
            <a:avLst/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1302" name="Google Shape;1302;p49"/>
          <p:cNvSpPr/>
          <p:nvPr/>
        </p:nvSpPr>
        <p:spPr>
          <a:xfrm>
            <a:off x="549701" y="4579664"/>
            <a:ext cx="228600" cy="228600"/>
          </a:xfrm>
          <a:prstGeom prst="ellipse">
            <a:avLst/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1303" name="Google Shape;1303;p49"/>
          <p:cNvSpPr/>
          <p:nvPr/>
        </p:nvSpPr>
        <p:spPr>
          <a:xfrm>
            <a:off x="549701" y="5062475"/>
            <a:ext cx="228600" cy="228600"/>
          </a:xfrm>
          <a:prstGeom prst="ellipse">
            <a:avLst/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/>
          </a:p>
        </p:txBody>
      </p:sp>
      <p:sp>
        <p:nvSpPr>
          <p:cNvPr id="1304" name="Google Shape;1304;p49"/>
          <p:cNvSpPr/>
          <p:nvPr/>
        </p:nvSpPr>
        <p:spPr>
          <a:xfrm>
            <a:off x="4201624" y="5356454"/>
            <a:ext cx="228600" cy="228600"/>
          </a:xfrm>
          <a:prstGeom prst="ellipse">
            <a:avLst/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1305" name="Google Shape;1305;p49"/>
          <p:cNvSpPr/>
          <p:nvPr/>
        </p:nvSpPr>
        <p:spPr>
          <a:xfrm>
            <a:off x="4201624" y="5566217"/>
            <a:ext cx="228600" cy="228600"/>
          </a:xfrm>
          <a:prstGeom prst="ellipse">
            <a:avLst/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/>
          </a:p>
        </p:txBody>
      </p:sp>
      <p:sp>
        <p:nvSpPr>
          <p:cNvPr id="1306" name="Google Shape;1306;p49"/>
          <p:cNvSpPr txBox="1"/>
          <p:nvPr/>
        </p:nvSpPr>
        <p:spPr>
          <a:xfrm>
            <a:off x="3747021" y="1886276"/>
            <a:ext cx="2082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P7-15.h –_Destroy()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50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Árvores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70C0"/>
                </a:solidFill>
              </a:rPr>
              <a:t>Aplicações</a:t>
            </a:r>
            <a:endParaRPr/>
          </a:p>
        </p:txBody>
      </p:sp>
      <p:sp>
        <p:nvSpPr>
          <p:cNvPr id="1312" name="Google Shape;1312;p50"/>
          <p:cNvSpPr txBox="1"/>
          <p:nvPr/>
        </p:nvSpPr>
        <p:spPr>
          <a:xfrm>
            <a:off x="844913" y="1502680"/>
            <a:ext cx="7454174" cy="220799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São apresentadas dois exemplos de uso de árvores: 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A primeira é uma aplicação simples que armazena números inteiros.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A segunda é uma aplicação que armazena a informação dos estudantes em uma turma e os identifica pelo número de matrícula (número id.)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Vale observar em ambos casos a definição das funções </a:t>
            </a:r>
            <a:r>
              <a:rPr i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compare()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e </a:t>
            </a:r>
            <a:r>
              <a:rPr i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process()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, que somente podem ser definidas a nível de aplicação mas que são utilizadas pelas funções do tipo abstrato de dados.</a:t>
            </a:r>
            <a:endParaRPr/>
          </a:p>
        </p:txBody>
      </p:sp>
      <p:sp>
        <p:nvSpPr>
          <p:cNvPr id="1313" name="Google Shape;1313;p5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4" name="Google Shape;1314;p50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5" name="Google Shape;1315;p5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6" name="Google Shape;1316;p5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51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Árvores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70C0"/>
                </a:solidFill>
              </a:rPr>
              <a:t>Aplicação: ABB de Inteiros</a:t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1322" name="Google Shape;1322;p51"/>
          <p:cNvSpPr txBox="1"/>
          <p:nvPr/>
        </p:nvSpPr>
        <p:spPr>
          <a:xfrm>
            <a:off x="749300" y="1242779"/>
            <a:ext cx="7772400" cy="97790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Este programa lê uma sequência de números inteiros desde o teclado e insere-os (função </a:t>
            </a: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BST_Insert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), em uma árvore de busca binária. Logo, os números são impressos mediante a função </a:t>
            </a: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BST_Traverse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</p:txBody>
      </p:sp>
      <p:sp>
        <p:nvSpPr>
          <p:cNvPr id="1323" name="Google Shape;1323;p5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4" name="Google Shape;1324;p51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5" name="Google Shape;1325;p5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6" name="Google Shape;1326;p5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27" name="Google Shape;1327;p51"/>
          <p:cNvPicPr preferRelativeResize="0"/>
          <p:nvPr/>
        </p:nvPicPr>
        <p:blipFill rotWithShape="1">
          <a:blip r:embed="rId3">
            <a:alphaModFix/>
          </a:blip>
          <a:srcRect b="45090" l="0" r="0" t="0"/>
          <a:stretch/>
        </p:blipFill>
        <p:spPr>
          <a:xfrm>
            <a:off x="1983739" y="2266924"/>
            <a:ext cx="5608320" cy="3692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Árvores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70C0"/>
                </a:solidFill>
              </a:rPr>
              <a:t>Estruturas e Protótipos</a:t>
            </a:r>
            <a:endParaRPr/>
          </a:p>
        </p:txBody>
      </p:sp>
      <p:sp>
        <p:nvSpPr>
          <p:cNvPr id="143" name="Google Shape;143;p16"/>
          <p:cNvSpPr txBox="1"/>
          <p:nvPr/>
        </p:nvSpPr>
        <p:spPr>
          <a:xfrm>
            <a:off x="457200" y="1242780"/>
            <a:ext cx="8229600" cy="109764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tipo abstrato de dado para uma árvore binária utiliza duas estruturas: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Uma estrutura para o </a:t>
            </a: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cabeça-lho da árvore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;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Outra estrutura para o </a:t>
            </a: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nó da árvore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4" name="Google Shape;144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16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1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16"/>
          <p:cNvSpPr txBox="1"/>
          <p:nvPr/>
        </p:nvSpPr>
        <p:spPr>
          <a:xfrm>
            <a:off x="457200" y="2276911"/>
            <a:ext cx="8229600" cy="155484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</a:t>
            </a: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cabeça-lho da árvore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, é parecido ao utilizado em uma lista.  Ele possui três campos: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Um contador;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Um ponteiro ao nó raiz da árvore;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O endereço de uma função de comparação, necessária para realizar buscas na árvore.</a:t>
            </a:r>
            <a:endParaRPr/>
          </a:p>
        </p:txBody>
      </p:sp>
      <p:sp>
        <p:nvSpPr>
          <p:cNvPr id="149" name="Google Shape;149;p16"/>
          <p:cNvSpPr txBox="1"/>
          <p:nvPr/>
        </p:nvSpPr>
        <p:spPr>
          <a:xfrm>
            <a:off x="457200" y="3855341"/>
            <a:ext cx="8229600" cy="127182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Qualquer programa de aplicação somente terá acesso ao ponteiro para nó cabeça-lho da árvore.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Por outro lado,  a função de comparação é definida de maneira particular para cada programa de aplicação,  uma vez que depende dos dados da árvore.</a:t>
            </a:r>
            <a:endParaRPr/>
          </a:p>
        </p:txBody>
      </p:sp>
      <p:sp>
        <p:nvSpPr>
          <p:cNvPr id="150" name="Google Shape;150;p16"/>
          <p:cNvSpPr txBox="1"/>
          <p:nvPr/>
        </p:nvSpPr>
        <p:spPr>
          <a:xfrm>
            <a:off x="457200" y="5188398"/>
            <a:ext cx="8229600" cy="125594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Um </a:t>
            </a: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nó da árvore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possui também possui três campos: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Um ponteiro para o dado armazenado;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Um ponteiro para a sub-árvore esquerda (nó raiz dessa sub-árvore);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Um ponteiro para a sub-árvore direita     (nó raiz dessa sub-árvore)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52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Árvores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70C0"/>
                </a:solidFill>
              </a:rPr>
              <a:t>Aplicação: ABB de Inteiros</a:t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1333" name="Google Shape;1333;p52"/>
          <p:cNvSpPr txBox="1"/>
          <p:nvPr/>
        </p:nvSpPr>
        <p:spPr>
          <a:xfrm>
            <a:off x="749300" y="1242780"/>
            <a:ext cx="7772400" cy="39007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(Continuação...)</a:t>
            </a:r>
            <a:endParaRPr/>
          </a:p>
        </p:txBody>
      </p:sp>
      <p:sp>
        <p:nvSpPr>
          <p:cNvPr id="1334" name="Google Shape;1334;p5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5" name="Google Shape;1335;p52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6" name="Google Shape;1336;p5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7" name="Google Shape;1337;p5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38" name="Google Shape;1338;p52"/>
          <p:cNvPicPr preferRelativeResize="0"/>
          <p:nvPr/>
        </p:nvPicPr>
        <p:blipFill rotWithShape="1">
          <a:blip r:embed="rId3">
            <a:alphaModFix/>
          </a:blip>
          <a:srcRect b="0" l="0" r="0" t="54722"/>
          <a:stretch/>
        </p:blipFill>
        <p:spPr>
          <a:xfrm>
            <a:off x="1892300" y="1836944"/>
            <a:ext cx="5608320" cy="3045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5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Árvores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70C0"/>
                </a:solidFill>
              </a:rPr>
              <a:t>Aplicação: ABB de Inteiros</a:t>
            </a:r>
            <a:endParaRPr/>
          </a:p>
        </p:txBody>
      </p:sp>
      <p:sp>
        <p:nvSpPr>
          <p:cNvPr id="1344" name="Google Shape;1344;p53"/>
          <p:cNvSpPr txBox="1"/>
          <p:nvPr/>
        </p:nvSpPr>
        <p:spPr>
          <a:xfrm>
            <a:off x="57402" y="1743017"/>
            <a:ext cx="3156061" cy="320907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código ilustra a criação de uma árvore de busca binária de inteiros.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Inclui o TAD de Árvore de Busca Binária: P7-BST-ADT.h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Define as funções: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comparação compareInt()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processamento printBST()  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Cria a árvore de busca binária inteira usando a operação: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BST_Create() </a:t>
            </a:r>
            <a:endParaRPr/>
          </a:p>
        </p:txBody>
      </p:sp>
      <p:sp>
        <p:nvSpPr>
          <p:cNvPr id="1345" name="Google Shape;1345;p5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6" name="Google Shape;1346;p53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7" name="Google Shape;1347;p5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8" name="Google Shape;1348;p5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49" name="Google Shape;1349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1430" y="1565383"/>
            <a:ext cx="5646039" cy="5093589"/>
          </a:xfrm>
          <a:prstGeom prst="rect">
            <a:avLst/>
          </a:prstGeom>
          <a:noFill/>
          <a:ln>
            <a:noFill/>
          </a:ln>
        </p:spPr>
      </p:pic>
      <p:sp>
        <p:nvSpPr>
          <p:cNvPr id="1350" name="Google Shape;1350;p53"/>
          <p:cNvSpPr txBox="1"/>
          <p:nvPr/>
        </p:nvSpPr>
        <p:spPr>
          <a:xfrm>
            <a:off x="3692800" y="1231894"/>
            <a:ext cx="32479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P7-16.c – Programa principal: main()</a:t>
            </a:r>
            <a:endParaRPr/>
          </a:p>
        </p:txBody>
      </p:sp>
      <p:sp>
        <p:nvSpPr>
          <p:cNvPr id="1351" name="Google Shape;1351;p53"/>
          <p:cNvSpPr txBox="1"/>
          <p:nvPr/>
        </p:nvSpPr>
        <p:spPr>
          <a:xfrm>
            <a:off x="7695805" y="5647524"/>
            <a:ext cx="1125978" cy="307777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Cria a ABB</a:t>
            </a:r>
            <a:endParaRPr/>
          </a:p>
        </p:txBody>
      </p:sp>
      <p:cxnSp>
        <p:nvCxnSpPr>
          <p:cNvPr id="1352" name="Google Shape;1352;p53"/>
          <p:cNvCxnSpPr>
            <a:stCxn id="1351" idx="1"/>
          </p:cNvCxnSpPr>
          <p:nvPr/>
        </p:nvCxnSpPr>
        <p:spPr>
          <a:xfrm rot="10800000">
            <a:off x="7244305" y="5801412"/>
            <a:ext cx="451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5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Árvores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70C0"/>
                </a:solidFill>
              </a:rPr>
              <a:t>Aplicação: ABB de Inteiros</a:t>
            </a:r>
            <a:endParaRPr/>
          </a:p>
        </p:txBody>
      </p:sp>
      <p:sp>
        <p:nvSpPr>
          <p:cNvPr id="1358" name="Google Shape;1358;p54"/>
          <p:cNvSpPr txBox="1"/>
          <p:nvPr/>
        </p:nvSpPr>
        <p:spPr>
          <a:xfrm>
            <a:off x="157084" y="1591671"/>
            <a:ext cx="3082505" cy="341994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código possui um loop 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do .. while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que realiza a leitura de dados inteiros enquanto forem não negativos. 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Cria um novo apontado por 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dataPtr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Insere o novo nó na árvore usando 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BST_Insert().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Realiza o percurso da árvore de busca binária em-ordem usando 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BST_Traverse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() e a função de processamento 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printBST()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</p:txBody>
      </p:sp>
      <p:sp>
        <p:nvSpPr>
          <p:cNvPr id="1359" name="Google Shape;1359;p5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0" name="Google Shape;1360;p5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1" name="Google Shape;1361;p5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2" name="Google Shape;1362;p5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363" name="Google Shape;1363;p54"/>
          <p:cNvGrpSpPr/>
          <p:nvPr/>
        </p:nvGrpSpPr>
        <p:grpSpPr>
          <a:xfrm>
            <a:off x="3318779" y="1678766"/>
            <a:ext cx="5690239" cy="4614533"/>
            <a:chOff x="2956146" y="1437817"/>
            <a:chExt cx="5690239" cy="4614533"/>
          </a:xfrm>
        </p:grpSpPr>
        <p:pic>
          <p:nvPicPr>
            <p:cNvPr id="1364" name="Google Shape;1364;p5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956146" y="1437817"/>
              <a:ext cx="5668137" cy="33257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5" name="Google Shape;1365;p5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956150" y="4770666"/>
              <a:ext cx="5690235" cy="12816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66" name="Google Shape;1366;p54"/>
          <p:cNvSpPr txBox="1"/>
          <p:nvPr/>
        </p:nvSpPr>
        <p:spPr>
          <a:xfrm>
            <a:off x="3866971" y="1314450"/>
            <a:ext cx="451938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P7-16.c – Programa principal: main(), continuação...</a:t>
            </a:r>
            <a:endParaRPr/>
          </a:p>
        </p:txBody>
      </p:sp>
      <p:sp>
        <p:nvSpPr>
          <p:cNvPr id="1367" name="Google Shape;1367;p54"/>
          <p:cNvSpPr txBox="1"/>
          <p:nvPr/>
        </p:nvSpPr>
        <p:spPr>
          <a:xfrm>
            <a:off x="7622113" y="4481295"/>
            <a:ext cx="1291111" cy="52322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Insere o novo nó na árvore</a:t>
            </a:r>
            <a:endParaRPr/>
          </a:p>
        </p:txBody>
      </p:sp>
      <p:cxnSp>
        <p:nvCxnSpPr>
          <p:cNvPr id="1368" name="Google Shape;1368;p54"/>
          <p:cNvCxnSpPr>
            <a:stCxn id="1367" idx="1"/>
          </p:cNvCxnSpPr>
          <p:nvPr/>
        </p:nvCxnSpPr>
        <p:spPr>
          <a:xfrm rot="10800000">
            <a:off x="5364613" y="4455505"/>
            <a:ext cx="2257500" cy="287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69" name="Google Shape;1369;p54"/>
          <p:cNvSpPr txBox="1"/>
          <p:nvPr/>
        </p:nvSpPr>
        <p:spPr>
          <a:xfrm>
            <a:off x="7622113" y="5237443"/>
            <a:ext cx="1291111" cy="738664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Percorre a ABB usando em-ordem</a:t>
            </a:r>
            <a:endParaRPr/>
          </a:p>
        </p:txBody>
      </p:sp>
      <p:cxnSp>
        <p:nvCxnSpPr>
          <p:cNvPr id="1370" name="Google Shape;1370;p54"/>
          <p:cNvCxnSpPr>
            <a:stCxn id="1369" idx="1"/>
          </p:cNvCxnSpPr>
          <p:nvPr/>
        </p:nvCxnSpPr>
        <p:spPr>
          <a:xfrm rot="10800000">
            <a:off x="4676413" y="5373075"/>
            <a:ext cx="2945700" cy="2337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55"/>
          <p:cNvSpPr txBox="1"/>
          <p:nvPr>
            <p:ph type="title"/>
          </p:nvPr>
        </p:nvSpPr>
        <p:spPr>
          <a:xfrm>
            <a:off x="575854" y="153943"/>
            <a:ext cx="7992292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Árvores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70C0"/>
                </a:solidFill>
              </a:rPr>
              <a:t>Aplicação: ABB de Inteiros</a:t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1376" name="Google Shape;1376;p55"/>
          <p:cNvSpPr txBox="1"/>
          <p:nvPr/>
        </p:nvSpPr>
        <p:spPr>
          <a:xfrm>
            <a:off x="0" y="2024390"/>
            <a:ext cx="3108960" cy="111069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código mostra a função de comparação 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compareInt()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para dados inteiros definida na aplicação.</a:t>
            </a:r>
            <a:endParaRPr/>
          </a:p>
        </p:txBody>
      </p:sp>
      <p:sp>
        <p:nvSpPr>
          <p:cNvPr id="1377" name="Google Shape;1377;p5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8" name="Google Shape;1378;p55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9" name="Google Shape;1379;p5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0" name="Google Shape;1380;p5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81" name="Google Shape;1381;p55"/>
          <p:cNvPicPr preferRelativeResize="0"/>
          <p:nvPr/>
        </p:nvPicPr>
        <p:blipFill rotWithShape="1">
          <a:blip r:embed="rId3">
            <a:alphaModFix/>
          </a:blip>
          <a:srcRect b="39490" l="0" r="0" t="0"/>
          <a:stretch/>
        </p:blipFill>
        <p:spPr>
          <a:xfrm>
            <a:off x="3295783" y="2098949"/>
            <a:ext cx="5668137" cy="3710576"/>
          </a:xfrm>
          <a:prstGeom prst="rect">
            <a:avLst/>
          </a:prstGeom>
          <a:noFill/>
          <a:ln>
            <a:noFill/>
          </a:ln>
        </p:spPr>
      </p:pic>
      <p:sp>
        <p:nvSpPr>
          <p:cNvPr id="1382" name="Google Shape;1382;p55"/>
          <p:cNvSpPr txBox="1"/>
          <p:nvPr/>
        </p:nvSpPr>
        <p:spPr>
          <a:xfrm>
            <a:off x="3710218" y="1685836"/>
            <a:ext cx="475451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P7-16.c – Função de Comparação Inteira: </a:t>
            </a:r>
            <a:r>
              <a:rPr lang="pt-BR" sz="1600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</a:rPr>
              <a:t>compareInt()</a:t>
            </a:r>
            <a:endParaRPr sz="16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3" name="Google Shape;1383;p55"/>
          <p:cNvSpPr txBox="1"/>
          <p:nvPr/>
        </p:nvSpPr>
        <p:spPr>
          <a:xfrm>
            <a:off x="6277595" y="3870976"/>
            <a:ext cx="1742999" cy="52322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Valor inteiro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apontado por num1</a:t>
            </a:r>
            <a:endParaRPr/>
          </a:p>
        </p:txBody>
      </p:sp>
      <p:cxnSp>
        <p:nvCxnSpPr>
          <p:cNvPr id="1384" name="Google Shape;1384;p55"/>
          <p:cNvCxnSpPr>
            <a:stCxn id="1383" idx="1"/>
          </p:cNvCxnSpPr>
          <p:nvPr/>
        </p:nvCxnSpPr>
        <p:spPr>
          <a:xfrm flipH="1">
            <a:off x="5826095" y="4132586"/>
            <a:ext cx="451500" cy="277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385" name="Google Shape;1385;p55"/>
          <p:cNvCxnSpPr>
            <a:stCxn id="1386" idx="1"/>
          </p:cNvCxnSpPr>
          <p:nvPr/>
        </p:nvCxnSpPr>
        <p:spPr>
          <a:xfrm rot="10800000">
            <a:off x="5826095" y="4615634"/>
            <a:ext cx="451500" cy="117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86" name="Google Shape;1386;p55"/>
          <p:cNvSpPr txBox="1"/>
          <p:nvPr/>
        </p:nvSpPr>
        <p:spPr>
          <a:xfrm>
            <a:off x="6277595" y="4471924"/>
            <a:ext cx="1742999" cy="52322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Valor inteiro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apontado por num2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p56"/>
          <p:cNvSpPr txBox="1"/>
          <p:nvPr>
            <p:ph type="title"/>
          </p:nvPr>
        </p:nvSpPr>
        <p:spPr>
          <a:xfrm>
            <a:off x="575854" y="153943"/>
            <a:ext cx="7992292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Árvores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70C0"/>
                </a:solidFill>
              </a:rPr>
              <a:t>Aplicação: ABB de Inteiros</a:t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1392" name="Google Shape;1392;p56"/>
          <p:cNvSpPr txBox="1"/>
          <p:nvPr/>
        </p:nvSpPr>
        <p:spPr>
          <a:xfrm>
            <a:off x="48895" y="2088657"/>
            <a:ext cx="3108960" cy="111069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código mostra a função de processamento 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printBST()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definida na aplicação para  imprimir dados inteiros.</a:t>
            </a:r>
            <a:endParaRPr/>
          </a:p>
        </p:txBody>
      </p:sp>
      <p:sp>
        <p:nvSpPr>
          <p:cNvPr id="1393" name="Google Shape;1393;p5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4" name="Google Shape;1394;p56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5" name="Google Shape;1395;p5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6" name="Google Shape;1396;p5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97" name="Google Shape;1397;p56"/>
          <p:cNvPicPr preferRelativeResize="0"/>
          <p:nvPr/>
        </p:nvPicPr>
        <p:blipFill rotWithShape="1">
          <a:blip r:embed="rId3">
            <a:alphaModFix/>
          </a:blip>
          <a:srcRect b="314" l="0" r="0" t="60919"/>
          <a:stretch/>
        </p:blipFill>
        <p:spPr>
          <a:xfrm>
            <a:off x="3295783" y="2135421"/>
            <a:ext cx="5668137" cy="2377440"/>
          </a:xfrm>
          <a:prstGeom prst="rect">
            <a:avLst/>
          </a:prstGeom>
          <a:noFill/>
          <a:ln>
            <a:noFill/>
          </a:ln>
        </p:spPr>
      </p:pic>
      <p:sp>
        <p:nvSpPr>
          <p:cNvPr id="1398" name="Google Shape;1398;p56"/>
          <p:cNvSpPr txBox="1"/>
          <p:nvPr/>
        </p:nvSpPr>
        <p:spPr>
          <a:xfrm>
            <a:off x="3710218" y="1685836"/>
            <a:ext cx="475451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P7-16.c – Função de Processamento: printBST</a:t>
            </a:r>
            <a:r>
              <a:rPr lang="pt-BR" sz="1600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</a:rPr>
              <a:t>()</a:t>
            </a:r>
            <a:endParaRPr sz="16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9" name="Google Shape;1399;p56"/>
          <p:cNvSpPr txBox="1"/>
          <p:nvPr/>
        </p:nvSpPr>
        <p:spPr>
          <a:xfrm>
            <a:off x="7035883" y="3429000"/>
            <a:ext cx="1742999" cy="52322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Valor inteiro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apontado por num1</a:t>
            </a:r>
            <a:endParaRPr/>
          </a:p>
        </p:txBody>
      </p:sp>
      <p:cxnSp>
        <p:nvCxnSpPr>
          <p:cNvPr id="1400" name="Google Shape;1400;p56"/>
          <p:cNvCxnSpPr>
            <a:stCxn id="1399" idx="1"/>
          </p:cNvCxnSpPr>
          <p:nvPr/>
        </p:nvCxnSpPr>
        <p:spPr>
          <a:xfrm flipH="1">
            <a:off x="6087283" y="3690610"/>
            <a:ext cx="948600" cy="69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p5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Árvores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70C0"/>
                </a:solidFill>
              </a:rPr>
              <a:t>Aplicações – Árvore de Inteiros: Resultado</a:t>
            </a:r>
            <a:endParaRPr/>
          </a:p>
        </p:txBody>
      </p:sp>
      <p:sp>
        <p:nvSpPr>
          <p:cNvPr id="1406" name="Google Shape;1406;p57"/>
          <p:cNvSpPr txBox="1"/>
          <p:nvPr/>
        </p:nvSpPr>
        <p:spPr>
          <a:xfrm>
            <a:off x="457200" y="1383657"/>
            <a:ext cx="7740777" cy="647671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código mostra como resultado o ingresso de dados inteiros em uma árvore de busca binária e a impressão desses dados pelo </a:t>
            </a: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percurso em-ordem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 b="1"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07" name="Google Shape;1407;p5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8" name="Google Shape;1408;p57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9" name="Google Shape;1409;p5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0" name="Google Shape;1410;p5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411" name="Google Shape;1411;p57"/>
          <p:cNvGrpSpPr/>
          <p:nvPr/>
        </p:nvGrpSpPr>
        <p:grpSpPr>
          <a:xfrm>
            <a:off x="1951666" y="2325987"/>
            <a:ext cx="5668137" cy="3735703"/>
            <a:chOff x="3301495" y="1155845"/>
            <a:chExt cx="5668137" cy="3735703"/>
          </a:xfrm>
        </p:grpSpPr>
        <p:pic>
          <p:nvPicPr>
            <p:cNvPr id="1412" name="Google Shape;1412;p5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301495" y="1155845"/>
              <a:ext cx="5668137" cy="10717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3" name="Google Shape;1413;p5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301495" y="2151396"/>
              <a:ext cx="5646039" cy="274015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p5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Árvores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70C0"/>
                </a:solidFill>
              </a:rPr>
              <a:t>Aplicações – Árvore de Estudantes: Prog. 7-17 </a:t>
            </a:r>
            <a:endParaRPr/>
          </a:p>
        </p:txBody>
      </p:sp>
      <p:sp>
        <p:nvSpPr>
          <p:cNvPr id="1419" name="Google Shape;1419;p58"/>
          <p:cNvSpPr txBox="1"/>
          <p:nvPr/>
        </p:nvSpPr>
        <p:spPr>
          <a:xfrm>
            <a:off x="749300" y="1242779"/>
            <a:ext cx="7772400" cy="2284191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programa armazena as informações de uma lista de estudantes, entre elas: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ID. do estudante;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Nome do estudante;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Coeficiente de Rendimento. 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Os estudantes podem ser adicionados, eliminados a partir do teclado, recuperados individualmente ou listados.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As estruturas usadas para os estudantes e a árvore são ilustradas.</a:t>
            </a:r>
            <a:endParaRPr/>
          </a:p>
        </p:txBody>
      </p:sp>
      <p:sp>
        <p:nvSpPr>
          <p:cNvPr id="1420" name="Google Shape;1420;p5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1" name="Google Shape;1421;p58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2" name="Google Shape;1422;p5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3" name="Google Shape;1423;p5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24" name="Google Shape;1424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2172" y="3668481"/>
            <a:ext cx="4524375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8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59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Árvores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70C0"/>
                </a:solidFill>
              </a:rPr>
              <a:t>Aplicações – Árvore de Estudantes: Prog. 7-17</a:t>
            </a:r>
            <a:r>
              <a:rPr lang="pt-BR" sz="2400">
                <a:solidFill>
                  <a:srgbClr val="00B050"/>
                </a:solidFill>
              </a:rPr>
              <a:t> </a:t>
            </a:r>
            <a:endParaRPr/>
          </a:p>
        </p:txBody>
      </p:sp>
      <p:sp>
        <p:nvSpPr>
          <p:cNvPr id="1430" name="Google Shape;1430;p59"/>
          <p:cNvSpPr txBox="1"/>
          <p:nvPr/>
        </p:nvSpPr>
        <p:spPr>
          <a:xfrm>
            <a:off x="794660" y="1242780"/>
            <a:ext cx="7772400" cy="41184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estrutura do programa de aplicação compreende as seguintes funções:</a:t>
            </a:r>
            <a:endParaRPr/>
          </a:p>
        </p:txBody>
      </p:sp>
      <p:sp>
        <p:nvSpPr>
          <p:cNvPr id="1431" name="Google Shape;1431;p5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2" name="Google Shape;1432;p59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3" name="Google Shape;1433;p5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4" name="Google Shape;1434;p5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35" name="Google Shape;1435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2769" y="1723315"/>
            <a:ext cx="6352223" cy="2142173"/>
          </a:xfrm>
          <a:prstGeom prst="rect">
            <a:avLst/>
          </a:prstGeom>
          <a:noFill/>
          <a:ln>
            <a:noFill/>
          </a:ln>
        </p:spPr>
      </p:pic>
      <p:sp>
        <p:nvSpPr>
          <p:cNvPr id="1436" name="Google Shape;1436;p59"/>
          <p:cNvSpPr txBox="1"/>
          <p:nvPr/>
        </p:nvSpPr>
        <p:spPr>
          <a:xfrm>
            <a:off x="816432" y="4018635"/>
            <a:ext cx="7772400" cy="41184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Ver código compartilhado no Classroom.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0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60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Referências</a:t>
            </a:r>
            <a:endParaRPr sz="2400">
              <a:solidFill>
                <a:srgbClr val="008000"/>
              </a:solidFill>
            </a:endParaRPr>
          </a:p>
        </p:txBody>
      </p:sp>
      <p:sp>
        <p:nvSpPr>
          <p:cNvPr id="1442" name="Google Shape;1442;p6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3" name="Google Shape;1443;p60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4" name="Google Shape;1444;p60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5" name="Google Shape;1445;p6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6" name="Google Shape;1446;p60"/>
          <p:cNvSpPr txBox="1"/>
          <p:nvPr/>
        </p:nvSpPr>
        <p:spPr>
          <a:xfrm>
            <a:off x="650875" y="1274763"/>
            <a:ext cx="8137525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Gilberg, R.F. e Forouzan, B. A. Data Structures_A Pseudocode Approach with C. Capítulo 7. Binary Search Trees. Segunda Edição. Editora Cengage, Thomson Learning, 2005.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Árvores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70C0"/>
                </a:solidFill>
              </a:rPr>
              <a:t>Estruturas e Protótipos</a:t>
            </a:r>
            <a:endParaRPr/>
          </a:p>
        </p:txBody>
      </p:sp>
      <p:sp>
        <p:nvSpPr>
          <p:cNvPr id="156" name="Google Shape;156;p17"/>
          <p:cNvSpPr txBox="1"/>
          <p:nvPr/>
        </p:nvSpPr>
        <p:spPr>
          <a:xfrm>
            <a:off x="504535" y="1325544"/>
            <a:ext cx="3217481" cy="658231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código de definição das duas estruturas é o seguinte:</a:t>
            </a:r>
            <a:endParaRPr/>
          </a:p>
        </p:txBody>
      </p:sp>
      <p:sp>
        <p:nvSpPr>
          <p:cNvPr id="157" name="Google Shape;157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17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1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1" name="Google Shape;161;p17"/>
          <p:cNvPicPr preferRelativeResize="0"/>
          <p:nvPr/>
        </p:nvPicPr>
        <p:blipFill rotWithShape="1">
          <a:blip r:embed="rId3">
            <a:alphaModFix/>
          </a:blip>
          <a:srcRect b="0" l="0" r="12102" t="0"/>
          <a:stretch/>
        </p:blipFill>
        <p:spPr>
          <a:xfrm>
            <a:off x="4103016" y="1793474"/>
            <a:ext cx="4963062" cy="31037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2" name="Google Shape;162;p17"/>
          <p:cNvGrpSpPr/>
          <p:nvPr/>
        </p:nvGrpSpPr>
        <p:grpSpPr>
          <a:xfrm>
            <a:off x="1002044" y="5149993"/>
            <a:ext cx="1949599" cy="1046522"/>
            <a:chOff x="4087661" y="5258230"/>
            <a:chExt cx="1949599" cy="1046522"/>
          </a:xfrm>
        </p:grpSpPr>
        <p:sp>
          <p:nvSpPr>
            <p:cNvPr id="163" name="Google Shape;163;p17"/>
            <p:cNvSpPr txBox="1"/>
            <p:nvPr/>
          </p:nvSpPr>
          <p:spPr>
            <a:xfrm>
              <a:off x="4531418" y="5966198"/>
              <a:ext cx="11737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pt-BR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BST_TREE</a:t>
              </a:r>
              <a:endParaRPr/>
            </a:p>
          </p:txBody>
        </p:sp>
        <p:grpSp>
          <p:nvGrpSpPr>
            <p:cNvPr id="164" name="Google Shape;164;p17"/>
            <p:cNvGrpSpPr/>
            <p:nvPr/>
          </p:nvGrpSpPr>
          <p:grpSpPr>
            <a:xfrm>
              <a:off x="4087661" y="5258230"/>
              <a:ext cx="1949599" cy="707087"/>
              <a:chOff x="4087661" y="5258230"/>
              <a:chExt cx="1949599" cy="707087"/>
            </a:xfrm>
          </p:grpSpPr>
          <p:sp>
            <p:nvSpPr>
              <p:cNvPr id="165" name="Google Shape;165;p17"/>
              <p:cNvSpPr/>
              <p:nvPr/>
            </p:nvSpPr>
            <p:spPr>
              <a:xfrm>
                <a:off x="4087661" y="5258230"/>
                <a:ext cx="1949599" cy="699988"/>
              </a:xfrm>
              <a:prstGeom prst="rect">
                <a:avLst/>
              </a:prstGeom>
              <a:solidFill>
                <a:srgbClr val="92D050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6" name="Google Shape;166;p17"/>
              <p:cNvSpPr txBox="1"/>
              <p:nvPr/>
            </p:nvSpPr>
            <p:spPr>
              <a:xfrm>
                <a:off x="4105338" y="5657540"/>
                <a:ext cx="58381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count</a:t>
                </a:r>
                <a:endParaRPr b="0" i="0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7" name="Google Shape;167;p17"/>
              <p:cNvSpPr/>
              <p:nvPr/>
            </p:nvSpPr>
            <p:spPr>
              <a:xfrm>
                <a:off x="4212477" y="5344957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pt-BR" sz="1800" u="none" cap="none" strike="noStrike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0</a:t>
                </a:r>
                <a:endParaRPr/>
              </a:p>
            </p:txBody>
          </p:sp>
          <p:sp>
            <p:nvSpPr>
              <p:cNvPr id="168" name="Google Shape;168;p17"/>
              <p:cNvSpPr/>
              <p:nvPr/>
            </p:nvSpPr>
            <p:spPr>
              <a:xfrm>
                <a:off x="5547951" y="5344957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9" name="Google Shape;169;p17"/>
              <p:cNvSpPr txBox="1"/>
              <p:nvPr/>
            </p:nvSpPr>
            <p:spPr>
              <a:xfrm>
                <a:off x="5516871" y="5657540"/>
                <a:ext cx="47320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root</a:t>
                </a:r>
                <a:endParaRPr/>
              </a:p>
            </p:txBody>
          </p:sp>
          <p:sp>
            <p:nvSpPr>
              <p:cNvPr id="170" name="Google Shape;170;p17"/>
              <p:cNvSpPr txBox="1"/>
              <p:nvPr/>
            </p:nvSpPr>
            <p:spPr>
              <a:xfrm>
                <a:off x="4670136" y="5646910"/>
                <a:ext cx="80342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compare</a:t>
                </a:r>
                <a:endParaRPr/>
              </a:p>
            </p:txBody>
          </p:sp>
          <p:sp>
            <p:nvSpPr>
              <p:cNvPr id="171" name="Google Shape;171;p17"/>
              <p:cNvSpPr/>
              <p:nvPr/>
            </p:nvSpPr>
            <p:spPr>
              <a:xfrm>
                <a:off x="4816742" y="5344957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2" name="Google Shape;172;p17"/>
              <p:cNvSpPr/>
              <p:nvPr/>
            </p:nvSpPr>
            <p:spPr>
              <a:xfrm>
                <a:off x="5684590" y="5463288"/>
                <a:ext cx="105791" cy="10747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3" name="Google Shape;173;p17"/>
              <p:cNvSpPr/>
              <p:nvPr/>
            </p:nvSpPr>
            <p:spPr>
              <a:xfrm>
                <a:off x="4955224" y="5463284"/>
                <a:ext cx="105791" cy="10747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grpSp>
        <p:nvGrpSpPr>
          <p:cNvPr id="174" name="Google Shape;174;p17"/>
          <p:cNvGrpSpPr/>
          <p:nvPr/>
        </p:nvGrpSpPr>
        <p:grpSpPr>
          <a:xfrm>
            <a:off x="996238" y="3129332"/>
            <a:ext cx="1649673" cy="1692376"/>
            <a:chOff x="1126320" y="4731709"/>
            <a:chExt cx="1649673" cy="1692376"/>
          </a:xfrm>
        </p:grpSpPr>
        <p:sp>
          <p:nvSpPr>
            <p:cNvPr id="175" name="Google Shape;175;p17"/>
            <p:cNvSpPr txBox="1"/>
            <p:nvPr/>
          </p:nvSpPr>
          <p:spPr>
            <a:xfrm>
              <a:off x="1566812" y="6085531"/>
              <a:ext cx="75212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pt-BR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NODE</a:t>
              </a:r>
              <a:endParaRPr/>
            </a:p>
          </p:txBody>
        </p:sp>
        <p:sp>
          <p:nvSpPr>
            <p:cNvPr id="176" name="Google Shape;176;p17"/>
            <p:cNvSpPr/>
            <p:nvPr/>
          </p:nvSpPr>
          <p:spPr>
            <a:xfrm>
              <a:off x="1132126" y="5375216"/>
              <a:ext cx="1586369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7" name="Google Shape;177;p17"/>
            <p:cNvSpPr txBox="1"/>
            <p:nvPr/>
          </p:nvSpPr>
          <p:spPr>
            <a:xfrm>
              <a:off x="1128257" y="576742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2249703" y="544751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9" name="Google Shape;179;p17"/>
            <p:cNvSpPr txBox="1"/>
            <p:nvPr/>
          </p:nvSpPr>
          <p:spPr>
            <a:xfrm>
              <a:off x="2253093" y="5767427"/>
              <a:ext cx="5229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right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0" name="Google Shape;180;p17"/>
            <p:cNvSpPr/>
            <p:nvPr/>
          </p:nvSpPr>
          <p:spPr>
            <a:xfrm>
              <a:off x="1242761" y="544751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81" name="Google Shape;181;p17"/>
            <p:cNvCxnSpPr/>
            <p:nvPr/>
          </p:nvCxnSpPr>
          <p:spPr>
            <a:xfrm rot="10800000">
              <a:off x="1449266" y="5086734"/>
              <a:ext cx="2" cy="52191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82" name="Google Shape;182;p17"/>
            <p:cNvSpPr/>
            <p:nvPr/>
          </p:nvSpPr>
          <p:spPr>
            <a:xfrm>
              <a:off x="1126320" y="4731709"/>
              <a:ext cx="642299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dado</a:t>
              </a:r>
              <a:endParaRPr/>
            </a:p>
          </p:txBody>
        </p:sp>
        <p:sp>
          <p:nvSpPr>
            <p:cNvPr id="183" name="Google Shape;183;p17"/>
            <p:cNvSpPr/>
            <p:nvPr/>
          </p:nvSpPr>
          <p:spPr>
            <a:xfrm>
              <a:off x="2400007" y="5576965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4" name="Google Shape;184;p17"/>
            <p:cNvSpPr/>
            <p:nvPr/>
          </p:nvSpPr>
          <p:spPr>
            <a:xfrm>
              <a:off x="1396871" y="5576967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1759829" y="544751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1910133" y="5576965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7" name="Google Shape;187;p17"/>
            <p:cNvSpPr txBox="1"/>
            <p:nvPr/>
          </p:nvSpPr>
          <p:spPr>
            <a:xfrm>
              <a:off x="1784991" y="5756537"/>
              <a:ext cx="4235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left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88" name="Google Shape;188;p17"/>
          <p:cNvSpPr txBox="1"/>
          <p:nvPr/>
        </p:nvSpPr>
        <p:spPr>
          <a:xfrm>
            <a:off x="504535" y="2303686"/>
            <a:ext cx="2743200" cy="65133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A estruturas são ilustradas graficamente:</a:t>
            </a:r>
            <a:endParaRPr/>
          </a:p>
        </p:txBody>
      </p:sp>
      <p:sp>
        <p:nvSpPr>
          <p:cNvPr id="189" name="Google Shape;189;p17"/>
          <p:cNvSpPr txBox="1"/>
          <p:nvPr/>
        </p:nvSpPr>
        <p:spPr>
          <a:xfrm>
            <a:off x="4493022" y="1356613"/>
            <a:ext cx="20377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P7-01.h - Estruturas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Árvores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70C0"/>
                </a:solidFill>
              </a:rPr>
              <a:t>Exemplo da Estrutura</a:t>
            </a:r>
            <a:endParaRPr/>
          </a:p>
        </p:txBody>
      </p:sp>
      <p:sp>
        <p:nvSpPr>
          <p:cNvPr id="195" name="Google Shape;195;p18"/>
          <p:cNvSpPr txBox="1"/>
          <p:nvPr/>
        </p:nvSpPr>
        <p:spPr>
          <a:xfrm>
            <a:off x="513608" y="1374543"/>
            <a:ext cx="7344435" cy="38211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exemplo ilustra a estrutura de árvore binária genérica com cabeçalho.</a:t>
            </a:r>
            <a:endParaRPr/>
          </a:p>
        </p:txBody>
      </p:sp>
      <p:sp>
        <p:nvSpPr>
          <p:cNvPr id="196" name="Google Shape;196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1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00" name="Google Shape;200;p18"/>
          <p:cNvGrpSpPr/>
          <p:nvPr/>
        </p:nvGrpSpPr>
        <p:grpSpPr>
          <a:xfrm>
            <a:off x="1301114" y="2034009"/>
            <a:ext cx="1981183" cy="675399"/>
            <a:chOff x="4087661" y="5258230"/>
            <a:chExt cx="1949599" cy="733810"/>
          </a:xfrm>
        </p:grpSpPr>
        <p:sp>
          <p:nvSpPr>
            <p:cNvPr id="201" name="Google Shape;201;p18"/>
            <p:cNvSpPr/>
            <p:nvPr/>
          </p:nvSpPr>
          <p:spPr>
            <a:xfrm>
              <a:off x="4087661" y="5258230"/>
              <a:ext cx="1949599" cy="699988"/>
            </a:xfrm>
            <a:prstGeom prst="rect">
              <a:avLst/>
            </a:prstGeom>
            <a:solidFill>
              <a:srgbClr val="92D05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2" name="Google Shape;202;p18"/>
            <p:cNvSpPr txBox="1"/>
            <p:nvPr/>
          </p:nvSpPr>
          <p:spPr>
            <a:xfrm>
              <a:off x="4105338" y="5657540"/>
              <a:ext cx="583800" cy="33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3" name="Google Shape;203;p18"/>
            <p:cNvSpPr/>
            <p:nvPr/>
          </p:nvSpPr>
          <p:spPr>
            <a:xfrm>
              <a:off x="4212477" y="5344957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/>
            </a:p>
          </p:txBody>
        </p:sp>
        <p:sp>
          <p:nvSpPr>
            <p:cNvPr id="204" name="Google Shape;204;p18"/>
            <p:cNvSpPr/>
            <p:nvPr/>
          </p:nvSpPr>
          <p:spPr>
            <a:xfrm>
              <a:off x="5547951" y="5344957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5" name="Google Shape;205;p18"/>
            <p:cNvSpPr txBox="1"/>
            <p:nvPr/>
          </p:nvSpPr>
          <p:spPr>
            <a:xfrm>
              <a:off x="5516871" y="5657540"/>
              <a:ext cx="473100" cy="33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root</a:t>
              </a:r>
              <a:endParaRPr/>
            </a:p>
          </p:txBody>
        </p:sp>
        <p:sp>
          <p:nvSpPr>
            <p:cNvPr id="206" name="Google Shape;206;p18"/>
            <p:cNvSpPr txBox="1"/>
            <p:nvPr/>
          </p:nvSpPr>
          <p:spPr>
            <a:xfrm>
              <a:off x="4670136" y="5646910"/>
              <a:ext cx="803400" cy="33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compare</a:t>
              </a:r>
              <a:endParaRPr/>
            </a:p>
          </p:txBody>
        </p:sp>
        <p:sp>
          <p:nvSpPr>
            <p:cNvPr id="207" name="Google Shape;207;p18"/>
            <p:cNvSpPr/>
            <p:nvPr/>
          </p:nvSpPr>
          <p:spPr>
            <a:xfrm>
              <a:off x="4816742" y="5344957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8" name="Google Shape;208;p18"/>
            <p:cNvSpPr/>
            <p:nvPr/>
          </p:nvSpPr>
          <p:spPr>
            <a:xfrm>
              <a:off x="5684590" y="5463288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9" name="Google Shape;209;p18"/>
            <p:cNvSpPr/>
            <p:nvPr/>
          </p:nvSpPr>
          <p:spPr>
            <a:xfrm>
              <a:off x="4955224" y="5463284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10" name="Google Shape;210;p18"/>
          <p:cNvGrpSpPr/>
          <p:nvPr/>
        </p:nvGrpSpPr>
        <p:grpSpPr>
          <a:xfrm>
            <a:off x="3817444" y="2249018"/>
            <a:ext cx="1688605" cy="1115511"/>
            <a:chOff x="1126320" y="4869970"/>
            <a:chExt cx="1649673" cy="1239457"/>
          </a:xfrm>
        </p:grpSpPr>
        <p:sp>
          <p:nvSpPr>
            <p:cNvPr id="211" name="Google Shape;211;p18"/>
            <p:cNvSpPr/>
            <p:nvPr/>
          </p:nvSpPr>
          <p:spPr>
            <a:xfrm>
              <a:off x="1132126" y="5375216"/>
              <a:ext cx="1586369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2" name="Google Shape;212;p18"/>
            <p:cNvSpPr txBox="1"/>
            <p:nvPr/>
          </p:nvSpPr>
          <p:spPr>
            <a:xfrm>
              <a:off x="1128257" y="5767427"/>
              <a:ext cx="692700" cy="34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3" name="Google Shape;213;p18"/>
            <p:cNvSpPr/>
            <p:nvPr/>
          </p:nvSpPr>
          <p:spPr>
            <a:xfrm>
              <a:off x="2249703" y="544751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4" name="Google Shape;214;p18"/>
            <p:cNvSpPr txBox="1"/>
            <p:nvPr/>
          </p:nvSpPr>
          <p:spPr>
            <a:xfrm>
              <a:off x="2253093" y="5767427"/>
              <a:ext cx="522900" cy="34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right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5" name="Google Shape;215;p18"/>
            <p:cNvSpPr/>
            <p:nvPr/>
          </p:nvSpPr>
          <p:spPr>
            <a:xfrm>
              <a:off x="1242761" y="544751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16" name="Google Shape;216;p18"/>
            <p:cNvCxnSpPr>
              <a:endCxn id="217" idx="2"/>
            </p:cNvCxnSpPr>
            <p:nvPr/>
          </p:nvCxnSpPr>
          <p:spPr>
            <a:xfrm rot="10800000">
              <a:off x="1447470" y="5217632"/>
              <a:ext cx="1800" cy="390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17" name="Google Shape;217;p18"/>
            <p:cNvSpPr/>
            <p:nvPr/>
          </p:nvSpPr>
          <p:spPr>
            <a:xfrm>
              <a:off x="1126320" y="4869970"/>
              <a:ext cx="642299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6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23</a:t>
              </a:r>
              <a:endParaRPr/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2400007" y="5576965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1396871" y="5576967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1759829" y="544751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1" name="Google Shape;221;p18"/>
            <p:cNvSpPr/>
            <p:nvPr/>
          </p:nvSpPr>
          <p:spPr>
            <a:xfrm>
              <a:off x="1910133" y="5576965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2" name="Google Shape;222;p18"/>
            <p:cNvSpPr txBox="1"/>
            <p:nvPr/>
          </p:nvSpPr>
          <p:spPr>
            <a:xfrm>
              <a:off x="1784991" y="5756537"/>
              <a:ext cx="423600" cy="34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left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223" name="Google Shape;223;p18"/>
          <p:cNvCxnSpPr>
            <a:endCxn id="201" idx="1"/>
          </p:cNvCxnSpPr>
          <p:nvPr/>
        </p:nvCxnSpPr>
        <p:spPr>
          <a:xfrm>
            <a:off x="788714" y="2356144"/>
            <a:ext cx="512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4" name="Google Shape;224;p18"/>
          <p:cNvSpPr txBox="1"/>
          <p:nvPr/>
        </p:nvSpPr>
        <p:spPr>
          <a:xfrm>
            <a:off x="290147" y="2117709"/>
            <a:ext cx="5309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5" name="Google Shape;225;p18"/>
          <p:cNvCxnSpPr>
            <a:stCxn id="208" idx="6"/>
            <a:endCxn id="211" idx="1"/>
          </p:cNvCxnSpPr>
          <p:nvPr/>
        </p:nvCxnSpPr>
        <p:spPr>
          <a:xfrm>
            <a:off x="3031418" y="2272206"/>
            <a:ext cx="792000" cy="746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26" name="Google Shape;226;p18"/>
          <p:cNvGrpSpPr/>
          <p:nvPr/>
        </p:nvGrpSpPr>
        <p:grpSpPr>
          <a:xfrm>
            <a:off x="1573929" y="3704457"/>
            <a:ext cx="1688605" cy="1127102"/>
            <a:chOff x="1126320" y="4857091"/>
            <a:chExt cx="1649673" cy="1252336"/>
          </a:xfrm>
        </p:grpSpPr>
        <p:sp>
          <p:nvSpPr>
            <p:cNvPr id="227" name="Google Shape;227;p18"/>
            <p:cNvSpPr/>
            <p:nvPr/>
          </p:nvSpPr>
          <p:spPr>
            <a:xfrm>
              <a:off x="1132126" y="5375216"/>
              <a:ext cx="1586369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8" name="Google Shape;228;p18"/>
            <p:cNvSpPr txBox="1"/>
            <p:nvPr/>
          </p:nvSpPr>
          <p:spPr>
            <a:xfrm>
              <a:off x="1128257" y="5767427"/>
              <a:ext cx="692700" cy="34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lang="pt-BR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2249703" y="544751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0" name="Google Shape;230;p18"/>
            <p:cNvSpPr txBox="1"/>
            <p:nvPr/>
          </p:nvSpPr>
          <p:spPr>
            <a:xfrm>
              <a:off x="2253093" y="5767427"/>
              <a:ext cx="522900" cy="34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lang="pt-BR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right</a:t>
              </a:r>
              <a:endParaRPr b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1242761" y="544751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32" name="Google Shape;232;p18"/>
            <p:cNvCxnSpPr>
              <a:endCxn id="233" idx="2"/>
            </p:cNvCxnSpPr>
            <p:nvPr/>
          </p:nvCxnSpPr>
          <p:spPr>
            <a:xfrm rot="10800000">
              <a:off x="1447470" y="5204753"/>
              <a:ext cx="1800" cy="403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33" name="Google Shape;233;p18"/>
            <p:cNvSpPr/>
            <p:nvPr/>
          </p:nvSpPr>
          <p:spPr>
            <a:xfrm>
              <a:off x="1126320" y="4857091"/>
              <a:ext cx="642299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18</a:t>
              </a:r>
              <a:endParaRPr/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2400007" y="5576965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1396871" y="5576967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6" name="Google Shape;236;p18"/>
            <p:cNvSpPr/>
            <p:nvPr/>
          </p:nvSpPr>
          <p:spPr>
            <a:xfrm>
              <a:off x="1759829" y="544751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7" name="Google Shape;237;p18"/>
            <p:cNvSpPr/>
            <p:nvPr/>
          </p:nvSpPr>
          <p:spPr>
            <a:xfrm>
              <a:off x="1910133" y="5576965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8" name="Google Shape;238;p18"/>
            <p:cNvSpPr txBox="1"/>
            <p:nvPr/>
          </p:nvSpPr>
          <p:spPr>
            <a:xfrm>
              <a:off x="1784991" y="5756537"/>
              <a:ext cx="423600" cy="34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lang="pt-BR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left</a:t>
              </a:r>
              <a:endParaRPr b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239" name="Google Shape;239;p18"/>
          <p:cNvCxnSpPr>
            <a:stCxn id="221" idx="3"/>
            <a:endCxn id="227" idx="3"/>
          </p:cNvCxnSpPr>
          <p:nvPr/>
        </p:nvCxnSpPr>
        <p:spPr>
          <a:xfrm flipH="1">
            <a:off x="3203713" y="2967879"/>
            <a:ext cx="1431900" cy="1518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40" name="Google Shape;240;p18"/>
          <p:cNvGrpSpPr/>
          <p:nvPr/>
        </p:nvGrpSpPr>
        <p:grpSpPr>
          <a:xfrm>
            <a:off x="6059841" y="3692735"/>
            <a:ext cx="1735621" cy="1125053"/>
            <a:chOff x="1126320" y="4859368"/>
            <a:chExt cx="1649673" cy="1250059"/>
          </a:xfrm>
        </p:grpSpPr>
        <p:sp>
          <p:nvSpPr>
            <p:cNvPr id="241" name="Google Shape;241;p18"/>
            <p:cNvSpPr/>
            <p:nvPr/>
          </p:nvSpPr>
          <p:spPr>
            <a:xfrm>
              <a:off x="1132126" y="5375216"/>
              <a:ext cx="1586369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2" name="Google Shape;242;p18"/>
            <p:cNvSpPr txBox="1"/>
            <p:nvPr/>
          </p:nvSpPr>
          <p:spPr>
            <a:xfrm>
              <a:off x="1128257" y="5767427"/>
              <a:ext cx="692700" cy="34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lang="pt-BR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3" name="Google Shape;243;p18"/>
            <p:cNvSpPr/>
            <p:nvPr/>
          </p:nvSpPr>
          <p:spPr>
            <a:xfrm>
              <a:off x="2249703" y="544751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4" name="Google Shape;244;p18"/>
            <p:cNvSpPr txBox="1"/>
            <p:nvPr/>
          </p:nvSpPr>
          <p:spPr>
            <a:xfrm>
              <a:off x="2253093" y="5767427"/>
              <a:ext cx="522900" cy="34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lang="pt-BR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right</a:t>
              </a:r>
              <a:endParaRPr b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5" name="Google Shape;245;p18"/>
            <p:cNvSpPr/>
            <p:nvPr/>
          </p:nvSpPr>
          <p:spPr>
            <a:xfrm>
              <a:off x="1242761" y="544751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46" name="Google Shape;246;p18"/>
            <p:cNvCxnSpPr>
              <a:endCxn id="247" idx="2"/>
            </p:cNvCxnSpPr>
            <p:nvPr/>
          </p:nvCxnSpPr>
          <p:spPr>
            <a:xfrm rot="10800000">
              <a:off x="1447470" y="5207030"/>
              <a:ext cx="1800" cy="401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47" name="Google Shape;247;p18"/>
            <p:cNvSpPr/>
            <p:nvPr/>
          </p:nvSpPr>
          <p:spPr>
            <a:xfrm>
              <a:off x="1126320" y="4859368"/>
              <a:ext cx="642299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44</a:t>
              </a:r>
              <a:endParaRPr/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2400007" y="5576965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1396871" y="5576967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0" name="Google Shape;250;p18"/>
            <p:cNvSpPr/>
            <p:nvPr/>
          </p:nvSpPr>
          <p:spPr>
            <a:xfrm>
              <a:off x="1759829" y="544751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1" name="Google Shape;251;p18"/>
            <p:cNvSpPr/>
            <p:nvPr/>
          </p:nvSpPr>
          <p:spPr>
            <a:xfrm>
              <a:off x="1910133" y="5576965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2" name="Google Shape;252;p18"/>
            <p:cNvSpPr txBox="1"/>
            <p:nvPr/>
          </p:nvSpPr>
          <p:spPr>
            <a:xfrm>
              <a:off x="1784991" y="5756537"/>
              <a:ext cx="423600" cy="34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lang="pt-BR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left</a:t>
              </a:r>
              <a:endParaRPr b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253" name="Google Shape;253;p18"/>
          <p:cNvCxnSpPr>
            <a:stCxn id="218" idx="3"/>
            <a:endCxn id="241" idx="1"/>
          </p:cNvCxnSpPr>
          <p:nvPr/>
        </p:nvCxnSpPr>
        <p:spPr>
          <a:xfrm>
            <a:off x="5137048" y="2967879"/>
            <a:ext cx="928800" cy="1504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54" name="Google Shape;254;p18"/>
          <p:cNvGrpSpPr/>
          <p:nvPr/>
        </p:nvGrpSpPr>
        <p:grpSpPr>
          <a:xfrm>
            <a:off x="5148440" y="5129561"/>
            <a:ext cx="1735621" cy="1125053"/>
            <a:chOff x="1126320" y="4859368"/>
            <a:chExt cx="1649673" cy="1250059"/>
          </a:xfrm>
        </p:grpSpPr>
        <p:sp>
          <p:nvSpPr>
            <p:cNvPr id="255" name="Google Shape;255;p18"/>
            <p:cNvSpPr/>
            <p:nvPr/>
          </p:nvSpPr>
          <p:spPr>
            <a:xfrm>
              <a:off x="1132126" y="5375216"/>
              <a:ext cx="1586369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6" name="Google Shape;256;p18"/>
            <p:cNvSpPr txBox="1"/>
            <p:nvPr/>
          </p:nvSpPr>
          <p:spPr>
            <a:xfrm>
              <a:off x="1128257" y="5767427"/>
              <a:ext cx="692700" cy="34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lang="pt-BR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7" name="Google Shape;257;p18"/>
            <p:cNvSpPr/>
            <p:nvPr/>
          </p:nvSpPr>
          <p:spPr>
            <a:xfrm>
              <a:off x="2249703" y="544751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8" name="Google Shape;258;p18"/>
            <p:cNvSpPr txBox="1"/>
            <p:nvPr/>
          </p:nvSpPr>
          <p:spPr>
            <a:xfrm>
              <a:off x="2253093" y="5767427"/>
              <a:ext cx="522900" cy="34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lang="pt-BR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right</a:t>
              </a:r>
              <a:endParaRPr b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9" name="Google Shape;259;p18"/>
            <p:cNvSpPr/>
            <p:nvPr/>
          </p:nvSpPr>
          <p:spPr>
            <a:xfrm>
              <a:off x="1242761" y="544751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60" name="Google Shape;260;p18"/>
            <p:cNvCxnSpPr>
              <a:endCxn id="261" idx="2"/>
            </p:cNvCxnSpPr>
            <p:nvPr/>
          </p:nvCxnSpPr>
          <p:spPr>
            <a:xfrm rot="10800000">
              <a:off x="1447470" y="5207030"/>
              <a:ext cx="1800" cy="401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61" name="Google Shape;261;p18"/>
            <p:cNvSpPr/>
            <p:nvPr/>
          </p:nvSpPr>
          <p:spPr>
            <a:xfrm>
              <a:off x="1126320" y="4859368"/>
              <a:ext cx="642299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35</a:t>
              </a:r>
              <a:endParaRPr/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2400007" y="5576965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3" name="Google Shape;263;p18"/>
            <p:cNvSpPr/>
            <p:nvPr/>
          </p:nvSpPr>
          <p:spPr>
            <a:xfrm>
              <a:off x="1396871" y="5576967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4" name="Google Shape;264;p18"/>
            <p:cNvSpPr/>
            <p:nvPr/>
          </p:nvSpPr>
          <p:spPr>
            <a:xfrm>
              <a:off x="1759829" y="544751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5" name="Google Shape;265;p18"/>
            <p:cNvSpPr/>
            <p:nvPr/>
          </p:nvSpPr>
          <p:spPr>
            <a:xfrm>
              <a:off x="1910133" y="5576965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6" name="Google Shape;266;p18"/>
            <p:cNvSpPr txBox="1"/>
            <p:nvPr/>
          </p:nvSpPr>
          <p:spPr>
            <a:xfrm>
              <a:off x="1784991" y="5756537"/>
              <a:ext cx="423600" cy="34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lang="pt-BR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left</a:t>
              </a:r>
              <a:endParaRPr b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267" name="Google Shape;267;p18"/>
          <p:cNvCxnSpPr>
            <a:stCxn id="251" idx="4"/>
            <a:endCxn id="255" idx="3"/>
          </p:cNvCxnSpPr>
          <p:nvPr/>
        </p:nvCxnSpPr>
        <p:spPr>
          <a:xfrm flipH="1">
            <a:off x="6823442" y="4435303"/>
            <a:ext cx="116700" cy="1473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68" name="Google Shape;268;p18"/>
          <p:cNvGrpSpPr/>
          <p:nvPr/>
        </p:nvGrpSpPr>
        <p:grpSpPr>
          <a:xfrm>
            <a:off x="7303488" y="5129561"/>
            <a:ext cx="1735621" cy="1125053"/>
            <a:chOff x="1126320" y="4859368"/>
            <a:chExt cx="1649673" cy="1250059"/>
          </a:xfrm>
        </p:grpSpPr>
        <p:sp>
          <p:nvSpPr>
            <p:cNvPr id="269" name="Google Shape;269;p18"/>
            <p:cNvSpPr/>
            <p:nvPr/>
          </p:nvSpPr>
          <p:spPr>
            <a:xfrm>
              <a:off x="1132126" y="5375216"/>
              <a:ext cx="1586369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0" name="Google Shape;270;p18"/>
            <p:cNvSpPr txBox="1"/>
            <p:nvPr/>
          </p:nvSpPr>
          <p:spPr>
            <a:xfrm>
              <a:off x="1128257" y="5767427"/>
              <a:ext cx="692700" cy="34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lang="pt-BR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1" name="Google Shape;271;p18"/>
            <p:cNvSpPr/>
            <p:nvPr/>
          </p:nvSpPr>
          <p:spPr>
            <a:xfrm>
              <a:off x="2249703" y="544751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2" name="Google Shape;272;p18"/>
            <p:cNvSpPr txBox="1"/>
            <p:nvPr/>
          </p:nvSpPr>
          <p:spPr>
            <a:xfrm>
              <a:off x="2253093" y="5767427"/>
              <a:ext cx="522900" cy="34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lang="pt-BR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right</a:t>
              </a:r>
              <a:endParaRPr b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1242761" y="544751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74" name="Google Shape;274;p18"/>
            <p:cNvCxnSpPr>
              <a:endCxn id="275" idx="2"/>
            </p:cNvCxnSpPr>
            <p:nvPr/>
          </p:nvCxnSpPr>
          <p:spPr>
            <a:xfrm rot="10800000">
              <a:off x="1447470" y="5207030"/>
              <a:ext cx="1800" cy="401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75" name="Google Shape;275;p18"/>
            <p:cNvSpPr/>
            <p:nvPr/>
          </p:nvSpPr>
          <p:spPr>
            <a:xfrm>
              <a:off x="1126320" y="4859368"/>
              <a:ext cx="642299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52</a:t>
              </a: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2400007" y="5576965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1396871" y="5576967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1759829" y="544751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9" name="Google Shape;279;p18"/>
            <p:cNvSpPr/>
            <p:nvPr/>
          </p:nvSpPr>
          <p:spPr>
            <a:xfrm>
              <a:off x="1910133" y="5576965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0" name="Google Shape;280;p18"/>
            <p:cNvSpPr txBox="1"/>
            <p:nvPr/>
          </p:nvSpPr>
          <p:spPr>
            <a:xfrm>
              <a:off x="1784991" y="5756537"/>
              <a:ext cx="423600" cy="34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lang="pt-BR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left</a:t>
              </a:r>
              <a:endParaRPr b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281" name="Google Shape;281;p18"/>
          <p:cNvCxnSpPr>
            <a:stCxn id="248" idx="4"/>
            <a:endCxn id="269" idx="1"/>
          </p:cNvCxnSpPr>
          <p:nvPr/>
        </p:nvCxnSpPr>
        <p:spPr>
          <a:xfrm flipH="1">
            <a:off x="7309739" y="4435303"/>
            <a:ext cx="145800" cy="1473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82" name="Google Shape;282;p18"/>
          <p:cNvGrpSpPr/>
          <p:nvPr/>
        </p:nvGrpSpPr>
        <p:grpSpPr>
          <a:xfrm>
            <a:off x="754878" y="5126385"/>
            <a:ext cx="1688605" cy="1125053"/>
            <a:chOff x="1126320" y="4859368"/>
            <a:chExt cx="1649673" cy="1250059"/>
          </a:xfrm>
        </p:grpSpPr>
        <p:sp>
          <p:nvSpPr>
            <p:cNvPr id="283" name="Google Shape;283;p18"/>
            <p:cNvSpPr/>
            <p:nvPr/>
          </p:nvSpPr>
          <p:spPr>
            <a:xfrm>
              <a:off x="1132126" y="5375216"/>
              <a:ext cx="1586369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4" name="Google Shape;284;p18"/>
            <p:cNvSpPr txBox="1"/>
            <p:nvPr/>
          </p:nvSpPr>
          <p:spPr>
            <a:xfrm>
              <a:off x="1128257" y="5767427"/>
              <a:ext cx="692700" cy="34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lang="pt-BR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5" name="Google Shape;285;p18"/>
            <p:cNvSpPr/>
            <p:nvPr/>
          </p:nvSpPr>
          <p:spPr>
            <a:xfrm>
              <a:off x="2249703" y="544751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6" name="Google Shape;286;p18"/>
            <p:cNvSpPr txBox="1"/>
            <p:nvPr/>
          </p:nvSpPr>
          <p:spPr>
            <a:xfrm>
              <a:off x="2253093" y="5767427"/>
              <a:ext cx="522900" cy="34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lang="pt-BR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right</a:t>
              </a:r>
              <a:endParaRPr b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1242761" y="544751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88" name="Google Shape;288;p18"/>
            <p:cNvCxnSpPr>
              <a:endCxn id="289" idx="2"/>
            </p:cNvCxnSpPr>
            <p:nvPr/>
          </p:nvCxnSpPr>
          <p:spPr>
            <a:xfrm rot="10800000">
              <a:off x="1447470" y="5207030"/>
              <a:ext cx="1800" cy="401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89" name="Google Shape;289;p18"/>
            <p:cNvSpPr/>
            <p:nvPr/>
          </p:nvSpPr>
          <p:spPr>
            <a:xfrm>
              <a:off x="1126320" y="4859368"/>
              <a:ext cx="642299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12</a:t>
              </a:r>
              <a:endParaRPr/>
            </a:p>
          </p:txBody>
        </p:sp>
        <p:sp>
          <p:nvSpPr>
            <p:cNvPr id="290" name="Google Shape;290;p18"/>
            <p:cNvSpPr/>
            <p:nvPr/>
          </p:nvSpPr>
          <p:spPr>
            <a:xfrm>
              <a:off x="2400007" y="5576965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1" name="Google Shape;291;p18"/>
            <p:cNvSpPr/>
            <p:nvPr/>
          </p:nvSpPr>
          <p:spPr>
            <a:xfrm>
              <a:off x="1396871" y="5576967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1759829" y="544751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1910133" y="5576965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4" name="Google Shape;294;p18"/>
            <p:cNvSpPr txBox="1"/>
            <p:nvPr/>
          </p:nvSpPr>
          <p:spPr>
            <a:xfrm>
              <a:off x="1784991" y="5756537"/>
              <a:ext cx="423600" cy="34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lang="pt-BR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left</a:t>
              </a:r>
              <a:endParaRPr b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95" name="Google Shape;295;p18"/>
          <p:cNvGrpSpPr/>
          <p:nvPr/>
        </p:nvGrpSpPr>
        <p:grpSpPr>
          <a:xfrm>
            <a:off x="3016865" y="5126336"/>
            <a:ext cx="1735621" cy="1125053"/>
            <a:chOff x="1126320" y="4859368"/>
            <a:chExt cx="1649673" cy="1250059"/>
          </a:xfrm>
        </p:grpSpPr>
        <p:sp>
          <p:nvSpPr>
            <p:cNvPr id="296" name="Google Shape;296;p18"/>
            <p:cNvSpPr/>
            <p:nvPr/>
          </p:nvSpPr>
          <p:spPr>
            <a:xfrm>
              <a:off x="1132126" y="5375216"/>
              <a:ext cx="1586369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7" name="Google Shape;297;p18"/>
            <p:cNvSpPr txBox="1"/>
            <p:nvPr/>
          </p:nvSpPr>
          <p:spPr>
            <a:xfrm>
              <a:off x="1128257" y="5767427"/>
              <a:ext cx="692700" cy="34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lang="pt-BR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2249703" y="544751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9" name="Google Shape;299;p18"/>
            <p:cNvSpPr txBox="1"/>
            <p:nvPr/>
          </p:nvSpPr>
          <p:spPr>
            <a:xfrm>
              <a:off x="2253093" y="5767427"/>
              <a:ext cx="522900" cy="34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lang="pt-BR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right</a:t>
              </a:r>
              <a:endParaRPr b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1242761" y="544751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01" name="Google Shape;301;p18"/>
            <p:cNvCxnSpPr>
              <a:endCxn id="302" idx="2"/>
            </p:cNvCxnSpPr>
            <p:nvPr/>
          </p:nvCxnSpPr>
          <p:spPr>
            <a:xfrm rot="10800000">
              <a:off x="1447470" y="5207030"/>
              <a:ext cx="1800" cy="401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02" name="Google Shape;302;p18"/>
            <p:cNvSpPr/>
            <p:nvPr/>
          </p:nvSpPr>
          <p:spPr>
            <a:xfrm>
              <a:off x="1126320" y="4859368"/>
              <a:ext cx="642299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20</a:t>
              </a:r>
              <a:endParaRPr/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2400007" y="5576965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4" name="Google Shape;304;p18"/>
            <p:cNvSpPr/>
            <p:nvPr/>
          </p:nvSpPr>
          <p:spPr>
            <a:xfrm>
              <a:off x="1396871" y="5576967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1759829" y="544751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1910133" y="5576965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7" name="Google Shape;307;p18"/>
            <p:cNvSpPr txBox="1"/>
            <p:nvPr/>
          </p:nvSpPr>
          <p:spPr>
            <a:xfrm>
              <a:off x="1784991" y="5756537"/>
              <a:ext cx="423600" cy="34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lang="pt-BR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left</a:t>
              </a:r>
              <a:endParaRPr b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308" name="Google Shape;308;p18"/>
          <p:cNvCxnSpPr>
            <a:stCxn id="237" idx="4"/>
            <a:endCxn id="283" idx="3"/>
          </p:cNvCxnSpPr>
          <p:nvPr/>
        </p:nvCxnSpPr>
        <p:spPr>
          <a:xfrm flipH="1">
            <a:off x="2384484" y="4449074"/>
            <a:ext cx="45900" cy="1456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9" name="Google Shape;309;p18"/>
          <p:cNvCxnSpPr>
            <a:stCxn id="234" idx="4"/>
            <a:endCxn id="296" idx="1"/>
          </p:cNvCxnSpPr>
          <p:nvPr/>
        </p:nvCxnSpPr>
        <p:spPr>
          <a:xfrm>
            <a:off x="2931819" y="4449074"/>
            <a:ext cx="91200" cy="1456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title"/>
          </p:nvPr>
        </p:nvSpPr>
        <p:spPr>
          <a:xfrm>
            <a:off x="108857" y="99781"/>
            <a:ext cx="3672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C00000"/>
                </a:solidFill>
              </a:rPr>
              <a:t>Árvores de Busca Binária</a:t>
            </a:r>
            <a:br>
              <a:rPr lang="pt-BR" sz="2400">
                <a:solidFill>
                  <a:srgbClr val="C00000"/>
                </a:solidFill>
              </a:rPr>
            </a:br>
            <a:r>
              <a:rPr lang="pt-BR" sz="2000">
                <a:solidFill>
                  <a:srgbClr val="0070C0"/>
                </a:solidFill>
              </a:rPr>
              <a:t>Estruturas e Protótipos</a:t>
            </a:r>
            <a:endParaRPr/>
          </a:p>
        </p:txBody>
      </p:sp>
      <p:sp>
        <p:nvSpPr>
          <p:cNvPr id="315" name="Google Shape;315;p19"/>
          <p:cNvSpPr txBox="1"/>
          <p:nvPr/>
        </p:nvSpPr>
        <p:spPr>
          <a:xfrm>
            <a:off x="108857" y="1302258"/>
            <a:ext cx="2867544" cy="12443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As declarações dos </a:t>
            </a:r>
            <a:r>
              <a:rPr b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protótipos das funções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são os seguintes: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6" name="Google Shape;316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p19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8" name="Google Shape;318;p1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0" name="Google Shape;32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3242" y="1242780"/>
            <a:ext cx="5931901" cy="5439024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9"/>
          <p:cNvSpPr txBox="1"/>
          <p:nvPr/>
        </p:nvSpPr>
        <p:spPr>
          <a:xfrm>
            <a:off x="3835839" y="773668"/>
            <a:ext cx="20505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P7-01.h - Protótipos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"/>
          <p:cNvSpPr txBox="1"/>
          <p:nvPr>
            <p:ph type="title"/>
          </p:nvPr>
        </p:nvSpPr>
        <p:spPr>
          <a:xfrm>
            <a:off x="143692" y="198451"/>
            <a:ext cx="8564879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Árvores de Busca Binária</a:t>
            </a:r>
            <a:br>
              <a:rPr lang="pt-BR" sz="24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70C0"/>
                </a:solidFill>
              </a:rPr>
              <a:t>BST_Create (ABB_Criar)</a:t>
            </a:r>
            <a:endParaRPr/>
          </a:p>
        </p:txBody>
      </p:sp>
      <p:sp>
        <p:nvSpPr>
          <p:cNvPr id="327" name="Google Shape;327;p20"/>
          <p:cNvSpPr txBox="1"/>
          <p:nvPr/>
        </p:nvSpPr>
        <p:spPr>
          <a:xfrm>
            <a:off x="227852" y="2814409"/>
            <a:ext cx="3076306" cy="347070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Tenta alocar memória para o nó cabeçalho da árvore; 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Caso a alocação seja bem sucedida, inicializa os campos do cabeçalho: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ponteiro raiz em nulo;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contador em zero;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ponteiro da função de comparação em compare.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Retorna o ponteiro ao nó cabeçalho da árvore</a:t>
            </a: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 sz="160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8" name="Google Shape;328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9" name="Google Shape;329;p20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0" name="Google Shape;330;p2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1" name="Google Shape;331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2" name="Google Shape;33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2781" y="1640724"/>
            <a:ext cx="5279708" cy="464439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0"/>
          <p:cNvSpPr txBox="1"/>
          <p:nvPr/>
        </p:nvSpPr>
        <p:spPr>
          <a:xfrm>
            <a:off x="58343" y="1354108"/>
            <a:ext cx="3498672" cy="125793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operação </a:t>
            </a: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BST_Create()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cria o cabeçalho da árvore na memória dinâmica.  Inicializa todos os campos do cabeçalho.</a:t>
            </a:r>
            <a:endParaRPr/>
          </a:p>
        </p:txBody>
      </p:sp>
      <p:sp>
        <p:nvSpPr>
          <p:cNvPr id="334" name="Google Shape;334;p20"/>
          <p:cNvSpPr/>
          <p:nvPr/>
        </p:nvSpPr>
        <p:spPr>
          <a:xfrm>
            <a:off x="244184" y="2850916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335" name="Google Shape;335;p20"/>
          <p:cNvSpPr/>
          <p:nvPr/>
        </p:nvSpPr>
        <p:spPr>
          <a:xfrm>
            <a:off x="237650" y="3404134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336" name="Google Shape;336;p20"/>
          <p:cNvSpPr/>
          <p:nvPr/>
        </p:nvSpPr>
        <p:spPr>
          <a:xfrm>
            <a:off x="270308" y="5310337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337" name="Google Shape;337;p20"/>
          <p:cNvSpPr/>
          <p:nvPr/>
        </p:nvSpPr>
        <p:spPr>
          <a:xfrm>
            <a:off x="4162700" y="4335593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338" name="Google Shape;338;p20"/>
          <p:cNvSpPr/>
          <p:nvPr/>
        </p:nvSpPr>
        <p:spPr>
          <a:xfrm>
            <a:off x="4162700" y="4596230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339" name="Google Shape;339;p20"/>
          <p:cNvSpPr/>
          <p:nvPr/>
        </p:nvSpPr>
        <p:spPr>
          <a:xfrm>
            <a:off x="4162700" y="5903534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340" name="Google Shape;340;p20"/>
          <p:cNvSpPr/>
          <p:nvPr/>
        </p:nvSpPr>
        <p:spPr>
          <a:xfrm>
            <a:off x="701384" y="4790467"/>
            <a:ext cx="228600" cy="228600"/>
          </a:xfrm>
          <a:prstGeom prst="ellipse">
            <a:avLst/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341" name="Google Shape;341;p20"/>
          <p:cNvSpPr/>
          <p:nvPr/>
        </p:nvSpPr>
        <p:spPr>
          <a:xfrm>
            <a:off x="4560028" y="5317702"/>
            <a:ext cx="228600" cy="228600"/>
          </a:xfrm>
          <a:prstGeom prst="ellipse">
            <a:avLst/>
          </a:prstGeom>
          <a:solidFill>
            <a:srgbClr val="C0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342" name="Google Shape;342;p20"/>
          <p:cNvSpPr txBox="1"/>
          <p:nvPr/>
        </p:nvSpPr>
        <p:spPr>
          <a:xfrm>
            <a:off x="4060374" y="1217182"/>
            <a:ext cx="24929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P7-02.h – BST_Create( 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1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Árvores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70C0"/>
                </a:solidFill>
              </a:rPr>
              <a:t>BST_Create (ABB_Criar)</a:t>
            </a:r>
            <a:endParaRPr/>
          </a:p>
        </p:txBody>
      </p:sp>
      <p:sp>
        <p:nvSpPr>
          <p:cNvPr id="348" name="Google Shape;348;p21"/>
          <p:cNvSpPr txBox="1"/>
          <p:nvPr/>
        </p:nvSpPr>
        <p:spPr>
          <a:xfrm>
            <a:off x="513608" y="1374543"/>
            <a:ext cx="3292317" cy="38211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exemplo de BST_Create().</a:t>
            </a:r>
            <a:endParaRPr/>
          </a:p>
        </p:txBody>
      </p:sp>
      <p:sp>
        <p:nvSpPr>
          <p:cNvPr id="349" name="Google Shape;349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0" name="Google Shape;350;p21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1" name="Google Shape;351;p2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2" name="Google Shape;352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53" name="Google Shape;353;p21"/>
          <p:cNvGrpSpPr/>
          <p:nvPr/>
        </p:nvGrpSpPr>
        <p:grpSpPr>
          <a:xfrm>
            <a:off x="3788188" y="2163045"/>
            <a:ext cx="1981183" cy="675399"/>
            <a:chOff x="4087661" y="5258230"/>
            <a:chExt cx="1949599" cy="733810"/>
          </a:xfrm>
        </p:grpSpPr>
        <p:sp>
          <p:nvSpPr>
            <p:cNvPr id="354" name="Google Shape;354;p21"/>
            <p:cNvSpPr/>
            <p:nvPr/>
          </p:nvSpPr>
          <p:spPr>
            <a:xfrm>
              <a:off x="4087661" y="5258230"/>
              <a:ext cx="1949599" cy="699988"/>
            </a:xfrm>
            <a:prstGeom prst="rect">
              <a:avLst/>
            </a:prstGeom>
            <a:solidFill>
              <a:srgbClr val="92D05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5" name="Google Shape;355;p21"/>
            <p:cNvSpPr txBox="1"/>
            <p:nvPr/>
          </p:nvSpPr>
          <p:spPr>
            <a:xfrm>
              <a:off x="4105338" y="5657540"/>
              <a:ext cx="583800" cy="33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6" name="Google Shape;356;p21"/>
            <p:cNvSpPr/>
            <p:nvPr/>
          </p:nvSpPr>
          <p:spPr>
            <a:xfrm>
              <a:off x="4212477" y="5344957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5547951" y="5344957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8" name="Google Shape;358;p21"/>
            <p:cNvSpPr txBox="1"/>
            <p:nvPr/>
          </p:nvSpPr>
          <p:spPr>
            <a:xfrm>
              <a:off x="5516871" y="5657540"/>
              <a:ext cx="473100" cy="33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root</a:t>
              </a:r>
              <a:endParaRPr/>
            </a:p>
          </p:txBody>
        </p:sp>
        <p:sp>
          <p:nvSpPr>
            <p:cNvPr id="359" name="Google Shape;359;p21"/>
            <p:cNvSpPr txBox="1"/>
            <p:nvPr/>
          </p:nvSpPr>
          <p:spPr>
            <a:xfrm>
              <a:off x="4670136" y="5646910"/>
              <a:ext cx="803400" cy="33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compare</a:t>
              </a:r>
              <a:endParaRPr/>
            </a:p>
          </p:txBody>
        </p:sp>
        <p:sp>
          <p:nvSpPr>
            <p:cNvPr id="360" name="Google Shape;360;p21"/>
            <p:cNvSpPr/>
            <p:nvPr/>
          </p:nvSpPr>
          <p:spPr>
            <a:xfrm>
              <a:off x="4816742" y="5344957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1" name="Google Shape;361;p21"/>
            <p:cNvSpPr/>
            <p:nvPr/>
          </p:nvSpPr>
          <p:spPr>
            <a:xfrm>
              <a:off x="5684590" y="5463288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2" name="Google Shape;362;p21"/>
            <p:cNvSpPr/>
            <p:nvPr/>
          </p:nvSpPr>
          <p:spPr>
            <a:xfrm>
              <a:off x="4955224" y="5463284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363" name="Google Shape;363;p21"/>
          <p:cNvCxnSpPr>
            <a:endCxn id="354" idx="1"/>
          </p:cNvCxnSpPr>
          <p:nvPr/>
        </p:nvCxnSpPr>
        <p:spPr>
          <a:xfrm>
            <a:off x="3275788" y="2485179"/>
            <a:ext cx="512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4" name="Google Shape;364;p21"/>
          <p:cNvSpPr txBox="1"/>
          <p:nvPr/>
        </p:nvSpPr>
        <p:spPr>
          <a:xfrm>
            <a:off x="2777285" y="2246732"/>
            <a:ext cx="5309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rigem">
  <a:themeElements>
    <a:clrScheme name="Origem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Origem">
    <a:dk1>
      <a:srgbClr val="000000"/>
    </a:dk1>
    <a:lt1>
      <a:srgbClr val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 xmlns:r="http://schemas.openxmlformats.org/officeDocument/2006/relationships">
  <a:clrScheme name="Origem">
    <a:dk1>
      <a:srgbClr val="000000"/>
    </a:dk1>
    <a:lt1>
      <a:srgbClr val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