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2.xml"/>
  <Override ContentType="application/vnd.openxmlformats-officedocument.themeOverride+xml" PartName="/ppt/theme/themeOverr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6797675" cy="9926625"/>
  <p:embeddedFontLst>
    <p:embeddedFont>
      <p:font typeface="Gill Sans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AA2B38-E1F7-40B4-9105-7214B66DBF36}">
  <a:tblStyle styleId="{CBAA2B38-E1F7-40B4-9105-7214B66DBF3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1BB1A6E-48E1-45E9-BA4A-C4EE993FD4CA}" styleName="Table_1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ECF0"/>
          </a:solidFill>
        </a:fill>
      </a:tcStyle>
    </a:wholeTbl>
    <a:band1H>
      <a:tcTxStyle/>
      <a:tcStyle>
        <a:fill>
          <a:solidFill>
            <a:srgbClr val="D4D6E0"/>
          </a:solidFill>
        </a:fill>
      </a:tcStyle>
    </a:band1H>
    <a:band2H>
      <a:tcTxStyle/>
    </a:band2H>
    <a:band1V>
      <a:tcTxStyle/>
      <a:tcStyle>
        <a:fill>
          <a:solidFill>
            <a:srgbClr val="D4D6E0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GillSans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Gill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 rot="5400000">
            <a:off x="2116931" y="-440531"/>
            <a:ext cx="491013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8" name="Google Shape;98;p12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" name="Google Shape;99;p12"/>
          <p:cNvCxnSpPr/>
          <p:nvPr/>
        </p:nvCxnSpPr>
        <p:spPr>
          <a:xfrm rot="5400000">
            <a:off x="3630612" y="3201988"/>
            <a:ext cx="585152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0" name="Google Shape;100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bg>
      <p:bgPr>
        <a:solidFill>
          <a:schemeClr val="dk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" name="Google Shape;66;p8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9"/>
          <p:cNvCxnSpPr/>
          <p:nvPr/>
        </p:nvCxnSpPr>
        <p:spPr>
          <a:xfrm rot="5400000">
            <a:off x="3160712" y="3324226"/>
            <a:ext cx="60356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3" name="Google Shape;73;p9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2" name="Google Shape;82;p10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0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" name="Google Shape;17;p1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ctrTitle"/>
          </p:nvPr>
        </p:nvSpPr>
        <p:spPr>
          <a:xfrm>
            <a:off x="685800" y="12192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00000"/>
                </a:solidFill>
              </a:rPr>
              <a:t>Avaliação e Representação</a:t>
            </a:r>
            <a:br>
              <a:rPr b="1" lang="pt-BR">
                <a:solidFill>
                  <a:srgbClr val="C00000"/>
                </a:solidFill>
              </a:rPr>
            </a:br>
            <a:r>
              <a:rPr b="1" lang="pt-BR">
                <a:solidFill>
                  <a:srgbClr val="C00000"/>
                </a:solidFill>
              </a:rPr>
              <a:t>de Expressões Posfixas</a:t>
            </a:r>
            <a:br>
              <a:rPr b="1" lang="pt-BR">
                <a:solidFill>
                  <a:srgbClr val="C00000"/>
                </a:solidFill>
              </a:rPr>
            </a:br>
            <a:endParaRPr b="1" sz="2400">
              <a:solidFill>
                <a:srgbClr val="C00000"/>
              </a:solidFill>
            </a:endParaRPr>
          </a:p>
        </p:txBody>
      </p:sp>
      <p:sp>
        <p:nvSpPr>
          <p:cNvPr id="111" name="Google Shape;111;p13"/>
          <p:cNvSpPr txBox="1"/>
          <p:nvPr>
            <p:ph idx="1" type="subTitle"/>
          </p:nvPr>
        </p:nvSpPr>
        <p:spPr>
          <a:xfrm>
            <a:off x="1341438" y="4233863"/>
            <a:ext cx="64008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b="1" lang="pt-BR" sz="2600">
                <a:solidFill>
                  <a:srgbClr val="0000FF"/>
                </a:solidFill>
              </a:rPr>
              <a:t>Prof. Fermín Alfredo Tang Montané</a:t>
            </a:r>
            <a:endParaRPr b="1" sz="19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1693863" y="369888"/>
            <a:ext cx="3929062" cy="638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CENTRO DE CIÊNCIA E TECNOLOGIA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LABORATÓRIO DE CIÊNCIAS MATEMÁTICAS</a:t>
            </a:r>
            <a:b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UNIVERSIDADE ESTADUAL DO NORTE FLUMINENSE  </a:t>
            </a:r>
            <a:endParaRPr/>
          </a:p>
        </p:txBody>
      </p: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" y="50800"/>
            <a:ext cx="161925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/>
          <p:nvPr/>
        </p:nvSpPr>
        <p:spPr>
          <a:xfrm>
            <a:off x="1370013" y="3190875"/>
            <a:ext cx="64008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rPr b="1" i="1" lang="pt-BR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Disciplina: Estrutura de Dados</a:t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1423988" y="5184775"/>
            <a:ext cx="6400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Arimo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Curso: Ciência da Computação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Representação de Expressões Posfixas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Árvores Binárias</a:t>
            </a:r>
            <a:endParaRPr/>
          </a:p>
        </p:txBody>
      </p:sp>
      <p:sp>
        <p:nvSpPr>
          <p:cNvPr id="266" name="Google Shape;266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2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2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70" name="Google Shape;270;p22"/>
          <p:cNvGraphicFramePr/>
          <p:nvPr/>
        </p:nvGraphicFramePr>
        <p:xfrm>
          <a:off x="5842000" y="144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{CBAA2B38-E1F7-40B4-9105-7214B66DBF36}</a:tableStyleId>
              </a:tblPr>
              <a:tblGrid>
                <a:gridCol w="539850"/>
                <a:gridCol w="7936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pilha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1" name="Google Shape;271;p22"/>
          <p:cNvGraphicFramePr/>
          <p:nvPr/>
        </p:nvGraphicFramePr>
        <p:xfrm>
          <a:off x="1123950" y="1635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{21BB1A6E-48E1-45E9-BA4A-C4EE993FD4CA}</a:tableStyleId>
              </a:tblPr>
              <a:tblGrid>
                <a:gridCol w="575950"/>
                <a:gridCol w="575950"/>
                <a:gridCol w="575950"/>
                <a:gridCol w="575950"/>
                <a:gridCol w="5759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B</a:t>
                      </a:r>
                      <a:endParaRPr/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</a:t>
                      </a:r>
                      <a:endParaRPr/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+</a:t>
                      </a:r>
                      <a:endParaRPr/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*</a:t>
                      </a:r>
                      <a:endParaRPr/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272" name="Google Shape;272;p22"/>
          <p:cNvSpPr/>
          <p:nvPr/>
        </p:nvSpPr>
        <p:spPr>
          <a:xfrm flipH="1">
            <a:off x="3609975" y="2006600"/>
            <a:ext cx="228600" cy="533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73" name="Google Shape;273;p22"/>
          <p:cNvGrpSpPr/>
          <p:nvPr/>
        </p:nvGrpSpPr>
        <p:grpSpPr>
          <a:xfrm>
            <a:off x="2546350" y="3735388"/>
            <a:ext cx="2994025" cy="1627187"/>
            <a:chOff x="3230563" y="2497931"/>
            <a:chExt cx="2994025" cy="1627188"/>
          </a:xfrm>
        </p:grpSpPr>
        <p:cxnSp>
          <p:nvCxnSpPr>
            <p:cNvPr id="274" name="Google Shape;274;p22"/>
            <p:cNvCxnSpPr>
              <a:stCxn id="275" idx="1"/>
            </p:cNvCxnSpPr>
            <p:nvPr/>
          </p:nvCxnSpPr>
          <p:spPr>
            <a:xfrm flipH="1" rot="10800000">
              <a:off x="3517826" y="2783460"/>
              <a:ext cx="843000" cy="363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76" name="Google Shape;276;p22"/>
            <p:cNvSpPr/>
            <p:nvPr/>
          </p:nvSpPr>
          <p:spPr>
            <a:xfrm flipH="1">
              <a:off x="4273551" y="2497931"/>
              <a:ext cx="334962" cy="33496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*</a:t>
              </a: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 flipH="1">
              <a:off x="3230563" y="3098006"/>
              <a:ext cx="336550" cy="33496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A</a:t>
              </a:r>
              <a:endParaRPr/>
            </a:p>
          </p:txBody>
        </p:sp>
        <p:cxnSp>
          <p:nvCxnSpPr>
            <p:cNvPr id="277" name="Google Shape;277;p22"/>
            <p:cNvCxnSpPr>
              <a:stCxn id="278" idx="7"/>
              <a:endCxn id="276" idx="3"/>
            </p:cNvCxnSpPr>
            <p:nvPr/>
          </p:nvCxnSpPr>
          <p:spPr>
            <a:xfrm rot="10800000">
              <a:off x="4559495" y="2783760"/>
              <a:ext cx="852600" cy="3633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78" name="Google Shape;278;p22"/>
            <p:cNvSpPr/>
            <p:nvPr/>
          </p:nvSpPr>
          <p:spPr>
            <a:xfrm flipH="1">
              <a:off x="5362576" y="3098006"/>
              <a:ext cx="338137" cy="33496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+</a:t>
              </a: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 flipH="1">
              <a:off x="4775201" y="3790157"/>
              <a:ext cx="336550" cy="33496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B</a:t>
              </a:r>
              <a:endParaRPr/>
            </a:p>
          </p:txBody>
        </p:sp>
        <p:cxnSp>
          <p:nvCxnSpPr>
            <p:cNvPr id="280" name="Google Shape;280;p22"/>
            <p:cNvCxnSpPr>
              <a:stCxn id="279" idx="1"/>
              <a:endCxn id="278" idx="5"/>
            </p:cNvCxnSpPr>
            <p:nvPr/>
          </p:nvCxnSpPr>
          <p:spPr>
            <a:xfrm flipH="1" rot="10800000">
              <a:off x="5062465" y="3383811"/>
              <a:ext cx="349500" cy="455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1" name="Google Shape;281;p22"/>
            <p:cNvCxnSpPr>
              <a:stCxn id="282" idx="7"/>
              <a:endCxn id="278" idx="3"/>
            </p:cNvCxnSpPr>
            <p:nvPr/>
          </p:nvCxnSpPr>
          <p:spPr>
            <a:xfrm rot="10800000">
              <a:off x="5651145" y="3383781"/>
              <a:ext cx="291600" cy="4545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82" name="Google Shape;282;p22"/>
            <p:cNvSpPr/>
            <p:nvPr/>
          </p:nvSpPr>
          <p:spPr>
            <a:xfrm flipH="1">
              <a:off x="5894388" y="3790157"/>
              <a:ext cx="330200" cy="32861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C</a:t>
              </a:r>
              <a:endParaRPr/>
            </a:p>
          </p:txBody>
        </p:sp>
      </p:grpSp>
      <p:sp>
        <p:nvSpPr>
          <p:cNvPr id="283" name="Google Shape;283;p22"/>
          <p:cNvSpPr/>
          <p:nvPr/>
        </p:nvSpPr>
        <p:spPr>
          <a:xfrm rot="888708">
            <a:off x="3887788" y="3573463"/>
            <a:ext cx="3092450" cy="504825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BBC73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Representação de Expressões Posfixas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Árvores Binárias</a:t>
            </a:r>
            <a:endParaRPr/>
          </a:p>
        </p:txBody>
      </p:sp>
      <p:sp>
        <p:nvSpPr>
          <p:cNvPr id="289" name="Google Shape;289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2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2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93" name="Google Shape;293;p23"/>
          <p:cNvGraphicFramePr/>
          <p:nvPr/>
        </p:nvGraphicFramePr>
        <p:xfrm>
          <a:off x="5842000" y="144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{CBAA2B38-E1F7-40B4-9105-7214B66DBF36}</a:tableStyleId>
              </a:tblPr>
              <a:tblGrid>
                <a:gridCol w="539850"/>
                <a:gridCol w="7936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pilha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rPr b="0" i="0" lang="pt-BR" sz="14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*</a:t>
                      </a:r>
                      <a:endParaRPr/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8A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4" name="Google Shape;294;p23"/>
          <p:cNvGraphicFramePr/>
          <p:nvPr/>
        </p:nvGraphicFramePr>
        <p:xfrm>
          <a:off x="1123950" y="1635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{21BB1A6E-48E1-45E9-BA4A-C4EE993FD4CA}</a:tableStyleId>
              </a:tblPr>
              <a:tblGrid>
                <a:gridCol w="575950"/>
                <a:gridCol w="575950"/>
                <a:gridCol w="575950"/>
                <a:gridCol w="575950"/>
                <a:gridCol w="5759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B</a:t>
                      </a:r>
                      <a:endParaRPr/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</a:t>
                      </a:r>
                      <a:endParaRPr/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+</a:t>
                      </a:r>
                      <a:endParaRPr/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*</a:t>
                      </a:r>
                      <a:endParaRPr/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295" name="Google Shape;295;p23"/>
          <p:cNvSpPr/>
          <p:nvPr/>
        </p:nvSpPr>
        <p:spPr>
          <a:xfrm flipH="1">
            <a:off x="4149725" y="2006600"/>
            <a:ext cx="228600" cy="533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96" name="Google Shape;296;p23"/>
          <p:cNvGrpSpPr/>
          <p:nvPr/>
        </p:nvGrpSpPr>
        <p:grpSpPr>
          <a:xfrm>
            <a:off x="2546350" y="3735388"/>
            <a:ext cx="2994025" cy="1627187"/>
            <a:chOff x="3230563" y="2497931"/>
            <a:chExt cx="2994025" cy="1627188"/>
          </a:xfrm>
        </p:grpSpPr>
        <p:cxnSp>
          <p:nvCxnSpPr>
            <p:cNvPr id="297" name="Google Shape;297;p23"/>
            <p:cNvCxnSpPr>
              <a:stCxn id="298" idx="1"/>
            </p:cNvCxnSpPr>
            <p:nvPr/>
          </p:nvCxnSpPr>
          <p:spPr>
            <a:xfrm flipH="1" rot="10800000">
              <a:off x="3517826" y="2783460"/>
              <a:ext cx="843000" cy="363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99" name="Google Shape;299;p23"/>
            <p:cNvSpPr/>
            <p:nvPr/>
          </p:nvSpPr>
          <p:spPr>
            <a:xfrm flipH="1">
              <a:off x="4273551" y="2497931"/>
              <a:ext cx="334962" cy="33496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*</a:t>
              </a:r>
              <a:endParaRPr/>
            </a:p>
          </p:txBody>
        </p:sp>
        <p:sp>
          <p:nvSpPr>
            <p:cNvPr id="298" name="Google Shape;298;p23"/>
            <p:cNvSpPr/>
            <p:nvPr/>
          </p:nvSpPr>
          <p:spPr>
            <a:xfrm flipH="1">
              <a:off x="3230563" y="3098006"/>
              <a:ext cx="336550" cy="33496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A</a:t>
              </a:r>
              <a:endParaRPr/>
            </a:p>
          </p:txBody>
        </p:sp>
        <p:cxnSp>
          <p:nvCxnSpPr>
            <p:cNvPr id="300" name="Google Shape;300;p23"/>
            <p:cNvCxnSpPr>
              <a:stCxn id="301" idx="7"/>
              <a:endCxn id="299" idx="3"/>
            </p:cNvCxnSpPr>
            <p:nvPr/>
          </p:nvCxnSpPr>
          <p:spPr>
            <a:xfrm rot="10800000">
              <a:off x="4559495" y="2783760"/>
              <a:ext cx="852600" cy="3633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01" name="Google Shape;301;p23"/>
            <p:cNvSpPr/>
            <p:nvPr/>
          </p:nvSpPr>
          <p:spPr>
            <a:xfrm flipH="1">
              <a:off x="5362576" y="3098006"/>
              <a:ext cx="338137" cy="33496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+</a:t>
              </a: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 flipH="1">
              <a:off x="4775201" y="3790157"/>
              <a:ext cx="336550" cy="33496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B</a:t>
              </a:r>
              <a:endParaRPr/>
            </a:p>
          </p:txBody>
        </p:sp>
        <p:cxnSp>
          <p:nvCxnSpPr>
            <p:cNvPr id="303" name="Google Shape;303;p23"/>
            <p:cNvCxnSpPr>
              <a:stCxn id="302" idx="1"/>
              <a:endCxn id="301" idx="5"/>
            </p:cNvCxnSpPr>
            <p:nvPr/>
          </p:nvCxnSpPr>
          <p:spPr>
            <a:xfrm flipH="1" rot="10800000">
              <a:off x="5062465" y="3383811"/>
              <a:ext cx="349500" cy="455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4" name="Google Shape;304;p23"/>
            <p:cNvCxnSpPr>
              <a:stCxn id="305" idx="7"/>
              <a:endCxn id="301" idx="3"/>
            </p:cNvCxnSpPr>
            <p:nvPr/>
          </p:nvCxnSpPr>
          <p:spPr>
            <a:xfrm rot="10800000">
              <a:off x="5651145" y="3383781"/>
              <a:ext cx="291600" cy="4545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05" name="Google Shape;305;p23"/>
            <p:cNvSpPr/>
            <p:nvPr/>
          </p:nvSpPr>
          <p:spPr>
            <a:xfrm flipH="1">
              <a:off x="5894388" y="3790157"/>
              <a:ext cx="330200" cy="32861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C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Representação de Expressões Posfixas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Árvores Binárias</a:t>
            </a: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508000" y="1295400"/>
            <a:ext cx="8178800" cy="184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Considere a seguinte expressão pos-fixa:</a:t>
            </a:r>
            <a:endParaRPr/>
          </a:p>
          <a:p>
            <a:pPr indent="-341313" lvl="1" marL="796925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ABC+*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expressão pode ser representada mediante uma árvore binária e recuperada percorrendo essa árvore mediante o percurso pos-ordem (pos-order).</a:t>
            </a:r>
            <a:endParaRPr/>
          </a:p>
        </p:txBody>
      </p:sp>
      <p:grpSp>
        <p:nvGrpSpPr>
          <p:cNvPr id="127" name="Google Shape;127;p14"/>
          <p:cNvGrpSpPr/>
          <p:nvPr/>
        </p:nvGrpSpPr>
        <p:grpSpPr>
          <a:xfrm>
            <a:off x="5464175" y="3141663"/>
            <a:ext cx="2994025" cy="1627187"/>
            <a:chOff x="3230563" y="2497931"/>
            <a:chExt cx="2994025" cy="1627188"/>
          </a:xfrm>
        </p:grpSpPr>
        <p:cxnSp>
          <p:nvCxnSpPr>
            <p:cNvPr id="128" name="Google Shape;128;p14"/>
            <p:cNvCxnSpPr>
              <a:stCxn id="129" idx="1"/>
            </p:cNvCxnSpPr>
            <p:nvPr/>
          </p:nvCxnSpPr>
          <p:spPr>
            <a:xfrm flipH="1" rot="10800000">
              <a:off x="3517826" y="2783460"/>
              <a:ext cx="843000" cy="363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0" name="Google Shape;130;p14"/>
            <p:cNvSpPr/>
            <p:nvPr/>
          </p:nvSpPr>
          <p:spPr>
            <a:xfrm flipH="1">
              <a:off x="4273551" y="2497931"/>
              <a:ext cx="334962" cy="33496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*</a:t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 flipH="1">
              <a:off x="3230563" y="3098006"/>
              <a:ext cx="336550" cy="33496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A</a:t>
              </a:r>
              <a:endParaRPr/>
            </a:p>
          </p:txBody>
        </p:sp>
        <p:cxnSp>
          <p:nvCxnSpPr>
            <p:cNvPr id="131" name="Google Shape;131;p14"/>
            <p:cNvCxnSpPr>
              <a:stCxn id="132" idx="7"/>
              <a:endCxn id="130" idx="3"/>
            </p:cNvCxnSpPr>
            <p:nvPr/>
          </p:nvCxnSpPr>
          <p:spPr>
            <a:xfrm rot="10800000">
              <a:off x="4559495" y="2783760"/>
              <a:ext cx="852600" cy="3633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2" name="Google Shape;132;p14"/>
            <p:cNvSpPr/>
            <p:nvPr/>
          </p:nvSpPr>
          <p:spPr>
            <a:xfrm flipH="1">
              <a:off x="5362576" y="3098006"/>
              <a:ext cx="338137" cy="33496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+</a:t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 flipH="1">
              <a:off x="4775201" y="3790157"/>
              <a:ext cx="336550" cy="33496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B</a:t>
              </a:r>
              <a:endParaRPr/>
            </a:p>
          </p:txBody>
        </p:sp>
        <p:cxnSp>
          <p:nvCxnSpPr>
            <p:cNvPr id="134" name="Google Shape;134;p14"/>
            <p:cNvCxnSpPr>
              <a:stCxn id="133" idx="1"/>
              <a:endCxn id="132" idx="5"/>
            </p:cNvCxnSpPr>
            <p:nvPr/>
          </p:nvCxnSpPr>
          <p:spPr>
            <a:xfrm flipH="1" rot="10800000">
              <a:off x="5062465" y="3383811"/>
              <a:ext cx="349500" cy="455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5" name="Google Shape;135;p14"/>
            <p:cNvCxnSpPr>
              <a:stCxn id="136" idx="7"/>
              <a:endCxn id="132" idx="3"/>
            </p:cNvCxnSpPr>
            <p:nvPr/>
          </p:nvCxnSpPr>
          <p:spPr>
            <a:xfrm rot="10800000">
              <a:off x="5651145" y="3383781"/>
              <a:ext cx="291600" cy="4545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6" name="Google Shape;136;p14"/>
            <p:cNvSpPr/>
            <p:nvPr/>
          </p:nvSpPr>
          <p:spPr>
            <a:xfrm flipH="1">
              <a:off x="5894388" y="3790157"/>
              <a:ext cx="330200" cy="32861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C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Representação de Expressões Posfixas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Árvores Binárias</a:t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508000" y="1295400"/>
            <a:ext cx="8178800" cy="4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1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Regras para a construção da árvore, a partir da expressão pos-fixa:</a:t>
            </a:r>
            <a:endParaRPr/>
          </a:p>
          <a:p>
            <a:pPr indent="-341313" lvl="1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Ex.  ABC+*</a:t>
            </a:r>
            <a:endParaRPr/>
          </a:p>
          <a:p>
            <a:pPr indent="-2397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sng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 for um operando</a:t>
            </a: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1. Criar uma árvore;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2. Inserir em uma pilha</a:t>
            </a:r>
            <a:endParaRPr/>
          </a:p>
          <a:p>
            <a:pPr indent="-2397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sng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 for um operador</a:t>
            </a: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1. Desempilhar 2 elementos;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2. Criar uma nova árvore com o operador como raiz e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   os 2 elementos como filhos;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3. Empilhe a nova árvore.</a:t>
            </a:r>
            <a:endParaRPr/>
          </a:p>
          <a:p>
            <a:pPr indent="-2397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47" name="Google Shape;147;p15"/>
          <p:cNvGrpSpPr/>
          <p:nvPr/>
        </p:nvGrpSpPr>
        <p:grpSpPr>
          <a:xfrm>
            <a:off x="4333875" y="1946275"/>
            <a:ext cx="2994025" cy="1627188"/>
            <a:chOff x="3230563" y="2497931"/>
            <a:chExt cx="2994025" cy="1627188"/>
          </a:xfrm>
        </p:grpSpPr>
        <p:cxnSp>
          <p:nvCxnSpPr>
            <p:cNvPr id="148" name="Google Shape;148;p15"/>
            <p:cNvCxnSpPr>
              <a:stCxn id="149" idx="1"/>
            </p:cNvCxnSpPr>
            <p:nvPr/>
          </p:nvCxnSpPr>
          <p:spPr>
            <a:xfrm flipH="1" rot="10800000">
              <a:off x="3517826" y="2783460"/>
              <a:ext cx="843000" cy="363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0" name="Google Shape;150;p15"/>
            <p:cNvSpPr/>
            <p:nvPr/>
          </p:nvSpPr>
          <p:spPr>
            <a:xfrm flipH="1">
              <a:off x="4273551" y="2497931"/>
              <a:ext cx="334962" cy="334963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*</a:t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flipH="1">
              <a:off x="3230563" y="3098006"/>
              <a:ext cx="336550" cy="334963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A</a:t>
              </a:r>
              <a:endParaRPr/>
            </a:p>
          </p:txBody>
        </p:sp>
        <p:cxnSp>
          <p:nvCxnSpPr>
            <p:cNvPr id="151" name="Google Shape;151;p15"/>
            <p:cNvCxnSpPr>
              <a:stCxn id="152" idx="7"/>
              <a:endCxn id="150" idx="3"/>
            </p:cNvCxnSpPr>
            <p:nvPr/>
          </p:nvCxnSpPr>
          <p:spPr>
            <a:xfrm rot="10800000">
              <a:off x="4559495" y="2783760"/>
              <a:ext cx="852600" cy="3633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2" name="Google Shape;152;p15"/>
            <p:cNvSpPr/>
            <p:nvPr/>
          </p:nvSpPr>
          <p:spPr>
            <a:xfrm flipH="1">
              <a:off x="5362576" y="3098006"/>
              <a:ext cx="338137" cy="334963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+</a:t>
              </a: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 flipH="1">
              <a:off x="4775201" y="3790156"/>
              <a:ext cx="336550" cy="334963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B</a:t>
              </a:r>
              <a:endParaRPr/>
            </a:p>
          </p:txBody>
        </p:sp>
        <p:cxnSp>
          <p:nvCxnSpPr>
            <p:cNvPr id="154" name="Google Shape;154;p15"/>
            <p:cNvCxnSpPr>
              <a:stCxn id="153" idx="1"/>
              <a:endCxn id="152" idx="5"/>
            </p:cNvCxnSpPr>
            <p:nvPr/>
          </p:nvCxnSpPr>
          <p:spPr>
            <a:xfrm flipH="1" rot="10800000">
              <a:off x="5062465" y="3383810"/>
              <a:ext cx="349500" cy="455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5" name="Google Shape;155;p15"/>
            <p:cNvCxnSpPr>
              <a:stCxn id="156" idx="7"/>
              <a:endCxn id="152" idx="3"/>
            </p:cNvCxnSpPr>
            <p:nvPr/>
          </p:nvCxnSpPr>
          <p:spPr>
            <a:xfrm rot="10800000">
              <a:off x="5651145" y="3383780"/>
              <a:ext cx="291600" cy="4545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6" name="Google Shape;156;p15"/>
            <p:cNvSpPr/>
            <p:nvPr/>
          </p:nvSpPr>
          <p:spPr>
            <a:xfrm flipH="1">
              <a:off x="5894388" y="3790156"/>
              <a:ext cx="330200" cy="328613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C</a:t>
              </a:r>
              <a:endParaRPr/>
            </a:p>
          </p:txBody>
        </p:sp>
      </p:grpSp>
      <p:graphicFrame>
        <p:nvGraphicFramePr>
          <p:cNvPr id="157" name="Google Shape;157;p15"/>
          <p:cNvGraphicFramePr/>
          <p:nvPr/>
        </p:nvGraphicFramePr>
        <p:xfrm>
          <a:off x="7505700" y="200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{CBAA2B38-E1F7-40B4-9105-7214B66DBF36}</a:tableStyleId>
              </a:tblPr>
              <a:tblGrid>
                <a:gridCol w="539850"/>
                <a:gridCol w="7936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pilha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rPr b="0" i="0" lang="pt-BR" sz="14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</a:t>
                      </a:r>
                      <a:endParaRPr/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8AE"/>
                    </a:solidFill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rPr b="0" i="0" lang="pt-BR" sz="14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B</a:t>
                      </a:r>
                      <a:endParaRPr/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8AE"/>
                    </a:solidFill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rPr b="0" i="0" lang="pt-BR" sz="14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</a:t>
                      </a:r>
                      <a:endParaRPr/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8A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Representação de Expressões Posfixas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Árvores Binárias</a:t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7" name="Google Shape;167;p16"/>
          <p:cNvGraphicFramePr/>
          <p:nvPr/>
        </p:nvGraphicFramePr>
        <p:xfrm>
          <a:off x="4622800" y="163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{CBAA2B38-E1F7-40B4-9105-7214B66DBF36}</a:tableStyleId>
              </a:tblPr>
              <a:tblGrid>
                <a:gridCol w="539850"/>
                <a:gridCol w="7936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pilha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8" name="Google Shape;168;p16"/>
          <p:cNvGraphicFramePr/>
          <p:nvPr/>
        </p:nvGraphicFramePr>
        <p:xfrm>
          <a:off x="1123950" y="1635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{21BB1A6E-48E1-45E9-BA4A-C4EE993FD4CA}</a:tableStyleId>
              </a:tblPr>
              <a:tblGrid>
                <a:gridCol w="575950"/>
                <a:gridCol w="575950"/>
                <a:gridCol w="575950"/>
                <a:gridCol w="575950"/>
                <a:gridCol w="5759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B</a:t>
                      </a:r>
                      <a:endParaRPr/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</a:t>
                      </a:r>
                      <a:endParaRPr/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+</a:t>
                      </a:r>
                      <a:endParaRPr/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*</a:t>
                      </a:r>
                      <a:endParaRPr/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69" name="Google Shape;169;p16"/>
          <p:cNvSpPr/>
          <p:nvPr/>
        </p:nvSpPr>
        <p:spPr>
          <a:xfrm flipH="1">
            <a:off x="1295400" y="2044700"/>
            <a:ext cx="228600" cy="533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16"/>
          <p:cNvSpPr/>
          <p:nvPr/>
        </p:nvSpPr>
        <p:spPr>
          <a:xfrm flipH="1">
            <a:off x="1279525" y="3600450"/>
            <a:ext cx="336550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 rot="620716">
            <a:off x="1924050" y="3683000"/>
            <a:ext cx="3816350" cy="504825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BBC73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Representação de Expressões Posfixas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Árvores Binárias</a:t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81" name="Google Shape;181;p17"/>
          <p:cNvGraphicFramePr/>
          <p:nvPr/>
        </p:nvGraphicFramePr>
        <p:xfrm>
          <a:off x="4622800" y="163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{CBAA2B38-E1F7-40B4-9105-7214B66DBF36}</a:tableStyleId>
              </a:tblPr>
              <a:tblGrid>
                <a:gridCol w="539850"/>
                <a:gridCol w="7936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pilha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rPr b="0" i="0" lang="pt-BR" sz="14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</a:t>
                      </a:r>
                      <a:endParaRPr/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8A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2" name="Google Shape;182;p17"/>
          <p:cNvGraphicFramePr/>
          <p:nvPr/>
        </p:nvGraphicFramePr>
        <p:xfrm>
          <a:off x="1123950" y="1635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{21BB1A6E-48E1-45E9-BA4A-C4EE993FD4CA}</a:tableStyleId>
              </a:tblPr>
              <a:tblGrid>
                <a:gridCol w="575950"/>
                <a:gridCol w="575950"/>
                <a:gridCol w="575950"/>
                <a:gridCol w="575950"/>
                <a:gridCol w="5759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B</a:t>
                      </a:r>
                      <a:endParaRPr/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</a:t>
                      </a:r>
                      <a:endParaRPr/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+</a:t>
                      </a:r>
                      <a:endParaRPr/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*</a:t>
                      </a:r>
                      <a:endParaRPr/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83" name="Google Shape;183;p17"/>
          <p:cNvSpPr/>
          <p:nvPr/>
        </p:nvSpPr>
        <p:spPr>
          <a:xfrm flipH="1">
            <a:off x="1854200" y="2044700"/>
            <a:ext cx="228600" cy="533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17"/>
          <p:cNvSpPr/>
          <p:nvPr/>
        </p:nvSpPr>
        <p:spPr>
          <a:xfrm flipH="1">
            <a:off x="1822450" y="3600450"/>
            <a:ext cx="336550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</a:t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 rot="558189">
            <a:off x="2359025" y="3476625"/>
            <a:ext cx="3400425" cy="504825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BBC73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Representação de Expressões Posfixas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Árvores Binárias</a:t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1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95" name="Google Shape;195;p18"/>
          <p:cNvGraphicFramePr/>
          <p:nvPr/>
        </p:nvGraphicFramePr>
        <p:xfrm>
          <a:off x="4622800" y="163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{CBAA2B38-E1F7-40B4-9105-7214B66DBF36}</a:tableStyleId>
              </a:tblPr>
              <a:tblGrid>
                <a:gridCol w="539850"/>
                <a:gridCol w="7936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pilha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rPr b="0" i="0" lang="pt-BR" sz="14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B</a:t>
                      </a:r>
                      <a:endParaRPr/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8AE"/>
                    </a:solidFill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rPr b="0" i="0" lang="pt-BR" sz="14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</a:t>
                      </a:r>
                      <a:endParaRPr/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8A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6" name="Google Shape;196;p18"/>
          <p:cNvGraphicFramePr/>
          <p:nvPr/>
        </p:nvGraphicFramePr>
        <p:xfrm>
          <a:off x="1123950" y="1635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{21BB1A6E-48E1-45E9-BA4A-C4EE993FD4CA}</a:tableStyleId>
              </a:tblPr>
              <a:tblGrid>
                <a:gridCol w="575950"/>
                <a:gridCol w="575950"/>
                <a:gridCol w="575950"/>
                <a:gridCol w="575950"/>
                <a:gridCol w="5759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B</a:t>
                      </a:r>
                      <a:endParaRPr/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</a:t>
                      </a:r>
                      <a:endParaRPr/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+</a:t>
                      </a:r>
                      <a:endParaRPr/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*</a:t>
                      </a:r>
                      <a:endParaRPr/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97" name="Google Shape;197;p18"/>
          <p:cNvSpPr/>
          <p:nvPr/>
        </p:nvSpPr>
        <p:spPr>
          <a:xfrm flipH="1">
            <a:off x="2479675" y="2057400"/>
            <a:ext cx="228600" cy="533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8"/>
          <p:cNvSpPr/>
          <p:nvPr/>
        </p:nvSpPr>
        <p:spPr>
          <a:xfrm flipH="1">
            <a:off x="2454275" y="3600450"/>
            <a:ext cx="336550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</a:t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 rot="480085">
            <a:off x="2767013" y="3190875"/>
            <a:ext cx="3005137" cy="504825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BBC73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Representação de Expressões Posfixas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Árvores Binárias</a:t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1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1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09" name="Google Shape;209;p19"/>
          <p:cNvGraphicFramePr/>
          <p:nvPr/>
        </p:nvGraphicFramePr>
        <p:xfrm>
          <a:off x="4622800" y="163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{CBAA2B38-E1F7-40B4-9105-7214B66DBF36}</a:tableStyleId>
              </a:tblPr>
              <a:tblGrid>
                <a:gridCol w="539850"/>
                <a:gridCol w="7936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pilha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rPr b="0" i="0" lang="pt-BR" sz="14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</a:t>
                      </a:r>
                      <a:endParaRPr/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8AE"/>
                    </a:solidFill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rPr b="0" i="0" lang="pt-BR" sz="14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B</a:t>
                      </a:r>
                      <a:endParaRPr/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8AE"/>
                    </a:solidFill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rPr b="0" i="0" lang="pt-BR" sz="14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</a:t>
                      </a:r>
                      <a:endParaRPr/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8A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0" name="Google Shape;210;p19"/>
          <p:cNvGraphicFramePr/>
          <p:nvPr/>
        </p:nvGraphicFramePr>
        <p:xfrm>
          <a:off x="1123950" y="1635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{21BB1A6E-48E1-45E9-BA4A-C4EE993FD4CA}</a:tableStyleId>
              </a:tblPr>
              <a:tblGrid>
                <a:gridCol w="575950"/>
                <a:gridCol w="575950"/>
                <a:gridCol w="575950"/>
                <a:gridCol w="575950"/>
                <a:gridCol w="5759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B</a:t>
                      </a:r>
                      <a:endParaRPr/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</a:t>
                      </a:r>
                      <a:endParaRPr/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+</a:t>
                      </a:r>
                      <a:endParaRPr/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*</a:t>
                      </a:r>
                      <a:endParaRPr/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211" name="Google Shape;211;p19"/>
          <p:cNvSpPr/>
          <p:nvPr/>
        </p:nvSpPr>
        <p:spPr>
          <a:xfrm flipH="1">
            <a:off x="3009900" y="2057400"/>
            <a:ext cx="228600" cy="533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19"/>
          <p:cNvSpPr/>
          <p:nvPr/>
        </p:nvSpPr>
        <p:spPr>
          <a:xfrm flipH="1">
            <a:off x="2927350" y="3409950"/>
            <a:ext cx="338138" cy="3349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+</a:t>
            </a:r>
            <a:endParaRPr/>
          </a:p>
        </p:txBody>
      </p:sp>
      <p:sp>
        <p:nvSpPr>
          <p:cNvPr id="213" name="Google Shape;213;p19"/>
          <p:cNvSpPr/>
          <p:nvPr/>
        </p:nvSpPr>
        <p:spPr>
          <a:xfrm flipH="1">
            <a:off x="2389188" y="4202113"/>
            <a:ext cx="336550" cy="334962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</a:t>
            </a:r>
            <a:endParaRPr/>
          </a:p>
        </p:txBody>
      </p:sp>
      <p:cxnSp>
        <p:nvCxnSpPr>
          <p:cNvPr id="214" name="Google Shape;214;p19"/>
          <p:cNvCxnSpPr>
            <a:stCxn id="213" idx="1"/>
            <a:endCxn id="212" idx="5"/>
          </p:cNvCxnSpPr>
          <p:nvPr/>
        </p:nvCxnSpPr>
        <p:spPr>
          <a:xfrm flipH="1" rot="10800000">
            <a:off x="2676451" y="3695867"/>
            <a:ext cx="300300" cy="555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5" name="Google Shape;215;p19"/>
          <p:cNvCxnSpPr>
            <a:stCxn id="216" idx="7"/>
            <a:endCxn id="212" idx="3"/>
          </p:cNvCxnSpPr>
          <p:nvPr/>
        </p:nvCxnSpPr>
        <p:spPr>
          <a:xfrm rot="10800000">
            <a:off x="3215932" y="3695837"/>
            <a:ext cx="340800" cy="554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6" name="Google Shape;216;p19"/>
          <p:cNvSpPr/>
          <p:nvPr/>
        </p:nvSpPr>
        <p:spPr>
          <a:xfrm flipH="1">
            <a:off x="3508375" y="4202113"/>
            <a:ext cx="330200" cy="328612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</a:t>
            </a:r>
            <a:endParaRPr/>
          </a:p>
        </p:txBody>
      </p:sp>
      <p:sp>
        <p:nvSpPr>
          <p:cNvPr id="217" name="Google Shape;217;p19"/>
          <p:cNvSpPr/>
          <p:nvPr/>
        </p:nvSpPr>
        <p:spPr>
          <a:xfrm flipH="1" rot="-966590">
            <a:off x="3532188" y="3400425"/>
            <a:ext cx="2024062" cy="549275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D3B4A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19"/>
          <p:cNvSpPr/>
          <p:nvPr/>
        </p:nvSpPr>
        <p:spPr>
          <a:xfrm flipH="1">
            <a:off x="2701925" y="3770313"/>
            <a:ext cx="2735263" cy="504825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D3B4A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Representação de Expressões Posfixas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Árvores Binárias</a:t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2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2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28" name="Google Shape;228;p20"/>
          <p:cNvGraphicFramePr/>
          <p:nvPr/>
        </p:nvGraphicFramePr>
        <p:xfrm>
          <a:off x="4622800" y="163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{CBAA2B38-E1F7-40B4-9105-7214B66DBF36}</a:tableStyleId>
              </a:tblPr>
              <a:tblGrid>
                <a:gridCol w="539850"/>
                <a:gridCol w="7936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pilha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rPr b="0" i="0" lang="pt-BR" sz="14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</a:t>
                      </a:r>
                      <a:endParaRPr/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8A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9" name="Google Shape;229;p20"/>
          <p:cNvGraphicFramePr/>
          <p:nvPr/>
        </p:nvGraphicFramePr>
        <p:xfrm>
          <a:off x="1123950" y="1635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{21BB1A6E-48E1-45E9-BA4A-C4EE993FD4CA}</a:tableStyleId>
              </a:tblPr>
              <a:tblGrid>
                <a:gridCol w="575950"/>
                <a:gridCol w="575950"/>
                <a:gridCol w="575950"/>
                <a:gridCol w="575950"/>
                <a:gridCol w="5759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B</a:t>
                      </a:r>
                      <a:endParaRPr/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</a:t>
                      </a:r>
                      <a:endParaRPr/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+</a:t>
                      </a:r>
                      <a:endParaRPr/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*</a:t>
                      </a:r>
                      <a:endParaRPr/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230" name="Google Shape;230;p20"/>
          <p:cNvSpPr/>
          <p:nvPr/>
        </p:nvSpPr>
        <p:spPr>
          <a:xfrm flipH="1">
            <a:off x="3009900" y="2057400"/>
            <a:ext cx="228600" cy="533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20"/>
          <p:cNvSpPr/>
          <p:nvPr/>
        </p:nvSpPr>
        <p:spPr>
          <a:xfrm flipH="1">
            <a:off x="2927350" y="3409950"/>
            <a:ext cx="338138" cy="3349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+</a:t>
            </a:r>
            <a:endParaRPr/>
          </a:p>
        </p:txBody>
      </p:sp>
      <p:sp>
        <p:nvSpPr>
          <p:cNvPr id="232" name="Google Shape;232;p20"/>
          <p:cNvSpPr/>
          <p:nvPr/>
        </p:nvSpPr>
        <p:spPr>
          <a:xfrm flipH="1">
            <a:off x="2389188" y="4202113"/>
            <a:ext cx="336550" cy="334962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</a:t>
            </a:r>
            <a:endParaRPr/>
          </a:p>
        </p:txBody>
      </p:sp>
      <p:cxnSp>
        <p:nvCxnSpPr>
          <p:cNvPr id="233" name="Google Shape;233;p20"/>
          <p:cNvCxnSpPr>
            <a:stCxn id="232" idx="1"/>
            <a:endCxn id="231" idx="5"/>
          </p:cNvCxnSpPr>
          <p:nvPr/>
        </p:nvCxnSpPr>
        <p:spPr>
          <a:xfrm flipH="1" rot="10800000">
            <a:off x="2676451" y="3695867"/>
            <a:ext cx="300300" cy="555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4" name="Google Shape;234;p20"/>
          <p:cNvCxnSpPr>
            <a:stCxn id="235" idx="7"/>
            <a:endCxn id="231" idx="3"/>
          </p:cNvCxnSpPr>
          <p:nvPr/>
        </p:nvCxnSpPr>
        <p:spPr>
          <a:xfrm rot="10800000">
            <a:off x="3215932" y="3695837"/>
            <a:ext cx="340800" cy="554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5" name="Google Shape;235;p20"/>
          <p:cNvSpPr/>
          <p:nvPr/>
        </p:nvSpPr>
        <p:spPr>
          <a:xfrm flipH="1">
            <a:off x="3508375" y="4202113"/>
            <a:ext cx="330200" cy="328612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</a:t>
            </a:r>
            <a:endParaRPr/>
          </a:p>
        </p:txBody>
      </p:sp>
      <p:sp>
        <p:nvSpPr>
          <p:cNvPr id="236" name="Google Shape;236;p20"/>
          <p:cNvSpPr/>
          <p:nvPr/>
        </p:nvSpPr>
        <p:spPr>
          <a:xfrm rot="888708">
            <a:off x="3287713" y="3492500"/>
            <a:ext cx="2538412" cy="504825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BBC73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Representação de Expressões Posfixas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Árvores Binárias</a:t>
            </a: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2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2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46" name="Google Shape;246;p21"/>
          <p:cNvGraphicFramePr/>
          <p:nvPr/>
        </p:nvGraphicFramePr>
        <p:xfrm>
          <a:off x="5842000" y="144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{CBAA2B38-E1F7-40B4-9105-7214B66DBF36}</a:tableStyleId>
              </a:tblPr>
              <a:tblGrid>
                <a:gridCol w="539850"/>
                <a:gridCol w="7936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pilha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C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rPr b="0" i="0" lang="pt-BR" sz="14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+</a:t>
                      </a:r>
                      <a:endParaRPr/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8AE"/>
                    </a:solidFill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</a:t>
                      </a:r>
                      <a:endParaRPr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rPr b="0" i="0" lang="pt-BR" sz="14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</a:t>
                      </a:r>
                      <a:endParaRPr/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8A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7" name="Google Shape;247;p21"/>
          <p:cNvGraphicFramePr/>
          <p:nvPr/>
        </p:nvGraphicFramePr>
        <p:xfrm>
          <a:off x="1123950" y="1635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{21BB1A6E-48E1-45E9-BA4A-C4EE993FD4CA}</a:tableStyleId>
              </a:tblPr>
              <a:tblGrid>
                <a:gridCol w="575950"/>
                <a:gridCol w="575950"/>
                <a:gridCol w="575950"/>
                <a:gridCol w="575950"/>
                <a:gridCol w="5759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B</a:t>
                      </a:r>
                      <a:endParaRPr/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</a:t>
                      </a:r>
                      <a:endParaRPr/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+</a:t>
                      </a:r>
                      <a:endParaRPr/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*</a:t>
                      </a:r>
                      <a:endParaRPr/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248" name="Google Shape;248;p21"/>
          <p:cNvSpPr/>
          <p:nvPr/>
        </p:nvSpPr>
        <p:spPr>
          <a:xfrm flipH="1">
            <a:off x="3609975" y="2006600"/>
            <a:ext cx="228600" cy="533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49" name="Google Shape;249;p21"/>
          <p:cNvGrpSpPr/>
          <p:nvPr/>
        </p:nvGrpSpPr>
        <p:grpSpPr>
          <a:xfrm>
            <a:off x="2559050" y="3735388"/>
            <a:ext cx="2994025" cy="1627187"/>
            <a:chOff x="3230563" y="2497931"/>
            <a:chExt cx="2994025" cy="1627188"/>
          </a:xfrm>
        </p:grpSpPr>
        <p:cxnSp>
          <p:nvCxnSpPr>
            <p:cNvPr id="250" name="Google Shape;250;p21"/>
            <p:cNvCxnSpPr>
              <a:stCxn id="251" idx="1"/>
            </p:cNvCxnSpPr>
            <p:nvPr/>
          </p:nvCxnSpPr>
          <p:spPr>
            <a:xfrm flipH="1" rot="10800000">
              <a:off x="3517826" y="2783460"/>
              <a:ext cx="843000" cy="363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52" name="Google Shape;252;p21"/>
            <p:cNvSpPr/>
            <p:nvPr/>
          </p:nvSpPr>
          <p:spPr>
            <a:xfrm flipH="1">
              <a:off x="4273551" y="2497931"/>
              <a:ext cx="334962" cy="33496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*</a:t>
              </a: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 flipH="1">
              <a:off x="3230563" y="3098006"/>
              <a:ext cx="336550" cy="33496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A</a:t>
              </a:r>
              <a:endParaRPr/>
            </a:p>
          </p:txBody>
        </p:sp>
        <p:cxnSp>
          <p:nvCxnSpPr>
            <p:cNvPr id="253" name="Google Shape;253;p21"/>
            <p:cNvCxnSpPr>
              <a:stCxn id="254" idx="7"/>
              <a:endCxn id="252" idx="3"/>
            </p:cNvCxnSpPr>
            <p:nvPr/>
          </p:nvCxnSpPr>
          <p:spPr>
            <a:xfrm rot="10800000">
              <a:off x="4559495" y="2783760"/>
              <a:ext cx="852600" cy="3633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54" name="Google Shape;254;p21"/>
            <p:cNvSpPr/>
            <p:nvPr/>
          </p:nvSpPr>
          <p:spPr>
            <a:xfrm flipH="1">
              <a:off x="5362576" y="3098006"/>
              <a:ext cx="338137" cy="33496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+</a:t>
              </a: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 flipH="1">
              <a:off x="4775201" y="3790157"/>
              <a:ext cx="336550" cy="33496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B</a:t>
              </a:r>
              <a:endParaRPr/>
            </a:p>
          </p:txBody>
        </p:sp>
        <p:cxnSp>
          <p:nvCxnSpPr>
            <p:cNvPr id="256" name="Google Shape;256;p21"/>
            <p:cNvCxnSpPr>
              <a:stCxn id="255" idx="1"/>
              <a:endCxn id="254" idx="5"/>
            </p:cNvCxnSpPr>
            <p:nvPr/>
          </p:nvCxnSpPr>
          <p:spPr>
            <a:xfrm flipH="1" rot="10800000">
              <a:off x="5062465" y="3383811"/>
              <a:ext cx="349500" cy="455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7" name="Google Shape;257;p21"/>
            <p:cNvCxnSpPr>
              <a:stCxn id="258" idx="7"/>
              <a:endCxn id="254" idx="3"/>
            </p:cNvCxnSpPr>
            <p:nvPr/>
          </p:nvCxnSpPr>
          <p:spPr>
            <a:xfrm rot="10800000">
              <a:off x="5651145" y="3383781"/>
              <a:ext cx="291600" cy="4545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58" name="Google Shape;258;p21"/>
            <p:cNvSpPr/>
            <p:nvPr/>
          </p:nvSpPr>
          <p:spPr>
            <a:xfrm flipH="1">
              <a:off x="5894388" y="3790157"/>
              <a:ext cx="330200" cy="32861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C</a:t>
              </a:r>
              <a:endParaRPr/>
            </a:p>
          </p:txBody>
        </p:sp>
      </p:grpSp>
      <p:sp>
        <p:nvSpPr>
          <p:cNvPr id="259" name="Google Shape;259;p21"/>
          <p:cNvSpPr/>
          <p:nvPr/>
        </p:nvSpPr>
        <p:spPr>
          <a:xfrm flipH="1" rot="-590858">
            <a:off x="4662488" y="3484563"/>
            <a:ext cx="1973262" cy="601662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D3B4A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21"/>
          <p:cNvSpPr/>
          <p:nvPr/>
        </p:nvSpPr>
        <p:spPr>
          <a:xfrm flipH="1">
            <a:off x="2601913" y="3505200"/>
            <a:ext cx="4025900" cy="830263"/>
          </a:xfrm>
          <a:prstGeom prst="curvedDownArrow">
            <a:avLst>
              <a:gd fmla="val 18548" name="adj1"/>
              <a:gd fmla="val 42294" name="adj2"/>
              <a:gd fmla="val 25000" name="adj3"/>
            </a:avLst>
          </a:prstGeom>
          <a:solidFill>
            <a:srgbClr val="D3B4A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