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13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9144000" cy="5143500" type="screen16x9"/>
  <p:notesSz cx="7104063" cy="10234613"/>
  <p:embeddedFontLst>
    <p:embeddedFont>
      <p:font typeface="Montserrat Light" panose="020B0604020202020204" charset="0"/>
      <p:regular r:id="rId5"/>
      <p:bold r:id="rId6"/>
      <p:italic r:id="rId7"/>
      <p:boldItalic r:id="rId8"/>
    </p:embeddedFont>
    <p:embeddedFont>
      <p:font typeface="Poppi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p7onTbWCPo9OWtDBoCK7zzsWM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presProps" Target="presProps.xml"/><Relationship Id="rId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18256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e517ed51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8e517ed512_0_1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e517ed51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8e517ed512_0_1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79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7226" y="4576035"/>
            <a:ext cx="1028100" cy="39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8;p3"/>
          <p:cNvCxnSpPr/>
          <p:nvPr/>
        </p:nvCxnSpPr>
        <p:spPr>
          <a:xfrm>
            <a:off x="-17300" y="4763050"/>
            <a:ext cx="9204300" cy="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10" name="Google Shape;10;p3"/>
          <p:cNvPicPr preferRelativeResize="0"/>
          <p:nvPr/>
        </p:nvPicPr>
        <p:blipFill rotWithShape="1">
          <a:blip r:embed="rId11">
            <a:alphaModFix/>
          </a:blip>
          <a:srcRect t="27923" b="27844"/>
          <a:stretch/>
        </p:blipFill>
        <p:spPr>
          <a:xfrm>
            <a:off x="8488925" y="4840850"/>
            <a:ext cx="567500" cy="2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C:\trabalhos 2018\confict_2021-topobanner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CED22A3-41B5-405A-9BBB-21961FFA5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66" y="728970"/>
            <a:ext cx="947850" cy="778926"/>
          </a:xfrm>
          <a:prstGeom prst="rect">
            <a:avLst/>
          </a:prstGeom>
        </p:spPr>
      </p:pic>
      <p:sp>
        <p:nvSpPr>
          <p:cNvPr id="58" name="Google Shape;58;g8e517ed512_0_10"/>
          <p:cNvSpPr txBox="1"/>
          <p:nvPr/>
        </p:nvSpPr>
        <p:spPr>
          <a:xfrm>
            <a:off x="1830873" y="653573"/>
            <a:ext cx="5016181" cy="93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buSzPts val="2200"/>
            </a:pPr>
            <a:r>
              <a:rPr lang="pt-BR" sz="2000" b="1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Estudo sobre o controle remoto de dispositivos microcontrolados utilizando dispositivos móveis</a:t>
            </a:r>
            <a:endParaRPr sz="2000" b="1" i="0" u="none" strike="noStrike" cap="none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59;g8e517ed512_0_10"/>
          <p:cNvSpPr txBox="1"/>
          <p:nvPr/>
        </p:nvSpPr>
        <p:spPr>
          <a:xfrm>
            <a:off x="1225811" y="1612380"/>
            <a:ext cx="6226306" cy="14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100" b="1" i="0" u="sng" strike="noStrike" cap="none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João Vítor Fernandes Dias (joaovitorfd2000@gmail.com)</a:t>
            </a:r>
            <a:r>
              <a:rPr lang="en" sz="1100" b="1" i="0" u="none" strike="noStrike" cap="none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;  Fermín Alfredo Tang Montané</a:t>
            </a:r>
            <a:endParaRPr sz="1800" b="0" i="0" u="none" strike="noStrike" cap="none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200" b="1" i="0" u="none" strike="noStrike" cap="none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3" name="Google Shape;63;g8e517ed512_0_10"/>
          <p:cNvSpPr txBox="1"/>
          <p:nvPr/>
        </p:nvSpPr>
        <p:spPr>
          <a:xfrm>
            <a:off x="6158307" y="4324646"/>
            <a:ext cx="2607505" cy="49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80000"/>
              </a:lnSpc>
              <a:spcBef>
                <a:spcPts val="600"/>
              </a:spcBef>
              <a:buSzPts val="1300"/>
            </a:pPr>
            <a:r>
              <a:rPr lang="pt-BR" sz="1100" b="1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Instituição do Programa de IC: UENF</a:t>
            </a:r>
          </a:p>
          <a:p>
            <a:pPr lvl="0" algn="just">
              <a:lnSpc>
                <a:spcPct val="80000"/>
              </a:lnSpc>
              <a:spcBef>
                <a:spcPts val="600"/>
              </a:spcBef>
              <a:buSzPts val="1300"/>
            </a:pPr>
            <a:r>
              <a:rPr lang="pt-BR" sz="1100" b="1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Fomento da bolsa: CNPq</a:t>
            </a:r>
            <a:endParaRPr sz="900" b="1" i="0" u="none" cap="none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4" name="Google Shape;64;g8e517ed512_0_10"/>
          <p:cNvSpPr/>
          <p:nvPr/>
        </p:nvSpPr>
        <p:spPr>
          <a:xfrm>
            <a:off x="0" y="3767150"/>
            <a:ext cx="1495200" cy="1376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80;g97eedd6bd0_0_83">
            <a:extLst>
              <a:ext uri="{FF2B5EF4-FFF2-40B4-BE49-F238E27FC236}">
                <a16:creationId xmlns:a16="http://schemas.microsoft.com/office/drawing/2014/main" id="{27F61778-7B00-48EA-BFE6-A9AA6FEABEB8}"/>
              </a:ext>
            </a:extLst>
          </p:cNvPr>
          <p:cNvSpPr txBox="1"/>
          <p:nvPr/>
        </p:nvSpPr>
        <p:spPr>
          <a:xfrm>
            <a:off x="6078143" y="1864270"/>
            <a:ext cx="1135617" cy="38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dirty="0">
                <a:solidFill>
                  <a:srgbClr val="222222"/>
                </a:solidFill>
                <a:effectLst/>
                <a:latin typeface="+mj-lt"/>
              </a:rPr>
              <a:t>Metodologia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0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" name="Google Shape;80;g97eedd6bd0_0_83">
            <a:extLst>
              <a:ext uri="{FF2B5EF4-FFF2-40B4-BE49-F238E27FC236}">
                <a16:creationId xmlns:a16="http://schemas.microsoft.com/office/drawing/2014/main" id="{B35F8F48-AD60-4C15-A24B-E9A6B379CF9E}"/>
              </a:ext>
            </a:extLst>
          </p:cNvPr>
          <p:cNvSpPr txBox="1"/>
          <p:nvPr/>
        </p:nvSpPr>
        <p:spPr>
          <a:xfrm>
            <a:off x="3348529" y="1868267"/>
            <a:ext cx="852867" cy="38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dirty="0">
                <a:solidFill>
                  <a:srgbClr val="222222"/>
                </a:solidFill>
                <a:effectLst/>
                <a:latin typeface="+mj-lt"/>
              </a:rPr>
              <a:t>Objetivos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0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" name="Google Shape;80;g97eedd6bd0_0_83">
            <a:extLst>
              <a:ext uri="{FF2B5EF4-FFF2-40B4-BE49-F238E27FC236}">
                <a16:creationId xmlns:a16="http://schemas.microsoft.com/office/drawing/2014/main" id="{DEDF6366-4B32-41D0-8EAC-FADB7CA2DE89}"/>
              </a:ext>
            </a:extLst>
          </p:cNvPr>
          <p:cNvSpPr txBox="1"/>
          <p:nvPr/>
        </p:nvSpPr>
        <p:spPr>
          <a:xfrm>
            <a:off x="359583" y="1864270"/>
            <a:ext cx="1135617" cy="38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dirty="0">
                <a:solidFill>
                  <a:srgbClr val="222222"/>
                </a:solidFill>
                <a:effectLst/>
                <a:latin typeface="+mj-lt"/>
              </a:rPr>
              <a:t>Introdução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0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" name="Google Shape;80;g97eedd6bd0_0_83">
            <a:extLst>
              <a:ext uri="{FF2B5EF4-FFF2-40B4-BE49-F238E27FC236}">
                <a16:creationId xmlns:a16="http://schemas.microsoft.com/office/drawing/2014/main" id="{077FA5BD-27B9-42FB-8F2D-086DB88B6F1E}"/>
              </a:ext>
            </a:extLst>
          </p:cNvPr>
          <p:cNvSpPr txBox="1"/>
          <p:nvPr/>
        </p:nvSpPr>
        <p:spPr>
          <a:xfrm>
            <a:off x="3352490" y="2255139"/>
            <a:ext cx="2440159" cy="151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000" dirty="0">
                <a:solidFill>
                  <a:srgbClr val="252831"/>
                </a:solidFill>
                <a:latin typeface="+mn-lt"/>
              </a:rPr>
              <a:t>Este projeto tem como objetivo o estudo de tecnologias de comunicação remota e o desenvolvimento de aplicativo para controle de um braço robótico, com cinco graus de liberdade, tendo então um grau de complexidade maior que visa acrescentar novos conhecimentos à experiência anterior.</a:t>
            </a:r>
            <a:endParaRPr lang="en" sz="1000" dirty="0">
              <a:solidFill>
                <a:srgbClr val="252831"/>
              </a:solidFill>
              <a:latin typeface="+mn-lt"/>
              <a:sym typeface="Montserrat Light"/>
            </a:endParaRPr>
          </a:p>
        </p:txBody>
      </p:sp>
      <p:sp>
        <p:nvSpPr>
          <p:cNvPr id="25" name="Google Shape;80;g97eedd6bd0_0_83">
            <a:extLst>
              <a:ext uri="{FF2B5EF4-FFF2-40B4-BE49-F238E27FC236}">
                <a16:creationId xmlns:a16="http://schemas.microsoft.com/office/drawing/2014/main" id="{9EE5BD5B-9C60-4BB6-85B4-A96E99AB037E}"/>
              </a:ext>
            </a:extLst>
          </p:cNvPr>
          <p:cNvSpPr txBox="1"/>
          <p:nvPr/>
        </p:nvSpPr>
        <p:spPr>
          <a:xfrm>
            <a:off x="459493" y="2255139"/>
            <a:ext cx="2607504" cy="151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000" dirty="0">
                <a:solidFill>
                  <a:srgbClr val="25283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A Internet das Coisas (Internet of Things – IoT) tem como essência a interligação de diferentes tecnologias de rede agregadas a objetos, coisas, como smartphones e braços robóticos que podem ser utilizados para automação industrial e outras diversas funções, tendo a capacidade de serem autônomos ou controlados remotamente.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" sz="1000" b="0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A7C2A49-EE07-4260-9E7A-D6EEB2B21B00}"/>
              </a:ext>
            </a:extLst>
          </p:cNvPr>
          <p:cNvCxnSpPr>
            <a:cxnSpLocks/>
          </p:cNvCxnSpPr>
          <p:nvPr/>
        </p:nvCxnSpPr>
        <p:spPr>
          <a:xfrm>
            <a:off x="3214258" y="2061703"/>
            <a:ext cx="0" cy="1705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3FA5856-BE46-4172-A188-2B8E851E2D79}"/>
              </a:ext>
            </a:extLst>
          </p:cNvPr>
          <p:cNvCxnSpPr>
            <a:cxnSpLocks/>
          </p:cNvCxnSpPr>
          <p:nvPr/>
        </p:nvCxnSpPr>
        <p:spPr>
          <a:xfrm>
            <a:off x="5943174" y="1940831"/>
            <a:ext cx="0" cy="1826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Google Shape;80;g97eedd6bd0_0_83">
            <a:extLst>
              <a:ext uri="{FF2B5EF4-FFF2-40B4-BE49-F238E27FC236}">
                <a16:creationId xmlns:a16="http://schemas.microsoft.com/office/drawing/2014/main" id="{847B6203-9828-4913-AB02-D1D231F2AE5E}"/>
              </a:ext>
            </a:extLst>
          </p:cNvPr>
          <p:cNvSpPr txBox="1"/>
          <p:nvPr/>
        </p:nvSpPr>
        <p:spPr>
          <a:xfrm>
            <a:off x="6093700" y="2255139"/>
            <a:ext cx="2561690" cy="151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000" dirty="0">
                <a:solidFill>
                  <a:srgbClr val="252831"/>
                </a:solidFill>
                <a:latin typeface="+mn-lt"/>
                <a:sym typeface="Montserrat Light"/>
              </a:rPr>
              <a:t>Para atingir o objetivo, foram seguidas as seguintes metodologias: </a:t>
            </a:r>
          </a:p>
          <a:p>
            <a:pPr marL="171450" lvl="0" indent="-17145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rgbClr val="252831"/>
                </a:solidFill>
                <a:latin typeface="+mn-lt"/>
                <a:sym typeface="Montserrat Light"/>
              </a:rPr>
              <a:t>Pesquisas e minicursos;</a:t>
            </a:r>
          </a:p>
          <a:p>
            <a:pPr marL="171450" lvl="0" indent="-17145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rgbClr val="252831"/>
                </a:solidFill>
                <a:latin typeface="+mn-lt"/>
                <a:sym typeface="Montserrat Light"/>
              </a:rPr>
              <a:t>Programação no Arduino IDE;</a:t>
            </a:r>
          </a:p>
          <a:p>
            <a:pPr marL="171450" lvl="0" indent="-17145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rgbClr val="252831"/>
                </a:solidFill>
                <a:latin typeface="+mn-lt"/>
                <a:sym typeface="Montserrat Light"/>
              </a:rPr>
              <a:t>Programação de Apps no VSCode;</a:t>
            </a:r>
          </a:p>
          <a:p>
            <a:pPr marL="171450" lvl="0" indent="-17145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000" dirty="0">
                <a:solidFill>
                  <a:srgbClr val="252831"/>
                </a:solidFill>
                <a:latin typeface="+mn-lt"/>
                <a:sym typeface="Montserrat Light"/>
              </a:rPr>
              <a:t>Montagem do braço robótico.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e517ed512_0_10"/>
          <p:cNvSpPr/>
          <p:nvPr/>
        </p:nvSpPr>
        <p:spPr>
          <a:xfrm>
            <a:off x="0" y="3767150"/>
            <a:ext cx="1495200" cy="1376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80;g97eedd6bd0_0_83">
            <a:extLst>
              <a:ext uri="{FF2B5EF4-FFF2-40B4-BE49-F238E27FC236}">
                <a16:creationId xmlns:a16="http://schemas.microsoft.com/office/drawing/2014/main" id="{B35F8F48-AD60-4C15-A24B-E9A6B379CF9E}"/>
              </a:ext>
            </a:extLst>
          </p:cNvPr>
          <p:cNvSpPr txBox="1"/>
          <p:nvPr/>
        </p:nvSpPr>
        <p:spPr>
          <a:xfrm>
            <a:off x="4590938" y="565434"/>
            <a:ext cx="2311641" cy="38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600" dirty="0">
                <a:solidFill>
                  <a:srgbClr val="222222"/>
                </a:solidFill>
                <a:latin typeface="+mj-lt"/>
              </a:rPr>
              <a:t>Discussão e Conclusão</a:t>
            </a:r>
            <a:endParaRPr lang="pt-BR" sz="1600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0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" name="Google Shape;80;g97eedd6bd0_0_83">
            <a:extLst>
              <a:ext uri="{FF2B5EF4-FFF2-40B4-BE49-F238E27FC236}">
                <a16:creationId xmlns:a16="http://schemas.microsoft.com/office/drawing/2014/main" id="{DEDF6366-4B32-41D0-8EAC-FADB7CA2DE89}"/>
              </a:ext>
            </a:extLst>
          </p:cNvPr>
          <p:cNvSpPr txBox="1"/>
          <p:nvPr/>
        </p:nvSpPr>
        <p:spPr>
          <a:xfrm>
            <a:off x="352425" y="565434"/>
            <a:ext cx="1063942" cy="38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0" i="0" dirty="0">
                <a:solidFill>
                  <a:srgbClr val="222222"/>
                </a:solidFill>
                <a:effectLst/>
                <a:latin typeface="+mj-lt"/>
              </a:rPr>
              <a:t>Resultados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0" i="0" u="none" strike="noStrike" cap="none" dirty="0">
              <a:solidFill>
                <a:srgbClr val="25283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" name="Google Shape;80;g97eedd6bd0_0_83">
            <a:extLst>
              <a:ext uri="{FF2B5EF4-FFF2-40B4-BE49-F238E27FC236}">
                <a16:creationId xmlns:a16="http://schemas.microsoft.com/office/drawing/2014/main" id="{077FA5BD-27B9-42FB-8F2D-086DB88B6F1E}"/>
              </a:ext>
            </a:extLst>
          </p:cNvPr>
          <p:cNvSpPr txBox="1"/>
          <p:nvPr/>
        </p:nvSpPr>
        <p:spPr>
          <a:xfrm>
            <a:off x="4686304" y="952306"/>
            <a:ext cx="4105269" cy="1905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" sz="1000" dirty="0">
                <a:solidFill>
                  <a:srgbClr val="252831"/>
                </a:solidFill>
                <a:latin typeface="+mn-lt"/>
                <a:sym typeface="Montserrat Light"/>
              </a:rPr>
              <a:t>O presente projeto se mostrou deveras satisfatório visto que todos os pontos propostos no plano de trabalho puderam ser concluídos. Além disso, com o aprendizado obtido através da pesquisa e implementação das tecnologias de comunicação remota, foi possível perceber diversas melhorias que podem ser implementadas para que haja um controle ainda mais refinado do braço robótico, como o uso do controlador PID e da cinemática direta. Assim tendo em vista um caminho claro a ser trilhado para o prosseguimento do projeto com o objetivo de constante aprimoramento.</a:t>
            </a:r>
          </a:p>
        </p:txBody>
      </p:sp>
      <p:sp>
        <p:nvSpPr>
          <p:cNvPr id="25" name="Google Shape;80;g97eedd6bd0_0_83">
            <a:extLst>
              <a:ext uri="{FF2B5EF4-FFF2-40B4-BE49-F238E27FC236}">
                <a16:creationId xmlns:a16="http://schemas.microsoft.com/office/drawing/2014/main" id="{9EE5BD5B-9C60-4BB6-85B4-A96E99AB037E}"/>
              </a:ext>
            </a:extLst>
          </p:cNvPr>
          <p:cNvSpPr txBox="1"/>
          <p:nvPr/>
        </p:nvSpPr>
        <p:spPr>
          <a:xfrm>
            <a:off x="352425" y="952306"/>
            <a:ext cx="4105273" cy="120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pt-BR" sz="1000" dirty="0">
                <a:solidFill>
                  <a:srgbClr val="25283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Como resultado vê-se de forma sucinta a seleção das tecnologias de controle remoto a serem trabalhadas como sendo Wi-Fi e Bluetooth, a seleção dos microcontroladores NodeMCU XX e Arduíno UNO, programação com React Native do aplicativo para dispositivos Android para controle do braço robótico montado e a sua movimentação utilizando das tecnologias escolhidas.</a:t>
            </a:r>
            <a:endParaRPr lang="en" sz="1000" b="0" i="0" u="none" strike="noStrike" cap="none" dirty="0">
              <a:solidFill>
                <a:srgbClr val="252831"/>
              </a:solidFill>
              <a:latin typeface="+mn-l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3FA5856-BE46-4172-A188-2B8E851E2D79}"/>
              </a:ext>
            </a:extLst>
          </p:cNvPr>
          <p:cNvCxnSpPr>
            <a:cxnSpLocks/>
          </p:cNvCxnSpPr>
          <p:nvPr/>
        </p:nvCxnSpPr>
        <p:spPr>
          <a:xfrm>
            <a:off x="4590938" y="665922"/>
            <a:ext cx="0" cy="2047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Imagem 25">
            <a:extLst>
              <a:ext uri="{FF2B5EF4-FFF2-40B4-BE49-F238E27FC236}">
                <a16:creationId xmlns:a16="http://schemas.microsoft.com/office/drawing/2014/main" id="{F0661B19-B7D6-4CF0-A5C9-46BF222B0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878" y="2467699"/>
            <a:ext cx="2513097" cy="188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9726E2-FB27-4DBE-86B0-FA7DD7C78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639" y="1952240"/>
            <a:ext cx="1480058" cy="27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47136"/>
      </p:ext>
    </p:extLst>
  </p:cSld>
  <p:clrMapOvr>
    <a:masterClrMapping/>
  </p:clrMapOvr>
</p:sld>
</file>

<file path=ppt/theme/theme1.xml><?xml version="1.0" encoding="utf-8"?>
<a:theme xmlns:a="http://schemas.openxmlformats.org/drawingml/2006/main" name="SenseLatam 202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325</Words>
  <Application>Microsoft Office PowerPoint</Application>
  <PresentationFormat>Apresentação na tela 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Poppins</vt:lpstr>
      <vt:lpstr>Montserrat Light</vt:lpstr>
      <vt:lpstr>Arial</vt:lpstr>
      <vt:lpstr>SenseLatam 2020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Marilvia Dansa</dc:creator>
  <cp:lastModifiedBy>João Vítor Fernandes Dias</cp:lastModifiedBy>
  <cp:revision>37</cp:revision>
  <dcterms:modified xsi:type="dcterms:W3CDTF">2021-05-23T15:29:24Z</dcterms:modified>
</cp:coreProperties>
</file>