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5" r:id="rId28"/>
    <p:sldId id="287" r:id="rId29"/>
    <p:sldId id="286" r:id="rId30"/>
    <p:sldId id="283" r:id="rId31"/>
    <p:sldId id="284" r:id="rId3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2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4224D-6C91-42C6-8335-EE77EBA90369}" type="datetimeFigureOut">
              <a:rPr lang="pt-BR" smtClean="0"/>
              <a:pPr/>
              <a:t>19/02/2013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5CD75-382C-4AAC-9D5F-58D3E7C2D17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4F3C-EF3F-48DF-B892-B56F76A35C1F}" type="datetimeFigureOut">
              <a:rPr lang="pt-BR" smtClean="0"/>
              <a:pPr/>
              <a:t>19/02/2013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63AD-1B77-4224-9CB1-B050A860B64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4F3C-EF3F-48DF-B892-B56F76A35C1F}" type="datetimeFigureOut">
              <a:rPr lang="pt-BR" smtClean="0"/>
              <a:pPr/>
              <a:t>19/02/2013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63AD-1B77-4224-9CB1-B050A860B64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4F3C-EF3F-48DF-B892-B56F76A35C1F}" type="datetimeFigureOut">
              <a:rPr lang="pt-BR" smtClean="0"/>
              <a:pPr/>
              <a:t>19/02/2013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63AD-1B77-4224-9CB1-B050A860B64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4F3C-EF3F-48DF-B892-B56F76A35C1F}" type="datetimeFigureOut">
              <a:rPr lang="pt-BR" smtClean="0"/>
              <a:pPr/>
              <a:t>19/02/2013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63AD-1B77-4224-9CB1-B050A860B64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4F3C-EF3F-48DF-B892-B56F76A35C1F}" type="datetimeFigureOut">
              <a:rPr lang="pt-BR" smtClean="0"/>
              <a:pPr/>
              <a:t>19/02/2013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63AD-1B77-4224-9CB1-B050A860B64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4F3C-EF3F-48DF-B892-B56F76A35C1F}" type="datetimeFigureOut">
              <a:rPr lang="pt-BR" smtClean="0"/>
              <a:pPr/>
              <a:t>19/02/2013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63AD-1B77-4224-9CB1-B050A860B64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4F3C-EF3F-48DF-B892-B56F76A35C1F}" type="datetimeFigureOut">
              <a:rPr lang="pt-BR" smtClean="0"/>
              <a:pPr/>
              <a:t>19/02/2013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63AD-1B77-4224-9CB1-B050A860B64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4F3C-EF3F-48DF-B892-B56F76A35C1F}" type="datetimeFigureOut">
              <a:rPr lang="pt-BR" smtClean="0"/>
              <a:pPr/>
              <a:t>19/02/2013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63AD-1B77-4224-9CB1-B050A860B64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4F3C-EF3F-48DF-B892-B56F76A35C1F}" type="datetimeFigureOut">
              <a:rPr lang="pt-BR" smtClean="0"/>
              <a:pPr/>
              <a:t>19/02/2013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63AD-1B77-4224-9CB1-B050A860B64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4F3C-EF3F-48DF-B892-B56F76A35C1F}" type="datetimeFigureOut">
              <a:rPr lang="pt-BR" smtClean="0"/>
              <a:pPr/>
              <a:t>19/02/2013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63AD-1B77-4224-9CB1-B050A860B64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4F3C-EF3F-48DF-B892-B56F76A35C1F}" type="datetimeFigureOut">
              <a:rPr lang="pt-BR" smtClean="0"/>
              <a:pPr/>
              <a:t>19/02/2013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63AD-1B77-4224-9CB1-B050A860B64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F4F3C-EF3F-48DF-B892-B56F76A35C1F}" type="datetimeFigureOut">
              <a:rPr lang="pt-BR" smtClean="0"/>
              <a:pPr/>
              <a:t>19/02/2013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763AD-1B77-4224-9CB1-B050A860B64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857232"/>
            <a:ext cx="5283037" cy="31432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CaixaDeTexto 2"/>
          <p:cNvSpPr txBox="1"/>
          <p:nvPr/>
        </p:nvSpPr>
        <p:spPr>
          <a:xfrm>
            <a:off x="1714480" y="4139991"/>
            <a:ext cx="5143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Primeiro chip de Kilby</a:t>
            </a:r>
          </a:p>
          <a:p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928670"/>
            <a:ext cx="2916230" cy="39874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000496" y="2285992"/>
            <a:ext cx="320203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defRPr/>
            </a:pP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Intel 4004 …</a:t>
            </a:r>
          </a:p>
          <a:p>
            <a:pPr algn="ctr">
              <a:defRPr/>
            </a:pP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primeiro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microprocessador</a:t>
            </a:r>
            <a:endParaRPr kumimoji="0"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algn="ctr">
              <a:defRPr/>
            </a:pP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de chip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único</a:t>
            </a:r>
            <a:endParaRPr kumimoji="0"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/>
          <p:cNvSpPr/>
          <p:nvPr/>
        </p:nvSpPr>
        <p:spPr>
          <a:xfrm>
            <a:off x="3500430" y="2786058"/>
            <a:ext cx="2000264" cy="7858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428625" y="2200275"/>
            <a:ext cx="2085975" cy="1885950"/>
            <a:chOff x="270" y="1386"/>
            <a:chExt cx="1314" cy="1188"/>
          </a:xfrm>
        </p:grpSpPr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70" y="1386"/>
              <a:ext cx="0" cy="1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270" y="1974"/>
              <a:ext cx="13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6648450" y="2203450"/>
            <a:ext cx="2085975" cy="1885950"/>
            <a:chOff x="4188" y="1388"/>
            <a:chExt cx="1314" cy="1188"/>
          </a:xfrm>
        </p:grpSpPr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4188" y="1388"/>
              <a:ext cx="0" cy="1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4188" y="1976"/>
              <a:ext cx="13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9" name="Freeform 9"/>
          <p:cNvSpPr>
            <a:spLocks noChangeArrowheads="1"/>
          </p:cNvSpPr>
          <p:nvPr/>
        </p:nvSpPr>
        <p:spPr bwMode="auto">
          <a:xfrm>
            <a:off x="727075" y="2425700"/>
            <a:ext cx="1377950" cy="1400175"/>
          </a:xfrm>
          <a:custGeom>
            <a:avLst/>
            <a:gdLst>
              <a:gd name="T0" fmla="*/ 0 w 869"/>
              <a:gd name="T1" fmla="*/ 2147483647 h 882"/>
              <a:gd name="T2" fmla="*/ 2147483647 w 869"/>
              <a:gd name="T3" fmla="*/ 2147483647 h 882"/>
              <a:gd name="T4" fmla="*/ 2147483647 w 869"/>
              <a:gd name="T5" fmla="*/ 2147483647 h 882"/>
              <a:gd name="T6" fmla="*/ 2147483647 w 869"/>
              <a:gd name="T7" fmla="*/ 2147483647 h 882"/>
              <a:gd name="T8" fmla="*/ 2147483647 w 869"/>
              <a:gd name="T9" fmla="*/ 2147483647 h 882"/>
              <a:gd name="T10" fmla="*/ 2147483647 w 869"/>
              <a:gd name="T11" fmla="*/ 2147483647 h 882"/>
              <a:gd name="T12" fmla="*/ 2147483647 w 869"/>
              <a:gd name="T13" fmla="*/ 2147483647 h 882"/>
              <a:gd name="T14" fmla="*/ 2147483647 w 869"/>
              <a:gd name="T15" fmla="*/ 2147483647 h 882"/>
              <a:gd name="T16" fmla="*/ 2147483647 w 869"/>
              <a:gd name="T17" fmla="*/ 2147483647 h 882"/>
              <a:gd name="T18" fmla="*/ 2147483647 w 869"/>
              <a:gd name="T19" fmla="*/ 2147483647 h 882"/>
              <a:gd name="T20" fmla="*/ 2147483647 w 869"/>
              <a:gd name="T21" fmla="*/ 2147483647 h 882"/>
              <a:gd name="T22" fmla="*/ 2147483647 w 869"/>
              <a:gd name="T23" fmla="*/ 2147483647 h 882"/>
              <a:gd name="T24" fmla="*/ 2147483647 w 869"/>
              <a:gd name="T25" fmla="*/ 2147483647 h 882"/>
              <a:gd name="T26" fmla="*/ 2147483647 w 869"/>
              <a:gd name="T27" fmla="*/ 2147483647 h 88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869"/>
              <a:gd name="T43" fmla="*/ 0 h 882"/>
              <a:gd name="T44" fmla="*/ 869 w 869"/>
              <a:gd name="T45" fmla="*/ 882 h 882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869" h="882">
                <a:moveTo>
                  <a:pt x="0" y="447"/>
                </a:moveTo>
                <a:cubicBezTo>
                  <a:pt x="7" y="294"/>
                  <a:pt x="14" y="141"/>
                  <a:pt x="41" y="74"/>
                </a:cubicBezTo>
                <a:cubicBezTo>
                  <a:pt x="68" y="7"/>
                  <a:pt x="134" y="38"/>
                  <a:pt x="165" y="43"/>
                </a:cubicBezTo>
                <a:cubicBezTo>
                  <a:pt x="196" y="48"/>
                  <a:pt x="210" y="112"/>
                  <a:pt x="227" y="105"/>
                </a:cubicBezTo>
                <a:cubicBezTo>
                  <a:pt x="244" y="98"/>
                  <a:pt x="250" y="4"/>
                  <a:pt x="269" y="2"/>
                </a:cubicBezTo>
                <a:cubicBezTo>
                  <a:pt x="288" y="0"/>
                  <a:pt x="315" y="61"/>
                  <a:pt x="341" y="95"/>
                </a:cubicBezTo>
                <a:cubicBezTo>
                  <a:pt x="367" y="129"/>
                  <a:pt x="407" y="125"/>
                  <a:pt x="424" y="209"/>
                </a:cubicBezTo>
                <a:cubicBezTo>
                  <a:pt x="441" y="293"/>
                  <a:pt x="426" y="499"/>
                  <a:pt x="441" y="602"/>
                </a:cubicBezTo>
                <a:cubicBezTo>
                  <a:pt x="456" y="705"/>
                  <a:pt x="491" y="795"/>
                  <a:pt x="517" y="829"/>
                </a:cubicBezTo>
                <a:cubicBezTo>
                  <a:pt x="543" y="863"/>
                  <a:pt x="573" y="802"/>
                  <a:pt x="600" y="809"/>
                </a:cubicBezTo>
                <a:cubicBezTo>
                  <a:pt x="627" y="816"/>
                  <a:pt x="656" y="882"/>
                  <a:pt x="682" y="871"/>
                </a:cubicBezTo>
                <a:cubicBezTo>
                  <a:pt x="708" y="860"/>
                  <a:pt x="729" y="770"/>
                  <a:pt x="755" y="746"/>
                </a:cubicBezTo>
                <a:cubicBezTo>
                  <a:pt x="781" y="722"/>
                  <a:pt x="818" y="776"/>
                  <a:pt x="837" y="726"/>
                </a:cubicBezTo>
                <a:cubicBezTo>
                  <a:pt x="856" y="676"/>
                  <a:pt x="865" y="492"/>
                  <a:pt x="869" y="447"/>
                </a:cubicBezTo>
              </a:path>
            </a:pathLst>
          </a:custGeom>
          <a:noFill/>
          <a:ln w="57150">
            <a:solidFill>
              <a:srgbClr val="FF070D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2771776" y="2941634"/>
            <a:ext cx="569000" cy="374650"/>
          </a:xfrm>
          <a:prstGeom prst="rightArrow">
            <a:avLst>
              <a:gd name="adj1" fmla="val 50000"/>
              <a:gd name="adj2" fmla="val 38123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pt-BR"/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5654676" y="2928934"/>
            <a:ext cx="569000" cy="374650"/>
          </a:xfrm>
          <a:prstGeom prst="rightArrow">
            <a:avLst>
              <a:gd name="adj1" fmla="val 50000"/>
              <a:gd name="adj2" fmla="val 38123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pt-BR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3500430" y="2928934"/>
            <a:ext cx="2000264" cy="44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0" lang="en-US" sz="2300" b="1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itchFamily="18" charset="0"/>
              </a:rPr>
              <a:t>ANALÓGICO</a:t>
            </a:r>
          </a:p>
        </p:txBody>
      </p:sp>
      <p:sp>
        <p:nvSpPr>
          <p:cNvPr id="13" name="Freeform 13"/>
          <p:cNvSpPr>
            <a:spLocks noChangeArrowheads="1"/>
          </p:cNvSpPr>
          <p:nvPr/>
        </p:nvSpPr>
        <p:spPr bwMode="auto">
          <a:xfrm>
            <a:off x="6937375" y="2432050"/>
            <a:ext cx="1377950" cy="1400175"/>
          </a:xfrm>
          <a:custGeom>
            <a:avLst/>
            <a:gdLst>
              <a:gd name="T0" fmla="*/ 0 w 869"/>
              <a:gd name="T1" fmla="*/ 2147483647 h 882"/>
              <a:gd name="T2" fmla="*/ 2147483647 w 869"/>
              <a:gd name="T3" fmla="*/ 2147483647 h 882"/>
              <a:gd name="T4" fmla="*/ 2147483647 w 869"/>
              <a:gd name="T5" fmla="*/ 2147483647 h 882"/>
              <a:gd name="T6" fmla="*/ 2147483647 w 869"/>
              <a:gd name="T7" fmla="*/ 2147483647 h 882"/>
              <a:gd name="T8" fmla="*/ 2147483647 w 869"/>
              <a:gd name="T9" fmla="*/ 2147483647 h 882"/>
              <a:gd name="T10" fmla="*/ 2147483647 w 869"/>
              <a:gd name="T11" fmla="*/ 2147483647 h 882"/>
              <a:gd name="T12" fmla="*/ 2147483647 w 869"/>
              <a:gd name="T13" fmla="*/ 2147483647 h 882"/>
              <a:gd name="T14" fmla="*/ 2147483647 w 869"/>
              <a:gd name="T15" fmla="*/ 2147483647 h 882"/>
              <a:gd name="T16" fmla="*/ 2147483647 w 869"/>
              <a:gd name="T17" fmla="*/ 2147483647 h 882"/>
              <a:gd name="T18" fmla="*/ 2147483647 w 869"/>
              <a:gd name="T19" fmla="*/ 2147483647 h 882"/>
              <a:gd name="T20" fmla="*/ 2147483647 w 869"/>
              <a:gd name="T21" fmla="*/ 2147483647 h 882"/>
              <a:gd name="T22" fmla="*/ 2147483647 w 869"/>
              <a:gd name="T23" fmla="*/ 2147483647 h 882"/>
              <a:gd name="T24" fmla="*/ 2147483647 w 869"/>
              <a:gd name="T25" fmla="*/ 2147483647 h 882"/>
              <a:gd name="T26" fmla="*/ 2147483647 w 869"/>
              <a:gd name="T27" fmla="*/ 2147483647 h 88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869"/>
              <a:gd name="T43" fmla="*/ 0 h 882"/>
              <a:gd name="T44" fmla="*/ 869 w 869"/>
              <a:gd name="T45" fmla="*/ 882 h 882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869" h="882">
                <a:moveTo>
                  <a:pt x="0" y="447"/>
                </a:moveTo>
                <a:cubicBezTo>
                  <a:pt x="7" y="294"/>
                  <a:pt x="14" y="141"/>
                  <a:pt x="41" y="74"/>
                </a:cubicBezTo>
                <a:cubicBezTo>
                  <a:pt x="68" y="7"/>
                  <a:pt x="134" y="38"/>
                  <a:pt x="165" y="43"/>
                </a:cubicBezTo>
                <a:cubicBezTo>
                  <a:pt x="196" y="48"/>
                  <a:pt x="210" y="112"/>
                  <a:pt x="227" y="105"/>
                </a:cubicBezTo>
                <a:cubicBezTo>
                  <a:pt x="244" y="98"/>
                  <a:pt x="250" y="4"/>
                  <a:pt x="269" y="2"/>
                </a:cubicBezTo>
                <a:cubicBezTo>
                  <a:pt x="288" y="0"/>
                  <a:pt x="315" y="61"/>
                  <a:pt x="341" y="95"/>
                </a:cubicBezTo>
                <a:cubicBezTo>
                  <a:pt x="367" y="129"/>
                  <a:pt x="408" y="123"/>
                  <a:pt x="424" y="209"/>
                </a:cubicBezTo>
                <a:cubicBezTo>
                  <a:pt x="440" y="295"/>
                  <a:pt x="425" y="506"/>
                  <a:pt x="440" y="609"/>
                </a:cubicBezTo>
                <a:cubicBezTo>
                  <a:pt x="455" y="712"/>
                  <a:pt x="490" y="796"/>
                  <a:pt x="517" y="829"/>
                </a:cubicBezTo>
                <a:cubicBezTo>
                  <a:pt x="544" y="862"/>
                  <a:pt x="573" y="802"/>
                  <a:pt x="600" y="809"/>
                </a:cubicBezTo>
                <a:cubicBezTo>
                  <a:pt x="627" y="816"/>
                  <a:pt x="656" y="882"/>
                  <a:pt x="682" y="871"/>
                </a:cubicBezTo>
                <a:cubicBezTo>
                  <a:pt x="708" y="860"/>
                  <a:pt x="729" y="770"/>
                  <a:pt x="755" y="746"/>
                </a:cubicBezTo>
                <a:cubicBezTo>
                  <a:pt x="781" y="722"/>
                  <a:pt x="818" y="776"/>
                  <a:pt x="837" y="726"/>
                </a:cubicBezTo>
                <a:cubicBezTo>
                  <a:pt x="856" y="676"/>
                  <a:pt x="865" y="492"/>
                  <a:pt x="869" y="447"/>
                </a:cubicBezTo>
              </a:path>
            </a:pathLst>
          </a:custGeom>
          <a:noFill/>
          <a:ln w="57150">
            <a:solidFill>
              <a:srgbClr val="FF070D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14" name="Group 14"/>
          <p:cNvGrpSpPr>
            <a:grpSpLocks/>
          </p:cNvGrpSpPr>
          <p:nvPr/>
        </p:nvGrpSpPr>
        <p:grpSpPr bwMode="auto">
          <a:xfrm>
            <a:off x="1181100" y="1285875"/>
            <a:ext cx="6108700" cy="1844675"/>
            <a:chOff x="744" y="810"/>
            <a:chExt cx="3848" cy="1162"/>
          </a:xfrm>
        </p:grpSpPr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935" y="810"/>
              <a:ext cx="18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Times New Roman" pitchFamily="18" charset="0"/>
                </a:rPr>
                <a:t>Um </a:t>
              </a:r>
              <a:r>
                <a:rPr kumimoji="0"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Times New Roman" pitchFamily="18" charset="0"/>
                </a:rPr>
                <a:t>infinito</a:t>
              </a:r>
              <a:r>
                <a:rPr kumimoji="0"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Times New Roman" pitchFamily="18" charset="0"/>
                </a:rPr>
                <a:t> </a:t>
              </a:r>
              <a:r>
                <a:rPr kumimoji="0"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Times New Roman" pitchFamily="18" charset="0"/>
                </a:rPr>
                <a:t>número</a:t>
              </a:r>
              <a:r>
                <a:rPr kumimoji="0"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Times New Roman" pitchFamily="18" charset="0"/>
                </a:rPr>
                <a:t> de </a:t>
              </a:r>
              <a:r>
                <a:rPr kumimoji="0"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Times New Roman" pitchFamily="18" charset="0"/>
                </a:rPr>
                <a:t>níveis</a:t>
              </a:r>
              <a:endPara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itchFamily="18" charset="0"/>
              </a:endParaRPr>
            </a:p>
          </p:txBody>
        </p:sp>
        <p:grpSp>
          <p:nvGrpSpPr>
            <p:cNvPr id="16" name="Group 16"/>
            <p:cNvGrpSpPr>
              <a:grpSpLocks/>
            </p:cNvGrpSpPr>
            <p:nvPr/>
          </p:nvGrpSpPr>
          <p:grpSpPr bwMode="auto">
            <a:xfrm>
              <a:off x="744" y="1052"/>
              <a:ext cx="3848" cy="920"/>
              <a:chOff x="744" y="1052"/>
              <a:chExt cx="3848" cy="920"/>
            </a:xfrm>
          </p:grpSpPr>
          <p:sp>
            <p:nvSpPr>
              <p:cNvPr id="17" name="Line 17"/>
              <p:cNvSpPr>
                <a:spLocks noChangeShapeType="1"/>
              </p:cNvSpPr>
              <p:nvPr/>
            </p:nvSpPr>
            <p:spPr bwMode="auto">
              <a:xfrm flipH="1">
                <a:off x="744" y="1052"/>
                <a:ext cx="2074" cy="4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8" name="Line 18"/>
              <p:cNvSpPr>
                <a:spLocks noChangeShapeType="1"/>
              </p:cNvSpPr>
              <p:nvPr/>
            </p:nvSpPr>
            <p:spPr bwMode="auto">
              <a:xfrm flipH="1">
                <a:off x="898" y="1052"/>
                <a:ext cx="1926" cy="9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9" name="Line 19"/>
              <p:cNvSpPr>
                <a:spLocks noChangeShapeType="1"/>
              </p:cNvSpPr>
              <p:nvPr/>
            </p:nvSpPr>
            <p:spPr bwMode="auto">
              <a:xfrm>
                <a:off x="2826" y="1052"/>
                <a:ext cx="1544" cy="7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" name="Line 20"/>
              <p:cNvSpPr>
                <a:spLocks noChangeShapeType="1"/>
              </p:cNvSpPr>
              <p:nvPr/>
            </p:nvSpPr>
            <p:spPr bwMode="auto">
              <a:xfrm>
                <a:off x="2826" y="1052"/>
                <a:ext cx="1766" cy="5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428625" y="2200275"/>
            <a:ext cx="2085975" cy="1885950"/>
            <a:chOff x="270" y="1386"/>
            <a:chExt cx="1314" cy="1188"/>
          </a:xfrm>
        </p:grpSpPr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70" y="1386"/>
              <a:ext cx="0" cy="1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270" y="1974"/>
              <a:ext cx="13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6648450" y="2203450"/>
            <a:ext cx="2085975" cy="1885950"/>
            <a:chOff x="4188" y="1388"/>
            <a:chExt cx="1314" cy="1188"/>
          </a:xfrm>
        </p:grpSpPr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4188" y="1388"/>
              <a:ext cx="0" cy="1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4188" y="1976"/>
              <a:ext cx="13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9" name="Freeform 9"/>
          <p:cNvSpPr>
            <a:spLocks noChangeArrowheads="1"/>
          </p:cNvSpPr>
          <p:nvPr/>
        </p:nvSpPr>
        <p:spPr bwMode="auto">
          <a:xfrm>
            <a:off x="727075" y="2425700"/>
            <a:ext cx="1377950" cy="1400175"/>
          </a:xfrm>
          <a:custGeom>
            <a:avLst/>
            <a:gdLst>
              <a:gd name="T0" fmla="*/ 0 w 869"/>
              <a:gd name="T1" fmla="*/ 2147483647 h 882"/>
              <a:gd name="T2" fmla="*/ 2147483647 w 869"/>
              <a:gd name="T3" fmla="*/ 2147483647 h 882"/>
              <a:gd name="T4" fmla="*/ 2147483647 w 869"/>
              <a:gd name="T5" fmla="*/ 2147483647 h 882"/>
              <a:gd name="T6" fmla="*/ 2147483647 w 869"/>
              <a:gd name="T7" fmla="*/ 2147483647 h 882"/>
              <a:gd name="T8" fmla="*/ 2147483647 w 869"/>
              <a:gd name="T9" fmla="*/ 2147483647 h 882"/>
              <a:gd name="T10" fmla="*/ 2147483647 w 869"/>
              <a:gd name="T11" fmla="*/ 2147483647 h 882"/>
              <a:gd name="T12" fmla="*/ 2147483647 w 869"/>
              <a:gd name="T13" fmla="*/ 2147483647 h 882"/>
              <a:gd name="T14" fmla="*/ 2147483647 w 869"/>
              <a:gd name="T15" fmla="*/ 2147483647 h 882"/>
              <a:gd name="T16" fmla="*/ 2147483647 w 869"/>
              <a:gd name="T17" fmla="*/ 2147483647 h 882"/>
              <a:gd name="T18" fmla="*/ 2147483647 w 869"/>
              <a:gd name="T19" fmla="*/ 2147483647 h 882"/>
              <a:gd name="T20" fmla="*/ 2147483647 w 869"/>
              <a:gd name="T21" fmla="*/ 2147483647 h 882"/>
              <a:gd name="T22" fmla="*/ 2147483647 w 869"/>
              <a:gd name="T23" fmla="*/ 2147483647 h 882"/>
              <a:gd name="T24" fmla="*/ 2147483647 w 869"/>
              <a:gd name="T25" fmla="*/ 2147483647 h 882"/>
              <a:gd name="T26" fmla="*/ 2147483647 w 869"/>
              <a:gd name="T27" fmla="*/ 2147483647 h 88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869"/>
              <a:gd name="T43" fmla="*/ 0 h 882"/>
              <a:gd name="T44" fmla="*/ 869 w 869"/>
              <a:gd name="T45" fmla="*/ 882 h 882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869" h="882">
                <a:moveTo>
                  <a:pt x="0" y="447"/>
                </a:moveTo>
                <a:cubicBezTo>
                  <a:pt x="7" y="294"/>
                  <a:pt x="14" y="141"/>
                  <a:pt x="41" y="74"/>
                </a:cubicBezTo>
                <a:cubicBezTo>
                  <a:pt x="68" y="7"/>
                  <a:pt x="134" y="38"/>
                  <a:pt x="165" y="43"/>
                </a:cubicBezTo>
                <a:cubicBezTo>
                  <a:pt x="196" y="48"/>
                  <a:pt x="210" y="112"/>
                  <a:pt x="227" y="105"/>
                </a:cubicBezTo>
                <a:cubicBezTo>
                  <a:pt x="244" y="98"/>
                  <a:pt x="250" y="4"/>
                  <a:pt x="269" y="2"/>
                </a:cubicBezTo>
                <a:cubicBezTo>
                  <a:pt x="288" y="0"/>
                  <a:pt x="315" y="61"/>
                  <a:pt x="341" y="95"/>
                </a:cubicBezTo>
                <a:cubicBezTo>
                  <a:pt x="367" y="129"/>
                  <a:pt x="407" y="125"/>
                  <a:pt x="424" y="209"/>
                </a:cubicBezTo>
                <a:cubicBezTo>
                  <a:pt x="441" y="293"/>
                  <a:pt x="426" y="499"/>
                  <a:pt x="441" y="602"/>
                </a:cubicBezTo>
                <a:cubicBezTo>
                  <a:pt x="456" y="705"/>
                  <a:pt x="491" y="795"/>
                  <a:pt x="517" y="829"/>
                </a:cubicBezTo>
                <a:cubicBezTo>
                  <a:pt x="543" y="863"/>
                  <a:pt x="573" y="802"/>
                  <a:pt x="600" y="809"/>
                </a:cubicBezTo>
                <a:cubicBezTo>
                  <a:pt x="627" y="816"/>
                  <a:pt x="656" y="882"/>
                  <a:pt x="682" y="871"/>
                </a:cubicBezTo>
                <a:cubicBezTo>
                  <a:pt x="708" y="860"/>
                  <a:pt x="729" y="770"/>
                  <a:pt x="755" y="746"/>
                </a:cubicBezTo>
                <a:cubicBezTo>
                  <a:pt x="781" y="722"/>
                  <a:pt x="818" y="776"/>
                  <a:pt x="837" y="726"/>
                </a:cubicBezTo>
                <a:cubicBezTo>
                  <a:pt x="856" y="676"/>
                  <a:pt x="865" y="492"/>
                  <a:pt x="869" y="447"/>
                </a:cubicBezTo>
              </a:path>
            </a:pathLst>
          </a:custGeom>
          <a:noFill/>
          <a:ln w="57150">
            <a:solidFill>
              <a:srgbClr val="FF070D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6715125" y="2428868"/>
            <a:ext cx="1857375" cy="657225"/>
            <a:chOff x="4230" y="1552"/>
            <a:chExt cx="1170" cy="414"/>
          </a:xfrm>
        </p:grpSpPr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V="1">
              <a:off x="4372" y="1552"/>
              <a:ext cx="0" cy="414"/>
            </a:xfrm>
            <a:prstGeom prst="line">
              <a:avLst/>
            </a:prstGeom>
            <a:noFill/>
            <a:ln w="57150">
              <a:solidFill>
                <a:srgbClr val="FF070D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4372" y="1552"/>
              <a:ext cx="432" cy="0"/>
            </a:xfrm>
            <a:prstGeom prst="line">
              <a:avLst/>
            </a:prstGeom>
            <a:noFill/>
            <a:ln w="57150">
              <a:solidFill>
                <a:srgbClr val="FF070D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4794" y="1562"/>
              <a:ext cx="0" cy="404"/>
            </a:xfrm>
            <a:prstGeom prst="line">
              <a:avLst/>
            </a:prstGeom>
            <a:noFill/>
            <a:ln w="57150">
              <a:solidFill>
                <a:srgbClr val="FF070D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4812" y="1966"/>
              <a:ext cx="588" cy="0"/>
            </a:xfrm>
            <a:prstGeom prst="line">
              <a:avLst/>
            </a:prstGeom>
            <a:noFill/>
            <a:ln w="57150">
              <a:solidFill>
                <a:srgbClr val="FF070D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4230" y="1966"/>
              <a:ext cx="144" cy="0"/>
            </a:xfrm>
            <a:prstGeom prst="line">
              <a:avLst/>
            </a:prstGeom>
            <a:noFill/>
            <a:ln w="57150">
              <a:solidFill>
                <a:srgbClr val="FF070D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832225" y="2911475"/>
            <a:ext cx="1503363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1" dirty="0"/>
              <a:t>DIGITAL</a:t>
            </a:r>
          </a:p>
        </p:txBody>
      </p:sp>
      <p:grpSp>
        <p:nvGrpSpPr>
          <p:cNvPr id="19" name="Group 19"/>
          <p:cNvGrpSpPr>
            <a:grpSpLocks/>
          </p:cNvGrpSpPr>
          <p:nvPr/>
        </p:nvGrpSpPr>
        <p:grpSpPr bwMode="auto">
          <a:xfrm>
            <a:off x="7277100" y="904875"/>
            <a:ext cx="1371600" cy="2190750"/>
            <a:chOff x="4584" y="570"/>
            <a:chExt cx="864" cy="1380"/>
          </a:xfrm>
        </p:grpSpPr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4888" y="570"/>
              <a:ext cx="56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 </a:t>
              </a:r>
              <a:r>
                <a:rPr kumimoji="0"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níveis</a:t>
              </a:r>
              <a:endPara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H="1">
              <a:off x="4584" y="822"/>
              <a:ext cx="630" cy="7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>
              <a:off x="5084" y="828"/>
              <a:ext cx="130" cy="1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3" name="Retângulo 22"/>
          <p:cNvSpPr/>
          <p:nvPr/>
        </p:nvSpPr>
        <p:spPr>
          <a:xfrm>
            <a:off x="3500430" y="2786058"/>
            <a:ext cx="2000264" cy="7858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AutoShape 10"/>
          <p:cNvSpPr>
            <a:spLocks noChangeArrowheads="1"/>
          </p:cNvSpPr>
          <p:nvPr/>
        </p:nvSpPr>
        <p:spPr bwMode="auto">
          <a:xfrm>
            <a:off x="2771776" y="2941634"/>
            <a:ext cx="569000" cy="374650"/>
          </a:xfrm>
          <a:prstGeom prst="rightArrow">
            <a:avLst>
              <a:gd name="adj1" fmla="val 50000"/>
              <a:gd name="adj2" fmla="val 38123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pt-BR"/>
          </a:p>
        </p:txBody>
      </p:sp>
      <p:sp>
        <p:nvSpPr>
          <p:cNvPr id="25" name="AutoShape 11"/>
          <p:cNvSpPr>
            <a:spLocks noChangeArrowheads="1"/>
          </p:cNvSpPr>
          <p:nvPr/>
        </p:nvSpPr>
        <p:spPr bwMode="auto">
          <a:xfrm>
            <a:off x="5654676" y="2928934"/>
            <a:ext cx="569000" cy="374650"/>
          </a:xfrm>
          <a:prstGeom prst="rightArrow">
            <a:avLst>
              <a:gd name="adj1" fmla="val 50000"/>
              <a:gd name="adj2" fmla="val 38123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pt-BR"/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3500430" y="2928934"/>
            <a:ext cx="2000264" cy="44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0" lang="en-US" sz="23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itchFamily="18" charset="0"/>
              </a:rPr>
              <a:t>DIGITAL</a:t>
            </a:r>
            <a:endParaRPr kumimoji="0" lang="en-US" sz="2300" b="1" dirty="0">
              <a:solidFill>
                <a:schemeClr val="tx1">
                  <a:lumMod val="65000"/>
                  <a:lumOff val="35000"/>
                </a:schemeClr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428625" y="2200275"/>
            <a:ext cx="2085975" cy="1885950"/>
            <a:chOff x="270" y="1386"/>
            <a:chExt cx="1314" cy="1188"/>
          </a:xfrm>
        </p:grpSpPr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70" y="1386"/>
              <a:ext cx="0" cy="1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270" y="1974"/>
              <a:ext cx="13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6648450" y="2203450"/>
            <a:ext cx="2085975" cy="1885950"/>
            <a:chOff x="4188" y="1388"/>
            <a:chExt cx="1314" cy="1188"/>
          </a:xfrm>
        </p:grpSpPr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4188" y="1388"/>
              <a:ext cx="0" cy="1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4188" y="1976"/>
              <a:ext cx="13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9" name="Freeform 9"/>
          <p:cNvSpPr>
            <a:spLocks noChangeArrowheads="1"/>
          </p:cNvSpPr>
          <p:nvPr/>
        </p:nvSpPr>
        <p:spPr bwMode="auto">
          <a:xfrm>
            <a:off x="727075" y="2425700"/>
            <a:ext cx="1377950" cy="1400175"/>
          </a:xfrm>
          <a:custGeom>
            <a:avLst/>
            <a:gdLst>
              <a:gd name="T0" fmla="*/ 0 w 869"/>
              <a:gd name="T1" fmla="*/ 2147483647 h 882"/>
              <a:gd name="T2" fmla="*/ 2147483647 w 869"/>
              <a:gd name="T3" fmla="*/ 2147483647 h 882"/>
              <a:gd name="T4" fmla="*/ 2147483647 w 869"/>
              <a:gd name="T5" fmla="*/ 2147483647 h 882"/>
              <a:gd name="T6" fmla="*/ 2147483647 w 869"/>
              <a:gd name="T7" fmla="*/ 2147483647 h 882"/>
              <a:gd name="T8" fmla="*/ 2147483647 w 869"/>
              <a:gd name="T9" fmla="*/ 2147483647 h 882"/>
              <a:gd name="T10" fmla="*/ 2147483647 w 869"/>
              <a:gd name="T11" fmla="*/ 2147483647 h 882"/>
              <a:gd name="T12" fmla="*/ 2147483647 w 869"/>
              <a:gd name="T13" fmla="*/ 2147483647 h 882"/>
              <a:gd name="T14" fmla="*/ 2147483647 w 869"/>
              <a:gd name="T15" fmla="*/ 2147483647 h 882"/>
              <a:gd name="T16" fmla="*/ 2147483647 w 869"/>
              <a:gd name="T17" fmla="*/ 2147483647 h 882"/>
              <a:gd name="T18" fmla="*/ 2147483647 w 869"/>
              <a:gd name="T19" fmla="*/ 2147483647 h 882"/>
              <a:gd name="T20" fmla="*/ 2147483647 w 869"/>
              <a:gd name="T21" fmla="*/ 2147483647 h 882"/>
              <a:gd name="T22" fmla="*/ 2147483647 w 869"/>
              <a:gd name="T23" fmla="*/ 2147483647 h 882"/>
              <a:gd name="T24" fmla="*/ 2147483647 w 869"/>
              <a:gd name="T25" fmla="*/ 2147483647 h 882"/>
              <a:gd name="T26" fmla="*/ 2147483647 w 869"/>
              <a:gd name="T27" fmla="*/ 2147483647 h 88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869"/>
              <a:gd name="T43" fmla="*/ 0 h 882"/>
              <a:gd name="T44" fmla="*/ 869 w 869"/>
              <a:gd name="T45" fmla="*/ 882 h 882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869" h="882">
                <a:moveTo>
                  <a:pt x="0" y="447"/>
                </a:moveTo>
                <a:cubicBezTo>
                  <a:pt x="7" y="294"/>
                  <a:pt x="14" y="141"/>
                  <a:pt x="41" y="74"/>
                </a:cubicBezTo>
                <a:cubicBezTo>
                  <a:pt x="68" y="7"/>
                  <a:pt x="134" y="38"/>
                  <a:pt x="165" y="43"/>
                </a:cubicBezTo>
                <a:cubicBezTo>
                  <a:pt x="196" y="48"/>
                  <a:pt x="210" y="112"/>
                  <a:pt x="227" y="105"/>
                </a:cubicBezTo>
                <a:cubicBezTo>
                  <a:pt x="244" y="98"/>
                  <a:pt x="250" y="4"/>
                  <a:pt x="269" y="2"/>
                </a:cubicBezTo>
                <a:cubicBezTo>
                  <a:pt x="288" y="0"/>
                  <a:pt x="315" y="61"/>
                  <a:pt x="341" y="95"/>
                </a:cubicBezTo>
                <a:cubicBezTo>
                  <a:pt x="367" y="129"/>
                  <a:pt x="407" y="125"/>
                  <a:pt x="424" y="209"/>
                </a:cubicBezTo>
                <a:cubicBezTo>
                  <a:pt x="441" y="293"/>
                  <a:pt x="426" y="499"/>
                  <a:pt x="441" y="602"/>
                </a:cubicBezTo>
                <a:cubicBezTo>
                  <a:pt x="456" y="705"/>
                  <a:pt x="491" y="795"/>
                  <a:pt x="517" y="829"/>
                </a:cubicBezTo>
                <a:cubicBezTo>
                  <a:pt x="543" y="863"/>
                  <a:pt x="573" y="802"/>
                  <a:pt x="600" y="809"/>
                </a:cubicBezTo>
                <a:cubicBezTo>
                  <a:pt x="627" y="816"/>
                  <a:pt x="656" y="882"/>
                  <a:pt x="682" y="871"/>
                </a:cubicBezTo>
                <a:cubicBezTo>
                  <a:pt x="708" y="860"/>
                  <a:pt x="729" y="770"/>
                  <a:pt x="755" y="746"/>
                </a:cubicBezTo>
                <a:cubicBezTo>
                  <a:pt x="781" y="722"/>
                  <a:pt x="818" y="776"/>
                  <a:pt x="837" y="726"/>
                </a:cubicBezTo>
                <a:cubicBezTo>
                  <a:pt x="856" y="676"/>
                  <a:pt x="865" y="492"/>
                  <a:pt x="869" y="447"/>
                </a:cubicBezTo>
              </a:path>
            </a:pathLst>
          </a:custGeom>
          <a:noFill/>
          <a:ln w="57150">
            <a:solidFill>
              <a:srgbClr val="FF070D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3" name="Freeform 13"/>
          <p:cNvSpPr>
            <a:spLocks noChangeArrowheads="1"/>
          </p:cNvSpPr>
          <p:nvPr/>
        </p:nvSpPr>
        <p:spPr bwMode="auto">
          <a:xfrm>
            <a:off x="6937375" y="2079625"/>
            <a:ext cx="1377950" cy="2108200"/>
          </a:xfrm>
          <a:custGeom>
            <a:avLst/>
            <a:gdLst>
              <a:gd name="T0" fmla="*/ 0 w 869"/>
              <a:gd name="T1" fmla="*/ 2147483647 h 1328"/>
              <a:gd name="T2" fmla="*/ 2147483647 w 869"/>
              <a:gd name="T3" fmla="*/ 2147483647 h 1328"/>
              <a:gd name="T4" fmla="*/ 2147483647 w 869"/>
              <a:gd name="T5" fmla="*/ 2147483647 h 1328"/>
              <a:gd name="T6" fmla="*/ 2147483647 w 869"/>
              <a:gd name="T7" fmla="*/ 2147483647 h 1328"/>
              <a:gd name="T8" fmla="*/ 2147483647 w 869"/>
              <a:gd name="T9" fmla="*/ 2147483647 h 1328"/>
              <a:gd name="T10" fmla="*/ 2147483647 w 869"/>
              <a:gd name="T11" fmla="*/ 2147483647 h 1328"/>
              <a:gd name="T12" fmla="*/ 2147483647 w 869"/>
              <a:gd name="T13" fmla="*/ 2147483647 h 1328"/>
              <a:gd name="T14" fmla="*/ 2147483647 w 869"/>
              <a:gd name="T15" fmla="*/ 2147483647 h 1328"/>
              <a:gd name="T16" fmla="*/ 2147483647 w 869"/>
              <a:gd name="T17" fmla="*/ 2147483647 h 1328"/>
              <a:gd name="T18" fmla="*/ 2147483647 w 869"/>
              <a:gd name="T19" fmla="*/ 2147483647 h 1328"/>
              <a:gd name="T20" fmla="*/ 2147483647 w 869"/>
              <a:gd name="T21" fmla="*/ 2147483647 h 1328"/>
              <a:gd name="T22" fmla="*/ 2147483647 w 869"/>
              <a:gd name="T23" fmla="*/ 2147483647 h 1328"/>
              <a:gd name="T24" fmla="*/ 2147483647 w 869"/>
              <a:gd name="T25" fmla="*/ 2147483647 h 1328"/>
              <a:gd name="T26" fmla="*/ 2147483647 w 869"/>
              <a:gd name="T27" fmla="*/ 2147483647 h 132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869"/>
              <a:gd name="T43" fmla="*/ 0 h 1328"/>
              <a:gd name="T44" fmla="*/ 869 w 869"/>
              <a:gd name="T45" fmla="*/ 1328 h 132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869" h="1328">
                <a:moveTo>
                  <a:pt x="0" y="668"/>
                </a:moveTo>
                <a:cubicBezTo>
                  <a:pt x="4" y="574"/>
                  <a:pt x="8" y="212"/>
                  <a:pt x="26" y="106"/>
                </a:cubicBezTo>
                <a:cubicBezTo>
                  <a:pt x="44" y="0"/>
                  <a:pt x="80" y="46"/>
                  <a:pt x="109" y="34"/>
                </a:cubicBezTo>
                <a:cubicBezTo>
                  <a:pt x="138" y="22"/>
                  <a:pt x="169" y="31"/>
                  <a:pt x="202" y="34"/>
                </a:cubicBezTo>
                <a:cubicBezTo>
                  <a:pt x="235" y="37"/>
                  <a:pt x="282" y="33"/>
                  <a:pt x="306" y="54"/>
                </a:cubicBezTo>
                <a:cubicBezTo>
                  <a:pt x="330" y="75"/>
                  <a:pt x="327" y="95"/>
                  <a:pt x="347" y="158"/>
                </a:cubicBezTo>
                <a:cubicBezTo>
                  <a:pt x="367" y="221"/>
                  <a:pt x="408" y="318"/>
                  <a:pt x="424" y="430"/>
                </a:cubicBezTo>
                <a:cubicBezTo>
                  <a:pt x="440" y="542"/>
                  <a:pt x="431" y="710"/>
                  <a:pt x="440" y="830"/>
                </a:cubicBezTo>
                <a:cubicBezTo>
                  <a:pt x="449" y="950"/>
                  <a:pt x="459" y="1072"/>
                  <a:pt x="481" y="1151"/>
                </a:cubicBezTo>
                <a:cubicBezTo>
                  <a:pt x="503" y="1230"/>
                  <a:pt x="542" y="1284"/>
                  <a:pt x="575" y="1306"/>
                </a:cubicBezTo>
                <a:cubicBezTo>
                  <a:pt x="608" y="1328"/>
                  <a:pt x="647" y="1321"/>
                  <a:pt x="678" y="1285"/>
                </a:cubicBezTo>
                <a:cubicBezTo>
                  <a:pt x="709" y="1249"/>
                  <a:pt x="735" y="1145"/>
                  <a:pt x="761" y="1089"/>
                </a:cubicBezTo>
                <a:cubicBezTo>
                  <a:pt x="787" y="1033"/>
                  <a:pt x="819" y="1017"/>
                  <a:pt x="837" y="947"/>
                </a:cubicBezTo>
                <a:cubicBezTo>
                  <a:pt x="855" y="877"/>
                  <a:pt x="865" y="713"/>
                  <a:pt x="869" y="668"/>
                </a:cubicBezTo>
              </a:path>
            </a:pathLst>
          </a:custGeom>
          <a:noFill/>
          <a:ln w="57150">
            <a:solidFill>
              <a:srgbClr val="FF070D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3500430" y="2786058"/>
            <a:ext cx="2000264" cy="7858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AutoShape 10"/>
          <p:cNvSpPr>
            <a:spLocks noChangeArrowheads="1"/>
          </p:cNvSpPr>
          <p:nvPr/>
        </p:nvSpPr>
        <p:spPr bwMode="auto">
          <a:xfrm>
            <a:off x="2771776" y="2941634"/>
            <a:ext cx="569000" cy="374650"/>
          </a:xfrm>
          <a:prstGeom prst="rightArrow">
            <a:avLst>
              <a:gd name="adj1" fmla="val 50000"/>
              <a:gd name="adj2" fmla="val 38123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pt-BR"/>
          </a:p>
        </p:txBody>
      </p:sp>
      <p:sp>
        <p:nvSpPr>
          <p:cNvPr id="16" name="AutoShape 11"/>
          <p:cNvSpPr>
            <a:spLocks noChangeArrowheads="1"/>
          </p:cNvSpPr>
          <p:nvPr/>
        </p:nvSpPr>
        <p:spPr bwMode="auto">
          <a:xfrm>
            <a:off x="5654676" y="2928934"/>
            <a:ext cx="569000" cy="374650"/>
          </a:xfrm>
          <a:prstGeom prst="rightArrow">
            <a:avLst>
              <a:gd name="adj1" fmla="val 50000"/>
              <a:gd name="adj2" fmla="val 38123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pt-BR"/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3500430" y="2857496"/>
            <a:ext cx="2000264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0" lang="en-US" sz="23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itchFamily="18" charset="0"/>
              </a:rPr>
              <a:t>ANALÓGICO</a:t>
            </a:r>
          </a:p>
          <a:p>
            <a:pPr algn="ctr"/>
            <a:r>
              <a:rPr kumimoji="0"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itchFamily="18" charset="0"/>
              </a:rPr>
              <a:t>(</a:t>
            </a:r>
            <a:r>
              <a:rPr kumimoji="0" lang="en-US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itchFamily="18" charset="0"/>
              </a:rPr>
              <a:t>não</a:t>
            </a:r>
            <a:r>
              <a:rPr kumimoji="0"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itchFamily="18" charset="0"/>
              </a:rPr>
              <a:t> linear)</a:t>
            </a:r>
            <a:endParaRPr kumimoji="0" 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428625" y="2200275"/>
            <a:ext cx="2085975" cy="1885950"/>
            <a:chOff x="270" y="1386"/>
            <a:chExt cx="1314" cy="1188"/>
          </a:xfrm>
        </p:grpSpPr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70" y="1386"/>
              <a:ext cx="0" cy="1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270" y="1974"/>
              <a:ext cx="13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6" name="Freeform 6"/>
          <p:cNvSpPr>
            <a:spLocks noChangeArrowheads="1"/>
          </p:cNvSpPr>
          <p:nvPr/>
        </p:nvSpPr>
        <p:spPr bwMode="auto">
          <a:xfrm>
            <a:off x="727075" y="2425700"/>
            <a:ext cx="1377950" cy="1400175"/>
          </a:xfrm>
          <a:custGeom>
            <a:avLst/>
            <a:gdLst>
              <a:gd name="T0" fmla="*/ 0 w 869"/>
              <a:gd name="T1" fmla="*/ 2147483647 h 882"/>
              <a:gd name="T2" fmla="*/ 2147483647 w 869"/>
              <a:gd name="T3" fmla="*/ 2147483647 h 882"/>
              <a:gd name="T4" fmla="*/ 2147483647 w 869"/>
              <a:gd name="T5" fmla="*/ 2147483647 h 882"/>
              <a:gd name="T6" fmla="*/ 2147483647 w 869"/>
              <a:gd name="T7" fmla="*/ 2147483647 h 882"/>
              <a:gd name="T8" fmla="*/ 2147483647 w 869"/>
              <a:gd name="T9" fmla="*/ 2147483647 h 882"/>
              <a:gd name="T10" fmla="*/ 2147483647 w 869"/>
              <a:gd name="T11" fmla="*/ 2147483647 h 882"/>
              <a:gd name="T12" fmla="*/ 2147483647 w 869"/>
              <a:gd name="T13" fmla="*/ 2147483647 h 882"/>
              <a:gd name="T14" fmla="*/ 2147483647 w 869"/>
              <a:gd name="T15" fmla="*/ 2147483647 h 882"/>
              <a:gd name="T16" fmla="*/ 2147483647 w 869"/>
              <a:gd name="T17" fmla="*/ 2147483647 h 882"/>
              <a:gd name="T18" fmla="*/ 2147483647 w 869"/>
              <a:gd name="T19" fmla="*/ 2147483647 h 882"/>
              <a:gd name="T20" fmla="*/ 2147483647 w 869"/>
              <a:gd name="T21" fmla="*/ 2147483647 h 882"/>
              <a:gd name="T22" fmla="*/ 2147483647 w 869"/>
              <a:gd name="T23" fmla="*/ 2147483647 h 882"/>
              <a:gd name="T24" fmla="*/ 2147483647 w 869"/>
              <a:gd name="T25" fmla="*/ 2147483647 h 882"/>
              <a:gd name="T26" fmla="*/ 2147483647 w 869"/>
              <a:gd name="T27" fmla="*/ 2147483647 h 88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869"/>
              <a:gd name="T43" fmla="*/ 0 h 882"/>
              <a:gd name="T44" fmla="*/ 869 w 869"/>
              <a:gd name="T45" fmla="*/ 882 h 882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869" h="882">
                <a:moveTo>
                  <a:pt x="0" y="447"/>
                </a:moveTo>
                <a:cubicBezTo>
                  <a:pt x="7" y="294"/>
                  <a:pt x="14" y="141"/>
                  <a:pt x="41" y="74"/>
                </a:cubicBezTo>
                <a:cubicBezTo>
                  <a:pt x="68" y="7"/>
                  <a:pt x="134" y="38"/>
                  <a:pt x="165" y="43"/>
                </a:cubicBezTo>
                <a:cubicBezTo>
                  <a:pt x="196" y="48"/>
                  <a:pt x="210" y="112"/>
                  <a:pt x="227" y="105"/>
                </a:cubicBezTo>
                <a:cubicBezTo>
                  <a:pt x="244" y="98"/>
                  <a:pt x="250" y="4"/>
                  <a:pt x="269" y="2"/>
                </a:cubicBezTo>
                <a:cubicBezTo>
                  <a:pt x="288" y="0"/>
                  <a:pt x="315" y="61"/>
                  <a:pt x="341" y="95"/>
                </a:cubicBezTo>
                <a:cubicBezTo>
                  <a:pt x="367" y="129"/>
                  <a:pt x="407" y="125"/>
                  <a:pt x="424" y="209"/>
                </a:cubicBezTo>
                <a:cubicBezTo>
                  <a:pt x="441" y="293"/>
                  <a:pt x="426" y="499"/>
                  <a:pt x="441" y="602"/>
                </a:cubicBezTo>
                <a:cubicBezTo>
                  <a:pt x="456" y="705"/>
                  <a:pt x="491" y="795"/>
                  <a:pt x="517" y="829"/>
                </a:cubicBezTo>
                <a:cubicBezTo>
                  <a:pt x="543" y="863"/>
                  <a:pt x="573" y="802"/>
                  <a:pt x="600" y="809"/>
                </a:cubicBezTo>
                <a:cubicBezTo>
                  <a:pt x="627" y="816"/>
                  <a:pt x="656" y="882"/>
                  <a:pt x="682" y="871"/>
                </a:cubicBezTo>
                <a:cubicBezTo>
                  <a:pt x="708" y="860"/>
                  <a:pt x="729" y="770"/>
                  <a:pt x="755" y="746"/>
                </a:cubicBezTo>
                <a:cubicBezTo>
                  <a:pt x="781" y="722"/>
                  <a:pt x="818" y="776"/>
                  <a:pt x="837" y="726"/>
                </a:cubicBezTo>
                <a:cubicBezTo>
                  <a:pt x="856" y="676"/>
                  <a:pt x="865" y="492"/>
                  <a:pt x="869" y="447"/>
                </a:cubicBezTo>
              </a:path>
            </a:pathLst>
          </a:custGeom>
          <a:noFill/>
          <a:ln w="57150">
            <a:solidFill>
              <a:srgbClr val="FF070D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6634736" y="1968049"/>
            <a:ext cx="122341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01101110</a:t>
            </a:r>
          </a:p>
          <a:p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11001000</a:t>
            </a:r>
          </a:p>
          <a:p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11000010</a:t>
            </a:r>
          </a:p>
          <a:p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01101110</a:t>
            </a:r>
          </a:p>
          <a:p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00001110</a:t>
            </a:r>
          </a:p>
          <a:p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00001001</a:t>
            </a:r>
          </a:p>
          <a:p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01101110</a:t>
            </a:r>
          </a:p>
        </p:txBody>
      </p:sp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6335713" y="1219190"/>
            <a:ext cx="1879600" cy="781050"/>
            <a:chOff x="3991" y="638"/>
            <a:chExt cx="1184" cy="492"/>
          </a:xfrm>
        </p:grpSpPr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3991" y="638"/>
              <a:ext cx="118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Times New Roman" pitchFamily="18" charset="0"/>
                </a:rPr>
                <a:t>Números</a:t>
              </a:r>
              <a:r>
                <a:rPr kumimoji="0"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Times New Roman" pitchFamily="18" charset="0"/>
                </a:rPr>
                <a:t> </a:t>
              </a:r>
              <a:r>
                <a:rPr kumimoji="0"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Times New Roman" pitchFamily="18" charset="0"/>
                </a:rPr>
                <a:t>binários</a:t>
              </a:r>
              <a:endPara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itchFamily="18" charset="0"/>
              </a:endParaRPr>
            </a:p>
          </p:txBody>
        </p:sp>
        <p:sp>
          <p:nvSpPr>
            <p:cNvPr id="13" name="AutoShape 13"/>
            <p:cNvSpPr>
              <a:spLocks/>
            </p:cNvSpPr>
            <p:nvPr/>
          </p:nvSpPr>
          <p:spPr bwMode="auto">
            <a:xfrm rot="5400000">
              <a:off x="4451" y="583"/>
              <a:ext cx="230" cy="864"/>
            </a:xfrm>
            <a:prstGeom prst="leftBrace">
              <a:avLst>
                <a:gd name="adj1" fmla="val 31304"/>
                <a:gd name="adj2" fmla="val 50000"/>
              </a:avLst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3000364" y="2013370"/>
            <a:ext cx="3173561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1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 pitchFamily="18" charset="0"/>
              </a:rPr>
              <a:t>Analógico</a:t>
            </a:r>
            <a:r>
              <a:rPr kumimoji="0" lang="en-US" sz="21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itchFamily="18" charset="0"/>
              </a:rPr>
              <a:t> </a:t>
            </a:r>
            <a:r>
              <a:rPr kumimoji="0" lang="en-US" sz="2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itchFamily="18" charset="0"/>
              </a:rPr>
              <a:t>entra</a:t>
            </a:r>
            <a:r>
              <a:rPr kumimoji="0" lang="en-US" sz="21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itchFamily="18" charset="0"/>
              </a:rPr>
              <a:t>… </a:t>
            </a:r>
            <a:r>
              <a:rPr kumimoji="0" lang="en-US" sz="21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itchFamily="18" charset="0"/>
              </a:rPr>
              <a:t>digital </a:t>
            </a:r>
            <a:r>
              <a:rPr kumimoji="0" lang="en-US" sz="21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 pitchFamily="18" charset="0"/>
              </a:rPr>
              <a:t>sai</a:t>
            </a:r>
            <a:endParaRPr kumimoji="0" lang="en-US" sz="2100" dirty="0">
              <a:solidFill>
                <a:schemeClr val="tx1">
                  <a:lumMod val="65000"/>
                  <a:lumOff val="35000"/>
                </a:schemeClr>
              </a:solidFill>
              <a:cs typeface="Times New Roman" pitchFamily="18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3500430" y="2786058"/>
            <a:ext cx="2000264" cy="7858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AutoShape 10"/>
          <p:cNvSpPr>
            <a:spLocks noChangeArrowheads="1"/>
          </p:cNvSpPr>
          <p:nvPr/>
        </p:nvSpPr>
        <p:spPr bwMode="auto">
          <a:xfrm>
            <a:off x="2771776" y="2941634"/>
            <a:ext cx="569000" cy="374650"/>
          </a:xfrm>
          <a:prstGeom prst="rightArrow">
            <a:avLst>
              <a:gd name="adj1" fmla="val 50000"/>
              <a:gd name="adj2" fmla="val 38123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pt-BR"/>
          </a:p>
        </p:txBody>
      </p:sp>
      <p:sp>
        <p:nvSpPr>
          <p:cNvPr id="17" name="AutoShape 11"/>
          <p:cNvSpPr>
            <a:spLocks noChangeArrowheads="1"/>
          </p:cNvSpPr>
          <p:nvPr/>
        </p:nvSpPr>
        <p:spPr bwMode="auto">
          <a:xfrm>
            <a:off x="5654676" y="2928934"/>
            <a:ext cx="569000" cy="374650"/>
          </a:xfrm>
          <a:prstGeom prst="rightArrow">
            <a:avLst>
              <a:gd name="adj1" fmla="val 50000"/>
              <a:gd name="adj2" fmla="val 38123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pt-BR"/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3500430" y="2786058"/>
            <a:ext cx="2000264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0" lang="en-US" sz="23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itchFamily="18" charset="0"/>
              </a:rPr>
              <a:t>CONVERSOR A/D</a:t>
            </a:r>
            <a:endParaRPr kumimoji="0" 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75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75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75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75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3086076" y="2786058"/>
            <a:ext cx="2000264" cy="7858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6248372" y="2374884"/>
            <a:ext cx="2085975" cy="1885950"/>
            <a:chOff x="4160" y="1376"/>
            <a:chExt cx="1314" cy="1188"/>
          </a:xfrm>
        </p:grpSpPr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4160" y="1376"/>
              <a:ext cx="0" cy="1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4160" y="1964"/>
              <a:ext cx="13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6" name="Freeform 6"/>
          <p:cNvSpPr>
            <a:spLocks noChangeArrowheads="1"/>
          </p:cNvSpPr>
          <p:nvPr/>
        </p:nvSpPr>
        <p:spPr bwMode="auto">
          <a:xfrm>
            <a:off x="6610322" y="2603484"/>
            <a:ext cx="1377950" cy="1400175"/>
          </a:xfrm>
          <a:custGeom>
            <a:avLst/>
            <a:gdLst>
              <a:gd name="T0" fmla="*/ 0 w 869"/>
              <a:gd name="T1" fmla="*/ 2147483647 h 882"/>
              <a:gd name="T2" fmla="*/ 2147483647 w 869"/>
              <a:gd name="T3" fmla="*/ 2147483647 h 882"/>
              <a:gd name="T4" fmla="*/ 2147483647 w 869"/>
              <a:gd name="T5" fmla="*/ 2147483647 h 882"/>
              <a:gd name="T6" fmla="*/ 2147483647 w 869"/>
              <a:gd name="T7" fmla="*/ 2147483647 h 882"/>
              <a:gd name="T8" fmla="*/ 2147483647 w 869"/>
              <a:gd name="T9" fmla="*/ 2147483647 h 882"/>
              <a:gd name="T10" fmla="*/ 2147483647 w 869"/>
              <a:gd name="T11" fmla="*/ 2147483647 h 882"/>
              <a:gd name="T12" fmla="*/ 2147483647 w 869"/>
              <a:gd name="T13" fmla="*/ 2147483647 h 882"/>
              <a:gd name="T14" fmla="*/ 2147483647 w 869"/>
              <a:gd name="T15" fmla="*/ 2147483647 h 882"/>
              <a:gd name="T16" fmla="*/ 2147483647 w 869"/>
              <a:gd name="T17" fmla="*/ 2147483647 h 882"/>
              <a:gd name="T18" fmla="*/ 2147483647 w 869"/>
              <a:gd name="T19" fmla="*/ 2147483647 h 882"/>
              <a:gd name="T20" fmla="*/ 2147483647 w 869"/>
              <a:gd name="T21" fmla="*/ 2147483647 h 882"/>
              <a:gd name="T22" fmla="*/ 2147483647 w 869"/>
              <a:gd name="T23" fmla="*/ 2147483647 h 882"/>
              <a:gd name="T24" fmla="*/ 2147483647 w 869"/>
              <a:gd name="T25" fmla="*/ 2147483647 h 882"/>
              <a:gd name="T26" fmla="*/ 2147483647 w 869"/>
              <a:gd name="T27" fmla="*/ 2147483647 h 88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869"/>
              <a:gd name="T43" fmla="*/ 0 h 882"/>
              <a:gd name="T44" fmla="*/ 869 w 869"/>
              <a:gd name="T45" fmla="*/ 882 h 882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869" h="882">
                <a:moveTo>
                  <a:pt x="0" y="447"/>
                </a:moveTo>
                <a:cubicBezTo>
                  <a:pt x="7" y="294"/>
                  <a:pt x="14" y="141"/>
                  <a:pt x="41" y="74"/>
                </a:cubicBezTo>
                <a:cubicBezTo>
                  <a:pt x="68" y="7"/>
                  <a:pt x="134" y="38"/>
                  <a:pt x="165" y="43"/>
                </a:cubicBezTo>
                <a:cubicBezTo>
                  <a:pt x="196" y="48"/>
                  <a:pt x="210" y="112"/>
                  <a:pt x="227" y="105"/>
                </a:cubicBezTo>
                <a:cubicBezTo>
                  <a:pt x="244" y="98"/>
                  <a:pt x="250" y="4"/>
                  <a:pt x="269" y="2"/>
                </a:cubicBezTo>
                <a:cubicBezTo>
                  <a:pt x="288" y="0"/>
                  <a:pt x="315" y="61"/>
                  <a:pt x="341" y="95"/>
                </a:cubicBezTo>
                <a:cubicBezTo>
                  <a:pt x="367" y="129"/>
                  <a:pt x="407" y="125"/>
                  <a:pt x="424" y="209"/>
                </a:cubicBezTo>
                <a:cubicBezTo>
                  <a:pt x="441" y="293"/>
                  <a:pt x="426" y="499"/>
                  <a:pt x="441" y="602"/>
                </a:cubicBezTo>
                <a:cubicBezTo>
                  <a:pt x="456" y="705"/>
                  <a:pt x="491" y="795"/>
                  <a:pt x="517" y="829"/>
                </a:cubicBezTo>
                <a:cubicBezTo>
                  <a:pt x="543" y="863"/>
                  <a:pt x="573" y="802"/>
                  <a:pt x="600" y="809"/>
                </a:cubicBezTo>
                <a:cubicBezTo>
                  <a:pt x="627" y="816"/>
                  <a:pt x="656" y="882"/>
                  <a:pt x="682" y="871"/>
                </a:cubicBezTo>
                <a:cubicBezTo>
                  <a:pt x="708" y="860"/>
                  <a:pt x="729" y="770"/>
                  <a:pt x="755" y="746"/>
                </a:cubicBezTo>
                <a:cubicBezTo>
                  <a:pt x="781" y="722"/>
                  <a:pt x="818" y="776"/>
                  <a:pt x="837" y="726"/>
                </a:cubicBezTo>
                <a:cubicBezTo>
                  <a:pt x="856" y="676"/>
                  <a:pt x="865" y="492"/>
                  <a:pt x="869" y="447"/>
                </a:cubicBezTo>
              </a:path>
            </a:pathLst>
          </a:custGeom>
          <a:noFill/>
          <a:ln w="57150">
            <a:solidFill>
              <a:srgbClr val="FF070D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776820" y="1968049"/>
            <a:ext cx="122341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01101110</a:t>
            </a:r>
          </a:p>
          <a:p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11001000</a:t>
            </a:r>
          </a:p>
          <a:p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11000010</a:t>
            </a:r>
          </a:p>
          <a:p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01101110</a:t>
            </a:r>
          </a:p>
          <a:p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00001110</a:t>
            </a:r>
          </a:p>
          <a:p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00001001</a:t>
            </a:r>
          </a:p>
          <a:p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01101110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643174" y="2100196"/>
            <a:ext cx="303153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Digital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entra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…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analógico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sai</a:t>
            </a:r>
            <a:endParaRPr kumimoji="0"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2357422" y="2941634"/>
            <a:ext cx="569000" cy="374650"/>
          </a:xfrm>
          <a:prstGeom prst="rightArrow">
            <a:avLst>
              <a:gd name="adj1" fmla="val 50000"/>
              <a:gd name="adj2" fmla="val 38123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pt-BR"/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5240322" y="2928934"/>
            <a:ext cx="569000" cy="374650"/>
          </a:xfrm>
          <a:prstGeom prst="rightArrow">
            <a:avLst>
              <a:gd name="adj1" fmla="val 50000"/>
              <a:gd name="adj2" fmla="val 38123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pt-BR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3086076" y="2786058"/>
            <a:ext cx="2000264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0" lang="en-US" sz="23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itchFamily="18" charset="0"/>
              </a:rPr>
              <a:t>CONVERSOR </a:t>
            </a:r>
          </a:p>
          <a:p>
            <a:pPr algn="ctr"/>
            <a:r>
              <a:rPr lang="en-US" sz="23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itchFamily="18" charset="0"/>
              </a:rPr>
              <a:t>D/A</a:t>
            </a:r>
            <a:endParaRPr kumimoji="0" 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75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75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75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0" y="276225"/>
            <a:ext cx="6784975" cy="36607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020880" y="5588018"/>
            <a:ext cx="1466850" cy="409575"/>
            <a:chOff x="260" y="3476"/>
            <a:chExt cx="924" cy="258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60" y="3500"/>
              <a:ext cx="924" cy="23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284" y="3476"/>
              <a:ext cx="77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11111111</a:t>
              </a:r>
            </a:p>
          </p:txBody>
        </p:sp>
      </p:grpSp>
      <p:sp>
        <p:nvSpPr>
          <p:cNvPr id="10" name="Line 10"/>
          <p:cNvSpPr>
            <a:spLocks noChangeShapeType="1"/>
          </p:cNvSpPr>
          <p:nvPr/>
        </p:nvSpPr>
        <p:spPr bwMode="auto">
          <a:xfrm flipH="1" flipV="1">
            <a:off x="2743200" y="400050"/>
            <a:ext cx="2257428" cy="4886338"/>
          </a:xfrm>
          <a:prstGeom prst="line">
            <a:avLst/>
          </a:prstGeom>
          <a:noFill/>
          <a:ln w="19050">
            <a:solidFill>
              <a:srgbClr val="FF071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2020880" y="5594368"/>
            <a:ext cx="1470025" cy="406400"/>
            <a:chOff x="260" y="3480"/>
            <a:chExt cx="926" cy="256"/>
          </a:xfrm>
        </p:grpSpPr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260" y="3502"/>
              <a:ext cx="926" cy="23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276" y="3480"/>
              <a:ext cx="77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10000000</a:t>
              </a:r>
            </a:p>
          </p:txBody>
        </p:sp>
      </p:grpSp>
      <p:sp>
        <p:nvSpPr>
          <p:cNvPr id="14" name="Line 14"/>
          <p:cNvSpPr>
            <a:spLocks noChangeShapeType="1"/>
          </p:cNvSpPr>
          <p:nvPr/>
        </p:nvSpPr>
        <p:spPr bwMode="auto">
          <a:xfrm flipH="1" flipV="1">
            <a:off x="4387850" y="2073274"/>
            <a:ext cx="612778" cy="3213113"/>
          </a:xfrm>
          <a:prstGeom prst="line">
            <a:avLst/>
          </a:prstGeom>
          <a:noFill/>
          <a:ln w="19050">
            <a:solidFill>
              <a:srgbClr val="FF071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2030405" y="5565793"/>
            <a:ext cx="1470025" cy="428625"/>
            <a:chOff x="266" y="3462"/>
            <a:chExt cx="926" cy="270"/>
          </a:xfrm>
        </p:grpSpPr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266" y="3498"/>
              <a:ext cx="926" cy="23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286" y="3462"/>
              <a:ext cx="77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00000000</a:t>
              </a:r>
            </a:p>
          </p:txBody>
        </p:sp>
      </p:grpSp>
      <p:sp>
        <p:nvSpPr>
          <p:cNvPr id="18" name="Line 18"/>
          <p:cNvSpPr>
            <a:spLocks noChangeShapeType="1"/>
          </p:cNvSpPr>
          <p:nvPr/>
        </p:nvSpPr>
        <p:spPr bwMode="auto">
          <a:xfrm flipV="1">
            <a:off x="5000628" y="3778250"/>
            <a:ext cx="996946" cy="1508138"/>
          </a:xfrm>
          <a:prstGeom prst="line">
            <a:avLst/>
          </a:prstGeom>
          <a:noFill/>
          <a:ln w="19050">
            <a:solidFill>
              <a:srgbClr val="FF071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4214810" y="5414863"/>
            <a:ext cx="2000264" cy="7858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AutoShape 10"/>
          <p:cNvSpPr>
            <a:spLocks noChangeArrowheads="1"/>
          </p:cNvSpPr>
          <p:nvPr/>
        </p:nvSpPr>
        <p:spPr bwMode="auto">
          <a:xfrm>
            <a:off x="3486156" y="5570439"/>
            <a:ext cx="569000" cy="374650"/>
          </a:xfrm>
          <a:prstGeom prst="rightArrow">
            <a:avLst>
              <a:gd name="adj1" fmla="val 50000"/>
              <a:gd name="adj2" fmla="val 38123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pt-BR"/>
          </a:p>
        </p:txBody>
      </p:sp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4214810" y="5414863"/>
            <a:ext cx="2000264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0" lang="en-US" sz="23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itchFamily="18" charset="0"/>
              </a:rPr>
              <a:t>CONVERSOR </a:t>
            </a:r>
          </a:p>
          <a:p>
            <a:pPr algn="ctr"/>
            <a:r>
              <a:rPr lang="en-US" sz="23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itchFamily="18" charset="0"/>
              </a:rPr>
              <a:t>D/A</a:t>
            </a:r>
            <a:endParaRPr kumimoji="0" 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85752" y="1328740"/>
            <a:ext cx="861299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saí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ahoma" pitchFamily="34" charset="0"/>
              </a:rPr>
              <a:t>d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um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típico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circuito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digital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possui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_________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estados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ou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ní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ahoma" pitchFamily="34" charset="0"/>
              </a:rPr>
              <a:t>v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eis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143536" y="1314378"/>
            <a:ext cx="61427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dirty="0" err="1">
                <a:solidFill>
                  <a:srgbClr val="FF0000"/>
                </a:solidFill>
              </a:rPr>
              <a:t>dois</a:t>
            </a:r>
            <a:endParaRPr kumimoji="0" lang="en-US" sz="2000" dirty="0">
              <a:solidFill>
                <a:srgbClr val="FF0000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85752" y="2000240"/>
            <a:ext cx="83582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saída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um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tí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ahoma" pitchFamily="34" charset="0"/>
              </a:rPr>
              <a:t>p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ico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circuito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analógico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possui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__________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estados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ou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ní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ahoma" pitchFamily="34" charset="0"/>
              </a:rPr>
              <a:t>v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eis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400740" y="1957320"/>
            <a:ext cx="10286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dirty="0" err="1">
                <a:solidFill>
                  <a:srgbClr val="FF0000"/>
                </a:solidFill>
              </a:rPr>
              <a:t>infinitos</a:t>
            </a:r>
            <a:endParaRPr kumimoji="0" lang="en-US" sz="2000" dirty="0">
              <a:solidFill>
                <a:srgbClr val="FF0000"/>
              </a:solidFill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85752" y="2600262"/>
            <a:ext cx="80379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Circuitos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lineares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eletr</a:t>
            </a:r>
            <a:r>
              <a:rPr kumimoji="0"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ô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nicos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est</a:t>
            </a:r>
            <a:r>
              <a:rPr kumimoji="0"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ão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Tahoma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categoria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chamada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____________.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6572296" y="2571744"/>
            <a:ext cx="1170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dirty="0" err="1">
                <a:solidFill>
                  <a:srgbClr val="FF0000"/>
                </a:solidFill>
              </a:rPr>
              <a:t>analógica</a:t>
            </a:r>
            <a:endParaRPr kumimoji="0" lang="en-US" sz="2000" dirty="0">
              <a:solidFill>
                <a:srgbClr val="FF0000"/>
              </a:solidFill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85752" y="3292618"/>
            <a:ext cx="900115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Um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circuito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analó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ahoma" pitchFamily="34" charset="0"/>
              </a:rPr>
              <a:t>g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ico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que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possua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certa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distorção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pode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ser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chamado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_________.</a:t>
            </a:r>
            <a:endParaRPr kumimoji="0"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7572396" y="3386080"/>
            <a:ext cx="12298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dirty="0" err="1">
                <a:solidFill>
                  <a:srgbClr val="FF0000"/>
                </a:solidFill>
              </a:rPr>
              <a:t>não</a:t>
            </a:r>
            <a:r>
              <a:rPr kumimoji="0" lang="en-US" sz="2000" dirty="0">
                <a:solidFill>
                  <a:srgbClr val="FF0000"/>
                </a:solidFill>
              </a:rPr>
              <a:t> </a:t>
            </a:r>
            <a:r>
              <a:rPr kumimoji="0" lang="en-US" sz="2000" dirty="0" smtClean="0">
                <a:solidFill>
                  <a:srgbClr val="FF0000"/>
                </a:solidFill>
              </a:rPr>
              <a:t>linear</a:t>
            </a:r>
            <a:endParaRPr kumimoji="0" lang="en-US" sz="2000" dirty="0">
              <a:solidFill>
                <a:srgbClr val="FF0000"/>
              </a:solidFill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85752" y="3961241"/>
            <a:ext cx="8143932" cy="967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Um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sinal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analó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ahoma" pitchFamily="34" charset="0"/>
              </a:rPr>
              <a:t>g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ico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pode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ser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modificado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para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um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formato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numérico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por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um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______________.</a:t>
            </a:r>
            <a:endParaRPr kumimoji="0"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770754" y="4483331"/>
            <a:ext cx="17295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dirty="0" err="1">
                <a:solidFill>
                  <a:srgbClr val="FF0000"/>
                </a:solidFill>
              </a:rPr>
              <a:t>conversor</a:t>
            </a:r>
            <a:r>
              <a:rPr kumimoji="0" lang="en-US" sz="2000" dirty="0">
                <a:solidFill>
                  <a:srgbClr val="FF0000"/>
                </a:solidFill>
              </a:rPr>
              <a:t> A/D 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643042" y="214290"/>
            <a:ext cx="5500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rgbClr val="FF0000"/>
                </a:solidFill>
              </a:rPr>
              <a:t>QUIZ de circuito eletrônico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214546" y="262574"/>
            <a:ext cx="469500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dirty="0" err="1" smtClean="0">
                <a:solidFill>
                  <a:srgbClr val="FF0000"/>
                </a:solidFill>
              </a:rPr>
              <a:t>Funções</a:t>
            </a:r>
            <a:r>
              <a:rPr kumimoji="0" lang="en-US" sz="2800" dirty="0" smtClean="0">
                <a:solidFill>
                  <a:srgbClr val="FF0000"/>
                </a:solidFill>
              </a:rPr>
              <a:t> </a:t>
            </a:r>
            <a:r>
              <a:rPr kumimoji="0" lang="en-US" sz="2800" dirty="0" err="1" smtClean="0">
                <a:solidFill>
                  <a:srgbClr val="FF0000"/>
                </a:solidFill>
              </a:rPr>
              <a:t>Eletrônicas</a:t>
            </a:r>
            <a:r>
              <a:rPr kumimoji="0" lang="en-US" sz="2800" dirty="0" smtClean="0">
                <a:solidFill>
                  <a:srgbClr val="FF0000"/>
                </a:solidFill>
              </a:rPr>
              <a:t> </a:t>
            </a:r>
            <a:r>
              <a:rPr kumimoji="0" lang="en-US" sz="2800" dirty="0" err="1" smtClean="0">
                <a:solidFill>
                  <a:srgbClr val="FF0000"/>
                </a:solidFill>
              </a:rPr>
              <a:t>Analógicas</a:t>
            </a:r>
            <a:endParaRPr kumimoji="0" lang="en-US" sz="2800" dirty="0">
              <a:solidFill>
                <a:srgbClr val="FF0000"/>
              </a:solidFill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714480" y="2057276"/>
            <a:ext cx="12125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Saturador</a:t>
            </a:r>
            <a:endParaRPr kumimoji="0"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14480" y="4271854"/>
            <a:ext cx="11720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Subtrator</a:t>
            </a:r>
            <a:endParaRPr kumimoji="0"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857620" y="4600526"/>
            <a:ext cx="1291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Atenuador</a:t>
            </a:r>
            <a:endParaRPr kumimoji="0"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924164" y="2500306"/>
            <a:ext cx="15050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Grampeador</a:t>
            </a:r>
            <a:endParaRPr kumimoji="0"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857620" y="3929066"/>
            <a:ext cx="14858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Comparador</a:t>
            </a:r>
            <a:endParaRPr kumimoji="0"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921271" y="1743006"/>
            <a:ext cx="143654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Controlador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048676" y="4214818"/>
            <a:ext cx="12379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Conversor</a:t>
            </a:r>
            <a:endParaRPr kumimoji="0"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857620" y="3243204"/>
            <a:ext cx="10981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Detector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6072198" y="1385816"/>
            <a:ext cx="90120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Divisor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6072198" y="2786058"/>
            <a:ext cx="72878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Filtro</a:t>
            </a:r>
            <a:endParaRPr kumimoji="0"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1714480" y="3528956"/>
            <a:ext cx="13499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Misturador</a:t>
            </a:r>
            <a:endParaRPr kumimoji="0"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6057053" y="3457518"/>
            <a:ext cx="15867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Multiplicador</a:t>
            </a:r>
            <a:endParaRPr kumimoji="0"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1714480" y="1414334"/>
            <a:ext cx="11657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Oscilador</a:t>
            </a:r>
            <a:endParaRPr kumimoji="0"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6038425" y="4929198"/>
            <a:ext cx="131965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Retificador</a:t>
            </a:r>
            <a:endParaRPr kumimoji="0"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1714480" y="4957716"/>
            <a:ext cx="124457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Regulador</a:t>
            </a:r>
            <a:endParaRPr kumimoji="0"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6072198" y="2071678"/>
            <a:ext cx="13492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Interruptor</a:t>
            </a:r>
            <a:endParaRPr kumimoji="0"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1714480" y="2771656"/>
            <a:ext cx="151945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Amplificador</a:t>
            </a:r>
            <a:endParaRPr kumimoji="0"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857488" y="2257190"/>
            <a:ext cx="34290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Capítulo 1</a:t>
            </a:r>
          </a:p>
          <a:p>
            <a:pPr algn="ctr"/>
            <a:r>
              <a:rPr lang="pt-BR" sz="5400" dirty="0" smtClean="0">
                <a:solidFill>
                  <a:srgbClr val="FF0000"/>
                </a:solidFill>
              </a:rPr>
              <a:t>Introdução</a:t>
            </a:r>
            <a:endParaRPr lang="pt-BR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357430"/>
            <a:ext cx="5514986" cy="2910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8" name="Text Box 108"/>
          <p:cNvSpPr txBox="1">
            <a:spLocks noChangeArrowheads="1"/>
          </p:cNvSpPr>
          <p:nvPr/>
        </p:nvSpPr>
        <p:spPr bwMode="auto">
          <a:xfrm>
            <a:off x="846166" y="142852"/>
            <a:ext cx="722050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000" dirty="0" err="1">
                <a:solidFill>
                  <a:srgbClr val="FF0000"/>
                </a:solidFill>
              </a:rPr>
              <a:t>Muitos</a:t>
            </a:r>
            <a:r>
              <a:rPr kumimoji="0" lang="en-US" sz="3000" dirty="0">
                <a:solidFill>
                  <a:srgbClr val="FF0000"/>
                </a:solidFill>
              </a:rPr>
              <a:t> </a:t>
            </a:r>
            <a:r>
              <a:rPr kumimoji="0" lang="en-US" sz="3000" dirty="0" err="1">
                <a:solidFill>
                  <a:srgbClr val="FF0000"/>
                </a:solidFill>
              </a:rPr>
              <a:t>circuitos</a:t>
            </a:r>
            <a:r>
              <a:rPr kumimoji="0" lang="en-US" sz="3000" dirty="0">
                <a:solidFill>
                  <a:srgbClr val="FF0000"/>
                </a:solidFill>
              </a:rPr>
              <a:t> </a:t>
            </a:r>
            <a:r>
              <a:rPr kumimoji="0" lang="en-US" sz="3000" dirty="0" err="1">
                <a:solidFill>
                  <a:srgbClr val="FF0000"/>
                </a:solidFill>
              </a:rPr>
              <a:t>são</a:t>
            </a:r>
            <a:r>
              <a:rPr kumimoji="0" lang="en-US" sz="3000" dirty="0">
                <a:solidFill>
                  <a:srgbClr val="FF0000"/>
                </a:solidFill>
              </a:rPr>
              <a:t> </a:t>
            </a:r>
            <a:r>
              <a:rPr kumimoji="0" lang="en-US" sz="3000" dirty="0" err="1">
                <a:solidFill>
                  <a:srgbClr val="FF0000"/>
                </a:solidFill>
              </a:rPr>
              <a:t>uma</a:t>
            </a:r>
            <a:r>
              <a:rPr kumimoji="0" lang="en-US" sz="3000" dirty="0">
                <a:solidFill>
                  <a:srgbClr val="FF0000"/>
                </a:solidFill>
              </a:rPr>
              <a:t> </a:t>
            </a:r>
            <a:r>
              <a:rPr kumimoji="0" lang="en-US" sz="3000" dirty="0" err="1">
                <a:solidFill>
                  <a:srgbClr val="FF0000"/>
                </a:solidFill>
              </a:rPr>
              <a:t>mistura</a:t>
            </a:r>
            <a:r>
              <a:rPr kumimoji="0" lang="en-US" sz="3000" dirty="0">
                <a:solidFill>
                  <a:srgbClr val="FF0000"/>
                </a:solidFill>
              </a:rPr>
              <a:t> de CA e CC.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5357826"/>
            <a:ext cx="3024195" cy="272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86380" y="857232"/>
            <a:ext cx="3529024" cy="2541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AutoShape 2"/>
          <p:cNvSpPr>
            <a:spLocks noChangeArrowheads="1"/>
          </p:cNvSpPr>
          <p:nvPr/>
        </p:nvSpPr>
        <p:spPr bwMode="auto">
          <a:xfrm rot="20672682">
            <a:off x="4150978" y="2267227"/>
            <a:ext cx="1872237" cy="311150"/>
          </a:xfrm>
          <a:prstGeom prst="leftArrow">
            <a:avLst>
              <a:gd name="adj1" fmla="val 16970"/>
              <a:gd name="adj2" fmla="val 89943"/>
            </a:avLst>
          </a:prstGeom>
          <a:solidFill>
            <a:schemeClr val="tx1">
              <a:lumMod val="85000"/>
              <a:lumOff val="1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pt-BR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43599" y="3357562"/>
            <a:ext cx="3186119" cy="248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084515"/>
            <a:ext cx="5514986" cy="2910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5084911"/>
            <a:ext cx="3024195" cy="272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72161" y="3084647"/>
            <a:ext cx="3186119" cy="248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72066" y="370003"/>
            <a:ext cx="3875546" cy="2752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AutoShape 2"/>
          <p:cNvSpPr>
            <a:spLocks noChangeArrowheads="1"/>
          </p:cNvSpPr>
          <p:nvPr/>
        </p:nvSpPr>
        <p:spPr bwMode="auto">
          <a:xfrm rot="16200000">
            <a:off x="571281" y="2227581"/>
            <a:ext cx="2000648" cy="285753"/>
          </a:xfrm>
          <a:prstGeom prst="leftArrow">
            <a:avLst>
              <a:gd name="adj1" fmla="val 16970"/>
              <a:gd name="adj2" fmla="val 111767"/>
            </a:avLst>
          </a:prstGeom>
          <a:solidFill>
            <a:schemeClr val="tx1">
              <a:lumMod val="85000"/>
              <a:lumOff val="1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pt-BR"/>
          </a:p>
        </p:txBody>
      </p:sp>
      <p:cxnSp>
        <p:nvCxnSpPr>
          <p:cNvPr id="10" name="Conector reto 9"/>
          <p:cNvCxnSpPr/>
          <p:nvPr/>
        </p:nvCxnSpPr>
        <p:spPr>
          <a:xfrm flipV="1">
            <a:off x="1571604" y="1370135"/>
            <a:ext cx="4357718" cy="1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357430"/>
            <a:ext cx="5514986" cy="2910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5357826"/>
            <a:ext cx="3024195" cy="272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43599" y="3357562"/>
            <a:ext cx="3186119" cy="248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05430" y="509587"/>
            <a:ext cx="375285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aixaDeTexto 5"/>
          <p:cNvSpPr txBox="1"/>
          <p:nvPr/>
        </p:nvSpPr>
        <p:spPr>
          <a:xfrm>
            <a:off x="428596" y="428604"/>
            <a:ext cx="34290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Note a perda na amplitude de CA devido à queda através do resistor 3,3 kW.</a:t>
            </a:r>
          </a:p>
          <a:p>
            <a:pPr algn="ctr"/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AutoShape 2"/>
          <p:cNvSpPr>
            <a:spLocks noChangeArrowheads="1"/>
          </p:cNvSpPr>
          <p:nvPr/>
        </p:nvSpPr>
        <p:spPr bwMode="auto">
          <a:xfrm rot="16200000">
            <a:off x="1499975" y="2500498"/>
            <a:ext cx="2000648" cy="285753"/>
          </a:xfrm>
          <a:prstGeom prst="leftArrow">
            <a:avLst>
              <a:gd name="adj1" fmla="val 16970"/>
              <a:gd name="adj2" fmla="val 111767"/>
            </a:avLst>
          </a:prstGeom>
          <a:solidFill>
            <a:schemeClr val="tx1">
              <a:lumMod val="85000"/>
              <a:lumOff val="1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pt-BR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2500298" y="1643050"/>
            <a:ext cx="3286148" cy="4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357430"/>
            <a:ext cx="5514986" cy="2910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5357826"/>
            <a:ext cx="3024195" cy="272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43599" y="3357562"/>
            <a:ext cx="3186119" cy="248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628" y="500062"/>
            <a:ext cx="401002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aixaDeTexto 6"/>
          <p:cNvSpPr txBox="1"/>
          <p:nvPr/>
        </p:nvSpPr>
        <p:spPr>
          <a:xfrm>
            <a:off x="500034" y="428604"/>
            <a:ext cx="3429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Note os CA e CC combinados.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AutoShape 2"/>
          <p:cNvSpPr>
            <a:spLocks noChangeArrowheads="1"/>
          </p:cNvSpPr>
          <p:nvPr/>
        </p:nvSpPr>
        <p:spPr bwMode="auto">
          <a:xfrm rot="19642231">
            <a:off x="3798278" y="2904890"/>
            <a:ext cx="2266182" cy="327215"/>
          </a:xfrm>
          <a:prstGeom prst="leftArrow">
            <a:avLst>
              <a:gd name="adj1" fmla="val 16970"/>
              <a:gd name="adj2" fmla="val 111767"/>
            </a:avLst>
          </a:prstGeom>
          <a:solidFill>
            <a:schemeClr val="tx1">
              <a:lumMod val="85000"/>
              <a:lumOff val="1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357430"/>
            <a:ext cx="5514986" cy="2910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5357826"/>
            <a:ext cx="3024195" cy="272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43599" y="3357562"/>
            <a:ext cx="3186119" cy="248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43504" y="571480"/>
            <a:ext cx="376237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aixaDeTexto 5"/>
          <p:cNvSpPr txBox="1"/>
          <p:nvPr/>
        </p:nvSpPr>
        <p:spPr>
          <a:xfrm>
            <a:off x="428596" y="428604"/>
            <a:ext cx="3429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Note que o sinal do CC é bloqueado pelo capacitor.</a:t>
            </a:r>
          </a:p>
          <a:p>
            <a:pPr algn="ctr"/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8"/>
          <p:cNvSpPr txBox="1">
            <a:spLocks noChangeArrowheads="1"/>
          </p:cNvSpPr>
          <p:nvPr/>
        </p:nvSpPr>
        <p:spPr bwMode="auto">
          <a:xfrm>
            <a:off x="428596" y="214290"/>
            <a:ext cx="72396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kumimoji="0" lang="pt-B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Capacitores de desvio são usados para eliminar o componente CC.</a:t>
            </a:r>
            <a:endParaRPr kumimoji="0" lang="pt-BR" sz="2000" dirty="0" err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357430"/>
            <a:ext cx="5514986" cy="2910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5357826"/>
            <a:ext cx="3024195" cy="272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86380" y="887416"/>
            <a:ext cx="3529024" cy="2541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CaixaDeTexto 10"/>
          <p:cNvSpPr txBox="1"/>
          <p:nvPr/>
        </p:nvSpPr>
        <p:spPr>
          <a:xfrm>
            <a:off x="5214942" y="1500174"/>
            <a:ext cx="71438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 V</a:t>
            </a: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AutoShape 2"/>
          <p:cNvSpPr>
            <a:spLocks noChangeArrowheads="1"/>
          </p:cNvSpPr>
          <p:nvPr/>
        </p:nvSpPr>
        <p:spPr bwMode="auto">
          <a:xfrm rot="19642231">
            <a:off x="3798278" y="2904890"/>
            <a:ext cx="2266182" cy="327215"/>
          </a:xfrm>
          <a:prstGeom prst="leftArrow">
            <a:avLst>
              <a:gd name="adj1" fmla="val 16970"/>
              <a:gd name="adj2" fmla="val 85682"/>
            </a:avLst>
          </a:prstGeom>
          <a:solidFill>
            <a:schemeClr val="tx1">
              <a:lumMod val="85000"/>
              <a:lumOff val="1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5357818" y="2857496"/>
            <a:ext cx="5715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214942" y="2018876"/>
            <a:ext cx="50006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 V</a:t>
            </a: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6" name="Conector de seta reta 15"/>
          <p:cNvCxnSpPr/>
          <p:nvPr/>
        </p:nvCxnSpPr>
        <p:spPr>
          <a:xfrm>
            <a:off x="5715008" y="2214554"/>
            <a:ext cx="214314" cy="1588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5715008" y="1714488"/>
            <a:ext cx="214314" cy="1588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6643702" y="4929198"/>
            <a:ext cx="20256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Capacitor </a:t>
            </a:r>
            <a:r>
              <a:rPr lang="pt-BR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bipasso</a:t>
            </a:r>
            <a:endParaRPr lang="pt-B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AutoShape 2"/>
          <p:cNvSpPr>
            <a:spLocks noChangeArrowheads="1"/>
          </p:cNvSpPr>
          <p:nvPr/>
        </p:nvSpPr>
        <p:spPr bwMode="auto">
          <a:xfrm rot="2216128">
            <a:off x="5788698" y="4683934"/>
            <a:ext cx="957331" cy="327215"/>
          </a:xfrm>
          <a:prstGeom prst="leftArrow">
            <a:avLst>
              <a:gd name="adj1" fmla="val 16970"/>
              <a:gd name="adj2" fmla="val 85736"/>
            </a:avLst>
          </a:prstGeom>
          <a:solidFill>
            <a:schemeClr val="tx1">
              <a:lumMod val="85000"/>
              <a:lumOff val="1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304708" y="219075"/>
            <a:ext cx="391036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sz="2800" dirty="0">
                <a:solidFill>
                  <a:srgbClr val="FF0000"/>
                </a:solidFill>
              </a:rPr>
              <a:t>QUIZ Capacitor/resistor 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14282" y="1142984"/>
            <a:ext cx="85011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Um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nódulo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em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um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circuito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eletrônico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pode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ter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_______________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tanto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 CA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quanto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CC.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480131" y="1100064"/>
            <a:ext cx="18779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sz="2000" dirty="0" err="1">
                <a:solidFill>
                  <a:srgbClr val="FF0000"/>
                </a:solidFill>
              </a:rPr>
              <a:t>componentes</a:t>
            </a:r>
            <a:endParaRPr kumimoji="0" lang="en-US" sz="2000" dirty="0">
              <a:solidFill>
                <a:srgbClr val="FF0000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14282" y="2071678"/>
            <a:ext cx="848607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Capacitores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suportam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fluxo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CA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mas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bloqueiam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______.</a:t>
            </a:r>
            <a:endParaRPr kumimoji="0"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967199" y="2028758"/>
            <a:ext cx="5336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sz="2000" dirty="0">
                <a:solidFill>
                  <a:srgbClr val="FF0000"/>
                </a:solidFill>
              </a:rPr>
              <a:t>CC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14282" y="2671700"/>
            <a:ext cx="78316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Resistores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provêm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igual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oposição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tanto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 _______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quanto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_______.</a:t>
            </a:r>
            <a:endParaRPr kumimoji="0"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857752" y="2643182"/>
            <a:ext cx="11510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sz="2000" dirty="0" smtClean="0">
                <a:solidFill>
                  <a:srgbClr val="FF0000"/>
                </a:solidFill>
              </a:rPr>
              <a:t>CC</a:t>
            </a:r>
            <a:endParaRPr kumimoji="0" lang="en-US" sz="2000" dirty="0">
              <a:solidFill>
                <a:srgbClr val="FF0000"/>
              </a:solidFill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14282" y="3286124"/>
            <a:ext cx="8381722" cy="967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Quando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um capacitor é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usado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para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eliminar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CA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em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um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nódulo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é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chamado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de ________.</a:t>
            </a:r>
            <a:endParaRPr kumimoji="0"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285720" y="3808214"/>
            <a:ext cx="10641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sz="2000" dirty="0">
                <a:solidFill>
                  <a:srgbClr val="FF0000"/>
                </a:solidFill>
              </a:rPr>
              <a:t> </a:t>
            </a:r>
            <a:r>
              <a:rPr kumimoji="0" lang="en-US" sz="2000" dirty="0" err="1">
                <a:solidFill>
                  <a:srgbClr val="FF0000"/>
                </a:solidFill>
              </a:rPr>
              <a:t>desvio</a:t>
            </a:r>
            <a:endParaRPr kumimoji="0" lang="en-US" sz="2000" dirty="0">
              <a:solidFill>
                <a:srgbClr val="FF0000"/>
              </a:solidFill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14282" y="4435626"/>
            <a:ext cx="864399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Um 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capacitor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bloqueador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é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usado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para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eliminar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________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em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um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nódulo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circuito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5681447" y="4429132"/>
            <a:ext cx="5336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sz="2000" dirty="0">
                <a:solidFill>
                  <a:srgbClr val="FF0000"/>
                </a:solidFill>
              </a:rPr>
              <a:t>CC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6643702" y="2643182"/>
            <a:ext cx="470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sz="2000" dirty="0" smtClean="0">
                <a:solidFill>
                  <a:srgbClr val="FF0000"/>
                </a:solidFill>
              </a:rPr>
              <a:t>CA</a:t>
            </a:r>
            <a:endParaRPr lang="pt-BR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688196" y="343895"/>
            <a:ext cx="39555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sz="3200" dirty="0" err="1" smtClean="0">
                <a:solidFill>
                  <a:srgbClr val="FF0000"/>
                </a:solidFill>
              </a:rPr>
              <a:t>Tecnologia</a:t>
            </a:r>
            <a:r>
              <a:rPr kumimoji="0" lang="en-US" sz="3200" dirty="0" smtClean="0">
                <a:solidFill>
                  <a:srgbClr val="FF0000"/>
                </a:solidFill>
              </a:rPr>
              <a:t> de </a:t>
            </a:r>
            <a:r>
              <a:rPr kumimoji="0" lang="en-US" sz="3200" dirty="0" err="1" smtClean="0">
                <a:solidFill>
                  <a:srgbClr val="FF0000"/>
                </a:solidFill>
              </a:rPr>
              <a:t>inserção</a:t>
            </a:r>
            <a:endParaRPr kumimoji="0" lang="en-US" sz="32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8596" y="4214818"/>
            <a:ext cx="7356475" cy="73025"/>
          </a:xfrm>
          <a:prstGeom prst="rect">
            <a:avLst/>
          </a:prstGeom>
          <a:solidFill>
            <a:schemeClr val="tx1"/>
          </a:solidFill>
          <a:ln w="9525">
            <a:miter lim="800000"/>
            <a:headEnd/>
            <a:tailEnd/>
          </a:ln>
          <a:scene3d>
            <a:camera prst="legacyPerspectiveTopRight">
              <a:rot lat="899994" lon="0" rev="0"/>
            </a:camera>
            <a:lightRig rig="legacyFlat3" dir="b"/>
          </a:scene3d>
          <a:sp3d extrusionH="44180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endParaRPr kumimoji="0" lang="pt-BR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032221" y="4059243"/>
            <a:ext cx="130175" cy="146050"/>
            <a:chOff x="2684" y="2600"/>
            <a:chExt cx="82" cy="92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 rot="1252900">
              <a:off x="2684" y="2600"/>
              <a:ext cx="82" cy="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pt-BR"/>
            </a:p>
          </p:txBody>
        </p:sp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2710" y="2606"/>
              <a:ext cx="54" cy="82"/>
            </a:xfrm>
            <a:custGeom>
              <a:avLst/>
              <a:gdLst>
                <a:gd name="T0" fmla="*/ 27 w 55"/>
                <a:gd name="T1" fmla="*/ 0 h 82"/>
                <a:gd name="T2" fmla="*/ 0 w 55"/>
                <a:gd name="T3" fmla="*/ 79 h 82"/>
                <a:gd name="T4" fmla="*/ 21 w 55"/>
                <a:gd name="T5" fmla="*/ 82 h 82"/>
                <a:gd name="T6" fmla="*/ 28 w 55"/>
                <a:gd name="T7" fmla="*/ 75 h 82"/>
                <a:gd name="T8" fmla="*/ 39 w 55"/>
                <a:gd name="T9" fmla="*/ 63 h 82"/>
                <a:gd name="T10" fmla="*/ 49 w 55"/>
                <a:gd name="T11" fmla="*/ 39 h 82"/>
                <a:gd name="T12" fmla="*/ 45 w 55"/>
                <a:gd name="T13" fmla="*/ 19 h 82"/>
                <a:gd name="T14" fmla="*/ 36 w 55"/>
                <a:gd name="T15" fmla="*/ 9 h 82"/>
                <a:gd name="T16" fmla="*/ 27 w 55"/>
                <a:gd name="T17" fmla="*/ 0 h 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5"/>
                <a:gd name="T28" fmla="*/ 0 h 82"/>
                <a:gd name="T29" fmla="*/ 55 w 55"/>
                <a:gd name="T30" fmla="*/ 82 h 8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5" h="82">
                  <a:moveTo>
                    <a:pt x="33" y="0"/>
                  </a:moveTo>
                  <a:lnTo>
                    <a:pt x="0" y="79"/>
                  </a:lnTo>
                  <a:lnTo>
                    <a:pt x="21" y="82"/>
                  </a:lnTo>
                  <a:lnTo>
                    <a:pt x="34" y="75"/>
                  </a:lnTo>
                  <a:lnTo>
                    <a:pt x="45" y="63"/>
                  </a:lnTo>
                  <a:lnTo>
                    <a:pt x="55" y="39"/>
                  </a:lnTo>
                  <a:lnTo>
                    <a:pt x="51" y="19"/>
                  </a:lnTo>
                  <a:lnTo>
                    <a:pt x="42" y="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2684" y="2610"/>
              <a:ext cx="18" cy="74"/>
            </a:xfrm>
            <a:custGeom>
              <a:avLst/>
              <a:gdLst>
                <a:gd name="T0" fmla="*/ 13 w 19"/>
                <a:gd name="T1" fmla="*/ 0 h 75"/>
                <a:gd name="T2" fmla="*/ 13 w 19"/>
                <a:gd name="T3" fmla="*/ 69 h 75"/>
                <a:gd name="T4" fmla="*/ 9 w 19"/>
                <a:gd name="T5" fmla="*/ 61 h 75"/>
                <a:gd name="T6" fmla="*/ 0 w 19"/>
                <a:gd name="T7" fmla="*/ 43 h 75"/>
                <a:gd name="T8" fmla="*/ 0 w 19"/>
                <a:gd name="T9" fmla="*/ 33 h 75"/>
                <a:gd name="T10" fmla="*/ 9 w 19"/>
                <a:gd name="T11" fmla="*/ 10 h 75"/>
                <a:gd name="T12" fmla="*/ 13 w 19"/>
                <a:gd name="T13" fmla="*/ 0 h 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"/>
                <a:gd name="T22" fmla="*/ 0 h 75"/>
                <a:gd name="T23" fmla="*/ 19 w 19"/>
                <a:gd name="T24" fmla="*/ 75 h 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" h="75">
                  <a:moveTo>
                    <a:pt x="19" y="0"/>
                  </a:moveTo>
                  <a:lnTo>
                    <a:pt x="19" y="75"/>
                  </a:lnTo>
                  <a:lnTo>
                    <a:pt x="9" y="67"/>
                  </a:lnTo>
                  <a:lnTo>
                    <a:pt x="0" y="49"/>
                  </a:lnTo>
                  <a:lnTo>
                    <a:pt x="0" y="33"/>
                  </a:lnTo>
                  <a:lnTo>
                    <a:pt x="10" y="1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4368771" y="3560768"/>
            <a:ext cx="130175" cy="146050"/>
            <a:chOff x="2896" y="2286"/>
            <a:chExt cx="82" cy="92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 rot="1252900">
              <a:off x="2896" y="2286"/>
              <a:ext cx="82" cy="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pt-BR"/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2922" y="2292"/>
              <a:ext cx="54" cy="82"/>
            </a:xfrm>
            <a:custGeom>
              <a:avLst/>
              <a:gdLst>
                <a:gd name="T0" fmla="*/ 27 w 55"/>
                <a:gd name="T1" fmla="*/ 0 h 82"/>
                <a:gd name="T2" fmla="*/ 0 w 55"/>
                <a:gd name="T3" fmla="*/ 79 h 82"/>
                <a:gd name="T4" fmla="*/ 21 w 55"/>
                <a:gd name="T5" fmla="*/ 82 h 82"/>
                <a:gd name="T6" fmla="*/ 28 w 55"/>
                <a:gd name="T7" fmla="*/ 75 h 82"/>
                <a:gd name="T8" fmla="*/ 39 w 55"/>
                <a:gd name="T9" fmla="*/ 63 h 82"/>
                <a:gd name="T10" fmla="*/ 49 w 55"/>
                <a:gd name="T11" fmla="*/ 39 h 82"/>
                <a:gd name="T12" fmla="*/ 45 w 55"/>
                <a:gd name="T13" fmla="*/ 19 h 82"/>
                <a:gd name="T14" fmla="*/ 36 w 55"/>
                <a:gd name="T15" fmla="*/ 9 h 82"/>
                <a:gd name="T16" fmla="*/ 27 w 55"/>
                <a:gd name="T17" fmla="*/ 0 h 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5"/>
                <a:gd name="T28" fmla="*/ 0 h 82"/>
                <a:gd name="T29" fmla="*/ 55 w 55"/>
                <a:gd name="T30" fmla="*/ 82 h 8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5" h="82">
                  <a:moveTo>
                    <a:pt x="33" y="0"/>
                  </a:moveTo>
                  <a:lnTo>
                    <a:pt x="0" y="79"/>
                  </a:lnTo>
                  <a:lnTo>
                    <a:pt x="21" y="82"/>
                  </a:lnTo>
                  <a:lnTo>
                    <a:pt x="34" y="75"/>
                  </a:lnTo>
                  <a:lnTo>
                    <a:pt x="45" y="63"/>
                  </a:lnTo>
                  <a:lnTo>
                    <a:pt x="55" y="39"/>
                  </a:lnTo>
                  <a:lnTo>
                    <a:pt x="51" y="19"/>
                  </a:lnTo>
                  <a:lnTo>
                    <a:pt x="42" y="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2896" y="2296"/>
              <a:ext cx="18" cy="74"/>
            </a:xfrm>
            <a:custGeom>
              <a:avLst/>
              <a:gdLst>
                <a:gd name="T0" fmla="*/ 13 w 19"/>
                <a:gd name="T1" fmla="*/ 0 h 75"/>
                <a:gd name="T2" fmla="*/ 13 w 19"/>
                <a:gd name="T3" fmla="*/ 69 h 75"/>
                <a:gd name="T4" fmla="*/ 9 w 19"/>
                <a:gd name="T5" fmla="*/ 61 h 75"/>
                <a:gd name="T6" fmla="*/ 0 w 19"/>
                <a:gd name="T7" fmla="*/ 43 h 75"/>
                <a:gd name="T8" fmla="*/ 0 w 19"/>
                <a:gd name="T9" fmla="*/ 33 h 75"/>
                <a:gd name="T10" fmla="*/ 9 w 19"/>
                <a:gd name="T11" fmla="*/ 10 h 75"/>
                <a:gd name="T12" fmla="*/ 13 w 19"/>
                <a:gd name="T13" fmla="*/ 0 h 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"/>
                <a:gd name="T22" fmla="*/ 0 h 75"/>
                <a:gd name="T23" fmla="*/ 19 w 19"/>
                <a:gd name="T24" fmla="*/ 75 h 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" h="75">
                  <a:moveTo>
                    <a:pt x="19" y="0"/>
                  </a:moveTo>
                  <a:lnTo>
                    <a:pt x="19" y="75"/>
                  </a:lnTo>
                  <a:lnTo>
                    <a:pt x="9" y="67"/>
                  </a:lnTo>
                  <a:lnTo>
                    <a:pt x="0" y="49"/>
                  </a:lnTo>
                  <a:lnTo>
                    <a:pt x="0" y="33"/>
                  </a:lnTo>
                  <a:lnTo>
                    <a:pt x="10" y="1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1371571" y="3021018"/>
            <a:ext cx="3121025" cy="1416050"/>
            <a:chOff x="1008" y="1946"/>
            <a:chExt cx="1966" cy="892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08" y="2160"/>
              <a:ext cx="1488" cy="526"/>
            </a:xfrm>
            <a:prstGeom prst="rect">
              <a:avLst/>
            </a:prstGeom>
            <a:solidFill>
              <a:srgbClr val="B2B2B2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0133000" prstMaterial="legacyMatte">
              <a:bevelT w="13500" h="13500" prst="angle"/>
              <a:bevelB w="13500" h="13500" prst="angle"/>
              <a:extrusionClr>
                <a:srgbClr val="3399FF"/>
              </a:extrusionClr>
            </a:sp3d>
          </p:spPr>
          <p:txBody>
            <a:bodyPr wrap="none" anchor="ctr">
              <a:flatTx/>
            </a:bodyPr>
            <a:lstStyle/>
            <a:p>
              <a:endParaRPr kumimoji="0" lang="pt-BR"/>
            </a:p>
          </p:txBody>
        </p:sp>
        <p:sp>
          <p:nvSpPr>
            <p:cNvPr id="14" name="Freeform 13"/>
            <p:cNvSpPr>
              <a:spLocks noChangeArrowheads="1"/>
            </p:cNvSpPr>
            <p:nvPr/>
          </p:nvSpPr>
          <p:spPr bwMode="auto">
            <a:xfrm>
              <a:off x="2526" y="2224"/>
              <a:ext cx="240" cy="456"/>
            </a:xfrm>
            <a:custGeom>
              <a:avLst/>
              <a:gdLst>
                <a:gd name="T0" fmla="*/ 0 w 240"/>
                <a:gd name="T1" fmla="*/ 114 h 459"/>
                <a:gd name="T2" fmla="*/ 125 w 240"/>
                <a:gd name="T3" fmla="*/ 0 h 459"/>
                <a:gd name="T4" fmla="*/ 240 w 240"/>
                <a:gd name="T5" fmla="*/ 0 h 459"/>
                <a:gd name="T6" fmla="*/ 240 w 240"/>
                <a:gd name="T7" fmla="*/ 78 h 459"/>
                <a:gd name="T8" fmla="*/ 219 w 240"/>
                <a:gd name="T9" fmla="*/ 105 h 459"/>
                <a:gd name="T10" fmla="*/ 219 w 240"/>
                <a:gd name="T11" fmla="*/ 372 h 459"/>
                <a:gd name="T12" fmla="*/ 179 w 240"/>
                <a:gd name="T13" fmla="*/ 441 h 459"/>
                <a:gd name="T14" fmla="*/ 179 w 240"/>
                <a:gd name="T15" fmla="*/ 146 h 459"/>
                <a:gd name="T16" fmla="*/ 140 w 240"/>
                <a:gd name="T17" fmla="*/ 203 h 459"/>
                <a:gd name="T18" fmla="*/ 140 w 240"/>
                <a:gd name="T19" fmla="*/ 113 h 459"/>
                <a:gd name="T20" fmla="*/ 0 w 240"/>
                <a:gd name="T21" fmla="*/ 114 h 4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40"/>
                <a:gd name="T34" fmla="*/ 0 h 459"/>
                <a:gd name="T35" fmla="*/ 240 w 240"/>
                <a:gd name="T36" fmla="*/ 459 h 45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40" h="459">
                  <a:moveTo>
                    <a:pt x="0" y="120"/>
                  </a:moveTo>
                  <a:lnTo>
                    <a:pt x="125" y="0"/>
                  </a:lnTo>
                  <a:lnTo>
                    <a:pt x="240" y="0"/>
                  </a:lnTo>
                  <a:lnTo>
                    <a:pt x="240" y="84"/>
                  </a:lnTo>
                  <a:lnTo>
                    <a:pt x="219" y="111"/>
                  </a:lnTo>
                  <a:lnTo>
                    <a:pt x="219" y="385"/>
                  </a:lnTo>
                  <a:lnTo>
                    <a:pt x="179" y="459"/>
                  </a:lnTo>
                  <a:lnTo>
                    <a:pt x="179" y="152"/>
                  </a:lnTo>
                  <a:lnTo>
                    <a:pt x="140" y="209"/>
                  </a:lnTo>
                  <a:lnTo>
                    <a:pt x="140" y="119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B2B2B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Freeform 14"/>
            <p:cNvSpPr>
              <a:spLocks noChangeArrowheads="1"/>
            </p:cNvSpPr>
            <p:nvPr/>
          </p:nvSpPr>
          <p:spPr bwMode="auto">
            <a:xfrm>
              <a:off x="2756" y="1946"/>
              <a:ext cx="218" cy="428"/>
            </a:xfrm>
            <a:custGeom>
              <a:avLst/>
              <a:gdLst>
                <a:gd name="T0" fmla="*/ 0 w 219"/>
                <a:gd name="T1" fmla="*/ 107 h 431"/>
                <a:gd name="T2" fmla="*/ 109 w 219"/>
                <a:gd name="T3" fmla="*/ 0 h 431"/>
                <a:gd name="T4" fmla="*/ 213 w 219"/>
                <a:gd name="T5" fmla="*/ 0 h 431"/>
                <a:gd name="T6" fmla="*/ 213 w 219"/>
                <a:gd name="T7" fmla="*/ 73 h 431"/>
                <a:gd name="T8" fmla="*/ 193 w 219"/>
                <a:gd name="T9" fmla="*/ 98 h 431"/>
                <a:gd name="T10" fmla="*/ 194 w 219"/>
                <a:gd name="T11" fmla="*/ 331 h 431"/>
                <a:gd name="T12" fmla="*/ 158 w 219"/>
                <a:gd name="T13" fmla="*/ 413 h 431"/>
                <a:gd name="T14" fmla="*/ 158 w 219"/>
                <a:gd name="T15" fmla="*/ 136 h 431"/>
                <a:gd name="T16" fmla="*/ 121 w 219"/>
                <a:gd name="T17" fmla="*/ 190 h 431"/>
                <a:gd name="T18" fmla="*/ 121 w 219"/>
                <a:gd name="T19" fmla="*/ 106 h 431"/>
                <a:gd name="T20" fmla="*/ 0 w 219"/>
                <a:gd name="T21" fmla="*/ 107 h 43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9"/>
                <a:gd name="T34" fmla="*/ 0 h 431"/>
                <a:gd name="T35" fmla="*/ 219 w 219"/>
                <a:gd name="T36" fmla="*/ 431 h 43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9" h="431">
                  <a:moveTo>
                    <a:pt x="0" y="113"/>
                  </a:moveTo>
                  <a:lnTo>
                    <a:pt x="114" y="0"/>
                  </a:lnTo>
                  <a:lnTo>
                    <a:pt x="219" y="0"/>
                  </a:lnTo>
                  <a:lnTo>
                    <a:pt x="219" y="79"/>
                  </a:lnTo>
                  <a:lnTo>
                    <a:pt x="199" y="104"/>
                  </a:lnTo>
                  <a:lnTo>
                    <a:pt x="200" y="343"/>
                  </a:lnTo>
                  <a:lnTo>
                    <a:pt x="164" y="431"/>
                  </a:lnTo>
                  <a:lnTo>
                    <a:pt x="164" y="142"/>
                  </a:lnTo>
                  <a:lnTo>
                    <a:pt x="127" y="196"/>
                  </a:lnTo>
                  <a:lnTo>
                    <a:pt x="127" y="112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B2B2B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Freeform 15"/>
            <p:cNvSpPr>
              <a:spLocks noChangeArrowheads="1"/>
            </p:cNvSpPr>
            <p:nvPr/>
          </p:nvSpPr>
          <p:spPr bwMode="auto">
            <a:xfrm>
              <a:off x="2704" y="2748"/>
              <a:ext cx="36" cy="88"/>
            </a:xfrm>
            <a:custGeom>
              <a:avLst/>
              <a:gdLst>
                <a:gd name="T0" fmla="*/ 0 w 37"/>
                <a:gd name="T1" fmla="*/ 0 h 89"/>
                <a:gd name="T2" fmla="*/ 0 w 37"/>
                <a:gd name="T3" fmla="*/ 83 h 89"/>
                <a:gd name="T4" fmla="*/ 31 w 37"/>
                <a:gd name="T5" fmla="*/ 2 h 89"/>
                <a:gd name="T6" fmla="*/ 0 w 37"/>
                <a:gd name="T7" fmla="*/ 0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"/>
                <a:gd name="T13" fmla="*/ 0 h 89"/>
                <a:gd name="T14" fmla="*/ 37 w 37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" h="89">
                  <a:moveTo>
                    <a:pt x="0" y="0"/>
                  </a:moveTo>
                  <a:lnTo>
                    <a:pt x="0" y="89"/>
                  </a:lnTo>
                  <a:lnTo>
                    <a:pt x="37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FF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 flipV="1">
              <a:off x="2668" y="2230"/>
              <a:ext cx="90" cy="108"/>
            </a:xfrm>
            <a:prstGeom prst="line">
              <a:avLst/>
            </a:prstGeom>
            <a:noFill/>
            <a:ln w="6350">
              <a:solidFill>
                <a:srgbClr val="525252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V="1">
              <a:off x="2882" y="1946"/>
              <a:ext cx="90" cy="108"/>
            </a:xfrm>
            <a:prstGeom prst="line">
              <a:avLst/>
            </a:prstGeom>
            <a:noFill/>
            <a:ln w="6350">
              <a:solidFill>
                <a:srgbClr val="525252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1812897" y="4111632"/>
            <a:ext cx="1858963" cy="1747838"/>
            <a:chOff x="1286" y="2633"/>
            <a:chExt cx="1171" cy="1101"/>
          </a:xfrm>
        </p:grpSpPr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1286" y="3366"/>
              <a:ext cx="692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3200" dirty="0" err="1">
                  <a:solidFill>
                    <a:srgbClr val="464646"/>
                  </a:solidFill>
                </a:rPr>
                <a:t>Solda</a:t>
              </a:r>
              <a:endParaRPr kumimoji="0" lang="en-US" sz="3200" dirty="0">
                <a:solidFill>
                  <a:srgbClr val="464646"/>
                </a:solidFill>
              </a:endParaRPr>
            </a:p>
          </p:txBody>
        </p:sp>
        <p:sp>
          <p:nvSpPr>
            <p:cNvPr id="21" name="AutoShape 20"/>
            <p:cNvSpPr>
              <a:spLocks noChangeArrowheads="1"/>
            </p:cNvSpPr>
            <p:nvPr/>
          </p:nvSpPr>
          <p:spPr bwMode="auto">
            <a:xfrm rot="-2735968">
              <a:off x="1903" y="2981"/>
              <a:ext cx="901" cy="206"/>
            </a:xfrm>
            <a:prstGeom prst="rightArrow">
              <a:avLst>
                <a:gd name="adj1" fmla="val 49519"/>
                <a:gd name="adj2" fmla="val 110195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pt-BR"/>
            </a:p>
          </p:txBody>
        </p:sp>
      </p:grpSp>
      <p:grpSp>
        <p:nvGrpSpPr>
          <p:cNvPr id="22" name="Group 22"/>
          <p:cNvGrpSpPr>
            <a:grpSpLocks/>
          </p:cNvGrpSpPr>
          <p:nvPr/>
        </p:nvGrpSpPr>
        <p:grpSpPr bwMode="auto">
          <a:xfrm>
            <a:off x="3571847" y="1428756"/>
            <a:ext cx="5199063" cy="2738438"/>
            <a:chOff x="2394" y="943"/>
            <a:chExt cx="3275" cy="1725"/>
          </a:xfrm>
        </p:grpSpPr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2439" y="943"/>
              <a:ext cx="323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Condutores</a:t>
              </a:r>
              <a:r>
                <a:rPr kumimoji="0"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kumimoji="0"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passam</a:t>
              </a:r>
              <a:r>
                <a:rPr kumimoji="0"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kumimoji="0"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por</a:t>
              </a:r>
              <a:r>
                <a:rPr kumimoji="0"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kumimoji="0"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buracos</a:t>
              </a:r>
              <a:r>
                <a:rPr kumimoji="0"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kumimoji="0"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na</a:t>
              </a:r>
              <a:r>
                <a:rPr kumimoji="0"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kumimoji="0"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placa</a:t>
              </a:r>
              <a:r>
                <a:rPr kumimoji="0"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de </a:t>
              </a:r>
              <a:r>
                <a:rPr kumimoji="0"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circuito</a:t>
              </a:r>
              <a:r>
                <a:rPr kumimoji="0"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V="1">
              <a:off x="2590" y="1190"/>
              <a:ext cx="1880" cy="1178"/>
            </a:xfrm>
            <a:prstGeom prst="line">
              <a:avLst/>
            </a:prstGeom>
            <a:noFill/>
            <a:ln w="38100">
              <a:solidFill>
                <a:srgbClr val="FF070D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 flipH="1">
              <a:off x="2394" y="1190"/>
              <a:ext cx="2076" cy="1478"/>
            </a:xfrm>
            <a:prstGeom prst="line">
              <a:avLst/>
            </a:prstGeom>
            <a:noFill/>
            <a:ln w="38100">
              <a:solidFill>
                <a:srgbClr val="FF070D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6" name="Oval 26"/>
          <p:cNvSpPr>
            <a:spLocks noChangeArrowheads="1"/>
          </p:cNvSpPr>
          <p:nvPr/>
        </p:nvSpPr>
        <p:spPr bwMode="auto">
          <a:xfrm>
            <a:off x="6689696" y="3382968"/>
            <a:ext cx="377825" cy="409575"/>
          </a:xfrm>
          <a:prstGeom prst="ellipse">
            <a:avLst/>
          </a:prstGeom>
          <a:solidFill>
            <a:srgbClr val="525252"/>
          </a:solidFill>
          <a:ln w="9525">
            <a:round/>
            <a:headEnd/>
            <a:tailEnd/>
          </a:ln>
          <a:scene3d>
            <a:camera prst="legacyPerspectiveTopRight">
              <a:rot lat="17099992" lon="16199987" rev="0"/>
            </a:camera>
            <a:lightRig rig="legacyFlat2" dir="b"/>
          </a:scene3d>
          <a:sp3d extrusionH="887400" prstMaterial="legacyMatte">
            <a:bevelT w="13500" h="13500" prst="angle"/>
            <a:bevelB w="13500" h="13500" prst="angle"/>
            <a:extrusionClr>
              <a:srgbClr val="FF070D"/>
            </a:extrusionClr>
          </a:sp3d>
        </p:spPr>
        <p:txBody>
          <a:bodyPr wrap="none" anchor="ctr">
            <a:flatTx/>
          </a:bodyPr>
          <a:lstStyle/>
          <a:p>
            <a:endParaRPr kumimoji="0" lang="pt-BR"/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880196" y="3560768"/>
            <a:ext cx="279400" cy="82550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pt-BR"/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5619721" y="3567118"/>
            <a:ext cx="279400" cy="82550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pt-BR"/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 rot="2461924">
            <a:off x="5581621" y="3678243"/>
            <a:ext cx="130175" cy="1809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0" lang="pt-BR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 rot="2461924">
            <a:off x="7048471" y="3662368"/>
            <a:ext cx="130175" cy="1809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0" lang="pt-BR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5613371" y="3576643"/>
            <a:ext cx="73025" cy="228600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pt-BR"/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7080221" y="3563943"/>
            <a:ext cx="73025" cy="228600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57225" y="4090966"/>
            <a:ext cx="7356475" cy="73025"/>
          </a:xfrm>
          <a:prstGeom prst="rect">
            <a:avLst/>
          </a:prstGeom>
          <a:solidFill>
            <a:schemeClr val="tx1"/>
          </a:solidFill>
          <a:ln w="9525">
            <a:miter lim="800000"/>
            <a:headEnd/>
            <a:tailEnd/>
          </a:ln>
          <a:scene3d>
            <a:camera prst="legacyPerspectiveTopRight">
              <a:rot lat="899994" lon="0" rev="0"/>
            </a:camera>
            <a:lightRig rig="legacyFlat3" dir="b"/>
          </a:scene3d>
          <a:sp3d extrusionH="44180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endParaRPr kumimoji="0" lang="pt-BR"/>
          </a:p>
        </p:txBody>
      </p:sp>
      <p:sp>
        <p:nvSpPr>
          <p:cNvPr id="5" name="Freeform 3"/>
          <p:cNvSpPr>
            <a:spLocks noChangeArrowheads="1"/>
          </p:cNvSpPr>
          <p:nvPr/>
        </p:nvSpPr>
        <p:spPr bwMode="auto">
          <a:xfrm>
            <a:off x="4794250" y="3100366"/>
            <a:ext cx="3549650" cy="180975"/>
          </a:xfrm>
          <a:custGeom>
            <a:avLst/>
            <a:gdLst>
              <a:gd name="T0" fmla="*/ 2147483647 w 2236"/>
              <a:gd name="T1" fmla="*/ 0 h 115"/>
              <a:gd name="T2" fmla="*/ 0 w 2236"/>
              <a:gd name="T3" fmla="*/ 2147483647 h 115"/>
              <a:gd name="T4" fmla="*/ 2147483647 w 2236"/>
              <a:gd name="T5" fmla="*/ 2147483647 h 115"/>
              <a:gd name="T6" fmla="*/ 2147483647 w 2236"/>
              <a:gd name="T7" fmla="*/ 2147483647 h 115"/>
              <a:gd name="T8" fmla="*/ 2147483647 w 2236"/>
              <a:gd name="T9" fmla="*/ 0 h 1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36"/>
              <a:gd name="T16" fmla="*/ 0 h 115"/>
              <a:gd name="T17" fmla="*/ 2236 w 2236"/>
              <a:gd name="T18" fmla="*/ 115 h 1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36" h="115">
                <a:moveTo>
                  <a:pt x="113" y="0"/>
                </a:moveTo>
                <a:lnTo>
                  <a:pt x="0" y="115"/>
                </a:lnTo>
                <a:lnTo>
                  <a:pt x="2201" y="115"/>
                </a:lnTo>
                <a:lnTo>
                  <a:pt x="2236" y="2"/>
                </a:lnTo>
                <a:lnTo>
                  <a:pt x="113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6" name="Freeform 4"/>
          <p:cNvSpPr>
            <a:spLocks noChangeArrowheads="1"/>
          </p:cNvSpPr>
          <p:nvPr/>
        </p:nvSpPr>
        <p:spPr bwMode="auto">
          <a:xfrm>
            <a:off x="4397375" y="3414691"/>
            <a:ext cx="3832225" cy="171450"/>
          </a:xfrm>
          <a:custGeom>
            <a:avLst/>
            <a:gdLst>
              <a:gd name="T0" fmla="*/ 2147483647 w 2414"/>
              <a:gd name="T1" fmla="*/ 2147483647 h 108"/>
              <a:gd name="T2" fmla="*/ 0 w 2414"/>
              <a:gd name="T3" fmla="*/ 2147483647 h 108"/>
              <a:gd name="T4" fmla="*/ 2147483647 w 2414"/>
              <a:gd name="T5" fmla="*/ 2147483647 h 108"/>
              <a:gd name="T6" fmla="*/ 2147483647 w 2414"/>
              <a:gd name="T7" fmla="*/ 0 h 108"/>
              <a:gd name="T8" fmla="*/ 2147483647 w 2414"/>
              <a:gd name="T9" fmla="*/ 2147483647 h 1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14"/>
              <a:gd name="T16" fmla="*/ 0 h 108"/>
              <a:gd name="T17" fmla="*/ 2414 w 2414"/>
              <a:gd name="T18" fmla="*/ 108 h 1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14" h="108">
                <a:moveTo>
                  <a:pt x="110" y="1"/>
                </a:moveTo>
                <a:lnTo>
                  <a:pt x="0" y="108"/>
                </a:lnTo>
                <a:lnTo>
                  <a:pt x="2377" y="108"/>
                </a:lnTo>
                <a:lnTo>
                  <a:pt x="2414" y="0"/>
                </a:lnTo>
                <a:lnTo>
                  <a:pt x="110" y="1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7" name="Freeform 5"/>
          <p:cNvSpPr>
            <a:spLocks noChangeArrowheads="1"/>
          </p:cNvSpPr>
          <p:nvPr/>
        </p:nvSpPr>
        <p:spPr bwMode="auto">
          <a:xfrm>
            <a:off x="3975100" y="3735366"/>
            <a:ext cx="4159250" cy="165100"/>
          </a:xfrm>
          <a:custGeom>
            <a:avLst/>
            <a:gdLst>
              <a:gd name="T0" fmla="*/ 2147483647 w 2620"/>
              <a:gd name="T1" fmla="*/ 0 h 105"/>
              <a:gd name="T2" fmla="*/ 0 w 2620"/>
              <a:gd name="T3" fmla="*/ 2147483647 h 105"/>
              <a:gd name="T4" fmla="*/ 2147483647 w 2620"/>
              <a:gd name="T5" fmla="*/ 2147483647 h 105"/>
              <a:gd name="T6" fmla="*/ 2147483647 w 2620"/>
              <a:gd name="T7" fmla="*/ 2147483647 h 105"/>
              <a:gd name="T8" fmla="*/ 2147483647 w 2620"/>
              <a:gd name="T9" fmla="*/ 0 h 1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20"/>
              <a:gd name="T16" fmla="*/ 0 h 105"/>
              <a:gd name="T17" fmla="*/ 2620 w 2620"/>
              <a:gd name="T18" fmla="*/ 105 h 1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20" h="105">
                <a:moveTo>
                  <a:pt x="127" y="0"/>
                </a:moveTo>
                <a:lnTo>
                  <a:pt x="0" y="105"/>
                </a:lnTo>
                <a:lnTo>
                  <a:pt x="2580" y="105"/>
                </a:lnTo>
                <a:lnTo>
                  <a:pt x="2620" y="1"/>
                </a:lnTo>
                <a:lnTo>
                  <a:pt x="127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250826" y="214290"/>
            <a:ext cx="660732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dirty="0" err="1">
                <a:solidFill>
                  <a:srgbClr val="FF0000"/>
                </a:solidFill>
              </a:rPr>
              <a:t>Tecnologia</a:t>
            </a:r>
            <a:r>
              <a:rPr kumimoji="0" lang="en-US" sz="3200" dirty="0">
                <a:solidFill>
                  <a:srgbClr val="FF0000"/>
                </a:solidFill>
              </a:rPr>
              <a:t> de </a:t>
            </a:r>
            <a:r>
              <a:rPr kumimoji="0" lang="en-US" sz="3200" dirty="0" err="1">
                <a:solidFill>
                  <a:srgbClr val="FF0000"/>
                </a:solidFill>
              </a:rPr>
              <a:t>montagem</a:t>
            </a:r>
            <a:r>
              <a:rPr kumimoji="0" lang="en-US" sz="3200" dirty="0">
                <a:solidFill>
                  <a:srgbClr val="FF0000"/>
                </a:solidFill>
              </a:rPr>
              <a:t> de </a:t>
            </a:r>
            <a:r>
              <a:rPr kumimoji="0" lang="en-US" sz="3200" dirty="0" err="1">
                <a:solidFill>
                  <a:srgbClr val="FF0000"/>
                </a:solidFill>
              </a:rPr>
              <a:t>superfície</a:t>
            </a:r>
            <a:endParaRPr kumimoji="0" lang="en-US" sz="3200" dirty="0">
              <a:solidFill>
                <a:srgbClr val="FF0000"/>
              </a:solidFill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14450" y="4214818"/>
            <a:ext cx="6097567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 pitchFamily="18" charset="0"/>
              </a:rPr>
              <a:t>Dispositivos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itchFamily="18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 pitchFamily="18" charset="0"/>
              </a:rPr>
              <a:t>posicionados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itchFamily="18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 pitchFamily="18" charset="0"/>
              </a:rPr>
              <a:t>por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itchFamily="18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 pitchFamily="18" charset="0"/>
              </a:rPr>
              <a:t>equipamento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itchFamily="18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 pitchFamily="18" charset="0"/>
              </a:rPr>
              <a:t>automático</a:t>
            </a:r>
            <a:endParaRPr kumimoji="0" lang="en-US" sz="2000" dirty="0">
              <a:solidFill>
                <a:schemeClr val="tx1">
                  <a:lumMod val="65000"/>
                  <a:lumOff val="35000"/>
                </a:schemeClr>
              </a:solidFill>
              <a:cs typeface="Times New Roman" pitchFamily="18" charset="0"/>
            </a:endParaRPr>
          </a:p>
          <a:p>
            <a:pPr algn="ctr"/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 pitchFamily="18" charset="0"/>
              </a:rPr>
              <a:t>Placas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itchFamily="18" charset="0"/>
              </a:rPr>
              <a:t> de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 pitchFamily="18" charset="0"/>
              </a:rPr>
              <a:t>circuito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itchFamily="18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 pitchFamily="18" charset="0"/>
              </a:rPr>
              <a:t>custam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itchFamily="18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 pitchFamily="18" charset="0"/>
              </a:rPr>
              <a:t>menos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itchFamily="18" charset="0"/>
              </a:rPr>
              <a:t> (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 pitchFamily="18" charset="0"/>
              </a:rPr>
              <a:t>menos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itchFamily="18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 pitchFamily="18" charset="0"/>
              </a:rPr>
              <a:t>buracos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itchFamily="18" charset="0"/>
              </a:rPr>
              <a:t>)</a:t>
            </a:r>
          </a:p>
          <a:p>
            <a:pPr algn="ctr"/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 pitchFamily="18" charset="0"/>
              </a:rPr>
              <a:t>Maior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itchFamily="18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 pitchFamily="18" charset="0"/>
              </a:rPr>
              <a:t>densidade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itchFamily="18" charset="0"/>
              </a:rPr>
              <a:t> de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 pitchFamily="18" charset="0"/>
              </a:rPr>
              <a:t>contato</a:t>
            </a:r>
            <a:endParaRPr kumimoji="0" lang="en-US" sz="2000" dirty="0">
              <a:solidFill>
                <a:schemeClr val="tx1">
                  <a:lumMod val="65000"/>
                  <a:lumOff val="35000"/>
                </a:schemeClr>
              </a:solidFill>
              <a:cs typeface="Times New Roman" pitchFamily="18" charset="0"/>
            </a:endParaRPr>
          </a:p>
          <a:p>
            <a:pPr algn="ctr"/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 pitchFamily="18" charset="0"/>
              </a:rPr>
              <a:t>Produtos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itchFamily="18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 pitchFamily="18" charset="0"/>
              </a:rPr>
              <a:t>menores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itchFamily="18" charset="0"/>
              </a:rPr>
              <a:t> e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 pitchFamily="18" charset="0"/>
              </a:rPr>
              <a:t>mais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itchFamily="18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 pitchFamily="18" charset="0"/>
              </a:rPr>
              <a:t>baratos</a:t>
            </a:r>
            <a:endParaRPr kumimoji="0" lang="en-US" sz="2000" dirty="0">
              <a:solidFill>
                <a:schemeClr val="tx1">
                  <a:lumMod val="65000"/>
                  <a:lumOff val="35000"/>
                </a:schemeClr>
              </a:solidFill>
              <a:cs typeface="Times New Roman" pitchFamily="18" charset="0"/>
            </a:endParaRPr>
          </a:p>
          <a:p>
            <a:pPr algn="ctr"/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 pitchFamily="18" charset="0"/>
              </a:rPr>
              <a:t>Difíceis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itchFamily="18" charset="0"/>
              </a:rPr>
              <a:t> de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 pitchFamily="18" charset="0"/>
              </a:rPr>
              <a:t>reparar</a:t>
            </a:r>
            <a:endParaRPr kumimoji="0" lang="en-US" sz="2000" dirty="0">
              <a:solidFill>
                <a:schemeClr val="tx1">
                  <a:lumMod val="65000"/>
                  <a:lumOff val="35000"/>
                </a:schemeClr>
              </a:solidFill>
              <a:cs typeface="Times New Roman" pitchFamily="18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972175" y="3405166"/>
            <a:ext cx="492125" cy="196850"/>
          </a:xfrm>
          <a:prstGeom prst="rect">
            <a:avLst/>
          </a:prstGeom>
          <a:solidFill>
            <a:srgbClr val="FF3300"/>
          </a:solidFill>
          <a:ln w="9525">
            <a:miter lim="800000"/>
            <a:headEnd/>
            <a:tailEnd/>
          </a:ln>
          <a:scene3d>
            <a:camera prst="legacyPerspectiveTopRight">
              <a:rot lat="0" lon="21299988" rev="0"/>
            </a:camera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flatTx/>
          </a:bodyPr>
          <a:lstStyle/>
          <a:p>
            <a:endParaRPr kumimoji="0" lang="pt-BR"/>
          </a:p>
        </p:txBody>
      </p:sp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1785918" y="1000108"/>
          <a:ext cx="2063750" cy="1511300"/>
        </p:xfrm>
        <a:graphic>
          <a:graphicData uri="http://schemas.openxmlformats.org/presentationml/2006/ole">
            <p:oleObj spid="_x0000_s8193" name="Image" r:id="rId3" imgW="533537" imgH="390244" progId="Photoshop.Image.5">
              <p:embed/>
            </p:oleObj>
          </a:graphicData>
        </a:graphic>
      </p:graphicFrame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928662" y="1385816"/>
            <a:ext cx="10686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SOT-223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5965825" y="3411516"/>
            <a:ext cx="88900" cy="190500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pt-BR"/>
          </a:p>
        </p:txBody>
      </p:sp>
      <p:sp>
        <p:nvSpPr>
          <p:cNvPr id="14" name="Freeform 12"/>
          <p:cNvSpPr>
            <a:spLocks noChangeArrowheads="1"/>
          </p:cNvSpPr>
          <p:nvPr/>
        </p:nvSpPr>
        <p:spPr bwMode="auto">
          <a:xfrm>
            <a:off x="5956300" y="3294041"/>
            <a:ext cx="165100" cy="123825"/>
          </a:xfrm>
          <a:custGeom>
            <a:avLst/>
            <a:gdLst>
              <a:gd name="T0" fmla="*/ 0 w 105"/>
              <a:gd name="T1" fmla="*/ 2147483647 h 78"/>
              <a:gd name="T2" fmla="*/ 2147483647 w 105"/>
              <a:gd name="T3" fmla="*/ 2147483647 h 78"/>
              <a:gd name="T4" fmla="*/ 2147483647 w 105"/>
              <a:gd name="T5" fmla="*/ 0 h 78"/>
              <a:gd name="T6" fmla="*/ 2147483647 w 105"/>
              <a:gd name="T7" fmla="*/ 2147483647 h 78"/>
              <a:gd name="T8" fmla="*/ 2147483647 w 105"/>
              <a:gd name="T9" fmla="*/ 2147483647 h 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5"/>
              <a:gd name="T16" fmla="*/ 0 h 78"/>
              <a:gd name="T17" fmla="*/ 105 w 105"/>
              <a:gd name="T18" fmla="*/ 78 h 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5" h="78">
                <a:moveTo>
                  <a:pt x="0" y="78"/>
                </a:moveTo>
                <a:lnTo>
                  <a:pt x="57" y="1"/>
                </a:lnTo>
                <a:lnTo>
                  <a:pt x="105" y="0"/>
                </a:lnTo>
                <a:lnTo>
                  <a:pt x="59" y="70"/>
                </a:lnTo>
                <a:lnTo>
                  <a:pt x="4" y="69"/>
                </a:lnTo>
              </a:path>
            </a:pathLst>
          </a:custGeom>
          <a:solidFill>
            <a:srgbClr val="B2B2B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6375400" y="3408341"/>
            <a:ext cx="88900" cy="190500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pt-BR"/>
          </a:p>
        </p:txBody>
      </p:sp>
      <p:sp>
        <p:nvSpPr>
          <p:cNvPr id="16" name="Freeform 14"/>
          <p:cNvSpPr>
            <a:spLocks noChangeArrowheads="1"/>
          </p:cNvSpPr>
          <p:nvPr/>
        </p:nvSpPr>
        <p:spPr bwMode="auto">
          <a:xfrm>
            <a:off x="6375400" y="3290866"/>
            <a:ext cx="133350" cy="107950"/>
          </a:xfrm>
          <a:custGeom>
            <a:avLst/>
            <a:gdLst>
              <a:gd name="T0" fmla="*/ 0 w 84"/>
              <a:gd name="T1" fmla="*/ 2147483647 h 69"/>
              <a:gd name="T2" fmla="*/ 2147483647 w 84"/>
              <a:gd name="T3" fmla="*/ 2147483647 h 69"/>
              <a:gd name="T4" fmla="*/ 2147483647 w 84"/>
              <a:gd name="T5" fmla="*/ 0 h 69"/>
              <a:gd name="T6" fmla="*/ 2147483647 w 84"/>
              <a:gd name="T7" fmla="*/ 2147483647 h 69"/>
              <a:gd name="T8" fmla="*/ 0 w 84"/>
              <a:gd name="T9" fmla="*/ 2147483647 h 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"/>
              <a:gd name="T16" fmla="*/ 0 h 69"/>
              <a:gd name="T17" fmla="*/ 84 w 84"/>
              <a:gd name="T18" fmla="*/ 69 h 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" h="69">
                <a:moveTo>
                  <a:pt x="0" y="69"/>
                </a:moveTo>
                <a:lnTo>
                  <a:pt x="36" y="1"/>
                </a:lnTo>
                <a:lnTo>
                  <a:pt x="84" y="0"/>
                </a:lnTo>
                <a:lnTo>
                  <a:pt x="58" y="67"/>
                </a:lnTo>
                <a:lnTo>
                  <a:pt x="0" y="69"/>
                </a:lnTo>
                <a:close/>
              </a:path>
            </a:pathLst>
          </a:custGeom>
          <a:solidFill>
            <a:srgbClr val="B2B2B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461125" y="2293916"/>
            <a:ext cx="18194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resistor do chip</a:t>
            </a: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H="1">
            <a:off x="6276975" y="2598716"/>
            <a:ext cx="536575" cy="704850"/>
          </a:xfrm>
          <a:prstGeom prst="line">
            <a:avLst/>
          </a:prstGeom>
          <a:noFill/>
          <a:ln w="28575">
            <a:solidFill>
              <a:srgbClr val="FF071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19" name="Freeform 17"/>
          <p:cNvSpPr>
            <a:spLocks noChangeArrowheads="1"/>
          </p:cNvSpPr>
          <p:nvPr/>
        </p:nvSpPr>
        <p:spPr bwMode="auto">
          <a:xfrm>
            <a:off x="1314450" y="3259116"/>
            <a:ext cx="0" cy="844550"/>
          </a:xfrm>
          <a:custGeom>
            <a:avLst/>
            <a:gdLst>
              <a:gd name="T0" fmla="*/ 0 w 1587"/>
              <a:gd name="T1" fmla="*/ 0 h 533"/>
              <a:gd name="T2" fmla="*/ 0 w 1587"/>
              <a:gd name="T3" fmla="*/ 2147483647 h 533"/>
              <a:gd name="T4" fmla="*/ 0 w 1587"/>
              <a:gd name="T5" fmla="*/ 0 h 533"/>
              <a:gd name="T6" fmla="*/ 0 w 1587"/>
              <a:gd name="T7" fmla="*/ 0 h 533"/>
              <a:gd name="T8" fmla="*/ 0 60000 65536"/>
              <a:gd name="T9" fmla="*/ 0 60000 65536"/>
              <a:gd name="T10" fmla="*/ 0 60000 65536"/>
              <a:gd name="T11" fmla="*/ 0 60000 65536"/>
              <a:gd name="T12" fmla="*/ 0 w 1587"/>
              <a:gd name="T13" fmla="*/ 0 h 533"/>
              <a:gd name="T14" fmla="*/ 0 w 1587"/>
              <a:gd name="T15" fmla="*/ 533 h 5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87" h="533">
                <a:moveTo>
                  <a:pt x="0" y="0"/>
                </a:moveTo>
                <a:lnTo>
                  <a:pt x="0" y="533"/>
                </a:lnTo>
                <a:lnTo>
                  <a:pt x="0" y="0"/>
                </a:lnTo>
                <a:close/>
              </a:path>
            </a:pathLst>
          </a:custGeom>
          <a:solidFill>
            <a:srgbClr val="608AB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0" name="Freeform 18"/>
          <p:cNvSpPr>
            <a:spLocks noChangeArrowheads="1"/>
          </p:cNvSpPr>
          <p:nvPr/>
        </p:nvSpPr>
        <p:spPr bwMode="auto">
          <a:xfrm>
            <a:off x="1314450" y="4106841"/>
            <a:ext cx="2371725" cy="0"/>
          </a:xfrm>
          <a:custGeom>
            <a:avLst/>
            <a:gdLst>
              <a:gd name="T0" fmla="*/ 0 w 1495"/>
              <a:gd name="T1" fmla="*/ 0 h 1588"/>
              <a:gd name="T2" fmla="*/ 2147483647 w 1495"/>
              <a:gd name="T3" fmla="*/ 0 h 1588"/>
              <a:gd name="T4" fmla="*/ 0 w 1495"/>
              <a:gd name="T5" fmla="*/ 0 h 1588"/>
              <a:gd name="T6" fmla="*/ 0 w 1495"/>
              <a:gd name="T7" fmla="*/ 0 h 1588"/>
              <a:gd name="T8" fmla="*/ 0 60000 65536"/>
              <a:gd name="T9" fmla="*/ 0 60000 65536"/>
              <a:gd name="T10" fmla="*/ 0 60000 65536"/>
              <a:gd name="T11" fmla="*/ 0 60000 65536"/>
              <a:gd name="T12" fmla="*/ 0 w 1495"/>
              <a:gd name="T13" fmla="*/ 0 h 1588"/>
              <a:gd name="T14" fmla="*/ 1495 w 1495"/>
              <a:gd name="T15" fmla="*/ 0 h 1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95" h="1588">
                <a:moveTo>
                  <a:pt x="0" y="0"/>
                </a:moveTo>
                <a:lnTo>
                  <a:pt x="1495" y="0"/>
                </a:lnTo>
                <a:lnTo>
                  <a:pt x="0" y="0"/>
                </a:lnTo>
                <a:close/>
              </a:path>
            </a:pathLst>
          </a:custGeom>
          <a:solidFill>
            <a:srgbClr val="52769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1" name="Freeform 19"/>
          <p:cNvSpPr>
            <a:spLocks noChangeArrowheads="1"/>
          </p:cNvSpPr>
          <p:nvPr/>
        </p:nvSpPr>
        <p:spPr bwMode="auto">
          <a:xfrm>
            <a:off x="3689350" y="3259116"/>
            <a:ext cx="0" cy="844550"/>
          </a:xfrm>
          <a:custGeom>
            <a:avLst/>
            <a:gdLst>
              <a:gd name="T0" fmla="*/ 0 w 1588"/>
              <a:gd name="T1" fmla="*/ 2147483647 h 533"/>
              <a:gd name="T2" fmla="*/ 0 w 1588"/>
              <a:gd name="T3" fmla="*/ 0 h 533"/>
              <a:gd name="T4" fmla="*/ 0 w 1588"/>
              <a:gd name="T5" fmla="*/ 2147483647 h 533"/>
              <a:gd name="T6" fmla="*/ 0 w 1588"/>
              <a:gd name="T7" fmla="*/ 2147483647 h 533"/>
              <a:gd name="T8" fmla="*/ 0 60000 65536"/>
              <a:gd name="T9" fmla="*/ 0 60000 65536"/>
              <a:gd name="T10" fmla="*/ 0 60000 65536"/>
              <a:gd name="T11" fmla="*/ 0 60000 65536"/>
              <a:gd name="T12" fmla="*/ 0 w 1588"/>
              <a:gd name="T13" fmla="*/ 0 h 533"/>
              <a:gd name="T14" fmla="*/ 0 w 1588"/>
              <a:gd name="T15" fmla="*/ 533 h 5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88" h="533">
                <a:moveTo>
                  <a:pt x="0" y="533"/>
                </a:moveTo>
                <a:lnTo>
                  <a:pt x="0" y="0"/>
                </a:lnTo>
                <a:lnTo>
                  <a:pt x="0" y="533"/>
                </a:lnTo>
                <a:close/>
              </a:path>
            </a:pathLst>
          </a:custGeom>
          <a:solidFill>
            <a:srgbClr val="6998C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2" name="Freeform 20"/>
          <p:cNvSpPr>
            <a:spLocks noChangeArrowheads="1"/>
          </p:cNvSpPr>
          <p:nvPr/>
        </p:nvSpPr>
        <p:spPr bwMode="auto">
          <a:xfrm>
            <a:off x="1314450" y="3259116"/>
            <a:ext cx="2371725" cy="0"/>
          </a:xfrm>
          <a:custGeom>
            <a:avLst/>
            <a:gdLst>
              <a:gd name="T0" fmla="*/ 2147483647 w 1495"/>
              <a:gd name="T1" fmla="*/ 0 h 1587"/>
              <a:gd name="T2" fmla="*/ 0 w 1495"/>
              <a:gd name="T3" fmla="*/ 0 h 1587"/>
              <a:gd name="T4" fmla="*/ 2147483647 w 1495"/>
              <a:gd name="T5" fmla="*/ 0 h 1587"/>
              <a:gd name="T6" fmla="*/ 2147483647 w 1495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  <a:gd name="T12" fmla="*/ 0 w 1495"/>
              <a:gd name="T13" fmla="*/ 0 h 1587"/>
              <a:gd name="T14" fmla="*/ 1495 w 1495"/>
              <a:gd name="T15" fmla="*/ 0 h 15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95" h="1587">
                <a:moveTo>
                  <a:pt x="1495" y="0"/>
                </a:moveTo>
                <a:lnTo>
                  <a:pt x="0" y="0"/>
                </a:lnTo>
                <a:lnTo>
                  <a:pt x="1495" y="0"/>
                </a:lnTo>
                <a:close/>
              </a:path>
            </a:pathLst>
          </a:custGeom>
          <a:solidFill>
            <a:srgbClr val="52769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3" name="Freeform 21"/>
          <p:cNvSpPr>
            <a:spLocks noChangeArrowheads="1"/>
          </p:cNvSpPr>
          <p:nvPr/>
        </p:nvSpPr>
        <p:spPr bwMode="auto">
          <a:xfrm>
            <a:off x="1314450" y="3259116"/>
            <a:ext cx="0" cy="844550"/>
          </a:xfrm>
          <a:custGeom>
            <a:avLst/>
            <a:gdLst>
              <a:gd name="T0" fmla="*/ 0 w 1587"/>
              <a:gd name="T1" fmla="*/ 0 h 533"/>
              <a:gd name="T2" fmla="*/ 0 w 1587"/>
              <a:gd name="T3" fmla="*/ 2147483647 h 533"/>
              <a:gd name="T4" fmla="*/ 0 w 1587"/>
              <a:gd name="T5" fmla="*/ 0 h 533"/>
              <a:gd name="T6" fmla="*/ 0 w 1587"/>
              <a:gd name="T7" fmla="*/ 0 h 533"/>
              <a:gd name="T8" fmla="*/ 0 60000 65536"/>
              <a:gd name="T9" fmla="*/ 0 60000 65536"/>
              <a:gd name="T10" fmla="*/ 0 60000 65536"/>
              <a:gd name="T11" fmla="*/ 0 60000 65536"/>
              <a:gd name="T12" fmla="*/ 0 w 1587"/>
              <a:gd name="T13" fmla="*/ 0 h 533"/>
              <a:gd name="T14" fmla="*/ 0 w 1587"/>
              <a:gd name="T15" fmla="*/ 533 h 5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87" h="533">
                <a:moveTo>
                  <a:pt x="0" y="0"/>
                </a:moveTo>
                <a:lnTo>
                  <a:pt x="0" y="533"/>
                </a:lnTo>
                <a:lnTo>
                  <a:pt x="0" y="0"/>
                </a:lnTo>
                <a:close/>
              </a:path>
            </a:pathLst>
          </a:custGeom>
          <a:solidFill>
            <a:srgbClr val="608AB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4" name="Freeform 22"/>
          <p:cNvSpPr>
            <a:spLocks noChangeArrowheads="1"/>
          </p:cNvSpPr>
          <p:nvPr/>
        </p:nvSpPr>
        <p:spPr bwMode="auto">
          <a:xfrm>
            <a:off x="1314450" y="4106841"/>
            <a:ext cx="2371725" cy="0"/>
          </a:xfrm>
          <a:custGeom>
            <a:avLst/>
            <a:gdLst>
              <a:gd name="T0" fmla="*/ 0 w 1495"/>
              <a:gd name="T1" fmla="*/ 0 h 1588"/>
              <a:gd name="T2" fmla="*/ 2147483647 w 1495"/>
              <a:gd name="T3" fmla="*/ 0 h 1588"/>
              <a:gd name="T4" fmla="*/ 0 w 1495"/>
              <a:gd name="T5" fmla="*/ 0 h 1588"/>
              <a:gd name="T6" fmla="*/ 0 w 1495"/>
              <a:gd name="T7" fmla="*/ 0 h 1588"/>
              <a:gd name="T8" fmla="*/ 0 60000 65536"/>
              <a:gd name="T9" fmla="*/ 0 60000 65536"/>
              <a:gd name="T10" fmla="*/ 0 60000 65536"/>
              <a:gd name="T11" fmla="*/ 0 60000 65536"/>
              <a:gd name="T12" fmla="*/ 0 w 1495"/>
              <a:gd name="T13" fmla="*/ 0 h 1588"/>
              <a:gd name="T14" fmla="*/ 1495 w 1495"/>
              <a:gd name="T15" fmla="*/ 0 h 1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95" h="1588">
                <a:moveTo>
                  <a:pt x="0" y="0"/>
                </a:moveTo>
                <a:lnTo>
                  <a:pt x="1495" y="0"/>
                </a:lnTo>
                <a:lnTo>
                  <a:pt x="0" y="0"/>
                </a:lnTo>
                <a:close/>
              </a:path>
            </a:pathLst>
          </a:custGeom>
          <a:solidFill>
            <a:srgbClr val="52769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5" name="Freeform 23"/>
          <p:cNvSpPr>
            <a:spLocks noChangeArrowheads="1"/>
          </p:cNvSpPr>
          <p:nvPr/>
        </p:nvSpPr>
        <p:spPr bwMode="auto">
          <a:xfrm>
            <a:off x="3689350" y="3259116"/>
            <a:ext cx="0" cy="844550"/>
          </a:xfrm>
          <a:custGeom>
            <a:avLst/>
            <a:gdLst>
              <a:gd name="T0" fmla="*/ 0 w 1588"/>
              <a:gd name="T1" fmla="*/ 2147483647 h 533"/>
              <a:gd name="T2" fmla="*/ 0 w 1588"/>
              <a:gd name="T3" fmla="*/ 0 h 533"/>
              <a:gd name="T4" fmla="*/ 0 w 1588"/>
              <a:gd name="T5" fmla="*/ 2147483647 h 533"/>
              <a:gd name="T6" fmla="*/ 0 w 1588"/>
              <a:gd name="T7" fmla="*/ 2147483647 h 533"/>
              <a:gd name="T8" fmla="*/ 0 60000 65536"/>
              <a:gd name="T9" fmla="*/ 0 60000 65536"/>
              <a:gd name="T10" fmla="*/ 0 60000 65536"/>
              <a:gd name="T11" fmla="*/ 0 60000 65536"/>
              <a:gd name="T12" fmla="*/ 0 w 1588"/>
              <a:gd name="T13" fmla="*/ 0 h 533"/>
              <a:gd name="T14" fmla="*/ 0 w 1588"/>
              <a:gd name="T15" fmla="*/ 533 h 5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88" h="533">
                <a:moveTo>
                  <a:pt x="0" y="533"/>
                </a:moveTo>
                <a:lnTo>
                  <a:pt x="0" y="0"/>
                </a:lnTo>
                <a:lnTo>
                  <a:pt x="0" y="533"/>
                </a:lnTo>
                <a:close/>
              </a:path>
            </a:pathLst>
          </a:custGeom>
          <a:solidFill>
            <a:srgbClr val="6998C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6" name="Freeform 24"/>
          <p:cNvSpPr>
            <a:spLocks noChangeArrowheads="1"/>
          </p:cNvSpPr>
          <p:nvPr/>
        </p:nvSpPr>
        <p:spPr bwMode="auto">
          <a:xfrm>
            <a:off x="1314450" y="3259116"/>
            <a:ext cx="2371725" cy="0"/>
          </a:xfrm>
          <a:custGeom>
            <a:avLst/>
            <a:gdLst>
              <a:gd name="T0" fmla="*/ 2147483647 w 1495"/>
              <a:gd name="T1" fmla="*/ 0 h 1587"/>
              <a:gd name="T2" fmla="*/ 0 w 1495"/>
              <a:gd name="T3" fmla="*/ 0 h 1587"/>
              <a:gd name="T4" fmla="*/ 2147483647 w 1495"/>
              <a:gd name="T5" fmla="*/ 0 h 1587"/>
              <a:gd name="T6" fmla="*/ 2147483647 w 1495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  <a:gd name="T12" fmla="*/ 0 w 1495"/>
              <a:gd name="T13" fmla="*/ 0 h 1587"/>
              <a:gd name="T14" fmla="*/ 1495 w 1495"/>
              <a:gd name="T15" fmla="*/ 0 h 15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95" h="1587">
                <a:moveTo>
                  <a:pt x="1495" y="0"/>
                </a:moveTo>
                <a:lnTo>
                  <a:pt x="0" y="0"/>
                </a:lnTo>
                <a:lnTo>
                  <a:pt x="1495" y="0"/>
                </a:lnTo>
                <a:close/>
              </a:path>
            </a:pathLst>
          </a:custGeom>
          <a:solidFill>
            <a:srgbClr val="52769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7" name="Freeform 25"/>
          <p:cNvSpPr>
            <a:spLocks noChangeArrowheads="1"/>
          </p:cNvSpPr>
          <p:nvPr/>
        </p:nvSpPr>
        <p:spPr bwMode="auto">
          <a:xfrm>
            <a:off x="1314450" y="3259116"/>
            <a:ext cx="0" cy="844550"/>
          </a:xfrm>
          <a:custGeom>
            <a:avLst/>
            <a:gdLst>
              <a:gd name="T0" fmla="*/ 0 w 1587"/>
              <a:gd name="T1" fmla="*/ 0 h 533"/>
              <a:gd name="T2" fmla="*/ 0 w 1587"/>
              <a:gd name="T3" fmla="*/ 2147483647 h 533"/>
              <a:gd name="T4" fmla="*/ 0 w 1587"/>
              <a:gd name="T5" fmla="*/ 0 h 533"/>
              <a:gd name="T6" fmla="*/ 0 w 1587"/>
              <a:gd name="T7" fmla="*/ 0 h 533"/>
              <a:gd name="T8" fmla="*/ 0 60000 65536"/>
              <a:gd name="T9" fmla="*/ 0 60000 65536"/>
              <a:gd name="T10" fmla="*/ 0 60000 65536"/>
              <a:gd name="T11" fmla="*/ 0 60000 65536"/>
              <a:gd name="T12" fmla="*/ 0 w 1587"/>
              <a:gd name="T13" fmla="*/ 0 h 533"/>
              <a:gd name="T14" fmla="*/ 0 w 1587"/>
              <a:gd name="T15" fmla="*/ 533 h 5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87" h="533">
                <a:moveTo>
                  <a:pt x="0" y="0"/>
                </a:moveTo>
                <a:lnTo>
                  <a:pt x="0" y="533"/>
                </a:lnTo>
                <a:lnTo>
                  <a:pt x="0" y="0"/>
                </a:lnTo>
                <a:close/>
              </a:path>
            </a:pathLst>
          </a:custGeom>
          <a:solidFill>
            <a:srgbClr val="608AB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8" name="Freeform 26"/>
          <p:cNvSpPr>
            <a:spLocks noChangeArrowheads="1"/>
          </p:cNvSpPr>
          <p:nvPr/>
        </p:nvSpPr>
        <p:spPr bwMode="auto">
          <a:xfrm>
            <a:off x="1314450" y="4106841"/>
            <a:ext cx="2371725" cy="0"/>
          </a:xfrm>
          <a:custGeom>
            <a:avLst/>
            <a:gdLst>
              <a:gd name="T0" fmla="*/ 0 w 1495"/>
              <a:gd name="T1" fmla="*/ 0 h 1588"/>
              <a:gd name="T2" fmla="*/ 2147483647 w 1495"/>
              <a:gd name="T3" fmla="*/ 0 h 1588"/>
              <a:gd name="T4" fmla="*/ 0 w 1495"/>
              <a:gd name="T5" fmla="*/ 0 h 1588"/>
              <a:gd name="T6" fmla="*/ 0 w 1495"/>
              <a:gd name="T7" fmla="*/ 0 h 1588"/>
              <a:gd name="T8" fmla="*/ 0 60000 65536"/>
              <a:gd name="T9" fmla="*/ 0 60000 65536"/>
              <a:gd name="T10" fmla="*/ 0 60000 65536"/>
              <a:gd name="T11" fmla="*/ 0 60000 65536"/>
              <a:gd name="T12" fmla="*/ 0 w 1495"/>
              <a:gd name="T13" fmla="*/ 0 h 1588"/>
              <a:gd name="T14" fmla="*/ 1495 w 1495"/>
              <a:gd name="T15" fmla="*/ 0 h 1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95" h="1588">
                <a:moveTo>
                  <a:pt x="0" y="0"/>
                </a:moveTo>
                <a:lnTo>
                  <a:pt x="1495" y="0"/>
                </a:lnTo>
                <a:lnTo>
                  <a:pt x="0" y="0"/>
                </a:lnTo>
                <a:close/>
              </a:path>
            </a:pathLst>
          </a:custGeom>
          <a:solidFill>
            <a:srgbClr val="52769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9" name="Freeform 27"/>
          <p:cNvSpPr>
            <a:spLocks noChangeArrowheads="1"/>
          </p:cNvSpPr>
          <p:nvPr/>
        </p:nvSpPr>
        <p:spPr bwMode="auto">
          <a:xfrm>
            <a:off x="3689350" y="3259116"/>
            <a:ext cx="0" cy="844550"/>
          </a:xfrm>
          <a:custGeom>
            <a:avLst/>
            <a:gdLst>
              <a:gd name="T0" fmla="*/ 0 w 1588"/>
              <a:gd name="T1" fmla="*/ 2147483647 h 533"/>
              <a:gd name="T2" fmla="*/ 0 w 1588"/>
              <a:gd name="T3" fmla="*/ 0 h 533"/>
              <a:gd name="T4" fmla="*/ 0 w 1588"/>
              <a:gd name="T5" fmla="*/ 2147483647 h 533"/>
              <a:gd name="T6" fmla="*/ 0 w 1588"/>
              <a:gd name="T7" fmla="*/ 2147483647 h 533"/>
              <a:gd name="T8" fmla="*/ 0 60000 65536"/>
              <a:gd name="T9" fmla="*/ 0 60000 65536"/>
              <a:gd name="T10" fmla="*/ 0 60000 65536"/>
              <a:gd name="T11" fmla="*/ 0 60000 65536"/>
              <a:gd name="T12" fmla="*/ 0 w 1588"/>
              <a:gd name="T13" fmla="*/ 0 h 533"/>
              <a:gd name="T14" fmla="*/ 0 w 1588"/>
              <a:gd name="T15" fmla="*/ 533 h 5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88" h="533">
                <a:moveTo>
                  <a:pt x="0" y="533"/>
                </a:moveTo>
                <a:lnTo>
                  <a:pt x="0" y="0"/>
                </a:lnTo>
                <a:lnTo>
                  <a:pt x="0" y="533"/>
                </a:lnTo>
                <a:close/>
              </a:path>
            </a:pathLst>
          </a:custGeom>
          <a:solidFill>
            <a:srgbClr val="6998C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0" name="Freeform 28"/>
          <p:cNvSpPr>
            <a:spLocks noChangeArrowheads="1"/>
          </p:cNvSpPr>
          <p:nvPr/>
        </p:nvSpPr>
        <p:spPr bwMode="auto">
          <a:xfrm>
            <a:off x="1314450" y="3259116"/>
            <a:ext cx="2371725" cy="0"/>
          </a:xfrm>
          <a:custGeom>
            <a:avLst/>
            <a:gdLst>
              <a:gd name="T0" fmla="*/ 2147483647 w 1495"/>
              <a:gd name="T1" fmla="*/ 0 h 1587"/>
              <a:gd name="T2" fmla="*/ 0 w 1495"/>
              <a:gd name="T3" fmla="*/ 0 h 1587"/>
              <a:gd name="T4" fmla="*/ 2147483647 w 1495"/>
              <a:gd name="T5" fmla="*/ 0 h 1587"/>
              <a:gd name="T6" fmla="*/ 2147483647 w 1495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  <a:gd name="T12" fmla="*/ 0 w 1495"/>
              <a:gd name="T13" fmla="*/ 0 h 1587"/>
              <a:gd name="T14" fmla="*/ 1495 w 1495"/>
              <a:gd name="T15" fmla="*/ 0 h 15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95" h="1587">
                <a:moveTo>
                  <a:pt x="1495" y="0"/>
                </a:moveTo>
                <a:lnTo>
                  <a:pt x="0" y="0"/>
                </a:lnTo>
                <a:lnTo>
                  <a:pt x="1495" y="0"/>
                </a:lnTo>
                <a:close/>
              </a:path>
            </a:pathLst>
          </a:custGeom>
          <a:solidFill>
            <a:srgbClr val="52769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1" name="Freeform 29"/>
          <p:cNvSpPr>
            <a:spLocks noChangeArrowheads="1"/>
          </p:cNvSpPr>
          <p:nvPr/>
        </p:nvSpPr>
        <p:spPr bwMode="auto">
          <a:xfrm>
            <a:off x="4314825" y="3716316"/>
            <a:ext cx="142875" cy="133350"/>
          </a:xfrm>
          <a:custGeom>
            <a:avLst/>
            <a:gdLst>
              <a:gd name="T0" fmla="*/ 0 w 90"/>
              <a:gd name="T1" fmla="*/ 2147483647 h 84"/>
              <a:gd name="T2" fmla="*/ 2147483647 w 90"/>
              <a:gd name="T3" fmla="*/ 0 h 84"/>
              <a:gd name="T4" fmla="*/ 0 w 90"/>
              <a:gd name="T5" fmla="*/ 2147483647 h 84"/>
              <a:gd name="T6" fmla="*/ 0 w 90"/>
              <a:gd name="T7" fmla="*/ 2147483647 h 84"/>
              <a:gd name="T8" fmla="*/ 0 60000 65536"/>
              <a:gd name="T9" fmla="*/ 0 60000 65536"/>
              <a:gd name="T10" fmla="*/ 0 60000 65536"/>
              <a:gd name="T11" fmla="*/ 0 60000 65536"/>
              <a:gd name="T12" fmla="*/ 0 w 90"/>
              <a:gd name="T13" fmla="*/ 0 h 84"/>
              <a:gd name="T14" fmla="*/ 90 w 90"/>
              <a:gd name="T15" fmla="*/ 84 h 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0" h="84">
                <a:moveTo>
                  <a:pt x="0" y="84"/>
                </a:moveTo>
                <a:lnTo>
                  <a:pt x="90" y="0"/>
                </a:lnTo>
                <a:lnTo>
                  <a:pt x="0" y="8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2" name="Freeform 30"/>
          <p:cNvSpPr>
            <a:spLocks noChangeArrowheads="1"/>
          </p:cNvSpPr>
          <p:nvPr/>
        </p:nvSpPr>
        <p:spPr bwMode="auto">
          <a:xfrm>
            <a:off x="4257675" y="3716316"/>
            <a:ext cx="200025" cy="0"/>
          </a:xfrm>
          <a:custGeom>
            <a:avLst/>
            <a:gdLst>
              <a:gd name="T0" fmla="*/ 2147483647 w 126"/>
              <a:gd name="T1" fmla="*/ 0 h 1588"/>
              <a:gd name="T2" fmla="*/ 2147483647 w 126"/>
              <a:gd name="T3" fmla="*/ 0 h 1588"/>
              <a:gd name="T4" fmla="*/ 2147483647 w 126"/>
              <a:gd name="T5" fmla="*/ 0 h 1588"/>
              <a:gd name="T6" fmla="*/ 2147483647 w 126"/>
              <a:gd name="T7" fmla="*/ 0 h 1588"/>
              <a:gd name="T8" fmla="*/ 2147483647 w 126"/>
              <a:gd name="T9" fmla="*/ 0 h 1588"/>
              <a:gd name="T10" fmla="*/ 2147483647 w 126"/>
              <a:gd name="T11" fmla="*/ 0 h 1588"/>
              <a:gd name="T12" fmla="*/ 0 w 126"/>
              <a:gd name="T13" fmla="*/ 0 h 1588"/>
              <a:gd name="T14" fmla="*/ 0 w 126"/>
              <a:gd name="T15" fmla="*/ 0 h 1588"/>
              <a:gd name="T16" fmla="*/ 2147483647 w 126"/>
              <a:gd name="T17" fmla="*/ 0 h 1588"/>
              <a:gd name="T18" fmla="*/ 2147483647 w 126"/>
              <a:gd name="T19" fmla="*/ 0 h 1588"/>
              <a:gd name="T20" fmla="*/ 2147483647 w 126"/>
              <a:gd name="T21" fmla="*/ 0 h 1588"/>
              <a:gd name="T22" fmla="*/ 2147483647 w 126"/>
              <a:gd name="T23" fmla="*/ 0 h 1588"/>
              <a:gd name="T24" fmla="*/ 2147483647 w 126"/>
              <a:gd name="T25" fmla="*/ 0 h 1588"/>
              <a:gd name="T26" fmla="*/ 2147483647 w 126"/>
              <a:gd name="T27" fmla="*/ 0 h 1588"/>
              <a:gd name="T28" fmla="*/ 2147483647 w 126"/>
              <a:gd name="T29" fmla="*/ 0 h 1588"/>
              <a:gd name="T30" fmla="*/ 2147483647 w 126"/>
              <a:gd name="T31" fmla="*/ 0 h 1588"/>
              <a:gd name="T32" fmla="*/ 2147483647 w 126"/>
              <a:gd name="T33" fmla="*/ 0 h 1588"/>
              <a:gd name="T34" fmla="*/ 2147483647 w 126"/>
              <a:gd name="T35" fmla="*/ 0 h 158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26"/>
              <a:gd name="T55" fmla="*/ 0 h 1588"/>
              <a:gd name="T56" fmla="*/ 126 w 126"/>
              <a:gd name="T57" fmla="*/ 0 h 1588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26" h="1588">
                <a:moveTo>
                  <a:pt x="126" y="0"/>
                </a:moveTo>
                <a:lnTo>
                  <a:pt x="120" y="0"/>
                </a:lnTo>
                <a:lnTo>
                  <a:pt x="108" y="0"/>
                </a:lnTo>
                <a:lnTo>
                  <a:pt x="72" y="0"/>
                </a:lnTo>
                <a:lnTo>
                  <a:pt x="30" y="0"/>
                </a:lnTo>
                <a:lnTo>
                  <a:pt x="12" y="0"/>
                </a:lnTo>
                <a:lnTo>
                  <a:pt x="0" y="0"/>
                </a:lnTo>
                <a:lnTo>
                  <a:pt x="12" y="0"/>
                </a:lnTo>
                <a:lnTo>
                  <a:pt x="30" y="0"/>
                </a:lnTo>
                <a:lnTo>
                  <a:pt x="72" y="0"/>
                </a:lnTo>
                <a:lnTo>
                  <a:pt x="108" y="0"/>
                </a:lnTo>
                <a:lnTo>
                  <a:pt x="120" y="0"/>
                </a:lnTo>
                <a:lnTo>
                  <a:pt x="126" y="0"/>
                </a:lnTo>
                <a:close/>
                <a:moveTo>
                  <a:pt x="126" y="0"/>
                </a:moveTo>
                <a:lnTo>
                  <a:pt x="12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3" name="Freeform 31"/>
          <p:cNvSpPr>
            <a:spLocks noChangeArrowheads="1"/>
          </p:cNvSpPr>
          <p:nvPr/>
        </p:nvSpPr>
        <p:spPr bwMode="auto">
          <a:xfrm>
            <a:off x="4200525" y="3497241"/>
            <a:ext cx="53975" cy="219075"/>
          </a:xfrm>
          <a:custGeom>
            <a:avLst/>
            <a:gdLst>
              <a:gd name="T0" fmla="*/ 2147483647 w 35"/>
              <a:gd name="T1" fmla="*/ 2147483647 h 138"/>
              <a:gd name="T2" fmla="*/ 2147483647 w 35"/>
              <a:gd name="T3" fmla="*/ 2147483647 h 138"/>
              <a:gd name="T4" fmla="*/ 2147483647 w 35"/>
              <a:gd name="T5" fmla="*/ 2147483647 h 138"/>
              <a:gd name="T6" fmla="*/ 2147483647 w 35"/>
              <a:gd name="T7" fmla="*/ 2147483647 h 138"/>
              <a:gd name="T8" fmla="*/ 2147483647 w 35"/>
              <a:gd name="T9" fmla="*/ 2147483647 h 138"/>
              <a:gd name="T10" fmla="*/ 2147483647 w 35"/>
              <a:gd name="T11" fmla="*/ 2147483647 h 138"/>
              <a:gd name="T12" fmla="*/ 2147483647 w 35"/>
              <a:gd name="T13" fmla="*/ 2147483647 h 138"/>
              <a:gd name="T14" fmla="*/ 0 w 35"/>
              <a:gd name="T15" fmla="*/ 0 h 138"/>
              <a:gd name="T16" fmla="*/ 0 w 35"/>
              <a:gd name="T17" fmla="*/ 0 h 138"/>
              <a:gd name="T18" fmla="*/ 2147483647 w 35"/>
              <a:gd name="T19" fmla="*/ 2147483647 h 138"/>
              <a:gd name="T20" fmla="*/ 2147483647 w 35"/>
              <a:gd name="T21" fmla="*/ 2147483647 h 138"/>
              <a:gd name="T22" fmla="*/ 2147483647 w 35"/>
              <a:gd name="T23" fmla="*/ 2147483647 h 138"/>
              <a:gd name="T24" fmla="*/ 2147483647 w 35"/>
              <a:gd name="T25" fmla="*/ 2147483647 h 138"/>
              <a:gd name="T26" fmla="*/ 2147483647 w 35"/>
              <a:gd name="T27" fmla="*/ 2147483647 h 138"/>
              <a:gd name="T28" fmla="*/ 2147483647 w 35"/>
              <a:gd name="T29" fmla="*/ 2147483647 h 138"/>
              <a:gd name="T30" fmla="*/ 2147483647 w 35"/>
              <a:gd name="T31" fmla="*/ 2147483647 h 138"/>
              <a:gd name="T32" fmla="*/ 2147483647 w 35"/>
              <a:gd name="T33" fmla="*/ 2147483647 h 138"/>
              <a:gd name="T34" fmla="*/ 2147483647 w 35"/>
              <a:gd name="T35" fmla="*/ 2147483647 h 138"/>
              <a:gd name="T36" fmla="*/ 2147483647 w 35"/>
              <a:gd name="T37" fmla="*/ 2147483647 h 138"/>
              <a:gd name="T38" fmla="*/ 2147483647 w 35"/>
              <a:gd name="T39" fmla="*/ 2147483647 h 13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35"/>
              <a:gd name="T61" fmla="*/ 0 h 138"/>
              <a:gd name="T62" fmla="*/ 35 w 35"/>
              <a:gd name="T63" fmla="*/ 138 h 13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35" h="138">
                <a:moveTo>
                  <a:pt x="35" y="138"/>
                </a:moveTo>
                <a:lnTo>
                  <a:pt x="30" y="132"/>
                </a:lnTo>
                <a:lnTo>
                  <a:pt x="24" y="120"/>
                </a:lnTo>
                <a:lnTo>
                  <a:pt x="24" y="96"/>
                </a:lnTo>
                <a:lnTo>
                  <a:pt x="18" y="72"/>
                </a:lnTo>
                <a:lnTo>
                  <a:pt x="12" y="24"/>
                </a:lnTo>
                <a:lnTo>
                  <a:pt x="6" y="12"/>
                </a:lnTo>
                <a:lnTo>
                  <a:pt x="0" y="0"/>
                </a:lnTo>
                <a:lnTo>
                  <a:pt x="6" y="12"/>
                </a:lnTo>
                <a:lnTo>
                  <a:pt x="12" y="24"/>
                </a:lnTo>
                <a:lnTo>
                  <a:pt x="18" y="72"/>
                </a:lnTo>
                <a:lnTo>
                  <a:pt x="24" y="96"/>
                </a:lnTo>
                <a:lnTo>
                  <a:pt x="24" y="120"/>
                </a:lnTo>
                <a:lnTo>
                  <a:pt x="30" y="132"/>
                </a:lnTo>
                <a:lnTo>
                  <a:pt x="35" y="138"/>
                </a:lnTo>
                <a:close/>
                <a:moveTo>
                  <a:pt x="35" y="138"/>
                </a:moveTo>
                <a:lnTo>
                  <a:pt x="35" y="13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4" name="Freeform 32"/>
          <p:cNvSpPr>
            <a:spLocks noChangeArrowheads="1"/>
          </p:cNvSpPr>
          <p:nvPr/>
        </p:nvSpPr>
        <p:spPr bwMode="auto">
          <a:xfrm>
            <a:off x="3933825" y="3487716"/>
            <a:ext cx="266700" cy="9525"/>
          </a:xfrm>
          <a:custGeom>
            <a:avLst/>
            <a:gdLst>
              <a:gd name="T0" fmla="*/ 2147483647 w 168"/>
              <a:gd name="T1" fmla="*/ 2147483647 h 6"/>
              <a:gd name="T2" fmla="*/ 2147483647 w 168"/>
              <a:gd name="T3" fmla="*/ 0 h 6"/>
              <a:gd name="T4" fmla="*/ 2147483647 w 168"/>
              <a:gd name="T5" fmla="*/ 0 h 6"/>
              <a:gd name="T6" fmla="*/ 2147483647 w 168"/>
              <a:gd name="T7" fmla="*/ 0 h 6"/>
              <a:gd name="T8" fmla="*/ 2147483647 w 168"/>
              <a:gd name="T9" fmla="*/ 0 h 6"/>
              <a:gd name="T10" fmla="*/ 2147483647 w 168"/>
              <a:gd name="T11" fmla="*/ 0 h 6"/>
              <a:gd name="T12" fmla="*/ 2147483647 w 168"/>
              <a:gd name="T13" fmla="*/ 0 h 6"/>
              <a:gd name="T14" fmla="*/ 2147483647 w 168"/>
              <a:gd name="T15" fmla="*/ 0 h 6"/>
              <a:gd name="T16" fmla="*/ 0 w 168"/>
              <a:gd name="T17" fmla="*/ 0 h 6"/>
              <a:gd name="T18" fmla="*/ 0 w 168"/>
              <a:gd name="T19" fmla="*/ 0 h 6"/>
              <a:gd name="T20" fmla="*/ 2147483647 w 168"/>
              <a:gd name="T21" fmla="*/ 0 h 6"/>
              <a:gd name="T22" fmla="*/ 2147483647 w 168"/>
              <a:gd name="T23" fmla="*/ 0 h 6"/>
              <a:gd name="T24" fmla="*/ 2147483647 w 168"/>
              <a:gd name="T25" fmla="*/ 0 h 6"/>
              <a:gd name="T26" fmla="*/ 2147483647 w 168"/>
              <a:gd name="T27" fmla="*/ 0 h 6"/>
              <a:gd name="T28" fmla="*/ 2147483647 w 168"/>
              <a:gd name="T29" fmla="*/ 0 h 6"/>
              <a:gd name="T30" fmla="*/ 2147483647 w 168"/>
              <a:gd name="T31" fmla="*/ 0 h 6"/>
              <a:gd name="T32" fmla="*/ 2147483647 w 168"/>
              <a:gd name="T33" fmla="*/ 0 h 6"/>
              <a:gd name="T34" fmla="*/ 2147483647 w 168"/>
              <a:gd name="T35" fmla="*/ 2147483647 h 6"/>
              <a:gd name="T36" fmla="*/ 2147483647 w 168"/>
              <a:gd name="T37" fmla="*/ 2147483647 h 6"/>
              <a:gd name="T38" fmla="*/ 2147483647 w 168"/>
              <a:gd name="T39" fmla="*/ 2147483647 h 6"/>
              <a:gd name="T40" fmla="*/ 2147483647 w 168"/>
              <a:gd name="T41" fmla="*/ 2147483647 h 6"/>
              <a:gd name="T42" fmla="*/ 2147483647 w 168"/>
              <a:gd name="T43" fmla="*/ 2147483647 h 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68"/>
              <a:gd name="T67" fmla="*/ 0 h 6"/>
              <a:gd name="T68" fmla="*/ 168 w 168"/>
              <a:gd name="T69" fmla="*/ 6 h 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68" h="6">
                <a:moveTo>
                  <a:pt x="168" y="6"/>
                </a:moveTo>
                <a:lnTo>
                  <a:pt x="162" y="0"/>
                </a:lnTo>
                <a:lnTo>
                  <a:pt x="144" y="0"/>
                </a:lnTo>
                <a:lnTo>
                  <a:pt x="120" y="0"/>
                </a:lnTo>
                <a:lnTo>
                  <a:pt x="84" y="0"/>
                </a:lnTo>
                <a:lnTo>
                  <a:pt x="54" y="0"/>
                </a:lnTo>
                <a:lnTo>
                  <a:pt x="30" y="0"/>
                </a:lnTo>
                <a:lnTo>
                  <a:pt x="6" y="0"/>
                </a:lnTo>
                <a:lnTo>
                  <a:pt x="0" y="0"/>
                </a:lnTo>
                <a:lnTo>
                  <a:pt x="6" y="0"/>
                </a:lnTo>
                <a:lnTo>
                  <a:pt x="30" y="0"/>
                </a:lnTo>
                <a:lnTo>
                  <a:pt x="54" y="0"/>
                </a:lnTo>
                <a:lnTo>
                  <a:pt x="84" y="0"/>
                </a:lnTo>
                <a:lnTo>
                  <a:pt x="120" y="0"/>
                </a:lnTo>
                <a:lnTo>
                  <a:pt x="144" y="0"/>
                </a:lnTo>
                <a:lnTo>
                  <a:pt x="162" y="0"/>
                </a:lnTo>
                <a:lnTo>
                  <a:pt x="168" y="6"/>
                </a:lnTo>
                <a:close/>
                <a:moveTo>
                  <a:pt x="168" y="6"/>
                </a:moveTo>
                <a:lnTo>
                  <a:pt x="168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5" name="Freeform 33"/>
          <p:cNvSpPr>
            <a:spLocks noChangeArrowheads="1"/>
          </p:cNvSpPr>
          <p:nvPr/>
        </p:nvSpPr>
        <p:spPr bwMode="auto">
          <a:xfrm>
            <a:off x="3746500" y="3487716"/>
            <a:ext cx="187325" cy="133350"/>
          </a:xfrm>
          <a:custGeom>
            <a:avLst/>
            <a:gdLst>
              <a:gd name="T0" fmla="*/ 2147483647 w 119"/>
              <a:gd name="T1" fmla="*/ 0 h 84"/>
              <a:gd name="T2" fmla="*/ 0 w 119"/>
              <a:gd name="T3" fmla="*/ 2147483647 h 84"/>
              <a:gd name="T4" fmla="*/ 2147483647 w 119"/>
              <a:gd name="T5" fmla="*/ 0 h 84"/>
              <a:gd name="T6" fmla="*/ 2147483647 w 119"/>
              <a:gd name="T7" fmla="*/ 0 h 84"/>
              <a:gd name="T8" fmla="*/ 2147483647 w 119"/>
              <a:gd name="T9" fmla="*/ 0 h 84"/>
              <a:gd name="T10" fmla="*/ 2147483647 w 119"/>
              <a:gd name="T11" fmla="*/ 0 h 84"/>
              <a:gd name="T12" fmla="*/ 2147483647 w 119"/>
              <a:gd name="T13" fmla="*/ 0 h 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9"/>
              <a:gd name="T22" fmla="*/ 0 h 84"/>
              <a:gd name="T23" fmla="*/ 119 w 119"/>
              <a:gd name="T24" fmla="*/ 84 h 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9" h="84">
                <a:moveTo>
                  <a:pt x="119" y="0"/>
                </a:moveTo>
                <a:lnTo>
                  <a:pt x="0" y="84"/>
                </a:lnTo>
                <a:lnTo>
                  <a:pt x="119" y="0"/>
                </a:lnTo>
                <a:close/>
                <a:moveTo>
                  <a:pt x="119" y="0"/>
                </a:moveTo>
                <a:lnTo>
                  <a:pt x="11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6" name="Freeform 34"/>
          <p:cNvSpPr>
            <a:spLocks noChangeArrowheads="1"/>
          </p:cNvSpPr>
          <p:nvPr/>
        </p:nvSpPr>
        <p:spPr bwMode="auto">
          <a:xfrm>
            <a:off x="3746500" y="3621066"/>
            <a:ext cx="254000" cy="9525"/>
          </a:xfrm>
          <a:custGeom>
            <a:avLst/>
            <a:gdLst>
              <a:gd name="T0" fmla="*/ 0 w 161"/>
              <a:gd name="T1" fmla="*/ 0 h 6"/>
              <a:gd name="T2" fmla="*/ 2147483647 w 161"/>
              <a:gd name="T3" fmla="*/ 0 h 6"/>
              <a:gd name="T4" fmla="*/ 2147483647 w 161"/>
              <a:gd name="T5" fmla="*/ 0 h 6"/>
              <a:gd name="T6" fmla="*/ 2147483647 w 161"/>
              <a:gd name="T7" fmla="*/ 0 h 6"/>
              <a:gd name="T8" fmla="*/ 2147483647 w 161"/>
              <a:gd name="T9" fmla="*/ 0 h 6"/>
              <a:gd name="T10" fmla="*/ 2147483647 w 161"/>
              <a:gd name="T11" fmla="*/ 0 h 6"/>
              <a:gd name="T12" fmla="*/ 2147483647 w 161"/>
              <a:gd name="T13" fmla="*/ 0 h 6"/>
              <a:gd name="T14" fmla="*/ 2147483647 w 161"/>
              <a:gd name="T15" fmla="*/ 0 h 6"/>
              <a:gd name="T16" fmla="*/ 2147483647 w 161"/>
              <a:gd name="T17" fmla="*/ 2147483647 h 6"/>
              <a:gd name="T18" fmla="*/ 2147483647 w 161"/>
              <a:gd name="T19" fmla="*/ 2147483647 h 6"/>
              <a:gd name="T20" fmla="*/ 2147483647 w 161"/>
              <a:gd name="T21" fmla="*/ 0 h 6"/>
              <a:gd name="T22" fmla="*/ 2147483647 w 161"/>
              <a:gd name="T23" fmla="*/ 0 h 6"/>
              <a:gd name="T24" fmla="*/ 2147483647 w 161"/>
              <a:gd name="T25" fmla="*/ 0 h 6"/>
              <a:gd name="T26" fmla="*/ 2147483647 w 161"/>
              <a:gd name="T27" fmla="*/ 0 h 6"/>
              <a:gd name="T28" fmla="*/ 2147483647 w 161"/>
              <a:gd name="T29" fmla="*/ 0 h 6"/>
              <a:gd name="T30" fmla="*/ 2147483647 w 161"/>
              <a:gd name="T31" fmla="*/ 0 h 6"/>
              <a:gd name="T32" fmla="*/ 2147483647 w 161"/>
              <a:gd name="T33" fmla="*/ 0 h 6"/>
              <a:gd name="T34" fmla="*/ 0 w 161"/>
              <a:gd name="T35" fmla="*/ 0 h 6"/>
              <a:gd name="T36" fmla="*/ 0 w 161"/>
              <a:gd name="T37" fmla="*/ 0 h 6"/>
              <a:gd name="T38" fmla="*/ 0 w 161"/>
              <a:gd name="T39" fmla="*/ 0 h 6"/>
              <a:gd name="T40" fmla="*/ 0 w 161"/>
              <a:gd name="T41" fmla="*/ 0 h 6"/>
              <a:gd name="T42" fmla="*/ 0 w 161"/>
              <a:gd name="T43" fmla="*/ 0 h 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61"/>
              <a:gd name="T67" fmla="*/ 0 h 6"/>
              <a:gd name="T68" fmla="*/ 161 w 161"/>
              <a:gd name="T69" fmla="*/ 6 h 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61" h="6">
                <a:moveTo>
                  <a:pt x="0" y="0"/>
                </a:moveTo>
                <a:lnTo>
                  <a:pt x="6" y="0"/>
                </a:lnTo>
                <a:lnTo>
                  <a:pt x="24" y="0"/>
                </a:lnTo>
                <a:lnTo>
                  <a:pt x="47" y="0"/>
                </a:lnTo>
                <a:lnTo>
                  <a:pt x="77" y="0"/>
                </a:lnTo>
                <a:lnTo>
                  <a:pt x="107" y="0"/>
                </a:lnTo>
                <a:lnTo>
                  <a:pt x="131" y="0"/>
                </a:lnTo>
                <a:lnTo>
                  <a:pt x="149" y="0"/>
                </a:lnTo>
                <a:lnTo>
                  <a:pt x="161" y="6"/>
                </a:lnTo>
                <a:lnTo>
                  <a:pt x="149" y="0"/>
                </a:lnTo>
                <a:lnTo>
                  <a:pt x="131" y="0"/>
                </a:lnTo>
                <a:lnTo>
                  <a:pt x="107" y="0"/>
                </a:lnTo>
                <a:lnTo>
                  <a:pt x="77" y="0"/>
                </a:lnTo>
                <a:lnTo>
                  <a:pt x="47" y="0"/>
                </a:lnTo>
                <a:lnTo>
                  <a:pt x="24" y="0"/>
                </a:lnTo>
                <a:lnTo>
                  <a:pt x="6" y="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7" name="Freeform 35"/>
          <p:cNvSpPr>
            <a:spLocks noChangeArrowheads="1"/>
          </p:cNvSpPr>
          <p:nvPr/>
        </p:nvSpPr>
        <p:spPr bwMode="auto">
          <a:xfrm>
            <a:off x="4000500" y="3630591"/>
            <a:ext cx="66675" cy="219075"/>
          </a:xfrm>
          <a:custGeom>
            <a:avLst/>
            <a:gdLst>
              <a:gd name="T0" fmla="*/ 0 w 42"/>
              <a:gd name="T1" fmla="*/ 0 h 138"/>
              <a:gd name="T2" fmla="*/ 2147483647 w 42"/>
              <a:gd name="T3" fmla="*/ 2147483647 h 138"/>
              <a:gd name="T4" fmla="*/ 2147483647 w 42"/>
              <a:gd name="T5" fmla="*/ 2147483647 h 138"/>
              <a:gd name="T6" fmla="*/ 2147483647 w 42"/>
              <a:gd name="T7" fmla="*/ 2147483647 h 138"/>
              <a:gd name="T8" fmla="*/ 2147483647 w 42"/>
              <a:gd name="T9" fmla="*/ 2147483647 h 138"/>
              <a:gd name="T10" fmla="*/ 2147483647 w 42"/>
              <a:gd name="T11" fmla="*/ 2147483647 h 138"/>
              <a:gd name="T12" fmla="*/ 2147483647 w 42"/>
              <a:gd name="T13" fmla="*/ 2147483647 h 138"/>
              <a:gd name="T14" fmla="*/ 2147483647 w 42"/>
              <a:gd name="T15" fmla="*/ 2147483647 h 138"/>
              <a:gd name="T16" fmla="*/ 2147483647 w 42"/>
              <a:gd name="T17" fmla="*/ 2147483647 h 138"/>
              <a:gd name="T18" fmla="*/ 2147483647 w 42"/>
              <a:gd name="T19" fmla="*/ 2147483647 h 138"/>
              <a:gd name="T20" fmla="*/ 2147483647 w 42"/>
              <a:gd name="T21" fmla="*/ 2147483647 h 138"/>
              <a:gd name="T22" fmla="*/ 2147483647 w 42"/>
              <a:gd name="T23" fmla="*/ 2147483647 h 138"/>
              <a:gd name="T24" fmla="*/ 2147483647 w 42"/>
              <a:gd name="T25" fmla="*/ 2147483647 h 138"/>
              <a:gd name="T26" fmla="*/ 0 w 42"/>
              <a:gd name="T27" fmla="*/ 0 h 138"/>
              <a:gd name="T28" fmla="*/ 0 w 42"/>
              <a:gd name="T29" fmla="*/ 0 h 138"/>
              <a:gd name="T30" fmla="*/ 0 w 42"/>
              <a:gd name="T31" fmla="*/ 0 h 138"/>
              <a:gd name="T32" fmla="*/ 0 w 42"/>
              <a:gd name="T33" fmla="*/ 0 h 138"/>
              <a:gd name="T34" fmla="*/ 0 w 42"/>
              <a:gd name="T35" fmla="*/ 0 h 13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42"/>
              <a:gd name="T55" fmla="*/ 0 h 138"/>
              <a:gd name="T56" fmla="*/ 42 w 42"/>
              <a:gd name="T57" fmla="*/ 138 h 138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42" h="138">
                <a:moveTo>
                  <a:pt x="0" y="0"/>
                </a:moveTo>
                <a:lnTo>
                  <a:pt x="6" y="12"/>
                </a:lnTo>
                <a:lnTo>
                  <a:pt x="12" y="24"/>
                </a:lnTo>
                <a:lnTo>
                  <a:pt x="18" y="72"/>
                </a:lnTo>
                <a:lnTo>
                  <a:pt x="30" y="114"/>
                </a:lnTo>
                <a:lnTo>
                  <a:pt x="36" y="132"/>
                </a:lnTo>
                <a:lnTo>
                  <a:pt x="42" y="138"/>
                </a:lnTo>
                <a:lnTo>
                  <a:pt x="36" y="132"/>
                </a:lnTo>
                <a:lnTo>
                  <a:pt x="30" y="114"/>
                </a:lnTo>
                <a:lnTo>
                  <a:pt x="18" y="72"/>
                </a:lnTo>
                <a:lnTo>
                  <a:pt x="12" y="24"/>
                </a:lnTo>
                <a:lnTo>
                  <a:pt x="6" y="12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8" name="Freeform 36"/>
          <p:cNvSpPr>
            <a:spLocks noChangeArrowheads="1"/>
          </p:cNvSpPr>
          <p:nvPr/>
        </p:nvSpPr>
        <p:spPr bwMode="auto">
          <a:xfrm>
            <a:off x="4067175" y="3849666"/>
            <a:ext cx="244475" cy="0"/>
          </a:xfrm>
          <a:custGeom>
            <a:avLst/>
            <a:gdLst>
              <a:gd name="T0" fmla="*/ 0 w 155"/>
              <a:gd name="T1" fmla="*/ 0 h 1588"/>
              <a:gd name="T2" fmla="*/ 2147483647 w 155"/>
              <a:gd name="T3" fmla="*/ 0 h 1588"/>
              <a:gd name="T4" fmla="*/ 2147483647 w 155"/>
              <a:gd name="T5" fmla="*/ 0 h 1588"/>
              <a:gd name="T6" fmla="*/ 2147483647 w 155"/>
              <a:gd name="T7" fmla="*/ 0 h 1588"/>
              <a:gd name="T8" fmla="*/ 2147483647 w 155"/>
              <a:gd name="T9" fmla="*/ 0 h 1588"/>
              <a:gd name="T10" fmla="*/ 2147483647 w 155"/>
              <a:gd name="T11" fmla="*/ 0 h 1588"/>
              <a:gd name="T12" fmla="*/ 2147483647 w 155"/>
              <a:gd name="T13" fmla="*/ 0 h 1588"/>
              <a:gd name="T14" fmla="*/ 2147483647 w 155"/>
              <a:gd name="T15" fmla="*/ 0 h 1588"/>
              <a:gd name="T16" fmla="*/ 2147483647 w 155"/>
              <a:gd name="T17" fmla="*/ 0 h 1588"/>
              <a:gd name="T18" fmla="*/ 2147483647 w 155"/>
              <a:gd name="T19" fmla="*/ 0 h 1588"/>
              <a:gd name="T20" fmla="*/ 2147483647 w 155"/>
              <a:gd name="T21" fmla="*/ 0 h 1588"/>
              <a:gd name="T22" fmla="*/ 2147483647 w 155"/>
              <a:gd name="T23" fmla="*/ 0 h 1588"/>
              <a:gd name="T24" fmla="*/ 2147483647 w 155"/>
              <a:gd name="T25" fmla="*/ 0 h 1588"/>
              <a:gd name="T26" fmla="*/ 2147483647 w 155"/>
              <a:gd name="T27" fmla="*/ 0 h 1588"/>
              <a:gd name="T28" fmla="*/ 2147483647 w 155"/>
              <a:gd name="T29" fmla="*/ 0 h 1588"/>
              <a:gd name="T30" fmla="*/ 0 w 155"/>
              <a:gd name="T31" fmla="*/ 0 h 1588"/>
              <a:gd name="T32" fmla="*/ 0 w 155"/>
              <a:gd name="T33" fmla="*/ 0 h 1588"/>
              <a:gd name="T34" fmla="*/ 0 w 155"/>
              <a:gd name="T35" fmla="*/ 0 h 1588"/>
              <a:gd name="T36" fmla="*/ 0 w 155"/>
              <a:gd name="T37" fmla="*/ 0 h 1588"/>
              <a:gd name="T38" fmla="*/ 0 w 155"/>
              <a:gd name="T39" fmla="*/ 0 h 158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55"/>
              <a:gd name="T61" fmla="*/ 0 h 1588"/>
              <a:gd name="T62" fmla="*/ 155 w 155"/>
              <a:gd name="T63" fmla="*/ 0 h 158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55" h="1588">
                <a:moveTo>
                  <a:pt x="0" y="0"/>
                </a:moveTo>
                <a:lnTo>
                  <a:pt x="12" y="0"/>
                </a:lnTo>
                <a:lnTo>
                  <a:pt x="30" y="0"/>
                </a:lnTo>
                <a:lnTo>
                  <a:pt x="84" y="0"/>
                </a:lnTo>
                <a:lnTo>
                  <a:pt x="108" y="0"/>
                </a:lnTo>
                <a:lnTo>
                  <a:pt x="131" y="0"/>
                </a:lnTo>
                <a:lnTo>
                  <a:pt x="149" y="0"/>
                </a:lnTo>
                <a:lnTo>
                  <a:pt x="155" y="0"/>
                </a:lnTo>
                <a:lnTo>
                  <a:pt x="149" y="0"/>
                </a:lnTo>
                <a:lnTo>
                  <a:pt x="131" y="0"/>
                </a:lnTo>
                <a:lnTo>
                  <a:pt x="108" y="0"/>
                </a:lnTo>
                <a:lnTo>
                  <a:pt x="84" y="0"/>
                </a:lnTo>
                <a:lnTo>
                  <a:pt x="30" y="0"/>
                </a:lnTo>
                <a:lnTo>
                  <a:pt x="12" y="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9" name="Freeform 37"/>
          <p:cNvSpPr>
            <a:spLocks noChangeArrowheads="1"/>
          </p:cNvSpPr>
          <p:nvPr/>
        </p:nvSpPr>
        <p:spPr bwMode="auto">
          <a:xfrm>
            <a:off x="4314825" y="3849666"/>
            <a:ext cx="0" cy="0"/>
          </a:xfrm>
          <a:custGeom>
            <a:avLst/>
            <a:gdLst>
              <a:gd name="T0" fmla="*/ 0 w 1588"/>
              <a:gd name="T1" fmla="*/ 0 h 1588"/>
              <a:gd name="T2" fmla="*/ 0 w 1588"/>
              <a:gd name="T3" fmla="*/ 0 h 1588"/>
              <a:gd name="T4" fmla="*/ 0 w 1588"/>
              <a:gd name="T5" fmla="*/ 0 h 1588"/>
              <a:gd name="T6" fmla="*/ 0 60000 65536"/>
              <a:gd name="T7" fmla="*/ 0 60000 65536"/>
              <a:gd name="T8" fmla="*/ 0 60000 65536"/>
              <a:gd name="T9" fmla="*/ 0 w 1588"/>
              <a:gd name="T10" fmla="*/ 0 h 1588"/>
              <a:gd name="T11" fmla="*/ 1588 w 1588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8" h="1588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0" name="Freeform 38"/>
          <p:cNvSpPr>
            <a:spLocks noChangeArrowheads="1"/>
          </p:cNvSpPr>
          <p:nvPr/>
        </p:nvSpPr>
        <p:spPr bwMode="auto">
          <a:xfrm>
            <a:off x="3746500" y="3659166"/>
            <a:ext cx="225425" cy="9525"/>
          </a:xfrm>
          <a:custGeom>
            <a:avLst/>
            <a:gdLst>
              <a:gd name="T0" fmla="*/ 0 w 143"/>
              <a:gd name="T1" fmla="*/ 0 h 6"/>
              <a:gd name="T2" fmla="*/ 2147483647 w 143"/>
              <a:gd name="T3" fmla="*/ 0 h 6"/>
              <a:gd name="T4" fmla="*/ 2147483647 w 143"/>
              <a:gd name="T5" fmla="*/ 0 h 6"/>
              <a:gd name="T6" fmla="*/ 2147483647 w 143"/>
              <a:gd name="T7" fmla="*/ 0 h 6"/>
              <a:gd name="T8" fmla="*/ 2147483647 w 143"/>
              <a:gd name="T9" fmla="*/ 2147483647 h 6"/>
              <a:gd name="T10" fmla="*/ 2147483647 w 143"/>
              <a:gd name="T11" fmla="*/ 2147483647 h 6"/>
              <a:gd name="T12" fmla="*/ 2147483647 w 143"/>
              <a:gd name="T13" fmla="*/ 2147483647 h 6"/>
              <a:gd name="T14" fmla="*/ 2147483647 w 143"/>
              <a:gd name="T15" fmla="*/ 2147483647 h 6"/>
              <a:gd name="T16" fmla="*/ 2147483647 w 143"/>
              <a:gd name="T17" fmla="*/ 2147483647 h 6"/>
              <a:gd name="T18" fmla="*/ 2147483647 w 143"/>
              <a:gd name="T19" fmla="*/ 2147483647 h 6"/>
              <a:gd name="T20" fmla="*/ 2147483647 w 143"/>
              <a:gd name="T21" fmla="*/ 2147483647 h 6"/>
              <a:gd name="T22" fmla="*/ 2147483647 w 143"/>
              <a:gd name="T23" fmla="*/ 2147483647 h 6"/>
              <a:gd name="T24" fmla="*/ 2147483647 w 143"/>
              <a:gd name="T25" fmla="*/ 0 h 6"/>
              <a:gd name="T26" fmla="*/ 2147483647 w 143"/>
              <a:gd name="T27" fmla="*/ 0 h 6"/>
              <a:gd name="T28" fmla="*/ 2147483647 w 143"/>
              <a:gd name="T29" fmla="*/ 0 h 6"/>
              <a:gd name="T30" fmla="*/ 0 w 143"/>
              <a:gd name="T31" fmla="*/ 0 h 6"/>
              <a:gd name="T32" fmla="*/ 0 w 143"/>
              <a:gd name="T33" fmla="*/ 0 h 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43"/>
              <a:gd name="T52" fmla="*/ 0 h 6"/>
              <a:gd name="T53" fmla="*/ 143 w 143"/>
              <a:gd name="T54" fmla="*/ 6 h 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43" h="6">
                <a:moveTo>
                  <a:pt x="0" y="0"/>
                </a:moveTo>
                <a:lnTo>
                  <a:pt x="6" y="0"/>
                </a:lnTo>
                <a:lnTo>
                  <a:pt x="24" y="0"/>
                </a:lnTo>
                <a:lnTo>
                  <a:pt x="41" y="0"/>
                </a:lnTo>
                <a:lnTo>
                  <a:pt x="65" y="6"/>
                </a:lnTo>
                <a:lnTo>
                  <a:pt x="113" y="6"/>
                </a:lnTo>
                <a:lnTo>
                  <a:pt x="131" y="6"/>
                </a:lnTo>
                <a:lnTo>
                  <a:pt x="143" y="6"/>
                </a:lnTo>
                <a:lnTo>
                  <a:pt x="131" y="6"/>
                </a:lnTo>
                <a:lnTo>
                  <a:pt x="113" y="6"/>
                </a:lnTo>
                <a:lnTo>
                  <a:pt x="65" y="6"/>
                </a:lnTo>
                <a:lnTo>
                  <a:pt x="41" y="0"/>
                </a:lnTo>
                <a:lnTo>
                  <a:pt x="24" y="0"/>
                </a:ln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1" name="Freeform 39"/>
          <p:cNvSpPr>
            <a:spLocks noChangeArrowheads="1"/>
          </p:cNvSpPr>
          <p:nvPr/>
        </p:nvSpPr>
        <p:spPr bwMode="auto">
          <a:xfrm>
            <a:off x="3971925" y="3668691"/>
            <a:ext cx="66675" cy="228600"/>
          </a:xfrm>
          <a:custGeom>
            <a:avLst/>
            <a:gdLst>
              <a:gd name="T0" fmla="*/ 0 w 42"/>
              <a:gd name="T1" fmla="*/ 0 h 144"/>
              <a:gd name="T2" fmla="*/ 0 w 42"/>
              <a:gd name="T3" fmla="*/ 2147483647 h 144"/>
              <a:gd name="T4" fmla="*/ 2147483647 w 42"/>
              <a:gd name="T5" fmla="*/ 2147483647 h 144"/>
              <a:gd name="T6" fmla="*/ 2147483647 w 42"/>
              <a:gd name="T7" fmla="*/ 2147483647 h 144"/>
              <a:gd name="T8" fmla="*/ 2147483647 w 42"/>
              <a:gd name="T9" fmla="*/ 2147483647 h 144"/>
              <a:gd name="T10" fmla="*/ 2147483647 w 42"/>
              <a:gd name="T11" fmla="*/ 2147483647 h 144"/>
              <a:gd name="T12" fmla="*/ 2147483647 w 42"/>
              <a:gd name="T13" fmla="*/ 2147483647 h 144"/>
              <a:gd name="T14" fmla="*/ 2147483647 w 42"/>
              <a:gd name="T15" fmla="*/ 2147483647 h 144"/>
              <a:gd name="T16" fmla="*/ 2147483647 w 42"/>
              <a:gd name="T17" fmla="*/ 2147483647 h 144"/>
              <a:gd name="T18" fmla="*/ 2147483647 w 42"/>
              <a:gd name="T19" fmla="*/ 2147483647 h 144"/>
              <a:gd name="T20" fmla="*/ 2147483647 w 42"/>
              <a:gd name="T21" fmla="*/ 2147483647 h 144"/>
              <a:gd name="T22" fmla="*/ 2147483647 w 42"/>
              <a:gd name="T23" fmla="*/ 2147483647 h 144"/>
              <a:gd name="T24" fmla="*/ 0 w 42"/>
              <a:gd name="T25" fmla="*/ 2147483647 h 144"/>
              <a:gd name="T26" fmla="*/ 0 w 42"/>
              <a:gd name="T27" fmla="*/ 0 h 144"/>
              <a:gd name="T28" fmla="*/ 0 w 42"/>
              <a:gd name="T29" fmla="*/ 0 h 144"/>
              <a:gd name="T30" fmla="*/ 0 w 42"/>
              <a:gd name="T31" fmla="*/ 0 h 144"/>
              <a:gd name="T32" fmla="*/ 0 w 42"/>
              <a:gd name="T33" fmla="*/ 0 h 144"/>
              <a:gd name="T34" fmla="*/ 0 w 42"/>
              <a:gd name="T35" fmla="*/ 0 h 14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42"/>
              <a:gd name="T55" fmla="*/ 0 h 144"/>
              <a:gd name="T56" fmla="*/ 42 w 42"/>
              <a:gd name="T57" fmla="*/ 144 h 144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42" h="144">
                <a:moveTo>
                  <a:pt x="0" y="0"/>
                </a:moveTo>
                <a:lnTo>
                  <a:pt x="0" y="6"/>
                </a:lnTo>
                <a:lnTo>
                  <a:pt x="6" y="18"/>
                </a:lnTo>
                <a:lnTo>
                  <a:pt x="12" y="60"/>
                </a:lnTo>
                <a:lnTo>
                  <a:pt x="24" y="108"/>
                </a:lnTo>
                <a:lnTo>
                  <a:pt x="36" y="126"/>
                </a:lnTo>
                <a:lnTo>
                  <a:pt x="42" y="144"/>
                </a:lnTo>
                <a:lnTo>
                  <a:pt x="36" y="126"/>
                </a:lnTo>
                <a:lnTo>
                  <a:pt x="24" y="108"/>
                </a:lnTo>
                <a:lnTo>
                  <a:pt x="12" y="60"/>
                </a:lnTo>
                <a:lnTo>
                  <a:pt x="6" y="18"/>
                </a:lnTo>
                <a:lnTo>
                  <a:pt x="0" y="6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2" name="Freeform 40"/>
          <p:cNvSpPr>
            <a:spLocks noChangeArrowheads="1"/>
          </p:cNvSpPr>
          <p:nvPr/>
        </p:nvSpPr>
        <p:spPr bwMode="auto">
          <a:xfrm>
            <a:off x="4038600" y="3897291"/>
            <a:ext cx="282575" cy="9525"/>
          </a:xfrm>
          <a:custGeom>
            <a:avLst/>
            <a:gdLst>
              <a:gd name="T0" fmla="*/ 0 w 179"/>
              <a:gd name="T1" fmla="*/ 0 h 6"/>
              <a:gd name="T2" fmla="*/ 2147483647 w 179"/>
              <a:gd name="T3" fmla="*/ 2147483647 h 6"/>
              <a:gd name="T4" fmla="*/ 2147483647 w 179"/>
              <a:gd name="T5" fmla="*/ 2147483647 h 6"/>
              <a:gd name="T6" fmla="*/ 2147483647 w 179"/>
              <a:gd name="T7" fmla="*/ 2147483647 h 6"/>
              <a:gd name="T8" fmla="*/ 2147483647 w 179"/>
              <a:gd name="T9" fmla="*/ 2147483647 h 6"/>
              <a:gd name="T10" fmla="*/ 2147483647 w 179"/>
              <a:gd name="T11" fmla="*/ 0 h 6"/>
              <a:gd name="T12" fmla="*/ 2147483647 w 179"/>
              <a:gd name="T13" fmla="*/ 0 h 6"/>
              <a:gd name="T14" fmla="*/ 2147483647 w 179"/>
              <a:gd name="T15" fmla="*/ 0 h 6"/>
              <a:gd name="T16" fmla="*/ 2147483647 w 179"/>
              <a:gd name="T17" fmla="*/ 0 h 6"/>
              <a:gd name="T18" fmla="*/ 2147483647 w 179"/>
              <a:gd name="T19" fmla="*/ 0 h 6"/>
              <a:gd name="T20" fmla="*/ 2147483647 w 179"/>
              <a:gd name="T21" fmla="*/ 0 h 6"/>
              <a:gd name="T22" fmla="*/ 2147483647 w 179"/>
              <a:gd name="T23" fmla="*/ 2147483647 h 6"/>
              <a:gd name="T24" fmla="*/ 2147483647 w 179"/>
              <a:gd name="T25" fmla="*/ 2147483647 h 6"/>
              <a:gd name="T26" fmla="*/ 2147483647 w 179"/>
              <a:gd name="T27" fmla="*/ 2147483647 h 6"/>
              <a:gd name="T28" fmla="*/ 2147483647 w 179"/>
              <a:gd name="T29" fmla="*/ 2147483647 h 6"/>
              <a:gd name="T30" fmla="*/ 0 w 179"/>
              <a:gd name="T31" fmla="*/ 0 h 6"/>
              <a:gd name="T32" fmla="*/ 0 w 179"/>
              <a:gd name="T33" fmla="*/ 0 h 6"/>
              <a:gd name="T34" fmla="*/ 0 w 179"/>
              <a:gd name="T35" fmla="*/ 0 h 6"/>
              <a:gd name="T36" fmla="*/ 0 w 179"/>
              <a:gd name="T37" fmla="*/ 0 h 6"/>
              <a:gd name="T38" fmla="*/ 0 w 179"/>
              <a:gd name="T39" fmla="*/ 0 h 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79"/>
              <a:gd name="T61" fmla="*/ 0 h 6"/>
              <a:gd name="T62" fmla="*/ 179 w 179"/>
              <a:gd name="T63" fmla="*/ 6 h 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79" h="6">
                <a:moveTo>
                  <a:pt x="0" y="0"/>
                </a:moveTo>
                <a:lnTo>
                  <a:pt x="18" y="6"/>
                </a:lnTo>
                <a:lnTo>
                  <a:pt x="48" y="6"/>
                </a:lnTo>
                <a:lnTo>
                  <a:pt x="108" y="6"/>
                </a:lnTo>
                <a:lnTo>
                  <a:pt x="132" y="6"/>
                </a:lnTo>
                <a:lnTo>
                  <a:pt x="155" y="0"/>
                </a:lnTo>
                <a:lnTo>
                  <a:pt x="173" y="0"/>
                </a:lnTo>
                <a:lnTo>
                  <a:pt x="179" y="0"/>
                </a:lnTo>
                <a:lnTo>
                  <a:pt x="173" y="0"/>
                </a:lnTo>
                <a:lnTo>
                  <a:pt x="155" y="0"/>
                </a:lnTo>
                <a:lnTo>
                  <a:pt x="132" y="6"/>
                </a:lnTo>
                <a:lnTo>
                  <a:pt x="108" y="6"/>
                </a:lnTo>
                <a:lnTo>
                  <a:pt x="48" y="6"/>
                </a:lnTo>
                <a:lnTo>
                  <a:pt x="18" y="6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3" name="Freeform 41"/>
          <p:cNvSpPr>
            <a:spLocks noChangeArrowheads="1"/>
          </p:cNvSpPr>
          <p:nvPr/>
        </p:nvSpPr>
        <p:spPr bwMode="auto">
          <a:xfrm>
            <a:off x="4324350" y="3763941"/>
            <a:ext cx="123825" cy="133350"/>
          </a:xfrm>
          <a:custGeom>
            <a:avLst/>
            <a:gdLst>
              <a:gd name="T0" fmla="*/ 0 w 78"/>
              <a:gd name="T1" fmla="*/ 2147483647 h 84"/>
              <a:gd name="T2" fmla="*/ 2147483647 w 78"/>
              <a:gd name="T3" fmla="*/ 0 h 84"/>
              <a:gd name="T4" fmla="*/ 0 w 78"/>
              <a:gd name="T5" fmla="*/ 2147483647 h 84"/>
              <a:gd name="T6" fmla="*/ 0 w 78"/>
              <a:gd name="T7" fmla="*/ 2147483647 h 84"/>
              <a:gd name="T8" fmla="*/ 0 w 78"/>
              <a:gd name="T9" fmla="*/ 2147483647 h 84"/>
              <a:gd name="T10" fmla="*/ 0 w 78"/>
              <a:gd name="T11" fmla="*/ 2147483647 h 84"/>
              <a:gd name="T12" fmla="*/ 0 w 78"/>
              <a:gd name="T13" fmla="*/ 2147483647 h 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8"/>
              <a:gd name="T22" fmla="*/ 0 h 84"/>
              <a:gd name="T23" fmla="*/ 78 w 78"/>
              <a:gd name="T24" fmla="*/ 84 h 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8" h="84">
                <a:moveTo>
                  <a:pt x="0" y="84"/>
                </a:moveTo>
                <a:lnTo>
                  <a:pt x="78" y="0"/>
                </a:lnTo>
                <a:lnTo>
                  <a:pt x="0" y="84"/>
                </a:lnTo>
                <a:close/>
                <a:moveTo>
                  <a:pt x="0" y="84"/>
                </a:moveTo>
                <a:lnTo>
                  <a:pt x="0" y="8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4" name="Freeform 42"/>
          <p:cNvSpPr>
            <a:spLocks noChangeArrowheads="1"/>
          </p:cNvSpPr>
          <p:nvPr/>
        </p:nvSpPr>
        <p:spPr bwMode="auto">
          <a:xfrm>
            <a:off x="4448175" y="3725841"/>
            <a:ext cx="0" cy="38100"/>
          </a:xfrm>
          <a:custGeom>
            <a:avLst/>
            <a:gdLst>
              <a:gd name="T0" fmla="*/ 0 w 1588"/>
              <a:gd name="T1" fmla="*/ 2147483647 h 24"/>
              <a:gd name="T2" fmla="*/ 0 w 1588"/>
              <a:gd name="T3" fmla="*/ 0 h 24"/>
              <a:gd name="T4" fmla="*/ 0 w 1588"/>
              <a:gd name="T5" fmla="*/ 2147483647 h 24"/>
              <a:gd name="T6" fmla="*/ 0 w 1588"/>
              <a:gd name="T7" fmla="*/ 2147483647 h 24"/>
              <a:gd name="T8" fmla="*/ 0 w 1588"/>
              <a:gd name="T9" fmla="*/ 2147483647 h 24"/>
              <a:gd name="T10" fmla="*/ 0 w 1588"/>
              <a:gd name="T11" fmla="*/ 2147483647 h 24"/>
              <a:gd name="T12" fmla="*/ 0 w 1588"/>
              <a:gd name="T13" fmla="*/ 2147483647 h 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88"/>
              <a:gd name="T22" fmla="*/ 0 h 24"/>
              <a:gd name="T23" fmla="*/ 0 w 1588"/>
              <a:gd name="T24" fmla="*/ 24 h 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88" h="24">
                <a:moveTo>
                  <a:pt x="0" y="24"/>
                </a:moveTo>
                <a:lnTo>
                  <a:pt x="0" y="0"/>
                </a:lnTo>
                <a:lnTo>
                  <a:pt x="0" y="24"/>
                </a:lnTo>
                <a:close/>
                <a:moveTo>
                  <a:pt x="0" y="24"/>
                </a:moveTo>
                <a:lnTo>
                  <a:pt x="0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5" name="Freeform 43"/>
          <p:cNvSpPr>
            <a:spLocks noChangeArrowheads="1"/>
          </p:cNvSpPr>
          <p:nvPr/>
        </p:nvSpPr>
        <p:spPr bwMode="auto">
          <a:xfrm>
            <a:off x="4324350" y="3725841"/>
            <a:ext cx="123825" cy="123825"/>
          </a:xfrm>
          <a:custGeom>
            <a:avLst/>
            <a:gdLst>
              <a:gd name="T0" fmla="*/ 2147483647 w 78"/>
              <a:gd name="T1" fmla="*/ 0 h 78"/>
              <a:gd name="T2" fmla="*/ 0 w 78"/>
              <a:gd name="T3" fmla="*/ 2147483647 h 78"/>
              <a:gd name="T4" fmla="*/ 2147483647 w 78"/>
              <a:gd name="T5" fmla="*/ 0 h 78"/>
              <a:gd name="T6" fmla="*/ 2147483647 w 78"/>
              <a:gd name="T7" fmla="*/ 0 h 78"/>
              <a:gd name="T8" fmla="*/ 2147483647 w 78"/>
              <a:gd name="T9" fmla="*/ 0 h 78"/>
              <a:gd name="T10" fmla="*/ 2147483647 w 78"/>
              <a:gd name="T11" fmla="*/ 0 h 78"/>
              <a:gd name="T12" fmla="*/ 2147483647 w 78"/>
              <a:gd name="T13" fmla="*/ 0 h 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8"/>
              <a:gd name="T22" fmla="*/ 0 h 78"/>
              <a:gd name="T23" fmla="*/ 78 w 78"/>
              <a:gd name="T24" fmla="*/ 78 h 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8" h="78">
                <a:moveTo>
                  <a:pt x="78" y="0"/>
                </a:moveTo>
                <a:lnTo>
                  <a:pt x="0" y="78"/>
                </a:lnTo>
                <a:lnTo>
                  <a:pt x="78" y="0"/>
                </a:lnTo>
                <a:close/>
                <a:moveTo>
                  <a:pt x="78" y="0"/>
                </a:moveTo>
                <a:lnTo>
                  <a:pt x="7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6" name="Freeform 44"/>
          <p:cNvSpPr>
            <a:spLocks noChangeArrowheads="1"/>
          </p:cNvSpPr>
          <p:nvPr/>
        </p:nvSpPr>
        <p:spPr bwMode="auto">
          <a:xfrm>
            <a:off x="4057650" y="3849666"/>
            <a:ext cx="263525" cy="9525"/>
          </a:xfrm>
          <a:custGeom>
            <a:avLst/>
            <a:gdLst>
              <a:gd name="T0" fmla="*/ 2147483647 w 167"/>
              <a:gd name="T1" fmla="*/ 0 h 6"/>
              <a:gd name="T2" fmla="*/ 2147483647 w 167"/>
              <a:gd name="T3" fmla="*/ 0 h 6"/>
              <a:gd name="T4" fmla="*/ 2147483647 w 167"/>
              <a:gd name="T5" fmla="*/ 0 h 6"/>
              <a:gd name="T6" fmla="*/ 2147483647 w 167"/>
              <a:gd name="T7" fmla="*/ 2147483647 h 6"/>
              <a:gd name="T8" fmla="*/ 2147483647 w 167"/>
              <a:gd name="T9" fmla="*/ 2147483647 h 6"/>
              <a:gd name="T10" fmla="*/ 2147483647 w 167"/>
              <a:gd name="T11" fmla="*/ 2147483647 h 6"/>
              <a:gd name="T12" fmla="*/ 2147483647 w 167"/>
              <a:gd name="T13" fmla="*/ 2147483647 h 6"/>
              <a:gd name="T14" fmla="*/ 0 w 167"/>
              <a:gd name="T15" fmla="*/ 0 h 6"/>
              <a:gd name="T16" fmla="*/ 0 w 167"/>
              <a:gd name="T17" fmla="*/ 0 h 6"/>
              <a:gd name="T18" fmla="*/ 2147483647 w 167"/>
              <a:gd name="T19" fmla="*/ 2147483647 h 6"/>
              <a:gd name="T20" fmla="*/ 2147483647 w 167"/>
              <a:gd name="T21" fmla="*/ 2147483647 h 6"/>
              <a:gd name="T22" fmla="*/ 2147483647 w 167"/>
              <a:gd name="T23" fmla="*/ 2147483647 h 6"/>
              <a:gd name="T24" fmla="*/ 2147483647 w 167"/>
              <a:gd name="T25" fmla="*/ 2147483647 h 6"/>
              <a:gd name="T26" fmla="*/ 2147483647 w 167"/>
              <a:gd name="T27" fmla="*/ 0 h 6"/>
              <a:gd name="T28" fmla="*/ 2147483647 w 167"/>
              <a:gd name="T29" fmla="*/ 0 h 6"/>
              <a:gd name="T30" fmla="*/ 2147483647 w 167"/>
              <a:gd name="T31" fmla="*/ 0 h 6"/>
              <a:gd name="T32" fmla="*/ 2147483647 w 167"/>
              <a:gd name="T33" fmla="*/ 0 h 6"/>
              <a:gd name="T34" fmla="*/ 2147483647 w 167"/>
              <a:gd name="T35" fmla="*/ 0 h 6"/>
              <a:gd name="T36" fmla="*/ 2147483647 w 167"/>
              <a:gd name="T37" fmla="*/ 0 h 6"/>
              <a:gd name="T38" fmla="*/ 2147483647 w 167"/>
              <a:gd name="T39" fmla="*/ 0 h 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67"/>
              <a:gd name="T61" fmla="*/ 0 h 6"/>
              <a:gd name="T62" fmla="*/ 167 w 167"/>
              <a:gd name="T63" fmla="*/ 6 h 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67" h="6">
                <a:moveTo>
                  <a:pt x="167" y="0"/>
                </a:moveTo>
                <a:lnTo>
                  <a:pt x="161" y="0"/>
                </a:lnTo>
                <a:lnTo>
                  <a:pt x="143" y="0"/>
                </a:lnTo>
                <a:lnTo>
                  <a:pt x="120" y="6"/>
                </a:lnTo>
                <a:lnTo>
                  <a:pt x="90" y="6"/>
                </a:lnTo>
                <a:lnTo>
                  <a:pt x="36" y="6"/>
                </a:lnTo>
                <a:lnTo>
                  <a:pt x="12" y="6"/>
                </a:lnTo>
                <a:lnTo>
                  <a:pt x="0" y="0"/>
                </a:lnTo>
                <a:lnTo>
                  <a:pt x="12" y="6"/>
                </a:lnTo>
                <a:lnTo>
                  <a:pt x="36" y="6"/>
                </a:lnTo>
                <a:lnTo>
                  <a:pt x="90" y="6"/>
                </a:lnTo>
                <a:lnTo>
                  <a:pt x="120" y="6"/>
                </a:lnTo>
                <a:lnTo>
                  <a:pt x="143" y="0"/>
                </a:lnTo>
                <a:lnTo>
                  <a:pt x="161" y="0"/>
                </a:lnTo>
                <a:lnTo>
                  <a:pt x="167" y="0"/>
                </a:lnTo>
                <a:close/>
                <a:moveTo>
                  <a:pt x="167" y="0"/>
                </a:moveTo>
                <a:lnTo>
                  <a:pt x="16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7" name="Freeform 45"/>
          <p:cNvSpPr>
            <a:spLocks noChangeArrowheads="1"/>
          </p:cNvSpPr>
          <p:nvPr/>
        </p:nvSpPr>
        <p:spPr bwMode="auto">
          <a:xfrm>
            <a:off x="3746500" y="3621066"/>
            <a:ext cx="0" cy="38100"/>
          </a:xfrm>
          <a:custGeom>
            <a:avLst/>
            <a:gdLst>
              <a:gd name="T0" fmla="*/ 0 w 1588"/>
              <a:gd name="T1" fmla="*/ 0 h 24"/>
              <a:gd name="T2" fmla="*/ 0 w 1588"/>
              <a:gd name="T3" fmla="*/ 2147483647 h 24"/>
              <a:gd name="T4" fmla="*/ 0 w 1588"/>
              <a:gd name="T5" fmla="*/ 0 h 24"/>
              <a:gd name="T6" fmla="*/ 0 w 1588"/>
              <a:gd name="T7" fmla="*/ 0 h 24"/>
              <a:gd name="T8" fmla="*/ 0 w 1588"/>
              <a:gd name="T9" fmla="*/ 0 h 24"/>
              <a:gd name="T10" fmla="*/ 0 w 1588"/>
              <a:gd name="T11" fmla="*/ 0 h 24"/>
              <a:gd name="T12" fmla="*/ 0 w 1588"/>
              <a:gd name="T13" fmla="*/ 0 h 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88"/>
              <a:gd name="T22" fmla="*/ 0 h 24"/>
              <a:gd name="T23" fmla="*/ 0 w 1588"/>
              <a:gd name="T24" fmla="*/ 24 h 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88" h="24">
                <a:moveTo>
                  <a:pt x="0" y="0"/>
                </a:moveTo>
                <a:lnTo>
                  <a:pt x="0" y="24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8" name="Freeform 46"/>
          <p:cNvSpPr>
            <a:spLocks noChangeArrowheads="1"/>
          </p:cNvSpPr>
          <p:nvPr/>
        </p:nvSpPr>
        <p:spPr bwMode="auto">
          <a:xfrm>
            <a:off x="3746500" y="3659166"/>
            <a:ext cx="0" cy="0"/>
          </a:xfrm>
          <a:custGeom>
            <a:avLst/>
            <a:gdLst>
              <a:gd name="T0" fmla="*/ 0 w 1588"/>
              <a:gd name="T1" fmla="*/ 0 h 1588"/>
              <a:gd name="T2" fmla="*/ 0 w 1588"/>
              <a:gd name="T3" fmla="*/ 0 h 1588"/>
              <a:gd name="T4" fmla="*/ 0 w 1588"/>
              <a:gd name="T5" fmla="*/ 0 h 1588"/>
              <a:gd name="T6" fmla="*/ 0 60000 65536"/>
              <a:gd name="T7" fmla="*/ 0 60000 65536"/>
              <a:gd name="T8" fmla="*/ 0 60000 65536"/>
              <a:gd name="T9" fmla="*/ 0 w 1588"/>
              <a:gd name="T10" fmla="*/ 0 h 1588"/>
              <a:gd name="T11" fmla="*/ 1588 w 1588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8" h="1588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9" name="Freeform 47"/>
          <p:cNvSpPr>
            <a:spLocks noChangeArrowheads="1"/>
          </p:cNvSpPr>
          <p:nvPr/>
        </p:nvSpPr>
        <p:spPr bwMode="auto">
          <a:xfrm>
            <a:off x="4721225" y="3392466"/>
            <a:ext cx="200025" cy="0"/>
          </a:xfrm>
          <a:custGeom>
            <a:avLst/>
            <a:gdLst>
              <a:gd name="T0" fmla="*/ 2147483647 w 126"/>
              <a:gd name="T1" fmla="*/ 0 h 1588"/>
              <a:gd name="T2" fmla="*/ 2147483647 w 126"/>
              <a:gd name="T3" fmla="*/ 0 h 1588"/>
              <a:gd name="T4" fmla="*/ 2147483647 w 126"/>
              <a:gd name="T5" fmla="*/ 0 h 1588"/>
              <a:gd name="T6" fmla="*/ 2147483647 w 126"/>
              <a:gd name="T7" fmla="*/ 0 h 1588"/>
              <a:gd name="T8" fmla="*/ 2147483647 w 126"/>
              <a:gd name="T9" fmla="*/ 0 h 1588"/>
              <a:gd name="T10" fmla="*/ 2147483647 w 126"/>
              <a:gd name="T11" fmla="*/ 0 h 1588"/>
              <a:gd name="T12" fmla="*/ 0 w 126"/>
              <a:gd name="T13" fmla="*/ 0 h 1588"/>
              <a:gd name="T14" fmla="*/ 0 w 126"/>
              <a:gd name="T15" fmla="*/ 0 h 1588"/>
              <a:gd name="T16" fmla="*/ 2147483647 w 126"/>
              <a:gd name="T17" fmla="*/ 0 h 1588"/>
              <a:gd name="T18" fmla="*/ 2147483647 w 126"/>
              <a:gd name="T19" fmla="*/ 0 h 1588"/>
              <a:gd name="T20" fmla="*/ 2147483647 w 126"/>
              <a:gd name="T21" fmla="*/ 0 h 1588"/>
              <a:gd name="T22" fmla="*/ 2147483647 w 126"/>
              <a:gd name="T23" fmla="*/ 0 h 1588"/>
              <a:gd name="T24" fmla="*/ 2147483647 w 126"/>
              <a:gd name="T25" fmla="*/ 0 h 1588"/>
              <a:gd name="T26" fmla="*/ 2147483647 w 126"/>
              <a:gd name="T27" fmla="*/ 0 h 1588"/>
              <a:gd name="T28" fmla="*/ 2147483647 w 126"/>
              <a:gd name="T29" fmla="*/ 0 h 1588"/>
              <a:gd name="T30" fmla="*/ 2147483647 w 126"/>
              <a:gd name="T31" fmla="*/ 0 h 1588"/>
              <a:gd name="T32" fmla="*/ 2147483647 w 126"/>
              <a:gd name="T33" fmla="*/ 0 h 1588"/>
              <a:gd name="T34" fmla="*/ 2147483647 w 126"/>
              <a:gd name="T35" fmla="*/ 0 h 158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26"/>
              <a:gd name="T55" fmla="*/ 0 h 1588"/>
              <a:gd name="T56" fmla="*/ 126 w 126"/>
              <a:gd name="T57" fmla="*/ 0 h 1588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26" h="1588">
                <a:moveTo>
                  <a:pt x="126" y="0"/>
                </a:moveTo>
                <a:lnTo>
                  <a:pt x="120" y="0"/>
                </a:lnTo>
                <a:lnTo>
                  <a:pt x="108" y="0"/>
                </a:lnTo>
                <a:lnTo>
                  <a:pt x="72" y="0"/>
                </a:lnTo>
                <a:lnTo>
                  <a:pt x="30" y="0"/>
                </a:lnTo>
                <a:lnTo>
                  <a:pt x="12" y="0"/>
                </a:lnTo>
                <a:lnTo>
                  <a:pt x="0" y="0"/>
                </a:lnTo>
                <a:lnTo>
                  <a:pt x="12" y="0"/>
                </a:lnTo>
                <a:lnTo>
                  <a:pt x="30" y="0"/>
                </a:lnTo>
                <a:lnTo>
                  <a:pt x="72" y="0"/>
                </a:lnTo>
                <a:lnTo>
                  <a:pt x="108" y="0"/>
                </a:lnTo>
                <a:lnTo>
                  <a:pt x="120" y="0"/>
                </a:lnTo>
                <a:lnTo>
                  <a:pt x="126" y="0"/>
                </a:lnTo>
                <a:close/>
                <a:moveTo>
                  <a:pt x="126" y="0"/>
                </a:moveTo>
                <a:lnTo>
                  <a:pt x="12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0" name="Freeform 48"/>
          <p:cNvSpPr>
            <a:spLocks noChangeArrowheads="1"/>
          </p:cNvSpPr>
          <p:nvPr/>
        </p:nvSpPr>
        <p:spPr bwMode="auto">
          <a:xfrm>
            <a:off x="4667250" y="3173391"/>
            <a:ext cx="53975" cy="215900"/>
          </a:xfrm>
          <a:custGeom>
            <a:avLst/>
            <a:gdLst>
              <a:gd name="T0" fmla="*/ 2147483647 w 35"/>
              <a:gd name="T1" fmla="*/ 2147483647 h 137"/>
              <a:gd name="T2" fmla="*/ 2147483647 w 35"/>
              <a:gd name="T3" fmla="*/ 2147483647 h 137"/>
              <a:gd name="T4" fmla="*/ 2147483647 w 35"/>
              <a:gd name="T5" fmla="*/ 2147483647 h 137"/>
              <a:gd name="T6" fmla="*/ 2147483647 w 35"/>
              <a:gd name="T7" fmla="*/ 2147483647 h 137"/>
              <a:gd name="T8" fmla="*/ 2147483647 w 35"/>
              <a:gd name="T9" fmla="*/ 2147483647 h 137"/>
              <a:gd name="T10" fmla="*/ 2147483647 w 35"/>
              <a:gd name="T11" fmla="*/ 2147483647 h 137"/>
              <a:gd name="T12" fmla="*/ 2147483647 w 35"/>
              <a:gd name="T13" fmla="*/ 2147483647 h 137"/>
              <a:gd name="T14" fmla="*/ 0 w 35"/>
              <a:gd name="T15" fmla="*/ 0 h 137"/>
              <a:gd name="T16" fmla="*/ 0 w 35"/>
              <a:gd name="T17" fmla="*/ 0 h 137"/>
              <a:gd name="T18" fmla="*/ 2147483647 w 35"/>
              <a:gd name="T19" fmla="*/ 2147483647 h 137"/>
              <a:gd name="T20" fmla="*/ 2147483647 w 35"/>
              <a:gd name="T21" fmla="*/ 2147483647 h 137"/>
              <a:gd name="T22" fmla="*/ 2147483647 w 35"/>
              <a:gd name="T23" fmla="*/ 2147483647 h 137"/>
              <a:gd name="T24" fmla="*/ 2147483647 w 35"/>
              <a:gd name="T25" fmla="*/ 2147483647 h 137"/>
              <a:gd name="T26" fmla="*/ 2147483647 w 35"/>
              <a:gd name="T27" fmla="*/ 2147483647 h 137"/>
              <a:gd name="T28" fmla="*/ 2147483647 w 35"/>
              <a:gd name="T29" fmla="*/ 2147483647 h 137"/>
              <a:gd name="T30" fmla="*/ 2147483647 w 35"/>
              <a:gd name="T31" fmla="*/ 2147483647 h 137"/>
              <a:gd name="T32" fmla="*/ 2147483647 w 35"/>
              <a:gd name="T33" fmla="*/ 2147483647 h 137"/>
              <a:gd name="T34" fmla="*/ 2147483647 w 35"/>
              <a:gd name="T35" fmla="*/ 2147483647 h 137"/>
              <a:gd name="T36" fmla="*/ 2147483647 w 35"/>
              <a:gd name="T37" fmla="*/ 2147483647 h 137"/>
              <a:gd name="T38" fmla="*/ 2147483647 w 35"/>
              <a:gd name="T39" fmla="*/ 2147483647 h 13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35"/>
              <a:gd name="T61" fmla="*/ 0 h 137"/>
              <a:gd name="T62" fmla="*/ 35 w 35"/>
              <a:gd name="T63" fmla="*/ 137 h 13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35" h="137">
                <a:moveTo>
                  <a:pt x="35" y="137"/>
                </a:moveTo>
                <a:lnTo>
                  <a:pt x="29" y="131"/>
                </a:lnTo>
                <a:lnTo>
                  <a:pt x="23" y="119"/>
                </a:lnTo>
                <a:lnTo>
                  <a:pt x="23" y="95"/>
                </a:lnTo>
                <a:lnTo>
                  <a:pt x="18" y="72"/>
                </a:lnTo>
                <a:lnTo>
                  <a:pt x="12" y="24"/>
                </a:lnTo>
                <a:lnTo>
                  <a:pt x="6" y="12"/>
                </a:lnTo>
                <a:lnTo>
                  <a:pt x="0" y="0"/>
                </a:lnTo>
                <a:lnTo>
                  <a:pt x="6" y="12"/>
                </a:lnTo>
                <a:lnTo>
                  <a:pt x="12" y="24"/>
                </a:lnTo>
                <a:lnTo>
                  <a:pt x="18" y="72"/>
                </a:lnTo>
                <a:lnTo>
                  <a:pt x="23" y="95"/>
                </a:lnTo>
                <a:lnTo>
                  <a:pt x="23" y="119"/>
                </a:lnTo>
                <a:lnTo>
                  <a:pt x="29" y="131"/>
                </a:lnTo>
                <a:lnTo>
                  <a:pt x="35" y="137"/>
                </a:lnTo>
                <a:close/>
                <a:moveTo>
                  <a:pt x="35" y="137"/>
                </a:moveTo>
                <a:lnTo>
                  <a:pt x="35" y="13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1" name="Freeform 49"/>
          <p:cNvSpPr>
            <a:spLocks noChangeArrowheads="1"/>
          </p:cNvSpPr>
          <p:nvPr/>
        </p:nvSpPr>
        <p:spPr bwMode="auto">
          <a:xfrm>
            <a:off x="4400550" y="3163866"/>
            <a:ext cx="266700" cy="9525"/>
          </a:xfrm>
          <a:custGeom>
            <a:avLst/>
            <a:gdLst>
              <a:gd name="T0" fmla="*/ 2147483647 w 168"/>
              <a:gd name="T1" fmla="*/ 2147483647 h 6"/>
              <a:gd name="T2" fmla="*/ 2147483647 w 168"/>
              <a:gd name="T3" fmla="*/ 0 h 6"/>
              <a:gd name="T4" fmla="*/ 2147483647 w 168"/>
              <a:gd name="T5" fmla="*/ 0 h 6"/>
              <a:gd name="T6" fmla="*/ 2147483647 w 168"/>
              <a:gd name="T7" fmla="*/ 0 h 6"/>
              <a:gd name="T8" fmla="*/ 2147483647 w 168"/>
              <a:gd name="T9" fmla="*/ 0 h 6"/>
              <a:gd name="T10" fmla="*/ 2147483647 w 168"/>
              <a:gd name="T11" fmla="*/ 0 h 6"/>
              <a:gd name="T12" fmla="*/ 2147483647 w 168"/>
              <a:gd name="T13" fmla="*/ 0 h 6"/>
              <a:gd name="T14" fmla="*/ 2147483647 w 168"/>
              <a:gd name="T15" fmla="*/ 0 h 6"/>
              <a:gd name="T16" fmla="*/ 0 w 168"/>
              <a:gd name="T17" fmla="*/ 0 h 6"/>
              <a:gd name="T18" fmla="*/ 0 w 168"/>
              <a:gd name="T19" fmla="*/ 0 h 6"/>
              <a:gd name="T20" fmla="*/ 2147483647 w 168"/>
              <a:gd name="T21" fmla="*/ 0 h 6"/>
              <a:gd name="T22" fmla="*/ 2147483647 w 168"/>
              <a:gd name="T23" fmla="*/ 0 h 6"/>
              <a:gd name="T24" fmla="*/ 2147483647 w 168"/>
              <a:gd name="T25" fmla="*/ 0 h 6"/>
              <a:gd name="T26" fmla="*/ 2147483647 w 168"/>
              <a:gd name="T27" fmla="*/ 0 h 6"/>
              <a:gd name="T28" fmla="*/ 2147483647 w 168"/>
              <a:gd name="T29" fmla="*/ 0 h 6"/>
              <a:gd name="T30" fmla="*/ 2147483647 w 168"/>
              <a:gd name="T31" fmla="*/ 0 h 6"/>
              <a:gd name="T32" fmla="*/ 2147483647 w 168"/>
              <a:gd name="T33" fmla="*/ 0 h 6"/>
              <a:gd name="T34" fmla="*/ 2147483647 w 168"/>
              <a:gd name="T35" fmla="*/ 2147483647 h 6"/>
              <a:gd name="T36" fmla="*/ 2147483647 w 168"/>
              <a:gd name="T37" fmla="*/ 2147483647 h 6"/>
              <a:gd name="T38" fmla="*/ 2147483647 w 168"/>
              <a:gd name="T39" fmla="*/ 2147483647 h 6"/>
              <a:gd name="T40" fmla="*/ 2147483647 w 168"/>
              <a:gd name="T41" fmla="*/ 2147483647 h 6"/>
              <a:gd name="T42" fmla="*/ 2147483647 w 168"/>
              <a:gd name="T43" fmla="*/ 2147483647 h 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68"/>
              <a:gd name="T67" fmla="*/ 0 h 6"/>
              <a:gd name="T68" fmla="*/ 168 w 168"/>
              <a:gd name="T69" fmla="*/ 6 h 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68" h="6">
                <a:moveTo>
                  <a:pt x="168" y="6"/>
                </a:moveTo>
                <a:lnTo>
                  <a:pt x="162" y="0"/>
                </a:lnTo>
                <a:lnTo>
                  <a:pt x="144" y="0"/>
                </a:lnTo>
                <a:lnTo>
                  <a:pt x="120" y="0"/>
                </a:lnTo>
                <a:lnTo>
                  <a:pt x="84" y="0"/>
                </a:lnTo>
                <a:lnTo>
                  <a:pt x="54" y="0"/>
                </a:lnTo>
                <a:lnTo>
                  <a:pt x="30" y="0"/>
                </a:lnTo>
                <a:lnTo>
                  <a:pt x="6" y="0"/>
                </a:lnTo>
                <a:lnTo>
                  <a:pt x="0" y="0"/>
                </a:lnTo>
                <a:lnTo>
                  <a:pt x="6" y="0"/>
                </a:lnTo>
                <a:lnTo>
                  <a:pt x="30" y="0"/>
                </a:lnTo>
                <a:lnTo>
                  <a:pt x="54" y="0"/>
                </a:lnTo>
                <a:lnTo>
                  <a:pt x="84" y="0"/>
                </a:lnTo>
                <a:lnTo>
                  <a:pt x="120" y="0"/>
                </a:lnTo>
                <a:lnTo>
                  <a:pt x="144" y="0"/>
                </a:lnTo>
                <a:lnTo>
                  <a:pt x="162" y="0"/>
                </a:lnTo>
                <a:lnTo>
                  <a:pt x="168" y="6"/>
                </a:lnTo>
                <a:close/>
                <a:moveTo>
                  <a:pt x="168" y="6"/>
                </a:moveTo>
                <a:lnTo>
                  <a:pt x="168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2" name="Freeform 50"/>
          <p:cNvSpPr>
            <a:spLocks noChangeArrowheads="1"/>
          </p:cNvSpPr>
          <p:nvPr/>
        </p:nvSpPr>
        <p:spPr bwMode="auto">
          <a:xfrm>
            <a:off x="4210050" y="3163866"/>
            <a:ext cx="187325" cy="133350"/>
          </a:xfrm>
          <a:custGeom>
            <a:avLst/>
            <a:gdLst>
              <a:gd name="T0" fmla="*/ 2147483647 w 119"/>
              <a:gd name="T1" fmla="*/ 0 h 84"/>
              <a:gd name="T2" fmla="*/ 0 w 119"/>
              <a:gd name="T3" fmla="*/ 2147483647 h 84"/>
              <a:gd name="T4" fmla="*/ 2147483647 w 119"/>
              <a:gd name="T5" fmla="*/ 0 h 84"/>
              <a:gd name="T6" fmla="*/ 2147483647 w 119"/>
              <a:gd name="T7" fmla="*/ 0 h 84"/>
              <a:gd name="T8" fmla="*/ 2147483647 w 119"/>
              <a:gd name="T9" fmla="*/ 0 h 84"/>
              <a:gd name="T10" fmla="*/ 2147483647 w 119"/>
              <a:gd name="T11" fmla="*/ 0 h 84"/>
              <a:gd name="T12" fmla="*/ 2147483647 w 119"/>
              <a:gd name="T13" fmla="*/ 0 h 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9"/>
              <a:gd name="T22" fmla="*/ 0 h 84"/>
              <a:gd name="T23" fmla="*/ 119 w 119"/>
              <a:gd name="T24" fmla="*/ 84 h 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9" h="84">
                <a:moveTo>
                  <a:pt x="119" y="0"/>
                </a:moveTo>
                <a:lnTo>
                  <a:pt x="0" y="84"/>
                </a:lnTo>
                <a:lnTo>
                  <a:pt x="119" y="0"/>
                </a:lnTo>
                <a:close/>
                <a:moveTo>
                  <a:pt x="119" y="0"/>
                </a:moveTo>
                <a:lnTo>
                  <a:pt x="11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3" name="Freeform 51"/>
          <p:cNvSpPr>
            <a:spLocks noChangeArrowheads="1"/>
          </p:cNvSpPr>
          <p:nvPr/>
        </p:nvSpPr>
        <p:spPr bwMode="auto">
          <a:xfrm>
            <a:off x="4210050" y="3297216"/>
            <a:ext cx="254000" cy="9525"/>
          </a:xfrm>
          <a:custGeom>
            <a:avLst/>
            <a:gdLst>
              <a:gd name="T0" fmla="*/ 0 w 161"/>
              <a:gd name="T1" fmla="*/ 0 h 6"/>
              <a:gd name="T2" fmla="*/ 2147483647 w 161"/>
              <a:gd name="T3" fmla="*/ 0 h 6"/>
              <a:gd name="T4" fmla="*/ 2147483647 w 161"/>
              <a:gd name="T5" fmla="*/ 0 h 6"/>
              <a:gd name="T6" fmla="*/ 2147483647 w 161"/>
              <a:gd name="T7" fmla="*/ 0 h 6"/>
              <a:gd name="T8" fmla="*/ 2147483647 w 161"/>
              <a:gd name="T9" fmla="*/ 0 h 6"/>
              <a:gd name="T10" fmla="*/ 2147483647 w 161"/>
              <a:gd name="T11" fmla="*/ 0 h 6"/>
              <a:gd name="T12" fmla="*/ 2147483647 w 161"/>
              <a:gd name="T13" fmla="*/ 0 h 6"/>
              <a:gd name="T14" fmla="*/ 2147483647 w 161"/>
              <a:gd name="T15" fmla="*/ 0 h 6"/>
              <a:gd name="T16" fmla="*/ 2147483647 w 161"/>
              <a:gd name="T17" fmla="*/ 2147483647 h 6"/>
              <a:gd name="T18" fmla="*/ 2147483647 w 161"/>
              <a:gd name="T19" fmla="*/ 2147483647 h 6"/>
              <a:gd name="T20" fmla="*/ 2147483647 w 161"/>
              <a:gd name="T21" fmla="*/ 0 h 6"/>
              <a:gd name="T22" fmla="*/ 2147483647 w 161"/>
              <a:gd name="T23" fmla="*/ 0 h 6"/>
              <a:gd name="T24" fmla="*/ 2147483647 w 161"/>
              <a:gd name="T25" fmla="*/ 0 h 6"/>
              <a:gd name="T26" fmla="*/ 2147483647 w 161"/>
              <a:gd name="T27" fmla="*/ 0 h 6"/>
              <a:gd name="T28" fmla="*/ 2147483647 w 161"/>
              <a:gd name="T29" fmla="*/ 0 h 6"/>
              <a:gd name="T30" fmla="*/ 2147483647 w 161"/>
              <a:gd name="T31" fmla="*/ 0 h 6"/>
              <a:gd name="T32" fmla="*/ 2147483647 w 161"/>
              <a:gd name="T33" fmla="*/ 0 h 6"/>
              <a:gd name="T34" fmla="*/ 0 w 161"/>
              <a:gd name="T35" fmla="*/ 0 h 6"/>
              <a:gd name="T36" fmla="*/ 0 w 161"/>
              <a:gd name="T37" fmla="*/ 0 h 6"/>
              <a:gd name="T38" fmla="*/ 0 w 161"/>
              <a:gd name="T39" fmla="*/ 0 h 6"/>
              <a:gd name="T40" fmla="*/ 0 w 161"/>
              <a:gd name="T41" fmla="*/ 0 h 6"/>
              <a:gd name="T42" fmla="*/ 0 w 161"/>
              <a:gd name="T43" fmla="*/ 0 h 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61"/>
              <a:gd name="T67" fmla="*/ 0 h 6"/>
              <a:gd name="T68" fmla="*/ 161 w 161"/>
              <a:gd name="T69" fmla="*/ 6 h 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61" h="6">
                <a:moveTo>
                  <a:pt x="0" y="0"/>
                </a:moveTo>
                <a:lnTo>
                  <a:pt x="6" y="0"/>
                </a:lnTo>
                <a:lnTo>
                  <a:pt x="24" y="0"/>
                </a:lnTo>
                <a:lnTo>
                  <a:pt x="47" y="0"/>
                </a:lnTo>
                <a:lnTo>
                  <a:pt x="77" y="0"/>
                </a:lnTo>
                <a:lnTo>
                  <a:pt x="107" y="0"/>
                </a:lnTo>
                <a:lnTo>
                  <a:pt x="131" y="0"/>
                </a:lnTo>
                <a:lnTo>
                  <a:pt x="149" y="0"/>
                </a:lnTo>
                <a:lnTo>
                  <a:pt x="161" y="6"/>
                </a:lnTo>
                <a:lnTo>
                  <a:pt x="149" y="0"/>
                </a:lnTo>
                <a:lnTo>
                  <a:pt x="131" y="0"/>
                </a:lnTo>
                <a:lnTo>
                  <a:pt x="107" y="0"/>
                </a:lnTo>
                <a:lnTo>
                  <a:pt x="77" y="0"/>
                </a:lnTo>
                <a:lnTo>
                  <a:pt x="47" y="0"/>
                </a:lnTo>
                <a:lnTo>
                  <a:pt x="24" y="0"/>
                </a:lnTo>
                <a:lnTo>
                  <a:pt x="6" y="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4" name="Freeform 52"/>
          <p:cNvSpPr>
            <a:spLocks noChangeArrowheads="1"/>
          </p:cNvSpPr>
          <p:nvPr/>
        </p:nvSpPr>
        <p:spPr bwMode="auto">
          <a:xfrm>
            <a:off x="4467225" y="3306741"/>
            <a:ext cx="66675" cy="215900"/>
          </a:xfrm>
          <a:custGeom>
            <a:avLst/>
            <a:gdLst>
              <a:gd name="T0" fmla="*/ 0 w 42"/>
              <a:gd name="T1" fmla="*/ 0 h 137"/>
              <a:gd name="T2" fmla="*/ 2147483647 w 42"/>
              <a:gd name="T3" fmla="*/ 2147483647 h 137"/>
              <a:gd name="T4" fmla="*/ 2147483647 w 42"/>
              <a:gd name="T5" fmla="*/ 2147483647 h 137"/>
              <a:gd name="T6" fmla="*/ 2147483647 w 42"/>
              <a:gd name="T7" fmla="*/ 2147483647 h 137"/>
              <a:gd name="T8" fmla="*/ 2147483647 w 42"/>
              <a:gd name="T9" fmla="*/ 2147483647 h 137"/>
              <a:gd name="T10" fmla="*/ 2147483647 w 42"/>
              <a:gd name="T11" fmla="*/ 2147483647 h 137"/>
              <a:gd name="T12" fmla="*/ 2147483647 w 42"/>
              <a:gd name="T13" fmla="*/ 2147483647 h 137"/>
              <a:gd name="T14" fmla="*/ 2147483647 w 42"/>
              <a:gd name="T15" fmla="*/ 2147483647 h 137"/>
              <a:gd name="T16" fmla="*/ 2147483647 w 42"/>
              <a:gd name="T17" fmla="*/ 2147483647 h 137"/>
              <a:gd name="T18" fmla="*/ 2147483647 w 42"/>
              <a:gd name="T19" fmla="*/ 2147483647 h 137"/>
              <a:gd name="T20" fmla="*/ 2147483647 w 42"/>
              <a:gd name="T21" fmla="*/ 2147483647 h 137"/>
              <a:gd name="T22" fmla="*/ 2147483647 w 42"/>
              <a:gd name="T23" fmla="*/ 2147483647 h 137"/>
              <a:gd name="T24" fmla="*/ 2147483647 w 42"/>
              <a:gd name="T25" fmla="*/ 2147483647 h 137"/>
              <a:gd name="T26" fmla="*/ 0 w 42"/>
              <a:gd name="T27" fmla="*/ 0 h 137"/>
              <a:gd name="T28" fmla="*/ 0 w 42"/>
              <a:gd name="T29" fmla="*/ 0 h 137"/>
              <a:gd name="T30" fmla="*/ 0 w 42"/>
              <a:gd name="T31" fmla="*/ 0 h 137"/>
              <a:gd name="T32" fmla="*/ 0 w 42"/>
              <a:gd name="T33" fmla="*/ 0 h 137"/>
              <a:gd name="T34" fmla="*/ 0 w 42"/>
              <a:gd name="T35" fmla="*/ 0 h 13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42"/>
              <a:gd name="T55" fmla="*/ 0 h 137"/>
              <a:gd name="T56" fmla="*/ 42 w 42"/>
              <a:gd name="T57" fmla="*/ 137 h 137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42" h="137">
                <a:moveTo>
                  <a:pt x="0" y="0"/>
                </a:moveTo>
                <a:lnTo>
                  <a:pt x="6" y="11"/>
                </a:lnTo>
                <a:lnTo>
                  <a:pt x="12" y="23"/>
                </a:lnTo>
                <a:lnTo>
                  <a:pt x="18" y="71"/>
                </a:lnTo>
                <a:lnTo>
                  <a:pt x="30" y="113"/>
                </a:lnTo>
                <a:lnTo>
                  <a:pt x="36" y="131"/>
                </a:lnTo>
                <a:lnTo>
                  <a:pt x="42" y="137"/>
                </a:lnTo>
                <a:lnTo>
                  <a:pt x="36" y="131"/>
                </a:lnTo>
                <a:lnTo>
                  <a:pt x="30" y="113"/>
                </a:lnTo>
                <a:lnTo>
                  <a:pt x="18" y="71"/>
                </a:lnTo>
                <a:lnTo>
                  <a:pt x="12" y="23"/>
                </a:lnTo>
                <a:lnTo>
                  <a:pt x="6" y="11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5" name="Freeform 53"/>
          <p:cNvSpPr>
            <a:spLocks noChangeArrowheads="1"/>
          </p:cNvSpPr>
          <p:nvPr/>
        </p:nvSpPr>
        <p:spPr bwMode="auto">
          <a:xfrm>
            <a:off x="4533900" y="3525816"/>
            <a:ext cx="244475" cy="0"/>
          </a:xfrm>
          <a:custGeom>
            <a:avLst/>
            <a:gdLst>
              <a:gd name="T0" fmla="*/ 0 w 155"/>
              <a:gd name="T1" fmla="*/ 0 h 1588"/>
              <a:gd name="T2" fmla="*/ 2147483647 w 155"/>
              <a:gd name="T3" fmla="*/ 0 h 1588"/>
              <a:gd name="T4" fmla="*/ 2147483647 w 155"/>
              <a:gd name="T5" fmla="*/ 0 h 1588"/>
              <a:gd name="T6" fmla="*/ 2147483647 w 155"/>
              <a:gd name="T7" fmla="*/ 0 h 1588"/>
              <a:gd name="T8" fmla="*/ 2147483647 w 155"/>
              <a:gd name="T9" fmla="*/ 0 h 1588"/>
              <a:gd name="T10" fmla="*/ 2147483647 w 155"/>
              <a:gd name="T11" fmla="*/ 0 h 1588"/>
              <a:gd name="T12" fmla="*/ 2147483647 w 155"/>
              <a:gd name="T13" fmla="*/ 0 h 1588"/>
              <a:gd name="T14" fmla="*/ 2147483647 w 155"/>
              <a:gd name="T15" fmla="*/ 0 h 1588"/>
              <a:gd name="T16" fmla="*/ 2147483647 w 155"/>
              <a:gd name="T17" fmla="*/ 0 h 1588"/>
              <a:gd name="T18" fmla="*/ 2147483647 w 155"/>
              <a:gd name="T19" fmla="*/ 0 h 1588"/>
              <a:gd name="T20" fmla="*/ 2147483647 w 155"/>
              <a:gd name="T21" fmla="*/ 0 h 1588"/>
              <a:gd name="T22" fmla="*/ 2147483647 w 155"/>
              <a:gd name="T23" fmla="*/ 0 h 1588"/>
              <a:gd name="T24" fmla="*/ 2147483647 w 155"/>
              <a:gd name="T25" fmla="*/ 0 h 1588"/>
              <a:gd name="T26" fmla="*/ 2147483647 w 155"/>
              <a:gd name="T27" fmla="*/ 0 h 1588"/>
              <a:gd name="T28" fmla="*/ 2147483647 w 155"/>
              <a:gd name="T29" fmla="*/ 0 h 1588"/>
              <a:gd name="T30" fmla="*/ 0 w 155"/>
              <a:gd name="T31" fmla="*/ 0 h 1588"/>
              <a:gd name="T32" fmla="*/ 0 w 155"/>
              <a:gd name="T33" fmla="*/ 0 h 1588"/>
              <a:gd name="T34" fmla="*/ 0 w 155"/>
              <a:gd name="T35" fmla="*/ 0 h 1588"/>
              <a:gd name="T36" fmla="*/ 0 w 155"/>
              <a:gd name="T37" fmla="*/ 0 h 1588"/>
              <a:gd name="T38" fmla="*/ 0 w 155"/>
              <a:gd name="T39" fmla="*/ 0 h 158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55"/>
              <a:gd name="T61" fmla="*/ 0 h 1588"/>
              <a:gd name="T62" fmla="*/ 155 w 155"/>
              <a:gd name="T63" fmla="*/ 0 h 158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55" h="1588">
                <a:moveTo>
                  <a:pt x="0" y="0"/>
                </a:moveTo>
                <a:lnTo>
                  <a:pt x="12" y="0"/>
                </a:lnTo>
                <a:lnTo>
                  <a:pt x="30" y="0"/>
                </a:lnTo>
                <a:lnTo>
                  <a:pt x="84" y="0"/>
                </a:lnTo>
                <a:lnTo>
                  <a:pt x="107" y="0"/>
                </a:lnTo>
                <a:lnTo>
                  <a:pt x="131" y="0"/>
                </a:lnTo>
                <a:lnTo>
                  <a:pt x="149" y="0"/>
                </a:lnTo>
                <a:lnTo>
                  <a:pt x="155" y="0"/>
                </a:lnTo>
                <a:lnTo>
                  <a:pt x="149" y="0"/>
                </a:lnTo>
                <a:lnTo>
                  <a:pt x="131" y="0"/>
                </a:lnTo>
                <a:lnTo>
                  <a:pt x="107" y="0"/>
                </a:lnTo>
                <a:lnTo>
                  <a:pt x="84" y="0"/>
                </a:lnTo>
                <a:lnTo>
                  <a:pt x="30" y="0"/>
                </a:lnTo>
                <a:lnTo>
                  <a:pt x="12" y="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6" name="Freeform 54"/>
          <p:cNvSpPr>
            <a:spLocks noChangeArrowheads="1"/>
          </p:cNvSpPr>
          <p:nvPr/>
        </p:nvSpPr>
        <p:spPr bwMode="auto">
          <a:xfrm>
            <a:off x="4778375" y="3525816"/>
            <a:ext cx="0" cy="0"/>
          </a:xfrm>
          <a:custGeom>
            <a:avLst/>
            <a:gdLst>
              <a:gd name="T0" fmla="*/ 0 w 1587"/>
              <a:gd name="T1" fmla="*/ 0 h 1588"/>
              <a:gd name="T2" fmla="*/ 0 w 1587"/>
              <a:gd name="T3" fmla="*/ 0 h 1588"/>
              <a:gd name="T4" fmla="*/ 0 w 1587"/>
              <a:gd name="T5" fmla="*/ 0 h 1588"/>
              <a:gd name="T6" fmla="*/ 0 60000 65536"/>
              <a:gd name="T7" fmla="*/ 0 60000 65536"/>
              <a:gd name="T8" fmla="*/ 0 60000 65536"/>
              <a:gd name="T9" fmla="*/ 0 w 1587"/>
              <a:gd name="T10" fmla="*/ 0 h 1588"/>
              <a:gd name="T11" fmla="*/ 1587 w 1587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7" h="1588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7" name="Freeform 55"/>
          <p:cNvSpPr>
            <a:spLocks noChangeArrowheads="1"/>
          </p:cNvSpPr>
          <p:nvPr/>
        </p:nvSpPr>
        <p:spPr bwMode="auto">
          <a:xfrm>
            <a:off x="4210050" y="3335316"/>
            <a:ext cx="225425" cy="9525"/>
          </a:xfrm>
          <a:custGeom>
            <a:avLst/>
            <a:gdLst>
              <a:gd name="T0" fmla="*/ 0 w 143"/>
              <a:gd name="T1" fmla="*/ 0 h 6"/>
              <a:gd name="T2" fmla="*/ 2147483647 w 143"/>
              <a:gd name="T3" fmla="*/ 0 h 6"/>
              <a:gd name="T4" fmla="*/ 2147483647 w 143"/>
              <a:gd name="T5" fmla="*/ 0 h 6"/>
              <a:gd name="T6" fmla="*/ 2147483647 w 143"/>
              <a:gd name="T7" fmla="*/ 0 h 6"/>
              <a:gd name="T8" fmla="*/ 2147483647 w 143"/>
              <a:gd name="T9" fmla="*/ 2147483647 h 6"/>
              <a:gd name="T10" fmla="*/ 2147483647 w 143"/>
              <a:gd name="T11" fmla="*/ 2147483647 h 6"/>
              <a:gd name="T12" fmla="*/ 2147483647 w 143"/>
              <a:gd name="T13" fmla="*/ 2147483647 h 6"/>
              <a:gd name="T14" fmla="*/ 2147483647 w 143"/>
              <a:gd name="T15" fmla="*/ 2147483647 h 6"/>
              <a:gd name="T16" fmla="*/ 2147483647 w 143"/>
              <a:gd name="T17" fmla="*/ 2147483647 h 6"/>
              <a:gd name="T18" fmla="*/ 2147483647 w 143"/>
              <a:gd name="T19" fmla="*/ 2147483647 h 6"/>
              <a:gd name="T20" fmla="*/ 2147483647 w 143"/>
              <a:gd name="T21" fmla="*/ 2147483647 h 6"/>
              <a:gd name="T22" fmla="*/ 2147483647 w 143"/>
              <a:gd name="T23" fmla="*/ 2147483647 h 6"/>
              <a:gd name="T24" fmla="*/ 2147483647 w 143"/>
              <a:gd name="T25" fmla="*/ 0 h 6"/>
              <a:gd name="T26" fmla="*/ 2147483647 w 143"/>
              <a:gd name="T27" fmla="*/ 0 h 6"/>
              <a:gd name="T28" fmla="*/ 2147483647 w 143"/>
              <a:gd name="T29" fmla="*/ 0 h 6"/>
              <a:gd name="T30" fmla="*/ 0 w 143"/>
              <a:gd name="T31" fmla="*/ 0 h 6"/>
              <a:gd name="T32" fmla="*/ 0 w 143"/>
              <a:gd name="T33" fmla="*/ 0 h 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43"/>
              <a:gd name="T52" fmla="*/ 0 h 6"/>
              <a:gd name="T53" fmla="*/ 143 w 143"/>
              <a:gd name="T54" fmla="*/ 6 h 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43" h="6">
                <a:moveTo>
                  <a:pt x="0" y="0"/>
                </a:moveTo>
                <a:lnTo>
                  <a:pt x="6" y="0"/>
                </a:lnTo>
                <a:lnTo>
                  <a:pt x="24" y="0"/>
                </a:lnTo>
                <a:lnTo>
                  <a:pt x="41" y="0"/>
                </a:lnTo>
                <a:lnTo>
                  <a:pt x="65" y="6"/>
                </a:lnTo>
                <a:lnTo>
                  <a:pt x="113" y="6"/>
                </a:lnTo>
                <a:lnTo>
                  <a:pt x="131" y="6"/>
                </a:lnTo>
                <a:lnTo>
                  <a:pt x="143" y="6"/>
                </a:lnTo>
                <a:lnTo>
                  <a:pt x="131" y="6"/>
                </a:lnTo>
                <a:lnTo>
                  <a:pt x="113" y="6"/>
                </a:lnTo>
                <a:lnTo>
                  <a:pt x="65" y="6"/>
                </a:lnTo>
                <a:lnTo>
                  <a:pt x="41" y="0"/>
                </a:lnTo>
                <a:lnTo>
                  <a:pt x="24" y="0"/>
                </a:ln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8" name="Freeform 56"/>
          <p:cNvSpPr>
            <a:spLocks noChangeArrowheads="1"/>
          </p:cNvSpPr>
          <p:nvPr/>
        </p:nvSpPr>
        <p:spPr bwMode="auto">
          <a:xfrm>
            <a:off x="4438650" y="3344841"/>
            <a:ext cx="66675" cy="228600"/>
          </a:xfrm>
          <a:custGeom>
            <a:avLst/>
            <a:gdLst>
              <a:gd name="T0" fmla="*/ 0 w 42"/>
              <a:gd name="T1" fmla="*/ 0 h 144"/>
              <a:gd name="T2" fmla="*/ 0 w 42"/>
              <a:gd name="T3" fmla="*/ 2147483647 h 144"/>
              <a:gd name="T4" fmla="*/ 2147483647 w 42"/>
              <a:gd name="T5" fmla="*/ 2147483647 h 144"/>
              <a:gd name="T6" fmla="*/ 2147483647 w 42"/>
              <a:gd name="T7" fmla="*/ 2147483647 h 144"/>
              <a:gd name="T8" fmla="*/ 2147483647 w 42"/>
              <a:gd name="T9" fmla="*/ 2147483647 h 144"/>
              <a:gd name="T10" fmla="*/ 2147483647 w 42"/>
              <a:gd name="T11" fmla="*/ 2147483647 h 144"/>
              <a:gd name="T12" fmla="*/ 2147483647 w 42"/>
              <a:gd name="T13" fmla="*/ 2147483647 h 144"/>
              <a:gd name="T14" fmla="*/ 2147483647 w 42"/>
              <a:gd name="T15" fmla="*/ 2147483647 h 144"/>
              <a:gd name="T16" fmla="*/ 2147483647 w 42"/>
              <a:gd name="T17" fmla="*/ 2147483647 h 144"/>
              <a:gd name="T18" fmla="*/ 2147483647 w 42"/>
              <a:gd name="T19" fmla="*/ 2147483647 h 144"/>
              <a:gd name="T20" fmla="*/ 2147483647 w 42"/>
              <a:gd name="T21" fmla="*/ 2147483647 h 144"/>
              <a:gd name="T22" fmla="*/ 2147483647 w 42"/>
              <a:gd name="T23" fmla="*/ 2147483647 h 144"/>
              <a:gd name="T24" fmla="*/ 0 w 42"/>
              <a:gd name="T25" fmla="*/ 2147483647 h 144"/>
              <a:gd name="T26" fmla="*/ 0 w 42"/>
              <a:gd name="T27" fmla="*/ 0 h 144"/>
              <a:gd name="T28" fmla="*/ 0 w 42"/>
              <a:gd name="T29" fmla="*/ 0 h 144"/>
              <a:gd name="T30" fmla="*/ 0 w 42"/>
              <a:gd name="T31" fmla="*/ 0 h 144"/>
              <a:gd name="T32" fmla="*/ 0 w 42"/>
              <a:gd name="T33" fmla="*/ 0 h 144"/>
              <a:gd name="T34" fmla="*/ 0 w 42"/>
              <a:gd name="T35" fmla="*/ 0 h 14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42"/>
              <a:gd name="T55" fmla="*/ 0 h 144"/>
              <a:gd name="T56" fmla="*/ 42 w 42"/>
              <a:gd name="T57" fmla="*/ 144 h 144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42" h="144">
                <a:moveTo>
                  <a:pt x="0" y="0"/>
                </a:moveTo>
                <a:lnTo>
                  <a:pt x="0" y="6"/>
                </a:lnTo>
                <a:lnTo>
                  <a:pt x="6" y="18"/>
                </a:lnTo>
                <a:lnTo>
                  <a:pt x="12" y="60"/>
                </a:lnTo>
                <a:lnTo>
                  <a:pt x="24" y="108"/>
                </a:lnTo>
                <a:lnTo>
                  <a:pt x="36" y="126"/>
                </a:lnTo>
                <a:lnTo>
                  <a:pt x="42" y="144"/>
                </a:lnTo>
                <a:lnTo>
                  <a:pt x="36" y="126"/>
                </a:lnTo>
                <a:lnTo>
                  <a:pt x="24" y="108"/>
                </a:lnTo>
                <a:lnTo>
                  <a:pt x="12" y="60"/>
                </a:lnTo>
                <a:lnTo>
                  <a:pt x="6" y="18"/>
                </a:lnTo>
                <a:lnTo>
                  <a:pt x="0" y="6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9" name="Freeform 57"/>
          <p:cNvSpPr>
            <a:spLocks noChangeArrowheads="1"/>
          </p:cNvSpPr>
          <p:nvPr/>
        </p:nvSpPr>
        <p:spPr bwMode="auto">
          <a:xfrm>
            <a:off x="4505325" y="3573441"/>
            <a:ext cx="282575" cy="9525"/>
          </a:xfrm>
          <a:custGeom>
            <a:avLst/>
            <a:gdLst>
              <a:gd name="T0" fmla="*/ 0 w 179"/>
              <a:gd name="T1" fmla="*/ 0 h 6"/>
              <a:gd name="T2" fmla="*/ 2147483647 w 179"/>
              <a:gd name="T3" fmla="*/ 2147483647 h 6"/>
              <a:gd name="T4" fmla="*/ 2147483647 w 179"/>
              <a:gd name="T5" fmla="*/ 2147483647 h 6"/>
              <a:gd name="T6" fmla="*/ 2147483647 w 179"/>
              <a:gd name="T7" fmla="*/ 2147483647 h 6"/>
              <a:gd name="T8" fmla="*/ 2147483647 w 179"/>
              <a:gd name="T9" fmla="*/ 2147483647 h 6"/>
              <a:gd name="T10" fmla="*/ 2147483647 w 179"/>
              <a:gd name="T11" fmla="*/ 0 h 6"/>
              <a:gd name="T12" fmla="*/ 2147483647 w 179"/>
              <a:gd name="T13" fmla="*/ 0 h 6"/>
              <a:gd name="T14" fmla="*/ 2147483647 w 179"/>
              <a:gd name="T15" fmla="*/ 0 h 6"/>
              <a:gd name="T16" fmla="*/ 2147483647 w 179"/>
              <a:gd name="T17" fmla="*/ 0 h 6"/>
              <a:gd name="T18" fmla="*/ 2147483647 w 179"/>
              <a:gd name="T19" fmla="*/ 0 h 6"/>
              <a:gd name="T20" fmla="*/ 2147483647 w 179"/>
              <a:gd name="T21" fmla="*/ 0 h 6"/>
              <a:gd name="T22" fmla="*/ 2147483647 w 179"/>
              <a:gd name="T23" fmla="*/ 2147483647 h 6"/>
              <a:gd name="T24" fmla="*/ 2147483647 w 179"/>
              <a:gd name="T25" fmla="*/ 2147483647 h 6"/>
              <a:gd name="T26" fmla="*/ 2147483647 w 179"/>
              <a:gd name="T27" fmla="*/ 2147483647 h 6"/>
              <a:gd name="T28" fmla="*/ 2147483647 w 179"/>
              <a:gd name="T29" fmla="*/ 2147483647 h 6"/>
              <a:gd name="T30" fmla="*/ 0 w 179"/>
              <a:gd name="T31" fmla="*/ 0 h 6"/>
              <a:gd name="T32" fmla="*/ 0 w 179"/>
              <a:gd name="T33" fmla="*/ 0 h 6"/>
              <a:gd name="T34" fmla="*/ 0 w 179"/>
              <a:gd name="T35" fmla="*/ 0 h 6"/>
              <a:gd name="T36" fmla="*/ 0 w 179"/>
              <a:gd name="T37" fmla="*/ 0 h 6"/>
              <a:gd name="T38" fmla="*/ 0 w 179"/>
              <a:gd name="T39" fmla="*/ 0 h 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79"/>
              <a:gd name="T61" fmla="*/ 0 h 6"/>
              <a:gd name="T62" fmla="*/ 179 w 179"/>
              <a:gd name="T63" fmla="*/ 6 h 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79" h="6">
                <a:moveTo>
                  <a:pt x="0" y="0"/>
                </a:moveTo>
                <a:lnTo>
                  <a:pt x="18" y="6"/>
                </a:lnTo>
                <a:lnTo>
                  <a:pt x="48" y="6"/>
                </a:lnTo>
                <a:lnTo>
                  <a:pt x="108" y="6"/>
                </a:lnTo>
                <a:lnTo>
                  <a:pt x="131" y="6"/>
                </a:lnTo>
                <a:lnTo>
                  <a:pt x="155" y="0"/>
                </a:lnTo>
                <a:lnTo>
                  <a:pt x="173" y="0"/>
                </a:lnTo>
                <a:lnTo>
                  <a:pt x="179" y="0"/>
                </a:lnTo>
                <a:lnTo>
                  <a:pt x="173" y="0"/>
                </a:lnTo>
                <a:lnTo>
                  <a:pt x="155" y="0"/>
                </a:lnTo>
                <a:lnTo>
                  <a:pt x="131" y="6"/>
                </a:lnTo>
                <a:lnTo>
                  <a:pt x="108" y="6"/>
                </a:lnTo>
                <a:lnTo>
                  <a:pt x="48" y="6"/>
                </a:lnTo>
                <a:lnTo>
                  <a:pt x="18" y="6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60" name="Freeform 58"/>
          <p:cNvSpPr>
            <a:spLocks noChangeArrowheads="1"/>
          </p:cNvSpPr>
          <p:nvPr/>
        </p:nvSpPr>
        <p:spPr bwMode="auto">
          <a:xfrm>
            <a:off x="4787900" y="3440091"/>
            <a:ext cx="123825" cy="133350"/>
          </a:xfrm>
          <a:custGeom>
            <a:avLst/>
            <a:gdLst>
              <a:gd name="T0" fmla="*/ 0 w 78"/>
              <a:gd name="T1" fmla="*/ 2147483647 h 84"/>
              <a:gd name="T2" fmla="*/ 2147483647 w 78"/>
              <a:gd name="T3" fmla="*/ 0 h 84"/>
              <a:gd name="T4" fmla="*/ 0 w 78"/>
              <a:gd name="T5" fmla="*/ 2147483647 h 84"/>
              <a:gd name="T6" fmla="*/ 0 w 78"/>
              <a:gd name="T7" fmla="*/ 2147483647 h 84"/>
              <a:gd name="T8" fmla="*/ 0 w 78"/>
              <a:gd name="T9" fmla="*/ 2147483647 h 84"/>
              <a:gd name="T10" fmla="*/ 0 w 78"/>
              <a:gd name="T11" fmla="*/ 2147483647 h 84"/>
              <a:gd name="T12" fmla="*/ 0 w 78"/>
              <a:gd name="T13" fmla="*/ 2147483647 h 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8"/>
              <a:gd name="T22" fmla="*/ 0 h 84"/>
              <a:gd name="T23" fmla="*/ 78 w 78"/>
              <a:gd name="T24" fmla="*/ 84 h 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8" h="84">
                <a:moveTo>
                  <a:pt x="0" y="84"/>
                </a:moveTo>
                <a:lnTo>
                  <a:pt x="78" y="0"/>
                </a:lnTo>
                <a:lnTo>
                  <a:pt x="0" y="84"/>
                </a:lnTo>
                <a:close/>
                <a:moveTo>
                  <a:pt x="0" y="84"/>
                </a:moveTo>
                <a:lnTo>
                  <a:pt x="0" y="8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61" name="Freeform 59"/>
          <p:cNvSpPr>
            <a:spLocks noChangeArrowheads="1"/>
          </p:cNvSpPr>
          <p:nvPr/>
        </p:nvSpPr>
        <p:spPr bwMode="auto">
          <a:xfrm>
            <a:off x="4911725" y="3401991"/>
            <a:ext cx="0" cy="38100"/>
          </a:xfrm>
          <a:custGeom>
            <a:avLst/>
            <a:gdLst>
              <a:gd name="T0" fmla="*/ 0 w 1587"/>
              <a:gd name="T1" fmla="*/ 2147483647 h 24"/>
              <a:gd name="T2" fmla="*/ 0 w 1587"/>
              <a:gd name="T3" fmla="*/ 0 h 24"/>
              <a:gd name="T4" fmla="*/ 0 w 1587"/>
              <a:gd name="T5" fmla="*/ 2147483647 h 24"/>
              <a:gd name="T6" fmla="*/ 0 w 1587"/>
              <a:gd name="T7" fmla="*/ 2147483647 h 24"/>
              <a:gd name="T8" fmla="*/ 0 w 1587"/>
              <a:gd name="T9" fmla="*/ 2147483647 h 24"/>
              <a:gd name="T10" fmla="*/ 0 w 1587"/>
              <a:gd name="T11" fmla="*/ 2147483647 h 24"/>
              <a:gd name="T12" fmla="*/ 0 w 1587"/>
              <a:gd name="T13" fmla="*/ 2147483647 h 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87"/>
              <a:gd name="T22" fmla="*/ 0 h 24"/>
              <a:gd name="T23" fmla="*/ 0 w 1587"/>
              <a:gd name="T24" fmla="*/ 24 h 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87" h="24">
                <a:moveTo>
                  <a:pt x="0" y="24"/>
                </a:moveTo>
                <a:lnTo>
                  <a:pt x="0" y="0"/>
                </a:lnTo>
                <a:lnTo>
                  <a:pt x="0" y="24"/>
                </a:lnTo>
                <a:close/>
                <a:moveTo>
                  <a:pt x="0" y="24"/>
                </a:moveTo>
                <a:lnTo>
                  <a:pt x="0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62" name="Freeform 60"/>
          <p:cNvSpPr>
            <a:spLocks noChangeArrowheads="1"/>
          </p:cNvSpPr>
          <p:nvPr/>
        </p:nvSpPr>
        <p:spPr bwMode="auto">
          <a:xfrm>
            <a:off x="4787900" y="3401991"/>
            <a:ext cx="123825" cy="123825"/>
          </a:xfrm>
          <a:custGeom>
            <a:avLst/>
            <a:gdLst>
              <a:gd name="T0" fmla="*/ 2147483647 w 78"/>
              <a:gd name="T1" fmla="*/ 0 h 78"/>
              <a:gd name="T2" fmla="*/ 0 w 78"/>
              <a:gd name="T3" fmla="*/ 2147483647 h 78"/>
              <a:gd name="T4" fmla="*/ 2147483647 w 78"/>
              <a:gd name="T5" fmla="*/ 0 h 78"/>
              <a:gd name="T6" fmla="*/ 2147483647 w 78"/>
              <a:gd name="T7" fmla="*/ 0 h 78"/>
              <a:gd name="T8" fmla="*/ 2147483647 w 78"/>
              <a:gd name="T9" fmla="*/ 0 h 78"/>
              <a:gd name="T10" fmla="*/ 2147483647 w 78"/>
              <a:gd name="T11" fmla="*/ 0 h 78"/>
              <a:gd name="T12" fmla="*/ 2147483647 w 78"/>
              <a:gd name="T13" fmla="*/ 0 h 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8"/>
              <a:gd name="T22" fmla="*/ 0 h 78"/>
              <a:gd name="T23" fmla="*/ 78 w 78"/>
              <a:gd name="T24" fmla="*/ 78 h 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8" h="78">
                <a:moveTo>
                  <a:pt x="78" y="0"/>
                </a:moveTo>
                <a:lnTo>
                  <a:pt x="0" y="78"/>
                </a:lnTo>
                <a:lnTo>
                  <a:pt x="78" y="0"/>
                </a:lnTo>
                <a:close/>
                <a:moveTo>
                  <a:pt x="78" y="0"/>
                </a:moveTo>
                <a:lnTo>
                  <a:pt x="7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63" name="Freeform 61"/>
          <p:cNvSpPr>
            <a:spLocks noChangeArrowheads="1"/>
          </p:cNvSpPr>
          <p:nvPr/>
        </p:nvSpPr>
        <p:spPr bwMode="auto">
          <a:xfrm>
            <a:off x="4467225" y="3306741"/>
            <a:ext cx="57150" cy="215900"/>
          </a:xfrm>
          <a:custGeom>
            <a:avLst/>
            <a:gdLst>
              <a:gd name="T0" fmla="*/ 2147483647 w 36"/>
              <a:gd name="T1" fmla="*/ 2147483647 h 137"/>
              <a:gd name="T2" fmla="*/ 2147483647 w 36"/>
              <a:gd name="T3" fmla="*/ 2147483647 h 137"/>
              <a:gd name="T4" fmla="*/ 2147483647 w 36"/>
              <a:gd name="T5" fmla="*/ 2147483647 h 137"/>
              <a:gd name="T6" fmla="*/ 2147483647 w 36"/>
              <a:gd name="T7" fmla="*/ 2147483647 h 137"/>
              <a:gd name="T8" fmla="*/ 2147483647 w 36"/>
              <a:gd name="T9" fmla="*/ 2147483647 h 137"/>
              <a:gd name="T10" fmla="*/ 2147483647 w 36"/>
              <a:gd name="T11" fmla="*/ 2147483647 h 137"/>
              <a:gd name="T12" fmla="*/ 0 w 36"/>
              <a:gd name="T13" fmla="*/ 0 h 137"/>
              <a:gd name="T14" fmla="*/ 0 w 36"/>
              <a:gd name="T15" fmla="*/ 0 h 137"/>
              <a:gd name="T16" fmla="*/ 2147483647 w 36"/>
              <a:gd name="T17" fmla="*/ 2147483647 h 137"/>
              <a:gd name="T18" fmla="*/ 2147483647 w 36"/>
              <a:gd name="T19" fmla="*/ 2147483647 h 137"/>
              <a:gd name="T20" fmla="*/ 2147483647 w 36"/>
              <a:gd name="T21" fmla="*/ 2147483647 h 137"/>
              <a:gd name="T22" fmla="*/ 2147483647 w 36"/>
              <a:gd name="T23" fmla="*/ 2147483647 h 137"/>
              <a:gd name="T24" fmla="*/ 2147483647 w 36"/>
              <a:gd name="T25" fmla="*/ 2147483647 h 137"/>
              <a:gd name="T26" fmla="*/ 2147483647 w 36"/>
              <a:gd name="T27" fmla="*/ 2147483647 h 137"/>
              <a:gd name="T28" fmla="*/ 2147483647 w 36"/>
              <a:gd name="T29" fmla="*/ 2147483647 h 137"/>
              <a:gd name="T30" fmla="*/ 2147483647 w 36"/>
              <a:gd name="T31" fmla="*/ 2147483647 h 137"/>
              <a:gd name="T32" fmla="*/ 2147483647 w 36"/>
              <a:gd name="T33" fmla="*/ 2147483647 h 137"/>
              <a:gd name="T34" fmla="*/ 2147483647 w 36"/>
              <a:gd name="T35" fmla="*/ 2147483647 h 13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6"/>
              <a:gd name="T55" fmla="*/ 0 h 137"/>
              <a:gd name="T56" fmla="*/ 36 w 36"/>
              <a:gd name="T57" fmla="*/ 137 h 137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6" h="137">
                <a:moveTo>
                  <a:pt x="36" y="137"/>
                </a:moveTo>
                <a:lnTo>
                  <a:pt x="30" y="131"/>
                </a:lnTo>
                <a:lnTo>
                  <a:pt x="30" y="113"/>
                </a:lnTo>
                <a:lnTo>
                  <a:pt x="18" y="71"/>
                </a:lnTo>
                <a:lnTo>
                  <a:pt x="12" y="29"/>
                </a:lnTo>
                <a:lnTo>
                  <a:pt x="6" y="11"/>
                </a:lnTo>
                <a:lnTo>
                  <a:pt x="0" y="0"/>
                </a:lnTo>
                <a:lnTo>
                  <a:pt x="6" y="11"/>
                </a:lnTo>
                <a:lnTo>
                  <a:pt x="12" y="29"/>
                </a:lnTo>
                <a:lnTo>
                  <a:pt x="18" y="71"/>
                </a:lnTo>
                <a:lnTo>
                  <a:pt x="30" y="113"/>
                </a:lnTo>
                <a:lnTo>
                  <a:pt x="30" y="131"/>
                </a:lnTo>
                <a:lnTo>
                  <a:pt x="36" y="137"/>
                </a:lnTo>
                <a:close/>
                <a:moveTo>
                  <a:pt x="36" y="137"/>
                </a:moveTo>
                <a:lnTo>
                  <a:pt x="36" y="13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64" name="Freeform 62"/>
          <p:cNvSpPr>
            <a:spLocks noChangeArrowheads="1"/>
          </p:cNvSpPr>
          <p:nvPr/>
        </p:nvSpPr>
        <p:spPr bwMode="auto">
          <a:xfrm>
            <a:off x="4210050" y="3297216"/>
            <a:ext cx="0" cy="34925"/>
          </a:xfrm>
          <a:custGeom>
            <a:avLst/>
            <a:gdLst>
              <a:gd name="T0" fmla="*/ 0 w 1587"/>
              <a:gd name="T1" fmla="*/ 0 h 23"/>
              <a:gd name="T2" fmla="*/ 0 w 1587"/>
              <a:gd name="T3" fmla="*/ 2147483647 h 23"/>
              <a:gd name="T4" fmla="*/ 0 w 1587"/>
              <a:gd name="T5" fmla="*/ 0 h 23"/>
              <a:gd name="T6" fmla="*/ 0 w 1587"/>
              <a:gd name="T7" fmla="*/ 0 h 23"/>
              <a:gd name="T8" fmla="*/ 0 w 1587"/>
              <a:gd name="T9" fmla="*/ 0 h 23"/>
              <a:gd name="T10" fmla="*/ 0 w 1587"/>
              <a:gd name="T11" fmla="*/ 0 h 23"/>
              <a:gd name="T12" fmla="*/ 0 w 1587"/>
              <a:gd name="T13" fmla="*/ 0 h 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87"/>
              <a:gd name="T22" fmla="*/ 0 h 23"/>
              <a:gd name="T23" fmla="*/ 0 w 1587"/>
              <a:gd name="T24" fmla="*/ 23 h 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87" h="23">
                <a:moveTo>
                  <a:pt x="0" y="0"/>
                </a:moveTo>
                <a:lnTo>
                  <a:pt x="0" y="23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65" name="Freeform 63"/>
          <p:cNvSpPr>
            <a:spLocks noChangeArrowheads="1"/>
          </p:cNvSpPr>
          <p:nvPr/>
        </p:nvSpPr>
        <p:spPr bwMode="auto">
          <a:xfrm>
            <a:off x="4210050" y="3335316"/>
            <a:ext cx="0" cy="0"/>
          </a:xfrm>
          <a:custGeom>
            <a:avLst/>
            <a:gdLst>
              <a:gd name="T0" fmla="*/ 0 w 1587"/>
              <a:gd name="T1" fmla="*/ 0 h 1588"/>
              <a:gd name="T2" fmla="*/ 0 w 1587"/>
              <a:gd name="T3" fmla="*/ 0 h 1588"/>
              <a:gd name="T4" fmla="*/ 0 w 1587"/>
              <a:gd name="T5" fmla="*/ 0 h 1588"/>
              <a:gd name="T6" fmla="*/ 0 60000 65536"/>
              <a:gd name="T7" fmla="*/ 0 60000 65536"/>
              <a:gd name="T8" fmla="*/ 0 60000 65536"/>
              <a:gd name="T9" fmla="*/ 0 w 1587"/>
              <a:gd name="T10" fmla="*/ 0 h 1588"/>
              <a:gd name="T11" fmla="*/ 1587 w 1587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7" h="1588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66" name="Freeform 64"/>
          <p:cNvSpPr>
            <a:spLocks noChangeArrowheads="1"/>
          </p:cNvSpPr>
          <p:nvPr/>
        </p:nvSpPr>
        <p:spPr bwMode="auto">
          <a:xfrm>
            <a:off x="5226050" y="3116241"/>
            <a:ext cx="142875" cy="123825"/>
          </a:xfrm>
          <a:custGeom>
            <a:avLst/>
            <a:gdLst>
              <a:gd name="T0" fmla="*/ 0 w 90"/>
              <a:gd name="T1" fmla="*/ 2147483647 h 78"/>
              <a:gd name="T2" fmla="*/ 2147483647 w 90"/>
              <a:gd name="T3" fmla="*/ 0 h 78"/>
              <a:gd name="T4" fmla="*/ 0 w 90"/>
              <a:gd name="T5" fmla="*/ 2147483647 h 78"/>
              <a:gd name="T6" fmla="*/ 0 w 90"/>
              <a:gd name="T7" fmla="*/ 2147483647 h 78"/>
              <a:gd name="T8" fmla="*/ 0 60000 65536"/>
              <a:gd name="T9" fmla="*/ 0 60000 65536"/>
              <a:gd name="T10" fmla="*/ 0 60000 65536"/>
              <a:gd name="T11" fmla="*/ 0 60000 65536"/>
              <a:gd name="T12" fmla="*/ 0 w 90"/>
              <a:gd name="T13" fmla="*/ 0 h 78"/>
              <a:gd name="T14" fmla="*/ 90 w 90"/>
              <a:gd name="T15" fmla="*/ 78 h 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0" h="78">
                <a:moveTo>
                  <a:pt x="0" y="78"/>
                </a:moveTo>
                <a:lnTo>
                  <a:pt x="90" y="0"/>
                </a:lnTo>
                <a:lnTo>
                  <a:pt x="0" y="7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67" name="Freeform 65"/>
          <p:cNvSpPr>
            <a:spLocks noChangeArrowheads="1"/>
          </p:cNvSpPr>
          <p:nvPr/>
        </p:nvSpPr>
        <p:spPr bwMode="auto">
          <a:xfrm>
            <a:off x="5178425" y="3116241"/>
            <a:ext cx="190500" cy="0"/>
          </a:xfrm>
          <a:custGeom>
            <a:avLst/>
            <a:gdLst>
              <a:gd name="T0" fmla="*/ 2147483647 w 120"/>
              <a:gd name="T1" fmla="*/ 0 h 1587"/>
              <a:gd name="T2" fmla="*/ 2147483647 w 120"/>
              <a:gd name="T3" fmla="*/ 0 h 1587"/>
              <a:gd name="T4" fmla="*/ 2147483647 w 120"/>
              <a:gd name="T5" fmla="*/ 0 h 1587"/>
              <a:gd name="T6" fmla="*/ 2147483647 w 120"/>
              <a:gd name="T7" fmla="*/ 0 h 1587"/>
              <a:gd name="T8" fmla="*/ 2147483647 w 120"/>
              <a:gd name="T9" fmla="*/ 0 h 1587"/>
              <a:gd name="T10" fmla="*/ 2147483647 w 120"/>
              <a:gd name="T11" fmla="*/ 0 h 1587"/>
              <a:gd name="T12" fmla="*/ 0 w 120"/>
              <a:gd name="T13" fmla="*/ 0 h 1587"/>
              <a:gd name="T14" fmla="*/ 0 w 120"/>
              <a:gd name="T15" fmla="*/ 0 h 1587"/>
              <a:gd name="T16" fmla="*/ 2147483647 w 120"/>
              <a:gd name="T17" fmla="*/ 0 h 1587"/>
              <a:gd name="T18" fmla="*/ 2147483647 w 120"/>
              <a:gd name="T19" fmla="*/ 0 h 1587"/>
              <a:gd name="T20" fmla="*/ 2147483647 w 120"/>
              <a:gd name="T21" fmla="*/ 0 h 1587"/>
              <a:gd name="T22" fmla="*/ 2147483647 w 120"/>
              <a:gd name="T23" fmla="*/ 0 h 1587"/>
              <a:gd name="T24" fmla="*/ 2147483647 w 120"/>
              <a:gd name="T25" fmla="*/ 0 h 1587"/>
              <a:gd name="T26" fmla="*/ 2147483647 w 120"/>
              <a:gd name="T27" fmla="*/ 0 h 1587"/>
              <a:gd name="T28" fmla="*/ 2147483647 w 120"/>
              <a:gd name="T29" fmla="*/ 0 h 1587"/>
              <a:gd name="T30" fmla="*/ 2147483647 w 120"/>
              <a:gd name="T31" fmla="*/ 0 h 1587"/>
              <a:gd name="T32" fmla="*/ 2147483647 w 120"/>
              <a:gd name="T33" fmla="*/ 0 h 1587"/>
              <a:gd name="T34" fmla="*/ 2147483647 w 120"/>
              <a:gd name="T35" fmla="*/ 0 h 158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20"/>
              <a:gd name="T55" fmla="*/ 0 h 1587"/>
              <a:gd name="T56" fmla="*/ 120 w 120"/>
              <a:gd name="T57" fmla="*/ 0 h 1587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20" h="1587">
                <a:moveTo>
                  <a:pt x="120" y="0"/>
                </a:moveTo>
                <a:lnTo>
                  <a:pt x="114" y="0"/>
                </a:lnTo>
                <a:lnTo>
                  <a:pt x="102" y="0"/>
                </a:lnTo>
                <a:lnTo>
                  <a:pt x="66" y="0"/>
                </a:lnTo>
                <a:lnTo>
                  <a:pt x="24" y="0"/>
                </a:lnTo>
                <a:lnTo>
                  <a:pt x="12" y="0"/>
                </a:lnTo>
                <a:lnTo>
                  <a:pt x="0" y="0"/>
                </a:lnTo>
                <a:lnTo>
                  <a:pt x="12" y="0"/>
                </a:lnTo>
                <a:lnTo>
                  <a:pt x="24" y="0"/>
                </a:lnTo>
                <a:lnTo>
                  <a:pt x="66" y="0"/>
                </a:lnTo>
                <a:lnTo>
                  <a:pt x="102" y="0"/>
                </a:lnTo>
                <a:lnTo>
                  <a:pt x="114" y="0"/>
                </a:lnTo>
                <a:lnTo>
                  <a:pt x="120" y="0"/>
                </a:lnTo>
                <a:close/>
                <a:moveTo>
                  <a:pt x="120" y="0"/>
                </a:moveTo>
                <a:lnTo>
                  <a:pt x="12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68" name="Freeform 66"/>
          <p:cNvSpPr>
            <a:spLocks noChangeArrowheads="1"/>
          </p:cNvSpPr>
          <p:nvPr/>
        </p:nvSpPr>
        <p:spPr bwMode="auto">
          <a:xfrm>
            <a:off x="5111750" y="2897166"/>
            <a:ext cx="63500" cy="219075"/>
          </a:xfrm>
          <a:custGeom>
            <a:avLst/>
            <a:gdLst>
              <a:gd name="T0" fmla="*/ 2147483647 w 41"/>
              <a:gd name="T1" fmla="*/ 2147483647 h 138"/>
              <a:gd name="T2" fmla="*/ 2147483647 w 41"/>
              <a:gd name="T3" fmla="*/ 2147483647 h 138"/>
              <a:gd name="T4" fmla="*/ 2147483647 w 41"/>
              <a:gd name="T5" fmla="*/ 2147483647 h 138"/>
              <a:gd name="T6" fmla="*/ 2147483647 w 41"/>
              <a:gd name="T7" fmla="*/ 2147483647 h 138"/>
              <a:gd name="T8" fmla="*/ 2147483647 w 41"/>
              <a:gd name="T9" fmla="*/ 2147483647 h 138"/>
              <a:gd name="T10" fmla="*/ 2147483647 w 41"/>
              <a:gd name="T11" fmla="*/ 2147483647 h 138"/>
              <a:gd name="T12" fmla="*/ 2147483647 w 41"/>
              <a:gd name="T13" fmla="*/ 2147483647 h 138"/>
              <a:gd name="T14" fmla="*/ 0 w 41"/>
              <a:gd name="T15" fmla="*/ 0 h 138"/>
              <a:gd name="T16" fmla="*/ 0 w 41"/>
              <a:gd name="T17" fmla="*/ 0 h 138"/>
              <a:gd name="T18" fmla="*/ 2147483647 w 41"/>
              <a:gd name="T19" fmla="*/ 2147483647 h 138"/>
              <a:gd name="T20" fmla="*/ 2147483647 w 41"/>
              <a:gd name="T21" fmla="*/ 2147483647 h 138"/>
              <a:gd name="T22" fmla="*/ 2147483647 w 41"/>
              <a:gd name="T23" fmla="*/ 2147483647 h 138"/>
              <a:gd name="T24" fmla="*/ 2147483647 w 41"/>
              <a:gd name="T25" fmla="*/ 2147483647 h 138"/>
              <a:gd name="T26" fmla="*/ 2147483647 w 41"/>
              <a:gd name="T27" fmla="*/ 2147483647 h 138"/>
              <a:gd name="T28" fmla="*/ 2147483647 w 41"/>
              <a:gd name="T29" fmla="*/ 2147483647 h 138"/>
              <a:gd name="T30" fmla="*/ 2147483647 w 41"/>
              <a:gd name="T31" fmla="*/ 2147483647 h 138"/>
              <a:gd name="T32" fmla="*/ 2147483647 w 41"/>
              <a:gd name="T33" fmla="*/ 2147483647 h 138"/>
              <a:gd name="T34" fmla="*/ 2147483647 w 41"/>
              <a:gd name="T35" fmla="*/ 2147483647 h 138"/>
              <a:gd name="T36" fmla="*/ 2147483647 w 41"/>
              <a:gd name="T37" fmla="*/ 2147483647 h 138"/>
              <a:gd name="T38" fmla="*/ 2147483647 w 41"/>
              <a:gd name="T39" fmla="*/ 2147483647 h 13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41"/>
              <a:gd name="T61" fmla="*/ 0 h 138"/>
              <a:gd name="T62" fmla="*/ 41 w 41"/>
              <a:gd name="T63" fmla="*/ 138 h 13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41" h="138">
                <a:moveTo>
                  <a:pt x="41" y="138"/>
                </a:moveTo>
                <a:lnTo>
                  <a:pt x="35" y="132"/>
                </a:lnTo>
                <a:lnTo>
                  <a:pt x="29" y="120"/>
                </a:lnTo>
                <a:lnTo>
                  <a:pt x="24" y="96"/>
                </a:lnTo>
                <a:lnTo>
                  <a:pt x="18" y="72"/>
                </a:lnTo>
                <a:lnTo>
                  <a:pt x="12" y="24"/>
                </a:lnTo>
                <a:lnTo>
                  <a:pt x="6" y="6"/>
                </a:lnTo>
                <a:lnTo>
                  <a:pt x="0" y="0"/>
                </a:lnTo>
                <a:lnTo>
                  <a:pt x="6" y="6"/>
                </a:lnTo>
                <a:lnTo>
                  <a:pt x="12" y="24"/>
                </a:lnTo>
                <a:lnTo>
                  <a:pt x="18" y="72"/>
                </a:lnTo>
                <a:lnTo>
                  <a:pt x="24" y="96"/>
                </a:lnTo>
                <a:lnTo>
                  <a:pt x="29" y="120"/>
                </a:lnTo>
                <a:lnTo>
                  <a:pt x="35" y="132"/>
                </a:lnTo>
                <a:lnTo>
                  <a:pt x="41" y="138"/>
                </a:lnTo>
                <a:close/>
                <a:moveTo>
                  <a:pt x="41" y="138"/>
                </a:moveTo>
                <a:lnTo>
                  <a:pt x="41" y="13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69" name="Freeform 67"/>
          <p:cNvSpPr>
            <a:spLocks noChangeArrowheads="1"/>
          </p:cNvSpPr>
          <p:nvPr/>
        </p:nvSpPr>
        <p:spPr bwMode="auto">
          <a:xfrm>
            <a:off x="4854575" y="2887641"/>
            <a:ext cx="257175" cy="9525"/>
          </a:xfrm>
          <a:custGeom>
            <a:avLst/>
            <a:gdLst>
              <a:gd name="T0" fmla="*/ 2147483647 w 162"/>
              <a:gd name="T1" fmla="*/ 2147483647 h 6"/>
              <a:gd name="T2" fmla="*/ 2147483647 w 162"/>
              <a:gd name="T3" fmla="*/ 0 h 6"/>
              <a:gd name="T4" fmla="*/ 2147483647 w 162"/>
              <a:gd name="T5" fmla="*/ 0 h 6"/>
              <a:gd name="T6" fmla="*/ 2147483647 w 162"/>
              <a:gd name="T7" fmla="*/ 0 h 6"/>
              <a:gd name="T8" fmla="*/ 2147483647 w 162"/>
              <a:gd name="T9" fmla="*/ 0 h 6"/>
              <a:gd name="T10" fmla="*/ 2147483647 w 162"/>
              <a:gd name="T11" fmla="*/ 0 h 6"/>
              <a:gd name="T12" fmla="*/ 2147483647 w 162"/>
              <a:gd name="T13" fmla="*/ 0 h 6"/>
              <a:gd name="T14" fmla="*/ 2147483647 w 162"/>
              <a:gd name="T15" fmla="*/ 0 h 6"/>
              <a:gd name="T16" fmla="*/ 0 w 162"/>
              <a:gd name="T17" fmla="*/ 0 h 6"/>
              <a:gd name="T18" fmla="*/ 0 w 162"/>
              <a:gd name="T19" fmla="*/ 0 h 6"/>
              <a:gd name="T20" fmla="*/ 2147483647 w 162"/>
              <a:gd name="T21" fmla="*/ 0 h 6"/>
              <a:gd name="T22" fmla="*/ 2147483647 w 162"/>
              <a:gd name="T23" fmla="*/ 0 h 6"/>
              <a:gd name="T24" fmla="*/ 2147483647 w 162"/>
              <a:gd name="T25" fmla="*/ 0 h 6"/>
              <a:gd name="T26" fmla="*/ 2147483647 w 162"/>
              <a:gd name="T27" fmla="*/ 0 h 6"/>
              <a:gd name="T28" fmla="*/ 2147483647 w 162"/>
              <a:gd name="T29" fmla="*/ 0 h 6"/>
              <a:gd name="T30" fmla="*/ 2147483647 w 162"/>
              <a:gd name="T31" fmla="*/ 0 h 6"/>
              <a:gd name="T32" fmla="*/ 2147483647 w 162"/>
              <a:gd name="T33" fmla="*/ 0 h 6"/>
              <a:gd name="T34" fmla="*/ 2147483647 w 162"/>
              <a:gd name="T35" fmla="*/ 2147483647 h 6"/>
              <a:gd name="T36" fmla="*/ 2147483647 w 162"/>
              <a:gd name="T37" fmla="*/ 2147483647 h 6"/>
              <a:gd name="T38" fmla="*/ 2147483647 w 162"/>
              <a:gd name="T39" fmla="*/ 2147483647 h 6"/>
              <a:gd name="T40" fmla="*/ 2147483647 w 162"/>
              <a:gd name="T41" fmla="*/ 2147483647 h 6"/>
              <a:gd name="T42" fmla="*/ 2147483647 w 162"/>
              <a:gd name="T43" fmla="*/ 2147483647 h 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62"/>
              <a:gd name="T67" fmla="*/ 0 h 6"/>
              <a:gd name="T68" fmla="*/ 162 w 162"/>
              <a:gd name="T69" fmla="*/ 6 h 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62" h="6">
                <a:moveTo>
                  <a:pt x="162" y="6"/>
                </a:moveTo>
                <a:lnTo>
                  <a:pt x="156" y="0"/>
                </a:lnTo>
                <a:lnTo>
                  <a:pt x="138" y="0"/>
                </a:lnTo>
                <a:lnTo>
                  <a:pt x="114" y="0"/>
                </a:lnTo>
                <a:lnTo>
                  <a:pt x="84" y="0"/>
                </a:lnTo>
                <a:lnTo>
                  <a:pt x="54" y="0"/>
                </a:lnTo>
                <a:lnTo>
                  <a:pt x="24" y="0"/>
                </a:lnTo>
                <a:lnTo>
                  <a:pt x="6" y="0"/>
                </a:lnTo>
                <a:lnTo>
                  <a:pt x="0" y="0"/>
                </a:lnTo>
                <a:lnTo>
                  <a:pt x="6" y="0"/>
                </a:lnTo>
                <a:lnTo>
                  <a:pt x="24" y="0"/>
                </a:lnTo>
                <a:lnTo>
                  <a:pt x="54" y="0"/>
                </a:lnTo>
                <a:lnTo>
                  <a:pt x="84" y="0"/>
                </a:lnTo>
                <a:lnTo>
                  <a:pt x="114" y="0"/>
                </a:lnTo>
                <a:lnTo>
                  <a:pt x="138" y="0"/>
                </a:lnTo>
                <a:lnTo>
                  <a:pt x="156" y="0"/>
                </a:lnTo>
                <a:lnTo>
                  <a:pt x="162" y="6"/>
                </a:lnTo>
                <a:close/>
                <a:moveTo>
                  <a:pt x="162" y="6"/>
                </a:moveTo>
                <a:lnTo>
                  <a:pt x="162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70" name="Freeform 68"/>
          <p:cNvSpPr>
            <a:spLocks noChangeArrowheads="1"/>
          </p:cNvSpPr>
          <p:nvPr/>
        </p:nvSpPr>
        <p:spPr bwMode="auto">
          <a:xfrm>
            <a:off x="4657725" y="2887641"/>
            <a:ext cx="196850" cy="123825"/>
          </a:xfrm>
          <a:custGeom>
            <a:avLst/>
            <a:gdLst>
              <a:gd name="T0" fmla="*/ 2147483647 w 125"/>
              <a:gd name="T1" fmla="*/ 0 h 78"/>
              <a:gd name="T2" fmla="*/ 0 w 125"/>
              <a:gd name="T3" fmla="*/ 2147483647 h 78"/>
              <a:gd name="T4" fmla="*/ 2147483647 w 125"/>
              <a:gd name="T5" fmla="*/ 0 h 78"/>
              <a:gd name="T6" fmla="*/ 2147483647 w 125"/>
              <a:gd name="T7" fmla="*/ 0 h 78"/>
              <a:gd name="T8" fmla="*/ 2147483647 w 125"/>
              <a:gd name="T9" fmla="*/ 0 h 78"/>
              <a:gd name="T10" fmla="*/ 2147483647 w 125"/>
              <a:gd name="T11" fmla="*/ 0 h 78"/>
              <a:gd name="T12" fmla="*/ 2147483647 w 125"/>
              <a:gd name="T13" fmla="*/ 0 h 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5"/>
              <a:gd name="T22" fmla="*/ 0 h 78"/>
              <a:gd name="T23" fmla="*/ 125 w 125"/>
              <a:gd name="T24" fmla="*/ 78 h 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5" h="78">
                <a:moveTo>
                  <a:pt x="125" y="0"/>
                </a:moveTo>
                <a:lnTo>
                  <a:pt x="0" y="78"/>
                </a:lnTo>
                <a:lnTo>
                  <a:pt x="125" y="0"/>
                </a:lnTo>
                <a:close/>
                <a:moveTo>
                  <a:pt x="125" y="0"/>
                </a:moveTo>
                <a:lnTo>
                  <a:pt x="12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71" name="Freeform 69"/>
          <p:cNvSpPr>
            <a:spLocks noChangeArrowheads="1"/>
          </p:cNvSpPr>
          <p:nvPr/>
        </p:nvSpPr>
        <p:spPr bwMode="auto">
          <a:xfrm>
            <a:off x="4657725" y="3011466"/>
            <a:ext cx="254000" cy="19050"/>
          </a:xfrm>
          <a:custGeom>
            <a:avLst/>
            <a:gdLst>
              <a:gd name="T0" fmla="*/ 0 w 161"/>
              <a:gd name="T1" fmla="*/ 0 h 12"/>
              <a:gd name="T2" fmla="*/ 2147483647 w 161"/>
              <a:gd name="T3" fmla="*/ 0 h 12"/>
              <a:gd name="T4" fmla="*/ 2147483647 w 161"/>
              <a:gd name="T5" fmla="*/ 0 h 12"/>
              <a:gd name="T6" fmla="*/ 2147483647 w 161"/>
              <a:gd name="T7" fmla="*/ 0 h 12"/>
              <a:gd name="T8" fmla="*/ 2147483647 w 161"/>
              <a:gd name="T9" fmla="*/ 0 h 12"/>
              <a:gd name="T10" fmla="*/ 2147483647 w 161"/>
              <a:gd name="T11" fmla="*/ 2147483647 h 12"/>
              <a:gd name="T12" fmla="*/ 2147483647 w 161"/>
              <a:gd name="T13" fmla="*/ 2147483647 h 12"/>
              <a:gd name="T14" fmla="*/ 2147483647 w 161"/>
              <a:gd name="T15" fmla="*/ 2147483647 h 12"/>
              <a:gd name="T16" fmla="*/ 2147483647 w 161"/>
              <a:gd name="T17" fmla="*/ 2147483647 h 12"/>
              <a:gd name="T18" fmla="*/ 2147483647 w 161"/>
              <a:gd name="T19" fmla="*/ 2147483647 h 12"/>
              <a:gd name="T20" fmla="*/ 2147483647 w 161"/>
              <a:gd name="T21" fmla="*/ 2147483647 h 12"/>
              <a:gd name="T22" fmla="*/ 2147483647 w 161"/>
              <a:gd name="T23" fmla="*/ 2147483647 h 12"/>
              <a:gd name="T24" fmla="*/ 2147483647 w 161"/>
              <a:gd name="T25" fmla="*/ 2147483647 h 12"/>
              <a:gd name="T26" fmla="*/ 2147483647 w 161"/>
              <a:gd name="T27" fmla="*/ 0 h 12"/>
              <a:gd name="T28" fmla="*/ 2147483647 w 161"/>
              <a:gd name="T29" fmla="*/ 0 h 12"/>
              <a:gd name="T30" fmla="*/ 2147483647 w 161"/>
              <a:gd name="T31" fmla="*/ 0 h 12"/>
              <a:gd name="T32" fmla="*/ 2147483647 w 161"/>
              <a:gd name="T33" fmla="*/ 0 h 12"/>
              <a:gd name="T34" fmla="*/ 0 w 161"/>
              <a:gd name="T35" fmla="*/ 0 h 12"/>
              <a:gd name="T36" fmla="*/ 0 w 161"/>
              <a:gd name="T37" fmla="*/ 0 h 12"/>
              <a:gd name="T38" fmla="*/ 0 w 161"/>
              <a:gd name="T39" fmla="*/ 0 h 12"/>
              <a:gd name="T40" fmla="*/ 0 w 161"/>
              <a:gd name="T41" fmla="*/ 0 h 12"/>
              <a:gd name="T42" fmla="*/ 0 w 161"/>
              <a:gd name="T43" fmla="*/ 0 h 12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61"/>
              <a:gd name="T67" fmla="*/ 0 h 12"/>
              <a:gd name="T68" fmla="*/ 161 w 161"/>
              <a:gd name="T69" fmla="*/ 12 h 12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61" h="12">
                <a:moveTo>
                  <a:pt x="0" y="0"/>
                </a:moveTo>
                <a:lnTo>
                  <a:pt x="6" y="0"/>
                </a:lnTo>
                <a:lnTo>
                  <a:pt x="24" y="0"/>
                </a:lnTo>
                <a:lnTo>
                  <a:pt x="47" y="0"/>
                </a:lnTo>
                <a:lnTo>
                  <a:pt x="77" y="0"/>
                </a:lnTo>
                <a:lnTo>
                  <a:pt x="107" y="6"/>
                </a:lnTo>
                <a:lnTo>
                  <a:pt x="131" y="6"/>
                </a:lnTo>
                <a:lnTo>
                  <a:pt x="149" y="6"/>
                </a:lnTo>
                <a:lnTo>
                  <a:pt x="161" y="12"/>
                </a:lnTo>
                <a:lnTo>
                  <a:pt x="149" y="6"/>
                </a:lnTo>
                <a:lnTo>
                  <a:pt x="131" y="6"/>
                </a:lnTo>
                <a:lnTo>
                  <a:pt x="107" y="6"/>
                </a:lnTo>
                <a:lnTo>
                  <a:pt x="77" y="0"/>
                </a:lnTo>
                <a:lnTo>
                  <a:pt x="47" y="0"/>
                </a:lnTo>
                <a:lnTo>
                  <a:pt x="24" y="0"/>
                </a:lnTo>
                <a:lnTo>
                  <a:pt x="6" y="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72" name="Freeform 70"/>
          <p:cNvSpPr>
            <a:spLocks noChangeArrowheads="1"/>
          </p:cNvSpPr>
          <p:nvPr/>
        </p:nvSpPr>
        <p:spPr bwMode="auto">
          <a:xfrm>
            <a:off x="4911725" y="3030516"/>
            <a:ext cx="66675" cy="209550"/>
          </a:xfrm>
          <a:custGeom>
            <a:avLst/>
            <a:gdLst>
              <a:gd name="T0" fmla="*/ 0 w 42"/>
              <a:gd name="T1" fmla="*/ 0 h 132"/>
              <a:gd name="T2" fmla="*/ 2147483647 w 42"/>
              <a:gd name="T3" fmla="*/ 2147483647 h 132"/>
              <a:gd name="T4" fmla="*/ 2147483647 w 42"/>
              <a:gd name="T5" fmla="*/ 2147483647 h 132"/>
              <a:gd name="T6" fmla="*/ 2147483647 w 42"/>
              <a:gd name="T7" fmla="*/ 2147483647 h 132"/>
              <a:gd name="T8" fmla="*/ 2147483647 w 42"/>
              <a:gd name="T9" fmla="*/ 2147483647 h 132"/>
              <a:gd name="T10" fmla="*/ 2147483647 w 42"/>
              <a:gd name="T11" fmla="*/ 2147483647 h 132"/>
              <a:gd name="T12" fmla="*/ 2147483647 w 42"/>
              <a:gd name="T13" fmla="*/ 2147483647 h 132"/>
              <a:gd name="T14" fmla="*/ 2147483647 w 42"/>
              <a:gd name="T15" fmla="*/ 2147483647 h 132"/>
              <a:gd name="T16" fmla="*/ 2147483647 w 42"/>
              <a:gd name="T17" fmla="*/ 2147483647 h 132"/>
              <a:gd name="T18" fmla="*/ 2147483647 w 42"/>
              <a:gd name="T19" fmla="*/ 2147483647 h 132"/>
              <a:gd name="T20" fmla="*/ 2147483647 w 42"/>
              <a:gd name="T21" fmla="*/ 2147483647 h 132"/>
              <a:gd name="T22" fmla="*/ 2147483647 w 42"/>
              <a:gd name="T23" fmla="*/ 2147483647 h 132"/>
              <a:gd name="T24" fmla="*/ 2147483647 w 42"/>
              <a:gd name="T25" fmla="*/ 2147483647 h 132"/>
              <a:gd name="T26" fmla="*/ 0 w 42"/>
              <a:gd name="T27" fmla="*/ 0 h 132"/>
              <a:gd name="T28" fmla="*/ 0 w 42"/>
              <a:gd name="T29" fmla="*/ 0 h 132"/>
              <a:gd name="T30" fmla="*/ 0 w 42"/>
              <a:gd name="T31" fmla="*/ 0 h 132"/>
              <a:gd name="T32" fmla="*/ 0 w 42"/>
              <a:gd name="T33" fmla="*/ 0 h 132"/>
              <a:gd name="T34" fmla="*/ 0 w 42"/>
              <a:gd name="T35" fmla="*/ 0 h 13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42"/>
              <a:gd name="T55" fmla="*/ 0 h 132"/>
              <a:gd name="T56" fmla="*/ 42 w 42"/>
              <a:gd name="T57" fmla="*/ 132 h 132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42" h="132">
                <a:moveTo>
                  <a:pt x="0" y="0"/>
                </a:moveTo>
                <a:lnTo>
                  <a:pt x="6" y="6"/>
                </a:lnTo>
                <a:lnTo>
                  <a:pt x="12" y="24"/>
                </a:lnTo>
                <a:lnTo>
                  <a:pt x="24" y="66"/>
                </a:lnTo>
                <a:lnTo>
                  <a:pt x="30" y="108"/>
                </a:lnTo>
                <a:lnTo>
                  <a:pt x="36" y="126"/>
                </a:lnTo>
                <a:lnTo>
                  <a:pt x="42" y="132"/>
                </a:lnTo>
                <a:lnTo>
                  <a:pt x="36" y="126"/>
                </a:lnTo>
                <a:lnTo>
                  <a:pt x="30" y="108"/>
                </a:lnTo>
                <a:lnTo>
                  <a:pt x="24" y="66"/>
                </a:lnTo>
                <a:lnTo>
                  <a:pt x="12" y="24"/>
                </a:lnTo>
                <a:lnTo>
                  <a:pt x="6" y="6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73" name="Freeform 71"/>
          <p:cNvSpPr>
            <a:spLocks noChangeArrowheads="1"/>
          </p:cNvSpPr>
          <p:nvPr/>
        </p:nvSpPr>
        <p:spPr bwMode="auto">
          <a:xfrm>
            <a:off x="4978400" y="3240066"/>
            <a:ext cx="254000" cy="0"/>
          </a:xfrm>
          <a:custGeom>
            <a:avLst/>
            <a:gdLst>
              <a:gd name="T0" fmla="*/ 0 w 161"/>
              <a:gd name="T1" fmla="*/ 0 h 1587"/>
              <a:gd name="T2" fmla="*/ 2147483647 w 161"/>
              <a:gd name="T3" fmla="*/ 0 h 1587"/>
              <a:gd name="T4" fmla="*/ 2147483647 w 161"/>
              <a:gd name="T5" fmla="*/ 0 h 1587"/>
              <a:gd name="T6" fmla="*/ 2147483647 w 161"/>
              <a:gd name="T7" fmla="*/ 0 h 1587"/>
              <a:gd name="T8" fmla="*/ 2147483647 w 161"/>
              <a:gd name="T9" fmla="*/ 0 h 1587"/>
              <a:gd name="T10" fmla="*/ 2147483647 w 161"/>
              <a:gd name="T11" fmla="*/ 0 h 1587"/>
              <a:gd name="T12" fmla="*/ 2147483647 w 161"/>
              <a:gd name="T13" fmla="*/ 0 h 1587"/>
              <a:gd name="T14" fmla="*/ 2147483647 w 161"/>
              <a:gd name="T15" fmla="*/ 0 h 1587"/>
              <a:gd name="T16" fmla="*/ 2147483647 w 161"/>
              <a:gd name="T17" fmla="*/ 0 h 1587"/>
              <a:gd name="T18" fmla="*/ 2147483647 w 161"/>
              <a:gd name="T19" fmla="*/ 0 h 1587"/>
              <a:gd name="T20" fmla="*/ 2147483647 w 161"/>
              <a:gd name="T21" fmla="*/ 0 h 1587"/>
              <a:gd name="T22" fmla="*/ 2147483647 w 161"/>
              <a:gd name="T23" fmla="*/ 0 h 1587"/>
              <a:gd name="T24" fmla="*/ 2147483647 w 161"/>
              <a:gd name="T25" fmla="*/ 0 h 1587"/>
              <a:gd name="T26" fmla="*/ 2147483647 w 161"/>
              <a:gd name="T27" fmla="*/ 0 h 1587"/>
              <a:gd name="T28" fmla="*/ 2147483647 w 161"/>
              <a:gd name="T29" fmla="*/ 0 h 1587"/>
              <a:gd name="T30" fmla="*/ 0 w 161"/>
              <a:gd name="T31" fmla="*/ 0 h 1587"/>
              <a:gd name="T32" fmla="*/ 0 w 161"/>
              <a:gd name="T33" fmla="*/ 0 h 1587"/>
              <a:gd name="T34" fmla="*/ 0 w 161"/>
              <a:gd name="T35" fmla="*/ 0 h 1587"/>
              <a:gd name="T36" fmla="*/ 0 w 161"/>
              <a:gd name="T37" fmla="*/ 0 h 1587"/>
              <a:gd name="T38" fmla="*/ 0 w 161"/>
              <a:gd name="T39" fmla="*/ 0 h 158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61"/>
              <a:gd name="T61" fmla="*/ 0 h 1587"/>
              <a:gd name="T62" fmla="*/ 161 w 161"/>
              <a:gd name="T63" fmla="*/ 0 h 158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61" h="1587">
                <a:moveTo>
                  <a:pt x="0" y="0"/>
                </a:moveTo>
                <a:lnTo>
                  <a:pt x="12" y="0"/>
                </a:lnTo>
                <a:lnTo>
                  <a:pt x="30" y="0"/>
                </a:lnTo>
                <a:lnTo>
                  <a:pt x="84" y="0"/>
                </a:lnTo>
                <a:lnTo>
                  <a:pt x="113" y="0"/>
                </a:lnTo>
                <a:lnTo>
                  <a:pt x="137" y="0"/>
                </a:lnTo>
                <a:lnTo>
                  <a:pt x="155" y="0"/>
                </a:lnTo>
                <a:lnTo>
                  <a:pt x="161" y="0"/>
                </a:lnTo>
                <a:lnTo>
                  <a:pt x="155" y="0"/>
                </a:lnTo>
                <a:lnTo>
                  <a:pt x="149" y="0"/>
                </a:lnTo>
                <a:lnTo>
                  <a:pt x="131" y="0"/>
                </a:lnTo>
                <a:lnTo>
                  <a:pt x="113" y="0"/>
                </a:lnTo>
                <a:lnTo>
                  <a:pt x="84" y="0"/>
                </a:lnTo>
                <a:lnTo>
                  <a:pt x="30" y="0"/>
                </a:lnTo>
                <a:lnTo>
                  <a:pt x="12" y="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74" name="Freeform 72"/>
          <p:cNvSpPr>
            <a:spLocks noChangeArrowheads="1"/>
          </p:cNvSpPr>
          <p:nvPr/>
        </p:nvSpPr>
        <p:spPr bwMode="auto">
          <a:xfrm>
            <a:off x="5226050" y="3240066"/>
            <a:ext cx="0" cy="0"/>
          </a:xfrm>
          <a:custGeom>
            <a:avLst/>
            <a:gdLst>
              <a:gd name="T0" fmla="*/ 0 w 1588"/>
              <a:gd name="T1" fmla="*/ 0 h 1587"/>
              <a:gd name="T2" fmla="*/ 0 w 1588"/>
              <a:gd name="T3" fmla="*/ 0 h 1587"/>
              <a:gd name="T4" fmla="*/ 0 w 1588"/>
              <a:gd name="T5" fmla="*/ 0 h 1587"/>
              <a:gd name="T6" fmla="*/ 0 60000 65536"/>
              <a:gd name="T7" fmla="*/ 0 60000 65536"/>
              <a:gd name="T8" fmla="*/ 0 60000 65536"/>
              <a:gd name="T9" fmla="*/ 0 w 1588"/>
              <a:gd name="T10" fmla="*/ 0 h 1587"/>
              <a:gd name="T11" fmla="*/ 1588 w 1588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8" h="1587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75" name="Freeform 73"/>
          <p:cNvSpPr>
            <a:spLocks noChangeArrowheads="1"/>
          </p:cNvSpPr>
          <p:nvPr/>
        </p:nvSpPr>
        <p:spPr bwMode="auto">
          <a:xfrm>
            <a:off x="4657725" y="3059091"/>
            <a:ext cx="225425" cy="9525"/>
          </a:xfrm>
          <a:custGeom>
            <a:avLst/>
            <a:gdLst>
              <a:gd name="T0" fmla="*/ 0 w 143"/>
              <a:gd name="T1" fmla="*/ 0 h 6"/>
              <a:gd name="T2" fmla="*/ 2147483647 w 143"/>
              <a:gd name="T3" fmla="*/ 0 h 6"/>
              <a:gd name="T4" fmla="*/ 2147483647 w 143"/>
              <a:gd name="T5" fmla="*/ 0 h 6"/>
              <a:gd name="T6" fmla="*/ 2147483647 w 143"/>
              <a:gd name="T7" fmla="*/ 0 h 6"/>
              <a:gd name="T8" fmla="*/ 2147483647 w 143"/>
              <a:gd name="T9" fmla="*/ 0 h 6"/>
              <a:gd name="T10" fmla="*/ 2147483647 w 143"/>
              <a:gd name="T11" fmla="*/ 0 h 6"/>
              <a:gd name="T12" fmla="*/ 2147483647 w 143"/>
              <a:gd name="T13" fmla="*/ 2147483647 h 6"/>
              <a:gd name="T14" fmla="*/ 2147483647 w 143"/>
              <a:gd name="T15" fmla="*/ 2147483647 h 6"/>
              <a:gd name="T16" fmla="*/ 2147483647 w 143"/>
              <a:gd name="T17" fmla="*/ 2147483647 h 6"/>
              <a:gd name="T18" fmla="*/ 2147483647 w 143"/>
              <a:gd name="T19" fmla="*/ 2147483647 h 6"/>
              <a:gd name="T20" fmla="*/ 2147483647 w 143"/>
              <a:gd name="T21" fmla="*/ 0 h 6"/>
              <a:gd name="T22" fmla="*/ 2147483647 w 143"/>
              <a:gd name="T23" fmla="*/ 0 h 6"/>
              <a:gd name="T24" fmla="*/ 2147483647 w 143"/>
              <a:gd name="T25" fmla="*/ 0 h 6"/>
              <a:gd name="T26" fmla="*/ 2147483647 w 143"/>
              <a:gd name="T27" fmla="*/ 0 h 6"/>
              <a:gd name="T28" fmla="*/ 2147483647 w 143"/>
              <a:gd name="T29" fmla="*/ 0 h 6"/>
              <a:gd name="T30" fmla="*/ 0 w 143"/>
              <a:gd name="T31" fmla="*/ 0 h 6"/>
              <a:gd name="T32" fmla="*/ 0 w 143"/>
              <a:gd name="T33" fmla="*/ 0 h 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43"/>
              <a:gd name="T52" fmla="*/ 0 h 6"/>
              <a:gd name="T53" fmla="*/ 143 w 143"/>
              <a:gd name="T54" fmla="*/ 6 h 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43" h="6">
                <a:moveTo>
                  <a:pt x="0" y="0"/>
                </a:moveTo>
                <a:lnTo>
                  <a:pt x="6" y="0"/>
                </a:lnTo>
                <a:lnTo>
                  <a:pt x="24" y="0"/>
                </a:lnTo>
                <a:lnTo>
                  <a:pt x="41" y="0"/>
                </a:lnTo>
                <a:lnTo>
                  <a:pt x="65" y="0"/>
                </a:lnTo>
                <a:lnTo>
                  <a:pt x="113" y="0"/>
                </a:lnTo>
                <a:lnTo>
                  <a:pt x="131" y="6"/>
                </a:lnTo>
                <a:lnTo>
                  <a:pt x="143" y="6"/>
                </a:lnTo>
                <a:lnTo>
                  <a:pt x="131" y="6"/>
                </a:lnTo>
                <a:lnTo>
                  <a:pt x="113" y="0"/>
                </a:lnTo>
                <a:lnTo>
                  <a:pt x="65" y="0"/>
                </a:lnTo>
                <a:lnTo>
                  <a:pt x="41" y="0"/>
                </a:lnTo>
                <a:lnTo>
                  <a:pt x="24" y="0"/>
                </a:ln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76" name="Freeform 74"/>
          <p:cNvSpPr>
            <a:spLocks noChangeArrowheads="1"/>
          </p:cNvSpPr>
          <p:nvPr/>
        </p:nvSpPr>
        <p:spPr bwMode="auto">
          <a:xfrm>
            <a:off x="4883150" y="3068616"/>
            <a:ext cx="66675" cy="228600"/>
          </a:xfrm>
          <a:custGeom>
            <a:avLst/>
            <a:gdLst>
              <a:gd name="T0" fmla="*/ 0 w 42"/>
              <a:gd name="T1" fmla="*/ 0 h 144"/>
              <a:gd name="T2" fmla="*/ 2147483647 w 42"/>
              <a:gd name="T3" fmla="*/ 2147483647 h 144"/>
              <a:gd name="T4" fmla="*/ 2147483647 w 42"/>
              <a:gd name="T5" fmla="*/ 2147483647 h 144"/>
              <a:gd name="T6" fmla="*/ 2147483647 w 42"/>
              <a:gd name="T7" fmla="*/ 2147483647 h 144"/>
              <a:gd name="T8" fmla="*/ 2147483647 w 42"/>
              <a:gd name="T9" fmla="*/ 2147483647 h 144"/>
              <a:gd name="T10" fmla="*/ 2147483647 w 42"/>
              <a:gd name="T11" fmla="*/ 2147483647 h 144"/>
              <a:gd name="T12" fmla="*/ 2147483647 w 42"/>
              <a:gd name="T13" fmla="*/ 2147483647 h 144"/>
              <a:gd name="T14" fmla="*/ 2147483647 w 42"/>
              <a:gd name="T15" fmla="*/ 2147483647 h 144"/>
              <a:gd name="T16" fmla="*/ 2147483647 w 42"/>
              <a:gd name="T17" fmla="*/ 2147483647 h 144"/>
              <a:gd name="T18" fmla="*/ 2147483647 w 42"/>
              <a:gd name="T19" fmla="*/ 2147483647 h 144"/>
              <a:gd name="T20" fmla="*/ 2147483647 w 42"/>
              <a:gd name="T21" fmla="*/ 2147483647 h 144"/>
              <a:gd name="T22" fmla="*/ 2147483647 w 42"/>
              <a:gd name="T23" fmla="*/ 2147483647 h 144"/>
              <a:gd name="T24" fmla="*/ 2147483647 w 42"/>
              <a:gd name="T25" fmla="*/ 2147483647 h 144"/>
              <a:gd name="T26" fmla="*/ 0 w 42"/>
              <a:gd name="T27" fmla="*/ 0 h 144"/>
              <a:gd name="T28" fmla="*/ 0 w 42"/>
              <a:gd name="T29" fmla="*/ 0 h 144"/>
              <a:gd name="T30" fmla="*/ 0 w 42"/>
              <a:gd name="T31" fmla="*/ 0 h 144"/>
              <a:gd name="T32" fmla="*/ 0 w 42"/>
              <a:gd name="T33" fmla="*/ 0 h 144"/>
              <a:gd name="T34" fmla="*/ 0 w 42"/>
              <a:gd name="T35" fmla="*/ 0 h 14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42"/>
              <a:gd name="T55" fmla="*/ 0 h 144"/>
              <a:gd name="T56" fmla="*/ 42 w 42"/>
              <a:gd name="T57" fmla="*/ 144 h 144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42" h="144">
                <a:moveTo>
                  <a:pt x="0" y="0"/>
                </a:moveTo>
                <a:lnTo>
                  <a:pt x="6" y="6"/>
                </a:lnTo>
                <a:lnTo>
                  <a:pt x="6" y="18"/>
                </a:lnTo>
                <a:lnTo>
                  <a:pt x="18" y="60"/>
                </a:lnTo>
                <a:lnTo>
                  <a:pt x="30" y="108"/>
                </a:lnTo>
                <a:lnTo>
                  <a:pt x="36" y="126"/>
                </a:lnTo>
                <a:lnTo>
                  <a:pt x="42" y="144"/>
                </a:lnTo>
                <a:lnTo>
                  <a:pt x="36" y="126"/>
                </a:lnTo>
                <a:lnTo>
                  <a:pt x="30" y="108"/>
                </a:lnTo>
                <a:lnTo>
                  <a:pt x="18" y="60"/>
                </a:lnTo>
                <a:lnTo>
                  <a:pt x="6" y="18"/>
                </a:lnTo>
                <a:lnTo>
                  <a:pt x="6" y="6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77" name="Freeform 75"/>
          <p:cNvSpPr>
            <a:spLocks noChangeArrowheads="1"/>
          </p:cNvSpPr>
          <p:nvPr/>
        </p:nvSpPr>
        <p:spPr bwMode="auto">
          <a:xfrm>
            <a:off x="4949825" y="3297216"/>
            <a:ext cx="282575" cy="0"/>
          </a:xfrm>
          <a:custGeom>
            <a:avLst/>
            <a:gdLst>
              <a:gd name="T0" fmla="*/ 0 w 179"/>
              <a:gd name="T1" fmla="*/ 0 h 1587"/>
              <a:gd name="T2" fmla="*/ 2147483647 w 179"/>
              <a:gd name="T3" fmla="*/ 0 h 1587"/>
              <a:gd name="T4" fmla="*/ 2147483647 w 179"/>
              <a:gd name="T5" fmla="*/ 0 h 1587"/>
              <a:gd name="T6" fmla="*/ 2147483647 w 179"/>
              <a:gd name="T7" fmla="*/ 0 h 1587"/>
              <a:gd name="T8" fmla="*/ 2147483647 w 179"/>
              <a:gd name="T9" fmla="*/ 0 h 1587"/>
              <a:gd name="T10" fmla="*/ 2147483647 w 179"/>
              <a:gd name="T11" fmla="*/ 0 h 1587"/>
              <a:gd name="T12" fmla="*/ 2147483647 w 179"/>
              <a:gd name="T13" fmla="*/ 0 h 1587"/>
              <a:gd name="T14" fmla="*/ 2147483647 w 179"/>
              <a:gd name="T15" fmla="*/ 0 h 1587"/>
              <a:gd name="T16" fmla="*/ 2147483647 w 179"/>
              <a:gd name="T17" fmla="*/ 0 h 1587"/>
              <a:gd name="T18" fmla="*/ 2147483647 w 179"/>
              <a:gd name="T19" fmla="*/ 0 h 1587"/>
              <a:gd name="T20" fmla="*/ 2147483647 w 179"/>
              <a:gd name="T21" fmla="*/ 0 h 1587"/>
              <a:gd name="T22" fmla="*/ 2147483647 w 179"/>
              <a:gd name="T23" fmla="*/ 0 h 1587"/>
              <a:gd name="T24" fmla="*/ 2147483647 w 179"/>
              <a:gd name="T25" fmla="*/ 0 h 1587"/>
              <a:gd name="T26" fmla="*/ 2147483647 w 179"/>
              <a:gd name="T27" fmla="*/ 0 h 1587"/>
              <a:gd name="T28" fmla="*/ 2147483647 w 179"/>
              <a:gd name="T29" fmla="*/ 0 h 1587"/>
              <a:gd name="T30" fmla="*/ 0 w 179"/>
              <a:gd name="T31" fmla="*/ 0 h 1587"/>
              <a:gd name="T32" fmla="*/ 0 w 179"/>
              <a:gd name="T33" fmla="*/ 0 h 1587"/>
              <a:gd name="T34" fmla="*/ 0 w 179"/>
              <a:gd name="T35" fmla="*/ 0 h 1587"/>
              <a:gd name="T36" fmla="*/ 0 w 179"/>
              <a:gd name="T37" fmla="*/ 0 h 1587"/>
              <a:gd name="T38" fmla="*/ 0 w 179"/>
              <a:gd name="T39" fmla="*/ 0 h 158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79"/>
              <a:gd name="T61" fmla="*/ 0 h 1587"/>
              <a:gd name="T62" fmla="*/ 179 w 179"/>
              <a:gd name="T63" fmla="*/ 0 h 158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79" h="1587">
                <a:moveTo>
                  <a:pt x="0" y="0"/>
                </a:moveTo>
                <a:lnTo>
                  <a:pt x="18" y="0"/>
                </a:lnTo>
                <a:lnTo>
                  <a:pt x="48" y="0"/>
                </a:lnTo>
                <a:lnTo>
                  <a:pt x="108" y="0"/>
                </a:lnTo>
                <a:lnTo>
                  <a:pt x="131" y="0"/>
                </a:lnTo>
                <a:lnTo>
                  <a:pt x="155" y="0"/>
                </a:lnTo>
                <a:lnTo>
                  <a:pt x="173" y="0"/>
                </a:lnTo>
                <a:lnTo>
                  <a:pt x="179" y="0"/>
                </a:lnTo>
                <a:lnTo>
                  <a:pt x="173" y="0"/>
                </a:lnTo>
                <a:lnTo>
                  <a:pt x="155" y="0"/>
                </a:lnTo>
                <a:lnTo>
                  <a:pt x="131" y="0"/>
                </a:lnTo>
                <a:lnTo>
                  <a:pt x="108" y="0"/>
                </a:lnTo>
                <a:lnTo>
                  <a:pt x="48" y="0"/>
                </a:lnTo>
                <a:lnTo>
                  <a:pt x="18" y="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78" name="Freeform 76"/>
          <p:cNvSpPr>
            <a:spLocks noChangeArrowheads="1"/>
          </p:cNvSpPr>
          <p:nvPr/>
        </p:nvSpPr>
        <p:spPr bwMode="auto">
          <a:xfrm>
            <a:off x="5235575" y="3163866"/>
            <a:ext cx="133350" cy="133350"/>
          </a:xfrm>
          <a:custGeom>
            <a:avLst/>
            <a:gdLst>
              <a:gd name="T0" fmla="*/ 0 w 84"/>
              <a:gd name="T1" fmla="*/ 2147483647 h 84"/>
              <a:gd name="T2" fmla="*/ 2147483647 w 84"/>
              <a:gd name="T3" fmla="*/ 0 h 84"/>
              <a:gd name="T4" fmla="*/ 0 w 84"/>
              <a:gd name="T5" fmla="*/ 2147483647 h 84"/>
              <a:gd name="T6" fmla="*/ 0 w 84"/>
              <a:gd name="T7" fmla="*/ 2147483647 h 84"/>
              <a:gd name="T8" fmla="*/ 0 w 84"/>
              <a:gd name="T9" fmla="*/ 2147483647 h 84"/>
              <a:gd name="T10" fmla="*/ 0 w 84"/>
              <a:gd name="T11" fmla="*/ 2147483647 h 84"/>
              <a:gd name="T12" fmla="*/ 0 w 84"/>
              <a:gd name="T13" fmla="*/ 2147483647 h 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4"/>
              <a:gd name="T22" fmla="*/ 0 h 84"/>
              <a:gd name="T23" fmla="*/ 84 w 84"/>
              <a:gd name="T24" fmla="*/ 84 h 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4" h="84">
                <a:moveTo>
                  <a:pt x="0" y="84"/>
                </a:moveTo>
                <a:lnTo>
                  <a:pt x="84" y="0"/>
                </a:lnTo>
                <a:lnTo>
                  <a:pt x="0" y="84"/>
                </a:lnTo>
                <a:close/>
                <a:moveTo>
                  <a:pt x="0" y="84"/>
                </a:moveTo>
                <a:lnTo>
                  <a:pt x="0" y="8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79" name="Freeform 77"/>
          <p:cNvSpPr>
            <a:spLocks noChangeArrowheads="1"/>
          </p:cNvSpPr>
          <p:nvPr/>
        </p:nvSpPr>
        <p:spPr bwMode="auto">
          <a:xfrm>
            <a:off x="5368925" y="3116241"/>
            <a:ext cx="0" cy="47625"/>
          </a:xfrm>
          <a:custGeom>
            <a:avLst/>
            <a:gdLst>
              <a:gd name="T0" fmla="*/ 0 w 1588"/>
              <a:gd name="T1" fmla="*/ 2147483647 h 30"/>
              <a:gd name="T2" fmla="*/ 0 w 1588"/>
              <a:gd name="T3" fmla="*/ 0 h 30"/>
              <a:gd name="T4" fmla="*/ 0 w 1588"/>
              <a:gd name="T5" fmla="*/ 2147483647 h 30"/>
              <a:gd name="T6" fmla="*/ 0 w 1588"/>
              <a:gd name="T7" fmla="*/ 2147483647 h 30"/>
              <a:gd name="T8" fmla="*/ 0 w 1588"/>
              <a:gd name="T9" fmla="*/ 2147483647 h 30"/>
              <a:gd name="T10" fmla="*/ 0 w 1588"/>
              <a:gd name="T11" fmla="*/ 2147483647 h 30"/>
              <a:gd name="T12" fmla="*/ 0 w 1588"/>
              <a:gd name="T13" fmla="*/ 2147483647 h 3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88"/>
              <a:gd name="T22" fmla="*/ 0 h 30"/>
              <a:gd name="T23" fmla="*/ 0 w 1588"/>
              <a:gd name="T24" fmla="*/ 30 h 3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88" h="30">
                <a:moveTo>
                  <a:pt x="0" y="30"/>
                </a:moveTo>
                <a:lnTo>
                  <a:pt x="0" y="0"/>
                </a:lnTo>
                <a:lnTo>
                  <a:pt x="0" y="30"/>
                </a:lnTo>
                <a:close/>
                <a:moveTo>
                  <a:pt x="0" y="30"/>
                </a:moveTo>
                <a:lnTo>
                  <a:pt x="0" y="3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80" name="Freeform 78"/>
          <p:cNvSpPr>
            <a:spLocks noChangeArrowheads="1"/>
          </p:cNvSpPr>
          <p:nvPr/>
        </p:nvSpPr>
        <p:spPr bwMode="auto">
          <a:xfrm>
            <a:off x="5235575" y="3116241"/>
            <a:ext cx="133350" cy="123825"/>
          </a:xfrm>
          <a:custGeom>
            <a:avLst/>
            <a:gdLst>
              <a:gd name="T0" fmla="*/ 2147483647 w 84"/>
              <a:gd name="T1" fmla="*/ 0 h 78"/>
              <a:gd name="T2" fmla="*/ 0 w 84"/>
              <a:gd name="T3" fmla="*/ 2147483647 h 78"/>
              <a:gd name="T4" fmla="*/ 2147483647 w 84"/>
              <a:gd name="T5" fmla="*/ 0 h 78"/>
              <a:gd name="T6" fmla="*/ 2147483647 w 84"/>
              <a:gd name="T7" fmla="*/ 0 h 78"/>
              <a:gd name="T8" fmla="*/ 2147483647 w 84"/>
              <a:gd name="T9" fmla="*/ 0 h 78"/>
              <a:gd name="T10" fmla="*/ 2147483647 w 84"/>
              <a:gd name="T11" fmla="*/ 0 h 78"/>
              <a:gd name="T12" fmla="*/ 2147483647 w 84"/>
              <a:gd name="T13" fmla="*/ 0 h 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4"/>
              <a:gd name="T22" fmla="*/ 0 h 78"/>
              <a:gd name="T23" fmla="*/ 84 w 84"/>
              <a:gd name="T24" fmla="*/ 78 h 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4" h="78">
                <a:moveTo>
                  <a:pt x="84" y="0"/>
                </a:moveTo>
                <a:lnTo>
                  <a:pt x="0" y="78"/>
                </a:lnTo>
                <a:lnTo>
                  <a:pt x="84" y="0"/>
                </a:lnTo>
                <a:close/>
                <a:moveTo>
                  <a:pt x="84" y="0"/>
                </a:moveTo>
                <a:lnTo>
                  <a:pt x="8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81" name="Freeform 79"/>
          <p:cNvSpPr>
            <a:spLocks noChangeArrowheads="1"/>
          </p:cNvSpPr>
          <p:nvPr/>
        </p:nvSpPr>
        <p:spPr bwMode="auto">
          <a:xfrm>
            <a:off x="4978400" y="3240066"/>
            <a:ext cx="254000" cy="9525"/>
          </a:xfrm>
          <a:custGeom>
            <a:avLst/>
            <a:gdLst>
              <a:gd name="T0" fmla="*/ 2147483647 w 161"/>
              <a:gd name="T1" fmla="*/ 0 h 6"/>
              <a:gd name="T2" fmla="*/ 2147483647 w 161"/>
              <a:gd name="T3" fmla="*/ 0 h 6"/>
              <a:gd name="T4" fmla="*/ 2147483647 w 161"/>
              <a:gd name="T5" fmla="*/ 0 h 6"/>
              <a:gd name="T6" fmla="*/ 2147483647 w 161"/>
              <a:gd name="T7" fmla="*/ 2147483647 h 6"/>
              <a:gd name="T8" fmla="*/ 2147483647 w 161"/>
              <a:gd name="T9" fmla="*/ 2147483647 h 6"/>
              <a:gd name="T10" fmla="*/ 2147483647 w 161"/>
              <a:gd name="T11" fmla="*/ 2147483647 h 6"/>
              <a:gd name="T12" fmla="*/ 2147483647 w 161"/>
              <a:gd name="T13" fmla="*/ 2147483647 h 6"/>
              <a:gd name="T14" fmla="*/ 2147483647 w 161"/>
              <a:gd name="T15" fmla="*/ 2147483647 h 6"/>
              <a:gd name="T16" fmla="*/ 0 w 161"/>
              <a:gd name="T17" fmla="*/ 0 h 6"/>
              <a:gd name="T18" fmla="*/ 0 w 161"/>
              <a:gd name="T19" fmla="*/ 0 h 6"/>
              <a:gd name="T20" fmla="*/ 2147483647 w 161"/>
              <a:gd name="T21" fmla="*/ 2147483647 h 6"/>
              <a:gd name="T22" fmla="*/ 2147483647 w 161"/>
              <a:gd name="T23" fmla="*/ 2147483647 h 6"/>
              <a:gd name="T24" fmla="*/ 2147483647 w 161"/>
              <a:gd name="T25" fmla="*/ 2147483647 h 6"/>
              <a:gd name="T26" fmla="*/ 2147483647 w 161"/>
              <a:gd name="T27" fmla="*/ 2147483647 h 6"/>
              <a:gd name="T28" fmla="*/ 2147483647 w 161"/>
              <a:gd name="T29" fmla="*/ 2147483647 h 6"/>
              <a:gd name="T30" fmla="*/ 2147483647 w 161"/>
              <a:gd name="T31" fmla="*/ 0 h 6"/>
              <a:gd name="T32" fmla="*/ 2147483647 w 161"/>
              <a:gd name="T33" fmla="*/ 0 h 6"/>
              <a:gd name="T34" fmla="*/ 2147483647 w 161"/>
              <a:gd name="T35" fmla="*/ 0 h 6"/>
              <a:gd name="T36" fmla="*/ 2147483647 w 161"/>
              <a:gd name="T37" fmla="*/ 0 h 6"/>
              <a:gd name="T38" fmla="*/ 2147483647 w 161"/>
              <a:gd name="T39" fmla="*/ 0 h 6"/>
              <a:gd name="T40" fmla="*/ 2147483647 w 161"/>
              <a:gd name="T41" fmla="*/ 0 h 6"/>
              <a:gd name="T42" fmla="*/ 2147483647 w 161"/>
              <a:gd name="T43" fmla="*/ 0 h 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61"/>
              <a:gd name="T67" fmla="*/ 0 h 6"/>
              <a:gd name="T68" fmla="*/ 161 w 161"/>
              <a:gd name="T69" fmla="*/ 6 h 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61" h="6">
                <a:moveTo>
                  <a:pt x="161" y="0"/>
                </a:moveTo>
                <a:lnTo>
                  <a:pt x="155" y="0"/>
                </a:lnTo>
                <a:lnTo>
                  <a:pt x="137" y="0"/>
                </a:lnTo>
                <a:lnTo>
                  <a:pt x="113" y="6"/>
                </a:lnTo>
                <a:lnTo>
                  <a:pt x="84" y="6"/>
                </a:lnTo>
                <a:lnTo>
                  <a:pt x="54" y="6"/>
                </a:lnTo>
                <a:lnTo>
                  <a:pt x="30" y="6"/>
                </a:lnTo>
                <a:lnTo>
                  <a:pt x="12" y="6"/>
                </a:lnTo>
                <a:lnTo>
                  <a:pt x="0" y="0"/>
                </a:lnTo>
                <a:lnTo>
                  <a:pt x="12" y="6"/>
                </a:lnTo>
                <a:lnTo>
                  <a:pt x="30" y="6"/>
                </a:lnTo>
                <a:lnTo>
                  <a:pt x="54" y="6"/>
                </a:lnTo>
                <a:lnTo>
                  <a:pt x="84" y="6"/>
                </a:lnTo>
                <a:lnTo>
                  <a:pt x="113" y="6"/>
                </a:lnTo>
                <a:lnTo>
                  <a:pt x="137" y="0"/>
                </a:lnTo>
                <a:lnTo>
                  <a:pt x="155" y="0"/>
                </a:lnTo>
                <a:lnTo>
                  <a:pt x="161" y="0"/>
                </a:lnTo>
                <a:close/>
                <a:moveTo>
                  <a:pt x="161" y="0"/>
                </a:moveTo>
                <a:lnTo>
                  <a:pt x="16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82" name="Freeform 80"/>
          <p:cNvSpPr>
            <a:spLocks noChangeArrowheads="1"/>
          </p:cNvSpPr>
          <p:nvPr/>
        </p:nvSpPr>
        <p:spPr bwMode="auto">
          <a:xfrm>
            <a:off x="4921250" y="3030516"/>
            <a:ext cx="57150" cy="209550"/>
          </a:xfrm>
          <a:custGeom>
            <a:avLst/>
            <a:gdLst>
              <a:gd name="T0" fmla="*/ 2147483647 w 36"/>
              <a:gd name="T1" fmla="*/ 2147483647 h 132"/>
              <a:gd name="T2" fmla="*/ 2147483647 w 36"/>
              <a:gd name="T3" fmla="*/ 2147483647 h 132"/>
              <a:gd name="T4" fmla="*/ 2147483647 w 36"/>
              <a:gd name="T5" fmla="*/ 2147483647 h 132"/>
              <a:gd name="T6" fmla="*/ 2147483647 w 36"/>
              <a:gd name="T7" fmla="*/ 2147483647 h 132"/>
              <a:gd name="T8" fmla="*/ 2147483647 w 36"/>
              <a:gd name="T9" fmla="*/ 2147483647 h 132"/>
              <a:gd name="T10" fmla="*/ 2147483647 w 36"/>
              <a:gd name="T11" fmla="*/ 2147483647 h 132"/>
              <a:gd name="T12" fmla="*/ 0 w 36"/>
              <a:gd name="T13" fmla="*/ 0 h 132"/>
              <a:gd name="T14" fmla="*/ 0 w 36"/>
              <a:gd name="T15" fmla="*/ 0 h 132"/>
              <a:gd name="T16" fmla="*/ 2147483647 w 36"/>
              <a:gd name="T17" fmla="*/ 2147483647 h 132"/>
              <a:gd name="T18" fmla="*/ 2147483647 w 36"/>
              <a:gd name="T19" fmla="*/ 2147483647 h 132"/>
              <a:gd name="T20" fmla="*/ 2147483647 w 36"/>
              <a:gd name="T21" fmla="*/ 2147483647 h 132"/>
              <a:gd name="T22" fmla="*/ 2147483647 w 36"/>
              <a:gd name="T23" fmla="*/ 2147483647 h 132"/>
              <a:gd name="T24" fmla="*/ 2147483647 w 36"/>
              <a:gd name="T25" fmla="*/ 2147483647 h 132"/>
              <a:gd name="T26" fmla="*/ 2147483647 w 36"/>
              <a:gd name="T27" fmla="*/ 2147483647 h 132"/>
              <a:gd name="T28" fmla="*/ 2147483647 w 36"/>
              <a:gd name="T29" fmla="*/ 2147483647 h 132"/>
              <a:gd name="T30" fmla="*/ 2147483647 w 36"/>
              <a:gd name="T31" fmla="*/ 2147483647 h 132"/>
              <a:gd name="T32" fmla="*/ 2147483647 w 36"/>
              <a:gd name="T33" fmla="*/ 2147483647 h 132"/>
              <a:gd name="T34" fmla="*/ 2147483647 w 36"/>
              <a:gd name="T35" fmla="*/ 2147483647 h 13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6"/>
              <a:gd name="T55" fmla="*/ 0 h 132"/>
              <a:gd name="T56" fmla="*/ 36 w 36"/>
              <a:gd name="T57" fmla="*/ 132 h 132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6" h="132">
                <a:moveTo>
                  <a:pt x="36" y="132"/>
                </a:moveTo>
                <a:lnTo>
                  <a:pt x="30" y="126"/>
                </a:lnTo>
                <a:lnTo>
                  <a:pt x="24" y="108"/>
                </a:lnTo>
                <a:lnTo>
                  <a:pt x="18" y="66"/>
                </a:lnTo>
                <a:lnTo>
                  <a:pt x="6" y="24"/>
                </a:lnTo>
                <a:lnTo>
                  <a:pt x="6" y="12"/>
                </a:lnTo>
                <a:lnTo>
                  <a:pt x="0" y="0"/>
                </a:lnTo>
                <a:lnTo>
                  <a:pt x="6" y="12"/>
                </a:lnTo>
                <a:lnTo>
                  <a:pt x="6" y="24"/>
                </a:lnTo>
                <a:lnTo>
                  <a:pt x="18" y="66"/>
                </a:lnTo>
                <a:lnTo>
                  <a:pt x="24" y="108"/>
                </a:lnTo>
                <a:lnTo>
                  <a:pt x="30" y="126"/>
                </a:lnTo>
                <a:lnTo>
                  <a:pt x="36" y="132"/>
                </a:lnTo>
                <a:close/>
                <a:moveTo>
                  <a:pt x="36" y="132"/>
                </a:moveTo>
                <a:lnTo>
                  <a:pt x="36" y="13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83" name="Freeform 81"/>
          <p:cNvSpPr>
            <a:spLocks noChangeArrowheads="1"/>
          </p:cNvSpPr>
          <p:nvPr/>
        </p:nvSpPr>
        <p:spPr bwMode="auto">
          <a:xfrm>
            <a:off x="4657725" y="3020991"/>
            <a:ext cx="263525" cy="9525"/>
          </a:xfrm>
          <a:custGeom>
            <a:avLst/>
            <a:gdLst>
              <a:gd name="T0" fmla="*/ 2147483647 w 167"/>
              <a:gd name="T1" fmla="*/ 2147483647 h 6"/>
              <a:gd name="T2" fmla="*/ 2147483647 w 167"/>
              <a:gd name="T3" fmla="*/ 0 h 6"/>
              <a:gd name="T4" fmla="*/ 2147483647 w 167"/>
              <a:gd name="T5" fmla="*/ 0 h 6"/>
              <a:gd name="T6" fmla="*/ 2147483647 w 167"/>
              <a:gd name="T7" fmla="*/ 0 h 6"/>
              <a:gd name="T8" fmla="*/ 2147483647 w 167"/>
              <a:gd name="T9" fmla="*/ 0 h 6"/>
              <a:gd name="T10" fmla="*/ 2147483647 w 167"/>
              <a:gd name="T11" fmla="*/ 0 h 6"/>
              <a:gd name="T12" fmla="*/ 2147483647 w 167"/>
              <a:gd name="T13" fmla="*/ 0 h 6"/>
              <a:gd name="T14" fmla="*/ 2147483647 w 167"/>
              <a:gd name="T15" fmla="*/ 0 h 6"/>
              <a:gd name="T16" fmla="*/ 0 w 167"/>
              <a:gd name="T17" fmla="*/ 0 h 6"/>
              <a:gd name="T18" fmla="*/ 0 w 167"/>
              <a:gd name="T19" fmla="*/ 0 h 6"/>
              <a:gd name="T20" fmla="*/ 2147483647 w 167"/>
              <a:gd name="T21" fmla="*/ 0 h 6"/>
              <a:gd name="T22" fmla="*/ 2147483647 w 167"/>
              <a:gd name="T23" fmla="*/ 0 h 6"/>
              <a:gd name="T24" fmla="*/ 2147483647 w 167"/>
              <a:gd name="T25" fmla="*/ 0 h 6"/>
              <a:gd name="T26" fmla="*/ 2147483647 w 167"/>
              <a:gd name="T27" fmla="*/ 0 h 6"/>
              <a:gd name="T28" fmla="*/ 2147483647 w 167"/>
              <a:gd name="T29" fmla="*/ 0 h 6"/>
              <a:gd name="T30" fmla="*/ 2147483647 w 167"/>
              <a:gd name="T31" fmla="*/ 0 h 6"/>
              <a:gd name="T32" fmla="*/ 2147483647 w 167"/>
              <a:gd name="T33" fmla="*/ 0 h 6"/>
              <a:gd name="T34" fmla="*/ 2147483647 w 167"/>
              <a:gd name="T35" fmla="*/ 2147483647 h 6"/>
              <a:gd name="T36" fmla="*/ 2147483647 w 167"/>
              <a:gd name="T37" fmla="*/ 2147483647 h 6"/>
              <a:gd name="T38" fmla="*/ 2147483647 w 167"/>
              <a:gd name="T39" fmla="*/ 2147483647 h 6"/>
              <a:gd name="T40" fmla="*/ 2147483647 w 167"/>
              <a:gd name="T41" fmla="*/ 2147483647 h 6"/>
              <a:gd name="T42" fmla="*/ 2147483647 w 167"/>
              <a:gd name="T43" fmla="*/ 2147483647 h 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67"/>
              <a:gd name="T67" fmla="*/ 0 h 6"/>
              <a:gd name="T68" fmla="*/ 167 w 167"/>
              <a:gd name="T69" fmla="*/ 6 h 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67" h="6">
                <a:moveTo>
                  <a:pt x="167" y="6"/>
                </a:moveTo>
                <a:lnTo>
                  <a:pt x="161" y="0"/>
                </a:lnTo>
                <a:lnTo>
                  <a:pt x="143" y="0"/>
                </a:lnTo>
                <a:lnTo>
                  <a:pt x="113" y="0"/>
                </a:lnTo>
                <a:lnTo>
                  <a:pt x="83" y="0"/>
                </a:lnTo>
                <a:lnTo>
                  <a:pt x="53" y="0"/>
                </a:lnTo>
                <a:lnTo>
                  <a:pt x="24" y="0"/>
                </a:lnTo>
                <a:lnTo>
                  <a:pt x="6" y="0"/>
                </a:lnTo>
                <a:lnTo>
                  <a:pt x="0" y="0"/>
                </a:lnTo>
                <a:lnTo>
                  <a:pt x="6" y="0"/>
                </a:lnTo>
                <a:lnTo>
                  <a:pt x="24" y="0"/>
                </a:lnTo>
                <a:lnTo>
                  <a:pt x="53" y="0"/>
                </a:lnTo>
                <a:lnTo>
                  <a:pt x="83" y="0"/>
                </a:lnTo>
                <a:lnTo>
                  <a:pt x="113" y="0"/>
                </a:lnTo>
                <a:lnTo>
                  <a:pt x="143" y="0"/>
                </a:lnTo>
                <a:lnTo>
                  <a:pt x="161" y="0"/>
                </a:lnTo>
                <a:lnTo>
                  <a:pt x="167" y="6"/>
                </a:lnTo>
                <a:close/>
                <a:moveTo>
                  <a:pt x="167" y="6"/>
                </a:moveTo>
                <a:lnTo>
                  <a:pt x="167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84" name="Freeform 82"/>
          <p:cNvSpPr>
            <a:spLocks noChangeArrowheads="1"/>
          </p:cNvSpPr>
          <p:nvPr/>
        </p:nvSpPr>
        <p:spPr bwMode="auto">
          <a:xfrm>
            <a:off x="4657725" y="3020991"/>
            <a:ext cx="0" cy="38100"/>
          </a:xfrm>
          <a:custGeom>
            <a:avLst/>
            <a:gdLst>
              <a:gd name="T0" fmla="*/ 0 w 1588"/>
              <a:gd name="T1" fmla="*/ 0 h 24"/>
              <a:gd name="T2" fmla="*/ 0 w 1588"/>
              <a:gd name="T3" fmla="*/ 2147483647 h 24"/>
              <a:gd name="T4" fmla="*/ 0 w 1588"/>
              <a:gd name="T5" fmla="*/ 0 h 24"/>
              <a:gd name="T6" fmla="*/ 0 w 1588"/>
              <a:gd name="T7" fmla="*/ 0 h 24"/>
              <a:gd name="T8" fmla="*/ 0 w 1588"/>
              <a:gd name="T9" fmla="*/ 0 h 24"/>
              <a:gd name="T10" fmla="*/ 0 w 1588"/>
              <a:gd name="T11" fmla="*/ 0 h 24"/>
              <a:gd name="T12" fmla="*/ 0 w 1588"/>
              <a:gd name="T13" fmla="*/ 0 h 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88"/>
              <a:gd name="T22" fmla="*/ 0 h 24"/>
              <a:gd name="T23" fmla="*/ 0 w 1588"/>
              <a:gd name="T24" fmla="*/ 24 h 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88" h="24">
                <a:moveTo>
                  <a:pt x="0" y="0"/>
                </a:moveTo>
                <a:lnTo>
                  <a:pt x="0" y="24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85" name="Freeform 83"/>
          <p:cNvSpPr>
            <a:spLocks noChangeArrowheads="1"/>
          </p:cNvSpPr>
          <p:nvPr/>
        </p:nvSpPr>
        <p:spPr bwMode="auto">
          <a:xfrm>
            <a:off x="4657725" y="3059091"/>
            <a:ext cx="0" cy="0"/>
          </a:xfrm>
          <a:custGeom>
            <a:avLst/>
            <a:gdLst>
              <a:gd name="T0" fmla="*/ 0 w 1588"/>
              <a:gd name="T1" fmla="*/ 0 h 1587"/>
              <a:gd name="T2" fmla="*/ 0 w 1588"/>
              <a:gd name="T3" fmla="*/ 0 h 1587"/>
              <a:gd name="T4" fmla="*/ 0 w 1588"/>
              <a:gd name="T5" fmla="*/ 0 h 1587"/>
              <a:gd name="T6" fmla="*/ 0 60000 65536"/>
              <a:gd name="T7" fmla="*/ 0 60000 65536"/>
              <a:gd name="T8" fmla="*/ 0 60000 65536"/>
              <a:gd name="T9" fmla="*/ 0 w 1588"/>
              <a:gd name="T10" fmla="*/ 0 h 1587"/>
              <a:gd name="T11" fmla="*/ 1588 w 1588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8" h="1587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86" name="Group 84"/>
          <p:cNvGrpSpPr>
            <a:grpSpLocks/>
          </p:cNvGrpSpPr>
          <p:nvPr/>
        </p:nvGrpSpPr>
        <p:grpSpPr bwMode="auto">
          <a:xfrm>
            <a:off x="5943600" y="1046141"/>
            <a:ext cx="1628775" cy="2466975"/>
            <a:chOff x="3744" y="780"/>
            <a:chExt cx="1026" cy="1554"/>
          </a:xfrm>
        </p:grpSpPr>
        <p:sp>
          <p:nvSpPr>
            <p:cNvPr id="87" name="Text Box 85"/>
            <p:cNvSpPr txBox="1">
              <a:spLocks noChangeArrowheads="1"/>
            </p:cNvSpPr>
            <p:nvPr/>
          </p:nvSpPr>
          <p:spPr bwMode="auto">
            <a:xfrm>
              <a:off x="4043" y="780"/>
              <a:ext cx="727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3200" b="1" dirty="0" err="1">
                  <a:solidFill>
                    <a:srgbClr val="464646"/>
                  </a:solidFill>
                </a:rPr>
                <a:t>Solda</a:t>
              </a:r>
              <a:endParaRPr kumimoji="0" lang="en-US" sz="3200" b="1" dirty="0">
                <a:solidFill>
                  <a:srgbClr val="464646"/>
                </a:solidFill>
              </a:endParaRPr>
            </a:p>
          </p:txBody>
        </p:sp>
        <p:sp>
          <p:nvSpPr>
            <p:cNvPr id="88" name="AutoShape 86"/>
            <p:cNvSpPr>
              <a:spLocks noChangeArrowheads="1"/>
            </p:cNvSpPr>
            <p:nvPr/>
          </p:nvSpPr>
          <p:spPr bwMode="auto">
            <a:xfrm rot="-2735968" flipH="1" flipV="1">
              <a:off x="3134" y="1518"/>
              <a:ext cx="1426" cy="206"/>
            </a:xfrm>
            <a:prstGeom prst="rightArrow">
              <a:avLst>
                <a:gd name="adj1" fmla="val 51454"/>
                <a:gd name="adj2" fmla="val 135915"/>
              </a:avLst>
            </a:prstGeom>
            <a:solidFill>
              <a:srgbClr val="005C4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pt-BR"/>
            </a:p>
          </p:txBody>
        </p:sp>
      </p:grpSp>
      <p:grpSp>
        <p:nvGrpSpPr>
          <p:cNvPr id="89" name="Group 87"/>
          <p:cNvGrpSpPr>
            <a:grpSpLocks/>
          </p:cNvGrpSpPr>
          <p:nvPr/>
        </p:nvGrpSpPr>
        <p:grpSpPr bwMode="auto">
          <a:xfrm>
            <a:off x="1282700" y="2468541"/>
            <a:ext cx="4051300" cy="1597025"/>
            <a:chOff x="808" y="1676"/>
            <a:chExt cx="2552" cy="1006"/>
          </a:xfrm>
        </p:grpSpPr>
        <p:grpSp>
          <p:nvGrpSpPr>
            <p:cNvPr id="90" name="Group 88"/>
            <p:cNvGrpSpPr>
              <a:grpSpLocks/>
            </p:cNvGrpSpPr>
            <p:nvPr/>
          </p:nvGrpSpPr>
          <p:grpSpPr bwMode="auto">
            <a:xfrm>
              <a:off x="808" y="1676"/>
              <a:ext cx="2552" cy="1002"/>
              <a:chOff x="808" y="1676"/>
              <a:chExt cx="2552" cy="1002"/>
            </a:xfrm>
          </p:grpSpPr>
          <p:grpSp>
            <p:nvGrpSpPr>
              <p:cNvPr id="103" name="Group 89"/>
              <p:cNvGrpSpPr>
                <a:grpSpLocks/>
              </p:cNvGrpSpPr>
              <p:nvPr/>
            </p:nvGrpSpPr>
            <p:grpSpPr bwMode="auto">
              <a:xfrm>
                <a:off x="808" y="1676"/>
                <a:ext cx="2362" cy="1002"/>
                <a:chOff x="808" y="1676"/>
                <a:chExt cx="2362" cy="1002"/>
              </a:xfrm>
            </p:grpSpPr>
            <p:sp>
              <p:nvSpPr>
                <p:cNvPr id="113" name="Freeform 90"/>
                <p:cNvSpPr>
                  <a:spLocks noChangeArrowheads="1"/>
                </p:cNvSpPr>
                <p:nvPr/>
              </p:nvSpPr>
              <p:spPr bwMode="auto">
                <a:xfrm>
                  <a:off x="2304" y="1676"/>
                  <a:ext cx="866" cy="1002"/>
                </a:xfrm>
                <a:custGeom>
                  <a:avLst/>
                  <a:gdLst>
                    <a:gd name="T0" fmla="*/ 0 w 867"/>
                    <a:gd name="T1" fmla="*/ 977 h 1007"/>
                    <a:gd name="T2" fmla="*/ 0 w 867"/>
                    <a:gd name="T3" fmla="*/ 462 h 1007"/>
                    <a:gd name="T4" fmla="*/ 861 w 867"/>
                    <a:gd name="T5" fmla="*/ 0 h 1007"/>
                    <a:gd name="T6" fmla="*/ 861 w 867"/>
                    <a:gd name="T7" fmla="*/ 288 h 1007"/>
                    <a:gd name="T8" fmla="*/ 0 w 867"/>
                    <a:gd name="T9" fmla="*/ 977 h 1007"/>
                    <a:gd name="T10" fmla="*/ 0 w 867"/>
                    <a:gd name="T11" fmla="*/ 977 h 100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867"/>
                    <a:gd name="T19" fmla="*/ 0 h 1007"/>
                    <a:gd name="T20" fmla="*/ 867 w 867"/>
                    <a:gd name="T21" fmla="*/ 1007 h 100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867" h="1007">
                      <a:moveTo>
                        <a:pt x="0" y="1007"/>
                      </a:moveTo>
                      <a:lnTo>
                        <a:pt x="0" y="474"/>
                      </a:lnTo>
                      <a:lnTo>
                        <a:pt x="867" y="0"/>
                      </a:lnTo>
                      <a:lnTo>
                        <a:pt x="867" y="294"/>
                      </a:lnTo>
                      <a:lnTo>
                        <a:pt x="0" y="1007"/>
                      </a:lnTo>
                      <a:close/>
                    </a:path>
                  </a:pathLst>
                </a:custGeom>
                <a:solidFill>
                  <a:srgbClr val="2D87E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14" name="Freeform 91"/>
                <p:cNvSpPr>
                  <a:spLocks noChangeArrowheads="1"/>
                </p:cNvSpPr>
                <p:nvPr/>
              </p:nvSpPr>
              <p:spPr bwMode="auto">
                <a:xfrm>
                  <a:off x="808" y="1684"/>
                  <a:ext cx="2344" cy="460"/>
                </a:xfrm>
                <a:custGeom>
                  <a:avLst/>
                  <a:gdLst>
                    <a:gd name="T0" fmla="*/ 1501 w 2344"/>
                    <a:gd name="T1" fmla="*/ 450 h 462"/>
                    <a:gd name="T2" fmla="*/ 0 w 2344"/>
                    <a:gd name="T3" fmla="*/ 450 h 462"/>
                    <a:gd name="T4" fmla="*/ 1483 w 2344"/>
                    <a:gd name="T5" fmla="*/ 0 h 462"/>
                    <a:gd name="T6" fmla="*/ 2344 w 2344"/>
                    <a:gd name="T7" fmla="*/ 0 h 462"/>
                    <a:gd name="T8" fmla="*/ 1501 w 2344"/>
                    <a:gd name="T9" fmla="*/ 450 h 462"/>
                    <a:gd name="T10" fmla="*/ 1501 w 2344"/>
                    <a:gd name="T11" fmla="*/ 450 h 46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344"/>
                    <a:gd name="T19" fmla="*/ 0 h 462"/>
                    <a:gd name="T20" fmla="*/ 2344 w 2344"/>
                    <a:gd name="T21" fmla="*/ 462 h 46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344" h="462">
                      <a:moveTo>
                        <a:pt x="1501" y="462"/>
                      </a:moveTo>
                      <a:lnTo>
                        <a:pt x="0" y="462"/>
                      </a:lnTo>
                      <a:lnTo>
                        <a:pt x="1483" y="0"/>
                      </a:lnTo>
                      <a:lnTo>
                        <a:pt x="2344" y="0"/>
                      </a:lnTo>
                      <a:lnTo>
                        <a:pt x="1501" y="462"/>
                      </a:lnTo>
                      <a:close/>
                    </a:path>
                  </a:pathLst>
                </a:custGeom>
                <a:solidFill>
                  <a:srgbClr val="1E5B9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15" name="Freeform 92"/>
                <p:cNvSpPr>
                  <a:spLocks noChangeArrowheads="1"/>
                </p:cNvSpPr>
                <p:nvPr/>
              </p:nvSpPr>
              <p:spPr bwMode="auto">
                <a:xfrm>
                  <a:off x="808" y="2148"/>
                  <a:ext cx="1494" cy="530"/>
                </a:xfrm>
                <a:custGeom>
                  <a:avLst/>
                  <a:gdLst>
                    <a:gd name="T0" fmla="*/ 0 w 1495"/>
                    <a:gd name="T1" fmla="*/ 0 h 533"/>
                    <a:gd name="T2" fmla="*/ 0 w 1495"/>
                    <a:gd name="T3" fmla="*/ 515 h 533"/>
                    <a:gd name="T4" fmla="*/ 1489 w 1495"/>
                    <a:gd name="T5" fmla="*/ 515 h 533"/>
                    <a:gd name="T6" fmla="*/ 1489 w 1495"/>
                    <a:gd name="T7" fmla="*/ 0 h 533"/>
                    <a:gd name="T8" fmla="*/ 0 w 1495"/>
                    <a:gd name="T9" fmla="*/ 0 h 533"/>
                    <a:gd name="T10" fmla="*/ 0 w 1495"/>
                    <a:gd name="T11" fmla="*/ 0 h 53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495"/>
                    <a:gd name="T19" fmla="*/ 0 h 533"/>
                    <a:gd name="T20" fmla="*/ 1495 w 1495"/>
                    <a:gd name="T21" fmla="*/ 533 h 53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495" h="533">
                      <a:moveTo>
                        <a:pt x="0" y="0"/>
                      </a:moveTo>
                      <a:lnTo>
                        <a:pt x="0" y="533"/>
                      </a:lnTo>
                      <a:lnTo>
                        <a:pt x="1495" y="533"/>
                      </a:lnTo>
                      <a:lnTo>
                        <a:pt x="149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8888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104" name="Group 93"/>
              <p:cNvGrpSpPr>
                <a:grpSpLocks/>
              </p:cNvGrpSpPr>
              <p:nvPr/>
            </p:nvGrpSpPr>
            <p:grpSpPr bwMode="auto">
              <a:xfrm>
                <a:off x="2374" y="2316"/>
                <a:ext cx="442" cy="246"/>
                <a:chOff x="2374" y="2316"/>
                <a:chExt cx="442" cy="246"/>
              </a:xfrm>
            </p:grpSpPr>
            <p:sp>
              <p:nvSpPr>
                <p:cNvPr id="111" name="Freeform 94"/>
                <p:cNvSpPr>
                  <a:spLocks noChangeArrowheads="1"/>
                </p:cNvSpPr>
                <p:nvPr/>
              </p:nvSpPr>
              <p:spPr bwMode="auto">
                <a:xfrm>
                  <a:off x="2374" y="2316"/>
                  <a:ext cx="442" cy="226"/>
                </a:xfrm>
                <a:custGeom>
                  <a:avLst/>
                  <a:gdLst>
                    <a:gd name="T0" fmla="*/ 115 w 444"/>
                    <a:gd name="T1" fmla="*/ 5 h 230"/>
                    <a:gd name="T2" fmla="*/ 264 w 444"/>
                    <a:gd name="T3" fmla="*/ 5 h 230"/>
                    <a:gd name="T4" fmla="*/ 277 w 444"/>
                    <a:gd name="T5" fmla="*/ 9 h 230"/>
                    <a:gd name="T6" fmla="*/ 283 w 444"/>
                    <a:gd name="T7" fmla="*/ 21 h 230"/>
                    <a:gd name="T8" fmla="*/ 305 w 444"/>
                    <a:gd name="T9" fmla="*/ 125 h 230"/>
                    <a:gd name="T10" fmla="*/ 319 w 444"/>
                    <a:gd name="T11" fmla="*/ 133 h 230"/>
                    <a:gd name="T12" fmla="*/ 390 w 444"/>
                    <a:gd name="T13" fmla="*/ 133 h 230"/>
                    <a:gd name="T14" fmla="*/ 432 w 444"/>
                    <a:gd name="T15" fmla="*/ 133 h 230"/>
                    <a:gd name="T16" fmla="*/ 351 w 444"/>
                    <a:gd name="T17" fmla="*/ 206 h 230"/>
                    <a:gd name="T18" fmla="*/ 216 w 444"/>
                    <a:gd name="T19" fmla="*/ 206 h 230"/>
                    <a:gd name="T20" fmla="*/ 195 w 444"/>
                    <a:gd name="T21" fmla="*/ 198 h 230"/>
                    <a:gd name="T22" fmla="*/ 190 w 444"/>
                    <a:gd name="T23" fmla="*/ 189 h 230"/>
                    <a:gd name="T24" fmla="*/ 163 w 444"/>
                    <a:gd name="T25" fmla="*/ 93 h 230"/>
                    <a:gd name="T26" fmla="*/ 159 w 444"/>
                    <a:gd name="T27" fmla="*/ 81 h 230"/>
                    <a:gd name="T28" fmla="*/ 145 w 444"/>
                    <a:gd name="T29" fmla="*/ 80 h 230"/>
                    <a:gd name="T30" fmla="*/ 0 w 444"/>
                    <a:gd name="T31" fmla="*/ 80 h 230"/>
                    <a:gd name="T32" fmla="*/ 115 w 444"/>
                    <a:gd name="T33" fmla="*/ 5 h 230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444"/>
                    <a:gd name="T52" fmla="*/ 0 h 230"/>
                    <a:gd name="T53" fmla="*/ 444 w 444"/>
                    <a:gd name="T54" fmla="*/ 230 h 230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444" h="230">
                      <a:moveTo>
                        <a:pt x="121" y="5"/>
                      </a:moveTo>
                      <a:lnTo>
                        <a:pt x="270" y="5"/>
                      </a:lnTo>
                      <a:cubicBezTo>
                        <a:pt x="297" y="6"/>
                        <a:pt x="280" y="6"/>
                        <a:pt x="283" y="9"/>
                      </a:cubicBezTo>
                      <a:cubicBezTo>
                        <a:pt x="286" y="12"/>
                        <a:pt x="284" y="0"/>
                        <a:pt x="289" y="21"/>
                      </a:cubicBezTo>
                      <a:lnTo>
                        <a:pt x="311" y="137"/>
                      </a:lnTo>
                      <a:lnTo>
                        <a:pt x="325" y="147"/>
                      </a:lnTo>
                      <a:lnTo>
                        <a:pt x="402" y="147"/>
                      </a:lnTo>
                      <a:lnTo>
                        <a:pt x="444" y="147"/>
                      </a:lnTo>
                      <a:lnTo>
                        <a:pt x="363" y="230"/>
                      </a:lnTo>
                      <a:lnTo>
                        <a:pt x="222" y="230"/>
                      </a:lnTo>
                      <a:cubicBezTo>
                        <a:pt x="195" y="229"/>
                        <a:pt x="205" y="225"/>
                        <a:pt x="201" y="222"/>
                      </a:cubicBezTo>
                      <a:cubicBezTo>
                        <a:pt x="197" y="219"/>
                        <a:pt x="201" y="229"/>
                        <a:pt x="196" y="210"/>
                      </a:cubicBezTo>
                      <a:lnTo>
                        <a:pt x="169" y="105"/>
                      </a:lnTo>
                      <a:cubicBezTo>
                        <a:pt x="164" y="85"/>
                        <a:pt x="168" y="92"/>
                        <a:pt x="165" y="89"/>
                      </a:cubicBezTo>
                      <a:cubicBezTo>
                        <a:pt x="162" y="86"/>
                        <a:pt x="178" y="86"/>
                        <a:pt x="151" y="86"/>
                      </a:cubicBezTo>
                      <a:lnTo>
                        <a:pt x="0" y="86"/>
                      </a:lnTo>
                      <a:lnTo>
                        <a:pt x="121" y="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12" name="Freeform 95"/>
                <p:cNvSpPr>
                  <a:spLocks noChangeArrowheads="1"/>
                </p:cNvSpPr>
                <p:nvPr/>
              </p:nvSpPr>
              <p:spPr bwMode="auto">
                <a:xfrm>
                  <a:off x="2374" y="2398"/>
                  <a:ext cx="442" cy="164"/>
                </a:xfrm>
                <a:custGeom>
                  <a:avLst/>
                  <a:gdLst>
                    <a:gd name="T0" fmla="*/ 1 w 445"/>
                    <a:gd name="T1" fmla="*/ 22 h 167"/>
                    <a:gd name="T2" fmla="*/ 131 w 445"/>
                    <a:gd name="T3" fmla="*/ 22 h 167"/>
                    <a:gd name="T4" fmla="*/ 140 w 445"/>
                    <a:gd name="T5" fmla="*/ 23 h 167"/>
                    <a:gd name="T6" fmla="*/ 145 w 445"/>
                    <a:gd name="T7" fmla="*/ 27 h 167"/>
                    <a:gd name="T8" fmla="*/ 172 w 445"/>
                    <a:gd name="T9" fmla="*/ 135 h 167"/>
                    <a:gd name="T10" fmla="*/ 176 w 445"/>
                    <a:gd name="T11" fmla="*/ 149 h 167"/>
                    <a:gd name="T12" fmla="*/ 193 w 445"/>
                    <a:gd name="T13" fmla="*/ 149 h 167"/>
                    <a:gd name="T14" fmla="*/ 353 w 445"/>
                    <a:gd name="T15" fmla="*/ 149 h 167"/>
                    <a:gd name="T16" fmla="*/ 427 w 445"/>
                    <a:gd name="T17" fmla="*/ 78 h 167"/>
                    <a:gd name="T18" fmla="*/ 426 w 445"/>
                    <a:gd name="T19" fmla="*/ 56 h 167"/>
                    <a:gd name="T20" fmla="*/ 351 w 445"/>
                    <a:gd name="T21" fmla="*/ 131 h 167"/>
                    <a:gd name="T22" fmla="*/ 216 w 445"/>
                    <a:gd name="T23" fmla="*/ 131 h 167"/>
                    <a:gd name="T24" fmla="*/ 195 w 445"/>
                    <a:gd name="T25" fmla="*/ 125 h 167"/>
                    <a:gd name="T26" fmla="*/ 190 w 445"/>
                    <a:gd name="T27" fmla="*/ 113 h 167"/>
                    <a:gd name="T28" fmla="*/ 163 w 445"/>
                    <a:gd name="T29" fmla="*/ 20 h 167"/>
                    <a:gd name="T30" fmla="*/ 159 w 445"/>
                    <a:gd name="T31" fmla="*/ 4 h 167"/>
                    <a:gd name="T32" fmla="*/ 145 w 445"/>
                    <a:gd name="T33" fmla="*/ 1 h 167"/>
                    <a:gd name="T34" fmla="*/ 0 w 445"/>
                    <a:gd name="T35" fmla="*/ 1 h 167"/>
                    <a:gd name="T36" fmla="*/ 1 w 445"/>
                    <a:gd name="T37" fmla="*/ 22 h 16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445"/>
                    <a:gd name="T58" fmla="*/ 0 h 167"/>
                    <a:gd name="T59" fmla="*/ 445 w 445"/>
                    <a:gd name="T60" fmla="*/ 167 h 167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445" h="167">
                      <a:moveTo>
                        <a:pt x="1" y="22"/>
                      </a:moveTo>
                      <a:lnTo>
                        <a:pt x="137" y="22"/>
                      </a:lnTo>
                      <a:lnTo>
                        <a:pt x="146" y="23"/>
                      </a:lnTo>
                      <a:lnTo>
                        <a:pt x="151" y="32"/>
                      </a:lnTo>
                      <a:lnTo>
                        <a:pt x="178" y="152"/>
                      </a:lnTo>
                      <a:lnTo>
                        <a:pt x="182" y="167"/>
                      </a:lnTo>
                      <a:lnTo>
                        <a:pt x="199" y="167"/>
                      </a:lnTo>
                      <a:lnTo>
                        <a:pt x="365" y="167"/>
                      </a:lnTo>
                      <a:lnTo>
                        <a:pt x="445" y="85"/>
                      </a:lnTo>
                      <a:lnTo>
                        <a:pt x="444" y="62"/>
                      </a:lnTo>
                      <a:lnTo>
                        <a:pt x="363" y="145"/>
                      </a:lnTo>
                      <a:lnTo>
                        <a:pt x="222" y="145"/>
                      </a:lnTo>
                      <a:cubicBezTo>
                        <a:pt x="195" y="144"/>
                        <a:pt x="205" y="140"/>
                        <a:pt x="201" y="137"/>
                      </a:cubicBezTo>
                      <a:cubicBezTo>
                        <a:pt x="197" y="134"/>
                        <a:pt x="201" y="144"/>
                        <a:pt x="196" y="125"/>
                      </a:cubicBezTo>
                      <a:lnTo>
                        <a:pt x="169" y="20"/>
                      </a:lnTo>
                      <a:cubicBezTo>
                        <a:pt x="164" y="0"/>
                        <a:pt x="168" y="7"/>
                        <a:pt x="165" y="4"/>
                      </a:cubicBezTo>
                      <a:cubicBezTo>
                        <a:pt x="162" y="1"/>
                        <a:pt x="178" y="1"/>
                        <a:pt x="151" y="1"/>
                      </a:cubicBezTo>
                      <a:lnTo>
                        <a:pt x="0" y="1"/>
                      </a:lnTo>
                      <a:lnTo>
                        <a:pt x="1" y="22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105" name="Group 96"/>
              <p:cNvGrpSpPr>
                <a:grpSpLocks/>
              </p:cNvGrpSpPr>
              <p:nvPr/>
            </p:nvGrpSpPr>
            <p:grpSpPr bwMode="auto">
              <a:xfrm>
                <a:off x="2640" y="2122"/>
                <a:ext cx="444" cy="244"/>
                <a:chOff x="2640" y="2122"/>
                <a:chExt cx="444" cy="244"/>
              </a:xfrm>
            </p:grpSpPr>
            <p:sp>
              <p:nvSpPr>
                <p:cNvPr id="109" name="Freeform 97"/>
                <p:cNvSpPr>
                  <a:spLocks noChangeArrowheads="1"/>
                </p:cNvSpPr>
                <p:nvPr/>
              </p:nvSpPr>
              <p:spPr bwMode="auto">
                <a:xfrm>
                  <a:off x="2640" y="2122"/>
                  <a:ext cx="444" cy="226"/>
                </a:xfrm>
                <a:custGeom>
                  <a:avLst/>
                  <a:gdLst>
                    <a:gd name="T0" fmla="*/ 121 w 444"/>
                    <a:gd name="T1" fmla="*/ 5 h 230"/>
                    <a:gd name="T2" fmla="*/ 270 w 444"/>
                    <a:gd name="T3" fmla="*/ 5 h 230"/>
                    <a:gd name="T4" fmla="*/ 283 w 444"/>
                    <a:gd name="T5" fmla="*/ 9 h 230"/>
                    <a:gd name="T6" fmla="*/ 289 w 444"/>
                    <a:gd name="T7" fmla="*/ 21 h 230"/>
                    <a:gd name="T8" fmla="*/ 311 w 444"/>
                    <a:gd name="T9" fmla="*/ 125 h 230"/>
                    <a:gd name="T10" fmla="*/ 325 w 444"/>
                    <a:gd name="T11" fmla="*/ 133 h 230"/>
                    <a:gd name="T12" fmla="*/ 402 w 444"/>
                    <a:gd name="T13" fmla="*/ 133 h 230"/>
                    <a:gd name="T14" fmla="*/ 444 w 444"/>
                    <a:gd name="T15" fmla="*/ 133 h 230"/>
                    <a:gd name="T16" fmla="*/ 363 w 444"/>
                    <a:gd name="T17" fmla="*/ 206 h 230"/>
                    <a:gd name="T18" fmla="*/ 222 w 444"/>
                    <a:gd name="T19" fmla="*/ 206 h 230"/>
                    <a:gd name="T20" fmla="*/ 201 w 444"/>
                    <a:gd name="T21" fmla="*/ 198 h 230"/>
                    <a:gd name="T22" fmla="*/ 196 w 444"/>
                    <a:gd name="T23" fmla="*/ 189 h 230"/>
                    <a:gd name="T24" fmla="*/ 169 w 444"/>
                    <a:gd name="T25" fmla="*/ 93 h 230"/>
                    <a:gd name="T26" fmla="*/ 165 w 444"/>
                    <a:gd name="T27" fmla="*/ 81 h 230"/>
                    <a:gd name="T28" fmla="*/ 151 w 444"/>
                    <a:gd name="T29" fmla="*/ 80 h 230"/>
                    <a:gd name="T30" fmla="*/ 0 w 444"/>
                    <a:gd name="T31" fmla="*/ 80 h 230"/>
                    <a:gd name="T32" fmla="*/ 121 w 444"/>
                    <a:gd name="T33" fmla="*/ 5 h 230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444"/>
                    <a:gd name="T52" fmla="*/ 0 h 230"/>
                    <a:gd name="T53" fmla="*/ 444 w 444"/>
                    <a:gd name="T54" fmla="*/ 230 h 230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444" h="230">
                      <a:moveTo>
                        <a:pt x="121" y="5"/>
                      </a:moveTo>
                      <a:lnTo>
                        <a:pt x="270" y="5"/>
                      </a:lnTo>
                      <a:cubicBezTo>
                        <a:pt x="297" y="6"/>
                        <a:pt x="280" y="6"/>
                        <a:pt x="283" y="9"/>
                      </a:cubicBezTo>
                      <a:cubicBezTo>
                        <a:pt x="286" y="12"/>
                        <a:pt x="284" y="0"/>
                        <a:pt x="289" y="21"/>
                      </a:cubicBezTo>
                      <a:lnTo>
                        <a:pt x="311" y="137"/>
                      </a:lnTo>
                      <a:lnTo>
                        <a:pt x="325" y="147"/>
                      </a:lnTo>
                      <a:lnTo>
                        <a:pt x="402" y="147"/>
                      </a:lnTo>
                      <a:lnTo>
                        <a:pt x="444" y="147"/>
                      </a:lnTo>
                      <a:lnTo>
                        <a:pt x="363" y="230"/>
                      </a:lnTo>
                      <a:lnTo>
                        <a:pt x="222" y="230"/>
                      </a:lnTo>
                      <a:cubicBezTo>
                        <a:pt x="195" y="229"/>
                        <a:pt x="205" y="225"/>
                        <a:pt x="201" y="222"/>
                      </a:cubicBezTo>
                      <a:cubicBezTo>
                        <a:pt x="197" y="219"/>
                        <a:pt x="201" y="229"/>
                        <a:pt x="196" y="210"/>
                      </a:cubicBezTo>
                      <a:lnTo>
                        <a:pt x="169" y="105"/>
                      </a:lnTo>
                      <a:cubicBezTo>
                        <a:pt x="164" y="85"/>
                        <a:pt x="168" y="92"/>
                        <a:pt x="165" y="89"/>
                      </a:cubicBezTo>
                      <a:cubicBezTo>
                        <a:pt x="162" y="86"/>
                        <a:pt x="178" y="86"/>
                        <a:pt x="151" y="86"/>
                      </a:cubicBezTo>
                      <a:lnTo>
                        <a:pt x="0" y="86"/>
                      </a:lnTo>
                      <a:lnTo>
                        <a:pt x="121" y="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10" name="Freeform 98"/>
                <p:cNvSpPr>
                  <a:spLocks noChangeArrowheads="1"/>
                </p:cNvSpPr>
                <p:nvPr/>
              </p:nvSpPr>
              <p:spPr bwMode="auto">
                <a:xfrm>
                  <a:off x="2640" y="2204"/>
                  <a:ext cx="444" cy="162"/>
                </a:xfrm>
                <a:custGeom>
                  <a:avLst/>
                  <a:gdLst>
                    <a:gd name="T0" fmla="*/ 1 w 445"/>
                    <a:gd name="T1" fmla="*/ 16 h 167"/>
                    <a:gd name="T2" fmla="*/ 137 w 445"/>
                    <a:gd name="T3" fmla="*/ 16 h 167"/>
                    <a:gd name="T4" fmla="*/ 146 w 445"/>
                    <a:gd name="T5" fmla="*/ 17 h 167"/>
                    <a:gd name="T6" fmla="*/ 151 w 445"/>
                    <a:gd name="T7" fmla="*/ 26 h 167"/>
                    <a:gd name="T8" fmla="*/ 178 w 445"/>
                    <a:gd name="T9" fmla="*/ 127 h 167"/>
                    <a:gd name="T10" fmla="*/ 182 w 445"/>
                    <a:gd name="T11" fmla="*/ 139 h 167"/>
                    <a:gd name="T12" fmla="*/ 199 w 445"/>
                    <a:gd name="T13" fmla="*/ 139 h 167"/>
                    <a:gd name="T14" fmla="*/ 359 w 445"/>
                    <a:gd name="T15" fmla="*/ 139 h 167"/>
                    <a:gd name="T16" fmla="*/ 439 w 445"/>
                    <a:gd name="T17" fmla="*/ 72 h 167"/>
                    <a:gd name="T18" fmla="*/ 438 w 445"/>
                    <a:gd name="T19" fmla="*/ 50 h 167"/>
                    <a:gd name="T20" fmla="*/ 357 w 445"/>
                    <a:gd name="T21" fmla="*/ 121 h 167"/>
                    <a:gd name="T22" fmla="*/ 222 w 445"/>
                    <a:gd name="T23" fmla="*/ 121 h 167"/>
                    <a:gd name="T24" fmla="*/ 201 w 445"/>
                    <a:gd name="T25" fmla="*/ 113 h 167"/>
                    <a:gd name="T26" fmla="*/ 196 w 445"/>
                    <a:gd name="T27" fmla="*/ 104 h 167"/>
                    <a:gd name="T28" fmla="*/ 169 w 445"/>
                    <a:gd name="T29" fmla="*/ 16 h 167"/>
                    <a:gd name="T30" fmla="*/ 165 w 445"/>
                    <a:gd name="T31" fmla="*/ 4 h 167"/>
                    <a:gd name="T32" fmla="*/ 151 w 445"/>
                    <a:gd name="T33" fmla="*/ 1 h 167"/>
                    <a:gd name="T34" fmla="*/ 0 w 445"/>
                    <a:gd name="T35" fmla="*/ 1 h 167"/>
                    <a:gd name="T36" fmla="*/ 1 w 445"/>
                    <a:gd name="T37" fmla="*/ 16 h 16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445"/>
                    <a:gd name="T58" fmla="*/ 0 h 167"/>
                    <a:gd name="T59" fmla="*/ 445 w 445"/>
                    <a:gd name="T60" fmla="*/ 167 h 167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445" h="167">
                      <a:moveTo>
                        <a:pt x="1" y="22"/>
                      </a:moveTo>
                      <a:lnTo>
                        <a:pt x="137" y="22"/>
                      </a:lnTo>
                      <a:lnTo>
                        <a:pt x="146" y="23"/>
                      </a:lnTo>
                      <a:lnTo>
                        <a:pt x="151" y="32"/>
                      </a:lnTo>
                      <a:lnTo>
                        <a:pt x="178" y="152"/>
                      </a:lnTo>
                      <a:lnTo>
                        <a:pt x="182" y="167"/>
                      </a:lnTo>
                      <a:lnTo>
                        <a:pt x="199" y="167"/>
                      </a:lnTo>
                      <a:lnTo>
                        <a:pt x="365" y="167"/>
                      </a:lnTo>
                      <a:lnTo>
                        <a:pt x="445" y="85"/>
                      </a:lnTo>
                      <a:lnTo>
                        <a:pt x="444" y="62"/>
                      </a:lnTo>
                      <a:lnTo>
                        <a:pt x="363" y="145"/>
                      </a:lnTo>
                      <a:lnTo>
                        <a:pt x="222" y="145"/>
                      </a:lnTo>
                      <a:cubicBezTo>
                        <a:pt x="195" y="144"/>
                        <a:pt x="205" y="140"/>
                        <a:pt x="201" y="137"/>
                      </a:cubicBezTo>
                      <a:cubicBezTo>
                        <a:pt x="197" y="134"/>
                        <a:pt x="201" y="144"/>
                        <a:pt x="196" y="125"/>
                      </a:cubicBezTo>
                      <a:lnTo>
                        <a:pt x="169" y="20"/>
                      </a:lnTo>
                      <a:cubicBezTo>
                        <a:pt x="164" y="0"/>
                        <a:pt x="168" y="7"/>
                        <a:pt x="165" y="4"/>
                      </a:cubicBezTo>
                      <a:cubicBezTo>
                        <a:pt x="162" y="1"/>
                        <a:pt x="178" y="1"/>
                        <a:pt x="151" y="1"/>
                      </a:cubicBezTo>
                      <a:lnTo>
                        <a:pt x="0" y="1"/>
                      </a:lnTo>
                      <a:lnTo>
                        <a:pt x="1" y="22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106" name="Group 99"/>
              <p:cNvGrpSpPr>
                <a:grpSpLocks/>
              </p:cNvGrpSpPr>
              <p:nvPr/>
            </p:nvGrpSpPr>
            <p:grpSpPr bwMode="auto">
              <a:xfrm>
                <a:off x="2916" y="1928"/>
                <a:ext cx="444" cy="244"/>
                <a:chOff x="2916" y="1928"/>
                <a:chExt cx="444" cy="244"/>
              </a:xfrm>
            </p:grpSpPr>
            <p:sp>
              <p:nvSpPr>
                <p:cNvPr id="107" name="Freeform 100"/>
                <p:cNvSpPr>
                  <a:spLocks noChangeArrowheads="1"/>
                </p:cNvSpPr>
                <p:nvPr/>
              </p:nvSpPr>
              <p:spPr bwMode="auto">
                <a:xfrm>
                  <a:off x="2916" y="1928"/>
                  <a:ext cx="444" cy="224"/>
                </a:xfrm>
                <a:custGeom>
                  <a:avLst/>
                  <a:gdLst>
                    <a:gd name="T0" fmla="*/ 121 w 444"/>
                    <a:gd name="T1" fmla="*/ 5 h 230"/>
                    <a:gd name="T2" fmla="*/ 270 w 444"/>
                    <a:gd name="T3" fmla="*/ 5 h 230"/>
                    <a:gd name="T4" fmla="*/ 283 w 444"/>
                    <a:gd name="T5" fmla="*/ 9 h 230"/>
                    <a:gd name="T6" fmla="*/ 289 w 444"/>
                    <a:gd name="T7" fmla="*/ 19 h 230"/>
                    <a:gd name="T8" fmla="*/ 311 w 444"/>
                    <a:gd name="T9" fmla="*/ 118 h 230"/>
                    <a:gd name="T10" fmla="*/ 325 w 444"/>
                    <a:gd name="T11" fmla="*/ 125 h 230"/>
                    <a:gd name="T12" fmla="*/ 402 w 444"/>
                    <a:gd name="T13" fmla="*/ 125 h 230"/>
                    <a:gd name="T14" fmla="*/ 444 w 444"/>
                    <a:gd name="T15" fmla="*/ 125 h 230"/>
                    <a:gd name="T16" fmla="*/ 363 w 444"/>
                    <a:gd name="T17" fmla="*/ 196 h 230"/>
                    <a:gd name="T18" fmla="*/ 222 w 444"/>
                    <a:gd name="T19" fmla="*/ 196 h 230"/>
                    <a:gd name="T20" fmla="*/ 201 w 444"/>
                    <a:gd name="T21" fmla="*/ 190 h 230"/>
                    <a:gd name="T22" fmla="*/ 196 w 444"/>
                    <a:gd name="T23" fmla="*/ 180 h 230"/>
                    <a:gd name="T24" fmla="*/ 169 w 444"/>
                    <a:gd name="T25" fmla="*/ 89 h 230"/>
                    <a:gd name="T26" fmla="*/ 165 w 444"/>
                    <a:gd name="T27" fmla="*/ 77 h 230"/>
                    <a:gd name="T28" fmla="*/ 151 w 444"/>
                    <a:gd name="T29" fmla="*/ 74 h 230"/>
                    <a:gd name="T30" fmla="*/ 0 w 444"/>
                    <a:gd name="T31" fmla="*/ 74 h 230"/>
                    <a:gd name="T32" fmla="*/ 121 w 444"/>
                    <a:gd name="T33" fmla="*/ 5 h 230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444"/>
                    <a:gd name="T52" fmla="*/ 0 h 230"/>
                    <a:gd name="T53" fmla="*/ 444 w 444"/>
                    <a:gd name="T54" fmla="*/ 230 h 230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444" h="230">
                      <a:moveTo>
                        <a:pt x="121" y="5"/>
                      </a:moveTo>
                      <a:lnTo>
                        <a:pt x="270" y="5"/>
                      </a:lnTo>
                      <a:cubicBezTo>
                        <a:pt x="297" y="6"/>
                        <a:pt x="280" y="6"/>
                        <a:pt x="283" y="9"/>
                      </a:cubicBezTo>
                      <a:cubicBezTo>
                        <a:pt x="286" y="12"/>
                        <a:pt x="284" y="0"/>
                        <a:pt x="289" y="21"/>
                      </a:cubicBezTo>
                      <a:lnTo>
                        <a:pt x="311" y="137"/>
                      </a:lnTo>
                      <a:lnTo>
                        <a:pt x="325" y="147"/>
                      </a:lnTo>
                      <a:lnTo>
                        <a:pt x="402" y="147"/>
                      </a:lnTo>
                      <a:lnTo>
                        <a:pt x="444" y="147"/>
                      </a:lnTo>
                      <a:lnTo>
                        <a:pt x="363" y="230"/>
                      </a:lnTo>
                      <a:lnTo>
                        <a:pt x="222" y="230"/>
                      </a:lnTo>
                      <a:cubicBezTo>
                        <a:pt x="195" y="229"/>
                        <a:pt x="205" y="225"/>
                        <a:pt x="201" y="222"/>
                      </a:cubicBezTo>
                      <a:cubicBezTo>
                        <a:pt x="197" y="219"/>
                        <a:pt x="201" y="229"/>
                        <a:pt x="196" y="210"/>
                      </a:cubicBezTo>
                      <a:lnTo>
                        <a:pt x="169" y="105"/>
                      </a:lnTo>
                      <a:cubicBezTo>
                        <a:pt x="164" y="85"/>
                        <a:pt x="168" y="92"/>
                        <a:pt x="165" y="89"/>
                      </a:cubicBezTo>
                      <a:cubicBezTo>
                        <a:pt x="162" y="86"/>
                        <a:pt x="178" y="86"/>
                        <a:pt x="151" y="86"/>
                      </a:cubicBezTo>
                      <a:lnTo>
                        <a:pt x="0" y="86"/>
                      </a:lnTo>
                      <a:lnTo>
                        <a:pt x="121" y="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8" name="Freeform 101"/>
                <p:cNvSpPr>
                  <a:spLocks noChangeArrowheads="1"/>
                </p:cNvSpPr>
                <p:nvPr/>
              </p:nvSpPr>
              <p:spPr bwMode="auto">
                <a:xfrm>
                  <a:off x="2916" y="2010"/>
                  <a:ext cx="444" cy="162"/>
                </a:xfrm>
                <a:custGeom>
                  <a:avLst/>
                  <a:gdLst>
                    <a:gd name="T0" fmla="*/ 1 w 445"/>
                    <a:gd name="T1" fmla="*/ 16 h 167"/>
                    <a:gd name="T2" fmla="*/ 137 w 445"/>
                    <a:gd name="T3" fmla="*/ 16 h 167"/>
                    <a:gd name="T4" fmla="*/ 146 w 445"/>
                    <a:gd name="T5" fmla="*/ 17 h 167"/>
                    <a:gd name="T6" fmla="*/ 151 w 445"/>
                    <a:gd name="T7" fmla="*/ 26 h 167"/>
                    <a:gd name="T8" fmla="*/ 178 w 445"/>
                    <a:gd name="T9" fmla="*/ 127 h 167"/>
                    <a:gd name="T10" fmla="*/ 182 w 445"/>
                    <a:gd name="T11" fmla="*/ 139 h 167"/>
                    <a:gd name="T12" fmla="*/ 199 w 445"/>
                    <a:gd name="T13" fmla="*/ 139 h 167"/>
                    <a:gd name="T14" fmla="*/ 359 w 445"/>
                    <a:gd name="T15" fmla="*/ 139 h 167"/>
                    <a:gd name="T16" fmla="*/ 439 w 445"/>
                    <a:gd name="T17" fmla="*/ 72 h 167"/>
                    <a:gd name="T18" fmla="*/ 438 w 445"/>
                    <a:gd name="T19" fmla="*/ 50 h 167"/>
                    <a:gd name="T20" fmla="*/ 357 w 445"/>
                    <a:gd name="T21" fmla="*/ 121 h 167"/>
                    <a:gd name="T22" fmla="*/ 222 w 445"/>
                    <a:gd name="T23" fmla="*/ 121 h 167"/>
                    <a:gd name="T24" fmla="*/ 201 w 445"/>
                    <a:gd name="T25" fmla="*/ 113 h 167"/>
                    <a:gd name="T26" fmla="*/ 196 w 445"/>
                    <a:gd name="T27" fmla="*/ 104 h 167"/>
                    <a:gd name="T28" fmla="*/ 169 w 445"/>
                    <a:gd name="T29" fmla="*/ 16 h 167"/>
                    <a:gd name="T30" fmla="*/ 165 w 445"/>
                    <a:gd name="T31" fmla="*/ 4 h 167"/>
                    <a:gd name="T32" fmla="*/ 151 w 445"/>
                    <a:gd name="T33" fmla="*/ 1 h 167"/>
                    <a:gd name="T34" fmla="*/ 0 w 445"/>
                    <a:gd name="T35" fmla="*/ 1 h 167"/>
                    <a:gd name="T36" fmla="*/ 1 w 445"/>
                    <a:gd name="T37" fmla="*/ 16 h 16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445"/>
                    <a:gd name="T58" fmla="*/ 0 h 167"/>
                    <a:gd name="T59" fmla="*/ 445 w 445"/>
                    <a:gd name="T60" fmla="*/ 167 h 167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445" h="167">
                      <a:moveTo>
                        <a:pt x="1" y="22"/>
                      </a:moveTo>
                      <a:lnTo>
                        <a:pt x="137" y="22"/>
                      </a:lnTo>
                      <a:lnTo>
                        <a:pt x="146" y="23"/>
                      </a:lnTo>
                      <a:lnTo>
                        <a:pt x="151" y="32"/>
                      </a:lnTo>
                      <a:lnTo>
                        <a:pt x="178" y="152"/>
                      </a:lnTo>
                      <a:lnTo>
                        <a:pt x="182" y="167"/>
                      </a:lnTo>
                      <a:lnTo>
                        <a:pt x="199" y="167"/>
                      </a:lnTo>
                      <a:lnTo>
                        <a:pt x="365" y="167"/>
                      </a:lnTo>
                      <a:lnTo>
                        <a:pt x="445" y="85"/>
                      </a:lnTo>
                      <a:lnTo>
                        <a:pt x="444" y="62"/>
                      </a:lnTo>
                      <a:lnTo>
                        <a:pt x="363" y="145"/>
                      </a:lnTo>
                      <a:lnTo>
                        <a:pt x="222" y="145"/>
                      </a:lnTo>
                      <a:cubicBezTo>
                        <a:pt x="195" y="144"/>
                        <a:pt x="205" y="140"/>
                        <a:pt x="201" y="137"/>
                      </a:cubicBezTo>
                      <a:cubicBezTo>
                        <a:pt x="197" y="134"/>
                        <a:pt x="201" y="144"/>
                        <a:pt x="196" y="125"/>
                      </a:cubicBezTo>
                      <a:lnTo>
                        <a:pt x="169" y="20"/>
                      </a:lnTo>
                      <a:cubicBezTo>
                        <a:pt x="164" y="0"/>
                        <a:pt x="168" y="7"/>
                        <a:pt x="165" y="4"/>
                      </a:cubicBezTo>
                      <a:cubicBezTo>
                        <a:pt x="162" y="1"/>
                        <a:pt x="178" y="1"/>
                        <a:pt x="151" y="1"/>
                      </a:cubicBezTo>
                      <a:lnTo>
                        <a:pt x="0" y="1"/>
                      </a:lnTo>
                      <a:lnTo>
                        <a:pt x="1" y="22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</p:grpSp>
        <p:grpSp>
          <p:nvGrpSpPr>
            <p:cNvPr id="91" name="Group 102"/>
            <p:cNvGrpSpPr>
              <a:grpSpLocks/>
            </p:cNvGrpSpPr>
            <p:nvPr/>
          </p:nvGrpSpPr>
          <p:grpSpPr bwMode="auto">
            <a:xfrm>
              <a:off x="2388" y="2324"/>
              <a:ext cx="304" cy="214"/>
              <a:chOff x="2388" y="2324"/>
              <a:chExt cx="304" cy="214"/>
            </a:xfrm>
          </p:grpSpPr>
          <p:sp>
            <p:nvSpPr>
              <p:cNvPr id="100" name="Line 103"/>
              <p:cNvSpPr>
                <a:spLocks noChangeShapeType="1"/>
              </p:cNvSpPr>
              <p:nvPr/>
            </p:nvSpPr>
            <p:spPr bwMode="auto">
              <a:xfrm flipV="1">
                <a:off x="2578" y="2458"/>
                <a:ext cx="114" cy="80"/>
              </a:xfrm>
              <a:prstGeom prst="line">
                <a:avLst/>
              </a:prstGeom>
              <a:noFill/>
              <a:ln w="19050">
                <a:solidFill>
                  <a:srgbClr val="DDDDD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1" name="Line 104"/>
              <p:cNvSpPr>
                <a:spLocks noChangeShapeType="1"/>
              </p:cNvSpPr>
              <p:nvPr/>
            </p:nvSpPr>
            <p:spPr bwMode="auto">
              <a:xfrm flipV="1">
                <a:off x="2542" y="2324"/>
                <a:ext cx="114" cy="80"/>
              </a:xfrm>
              <a:prstGeom prst="line">
                <a:avLst/>
              </a:prstGeom>
              <a:noFill/>
              <a:ln w="3175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2" name="Freeform 105"/>
              <p:cNvSpPr>
                <a:spLocks noChangeArrowheads="1"/>
              </p:cNvSpPr>
              <p:nvPr/>
            </p:nvSpPr>
            <p:spPr bwMode="auto">
              <a:xfrm>
                <a:off x="2388" y="2324"/>
                <a:ext cx="266" cy="76"/>
              </a:xfrm>
              <a:custGeom>
                <a:avLst/>
                <a:gdLst>
                  <a:gd name="T0" fmla="*/ 0 w 267"/>
                  <a:gd name="T1" fmla="*/ 76 h 76"/>
                  <a:gd name="T2" fmla="*/ 149 w 267"/>
                  <a:gd name="T3" fmla="*/ 76 h 76"/>
                  <a:gd name="T4" fmla="*/ 261 w 267"/>
                  <a:gd name="T5" fmla="*/ 0 h 76"/>
                  <a:gd name="T6" fmla="*/ 108 w 267"/>
                  <a:gd name="T7" fmla="*/ 0 h 76"/>
                  <a:gd name="T8" fmla="*/ 0 w 267"/>
                  <a:gd name="T9" fmla="*/ 76 h 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7"/>
                  <a:gd name="T16" fmla="*/ 0 h 76"/>
                  <a:gd name="T17" fmla="*/ 267 w 267"/>
                  <a:gd name="T18" fmla="*/ 76 h 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7" h="76">
                    <a:moveTo>
                      <a:pt x="0" y="76"/>
                    </a:moveTo>
                    <a:lnTo>
                      <a:pt x="155" y="76"/>
                    </a:lnTo>
                    <a:lnTo>
                      <a:pt x="267" y="0"/>
                    </a:lnTo>
                    <a:lnTo>
                      <a:pt x="108" y="0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969696"/>
              </a:solidFill>
              <a:ln w="317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92" name="Group 106"/>
            <p:cNvGrpSpPr>
              <a:grpSpLocks/>
            </p:cNvGrpSpPr>
            <p:nvPr/>
          </p:nvGrpSpPr>
          <p:grpSpPr bwMode="auto">
            <a:xfrm>
              <a:off x="2652" y="2128"/>
              <a:ext cx="304" cy="216"/>
              <a:chOff x="2652" y="2128"/>
              <a:chExt cx="304" cy="216"/>
            </a:xfrm>
          </p:grpSpPr>
          <p:sp>
            <p:nvSpPr>
              <p:cNvPr id="97" name="Line 107"/>
              <p:cNvSpPr>
                <a:spLocks noChangeShapeType="1"/>
              </p:cNvSpPr>
              <p:nvPr/>
            </p:nvSpPr>
            <p:spPr bwMode="auto">
              <a:xfrm flipV="1">
                <a:off x="2842" y="2264"/>
                <a:ext cx="114" cy="80"/>
              </a:xfrm>
              <a:prstGeom prst="line">
                <a:avLst/>
              </a:prstGeom>
              <a:noFill/>
              <a:ln w="19050">
                <a:solidFill>
                  <a:srgbClr val="DDDDD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8" name="Line 108"/>
              <p:cNvSpPr>
                <a:spLocks noChangeShapeType="1"/>
              </p:cNvSpPr>
              <p:nvPr/>
            </p:nvSpPr>
            <p:spPr bwMode="auto">
              <a:xfrm flipV="1">
                <a:off x="2806" y="2128"/>
                <a:ext cx="114" cy="80"/>
              </a:xfrm>
              <a:prstGeom prst="line">
                <a:avLst/>
              </a:prstGeom>
              <a:noFill/>
              <a:ln w="3175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9" name="Freeform 109"/>
              <p:cNvSpPr>
                <a:spLocks noChangeArrowheads="1"/>
              </p:cNvSpPr>
              <p:nvPr/>
            </p:nvSpPr>
            <p:spPr bwMode="auto">
              <a:xfrm>
                <a:off x="2652" y="2128"/>
                <a:ext cx="266" cy="76"/>
              </a:xfrm>
              <a:custGeom>
                <a:avLst/>
                <a:gdLst>
                  <a:gd name="T0" fmla="*/ 0 w 267"/>
                  <a:gd name="T1" fmla="*/ 76 h 76"/>
                  <a:gd name="T2" fmla="*/ 149 w 267"/>
                  <a:gd name="T3" fmla="*/ 76 h 76"/>
                  <a:gd name="T4" fmla="*/ 261 w 267"/>
                  <a:gd name="T5" fmla="*/ 0 h 76"/>
                  <a:gd name="T6" fmla="*/ 108 w 267"/>
                  <a:gd name="T7" fmla="*/ 0 h 76"/>
                  <a:gd name="T8" fmla="*/ 0 w 267"/>
                  <a:gd name="T9" fmla="*/ 76 h 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7"/>
                  <a:gd name="T16" fmla="*/ 0 h 76"/>
                  <a:gd name="T17" fmla="*/ 267 w 267"/>
                  <a:gd name="T18" fmla="*/ 76 h 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7" h="76">
                    <a:moveTo>
                      <a:pt x="0" y="76"/>
                    </a:moveTo>
                    <a:lnTo>
                      <a:pt x="155" y="76"/>
                    </a:lnTo>
                    <a:lnTo>
                      <a:pt x="267" y="0"/>
                    </a:lnTo>
                    <a:lnTo>
                      <a:pt x="108" y="0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969696"/>
              </a:solidFill>
              <a:ln w="317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93" name="Group 110"/>
            <p:cNvGrpSpPr>
              <a:grpSpLocks/>
            </p:cNvGrpSpPr>
            <p:nvPr/>
          </p:nvGrpSpPr>
          <p:grpSpPr bwMode="auto">
            <a:xfrm>
              <a:off x="2928" y="1936"/>
              <a:ext cx="304" cy="216"/>
              <a:chOff x="2928" y="1936"/>
              <a:chExt cx="304" cy="216"/>
            </a:xfrm>
          </p:grpSpPr>
          <p:sp>
            <p:nvSpPr>
              <p:cNvPr id="94" name="Line 111"/>
              <p:cNvSpPr>
                <a:spLocks noChangeShapeType="1"/>
              </p:cNvSpPr>
              <p:nvPr/>
            </p:nvSpPr>
            <p:spPr bwMode="auto">
              <a:xfrm flipV="1">
                <a:off x="3118" y="2072"/>
                <a:ext cx="114" cy="80"/>
              </a:xfrm>
              <a:prstGeom prst="line">
                <a:avLst/>
              </a:prstGeom>
              <a:noFill/>
              <a:ln w="19050">
                <a:solidFill>
                  <a:srgbClr val="DDDDD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5" name="Line 112"/>
              <p:cNvSpPr>
                <a:spLocks noChangeShapeType="1"/>
              </p:cNvSpPr>
              <p:nvPr/>
            </p:nvSpPr>
            <p:spPr bwMode="auto">
              <a:xfrm flipV="1">
                <a:off x="3082" y="1936"/>
                <a:ext cx="114" cy="80"/>
              </a:xfrm>
              <a:prstGeom prst="line">
                <a:avLst/>
              </a:prstGeom>
              <a:noFill/>
              <a:ln w="3175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6" name="Freeform 113"/>
              <p:cNvSpPr>
                <a:spLocks noChangeArrowheads="1"/>
              </p:cNvSpPr>
              <p:nvPr/>
            </p:nvSpPr>
            <p:spPr bwMode="auto">
              <a:xfrm>
                <a:off x="2928" y="1936"/>
                <a:ext cx="266" cy="76"/>
              </a:xfrm>
              <a:custGeom>
                <a:avLst/>
                <a:gdLst>
                  <a:gd name="T0" fmla="*/ 0 w 267"/>
                  <a:gd name="T1" fmla="*/ 76 h 76"/>
                  <a:gd name="T2" fmla="*/ 149 w 267"/>
                  <a:gd name="T3" fmla="*/ 76 h 76"/>
                  <a:gd name="T4" fmla="*/ 261 w 267"/>
                  <a:gd name="T5" fmla="*/ 0 h 76"/>
                  <a:gd name="T6" fmla="*/ 108 w 267"/>
                  <a:gd name="T7" fmla="*/ 0 h 76"/>
                  <a:gd name="T8" fmla="*/ 0 w 267"/>
                  <a:gd name="T9" fmla="*/ 76 h 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7"/>
                  <a:gd name="T16" fmla="*/ 0 h 76"/>
                  <a:gd name="T17" fmla="*/ 267 w 267"/>
                  <a:gd name="T18" fmla="*/ 76 h 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7" h="76">
                    <a:moveTo>
                      <a:pt x="0" y="76"/>
                    </a:moveTo>
                    <a:lnTo>
                      <a:pt x="155" y="76"/>
                    </a:lnTo>
                    <a:lnTo>
                      <a:pt x="267" y="0"/>
                    </a:lnTo>
                    <a:lnTo>
                      <a:pt x="108" y="0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969696"/>
              </a:solidFill>
              <a:ln w="317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17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500"/>
                            </p:stCondLst>
                            <p:childTnLst>
                              <p:par>
                                <p:cTn id="27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28596" y="357166"/>
            <a:ext cx="6072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itchFamily="18" charset="0"/>
              </a:rPr>
              <a:t>Testar</a:t>
            </a:r>
            <a:r>
              <a:rPr kumimoji="0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itchFamily="18" charset="0"/>
              </a:rPr>
              <a:t> ICs de </a:t>
            </a:r>
            <a:r>
              <a:rPr kumimoji="0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itchFamily="18" charset="0"/>
              </a:rPr>
              <a:t>traço</a:t>
            </a:r>
            <a:r>
              <a:rPr kumimoji="0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itchFamily="18" charset="0"/>
              </a:rPr>
              <a:t> </a:t>
            </a:r>
            <a:r>
              <a:rPr kumimoji="0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itchFamily="18" charset="0"/>
              </a:rPr>
              <a:t>fino</a:t>
            </a:r>
            <a:r>
              <a:rPr kumimoji="0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itchFamily="18" charset="0"/>
              </a:rPr>
              <a:t> é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itchFamily="18" charset="0"/>
              </a:rPr>
              <a:t> </a:t>
            </a:r>
            <a:r>
              <a:rPr kumimoji="0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itchFamily="18" charset="0"/>
              </a:rPr>
              <a:t>difícil</a:t>
            </a:r>
            <a:r>
              <a:rPr kumimoji="0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itchFamily="18" charset="0"/>
              </a:rPr>
              <a:t> </a:t>
            </a:r>
            <a:r>
              <a:rPr kumimoji="0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itchFamily="18" charset="0"/>
              </a:rPr>
              <a:t>sem</a:t>
            </a:r>
            <a:r>
              <a:rPr kumimoji="0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itchFamily="18" charset="0"/>
              </a:rPr>
              <a:t> as </a:t>
            </a:r>
            <a:r>
              <a:rPr kumimoji="0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itchFamily="18" charset="0"/>
              </a:rPr>
              <a:t>ferramentas</a:t>
            </a:r>
            <a:r>
              <a:rPr kumimoji="0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itchFamily="18" charset="0"/>
              </a:rPr>
              <a:t> </a:t>
            </a:r>
            <a:r>
              <a:rPr kumimoji="0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itchFamily="18" charset="0"/>
              </a:rPr>
              <a:t>certas</a:t>
            </a:r>
            <a:r>
              <a:rPr kumimoji="0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itchFamily="18" charset="0"/>
              </a:rPr>
              <a:t>!</a:t>
            </a:r>
            <a:endParaRPr kumimoji="0" lang="en-US" dirty="0">
              <a:solidFill>
                <a:schemeClr val="tx1">
                  <a:lumMod val="65000"/>
                  <a:lumOff val="35000"/>
                </a:schemeClr>
              </a:solidFill>
              <a:cs typeface="Times New Roman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3124200" y="2701925"/>
          <a:ext cx="4365625" cy="2466975"/>
        </p:xfrm>
        <a:graphic>
          <a:graphicData uri="http://schemas.openxmlformats.org/presentationml/2006/ole">
            <p:oleObj spid="_x0000_s7170" name="Image" r:id="rId3" imgW="4365854" imgH="2469094" progId="">
              <p:embed/>
            </p:oleObj>
          </a:graphicData>
        </a:graphic>
      </p:graphicFrame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330950" y="2079625"/>
            <a:ext cx="2962275" cy="1908175"/>
          </a:xfrm>
          <a:custGeom>
            <a:avLst/>
            <a:gdLst>
              <a:gd name="T0" fmla="*/ 2147483647 w 1866"/>
              <a:gd name="T1" fmla="*/ 2147483647 h 1203"/>
              <a:gd name="T2" fmla="*/ 0 w 1866"/>
              <a:gd name="T3" fmla="*/ 2147483647 h 1203"/>
              <a:gd name="T4" fmla="*/ 2147483647 w 1866"/>
              <a:gd name="T5" fmla="*/ 2147483647 h 1203"/>
              <a:gd name="T6" fmla="*/ 2147483647 w 1866"/>
              <a:gd name="T7" fmla="*/ 2147483647 h 1203"/>
              <a:gd name="T8" fmla="*/ 2147483647 w 1866"/>
              <a:gd name="T9" fmla="*/ 2147483647 h 1203"/>
              <a:gd name="T10" fmla="*/ 2147483647 w 1866"/>
              <a:gd name="T11" fmla="*/ 0 h 1203"/>
              <a:gd name="T12" fmla="*/ 2147483647 w 1866"/>
              <a:gd name="T13" fmla="*/ 2147483647 h 1203"/>
              <a:gd name="T14" fmla="*/ 2147483647 w 1866"/>
              <a:gd name="T15" fmla="*/ 2147483647 h 1203"/>
              <a:gd name="T16" fmla="*/ 2147483647 w 1866"/>
              <a:gd name="T17" fmla="*/ 2147483647 h 1203"/>
              <a:gd name="T18" fmla="*/ 2147483647 w 1866"/>
              <a:gd name="T19" fmla="*/ 2147483647 h 1203"/>
              <a:gd name="T20" fmla="*/ 2147483647 w 1866"/>
              <a:gd name="T21" fmla="*/ 2147483647 h 120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66"/>
              <a:gd name="T34" fmla="*/ 0 h 1203"/>
              <a:gd name="T35" fmla="*/ 1866 w 1866"/>
              <a:gd name="T36" fmla="*/ 1203 h 120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66" h="1203">
                <a:moveTo>
                  <a:pt x="17" y="1203"/>
                </a:moveTo>
                <a:lnTo>
                  <a:pt x="0" y="1183"/>
                </a:lnTo>
                <a:lnTo>
                  <a:pt x="107" y="1090"/>
                </a:lnTo>
                <a:lnTo>
                  <a:pt x="509" y="836"/>
                </a:lnTo>
                <a:lnTo>
                  <a:pt x="499" y="783"/>
                </a:lnTo>
                <a:lnTo>
                  <a:pt x="1789" y="0"/>
                </a:lnTo>
                <a:lnTo>
                  <a:pt x="1866" y="123"/>
                </a:lnTo>
                <a:lnTo>
                  <a:pt x="576" y="914"/>
                </a:lnTo>
                <a:lnTo>
                  <a:pt x="530" y="879"/>
                </a:lnTo>
                <a:lnTo>
                  <a:pt x="115" y="1144"/>
                </a:lnTo>
                <a:lnTo>
                  <a:pt x="17" y="1203"/>
                </a:lnTo>
                <a:close/>
              </a:path>
            </a:pathLst>
          </a:custGeom>
          <a:gradFill rotWithShape="0">
            <a:gsLst>
              <a:gs pos="0">
                <a:srgbClr val="7C7C7C"/>
              </a:gs>
              <a:gs pos="100000">
                <a:srgbClr val="000000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>
            <a:spLocks noChangeArrowheads="1"/>
          </p:cNvSpPr>
          <p:nvPr/>
        </p:nvSpPr>
        <p:spPr bwMode="auto">
          <a:xfrm>
            <a:off x="5845175" y="3394075"/>
            <a:ext cx="863600" cy="889000"/>
          </a:xfrm>
          <a:custGeom>
            <a:avLst/>
            <a:gdLst>
              <a:gd name="T0" fmla="*/ 2147483647 w 545"/>
              <a:gd name="T1" fmla="*/ 2147483647 h 561"/>
              <a:gd name="T2" fmla="*/ 2147483647 w 545"/>
              <a:gd name="T3" fmla="*/ 0 h 561"/>
              <a:gd name="T4" fmla="*/ 2147483647 w 545"/>
              <a:gd name="T5" fmla="*/ 2147483647 h 561"/>
              <a:gd name="T6" fmla="*/ 2147483647 w 545"/>
              <a:gd name="T7" fmla="*/ 2147483647 h 561"/>
              <a:gd name="T8" fmla="*/ 2147483647 w 545"/>
              <a:gd name="T9" fmla="*/ 2147483647 h 561"/>
              <a:gd name="T10" fmla="*/ 2147483647 w 545"/>
              <a:gd name="T11" fmla="*/ 2147483647 h 561"/>
              <a:gd name="T12" fmla="*/ 2147483647 w 545"/>
              <a:gd name="T13" fmla="*/ 2147483647 h 561"/>
              <a:gd name="T14" fmla="*/ 2147483647 w 545"/>
              <a:gd name="T15" fmla="*/ 2147483647 h 561"/>
              <a:gd name="T16" fmla="*/ 2147483647 w 545"/>
              <a:gd name="T17" fmla="*/ 2147483647 h 561"/>
              <a:gd name="T18" fmla="*/ 2147483647 w 545"/>
              <a:gd name="T19" fmla="*/ 2147483647 h 561"/>
              <a:gd name="T20" fmla="*/ 2147483647 w 545"/>
              <a:gd name="T21" fmla="*/ 2147483647 h 561"/>
              <a:gd name="T22" fmla="*/ 0 w 545"/>
              <a:gd name="T23" fmla="*/ 2147483647 h 561"/>
              <a:gd name="T24" fmla="*/ 2147483647 w 545"/>
              <a:gd name="T25" fmla="*/ 2147483647 h 561"/>
              <a:gd name="T26" fmla="*/ 2147483647 w 545"/>
              <a:gd name="T27" fmla="*/ 2147483647 h 561"/>
              <a:gd name="T28" fmla="*/ 2147483647 w 545"/>
              <a:gd name="T29" fmla="*/ 2147483647 h 56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45"/>
              <a:gd name="T46" fmla="*/ 0 h 561"/>
              <a:gd name="T47" fmla="*/ 545 w 545"/>
              <a:gd name="T48" fmla="*/ 561 h 561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45" h="561">
                <a:moveTo>
                  <a:pt x="299" y="215"/>
                </a:moveTo>
                <a:lnTo>
                  <a:pt x="414" y="0"/>
                </a:lnTo>
                <a:lnTo>
                  <a:pt x="349" y="232"/>
                </a:lnTo>
                <a:lnTo>
                  <a:pt x="545" y="223"/>
                </a:lnTo>
                <a:lnTo>
                  <a:pt x="353" y="277"/>
                </a:lnTo>
                <a:lnTo>
                  <a:pt x="522" y="392"/>
                </a:lnTo>
                <a:lnTo>
                  <a:pt x="315" y="361"/>
                </a:lnTo>
                <a:lnTo>
                  <a:pt x="368" y="561"/>
                </a:lnTo>
                <a:lnTo>
                  <a:pt x="268" y="374"/>
                </a:lnTo>
                <a:lnTo>
                  <a:pt x="123" y="507"/>
                </a:lnTo>
                <a:lnTo>
                  <a:pt x="238" y="354"/>
                </a:lnTo>
                <a:lnTo>
                  <a:pt x="0" y="300"/>
                </a:lnTo>
                <a:lnTo>
                  <a:pt x="249" y="271"/>
                </a:lnTo>
                <a:lnTo>
                  <a:pt x="153" y="77"/>
                </a:lnTo>
                <a:lnTo>
                  <a:pt x="299" y="215"/>
                </a:lnTo>
                <a:close/>
              </a:path>
            </a:pathLst>
          </a:custGeom>
          <a:solidFill>
            <a:srgbClr val="FF071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6" name="Freeform 6"/>
          <p:cNvSpPr>
            <a:spLocks noChangeArrowheads="1"/>
          </p:cNvSpPr>
          <p:nvPr/>
        </p:nvSpPr>
        <p:spPr bwMode="auto">
          <a:xfrm rot="16199995">
            <a:off x="5883275" y="3444875"/>
            <a:ext cx="863600" cy="889000"/>
          </a:xfrm>
          <a:custGeom>
            <a:avLst/>
            <a:gdLst>
              <a:gd name="T0" fmla="*/ 2147483647 w 545"/>
              <a:gd name="T1" fmla="*/ 2147483647 h 561"/>
              <a:gd name="T2" fmla="*/ 2147483647 w 545"/>
              <a:gd name="T3" fmla="*/ 0 h 561"/>
              <a:gd name="T4" fmla="*/ 2147483647 w 545"/>
              <a:gd name="T5" fmla="*/ 2147483647 h 561"/>
              <a:gd name="T6" fmla="*/ 2147483647 w 545"/>
              <a:gd name="T7" fmla="*/ 2147483647 h 561"/>
              <a:gd name="T8" fmla="*/ 2147483647 w 545"/>
              <a:gd name="T9" fmla="*/ 2147483647 h 561"/>
              <a:gd name="T10" fmla="*/ 2147483647 w 545"/>
              <a:gd name="T11" fmla="*/ 2147483647 h 561"/>
              <a:gd name="T12" fmla="*/ 2147483647 w 545"/>
              <a:gd name="T13" fmla="*/ 2147483647 h 561"/>
              <a:gd name="T14" fmla="*/ 2147483647 w 545"/>
              <a:gd name="T15" fmla="*/ 2147483647 h 561"/>
              <a:gd name="T16" fmla="*/ 2147483647 w 545"/>
              <a:gd name="T17" fmla="*/ 2147483647 h 561"/>
              <a:gd name="T18" fmla="*/ 2147483647 w 545"/>
              <a:gd name="T19" fmla="*/ 2147483647 h 561"/>
              <a:gd name="T20" fmla="*/ 2147483647 w 545"/>
              <a:gd name="T21" fmla="*/ 2147483647 h 561"/>
              <a:gd name="T22" fmla="*/ 0 w 545"/>
              <a:gd name="T23" fmla="*/ 2147483647 h 561"/>
              <a:gd name="T24" fmla="*/ 2147483647 w 545"/>
              <a:gd name="T25" fmla="*/ 2147483647 h 561"/>
              <a:gd name="T26" fmla="*/ 2147483647 w 545"/>
              <a:gd name="T27" fmla="*/ 2147483647 h 561"/>
              <a:gd name="T28" fmla="*/ 2147483647 w 545"/>
              <a:gd name="T29" fmla="*/ 2147483647 h 56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45"/>
              <a:gd name="T46" fmla="*/ 0 h 561"/>
              <a:gd name="T47" fmla="*/ 545 w 545"/>
              <a:gd name="T48" fmla="*/ 561 h 561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45" h="561">
                <a:moveTo>
                  <a:pt x="299" y="215"/>
                </a:moveTo>
                <a:lnTo>
                  <a:pt x="414" y="0"/>
                </a:lnTo>
                <a:lnTo>
                  <a:pt x="349" y="232"/>
                </a:lnTo>
                <a:lnTo>
                  <a:pt x="545" y="223"/>
                </a:lnTo>
                <a:lnTo>
                  <a:pt x="353" y="277"/>
                </a:lnTo>
                <a:lnTo>
                  <a:pt x="522" y="392"/>
                </a:lnTo>
                <a:lnTo>
                  <a:pt x="315" y="361"/>
                </a:lnTo>
                <a:lnTo>
                  <a:pt x="368" y="561"/>
                </a:lnTo>
                <a:lnTo>
                  <a:pt x="268" y="374"/>
                </a:lnTo>
                <a:lnTo>
                  <a:pt x="123" y="507"/>
                </a:lnTo>
                <a:lnTo>
                  <a:pt x="238" y="354"/>
                </a:lnTo>
                <a:lnTo>
                  <a:pt x="0" y="300"/>
                </a:lnTo>
                <a:lnTo>
                  <a:pt x="249" y="271"/>
                </a:lnTo>
                <a:lnTo>
                  <a:pt x="153" y="77"/>
                </a:lnTo>
                <a:lnTo>
                  <a:pt x="299" y="215"/>
                </a:lnTo>
                <a:close/>
              </a:path>
            </a:pathLst>
          </a:custGeom>
          <a:solidFill>
            <a:srgbClr val="FF071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7" name="Freeform 7"/>
          <p:cNvSpPr>
            <a:spLocks noChangeArrowheads="1"/>
          </p:cNvSpPr>
          <p:nvPr/>
        </p:nvSpPr>
        <p:spPr bwMode="auto">
          <a:xfrm rot="10800000">
            <a:off x="5870575" y="3432175"/>
            <a:ext cx="863600" cy="889000"/>
          </a:xfrm>
          <a:custGeom>
            <a:avLst/>
            <a:gdLst>
              <a:gd name="T0" fmla="*/ 2147483647 w 545"/>
              <a:gd name="T1" fmla="*/ 2147483647 h 561"/>
              <a:gd name="T2" fmla="*/ 2147483647 w 545"/>
              <a:gd name="T3" fmla="*/ 0 h 561"/>
              <a:gd name="T4" fmla="*/ 2147483647 w 545"/>
              <a:gd name="T5" fmla="*/ 2147483647 h 561"/>
              <a:gd name="T6" fmla="*/ 2147483647 w 545"/>
              <a:gd name="T7" fmla="*/ 2147483647 h 561"/>
              <a:gd name="T8" fmla="*/ 2147483647 w 545"/>
              <a:gd name="T9" fmla="*/ 2147483647 h 561"/>
              <a:gd name="T10" fmla="*/ 2147483647 w 545"/>
              <a:gd name="T11" fmla="*/ 2147483647 h 561"/>
              <a:gd name="T12" fmla="*/ 2147483647 w 545"/>
              <a:gd name="T13" fmla="*/ 2147483647 h 561"/>
              <a:gd name="T14" fmla="*/ 2147483647 w 545"/>
              <a:gd name="T15" fmla="*/ 2147483647 h 561"/>
              <a:gd name="T16" fmla="*/ 2147483647 w 545"/>
              <a:gd name="T17" fmla="*/ 2147483647 h 561"/>
              <a:gd name="T18" fmla="*/ 2147483647 w 545"/>
              <a:gd name="T19" fmla="*/ 2147483647 h 561"/>
              <a:gd name="T20" fmla="*/ 2147483647 w 545"/>
              <a:gd name="T21" fmla="*/ 2147483647 h 561"/>
              <a:gd name="T22" fmla="*/ 0 w 545"/>
              <a:gd name="T23" fmla="*/ 2147483647 h 561"/>
              <a:gd name="T24" fmla="*/ 2147483647 w 545"/>
              <a:gd name="T25" fmla="*/ 2147483647 h 561"/>
              <a:gd name="T26" fmla="*/ 2147483647 w 545"/>
              <a:gd name="T27" fmla="*/ 2147483647 h 561"/>
              <a:gd name="T28" fmla="*/ 2147483647 w 545"/>
              <a:gd name="T29" fmla="*/ 2147483647 h 56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45"/>
              <a:gd name="T46" fmla="*/ 0 h 561"/>
              <a:gd name="T47" fmla="*/ 545 w 545"/>
              <a:gd name="T48" fmla="*/ 561 h 561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45" h="561">
                <a:moveTo>
                  <a:pt x="299" y="215"/>
                </a:moveTo>
                <a:lnTo>
                  <a:pt x="414" y="0"/>
                </a:lnTo>
                <a:lnTo>
                  <a:pt x="349" y="232"/>
                </a:lnTo>
                <a:lnTo>
                  <a:pt x="545" y="223"/>
                </a:lnTo>
                <a:lnTo>
                  <a:pt x="353" y="277"/>
                </a:lnTo>
                <a:lnTo>
                  <a:pt x="522" y="392"/>
                </a:lnTo>
                <a:lnTo>
                  <a:pt x="315" y="361"/>
                </a:lnTo>
                <a:lnTo>
                  <a:pt x="368" y="561"/>
                </a:lnTo>
                <a:lnTo>
                  <a:pt x="268" y="374"/>
                </a:lnTo>
                <a:lnTo>
                  <a:pt x="123" y="507"/>
                </a:lnTo>
                <a:lnTo>
                  <a:pt x="238" y="354"/>
                </a:lnTo>
                <a:lnTo>
                  <a:pt x="0" y="300"/>
                </a:lnTo>
                <a:lnTo>
                  <a:pt x="249" y="271"/>
                </a:lnTo>
                <a:lnTo>
                  <a:pt x="153" y="77"/>
                </a:lnTo>
                <a:lnTo>
                  <a:pt x="299" y="215"/>
                </a:lnTo>
                <a:close/>
              </a:path>
            </a:pathLst>
          </a:custGeom>
          <a:solidFill>
            <a:srgbClr val="FF071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8" name="Freeform 8"/>
          <p:cNvSpPr>
            <a:spLocks noChangeAspect="1" noChangeArrowheads="1"/>
          </p:cNvSpPr>
          <p:nvPr/>
        </p:nvSpPr>
        <p:spPr bwMode="auto">
          <a:xfrm>
            <a:off x="4057650" y="1819275"/>
            <a:ext cx="2743200" cy="1838325"/>
          </a:xfrm>
          <a:custGeom>
            <a:avLst/>
            <a:gdLst>
              <a:gd name="T0" fmla="*/ 31435421 w 21600"/>
              <a:gd name="T1" fmla="*/ 52006980 h 21600"/>
              <a:gd name="T2" fmla="*/ 0 w 21600"/>
              <a:gd name="T3" fmla="*/ 73425424 h 21600"/>
              <a:gd name="T4" fmla="*/ 17322546 w 21600"/>
              <a:gd name="T5" fmla="*/ 92004507 h 21600"/>
              <a:gd name="T6" fmla="*/ 17145127 w 21600"/>
              <a:gd name="T7" fmla="*/ 91758290 h 21600"/>
              <a:gd name="T8" fmla="*/ 7661275 w 21600"/>
              <a:gd name="T9" fmla="*/ 106404208 h 21600"/>
              <a:gd name="T10" fmla="*/ 42822495 w 21600"/>
              <a:gd name="T11" fmla="*/ 127844440 h 21600"/>
              <a:gd name="T12" fmla="*/ 46919261 w 21600"/>
              <a:gd name="T13" fmla="*/ 127692352 h 21600"/>
              <a:gd name="T14" fmla="*/ 46725713 w 21600"/>
              <a:gd name="T15" fmla="*/ 127837206 h 21600"/>
              <a:gd name="T16" fmla="*/ 100757863 w 21600"/>
              <a:gd name="T17" fmla="*/ 147039191 h 21600"/>
              <a:gd name="T18" fmla="*/ 132822315 w 21600"/>
              <a:gd name="T19" fmla="*/ 141577749 h 21600"/>
              <a:gd name="T20" fmla="*/ 132725541 w 21600"/>
              <a:gd name="T21" fmla="*/ 141606685 h 21600"/>
              <a:gd name="T22" fmla="*/ 177999644 w 21600"/>
              <a:gd name="T23" fmla="*/ 156433798 h 21600"/>
              <a:gd name="T24" fmla="*/ 230112443 w 21600"/>
              <a:gd name="T25" fmla="*/ 132726384 h 21600"/>
              <a:gd name="T26" fmla="*/ 230160830 w 21600"/>
              <a:gd name="T27" fmla="*/ 132914727 h 21600"/>
              <a:gd name="T28" fmla="*/ 254870458 w 21600"/>
              <a:gd name="T29" fmla="*/ 137238961 h 21600"/>
              <a:gd name="T30" fmla="*/ 301515526 w 21600"/>
              <a:gd name="T31" fmla="*/ 108975566 h 21600"/>
              <a:gd name="T32" fmla="*/ 301434881 w 21600"/>
              <a:gd name="T33" fmla="*/ 108903139 h 21600"/>
              <a:gd name="T34" fmla="*/ 348338013 w 21600"/>
              <a:gd name="T35" fmla="*/ 75851928 h 21600"/>
              <a:gd name="T36" fmla="*/ 337031584 w 21600"/>
              <a:gd name="T37" fmla="*/ 55505500 h 21600"/>
              <a:gd name="T38" fmla="*/ 336918681 w 21600"/>
              <a:gd name="T39" fmla="*/ 55491032 h 21600"/>
              <a:gd name="T40" fmla="*/ 340402545 w 21600"/>
              <a:gd name="T41" fmla="*/ 45111304 h 21600"/>
              <a:gd name="T42" fmla="*/ 308692931 w 21600"/>
              <a:gd name="T43" fmla="*/ 19694589 h 21600"/>
              <a:gd name="T44" fmla="*/ 308838092 w 21600"/>
              <a:gd name="T45" fmla="*/ 19643864 h 21600"/>
              <a:gd name="T46" fmla="*/ 270289782 w 21600"/>
              <a:gd name="T47" fmla="*/ 0 h 21600"/>
              <a:gd name="T48" fmla="*/ 240402745 w 21600"/>
              <a:gd name="T49" fmla="*/ 8438422 h 21600"/>
              <a:gd name="T50" fmla="*/ 240467261 w 21600"/>
              <a:gd name="T51" fmla="*/ 8474678 h 21600"/>
              <a:gd name="T52" fmla="*/ 212483446 w 21600"/>
              <a:gd name="T53" fmla="*/ 0 h 21600"/>
              <a:gd name="T54" fmla="*/ 180983509 w 21600"/>
              <a:gd name="T55" fmla="*/ 11915240 h 21600"/>
              <a:gd name="T56" fmla="*/ 181112541 w 21600"/>
              <a:gd name="T57" fmla="*/ 12270139 h 21600"/>
              <a:gd name="T58" fmla="*/ 150935182 w 21600"/>
              <a:gd name="T59" fmla="*/ 4708155 h 21600"/>
              <a:gd name="T60" fmla="*/ 112951387 w 21600"/>
              <a:gd name="T61" fmla="*/ 18673212 h 21600"/>
              <a:gd name="T62" fmla="*/ 112822355 w 21600"/>
              <a:gd name="T63" fmla="*/ 18847087 h 21600"/>
              <a:gd name="T64" fmla="*/ 85290152 w 21600"/>
              <a:gd name="T65" fmla="*/ 14283785 h 21600"/>
              <a:gd name="T66" fmla="*/ 30838648 w 21600"/>
              <a:gd name="T67" fmla="*/ 47566830 h 21600"/>
              <a:gd name="T68" fmla="*/ 31322518 w 21600"/>
              <a:gd name="T69" fmla="*/ 52050385 h 21600"/>
              <a:gd name="T70" fmla="*/ 17322546 w 21600"/>
              <a:gd name="T71" fmla="*/ 92004507 h 21600"/>
              <a:gd name="T72" fmla="*/ 35032188 w 21600"/>
              <a:gd name="T73" fmla="*/ 94959784 h 21600"/>
              <a:gd name="T74" fmla="*/ 37757989 w 21600"/>
              <a:gd name="T75" fmla="*/ 94894592 h 21600"/>
              <a:gd name="T76" fmla="*/ 46919261 w 21600"/>
              <a:gd name="T77" fmla="*/ 127692352 h 21600"/>
              <a:gd name="T78" fmla="*/ 55854727 w 21600"/>
              <a:gd name="T79" fmla="*/ 126316077 h 21600"/>
              <a:gd name="T80" fmla="*/ 127338455 w 21600"/>
              <a:gd name="T81" fmla="*/ 135305060 h 21600"/>
              <a:gd name="T82" fmla="*/ 132725541 w 21600"/>
              <a:gd name="T83" fmla="*/ 141606685 h 21600"/>
              <a:gd name="T84" fmla="*/ 230112443 w 21600"/>
              <a:gd name="T85" fmla="*/ 132726384 h 21600"/>
              <a:gd name="T86" fmla="*/ 232257600 w 21600"/>
              <a:gd name="T87" fmla="*/ 125816325 h 21600"/>
              <a:gd name="T88" fmla="*/ 301515526 w 21600"/>
              <a:gd name="T89" fmla="*/ 108975566 h 21600"/>
              <a:gd name="T90" fmla="*/ 301531655 w 21600"/>
              <a:gd name="T91" fmla="*/ 108743817 h 21600"/>
              <a:gd name="T92" fmla="*/ 275305901 w 21600"/>
              <a:gd name="T93" fmla="*/ 83131440 h 21600"/>
              <a:gd name="T94" fmla="*/ 325241285 w 21600"/>
              <a:gd name="T95" fmla="*/ 65182579 h 21600"/>
              <a:gd name="T96" fmla="*/ 336918681 w 21600"/>
              <a:gd name="T97" fmla="*/ 55491032 h 21600"/>
              <a:gd name="T98" fmla="*/ 309450994 w 21600"/>
              <a:gd name="T99" fmla="*/ 24221634 h 21600"/>
              <a:gd name="T100" fmla="*/ 309467123 w 21600"/>
              <a:gd name="T101" fmla="*/ 23881203 h 21600"/>
              <a:gd name="T102" fmla="*/ 308838092 w 21600"/>
              <a:gd name="T103" fmla="*/ 19643864 h 21600"/>
              <a:gd name="T104" fmla="*/ 240402745 w 21600"/>
              <a:gd name="T105" fmla="*/ 8438422 h 21600"/>
              <a:gd name="T106" fmla="*/ 234435015 w 21600"/>
              <a:gd name="T107" fmla="*/ 14276551 h 21600"/>
              <a:gd name="T108" fmla="*/ 180983509 w 21600"/>
              <a:gd name="T109" fmla="*/ 11915240 h 21600"/>
              <a:gd name="T110" fmla="*/ 178080289 w 21600"/>
              <a:gd name="T111" fmla="*/ 16949357 h 21600"/>
              <a:gd name="T112" fmla="*/ 123306205 w 21600"/>
              <a:gd name="T113" fmla="*/ 23729116 h 21600"/>
              <a:gd name="T114" fmla="*/ 112822355 w 21600"/>
              <a:gd name="T115" fmla="*/ 18847087 h 21600"/>
              <a:gd name="T116" fmla="*/ 31322518 w 21600"/>
              <a:gd name="T117" fmla="*/ 52050385 h 21600"/>
              <a:gd name="T118" fmla="*/ 33161224 w 21600"/>
              <a:gd name="T119" fmla="*/ 57185950 h 2160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21600" h="2160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rotWithShape="0">
            <a:gsLst>
              <a:gs pos="0">
                <a:srgbClr val="131313"/>
              </a:gs>
              <a:gs pos="100000">
                <a:srgbClr val="808080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2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575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42976" y="1614515"/>
            <a:ext cx="6000792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pt-B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História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pt-B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Digital ou analógico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pt-B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Funções analógicas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pt-B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Circuitos híbridos CC e CA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pt-B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Tendências em eletrônica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143240" y="214290"/>
            <a:ext cx="2857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FF0000"/>
                </a:solidFill>
              </a:rPr>
              <a:t>Introdução</a:t>
            </a:r>
            <a:endParaRPr lang="pt-B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571480"/>
            <a:ext cx="3490039" cy="4421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Retângulo 2"/>
          <p:cNvSpPr/>
          <p:nvPr/>
        </p:nvSpPr>
        <p:spPr>
          <a:xfrm>
            <a:off x="500034" y="5024778"/>
            <a:ext cx="18694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Cortesia</a:t>
            </a:r>
            <a:r>
              <a:rPr kumimoji="0"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Agilent Technologies</a:t>
            </a:r>
            <a:endParaRPr kumimoji="0"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286248" y="2056147"/>
            <a:ext cx="44291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teste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"Wedge” da Agilent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torna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possível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conectar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em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segurança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circuitos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integrados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traço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fino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SMT.</a:t>
            </a:r>
            <a:endParaRPr kumimoji="0"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214414" y="1714488"/>
            <a:ext cx="4572000" cy="235295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História</a:t>
            </a:r>
            <a:endParaRPr kumimoji="0"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Digital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ou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analó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ahoma" pitchFamily="34" charset="0"/>
              </a:rPr>
              <a:t>g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ico</a:t>
            </a:r>
            <a:endParaRPr kumimoji="0"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Funções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analó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ahoma" pitchFamily="34" charset="0"/>
              </a:rPr>
              <a:t>g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icas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Circuitos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com CC e CA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Ten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itchFamily="18" charset="0"/>
              </a:rPr>
              <a:t>dênci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</a:t>
            </a:r>
            <a:endParaRPr kumimoji="0"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786182" y="428604"/>
            <a:ext cx="14562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</a:rPr>
              <a:t>Revisão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42976" y="1324823"/>
            <a:ext cx="60007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pt-B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1899  Descoberta do elétron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pt-B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1901  Rádio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pt-B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1906  Tubo de vácuo (Áudio)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pt-B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1943  Primeiro computador (ENIAC)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pt-B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1947  Transistor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pt-B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1958  Circuito integrado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pt-B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1971  Microprocessador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pt-B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1982  DSP de chip único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143240" y="214290"/>
            <a:ext cx="2857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FF0000"/>
                </a:solidFill>
              </a:rPr>
              <a:t>História</a:t>
            </a:r>
            <a:endParaRPr lang="pt-B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 b="10893"/>
          <a:stretch>
            <a:fillRect/>
          </a:stretch>
        </p:blipFill>
        <p:spPr bwMode="auto">
          <a:xfrm>
            <a:off x="642910" y="1214422"/>
            <a:ext cx="2869738" cy="354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3" name="CaixaDeTexto 2"/>
          <p:cNvSpPr txBox="1"/>
          <p:nvPr/>
        </p:nvSpPr>
        <p:spPr>
          <a:xfrm>
            <a:off x="3786182" y="1709686"/>
            <a:ext cx="45720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Joseph John ("</a:t>
            </a:r>
            <a:r>
              <a:rPr lang="pt-B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J.J.</a:t>
            </a:r>
            <a:r>
              <a:rPr lang="pt-B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") Thompson realizou experimentos com barras de partículas negativas, o que o fez chegar a conclusão de que elas consistiam em partículas de peso leve com carga elétrica negativa,  agora conhecidas como elétrons. Thompson recebeu o prêmio Nobel de 1906.</a:t>
            </a:r>
          </a:p>
          <a:p>
            <a:pPr algn="ctr">
              <a:buFont typeface="Wingdings" pitchFamily="2" charset="2"/>
              <a:buChar char="§"/>
            </a:pP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85728"/>
            <a:ext cx="7842250" cy="47053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cxnSp>
        <p:nvCxnSpPr>
          <p:cNvPr id="6" name="Conector de seta reta 5"/>
          <p:cNvCxnSpPr/>
          <p:nvPr/>
        </p:nvCxnSpPr>
        <p:spPr>
          <a:xfrm rot="5400000" flipH="1" flipV="1">
            <a:off x="1535885" y="3250405"/>
            <a:ext cx="3071834" cy="128588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2428860" y="5211561"/>
            <a:ext cx="5643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Um radiotransmissor antigo com fácil acionamento</a:t>
            </a:r>
          </a:p>
          <a:p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500042"/>
            <a:ext cx="3222646" cy="46098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CaixaDeTexto 2"/>
          <p:cNvSpPr txBox="1"/>
          <p:nvPr/>
        </p:nvSpPr>
        <p:spPr>
          <a:xfrm>
            <a:off x="4071934" y="1775760"/>
            <a:ext cx="43577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Esta é a patente original do Áudio, datada de 1907. O Áudio era usado como  detector de sinais de rádio, um amplificador de áudio e um oscilador para transmissão de sinais de rádio.</a:t>
            </a:r>
          </a:p>
          <a:p>
            <a:pPr algn="ctr"/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 b="5263"/>
          <a:stretch>
            <a:fillRect/>
          </a:stretch>
        </p:blipFill>
        <p:spPr bwMode="auto">
          <a:xfrm>
            <a:off x="571472" y="500042"/>
            <a:ext cx="4895850" cy="38303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  <a:softEdge rad="12700"/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CaixaDeTexto 2"/>
          <p:cNvSpPr txBox="1"/>
          <p:nvPr/>
        </p:nvSpPr>
        <p:spPr>
          <a:xfrm>
            <a:off x="500034" y="4500570"/>
            <a:ext cx="7000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Técnico substituindo um dos 17.468 tubos de vácuo de um ENIAC</a:t>
            </a:r>
          </a:p>
          <a:p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011349"/>
            <a:ext cx="3349625" cy="392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4540227" y="1782537"/>
            <a:ext cx="342664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defRPr/>
            </a:pPr>
            <a:r>
              <a:rPr kumimoji="0"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Clipe</a:t>
            </a:r>
            <a:r>
              <a:rPr kumimoji="0"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de </a:t>
            </a:r>
            <a:r>
              <a:rPr kumimoji="0"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papel</a:t>
            </a:r>
            <a:endParaRPr kumimoji="0"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algn="ctr">
              <a:defRPr/>
            </a:pPr>
            <a:r>
              <a:rPr kumimoji="0"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(</a:t>
            </a:r>
            <a:r>
              <a:rPr kumimoji="0"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suporte</a:t>
            </a:r>
            <a:r>
              <a:rPr kumimoji="0"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da </a:t>
            </a:r>
            <a:r>
              <a:rPr kumimoji="0"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mola</a:t>
            </a:r>
            <a:r>
              <a:rPr kumimoji="0"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e </a:t>
            </a:r>
            <a:r>
              <a:rPr kumimoji="0"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sonda</a:t>
            </a:r>
            <a:r>
              <a:rPr kumimoji="0"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de base)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4283252" y="2643182"/>
            <a:ext cx="40749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defRPr/>
            </a:pPr>
            <a:r>
              <a:rPr kumimoji="0"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Plástico</a:t>
            </a:r>
            <a:r>
              <a:rPr kumimoji="0"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</a:p>
          <a:p>
            <a:pPr algn="ctr">
              <a:defRPr/>
            </a:pPr>
            <a:r>
              <a:rPr kumimoji="0"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(</a:t>
            </a:r>
            <a:r>
              <a:rPr kumimoji="0"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suporte</a:t>
            </a:r>
            <a:r>
              <a:rPr kumimoji="0"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kumimoji="0"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isolante</a:t>
            </a:r>
            <a:r>
              <a:rPr kumimoji="0"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kumimoji="0"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para</a:t>
            </a:r>
            <a:r>
              <a:rPr kumimoji="0"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kumimoji="0"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pontos</a:t>
            </a:r>
            <a:r>
              <a:rPr kumimoji="0"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de </a:t>
            </a:r>
            <a:r>
              <a:rPr kumimoji="0"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contato</a:t>
            </a:r>
            <a:r>
              <a:rPr kumimoji="0"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)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4479902" y="5702874"/>
            <a:ext cx="2527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kumimoji="0"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Cristal de </a:t>
            </a:r>
            <a:r>
              <a:rPr kumimoji="0"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germâ</a:t>
            </a:r>
            <a:r>
              <a:rPr kumimoji="0"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ahoma" pitchFamily="34" charset="0"/>
              </a:rPr>
              <a:t>n</a:t>
            </a:r>
            <a:r>
              <a:rPr kumimoji="0"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io</a:t>
            </a:r>
            <a:endParaRPr kumimoji="0"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072066" y="4500570"/>
            <a:ext cx="31918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defRPr/>
            </a:pPr>
            <a:r>
              <a:rPr kumimoji="0"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Dois</a:t>
            </a:r>
            <a:r>
              <a:rPr kumimoji="0"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kumimoji="0"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pontos</a:t>
            </a:r>
            <a:r>
              <a:rPr kumimoji="0"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de </a:t>
            </a:r>
            <a:r>
              <a:rPr kumimoji="0"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contato</a:t>
            </a:r>
            <a:r>
              <a:rPr kumimoji="0"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de </a:t>
            </a:r>
            <a:r>
              <a:rPr kumimoji="0"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ouro</a:t>
            </a:r>
            <a:r>
              <a:rPr kumimoji="0"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</a:p>
          <a:p>
            <a:pPr algn="ctr">
              <a:defRPr/>
            </a:pPr>
            <a:r>
              <a:rPr kumimoji="0"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(0,002" de </a:t>
            </a:r>
            <a:r>
              <a:rPr kumimoji="0"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separação</a:t>
            </a:r>
            <a:r>
              <a:rPr kumimoji="0"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)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466952" y="1636699"/>
            <a:ext cx="15472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kumimoji="0"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Sonda</a:t>
            </a:r>
            <a:r>
              <a:rPr kumimoji="0"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de base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1047727" y="5446699"/>
            <a:ext cx="8737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kumimoji="0"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Coletor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4562452" y="4154474"/>
            <a:ext cx="16594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kumimoji="0"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Sonda</a:t>
            </a:r>
            <a:r>
              <a:rPr kumimoji="0"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kumimoji="0"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emissora</a:t>
            </a:r>
            <a:endParaRPr kumimoji="0"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H="1">
            <a:off x="3248002" y="4830749"/>
            <a:ext cx="1838325" cy="428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pt-BR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 flipV="1">
            <a:off x="3416277" y="5687999"/>
            <a:ext cx="1127125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pt-BR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 flipH="1">
            <a:off x="3730602" y="2376474"/>
            <a:ext cx="1463675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pt-BR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 flipH="1">
            <a:off x="3857602" y="3259124"/>
            <a:ext cx="1279525" cy="1387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pt-BR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212702" y="4595799"/>
            <a:ext cx="16476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kumimoji="0"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Lâmina</a:t>
            </a:r>
            <a:r>
              <a:rPr kumimoji="0"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de </a:t>
            </a:r>
            <a:r>
              <a:rPr kumimoji="0"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ouro</a:t>
            </a:r>
            <a:endParaRPr kumimoji="0"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 flipV="1">
            <a:off x="1785918" y="4224324"/>
            <a:ext cx="871534" cy="4905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pt-BR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 flipV="1">
            <a:off x="1785918" y="4554524"/>
            <a:ext cx="1906584" cy="1603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pt-BR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631802" y="1500174"/>
            <a:ext cx="15246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kumimoji="0"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Junta de </a:t>
            </a:r>
            <a:r>
              <a:rPr kumimoji="0"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solda</a:t>
            </a:r>
            <a:endParaRPr kumimoji="0"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>
            <a:off x="1500167" y="1928802"/>
            <a:ext cx="2516186" cy="184467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pt-BR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19" name="Line 21"/>
          <p:cNvSpPr>
            <a:spLocks noChangeShapeType="1"/>
          </p:cNvSpPr>
          <p:nvPr/>
        </p:nvSpPr>
        <p:spPr bwMode="auto">
          <a:xfrm>
            <a:off x="1500166" y="1928802"/>
            <a:ext cx="1052511" cy="152082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pt-BR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357158" y="214290"/>
            <a:ext cx="8215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Primeiro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transistor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ponto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contato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construído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Walter Brattain.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Possuía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meia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polegada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altura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buFont typeface="Wingdings" pitchFamily="2" charset="2"/>
              <a:buChar char="§"/>
            </a:pP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629</Words>
  <Application>Microsoft Office PowerPoint</Application>
  <PresentationFormat>Apresentação na tela (4:3)</PresentationFormat>
  <Paragraphs>140</Paragraphs>
  <Slides>31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2</vt:i4>
      </vt:variant>
      <vt:variant>
        <vt:lpstr>Títulos de slides</vt:lpstr>
      </vt:variant>
      <vt:variant>
        <vt:i4>31</vt:i4>
      </vt:variant>
    </vt:vector>
  </HeadingPairs>
  <TitlesOfParts>
    <vt:vector size="34" baseType="lpstr">
      <vt:lpstr>Tema do Office</vt:lpstr>
      <vt:lpstr>Image</vt:lpstr>
      <vt:lpstr>Adobe Photoshop Image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estagiario_dgd</dc:creator>
  <cp:lastModifiedBy>estagiario_dgd</cp:lastModifiedBy>
  <cp:revision>21</cp:revision>
  <dcterms:created xsi:type="dcterms:W3CDTF">2013-02-19T13:01:00Z</dcterms:created>
  <dcterms:modified xsi:type="dcterms:W3CDTF">2013-02-19T18:14:10Z</dcterms:modified>
</cp:coreProperties>
</file>