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46"/>
  </p:notesMasterIdLst>
  <p:sldIdLst>
    <p:sldId id="256" r:id="rId2"/>
    <p:sldId id="500" r:id="rId3"/>
    <p:sldId id="557" r:id="rId4"/>
    <p:sldId id="558" r:id="rId5"/>
    <p:sldId id="551" r:id="rId6"/>
    <p:sldId id="560" r:id="rId7"/>
    <p:sldId id="559" r:id="rId8"/>
    <p:sldId id="553" r:id="rId9"/>
    <p:sldId id="554" r:id="rId10"/>
    <p:sldId id="555" r:id="rId11"/>
    <p:sldId id="556" r:id="rId12"/>
    <p:sldId id="544" r:id="rId13"/>
    <p:sldId id="552" r:id="rId14"/>
    <p:sldId id="550" r:id="rId15"/>
    <p:sldId id="549" r:id="rId16"/>
    <p:sldId id="547" r:id="rId17"/>
    <p:sldId id="546" r:id="rId18"/>
    <p:sldId id="545" r:id="rId19"/>
    <p:sldId id="548" r:id="rId20"/>
    <p:sldId id="501" r:id="rId21"/>
    <p:sldId id="536" r:id="rId22"/>
    <p:sldId id="502" r:id="rId23"/>
    <p:sldId id="534" r:id="rId24"/>
    <p:sldId id="529" r:id="rId25"/>
    <p:sldId id="543" r:id="rId26"/>
    <p:sldId id="542" r:id="rId27"/>
    <p:sldId id="539" r:id="rId28"/>
    <p:sldId id="540" r:id="rId29"/>
    <p:sldId id="528" r:id="rId30"/>
    <p:sldId id="530" r:id="rId31"/>
    <p:sldId id="532" r:id="rId32"/>
    <p:sldId id="525" r:id="rId33"/>
    <p:sldId id="535" r:id="rId34"/>
    <p:sldId id="562" r:id="rId35"/>
    <p:sldId id="563" r:id="rId36"/>
    <p:sldId id="565" r:id="rId37"/>
    <p:sldId id="569" r:id="rId38"/>
    <p:sldId id="570" r:id="rId39"/>
    <p:sldId id="571" r:id="rId40"/>
    <p:sldId id="568" r:id="rId41"/>
    <p:sldId id="566" r:id="rId42"/>
    <p:sldId id="564" r:id="rId43"/>
    <p:sldId id="567" r:id="rId44"/>
    <p:sldId id="428" r:id="rId45"/>
  </p:sldIdLst>
  <p:sldSz cx="9144000" cy="6858000" type="screen4x3"/>
  <p:notesSz cx="6797675" cy="9926638"/>
  <p:embeddedFontLst>
    <p:embeddedFont>
      <p:font typeface="Wingdings 3" panose="05040102010807070707" pitchFamily="18" charset="2"/>
      <p:regular r:id="rId47"/>
    </p:embeddedFont>
    <p:embeddedFont>
      <p:font typeface="Century Gothic" panose="020B0502020202020204" pitchFamily="34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Bookman Old Style" panose="02050604050505020204" pitchFamily="18" charset="0"/>
      <p:regular r:id="rId56"/>
      <p:bold r:id="rId57"/>
      <p:italic r:id="rId58"/>
      <p:boldItalic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  <p:embeddedFont>
      <p:font typeface="Wingdings 2" panose="05020102010507070707" pitchFamily="18" charset="2"/>
      <p:regular r:id="rId64"/>
    </p:embeddedFont>
    <p:embeddedFont>
      <p:font typeface="Gill Sans MT" panose="020B0502020104020203" pitchFamily="34" charset="0"/>
      <p:regular r:id="rId65"/>
      <p:bold r:id="rId66"/>
      <p:italic r:id="rId67"/>
      <p:boldItalic r:id="rId6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1" autoAdjust="0"/>
    <p:restoredTop sz="94393" autoAdjust="0"/>
  </p:normalViewPr>
  <p:slideViewPr>
    <p:cSldViewPr>
      <p:cViewPr>
        <p:scale>
          <a:sx n="110" d="100"/>
          <a:sy n="110" d="100"/>
        </p:scale>
        <p:origin x="-852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4.fntdata"/><Relationship Id="rId5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00093-8F77-4374-B1C3-7AD4346D1810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5171A-DBA2-4F9F-9255-856632E98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22ACF2D-7AF5-4674-9AB6-AE30C9EA481F}" type="datetimeFigureOut">
              <a:rPr lang="pt-BR" smtClean="0"/>
              <a:t>15/12/2015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D5688F9-ABAA-4D4D-8BB7-F7E4E14BE33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degaragem.org/loja/37-robotica/plataforma-robotica-magician.html" TargetMode="External"/><Relationship Id="rId2" Type="http://schemas.openxmlformats.org/officeDocument/2006/relationships/hyperlink" Target="http://www.labdegaragem.org/loja/37-robotica/kit-chassi-zumo-pololu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hyperlink" Target="http://www.labdegaragem.org/loja/37-robotica/multi-chassis-4wd-robot-kit-atv-version.html" TargetMode="External"/><Relationship Id="rId4" Type="http://schemas.openxmlformats.org/officeDocument/2006/relationships/hyperlink" Target="http://www.labdegaragem.org/loja/37-robotica/chassi-esteira-tamiya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degaragem.org/loja/37-robotica/plataforma-robotica-magician.html" TargetMode="External"/><Relationship Id="rId7" Type="http://schemas.openxmlformats.org/officeDocument/2006/relationships/image" Target="../media/image25.jpeg"/><Relationship Id="rId2" Type="http://schemas.openxmlformats.org/officeDocument/2006/relationships/hyperlink" Target="http://www.labdegaragem.org/loja/37-robotica/kit-chassi-zumo-pololu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hyperlink" Target="http://www.labdegaragem.org/loja/37-robotica/multi-chassis-4wd-robot-kit-atv-version.html" TargetMode="External"/><Relationship Id="rId4" Type="http://schemas.openxmlformats.org/officeDocument/2006/relationships/hyperlink" Target="http://www.labdegaragem.org/loja/37-robotica/chassi-esteira-tamiya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Motores DC </a:t>
            </a:r>
            <a:r>
              <a:rPr lang="pt-BR" sz="2400" dirty="0" smtClean="0">
                <a:solidFill>
                  <a:srgbClr val="7030A0"/>
                </a:solidFill>
              </a:rPr>
              <a:t>Tópicos de </a:t>
            </a:r>
            <a:r>
              <a:rPr lang="pt-BR" sz="2400" dirty="0" err="1" smtClean="0">
                <a:solidFill>
                  <a:srgbClr val="7030A0"/>
                </a:solidFill>
              </a:rPr>
              <a:t>Microcontroladores</a:t>
            </a:r>
            <a:endParaRPr lang="pt-BR" sz="2400" dirty="0">
              <a:solidFill>
                <a:srgbClr val="7030A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2060"/>
                </a:solidFill>
              </a:rPr>
              <a:t>Prof. </a:t>
            </a:r>
            <a:r>
              <a:rPr lang="pt-BR" dirty="0" err="1" smtClean="0">
                <a:solidFill>
                  <a:srgbClr val="002060"/>
                </a:solidFill>
              </a:rPr>
              <a:t>Fermín</a:t>
            </a:r>
            <a:r>
              <a:rPr lang="pt-BR" dirty="0" smtClean="0">
                <a:solidFill>
                  <a:srgbClr val="002060"/>
                </a:solidFill>
              </a:rPr>
              <a:t> A. Tang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Motores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Diodo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Outro elemento importante na conexão de motores DC é o diodo que funciona como uma válvula que permite a passagem de corrente em apenas uma direção.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Os motores DC funcionam como um </a:t>
            </a:r>
            <a:r>
              <a:rPr lang="pt-BR" sz="1600" dirty="0" err="1" smtClean="0">
                <a:latin typeface="+mn-lt"/>
              </a:rPr>
              <a:t>eletroimã</a:t>
            </a:r>
            <a:r>
              <a:rPr lang="pt-BR" sz="1600" dirty="0" smtClean="0">
                <a:latin typeface="+mn-lt"/>
              </a:rPr>
              <a:t>, que quando desligado, gera o que é chamado de força eletromagnética de retorno (EMF), que pode ser de uma tensão grande (100 volts) com direção oposta a tensão principal aplicada ao motor e que pode danificar o circuito.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diodo é conectado em direção oposta à tensão principal de maneira a permitir eliminar o EMF de retorno. Sugere-se utilizar qualquer diodo de proteção como o 1N4007.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Outra possibilidade é utilizar um LED, que também é um diodo, desde que seja conectado de maneira correta.</a:t>
            </a:r>
          </a:p>
        </p:txBody>
      </p:sp>
    </p:spTree>
    <p:extLst>
      <p:ext uri="{BB962C8B-B14F-4D97-AF65-F5344CB8AC3E}">
        <p14:creationId xmlns:p14="http://schemas.microsoft.com/office/powerpoint/2010/main" val="1146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Motores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Diodo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diodo é conectado em direção oposta à tensão principal de maneira a permitir eliminar o EMF de retorno. Sugere-se utilizar qualquer diodo de proteção como o 1N4007.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Outra possibilidade é utilizar um LED, que também é um diodo, desde que seja conectado de maneira correta.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84" y="3645024"/>
            <a:ext cx="3352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26411"/>
            <a:ext cx="3027045" cy="217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5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M1 -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Este projeto ilustra como controlar um motor DC utilizando um transistor do tipo NPN. O motor é alimentado diretamente pela saída de 5V da </a:t>
            </a:r>
            <a:r>
              <a:rPr lang="pt-BR" sz="1400" dirty="0">
                <a:latin typeface="+mn-lt"/>
              </a:rPr>
              <a:t>placa </a:t>
            </a:r>
            <a:r>
              <a:rPr lang="pt-BR" sz="1400" dirty="0" err="1" smtClean="0">
                <a:latin typeface="+mn-lt"/>
              </a:rPr>
              <a:t>Arduino</a:t>
            </a:r>
            <a:r>
              <a:rPr lang="pt-BR" sz="1400" dirty="0" smtClean="0">
                <a:latin typeface="+mn-lt"/>
              </a:rPr>
              <a:t>.</a:t>
            </a:r>
            <a:endParaRPr lang="pt-BR" sz="1400" dirty="0">
              <a:latin typeface="+mn-lt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9" y="2564904"/>
            <a:ext cx="3480435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2896"/>
            <a:ext cx="1198245" cy="148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171123" y="3974510"/>
            <a:ext cx="76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 NPN</a:t>
            </a:r>
            <a:endParaRPr lang="pt-BR" sz="1000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227" y="2420888"/>
            <a:ext cx="1222534" cy="154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395259" y="3974867"/>
            <a:ext cx="76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 PNP</a:t>
            </a:r>
            <a:endParaRPr lang="pt-BR" sz="1000" dirty="0">
              <a:solidFill>
                <a:srgbClr val="FF00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79" y="2546380"/>
            <a:ext cx="87439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Conteúdo 2"/>
          <p:cNvSpPr txBox="1">
            <a:spLocks/>
          </p:cNvSpPr>
          <p:nvPr/>
        </p:nvSpPr>
        <p:spPr bwMode="auto">
          <a:xfrm>
            <a:off x="5004048" y="4499834"/>
            <a:ext cx="3096344" cy="29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Utiliza-se um resistor de 1K</a:t>
            </a:r>
            <a:r>
              <a:rPr lang="pt-BR" sz="1400" dirty="0" smtClean="0">
                <a:latin typeface="+mn-lt"/>
                <a:sym typeface="Symbol"/>
              </a:rPr>
              <a:t>.</a:t>
            </a:r>
            <a:endParaRPr lang="pt-BR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M1 -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Este projeto ilustra como controlar um motor DC utilizando um transistor do tipo NPN. O motor é alimentado diretamente pela saída de 5V da </a:t>
            </a:r>
            <a:r>
              <a:rPr lang="pt-BR" sz="1400" dirty="0">
                <a:latin typeface="+mn-lt"/>
              </a:rPr>
              <a:t>placa </a:t>
            </a:r>
            <a:r>
              <a:rPr lang="pt-BR" sz="1400" dirty="0" err="1" smtClean="0">
                <a:latin typeface="+mn-lt"/>
              </a:rPr>
              <a:t>Arduino</a:t>
            </a:r>
            <a:r>
              <a:rPr lang="pt-BR" sz="1400" dirty="0" smtClean="0">
                <a:latin typeface="+mn-lt"/>
              </a:rPr>
              <a:t>.</a:t>
            </a:r>
            <a:endParaRPr lang="pt-BR" sz="1400" dirty="0">
              <a:latin typeface="+mn-lt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09" y="2499682"/>
            <a:ext cx="397764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 bwMode="auto">
          <a:xfrm>
            <a:off x="5292080" y="2636912"/>
            <a:ext cx="309634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No circuito devemos ter especial cuidado na conexão do transistor e 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</a:t>
            </a:r>
            <a:r>
              <a:rPr lang="pt-BR" sz="1400" dirty="0">
                <a:latin typeface="+mn-lt"/>
              </a:rPr>
              <a:t>pino digital </a:t>
            </a:r>
            <a:r>
              <a:rPr lang="pt-BR" sz="1400" dirty="0" smtClean="0">
                <a:latin typeface="+mn-lt"/>
              </a:rPr>
              <a:t>6 </a:t>
            </a:r>
            <a:r>
              <a:rPr lang="pt-BR" sz="1400" dirty="0">
                <a:latin typeface="+mn-lt"/>
              </a:rPr>
              <a:t>(saída PWM) é usado para </a:t>
            </a:r>
            <a:r>
              <a:rPr lang="pt-BR" sz="1400" dirty="0" smtClean="0">
                <a:latin typeface="+mn-lt"/>
              </a:rPr>
              <a:t>alimentar a base do transistor.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Um resistor é usado para garantir que a corrente na base seja pequena.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coletor permite a passagem da corrente que faz girar o motor.</a:t>
            </a:r>
          </a:p>
        </p:txBody>
      </p:sp>
    </p:spTree>
    <p:extLst>
      <p:ext uri="{BB962C8B-B14F-4D97-AF65-F5344CB8AC3E}">
        <p14:creationId xmlns:p14="http://schemas.microsoft.com/office/powerpoint/2010/main" val="42404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M1 -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Este projeto ilustra como controlar um motor DC utilizando um transistor do tipo NPN. O motor é alimentado diretamente pela saída de 5V da placa </a:t>
            </a:r>
            <a:r>
              <a:rPr lang="pt-BR" sz="1400" dirty="0" err="1">
                <a:latin typeface="+mn-lt"/>
              </a:rPr>
              <a:t>Arduino</a:t>
            </a:r>
            <a:r>
              <a:rPr lang="pt-BR" sz="1400" dirty="0">
                <a:latin typeface="+mn-lt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72444"/>
            <a:ext cx="5295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 bwMode="auto">
          <a:xfrm>
            <a:off x="683568" y="2348880"/>
            <a:ext cx="4392488" cy="25065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Define-se duas variáveis globais;</a:t>
            </a:r>
            <a:endParaRPr lang="pt-BR" sz="1600" dirty="0" smtClean="0">
              <a:latin typeface="+mn-lt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683568" y="3034333"/>
            <a:ext cx="4392488" cy="25065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Configuração da placa;</a:t>
            </a:r>
            <a:endParaRPr lang="pt-BR" sz="1600" dirty="0" smtClean="0">
              <a:latin typeface="+mn-lt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 bwMode="auto">
          <a:xfrm>
            <a:off x="4139952" y="2564904"/>
            <a:ext cx="4104456" cy="48674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Pino 6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(Digital PWM),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controla a velocidade do motor;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Armazena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a velocidade do motor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;</a:t>
            </a:r>
            <a:endParaRPr lang="pt-BR" sz="105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 bwMode="auto">
          <a:xfrm>
            <a:off x="4125466" y="3789040"/>
            <a:ext cx="4190950" cy="3122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Pino 6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(Digital PWM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) definido como saída;</a:t>
            </a:r>
            <a:endParaRPr lang="pt-BR" sz="105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 bwMode="auto">
          <a:xfrm>
            <a:off x="683568" y="4258469"/>
            <a:ext cx="4392488" cy="25065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Loop principal;</a:t>
            </a:r>
            <a:endParaRPr lang="pt-BR" sz="1600" dirty="0" smtClean="0">
              <a:latin typeface="+mn-lt"/>
            </a:endParaRP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 bwMode="auto">
          <a:xfrm>
            <a:off x="971600" y="4725143"/>
            <a:ext cx="5040560" cy="28803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C00000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C00000"/>
                </a:solidFill>
                <a:latin typeface="+mn-lt"/>
              </a:rPr>
              <a:t>Incrementa a velocidade do motor em três etapas a cada 3 segundos</a:t>
            </a:r>
            <a:endParaRPr lang="pt-BR" sz="16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71600" y="5733256"/>
            <a:ext cx="5040560" cy="2160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C00000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C00000"/>
                </a:solidFill>
                <a:latin typeface="+mn-lt"/>
              </a:rPr>
              <a:t>Para o motor por um segundo</a:t>
            </a:r>
            <a:endParaRPr lang="pt-BR" sz="16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 bwMode="auto">
          <a:xfrm>
            <a:off x="899592" y="3515866"/>
            <a:ext cx="5280198" cy="27317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C00000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C00000"/>
                </a:solidFill>
                <a:latin typeface="+mn-lt"/>
              </a:rPr>
              <a:t>Define o pino que se conecta ao transistor;</a:t>
            </a:r>
            <a:endParaRPr lang="pt-BR" sz="16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2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M2 -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Este projeto ilustra como controlar a velocidade de um motor DC utilizando um potenciômetro. Utiliza-se a saída de 5V da </a:t>
            </a:r>
            <a:r>
              <a:rPr lang="pt-BR" sz="1400" dirty="0">
                <a:latin typeface="+mn-lt"/>
              </a:rPr>
              <a:t>placa </a:t>
            </a:r>
            <a:r>
              <a:rPr lang="pt-BR" sz="1400" dirty="0" err="1" smtClean="0">
                <a:latin typeface="+mn-lt"/>
              </a:rPr>
              <a:t>Arduino</a:t>
            </a:r>
            <a:r>
              <a:rPr lang="pt-BR" sz="1400" dirty="0">
                <a:latin typeface="+mn-lt"/>
              </a:rPr>
              <a:t> </a:t>
            </a:r>
            <a:r>
              <a:rPr lang="pt-BR" sz="1400" dirty="0" smtClean="0">
                <a:latin typeface="+mn-lt"/>
              </a:rPr>
              <a:t>para alimentar o motor DC. Utiliza-se também um transistor para gerenciar o fluxo de corrente no motor. Sugere-se o transistor BC547 </a:t>
            </a:r>
            <a:r>
              <a:rPr lang="pt-BR" sz="1400" dirty="0">
                <a:latin typeface="+mn-lt"/>
              </a:rPr>
              <a:t>(do tipo NPN) </a:t>
            </a:r>
            <a:r>
              <a:rPr lang="pt-BR" sz="1400" dirty="0" smtClean="0">
                <a:latin typeface="+mn-lt"/>
              </a:rPr>
              <a:t>onde a ordem das terminais é CBE (Coletor, Base, Emissor).</a:t>
            </a:r>
            <a:endParaRPr lang="pt-BR" sz="1400" dirty="0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89" y="2938611"/>
            <a:ext cx="511778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5580112" y="5229200"/>
            <a:ext cx="3096344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solidFill>
                  <a:srgbClr val="FF0000"/>
                </a:solidFill>
                <a:latin typeface="+mn-lt"/>
              </a:rPr>
              <a:t>Os pinos do transistor estão invertidos sendo: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solidFill>
                  <a:srgbClr val="FF0000"/>
                </a:solidFill>
                <a:latin typeface="+mn-lt"/>
              </a:rPr>
              <a:t>(Emissor, Base, Coletor)</a:t>
            </a:r>
            <a:endParaRPr lang="pt-BR" sz="14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M2 -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No caso dos </a:t>
            </a:r>
            <a:r>
              <a:rPr lang="pt-BR" sz="1400" dirty="0" smtClean="0">
                <a:latin typeface="+mn-lt"/>
              </a:rPr>
              <a:t>transistores NPN</a:t>
            </a:r>
            <a:r>
              <a:rPr lang="pt-BR" sz="1400" dirty="0">
                <a:latin typeface="+mn-lt"/>
              </a:rPr>
              <a:t>, a </a:t>
            </a:r>
            <a:r>
              <a:rPr lang="pt-BR" sz="1400" dirty="0" smtClean="0">
                <a:latin typeface="+mn-lt"/>
              </a:rPr>
              <a:t>condução </a:t>
            </a:r>
            <a:r>
              <a:rPr lang="pt-BR" sz="1400" dirty="0">
                <a:latin typeface="+mn-lt"/>
              </a:rPr>
              <a:t>da corrente se </a:t>
            </a:r>
            <a:r>
              <a:rPr lang="pt-BR" sz="1400" dirty="0" err="1">
                <a:latin typeface="+mn-lt"/>
              </a:rPr>
              <a:t>dara</a:t>
            </a:r>
            <a:r>
              <a:rPr lang="pt-BR" sz="1400" dirty="0">
                <a:latin typeface="+mn-lt"/>
              </a:rPr>
              <a:t> do Coletor para o </a:t>
            </a:r>
            <a:r>
              <a:rPr lang="pt-BR" sz="1400" dirty="0" smtClean="0">
                <a:latin typeface="+mn-lt"/>
              </a:rPr>
              <a:t>Emissor. </a:t>
            </a:r>
            <a:r>
              <a:rPr lang="pt-BR" sz="1400" dirty="0">
                <a:latin typeface="+mn-lt"/>
              </a:rPr>
              <a:t>Os transistores NPN </a:t>
            </a:r>
            <a:r>
              <a:rPr lang="pt-BR" sz="1400" dirty="0" smtClean="0">
                <a:latin typeface="+mn-lt"/>
              </a:rPr>
              <a:t>conduzem </a:t>
            </a:r>
            <a:r>
              <a:rPr lang="pt-BR" sz="1400" dirty="0">
                <a:latin typeface="+mn-lt"/>
              </a:rPr>
              <a:t>a corrente quando ha um </a:t>
            </a:r>
            <a:r>
              <a:rPr lang="pt-BR" sz="1400" dirty="0" smtClean="0">
                <a:latin typeface="+mn-lt"/>
              </a:rPr>
              <a:t>nível lógico </a:t>
            </a:r>
            <a:r>
              <a:rPr lang="pt-BR" sz="1400" dirty="0">
                <a:latin typeface="+mn-lt"/>
              </a:rPr>
              <a:t>alto em sua Base</a:t>
            </a:r>
            <a:r>
              <a:rPr lang="pt-BR" sz="1400" dirty="0" smtClean="0">
                <a:latin typeface="+mn-lt"/>
              </a:rPr>
              <a:t>.</a:t>
            </a:r>
          </a:p>
          <a:p>
            <a:r>
              <a:rPr lang="pt-BR" sz="1400" dirty="0" smtClean="0">
                <a:latin typeface="+mn-lt"/>
              </a:rPr>
              <a:t>Utiliza-se um diodo em </a:t>
            </a:r>
            <a:r>
              <a:rPr lang="pt-BR" sz="1400" dirty="0">
                <a:latin typeface="+mn-lt"/>
              </a:rPr>
              <a:t>paralelo com </a:t>
            </a:r>
            <a:r>
              <a:rPr lang="pt-BR" sz="1400" dirty="0" smtClean="0">
                <a:latin typeface="+mn-lt"/>
              </a:rPr>
              <a:t>o </a:t>
            </a:r>
            <a:r>
              <a:rPr lang="pt-BR" sz="1400" dirty="0">
                <a:latin typeface="+mn-lt"/>
              </a:rPr>
              <a:t>transistor, com a finalidade de drenar a corrente </a:t>
            </a:r>
            <a:r>
              <a:rPr lang="pt-BR" sz="1400" dirty="0" smtClean="0">
                <a:latin typeface="+mn-lt"/>
              </a:rPr>
              <a:t>que poderia </a:t>
            </a:r>
            <a:r>
              <a:rPr lang="pt-BR" sz="1400" dirty="0">
                <a:latin typeface="+mn-lt"/>
              </a:rPr>
              <a:t>forcar a passagem </a:t>
            </a:r>
            <a:r>
              <a:rPr lang="pt-BR" sz="1400" dirty="0" smtClean="0">
                <a:latin typeface="+mn-lt"/>
              </a:rPr>
              <a:t>através do transistor. </a:t>
            </a:r>
            <a:endParaRPr lang="pt-BR" sz="1400" dirty="0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88" y="3068960"/>
            <a:ext cx="511778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9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M2 -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A fonte de 5V do </a:t>
            </a:r>
            <a:r>
              <a:rPr lang="pt-BR" sz="1400" dirty="0" err="1">
                <a:latin typeface="+mn-lt"/>
              </a:rPr>
              <a:t>Arduino</a:t>
            </a:r>
            <a:r>
              <a:rPr lang="pt-BR" sz="1400" dirty="0">
                <a:latin typeface="+mn-lt"/>
              </a:rPr>
              <a:t> alimenta o potenciômetro, enquanto uma fonte externa alimenta motor DC</a:t>
            </a:r>
            <a:r>
              <a:rPr lang="pt-BR" sz="14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O terra do potenciômetro, assim como o terra da fonte externa são aterrados na placa </a:t>
            </a:r>
            <a:r>
              <a:rPr lang="pt-BR" sz="1400" dirty="0" err="1">
                <a:latin typeface="+mn-lt"/>
              </a:rPr>
              <a:t>Arduino</a:t>
            </a:r>
            <a:r>
              <a:rPr lang="pt-BR" sz="1400" dirty="0" smtClean="0">
                <a:latin typeface="+mn-lt"/>
              </a:rPr>
              <a:t>.</a:t>
            </a:r>
            <a:endParaRPr lang="pt-BR" sz="1400" dirty="0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2" y="2825080"/>
            <a:ext cx="454914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5292080" y="2636912"/>
            <a:ext cx="309634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</a:t>
            </a:r>
            <a:r>
              <a:rPr lang="pt-BR" sz="1400" dirty="0">
                <a:latin typeface="+mn-lt"/>
              </a:rPr>
              <a:t>pino analógico 0 (entrada) recebe a leitura do potenciômetro</a:t>
            </a:r>
            <a:r>
              <a:rPr lang="pt-BR" sz="14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O pino digital </a:t>
            </a:r>
            <a:r>
              <a:rPr lang="pt-BR" sz="1400" dirty="0" smtClean="0">
                <a:latin typeface="+mn-lt"/>
              </a:rPr>
              <a:t>6 </a:t>
            </a:r>
            <a:r>
              <a:rPr lang="pt-BR" sz="1400" dirty="0">
                <a:latin typeface="+mn-lt"/>
              </a:rPr>
              <a:t>(saída PWM) é usado para </a:t>
            </a:r>
            <a:r>
              <a:rPr lang="pt-BR" sz="1400" dirty="0" smtClean="0">
                <a:latin typeface="+mn-lt"/>
              </a:rPr>
              <a:t>alimentar a base do transistor.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Um resistor é usado para garantir que a corrente na base seja pequena.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coletor permite a passagem da corrente que faz girar o motor.</a:t>
            </a:r>
          </a:p>
        </p:txBody>
      </p:sp>
    </p:spTree>
    <p:extLst>
      <p:ext uri="{BB962C8B-B14F-4D97-AF65-F5344CB8AC3E}">
        <p14:creationId xmlns:p14="http://schemas.microsoft.com/office/powerpoint/2010/main" val="11660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M2 </a:t>
            </a:r>
            <a:r>
              <a:rPr lang="pt-BR" sz="2400" dirty="0">
                <a:solidFill>
                  <a:srgbClr val="7030A0"/>
                </a:solidFill>
              </a:rPr>
              <a:t>- Código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A fonte de 5V do </a:t>
            </a:r>
            <a:r>
              <a:rPr lang="pt-BR" sz="1400" dirty="0" err="1">
                <a:latin typeface="+mn-lt"/>
              </a:rPr>
              <a:t>Arduino</a:t>
            </a:r>
            <a:r>
              <a:rPr lang="pt-BR" sz="1400" dirty="0">
                <a:latin typeface="+mn-lt"/>
              </a:rPr>
              <a:t> alimenta o potenciômetro, enquanto uma fonte externa alimenta motor DC</a:t>
            </a:r>
            <a:r>
              <a:rPr lang="pt-BR" sz="1400" dirty="0" smtClean="0">
                <a:latin typeface="+mn-lt"/>
              </a:rPr>
              <a:t>.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683568" y="2276872"/>
            <a:ext cx="4392488" cy="25065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Define-se quatro variáveis globais;</a:t>
            </a: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Temos como objetivo, ligar e desligar um LED de um painel de instrumentos através de um dispositivo digital, cuja tensão de saída é de 0V ou 5V, e uma corrente de saída máxima de 5mA.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LED requer de 20 a 40mA para atingir o seu brilho ideal e conta com uma queda de tensão de 2V, quando diretamente polarizado.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600" dirty="0" smtClean="0">
              <a:latin typeface="+mn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4733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 bwMode="auto">
          <a:xfrm>
            <a:off x="4788024" y="2564904"/>
            <a:ext cx="3888432" cy="16561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Pino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0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(analógico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),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recebe leitura do potenciômetro;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Pino 6 (PWM), controla a velocidade do motor;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Armazena a leitura do potenciômetro;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Armazena a velocidade do motor;</a:t>
            </a:r>
            <a:endParaRPr lang="pt-BR" sz="1050" dirty="0">
              <a:solidFill>
                <a:srgbClr val="0000FF"/>
              </a:solidFill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05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Define o Pino 6 (Digital PWM) como saída;</a:t>
            </a:r>
            <a:endParaRPr lang="pt-BR" sz="1050" dirty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Define o Pino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0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(analógico),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como saída;</a:t>
            </a:r>
            <a:endParaRPr lang="pt-BR" sz="1600" dirty="0" smtClean="0">
              <a:latin typeface="+mn-lt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 bwMode="auto">
          <a:xfrm>
            <a:off x="899592" y="3394373"/>
            <a:ext cx="4392488" cy="25065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Configuração dos pinos;</a:t>
            </a:r>
            <a:endParaRPr lang="pt-BR" sz="1600" dirty="0" smtClean="0">
              <a:latin typeface="+mn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40957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ço Reservado para Conteúdo 2"/>
          <p:cNvSpPr txBox="1">
            <a:spLocks/>
          </p:cNvSpPr>
          <p:nvPr/>
        </p:nvSpPr>
        <p:spPr bwMode="auto">
          <a:xfrm>
            <a:off x="827584" y="4762525"/>
            <a:ext cx="3816424" cy="39466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Leitura  do potenciômetro; Conversão dos valores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na faixa de saída analógica; Saída analógica.</a:t>
            </a:r>
            <a:endParaRPr lang="pt-BR" sz="1600" dirty="0" smtClean="0">
              <a:latin typeface="+mn-lt"/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4788024" y="5085184"/>
            <a:ext cx="3888432" cy="6606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Recebe a leitura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do potenciômetro;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Define o valor de velocidade do motor;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Envia o sinal de ativação do motor;</a:t>
            </a:r>
          </a:p>
        </p:txBody>
      </p:sp>
    </p:spTree>
    <p:extLst>
      <p:ext uri="{BB962C8B-B14F-4D97-AF65-F5344CB8AC3E}">
        <p14:creationId xmlns:p14="http://schemas.microsoft.com/office/powerpoint/2010/main" val="7094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6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</a:t>
            </a:r>
            <a:r>
              <a:rPr lang="pt-BR" sz="2400" dirty="0" err="1" smtClean="0">
                <a:solidFill>
                  <a:srgbClr val="7030A0"/>
                </a:solidFill>
              </a:rPr>
              <a:t>xx</a:t>
            </a:r>
            <a:r>
              <a:rPr lang="pt-BR" sz="2400" dirty="0" smtClean="0">
                <a:solidFill>
                  <a:srgbClr val="7030A0"/>
                </a:solidFill>
              </a:rPr>
              <a:t>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No caso dos </a:t>
            </a:r>
            <a:r>
              <a:rPr lang="pt-BR" sz="1400" dirty="0" smtClean="0">
                <a:latin typeface="+mn-lt"/>
              </a:rPr>
              <a:t>transistores NPN</a:t>
            </a:r>
            <a:r>
              <a:rPr lang="pt-BR" sz="1400" dirty="0">
                <a:latin typeface="+mn-lt"/>
              </a:rPr>
              <a:t>, a </a:t>
            </a:r>
            <a:r>
              <a:rPr lang="pt-BR" sz="1400" dirty="0" smtClean="0">
                <a:latin typeface="+mn-lt"/>
              </a:rPr>
              <a:t>condução </a:t>
            </a:r>
            <a:r>
              <a:rPr lang="pt-BR" sz="1400" dirty="0">
                <a:latin typeface="+mn-lt"/>
              </a:rPr>
              <a:t>da corrente se </a:t>
            </a:r>
            <a:r>
              <a:rPr lang="pt-BR" sz="1400" dirty="0" smtClean="0">
                <a:latin typeface="+mn-lt"/>
              </a:rPr>
              <a:t>dará </a:t>
            </a:r>
            <a:r>
              <a:rPr lang="pt-BR" sz="1400" dirty="0">
                <a:latin typeface="+mn-lt"/>
              </a:rPr>
              <a:t>do Coletor para o Emissor, enquanto que nos transistores PNP</a:t>
            </a:r>
            <a:r>
              <a:rPr lang="pt-BR" sz="1400" dirty="0" smtClean="0">
                <a:latin typeface="+mn-lt"/>
              </a:rPr>
              <a:t>, a </a:t>
            </a:r>
            <a:r>
              <a:rPr lang="pt-BR" sz="1400" dirty="0">
                <a:latin typeface="+mn-lt"/>
              </a:rPr>
              <a:t>corrente </a:t>
            </a:r>
            <a:r>
              <a:rPr lang="pt-BR" sz="1400" dirty="0" smtClean="0">
                <a:latin typeface="+mn-lt"/>
              </a:rPr>
              <a:t>será </a:t>
            </a:r>
            <a:r>
              <a:rPr lang="pt-BR" sz="1400" dirty="0">
                <a:latin typeface="+mn-lt"/>
              </a:rPr>
              <a:t>conduzida do Emissor para o Coletor. Os transistores NPN (do qual o </a:t>
            </a:r>
            <a:r>
              <a:rPr lang="pt-BR" sz="1400" dirty="0" smtClean="0">
                <a:latin typeface="+mn-lt"/>
              </a:rPr>
              <a:t>modelo BC548 </a:t>
            </a:r>
            <a:r>
              <a:rPr lang="pt-BR" sz="1400" dirty="0">
                <a:latin typeface="+mn-lt"/>
              </a:rPr>
              <a:t>e um exemplo) conduzem a corrente quando ha um </a:t>
            </a:r>
            <a:r>
              <a:rPr lang="pt-BR" sz="1400" dirty="0" err="1">
                <a:latin typeface="+mn-lt"/>
              </a:rPr>
              <a:t>nivel</a:t>
            </a:r>
            <a:r>
              <a:rPr lang="pt-BR" sz="1400" dirty="0">
                <a:latin typeface="+mn-lt"/>
              </a:rPr>
              <a:t> logico alto em sua Base. </a:t>
            </a:r>
            <a:r>
              <a:rPr lang="pt-BR" sz="1400" dirty="0" err="1">
                <a:latin typeface="+mn-lt"/>
              </a:rPr>
              <a:t>Ja</a:t>
            </a:r>
            <a:r>
              <a:rPr lang="pt-BR" sz="1400" dirty="0">
                <a:latin typeface="+mn-lt"/>
              </a:rPr>
              <a:t> </a:t>
            </a:r>
            <a:r>
              <a:rPr lang="pt-BR" sz="1400" dirty="0" smtClean="0">
                <a:latin typeface="+mn-lt"/>
              </a:rPr>
              <a:t>os transistores </a:t>
            </a:r>
            <a:r>
              <a:rPr lang="pt-BR" sz="1400" dirty="0">
                <a:latin typeface="+mn-lt"/>
              </a:rPr>
              <a:t>PNP (onde podemos citar o BC558) conduzem a corrente quando ha um </a:t>
            </a:r>
            <a:r>
              <a:rPr lang="pt-BR" sz="1400" dirty="0" smtClean="0">
                <a:latin typeface="+mn-lt"/>
              </a:rPr>
              <a:t>nível logico baixo </a:t>
            </a:r>
            <a:r>
              <a:rPr lang="pt-BR" sz="1400" dirty="0">
                <a:latin typeface="+mn-lt"/>
              </a:rPr>
              <a:t>em sua </a:t>
            </a:r>
            <a:r>
              <a:rPr lang="pt-BR" sz="1400" dirty="0" smtClean="0">
                <a:latin typeface="+mn-lt"/>
              </a:rPr>
              <a:t>Base.</a:t>
            </a:r>
            <a:endParaRPr 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Motores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Introdução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Pequenos motores de corrente contínua (DC) podem ser encontrados em uma grande variedade de dispositivos, incluindo carros e barcos controlados por rádio, vidros elétricos de carros, leitores de DVD e ventiladores elétricos portáteis.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Muitos deles podem ser reaproveitados de outros dispositivos para serem utilizados em projetos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Também podem ser comprados com fornecedores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 e lojas de </a:t>
            </a:r>
            <a:r>
              <a:rPr lang="pt-BR" sz="1600" dirty="0" err="1" smtClean="0">
                <a:latin typeface="+mn-lt"/>
              </a:rPr>
              <a:t>modelismo</a:t>
            </a:r>
            <a:r>
              <a:rPr lang="pt-BR" sz="16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Temos como objetivo, ligar e desligar um LED de um painel de instrumentos através de um dispositivo digital, cuja tensão de saída é de 0V ou 5V, e uma corrente de saída máxima de 5mA.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LED requer de 20 a 40mA para atingir o seu brilho ideal e conta com uma queda de tensão de 2V, quando diretamente polarizado.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33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15 -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80" y="2731537"/>
            <a:ext cx="4587240" cy="379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7"/>
            <a:ext cx="7517804" cy="103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Mostra-se um circuito básico para mostrar o funcionamento de um motor DC.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Utiliza-se um potenciômetro para controlar a velocidade de rotação do motor.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Utiliza-se também um transistor para controlar a quantidade de corrente que circula pelo motor e em consequência a velocidade de rotação. </a:t>
            </a:r>
          </a:p>
        </p:txBody>
      </p:sp>
    </p:spTree>
    <p:extLst>
      <p:ext uri="{BB962C8B-B14F-4D97-AF65-F5344CB8AC3E}">
        <p14:creationId xmlns:p14="http://schemas.microsoft.com/office/powerpoint/2010/main" val="1785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15 -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31537"/>
            <a:ext cx="4587240" cy="379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A fonte de 5V do </a:t>
            </a:r>
            <a:r>
              <a:rPr lang="pt-BR" sz="1400" dirty="0" err="1">
                <a:latin typeface="+mn-lt"/>
              </a:rPr>
              <a:t>Arduino</a:t>
            </a:r>
            <a:r>
              <a:rPr lang="pt-BR" sz="1400" dirty="0">
                <a:latin typeface="+mn-lt"/>
              </a:rPr>
              <a:t> alimenta o potenciômetro, enquanto uma fonte externa alimenta motor DC</a:t>
            </a:r>
            <a:r>
              <a:rPr lang="pt-BR" sz="14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O terra do potenciômetro, assim como o terra da fonte externa são aterrados na placa </a:t>
            </a:r>
            <a:r>
              <a:rPr lang="pt-BR" sz="1400" dirty="0" err="1">
                <a:latin typeface="+mn-lt"/>
              </a:rPr>
              <a:t>Arduino</a:t>
            </a:r>
            <a:r>
              <a:rPr lang="pt-BR" sz="1400" dirty="0" smtClean="0">
                <a:latin typeface="+mn-lt"/>
              </a:rPr>
              <a:t>.</a:t>
            </a:r>
            <a:endParaRPr lang="pt-BR" sz="1400" dirty="0">
              <a:latin typeface="+mn-lt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5292080" y="2636912"/>
            <a:ext cx="309634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</a:t>
            </a:r>
            <a:r>
              <a:rPr lang="pt-BR" sz="1400" dirty="0">
                <a:latin typeface="+mn-lt"/>
              </a:rPr>
              <a:t>pino analógico 0 (entrada) recebe a leitura do potenciômetro</a:t>
            </a:r>
            <a:r>
              <a:rPr lang="pt-BR" sz="14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O pino digital 9 (saída PWM) é usado para </a:t>
            </a:r>
            <a:r>
              <a:rPr lang="pt-BR" sz="1400" dirty="0" smtClean="0">
                <a:latin typeface="+mn-lt"/>
              </a:rPr>
              <a:t>alimentar a base do transistor.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Um resistor é usado para garantir que a corrente na base seja pequena.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coletor permite a passagem da corrente que faz girar o motor.</a:t>
            </a:r>
          </a:p>
        </p:txBody>
      </p:sp>
    </p:spTree>
    <p:extLst>
      <p:ext uri="{BB962C8B-B14F-4D97-AF65-F5344CB8AC3E}">
        <p14:creationId xmlns:p14="http://schemas.microsoft.com/office/powerpoint/2010/main" val="18452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15 - Código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O código utiliza </a:t>
            </a:r>
            <a:r>
              <a:rPr lang="pt-BR" sz="1400" dirty="0" smtClean="0">
                <a:latin typeface="+mn-lt"/>
              </a:rPr>
              <a:t>2 </a:t>
            </a:r>
            <a:r>
              <a:rPr lang="pt-BR" sz="1400" dirty="0">
                <a:latin typeface="+mn-lt"/>
              </a:rPr>
              <a:t>pinos do </a:t>
            </a:r>
            <a:r>
              <a:rPr lang="pt-BR" sz="1400" dirty="0" err="1">
                <a:latin typeface="+mn-lt"/>
              </a:rPr>
              <a:t>Arduino</a:t>
            </a:r>
            <a:r>
              <a:rPr lang="pt-BR" sz="1400" dirty="0">
                <a:latin typeface="+mn-lt"/>
              </a:rPr>
              <a:t>. </a:t>
            </a:r>
            <a:r>
              <a:rPr lang="pt-BR" sz="1400" dirty="0" smtClean="0">
                <a:latin typeface="+mn-lt"/>
              </a:rPr>
              <a:t>Um pino analógico de entrada e </a:t>
            </a:r>
            <a:r>
              <a:rPr lang="pt-BR" sz="1400" dirty="0">
                <a:latin typeface="+mn-lt"/>
              </a:rPr>
              <a:t>um </a:t>
            </a:r>
            <a:r>
              <a:rPr lang="pt-BR" sz="1400" dirty="0" smtClean="0">
                <a:latin typeface="+mn-lt"/>
              </a:rPr>
              <a:t>pino digital PWM de saída. </a:t>
            </a:r>
            <a:r>
              <a:rPr lang="pt-BR" sz="1400" dirty="0">
                <a:latin typeface="+mn-lt"/>
              </a:rPr>
              <a:t>Três pinos de saída digital. A definição dos pinos é a </a:t>
            </a:r>
            <a:r>
              <a:rPr lang="pt-BR" sz="1400" dirty="0" smtClean="0">
                <a:latin typeface="+mn-lt"/>
              </a:rPr>
              <a:t>dada a seguir:</a:t>
            </a:r>
            <a:endParaRPr lang="pt-BR" sz="14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8" y="3721576"/>
            <a:ext cx="3750945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575214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Conteúdo 2"/>
          <p:cNvSpPr txBox="1">
            <a:spLocks/>
          </p:cNvSpPr>
          <p:nvPr/>
        </p:nvSpPr>
        <p:spPr bwMode="auto">
          <a:xfrm>
            <a:off x="4572000" y="2996952"/>
            <a:ext cx="3888432" cy="273630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Pino 0, (analógico), recebe leitura do potenciômetro;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Pino 9 (PWM), controla a velocidade do motor;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Armazena a leitura do potenciômetro;</a:t>
            </a:r>
            <a:endParaRPr lang="pt-BR" sz="1050" dirty="0">
              <a:solidFill>
                <a:srgbClr val="0000FF"/>
              </a:solidFill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05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Define o Pino 9 como saída;</a:t>
            </a:r>
            <a:endParaRPr lang="pt-BR" sz="1050" dirty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Armazena o valor da leitura do potenciômetro;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Envia o valor do potenciômetro ao transistor;</a:t>
            </a: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Temos como objetivo, ligar e desligar um LED de um painel de instrumentos através de um dispositivo digital, cuja tensão de saída é de 0V ou 5V, e uma corrente de saída máxima de 5mA.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LED requer de 20 a 40mA para atingir o seu brilho ideal e conta com uma queda de tensão de 2V, quando diretamente polarizado.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0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Ponte H - Descrição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uso de motores DC exige tanto do controle da velocidade de rotação quanto da direção de rotação do motor. A velocidade de rotação é controlada pela quantidade de corrente fornecida ao motor quanto a direção de rotação depende da polaridade da corrente. Na prática, utiliza-se um circuito denominado ponte H.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Uma ponte H é um circuito simples formado por 4 interruptores (ou, na prática 4 transistores) que permitem inverter a polaridade de um motor.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67472"/>
            <a:ext cx="3695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798612" y="5877272"/>
            <a:ext cx="75178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A figura mostra um motor conectado ao circuito ponte H. Que recebe este nome pelo formato da parte central do circuito.</a:t>
            </a:r>
          </a:p>
        </p:txBody>
      </p:sp>
    </p:spTree>
    <p:extLst>
      <p:ext uri="{BB962C8B-B14F-4D97-AF65-F5344CB8AC3E}">
        <p14:creationId xmlns:p14="http://schemas.microsoft.com/office/powerpoint/2010/main" val="22763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Ponte H - Descrição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Na figura à esquerda, os interruptores superior esquerdo e inferior direito estão fechados. Neste caso, a corrente flui através do motor de esquerda para direita, fazendo o motor girar em um sentido.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>
                <a:latin typeface="+mn-lt"/>
              </a:rPr>
              <a:t>Na figura </a:t>
            </a:r>
            <a:r>
              <a:rPr lang="pt-BR" sz="1600" dirty="0" smtClean="0">
                <a:latin typeface="+mn-lt"/>
              </a:rPr>
              <a:t>a direita, </a:t>
            </a:r>
            <a:r>
              <a:rPr lang="pt-BR" sz="1600" dirty="0">
                <a:latin typeface="+mn-lt"/>
              </a:rPr>
              <a:t>os interruptores superior </a:t>
            </a:r>
            <a:r>
              <a:rPr lang="pt-BR" sz="1600" dirty="0" smtClean="0">
                <a:latin typeface="+mn-lt"/>
              </a:rPr>
              <a:t>direito e </a:t>
            </a:r>
            <a:r>
              <a:rPr lang="pt-BR" sz="1600" dirty="0">
                <a:latin typeface="+mn-lt"/>
              </a:rPr>
              <a:t>inferior </a:t>
            </a:r>
            <a:r>
              <a:rPr lang="pt-BR" sz="1600" dirty="0" smtClean="0">
                <a:latin typeface="+mn-lt"/>
              </a:rPr>
              <a:t>esquerdo estão </a:t>
            </a:r>
            <a:r>
              <a:rPr lang="pt-BR" sz="1600" dirty="0">
                <a:latin typeface="+mn-lt"/>
              </a:rPr>
              <a:t>fechados. Neste caso, a corrente flui através do motor </a:t>
            </a:r>
            <a:r>
              <a:rPr lang="pt-BR" sz="1600" dirty="0" smtClean="0">
                <a:latin typeface="+mn-lt"/>
              </a:rPr>
              <a:t>no sentido oposto, de direita para esquerda, </a:t>
            </a:r>
            <a:r>
              <a:rPr lang="pt-BR" sz="1600" dirty="0">
                <a:latin typeface="+mn-lt"/>
              </a:rPr>
              <a:t>fazendo o motor girar </a:t>
            </a:r>
            <a:r>
              <a:rPr lang="pt-BR" sz="1600" dirty="0" smtClean="0">
                <a:latin typeface="+mn-lt"/>
              </a:rPr>
              <a:t>em sentido oposto ao primeiro caso.</a:t>
            </a: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216" y="3573016"/>
            <a:ext cx="5114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899592" y="5517232"/>
            <a:ext cx="751780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É possível construir uma ponte H utilizando transistores e diodos, no entanto, existem CI que realizam essa função e tem como vantagem o fato ocuparem pouco espaço.</a:t>
            </a:r>
          </a:p>
        </p:txBody>
      </p:sp>
    </p:spTree>
    <p:extLst>
      <p:ext uri="{BB962C8B-B14F-4D97-AF65-F5344CB8AC3E}">
        <p14:creationId xmlns:p14="http://schemas.microsoft.com/office/powerpoint/2010/main" val="5999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Ponte H - Diagrama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pic>
        <p:nvPicPr>
          <p:cNvPr id="2" name="Picture 2" descr="G:\2015-2\Microcontroladores_2015-2\Aula9_old\PonteH_v2_b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080760" cy="36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611560" y="5949280"/>
            <a:ext cx="266429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solidFill>
                  <a:srgbClr val="FF0000"/>
                </a:solidFill>
                <a:latin typeface="+mn-lt"/>
              </a:rPr>
              <a:t>Transistor NPN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solidFill>
                  <a:srgbClr val="FF0000"/>
                </a:solidFill>
                <a:latin typeface="+mn-lt"/>
              </a:rPr>
              <a:t>(Emissor, Base, Coletor)</a:t>
            </a:r>
            <a:endParaRPr lang="pt-BR" sz="14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11560" y="5373216"/>
            <a:ext cx="25922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solidFill>
                  <a:srgbClr val="FF0000"/>
                </a:solidFill>
                <a:latin typeface="+mn-lt"/>
              </a:rPr>
              <a:t>Transistor PNP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solidFill>
                  <a:srgbClr val="FF0000"/>
                </a:solidFill>
                <a:latin typeface="+mn-lt"/>
              </a:rPr>
              <a:t>(Emissor, Base, Coletor)</a:t>
            </a:r>
            <a:endParaRPr lang="pt-BR" sz="14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8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Ponte H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pic>
        <p:nvPicPr>
          <p:cNvPr id="1026" name="Picture 2" descr="L:\2015-2\Microcontroladores_2015-2\Aula9\montagem_ponte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2" t="32881" r="25447"/>
          <a:stretch/>
        </p:blipFill>
        <p:spPr bwMode="auto">
          <a:xfrm>
            <a:off x="829043" y="2132853"/>
            <a:ext cx="4381464" cy="413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57" y="1700808"/>
            <a:ext cx="1198245" cy="148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076056" y="3182422"/>
            <a:ext cx="76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 NPN</a:t>
            </a:r>
            <a:endParaRPr lang="pt-BR" sz="10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28800"/>
            <a:ext cx="1222534" cy="154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300192" y="3182779"/>
            <a:ext cx="76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 PNP</a:t>
            </a:r>
            <a:endParaRPr lang="pt-BR" sz="1000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754292"/>
            <a:ext cx="87439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7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Ponte H - Código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64096" y="2553285"/>
            <a:ext cx="67322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#define HOR 2 </a:t>
            </a:r>
            <a:r>
              <a:rPr lang="pt-BR" sz="1100" dirty="0" smtClean="0"/>
              <a:t>	    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Define HOR como 2 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>#define ANT 3 </a:t>
            </a:r>
            <a:r>
              <a:rPr lang="pt-BR" sz="1100" dirty="0" smtClean="0"/>
              <a:t>	    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Define ANT como 3 </a:t>
            </a:r>
            <a:br>
              <a:rPr lang="pt-BR" sz="1100" dirty="0">
                <a:solidFill>
                  <a:srgbClr val="0000FF"/>
                </a:solidFill>
              </a:rPr>
            </a:br>
            <a:r>
              <a:rPr lang="pt-BR" sz="1100" dirty="0">
                <a:solidFill>
                  <a:srgbClr val="0000FF"/>
                </a:solidFill>
              </a:rPr>
              <a:t/>
            </a:r>
            <a:br>
              <a:rPr lang="pt-BR" sz="1100" dirty="0">
                <a:solidFill>
                  <a:srgbClr val="0000FF"/>
                </a:solidFill>
              </a:rPr>
            </a:br>
            <a:r>
              <a:rPr lang="pt-BR" sz="1100" dirty="0" err="1"/>
              <a:t>void</a:t>
            </a:r>
            <a:r>
              <a:rPr lang="pt-BR" sz="1100" dirty="0"/>
              <a:t> </a:t>
            </a:r>
            <a:r>
              <a:rPr lang="pt-BR" sz="1100" b="1" dirty="0"/>
              <a:t>setup</a:t>
            </a:r>
            <a:r>
              <a:rPr lang="pt-BR" sz="1100" dirty="0"/>
              <a:t>() </a:t>
            </a:r>
            <a:br>
              <a:rPr lang="pt-BR" sz="1100" dirty="0"/>
            </a:br>
            <a:r>
              <a:rPr lang="pt-BR" sz="1100" dirty="0"/>
              <a:t>{   </a:t>
            </a:r>
            <a:r>
              <a:rPr lang="pt-BR" sz="1100" dirty="0" smtClean="0"/>
              <a:t> </a:t>
            </a:r>
            <a:r>
              <a:rPr lang="pt-BR" sz="1100" dirty="0" err="1" smtClean="0"/>
              <a:t>pinMode</a:t>
            </a:r>
            <a:r>
              <a:rPr lang="pt-BR" sz="1100" dirty="0" smtClean="0"/>
              <a:t>(HOR</a:t>
            </a:r>
            <a:r>
              <a:rPr lang="pt-BR" sz="1100" dirty="0"/>
              <a:t>, OUTPUT</a:t>
            </a:r>
            <a:r>
              <a:rPr lang="pt-BR" sz="1100" dirty="0" smtClean="0"/>
              <a:t>);    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Configura o pino 2 como saída </a:t>
            </a:r>
            <a:r>
              <a:rPr lang="pt-BR" sz="1100" dirty="0"/>
              <a:t>  </a:t>
            </a:r>
            <a:br>
              <a:rPr lang="pt-BR" sz="1100" dirty="0"/>
            </a:br>
            <a:r>
              <a:rPr lang="pt-BR" sz="1100" dirty="0"/>
              <a:t> </a:t>
            </a:r>
            <a:r>
              <a:rPr lang="pt-BR" sz="1100" dirty="0" smtClean="0"/>
              <a:t>    </a:t>
            </a:r>
            <a:r>
              <a:rPr lang="pt-BR" sz="1100" dirty="0" err="1" smtClean="0"/>
              <a:t>pinMode</a:t>
            </a:r>
            <a:r>
              <a:rPr lang="pt-BR" sz="1100" dirty="0" smtClean="0"/>
              <a:t>(ANT</a:t>
            </a:r>
            <a:r>
              <a:rPr lang="pt-BR" sz="1100" dirty="0"/>
              <a:t>, OUTPUT);  </a:t>
            </a:r>
            <a:r>
              <a:rPr lang="pt-BR" sz="1100" dirty="0" smtClean="0"/>
              <a:t>   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Configura o pino 3 como saída   </a:t>
            </a:r>
            <a:br>
              <a:rPr lang="pt-BR" sz="1100" dirty="0">
                <a:solidFill>
                  <a:srgbClr val="0000FF"/>
                </a:solidFill>
              </a:rPr>
            </a:br>
            <a:r>
              <a:rPr lang="pt-BR" sz="1100" dirty="0" smtClean="0"/>
              <a:t>     </a:t>
            </a:r>
            <a:r>
              <a:rPr lang="pt-BR" sz="1100" dirty="0" err="1" smtClean="0"/>
              <a:t>digitalWrite</a:t>
            </a:r>
            <a:r>
              <a:rPr lang="pt-BR" sz="1100" dirty="0" smtClean="0"/>
              <a:t>(HOR</a:t>
            </a:r>
            <a:r>
              <a:rPr lang="pt-BR" sz="1100" dirty="0"/>
              <a:t>, LOW); </a:t>
            </a:r>
            <a:r>
              <a:rPr lang="pt-BR" sz="1100" dirty="0" smtClean="0"/>
              <a:t>	    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Coloca o pino 2 em nível lógico baixo </a:t>
            </a:r>
            <a:r>
              <a:rPr lang="pt-BR" sz="1100" dirty="0"/>
              <a:t>  </a:t>
            </a:r>
            <a:br>
              <a:rPr lang="pt-BR" sz="1100" dirty="0"/>
            </a:br>
            <a:r>
              <a:rPr lang="pt-BR" sz="1100" dirty="0" smtClean="0"/>
              <a:t>     </a:t>
            </a:r>
            <a:r>
              <a:rPr lang="pt-BR" sz="1100" dirty="0" err="1" smtClean="0"/>
              <a:t>digitalWrite</a:t>
            </a:r>
            <a:r>
              <a:rPr lang="pt-BR" sz="1100" dirty="0" smtClean="0"/>
              <a:t>(ANT</a:t>
            </a:r>
            <a:r>
              <a:rPr lang="pt-BR" sz="1100" dirty="0"/>
              <a:t>, LOW); </a:t>
            </a:r>
            <a:r>
              <a:rPr lang="pt-BR" sz="1100" dirty="0" smtClean="0"/>
              <a:t>	    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Coloca o pino 3 em nível lógico baixo </a:t>
            </a:r>
            <a:r>
              <a:rPr lang="pt-BR" sz="1100" dirty="0"/>
              <a:t>   </a:t>
            </a:r>
            <a:br>
              <a:rPr lang="pt-BR" sz="1100" dirty="0"/>
            </a:br>
            <a:r>
              <a:rPr lang="pt-BR" sz="1100" dirty="0" smtClean="0"/>
              <a:t>} 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 err="1"/>
              <a:t>void</a:t>
            </a:r>
            <a:r>
              <a:rPr lang="pt-BR" sz="1100" dirty="0"/>
              <a:t> </a:t>
            </a:r>
            <a:r>
              <a:rPr lang="pt-BR" sz="1100" b="1" dirty="0"/>
              <a:t>loop</a:t>
            </a:r>
            <a:r>
              <a:rPr lang="pt-BR" sz="1100" dirty="0"/>
              <a:t>() </a:t>
            </a:r>
            <a:br>
              <a:rPr lang="pt-BR" sz="1100" dirty="0"/>
            </a:br>
            <a:r>
              <a:rPr lang="pt-BR" sz="1100" dirty="0"/>
              <a:t>{   </a:t>
            </a:r>
            <a:r>
              <a:rPr lang="pt-BR" sz="1100" dirty="0" err="1" smtClean="0"/>
              <a:t>move_horario</a:t>
            </a:r>
            <a:r>
              <a:rPr lang="pt-BR" sz="1100" dirty="0"/>
              <a:t>(); 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Executa a função para girar o motor no sentido horário </a:t>
            </a:r>
            <a:br>
              <a:rPr lang="pt-BR" sz="1100" dirty="0">
                <a:solidFill>
                  <a:srgbClr val="0000FF"/>
                </a:solidFill>
              </a:rPr>
            </a:br>
            <a:r>
              <a:rPr lang="pt-BR" sz="1100" dirty="0" smtClean="0"/>
              <a:t>    </a:t>
            </a:r>
            <a:r>
              <a:rPr lang="pt-BR" sz="1100" dirty="0" err="1" smtClean="0"/>
              <a:t>delay</a:t>
            </a:r>
            <a:r>
              <a:rPr lang="pt-BR" sz="1100" dirty="0" smtClean="0"/>
              <a:t>(2000</a:t>
            </a:r>
            <a:r>
              <a:rPr lang="pt-BR" sz="1100" dirty="0"/>
              <a:t>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Gira por 2 segundos 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 smtClean="0"/>
              <a:t>    parar</a:t>
            </a:r>
            <a:r>
              <a:rPr lang="pt-BR" sz="1100" dirty="0"/>
              <a:t>(); </a:t>
            </a:r>
            <a:r>
              <a:rPr lang="pt-BR" sz="1100" dirty="0" smtClean="0"/>
              <a:t>	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Para o motor 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 smtClean="0"/>
              <a:t>    </a:t>
            </a:r>
            <a:r>
              <a:rPr lang="pt-BR" sz="1100" dirty="0" err="1" smtClean="0"/>
              <a:t>delay</a:t>
            </a:r>
            <a:r>
              <a:rPr lang="pt-BR" sz="1100" dirty="0" smtClean="0"/>
              <a:t>(1000</a:t>
            </a:r>
            <a:r>
              <a:rPr lang="pt-BR" sz="1100" dirty="0"/>
              <a:t>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Aguarda 1 segundo </a:t>
            </a:r>
            <a:br>
              <a:rPr lang="pt-BR" sz="1100" dirty="0">
                <a:solidFill>
                  <a:srgbClr val="0000FF"/>
                </a:solidFill>
              </a:rPr>
            </a:br>
            <a:r>
              <a:rPr lang="pt-BR" sz="1100" dirty="0" smtClean="0"/>
              <a:t>    </a:t>
            </a:r>
            <a:r>
              <a:rPr lang="pt-BR" sz="1100" dirty="0" err="1" smtClean="0"/>
              <a:t>move_anti_horario</a:t>
            </a:r>
            <a:r>
              <a:rPr lang="pt-BR" sz="1100" dirty="0"/>
              <a:t>(); 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Executa a função para girar o motor no sentido anti-horário 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 smtClean="0"/>
              <a:t>    </a:t>
            </a:r>
            <a:r>
              <a:rPr lang="pt-BR" sz="1100" dirty="0" err="1" smtClean="0"/>
              <a:t>delay</a:t>
            </a:r>
            <a:r>
              <a:rPr lang="pt-BR" sz="1100" dirty="0" smtClean="0"/>
              <a:t>(2000</a:t>
            </a:r>
            <a:r>
              <a:rPr lang="pt-BR" sz="1100" dirty="0"/>
              <a:t>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Gira por 2 segundos </a:t>
            </a:r>
            <a:br>
              <a:rPr lang="pt-BR" sz="1100" dirty="0">
                <a:solidFill>
                  <a:srgbClr val="0000FF"/>
                </a:solidFill>
              </a:rPr>
            </a:br>
            <a:r>
              <a:rPr lang="pt-BR" sz="1100" dirty="0" smtClean="0"/>
              <a:t>    parar</a:t>
            </a:r>
            <a:r>
              <a:rPr lang="pt-BR" sz="1100" dirty="0"/>
              <a:t>(); </a:t>
            </a:r>
            <a:r>
              <a:rPr lang="pt-BR" sz="1100" dirty="0" smtClean="0"/>
              <a:t>	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Para o motor </a:t>
            </a:r>
            <a:br>
              <a:rPr lang="pt-BR" sz="1100" dirty="0">
                <a:solidFill>
                  <a:srgbClr val="0000FF"/>
                </a:solidFill>
              </a:rPr>
            </a:br>
            <a:r>
              <a:rPr lang="pt-BR" sz="1100" dirty="0" smtClean="0"/>
              <a:t>    </a:t>
            </a:r>
            <a:r>
              <a:rPr lang="pt-BR" sz="1100" dirty="0" err="1" smtClean="0"/>
              <a:t>delay</a:t>
            </a:r>
            <a:r>
              <a:rPr lang="pt-BR" sz="1100" dirty="0" smtClean="0"/>
              <a:t>(1000</a:t>
            </a:r>
            <a:r>
              <a:rPr lang="pt-BR" sz="1100" dirty="0"/>
              <a:t>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Aguarda 1 segundo </a:t>
            </a:r>
            <a:br>
              <a:rPr lang="pt-BR" sz="1100" dirty="0">
                <a:solidFill>
                  <a:srgbClr val="0000FF"/>
                </a:solidFill>
              </a:rPr>
            </a:br>
            <a:r>
              <a:rPr lang="pt-BR" sz="1100" dirty="0" smtClean="0"/>
              <a:t>} 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2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Ponte H - </a:t>
            </a:r>
            <a:r>
              <a:rPr lang="pt-BR" sz="2400" dirty="0">
                <a:solidFill>
                  <a:srgbClr val="7030A0"/>
                </a:solidFill>
              </a:rPr>
              <a:t>Código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64096" y="3389798"/>
            <a:ext cx="522007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err="1" smtClean="0"/>
              <a:t>void</a:t>
            </a:r>
            <a:r>
              <a:rPr lang="pt-BR" sz="1100" dirty="0" smtClean="0"/>
              <a:t> </a:t>
            </a:r>
            <a:r>
              <a:rPr lang="pt-BR" sz="1100" dirty="0" err="1"/>
              <a:t>move_horario</a:t>
            </a:r>
            <a:r>
              <a:rPr lang="pt-BR" sz="1100" dirty="0"/>
              <a:t>()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Função para girar o motor no sentido horário </a:t>
            </a:r>
            <a:br>
              <a:rPr lang="pt-BR" sz="1100" dirty="0">
                <a:solidFill>
                  <a:srgbClr val="0000FF"/>
                </a:solidFill>
              </a:rPr>
            </a:br>
            <a:r>
              <a:rPr lang="pt-BR" sz="1100" dirty="0"/>
              <a:t>{  </a:t>
            </a:r>
            <a:r>
              <a:rPr lang="pt-BR" sz="1100" dirty="0" err="1" smtClean="0"/>
              <a:t>digitalWrite</a:t>
            </a:r>
            <a:r>
              <a:rPr lang="pt-BR" sz="1100" dirty="0" smtClean="0"/>
              <a:t>(ANT</a:t>
            </a:r>
            <a:r>
              <a:rPr lang="pt-BR" sz="1100" dirty="0"/>
              <a:t>, LOW);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Coloca o pino 3 em nível lógico baixo </a:t>
            </a:r>
            <a:r>
              <a:rPr lang="pt-BR" sz="1100" dirty="0"/>
              <a:t>  </a:t>
            </a:r>
            <a:br>
              <a:rPr lang="pt-BR" sz="1100" dirty="0"/>
            </a:br>
            <a:r>
              <a:rPr lang="pt-BR" sz="1100" dirty="0" smtClean="0"/>
              <a:t>   </a:t>
            </a:r>
            <a:r>
              <a:rPr lang="pt-BR" sz="1100" dirty="0" err="1" smtClean="0"/>
              <a:t>digitalWrite</a:t>
            </a:r>
            <a:r>
              <a:rPr lang="pt-BR" sz="1100" dirty="0" smtClean="0"/>
              <a:t>(HOR</a:t>
            </a:r>
            <a:r>
              <a:rPr lang="pt-BR" sz="1100" dirty="0"/>
              <a:t>, HIGH);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Coloca o pino 2 em nível lógico alto </a:t>
            </a:r>
            <a:r>
              <a:rPr lang="pt-BR" sz="1100" dirty="0"/>
              <a:t>   </a:t>
            </a:r>
            <a:br>
              <a:rPr lang="pt-BR" sz="1100" dirty="0"/>
            </a:br>
            <a:r>
              <a:rPr lang="pt-BR" sz="1100" dirty="0" smtClean="0"/>
              <a:t>} 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 err="1"/>
              <a:t>void</a:t>
            </a:r>
            <a:r>
              <a:rPr lang="pt-BR" sz="1100" dirty="0"/>
              <a:t> </a:t>
            </a:r>
            <a:r>
              <a:rPr lang="pt-BR" sz="1100" dirty="0" err="1"/>
              <a:t>move_anti_horario</a:t>
            </a:r>
            <a:r>
              <a:rPr lang="pt-BR" sz="1100" dirty="0"/>
              <a:t>()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Função para girar o motor no sentido anti-horário</a:t>
            </a:r>
            <a:r>
              <a:rPr lang="pt-BR" sz="1100" dirty="0"/>
              <a:t> </a:t>
            </a:r>
            <a:br>
              <a:rPr lang="pt-BR" sz="1100" dirty="0"/>
            </a:br>
            <a:r>
              <a:rPr lang="pt-BR" sz="1100" dirty="0"/>
              <a:t>{   </a:t>
            </a:r>
            <a:r>
              <a:rPr lang="pt-BR" sz="1100" dirty="0" err="1" smtClean="0"/>
              <a:t>digitalWrite</a:t>
            </a:r>
            <a:r>
              <a:rPr lang="pt-BR" sz="1100" dirty="0" smtClean="0"/>
              <a:t>(HOR</a:t>
            </a:r>
            <a:r>
              <a:rPr lang="pt-BR" sz="1100" dirty="0"/>
              <a:t>, LOW);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Coloca o pino 2 em nível lógico baixo </a:t>
            </a:r>
            <a:r>
              <a:rPr lang="pt-BR" sz="1100" dirty="0"/>
              <a:t>  </a:t>
            </a:r>
            <a:br>
              <a:rPr lang="pt-BR" sz="1100" dirty="0"/>
            </a:br>
            <a:r>
              <a:rPr lang="pt-BR" sz="1100" dirty="0" smtClean="0"/>
              <a:t>    </a:t>
            </a:r>
            <a:r>
              <a:rPr lang="pt-BR" sz="1100" dirty="0" err="1" smtClean="0"/>
              <a:t>digitalWrite</a:t>
            </a:r>
            <a:r>
              <a:rPr lang="pt-BR" sz="1100" dirty="0" smtClean="0"/>
              <a:t>(ANT</a:t>
            </a:r>
            <a:r>
              <a:rPr lang="pt-BR" sz="1100" dirty="0"/>
              <a:t>, HIGH);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Coloca o pino 3 em nível lógico baixo </a:t>
            </a:r>
            <a:r>
              <a:rPr lang="pt-BR" sz="1100" dirty="0"/>
              <a:t>   </a:t>
            </a:r>
            <a:br>
              <a:rPr lang="pt-BR" sz="1100" dirty="0"/>
            </a:br>
            <a:r>
              <a:rPr lang="pt-BR" sz="1100" dirty="0" smtClean="0"/>
              <a:t>} 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 err="1"/>
              <a:t>void</a:t>
            </a:r>
            <a:r>
              <a:rPr lang="pt-BR" sz="1100" dirty="0"/>
              <a:t> parar() </a:t>
            </a:r>
            <a:r>
              <a:rPr lang="pt-BR" sz="1100" dirty="0" smtClean="0"/>
              <a:t>	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Função para parar o motor 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>{   </a:t>
            </a:r>
            <a:r>
              <a:rPr lang="pt-BR" sz="1100" dirty="0" err="1" smtClean="0"/>
              <a:t>digitalWrite</a:t>
            </a:r>
            <a:r>
              <a:rPr lang="pt-BR" sz="1100" dirty="0" smtClean="0"/>
              <a:t>(HOR</a:t>
            </a:r>
            <a:r>
              <a:rPr lang="pt-BR" sz="1100" dirty="0"/>
              <a:t>, LOW);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Coloca o pino 2 em nível lógico baixo </a:t>
            </a:r>
            <a:r>
              <a:rPr lang="pt-BR" sz="1100" dirty="0"/>
              <a:t>  </a:t>
            </a:r>
            <a:br>
              <a:rPr lang="pt-BR" sz="1100" dirty="0"/>
            </a:br>
            <a:r>
              <a:rPr lang="pt-BR" sz="1100" dirty="0" smtClean="0"/>
              <a:t>    </a:t>
            </a:r>
            <a:r>
              <a:rPr lang="pt-BR" sz="1100" dirty="0" err="1" smtClean="0"/>
              <a:t>digitalWrite</a:t>
            </a:r>
            <a:r>
              <a:rPr lang="pt-BR" sz="1100" dirty="0" smtClean="0"/>
              <a:t>(ANT</a:t>
            </a:r>
            <a:r>
              <a:rPr lang="pt-BR" sz="1100" dirty="0"/>
              <a:t>, LOW); </a:t>
            </a:r>
            <a:r>
              <a:rPr lang="pt-BR" sz="1100" dirty="0" smtClean="0"/>
              <a:t>	</a:t>
            </a:r>
            <a:r>
              <a:rPr lang="pt-BR" sz="1100" dirty="0" smtClean="0">
                <a:solidFill>
                  <a:srgbClr val="0000FF"/>
                </a:solidFill>
              </a:rPr>
              <a:t>//</a:t>
            </a:r>
            <a:r>
              <a:rPr lang="pt-BR" sz="1100" dirty="0">
                <a:solidFill>
                  <a:srgbClr val="0000FF"/>
                </a:solidFill>
              </a:rPr>
              <a:t>Coloca o pino 3 em nível lógico baixo </a:t>
            </a:r>
            <a:r>
              <a:rPr lang="pt-BR" sz="1100" dirty="0"/>
              <a:t>   </a:t>
            </a:r>
            <a:br>
              <a:rPr lang="pt-BR" sz="1100" dirty="0"/>
            </a:br>
            <a:r>
              <a:rPr lang="pt-BR" sz="1100" dirty="0" smtClean="0"/>
              <a:t>}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Circuito L293D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circuito integrado CI motor driver L293D que permite controlar </a:t>
            </a:r>
            <a:r>
              <a:rPr lang="pt-BR" sz="1600" dirty="0">
                <a:latin typeface="+mn-lt"/>
              </a:rPr>
              <a:t>a velocidade e direção de rotação de 2 motores </a:t>
            </a:r>
            <a:r>
              <a:rPr lang="pt-BR" sz="1600" dirty="0" smtClean="0">
                <a:latin typeface="+mn-lt"/>
              </a:rPr>
              <a:t>DC simultaneamente</a:t>
            </a:r>
            <a:r>
              <a:rPr lang="pt-BR" sz="1600" dirty="0" smtClean="0"/>
              <a:t>.</a:t>
            </a:r>
            <a:r>
              <a:rPr lang="pt-BR" sz="1600" dirty="0" smtClean="0">
                <a:latin typeface="+mn-lt"/>
              </a:rPr>
              <a:t> Existem chips equivalentes (p.e. SN754410 que requer um dissipador de calor).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CI L293D é um circuito motor driver que contém duas pontes H. </a:t>
            </a:r>
            <a:r>
              <a:rPr lang="pt-BR" sz="1600" dirty="0">
                <a:latin typeface="+mn-lt"/>
              </a:rPr>
              <a:t>Cada ponte utiliza transistores </a:t>
            </a:r>
            <a:r>
              <a:rPr lang="pt-BR" sz="1600" dirty="0" smtClean="0">
                <a:latin typeface="+mn-lt"/>
              </a:rPr>
              <a:t>que realizam </a:t>
            </a:r>
            <a:r>
              <a:rPr lang="pt-BR" sz="1600" dirty="0">
                <a:latin typeface="+mn-lt"/>
              </a:rPr>
              <a:t>a função de </a:t>
            </a:r>
            <a:r>
              <a:rPr lang="pt-BR" sz="1600" dirty="0" smtClean="0">
                <a:latin typeface="+mn-lt"/>
              </a:rPr>
              <a:t>interruptores.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48064" y="3645024"/>
            <a:ext cx="3456384" cy="2485549"/>
            <a:chOff x="4835600" y="4005064"/>
            <a:chExt cx="3456384" cy="248554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4005064"/>
              <a:ext cx="3359944" cy="248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6995840" y="4005064"/>
              <a:ext cx="767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rgbClr val="FF0000"/>
                  </a:solidFill>
                </a:rPr>
                <a:t> Circuitos</a:t>
              </a:r>
            </a:p>
            <a:p>
              <a:pPr algn="ctr"/>
              <a:r>
                <a:rPr lang="pt-BR" sz="1000" dirty="0">
                  <a:solidFill>
                    <a:srgbClr val="FF0000"/>
                  </a:solidFill>
                </a:rPr>
                <a:t>(Vcc1)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835600" y="5837202"/>
              <a:ext cx="792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rgbClr val="FF0000"/>
                  </a:solidFill>
                </a:rPr>
                <a:t>(Vcc2)</a:t>
              </a:r>
            </a:p>
            <a:p>
              <a:pPr algn="ctr"/>
              <a:r>
                <a:rPr lang="pt-BR" sz="1000" dirty="0" smtClean="0">
                  <a:solidFill>
                    <a:srgbClr val="FF0000"/>
                  </a:solidFill>
                </a:rPr>
                <a:t> Motores</a:t>
              </a:r>
              <a:endParaRPr lang="pt-BR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Espaço Reservado para Conteúdo 2"/>
          <p:cNvSpPr txBox="1">
            <a:spLocks/>
          </p:cNvSpPr>
          <p:nvPr/>
        </p:nvSpPr>
        <p:spPr bwMode="auto">
          <a:xfrm>
            <a:off x="820341" y="3573016"/>
            <a:ext cx="4183707" cy="26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A figura ilustra o detalhamento dos pinos do CI L293D.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As </a:t>
            </a:r>
            <a:r>
              <a:rPr lang="pt-BR" sz="1400" dirty="0">
                <a:latin typeface="+mn-lt"/>
              </a:rPr>
              <a:t>pontes H podem operar de maneira independente, no entanto, compartilham </a:t>
            </a:r>
            <a:r>
              <a:rPr lang="pt-BR" sz="1400" dirty="0" smtClean="0">
                <a:latin typeface="+mn-lt"/>
              </a:rPr>
              <a:t>duas </a:t>
            </a:r>
            <a:r>
              <a:rPr lang="pt-BR" sz="1400" dirty="0">
                <a:latin typeface="+mn-lt"/>
              </a:rPr>
              <a:t>fontes de alimentação, uma para os </a:t>
            </a:r>
            <a:r>
              <a:rPr lang="pt-BR" sz="1400" dirty="0" smtClean="0">
                <a:latin typeface="+mn-lt"/>
              </a:rPr>
              <a:t>circuitos, pino 16, </a:t>
            </a:r>
            <a:r>
              <a:rPr lang="pt-BR" sz="1400" dirty="0">
                <a:latin typeface="+mn-lt"/>
              </a:rPr>
              <a:t>e outra para os </a:t>
            </a:r>
            <a:r>
              <a:rPr lang="pt-BR" sz="1400" dirty="0" smtClean="0">
                <a:latin typeface="+mn-lt"/>
              </a:rPr>
              <a:t>motores, pino 8.</a:t>
            </a:r>
            <a:endParaRPr lang="pt-BR" sz="14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pino </a:t>
            </a:r>
            <a:r>
              <a:rPr lang="pt-BR" sz="1400" dirty="0">
                <a:latin typeface="+mn-lt"/>
              </a:rPr>
              <a:t>1 habilita o uso da primeira ponte H, </a:t>
            </a:r>
            <a:r>
              <a:rPr lang="pt-BR" sz="1400" dirty="0" smtClean="0">
                <a:latin typeface="+mn-lt"/>
              </a:rPr>
              <a:t>controlada pelos pinos 2-7. Já, o </a:t>
            </a:r>
            <a:r>
              <a:rPr lang="pt-BR" sz="1400" dirty="0">
                <a:latin typeface="+mn-lt"/>
              </a:rPr>
              <a:t>pino 9 habilita o uso da segunda ponte </a:t>
            </a:r>
            <a:r>
              <a:rPr lang="pt-BR" sz="1400" dirty="0" smtClean="0">
                <a:latin typeface="+mn-lt"/>
              </a:rPr>
              <a:t>H, controlada pelos pinos 10-15.</a:t>
            </a:r>
          </a:p>
        </p:txBody>
      </p:sp>
    </p:spTree>
    <p:extLst>
      <p:ext uri="{BB962C8B-B14F-4D97-AF65-F5344CB8AC3E}">
        <p14:creationId xmlns:p14="http://schemas.microsoft.com/office/powerpoint/2010/main" val="25191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629816"/>
            <a:ext cx="7024744" cy="1143000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dirty="0"/>
              <a:t>Motores DC</a:t>
            </a:r>
            <a:r>
              <a:rPr lang="pt-BR" dirty="0"/>
              <a:t/>
            </a:r>
            <a:br>
              <a:rPr lang="pt-BR" dirty="0"/>
            </a:br>
            <a:r>
              <a:rPr lang="pt-BR" sz="2400" dirty="0">
                <a:solidFill>
                  <a:srgbClr val="7030A0"/>
                </a:solidFill>
              </a:rPr>
              <a:t>Introdução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04864"/>
            <a:ext cx="7848872" cy="2476871"/>
          </a:xfrm>
        </p:spPr>
        <p:txBody>
          <a:bodyPr>
            <a:normAutofit/>
          </a:bodyPr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Um motor é um eletroímã é possui um campo magnético enquanto um fonte de energia é fornecida a ele. Quando a fonte de energia é removida o campo magnético colapsa e isso pode gerar uma voltagem reversa que pode retornar através da fiação.</a:t>
            </a:r>
          </a:p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A voltagem reversa pode danificar seriamente o </a:t>
            </a:r>
            <a:r>
              <a:rPr lang="pt-BR" sz="1600" dirty="0" err="1" smtClean="0">
                <a:solidFill>
                  <a:schemeClr val="tx1"/>
                </a:solidFill>
              </a:rPr>
              <a:t>Arduino</a:t>
            </a:r>
            <a:r>
              <a:rPr lang="pt-BR" sz="1600" dirty="0" smtClean="0">
                <a:solidFill>
                  <a:schemeClr val="tx1"/>
                </a:solidFill>
              </a:rPr>
              <a:t>, para evitar isto coloca-se um diodo no circuito. A listra branca no diodo geralmente vai para terra. A energia vai do lado positivo ao lado negativo.  Se o motor fosse produzir um “</a:t>
            </a:r>
            <a:r>
              <a:rPr lang="pt-BR" sz="1600" dirty="0" err="1" smtClean="0">
                <a:solidFill>
                  <a:schemeClr val="tx1"/>
                </a:solidFill>
              </a:rPr>
              <a:t>back</a:t>
            </a:r>
            <a:r>
              <a:rPr lang="pt-BR" sz="1600" dirty="0" smtClean="0">
                <a:solidFill>
                  <a:schemeClr val="tx1"/>
                </a:solidFill>
              </a:rPr>
              <a:t> EMF” (força </a:t>
            </a:r>
            <a:r>
              <a:rPr lang="pt-BR" sz="1600" dirty="0" err="1" smtClean="0">
                <a:solidFill>
                  <a:schemeClr val="tx1"/>
                </a:solidFill>
              </a:rPr>
              <a:t>electromotiva</a:t>
            </a:r>
            <a:r>
              <a:rPr lang="pt-BR" sz="1600" dirty="0" smtClean="0">
                <a:solidFill>
                  <a:schemeClr val="tx1"/>
                </a:solidFill>
              </a:rPr>
              <a:t>) e enviar a corrente de volta pelo fio, o diodo </a:t>
            </a:r>
            <a:r>
              <a:rPr lang="pt-BR" sz="1600" dirty="0" err="1" smtClean="0">
                <a:solidFill>
                  <a:schemeClr val="tx1"/>
                </a:solidFill>
              </a:rPr>
              <a:t>actuaria</a:t>
            </a:r>
            <a:r>
              <a:rPr lang="pt-BR" sz="1600" dirty="0" smtClean="0">
                <a:solidFill>
                  <a:schemeClr val="tx1"/>
                </a:solidFill>
              </a:rPr>
              <a:t> como válvula evitando isso.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6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</a:t>
            </a:r>
            <a:r>
              <a:rPr lang="pt-BR" sz="3200" dirty="0"/>
              <a:t>DC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400" dirty="0">
                <a:solidFill>
                  <a:srgbClr val="7030A0"/>
                </a:solidFill>
              </a:rPr>
              <a:t>Circuito </a:t>
            </a:r>
            <a:r>
              <a:rPr lang="pt-BR" sz="2400" dirty="0" smtClean="0">
                <a:solidFill>
                  <a:srgbClr val="7030A0"/>
                </a:solidFill>
              </a:rPr>
              <a:t>L293D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 bwMode="auto">
          <a:xfrm>
            <a:off x="802457" y="2060848"/>
            <a:ext cx="4273599" cy="25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O L293D possui 2 pinos de </a:t>
            </a:r>
            <a:r>
              <a:rPr lang="pt-BR" sz="1400" dirty="0" smtClean="0">
                <a:latin typeface="+mn-lt"/>
              </a:rPr>
              <a:t>alimentação: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</a:t>
            </a:r>
            <a:r>
              <a:rPr lang="pt-BR" sz="1400" dirty="0">
                <a:latin typeface="+mn-lt"/>
              </a:rPr>
              <a:t>pino 16 (VCC1) fornece tensão para os circuitos lógicos do chip </a:t>
            </a:r>
            <a:r>
              <a:rPr lang="pt-BR" sz="1400" dirty="0" smtClean="0">
                <a:latin typeface="+mn-lt"/>
              </a:rPr>
              <a:t>(com tensão min. de 4,5 volts e máxima de 5,5 volts) pode ser alimentado </a:t>
            </a:r>
            <a:r>
              <a:rPr lang="pt-BR" sz="1400" dirty="0">
                <a:latin typeface="+mn-lt"/>
              </a:rPr>
              <a:t>pela fonte de 5V do </a:t>
            </a:r>
            <a:r>
              <a:rPr lang="pt-BR" sz="1400" dirty="0" err="1" smtClean="0">
                <a:latin typeface="+mn-lt"/>
              </a:rPr>
              <a:t>Arduino</a:t>
            </a:r>
            <a:r>
              <a:rPr lang="pt-BR" sz="14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Já o pino 8 (VCC2) é a fonte de tensão para os circuitos de potência do chip que alimentam o motor </a:t>
            </a:r>
            <a:r>
              <a:rPr lang="pt-BR" sz="1400" dirty="0">
                <a:latin typeface="+mn-lt"/>
              </a:rPr>
              <a:t>(com tensão min. de 4,5 volts e máxima de </a:t>
            </a:r>
            <a:r>
              <a:rPr lang="pt-BR" sz="1400" dirty="0" smtClean="0">
                <a:latin typeface="+mn-lt"/>
              </a:rPr>
              <a:t>36 </a:t>
            </a:r>
            <a:r>
              <a:rPr lang="pt-BR" sz="1400" dirty="0">
                <a:latin typeface="+mn-lt"/>
              </a:rPr>
              <a:t>volts</a:t>
            </a:r>
            <a:r>
              <a:rPr lang="pt-BR" sz="1400" dirty="0" smtClean="0">
                <a:latin typeface="+mn-lt"/>
              </a:rPr>
              <a:t>) deve ser alimentado por uma fonte externa.</a:t>
            </a:r>
            <a:endParaRPr lang="pt-BR" sz="1400" dirty="0">
              <a:latin typeface="+mn-lt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A </a:t>
            </a:r>
            <a:r>
              <a:rPr lang="pt-BR" sz="1600" dirty="0">
                <a:latin typeface="+mn-lt"/>
              </a:rPr>
              <a:t>figura ilustra o detalhamento dos pinos do CI L293D</a:t>
            </a:r>
            <a:r>
              <a:rPr lang="pt-BR" sz="1600" dirty="0" smtClean="0">
                <a:latin typeface="+mn-lt"/>
              </a:rPr>
              <a:t>.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5148064" y="2132856"/>
            <a:ext cx="3456384" cy="2485549"/>
            <a:chOff x="4835600" y="4005064"/>
            <a:chExt cx="3456384" cy="2485549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4005064"/>
              <a:ext cx="3359944" cy="248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CaixaDeTexto 16"/>
            <p:cNvSpPr txBox="1"/>
            <p:nvPr/>
          </p:nvSpPr>
          <p:spPr>
            <a:xfrm>
              <a:off x="6995840" y="4005064"/>
              <a:ext cx="767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rgbClr val="FF0000"/>
                  </a:solidFill>
                </a:rPr>
                <a:t> Circuitos</a:t>
              </a:r>
            </a:p>
            <a:p>
              <a:pPr algn="ctr"/>
              <a:r>
                <a:rPr lang="pt-BR" sz="1000" dirty="0">
                  <a:solidFill>
                    <a:srgbClr val="FF0000"/>
                  </a:solidFill>
                </a:rPr>
                <a:t>(Vcc1)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35600" y="5837202"/>
              <a:ext cx="792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rgbClr val="FF0000"/>
                  </a:solidFill>
                </a:rPr>
                <a:t>(Vcc2)</a:t>
              </a:r>
            </a:p>
            <a:p>
              <a:pPr algn="ctr"/>
              <a:r>
                <a:rPr lang="pt-BR" sz="1000" dirty="0" smtClean="0">
                  <a:solidFill>
                    <a:srgbClr val="FF0000"/>
                  </a:solidFill>
                </a:rPr>
                <a:t> Motores</a:t>
              </a:r>
              <a:endParaRPr lang="pt-BR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Espaço Reservado para Conteúdo 2"/>
          <p:cNvSpPr txBox="1">
            <a:spLocks/>
          </p:cNvSpPr>
          <p:nvPr/>
        </p:nvSpPr>
        <p:spPr bwMode="auto">
          <a:xfrm>
            <a:off x="813098" y="4653136"/>
            <a:ext cx="750331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Cada ponte H possui: 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2 pinos de input </a:t>
            </a:r>
            <a:r>
              <a:rPr lang="pt-BR" sz="1400" dirty="0">
                <a:latin typeface="+mn-lt"/>
              </a:rPr>
              <a:t>(na ponte esquerda, pinos </a:t>
            </a:r>
            <a:r>
              <a:rPr lang="pt-BR" sz="1400" dirty="0" smtClean="0">
                <a:latin typeface="+mn-lt"/>
              </a:rPr>
              <a:t>2 </a:t>
            </a:r>
            <a:r>
              <a:rPr lang="pt-BR" sz="1400" dirty="0">
                <a:latin typeface="+mn-lt"/>
              </a:rPr>
              <a:t>e </a:t>
            </a:r>
            <a:r>
              <a:rPr lang="pt-BR" sz="1400" dirty="0" smtClean="0">
                <a:latin typeface="+mn-lt"/>
              </a:rPr>
              <a:t>7), que servem para controlar quais dos quatro interruptores da ponte serão ligados;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2 pinos de output (na ponte esquerda, pinos 3 e 6), que são conectados ao motor controlado pela ponte H.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2 pinos terra </a:t>
            </a:r>
            <a:r>
              <a:rPr lang="pt-BR" sz="1400" dirty="0">
                <a:latin typeface="+mn-lt"/>
              </a:rPr>
              <a:t>(na ponte esquerda, pinos </a:t>
            </a:r>
            <a:r>
              <a:rPr lang="pt-BR" sz="1400" dirty="0" smtClean="0">
                <a:latin typeface="+mn-lt"/>
              </a:rPr>
              <a:t>4 </a:t>
            </a:r>
            <a:r>
              <a:rPr lang="pt-BR" sz="1400" dirty="0">
                <a:latin typeface="+mn-lt"/>
              </a:rPr>
              <a:t>e </a:t>
            </a:r>
            <a:r>
              <a:rPr lang="pt-BR" sz="1400" dirty="0" smtClean="0">
                <a:latin typeface="+mn-lt"/>
              </a:rPr>
              <a:t>5).  Os fios terra das duas fontes e dos 4 pinos terra do chip devem ser conectados juntos.</a:t>
            </a:r>
            <a:endParaRPr 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16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</a:t>
            </a:r>
            <a:r>
              <a:rPr lang="pt-BR" sz="3200" dirty="0"/>
              <a:t>DC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400" dirty="0">
                <a:solidFill>
                  <a:srgbClr val="7030A0"/>
                </a:solidFill>
              </a:rPr>
              <a:t>Projeto 16 – Ponte H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7"/>
            <a:ext cx="7503318" cy="129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Considerando-se que os pinos 1 e/ou 9, </a:t>
            </a:r>
            <a:r>
              <a:rPr lang="pt-BR" sz="1600" dirty="0">
                <a:latin typeface="+mn-lt"/>
              </a:rPr>
              <a:t>receberam </a:t>
            </a:r>
            <a:r>
              <a:rPr lang="pt-BR" sz="1600" dirty="0" smtClean="0">
                <a:latin typeface="+mn-lt"/>
              </a:rPr>
              <a:t>o sinal </a:t>
            </a:r>
            <a:r>
              <a:rPr lang="pt-BR" sz="1600" dirty="0">
                <a:latin typeface="+mn-lt"/>
              </a:rPr>
              <a:t>lógico HIGH, </a:t>
            </a:r>
            <a:r>
              <a:rPr lang="pt-BR" sz="1600" dirty="0" smtClean="0">
                <a:latin typeface="+mn-lt"/>
              </a:rPr>
              <a:t>habilitando o uso das pontes H associadas, as tabelas mostram os valores dos pinos de entrada necessários para controlar a rotação dos motores correspondentes. Em cada caso, mostra-se o resultado nos pinos de saída.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75595"/>
            <a:ext cx="57816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00" y="4872186"/>
            <a:ext cx="58293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upo 19"/>
          <p:cNvGrpSpPr>
            <a:grpSpLocks noChangeAspect="1"/>
          </p:cNvGrpSpPr>
          <p:nvPr/>
        </p:nvGrpSpPr>
        <p:grpSpPr>
          <a:xfrm>
            <a:off x="6115739" y="3548531"/>
            <a:ext cx="2488709" cy="2112717"/>
            <a:chOff x="4835600" y="4005064"/>
            <a:chExt cx="2927896" cy="2485549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29"/>
            <a:stretch/>
          </p:blipFill>
          <p:spPr bwMode="auto">
            <a:xfrm>
              <a:off x="4932040" y="4005064"/>
              <a:ext cx="2831456" cy="248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6987232" y="4174490"/>
              <a:ext cx="767656" cy="289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rgbClr val="FF0000"/>
                  </a:solidFill>
                </a:rPr>
                <a:t> (</a:t>
              </a:r>
              <a:r>
                <a:rPr lang="pt-BR" sz="1000" dirty="0">
                  <a:solidFill>
                    <a:srgbClr val="FF0000"/>
                  </a:solidFill>
                </a:rPr>
                <a:t>Vcc1)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835600" y="5837203"/>
              <a:ext cx="792087" cy="289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 smtClean="0">
                  <a:solidFill>
                    <a:srgbClr val="FF0000"/>
                  </a:solidFill>
                </a:rPr>
                <a:t>(Vcc2)</a:t>
              </a:r>
              <a:endParaRPr lang="pt-BR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71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16 -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916832"/>
            <a:ext cx="751780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Este </a:t>
            </a:r>
            <a:r>
              <a:rPr lang="pt-BR" sz="1400" dirty="0">
                <a:latin typeface="+mn-lt"/>
              </a:rPr>
              <a:t>projeto utiliza um </a:t>
            </a:r>
            <a:r>
              <a:rPr lang="pt-BR" sz="1400" dirty="0" smtClean="0">
                <a:latin typeface="+mn-lt"/>
              </a:rPr>
              <a:t>Circuito Integrado (CI) </a:t>
            </a:r>
            <a:r>
              <a:rPr lang="pt-BR" sz="1400" dirty="0">
                <a:latin typeface="+mn-lt"/>
              </a:rPr>
              <a:t>L293D para controlar </a:t>
            </a:r>
            <a:r>
              <a:rPr lang="pt-BR" sz="1400" dirty="0" smtClean="0">
                <a:latin typeface="+mn-lt"/>
              </a:rPr>
              <a:t>o </a:t>
            </a:r>
            <a:r>
              <a:rPr lang="pt-BR" sz="1400" dirty="0">
                <a:latin typeface="+mn-lt"/>
              </a:rPr>
              <a:t>motor DC</a:t>
            </a:r>
            <a:r>
              <a:rPr lang="pt-BR" sz="14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Utiliza-se um potenciômetro para controlar a velocidade de rotação do motor.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Um interruptor para ligar/desligar para inverter a rotação do motor.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Capacitores são usados para suavizar a entrada de energia.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400" dirty="0" smtClean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20" y="3356992"/>
            <a:ext cx="5242560" cy="329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16 - Circuito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A </a:t>
            </a:r>
            <a:r>
              <a:rPr lang="pt-BR" sz="1400" dirty="0">
                <a:latin typeface="+mn-lt"/>
              </a:rPr>
              <a:t>fonte de 5V do </a:t>
            </a:r>
            <a:r>
              <a:rPr lang="pt-BR" sz="1400" dirty="0" err="1">
                <a:latin typeface="+mn-lt"/>
              </a:rPr>
              <a:t>Arduino</a:t>
            </a:r>
            <a:r>
              <a:rPr lang="pt-BR" sz="1400" dirty="0">
                <a:latin typeface="+mn-lt"/>
              </a:rPr>
              <a:t> alimenta o pino 16 (VCC1) do L293D, </a:t>
            </a:r>
            <a:r>
              <a:rPr lang="pt-BR" sz="1400" dirty="0" smtClean="0">
                <a:latin typeface="+mn-lt"/>
              </a:rPr>
              <a:t>um potenciômetro e um interruptor, enquanto </a:t>
            </a:r>
            <a:r>
              <a:rPr lang="pt-BR" sz="1400" dirty="0">
                <a:latin typeface="+mn-lt"/>
              </a:rPr>
              <a:t>uma fonte externa alimenta o pino 8 (VCC2), que fornece energia ao motor DC</a:t>
            </a:r>
            <a:r>
              <a:rPr lang="pt-BR" sz="14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Os pinos terra 4, 5, 12,13 do</a:t>
            </a:r>
            <a:r>
              <a:rPr lang="pt-BR" sz="1400" dirty="0"/>
              <a:t> </a:t>
            </a:r>
            <a:r>
              <a:rPr lang="pt-BR" sz="1400" dirty="0" smtClean="0">
                <a:latin typeface="+mn-lt"/>
              </a:rPr>
              <a:t>L293D assim como, o terra do potenciômetro, do interruptor,  e o terra da fonte externa são aterrados na placa </a:t>
            </a:r>
            <a:r>
              <a:rPr lang="pt-BR" sz="1400" dirty="0" err="1" smtClean="0">
                <a:latin typeface="+mn-lt"/>
              </a:rPr>
              <a:t>Arduino</a:t>
            </a:r>
            <a:r>
              <a:rPr lang="pt-BR" sz="14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motor DC é conectado aos pinos 3 e 6 (ponte H esquerda).</a:t>
            </a:r>
            <a:endParaRPr lang="pt-BR" sz="14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400" dirty="0" smtClean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41908"/>
            <a:ext cx="5242560" cy="329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5724128" y="3450679"/>
            <a:ext cx="2952328" cy="329068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pino digital 9 (saída PWM) é usado para habilitar a ponte H esquerda.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Os pinos digital 3 e 4 (saída) controlam a rotação do motor.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 smtClean="0">
                <a:latin typeface="+mn-lt"/>
              </a:rPr>
              <a:t>O pino </a:t>
            </a:r>
            <a:r>
              <a:rPr lang="pt-BR" sz="1400" dirty="0">
                <a:latin typeface="+mn-lt"/>
              </a:rPr>
              <a:t>analógico</a:t>
            </a:r>
            <a:r>
              <a:rPr lang="pt-BR" sz="1400" dirty="0"/>
              <a:t> </a:t>
            </a:r>
            <a:r>
              <a:rPr lang="pt-BR" sz="1400" dirty="0" smtClean="0">
                <a:latin typeface="+mn-lt"/>
              </a:rPr>
              <a:t>0 (entrada) recebe a leitura do potenciômetro.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O pino </a:t>
            </a:r>
            <a:r>
              <a:rPr lang="pt-BR" sz="1400" dirty="0" smtClean="0">
                <a:latin typeface="+mn-lt"/>
              </a:rPr>
              <a:t>digital 2 </a:t>
            </a:r>
            <a:r>
              <a:rPr lang="pt-BR" sz="1400" dirty="0">
                <a:latin typeface="+mn-lt"/>
              </a:rPr>
              <a:t>(entrada) </a:t>
            </a:r>
            <a:r>
              <a:rPr lang="pt-BR" sz="1400" dirty="0" smtClean="0">
                <a:latin typeface="+mn-lt"/>
              </a:rPr>
              <a:t>inverte a rotação do motor.</a:t>
            </a:r>
          </a:p>
        </p:txBody>
      </p:sp>
    </p:spTree>
    <p:extLst>
      <p:ext uri="{BB962C8B-B14F-4D97-AF65-F5344CB8AC3E}">
        <p14:creationId xmlns:p14="http://schemas.microsoft.com/office/powerpoint/2010/main" val="6675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16 - Código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código utiliza 5 pinos do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. Dois pinos de entrada, um digital e um analógico. Três pinos de saída digital. A definição dos pinos é a seguinte: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5354003" cy="306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4067944" y="2996952"/>
            <a:ext cx="4104456" cy="273630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Pino 2, recebe entrada do switch;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Pino 3, controla a direção do motor;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Pino 4, controlar a direção do motor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; 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Pino 9 (PWM), controla a velocidade do motor;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Pino 0, (analógico), recebe leitura do potenciômetro;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Define a velocidade inicial do motor;</a:t>
            </a:r>
            <a:endParaRPr lang="pt-BR" sz="1050" dirty="0">
              <a:solidFill>
                <a:srgbClr val="0000FF"/>
              </a:solidFill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05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Define o Pino 2 como entrada;</a:t>
            </a:r>
            <a:endParaRPr lang="pt-BR" sz="1050" dirty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050" dirty="0" smtClean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Define o pino 3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como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saída;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Define o pino 4 como saída;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Define o pino 9 (PWM)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como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saída;</a:t>
            </a: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Temos como objetivo, ligar e desligar um LED de um painel de instrumentos através de um dispositivo digital, cuja tensão de saída é de 0V ou 5V, e uma corrente de saída máxima de 5mA.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LED requer de 20 a 40mA para atingir o seu brilho ideal e conta com uma queda de tensão de 2V, quando diretamente polarizado.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268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9" grpId="0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16 - Código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A velocidade do motor é lida a partir do potenciômetro.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valor da velocidade é utilizado para habilitar a ponte H esquerda.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A posição do interruptor determina o sentido da rotação.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83" y="2924939"/>
            <a:ext cx="6139815" cy="222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3419872" y="3068960"/>
            <a:ext cx="4680520" cy="1800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Lê o valor de velocidade do potenciômetro;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Habilita o pino 1 com o valor da velocidade;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Se o interruptor está HIGH, gira o motor em sentido horário; </a:t>
            </a:r>
            <a:endParaRPr lang="pt-BR" sz="1050" dirty="0">
              <a:solidFill>
                <a:srgbClr val="0000FF"/>
              </a:solidFill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Passa LOW ao input 1 do L293D;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//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Passa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HIGH ao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input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2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do L293D; 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05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Se o interruptor está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LOW,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gira o motor em sentido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anti-horário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; 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Passa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HIGH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ao input 1 do L293D;</a:t>
            </a:r>
          </a:p>
          <a:p>
            <a:pPr marL="68580" indent="0" algn="just" defTabSz="914400">
              <a:spcBef>
                <a:spcPct val="20000"/>
              </a:spcBef>
              <a:buNone/>
            </a:pPr>
            <a:r>
              <a:rPr lang="pt-BR" sz="1050" dirty="0">
                <a:solidFill>
                  <a:srgbClr val="0000FF"/>
                </a:solidFill>
                <a:latin typeface="+mn-lt"/>
              </a:rPr>
              <a:t>// Passa </a:t>
            </a:r>
            <a:r>
              <a:rPr lang="pt-BR" sz="1050" dirty="0" smtClean="0">
                <a:solidFill>
                  <a:srgbClr val="0000FF"/>
                </a:solidFill>
                <a:latin typeface="+mn-lt"/>
              </a:rPr>
              <a:t>LOW </a:t>
            </a:r>
            <a:r>
              <a:rPr lang="pt-BR" sz="1050" dirty="0">
                <a:solidFill>
                  <a:srgbClr val="0000FF"/>
                </a:solidFill>
                <a:latin typeface="+mn-lt"/>
              </a:rPr>
              <a:t>ao input 2 do L293D; 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Temos como objetivo, ligar e desligar um LED de um painel de instrumentos através de um dispositivo digital, cuja tensão de saída é de 0V ou 5V, e uma corrente de saída máxima de 5mA.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LED requer de 20 a 40mA para atingir o seu brilho ideal e conta com uma queda de tensão de 2V, quando diretamente polarizado.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28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8" grpId="0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– Dual Motor </a:t>
            </a:r>
            <a:r>
              <a:rPr lang="pt-BR" sz="2400" dirty="0" err="1" smtClean="0">
                <a:solidFill>
                  <a:srgbClr val="7030A0"/>
                </a:solidFill>
              </a:rPr>
              <a:t>Shield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>
                <a:latin typeface="+mn-lt"/>
              </a:rPr>
              <a:t>O Dual Motor </a:t>
            </a:r>
            <a:r>
              <a:rPr lang="pt-BR" sz="1600" dirty="0" err="1" smtClean="0">
                <a:latin typeface="+mn-lt"/>
              </a:rPr>
              <a:t>Shield</a:t>
            </a:r>
            <a:r>
              <a:rPr lang="pt-BR" sz="1600" dirty="0" smtClean="0">
                <a:latin typeface="+mn-lt"/>
              </a:rPr>
              <a:t> </a:t>
            </a:r>
            <a:r>
              <a:rPr lang="pt-BR" sz="1600" dirty="0">
                <a:latin typeface="+mn-lt"/>
              </a:rPr>
              <a:t>é um </a:t>
            </a:r>
            <a:r>
              <a:rPr lang="pt-BR" sz="1600" dirty="0" err="1">
                <a:latin typeface="+mn-lt"/>
              </a:rPr>
              <a:t>Shield</a:t>
            </a:r>
            <a:r>
              <a:rPr lang="pt-BR" sz="1600" dirty="0">
                <a:latin typeface="+mn-lt"/>
              </a:rPr>
              <a:t> com base no controlador </a:t>
            </a:r>
            <a:r>
              <a:rPr lang="pt-BR" sz="1600" dirty="0" smtClean="0">
                <a:latin typeface="+mn-lt"/>
              </a:rPr>
              <a:t>L298D ela não utiliza a biblioteca &lt;</a:t>
            </a:r>
            <a:r>
              <a:rPr lang="pt-BR" sz="1600" dirty="0" err="1" smtClean="0">
                <a:latin typeface="+mn-lt"/>
              </a:rPr>
              <a:t>dualmotor.h</a:t>
            </a:r>
            <a:r>
              <a:rPr lang="pt-BR" sz="1600" dirty="0">
                <a:latin typeface="+mn-lt"/>
              </a:rPr>
              <a:t>&gt;</a:t>
            </a:r>
            <a:r>
              <a:rPr lang="pt-BR" sz="1600" dirty="0" smtClean="0">
                <a:latin typeface="+mn-lt"/>
              </a:rPr>
              <a:t>.</a:t>
            </a: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Permite controlar </a:t>
            </a:r>
            <a:r>
              <a:rPr lang="pt-BR" sz="1600" dirty="0">
                <a:latin typeface="+mn-lt"/>
              </a:rPr>
              <a:t>plataformas robóticas como o  </a:t>
            </a:r>
            <a:r>
              <a:rPr lang="pt-BR" sz="1600" dirty="0" err="1">
                <a:latin typeface="+mn-lt"/>
                <a:hlinkClick r:id="rId2"/>
              </a:rPr>
              <a:t>Zumo</a:t>
            </a:r>
            <a:r>
              <a:rPr lang="pt-BR" sz="1600" dirty="0">
                <a:latin typeface="+mn-lt"/>
              </a:rPr>
              <a:t>, o </a:t>
            </a:r>
            <a:r>
              <a:rPr lang="pt-BR" sz="1600" dirty="0" err="1">
                <a:latin typeface="+mn-lt"/>
                <a:hlinkClick r:id="rId3"/>
              </a:rPr>
              <a:t>Magician</a:t>
            </a:r>
            <a:r>
              <a:rPr lang="pt-BR" sz="1600" dirty="0">
                <a:latin typeface="+mn-lt"/>
              </a:rPr>
              <a:t>, </a:t>
            </a:r>
            <a:r>
              <a:rPr lang="pt-BR" sz="1600" dirty="0">
                <a:latin typeface="+mn-lt"/>
                <a:hlinkClick r:id="rId4"/>
              </a:rPr>
              <a:t>Esteira </a:t>
            </a:r>
            <a:r>
              <a:rPr lang="pt-BR" sz="1600" dirty="0" err="1">
                <a:latin typeface="+mn-lt"/>
                <a:hlinkClick r:id="rId4"/>
              </a:rPr>
              <a:t>Tamiya</a:t>
            </a:r>
            <a:r>
              <a:rPr lang="pt-BR" sz="1600" dirty="0">
                <a:latin typeface="+mn-lt"/>
              </a:rPr>
              <a:t> e o  </a:t>
            </a:r>
            <a:r>
              <a:rPr lang="pt-BR" sz="1600" dirty="0" err="1">
                <a:latin typeface="+mn-lt"/>
                <a:hlinkClick r:id="rId5"/>
              </a:rPr>
              <a:t>Multi</a:t>
            </a:r>
            <a:r>
              <a:rPr lang="pt-BR" sz="1600" dirty="0">
                <a:latin typeface="+mn-lt"/>
                <a:hlinkClick r:id="rId5"/>
              </a:rPr>
              <a:t> Chassis</a:t>
            </a:r>
            <a:r>
              <a:rPr lang="pt-BR" sz="1600" dirty="0">
                <a:latin typeface="+mn-lt"/>
              </a:rPr>
              <a:t> utilizando o </a:t>
            </a:r>
            <a:r>
              <a:rPr lang="pt-BR" sz="1600" dirty="0" err="1" smtClean="0">
                <a:latin typeface="+mn-lt"/>
              </a:rPr>
              <a:t>Garagino</a:t>
            </a:r>
            <a:r>
              <a:rPr lang="pt-BR" sz="1600" dirty="0" smtClean="0">
                <a:latin typeface="+mn-lt"/>
              </a:rPr>
              <a:t>.</a:t>
            </a:r>
          </a:p>
        </p:txBody>
      </p:sp>
      <p:pic>
        <p:nvPicPr>
          <p:cNvPr id="1027" name="Picture 3" descr="G:\2015-2\Microcontroladores_2015-2\Aula10\Dual_Motor_Garagino\tratada_dscn2628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36" y="274347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658716" y="5600976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Dual Motor </a:t>
            </a:r>
            <a:r>
              <a:rPr lang="pt-BR" sz="1600" b="1" dirty="0" err="1" smtClean="0"/>
              <a:t>Shield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5012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16 - Código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código utiliza os pinos 3 e 11 do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 para controlar a velocidade e os pinos 12 e 13 para controlar a direção.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82" y="2362919"/>
            <a:ext cx="37528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8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16 - Código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código utiliza os pinos 3 e 11 do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 para controlar a velocidade e os pinos 12 e 13 para controlar a direção.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1" y="2348880"/>
            <a:ext cx="35147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16 - Código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código utiliza os pinos 3 e 11 do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 para controlar a velocidade e os pinos 12 e 13 para controlar a direção.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34575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96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dirty="0"/>
              <a:t>Motores DC</a:t>
            </a:r>
            <a:br>
              <a:rPr lang="pt-BR" sz="3600" dirty="0"/>
            </a:br>
            <a:r>
              <a:rPr lang="pt-BR" sz="2400" dirty="0">
                <a:solidFill>
                  <a:srgbClr val="7030A0"/>
                </a:solidFill>
              </a:rPr>
              <a:t>Introdução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224" y="2392288"/>
            <a:ext cx="7715200" cy="3773016"/>
          </a:xfrm>
        </p:spPr>
        <p:txBody>
          <a:bodyPr>
            <a:normAutofit/>
          </a:bodyPr>
          <a:lstStyle/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Os pins digitais do </a:t>
            </a:r>
            <a:r>
              <a:rPr lang="pt-BR" sz="1600" dirty="0" err="1" smtClean="0">
                <a:solidFill>
                  <a:schemeClr val="tx1"/>
                </a:solidFill>
              </a:rPr>
              <a:t>Arduino</a:t>
            </a:r>
            <a:r>
              <a:rPr lang="pt-BR" sz="1600" dirty="0" smtClean="0">
                <a:solidFill>
                  <a:schemeClr val="tx1"/>
                </a:solidFill>
              </a:rPr>
              <a:t> produzem um máximo de 40mA. No entanto, a </a:t>
            </a:r>
            <a:r>
              <a:rPr lang="pt-BR" sz="1600" dirty="0" err="1" smtClean="0">
                <a:solidFill>
                  <a:schemeClr val="tx1"/>
                </a:solidFill>
              </a:rPr>
              <a:t>datasheet</a:t>
            </a:r>
            <a:r>
              <a:rPr lang="pt-BR" sz="1600" dirty="0" smtClean="0">
                <a:solidFill>
                  <a:schemeClr val="tx1"/>
                </a:solidFill>
              </a:rPr>
              <a:t> informa que a maior corrente gerada garantida é de 20mA.</a:t>
            </a:r>
          </a:p>
          <a:p>
            <a:pPr algn="just"/>
            <a:r>
              <a:rPr lang="pt-BR" sz="1600" dirty="0">
                <a:solidFill>
                  <a:schemeClr val="tx1"/>
                </a:solidFill>
              </a:rPr>
              <a:t>Um motor DC requer aproximadamente 500mA para operar a velocidade </a:t>
            </a:r>
            <a:r>
              <a:rPr lang="pt-BR" sz="1600" dirty="0" smtClean="0">
                <a:solidFill>
                  <a:schemeClr val="tx1"/>
                </a:solidFill>
              </a:rPr>
              <a:t>máxima. Obviamente, isso é demais para o </a:t>
            </a:r>
            <a:r>
              <a:rPr lang="pt-BR" sz="1600" dirty="0" err="1" smtClean="0">
                <a:solidFill>
                  <a:schemeClr val="tx1"/>
                </a:solidFill>
              </a:rPr>
              <a:t>Arduino</a:t>
            </a:r>
            <a:r>
              <a:rPr lang="pt-BR" sz="1600" dirty="0" smtClean="0">
                <a:solidFill>
                  <a:schemeClr val="tx1"/>
                </a:solidFill>
              </a:rPr>
              <a:t>. Tratar de operar um motor diretamente do pin do </a:t>
            </a:r>
            <a:r>
              <a:rPr lang="pt-BR" sz="1600" dirty="0" err="1" smtClean="0">
                <a:solidFill>
                  <a:schemeClr val="tx1"/>
                </a:solidFill>
              </a:rPr>
              <a:t>Arduino</a:t>
            </a:r>
            <a:r>
              <a:rPr lang="pt-BR" sz="1600" dirty="0" smtClean="0">
                <a:solidFill>
                  <a:schemeClr val="tx1"/>
                </a:solidFill>
              </a:rPr>
              <a:t> pode danificá-lo de maneira seria e permanente.</a:t>
            </a:r>
            <a:endParaRPr lang="pt-BR" sz="1600" dirty="0">
              <a:solidFill>
                <a:schemeClr val="tx1"/>
              </a:solidFill>
            </a:endParaRPr>
          </a:p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Poderíamos utilizar a saída de 5V do </a:t>
            </a:r>
            <a:r>
              <a:rPr lang="pt-BR" sz="1600" dirty="0" err="1" smtClean="0">
                <a:solidFill>
                  <a:schemeClr val="tx1"/>
                </a:solidFill>
              </a:rPr>
              <a:t>Arduino</a:t>
            </a:r>
            <a:r>
              <a:rPr lang="pt-BR" sz="1600" dirty="0" smtClean="0">
                <a:solidFill>
                  <a:schemeClr val="tx1"/>
                </a:solidFill>
              </a:rPr>
              <a:t> que pode fornecer até 800mA quando conectado a uma fonte de energia externa (menos se alimentada pelo USB). </a:t>
            </a:r>
            <a:r>
              <a:rPr lang="pt-BR" sz="1600" dirty="0" smtClean="0">
                <a:solidFill>
                  <a:srgbClr val="FF0000"/>
                </a:solidFill>
              </a:rPr>
              <a:t>Existe um risco de dano à placa quando se trata de motores DC.</a:t>
            </a:r>
          </a:p>
          <a:p>
            <a:pPr algn="just"/>
            <a:r>
              <a:rPr lang="pt-BR" sz="1600" dirty="0" smtClean="0">
                <a:solidFill>
                  <a:schemeClr val="tx1"/>
                </a:solidFill>
              </a:rPr>
              <a:t>Uma alternativa mais segura é utilizar uma fonte de energia externa. Além disso, motores podem requerer 9V ou 12V, o que está muito além da capacidade do </a:t>
            </a:r>
            <a:r>
              <a:rPr lang="pt-BR" sz="1600" dirty="0" err="1" smtClean="0">
                <a:solidFill>
                  <a:schemeClr val="tx1"/>
                </a:solidFill>
              </a:rPr>
              <a:t>Arduino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– Dual Motor </a:t>
            </a:r>
            <a:r>
              <a:rPr lang="pt-BR" sz="2400" dirty="0" err="1" smtClean="0">
                <a:solidFill>
                  <a:srgbClr val="7030A0"/>
                </a:solidFill>
              </a:rPr>
              <a:t>Garagino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>
                <a:latin typeface="+mn-lt"/>
              </a:rPr>
              <a:t>O Dual Motor </a:t>
            </a:r>
            <a:r>
              <a:rPr lang="pt-BR" sz="1600" dirty="0" err="1">
                <a:latin typeface="+mn-lt"/>
              </a:rPr>
              <a:t>Garagino</a:t>
            </a:r>
            <a:r>
              <a:rPr lang="pt-BR" sz="1600" dirty="0">
                <a:latin typeface="+mn-lt"/>
              </a:rPr>
              <a:t> é um </a:t>
            </a:r>
            <a:r>
              <a:rPr lang="pt-BR" sz="1600" dirty="0" err="1">
                <a:latin typeface="+mn-lt"/>
              </a:rPr>
              <a:t>Shield</a:t>
            </a:r>
            <a:r>
              <a:rPr lang="pt-BR" sz="1600" dirty="0">
                <a:latin typeface="+mn-lt"/>
              </a:rPr>
              <a:t> </a:t>
            </a:r>
            <a:r>
              <a:rPr lang="pt-BR" sz="1600" dirty="0" smtClean="0">
                <a:latin typeface="+mn-lt"/>
              </a:rPr>
              <a:t>com base no controlador L293D para </a:t>
            </a:r>
            <a:r>
              <a:rPr lang="pt-BR" sz="1600" dirty="0" err="1">
                <a:latin typeface="+mn-lt"/>
              </a:rPr>
              <a:t>Garagino</a:t>
            </a:r>
            <a:r>
              <a:rPr lang="pt-BR" sz="1600" dirty="0">
                <a:latin typeface="+mn-lt"/>
              </a:rPr>
              <a:t> </a:t>
            </a:r>
            <a:r>
              <a:rPr lang="pt-BR" sz="1600" dirty="0" smtClean="0">
                <a:latin typeface="+mn-lt"/>
              </a:rPr>
              <a:t>que utiliza a biblioteca </a:t>
            </a:r>
            <a:r>
              <a:rPr lang="pt-BR" sz="1600" dirty="0">
                <a:latin typeface="+mn-lt"/>
              </a:rPr>
              <a:t>(</a:t>
            </a:r>
            <a:r>
              <a:rPr lang="pt-BR" sz="1600" dirty="0" err="1">
                <a:latin typeface="+mn-lt"/>
              </a:rPr>
              <a:t>DualMotor.h</a:t>
            </a:r>
            <a:r>
              <a:rPr lang="pt-BR" sz="1600" dirty="0">
                <a:latin typeface="+mn-lt"/>
              </a:rPr>
              <a:t>) </a:t>
            </a:r>
            <a:r>
              <a:rPr lang="pt-BR" sz="1600" dirty="0" smtClean="0">
                <a:latin typeface="+mn-lt"/>
              </a:rPr>
              <a:t>desenvolvida </a:t>
            </a:r>
            <a:r>
              <a:rPr lang="pt-BR" sz="1600" dirty="0">
                <a:latin typeface="+mn-lt"/>
              </a:rPr>
              <a:t>pelo Laboratório de Garagem para </a:t>
            </a:r>
            <a:r>
              <a:rPr lang="pt-BR" sz="1600" dirty="0" smtClean="0">
                <a:latin typeface="+mn-lt"/>
              </a:rPr>
              <a:t>controlar o </a:t>
            </a:r>
            <a:r>
              <a:rPr lang="pt-BR" sz="1600" dirty="0">
                <a:latin typeface="+mn-lt"/>
              </a:rPr>
              <a:t>Dual Motor </a:t>
            </a:r>
            <a:r>
              <a:rPr lang="pt-BR" sz="1600" dirty="0" err="1" smtClean="0">
                <a:latin typeface="+mn-lt"/>
              </a:rPr>
              <a:t>Shield</a:t>
            </a:r>
            <a:r>
              <a:rPr lang="pt-BR" sz="16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Permite controlar </a:t>
            </a:r>
            <a:r>
              <a:rPr lang="pt-BR" sz="1600" dirty="0">
                <a:latin typeface="+mn-lt"/>
              </a:rPr>
              <a:t>plataformas robóticas como o  </a:t>
            </a:r>
            <a:r>
              <a:rPr lang="pt-BR" sz="1600" dirty="0" err="1">
                <a:latin typeface="+mn-lt"/>
                <a:hlinkClick r:id="rId2"/>
              </a:rPr>
              <a:t>Zumo</a:t>
            </a:r>
            <a:r>
              <a:rPr lang="pt-BR" sz="1600" dirty="0">
                <a:latin typeface="+mn-lt"/>
              </a:rPr>
              <a:t>, o </a:t>
            </a:r>
            <a:r>
              <a:rPr lang="pt-BR" sz="1600" dirty="0" err="1">
                <a:latin typeface="+mn-lt"/>
                <a:hlinkClick r:id="rId3"/>
              </a:rPr>
              <a:t>Magician</a:t>
            </a:r>
            <a:r>
              <a:rPr lang="pt-BR" sz="1600" dirty="0">
                <a:latin typeface="+mn-lt"/>
              </a:rPr>
              <a:t>, </a:t>
            </a:r>
            <a:r>
              <a:rPr lang="pt-BR" sz="1600" dirty="0">
                <a:latin typeface="+mn-lt"/>
                <a:hlinkClick r:id="rId4"/>
              </a:rPr>
              <a:t>Esteira </a:t>
            </a:r>
            <a:r>
              <a:rPr lang="pt-BR" sz="1600" dirty="0" err="1">
                <a:latin typeface="+mn-lt"/>
                <a:hlinkClick r:id="rId4"/>
              </a:rPr>
              <a:t>Tamiya</a:t>
            </a:r>
            <a:r>
              <a:rPr lang="pt-BR" sz="1600" dirty="0">
                <a:latin typeface="+mn-lt"/>
              </a:rPr>
              <a:t> e o  </a:t>
            </a:r>
            <a:r>
              <a:rPr lang="pt-BR" sz="1600" dirty="0" err="1">
                <a:latin typeface="+mn-lt"/>
                <a:hlinkClick r:id="rId5"/>
              </a:rPr>
              <a:t>Multi</a:t>
            </a:r>
            <a:r>
              <a:rPr lang="pt-BR" sz="1600" dirty="0">
                <a:latin typeface="+mn-lt"/>
                <a:hlinkClick r:id="rId5"/>
              </a:rPr>
              <a:t> Chassis</a:t>
            </a:r>
            <a:r>
              <a:rPr lang="pt-BR" sz="1600" dirty="0">
                <a:latin typeface="+mn-lt"/>
              </a:rPr>
              <a:t> utilizando o </a:t>
            </a:r>
            <a:r>
              <a:rPr lang="pt-BR" sz="1600" dirty="0" err="1" smtClean="0">
                <a:latin typeface="+mn-lt"/>
              </a:rPr>
              <a:t>Garagino</a:t>
            </a:r>
            <a:r>
              <a:rPr lang="pt-BR" sz="1600" dirty="0" smtClean="0">
                <a:latin typeface="+mn-lt"/>
              </a:rPr>
              <a:t>.</a:t>
            </a:r>
          </a:p>
        </p:txBody>
      </p:sp>
      <p:pic>
        <p:nvPicPr>
          <p:cNvPr id="1026" name="Picture 2" descr="G:\2015-2\Microcontroladores_2015-2\Aula10\Dual_Motor_Garagino\dscn0038_1_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35696" y="6021288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Dual Motor </a:t>
            </a:r>
            <a:r>
              <a:rPr lang="pt-BR" sz="1600" b="1" dirty="0" err="1" smtClean="0"/>
              <a:t>Garagino</a:t>
            </a:r>
            <a:endParaRPr lang="pt-BR" sz="1600" b="1" dirty="0"/>
          </a:p>
        </p:txBody>
      </p:sp>
      <p:pic>
        <p:nvPicPr>
          <p:cNvPr id="1027" name="Picture 3" descr="G:\2015-2\Microcontroladores_2015-2\Aula10\Dual_Motor_Garagino\tratada_dscn2628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637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652120" y="6021288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Dual Motor </a:t>
            </a:r>
            <a:r>
              <a:rPr lang="pt-BR" sz="1600" b="1" dirty="0" err="1" smtClean="0"/>
              <a:t>Shield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99217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– Dual Motor </a:t>
            </a:r>
            <a:r>
              <a:rPr lang="pt-BR" sz="2400" dirty="0" err="1" smtClean="0">
                <a:solidFill>
                  <a:srgbClr val="7030A0"/>
                </a:solidFill>
              </a:rPr>
              <a:t>Garagino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>
                <a:latin typeface="+mn-lt"/>
              </a:rPr>
              <a:t>O Dual Motor </a:t>
            </a:r>
            <a:r>
              <a:rPr lang="pt-BR" sz="1600" dirty="0" err="1">
                <a:latin typeface="+mn-lt"/>
              </a:rPr>
              <a:t>Garagino</a:t>
            </a:r>
            <a:r>
              <a:rPr lang="pt-BR" sz="1600" dirty="0">
                <a:latin typeface="+mn-lt"/>
              </a:rPr>
              <a:t> </a:t>
            </a:r>
            <a:r>
              <a:rPr lang="pt-BR" sz="1600" dirty="0" smtClean="0">
                <a:latin typeface="+mn-lt"/>
              </a:rPr>
              <a:t>utiliza os </a:t>
            </a:r>
            <a:r>
              <a:rPr lang="pt-BR" sz="1600" dirty="0">
                <a:latin typeface="+mn-lt"/>
              </a:rPr>
              <a:t>pinos </a:t>
            </a:r>
            <a:r>
              <a:rPr lang="pt-BR" sz="1600" dirty="0" smtClean="0">
                <a:latin typeface="+mn-lt"/>
              </a:rPr>
              <a:t>D5</a:t>
            </a:r>
            <a:r>
              <a:rPr lang="pt-BR" sz="1600" dirty="0">
                <a:latin typeface="+mn-lt"/>
              </a:rPr>
              <a:t>, D6, D7 e </a:t>
            </a:r>
            <a:r>
              <a:rPr lang="pt-BR" sz="1600" dirty="0" smtClean="0">
                <a:latin typeface="+mn-lt"/>
              </a:rPr>
              <a:t>D8 para a conexão de até 2 motores.</a:t>
            </a: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Além disso, possui </a:t>
            </a:r>
            <a:r>
              <a:rPr lang="pt-BR" sz="1600" dirty="0">
                <a:latin typeface="+mn-lt"/>
              </a:rPr>
              <a:t>6 </a:t>
            </a:r>
            <a:r>
              <a:rPr lang="pt-BR" sz="1600" dirty="0" err="1">
                <a:latin typeface="+mn-lt"/>
              </a:rPr>
              <a:t>headers</a:t>
            </a:r>
            <a:r>
              <a:rPr lang="pt-BR" sz="1600" dirty="0">
                <a:latin typeface="+mn-lt"/>
              </a:rPr>
              <a:t> destinados à conexão de até 6 sensores (A0 a A6) e 2 </a:t>
            </a:r>
            <a:r>
              <a:rPr lang="pt-BR" sz="1600" dirty="0" err="1">
                <a:latin typeface="+mn-lt"/>
              </a:rPr>
              <a:t>headers</a:t>
            </a:r>
            <a:r>
              <a:rPr lang="pt-BR" sz="1600" dirty="0">
                <a:latin typeface="+mn-lt"/>
              </a:rPr>
              <a:t> destinado a servo motores (D4 e D9</a:t>
            </a:r>
            <a:r>
              <a:rPr lang="pt-BR" sz="1600" dirty="0" smtClean="0">
                <a:latin typeface="+mn-lt"/>
              </a:rPr>
              <a:t>).</a:t>
            </a:r>
            <a:endParaRPr lang="pt-BR" sz="1600" dirty="0">
              <a:latin typeface="+mn-lt"/>
            </a:endParaRPr>
          </a:p>
        </p:txBody>
      </p:sp>
      <p:pic>
        <p:nvPicPr>
          <p:cNvPr id="2050" name="Picture 2" descr="G:\2015-2\Microcontroladores_2015-2\Aula10\Dual_Motor_Garagino\dscn003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6896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– Dual Motor </a:t>
            </a:r>
            <a:r>
              <a:rPr lang="pt-BR" sz="2400" dirty="0" err="1" smtClean="0">
                <a:solidFill>
                  <a:srgbClr val="7030A0"/>
                </a:solidFill>
              </a:rPr>
              <a:t>Garagino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>
                <a:latin typeface="+mn-lt"/>
              </a:rPr>
              <a:t>O Dual Motor </a:t>
            </a:r>
            <a:r>
              <a:rPr lang="pt-BR" sz="1600" dirty="0" err="1">
                <a:latin typeface="+mn-lt"/>
              </a:rPr>
              <a:t>Garagino</a:t>
            </a:r>
            <a:r>
              <a:rPr lang="pt-BR" sz="1600" dirty="0">
                <a:latin typeface="+mn-lt"/>
              </a:rPr>
              <a:t> possui 6 </a:t>
            </a:r>
            <a:r>
              <a:rPr lang="pt-BR" sz="1600" dirty="0" err="1">
                <a:latin typeface="+mn-lt"/>
              </a:rPr>
              <a:t>headers</a:t>
            </a:r>
            <a:r>
              <a:rPr lang="pt-BR" sz="1600" dirty="0">
                <a:latin typeface="+mn-lt"/>
              </a:rPr>
              <a:t> destinados à conexão de até 6 sensores (A0 a A6) e 2 </a:t>
            </a:r>
            <a:r>
              <a:rPr lang="pt-BR" sz="1600" dirty="0" err="1">
                <a:latin typeface="+mn-lt"/>
              </a:rPr>
              <a:t>headers</a:t>
            </a:r>
            <a:r>
              <a:rPr lang="pt-BR" sz="1600" dirty="0">
                <a:latin typeface="+mn-lt"/>
              </a:rPr>
              <a:t> destinado a servo motores (D4 e D9) e também é compatível com o Mini Ethernet </a:t>
            </a:r>
            <a:r>
              <a:rPr lang="pt-BR" sz="1600" dirty="0" err="1">
                <a:latin typeface="+mn-lt"/>
              </a:rPr>
              <a:t>Shield</a:t>
            </a:r>
            <a:r>
              <a:rPr lang="pt-BR" sz="1600" dirty="0">
                <a:latin typeface="+mn-lt"/>
              </a:rPr>
              <a:t>, e com os Mini RF Shields, permitindo que você faça acionamentos via comunicação Ethernet e também por comunicação RF.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OBS</a:t>
            </a:r>
            <a:r>
              <a:rPr lang="pt-BR" sz="1600" dirty="0">
                <a:latin typeface="+mn-lt"/>
              </a:rPr>
              <a:t>: Os pinos utilizados por este </a:t>
            </a:r>
            <a:r>
              <a:rPr lang="pt-BR" sz="1600" dirty="0" err="1">
                <a:latin typeface="+mn-lt"/>
              </a:rPr>
              <a:t>shield</a:t>
            </a:r>
            <a:r>
              <a:rPr lang="pt-BR" sz="1600" dirty="0">
                <a:latin typeface="+mn-lt"/>
              </a:rPr>
              <a:t> são D5, D6, D7 e D8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>
                <a:latin typeface="+mn-lt"/>
              </a:rPr>
              <a:t>OBS²: Os 8 </a:t>
            </a:r>
            <a:r>
              <a:rPr lang="pt-BR" sz="1600" dirty="0" err="1">
                <a:latin typeface="+mn-lt"/>
              </a:rPr>
              <a:t>headers</a:t>
            </a:r>
            <a:r>
              <a:rPr lang="pt-BR" sz="1600" dirty="0">
                <a:latin typeface="+mn-lt"/>
              </a:rPr>
              <a:t> disponíveis podem ser utilizados para qualquer outra finalidade, eles são extensões dos pinos do </a:t>
            </a:r>
            <a:r>
              <a:rPr lang="pt-BR" sz="1600" dirty="0" err="1">
                <a:latin typeface="+mn-lt"/>
              </a:rPr>
              <a:t>Garagino</a:t>
            </a:r>
            <a:r>
              <a:rPr lang="pt-BR" sz="1600" dirty="0">
                <a:latin typeface="+mn-lt"/>
              </a:rPr>
              <a:t> para facilitar a conexão de sensores ou </a:t>
            </a:r>
            <a:r>
              <a:rPr lang="pt-BR" sz="1600" dirty="0" err="1">
                <a:latin typeface="+mn-lt"/>
              </a:rPr>
              <a:t>servomotores</a:t>
            </a: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>
                <a:latin typeface="+mn-lt"/>
              </a:rPr>
              <a:t>Características:</a:t>
            </a:r>
          </a:p>
          <a:p>
            <a:pPr marL="342900" indent="-274320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dirty="0">
                <a:latin typeface="+mn-lt"/>
              </a:rPr>
              <a:t>- Jumper de alimentação para o </a:t>
            </a:r>
            <a:r>
              <a:rPr lang="pt-BR" sz="1400" dirty="0" err="1">
                <a:latin typeface="+mn-lt"/>
              </a:rPr>
              <a:t>Garagino</a:t>
            </a:r>
            <a:r>
              <a:rPr lang="pt-BR" sz="1400" dirty="0">
                <a:latin typeface="+mn-lt"/>
              </a:rPr>
              <a:t>: 5V</a:t>
            </a:r>
            <a:br>
              <a:rPr lang="pt-BR" sz="1400" dirty="0">
                <a:latin typeface="+mn-lt"/>
              </a:rPr>
            </a:br>
            <a:r>
              <a:rPr lang="pt-BR" sz="1400" dirty="0">
                <a:latin typeface="+mn-lt"/>
              </a:rPr>
              <a:t>- Tensão máxima (Motor): 30V</a:t>
            </a:r>
            <a:br>
              <a:rPr lang="pt-BR" sz="1400" dirty="0">
                <a:latin typeface="+mn-lt"/>
              </a:rPr>
            </a:br>
            <a:r>
              <a:rPr lang="pt-BR" sz="1400" dirty="0">
                <a:latin typeface="+mn-lt"/>
              </a:rPr>
              <a:t>- Corrente máxima (Motor): 600mA</a:t>
            </a:r>
            <a:br>
              <a:rPr lang="pt-BR" sz="1400" dirty="0">
                <a:latin typeface="+mn-lt"/>
              </a:rPr>
            </a:br>
            <a:r>
              <a:rPr lang="pt-BR" sz="1400" dirty="0">
                <a:latin typeface="+mn-lt"/>
              </a:rPr>
              <a:t>- Shields Compatíveis: Mini Ethernet </a:t>
            </a:r>
            <a:r>
              <a:rPr lang="pt-BR" sz="1400" dirty="0" err="1">
                <a:latin typeface="+mn-lt"/>
              </a:rPr>
              <a:t>Shield</a:t>
            </a:r>
            <a:r>
              <a:rPr lang="pt-BR" sz="1400" dirty="0">
                <a:latin typeface="+mn-lt"/>
              </a:rPr>
              <a:t> e Mini RF Shields (</a:t>
            </a:r>
            <a:r>
              <a:rPr lang="pt-BR" sz="1400" dirty="0" err="1">
                <a:latin typeface="+mn-lt"/>
              </a:rPr>
              <a:t>Transmitter</a:t>
            </a:r>
            <a:r>
              <a:rPr lang="pt-BR" sz="1400" dirty="0">
                <a:latin typeface="+mn-lt"/>
              </a:rPr>
              <a:t> e </a:t>
            </a:r>
            <a:r>
              <a:rPr lang="pt-BR" sz="1400" dirty="0" err="1">
                <a:latin typeface="+mn-lt"/>
              </a:rPr>
              <a:t>Receiver</a:t>
            </a:r>
            <a:r>
              <a:rPr lang="pt-BR" sz="14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16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Projeto – Dual Motor </a:t>
            </a:r>
            <a:r>
              <a:rPr lang="pt-BR" sz="2400" dirty="0" err="1" smtClean="0">
                <a:solidFill>
                  <a:srgbClr val="7030A0"/>
                </a:solidFill>
              </a:rPr>
              <a:t>Garagino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Diagrama de conexão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 x </a:t>
            </a:r>
            <a:r>
              <a:rPr lang="pt-BR" sz="1600" dirty="0" err="1" smtClean="0">
                <a:latin typeface="+mn-lt"/>
              </a:rPr>
              <a:t>Garagino</a:t>
            </a:r>
            <a:r>
              <a:rPr lang="pt-BR" sz="1600" dirty="0" smtClean="0">
                <a:latin typeface="+mn-lt"/>
              </a:rPr>
              <a:t>.</a:t>
            </a:r>
            <a:endParaRPr lang="pt-BR" sz="1600" dirty="0">
              <a:latin typeface="+mn-lt"/>
            </a:endParaRPr>
          </a:p>
        </p:txBody>
      </p:sp>
      <p:pic>
        <p:nvPicPr>
          <p:cNvPr id="2050" name="Picture 2" descr="L:\2015-2\Microcontroladores_2015-2\Aula10\Arduino_uno_X_Garagino_MV_01.t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04864"/>
            <a:ext cx="3238096" cy="42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7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629816"/>
            <a:ext cx="7024744" cy="1143000"/>
          </a:xfrm>
        </p:spPr>
        <p:txBody>
          <a:bodyPr anchor="ctr"/>
          <a:lstStyle/>
          <a:p>
            <a:pPr algn="ctr" defTabSz="912813"/>
            <a:r>
              <a:rPr lang="pt-BR" sz="3200" dirty="0" smtClean="0"/>
              <a:t>Referências</a:t>
            </a:r>
            <a:endParaRPr lang="pt-BR" sz="2400" dirty="0" smtClean="0">
              <a:solidFill>
                <a:srgbClr val="00B050"/>
              </a:solidFill>
            </a:endParaRPr>
          </a:p>
        </p:txBody>
      </p:sp>
      <p:sp>
        <p:nvSpPr>
          <p:cNvPr id="1029" name="Espaço Reservado para Conteúdo 2"/>
          <p:cNvSpPr txBox="1">
            <a:spLocks/>
          </p:cNvSpPr>
          <p:nvPr/>
        </p:nvSpPr>
        <p:spPr bwMode="auto">
          <a:xfrm>
            <a:off x="743620" y="2355602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pt-BR" sz="1800" dirty="0">
                <a:solidFill>
                  <a:srgbClr val="002060"/>
                </a:solidFill>
                <a:latin typeface="Bookman Old Style" panose="02050604050505020204" pitchFamily="18" charset="0"/>
              </a:rPr>
              <a:t>Michael</a:t>
            </a:r>
            <a:r>
              <a:rPr lang="pt-BR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Mc Roberts</a:t>
            </a:r>
            <a:r>
              <a:rPr lang="pt-BR" sz="1800" dirty="0">
                <a:solidFill>
                  <a:srgbClr val="002060"/>
                </a:solidFill>
                <a:latin typeface="Bookman Old Style" panose="02050604050505020204" pitchFamily="18" charset="0"/>
              </a:rPr>
              <a:t>. </a:t>
            </a:r>
            <a:r>
              <a:rPr lang="pt-BR" sz="1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Beginning</a:t>
            </a:r>
            <a:r>
              <a:rPr lang="pt-BR" sz="1800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Arduino</a:t>
            </a:r>
            <a:r>
              <a:rPr lang="pt-BR" sz="1800" dirty="0">
                <a:solidFill>
                  <a:srgbClr val="002060"/>
                </a:solidFill>
                <a:latin typeface="Bookman Old Style" panose="02050604050505020204" pitchFamily="18" charset="0"/>
              </a:rPr>
              <a:t>. Capítulos 2-3. 2ª Edição. 2013. Editora </a:t>
            </a:r>
            <a:r>
              <a:rPr lang="pt-BR" sz="1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Apress</a:t>
            </a:r>
            <a:r>
              <a:rPr lang="pt-BR" sz="1800" dirty="0">
                <a:solidFill>
                  <a:srgbClr val="00206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Motores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Considerações de Alimentação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Considere que estamos conectando um pequeno motor DC que não consume mais do que 250 </a:t>
            </a:r>
            <a:r>
              <a:rPr lang="pt-BR" sz="1600" dirty="0" err="1" smtClean="0">
                <a:latin typeface="+mn-lt"/>
              </a:rPr>
              <a:t>mA</a:t>
            </a:r>
            <a:r>
              <a:rPr lang="pt-BR" sz="1600" dirty="0" smtClean="0">
                <a:latin typeface="+mn-lt"/>
              </a:rPr>
              <a:t> quando opera sem carga.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Neste caso, podemos fornecer corrente diretamente do pino de 5V da placa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Esta consideração é muito importante, uma vez que a placa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 possui um regulador de energia que em última instância toma corrente da porta USB, que </a:t>
            </a:r>
            <a:r>
              <a:rPr lang="pt-BR" sz="1600" dirty="0" err="1" smtClean="0">
                <a:latin typeface="+mn-lt"/>
              </a:rPr>
              <a:t>típicamente</a:t>
            </a:r>
            <a:r>
              <a:rPr lang="pt-BR" sz="1600" dirty="0" smtClean="0">
                <a:latin typeface="+mn-lt"/>
              </a:rPr>
              <a:t> não pode suportar mais do que 500mA.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Se o motor não precisa mais do que os 500mA que a porta USB e o regulador de tensão podem fornecer, então é possível alimentar o motor a partir do pino de 5V do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Em outros casos, será necessário utilizar uma fonte de alimentação externa para alimentar o motor e outra para alimentar o </a:t>
            </a:r>
            <a:r>
              <a:rPr lang="pt-BR" sz="1600" dirty="0" err="1" smtClean="0">
                <a:latin typeface="+mn-lt"/>
              </a:rPr>
              <a:t>Arduino</a:t>
            </a:r>
            <a:r>
              <a:rPr lang="pt-BR" sz="1600" dirty="0" smtClean="0">
                <a:latin typeface="+mn-lt"/>
              </a:rPr>
              <a:t>. Os terra de ambas fontes de alimentação devem ser conectados. </a:t>
            </a: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Temos como objetivo, ligar e desligar um LED de um painel de instrumentos através de um dispositivo digital, cuja tensão de saída é de 0V ou 5V, e uma corrente de saída máxima de 5mA.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LED requer de 20 a 40mA para atingir o seu brilho ideal e conta com uma queda de tensão de 2V, quando diretamente polarizado.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07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7357"/>
              </p:ext>
            </p:extLst>
          </p:nvPr>
        </p:nvGraphicFramePr>
        <p:xfrm>
          <a:off x="683568" y="2177064"/>
          <a:ext cx="7920000" cy="11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720000"/>
                <a:gridCol w="612000"/>
                <a:gridCol w="684000"/>
                <a:gridCol w="612000"/>
                <a:gridCol w="684000"/>
                <a:gridCol w="612000"/>
                <a:gridCol w="612000"/>
                <a:gridCol w="648000"/>
                <a:gridCol w="612000"/>
                <a:gridCol w="612000"/>
                <a:gridCol w="684000"/>
              </a:tblGrid>
              <a:tr h="2659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/>
                        </a:rPr>
                        <a:t>Voltage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/>
                        </a:rPr>
                        <a:t>No-</a:t>
                      </a:r>
                      <a:r>
                        <a:rPr lang="pt-BR" sz="1200" b="1" dirty="0" err="1">
                          <a:latin typeface="Verdana"/>
                        </a:rPr>
                        <a:t>Load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/>
                        </a:rPr>
                        <a:t>At </a:t>
                      </a:r>
                      <a:r>
                        <a:rPr lang="pt-BR" sz="1200" b="1" dirty="0" err="1">
                          <a:latin typeface="Verdana"/>
                        </a:rPr>
                        <a:t>Maximum</a:t>
                      </a:r>
                      <a:r>
                        <a:rPr lang="pt-BR" sz="1200" b="1" dirty="0">
                          <a:latin typeface="Verdana"/>
                        </a:rPr>
                        <a:t> </a:t>
                      </a:r>
                      <a:r>
                        <a:rPr lang="pt-BR" sz="1200" b="1" dirty="0" err="1">
                          <a:latin typeface="Verdana"/>
                        </a:rPr>
                        <a:t>Efficiency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/>
                        </a:rPr>
                        <a:t>Stall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84141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Operating</a:t>
                      </a:r>
                      <a:r>
                        <a:rPr lang="pt-BR" sz="1000" dirty="0">
                          <a:latin typeface="Verdana"/>
                        </a:rPr>
                        <a:t> Range</a:t>
                      </a:r>
                      <a:endParaRPr lang="pt-BR" sz="1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Nominal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Speed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Current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Speed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Current</a:t>
                      </a:r>
                      <a:endParaRPr lang="pt-BR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Torque</a:t>
                      </a:r>
                      <a:endParaRPr lang="pt-B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Output Power</a:t>
                      </a:r>
                      <a:endParaRPr lang="pt-BR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Torque</a:t>
                      </a:r>
                      <a:endParaRPr lang="pt-B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Current</a:t>
                      </a:r>
                      <a:endParaRPr lang="pt-BR" sz="1000" dirty="0"/>
                    </a:p>
                  </a:txBody>
                  <a:tcPr anchor="ctr"/>
                </a:tc>
              </a:tr>
              <a:tr h="236395">
                <a:tc v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r/min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A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r/min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A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g.cm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mN.m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W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g.cm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mN.m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A</a:t>
                      </a:r>
                      <a:endParaRPr lang="pt-BR" sz="1000" dirty="0"/>
                    </a:p>
                  </a:txBody>
                  <a:tcPr anchor="ctr"/>
                </a:tc>
              </a:tr>
              <a:tr h="19352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1-6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3V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2700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0.018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2023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0.054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3.9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0.38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0.07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15.4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1.51</a:t>
                      </a:r>
                      <a:endParaRPr lang="pt-BR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0.161</a:t>
                      </a:r>
                      <a:endParaRPr lang="pt-BR" sz="10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90872" y="3429000"/>
            <a:ext cx="8229600" cy="42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chemeClr val="tx1"/>
                </a:solidFill>
              </a:rPr>
              <a:t>Motor </a:t>
            </a:r>
            <a:r>
              <a:rPr lang="pt-BR" sz="1600" dirty="0">
                <a:solidFill>
                  <a:schemeClr val="tx1"/>
                </a:solidFill>
              </a:rPr>
              <a:t>DC Mitsumi M25E-4L: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90092"/>
              </p:ext>
            </p:extLst>
          </p:nvPr>
        </p:nvGraphicFramePr>
        <p:xfrm>
          <a:off x="635830" y="3861048"/>
          <a:ext cx="7920000" cy="11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720000"/>
                <a:gridCol w="612000"/>
                <a:gridCol w="684000"/>
                <a:gridCol w="612000"/>
                <a:gridCol w="684000"/>
                <a:gridCol w="612000"/>
                <a:gridCol w="612000"/>
                <a:gridCol w="648000"/>
                <a:gridCol w="612000"/>
                <a:gridCol w="612000"/>
                <a:gridCol w="684000"/>
              </a:tblGrid>
              <a:tr h="2659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/>
                        </a:rPr>
                        <a:t>Voltage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/>
                        </a:rPr>
                        <a:t>No-</a:t>
                      </a:r>
                      <a:r>
                        <a:rPr lang="pt-BR" sz="1200" b="1" dirty="0" err="1">
                          <a:latin typeface="Verdana"/>
                        </a:rPr>
                        <a:t>Load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/>
                        </a:rPr>
                        <a:t>At </a:t>
                      </a:r>
                      <a:r>
                        <a:rPr lang="pt-BR" sz="1200" b="1" dirty="0" err="1">
                          <a:latin typeface="Verdana"/>
                        </a:rPr>
                        <a:t>Maximum</a:t>
                      </a:r>
                      <a:r>
                        <a:rPr lang="pt-BR" sz="1200" b="1" dirty="0">
                          <a:latin typeface="Verdana"/>
                        </a:rPr>
                        <a:t> </a:t>
                      </a:r>
                      <a:r>
                        <a:rPr lang="pt-BR" sz="1200" b="1" dirty="0" err="1">
                          <a:latin typeface="Verdana"/>
                        </a:rPr>
                        <a:t>Efficiency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/>
                        </a:rPr>
                        <a:t>Stall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84141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Operating</a:t>
                      </a:r>
                      <a:r>
                        <a:rPr lang="pt-BR" sz="1000" dirty="0">
                          <a:latin typeface="Verdana"/>
                        </a:rPr>
                        <a:t> Range</a:t>
                      </a:r>
                      <a:endParaRPr lang="pt-BR" sz="1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Nominal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Speed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Current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Speed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Current</a:t>
                      </a:r>
                      <a:endParaRPr lang="pt-BR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Torque</a:t>
                      </a:r>
                      <a:endParaRPr lang="pt-B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Output Power</a:t>
                      </a:r>
                      <a:endParaRPr lang="pt-BR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Torque</a:t>
                      </a:r>
                      <a:endParaRPr lang="pt-B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Current</a:t>
                      </a:r>
                      <a:endParaRPr lang="pt-BR" sz="1000" dirty="0"/>
                    </a:p>
                  </a:txBody>
                  <a:tcPr anchor="ctr"/>
                </a:tc>
              </a:tr>
              <a:tr h="236395">
                <a:tc v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r/min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A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r/min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A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g.cm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mN.m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W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g.cm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mN.m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A</a:t>
                      </a:r>
                      <a:endParaRPr lang="pt-BR" sz="1000" dirty="0"/>
                    </a:p>
                  </a:txBody>
                  <a:tcPr anchor="ctr"/>
                </a:tc>
              </a:tr>
              <a:tr h="1935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 </a:t>
                      </a:r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7.0V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3V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3300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0.100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0.39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1.18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1143000"/>
          </a:xfrm>
        </p:spPr>
        <p:txBody>
          <a:bodyPr anchor="ctr">
            <a:normAutofit/>
          </a:bodyPr>
          <a:lstStyle/>
          <a:p>
            <a:pPr algn="ctr"/>
            <a:r>
              <a:rPr lang="pt-BR" sz="3200" dirty="0"/>
              <a:t>Motores DC</a:t>
            </a:r>
            <a:br>
              <a:rPr lang="pt-BR" sz="3200" dirty="0"/>
            </a:br>
            <a:r>
              <a:rPr lang="pt-BR" sz="2400" dirty="0">
                <a:solidFill>
                  <a:srgbClr val="7030A0"/>
                </a:solidFill>
              </a:rPr>
              <a:t>Descrição</a:t>
            </a:r>
            <a:endParaRPr lang="pt-BR" sz="2400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35830" y="1772816"/>
            <a:ext cx="7320546" cy="42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chemeClr val="tx1"/>
                </a:solidFill>
              </a:rPr>
              <a:t>Motor </a:t>
            </a:r>
            <a:r>
              <a:rPr lang="pt-BR" sz="1600" dirty="0">
                <a:solidFill>
                  <a:schemeClr val="tx1"/>
                </a:solidFill>
              </a:rPr>
              <a:t>DC RF-300CA-09550</a:t>
            </a:r>
            <a:r>
              <a:rPr lang="pt-BR" sz="1600" dirty="0" smtClean="0">
                <a:solidFill>
                  <a:schemeClr val="tx1"/>
                </a:solidFill>
              </a:rPr>
              <a:t>: </a:t>
            </a:r>
            <a:r>
              <a:rPr lang="pt-BR" sz="1400" dirty="0">
                <a:solidFill>
                  <a:schemeClr val="tx1"/>
                </a:solidFill>
              </a:rPr>
              <a:t>Peso: 21grs. </a:t>
            </a:r>
          </a:p>
          <a:p>
            <a:endParaRPr lang="pt-BR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53345"/>
              </p:ext>
            </p:extLst>
          </p:nvPr>
        </p:nvGraphicFramePr>
        <p:xfrm>
          <a:off x="621202" y="5373216"/>
          <a:ext cx="7920000" cy="11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720000"/>
                <a:gridCol w="612000"/>
                <a:gridCol w="684000"/>
                <a:gridCol w="612000"/>
                <a:gridCol w="684000"/>
                <a:gridCol w="612000"/>
                <a:gridCol w="612000"/>
                <a:gridCol w="648000"/>
                <a:gridCol w="612000"/>
                <a:gridCol w="612000"/>
                <a:gridCol w="684000"/>
              </a:tblGrid>
              <a:tr h="2659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/>
                        </a:rPr>
                        <a:t>Voltage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/>
                        </a:rPr>
                        <a:t>No-</a:t>
                      </a:r>
                      <a:r>
                        <a:rPr lang="pt-BR" sz="1200" b="1" dirty="0" err="1">
                          <a:latin typeface="Verdana"/>
                        </a:rPr>
                        <a:t>Load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/>
                        </a:rPr>
                        <a:t>At </a:t>
                      </a:r>
                      <a:r>
                        <a:rPr lang="pt-BR" sz="1200" b="1" dirty="0" err="1">
                          <a:latin typeface="Verdana"/>
                        </a:rPr>
                        <a:t>Maximum</a:t>
                      </a:r>
                      <a:r>
                        <a:rPr lang="pt-BR" sz="1200" b="1" dirty="0">
                          <a:latin typeface="Verdana"/>
                        </a:rPr>
                        <a:t> </a:t>
                      </a:r>
                      <a:r>
                        <a:rPr lang="pt-BR" sz="1200" b="1" dirty="0" err="1">
                          <a:latin typeface="Verdana"/>
                        </a:rPr>
                        <a:t>Efficiency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/>
                        </a:rPr>
                        <a:t>Stall</a:t>
                      </a:r>
                      <a:endParaRPr lang="pt-BR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84141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Operating</a:t>
                      </a:r>
                      <a:r>
                        <a:rPr lang="pt-BR" sz="1000" dirty="0">
                          <a:latin typeface="Verdana"/>
                        </a:rPr>
                        <a:t> Range</a:t>
                      </a:r>
                      <a:endParaRPr lang="pt-BR" sz="1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Nominal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Speed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Current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Speed</a:t>
                      </a:r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Current</a:t>
                      </a:r>
                      <a:endParaRPr lang="pt-BR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Torque</a:t>
                      </a:r>
                      <a:endParaRPr lang="pt-B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Output Power</a:t>
                      </a:r>
                      <a:endParaRPr lang="pt-BR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Torque</a:t>
                      </a:r>
                      <a:endParaRPr lang="pt-BR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err="1">
                          <a:latin typeface="Verdana"/>
                        </a:rPr>
                        <a:t>Current</a:t>
                      </a:r>
                      <a:endParaRPr lang="pt-BR" sz="1000" dirty="0"/>
                    </a:p>
                  </a:txBody>
                  <a:tcPr anchor="ctr"/>
                </a:tc>
              </a:tr>
              <a:tr h="236395">
                <a:tc v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r/min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A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r/min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A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g.cm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mN.m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W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g.cm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latin typeface="Verdana"/>
                        </a:rPr>
                        <a:t>mN.m</a:t>
                      </a:r>
                      <a:endParaRPr lang="pt-B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Verdana"/>
                        </a:rPr>
                        <a:t>A</a:t>
                      </a:r>
                      <a:endParaRPr lang="pt-BR" sz="1000" dirty="0"/>
                    </a:p>
                  </a:txBody>
                  <a:tcPr anchor="ctr"/>
                </a:tc>
              </a:tr>
              <a:tr h="1935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1.6 - 6.5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2200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0.015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1710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0.052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0.049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1.22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0.18</a:t>
                      </a: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67544" y="5085184"/>
            <a:ext cx="822960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BR" sz="2300" dirty="0" smtClean="0">
                <a:solidFill>
                  <a:schemeClr val="tx1"/>
                </a:solidFill>
              </a:rPr>
              <a:t>Motor </a:t>
            </a:r>
            <a:r>
              <a:rPr lang="pt-BR" sz="2300" dirty="0">
                <a:solidFill>
                  <a:schemeClr val="tx1"/>
                </a:solidFill>
              </a:rPr>
              <a:t>DC RF-300EA-1D390:  </a:t>
            </a:r>
            <a:r>
              <a:rPr lang="pt-BR" sz="2000" dirty="0">
                <a:solidFill>
                  <a:schemeClr val="tx1"/>
                </a:solidFill>
              </a:rPr>
              <a:t>Peso: 22grs. OUTPUT: 0.02W-0.6W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endParaRPr lang="pt-B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/>
              <a:t>Motores DC</a:t>
            </a:r>
            <a:br>
              <a:rPr lang="pt-BR" sz="3200" dirty="0"/>
            </a:br>
            <a:r>
              <a:rPr lang="pt-BR" sz="2400" dirty="0" smtClean="0">
                <a:solidFill>
                  <a:srgbClr val="7030A0"/>
                </a:solidFill>
              </a:rPr>
              <a:t>Descrição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15841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600" dirty="0" smtClean="0">
                <a:solidFill>
                  <a:schemeClr val="tx1"/>
                </a:solidFill>
              </a:rPr>
              <a:t>Um motor típico utilizado em bases robóticas mais comuns é o motor DC (amarelo) com caixa de redução interna, com as seguintes caraterísticas:</a:t>
            </a:r>
          </a:p>
          <a:p>
            <a:pPr lvl="1"/>
            <a:r>
              <a:rPr lang="pt-BR" sz="1200" dirty="0" smtClean="0">
                <a:solidFill>
                  <a:schemeClr val="tx1"/>
                </a:solidFill>
              </a:rPr>
              <a:t>Tensão: 3-6V</a:t>
            </a:r>
          </a:p>
          <a:p>
            <a:pPr lvl="1"/>
            <a:r>
              <a:rPr lang="pt-BR" sz="1200" dirty="0" smtClean="0">
                <a:solidFill>
                  <a:schemeClr val="tx1"/>
                </a:solidFill>
              </a:rPr>
              <a:t>Rotação: 120 rpm (6V)</a:t>
            </a:r>
          </a:p>
          <a:p>
            <a:pPr lvl="1"/>
            <a:r>
              <a:rPr lang="pt-BR" sz="1200" dirty="0" smtClean="0">
                <a:solidFill>
                  <a:schemeClr val="tx1"/>
                </a:solidFill>
              </a:rPr>
              <a:t>Consumo: 100mA  (3V);120mA (6V)</a:t>
            </a:r>
          </a:p>
          <a:p>
            <a:pPr lvl="1"/>
            <a:r>
              <a:rPr lang="pt-BR" sz="1200" dirty="0" smtClean="0">
                <a:solidFill>
                  <a:schemeClr val="tx1"/>
                </a:solidFill>
              </a:rPr>
              <a:t>Redução: 1:120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67544" y="4077072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200" smtClean="0">
                <a:solidFill>
                  <a:schemeClr val="tx1"/>
                </a:solidFill>
              </a:rPr>
              <a:t>Tensão: 3-12V</a:t>
            </a:r>
          </a:p>
          <a:p>
            <a:pPr lvl="1"/>
            <a:r>
              <a:rPr lang="pt-BR" sz="1200" smtClean="0">
                <a:solidFill>
                  <a:schemeClr val="tx1"/>
                </a:solidFill>
              </a:rPr>
              <a:t>Rotação: 50 rpm (3V) ; 100 rpm (6V); 200 rpm (12V); No-load</a:t>
            </a:r>
          </a:p>
          <a:p>
            <a:pPr lvl="1"/>
            <a:r>
              <a:rPr lang="pt-BR" sz="1200" smtClean="0">
                <a:solidFill>
                  <a:schemeClr val="tx1"/>
                </a:solidFill>
              </a:rPr>
              <a:t>Rotação: 40 rpm (3V) ; 80 rpm (6V); 160 rpm (12V); Load</a:t>
            </a:r>
          </a:p>
          <a:p>
            <a:pPr lvl="1"/>
            <a:r>
              <a:rPr lang="pt-BR" sz="1200" smtClean="0">
                <a:solidFill>
                  <a:schemeClr val="tx1"/>
                </a:solidFill>
              </a:rPr>
              <a:t>Momento: 0.2 kg.cm;  0.4 kg.cm; 0.4 kg.cm;  Rated Moment</a:t>
            </a:r>
          </a:p>
          <a:p>
            <a:pPr lvl="1"/>
            <a:r>
              <a:rPr lang="pt-BR" sz="1200" smtClean="0">
                <a:solidFill>
                  <a:schemeClr val="tx1"/>
                </a:solidFill>
              </a:rPr>
              <a:t>Torque: 1.6 kg.cm; 3.2 kg.cm;  7 kg.cm; Stall Torque</a:t>
            </a:r>
          </a:p>
          <a:p>
            <a:pPr lvl="1"/>
            <a:r>
              <a:rPr lang="pt-BR" sz="1200" smtClean="0">
                <a:solidFill>
                  <a:schemeClr val="tx1"/>
                </a:solidFill>
              </a:rPr>
              <a:t>Consumo: 60mA  (3V); 160mA (6V); 200mA (12V); Rated Current</a:t>
            </a:r>
          </a:p>
          <a:p>
            <a:pPr lvl="1"/>
            <a:r>
              <a:rPr lang="pt-BR" sz="1200" smtClean="0">
                <a:solidFill>
                  <a:schemeClr val="tx1"/>
                </a:solidFill>
              </a:rPr>
              <a:t>Consumo: 100mA  (3V); 200mA (6V); 300mA (12V); Stall Current</a:t>
            </a:r>
          </a:p>
          <a:p>
            <a:pPr lvl="1"/>
            <a:r>
              <a:rPr lang="pt-BR" sz="1200" smtClean="0">
                <a:solidFill>
                  <a:schemeClr val="tx1"/>
                </a:solidFill>
              </a:rPr>
              <a:t>Ratio de Redução: 1:150 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93699" y="3573016"/>
            <a:ext cx="7894725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1600" dirty="0" smtClean="0">
                <a:solidFill>
                  <a:schemeClr val="tx1"/>
                </a:solidFill>
              </a:rPr>
              <a:t>Outros motores possuem maior consumo:</a:t>
            </a:r>
          </a:p>
        </p:txBody>
      </p:sp>
    </p:spTree>
    <p:extLst>
      <p:ext uri="{BB962C8B-B14F-4D97-AF65-F5344CB8AC3E}">
        <p14:creationId xmlns:p14="http://schemas.microsoft.com/office/powerpoint/2010/main" val="20546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Motores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Transistor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elemento chave na conexão de motores DC é o transistor, especificamente o do tipo NPN.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transistor possui três terminais:</a:t>
            </a:r>
          </a:p>
          <a:p>
            <a:pPr marL="744537" lvl="1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b="1" dirty="0" smtClean="0">
                <a:solidFill>
                  <a:schemeClr val="tx1"/>
                </a:solidFill>
                <a:latin typeface="+mn-lt"/>
              </a:rPr>
              <a:t>Base:</a:t>
            </a:r>
            <a:r>
              <a:rPr lang="pt-BR" sz="1400" dirty="0" smtClean="0">
                <a:solidFill>
                  <a:schemeClr val="tx1"/>
                </a:solidFill>
                <a:latin typeface="+mn-lt"/>
              </a:rPr>
              <a:t> Esse terminal é conectado a placa </a:t>
            </a:r>
            <a:r>
              <a:rPr lang="pt-BR" sz="1400" dirty="0" err="1" smtClean="0">
                <a:solidFill>
                  <a:schemeClr val="tx1"/>
                </a:solidFill>
                <a:latin typeface="+mn-lt"/>
              </a:rPr>
              <a:t>Arduino</a:t>
            </a:r>
            <a:r>
              <a:rPr lang="pt-BR" sz="1400" dirty="0" smtClean="0">
                <a:solidFill>
                  <a:schemeClr val="tx1"/>
                </a:solidFill>
                <a:latin typeface="+mn-lt"/>
              </a:rPr>
              <a:t> através de um resistor e serve como elemento de controle.</a:t>
            </a:r>
          </a:p>
          <a:p>
            <a:pPr marL="744537" lvl="1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b="1" dirty="0" smtClean="0">
                <a:solidFill>
                  <a:schemeClr val="tx1"/>
                </a:solidFill>
                <a:latin typeface="+mn-lt"/>
              </a:rPr>
              <a:t>Coletor: </a:t>
            </a:r>
            <a:r>
              <a:rPr lang="pt-BR" sz="1400" dirty="0" smtClean="0">
                <a:solidFill>
                  <a:schemeClr val="tx1"/>
                </a:solidFill>
                <a:latin typeface="+mn-lt"/>
              </a:rPr>
              <a:t>A corrente chega ao transistor através desse terminal.</a:t>
            </a:r>
          </a:p>
          <a:p>
            <a:pPr marL="744537" lvl="1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400" b="1" dirty="0">
                <a:solidFill>
                  <a:schemeClr val="tx1"/>
                </a:solidFill>
                <a:latin typeface="+mn-lt"/>
              </a:rPr>
              <a:t>Emissor: 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A corrente </a:t>
            </a:r>
            <a:r>
              <a:rPr lang="pt-BR" sz="1400" dirty="0" smtClean="0">
                <a:solidFill>
                  <a:schemeClr val="tx1"/>
                </a:solidFill>
                <a:latin typeface="+mn-lt"/>
              </a:rPr>
              <a:t>sai do </a:t>
            </a:r>
            <a:r>
              <a:rPr lang="pt-BR" sz="1400" dirty="0">
                <a:solidFill>
                  <a:schemeClr val="tx1"/>
                </a:solidFill>
                <a:latin typeface="+mn-lt"/>
              </a:rPr>
              <a:t>transistor através desse terminal.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transistor funciona como um interruptor, que é ativado quando uma tensão variável é enviada na base. Nesse caso, o transistor permite a passagem de mais o menos corrente que fui do coletor para o emissor e consequentemente, para outros componentes conectados entre ele.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O transistor possui um poder de amplificação de corrente de aproximadamente 100 vezes. De maneira que ele pode manipular uma corrente 100 vezes maior no coletor que aquela recebida na base. </a:t>
            </a:r>
            <a:endParaRPr lang="pt-BR" sz="1700" dirty="0">
              <a:solidFill>
                <a:schemeClr val="tx1"/>
              </a:solidFill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>
              <a:latin typeface="+mn-lt"/>
            </a:endParaRP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Temos como objetivo, ligar e desligar um LED de um painel de instrumentos através de um dispositivo digital, cuja tensão de saída é de 0V ou 5V, e uma corrente de saída máxima de 5mA.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 LED requer de 20 a 40mA para atingir o seu brilho ideal e conta com uma queda de tensão de 2V, quando diretamente polarizado.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endParaRPr lang="pt-BR" sz="1600" dirty="0" smtClean="0">
              <a:latin typeface="+mn-lt"/>
            </a:endParaRPr>
          </a:p>
          <a:p>
            <a:pPr marL="68580" indent="0" algn="just" defTabSz="914400">
              <a:spcBef>
                <a:spcPct val="20000"/>
              </a:spcBef>
              <a:buNone/>
            </a:pPr>
            <a:endParaRPr lang="pt-BR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5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/>
          <p:cNvSpPr>
            <a:spLocks noGrp="1"/>
          </p:cNvSpPr>
          <p:nvPr>
            <p:ph type="title"/>
          </p:nvPr>
        </p:nvSpPr>
        <p:spPr>
          <a:xfrm>
            <a:off x="1043490" y="557808"/>
            <a:ext cx="7024744" cy="1143000"/>
          </a:xfrm>
        </p:spPr>
        <p:txBody>
          <a:bodyPr anchor="ctr">
            <a:normAutofit/>
          </a:bodyPr>
          <a:lstStyle/>
          <a:p>
            <a:pPr algn="ctr" defTabSz="912813"/>
            <a:r>
              <a:rPr lang="pt-BR" sz="3200" dirty="0" smtClean="0"/>
              <a:t>Motores DC</a:t>
            </a:r>
            <a:br>
              <a:rPr lang="pt-BR" sz="3200" dirty="0" smtClean="0"/>
            </a:br>
            <a:r>
              <a:rPr lang="pt-BR" sz="2400" dirty="0" smtClean="0">
                <a:solidFill>
                  <a:srgbClr val="7030A0"/>
                </a:solidFill>
              </a:rPr>
              <a:t>Transistor</a:t>
            </a:r>
            <a:endParaRPr lang="pt-BR" sz="2400" dirty="0" smtClean="0">
              <a:solidFill>
                <a:srgbClr val="C00000"/>
              </a:solidFill>
            </a:endParaRPr>
          </a:p>
        </p:txBody>
      </p:sp>
      <p:sp>
        <p:nvSpPr>
          <p:cNvPr id="8397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3" name="Rectangle 65"/>
          <p:cNvSpPr>
            <a:spLocks noChangeArrowheads="1"/>
          </p:cNvSpPr>
          <p:nvPr/>
        </p:nvSpPr>
        <p:spPr bwMode="auto"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8397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sz="2400">
              <a:latin typeface="Times New Roman" panose="02020603050405020304" pitchFamily="18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813098" y="1700808"/>
            <a:ext cx="751780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/>
          <a:lstStyle>
            <a:lvl1pPr marL="341313" indent="-341313" defTabSz="912813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912813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defTabSz="912813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912813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912813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912813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A conexão correta dos terminais do transistor é muito importante.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Para isso, é necessário descobrir o tipo de transistor NPN ou PNP e a ordem de disposição dos terminais.</a:t>
            </a:r>
          </a:p>
          <a:p>
            <a:pPr marL="342900" indent="-274320" algn="just" defTabSz="914400">
              <a:spcBef>
                <a:spcPct val="20000"/>
              </a:spcBef>
              <a:buFont typeface="Wingdings 2" pitchFamily="18" charset="2"/>
              <a:buChar char=""/>
            </a:pPr>
            <a:r>
              <a:rPr lang="pt-BR" sz="1600" dirty="0" smtClean="0">
                <a:latin typeface="+mn-lt"/>
              </a:rPr>
              <a:t>Uma maneira de conferir essas informações é através da </a:t>
            </a:r>
            <a:r>
              <a:rPr lang="pt-BR" sz="1600" dirty="0" err="1" smtClean="0">
                <a:latin typeface="+mn-lt"/>
              </a:rPr>
              <a:t>datasheet</a:t>
            </a:r>
            <a:r>
              <a:rPr lang="pt-BR" sz="1600" dirty="0" smtClean="0">
                <a:latin typeface="+mn-lt"/>
              </a:rPr>
              <a:t> do fabricante.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59" y="3211124"/>
            <a:ext cx="1198245" cy="148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102258" y="4692738"/>
            <a:ext cx="76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 NPN</a:t>
            </a:r>
            <a:endParaRPr lang="pt-BR" sz="1000" dirty="0">
              <a:solidFill>
                <a:srgbClr val="FF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362" y="3139116"/>
            <a:ext cx="1222534" cy="154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4326394" y="4693095"/>
            <a:ext cx="76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rgbClr val="FF0000"/>
                </a:solidFill>
              </a:rPr>
              <a:t> PNP</a:t>
            </a:r>
            <a:endParaRPr lang="pt-BR" sz="1000" dirty="0">
              <a:solidFill>
                <a:srgbClr val="FF0000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14" y="3264608"/>
            <a:ext cx="87439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5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3410</TotalTime>
  <Words>3995</Words>
  <Application>Microsoft Office PowerPoint</Application>
  <PresentationFormat>Apresentação na tela (4:3)</PresentationFormat>
  <Paragraphs>651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6" baseType="lpstr">
      <vt:lpstr>Arial</vt:lpstr>
      <vt:lpstr>Wingdings 3</vt:lpstr>
      <vt:lpstr>Symbol</vt:lpstr>
      <vt:lpstr>Century Gothic</vt:lpstr>
      <vt:lpstr>Wingdings</vt:lpstr>
      <vt:lpstr>Times New Roman</vt:lpstr>
      <vt:lpstr>Calibri</vt:lpstr>
      <vt:lpstr>Bookman Old Style</vt:lpstr>
      <vt:lpstr>Verdana</vt:lpstr>
      <vt:lpstr>Wingdings 2</vt:lpstr>
      <vt:lpstr>Gill Sans MT</vt:lpstr>
      <vt:lpstr>Austin</vt:lpstr>
      <vt:lpstr>Motores DC Tópicos de Microcontroladores</vt:lpstr>
      <vt:lpstr>Motores DC Introdução</vt:lpstr>
      <vt:lpstr>Motores DC Introdução</vt:lpstr>
      <vt:lpstr>Motores DC Introdução</vt:lpstr>
      <vt:lpstr>Motores DC Considerações de Alimentação</vt:lpstr>
      <vt:lpstr>Motores DC Descrição</vt:lpstr>
      <vt:lpstr>Motores DC Descrição</vt:lpstr>
      <vt:lpstr>Motores DC Transistor</vt:lpstr>
      <vt:lpstr>Motores DC Transistor</vt:lpstr>
      <vt:lpstr>Motores DC Diodo</vt:lpstr>
      <vt:lpstr>Motores DC Diodo</vt:lpstr>
      <vt:lpstr>Motor DC Projeto M1 - Circuito</vt:lpstr>
      <vt:lpstr>Motor DC Projeto M1 - Circuito</vt:lpstr>
      <vt:lpstr>Motor DC Projeto M1 - Circuito</vt:lpstr>
      <vt:lpstr>Motor DC Projeto M2 - Circuito</vt:lpstr>
      <vt:lpstr>Motor DC Projeto M2 - Circuito</vt:lpstr>
      <vt:lpstr>Motor DC Projeto M2 - Circuito</vt:lpstr>
      <vt:lpstr>Motor DC Projeto M2 - Código</vt:lpstr>
      <vt:lpstr>Motor DC Projeto xx - Circuito</vt:lpstr>
      <vt:lpstr>Motor DC Projeto 15 - Circuito</vt:lpstr>
      <vt:lpstr>Motor DC Projeto 15 - Circuito</vt:lpstr>
      <vt:lpstr>Motor DC Projeto 15 - Código</vt:lpstr>
      <vt:lpstr>Motor DC Ponte H - Descrição</vt:lpstr>
      <vt:lpstr>Motor DC Ponte H - Descrição</vt:lpstr>
      <vt:lpstr>Motor DC Ponte H - Diagrama</vt:lpstr>
      <vt:lpstr>Motor DC Ponte H</vt:lpstr>
      <vt:lpstr>Motor DC Ponte H - Código</vt:lpstr>
      <vt:lpstr>Motor DC Ponte H - Código</vt:lpstr>
      <vt:lpstr>Motor DC Circuito L293D</vt:lpstr>
      <vt:lpstr>Motor DC Circuito L293D</vt:lpstr>
      <vt:lpstr>Motor DC Projeto 16 – Ponte H</vt:lpstr>
      <vt:lpstr>Motor DC Projeto 16 - Circuito</vt:lpstr>
      <vt:lpstr>Motor DC Projeto 16 - Circuito</vt:lpstr>
      <vt:lpstr>Motor DC Projeto 16 - Código</vt:lpstr>
      <vt:lpstr>Motor DC Projeto 16 - Código</vt:lpstr>
      <vt:lpstr>Motor DC Projeto – Dual Motor Shield</vt:lpstr>
      <vt:lpstr>Motor DC Projeto 16 - Código</vt:lpstr>
      <vt:lpstr>Motor DC Projeto 16 - Código</vt:lpstr>
      <vt:lpstr>Motor DC Projeto 16 - Código</vt:lpstr>
      <vt:lpstr>Motor DC Projeto – Dual Motor Garagino</vt:lpstr>
      <vt:lpstr>Motor DC Projeto – Dual Motor Garagino</vt:lpstr>
      <vt:lpstr>Motor DC Projeto – Dual Motor Garagino</vt:lpstr>
      <vt:lpstr>Motor DC Projeto – Dual Motor Garagino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Tang</dc:creator>
  <cp:lastModifiedBy>Tang</cp:lastModifiedBy>
  <cp:revision>415</cp:revision>
  <cp:lastPrinted>2015-11-03T18:21:21Z</cp:lastPrinted>
  <dcterms:created xsi:type="dcterms:W3CDTF">2014-05-07T19:54:19Z</dcterms:created>
  <dcterms:modified xsi:type="dcterms:W3CDTF">2015-12-15T16:14:09Z</dcterms:modified>
</cp:coreProperties>
</file>