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sldIdLst>
    <p:sldId id="304" r:id="rId2"/>
    <p:sldId id="30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05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1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84" y="-8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6C0F1-F396-41B3-86C2-C8677E906820}" type="datetimeFigureOut">
              <a:rPr lang="pt-BR" smtClean="0"/>
              <a:pPr/>
              <a:t>22/03/2013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ABE18-0A0C-4E39-BD78-EBF5DDA94E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ABE18-0A0C-4E39-BD78-EBF5DDA94E76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marL="0" indent="0" algn="ctr" defTabSz="914400" latinLnBrk="0">
              <a:buNone/>
              <a:defRPr lang="en-US" sz="4400" b="0" i="0" u="none" baseline="0" smtClean="0">
                <a:solidFill>
                  <a:schemeClr val="tx2"/>
                </a:solidFill>
                <a:latin typeface="Times New Roman"/>
                <a:ea typeface="Arial"/>
                <a:sym typeface="Times New Roman"/>
              </a:defRPr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2051" name="Shape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latinLnBrk="0">
              <a:spcBef>
                <a:spcPct val="20000"/>
              </a:spcBef>
              <a:buNone/>
              <a:defRPr lang="en-US" sz="32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1pPr>
            <a:lvl2pPr marL="457200" lvl="1" indent="0" algn="ctr" defTabSz="914400" latinLnBrk="0">
              <a:spcBef>
                <a:spcPct val="20000"/>
              </a:spcBef>
              <a:buNone/>
              <a:defRPr lang="en-US" sz="28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2pPr>
            <a:lvl3pPr marL="914400" lvl="2" indent="0" algn="ctr" defTabSz="914400" latinLnBrk="0">
              <a:spcBef>
                <a:spcPct val="20000"/>
              </a:spcBef>
              <a:buNone/>
              <a:defRPr lang="en-US" sz="24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3pPr>
            <a:lvl4pPr marL="1371600" lvl="3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4pPr>
            <a:lvl5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5pPr>
            <a:lvl6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6pPr>
            <a:lvl7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7pPr>
            <a:lvl8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8pPr>
            <a:lvl9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9pPr>
          </a:lstStyle>
          <a:p>
            <a:r>
              <a:rPr lang="pt-BR" altLang="en-US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6370-3897-4D99-A3C5-C9B98E62A7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11267" name="Shape"/>
          <p:cNvSpPr>
            <a:spLocks noGrp="1"/>
          </p:cNvSpPr>
          <p:nvPr>
            <p:ph type="body" orient="vert" idx="1"/>
          </p:nvPr>
        </p:nvSpPr>
        <p:spPr>
          <a:prstGeom prst="rect">
            <a:avLst/>
          </a:prstGeom>
        </p:spPr>
        <p:txBody>
          <a:bodyPr vert="eaVert"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EB1D8-A0CA-4734-A272-50E1959D97A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1905000" cy="5486400"/>
          </a:xfrm>
          <a:prstGeom prst="rect">
            <a:avLst/>
          </a:prstGeom>
        </p:spPr>
        <p:txBody>
          <a:bodyPr vert="eaVert"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12291" name="Shape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5000" cy="5486400"/>
          </a:xfrm>
          <a:prstGeom prst="rect">
            <a:avLst/>
          </a:prstGeom>
        </p:spPr>
        <p:txBody>
          <a:bodyPr vert="eaVert"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02BA4-32A6-4CE4-9581-4C35C22095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3075" name="Shape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54FB4-4D07-4DB2-8EA9-6B639C1FAD1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"/>
          <p:cNvSpPr>
            <a:spLocks noGrp="1"/>
          </p:cNvSpPr>
          <p:nvPr>
            <p:ph type="title"/>
          </p:nvPr>
        </p:nvSpPr>
        <p:spPr>
          <a:xfrm>
            <a:off x="721995" y="4406900"/>
            <a:ext cx="7773035" cy="1362075"/>
          </a:xfrm>
          <a:prstGeom prst="rect">
            <a:avLst/>
          </a:prstGeom>
        </p:spPr>
        <p:txBody>
          <a:bodyPr anchor="t"/>
          <a:lstStyle>
            <a:lvl1pPr algn="l">
              <a:defRPr lang="en-US" sz="4000" b="1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4099" name="Shape"/>
          <p:cNvSpPr>
            <a:spLocks noGrp="1"/>
          </p:cNvSpPr>
          <p:nvPr>
            <p:ph type="body" idx="1"/>
          </p:nvPr>
        </p:nvSpPr>
        <p:spPr>
          <a:xfrm>
            <a:off x="721995" y="2906395"/>
            <a:ext cx="7773035" cy="1501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000" smtClean="0"/>
            </a:lvl1pPr>
            <a:lvl2pPr marL="457200" lvl="1" indent="0">
              <a:buNone/>
              <a:defRPr lang="en-US" sz="1800" smtClean="0"/>
            </a:lvl2pPr>
            <a:lvl3pPr marL="914400" lvl="2" indent="0">
              <a:buNone/>
              <a:defRPr lang="en-US" sz="1600" smtClean="0"/>
            </a:lvl3pPr>
            <a:lvl4pPr marL="1371600" lvl="3" indent="0">
              <a:buNone/>
              <a:defRPr lang="en-US" sz="1400" smtClean="0"/>
            </a:lvl4pPr>
            <a:lvl5pPr marL="1828800" lvl="4" indent="0">
              <a:buNone/>
              <a:defRPr lang="en-US" sz="1400" smtClean="0"/>
            </a:lvl5pPr>
            <a:lvl6pPr marL="2286000" lvl="5" indent="0">
              <a:buNone/>
              <a:defRPr lang="en-US" sz="1400" smtClean="0"/>
            </a:lvl6pPr>
            <a:lvl7pPr marL="2743200" lvl="6" indent="0">
              <a:buNone/>
              <a:defRPr lang="en-US" sz="1400" smtClean="0"/>
            </a:lvl7pPr>
            <a:lvl8pPr marL="3200400" lvl="7" indent="0">
              <a:buNone/>
              <a:defRPr lang="en-US" sz="1400" smtClean="0"/>
            </a:lvl8pPr>
            <a:lvl9pPr marL="3657600" lvl="8" indent="0">
              <a:buNone/>
              <a:defRPr lang="en-US" sz="1400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88E1E-B520-4820-AB67-9BEF989D137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5123" name="Shape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lang="en-US" sz="2800" smtClean="0"/>
            </a:lvl1pPr>
            <a:lvl2pPr lvl="1">
              <a:defRPr lang="en-US" sz="2400" smtClean="0"/>
            </a:lvl2pPr>
            <a:lvl3pPr lvl="2">
              <a:defRPr lang="en-US" sz="2000" smtClean="0"/>
            </a:lvl3pPr>
            <a:lvl4pPr lvl="3">
              <a:defRPr lang="en-US" sz="1800" smtClean="0"/>
            </a:lvl4pPr>
            <a:lvl5pPr lvl="4">
              <a:defRPr lang="en-US" sz="1800" smtClean="0"/>
            </a:lvl5pPr>
            <a:lvl6pPr lvl="5">
              <a:defRPr lang="en-US" sz="1800" smtClean="0"/>
            </a:lvl6pPr>
            <a:lvl7pPr lvl="6">
              <a:defRPr lang="en-US" sz="1800" smtClean="0"/>
            </a:lvl7pPr>
            <a:lvl8pPr lvl="7">
              <a:defRPr lang="en-US" sz="1800" smtClean="0"/>
            </a:lvl8pPr>
            <a:lvl9pPr lvl="8">
              <a:defRPr lang="en-US" sz="18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5124" name="Shape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lang="en-US" sz="2800" smtClean="0"/>
            </a:lvl1pPr>
            <a:lvl2pPr lvl="1">
              <a:defRPr lang="en-US" sz="2400" smtClean="0"/>
            </a:lvl2pPr>
            <a:lvl3pPr lvl="2">
              <a:defRPr lang="en-US" sz="2000" smtClean="0"/>
            </a:lvl3pPr>
            <a:lvl4pPr lvl="3">
              <a:defRPr lang="en-US" sz="1800" smtClean="0"/>
            </a:lvl4pPr>
            <a:lvl5pPr lvl="4">
              <a:defRPr lang="en-US" sz="1800" smtClean="0"/>
            </a:lvl5pPr>
            <a:lvl6pPr lvl="5">
              <a:defRPr lang="en-US" sz="1800" smtClean="0"/>
            </a:lvl6pPr>
            <a:lvl7pPr lvl="6">
              <a:defRPr lang="en-US" sz="1800" smtClean="0"/>
            </a:lvl7pPr>
            <a:lvl8pPr lvl="7">
              <a:defRPr lang="en-US" sz="1800" smtClean="0"/>
            </a:lvl8pPr>
            <a:lvl9pPr lvl="8">
              <a:defRPr lang="en-US" sz="18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4083-4E6E-4A60-8A59-42B8CE53F1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6147" name="Shape"/>
          <p:cNvSpPr>
            <a:spLocks noGrp="1"/>
          </p:cNvSpPr>
          <p:nvPr>
            <p:ph type="body" idx="1"/>
          </p:nvPr>
        </p:nvSpPr>
        <p:spPr>
          <a:xfrm>
            <a:off x="457200" y="1534795"/>
            <a:ext cx="404050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b="1" smtClean="0"/>
            </a:lvl1pPr>
            <a:lvl2pPr marL="457200" lvl="1" indent="0">
              <a:buNone/>
              <a:defRPr lang="en-US" sz="2000" b="1" smtClean="0"/>
            </a:lvl2pPr>
            <a:lvl3pPr marL="914400" lvl="2" indent="0">
              <a:buNone/>
              <a:defRPr lang="en-US" sz="1800" b="1" smtClean="0"/>
            </a:lvl3pPr>
            <a:lvl4pPr marL="1371600" lvl="3" indent="0">
              <a:buNone/>
              <a:defRPr lang="en-US" sz="1600" b="1" smtClean="0"/>
            </a:lvl4pPr>
            <a:lvl5pPr marL="1828800" lvl="4" indent="0">
              <a:buNone/>
              <a:defRPr lang="en-US" sz="1600" b="1" smtClean="0"/>
            </a:lvl5pPr>
            <a:lvl6pPr marL="2286000" lvl="5" indent="0">
              <a:buNone/>
              <a:defRPr lang="en-US" sz="1600" b="1" smtClean="0"/>
            </a:lvl6pPr>
            <a:lvl7pPr marL="2743200" lvl="6" indent="0">
              <a:buNone/>
              <a:defRPr lang="en-US" sz="1600" b="1" smtClean="0"/>
            </a:lvl7pPr>
            <a:lvl8pPr marL="3200400" lvl="7" indent="0">
              <a:buNone/>
              <a:defRPr lang="en-US" sz="1600" b="1" smtClean="0"/>
            </a:lvl8pPr>
            <a:lvl9pPr marL="3657600" lvl="8" indent="0">
              <a:buNone/>
              <a:defRPr lang="en-US" sz="1600" b="1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6148" name="Shape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505" cy="3951605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 lvl="1">
              <a:defRPr lang="en-US" sz="2000" smtClean="0"/>
            </a:lvl2pPr>
            <a:lvl3pPr lvl="2">
              <a:defRPr lang="en-US" sz="1800" smtClean="0"/>
            </a:lvl3pPr>
            <a:lvl4pPr lvl="3">
              <a:defRPr lang="en-US" sz="1600" smtClean="0"/>
            </a:lvl4pPr>
            <a:lvl5pPr lvl="4">
              <a:defRPr lang="en-US" sz="1600" smtClean="0"/>
            </a:lvl5pPr>
            <a:lvl6pPr lvl="5">
              <a:defRPr lang="en-US" sz="1600" smtClean="0"/>
            </a:lvl6pPr>
            <a:lvl7pPr lvl="6">
              <a:defRPr lang="en-US" sz="1600" smtClean="0"/>
            </a:lvl7pPr>
            <a:lvl8pPr lvl="7">
              <a:defRPr lang="en-US" sz="1600" smtClean="0"/>
            </a:lvl8pPr>
            <a:lvl9pPr lvl="8">
              <a:defRPr lang="en-US" sz="16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6149" name="Shape"/>
          <p:cNvSpPr>
            <a:spLocks noGrp="1"/>
          </p:cNvSpPr>
          <p:nvPr>
            <p:ph type="body" sz="quarter" idx="3"/>
          </p:nvPr>
        </p:nvSpPr>
        <p:spPr>
          <a:xfrm>
            <a:off x="4645025" y="1534795"/>
            <a:ext cx="404177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b="1" smtClean="0"/>
            </a:lvl1pPr>
            <a:lvl2pPr marL="457200" lvl="1" indent="0">
              <a:buNone/>
              <a:defRPr lang="en-US" sz="2000" b="1" smtClean="0"/>
            </a:lvl2pPr>
            <a:lvl3pPr marL="914400" lvl="2" indent="0">
              <a:buNone/>
              <a:defRPr lang="en-US" sz="1800" b="1" smtClean="0"/>
            </a:lvl3pPr>
            <a:lvl4pPr marL="1371600" lvl="3" indent="0">
              <a:buNone/>
              <a:defRPr lang="en-US" sz="1600" b="1" smtClean="0"/>
            </a:lvl4pPr>
            <a:lvl5pPr marL="1828800" lvl="4" indent="0">
              <a:buNone/>
              <a:defRPr lang="en-US" sz="1600" b="1" smtClean="0"/>
            </a:lvl5pPr>
            <a:lvl6pPr marL="2286000" lvl="5" indent="0">
              <a:buNone/>
              <a:defRPr lang="en-US" sz="1600" b="1" smtClean="0"/>
            </a:lvl6pPr>
            <a:lvl7pPr marL="2743200" lvl="6" indent="0">
              <a:buNone/>
              <a:defRPr lang="en-US" sz="1600" b="1" smtClean="0"/>
            </a:lvl7pPr>
            <a:lvl8pPr marL="3200400" lvl="7" indent="0">
              <a:buNone/>
              <a:defRPr lang="en-US" sz="1600" b="1" smtClean="0"/>
            </a:lvl8pPr>
            <a:lvl9pPr marL="3657600" lvl="8" indent="0">
              <a:buNone/>
              <a:defRPr lang="en-US" sz="1600" b="1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6150" name="Shape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 lvl="1">
              <a:defRPr lang="en-US" sz="2000" smtClean="0"/>
            </a:lvl2pPr>
            <a:lvl3pPr lvl="2">
              <a:defRPr lang="en-US" sz="1800" smtClean="0"/>
            </a:lvl3pPr>
            <a:lvl4pPr lvl="3">
              <a:defRPr lang="en-US" sz="1600" smtClean="0"/>
            </a:lvl4pPr>
            <a:lvl5pPr lvl="4">
              <a:defRPr lang="en-US" sz="1600" smtClean="0"/>
            </a:lvl5pPr>
            <a:lvl6pPr lvl="5">
              <a:defRPr lang="en-US" sz="1600" smtClean="0"/>
            </a:lvl6pPr>
            <a:lvl7pPr lvl="6">
              <a:defRPr lang="en-US" sz="1600" smtClean="0"/>
            </a:lvl7pPr>
            <a:lvl8pPr lvl="7">
              <a:defRPr lang="en-US" sz="1600" smtClean="0"/>
            </a:lvl8pPr>
            <a:lvl9pPr lvl="8">
              <a:defRPr lang="en-US" sz="16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5BC1E-5E60-4812-B1AA-03108F56DD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F6394-4843-4F54-8CBC-5E276DED4CC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06B39-BDB8-4119-B637-B314AFF7F4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630" cy="1162050"/>
          </a:xfrm>
          <a:prstGeom prst="rect">
            <a:avLst/>
          </a:prstGeom>
        </p:spPr>
        <p:txBody>
          <a:bodyPr anchor="b"/>
          <a:lstStyle>
            <a:lvl1pPr algn="l">
              <a:defRPr lang="en-US" sz="2000" b="1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9219" name="Shape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  <a:prstGeom prst="rect">
            <a:avLst/>
          </a:prstGeom>
        </p:spPr>
        <p:txBody>
          <a:bodyPr/>
          <a:lstStyle>
            <a:lvl1pPr>
              <a:defRPr lang="en-US" sz="3200" smtClean="0"/>
            </a:lvl1pPr>
            <a:lvl2pPr lvl="1">
              <a:defRPr lang="en-US" sz="2800" smtClean="0"/>
            </a:lvl2pPr>
            <a:lvl3pPr lvl="2">
              <a:defRPr lang="en-US" sz="2400" smtClean="0"/>
            </a:lvl3pPr>
            <a:lvl4pPr lvl="3">
              <a:defRPr lang="en-US" sz="2000" smtClean="0"/>
            </a:lvl4pPr>
            <a:lvl5pPr lvl="4">
              <a:defRPr lang="en-US" sz="2000" smtClean="0"/>
            </a:lvl5pPr>
            <a:lvl6pPr lvl="5">
              <a:defRPr lang="en-US" sz="2000" smtClean="0"/>
            </a:lvl6pPr>
            <a:lvl7pPr lvl="6">
              <a:defRPr lang="en-US" sz="2000" smtClean="0"/>
            </a:lvl7pPr>
            <a:lvl8pPr lvl="7">
              <a:defRPr lang="en-US" sz="2000" smtClean="0"/>
            </a:lvl8pPr>
            <a:lvl9pPr lvl="8">
              <a:defRPr lang="en-US" sz="20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9220" name="Shape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630" cy="4691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400" smtClean="0"/>
            </a:lvl1pPr>
            <a:lvl2pPr marL="457200" lvl="1" indent="0">
              <a:buNone/>
              <a:defRPr lang="en-US" sz="1200" smtClean="0"/>
            </a:lvl2pPr>
            <a:lvl3pPr marL="914400" lvl="2" indent="0">
              <a:buNone/>
              <a:defRPr lang="en-US" sz="1000" smtClean="0"/>
            </a:lvl3pPr>
            <a:lvl4pPr marL="1371600" lvl="3" indent="0">
              <a:buNone/>
              <a:defRPr lang="en-US" sz="900" smtClean="0"/>
            </a:lvl4pPr>
            <a:lvl5pPr marL="1828800" lvl="4" indent="0">
              <a:buNone/>
              <a:defRPr lang="en-US" sz="900" smtClean="0"/>
            </a:lvl5pPr>
            <a:lvl6pPr marL="2286000" lvl="5" indent="0">
              <a:buNone/>
              <a:defRPr lang="en-US" sz="900" smtClean="0"/>
            </a:lvl6pPr>
            <a:lvl7pPr marL="2743200" lvl="6" indent="0">
              <a:buNone/>
              <a:defRPr lang="en-US" sz="900" smtClean="0"/>
            </a:lvl7pPr>
            <a:lvl8pPr marL="3200400" lvl="7" indent="0">
              <a:buNone/>
              <a:defRPr lang="en-US" sz="900" smtClean="0"/>
            </a:lvl8pPr>
            <a:lvl9pPr marL="3657600" lvl="8" indent="0">
              <a:buNone/>
              <a:defRPr lang="en-US" sz="900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A7CFE-210B-4DF7-A0B6-BB8B44CDA8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"/>
          <p:cNvSpPr>
            <a:spLocks noGrp="1"/>
          </p:cNvSpPr>
          <p:nvPr>
            <p:ph type="title"/>
          </p:nvPr>
        </p:nvSpPr>
        <p:spPr>
          <a:xfrm>
            <a:off x="1791970" y="4800600"/>
            <a:ext cx="5487035" cy="567055"/>
          </a:xfrm>
          <a:prstGeom prst="rect">
            <a:avLst/>
          </a:prstGeom>
        </p:spPr>
        <p:txBody>
          <a:bodyPr anchor="b"/>
          <a:lstStyle>
            <a:lvl1pPr algn="l">
              <a:defRPr lang="en-US" sz="2000" b="1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10243" name="Shape"/>
          <p:cNvSpPr>
            <a:spLocks noGrp="1"/>
          </p:cNvSpPr>
          <p:nvPr>
            <p:ph type="pic" idx="1"/>
          </p:nvPr>
        </p:nvSpPr>
        <p:spPr>
          <a:xfrm>
            <a:off x="1791970" y="612775"/>
            <a:ext cx="548703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smtClean="0"/>
            </a:lvl1pPr>
            <a:lvl2pPr marL="457200" lvl="1" indent="0">
              <a:buNone/>
              <a:defRPr lang="en-US" sz="2800" smtClean="0"/>
            </a:lvl2pPr>
            <a:lvl3pPr marL="914400" lvl="2" indent="0">
              <a:buNone/>
              <a:defRPr lang="en-US" sz="2400" smtClean="0"/>
            </a:lvl3pPr>
            <a:lvl4pPr marL="1371600" lvl="3" indent="0">
              <a:buNone/>
              <a:defRPr lang="en-US" sz="2000" smtClean="0"/>
            </a:lvl4pPr>
            <a:lvl5pPr marL="1828800" lvl="4" indent="0">
              <a:buNone/>
              <a:defRPr lang="en-US" sz="2000" smtClean="0"/>
            </a:lvl5pPr>
            <a:lvl6pPr marL="2286000" lvl="5" indent="0">
              <a:buNone/>
              <a:defRPr lang="en-US" sz="2000" smtClean="0"/>
            </a:lvl6pPr>
            <a:lvl7pPr marL="2743200" lvl="6" indent="0">
              <a:buNone/>
              <a:defRPr lang="en-US" sz="2000" smtClean="0"/>
            </a:lvl7pPr>
            <a:lvl8pPr marL="3200400" lvl="7" indent="0">
              <a:buNone/>
              <a:defRPr lang="en-US" sz="2000" smtClean="0"/>
            </a:lvl8pPr>
            <a:lvl9pPr marL="3657600" lvl="8" indent="0">
              <a:buNone/>
              <a:defRPr lang="en-US" sz="2000" smtClean="0"/>
            </a:lvl9pPr>
          </a:lstStyle>
          <a:p>
            <a:pPr lvl="0"/>
            <a:endParaRPr lang="pt-BR" altLang="en-US" noProof="0" smtClean="0">
              <a:sym typeface="Times New Roman"/>
            </a:endParaRPr>
          </a:p>
        </p:txBody>
      </p:sp>
      <p:sp>
        <p:nvSpPr>
          <p:cNvPr id="10244" name="Shape"/>
          <p:cNvSpPr>
            <a:spLocks noGrp="1"/>
          </p:cNvSpPr>
          <p:nvPr>
            <p:ph type="body" sz="half" idx="2"/>
          </p:nvPr>
        </p:nvSpPr>
        <p:spPr>
          <a:xfrm>
            <a:off x="1791970" y="5367020"/>
            <a:ext cx="5487035" cy="805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400" smtClean="0"/>
            </a:lvl1pPr>
            <a:lvl2pPr marL="457200" lvl="1" indent="0">
              <a:buNone/>
              <a:defRPr lang="en-US" sz="1200" smtClean="0"/>
            </a:lvl2pPr>
            <a:lvl3pPr marL="914400" lvl="2" indent="0">
              <a:buNone/>
              <a:defRPr lang="en-US" sz="1000" smtClean="0"/>
            </a:lvl3pPr>
            <a:lvl4pPr marL="1371600" lvl="3" indent="0">
              <a:buNone/>
              <a:defRPr lang="en-US" sz="900" smtClean="0"/>
            </a:lvl4pPr>
            <a:lvl5pPr marL="1828800" lvl="4" indent="0">
              <a:buNone/>
              <a:defRPr lang="en-US" sz="900" smtClean="0"/>
            </a:lvl5pPr>
            <a:lvl6pPr marL="2286000" lvl="5" indent="0">
              <a:buNone/>
              <a:defRPr lang="en-US" sz="900" smtClean="0"/>
            </a:lvl6pPr>
            <a:lvl7pPr marL="2743200" lvl="6" indent="0">
              <a:buNone/>
              <a:defRPr lang="en-US" sz="900" smtClean="0"/>
            </a:lvl7pPr>
            <a:lvl8pPr marL="3200400" lvl="7" indent="0">
              <a:buNone/>
              <a:defRPr lang="en-US" sz="900" smtClean="0"/>
            </a:lvl8pPr>
            <a:lvl9pPr marL="3657600" lvl="8" indent="0">
              <a:buNone/>
              <a:defRPr lang="en-US" sz="900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21A64-9D05-4BC6-9CF8-D38FE678E3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imes New Roman" pitchFamily="18" charset="0"/>
              </a:rPr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imes New Roman" pitchFamily="18" charset="0"/>
              </a:rPr>
              <a:t>Click to edit Master text styles</a:t>
            </a:r>
          </a:p>
          <a:p>
            <a:pPr lvl="1"/>
            <a:r>
              <a:rPr lang="en-US" smtClean="0">
                <a:sym typeface="Times New Roman" pitchFamily="18" charset="0"/>
              </a:rPr>
              <a:t>Second level</a:t>
            </a:r>
          </a:p>
          <a:p>
            <a:pPr lvl="2"/>
            <a:r>
              <a:rPr lang="en-US" smtClean="0">
                <a:sym typeface="Times New Roman" pitchFamily="18" charset="0"/>
              </a:rPr>
              <a:t>Third level</a:t>
            </a:r>
          </a:p>
          <a:p>
            <a:pPr lvl="3"/>
            <a:r>
              <a:rPr lang="en-US" smtClean="0">
                <a:sym typeface="Times New Roman" pitchFamily="18" charset="0"/>
              </a:rPr>
              <a:t>Fourth level</a:t>
            </a:r>
          </a:p>
          <a:p>
            <a:pPr lvl="4"/>
            <a:r>
              <a:rPr lang="en-US" smtClean="0">
                <a:sym typeface="Times New Roman" pitchFamily="18" charset="0"/>
              </a:rPr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BE46D4EE-E5E0-4354-90A2-02910BB54B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-38100" y="6629400"/>
            <a:ext cx="10366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0" lang="en-US" sz="1200" b="1" i="1">
                <a:latin typeface="Book Antiqua" pitchFamily="18" charset="0"/>
              </a:rPr>
              <a:t>McGraw-Hill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584825" y="6651625"/>
            <a:ext cx="3676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0" lang="en-US" sz="1000" b="1" i="1">
                <a:latin typeface="Book Antiqua" pitchFamily="18" charset="0"/>
              </a:rPr>
              <a:t>© 2008 The McGraw-Hill Companies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lang="en-US" sz="4400">
          <a:solidFill>
            <a:schemeClr val="tx2"/>
          </a:solidFill>
          <a:latin typeface="Times New Roman"/>
          <a:ea typeface="Arial"/>
          <a:cs typeface="Arial" charset="0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sz="32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sz="28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sz="24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sz="20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lang="en-US" sz="20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5pPr>
      <a:lvl6pPr marL="2057400" lvl="4" indent="-228600" algn="l" defTabSz="914400" latinLnBrk="0">
        <a:spcBef>
          <a:spcPct val="20000"/>
        </a:spcBef>
        <a:buFontTx/>
        <a:buChar char="»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6pPr>
      <a:lvl7pPr marL="2057400" lvl="4" indent="-228600" algn="l" defTabSz="914400" latinLnBrk="0">
        <a:spcBef>
          <a:spcPct val="20000"/>
        </a:spcBef>
        <a:buFontTx/>
        <a:buChar char="»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7pPr>
      <a:lvl8pPr marL="2057400" lvl="4" indent="-228600" algn="l" defTabSz="914400" latinLnBrk="0">
        <a:spcBef>
          <a:spcPct val="20000"/>
        </a:spcBef>
        <a:buFontTx/>
        <a:buChar char="»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8pPr>
      <a:lvl9pPr marL="2057400" lvl="4" indent="-228600" algn="l" defTabSz="914400" latinLnBrk="0">
        <a:spcBef>
          <a:spcPct val="20000"/>
        </a:spcBef>
        <a:buFontTx/>
        <a:buChar char="»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9pPr>
    </p:bodyStyle>
    <p:otherStyle>
      <a:lvl1pPr marL="0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1pPr>
      <a:lvl2pPr marL="457200" lvl="1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2pPr>
      <a:lvl3pPr marL="914400" lvl="2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3pPr>
      <a:lvl4pPr marL="1371600" lvl="3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4pPr>
      <a:lvl5pPr marL="1828800" lvl="4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5pPr>
      <a:lvl6pPr marL="2286000" lvl="5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6pPr>
      <a:lvl7pPr marL="2743200" lvl="6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7pPr>
      <a:lvl8pPr marL="3200400" lvl="7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8pPr>
      <a:lvl9pPr marL="3657600" lvl="8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225550" y="212725"/>
            <a:ext cx="6995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Quiz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sobre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estrutura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de transistor e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polaridade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22275" y="1114425"/>
            <a:ext cx="7454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dopagem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mais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pesada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encontra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-se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região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____________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822950" y="1076325"/>
            <a:ext cx="10038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emissor</a:t>
            </a:r>
            <a:endParaRPr kumimoji="0"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38150" y="1892300"/>
            <a:ext cx="870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mais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fina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todas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as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três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regiões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chamada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_________.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905500" y="1860550"/>
            <a:ext cx="6719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base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57200" y="2635250"/>
            <a:ext cx="6534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junção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coletor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-base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possui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polaridade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___________.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086350" y="2632075"/>
            <a:ext cx="9489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reversa</a:t>
            </a:r>
            <a:endParaRPr kumimoji="0"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54024" y="3336925"/>
            <a:ext cx="7718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junção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base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emissor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possui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polaridade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___________.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997450" y="3295650"/>
            <a:ext cx="7987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direta</a:t>
            </a:r>
            <a:endParaRPr kumimoji="0"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54025" y="4035425"/>
            <a:ext cx="7899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maioria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dos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portadores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emissor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flui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o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___________.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673725" y="3956050"/>
            <a:ext cx="920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coletor</a:t>
            </a:r>
            <a:endParaRPr kumimoji="0"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2"/>
          <p:cNvSpPr>
            <a:spLocks noChangeArrowheads="1"/>
          </p:cNvSpPr>
          <p:nvPr/>
        </p:nvSpPr>
        <p:spPr bwMode="auto">
          <a:xfrm>
            <a:off x="5378450" y="158750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5124" name="Freeform 3"/>
          <p:cNvSpPr>
            <a:spLocks noChangeArrowheads="1"/>
          </p:cNvSpPr>
          <p:nvPr/>
        </p:nvSpPr>
        <p:spPr bwMode="auto">
          <a:xfrm>
            <a:off x="5575300" y="304800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 rot="4314316">
            <a:off x="5848350" y="298450"/>
            <a:ext cx="393700" cy="4381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445125" y="244475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6708775" y="4492625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N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6772275" y="3114675"/>
            <a:ext cx="400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P</a:t>
            </a:r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6600825" y="3800475"/>
            <a:ext cx="1692275" cy="2035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6604000" y="927100"/>
            <a:ext cx="1692275" cy="2035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6604000" y="2962275"/>
            <a:ext cx="1692275" cy="835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7451725" y="559435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>
            <a:off x="7435850" y="46037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134" name="Group 13"/>
          <p:cNvGrpSpPr>
            <a:grpSpLocks/>
          </p:cNvGrpSpPr>
          <p:nvPr/>
        </p:nvGrpSpPr>
        <p:grpSpPr bwMode="auto">
          <a:xfrm>
            <a:off x="6924675" y="917575"/>
            <a:ext cx="584200" cy="609600"/>
            <a:chOff x="4362" y="578"/>
            <a:chExt cx="368" cy="384"/>
          </a:xfrm>
        </p:grpSpPr>
        <p:sp>
          <p:nvSpPr>
            <p:cNvPr id="5239" name="Oval 14"/>
            <p:cNvSpPr>
              <a:spLocks noChangeArrowheads="1"/>
            </p:cNvSpPr>
            <p:nvPr/>
          </p:nvSpPr>
          <p:spPr bwMode="auto">
            <a:xfrm>
              <a:off x="4362" y="578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40" name="Rectangle 15"/>
            <p:cNvSpPr>
              <a:spLocks noChangeArrowheads="1"/>
            </p:cNvSpPr>
            <p:nvPr/>
          </p:nvSpPr>
          <p:spPr bwMode="auto">
            <a:xfrm>
              <a:off x="4434" y="73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35" name="Group 16"/>
          <p:cNvGrpSpPr>
            <a:grpSpLocks/>
          </p:cNvGrpSpPr>
          <p:nvPr/>
        </p:nvGrpSpPr>
        <p:grpSpPr bwMode="auto">
          <a:xfrm>
            <a:off x="7121525" y="3349625"/>
            <a:ext cx="584200" cy="609600"/>
            <a:chOff x="4486" y="2110"/>
            <a:chExt cx="368" cy="384"/>
          </a:xfrm>
        </p:grpSpPr>
        <p:sp>
          <p:nvSpPr>
            <p:cNvPr id="5237" name="Oval 17"/>
            <p:cNvSpPr>
              <a:spLocks noChangeArrowheads="1"/>
            </p:cNvSpPr>
            <p:nvPr/>
          </p:nvSpPr>
          <p:spPr bwMode="auto">
            <a:xfrm>
              <a:off x="4486" y="211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38" name="Rectangle 18"/>
            <p:cNvSpPr>
              <a:spLocks noChangeArrowheads="1"/>
            </p:cNvSpPr>
            <p:nvPr/>
          </p:nvSpPr>
          <p:spPr bwMode="auto">
            <a:xfrm>
              <a:off x="4560" y="226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36" name="Group 19"/>
          <p:cNvGrpSpPr>
            <a:grpSpLocks/>
          </p:cNvGrpSpPr>
          <p:nvPr/>
        </p:nvGrpSpPr>
        <p:grpSpPr bwMode="auto">
          <a:xfrm>
            <a:off x="6867525" y="1466850"/>
            <a:ext cx="584200" cy="609600"/>
            <a:chOff x="4326" y="924"/>
            <a:chExt cx="368" cy="384"/>
          </a:xfrm>
        </p:grpSpPr>
        <p:sp>
          <p:nvSpPr>
            <p:cNvPr id="5235" name="Oval 20"/>
            <p:cNvSpPr>
              <a:spLocks noChangeArrowheads="1"/>
            </p:cNvSpPr>
            <p:nvPr/>
          </p:nvSpPr>
          <p:spPr bwMode="auto">
            <a:xfrm>
              <a:off x="4326" y="924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36" name="Rectangle 21"/>
            <p:cNvSpPr>
              <a:spLocks noChangeArrowheads="1"/>
            </p:cNvSpPr>
            <p:nvPr/>
          </p:nvSpPr>
          <p:spPr bwMode="auto">
            <a:xfrm>
              <a:off x="4398" y="107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5137" name="Text Box 22"/>
          <p:cNvSpPr txBox="1">
            <a:spLocks noChangeArrowheads="1"/>
          </p:cNvSpPr>
          <p:nvPr/>
        </p:nvSpPr>
        <p:spPr bwMode="auto">
          <a:xfrm>
            <a:off x="8359775" y="1720850"/>
            <a:ext cx="4026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latin typeface="Calibri" pitchFamily="34" charset="0"/>
              </a:rPr>
              <a:t>C</a:t>
            </a:r>
          </a:p>
        </p:txBody>
      </p:sp>
      <p:grpSp>
        <p:nvGrpSpPr>
          <p:cNvPr id="5138" name="Group 23"/>
          <p:cNvGrpSpPr>
            <a:grpSpLocks/>
          </p:cNvGrpSpPr>
          <p:nvPr/>
        </p:nvGrpSpPr>
        <p:grpSpPr bwMode="auto">
          <a:xfrm>
            <a:off x="7559675" y="3149600"/>
            <a:ext cx="609600" cy="609600"/>
            <a:chOff x="4762" y="1984"/>
            <a:chExt cx="384" cy="384"/>
          </a:xfrm>
        </p:grpSpPr>
        <p:sp>
          <p:nvSpPr>
            <p:cNvPr id="5231" name="Oval 24"/>
            <p:cNvSpPr>
              <a:spLocks noChangeArrowheads="1"/>
            </p:cNvSpPr>
            <p:nvPr/>
          </p:nvSpPr>
          <p:spPr bwMode="auto">
            <a:xfrm>
              <a:off x="4762" y="1984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232" name="Group 25"/>
            <p:cNvGrpSpPr>
              <a:grpSpLocks/>
            </p:cNvGrpSpPr>
            <p:nvPr/>
          </p:nvGrpSpPr>
          <p:grpSpPr bwMode="auto">
            <a:xfrm>
              <a:off x="4838" y="2060"/>
              <a:ext cx="230" cy="230"/>
              <a:chOff x="4838" y="2060"/>
              <a:chExt cx="230" cy="230"/>
            </a:xfrm>
          </p:grpSpPr>
          <p:sp>
            <p:nvSpPr>
              <p:cNvPr id="5233" name="Rectangle 26"/>
              <p:cNvSpPr>
                <a:spLocks noChangeArrowheads="1"/>
              </p:cNvSpPr>
              <p:nvPr/>
            </p:nvSpPr>
            <p:spPr bwMode="auto">
              <a:xfrm>
                <a:off x="4838" y="2136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234" name="Rectangle 27"/>
              <p:cNvSpPr>
                <a:spLocks noChangeArrowheads="1"/>
              </p:cNvSpPr>
              <p:nvPr/>
            </p:nvSpPr>
            <p:spPr bwMode="auto">
              <a:xfrm rot="5400000">
                <a:off x="4836" y="2135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5139" name="Group 28"/>
          <p:cNvGrpSpPr>
            <a:grpSpLocks/>
          </p:cNvGrpSpPr>
          <p:nvPr/>
        </p:nvGrpSpPr>
        <p:grpSpPr bwMode="auto">
          <a:xfrm>
            <a:off x="6645275" y="3168650"/>
            <a:ext cx="609600" cy="609600"/>
            <a:chOff x="4186" y="1996"/>
            <a:chExt cx="384" cy="384"/>
          </a:xfrm>
        </p:grpSpPr>
        <p:sp>
          <p:nvSpPr>
            <p:cNvPr id="5227" name="Oval 29"/>
            <p:cNvSpPr>
              <a:spLocks noChangeArrowheads="1"/>
            </p:cNvSpPr>
            <p:nvPr/>
          </p:nvSpPr>
          <p:spPr bwMode="auto">
            <a:xfrm>
              <a:off x="4186" y="1996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228" name="Group 30"/>
            <p:cNvGrpSpPr>
              <a:grpSpLocks/>
            </p:cNvGrpSpPr>
            <p:nvPr/>
          </p:nvGrpSpPr>
          <p:grpSpPr bwMode="auto">
            <a:xfrm>
              <a:off x="4262" y="2072"/>
              <a:ext cx="230" cy="230"/>
              <a:chOff x="4262" y="2072"/>
              <a:chExt cx="230" cy="230"/>
            </a:xfrm>
          </p:grpSpPr>
          <p:sp>
            <p:nvSpPr>
              <p:cNvPr id="5229" name="Rectangle 31"/>
              <p:cNvSpPr>
                <a:spLocks noChangeArrowheads="1"/>
              </p:cNvSpPr>
              <p:nvPr/>
            </p:nvSpPr>
            <p:spPr bwMode="auto">
              <a:xfrm>
                <a:off x="4262" y="2148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230" name="Rectangle 32"/>
              <p:cNvSpPr>
                <a:spLocks noChangeArrowheads="1"/>
              </p:cNvSpPr>
              <p:nvPr/>
            </p:nvSpPr>
            <p:spPr bwMode="auto">
              <a:xfrm rot="5400000">
                <a:off x="4259" y="2147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5140" name="Text Box 33"/>
          <p:cNvSpPr txBox="1">
            <a:spLocks noChangeArrowheads="1"/>
          </p:cNvSpPr>
          <p:nvPr/>
        </p:nvSpPr>
        <p:spPr bwMode="auto">
          <a:xfrm>
            <a:off x="8366125" y="3079750"/>
            <a:ext cx="4154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latin typeface="Calibri" pitchFamily="34" charset="0"/>
              </a:rPr>
              <a:t>B</a:t>
            </a:r>
          </a:p>
        </p:txBody>
      </p:sp>
      <p:grpSp>
        <p:nvGrpSpPr>
          <p:cNvPr id="5141" name="Group 34"/>
          <p:cNvGrpSpPr>
            <a:grpSpLocks/>
          </p:cNvGrpSpPr>
          <p:nvPr/>
        </p:nvGrpSpPr>
        <p:grpSpPr bwMode="auto">
          <a:xfrm>
            <a:off x="6657975" y="3794125"/>
            <a:ext cx="584200" cy="609600"/>
            <a:chOff x="4194" y="2390"/>
            <a:chExt cx="368" cy="384"/>
          </a:xfrm>
        </p:grpSpPr>
        <p:sp>
          <p:nvSpPr>
            <p:cNvPr id="5225" name="Oval 35"/>
            <p:cNvSpPr>
              <a:spLocks noChangeArrowheads="1"/>
            </p:cNvSpPr>
            <p:nvPr/>
          </p:nvSpPr>
          <p:spPr bwMode="auto">
            <a:xfrm>
              <a:off x="4194" y="239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26" name="Rectangle 36"/>
            <p:cNvSpPr>
              <a:spLocks noChangeArrowheads="1"/>
            </p:cNvSpPr>
            <p:nvPr/>
          </p:nvSpPr>
          <p:spPr bwMode="auto">
            <a:xfrm>
              <a:off x="4268" y="254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42" name="Group 37"/>
          <p:cNvGrpSpPr>
            <a:grpSpLocks/>
          </p:cNvGrpSpPr>
          <p:nvPr/>
        </p:nvGrpSpPr>
        <p:grpSpPr bwMode="auto">
          <a:xfrm>
            <a:off x="7169150" y="5086350"/>
            <a:ext cx="584200" cy="609600"/>
            <a:chOff x="4516" y="3204"/>
            <a:chExt cx="368" cy="384"/>
          </a:xfrm>
        </p:grpSpPr>
        <p:sp>
          <p:nvSpPr>
            <p:cNvPr id="5223" name="Oval 38"/>
            <p:cNvSpPr>
              <a:spLocks noChangeArrowheads="1"/>
            </p:cNvSpPr>
            <p:nvPr/>
          </p:nvSpPr>
          <p:spPr bwMode="auto">
            <a:xfrm>
              <a:off x="4516" y="3204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24" name="Rectangle 39"/>
            <p:cNvSpPr>
              <a:spLocks noChangeArrowheads="1"/>
            </p:cNvSpPr>
            <p:nvPr/>
          </p:nvSpPr>
          <p:spPr bwMode="auto">
            <a:xfrm>
              <a:off x="4588" y="33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43" name="Group 40"/>
          <p:cNvGrpSpPr>
            <a:grpSpLocks/>
          </p:cNvGrpSpPr>
          <p:nvPr/>
        </p:nvGrpSpPr>
        <p:grpSpPr bwMode="auto">
          <a:xfrm>
            <a:off x="6661150" y="5156200"/>
            <a:ext cx="584200" cy="609600"/>
            <a:chOff x="4196" y="3248"/>
            <a:chExt cx="368" cy="384"/>
          </a:xfrm>
        </p:grpSpPr>
        <p:sp>
          <p:nvSpPr>
            <p:cNvPr id="5221" name="Oval 41"/>
            <p:cNvSpPr>
              <a:spLocks noChangeArrowheads="1"/>
            </p:cNvSpPr>
            <p:nvPr/>
          </p:nvSpPr>
          <p:spPr bwMode="auto">
            <a:xfrm>
              <a:off x="4196" y="3248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22" name="Rectangle 42"/>
            <p:cNvSpPr>
              <a:spLocks noChangeArrowheads="1"/>
            </p:cNvSpPr>
            <p:nvPr/>
          </p:nvSpPr>
          <p:spPr bwMode="auto">
            <a:xfrm>
              <a:off x="4270" y="340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44" name="Group 43"/>
          <p:cNvGrpSpPr>
            <a:grpSpLocks/>
          </p:cNvGrpSpPr>
          <p:nvPr/>
        </p:nvGrpSpPr>
        <p:grpSpPr bwMode="auto">
          <a:xfrm>
            <a:off x="7505700" y="4619625"/>
            <a:ext cx="584200" cy="609600"/>
            <a:chOff x="4728" y="2910"/>
            <a:chExt cx="368" cy="384"/>
          </a:xfrm>
        </p:grpSpPr>
        <p:sp>
          <p:nvSpPr>
            <p:cNvPr id="5219" name="Oval 44"/>
            <p:cNvSpPr>
              <a:spLocks noChangeArrowheads="1"/>
            </p:cNvSpPr>
            <p:nvPr/>
          </p:nvSpPr>
          <p:spPr bwMode="auto">
            <a:xfrm>
              <a:off x="4728" y="2910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20" name="Rectangle 45"/>
            <p:cNvSpPr>
              <a:spLocks noChangeArrowheads="1"/>
            </p:cNvSpPr>
            <p:nvPr/>
          </p:nvSpPr>
          <p:spPr bwMode="auto">
            <a:xfrm>
              <a:off x="4800" y="306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45" name="Group 46"/>
          <p:cNvGrpSpPr>
            <a:grpSpLocks/>
          </p:cNvGrpSpPr>
          <p:nvPr/>
        </p:nvGrpSpPr>
        <p:grpSpPr bwMode="auto">
          <a:xfrm>
            <a:off x="6689725" y="4479925"/>
            <a:ext cx="584200" cy="609600"/>
            <a:chOff x="4214" y="2822"/>
            <a:chExt cx="368" cy="384"/>
          </a:xfrm>
        </p:grpSpPr>
        <p:sp>
          <p:nvSpPr>
            <p:cNvPr id="5217" name="Oval 47"/>
            <p:cNvSpPr>
              <a:spLocks noChangeArrowheads="1"/>
            </p:cNvSpPr>
            <p:nvPr/>
          </p:nvSpPr>
          <p:spPr bwMode="auto">
            <a:xfrm>
              <a:off x="4214" y="2822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18" name="Rectangle 48"/>
            <p:cNvSpPr>
              <a:spLocks noChangeArrowheads="1"/>
            </p:cNvSpPr>
            <p:nvPr/>
          </p:nvSpPr>
          <p:spPr bwMode="auto">
            <a:xfrm>
              <a:off x="4286" y="297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46" name="Group 49"/>
          <p:cNvGrpSpPr>
            <a:grpSpLocks/>
          </p:cNvGrpSpPr>
          <p:nvPr/>
        </p:nvGrpSpPr>
        <p:grpSpPr bwMode="auto">
          <a:xfrm>
            <a:off x="7026275" y="4073525"/>
            <a:ext cx="584200" cy="609600"/>
            <a:chOff x="4426" y="2566"/>
            <a:chExt cx="368" cy="384"/>
          </a:xfrm>
        </p:grpSpPr>
        <p:sp>
          <p:nvSpPr>
            <p:cNvPr id="5215" name="Oval 50"/>
            <p:cNvSpPr>
              <a:spLocks noChangeArrowheads="1"/>
            </p:cNvSpPr>
            <p:nvPr/>
          </p:nvSpPr>
          <p:spPr bwMode="auto">
            <a:xfrm>
              <a:off x="4426" y="2566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16" name="Rectangle 51"/>
            <p:cNvSpPr>
              <a:spLocks noChangeArrowheads="1"/>
            </p:cNvSpPr>
            <p:nvPr/>
          </p:nvSpPr>
          <p:spPr bwMode="auto">
            <a:xfrm>
              <a:off x="4498" y="271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47" name="Group 52"/>
          <p:cNvGrpSpPr>
            <a:grpSpLocks/>
          </p:cNvGrpSpPr>
          <p:nvPr/>
        </p:nvGrpSpPr>
        <p:grpSpPr bwMode="auto">
          <a:xfrm>
            <a:off x="7610475" y="5086350"/>
            <a:ext cx="584200" cy="609600"/>
            <a:chOff x="4794" y="3204"/>
            <a:chExt cx="368" cy="384"/>
          </a:xfrm>
        </p:grpSpPr>
        <p:sp>
          <p:nvSpPr>
            <p:cNvPr id="5213" name="Oval 53"/>
            <p:cNvSpPr>
              <a:spLocks noChangeArrowheads="1"/>
            </p:cNvSpPr>
            <p:nvPr/>
          </p:nvSpPr>
          <p:spPr bwMode="auto">
            <a:xfrm>
              <a:off x="4794" y="3204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14" name="Rectangle 54"/>
            <p:cNvSpPr>
              <a:spLocks noChangeArrowheads="1"/>
            </p:cNvSpPr>
            <p:nvPr/>
          </p:nvSpPr>
          <p:spPr bwMode="auto">
            <a:xfrm>
              <a:off x="4868" y="33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48" name="Group 55"/>
          <p:cNvGrpSpPr>
            <a:grpSpLocks/>
          </p:cNvGrpSpPr>
          <p:nvPr/>
        </p:nvGrpSpPr>
        <p:grpSpPr bwMode="auto">
          <a:xfrm>
            <a:off x="7686675" y="3781425"/>
            <a:ext cx="584200" cy="609600"/>
            <a:chOff x="4842" y="2382"/>
            <a:chExt cx="368" cy="384"/>
          </a:xfrm>
        </p:grpSpPr>
        <p:sp>
          <p:nvSpPr>
            <p:cNvPr id="5211" name="Oval 56"/>
            <p:cNvSpPr>
              <a:spLocks noChangeArrowheads="1"/>
            </p:cNvSpPr>
            <p:nvPr/>
          </p:nvSpPr>
          <p:spPr bwMode="auto">
            <a:xfrm>
              <a:off x="4842" y="2382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12" name="Rectangle 57"/>
            <p:cNvSpPr>
              <a:spLocks noChangeArrowheads="1"/>
            </p:cNvSpPr>
            <p:nvPr/>
          </p:nvSpPr>
          <p:spPr bwMode="auto">
            <a:xfrm>
              <a:off x="4914" y="253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49" name="Group 58"/>
          <p:cNvGrpSpPr>
            <a:grpSpLocks/>
          </p:cNvGrpSpPr>
          <p:nvPr/>
        </p:nvGrpSpPr>
        <p:grpSpPr bwMode="auto">
          <a:xfrm>
            <a:off x="7315200" y="5168900"/>
            <a:ext cx="584200" cy="609600"/>
            <a:chOff x="4608" y="3256"/>
            <a:chExt cx="368" cy="384"/>
          </a:xfrm>
        </p:grpSpPr>
        <p:sp>
          <p:nvSpPr>
            <p:cNvPr id="5209" name="Oval 59"/>
            <p:cNvSpPr>
              <a:spLocks noChangeArrowheads="1"/>
            </p:cNvSpPr>
            <p:nvPr/>
          </p:nvSpPr>
          <p:spPr bwMode="auto">
            <a:xfrm>
              <a:off x="4608" y="3256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10" name="Rectangle 60"/>
            <p:cNvSpPr>
              <a:spLocks noChangeArrowheads="1"/>
            </p:cNvSpPr>
            <p:nvPr/>
          </p:nvSpPr>
          <p:spPr bwMode="auto">
            <a:xfrm>
              <a:off x="4682" y="341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50" name="Group 61"/>
          <p:cNvGrpSpPr>
            <a:grpSpLocks/>
          </p:cNvGrpSpPr>
          <p:nvPr/>
        </p:nvGrpSpPr>
        <p:grpSpPr bwMode="auto">
          <a:xfrm>
            <a:off x="7499350" y="4222750"/>
            <a:ext cx="584200" cy="609600"/>
            <a:chOff x="4724" y="2660"/>
            <a:chExt cx="368" cy="384"/>
          </a:xfrm>
        </p:grpSpPr>
        <p:sp>
          <p:nvSpPr>
            <p:cNvPr id="5207" name="Oval 62"/>
            <p:cNvSpPr>
              <a:spLocks noChangeArrowheads="1"/>
            </p:cNvSpPr>
            <p:nvPr/>
          </p:nvSpPr>
          <p:spPr bwMode="auto">
            <a:xfrm>
              <a:off x="4724" y="266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08" name="Rectangle 63"/>
            <p:cNvSpPr>
              <a:spLocks noChangeArrowheads="1"/>
            </p:cNvSpPr>
            <p:nvPr/>
          </p:nvSpPr>
          <p:spPr bwMode="auto">
            <a:xfrm>
              <a:off x="4798" y="281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51" name="Group 64"/>
          <p:cNvGrpSpPr>
            <a:grpSpLocks/>
          </p:cNvGrpSpPr>
          <p:nvPr/>
        </p:nvGrpSpPr>
        <p:grpSpPr bwMode="auto">
          <a:xfrm>
            <a:off x="7035800" y="4610100"/>
            <a:ext cx="584200" cy="609600"/>
            <a:chOff x="4432" y="2904"/>
            <a:chExt cx="368" cy="384"/>
          </a:xfrm>
        </p:grpSpPr>
        <p:sp>
          <p:nvSpPr>
            <p:cNvPr id="5205" name="Oval 65"/>
            <p:cNvSpPr>
              <a:spLocks noChangeArrowheads="1"/>
            </p:cNvSpPr>
            <p:nvPr/>
          </p:nvSpPr>
          <p:spPr bwMode="auto">
            <a:xfrm>
              <a:off x="4432" y="2904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06" name="Rectangle 66"/>
            <p:cNvSpPr>
              <a:spLocks noChangeArrowheads="1"/>
            </p:cNvSpPr>
            <p:nvPr/>
          </p:nvSpPr>
          <p:spPr bwMode="auto">
            <a:xfrm>
              <a:off x="4506" y="30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5152" name="Text Box 67"/>
          <p:cNvSpPr txBox="1">
            <a:spLocks noChangeArrowheads="1"/>
          </p:cNvSpPr>
          <p:nvPr/>
        </p:nvSpPr>
        <p:spPr bwMode="auto">
          <a:xfrm>
            <a:off x="8382000" y="4511675"/>
            <a:ext cx="3850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latin typeface="Calibri" pitchFamily="34" charset="0"/>
              </a:rPr>
              <a:t>E</a:t>
            </a:r>
          </a:p>
        </p:txBody>
      </p:sp>
      <p:grpSp>
        <p:nvGrpSpPr>
          <p:cNvPr id="5153" name="Group 68"/>
          <p:cNvGrpSpPr>
            <a:grpSpLocks/>
          </p:cNvGrpSpPr>
          <p:nvPr/>
        </p:nvGrpSpPr>
        <p:grpSpPr bwMode="auto">
          <a:xfrm rot="16200000" flipH="1">
            <a:off x="4772025" y="4337050"/>
            <a:ext cx="482600" cy="615950"/>
            <a:chOff x="2994" y="2978"/>
            <a:chExt cx="304" cy="388"/>
          </a:xfrm>
        </p:grpSpPr>
        <p:sp>
          <p:nvSpPr>
            <p:cNvPr id="5201" name="Line 69"/>
            <p:cNvSpPr>
              <a:spLocks noChangeShapeType="1"/>
            </p:cNvSpPr>
            <p:nvPr/>
          </p:nvSpPr>
          <p:spPr bwMode="auto">
            <a:xfrm>
              <a:off x="2994" y="2978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02" name="Line 70"/>
            <p:cNvSpPr>
              <a:spLocks noChangeShapeType="1"/>
            </p:cNvSpPr>
            <p:nvPr/>
          </p:nvSpPr>
          <p:spPr bwMode="auto">
            <a:xfrm>
              <a:off x="3204" y="2978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03" name="Line 71"/>
            <p:cNvSpPr>
              <a:spLocks noChangeShapeType="1"/>
            </p:cNvSpPr>
            <p:nvPr/>
          </p:nvSpPr>
          <p:spPr bwMode="auto">
            <a:xfrm>
              <a:off x="3298" y="3056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04" name="Line 72"/>
            <p:cNvSpPr>
              <a:spLocks noChangeShapeType="1"/>
            </p:cNvSpPr>
            <p:nvPr/>
          </p:nvSpPr>
          <p:spPr bwMode="auto">
            <a:xfrm>
              <a:off x="3098" y="3056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54" name="Line 73"/>
          <p:cNvSpPr>
            <a:spLocks noChangeShapeType="1"/>
          </p:cNvSpPr>
          <p:nvPr/>
        </p:nvSpPr>
        <p:spPr bwMode="auto">
          <a:xfrm flipV="1">
            <a:off x="5000625" y="2978150"/>
            <a:ext cx="0" cy="1409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55" name="Line 74"/>
          <p:cNvSpPr>
            <a:spLocks noChangeShapeType="1"/>
          </p:cNvSpPr>
          <p:nvPr/>
        </p:nvSpPr>
        <p:spPr bwMode="auto">
          <a:xfrm flipH="1" flipV="1">
            <a:off x="5000625" y="4914900"/>
            <a:ext cx="0" cy="1146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56" name="AutoShape 75"/>
          <p:cNvSpPr>
            <a:spLocks noChangeArrowheads="1"/>
          </p:cNvSpPr>
          <p:nvPr/>
        </p:nvSpPr>
        <p:spPr bwMode="auto">
          <a:xfrm>
            <a:off x="5210175" y="5638800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5157" name="AutoShape 76"/>
          <p:cNvSpPr>
            <a:spLocks noChangeArrowheads="1"/>
          </p:cNvSpPr>
          <p:nvPr/>
        </p:nvSpPr>
        <p:spPr bwMode="auto">
          <a:xfrm>
            <a:off x="5276850" y="5718175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58" name="Freeform 77"/>
          <p:cNvSpPr>
            <a:spLocks noChangeArrowheads="1"/>
          </p:cNvSpPr>
          <p:nvPr/>
        </p:nvSpPr>
        <p:spPr bwMode="auto">
          <a:xfrm>
            <a:off x="5403850" y="5784850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59" name="Line 78"/>
          <p:cNvSpPr>
            <a:spLocks noChangeShapeType="1"/>
          </p:cNvSpPr>
          <p:nvPr/>
        </p:nvSpPr>
        <p:spPr bwMode="auto">
          <a:xfrm flipH="1">
            <a:off x="6407150" y="6026150"/>
            <a:ext cx="1063625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60" name="Line 79"/>
          <p:cNvSpPr>
            <a:spLocks noChangeShapeType="1"/>
          </p:cNvSpPr>
          <p:nvPr/>
        </p:nvSpPr>
        <p:spPr bwMode="auto">
          <a:xfrm>
            <a:off x="4997450" y="6032500"/>
            <a:ext cx="196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161" name="Group 80"/>
          <p:cNvGrpSpPr>
            <a:grpSpLocks/>
          </p:cNvGrpSpPr>
          <p:nvPr/>
        </p:nvGrpSpPr>
        <p:grpSpPr bwMode="auto">
          <a:xfrm rot="16200000" flipH="1">
            <a:off x="4759325" y="1746250"/>
            <a:ext cx="482600" cy="615950"/>
            <a:chOff x="2998" y="1100"/>
            <a:chExt cx="304" cy="388"/>
          </a:xfrm>
        </p:grpSpPr>
        <p:sp>
          <p:nvSpPr>
            <p:cNvPr id="5197" name="Line 81"/>
            <p:cNvSpPr>
              <a:spLocks noChangeShapeType="1"/>
            </p:cNvSpPr>
            <p:nvPr/>
          </p:nvSpPr>
          <p:spPr bwMode="auto">
            <a:xfrm>
              <a:off x="2998" y="1100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98" name="Line 82"/>
            <p:cNvSpPr>
              <a:spLocks noChangeShapeType="1"/>
            </p:cNvSpPr>
            <p:nvPr/>
          </p:nvSpPr>
          <p:spPr bwMode="auto">
            <a:xfrm>
              <a:off x="3206" y="1100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99" name="Line 83"/>
            <p:cNvSpPr>
              <a:spLocks noChangeShapeType="1"/>
            </p:cNvSpPr>
            <p:nvPr/>
          </p:nvSpPr>
          <p:spPr bwMode="auto">
            <a:xfrm>
              <a:off x="3302" y="1178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00" name="Line 84"/>
            <p:cNvSpPr>
              <a:spLocks noChangeShapeType="1"/>
            </p:cNvSpPr>
            <p:nvPr/>
          </p:nvSpPr>
          <p:spPr bwMode="auto">
            <a:xfrm>
              <a:off x="3102" y="1178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62" name="Line 85"/>
          <p:cNvSpPr>
            <a:spLocks noChangeShapeType="1"/>
          </p:cNvSpPr>
          <p:nvPr/>
        </p:nvSpPr>
        <p:spPr bwMode="auto">
          <a:xfrm flipV="1">
            <a:off x="4997450" y="447675"/>
            <a:ext cx="0" cy="1390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63" name="Line 86"/>
          <p:cNvSpPr>
            <a:spLocks noChangeShapeType="1"/>
          </p:cNvSpPr>
          <p:nvPr/>
        </p:nvSpPr>
        <p:spPr bwMode="auto">
          <a:xfrm flipH="1" flipV="1">
            <a:off x="4997450" y="2311400"/>
            <a:ext cx="0" cy="1146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64" name="Line 87"/>
          <p:cNvSpPr>
            <a:spLocks noChangeShapeType="1"/>
          </p:cNvSpPr>
          <p:nvPr/>
        </p:nvSpPr>
        <p:spPr bwMode="auto">
          <a:xfrm>
            <a:off x="4981575" y="466725"/>
            <a:ext cx="40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65" name="Line 88"/>
          <p:cNvSpPr>
            <a:spLocks noChangeShapeType="1"/>
          </p:cNvSpPr>
          <p:nvPr/>
        </p:nvSpPr>
        <p:spPr bwMode="auto">
          <a:xfrm flipH="1">
            <a:off x="6584950" y="476250"/>
            <a:ext cx="854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66" name="Line 89"/>
          <p:cNvSpPr>
            <a:spLocks noChangeShapeType="1"/>
          </p:cNvSpPr>
          <p:nvPr/>
        </p:nvSpPr>
        <p:spPr bwMode="auto">
          <a:xfrm rot="4314316">
            <a:off x="5676900" y="5778500"/>
            <a:ext cx="393700" cy="4381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67" name="Line 90"/>
          <p:cNvSpPr>
            <a:spLocks noChangeShapeType="1"/>
          </p:cNvSpPr>
          <p:nvPr/>
        </p:nvSpPr>
        <p:spPr bwMode="auto">
          <a:xfrm flipH="1">
            <a:off x="4975225" y="3384550"/>
            <a:ext cx="196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68" name="Text Box 91"/>
          <p:cNvSpPr txBox="1">
            <a:spLocks noChangeArrowheads="1"/>
          </p:cNvSpPr>
          <p:nvPr/>
        </p:nvSpPr>
        <p:spPr bwMode="auto">
          <a:xfrm>
            <a:off x="2963863" y="168275"/>
            <a:ext cx="18902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 b="1" dirty="0">
                <a:solidFill>
                  <a:srgbClr val="B50116"/>
                </a:solidFill>
                <a:latin typeface="Calibri" pitchFamily="34" charset="0"/>
              </a:rPr>
              <a:t>I</a:t>
            </a:r>
            <a:r>
              <a:rPr kumimoji="0" lang="en-US" sz="3200" b="1" baseline="-25000" dirty="0">
                <a:solidFill>
                  <a:srgbClr val="B50116"/>
                </a:solidFill>
                <a:latin typeface="Calibri" pitchFamily="34" charset="0"/>
              </a:rPr>
              <a:t>C </a:t>
            </a:r>
            <a:r>
              <a:rPr kumimoji="0" lang="en-US" sz="3200" b="1" dirty="0">
                <a:solidFill>
                  <a:srgbClr val="B50116"/>
                </a:solidFill>
                <a:latin typeface="Calibri" pitchFamily="34" charset="0"/>
              </a:rPr>
              <a:t>= 99 </a:t>
            </a:r>
            <a:r>
              <a:rPr kumimoji="0" lang="en-US" sz="3200" b="1" dirty="0" err="1">
                <a:solidFill>
                  <a:srgbClr val="B50116"/>
                </a:solidFill>
                <a:latin typeface="Calibri" pitchFamily="34" charset="0"/>
              </a:rPr>
              <a:t>mA</a:t>
            </a:r>
            <a:endParaRPr kumimoji="0" lang="en-US" sz="3200" b="1" dirty="0">
              <a:solidFill>
                <a:srgbClr val="B50116"/>
              </a:solidFill>
              <a:latin typeface="Calibri" pitchFamily="34" charset="0"/>
            </a:endParaRPr>
          </a:p>
        </p:txBody>
      </p:sp>
      <p:sp>
        <p:nvSpPr>
          <p:cNvPr id="5169" name="Text Box 92"/>
          <p:cNvSpPr txBox="1">
            <a:spLocks noChangeArrowheads="1"/>
          </p:cNvSpPr>
          <p:nvPr/>
        </p:nvSpPr>
        <p:spPr bwMode="auto">
          <a:xfrm>
            <a:off x="3059113" y="3051175"/>
            <a:ext cx="1721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 b="1" dirty="0">
                <a:solidFill>
                  <a:srgbClr val="B50116"/>
                </a:solidFill>
                <a:latin typeface="Calibri" pitchFamily="34" charset="0"/>
              </a:rPr>
              <a:t>I</a:t>
            </a:r>
            <a:r>
              <a:rPr kumimoji="0" lang="en-US" sz="3200" b="1" baseline="-25000" dirty="0">
                <a:solidFill>
                  <a:srgbClr val="B50116"/>
                </a:solidFill>
                <a:latin typeface="Calibri" pitchFamily="34" charset="0"/>
              </a:rPr>
              <a:t>B</a:t>
            </a:r>
            <a:r>
              <a:rPr kumimoji="0" lang="en-US" sz="3200" b="1" dirty="0">
                <a:solidFill>
                  <a:srgbClr val="B50116"/>
                </a:solidFill>
                <a:latin typeface="Calibri" pitchFamily="34" charset="0"/>
              </a:rPr>
              <a:t> = 1 </a:t>
            </a:r>
            <a:r>
              <a:rPr kumimoji="0" lang="en-US" sz="3200" b="1" dirty="0" err="1">
                <a:solidFill>
                  <a:srgbClr val="B50116"/>
                </a:solidFill>
                <a:latin typeface="Calibri" pitchFamily="34" charset="0"/>
              </a:rPr>
              <a:t>mA</a:t>
            </a:r>
            <a:endParaRPr kumimoji="0" lang="en-US" sz="3200" b="1" dirty="0">
              <a:solidFill>
                <a:srgbClr val="B50116"/>
              </a:solidFill>
              <a:latin typeface="Calibri" pitchFamily="34" charset="0"/>
            </a:endParaRPr>
          </a:p>
        </p:txBody>
      </p:sp>
      <p:sp>
        <p:nvSpPr>
          <p:cNvPr id="5170" name="Text Box 93"/>
          <p:cNvSpPr txBox="1">
            <a:spLocks noChangeArrowheads="1"/>
          </p:cNvSpPr>
          <p:nvPr/>
        </p:nvSpPr>
        <p:spPr bwMode="auto">
          <a:xfrm>
            <a:off x="2728913" y="5756275"/>
            <a:ext cx="21178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 b="1" dirty="0">
                <a:solidFill>
                  <a:srgbClr val="B50116"/>
                </a:solidFill>
                <a:latin typeface="Calibri" pitchFamily="34" charset="0"/>
              </a:rPr>
              <a:t>I</a:t>
            </a:r>
            <a:r>
              <a:rPr kumimoji="0" lang="en-US" sz="3200" b="1" baseline="-25000" dirty="0">
                <a:solidFill>
                  <a:srgbClr val="B50116"/>
                </a:solidFill>
                <a:latin typeface="Calibri" pitchFamily="34" charset="0"/>
              </a:rPr>
              <a:t>E</a:t>
            </a:r>
            <a:r>
              <a:rPr kumimoji="0" lang="en-US" sz="3200" b="1" dirty="0">
                <a:solidFill>
                  <a:srgbClr val="B50116"/>
                </a:solidFill>
                <a:latin typeface="Calibri" pitchFamily="34" charset="0"/>
              </a:rPr>
              <a:t> = 100 </a:t>
            </a:r>
            <a:r>
              <a:rPr kumimoji="0" lang="en-US" sz="3200" b="1" dirty="0" err="1">
                <a:solidFill>
                  <a:srgbClr val="B50116"/>
                </a:solidFill>
                <a:latin typeface="Calibri" pitchFamily="34" charset="0"/>
              </a:rPr>
              <a:t>mA</a:t>
            </a:r>
            <a:endParaRPr kumimoji="0" lang="en-US" sz="3200" b="1" dirty="0">
              <a:solidFill>
                <a:srgbClr val="B50116"/>
              </a:solidFill>
              <a:latin typeface="Calibri" pitchFamily="34" charset="0"/>
            </a:endParaRPr>
          </a:p>
        </p:txBody>
      </p:sp>
      <p:sp>
        <p:nvSpPr>
          <p:cNvPr id="5171" name="Line 94"/>
          <p:cNvSpPr>
            <a:spLocks noChangeShapeType="1"/>
          </p:cNvSpPr>
          <p:nvPr/>
        </p:nvSpPr>
        <p:spPr bwMode="auto">
          <a:xfrm>
            <a:off x="5467350" y="3381375"/>
            <a:ext cx="606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72" name="Rectangle 95"/>
          <p:cNvSpPr>
            <a:spLocks noChangeArrowheads="1"/>
          </p:cNvSpPr>
          <p:nvPr/>
        </p:nvSpPr>
        <p:spPr bwMode="auto">
          <a:xfrm>
            <a:off x="5464175" y="3349625"/>
            <a:ext cx="60642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73" name="Freeform 96"/>
          <p:cNvSpPr>
            <a:spLocks noChangeArrowheads="1"/>
          </p:cNvSpPr>
          <p:nvPr/>
        </p:nvSpPr>
        <p:spPr bwMode="auto">
          <a:xfrm>
            <a:off x="5584825" y="314325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74" name="Line 97"/>
          <p:cNvSpPr>
            <a:spLocks noChangeShapeType="1"/>
          </p:cNvSpPr>
          <p:nvPr/>
        </p:nvSpPr>
        <p:spPr bwMode="auto">
          <a:xfrm rot="4314316">
            <a:off x="5807075" y="292100"/>
            <a:ext cx="393700" cy="4381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75" name="AutoShape 98"/>
          <p:cNvSpPr>
            <a:spLocks noChangeArrowheads="1"/>
          </p:cNvSpPr>
          <p:nvPr/>
        </p:nvSpPr>
        <p:spPr bwMode="auto">
          <a:xfrm>
            <a:off x="5168900" y="3054350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5176" name="AutoShape 99"/>
          <p:cNvSpPr>
            <a:spLocks noChangeArrowheads="1"/>
          </p:cNvSpPr>
          <p:nvPr/>
        </p:nvSpPr>
        <p:spPr bwMode="auto">
          <a:xfrm>
            <a:off x="5235575" y="3133725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77" name="Freeform 100"/>
          <p:cNvSpPr>
            <a:spLocks noChangeArrowheads="1"/>
          </p:cNvSpPr>
          <p:nvPr/>
        </p:nvSpPr>
        <p:spPr bwMode="auto">
          <a:xfrm>
            <a:off x="5362575" y="3200400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78" name="Line 101"/>
          <p:cNvSpPr>
            <a:spLocks noChangeShapeType="1"/>
          </p:cNvSpPr>
          <p:nvPr/>
        </p:nvSpPr>
        <p:spPr bwMode="auto">
          <a:xfrm flipH="1">
            <a:off x="6375400" y="3365500"/>
            <a:ext cx="244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79" name="Line 102"/>
          <p:cNvSpPr>
            <a:spLocks noChangeShapeType="1"/>
          </p:cNvSpPr>
          <p:nvPr/>
        </p:nvSpPr>
        <p:spPr bwMode="auto">
          <a:xfrm rot="-33210">
            <a:off x="5314950" y="3235325"/>
            <a:ext cx="393700" cy="4381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180" name="Group 103"/>
          <p:cNvGrpSpPr>
            <a:grpSpLocks/>
          </p:cNvGrpSpPr>
          <p:nvPr/>
        </p:nvGrpSpPr>
        <p:grpSpPr bwMode="auto">
          <a:xfrm>
            <a:off x="7296150" y="1816100"/>
            <a:ext cx="584200" cy="609600"/>
            <a:chOff x="4596" y="1144"/>
            <a:chExt cx="368" cy="384"/>
          </a:xfrm>
        </p:grpSpPr>
        <p:sp>
          <p:nvSpPr>
            <p:cNvPr id="5195" name="Oval 104"/>
            <p:cNvSpPr>
              <a:spLocks noChangeArrowheads="1"/>
            </p:cNvSpPr>
            <p:nvPr/>
          </p:nvSpPr>
          <p:spPr bwMode="auto">
            <a:xfrm>
              <a:off x="4596" y="1144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96" name="Rectangle 105"/>
            <p:cNvSpPr>
              <a:spLocks noChangeArrowheads="1"/>
            </p:cNvSpPr>
            <p:nvPr/>
          </p:nvSpPr>
          <p:spPr bwMode="auto">
            <a:xfrm>
              <a:off x="4670" y="129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81" name="Group 106"/>
          <p:cNvGrpSpPr>
            <a:grpSpLocks/>
          </p:cNvGrpSpPr>
          <p:nvPr/>
        </p:nvGrpSpPr>
        <p:grpSpPr bwMode="auto">
          <a:xfrm>
            <a:off x="7023100" y="2428875"/>
            <a:ext cx="584200" cy="609600"/>
            <a:chOff x="4424" y="1530"/>
            <a:chExt cx="368" cy="384"/>
          </a:xfrm>
        </p:grpSpPr>
        <p:sp>
          <p:nvSpPr>
            <p:cNvPr id="5193" name="Oval 107"/>
            <p:cNvSpPr>
              <a:spLocks noChangeArrowheads="1"/>
            </p:cNvSpPr>
            <p:nvPr/>
          </p:nvSpPr>
          <p:spPr bwMode="auto">
            <a:xfrm>
              <a:off x="4424" y="153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94" name="Rectangle 108"/>
            <p:cNvSpPr>
              <a:spLocks noChangeArrowheads="1"/>
            </p:cNvSpPr>
            <p:nvPr/>
          </p:nvSpPr>
          <p:spPr bwMode="auto">
            <a:xfrm>
              <a:off x="4498" y="168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2637" name="Text Box 109"/>
          <p:cNvSpPr txBox="1">
            <a:spLocks noChangeArrowheads="1"/>
          </p:cNvSpPr>
          <p:nvPr/>
        </p:nvSpPr>
        <p:spPr bwMode="auto">
          <a:xfrm>
            <a:off x="142875" y="4657725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  =  </a:t>
            </a:r>
          </a:p>
        </p:txBody>
      </p:sp>
      <p:sp>
        <p:nvSpPr>
          <p:cNvPr id="22638" name="Text Box 110"/>
          <p:cNvSpPr txBox="1">
            <a:spLocks noChangeArrowheads="1"/>
          </p:cNvSpPr>
          <p:nvPr/>
        </p:nvSpPr>
        <p:spPr bwMode="auto">
          <a:xfrm>
            <a:off x="1239838" y="4333875"/>
            <a:ext cx="5421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kumimoji="0" lang="en-US" sz="3200" b="1" baseline="-2500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kumimoji="0" lang="en-US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639" name="Text Box 111"/>
          <p:cNvSpPr txBox="1">
            <a:spLocks noChangeArrowheads="1"/>
          </p:cNvSpPr>
          <p:nvPr/>
        </p:nvSpPr>
        <p:spPr bwMode="auto">
          <a:xfrm>
            <a:off x="1246188" y="4997450"/>
            <a:ext cx="5277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kumimoji="0" lang="en-US" sz="3200" b="1" baseline="-2500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kumimoji="0" lang="en-US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640" name="Line 112"/>
          <p:cNvSpPr>
            <a:spLocks noChangeShapeType="1"/>
          </p:cNvSpPr>
          <p:nvPr/>
        </p:nvSpPr>
        <p:spPr bwMode="auto">
          <a:xfrm>
            <a:off x="1073150" y="4972050"/>
            <a:ext cx="1362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86" name="Text Box 113"/>
          <p:cNvSpPr txBox="1">
            <a:spLocks noChangeArrowheads="1"/>
          </p:cNvSpPr>
          <p:nvPr/>
        </p:nvSpPr>
        <p:spPr bwMode="auto">
          <a:xfrm>
            <a:off x="276225" y="1879600"/>
            <a:ext cx="32289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ganho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corrente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da</a:t>
            </a:r>
          </a:p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base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coletor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chamada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b.</a:t>
            </a:r>
          </a:p>
        </p:txBody>
      </p:sp>
      <p:grpSp>
        <p:nvGrpSpPr>
          <p:cNvPr id="24" name="Group 114"/>
          <p:cNvGrpSpPr>
            <a:grpSpLocks/>
          </p:cNvGrpSpPr>
          <p:nvPr/>
        </p:nvGrpSpPr>
        <p:grpSpPr bwMode="auto">
          <a:xfrm>
            <a:off x="1028700" y="4254500"/>
            <a:ext cx="923925" cy="1377950"/>
            <a:chOff x="792" y="2716"/>
            <a:chExt cx="582" cy="868"/>
          </a:xfrm>
        </p:grpSpPr>
        <p:sp>
          <p:nvSpPr>
            <p:cNvPr id="5191" name="Rectangle 115"/>
            <p:cNvSpPr>
              <a:spLocks noChangeArrowheads="1"/>
            </p:cNvSpPr>
            <p:nvPr/>
          </p:nvSpPr>
          <p:spPr bwMode="auto">
            <a:xfrm>
              <a:off x="800" y="2716"/>
              <a:ext cx="574" cy="3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92" name="Rectangle 116"/>
            <p:cNvSpPr>
              <a:spLocks noChangeArrowheads="1"/>
            </p:cNvSpPr>
            <p:nvPr/>
          </p:nvSpPr>
          <p:spPr bwMode="auto">
            <a:xfrm>
              <a:off x="792" y="3214"/>
              <a:ext cx="574" cy="3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645" name="Text Box 117"/>
          <p:cNvSpPr txBox="1">
            <a:spLocks noChangeArrowheads="1"/>
          </p:cNvSpPr>
          <p:nvPr/>
        </p:nvSpPr>
        <p:spPr bwMode="auto">
          <a:xfrm>
            <a:off x="1116013" y="4318000"/>
            <a:ext cx="12763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99 </a:t>
            </a:r>
            <a:r>
              <a:rPr kumimoji="0"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mA</a:t>
            </a:r>
            <a:endParaRPr kumimoji="0"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22646" name="Text Box 118"/>
          <p:cNvSpPr txBox="1">
            <a:spLocks noChangeArrowheads="1"/>
          </p:cNvSpPr>
          <p:nvPr/>
        </p:nvSpPr>
        <p:spPr bwMode="auto">
          <a:xfrm>
            <a:off x="1208088" y="5108575"/>
            <a:ext cx="10679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1 mA</a:t>
            </a:r>
          </a:p>
        </p:txBody>
      </p:sp>
      <p:sp>
        <p:nvSpPr>
          <p:cNvPr id="22647" name="Text Box 119"/>
          <p:cNvSpPr txBox="1">
            <a:spLocks noChangeArrowheads="1"/>
          </p:cNvSpPr>
          <p:nvPr/>
        </p:nvSpPr>
        <p:spPr bwMode="auto">
          <a:xfrm>
            <a:off x="2628900" y="4679950"/>
            <a:ext cx="8996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= 99</a:t>
            </a:r>
          </a:p>
        </p:txBody>
      </p:sp>
      <p:graphicFrame>
        <p:nvGraphicFramePr>
          <p:cNvPr id="5122" name="Object 120"/>
          <p:cNvGraphicFramePr>
            <a:graphicFrameLocks noChangeAspect="1"/>
          </p:cNvGraphicFramePr>
          <p:nvPr/>
        </p:nvGraphicFramePr>
        <p:xfrm>
          <a:off x="1155700" y="3203575"/>
          <a:ext cx="1308100" cy="885825"/>
        </p:xfrm>
        <a:graphic>
          <a:graphicData uri="http://schemas.openxmlformats.org/presentationml/2006/ole">
            <p:oleObj spid="_x0000_s5122" name="Image" r:id="rId3" imgW="588215" imgH="39925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2"/>
          <p:cNvSpPr>
            <a:spLocks noChangeArrowheads="1"/>
          </p:cNvSpPr>
          <p:nvPr/>
        </p:nvSpPr>
        <p:spPr bwMode="auto">
          <a:xfrm>
            <a:off x="5378450" y="158750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6148" name="Freeform 3"/>
          <p:cNvSpPr>
            <a:spLocks noChangeArrowheads="1"/>
          </p:cNvSpPr>
          <p:nvPr/>
        </p:nvSpPr>
        <p:spPr bwMode="auto">
          <a:xfrm>
            <a:off x="5575300" y="304800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 rot="4314316">
            <a:off x="5848350" y="298450"/>
            <a:ext cx="393700" cy="4381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50" name="AutoShape 5"/>
          <p:cNvSpPr>
            <a:spLocks noChangeArrowheads="1"/>
          </p:cNvSpPr>
          <p:nvPr/>
        </p:nvSpPr>
        <p:spPr bwMode="auto">
          <a:xfrm>
            <a:off x="5445125" y="244475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6708775" y="4492625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N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6772275" y="3114675"/>
            <a:ext cx="400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P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6600825" y="3800475"/>
            <a:ext cx="1692275" cy="2035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6604000" y="927100"/>
            <a:ext cx="1692275" cy="2035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6604000" y="2962275"/>
            <a:ext cx="1692275" cy="835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7442200" y="56134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7435850" y="46037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6158" name="Group 13"/>
          <p:cNvGrpSpPr>
            <a:grpSpLocks/>
          </p:cNvGrpSpPr>
          <p:nvPr/>
        </p:nvGrpSpPr>
        <p:grpSpPr bwMode="auto">
          <a:xfrm>
            <a:off x="6924675" y="917575"/>
            <a:ext cx="584200" cy="609600"/>
            <a:chOff x="4362" y="578"/>
            <a:chExt cx="368" cy="384"/>
          </a:xfrm>
        </p:grpSpPr>
        <p:sp>
          <p:nvSpPr>
            <p:cNvPr id="6257" name="Oval 14"/>
            <p:cNvSpPr>
              <a:spLocks noChangeArrowheads="1"/>
            </p:cNvSpPr>
            <p:nvPr/>
          </p:nvSpPr>
          <p:spPr bwMode="auto">
            <a:xfrm>
              <a:off x="4362" y="578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58" name="Rectangle 15"/>
            <p:cNvSpPr>
              <a:spLocks noChangeArrowheads="1"/>
            </p:cNvSpPr>
            <p:nvPr/>
          </p:nvSpPr>
          <p:spPr bwMode="auto">
            <a:xfrm>
              <a:off x="4434" y="73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59" name="Group 16"/>
          <p:cNvGrpSpPr>
            <a:grpSpLocks/>
          </p:cNvGrpSpPr>
          <p:nvPr/>
        </p:nvGrpSpPr>
        <p:grpSpPr bwMode="auto">
          <a:xfrm>
            <a:off x="7121525" y="3349625"/>
            <a:ext cx="584200" cy="609600"/>
            <a:chOff x="4486" y="2110"/>
            <a:chExt cx="368" cy="384"/>
          </a:xfrm>
        </p:grpSpPr>
        <p:sp>
          <p:nvSpPr>
            <p:cNvPr id="6255" name="Oval 17"/>
            <p:cNvSpPr>
              <a:spLocks noChangeArrowheads="1"/>
            </p:cNvSpPr>
            <p:nvPr/>
          </p:nvSpPr>
          <p:spPr bwMode="auto">
            <a:xfrm>
              <a:off x="4486" y="211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56" name="Rectangle 18"/>
            <p:cNvSpPr>
              <a:spLocks noChangeArrowheads="1"/>
            </p:cNvSpPr>
            <p:nvPr/>
          </p:nvSpPr>
          <p:spPr bwMode="auto">
            <a:xfrm>
              <a:off x="4560" y="226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60" name="Group 19"/>
          <p:cNvGrpSpPr>
            <a:grpSpLocks/>
          </p:cNvGrpSpPr>
          <p:nvPr/>
        </p:nvGrpSpPr>
        <p:grpSpPr bwMode="auto">
          <a:xfrm>
            <a:off x="6867525" y="1466850"/>
            <a:ext cx="584200" cy="609600"/>
            <a:chOff x="4326" y="924"/>
            <a:chExt cx="368" cy="384"/>
          </a:xfrm>
        </p:grpSpPr>
        <p:sp>
          <p:nvSpPr>
            <p:cNvPr id="6253" name="Oval 20"/>
            <p:cNvSpPr>
              <a:spLocks noChangeArrowheads="1"/>
            </p:cNvSpPr>
            <p:nvPr/>
          </p:nvSpPr>
          <p:spPr bwMode="auto">
            <a:xfrm>
              <a:off x="4326" y="924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54" name="Rectangle 21"/>
            <p:cNvSpPr>
              <a:spLocks noChangeArrowheads="1"/>
            </p:cNvSpPr>
            <p:nvPr/>
          </p:nvSpPr>
          <p:spPr bwMode="auto">
            <a:xfrm>
              <a:off x="4398" y="107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61" name="Text Box 22"/>
          <p:cNvSpPr txBox="1">
            <a:spLocks noChangeArrowheads="1"/>
          </p:cNvSpPr>
          <p:nvPr/>
        </p:nvSpPr>
        <p:spPr bwMode="auto">
          <a:xfrm>
            <a:off x="8359775" y="1720850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C</a:t>
            </a:r>
          </a:p>
        </p:txBody>
      </p:sp>
      <p:grpSp>
        <p:nvGrpSpPr>
          <p:cNvPr id="6162" name="Group 23"/>
          <p:cNvGrpSpPr>
            <a:grpSpLocks/>
          </p:cNvGrpSpPr>
          <p:nvPr/>
        </p:nvGrpSpPr>
        <p:grpSpPr bwMode="auto">
          <a:xfrm>
            <a:off x="7559675" y="3149600"/>
            <a:ext cx="609600" cy="609600"/>
            <a:chOff x="4762" y="1984"/>
            <a:chExt cx="384" cy="384"/>
          </a:xfrm>
        </p:grpSpPr>
        <p:sp>
          <p:nvSpPr>
            <p:cNvPr id="6249" name="Oval 24"/>
            <p:cNvSpPr>
              <a:spLocks noChangeArrowheads="1"/>
            </p:cNvSpPr>
            <p:nvPr/>
          </p:nvSpPr>
          <p:spPr bwMode="auto">
            <a:xfrm>
              <a:off x="4762" y="1984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250" name="Group 25"/>
            <p:cNvGrpSpPr>
              <a:grpSpLocks/>
            </p:cNvGrpSpPr>
            <p:nvPr/>
          </p:nvGrpSpPr>
          <p:grpSpPr bwMode="auto">
            <a:xfrm>
              <a:off x="4838" y="2060"/>
              <a:ext cx="230" cy="230"/>
              <a:chOff x="4838" y="2060"/>
              <a:chExt cx="230" cy="230"/>
            </a:xfrm>
          </p:grpSpPr>
          <p:sp>
            <p:nvSpPr>
              <p:cNvPr id="6251" name="Rectangle 26"/>
              <p:cNvSpPr>
                <a:spLocks noChangeArrowheads="1"/>
              </p:cNvSpPr>
              <p:nvPr/>
            </p:nvSpPr>
            <p:spPr bwMode="auto">
              <a:xfrm>
                <a:off x="4838" y="2136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52" name="Rectangle 27"/>
              <p:cNvSpPr>
                <a:spLocks noChangeArrowheads="1"/>
              </p:cNvSpPr>
              <p:nvPr/>
            </p:nvSpPr>
            <p:spPr bwMode="auto">
              <a:xfrm rot="5400000">
                <a:off x="4836" y="2135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163" name="Group 28"/>
          <p:cNvGrpSpPr>
            <a:grpSpLocks/>
          </p:cNvGrpSpPr>
          <p:nvPr/>
        </p:nvGrpSpPr>
        <p:grpSpPr bwMode="auto">
          <a:xfrm>
            <a:off x="6645275" y="3168650"/>
            <a:ext cx="609600" cy="609600"/>
            <a:chOff x="4186" y="1996"/>
            <a:chExt cx="384" cy="384"/>
          </a:xfrm>
        </p:grpSpPr>
        <p:sp>
          <p:nvSpPr>
            <p:cNvPr id="6245" name="Oval 29"/>
            <p:cNvSpPr>
              <a:spLocks noChangeArrowheads="1"/>
            </p:cNvSpPr>
            <p:nvPr/>
          </p:nvSpPr>
          <p:spPr bwMode="auto">
            <a:xfrm>
              <a:off x="4186" y="1996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246" name="Group 30"/>
            <p:cNvGrpSpPr>
              <a:grpSpLocks/>
            </p:cNvGrpSpPr>
            <p:nvPr/>
          </p:nvGrpSpPr>
          <p:grpSpPr bwMode="auto">
            <a:xfrm>
              <a:off x="4262" y="2072"/>
              <a:ext cx="230" cy="230"/>
              <a:chOff x="4262" y="2072"/>
              <a:chExt cx="230" cy="230"/>
            </a:xfrm>
          </p:grpSpPr>
          <p:sp>
            <p:nvSpPr>
              <p:cNvPr id="6247" name="Rectangle 31"/>
              <p:cNvSpPr>
                <a:spLocks noChangeArrowheads="1"/>
              </p:cNvSpPr>
              <p:nvPr/>
            </p:nvSpPr>
            <p:spPr bwMode="auto">
              <a:xfrm>
                <a:off x="4262" y="2148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48" name="Rectangle 32"/>
              <p:cNvSpPr>
                <a:spLocks noChangeArrowheads="1"/>
              </p:cNvSpPr>
              <p:nvPr/>
            </p:nvSpPr>
            <p:spPr bwMode="auto">
              <a:xfrm rot="5400000">
                <a:off x="4259" y="2147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6164" name="Text Box 33"/>
          <p:cNvSpPr txBox="1">
            <a:spLocks noChangeArrowheads="1"/>
          </p:cNvSpPr>
          <p:nvPr/>
        </p:nvSpPr>
        <p:spPr bwMode="auto">
          <a:xfrm>
            <a:off x="8366125" y="3079750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B</a:t>
            </a:r>
          </a:p>
        </p:txBody>
      </p:sp>
      <p:grpSp>
        <p:nvGrpSpPr>
          <p:cNvPr id="6165" name="Group 34"/>
          <p:cNvGrpSpPr>
            <a:grpSpLocks/>
          </p:cNvGrpSpPr>
          <p:nvPr/>
        </p:nvGrpSpPr>
        <p:grpSpPr bwMode="auto">
          <a:xfrm>
            <a:off x="6657975" y="3794125"/>
            <a:ext cx="584200" cy="609600"/>
            <a:chOff x="4194" y="2390"/>
            <a:chExt cx="368" cy="384"/>
          </a:xfrm>
        </p:grpSpPr>
        <p:sp>
          <p:nvSpPr>
            <p:cNvPr id="6243" name="Oval 35"/>
            <p:cNvSpPr>
              <a:spLocks noChangeArrowheads="1"/>
            </p:cNvSpPr>
            <p:nvPr/>
          </p:nvSpPr>
          <p:spPr bwMode="auto">
            <a:xfrm>
              <a:off x="4194" y="239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4" name="Rectangle 36"/>
            <p:cNvSpPr>
              <a:spLocks noChangeArrowheads="1"/>
            </p:cNvSpPr>
            <p:nvPr/>
          </p:nvSpPr>
          <p:spPr bwMode="auto">
            <a:xfrm>
              <a:off x="4268" y="254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66" name="Group 37"/>
          <p:cNvGrpSpPr>
            <a:grpSpLocks/>
          </p:cNvGrpSpPr>
          <p:nvPr/>
        </p:nvGrpSpPr>
        <p:grpSpPr bwMode="auto">
          <a:xfrm>
            <a:off x="7169150" y="5086350"/>
            <a:ext cx="584200" cy="609600"/>
            <a:chOff x="4516" y="3204"/>
            <a:chExt cx="368" cy="384"/>
          </a:xfrm>
        </p:grpSpPr>
        <p:sp>
          <p:nvSpPr>
            <p:cNvPr id="6241" name="Oval 38"/>
            <p:cNvSpPr>
              <a:spLocks noChangeArrowheads="1"/>
            </p:cNvSpPr>
            <p:nvPr/>
          </p:nvSpPr>
          <p:spPr bwMode="auto">
            <a:xfrm>
              <a:off x="4516" y="3204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2" name="Rectangle 39"/>
            <p:cNvSpPr>
              <a:spLocks noChangeArrowheads="1"/>
            </p:cNvSpPr>
            <p:nvPr/>
          </p:nvSpPr>
          <p:spPr bwMode="auto">
            <a:xfrm>
              <a:off x="4588" y="33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67" name="Group 40"/>
          <p:cNvGrpSpPr>
            <a:grpSpLocks/>
          </p:cNvGrpSpPr>
          <p:nvPr/>
        </p:nvGrpSpPr>
        <p:grpSpPr bwMode="auto">
          <a:xfrm>
            <a:off x="6661150" y="5156200"/>
            <a:ext cx="584200" cy="609600"/>
            <a:chOff x="4196" y="3248"/>
            <a:chExt cx="368" cy="384"/>
          </a:xfrm>
        </p:grpSpPr>
        <p:sp>
          <p:nvSpPr>
            <p:cNvPr id="6239" name="Oval 41"/>
            <p:cNvSpPr>
              <a:spLocks noChangeArrowheads="1"/>
            </p:cNvSpPr>
            <p:nvPr/>
          </p:nvSpPr>
          <p:spPr bwMode="auto">
            <a:xfrm>
              <a:off x="4196" y="3248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0" name="Rectangle 42"/>
            <p:cNvSpPr>
              <a:spLocks noChangeArrowheads="1"/>
            </p:cNvSpPr>
            <p:nvPr/>
          </p:nvSpPr>
          <p:spPr bwMode="auto">
            <a:xfrm>
              <a:off x="4270" y="340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68" name="Group 43"/>
          <p:cNvGrpSpPr>
            <a:grpSpLocks/>
          </p:cNvGrpSpPr>
          <p:nvPr/>
        </p:nvGrpSpPr>
        <p:grpSpPr bwMode="auto">
          <a:xfrm>
            <a:off x="7505700" y="4619625"/>
            <a:ext cx="584200" cy="609600"/>
            <a:chOff x="4728" y="2910"/>
            <a:chExt cx="368" cy="384"/>
          </a:xfrm>
        </p:grpSpPr>
        <p:sp>
          <p:nvSpPr>
            <p:cNvPr id="6237" name="Oval 44"/>
            <p:cNvSpPr>
              <a:spLocks noChangeArrowheads="1"/>
            </p:cNvSpPr>
            <p:nvPr/>
          </p:nvSpPr>
          <p:spPr bwMode="auto">
            <a:xfrm>
              <a:off x="4728" y="2910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38" name="Rectangle 45"/>
            <p:cNvSpPr>
              <a:spLocks noChangeArrowheads="1"/>
            </p:cNvSpPr>
            <p:nvPr/>
          </p:nvSpPr>
          <p:spPr bwMode="auto">
            <a:xfrm>
              <a:off x="4800" y="306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69" name="Group 46"/>
          <p:cNvGrpSpPr>
            <a:grpSpLocks/>
          </p:cNvGrpSpPr>
          <p:nvPr/>
        </p:nvGrpSpPr>
        <p:grpSpPr bwMode="auto">
          <a:xfrm>
            <a:off x="6689725" y="4479925"/>
            <a:ext cx="584200" cy="609600"/>
            <a:chOff x="4214" y="2822"/>
            <a:chExt cx="368" cy="384"/>
          </a:xfrm>
        </p:grpSpPr>
        <p:sp>
          <p:nvSpPr>
            <p:cNvPr id="6235" name="Oval 47"/>
            <p:cNvSpPr>
              <a:spLocks noChangeArrowheads="1"/>
            </p:cNvSpPr>
            <p:nvPr/>
          </p:nvSpPr>
          <p:spPr bwMode="auto">
            <a:xfrm>
              <a:off x="4214" y="2822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36" name="Rectangle 48"/>
            <p:cNvSpPr>
              <a:spLocks noChangeArrowheads="1"/>
            </p:cNvSpPr>
            <p:nvPr/>
          </p:nvSpPr>
          <p:spPr bwMode="auto">
            <a:xfrm>
              <a:off x="4286" y="297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70" name="Group 49"/>
          <p:cNvGrpSpPr>
            <a:grpSpLocks/>
          </p:cNvGrpSpPr>
          <p:nvPr/>
        </p:nvGrpSpPr>
        <p:grpSpPr bwMode="auto">
          <a:xfrm>
            <a:off x="7026275" y="4073525"/>
            <a:ext cx="584200" cy="609600"/>
            <a:chOff x="4426" y="2566"/>
            <a:chExt cx="368" cy="384"/>
          </a:xfrm>
        </p:grpSpPr>
        <p:sp>
          <p:nvSpPr>
            <p:cNvPr id="6233" name="Oval 50"/>
            <p:cNvSpPr>
              <a:spLocks noChangeArrowheads="1"/>
            </p:cNvSpPr>
            <p:nvPr/>
          </p:nvSpPr>
          <p:spPr bwMode="auto">
            <a:xfrm>
              <a:off x="4426" y="2566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34" name="Rectangle 51"/>
            <p:cNvSpPr>
              <a:spLocks noChangeArrowheads="1"/>
            </p:cNvSpPr>
            <p:nvPr/>
          </p:nvSpPr>
          <p:spPr bwMode="auto">
            <a:xfrm>
              <a:off x="4498" y="271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71" name="Group 52"/>
          <p:cNvGrpSpPr>
            <a:grpSpLocks/>
          </p:cNvGrpSpPr>
          <p:nvPr/>
        </p:nvGrpSpPr>
        <p:grpSpPr bwMode="auto">
          <a:xfrm>
            <a:off x="7610475" y="5086350"/>
            <a:ext cx="584200" cy="609600"/>
            <a:chOff x="4794" y="3204"/>
            <a:chExt cx="368" cy="384"/>
          </a:xfrm>
        </p:grpSpPr>
        <p:sp>
          <p:nvSpPr>
            <p:cNvPr id="6231" name="Oval 53"/>
            <p:cNvSpPr>
              <a:spLocks noChangeArrowheads="1"/>
            </p:cNvSpPr>
            <p:nvPr/>
          </p:nvSpPr>
          <p:spPr bwMode="auto">
            <a:xfrm>
              <a:off x="4794" y="3204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32" name="Rectangle 54"/>
            <p:cNvSpPr>
              <a:spLocks noChangeArrowheads="1"/>
            </p:cNvSpPr>
            <p:nvPr/>
          </p:nvSpPr>
          <p:spPr bwMode="auto">
            <a:xfrm>
              <a:off x="4868" y="33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72" name="Group 55"/>
          <p:cNvGrpSpPr>
            <a:grpSpLocks/>
          </p:cNvGrpSpPr>
          <p:nvPr/>
        </p:nvGrpSpPr>
        <p:grpSpPr bwMode="auto">
          <a:xfrm>
            <a:off x="7686675" y="3781425"/>
            <a:ext cx="584200" cy="609600"/>
            <a:chOff x="4842" y="2382"/>
            <a:chExt cx="368" cy="384"/>
          </a:xfrm>
        </p:grpSpPr>
        <p:sp>
          <p:nvSpPr>
            <p:cNvPr id="6229" name="Oval 56"/>
            <p:cNvSpPr>
              <a:spLocks noChangeArrowheads="1"/>
            </p:cNvSpPr>
            <p:nvPr/>
          </p:nvSpPr>
          <p:spPr bwMode="auto">
            <a:xfrm>
              <a:off x="4842" y="2382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30" name="Rectangle 57"/>
            <p:cNvSpPr>
              <a:spLocks noChangeArrowheads="1"/>
            </p:cNvSpPr>
            <p:nvPr/>
          </p:nvSpPr>
          <p:spPr bwMode="auto">
            <a:xfrm>
              <a:off x="4914" y="253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73" name="Group 58"/>
          <p:cNvGrpSpPr>
            <a:grpSpLocks/>
          </p:cNvGrpSpPr>
          <p:nvPr/>
        </p:nvGrpSpPr>
        <p:grpSpPr bwMode="auto">
          <a:xfrm>
            <a:off x="7315200" y="5168900"/>
            <a:ext cx="584200" cy="609600"/>
            <a:chOff x="4608" y="3256"/>
            <a:chExt cx="368" cy="384"/>
          </a:xfrm>
        </p:grpSpPr>
        <p:sp>
          <p:nvSpPr>
            <p:cNvPr id="6227" name="Oval 59"/>
            <p:cNvSpPr>
              <a:spLocks noChangeArrowheads="1"/>
            </p:cNvSpPr>
            <p:nvPr/>
          </p:nvSpPr>
          <p:spPr bwMode="auto">
            <a:xfrm>
              <a:off x="4608" y="3256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28" name="Rectangle 60"/>
            <p:cNvSpPr>
              <a:spLocks noChangeArrowheads="1"/>
            </p:cNvSpPr>
            <p:nvPr/>
          </p:nvSpPr>
          <p:spPr bwMode="auto">
            <a:xfrm>
              <a:off x="4682" y="341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74" name="Group 61"/>
          <p:cNvGrpSpPr>
            <a:grpSpLocks/>
          </p:cNvGrpSpPr>
          <p:nvPr/>
        </p:nvGrpSpPr>
        <p:grpSpPr bwMode="auto">
          <a:xfrm>
            <a:off x="7499350" y="4222750"/>
            <a:ext cx="584200" cy="609600"/>
            <a:chOff x="4724" y="2660"/>
            <a:chExt cx="368" cy="384"/>
          </a:xfrm>
        </p:grpSpPr>
        <p:sp>
          <p:nvSpPr>
            <p:cNvPr id="6225" name="Oval 62"/>
            <p:cNvSpPr>
              <a:spLocks noChangeArrowheads="1"/>
            </p:cNvSpPr>
            <p:nvPr/>
          </p:nvSpPr>
          <p:spPr bwMode="auto">
            <a:xfrm>
              <a:off x="4724" y="266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26" name="Rectangle 63"/>
            <p:cNvSpPr>
              <a:spLocks noChangeArrowheads="1"/>
            </p:cNvSpPr>
            <p:nvPr/>
          </p:nvSpPr>
          <p:spPr bwMode="auto">
            <a:xfrm>
              <a:off x="4798" y="281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75" name="Group 64"/>
          <p:cNvGrpSpPr>
            <a:grpSpLocks/>
          </p:cNvGrpSpPr>
          <p:nvPr/>
        </p:nvGrpSpPr>
        <p:grpSpPr bwMode="auto">
          <a:xfrm>
            <a:off x="7035800" y="4610100"/>
            <a:ext cx="584200" cy="609600"/>
            <a:chOff x="4432" y="2904"/>
            <a:chExt cx="368" cy="384"/>
          </a:xfrm>
        </p:grpSpPr>
        <p:sp>
          <p:nvSpPr>
            <p:cNvPr id="6223" name="Oval 65"/>
            <p:cNvSpPr>
              <a:spLocks noChangeArrowheads="1"/>
            </p:cNvSpPr>
            <p:nvPr/>
          </p:nvSpPr>
          <p:spPr bwMode="auto">
            <a:xfrm>
              <a:off x="4432" y="2904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24" name="Rectangle 66"/>
            <p:cNvSpPr>
              <a:spLocks noChangeArrowheads="1"/>
            </p:cNvSpPr>
            <p:nvPr/>
          </p:nvSpPr>
          <p:spPr bwMode="auto">
            <a:xfrm>
              <a:off x="4506" y="30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76" name="Text Box 67"/>
          <p:cNvSpPr txBox="1">
            <a:spLocks noChangeArrowheads="1"/>
          </p:cNvSpPr>
          <p:nvPr/>
        </p:nvSpPr>
        <p:spPr bwMode="auto">
          <a:xfrm>
            <a:off x="8382000" y="451167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E</a:t>
            </a:r>
          </a:p>
        </p:txBody>
      </p:sp>
      <p:grpSp>
        <p:nvGrpSpPr>
          <p:cNvPr id="6177" name="Group 68"/>
          <p:cNvGrpSpPr>
            <a:grpSpLocks/>
          </p:cNvGrpSpPr>
          <p:nvPr/>
        </p:nvGrpSpPr>
        <p:grpSpPr bwMode="auto">
          <a:xfrm rot="16200000" flipH="1">
            <a:off x="4762500" y="4337050"/>
            <a:ext cx="482600" cy="615950"/>
            <a:chOff x="2994" y="2978"/>
            <a:chExt cx="304" cy="388"/>
          </a:xfrm>
        </p:grpSpPr>
        <p:sp>
          <p:nvSpPr>
            <p:cNvPr id="6219" name="Line 69"/>
            <p:cNvSpPr>
              <a:spLocks noChangeShapeType="1"/>
            </p:cNvSpPr>
            <p:nvPr/>
          </p:nvSpPr>
          <p:spPr bwMode="auto">
            <a:xfrm>
              <a:off x="2994" y="2978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20" name="Line 70"/>
            <p:cNvSpPr>
              <a:spLocks noChangeShapeType="1"/>
            </p:cNvSpPr>
            <p:nvPr/>
          </p:nvSpPr>
          <p:spPr bwMode="auto">
            <a:xfrm>
              <a:off x="3204" y="2978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21" name="Line 71"/>
            <p:cNvSpPr>
              <a:spLocks noChangeShapeType="1"/>
            </p:cNvSpPr>
            <p:nvPr/>
          </p:nvSpPr>
          <p:spPr bwMode="auto">
            <a:xfrm>
              <a:off x="3298" y="3056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22" name="Line 72"/>
            <p:cNvSpPr>
              <a:spLocks noChangeShapeType="1"/>
            </p:cNvSpPr>
            <p:nvPr/>
          </p:nvSpPr>
          <p:spPr bwMode="auto">
            <a:xfrm>
              <a:off x="3098" y="3056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178" name="Line 73"/>
          <p:cNvSpPr>
            <a:spLocks noChangeShapeType="1"/>
          </p:cNvSpPr>
          <p:nvPr/>
        </p:nvSpPr>
        <p:spPr bwMode="auto">
          <a:xfrm flipV="1">
            <a:off x="5000625" y="2959100"/>
            <a:ext cx="0" cy="1409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79" name="Line 74"/>
          <p:cNvSpPr>
            <a:spLocks noChangeShapeType="1"/>
          </p:cNvSpPr>
          <p:nvPr/>
        </p:nvSpPr>
        <p:spPr bwMode="auto">
          <a:xfrm flipH="1" flipV="1">
            <a:off x="5000625" y="4914900"/>
            <a:ext cx="0" cy="1146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80" name="AutoShape 75"/>
          <p:cNvSpPr>
            <a:spLocks noChangeArrowheads="1"/>
          </p:cNvSpPr>
          <p:nvPr/>
        </p:nvSpPr>
        <p:spPr bwMode="auto">
          <a:xfrm>
            <a:off x="5210175" y="5657850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6181" name="AutoShape 76"/>
          <p:cNvSpPr>
            <a:spLocks noChangeArrowheads="1"/>
          </p:cNvSpPr>
          <p:nvPr/>
        </p:nvSpPr>
        <p:spPr bwMode="auto">
          <a:xfrm>
            <a:off x="5257800" y="5765800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2" name="Freeform 77"/>
          <p:cNvSpPr>
            <a:spLocks noChangeArrowheads="1"/>
          </p:cNvSpPr>
          <p:nvPr/>
        </p:nvSpPr>
        <p:spPr bwMode="auto">
          <a:xfrm>
            <a:off x="5384800" y="5832475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83" name="Line 78"/>
          <p:cNvSpPr>
            <a:spLocks noChangeShapeType="1"/>
          </p:cNvSpPr>
          <p:nvPr/>
        </p:nvSpPr>
        <p:spPr bwMode="auto">
          <a:xfrm flipH="1">
            <a:off x="6407150" y="6045200"/>
            <a:ext cx="1063625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84" name="Line 79"/>
          <p:cNvSpPr>
            <a:spLocks noChangeShapeType="1"/>
          </p:cNvSpPr>
          <p:nvPr/>
        </p:nvSpPr>
        <p:spPr bwMode="auto">
          <a:xfrm>
            <a:off x="4987925" y="6032500"/>
            <a:ext cx="196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6185" name="Group 80"/>
          <p:cNvGrpSpPr>
            <a:grpSpLocks/>
          </p:cNvGrpSpPr>
          <p:nvPr/>
        </p:nvGrpSpPr>
        <p:grpSpPr bwMode="auto">
          <a:xfrm rot="16200000" flipH="1">
            <a:off x="4759325" y="1746250"/>
            <a:ext cx="482600" cy="615950"/>
            <a:chOff x="2998" y="1100"/>
            <a:chExt cx="304" cy="388"/>
          </a:xfrm>
        </p:grpSpPr>
        <p:sp>
          <p:nvSpPr>
            <p:cNvPr id="6215" name="Line 81"/>
            <p:cNvSpPr>
              <a:spLocks noChangeShapeType="1"/>
            </p:cNvSpPr>
            <p:nvPr/>
          </p:nvSpPr>
          <p:spPr bwMode="auto">
            <a:xfrm>
              <a:off x="2998" y="1100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6" name="Line 82"/>
            <p:cNvSpPr>
              <a:spLocks noChangeShapeType="1"/>
            </p:cNvSpPr>
            <p:nvPr/>
          </p:nvSpPr>
          <p:spPr bwMode="auto">
            <a:xfrm>
              <a:off x="3206" y="1100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7" name="Line 83"/>
            <p:cNvSpPr>
              <a:spLocks noChangeShapeType="1"/>
            </p:cNvSpPr>
            <p:nvPr/>
          </p:nvSpPr>
          <p:spPr bwMode="auto">
            <a:xfrm>
              <a:off x="3302" y="1178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8" name="Line 84"/>
            <p:cNvSpPr>
              <a:spLocks noChangeShapeType="1"/>
            </p:cNvSpPr>
            <p:nvPr/>
          </p:nvSpPr>
          <p:spPr bwMode="auto">
            <a:xfrm>
              <a:off x="3102" y="1178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186" name="Line 85"/>
          <p:cNvSpPr>
            <a:spLocks noChangeShapeType="1"/>
          </p:cNvSpPr>
          <p:nvPr/>
        </p:nvSpPr>
        <p:spPr bwMode="auto">
          <a:xfrm flipV="1">
            <a:off x="4987925" y="444500"/>
            <a:ext cx="0" cy="1390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87" name="Line 86"/>
          <p:cNvSpPr>
            <a:spLocks noChangeShapeType="1"/>
          </p:cNvSpPr>
          <p:nvPr/>
        </p:nvSpPr>
        <p:spPr bwMode="auto">
          <a:xfrm flipH="1" flipV="1">
            <a:off x="4997450" y="2311400"/>
            <a:ext cx="0" cy="1146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88" name="Line 87"/>
          <p:cNvSpPr>
            <a:spLocks noChangeShapeType="1"/>
          </p:cNvSpPr>
          <p:nvPr/>
        </p:nvSpPr>
        <p:spPr bwMode="auto">
          <a:xfrm>
            <a:off x="4981575" y="466725"/>
            <a:ext cx="40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89" name="Line 88"/>
          <p:cNvSpPr>
            <a:spLocks noChangeShapeType="1"/>
          </p:cNvSpPr>
          <p:nvPr/>
        </p:nvSpPr>
        <p:spPr bwMode="auto">
          <a:xfrm flipH="1">
            <a:off x="6584950" y="476250"/>
            <a:ext cx="854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90" name="Line 89"/>
          <p:cNvSpPr>
            <a:spLocks noChangeShapeType="1"/>
          </p:cNvSpPr>
          <p:nvPr/>
        </p:nvSpPr>
        <p:spPr bwMode="auto">
          <a:xfrm rot="4314316">
            <a:off x="5657850" y="5826125"/>
            <a:ext cx="393700" cy="4381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91" name="Line 90"/>
          <p:cNvSpPr>
            <a:spLocks noChangeShapeType="1"/>
          </p:cNvSpPr>
          <p:nvPr/>
        </p:nvSpPr>
        <p:spPr bwMode="auto">
          <a:xfrm flipH="1">
            <a:off x="4975225" y="3384550"/>
            <a:ext cx="196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92" name="Text Box 91"/>
          <p:cNvSpPr txBox="1">
            <a:spLocks noChangeArrowheads="1"/>
          </p:cNvSpPr>
          <p:nvPr/>
        </p:nvSpPr>
        <p:spPr bwMode="auto">
          <a:xfrm>
            <a:off x="3049588" y="254000"/>
            <a:ext cx="18902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kumimoji="0" lang="en-US" sz="3200" b="1" baseline="-25000" dirty="0">
                <a:solidFill>
                  <a:srgbClr val="FF0000"/>
                </a:solidFill>
                <a:latin typeface="Calibri" pitchFamily="34" charset="0"/>
              </a:rPr>
              <a:t>C </a:t>
            </a:r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= 99 </a:t>
            </a:r>
            <a:r>
              <a:rPr kumimoji="0" lang="en-US" sz="3200" b="1" dirty="0" err="1">
                <a:solidFill>
                  <a:srgbClr val="FF0000"/>
                </a:solidFill>
                <a:latin typeface="Calibri" pitchFamily="34" charset="0"/>
              </a:rPr>
              <a:t>mA</a:t>
            </a:r>
            <a:endParaRPr kumimoji="0" lang="en-US" sz="3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193" name="Text Box 92"/>
          <p:cNvSpPr txBox="1">
            <a:spLocks noChangeArrowheads="1"/>
          </p:cNvSpPr>
          <p:nvPr/>
        </p:nvSpPr>
        <p:spPr bwMode="auto">
          <a:xfrm>
            <a:off x="3201988" y="3117850"/>
            <a:ext cx="1721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kumimoji="0" lang="en-US" sz="3200" b="1" baseline="-25000" dirty="0">
                <a:solidFill>
                  <a:srgbClr val="FF0000"/>
                </a:solidFill>
                <a:latin typeface="Calibri" pitchFamily="34" charset="0"/>
              </a:rPr>
              <a:t>B</a:t>
            </a:r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 = 1 </a:t>
            </a:r>
            <a:r>
              <a:rPr kumimoji="0" lang="en-US" sz="3200" b="1" dirty="0" err="1">
                <a:solidFill>
                  <a:srgbClr val="FF0000"/>
                </a:solidFill>
                <a:latin typeface="Calibri" pitchFamily="34" charset="0"/>
              </a:rPr>
              <a:t>mA</a:t>
            </a:r>
            <a:endParaRPr kumimoji="0" lang="en-US" sz="3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194" name="Text Box 93"/>
          <p:cNvSpPr txBox="1">
            <a:spLocks noChangeArrowheads="1"/>
          </p:cNvSpPr>
          <p:nvPr/>
        </p:nvSpPr>
        <p:spPr bwMode="auto">
          <a:xfrm>
            <a:off x="2881313" y="5737225"/>
            <a:ext cx="21178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kumimoji="0" lang="en-US" sz="3200" b="1" baseline="-25000" dirty="0">
                <a:solidFill>
                  <a:srgbClr val="FF0000"/>
                </a:solidFill>
                <a:latin typeface="Calibri" pitchFamily="34" charset="0"/>
              </a:rPr>
              <a:t>E</a:t>
            </a:r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 = 100 </a:t>
            </a:r>
            <a:r>
              <a:rPr kumimoji="0" lang="en-US" sz="3200" b="1" dirty="0" err="1">
                <a:solidFill>
                  <a:srgbClr val="FF0000"/>
                </a:solidFill>
                <a:latin typeface="Calibri" pitchFamily="34" charset="0"/>
              </a:rPr>
              <a:t>mA</a:t>
            </a:r>
            <a:endParaRPr kumimoji="0" lang="en-US" sz="3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195" name="Line 94"/>
          <p:cNvSpPr>
            <a:spLocks noChangeShapeType="1"/>
          </p:cNvSpPr>
          <p:nvPr/>
        </p:nvSpPr>
        <p:spPr bwMode="auto">
          <a:xfrm>
            <a:off x="5467350" y="3381375"/>
            <a:ext cx="606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96" name="Rectangle 95"/>
          <p:cNvSpPr>
            <a:spLocks noChangeArrowheads="1"/>
          </p:cNvSpPr>
          <p:nvPr/>
        </p:nvSpPr>
        <p:spPr bwMode="auto">
          <a:xfrm>
            <a:off x="5464175" y="3349625"/>
            <a:ext cx="60642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97" name="Freeform 96"/>
          <p:cNvSpPr>
            <a:spLocks noChangeArrowheads="1"/>
          </p:cNvSpPr>
          <p:nvPr/>
        </p:nvSpPr>
        <p:spPr bwMode="auto">
          <a:xfrm>
            <a:off x="5584825" y="314325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98" name="Line 97"/>
          <p:cNvSpPr>
            <a:spLocks noChangeShapeType="1"/>
          </p:cNvSpPr>
          <p:nvPr/>
        </p:nvSpPr>
        <p:spPr bwMode="auto">
          <a:xfrm rot="4314316">
            <a:off x="5807075" y="292100"/>
            <a:ext cx="393700" cy="4381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99" name="AutoShape 98"/>
          <p:cNvSpPr>
            <a:spLocks noChangeArrowheads="1"/>
          </p:cNvSpPr>
          <p:nvPr/>
        </p:nvSpPr>
        <p:spPr bwMode="auto">
          <a:xfrm>
            <a:off x="5168900" y="3054350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6200" name="AutoShape 99"/>
          <p:cNvSpPr>
            <a:spLocks noChangeArrowheads="1"/>
          </p:cNvSpPr>
          <p:nvPr/>
        </p:nvSpPr>
        <p:spPr bwMode="auto">
          <a:xfrm>
            <a:off x="5235575" y="3133725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201" name="Freeform 100"/>
          <p:cNvSpPr>
            <a:spLocks noChangeArrowheads="1"/>
          </p:cNvSpPr>
          <p:nvPr/>
        </p:nvSpPr>
        <p:spPr bwMode="auto">
          <a:xfrm>
            <a:off x="5362575" y="3200400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202" name="Line 101"/>
          <p:cNvSpPr>
            <a:spLocks noChangeShapeType="1"/>
          </p:cNvSpPr>
          <p:nvPr/>
        </p:nvSpPr>
        <p:spPr bwMode="auto">
          <a:xfrm flipH="1">
            <a:off x="6388100" y="3365500"/>
            <a:ext cx="2095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203" name="Line 102"/>
          <p:cNvSpPr>
            <a:spLocks noChangeShapeType="1"/>
          </p:cNvSpPr>
          <p:nvPr/>
        </p:nvSpPr>
        <p:spPr bwMode="auto">
          <a:xfrm rot="-33210">
            <a:off x="5314950" y="3235325"/>
            <a:ext cx="393700" cy="4381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6204" name="Group 103"/>
          <p:cNvGrpSpPr>
            <a:grpSpLocks/>
          </p:cNvGrpSpPr>
          <p:nvPr/>
        </p:nvGrpSpPr>
        <p:grpSpPr bwMode="auto">
          <a:xfrm>
            <a:off x="7296150" y="1816100"/>
            <a:ext cx="584200" cy="609600"/>
            <a:chOff x="4596" y="1144"/>
            <a:chExt cx="368" cy="384"/>
          </a:xfrm>
        </p:grpSpPr>
        <p:sp>
          <p:nvSpPr>
            <p:cNvPr id="6213" name="Oval 104"/>
            <p:cNvSpPr>
              <a:spLocks noChangeArrowheads="1"/>
            </p:cNvSpPr>
            <p:nvPr/>
          </p:nvSpPr>
          <p:spPr bwMode="auto">
            <a:xfrm>
              <a:off x="4596" y="1144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14" name="Rectangle 105"/>
            <p:cNvSpPr>
              <a:spLocks noChangeArrowheads="1"/>
            </p:cNvSpPr>
            <p:nvPr/>
          </p:nvSpPr>
          <p:spPr bwMode="auto">
            <a:xfrm>
              <a:off x="4670" y="129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205" name="Group 106"/>
          <p:cNvGrpSpPr>
            <a:grpSpLocks/>
          </p:cNvGrpSpPr>
          <p:nvPr/>
        </p:nvGrpSpPr>
        <p:grpSpPr bwMode="auto">
          <a:xfrm>
            <a:off x="7023100" y="2428875"/>
            <a:ext cx="584200" cy="609600"/>
            <a:chOff x="4424" y="1530"/>
            <a:chExt cx="368" cy="384"/>
          </a:xfrm>
        </p:grpSpPr>
        <p:sp>
          <p:nvSpPr>
            <p:cNvPr id="6211" name="Oval 107"/>
            <p:cNvSpPr>
              <a:spLocks noChangeArrowheads="1"/>
            </p:cNvSpPr>
            <p:nvPr/>
          </p:nvSpPr>
          <p:spPr bwMode="auto">
            <a:xfrm>
              <a:off x="4424" y="153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12" name="Rectangle 108"/>
            <p:cNvSpPr>
              <a:spLocks noChangeArrowheads="1"/>
            </p:cNvSpPr>
            <p:nvPr/>
          </p:nvSpPr>
          <p:spPr bwMode="auto">
            <a:xfrm>
              <a:off x="4498" y="168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3661" name="Text Box 109"/>
          <p:cNvSpPr txBox="1">
            <a:spLocks noChangeArrowheads="1"/>
          </p:cNvSpPr>
          <p:nvPr/>
        </p:nvSpPr>
        <p:spPr bwMode="auto">
          <a:xfrm>
            <a:off x="482600" y="3698875"/>
            <a:ext cx="19111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</a:t>
            </a:r>
            <a:r>
              <a:rPr kumimoji="0" lang="en-US" sz="3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</a:t>
            </a:r>
            <a:r>
              <a:rPr kumimoji="0"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 =  I</a:t>
            </a:r>
            <a:r>
              <a:rPr kumimoji="0" lang="en-US" sz="3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</a:t>
            </a:r>
            <a:r>
              <a:rPr kumimoji="0"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+ I</a:t>
            </a:r>
            <a:r>
              <a:rPr kumimoji="0" lang="en-US" sz="3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</a:t>
            </a:r>
            <a:endParaRPr kumimoji="0"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23662" name="Text Box 110"/>
          <p:cNvSpPr txBox="1">
            <a:spLocks noChangeArrowheads="1"/>
          </p:cNvSpPr>
          <p:nvPr/>
        </p:nvSpPr>
        <p:spPr bwMode="auto">
          <a:xfrm>
            <a:off x="2481263" y="4298950"/>
            <a:ext cx="12763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99 </a:t>
            </a:r>
            <a:r>
              <a:rPr kumimoji="0"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mA</a:t>
            </a:r>
            <a:endParaRPr kumimoji="0"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23663" name="Text Box 111"/>
          <p:cNvSpPr txBox="1">
            <a:spLocks noChangeArrowheads="1"/>
          </p:cNvSpPr>
          <p:nvPr/>
        </p:nvSpPr>
        <p:spPr bwMode="auto">
          <a:xfrm>
            <a:off x="925513" y="4311650"/>
            <a:ext cx="17572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= 1 </a:t>
            </a:r>
            <a:r>
              <a:rPr kumimoji="0"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mA</a:t>
            </a:r>
            <a:r>
              <a:rPr kumimoji="0"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+ </a:t>
            </a:r>
          </a:p>
        </p:txBody>
      </p:sp>
      <p:sp>
        <p:nvSpPr>
          <p:cNvPr id="23664" name="Text Box 112"/>
          <p:cNvSpPr txBox="1">
            <a:spLocks noChangeArrowheads="1"/>
          </p:cNvSpPr>
          <p:nvPr/>
        </p:nvSpPr>
        <p:spPr bwMode="auto">
          <a:xfrm>
            <a:off x="941388" y="5000625"/>
            <a:ext cx="17828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= 100 mA</a:t>
            </a:r>
          </a:p>
        </p:txBody>
      </p:sp>
      <p:sp>
        <p:nvSpPr>
          <p:cNvPr id="6210" name="Text Box 113"/>
          <p:cNvSpPr txBox="1">
            <a:spLocks noChangeArrowheads="1"/>
          </p:cNvSpPr>
          <p:nvPr/>
        </p:nvSpPr>
        <p:spPr bwMode="auto">
          <a:xfrm>
            <a:off x="917575" y="1301750"/>
            <a:ext cx="276652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 dirty="0">
                <a:latin typeface="Calibri" pitchFamily="34" charset="0"/>
              </a:rPr>
              <a:t>Lei da </a:t>
            </a:r>
            <a:r>
              <a:rPr kumimoji="0" lang="en-US" sz="3200" dirty="0" err="1">
                <a:latin typeface="Calibri" pitchFamily="34" charset="0"/>
              </a:rPr>
              <a:t>Corrente</a:t>
            </a:r>
            <a:endParaRPr kumimoji="0" lang="en-US" sz="3200" dirty="0">
              <a:latin typeface="Calibri" pitchFamily="34" charset="0"/>
            </a:endParaRPr>
          </a:p>
          <a:p>
            <a:pPr algn="ctr"/>
            <a:r>
              <a:rPr kumimoji="0" lang="en-US" sz="3200" dirty="0">
                <a:latin typeface="Calibri" pitchFamily="34" charset="0"/>
              </a:rPr>
              <a:t>de Kirchhoff:</a:t>
            </a:r>
          </a:p>
        </p:txBody>
      </p:sp>
      <p:graphicFrame>
        <p:nvGraphicFramePr>
          <p:cNvPr id="6146" name="Object 114"/>
          <p:cNvGraphicFramePr>
            <a:graphicFrameLocks noChangeAspect="1"/>
          </p:cNvGraphicFramePr>
          <p:nvPr/>
        </p:nvGraphicFramePr>
        <p:xfrm>
          <a:off x="1228725" y="2470150"/>
          <a:ext cx="1308100" cy="885825"/>
        </p:xfrm>
        <a:graphic>
          <a:graphicData uri="http://schemas.openxmlformats.org/presentationml/2006/ole">
            <p:oleObj spid="_x0000_s6146" name="Image" r:id="rId3" imgW="588215" imgH="39925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AutoShape 2"/>
          <p:cNvSpPr>
            <a:spLocks noChangeArrowheads="1"/>
          </p:cNvSpPr>
          <p:nvPr/>
        </p:nvSpPr>
        <p:spPr bwMode="auto">
          <a:xfrm>
            <a:off x="5378450" y="158750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7172" name="Freeform 3"/>
          <p:cNvSpPr>
            <a:spLocks noChangeArrowheads="1"/>
          </p:cNvSpPr>
          <p:nvPr/>
        </p:nvSpPr>
        <p:spPr bwMode="auto">
          <a:xfrm>
            <a:off x="5575300" y="304800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 rot="4314316">
            <a:off x="5848350" y="298450"/>
            <a:ext cx="393700" cy="4381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5445125" y="244475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6600825" y="3800475"/>
            <a:ext cx="1692275" cy="2035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6604000" y="927100"/>
            <a:ext cx="1692275" cy="2035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6604000" y="2962275"/>
            <a:ext cx="1692275" cy="835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7451725" y="569912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7435850" y="46037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8359775" y="1720850"/>
            <a:ext cx="4026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latin typeface="Calibri" pitchFamily="34" charset="0"/>
              </a:rPr>
              <a:t>C</a:t>
            </a:r>
          </a:p>
        </p:txBody>
      </p:sp>
      <p:grpSp>
        <p:nvGrpSpPr>
          <p:cNvPr id="7181" name="Group 12"/>
          <p:cNvGrpSpPr>
            <a:grpSpLocks/>
          </p:cNvGrpSpPr>
          <p:nvPr/>
        </p:nvGrpSpPr>
        <p:grpSpPr bwMode="auto">
          <a:xfrm>
            <a:off x="7559675" y="3841750"/>
            <a:ext cx="609600" cy="609600"/>
            <a:chOff x="4762" y="2420"/>
            <a:chExt cx="384" cy="384"/>
          </a:xfrm>
        </p:grpSpPr>
        <p:sp>
          <p:nvSpPr>
            <p:cNvPr id="7319" name="Oval 13"/>
            <p:cNvSpPr>
              <a:spLocks noChangeArrowheads="1"/>
            </p:cNvSpPr>
            <p:nvPr/>
          </p:nvSpPr>
          <p:spPr bwMode="auto">
            <a:xfrm>
              <a:off x="4762" y="2420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320" name="Group 14"/>
            <p:cNvGrpSpPr>
              <a:grpSpLocks/>
            </p:cNvGrpSpPr>
            <p:nvPr/>
          </p:nvGrpSpPr>
          <p:grpSpPr bwMode="auto">
            <a:xfrm>
              <a:off x="4838" y="2496"/>
              <a:ext cx="230" cy="230"/>
              <a:chOff x="4838" y="2496"/>
              <a:chExt cx="230" cy="230"/>
            </a:xfrm>
          </p:grpSpPr>
          <p:sp>
            <p:nvSpPr>
              <p:cNvPr id="7321" name="Rectangle 15"/>
              <p:cNvSpPr>
                <a:spLocks noChangeArrowheads="1"/>
              </p:cNvSpPr>
              <p:nvPr/>
            </p:nvSpPr>
            <p:spPr bwMode="auto">
              <a:xfrm>
                <a:off x="4838" y="2572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322" name="Rectangle 16"/>
              <p:cNvSpPr>
                <a:spLocks noChangeArrowheads="1"/>
              </p:cNvSpPr>
              <p:nvPr/>
            </p:nvSpPr>
            <p:spPr bwMode="auto">
              <a:xfrm rot="5400000">
                <a:off x="4836" y="2571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677025" y="5140325"/>
            <a:ext cx="609600" cy="609600"/>
            <a:chOff x="4206" y="3238"/>
            <a:chExt cx="384" cy="384"/>
          </a:xfrm>
        </p:grpSpPr>
        <p:sp>
          <p:nvSpPr>
            <p:cNvPr id="7315" name="Oval 18"/>
            <p:cNvSpPr>
              <a:spLocks noChangeArrowheads="1"/>
            </p:cNvSpPr>
            <p:nvPr/>
          </p:nvSpPr>
          <p:spPr bwMode="auto">
            <a:xfrm>
              <a:off x="4206" y="3238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316" name="Group 19"/>
            <p:cNvGrpSpPr>
              <a:grpSpLocks/>
            </p:cNvGrpSpPr>
            <p:nvPr/>
          </p:nvGrpSpPr>
          <p:grpSpPr bwMode="auto">
            <a:xfrm>
              <a:off x="4282" y="3314"/>
              <a:ext cx="230" cy="230"/>
              <a:chOff x="4282" y="3314"/>
              <a:chExt cx="230" cy="230"/>
            </a:xfrm>
          </p:grpSpPr>
          <p:sp>
            <p:nvSpPr>
              <p:cNvPr id="7317" name="Rectangle 20"/>
              <p:cNvSpPr>
                <a:spLocks noChangeArrowheads="1"/>
              </p:cNvSpPr>
              <p:nvPr/>
            </p:nvSpPr>
            <p:spPr bwMode="auto">
              <a:xfrm>
                <a:off x="4282" y="3390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318" name="Rectangle 21"/>
              <p:cNvSpPr>
                <a:spLocks noChangeArrowheads="1"/>
              </p:cNvSpPr>
              <p:nvPr/>
            </p:nvSpPr>
            <p:spPr bwMode="auto">
              <a:xfrm rot="5400000">
                <a:off x="4280" y="3389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7183" name="Text Box 22"/>
          <p:cNvSpPr txBox="1">
            <a:spLocks noChangeArrowheads="1"/>
          </p:cNvSpPr>
          <p:nvPr/>
        </p:nvSpPr>
        <p:spPr bwMode="auto">
          <a:xfrm>
            <a:off x="8366125" y="3079750"/>
            <a:ext cx="4154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latin typeface="Calibri" pitchFamily="34" charset="0"/>
              </a:rPr>
              <a:t>B</a:t>
            </a:r>
          </a:p>
        </p:txBody>
      </p:sp>
      <p:sp>
        <p:nvSpPr>
          <p:cNvPr id="7184" name="Text Box 23"/>
          <p:cNvSpPr txBox="1">
            <a:spLocks noChangeArrowheads="1"/>
          </p:cNvSpPr>
          <p:nvPr/>
        </p:nvSpPr>
        <p:spPr bwMode="auto">
          <a:xfrm>
            <a:off x="8382000" y="4511675"/>
            <a:ext cx="3850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latin typeface="Calibri" pitchFamily="34" charset="0"/>
              </a:rPr>
              <a:t>E</a:t>
            </a:r>
          </a:p>
        </p:txBody>
      </p:sp>
      <p:grpSp>
        <p:nvGrpSpPr>
          <p:cNvPr id="7185" name="Group 24"/>
          <p:cNvGrpSpPr>
            <a:grpSpLocks/>
          </p:cNvGrpSpPr>
          <p:nvPr/>
        </p:nvGrpSpPr>
        <p:grpSpPr bwMode="auto">
          <a:xfrm rot="5400000" flipH="1" flipV="1">
            <a:off x="4752975" y="4422775"/>
            <a:ext cx="482600" cy="615950"/>
            <a:chOff x="2994" y="2978"/>
            <a:chExt cx="304" cy="388"/>
          </a:xfrm>
        </p:grpSpPr>
        <p:sp>
          <p:nvSpPr>
            <p:cNvPr id="7311" name="Line 25"/>
            <p:cNvSpPr>
              <a:spLocks noChangeShapeType="1"/>
            </p:cNvSpPr>
            <p:nvPr/>
          </p:nvSpPr>
          <p:spPr bwMode="auto">
            <a:xfrm>
              <a:off x="2994" y="2978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12" name="Line 26"/>
            <p:cNvSpPr>
              <a:spLocks noChangeShapeType="1"/>
            </p:cNvSpPr>
            <p:nvPr/>
          </p:nvSpPr>
          <p:spPr bwMode="auto">
            <a:xfrm>
              <a:off x="3204" y="2978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13" name="Line 27"/>
            <p:cNvSpPr>
              <a:spLocks noChangeShapeType="1"/>
            </p:cNvSpPr>
            <p:nvPr/>
          </p:nvSpPr>
          <p:spPr bwMode="auto">
            <a:xfrm>
              <a:off x="3298" y="3056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14" name="Line 28"/>
            <p:cNvSpPr>
              <a:spLocks noChangeShapeType="1"/>
            </p:cNvSpPr>
            <p:nvPr/>
          </p:nvSpPr>
          <p:spPr bwMode="auto">
            <a:xfrm>
              <a:off x="3098" y="3056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186" name="Line 29"/>
          <p:cNvSpPr>
            <a:spLocks noChangeShapeType="1"/>
          </p:cNvSpPr>
          <p:nvPr/>
        </p:nvSpPr>
        <p:spPr bwMode="auto">
          <a:xfrm flipV="1">
            <a:off x="5000625" y="3054350"/>
            <a:ext cx="0" cy="1409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87" name="Line 30"/>
          <p:cNvSpPr>
            <a:spLocks noChangeShapeType="1"/>
          </p:cNvSpPr>
          <p:nvPr/>
        </p:nvSpPr>
        <p:spPr bwMode="auto">
          <a:xfrm flipH="1" flipV="1">
            <a:off x="4972050" y="5000625"/>
            <a:ext cx="0" cy="1146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88" name="AutoShape 31"/>
          <p:cNvSpPr>
            <a:spLocks noChangeArrowheads="1"/>
          </p:cNvSpPr>
          <p:nvPr/>
        </p:nvSpPr>
        <p:spPr bwMode="auto">
          <a:xfrm>
            <a:off x="5210175" y="5676900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7189" name="AutoShape 32"/>
          <p:cNvSpPr>
            <a:spLocks noChangeArrowheads="1"/>
          </p:cNvSpPr>
          <p:nvPr/>
        </p:nvSpPr>
        <p:spPr bwMode="auto">
          <a:xfrm>
            <a:off x="5276850" y="5756275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90" name="Freeform 33"/>
          <p:cNvSpPr>
            <a:spLocks noChangeArrowheads="1"/>
          </p:cNvSpPr>
          <p:nvPr/>
        </p:nvSpPr>
        <p:spPr bwMode="auto">
          <a:xfrm>
            <a:off x="5403850" y="5822950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91" name="Line 34"/>
          <p:cNvSpPr>
            <a:spLocks noChangeShapeType="1"/>
          </p:cNvSpPr>
          <p:nvPr/>
        </p:nvSpPr>
        <p:spPr bwMode="auto">
          <a:xfrm flipH="1">
            <a:off x="6416675" y="6149975"/>
            <a:ext cx="1063625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92" name="Line 35"/>
          <p:cNvSpPr>
            <a:spLocks noChangeShapeType="1"/>
          </p:cNvSpPr>
          <p:nvPr/>
        </p:nvSpPr>
        <p:spPr bwMode="auto">
          <a:xfrm>
            <a:off x="4978400" y="6118225"/>
            <a:ext cx="196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7193" name="Group 36"/>
          <p:cNvGrpSpPr>
            <a:grpSpLocks/>
          </p:cNvGrpSpPr>
          <p:nvPr/>
        </p:nvGrpSpPr>
        <p:grpSpPr bwMode="auto">
          <a:xfrm rot="5400000" flipH="1" flipV="1">
            <a:off x="4759325" y="1746250"/>
            <a:ext cx="482600" cy="615950"/>
            <a:chOff x="2998" y="1100"/>
            <a:chExt cx="304" cy="388"/>
          </a:xfrm>
        </p:grpSpPr>
        <p:sp>
          <p:nvSpPr>
            <p:cNvPr id="7307" name="Line 37"/>
            <p:cNvSpPr>
              <a:spLocks noChangeShapeType="1"/>
            </p:cNvSpPr>
            <p:nvPr/>
          </p:nvSpPr>
          <p:spPr bwMode="auto">
            <a:xfrm>
              <a:off x="2998" y="1100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08" name="Line 38"/>
            <p:cNvSpPr>
              <a:spLocks noChangeShapeType="1"/>
            </p:cNvSpPr>
            <p:nvPr/>
          </p:nvSpPr>
          <p:spPr bwMode="auto">
            <a:xfrm>
              <a:off x="3206" y="1100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09" name="Line 39"/>
            <p:cNvSpPr>
              <a:spLocks noChangeShapeType="1"/>
            </p:cNvSpPr>
            <p:nvPr/>
          </p:nvSpPr>
          <p:spPr bwMode="auto">
            <a:xfrm>
              <a:off x="3302" y="1178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10" name="Line 40"/>
            <p:cNvSpPr>
              <a:spLocks noChangeShapeType="1"/>
            </p:cNvSpPr>
            <p:nvPr/>
          </p:nvSpPr>
          <p:spPr bwMode="auto">
            <a:xfrm>
              <a:off x="3102" y="1178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194" name="Line 41"/>
          <p:cNvSpPr>
            <a:spLocks noChangeShapeType="1"/>
          </p:cNvSpPr>
          <p:nvPr/>
        </p:nvSpPr>
        <p:spPr bwMode="auto">
          <a:xfrm flipV="1">
            <a:off x="4984750" y="447675"/>
            <a:ext cx="0" cy="1377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95" name="Line 42"/>
          <p:cNvSpPr>
            <a:spLocks noChangeShapeType="1"/>
          </p:cNvSpPr>
          <p:nvPr/>
        </p:nvSpPr>
        <p:spPr bwMode="auto">
          <a:xfrm flipH="1" flipV="1">
            <a:off x="4997450" y="2311400"/>
            <a:ext cx="0" cy="1146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96" name="Line 43"/>
          <p:cNvSpPr>
            <a:spLocks noChangeShapeType="1"/>
          </p:cNvSpPr>
          <p:nvPr/>
        </p:nvSpPr>
        <p:spPr bwMode="auto">
          <a:xfrm>
            <a:off x="4981575" y="466725"/>
            <a:ext cx="40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97" name="Line 44"/>
          <p:cNvSpPr>
            <a:spLocks noChangeShapeType="1"/>
          </p:cNvSpPr>
          <p:nvPr/>
        </p:nvSpPr>
        <p:spPr bwMode="auto">
          <a:xfrm flipH="1">
            <a:off x="6584950" y="476250"/>
            <a:ext cx="854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98" name="Line 45"/>
          <p:cNvSpPr>
            <a:spLocks noChangeShapeType="1"/>
          </p:cNvSpPr>
          <p:nvPr/>
        </p:nvSpPr>
        <p:spPr bwMode="auto">
          <a:xfrm rot="4314316">
            <a:off x="5676900" y="5816600"/>
            <a:ext cx="393700" cy="4381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99" name="Line 46"/>
          <p:cNvSpPr>
            <a:spLocks noChangeShapeType="1"/>
          </p:cNvSpPr>
          <p:nvPr/>
        </p:nvSpPr>
        <p:spPr bwMode="auto">
          <a:xfrm flipH="1">
            <a:off x="4975225" y="3384550"/>
            <a:ext cx="196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200" name="Text Box 47"/>
          <p:cNvSpPr txBox="1">
            <a:spLocks noChangeArrowheads="1"/>
          </p:cNvSpPr>
          <p:nvPr/>
        </p:nvSpPr>
        <p:spPr bwMode="auto">
          <a:xfrm>
            <a:off x="3011488" y="130175"/>
            <a:ext cx="18902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kumimoji="0" lang="en-US" sz="3200" b="1" baseline="-25000" dirty="0">
                <a:solidFill>
                  <a:srgbClr val="FF0000"/>
                </a:solidFill>
                <a:latin typeface="Calibri" pitchFamily="34" charset="0"/>
              </a:rPr>
              <a:t>C </a:t>
            </a:r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= 99 </a:t>
            </a:r>
            <a:r>
              <a:rPr kumimoji="0" lang="en-US" sz="3200" b="1" dirty="0" err="1">
                <a:solidFill>
                  <a:srgbClr val="FF0000"/>
                </a:solidFill>
                <a:latin typeface="Calibri" pitchFamily="34" charset="0"/>
              </a:rPr>
              <a:t>mA</a:t>
            </a:r>
            <a:endParaRPr kumimoji="0" lang="en-US" sz="3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201" name="Text Box 48"/>
          <p:cNvSpPr txBox="1">
            <a:spLocks noChangeArrowheads="1"/>
          </p:cNvSpPr>
          <p:nvPr/>
        </p:nvSpPr>
        <p:spPr bwMode="auto">
          <a:xfrm>
            <a:off x="3116263" y="3070225"/>
            <a:ext cx="1721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kumimoji="0" lang="en-US" sz="3200" b="1" baseline="-25000" dirty="0">
                <a:solidFill>
                  <a:srgbClr val="FF0000"/>
                </a:solidFill>
                <a:latin typeface="Calibri" pitchFamily="34" charset="0"/>
              </a:rPr>
              <a:t>B</a:t>
            </a:r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 = 1 </a:t>
            </a:r>
            <a:r>
              <a:rPr kumimoji="0" lang="en-US" sz="3200" b="1" dirty="0" err="1">
                <a:solidFill>
                  <a:srgbClr val="FF0000"/>
                </a:solidFill>
                <a:latin typeface="Calibri" pitchFamily="34" charset="0"/>
              </a:rPr>
              <a:t>mA</a:t>
            </a:r>
            <a:endParaRPr kumimoji="0" lang="en-US" sz="3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202" name="Text Box 49"/>
          <p:cNvSpPr txBox="1">
            <a:spLocks noChangeArrowheads="1"/>
          </p:cNvSpPr>
          <p:nvPr/>
        </p:nvSpPr>
        <p:spPr bwMode="auto">
          <a:xfrm>
            <a:off x="2843213" y="5794375"/>
            <a:ext cx="21178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kumimoji="0" lang="en-US" sz="3200" b="1" baseline="-25000" dirty="0">
                <a:solidFill>
                  <a:srgbClr val="FF0000"/>
                </a:solidFill>
                <a:latin typeface="Calibri" pitchFamily="34" charset="0"/>
              </a:rPr>
              <a:t>E</a:t>
            </a:r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 = 100 </a:t>
            </a:r>
            <a:r>
              <a:rPr kumimoji="0" lang="en-US" sz="3200" b="1" dirty="0" err="1">
                <a:solidFill>
                  <a:srgbClr val="FF0000"/>
                </a:solidFill>
                <a:latin typeface="Calibri" pitchFamily="34" charset="0"/>
              </a:rPr>
              <a:t>mA</a:t>
            </a:r>
            <a:endParaRPr kumimoji="0" lang="en-US" sz="3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203" name="Line 50"/>
          <p:cNvSpPr>
            <a:spLocks noChangeShapeType="1"/>
          </p:cNvSpPr>
          <p:nvPr/>
        </p:nvSpPr>
        <p:spPr bwMode="auto">
          <a:xfrm>
            <a:off x="5467350" y="3381375"/>
            <a:ext cx="606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204" name="Rectangle 51"/>
          <p:cNvSpPr>
            <a:spLocks noChangeArrowheads="1"/>
          </p:cNvSpPr>
          <p:nvPr/>
        </p:nvSpPr>
        <p:spPr bwMode="auto">
          <a:xfrm>
            <a:off x="5464175" y="3349625"/>
            <a:ext cx="60642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05" name="Freeform 52"/>
          <p:cNvSpPr>
            <a:spLocks noChangeArrowheads="1"/>
          </p:cNvSpPr>
          <p:nvPr/>
        </p:nvSpPr>
        <p:spPr bwMode="auto">
          <a:xfrm>
            <a:off x="5584825" y="314325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206" name="Line 53"/>
          <p:cNvSpPr>
            <a:spLocks noChangeShapeType="1"/>
          </p:cNvSpPr>
          <p:nvPr/>
        </p:nvSpPr>
        <p:spPr bwMode="auto">
          <a:xfrm rot="4314316">
            <a:off x="5807075" y="292100"/>
            <a:ext cx="393700" cy="4381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207" name="AutoShape 54"/>
          <p:cNvSpPr>
            <a:spLocks noChangeArrowheads="1"/>
          </p:cNvSpPr>
          <p:nvPr/>
        </p:nvSpPr>
        <p:spPr bwMode="auto">
          <a:xfrm>
            <a:off x="5168900" y="3054350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7208" name="AutoShape 55"/>
          <p:cNvSpPr>
            <a:spLocks noChangeArrowheads="1"/>
          </p:cNvSpPr>
          <p:nvPr/>
        </p:nvSpPr>
        <p:spPr bwMode="auto">
          <a:xfrm>
            <a:off x="5235575" y="3133725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09" name="Freeform 56"/>
          <p:cNvSpPr>
            <a:spLocks noChangeArrowheads="1"/>
          </p:cNvSpPr>
          <p:nvPr/>
        </p:nvSpPr>
        <p:spPr bwMode="auto">
          <a:xfrm>
            <a:off x="5362575" y="3200400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210" name="Line 57"/>
          <p:cNvSpPr>
            <a:spLocks noChangeShapeType="1"/>
          </p:cNvSpPr>
          <p:nvPr/>
        </p:nvSpPr>
        <p:spPr bwMode="auto">
          <a:xfrm flipH="1">
            <a:off x="6388100" y="3365500"/>
            <a:ext cx="2095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211" name="Line 58"/>
          <p:cNvSpPr>
            <a:spLocks noChangeShapeType="1"/>
          </p:cNvSpPr>
          <p:nvPr/>
        </p:nvSpPr>
        <p:spPr bwMode="auto">
          <a:xfrm rot="-33210">
            <a:off x="5314950" y="3235325"/>
            <a:ext cx="393700" cy="4381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7212" name="Group 59"/>
          <p:cNvGrpSpPr>
            <a:grpSpLocks/>
          </p:cNvGrpSpPr>
          <p:nvPr/>
        </p:nvGrpSpPr>
        <p:grpSpPr bwMode="auto">
          <a:xfrm>
            <a:off x="7575550" y="3063875"/>
            <a:ext cx="584200" cy="609600"/>
            <a:chOff x="4772" y="1930"/>
            <a:chExt cx="368" cy="384"/>
          </a:xfrm>
        </p:grpSpPr>
        <p:sp>
          <p:nvSpPr>
            <p:cNvPr id="7305" name="Oval 60"/>
            <p:cNvSpPr>
              <a:spLocks noChangeArrowheads="1"/>
            </p:cNvSpPr>
            <p:nvPr/>
          </p:nvSpPr>
          <p:spPr bwMode="auto">
            <a:xfrm>
              <a:off x="4772" y="193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306" name="Rectangle 61"/>
            <p:cNvSpPr>
              <a:spLocks noChangeArrowheads="1"/>
            </p:cNvSpPr>
            <p:nvPr/>
          </p:nvSpPr>
          <p:spPr bwMode="auto">
            <a:xfrm>
              <a:off x="4846" y="208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213" name="Group 62"/>
          <p:cNvGrpSpPr>
            <a:grpSpLocks/>
          </p:cNvGrpSpPr>
          <p:nvPr/>
        </p:nvGrpSpPr>
        <p:grpSpPr bwMode="auto">
          <a:xfrm>
            <a:off x="6711950" y="3070225"/>
            <a:ext cx="584200" cy="609600"/>
            <a:chOff x="4228" y="1934"/>
            <a:chExt cx="368" cy="384"/>
          </a:xfrm>
        </p:grpSpPr>
        <p:sp>
          <p:nvSpPr>
            <p:cNvPr id="7303" name="Oval 63"/>
            <p:cNvSpPr>
              <a:spLocks noChangeArrowheads="1"/>
            </p:cNvSpPr>
            <p:nvPr/>
          </p:nvSpPr>
          <p:spPr bwMode="auto">
            <a:xfrm>
              <a:off x="4228" y="1934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304" name="Rectangle 64"/>
            <p:cNvSpPr>
              <a:spLocks noChangeArrowheads="1"/>
            </p:cNvSpPr>
            <p:nvPr/>
          </p:nvSpPr>
          <p:spPr bwMode="auto">
            <a:xfrm>
              <a:off x="4302" y="208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214" name="Group 65"/>
          <p:cNvGrpSpPr>
            <a:grpSpLocks/>
          </p:cNvGrpSpPr>
          <p:nvPr/>
        </p:nvGrpSpPr>
        <p:grpSpPr bwMode="auto">
          <a:xfrm>
            <a:off x="7553325" y="4505325"/>
            <a:ext cx="609600" cy="609600"/>
            <a:chOff x="4758" y="2838"/>
            <a:chExt cx="384" cy="384"/>
          </a:xfrm>
        </p:grpSpPr>
        <p:sp>
          <p:nvSpPr>
            <p:cNvPr id="7299" name="Oval 66"/>
            <p:cNvSpPr>
              <a:spLocks noChangeArrowheads="1"/>
            </p:cNvSpPr>
            <p:nvPr/>
          </p:nvSpPr>
          <p:spPr bwMode="auto">
            <a:xfrm>
              <a:off x="4758" y="2838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300" name="Group 67"/>
            <p:cNvGrpSpPr>
              <a:grpSpLocks/>
            </p:cNvGrpSpPr>
            <p:nvPr/>
          </p:nvGrpSpPr>
          <p:grpSpPr bwMode="auto">
            <a:xfrm>
              <a:off x="4834" y="2914"/>
              <a:ext cx="230" cy="230"/>
              <a:chOff x="4834" y="2914"/>
              <a:chExt cx="230" cy="230"/>
            </a:xfrm>
          </p:grpSpPr>
          <p:sp>
            <p:nvSpPr>
              <p:cNvPr id="7301" name="Rectangle 68"/>
              <p:cNvSpPr>
                <a:spLocks noChangeArrowheads="1"/>
              </p:cNvSpPr>
              <p:nvPr/>
            </p:nvSpPr>
            <p:spPr bwMode="auto">
              <a:xfrm>
                <a:off x="4834" y="2990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302" name="Rectangle 69"/>
              <p:cNvSpPr>
                <a:spLocks noChangeArrowheads="1"/>
              </p:cNvSpPr>
              <p:nvPr/>
            </p:nvSpPr>
            <p:spPr bwMode="auto">
              <a:xfrm rot="5400000">
                <a:off x="4831" y="2989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215" name="Group 70"/>
          <p:cNvGrpSpPr>
            <a:grpSpLocks/>
          </p:cNvGrpSpPr>
          <p:nvPr/>
        </p:nvGrpSpPr>
        <p:grpSpPr bwMode="auto">
          <a:xfrm>
            <a:off x="7194550" y="4524375"/>
            <a:ext cx="609600" cy="609600"/>
            <a:chOff x="4532" y="2850"/>
            <a:chExt cx="384" cy="384"/>
          </a:xfrm>
        </p:grpSpPr>
        <p:sp>
          <p:nvSpPr>
            <p:cNvPr id="7295" name="Oval 71"/>
            <p:cNvSpPr>
              <a:spLocks noChangeArrowheads="1"/>
            </p:cNvSpPr>
            <p:nvPr/>
          </p:nvSpPr>
          <p:spPr bwMode="auto">
            <a:xfrm>
              <a:off x="4532" y="2850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296" name="Group 72"/>
            <p:cNvGrpSpPr>
              <a:grpSpLocks/>
            </p:cNvGrpSpPr>
            <p:nvPr/>
          </p:nvGrpSpPr>
          <p:grpSpPr bwMode="auto">
            <a:xfrm>
              <a:off x="4608" y="2926"/>
              <a:ext cx="230" cy="230"/>
              <a:chOff x="4608" y="2926"/>
              <a:chExt cx="230" cy="230"/>
            </a:xfrm>
          </p:grpSpPr>
          <p:sp>
            <p:nvSpPr>
              <p:cNvPr id="7297" name="Rectangle 73"/>
              <p:cNvSpPr>
                <a:spLocks noChangeArrowheads="1"/>
              </p:cNvSpPr>
              <p:nvPr/>
            </p:nvSpPr>
            <p:spPr bwMode="auto">
              <a:xfrm>
                <a:off x="4608" y="3002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98" name="Rectangle 74"/>
              <p:cNvSpPr>
                <a:spLocks noChangeArrowheads="1"/>
              </p:cNvSpPr>
              <p:nvPr/>
            </p:nvSpPr>
            <p:spPr bwMode="auto">
              <a:xfrm rot="5400000">
                <a:off x="4606" y="3001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216" name="Group 75"/>
          <p:cNvGrpSpPr>
            <a:grpSpLocks/>
          </p:cNvGrpSpPr>
          <p:nvPr/>
        </p:nvGrpSpPr>
        <p:grpSpPr bwMode="auto">
          <a:xfrm>
            <a:off x="6692900" y="4432300"/>
            <a:ext cx="609600" cy="609600"/>
            <a:chOff x="4216" y="2792"/>
            <a:chExt cx="384" cy="384"/>
          </a:xfrm>
        </p:grpSpPr>
        <p:sp>
          <p:nvSpPr>
            <p:cNvPr id="7291" name="Oval 76"/>
            <p:cNvSpPr>
              <a:spLocks noChangeArrowheads="1"/>
            </p:cNvSpPr>
            <p:nvPr/>
          </p:nvSpPr>
          <p:spPr bwMode="auto">
            <a:xfrm>
              <a:off x="4216" y="2792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292" name="Group 77"/>
            <p:cNvGrpSpPr>
              <a:grpSpLocks/>
            </p:cNvGrpSpPr>
            <p:nvPr/>
          </p:nvGrpSpPr>
          <p:grpSpPr bwMode="auto">
            <a:xfrm>
              <a:off x="4292" y="2868"/>
              <a:ext cx="230" cy="230"/>
              <a:chOff x="4292" y="2868"/>
              <a:chExt cx="230" cy="230"/>
            </a:xfrm>
          </p:grpSpPr>
          <p:sp>
            <p:nvSpPr>
              <p:cNvPr id="7293" name="Rectangle 78"/>
              <p:cNvSpPr>
                <a:spLocks noChangeArrowheads="1"/>
              </p:cNvSpPr>
              <p:nvPr/>
            </p:nvSpPr>
            <p:spPr bwMode="auto">
              <a:xfrm>
                <a:off x="4292" y="2944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94" name="Rectangle 79"/>
              <p:cNvSpPr>
                <a:spLocks noChangeArrowheads="1"/>
              </p:cNvSpPr>
              <p:nvPr/>
            </p:nvSpPr>
            <p:spPr bwMode="auto">
              <a:xfrm rot="5400000">
                <a:off x="4289" y="2943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217" name="Group 80"/>
          <p:cNvGrpSpPr>
            <a:grpSpLocks/>
          </p:cNvGrpSpPr>
          <p:nvPr/>
        </p:nvGrpSpPr>
        <p:grpSpPr bwMode="auto">
          <a:xfrm>
            <a:off x="7597775" y="5124450"/>
            <a:ext cx="609600" cy="609600"/>
            <a:chOff x="4786" y="3228"/>
            <a:chExt cx="384" cy="384"/>
          </a:xfrm>
        </p:grpSpPr>
        <p:sp>
          <p:nvSpPr>
            <p:cNvPr id="7287" name="Oval 81"/>
            <p:cNvSpPr>
              <a:spLocks noChangeArrowheads="1"/>
            </p:cNvSpPr>
            <p:nvPr/>
          </p:nvSpPr>
          <p:spPr bwMode="auto">
            <a:xfrm>
              <a:off x="4786" y="3228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288" name="Group 82"/>
            <p:cNvGrpSpPr>
              <a:grpSpLocks/>
            </p:cNvGrpSpPr>
            <p:nvPr/>
          </p:nvGrpSpPr>
          <p:grpSpPr bwMode="auto">
            <a:xfrm>
              <a:off x="4862" y="3304"/>
              <a:ext cx="230" cy="230"/>
              <a:chOff x="4862" y="3304"/>
              <a:chExt cx="230" cy="230"/>
            </a:xfrm>
          </p:grpSpPr>
          <p:sp>
            <p:nvSpPr>
              <p:cNvPr id="7289" name="Rectangle 83"/>
              <p:cNvSpPr>
                <a:spLocks noChangeArrowheads="1"/>
              </p:cNvSpPr>
              <p:nvPr/>
            </p:nvSpPr>
            <p:spPr bwMode="auto">
              <a:xfrm>
                <a:off x="4862" y="3380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90" name="Rectangle 84"/>
              <p:cNvSpPr>
                <a:spLocks noChangeArrowheads="1"/>
              </p:cNvSpPr>
              <p:nvPr/>
            </p:nvSpPr>
            <p:spPr bwMode="auto">
              <a:xfrm rot="5400000">
                <a:off x="4860" y="3379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218" name="Group 85"/>
          <p:cNvGrpSpPr>
            <a:grpSpLocks/>
          </p:cNvGrpSpPr>
          <p:nvPr/>
        </p:nvGrpSpPr>
        <p:grpSpPr bwMode="auto">
          <a:xfrm>
            <a:off x="6667500" y="3898900"/>
            <a:ext cx="609600" cy="609600"/>
            <a:chOff x="4200" y="2456"/>
            <a:chExt cx="384" cy="384"/>
          </a:xfrm>
        </p:grpSpPr>
        <p:sp>
          <p:nvSpPr>
            <p:cNvPr id="7283" name="Oval 86"/>
            <p:cNvSpPr>
              <a:spLocks noChangeArrowheads="1"/>
            </p:cNvSpPr>
            <p:nvPr/>
          </p:nvSpPr>
          <p:spPr bwMode="auto">
            <a:xfrm>
              <a:off x="4200" y="2456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284" name="Group 87"/>
            <p:cNvGrpSpPr>
              <a:grpSpLocks/>
            </p:cNvGrpSpPr>
            <p:nvPr/>
          </p:nvGrpSpPr>
          <p:grpSpPr bwMode="auto">
            <a:xfrm>
              <a:off x="4276" y="2532"/>
              <a:ext cx="230" cy="230"/>
              <a:chOff x="4276" y="2532"/>
              <a:chExt cx="230" cy="230"/>
            </a:xfrm>
          </p:grpSpPr>
          <p:sp>
            <p:nvSpPr>
              <p:cNvPr id="7285" name="Rectangle 88"/>
              <p:cNvSpPr>
                <a:spLocks noChangeArrowheads="1"/>
              </p:cNvSpPr>
              <p:nvPr/>
            </p:nvSpPr>
            <p:spPr bwMode="auto">
              <a:xfrm>
                <a:off x="4276" y="2608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86" name="Rectangle 89"/>
              <p:cNvSpPr>
                <a:spLocks noChangeArrowheads="1"/>
              </p:cNvSpPr>
              <p:nvPr/>
            </p:nvSpPr>
            <p:spPr bwMode="auto">
              <a:xfrm rot="5400000">
                <a:off x="4274" y="2607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219" name="Group 90"/>
          <p:cNvGrpSpPr>
            <a:grpSpLocks/>
          </p:cNvGrpSpPr>
          <p:nvPr/>
        </p:nvGrpSpPr>
        <p:grpSpPr bwMode="auto">
          <a:xfrm>
            <a:off x="6661150" y="1035050"/>
            <a:ext cx="609600" cy="609600"/>
            <a:chOff x="4196" y="652"/>
            <a:chExt cx="384" cy="384"/>
          </a:xfrm>
        </p:grpSpPr>
        <p:sp>
          <p:nvSpPr>
            <p:cNvPr id="7279" name="Oval 91"/>
            <p:cNvSpPr>
              <a:spLocks noChangeArrowheads="1"/>
            </p:cNvSpPr>
            <p:nvPr/>
          </p:nvSpPr>
          <p:spPr bwMode="auto">
            <a:xfrm>
              <a:off x="4196" y="652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280" name="Group 92"/>
            <p:cNvGrpSpPr>
              <a:grpSpLocks/>
            </p:cNvGrpSpPr>
            <p:nvPr/>
          </p:nvGrpSpPr>
          <p:grpSpPr bwMode="auto">
            <a:xfrm>
              <a:off x="4272" y="728"/>
              <a:ext cx="230" cy="230"/>
              <a:chOff x="4272" y="728"/>
              <a:chExt cx="230" cy="230"/>
            </a:xfrm>
          </p:grpSpPr>
          <p:sp>
            <p:nvSpPr>
              <p:cNvPr id="7281" name="Rectangle 93"/>
              <p:cNvSpPr>
                <a:spLocks noChangeArrowheads="1"/>
              </p:cNvSpPr>
              <p:nvPr/>
            </p:nvSpPr>
            <p:spPr bwMode="auto">
              <a:xfrm>
                <a:off x="4272" y="804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82" name="Rectangle 94"/>
              <p:cNvSpPr>
                <a:spLocks noChangeArrowheads="1"/>
              </p:cNvSpPr>
              <p:nvPr/>
            </p:nvSpPr>
            <p:spPr bwMode="auto">
              <a:xfrm rot="5400000">
                <a:off x="4270" y="803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220" name="Group 95"/>
          <p:cNvGrpSpPr>
            <a:grpSpLocks/>
          </p:cNvGrpSpPr>
          <p:nvPr/>
        </p:nvGrpSpPr>
        <p:grpSpPr bwMode="auto">
          <a:xfrm>
            <a:off x="6864350" y="1762125"/>
            <a:ext cx="609600" cy="609600"/>
            <a:chOff x="4324" y="1110"/>
            <a:chExt cx="384" cy="384"/>
          </a:xfrm>
        </p:grpSpPr>
        <p:sp>
          <p:nvSpPr>
            <p:cNvPr id="7275" name="Oval 96"/>
            <p:cNvSpPr>
              <a:spLocks noChangeArrowheads="1"/>
            </p:cNvSpPr>
            <p:nvPr/>
          </p:nvSpPr>
          <p:spPr bwMode="auto">
            <a:xfrm>
              <a:off x="4324" y="1110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276" name="Group 97"/>
            <p:cNvGrpSpPr>
              <a:grpSpLocks/>
            </p:cNvGrpSpPr>
            <p:nvPr/>
          </p:nvGrpSpPr>
          <p:grpSpPr bwMode="auto">
            <a:xfrm>
              <a:off x="4400" y="1186"/>
              <a:ext cx="230" cy="230"/>
              <a:chOff x="4400" y="1186"/>
              <a:chExt cx="230" cy="230"/>
            </a:xfrm>
          </p:grpSpPr>
          <p:sp>
            <p:nvSpPr>
              <p:cNvPr id="7277" name="Rectangle 98"/>
              <p:cNvSpPr>
                <a:spLocks noChangeArrowheads="1"/>
              </p:cNvSpPr>
              <p:nvPr/>
            </p:nvSpPr>
            <p:spPr bwMode="auto">
              <a:xfrm>
                <a:off x="4400" y="1262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78" name="Rectangle 99"/>
              <p:cNvSpPr>
                <a:spLocks noChangeArrowheads="1"/>
              </p:cNvSpPr>
              <p:nvPr/>
            </p:nvSpPr>
            <p:spPr bwMode="auto">
              <a:xfrm rot="5400000">
                <a:off x="4397" y="1261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221" name="Group 100"/>
          <p:cNvGrpSpPr>
            <a:grpSpLocks/>
          </p:cNvGrpSpPr>
          <p:nvPr/>
        </p:nvGrpSpPr>
        <p:grpSpPr bwMode="auto">
          <a:xfrm>
            <a:off x="7616825" y="1254125"/>
            <a:ext cx="609600" cy="609600"/>
            <a:chOff x="4798" y="790"/>
            <a:chExt cx="384" cy="384"/>
          </a:xfrm>
        </p:grpSpPr>
        <p:sp>
          <p:nvSpPr>
            <p:cNvPr id="7271" name="Oval 101"/>
            <p:cNvSpPr>
              <a:spLocks noChangeArrowheads="1"/>
            </p:cNvSpPr>
            <p:nvPr/>
          </p:nvSpPr>
          <p:spPr bwMode="auto">
            <a:xfrm>
              <a:off x="4798" y="790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272" name="Group 102"/>
            <p:cNvGrpSpPr>
              <a:grpSpLocks/>
            </p:cNvGrpSpPr>
            <p:nvPr/>
          </p:nvGrpSpPr>
          <p:grpSpPr bwMode="auto">
            <a:xfrm>
              <a:off x="4874" y="866"/>
              <a:ext cx="230" cy="230"/>
              <a:chOff x="4874" y="866"/>
              <a:chExt cx="230" cy="230"/>
            </a:xfrm>
          </p:grpSpPr>
          <p:sp>
            <p:nvSpPr>
              <p:cNvPr id="7273" name="Rectangle 103"/>
              <p:cNvSpPr>
                <a:spLocks noChangeArrowheads="1"/>
              </p:cNvSpPr>
              <p:nvPr/>
            </p:nvSpPr>
            <p:spPr bwMode="auto">
              <a:xfrm>
                <a:off x="4874" y="942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74" name="Rectangle 104"/>
              <p:cNvSpPr>
                <a:spLocks noChangeArrowheads="1"/>
              </p:cNvSpPr>
              <p:nvPr/>
            </p:nvSpPr>
            <p:spPr bwMode="auto">
              <a:xfrm rot="5400000">
                <a:off x="4872" y="941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6" name="Group 105"/>
          <p:cNvGrpSpPr>
            <a:grpSpLocks/>
          </p:cNvGrpSpPr>
          <p:nvPr/>
        </p:nvGrpSpPr>
        <p:grpSpPr bwMode="auto">
          <a:xfrm>
            <a:off x="7108825" y="5162550"/>
            <a:ext cx="609600" cy="609600"/>
            <a:chOff x="4478" y="3252"/>
            <a:chExt cx="384" cy="384"/>
          </a:xfrm>
        </p:grpSpPr>
        <p:sp>
          <p:nvSpPr>
            <p:cNvPr id="7267" name="Oval 106"/>
            <p:cNvSpPr>
              <a:spLocks noChangeArrowheads="1"/>
            </p:cNvSpPr>
            <p:nvPr/>
          </p:nvSpPr>
          <p:spPr bwMode="auto">
            <a:xfrm>
              <a:off x="4478" y="3252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268" name="Group 107"/>
            <p:cNvGrpSpPr>
              <a:grpSpLocks/>
            </p:cNvGrpSpPr>
            <p:nvPr/>
          </p:nvGrpSpPr>
          <p:grpSpPr bwMode="auto">
            <a:xfrm>
              <a:off x="4554" y="3328"/>
              <a:ext cx="230" cy="230"/>
              <a:chOff x="4554" y="3328"/>
              <a:chExt cx="230" cy="230"/>
            </a:xfrm>
          </p:grpSpPr>
          <p:sp>
            <p:nvSpPr>
              <p:cNvPr id="7269" name="Rectangle 108"/>
              <p:cNvSpPr>
                <a:spLocks noChangeArrowheads="1"/>
              </p:cNvSpPr>
              <p:nvPr/>
            </p:nvSpPr>
            <p:spPr bwMode="auto">
              <a:xfrm>
                <a:off x="4554" y="3404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70" name="Rectangle 109"/>
              <p:cNvSpPr>
                <a:spLocks noChangeArrowheads="1"/>
              </p:cNvSpPr>
              <p:nvPr/>
            </p:nvSpPr>
            <p:spPr bwMode="auto">
              <a:xfrm rot="5400000">
                <a:off x="4552" y="3403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8" name="Group 110"/>
          <p:cNvGrpSpPr>
            <a:grpSpLocks/>
          </p:cNvGrpSpPr>
          <p:nvPr/>
        </p:nvGrpSpPr>
        <p:grpSpPr bwMode="auto">
          <a:xfrm>
            <a:off x="7048500" y="4413250"/>
            <a:ext cx="609600" cy="609600"/>
            <a:chOff x="4440" y="2780"/>
            <a:chExt cx="384" cy="384"/>
          </a:xfrm>
        </p:grpSpPr>
        <p:sp>
          <p:nvSpPr>
            <p:cNvPr id="7263" name="Oval 111"/>
            <p:cNvSpPr>
              <a:spLocks noChangeArrowheads="1"/>
            </p:cNvSpPr>
            <p:nvPr/>
          </p:nvSpPr>
          <p:spPr bwMode="auto">
            <a:xfrm>
              <a:off x="4440" y="2780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264" name="Group 112"/>
            <p:cNvGrpSpPr>
              <a:grpSpLocks/>
            </p:cNvGrpSpPr>
            <p:nvPr/>
          </p:nvGrpSpPr>
          <p:grpSpPr bwMode="auto">
            <a:xfrm>
              <a:off x="4516" y="2856"/>
              <a:ext cx="230" cy="230"/>
              <a:chOff x="4516" y="2856"/>
              <a:chExt cx="230" cy="230"/>
            </a:xfrm>
          </p:grpSpPr>
          <p:sp>
            <p:nvSpPr>
              <p:cNvPr id="7265" name="Rectangle 113"/>
              <p:cNvSpPr>
                <a:spLocks noChangeArrowheads="1"/>
              </p:cNvSpPr>
              <p:nvPr/>
            </p:nvSpPr>
            <p:spPr bwMode="auto">
              <a:xfrm>
                <a:off x="4516" y="2932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66" name="Rectangle 114"/>
              <p:cNvSpPr>
                <a:spLocks noChangeArrowheads="1"/>
              </p:cNvSpPr>
              <p:nvPr/>
            </p:nvSpPr>
            <p:spPr bwMode="auto">
              <a:xfrm rot="5400000">
                <a:off x="4514" y="2931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0" name="Group 115"/>
          <p:cNvGrpSpPr>
            <a:grpSpLocks/>
          </p:cNvGrpSpPr>
          <p:nvPr/>
        </p:nvGrpSpPr>
        <p:grpSpPr bwMode="auto">
          <a:xfrm>
            <a:off x="7070725" y="3971925"/>
            <a:ext cx="609600" cy="609600"/>
            <a:chOff x="4454" y="2502"/>
            <a:chExt cx="384" cy="384"/>
          </a:xfrm>
        </p:grpSpPr>
        <p:sp>
          <p:nvSpPr>
            <p:cNvPr id="7259" name="Oval 116"/>
            <p:cNvSpPr>
              <a:spLocks noChangeArrowheads="1"/>
            </p:cNvSpPr>
            <p:nvPr/>
          </p:nvSpPr>
          <p:spPr bwMode="auto">
            <a:xfrm>
              <a:off x="4454" y="2502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260" name="Group 117"/>
            <p:cNvGrpSpPr>
              <a:grpSpLocks/>
            </p:cNvGrpSpPr>
            <p:nvPr/>
          </p:nvGrpSpPr>
          <p:grpSpPr bwMode="auto">
            <a:xfrm>
              <a:off x="4530" y="2578"/>
              <a:ext cx="230" cy="230"/>
              <a:chOff x="4530" y="2578"/>
              <a:chExt cx="230" cy="230"/>
            </a:xfrm>
          </p:grpSpPr>
          <p:sp>
            <p:nvSpPr>
              <p:cNvPr id="7261" name="Rectangle 118"/>
              <p:cNvSpPr>
                <a:spLocks noChangeArrowheads="1"/>
              </p:cNvSpPr>
              <p:nvPr/>
            </p:nvSpPr>
            <p:spPr bwMode="auto">
              <a:xfrm>
                <a:off x="4530" y="2654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62" name="Rectangle 119"/>
              <p:cNvSpPr>
                <a:spLocks noChangeArrowheads="1"/>
              </p:cNvSpPr>
              <p:nvPr/>
            </p:nvSpPr>
            <p:spPr bwMode="auto">
              <a:xfrm rot="5400000">
                <a:off x="4527" y="2653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168" name="Group 120"/>
          <p:cNvGrpSpPr>
            <a:grpSpLocks/>
          </p:cNvGrpSpPr>
          <p:nvPr/>
        </p:nvGrpSpPr>
        <p:grpSpPr bwMode="auto">
          <a:xfrm>
            <a:off x="7223125" y="3467100"/>
            <a:ext cx="609600" cy="609600"/>
            <a:chOff x="4550" y="2184"/>
            <a:chExt cx="384" cy="384"/>
          </a:xfrm>
        </p:grpSpPr>
        <p:sp>
          <p:nvSpPr>
            <p:cNvPr id="7255" name="Oval 121"/>
            <p:cNvSpPr>
              <a:spLocks noChangeArrowheads="1"/>
            </p:cNvSpPr>
            <p:nvPr/>
          </p:nvSpPr>
          <p:spPr bwMode="auto">
            <a:xfrm>
              <a:off x="4550" y="2184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256" name="Group 122"/>
            <p:cNvGrpSpPr>
              <a:grpSpLocks/>
            </p:cNvGrpSpPr>
            <p:nvPr/>
          </p:nvGrpSpPr>
          <p:grpSpPr bwMode="auto">
            <a:xfrm>
              <a:off x="4626" y="2260"/>
              <a:ext cx="230" cy="230"/>
              <a:chOff x="4626" y="2260"/>
              <a:chExt cx="230" cy="230"/>
            </a:xfrm>
          </p:grpSpPr>
          <p:sp>
            <p:nvSpPr>
              <p:cNvPr id="7257" name="Rectangle 123"/>
              <p:cNvSpPr>
                <a:spLocks noChangeArrowheads="1"/>
              </p:cNvSpPr>
              <p:nvPr/>
            </p:nvSpPr>
            <p:spPr bwMode="auto">
              <a:xfrm>
                <a:off x="4626" y="2336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58" name="Rectangle 124"/>
              <p:cNvSpPr>
                <a:spLocks noChangeArrowheads="1"/>
              </p:cNvSpPr>
              <p:nvPr/>
            </p:nvSpPr>
            <p:spPr bwMode="auto">
              <a:xfrm rot="5400000">
                <a:off x="4623" y="2335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7029450" y="3028950"/>
            <a:ext cx="609600" cy="609600"/>
            <a:chOff x="4428" y="1908"/>
            <a:chExt cx="384" cy="384"/>
          </a:xfrm>
        </p:grpSpPr>
        <p:sp>
          <p:nvSpPr>
            <p:cNvPr id="7251" name="Oval 126"/>
            <p:cNvSpPr>
              <a:spLocks noChangeArrowheads="1"/>
            </p:cNvSpPr>
            <p:nvPr/>
          </p:nvSpPr>
          <p:spPr bwMode="auto">
            <a:xfrm>
              <a:off x="4428" y="1908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252" name="Group 127"/>
            <p:cNvGrpSpPr>
              <a:grpSpLocks/>
            </p:cNvGrpSpPr>
            <p:nvPr/>
          </p:nvGrpSpPr>
          <p:grpSpPr bwMode="auto">
            <a:xfrm>
              <a:off x="4504" y="1984"/>
              <a:ext cx="230" cy="230"/>
              <a:chOff x="4504" y="1984"/>
              <a:chExt cx="230" cy="230"/>
            </a:xfrm>
          </p:grpSpPr>
          <p:sp>
            <p:nvSpPr>
              <p:cNvPr id="7253" name="Rectangle 128"/>
              <p:cNvSpPr>
                <a:spLocks noChangeArrowheads="1"/>
              </p:cNvSpPr>
              <p:nvPr/>
            </p:nvSpPr>
            <p:spPr bwMode="auto">
              <a:xfrm>
                <a:off x="4504" y="2060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54" name="Rectangle 129"/>
              <p:cNvSpPr>
                <a:spLocks noChangeArrowheads="1"/>
              </p:cNvSpPr>
              <p:nvPr/>
            </p:nvSpPr>
            <p:spPr bwMode="auto">
              <a:xfrm rot="5400000">
                <a:off x="4502" y="2059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" name="Group 130"/>
          <p:cNvGrpSpPr>
            <a:grpSpLocks/>
          </p:cNvGrpSpPr>
          <p:nvPr/>
        </p:nvGrpSpPr>
        <p:grpSpPr bwMode="auto">
          <a:xfrm>
            <a:off x="7165975" y="2606675"/>
            <a:ext cx="609600" cy="609600"/>
            <a:chOff x="4514" y="1642"/>
            <a:chExt cx="384" cy="384"/>
          </a:xfrm>
        </p:grpSpPr>
        <p:sp>
          <p:nvSpPr>
            <p:cNvPr id="7247" name="Oval 131"/>
            <p:cNvSpPr>
              <a:spLocks noChangeArrowheads="1"/>
            </p:cNvSpPr>
            <p:nvPr/>
          </p:nvSpPr>
          <p:spPr bwMode="auto">
            <a:xfrm>
              <a:off x="4514" y="1642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248" name="Group 132"/>
            <p:cNvGrpSpPr>
              <a:grpSpLocks/>
            </p:cNvGrpSpPr>
            <p:nvPr/>
          </p:nvGrpSpPr>
          <p:grpSpPr bwMode="auto">
            <a:xfrm>
              <a:off x="4590" y="1718"/>
              <a:ext cx="230" cy="230"/>
              <a:chOff x="4590" y="1718"/>
              <a:chExt cx="230" cy="230"/>
            </a:xfrm>
          </p:grpSpPr>
          <p:sp>
            <p:nvSpPr>
              <p:cNvPr id="7249" name="Rectangle 133"/>
              <p:cNvSpPr>
                <a:spLocks noChangeArrowheads="1"/>
              </p:cNvSpPr>
              <p:nvPr/>
            </p:nvSpPr>
            <p:spPr bwMode="auto">
              <a:xfrm>
                <a:off x="4590" y="1794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50" name="Rectangle 134"/>
              <p:cNvSpPr>
                <a:spLocks noChangeArrowheads="1"/>
              </p:cNvSpPr>
              <p:nvPr/>
            </p:nvSpPr>
            <p:spPr bwMode="auto">
              <a:xfrm rot="5400000">
                <a:off x="4588" y="1793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" name="Group 135"/>
          <p:cNvGrpSpPr>
            <a:grpSpLocks/>
          </p:cNvGrpSpPr>
          <p:nvPr/>
        </p:nvGrpSpPr>
        <p:grpSpPr bwMode="auto">
          <a:xfrm>
            <a:off x="7464425" y="2070100"/>
            <a:ext cx="609600" cy="609600"/>
            <a:chOff x="4702" y="1304"/>
            <a:chExt cx="384" cy="384"/>
          </a:xfrm>
        </p:grpSpPr>
        <p:sp>
          <p:nvSpPr>
            <p:cNvPr id="7243" name="Oval 136"/>
            <p:cNvSpPr>
              <a:spLocks noChangeArrowheads="1"/>
            </p:cNvSpPr>
            <p:nvPr/>
          </p:nvSpPr>
          <p:spPr bwMode="auto">
            <a:xfrm>
              <a:off x="4702" y="1304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244" name="Group 137"/>
            <p:cNvGrpSpPr>
              <a:grpSpLocks/>
            </p:cNvGrpSpPr>
            <p:nvPr/>
          </p:nvGrpSpPr>
          <p:grpSpPr bwMode="auto">
            <a:xfrm>
              <a:off x="4778" y="1380"/>
              <a:ext cx="230" cy="230"/>
              <a:chOff x="4778" y="1380"/>
              <a:chExt cx="230" cy="230"/>
            </a:xfrm>
          </p:grpSpPr>
          <p:sp>
            <p:nvSpPr>
              <p:cNvPr id="7245" name="Rectangle 138"/>
              <p:cNvSpPr>
                <a:spLocks noChangeArrowheads="1"/>
              </p:cNvSpPr>
              <p:nvPr/>
            </p:nvSpPr>
            <p:spPr bwMode="auto">
              <a:xfrm>
                <a:off x="4778" y="1456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46" name="Rectangle 139"/>
              <p:cNvSpPr>
                <a:spLocks noChangeArrowheads="1"/>
              </p:cNvSpPr>
              <p:nvPr/>
            </p:nvSpPr>
            <p:spPr bwMode="auto">
              <a:xfrm rot="5400000">
                <a:off x="4776" y="1455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7229" name="Text Box 140"/>
          <p:cNvSpPr txBox="1">
            <a:spLocks noChangeArrowheads="1"/>
          </p:cNvSpPr>
          <p:nvPr/>
        </p:nvSpPr>
        <p:spPr bwMode="auto">
          <a:xfrm>
            <a:off x="573088" y="968375"/>
            <a:ext cx="308417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um transistor PNP,</a:t>
            </a:r>
          </a:p>
          <a:p>
            <a:pPr algn="ctr"/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os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buracos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fluem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</a:t>
            </a:r>
          </a:p>
          <a:p>
            <a:pPr algn="ctr"/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emissor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o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coletor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7230" name="Text Box 141"/>
          <p:cNvSpPr txBox="1">
            <a:spLocks noChangeArrowheads="1"/>
          </p:cNvSpPr>
          <p:nvPr/>
        </p:nvSpPr>
        <p:spPr bwMode="auto">
          <a:xfrm>
            <a:off x="693738" y="3571875"/>
            <a:ext cx="25600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400" dirty="0">
                <a:solidFill>
                  <a:srgbClr val="FF0000"/>
                </a:solidFill>
                <a:latin typeface="Calibri" pitchFamily="34" charset="0"/>
              </a:rPr>
              <a:t>Note as </a:t>
            </a:r>
            <a:r>
              <a:rPr kumimoji="0" lang="en-US" sz="2400" dirty="0" err="1">
                <a:solidFill>
                  <a:srgbClr val="FF0000"/>
                </a:solidFill>
                <a:latin typeface="Calibri" pitchFamily="34" charset="0"/>
              </a:rPr>
              <a:t>tensões</a:t>
            </a:r>
            <a:r>
              <a:rPr kumimoji="0" lang="en-US" sz="2400" dirty="0">
                <a:solidFill>
                  <a:srgbClr val="FF0000"/>
                </a:solidFill>
                <a:latin typeface="Calibri" pitchFamily="34" charset="0"/>
              </a:rPr>
              <a:t> de</a:t>
            </a:r>
          </a:p>
          <a:p>
            <a:pPr algn="ctr"/>
            <a:r>
              <a:rPr kumimoji="0" lang="en-US" sz="2400" dirty="0" err="1">
                <a:solidFill>
                  <a:srgbClr val="FF0000"/>
                </a:solidFill>
                <a:latin typeface="Calibri" pitchFamily="34" charset="0"/>
              </a:rPr>
              <a:t>polaridade</a:t>
            </a:r>
            <a:r>
              <a:rPr kumimoji="0" lang="en-US" sz="2400" dirty="0">
                <a:solidFill>
                  <a:srgbClr val="FF0000"/>
                </a:solidFill>
                <a:latin typeface="Calibri" pitchFamily="34" charset="0"/>
              </a:rPr>
              <a:t> PNP.</a:t>
            </a:r>
          </a:p>
        </p:txBody>
      </p:sp>
      <p:sp>
        <p:nvSpPr>
          <p:cNvPr id="7231" name="AutoShape 142"/>
          <p:cNvSpPr>
            <a:spLocks noChangeArrowheads="1"/>
          </p:cNvSpPr>
          <p:nvPr/>
        </p:nvSpPr>
        <p:spPr bwMode="auto">
          <a:xfrm rot="-1336424">
            <a:off x="1790700" y="2673350"/>
            <a:ext cx="2905125" cy="361950"/>
          </a:xfrm>
          <a:prstGeom prst="rightArrow">
            <a:avLst>
              <a:gd name="adj1" fmla="val 52630"/>
              <a:gd name="adj2" fmla="val 202627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32" name="AutoShape 143"/>
          <p:cNvSpPr>
            <a:spLocks noChangeArrowheads="1"/>
          </p:cNvSpPr>
          <p:nvPr/>
        </p:nvSpPr>
        <p:spPr bwMode="auto">
          <a:xfrm rot="1065615">
            <a:off x="3297633" y="4382424"/>
            <a:ext cx="1336328" cy="361950"/>
          </a:xfrm>
          <a:prstGeom prst="rightArrow">
            <a:avLst>
              <a:gd name="adj1" fmla="val 52630"/>
              <a:gd name="adj2" fmla="val 128937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" name="Group 144"/>
          <p:cNvGrpSpPr>
            <a:grpSpLocks/>
          </p:cNvGrpSpPr>
          <p:nvPr/>
        </p:nvGrpSpPr>
        <p:grpSpPr bwMode="auto">
          <a:xfrm>
            <a:off x="7239000" y="1597025"/>
            <a:ext cx="609600" cy="609600"/>
            <a:chOff x="4560" y="1006"/>
            <a:chExt cx="384" cy="384"/>
          </a:xfrm>
        </p:grpSpPr>
        <p:sp>
          <p:nvSpPr>
            <p:cNvPr id="7239" name="Oval 145"/>
            <p:cNvSpPr>
              <a:spLocks noChangeArrowheads="1"/>
            </p:cNvSpPr>
            <p:nvPr/>
          </p:nvSpPr>
          <p:spPr bwMode="auto">
            <a:xfrm>
              <a:off x="4560" y="1006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240" name="Group 146"/>
            <p:cNvGrpSpPr>
              <a:grpSpLocks/>
            </p:cNvGrpSpPr>
            <p:nvPr/>
          </p:nvGrpSpPr>
          <p:grpSpPr bwMode="auto">
            <a:xfrm>
              <a:off x="4636" y="1082"/>
              <a:ext cx="230" cy="230"/>
              <a:chOff x="4636" y="1082"/>
              <a:chExt cx="230" cy="230"/>
            </a:xfrm>
          </p:grpSpPr>
          <p:sp>
            <p:nvSpPr>
              <p:cNvPr id="7241" name="Rectangle 147"/>
              <p:cNvSpPr>
                <a:spLocks noChangeArrowheads="1"/>
              </p:cNvSpPr>
              <p:nvPr/>
            </p:nvSpPr>
            <p:spPr bwMode="auto">
              <a:xfrm>
                <a:off x="4636" y="1158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42" name="Rectangle 148"/>
              <p:cNvSpPr>
                <a:spLocks noChangeArrowheads="1"/>
              </p:cNvSpPr>
              <p:nvPr/>
            </p:nvSpPr>
            <p:spPr bwMode="auto">
              <a:xfrm rot="5400000">
                <a:off x="4634" y="1157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" name="Group 149"/>
          <p:cNvGrpSpPr>
            <a:grpSpLocks/>
          </p:cNvGrpSpPr>
          <p:nvPr/>
        </p:nvGrpSpPr>
        <p:grpSpPr bwMode="auto">
          <a:xfrm>
            <a:off x="7305675" y="1038225"/>
            <a:ext cx="609600" cy="609600"/>
            <a:chOff x="4602" y="654"/>
            <a:chExt cx="384" cy="384"/>
          </a:xfrm>
        </p:grpSpPr>
        <p:sp>
          <p:nvSpPr>
            <p:cNvPr id="7235" name="Oval 150"/>
            <p:cNvSpPr>
              <a:spLocks noChangeArrowheads="1"/>
            </p:cNvSpPr>
            <p:nvPr/>
          </p:nvSpPr>
          <p:spPr bwMode="auto">
            <a:xfrm>
              <a:off x="4602" y="654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236" name="Group 151"/>
            <p:cNvGrpSpPr>
              <a:grpSpLocks/>
            </p:cNvGrpSpPr>
            <p:nvPr/>
          </p:nvGrpSpPr>
          <p:grpSpPr bwMode="auto">
            <a:xfrm>
              <a:off x="4678" y="730"/>
              <a:ext cx="230" cy="230"/>
              <a:chOff x="4678" y="730"/>
              <a:chExt cx="230" cy="230"/>
            </a:xfrm>
          </p:grpSpPr>
          <p:sp>
            <p:nvSpPr>
              <p:cNvPr id="7237" name="Rectangle 152"/>
              <p:cNvSpPr>
                <a:spLocks noChangeArrowheads="1"/>
              </p:cNvSpPr>
              <p:nvPr/>
            </p:nvSpPr>
            <p:spPr bwMode="auto">
              <a:xfrm>
                <a:off x="4678" y="806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38" name="Rectangle 153"/>
              <p:cNvSpPr>
                <a:spLocks noChangeArrowheads="1"/>
              </p:cNvSpPr>
              <p:nvPr/>
            </p:nvSpPr>
            <p:spPr bwMode="auto">
              <a:xfrm rot="5400000">
                <a:off x="4675" y="805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aphicFrame>
        <p:nvGraphicFramePr>
          <p:cNvPr id="7170" name="Object 154"/>
          <p:cNvGraphicFramePr>
            <a:graphicFrameLocks noChangeAspect="1"/>
          </p:cNvGraphicFramePr>
          <p:nvPr/>
        </p:nvGraphicFramePr>
        <p:xfrm>
          <a:off x="1235075" y="5048250"/>
          <a:ext cx="1308100" cy="885825"/>
        </p:xfrm>
        <a:graphic>
          <a:graphicData uri="http://schemas.openxmlformats.org/presentationml/2006/ole">
            <p:oleObj spid="_x0000_s7170" name="Image" r:id="rId3" imgW="588215" imgH="39925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879600" y="184150"/>
            <a:ext cx="58603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Quiz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sobre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correntes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transmissores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42875" y="1138474"/>
            <a:ext cx="855726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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razão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corrente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coletor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corrente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da __________.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070397" y="1055518"/>
            <a:ext cx="8787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base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42875" y="2117056"/>
            <a:ext cx="7837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soma das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correntes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da base e do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coletor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corrente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__________.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437281" y="1997757"/>
            <a:ext cx="13516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emissor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42875" y="3006928"/>
            <a:ext cx="90577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transistores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NPN, 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fluxo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emissor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coletor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composto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__________.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7633040" y="2887628"/>
            <a:ext cx="13792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 err="1" smtClean="0">
                <a:solidFill>
                  <a:srgbClr val="FF0000"/>
                </a:solidFill>
                <a:latin typeface="Calibri" pitchFamily="34" charset="0"/>
              </a:rPr>
              <a:t>elétrons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45167" y="3806690"/>
            <a:ext cx="90515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transistores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PNP,  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fluxo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emissor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coletor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composto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__________.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7648914" y="3697119"/>
            <a:ext cx="13516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buracos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42875" y="4642796"/>
            <a:ext cx="8239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Tanto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transistores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NPN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quanto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PNP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demonstram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ganho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</a:t>
            </a:r>
            <a:r>
              <a:rPr kumimoji="0"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550228" y="4513766"/>
            <a:ext cx="14503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corrente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6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3550" y="1009650"/>
            <a:ext cx="51435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14" name="Text Box 7"/>
          <p:cNvSpPr txBox="1">
            <a:spLocks noChangeArrowheads="1"/>
          </p:cNvSpPr>
          <p:nvPr/>
        </p:nvSpPr>
        <p:spPr bwMode="auto">
          <a:xfrm>
            <a:off x="5584825" y="4238625"/>
            <a:ext cx="10150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 dirty="0" err="1">
                <a:solidFill>
                  <a:srgbClr val="FF0000"/>
                </a:solidFill>
                <a:latin typeface="Calibri" pitchFamily="34" charset="0"/>
              </a:rPr>
              <a:t>Emissor</a:t>
            </a:r>
            <a:endParaRPr kumimoji="0"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1924050" y="355600"/>
            <a:ext cx="51211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</a:rPr>
              <a:t>Símbolo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</a:rPr>
              <a:t>esquemático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 de NPN</a:t>
            </a:r>
          </a:p>
        </p:txBody>
      </p:sp>
      <p:sp>
        <p:nvSpPr>
          <p:cNvPr id="8211" name="Text Box 11"/>
          <p:cNvSpPr txBox="1">
            <a:spLocks noChangeArrowheads="1"/>
          </p:cNvSpPr>
          <p:nvPr/>
        </p:nvSpPr>
        <p:spPr bwMode="auto">
          <a:xfrm>
            <a:off x="1803400" y="3121025"/>
            <a:ext cx="6880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 dirty="0">
                <a:solidFill>
                  <a:srgbClr val="FF0000"/>
                </a:solidFill>
                <a:latin typeface="Calibri" pitchFamily="34" charset="0"/>
              </a:rPr>
              <a:t>Base</a:t>
            </a:r>
          </a:p>
        </p:txBody>
      </p:sp>
      <p:sp>
        <p:nvSpPr>
          <p:cNvPr id="8209" name="Text Box 14"/>
          <p:cNvSpPr txBox="1">
            <a:spLocks noChangeArrowheads="1"/>
          </p:cNvSpPr>
          <p:nvPr/>
        </p:nvSpPr>
        <p:spPr bwMode="auto">
          <a:xfrm>
            <a:off x="5711825" y="1590675"/>
            <a:ext cx="9643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 dirty="0" err="1">
                <a:solidFill>
                  <a:srgbClr val="FF0000"/>
                </a:solidFill>
                <a:latin typeface="Calibri" pitchFamily="34" charset="0"/>
              </a:rPr>
              <a:t>Coletor</a:t>
            </a:r>
            <a:endParaRPr kumimoji="0"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676401" y="3787777"/>
            <a:ext cx="3614738" cy="2447926"/>
            <a:chOff x="1146" y="2638"/>
            <a:chExt cx="2277" cy="1542"/>
          </a:xfrm>
        </p:grpSpPr>
        <p:sp>
          <p:nvSpPr>
            <p:cNvPr id="8206" name="Text Box 16"/>
            <p:cNvSpPr txBox="1">
              <a:spLocks noChangeArrowheads="1"/>
            </p:cNvSpPr>
            <p:nvPr/>
          </p:nvSpPr>
          <p:spPr bwMode="auto">
            <a:xfrm>
              <a:off x="1146" y="3598"/>
              <a:ext cx="2277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Símbolo</a:t>
              </a:r>
              <a:r>
                <a:rPr kumimoji="0"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kumimoji="0" lang="en-US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esquemático</a:t>
              </a:r>
              <a:r>
                <a:rPr kumimoji="0"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: </a:t>
              </a:r>
              <a:r>
                <a:rPr kumimoji="0" 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NPN </a:t>
              </a:r>
              <a:r>
                <a:rPr kumimoji="0" 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significa</a:t>
              </a:r>
              <a:r>
                <a:rPr kumimoji="0" 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kumimoji="0"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"</a:t>
              </a:r>
              <a:r>
                <a:rPr kumimoji="0" lang="en-US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não</a:t>
              </a:r>
              <a:r>
                <a:rPr kumimoji="0"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kumimoji="0" 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apontando</a:t>
              </a:r>
              <a:r>
                <a:rPr kumimoji="0" 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kumimoji="0" lang="en-US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para</a:t>
              </a:r>
              <a:r>
                <a:rPr kumimoji="0" 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kumimoji="0" lang="en-US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dentro</a:t>
              </a:r>
              <a:r>
                <a:rPr kumimoji="0"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" (Not Pointing </a:t>
              </a:r>
              <a:r>
                <a:rPr kumimoji="0" lang="en-US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iN</a:t>
              </a:r>
              <a:r>
                <a:rPr kumimoji="0"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).</a:t>
              </a:r>
            </a:p>
          </p:txBody>
        </p:sp>
        <p:sp>
          <p:nvSpPr>
            <p:cNvPr id="8207" name="Line 17"/>
            <p:cNvSpPr>
              <a:spLocks noChangeShapeType="1"/>
            </p:cNvSpPr>
            <p:nvPr/>
          </p:nvSpPr>
          <p:spPr bwMode="auto">
            <a:xfrm flipH="1">
              <a:off x="2282" y="2638"/>
              <a:ext cx="672" cy="886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pt-BR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502400" y="2517775"/>
            <a:ext cx="2127250" cy="1609725"/>
            <a:chOff x="3796" y="1442"/>
            <a:chExt cx="1340" cy="1014"/>
          </a:xfrm>
        </p:grpSpPr>
        <p:graphicFrame>
          <p:nvGraphicFramePr>
            <p:cNvPr id="8194" name="Object 19"/>
            <p:cNvGraphicFramePr>
              <a:graphicFrameLocks noChangeAspect="1"/>
            </p:cNvGraphicFramePr>
            <p:nvPr/>
          </p:nvGraphicFramePr>
          <p:xfrm>
            <a:off x="3824" y="1442"/>
            <a:ext cx="1312" cy="888"/>
          </p:xfrm>
          <a:graphic>
            <a:graphicData uri="http://schemas.openxmlformats.org/presentationml/2006/ole">
              <p:oleObj spid="_x0000_s8194" name="Image" r:id="rId4" imgW="588215" imgH="399255" progId="">
                <p:embed/>
              </p:oleObj>
            </a:graphicData>
          </a:graphic>
        </p:graphicFrame>
        <p:sp>
          <p:nvSpPr>
            <p:cNvPr id="8203" name="Text Box 20"/>
            <p:cNvSpPr txBox="1">
              <a:spLocks noChangeArrowheads="1"/>
            </p:cNvSpPr>
            <p:nvPr/>
          </p:nvSpPr>
          <p:spPr bwMode="auto">
            <a:xfrm>
              <a:off x="4042" y="2204"/>
              <a:ext cx="1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FF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8204" name="Text Box 21"/>
            <p:cNvSpPr txBox="1">
              <a:spLocks noChangeArrowheads="1"/>
            </p:cNvSpPr>
            <p:nvPr/>
          </p:nvSpPr>
          <p:spPr bwMode="auto">
            <a:xfrm>
              <a:off x="3866" y="2136"/>
              <a:ext cx="20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FF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8205" name="Text Box 22"/>
            <p:cNvSpPr txBox="1">
              <a:spLocks noChangeArrowheads="1"/>
            </p:cNvSpPr>
            <p:nvPr/>
          </p:nvSpPr>
          <p:spPr bwMode="auto">
            <a:xfrm>
              <a:off x="3796" y="1922"/>
              <a:ext cx="2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FF0000"/>
                  </a:solidFill>
                  <a:latin typeface="Calibri" pitchFamily="34" charset="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val 2"/>
          <p:cNvSpPr>
            <a:spLocks noChangeArrowheads="1"/>
          </p:cNvSpPr>
          <p:nvPr/>
        </p:nvSpPr>
        <p:spPr bwMode="auto">
          <a:xfrm>
            <a:off x="3825875" y="2578100"/>
            <a:ext cx="1787525" cy="17875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 flipH="1">
            <a:off x="4498975" y="2889250"/>
            <a:ext cx="0" cy="1181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98975" y="1533525"/>
            <a:ext cx="1943100" cy="1600200"/>
            <a:chOff x="2834" y="966"/>
            <a:chExt cx="1224" cy="1008"/>
          </a:xfrm>
        </p:grpSpPr>
        <p:sp>
          <p:nvSpPr>
            <p:cNvPr id="9235" name="Line 5"/>
            <p:cNvSpPr>
              <a:spLocks noChangeShapeType="1"/>
            </p:cNvSpPr>
            <p:nvPr/>
          </p:nvSpPr>
          <p:spPr bwMode="auto">
            <a:xfrm flipV="1">
              <a:off x="2834" y="1292"/>
              <a:ext cx="682" cy="6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36" name="Text Box 6"/>
            <p:cNvSpPr txBox="1">
              <a:spLocks noChangeArrowheads="1"/>
            </p:cNvSpPr>
            <p:nvPr/>
          </p:nvSpPr>
          <p:spPr bwMode="auto">
            <a:xfrm>
              <a:off x="2932" y="966"/>
              <a:ext cx="940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 b="1">
                  <a:solidFill>
                    <a:srgbClr val="3333CC"/>
                  </a:solidFill>
                </a:rPr>
                <a:t>Coletor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22475" y="3159125"/>
            <a:ext cx="2457450" cy="577850"/>
            <a:chOff x="1274" y="1990"/>
            <a:chExt cx="1548" cy="364"/>
          </a:xfrm>
        </p:grpSpPr>
        <p:sp>
          <p:nvSpPr>
            <p:cNvPr id="9233" name="Line 8"/>
            <p:cNvSpPr>
              <a:spLocks noChangeShapeType="1"/>
            </p:cNvSpPr>
            <p:nvPr/>
          </p:nvSpPr>
          <p:spPr bwMode="auto">
            <a:xfrm flipH="1">
              <a:off x="1890" y="2190"/>
              <a:ext cx="93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34" name="Text Box 9"/>
            <p:cNvSpPr txBox="1">
              <a:spLocks noChangeArrowheads="1"/>
            </p:cNvSpPr>
            <p:nvPr/>
          </p:nvSpPr>
          <p:spPr bwMode="auto">
            <a:xfrm>
              <a:off x="1274" y="1990"/>
              <a:ext cx="627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 b="1">
                  <a:solidFill>
                    <a:srgbClr val="3333CC"/>
                  </a:solidFill>
                </a:rPr>
                <a:t>Base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502150" y="3797300"/>
            <a:ext cx="1885950" cy="1603375"/>
            <a:chOff x="2836" y="2392"/>
            <a:chExt cx="1188" cy="1010"/>
          </a:xfrm>
        </p:grpSpPr>
        <p:grpSp>
          <p:nvGrpSpPr>
            <p:cNvPr id="9229" name="Group 11"/>
            <p:cNvGrpSpPr>
              <a:grpSpLocks/>
            </p:cNvGrpSpPr>
            <p:nvPr/>
          </p:nvGrpSpPr>
          <p:grpSpPr bwMode="auto">
            <a:xfrm>
              <a:off x="2836" y="2392"/>
              <a:ext cx="682" cy="682"/>
              <a:chOff x="2836" y="2392"/>
              <a:chExt cx="682" cy="682"/>
            </a:xfrm>
          </p:grpSpPr>
          <p:sp>
            <p:nvSpPr>
              <p:cNvPr id="9231" name="Line 12"/>
              <p:cNvSpPr>
                <a:spLocks noChangeShapeType="1"/>
              </p:cNvSpPr>
              <p:nvPr/>
            </p:nvSpPr>
            <p:spPr bwMode="auto">
              <a:xfrm>
                <a:off x="2836" y="2392"/>
                <a:ext cx="682" cy="68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32" name="AutoShape 13"/>
              <p:cNvSpPr>
                <a:spLocks noChangeArrowheads="1"/>
              </p:cNvSpPr>
              <p:nvPr/>
            </p:nvSpPr>
            <p:spPr bwMode="auto">
              <a:xfrm rot="5480873">
                <a:off x="2907" y="2470"/>
                <a:ext cx="228" cy="219"/>
              </a:xfrm>
              <a:prstGeom prst="rtTriangl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3056" y="3036"/>
              <a:ext cx="1011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 b="1">
                  <a:solidFill>
                    <a:srgbClr val="3333CC"/>
                  </a:solidFill>
                </a:rPr>
                <a:t>Emissor</a:t>
              </a:r>
            </a:p>
          </p:txBody>
        </p:sp>
      </p:grpSp>
      <p:sp>
        <p:nvSpPr>
          <p:cNvPr id="9224" name="Text Box 15"/>
          <p:cNvSpPr txBox="1">
            <a:spLocks noChangeArrowheads="1"/>
          </p:cNvSpPr>
          <p:nvPr/>
        </p:nvSpPr>
        <p:spPr bwMode="auto">
          <a:xfrm>
            <a:off x="1762125" y="403225"/>
            <a:ext cx="54276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600" b="1">
                <a:solidFill>
                  <a:srgbClr val="B50116"/>
                </a:solidFill>
              </a:rPr>
              <a:t>Símbolo esquemático PNP 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026150" y="2289175"/>
            <a:ext cx="2127250" cy="1606550"/>
            <a:chOff x="3796" y="1442"/>
            <a:chExt cx="1340" cy="1012"/>
          </a:xfrm>
        </p:grpSpPr>
        <p:graphicFrame>
          <p:nvGraphicFramePr>
            <p:cNvPr id="9218" name="Object 17"/>
            <p:cNvGraphicFramePr>
              <a:graphicFrameLocks noChangeAspect="1"/>
            </p:cNvGraphicFramePr>
            <p:nvPr/>
          </p:nvGraphicFramePr>
          <p:xfrm>
            <a:off x="3824" y="1442"/>
            <a:ext cx="1312" cy="888"/>
          </p:xfrm>
          <a:graphic>
            <a:graphicData uri="http://schemas.openxmlformats.org/presentationml/2006/ole">
              <p:oleObj spid="_x0000_s9218" name="Image" r:id="rId3" imgW="588215" imgH="399255" progId="">
                <p:embed/>
              </p:oleObj>
            </a:graphicData>
          </a:graphic>
        </p:graphicFrame>
        <p:sp>
          <p:nvSpPr>
            <p:cNvPr id="9226" name="Text Box 18"/>
            <p:cNvSpPr txBox="1">
              <a:spLocks noChangeArrowheads="1"/>
            </p:cNvSpPr>
            <p:nvPr/>
          </p:nvSpPr>
          <p:spPr bwMode="auto">
            <a:xfrm>
              <a:off x="4042" y="2204"/>
              <a:ext cx="22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1"/>
                <a:t>E</a:t>
              </a:r>
            </a:p>
          </p:txBody>
        </p:sp>
        <p:sp>
          <p:nvSpPr>
            <p:cNvPr id="9227" name="Text Box 19"/>
            <p:cNvSpPr txBox="1">
              <a:spLocks noChangeArrowheads="1"/>
            </p:cNvSpPr>
            <p:nvPr/>
          </p:nvSpPr>
          <p:spPr bwMode="auto">
            <a:xfrm>
              <a:off x="3866" y="2136"/>
              <a:ext cx="22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1"/>
                <a:t>B</a:t>
              </a:r>
            </a:p>
          </p:txBody>
        </p:sp>
        <p:sp>
          <p:nvSpPr>
            <p:cNvPr id="9228" name="Text Box 20"/>
            <p:cNvSpPr txBox="1">
              <a:spLocks noChangeArrowheads="1"/>
            </p:cNvSpPr>
            <p:nvPr/>
          </p:nvSpPr>
          <p:spPr bwMode="auto">
            <a:xfrm>
              <a:off x="3796" y="1922"/>
              <a:ext cx="23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1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52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2095500" y="3498850"/>
            <a:ext cx="606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092325" y="3467100"/>
            <a:ext cx="60642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793875" y="3171825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1860550" y="3251200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14" name="Freeform 6"/>
          <p:cNvSpPr>
            <a:spLocks noChangeArrowheads="1"/>
          </p:cNvSpPr>
          <p:nvPr/>
        </p:nvSpPr>
        <p:spPr bwMode="auto">
          <a:xfrm>
            <a:off x="1990725" y="3317875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rot="-33210">
            <a:off x="1958975" y="3336925"/>
            <a:ext cx="393700" cy="4381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3825875" y="2578100"/>
            <a:ext cx="1787525" cy="17875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7417" name="Group 9"/>
          <p:cNvGrpSpPr>
            <a:grpSpLocks/>
          </p:cNvGrpSpPr>
          <p:nvPr/>
        </p:nvGrpSpPr>
        <p:grpSpPr bwMode="auto">
          <a:xfrm>
            <a:off x="4521200" y="3797300"/>
            <a:ext cx="1082675" cy="1082675"/>
            <a:chOff x="2848" y="2392"/>
            <a:chExt cx="682" cy="682"/>
          </a:xfrm>
        </p:grpSpPr>
        <p:sp>
          <p:nvSpPr>
            <p:cNvPr id="17475" name="Line 10"/>
            <p:cNvSpPr>
              <a:spLocks noChangeShapeType="1"/>
            </p:cNvSpPr>
            <p:nvPr/>
          </p:nvSpPr>
          <p:spPr bwMode="auto">
            <a:xfrm>
              <a:off x="2848" y="2392"/>
              <a:ext cx="682" cy="6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6" name="AutoShape 11"/>
            <p:cNvSpPr>
              <a:spLocks noChangeArrowheads="1"/>
            </p:cNvSpPr>
            <p:nvPr/>
          </p:nvSpPr>
          <p:spPr bwMode="auto">
            <a:xfrm rot="5480873" flipH="1" flipV="1">
              <a:off x="2858" y="2400"/>
              <a:ext cx="228" cy="224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7418" name="Line 12"/>
          <p:cNvSpPr>
            <a:spLocks noChangeShapeType="1"/>
          </p:cNvSpPr>
          <p:nvPr/>
        </p:nvSpPr>
        <p:spPr bwMode="auto">
          <a:xfrm flipH="1">
            <a:off x="3003550" y="3479800"/>
            <a:ext cx="14795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19" name="Line 13"/>
          <p:cNvSpPr>
            <a:spLocks noChangeShapeType="1"/>
          </p:cNvSpPr>
          <p:nvPr/>
        </p:nvSpPr>
        <p:spPr bwMode="auto">
          <a:xfrm flipV="1">
            <a:off x="4498975" y="2051050"/>
            <a:ext cx="1082675" cy="1082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20" name="Line 14"/>
          <p:cNvSpPr>
            <a:spLocks noChangeShapeType="1"/>
          </p:cNvSpPr>
          <p:nvPr/>
        </p:nvSpPr>
        <p:spPr bwMode="auto">
          <a:xfrm flipH="1">
            <a:off x="4498975" y="2889250"/>
            <a:ext cx="0" cy="1181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21" name="Line 15"/>
          <p:cNvSpPr>
            <a:spLocks noChangeShapeType="1"/>
          </p:cNvSpPr>
          <p:nvPr/>
        </p:nvSpPr>
        <p:spPr bwMode="auto">
          <a:xfrm>
            <a:off x="6276975" y="3454400"/>
            <a:ext cx="606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22" name="Rectangle 16"/>
          <p:cNvSpPr>
            <a:spLocks noChangeArrowheads="1"/>
          </p:cNvSpPr>
          <p:nvPr/>
        </p:nvSpPr>
        <p:spPr bwMode="auto">
          <a:xfrm>
            <a:off x="6273800" y="3419475"/>
            <a:ext cx="60642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23" name="AutoShape 17"/>
          <p:cNvSpPr>
            <a:spLocks noChangeArrowheads="1"/>
          </p:cNvSpPr>
          <p:nvPr/>
        </p:nvSpPr>
        <p:spPr bwMode="auto">
          <a:xfrm>
            <a:off x="5978525" y="3124200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7424" name="AutoShape 18"/>
          <p:cNvSpPr>
            <a:spLocks noChangeArrowheads="1"/>
          </p:cNvSpPr>
          <p:nvPr/>
        </p:nvSpPr>
        <p:spPr bwMode="auto">
          <a:xfrm>
            <a:off x="6045200" y="3203575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25" name="Freeform 19"/>
          <p:cNvSpPr>
            <a:spLocks noChangeArrowheads="1"/>
          </p:cNvSpPr>
          <p:nvPr/>
        </p:nvSpPr>
        <p:spPr bwMode="auto">
          <a:xfrm>
            <a:off x="6172200" y="3270250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rot="4159991">
            <a:off x="6486525" y="3292475"/>
            <a:ext cx="327025" cy="377825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27" name="Line 21"/>
          <p:cNvSpPr>
            <a:spLocks noChangeShapeType="1"/>
          </p:cNvSpPr>
          <p:nvPr/>
        </p:nvSpPr>
        <p:spPr bwMode="auto">
          <a:xfrm>
            <a:off x="6661150" y="1139825"/>
            <a:ext cx="606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28" name="Rectangle 22"/>
          <p:cNvSpPr>
            <a:spLocks noChangeArrowheads="1"/>
          </p:cNvSpPr>
          <p:nvPr/>
        </p:nvSpPr>
        <p:spPr bwMode="auto">
          <a:xfrm>
            <a:off x="6657975" y="1104900"/>
            <a:ext cx="60642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29" name="AutoShape 23"/>
          <p:cNvSpPr>
            <a:spLocks noChangeArrowheads="1"/>
          </p:cNvSpPr>
          <p:nvPr/>
        </p:nvSpPr>
        <p:spPr bwMode="auto">
          <a:xfrm>
            <a:off x="6362700" y="809625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7430" name="AutoShape 24"/>
          <p:cNvSpPr>
            <a:spLocks noChangeArrowheads="1"/>
          </p:cNvSpPr>
          <p:nvPr/>
        </p:nvSpPr>
        <p:spPr bwMode="auto">
          <a:xfrm>
            <a:off x="6429375" y="889000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31" name="Freeform 25"/>
          <p:cNvSpPr>
            <a:spLocks noChangeArrowheads="1"/>
          </p:cNvSpPr>
          <p:nvPr/>
        </p:nvSpPr>
        <p:spPr bwMode="auto">
          <a:xfrm>
            <a:off x="6556375" y="955675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32" name="Line 26"/>
          <p:cNvSpPr>
            <a:spLocks noChangeShapeType="1"/>
          </p:cNvSpPr>
          <p:nvPr/>
        </p:nvSpPr>
        <p:spPr bwMode="auto">
          <a:xfrm rot="897609">
            <a:off x="6642100" y="968375"/>
            <a:ext cx="327025" cy="384175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7433" name="Group 27"/>
          <p:cNvGrpSpPr>
            <a:grpSpLocks/>
          </p:cNvGrpSpPr>
          <p:nvPr/>
        </p:nvGrpSpPr>
        <p:grpSpPr bwMode="auto">
          <a:xfrm>
            <a:off x="1057275" y="4438650"/>
            <a:ext cx="247650" cy="654050"/>
            <a:chOff x="666" y="2796"/>
            <a:chExt cx="156" cy="412"/>
          </a:xfrm>
        </p:grpSpPr>
        <p:sp>
          <p:nvSpPr>
            <p:cNvPr id="17468" name="Line 28"/>
            <p:cNvSpPr>
              <a:spLocks noChangeShapeType="1"/>
            </p:cNvSpPr>
            <p:nvPr/>
          </p:nvSpPr>
          <p:spPr bwMode="auto">
            <a:xfrm flipH="1" flipV="1">
              <a:off x="670" y="2838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9" name="Line 29"/>
            <p:cNvSpPr>
              <a:spLocks noChangeShapeType="1"/>
            </p:cNvSpPr>
            <p:nvPr/>
          </p:nvSpPr>
          <p:spPr bwMode="auto">
            <a:xfrm flipH="1" flipV="1">
              <a:off x="668" y="2972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0" name="Line 30"/>
            <p:cNvSpPr>
              <a:spLocks noChangeShapeType="1"/>
            </p:cNvSpPr>
            <p:nvPr/>
          </p:nvSpPr>
          <p:spPr bwMode="auto">
            <a:xfrm flipH="1" flipV="1">
              <a:off x="666" y="3106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1" name="Line 31"/>
            <p:cNvSpPr>
              <a:spLocks noChangeShapeType="1"/>
            </p:cNvSpPr>
            <p:nvPr/>
          </p:nvSpPr>
          <p:spPr bwMode="auto">
            <a:xfrm flipV="1">
              <a:off x="666" y="3036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2" name="Line 32"/>
            <p:cNvSpPr>
              <a:spLocks noChangeShapeType="1"/>
            </p:cNvSpPr>
            <p:nvPr/>
          </p:nvSpPr>
          <p:spPr bwMode="auto">
            <a:xfrm flipV="1">
              <a:off x="670" y="2902"/>
              <a:ext cx="150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3" name="Line 33"/>
            <p:cNvSpPr>
              <a:spLocks noChangeShapeType="1"/>
            </p:cNvSpPr>
            <p:nvPr/>
          </p:nvSpPr>
          <p:spPr bwMode="auto">
            <a:xfrm flipV="1">
              <a:off x="672" y="2796"/>
              <a:ext cx="74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4" name="Line 34"/>
            <p:cNvSpPr>
              <a:spLocks noChangeShapeType="1"/>
            </p:cNvSpPr>
            <p:nvPr/>
          </p:nvSpPr>
          <p:spPr bwMode="auto">
            <a:xfrm flipV="1">
              <a:off x="744" y="3178"/>
              <a:ext cx="74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434" name="Group 35"/>
          <p:cNvGrpSpPr>
            <a:grpSpLocks/>
          </p:cNvGrpSpPr>
          <p:nvPr/>
        </p:nvGrpSpPr>
        <p:grpSpPr bwMode="auto">
          <a:xfrm rot="16200000" flipH="1">
            <a:off x="7927975" y="3076575"/>
            <a:ext cx="482600" cy="615950"/>
            <a:chOff x="4994" y="1938"/>
            <a:chExt cx="304" cy="388"/>
          </a:xfrm>
        </p:grpSpPr>
        <p:sp>
          <p:nvSpPr>
            <p:cNvPr id="17464" name="Line 36"/>
            <p:cNvSpPr>
              <a:spLocks noChangeShapeType="1"/>
            </p:cNvSpPr>
            <p:nvPr/>
          </p:nvSpPr>
          <p:spPr bwMode="auto">
            <a:xfrm>
              <a:off x="4994" y="1938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5" name="Line 37"/>
            <p:cNvSpPr>
              <a:spLocks noChangeShapeType="1"/>
            </p:cNvSpPr>
            <p:nvPr/>
          </p:nvSpPr>
          <p:spPr bwMode="auto">
            <a:xfrm>
              <a:off x="5202" y="1938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6" name="Line 38"/>
            <p:cNvSpPr>
              <a:spLocks noChangeShapeType="1"/>
            </p:cNvSpPr>
            <p:nvPr/>
          </p:nvSpPr>
          <p:spPr bwMode="auto">
            <a:xfrm>
              <a:off x="5298" y="2016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7" name="Line 39"/>
            <p:cNvSpPr>
              <a:spLocks noChangeShapeType="1"/>
            </p:cNvSpPr>
            <p:nvPr/>
          </p:nvSpPr>
          <p:spPr bwMode="auto">
            <a:xfrm>
              <a:off x="5098" y="2016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435" name="Group 40"/>
          <p:cNvGrpSpPr>
            <a:grpSpLocks/>
          </p:cNvGrpSpPr>
          <p:nvPr/>
        </p:nvGrpSpPr>
        <p:grpSpPr bwMode="auto">
          <a:xfrm flipV="1">
            <a:off x="3006725" y="5426075"/>
            <a:ext cx="482600" cy="612775"/>
            <a:chOff x="1894" y="3418"/>
            <a:chExt cx="304" cy="386"/>
          </a:xfrm>
        </p:grpSpPr>
        <p:sp>
          <p:nvSpPr>
            <p:cNvPr id="17460" name="Line 41"/>
            <p:cNvSpPr>
              <a:spLocks noChangeShapeType="1"/>
            </p:cNvSpPr>
            <p:nvPr/>
          </p:nvSpPr>
          <p:spPr bwMode="auto">
            <a:xfrm>
              <a:off x="1894" y="3418"/>
              <a:ext cx="0" cy="38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1" name="Line 42"/>
            <p:cNvSpPr>
              <a:spLocks noChangeShapeType="1"/>
            </p:cNvSpPr>
            <p:nvPr/>
          </p:nvSpPr>
          <p:spPr bwMode="auto">
            <a:xfrm>
              <a:off x="2104" y="3418"/>
              <a:ext cx="0" cy="38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2" name="Line 43"/>
            <p:cNvSpPr>
              <a:spLocks noChangeShapeType="1"/>
            </p:cNvSpPr>
            <p:nvPr/>
          </p:nvSpPr>
          <p:spPr bwMode="auto">
            <a:xfrm>
              <a:off x="2198" y="3494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3" name="Line 44"/>
            <p:cNvSpPr>
              <a:spLocks noChangeShapeType="1"/>
            </p:cNvSpPr>
            <p:nvPr/>
          </p:nvSpPr>
          <p:spPr bwMode="auto">
            <a:xfrm>
              <a:off x="1998" y="3494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436" name="Line 45"/>
          <p:cNvSpPr>
            <a:spLocks noChangeShapeType="1"/>
          </p:cNvSpPr>
          <p:nvPr/>
        </p:nvSpPr>
        <p:spPr bwMode="auto">
          <a:xfrm flipV="1">
            <a:off x="3479800" y="5727700"/>
            <a:ext cx="46958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37" name="Line 46"/>
          <p:cNvSpPr>
            <a:spLocks noChangeShapeType="1"/>
          </p:cNvSpPr>
          <p:nvPr/>
        </p:nvSpPr>
        <p:spPr bwMode="auto">
          <a:xfrm flipH="1" flipV="1">
            <a:off x="8175625" y="3644900"/>
            <a:ext cx="0" cy="2101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38" name="Line 47"/>
          <p:cNvSpPr>
            <a:spLocks noChangeShapeType="1"/>
          </p:cNvSpPr>
          <p:nvPr/>
        </p:nvSpPr>
        <p:spPr bwMode="auto">
          <a:xfrm flipV="1">
            <a:off x="8159750" y="1196975"/>
            <a:ext cx="0" cy="1939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39" name="Line 48"/>
          <p:cNvSpPr>
            <a:spLocks noChangeShapeType="1"/>
          </p:cNvSpPr>
          <p:nvPr/>
        </p:nvSpPr>
        <p:spPr bwMode="auto">
          <a:xfrm flipH="1" flipV="1">
            <a:off x="1168400" y="5730875"/>
            <a:ext cx="18192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40" name="Line 49"/>
          <p:cNvSpPr>
            <a:spLocks noChangeShapeType="1"/>
          </p:cNvSpPr>
          <p:nvPr/>
        </p:nvSpPr>
        <p:spPr bwMode="auto">
          <a:xfrm flipV="1">
            <a:off x="5549900" y="1181100"/>
            <a:ext cx="0" cy="901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41" name="Line 50"/>
          <p:cNvSpPr>
            <a:spLocks noChangeShapeType="1"/>
          </p:cNvSpPr>
          <p:nvPr/>
        </p:nvSpPr>
        <p:spPr bwMode="auto">
          <a:xfrm>
            <a:off x="5549900" y="1196975"/>
            <a:ext cx="8032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42" name="Line 51"/>
          <p:cNvSpPr>
            <a:spLocks noChangeShapeType="1"/>
          </p:cNvSpPr>
          <p:nvPr/>
        </p:nvSpPr>
        <p:spPr bwMode="auto">
          <a:xfrm>
            <a:off x="7569200" y="1181100"/>
            <a:ext cx="5905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43" name="Line 52"/>
          <p:cNvSpPr>
            <a:spLocks noChangeShapeType="1"/>
          </p:cNvSpPr>
          <p:nvPr/>
        </p:nvSpPr>
        <p:spPr bwMode="auto">
          <a:xfrm flipH="1">
            <a:off x="5597525" y="4876800"/>
            <a:ext cx="0" cy="8540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44" name="Line 53"/>
          <p:cNvSpPr>
            <a:spLocks noChangeShapeType="1"/>
          </p:cNvSpPr>
          <p:nvPr/>
        </p:nvSpPr>
        <p:spPr bwMode="auto">
          <a:xfrm flipH="1">
            <a:off x="1181100" y="5089525"/>
            <a:ext cx="0" cy="641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45" name="Line 54"/>
          <p:cNvSpPr>
            <a:spLocks noChangeShapeType="1"/>
          </p:cNvSpPr>
          <p:nvPr/>
        </p:nvSpPr>
        <p:spPr bwMode="auto">
          <a:xfrm flipH="1" flipV="1">
            <a:off x="1181100" y="3530600"/>
            <a:ext cx="0" cy="901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46" name="Line 55"/>
          <p:cNvSpPr>
            <a:spLocks noChangeShapeType="1"/>
          </p:cNvSpPr>
          <p:nvPr/>
        </p:nvSpPr>
        <p:spPr bwMode="auto">
          <a:xfrm>
            <a:off x="1196975" y="3530600"/>
            <a:ext cx="5905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47" name="Line 56"/>
          <p:cNvSpPr>
            <a:spLocks noChangeShapeType="1"/>
          </p:cNvSpPr>
          <p:nvPr/>
        </p:nvSpPr>
        <p:spPr bwMode="auto">
          <a:xfrm>
            <a:off x="5549900" y="2085975"/>
            <a:ext cx="1082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48" name="Line 57"/>
          <p:cNvSpPr>
            <a:spLocks noChangeShapeType="1"/>
          </p:cNvSpPr>
          <p:nvPr/>
        </p:nvSpPr>
        <p:spPr bwMode="auto">
          <a:xfrm>
            <a:off x="5603875" y="4883150"/>
            <a:ext cx="1082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49" name="Line 58"/>
          <p:cNvSpPr>
            <a:spLocks noChangeShapeType="1"/>
          </p:cNvSpPr>
          <p:nvPr/>
        </p:nvSpPr>
        <p:spPr bwMode="auto">
          <a:xfrm>
            <a:off x="6632575" y="2085975"/>
            <a:ext cx="0" cy="917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50" name="Line 59"/>
          <p:cNvSpPr>
            <a:spLocks noChangeShapeType="1"/>
          </p:cNvSpPr>
          <p:nvPr/>
        </p:nvSpPr>
        <p:spPr bwMode="auto">
          <a:xfrm flipV="1">
            <a:off x="6664325" y="3892550"/>
            <a:ext cx="0" cy="968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51" name="Line 60"/>
          <p:cNvSpPr>
            <a:spLocks noChangeShapeType="1"/>
          </p:cNvSpPr>
          <p:nvPr/>
        </p:nvSpPr>
        <p:spPr bwMode="auto">
          <a:xfrm flipV="1">
            <a:off x="784225" y="4384675"/>
            <a:ext cx="869950" cy="771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7452" name="Line 61"/>
          <p:cNvSpPr>
            <a:spLocks noChangeShapeType="1"/>
          </p:cNvSpPr>
          <p:nvPr/>
        </p:nvSpPr>
        <p:spPr bwMode="auto">
          <a:xfrm flipV="1">
            <a:off x="7769225" y="2962275"/>
            <a:ext cx="869950" cy="771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7453" name="Text Box 62"/>
          <p:cNvSpPr txBox="1">
            <a:spLocks noChangeArrowheads="1"/>
          </p:cNvSpPr>
          <p:nvPr/>
        </p:nvSpPr>
        <p:spPr bwMode="auto">
          <a:xfrm>
            <a:off x="2273300" y="2479675"/>
            <a:ext cx="479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I</a:t>
            </a:r>
            <a:r>
              <a:rPr kumimoji="0" lang="en-US" sz="2800" b="1" baseline="-25000">
                <a:solidFill>
                  <a:srgbClr val="3333CC"/>
                </a:solidFill>
              </a:rPr>
              <a:t>B</a:t>
            </a:r>
            <a:endParaRPr kumimoji="0" lang="en-US" sz="2800" b="1">
              <a:solidFill>
                <a:srgbClr val="3333CC"/>
              </a:solidFill>
            </a:endParaRPr>
          </a:p>
        </p:txBody>
      </p:sp>
      <p:sp>
        <p:nvSpPr>
          <p:cNvPr id="17454" name="Text Box 63"/>
          <p:cNvSpPr txBox="1">
            <a:spLocks noChangeArrowheads="1"/>
          </p:cNvSpPr>
          <p:nvPr/>
        </p:nvSpPr>
        <p:spPr bwMode="auto">
          <a:xfrm>
            <a:off x="6819900" y="120650"/>
            <a:ext cx="492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I</a:t>
            </a:r>
            <a:r>
              <a:rPr kumimoji="0" lang="en-US" sz="2800" b="1" baseline="-25000">
                <a:solidFill>
                  <a:srgbClr val="3333CC"/>
                </a:solidFill>
              </a:rPr>
              <a:t>C</a:t>
            </a:r>
            <a:endParaRPr kumimoji="0" lang="en-US" sz="2800" b="1">
              <a:solidFill>
                <a:srgbClr val="3333CC"/>
              </a:solidFill>
            </a:endParaRPr>
          </a:p>
        </p:txBody>
      </p:sp>
      <p:sp>
        <p:nvSpPr>
          <p:cNvPr id="17455" name="Text Box 64"/>
          <p:cNvSpPr txBox="1">
            <a:spLocks noChangeArrowheads="1"/>
          </p:cNvSpPr>
          <p:nvPr/>
        </p:nvSpPr>
        <p:spPr bwMode="auto">
          <a:xfrm>
            <a:off x="6626225" y="2447925"/>
            <a:ext cx="7699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V</a:t>
            </a:r>
            <a:r>
              <a:rPr kumimoji="0" lang="en-US" sz="2800" b="1" baseline="-25000">
                <a:solidFill>
                  <a:srgbClr val="3333CC"/>
                </a:solidFill>
              </a:rPr>
              <a:t>CE</a:t>
            </a:r>
            <a:endParaRPr kumimoji="0" lang="en-US" sz="2800" b="1">
              <a:solidFill>
                <a:srgbClr val="3333CC"/>
              </a:solidFill>
            </a:endParaRPr>
          </a:p>
        </p:txBody>
      </p:sp>
      <p:sp>
        <p:nvSpPr>
          <p:cNvPr id="17456" name="Text Box 65"/>
          <p:cNvSpPr txBox="1">
            <a:spLocks noChangeArrowheads="1"/>
          </p:cNvSpPr>
          <p:nvPr/>
        </p:nvSpPr>
        <p:spPr bwMode="auto">
          <a:xfrm>
            <a:off x="3403600" y="3016250"/>
            <a:ext cx="419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B</a:t>
            </a:r>
          </a:p>
        </p:txBody>
      </p:sp>
      <p:sp>
        <p:nvSpPr>
          <p:cNvPr id="17457" name="Text Box 66"/>
          <p:cNvSpPr txBox="1">
            <a:spLocks noChangeArrowheads="1"/>
          </p:cNvSpPr>
          <p:nvPr/>
        </p:nvSpPr>
        <p:spPr bwMode="auto">
          <a:xfrm>
            <a:off x="5146675" y="2298700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C</a:t>
            </a:r>
          </a:p>
        </p:txBody>
      </p:sp>
      <p:sp>
        <p:nvSpPr>
          <p:cNvPr id="17458" name="Text Box 67"/>
          <p:cNvSpPr txBox="1">
            <a:spLocks noChangeArrowheads="1"/>
          </p:cNvSpPr>
          <p:nvPr/>
        </p:nvSpPr>
        <p:spPr bwMode="auto">
          <a:xfrm>
            <a:off x="5200650" y="4114800"/>
            <a:ext cx="419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E</a:t>
            </a:r>
          </a:p>
        </p:txBody>
      </p:sp>
      <p:sp>
        <p:nvSpPr>
          <p:cNvPr id="17459" name="Text Box 68"/>
          <p:cNvSpPr txBox="1">
            <a:spLocks noChangeArrowheads="1"/>
          </p:cNvSpPr>
          <p:nvPr/>
        </p:nvSpPr>
        <p:spPr bwMode="auto">
          <a:xfrm>
            <a:off x="525463" y="409575"/>
            <a:ext cx="39798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Este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circuito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usado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endParaRPr kumimoji="0"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coletar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I</a:t>
            </a:r>
            <a:r>
              <a:rPr kumimoji="0"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versus </a:t>
            </a:r>
          </a:p>
          <a:p>
            <a:pPr algn="ctr"/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informações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deV</a:t>
            </a:r>
            <a:r>
              <a:rPr kumimoji="0" lang="en-US" sz="24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CE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endParaRPr kumimoji="0"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muitos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valores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I</a:t>
            </a:r>
            <a:r>
              <a:rPr kumimoji="0"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308225" y="4851400"/>
            <a:ext cx="364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03525" y="4851400"/>
            <a:ext cx="364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311525" y="4851400"/>
            <a:ext cx="364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819525" y="4838700"/>
            <a:ext cx="364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356100" y="4854575"/>
            <a:ext cx="364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784725" y="4851400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5330825" y="4851400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826125" y="4851400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6330950" y="4838700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842125" y="4851400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070100" y="4175125"/>
            <a:ext cx="364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092325" y="3730625"/>
            <a:ext cx="364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2092325" y="3321050"/>
            <a:ext cx="364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2092325" y="2895600"/>
            <a:ext cx="364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1958975" y="2447925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1955800" y="2019300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1955800" y="1565275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3978275" y="5521325"/>
            <a:ext cx="213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kumimoji="0" lang="en-US" sz="2800" b="1" baseline="-25000">
                <a:solidFill>
                  <a:schemeClr val="tx1">
                    <a:lumMod val="65000"/>
                    <a:lumOff val="35000"/>
                  </a:schemeClr>
                </a:solidFill>
              </a:rPr>
              <a:t>CE</a:t>
            </a:r>
            <a:r>
              <a:rPr kumimoji="0" 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 em volts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444500" y="2892425"/>
            <a:ext cx="16946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kumimoji="0" lang="en-US" sz="2800" b="1" baseline="-2500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kumimoji="0" 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 em mA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647700" y="165100"/>
            <a:ext cx="78970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Quando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representadas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graficamente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os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dados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fornecem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uma</a:t>
            </a:r>
            <a:endParaRPr kumimoji="0"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família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curvas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um NPN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coletor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492375" y="3857625"/>
            <a:ext cx="6151563" cy="1019175"/>
            <a:chOff x="1570" y="2430"/>
            <a:chExt cx="3875" cy="642"/>
          </a:xfrm>
        </p:grpSpPr>
        <p:sp>
          <p:nvSpPr>
            <p:cNvPr id="18491" name="Freeform 23"/>
            <p:cNvSpPr>
              <a:spLocks noChangeArrowheads="1"/>
            </p:cNvSpPr>
            <p:nvPr/>
          </p:nvSpPr>
          <p:spPr bwMode="auto">
            <a:xfrm>
              <a:off x="1570" y="2606"/>
              <a:ext cx="3206" cy="466"/>
            </a:xfrm>
            <a:custGeom>
              <a:avLst/>
              <a:gdLst>
                <a:gd name="T0" fmla="*/ 5 w 3208"/>
                <a:gd name="T1" fmla="*/ 464 h 467"/>
                <a:gd name="T2" fmla="*/ 27 w 3208"/>
                <a:gd name="T3" fmla="*/ 365 h 467"/>
                <a:gd name="T4" fmla="*/ 167 w 3208"/>
                <a:gd name="T5" fmla="*/ 83 h 467"/>
                <a:gd name="T6" fmla="*/ 746 w 3208"/>
                <a:gd name="T7" fmla="*/ 21 h 467"/>
                <a:gd name="T8" fmla="*/ 3202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92" name="Text Box 24"/>
            <p:cNvSpPr txBox="1">
              <a:spLocks noChangeArrowheads="1"/>
            </p:cNvSpPr>
            <p:nvPr/>
          </p:nvSpPr>
          <p:spPr bwMode="auto">
            <a:xfrm>
              <a:off x="4752" y="2430"/>
              <a:ext cx="69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 </a:t>
              </a:r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479675" y="4597400"/>
            <a:ext cx="5991225" cy="523875"/>
            <a:chOff x="1562" y="2896"/>
            <a:chExt cx="3774" cy="330"/>
          </a:xfrm>
        </p:grpSpPr>
        <p:sp>
          <p:nvSpPr>
            <p:cNvPr id="18489" name="Line 26"/>
            <p:cNvSpPr>
              <a:spLocks noChangeShapeType="1"/>
            </p:cNvSpPr>
            <p:nvPr/>
          </p:nvSpPr>
          <p:spPr bwMode="auto">
            <a:xfrm>
              <a:off x="1562" y="3058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90" name="Text Box 27"/>
            <p:cNvSpPr txBox="1">
              <a:spLocks noChangeArrowheads="1"/>
            </p:cNvSpPr>
            <p:nvPr/>
          </p:nvSpPr>
          <p:spPr bwMode="auto">
            <a:xfrm>
              <a:off x="4756" y="2896"/>
              <a:ext cx="5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 </a:t>
              </a:r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479675" y="1450975"/>
            <a:ext cx="6346825" cy="3409950"/>
            <a:chOff x="1562" y="914"/>
            <a:chExt cx="3998" cy="2148"/>
          </a:xfrm>
        </p:grpSpPr>
        <p:sp>
          <p:nvSpPr>
            <p:cNvPr id="18487" name="Freeform 29"/>
            <p:cNvSpPr>
              <a:spLocks noChangeArrowheads="1"/>
            </p:cNvSpPr>
            <p:nvPr/>
          </p:nvSpPr>
          <p:spPr bwMode="auto">
            <a:xfrm>
              <a:off x="1562" y="1096"/>
              <a:ext cx="3226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8 w 3227"/>
                <a:gd name="T7" fmla="*/ 73 h 1966"/>
                <a:gd name="T8" fmla="*/ 3224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88" name="Text Box 30"/>
            <p:cNvSpPr txBox="1">
              <a:spLocks noChangeArrowheads="1"/>
            </p:cNvSpPr>
            <p:nvPr/>
          </p:nvSpPr>
          <p:spPr bwMode="auto">
            <a:xfrm>
              <a:off x="4754" y="914"/>
              <a:ext cx="8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 </a:t>
              </a:r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18457" name="Group 31"/>
          <p:cNvGrpSpPr>
            <a:grpSpLocks/>
          </p:cNvGrpSpPr>
          <p:nvPr/>
        </p:nvGrpSpPr>
        <p:grpSpPr bwMode="auto">
          <a:xfrm>
            <a:off x="2460625" y="1406525"/>
            <a:ext cx="5137150" cy="3495675"/>
            <a:chOff x="1550" y="886"/>
            <a:chExt cx="3236" cy="2202"/>
          </a:xfrm>
        </p:grpSpPr>
        <p:sp>
          <p:nvSpPr>
            <p:cNvPr id="18467" name="Line 32"/>
            <p:cNvSpPr>
              <a:spLocks noChangeShapeType="1"/>
            </p:cNvSpPr>
            <p:nvPr/>
          </p:nvSpPr>
          <p:spPr bwMode="auto">
            <a:xfrm>
              <a:off x="1550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68" name="Line 33"/>
            <p:cNvSpPr>
              <a:spLocks noChangeShapeType="1"/>
            </p:cNvSpPr>
            <p:nvPr/>
          </p:nvSpPr>
          <p:spPr bwMode="auto">
            <a:xfrm>
              <a:off x="1552" y="88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69" name="Line 34"/>
            <p:cNvSpPr>
              <a:spLocks noChangeShapeType="1"/>
            </p:cNvSpPr>
            <p:nvPr/>
          </p:nvSpPr>
          <p:spPr bwMode="auto">
            <a:xfrm>
              <a:off x="1554" y="116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70" name="Line 35"/>
            <p:cNvSpPr>
              <a:spLocks noChangeShapeType="1"/>
            </p:cNvSpPr>
            <p:nvPr/>
          </p:nvSpPr>
          <p:spPr bwMode="auto">
            <a:xfrm>
              <a:off x="1554" y="143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71" name="Line 36"/>
            <p:cNvSpPr>
              <a:spLocks noChangeShapeType="1"/>
            </p:cNvSpPr>
            <p:nvPr/>
          </p:nvSpPr>
          <p:spPr bwMode="auto">
            <a:xfrm>
              <a:off x="1554" y="170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72" name="Line 37"/>
            <p:cNvSpPr>
              <a:spLocks noChangeShapeType="1"/>
            </p:cNvSpPr>
            <p:nvPr/>
          </p:nvSpPr>
          <p:spPr bwMode="auto">
            <a:xfrm>
              <a:off x="1554" y="198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73" name="Line 38"/>
            <p:cNvSpPr>
              <a:spLocks noChangeShapeType="1"/>
            </p:cNvSpPr>
            <p:nvPr/>
          </p:nvSpPr>
          <p:spPr bwMode="auto">
            <a:xfrm>
              <a:off x="1554" y="225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74" name="Line 39"/>
            <p:cNvSpPr>
              <a:spLocks noChangeShapeType="1"/>
            </p:cNvSpPr>
            <p:nvPr/>
          </p:nvSpPr>
          <p:spPr bwMode="auto">
            <a:xfrm>
              <a:off x="1554" y="252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75" name="Line 40"/>
            <p:cNvSpPr>
              <a:spLocks noChangeShapeType="1"/>
            </p:cNvSpPr>
            <p:nvPr/>
          </p:nvSpPr>
          <p:spPr bwMode="auto">
            <a:xfrm>
              <a:off x="1554" y="2802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76" name="Line 41"/>
            <p:cNvSpPr>
              <a:spLocks noChangeShapeType="1"/>
            </p:cNvSpPr>
            <p:nvPr/>
          </p:nvSpPr>
          <p:spPr bwMode="auto">
            <a:xfrm>
              <a:off x="1554" y="307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77" name="Line 42"/>
            <p:cNvSpPr>
              <a:spLocks noChangeShapeType="1"/>
            </p:cNvSpPr>
            <p:nvPr/>
          </p:nvSpPr>
          <p:spPr bwMode="auto">
            <a:xfrm>
              <a:off x="1872" y="8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78" name="Line 43"/>
            <p:cNvSpPr>
              <a:spLocks noChangeShapeType="1"/>
            </p:cNvSpPr>
            <p:nvPr/>
          </p:nvSpPr>
          <p:spPr bwMode="auto">
            <a:xfrm>
              <a:off x="2198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79" name="Line 44"/>
            <p:cNvSpPr>
              <a:spLocks noChangeShapeType="1"/>
            </p:cNvSpPr>
            <p:nvPr/>
          </p:nvSpPr>
          <p:spPr bwMode="auto">
            <a:xfrm>
              <a:off x="2524" y="894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80" name="Line 45"/>
            <p:cNvSpPr>
              <a:spLocks noChangeShapeType="1"/>
            </p:cNvSpPr>
            <p:nvPr/>
          </p:nvSpPr>
          <p:spPr bwMode="auto">
            <a:xfrm>
              <a:off x="2852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81" name="Line 46"/>
            <p:cNvSpPr>
              <a:spLocks noChangeShapeType="1"/>
            </p:cNvSpPr>
            <p:nvPr/>
          </p:nvSpPr>
          <p:spPr bwMode="auto">
            <a:xfrm>
              <a:off x="3186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82" name="Line 47"/>
            <p:cNvSpPr>
              <a:spLocks noChangeShapeType="1"/>
            </p:cNvSpPr>
            <p:nvPr/>
          </p:nvSpPr>
          <p:spPr bwMode="auto">
            <a:xfrm>
              <a:off x="3506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83" name="Line 48"/>
            <p:cNvSpPr>
              <a:spLocks noChangeShapeType="1"/>
            </p:cNvSpPr>
            <p:nvPr/>
          </p:nvSpPr>
          <p:spPr bwMode="auto">
            <a:xfrm>
              <a:off x="3838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84" name="Line 49"/>
            <p:cNvSpPr>
              <a:spLocks noChangeShapeType="1"/>
            </p:cNvSpPr>
            <p:nvPr/>
          </p:nvSpPr>
          <p:spPr bwMode="auto">
            <a:xfrm>
              <a:off x="4156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85" name="Line 50"/>
            <p:cNvSpPr>
              <a:spLocks noChangeShapeType="1"/>
            </p:cNvSpPr>
            <p:nvPr/>
          </p:nvSpPr>
          <p:spPr bwMode="auto">
            <a:xfrm>
              <a:off x="4474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86" name="Line 51"/>
            <p:cNvSpPr>
              <a:spLocks noChangeShapeType="1"/>
            </p:cNvSpPr>
            <p:nvPr/>
          </p:nvSpPr>
          <p:spPr bwMode="auto">
            <a:xfrm>
              <a:off x="4780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2486025" y="2009775"/>
            <a:ext cx="6157913" cy="2867025"/>
            <a:chOff x="1566" y="1266"/>
            <a:chExt cx="3879" cy="1806"/>
          </a:xfrm>
        </p:grpSpPr>
        <p:sp>
          <p:nvSpPr>
            <p:cNvPr id="18465" name="Freeform 53"/>
            <p:cNvSpPr>
              <a:spLocks noChangeArrowheads="1"/>
            </p:cNvSpPr>
            <p:nvPr/>
          </p:nvSpPr>
          <p:spPr bwMode="auto">
            <a:xfrm>
              <a:off x="1566" y="1452"/>
              <a:ext cx="3208" cy="1620"/>
            </a:xfrm>
            <a:custGeom>
              <a:avLst/>
              <a:gdLst>
                <a:gd name="T0" fmla="*/ 0 w 3209"/>
                <a:gd name="T1" fmla="*/ 1618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6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66" name="Text Box 54"/>
            <p:cNvSpPr txBox="1">
              <a:spLocks noChangeArrowheads="1"/>
            </p:cNvSpPr>
            <p:nvPr/>
          </p:nvSpPr>
          <p:spPr bwMode="auto">
            <a:xfrm>
              <a:off x="4752" y="1266"/>
              <a:ext cx="69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 </a:t>
              </a:r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2486025" y="2587625"/>
            <a:ext cx="6157913" cy="2289175"/>
            <a:chOff x="1566" y="1630"/>
            <a:chExt cx="3879" cy="1442"/>
          </a:xfrm>
        </p:grpSpPr>
        <p:sp>
          <p:nvSpPr>
            <p:cNvPr id="18463" name="Freeform 56"/>
            <p:cNvSpPr>
              <a:spLocks noChangeArrowheads="1"/>
            </p:cNvSpPr>
            <p:nvPr/>
          </p:nvSpPr>
          <p:spPr bwMode="auto">
            <a:xfrm>
              <a:off x="1566" y="1820"/>
              <a:ext cx="3222" cy="1252"/>
            </a:xfrm>
            <a:custGeom>
              <a:avLst/>
              <a:gdLst>
                <a:gd name="T0" fmla="*/ 0 w 3223"/>
                <a:gd name="T1" fmla="*/ 1250 h 1253"/>
                <a:gd name="T2" fmla="*/ 50 w 3223"/>
                <a:gd name="T3" fmla="*/ 412 h 1253"/>
                <a:gd name="T4" fmla="*/ 185 w 3223"/>
                <a:gd name="T5" fmla="*/ 122 h 1253"/>
                <a:gd name="T6" fmla="*/ 826 w 3223"/>
                <a:gd name="T7" fmla="*/ 81 h 1253"/>
                <a:gd name="T8" fmla="*/ 3220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64" name="Text Box 57"/>
            <p:cNvSpPr txBox="1">
              <a:spLocks noChangeArrowheads="1"/>
            </p:cNvSpPr>
            <p:nvPr/>
          </p:nvSpPr>
          <p:spPr bwMode="auto">
            <a:xfrm>
              <a:off x="4752" y="1630"/>
              <a:ext cx="69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 </a:t>
              </a:r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82850" y="3209925"/>
            <a:ext cx="6180138" cy="1682750"/>
            <a:chOff x="1564" y="2022"/>
            <a:chExt cx="3893" cy="1060"/>
          </a:xfrm>
        </p:grpSpPr>
        <p:sp>
          <p:nvSpPr>
            <p:cNvPr id="18461" name="Freeform 59"/>
            <p:cNvSpPr>
              <a:spLocks noChangeArrowheads="1"/>
            </p:cNvSpPr>
            <p:nvPr/>
          </p:nvSpPr>
          <p:spPr bwMode="auto">
            <a:xfrm>
              <a:off x="1564" y="2212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62" name="Text Box 60"/>
            <p:cNvSpPr txBox="1">
              <a:spLocks noChangeArrowheads="1"/>
            </p:cNvSpPr>
            <p:nvPr/>
          </p:nvSpPr>
          <p:spPr bwMode="auto">
            <a:xfrm>
              <a:off x="4764" y="2022"/>
              <a:ext cx="69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 </a:t>
              </a:r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59000" y="391795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654300" y="39147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162300" y="39147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670300" y="39020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210050" y="391795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638675" y="39147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181600" y="39147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676900" y="391795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181725" y="39020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16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6692900" y="391795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18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924050" y="32385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1943100" y="27971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1943100" y="238442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1943100" y="19589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812925" y="15113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809750" y="108585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1809750" y="62865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4143375" y="4670425"/>
            <a:ext cx="15265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</a:t>
            </a:r>
            <a:r>
              <a:rPr kumimoji="0"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volts\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298450" y="1958975"/>
            <a:ext cx="1647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I</a:t>
            </a:r>
            <a:r>
              <a:rPr kumimoji="0" lang="en-US" sz="2800" b="1" baseline="-25000">
                <a:solidFill>
                  <a:srgbClr val="3333CC"/>
                </a:solidFill>
              </a:rPr>
              <a:t>C </a:t>
            </a:r>
            <a:r>
              <a:rPr kumimoji="0" lang="en-US" sz="2800" b="1">
                <a:solidFill>
                  <a:srgbClr val="3333CC"/>
                </a:solidFill>
              </a:rPr>
              <a:t>em mA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346325" y="2921000"/>
            <a:ext cx="6143625" cy="1019175"/>
            <a:chOff x="1478" y="1840"/>
            <a:chExt cx="3870" cy="642"/>
          </a:xfrm>
        </p:grpSpPr>
        <p:sp>
          <p:nvSpPr>
            <p:cNvPr id="19534" name="Freeform 22"/>
            <p:cNvSpPr>
              <a:spLocks noChangeArrowheads="1"/>
            </p:cNvSpPr>
            <p:nvPr/>
          </p:nvSpPr>
          <p:spPr bwMode="auto">
            <a:xfrm>
              <a:off x="1478" y="2014"/>
              <a:ext cx="3208" cy="464"/>
            </a:xfrm>
            <a:custGeom>
              <a:avLst/>
              <a:gdLst>
                <a:gd name="T0" fmla="*/ 5 w 3208"/>
                <a:gd name="T1" fmla="*/ 458 h 467"/>
                <a:gd name="T2" fmla="*/ 27 w 3208"/>
                <a:gd name="T3" fmla="*/ 362 h 467"/>
                <a:gd name="T4" fmla="*/ 167 w 3208"/>
                <a:gd name="T5" fmla="*/ 80 h 467"/>
                <a:gd name="T6" fmla="*/ 746 w 3208"/>
                <a:gd name="T7" fmla="*/ 21 h 467"/>
                <a:gd name="T8" fmla="*/ 3208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35" name="Text Box 23"/>
            <p:cNvSpPr txBox="1">
              <a:spLocks noChangeArrowheads="1"/>
            </p:cNvSpPr>
            <p:nvPr/>
          </p:nvSpPr>
          <p:spPr bwMode="auto">
            <a:xfrm>
              <a:off x="4662" y="184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20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330450" y="3663950"/>
            <a:ext cx="5984875" cy="517525"/>
            <a:chOff x="1468" y="2308"/>
            <a:chExt cx="3770" cy="326"/>
          </a:xfrm>
        </p:grpSpPr>
        <p:sp>
          <p:nvSpPr>
            <p:cNvPr id="19532" name="Line 25"/>
            <p:cNvSpPr>
              <a:spLocks noChangeShapeType="1"/>
            </p:cNvSpPr>
            <p:nvPr/>
          </p:nvSpPr>
          <p:spPr bwMode="auto">
            <a:xfrm>
              <a:off x="1468" y="2472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33" name="Text Box 26"/>
            <p:cNvSpPr txBox="1">
              <a:spLocks noChangeArrowheads="1"/>
            </p:cNvSpPr>
            <p:nvPr/>
          </p:nvSpPr>
          <p:spPr bwMode="auto">
            <a:xfrm>
              <a:off x="4662" y="2308"/>
              <a:ext cx="57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330450" y="514350"/>
            <a:ext cx="6334125" cy="3409950"/>
            <a:chOff x="1468" y="324"/>
            <a:chExt cx="3990" cy="2148"/>
          </a:xfrm>
        </p:grpSpPr>
        <p:sp>
          <p:nvSpPr>
            <p:cNvPr id="19530" name="Freeform 28"/>
            <p:cNvSpPr>
              <a:spLocks noChangeArrowheads="1"/>
            </p:cNvSpPr>
            <p:nvPr/>
          </p:nvSpPr>
          <p:spPr bwMode="auto">
            <a:xfrm>
              <a:off x="1468" y="506"/>
              <a:ext cx="3224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5 w 3227"/>
                <a:gd name="T7" fmla="*/ 73 h 1966"/>
                <a:gd name="T8" fmla="*/ 3218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31" name="Text Box 29"/>
            <p:cNvSpPr txBox="1">
              <a:spLocks noChangeArrowheads="1"/>
            </p:cNvSpPr>
            <p:nvPr/>
          </p:nvSpPr>
          <p:spPr bwMode="auto">
            <a:xfrm>
              <a:off x="4658" y="324"/>
              <a:ext cx="79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100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311400" y="469900"/>
            <a:ext cx="5137150" cy="3495675"/>
            <a:chOff x="1456" y="296"/>
            <a:chExt cx="3236" cy="2202"/>
          </a:xfrm>
        </p:grpSpPr>
        <p:sp>
          <p:nvSpPr>
            <p:cNvPr id="19510" name="Line 31"/>
            <p:cNvSpPr>
              <a:spLocks noChangeShapeType="1"/>
            </p:cNvSpPr>
            <p:nvPr/>
          </p:nvSpPr>
          <p:spPr bwMode="auto">
            <a:xfrm>
              <a:off x="1456" y="2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1" name="Line 32"/>
            <p:cNvSpPr>
              <a:spLocks noChangeShapeType="1"/>
            </p:cNvSpPr>
            <p:nvPr/>
          </p:nvSpPr>
          <p:spPr bwMode="auto">
            <a:xfrm>
              <a:off x="1460" y="29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2" name="Line 33"/>
            <p:cNvSpPr>
              <a:spLocks noChangeShapeType="1"/>
            </p:cNvSpPr>
            <p:nvPr/>
          </p:nvSpPr>
          <p:spPr bwMode="auto">
            <a:xfrm>
              <a:off x="1462" y="570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3" name="Line 34"/>
            <p:cNvSpPr>
              <a:spLocks noChangeShapeType="1"/>
            </p:cNvSpPr>
            <p:nvPr/>
          </p:nvSpPr>
          <p:spPr bwMode="auto">
            <a:xfrm>
              <a:off x="1462" y="846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4" name="Line 35"/>
            <p:cNvSpPr>
              <a:spLocks noChangeShapeType="1"/>
            </p:cNvSpPr>
            <p:nvPr/>
          </p:nvSpPr>
          <p:spPr bwMode="auto">
            <a:xfrm>
              <a:off x="1462" y="111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5" name="Line 36"/>
            <p:cNvSpPr>
              <a:spLocks noChangeShapeType="1"/>
            </p:cNvSpPr>
            <p:nvPr/>
          </p:nvSpPr>
          <p:spPr bwMode="auto">
            <a:xfrm>
              <a:off x="1462" y="1390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6" name="Line 37"/>
            <p:cNvSpPr>
              <a:spLocks noChangeShapeType="1"/>
            </p:cNvSpPr>
            <p:nvPr/>
          </p:nvSpPr>
          <p:spPr bwMode="auto">
            <a:xfrm>
              <a:off x="1462" y="1664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7" name="Line 38"/>
            <p:cNvSpPr>
              <a:spLocks noChangeShapeType="1"/>
            </p:cNvSpPr>
            <p:nvPr/>
          </p:nvSpPr>
          <p:spPr bwMode="auto">
            <a:xfrm>
              <a:off x="1462" y="193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8" name="Line 39"/>
            <p:cNvSpPr>
              <a:spLocks noChangeShapeType="1"/>
            </p:cNvSpPr>
            <p:nvPr/>
          </p:nvSpPr>
          <p:spPr bwMode="auto">
            <a:xfrm>
              <a:off x="1462" y="2212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9" name="Line 40"/>
            <p:cNvSpPr>
              <a:spLocks noChangeShapeType="1"/>
            </p:cNvSpPr>
            <p:nvPr/>
          </p:nvSpPr>
          <p:spPr bwMode="auto">
            <a:xfrm>
              <a:off x="1462" y="2484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0" name="Line 41"/>
            <p:cNvSpPr>
              <a:spLocks noChangeShapeType="1"/>
            </p:cNvSpPr>
            <p:nvPr/>
          </p:nvSpPr>
          <p:spPr bwMode="auto">
            <a:xfrm>
              <a:off x="1778" y="306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1" name="Line 42"/>
            <p:cNvSpPr>
              <a:spLocks noChangeShapeType="1"/>
            </p:cNvSpPr>
            <p:nvPr/>
          </p:nvSpPr>
          <p:spPr bwMode="auto">
            <a:xfrm>
              <a:off x="2106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2" name="Line 43"/>
            <p:cNvSpPr>
              <a:spLocks noChangeShapeType="1"/>
            </p:cNvSpPr>
            <p:nvPr/>
          </p:nvSpPr>
          <p:spPr bwMode="auto">
            <a:xfrm>
              <a:off x="2430" y="30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3" name="Line 44"/>
            <p:cNvSpPr>
              <a:spLocks noChangeShapeType="1"/>
            </p:cNvSpPr>
            <p:nvPr/>
          </p:nvSpPr>
          <p:spPr bwMode="auto">
            <a:xfrm>
              <a:off x="2758" y="31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4" name="Line 45"/>
            <p:cNvSpPr>
              <a:spLocks noChangeShapeType="1"/>
            </p:cNvSpPr>
            <p:nvPr/>
          </p:nvSpPr>
          <p:spPr bwMode="auto">
            <a:xfrm>
              <a:off x="3090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5" name="Line 46"/>
            <p:cNvSpPr>
              <a:spLocks noChangeShapeType="1"/>
            </p:cNvSpPr>
            <p:nvPr/>
          </p:nvSpPr>
          <p:spPr bwMode="auto">
            <a:xfrm>
              <a:off x="3412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6" name="Line 47"/>
            <p:cNvSpPr>
              <a:spLocks noChangeShapeType="1"/>
            </p:cNvSpPr>
            <p:nvPr/>
          </p:nvSpPr>
          <p:spPr bwMode="auto">
            <a:xfrm>
              <a:off x="3744" y="31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7" name="Line 48"/>
            <p:cNvSpPr>
              <a:spLocks noChangeShapeType="1"/>
            </p:cNvSpPr>
            <p:nvPr/>
          </p:nvSpPr>
          <p:spPr bwMode="auto">
            <a:xfrm>
              <a:off x="4060" y="304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8" name="Line 49"/>
            <p:cNvSpPr>
              <a:spLocks noChangeShapeType="1"/>
            </p:cNvSpPr>
            <p:nvPr/>
          </p:nvSpPr>
          <p:spPr bwMode="auto">
            <a:xfrm>
              <a:off x="4378" y="304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9" name="Line 50"/>
            <p:cNvSpPr>
              <a:spLocks noChangeShapeType="1"/>
            </p:cNvSpPr>
            <p:nvPr/>
          </p:nvSpPr>
          <p:spPr bwMode="auto">
            <a:xfrm>
              <a:off x="4686" y="2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336800" y="1076325"/>
            <a:ext cx="6149975" cy="2867025"/>
            <a:chOff x="1472" y="678"/>
            <a:chExt cx="3874" cy="1806"/>
          </a:xfrm>
        </p:grpSpPr>
        <p:sp>
          <p:nvSpPr>
            <p:cNvPr id="19508" name="Freeform 52"/>
            <p:cNvSpPr>
              <a:spLocks noChangeArrowheads="1"/>
            </p:cNvSpPr>
            <p:nvPr/>
          </p:nvSpPr>
          <p:spPr bwMode="auto">
            <a:xfrm>
              <a:off x="1472" y="862"/>
              <a:ext cx="3208" cy="1620"/>
            </a:xfrm>
            <a:custGeom>
              <a:avLst/>
              <a:gdLst>
                <a:gd name="T0" fmla="*/ 0 w 3209"/>
                <a:gd name="T1" fmla="*/ 1618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6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4658" y="678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80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2336800" y="1651000"/>
            <a:ext cx="6149975" cy="2289175"/>
            <a:chOff x="1472" y="1040"/>
            <a:chExt cx="3874" cy="1442"/>
          </a:xfrm>
        </p:grpSpPr>
        <p:sp>
          <p:nvSpPr>
            <p:cNvPr id="19506" name="Freeform 55"/>
            <p:cNvSpPr>
              <a:spLocks noChangeArrowheads="1"/>
            </p:cNvSpPr>
            <p:nvPr/>
          </p:nvSpPr>
          <p:spPr bwMode="auto">
            <a:xfrm>
              <a:off x="1472" y="1230"/>
              <a:ext cx="3222" cy="1250"/>
            </a:xfrm>
            <a:custGeom>
              <a:avLst/>
              <a:gdLst>
                <a:gd name="T0" fmla="*/ 0 w 3223"/>
                <a:gd name="T1" fmla="*/ 1244 h 1253"/>
                <a:gd name="T2" fmla="*/ 50 w 3223"/>
                <a:gd name="T3" fmla="*/ 409 h 1253"/>
                <a:gd name="T4" fmla="*/ 185 w 3223"/>
                <a:gd name="T5" fmla="*/ 122 h 1253"/>
                <a:gd name="T6" fmla="*/ 826 w 3223"/>
                <a:gd name="T7" fmla="*/ 81 h 1253"/>
                <a:gd name="T8" fmla="*/ 3220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07" name="Text Box 56"/>
            <p:cNvSpPr txBox="1">
              <a:spLocks noChangeArrowheads="1"/>
            </p:cNvSpPr>
            <p:nvPr/>
          </p:nvSpPr>
          <p:spPr bwMode="auto">
            <a:xfrm>
              <a:off x="4658" y="104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60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2336800" y="2276475"/>
            <a:ext cx="6169025" cy="1682750"/>
            <a:chOff x="1472" y="1434"/>
            <a:chExt cx="3886" cy="1060"/>
          </a:xfrm>
        </p:grpSpPr>
        <p:sp>
          <p:nvSpPr>
            <p:cNvPr id="19504" name="Freeform 58"/>
            <p:cNvSpPr>
              <a:spLocks noChangeArrowheads="1"/>
            </p:cNvSpPr>
            <p:nvPr/>
          </p:nvSpPr>
          <p:spPr bwMode="auto">
            <a:xfrm>
              <a:off x="1472" y="1624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05" name="Text Box 59"/>
            <p:cNvSpPr txBox="1">
              <a:spLocks noChangeArrowheads="1"/>
            </p:cNvSpPr>
            <p:nvPr/>
          </p:nvSpPr>
          <p:spPr bwMode="auto">
            <a:xfrm>
              <a:off x="4670" y="1434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40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sp>
        <p:nvSpPr>
          <p:cNvPr id="19485" name="Text Box 61"/>
          <p:cNvSpPr txBox="1">
            <a:spLocks noChangeArrowheads="1"/>
          </p:cNvSpPr>
          <p:nvPr/>
        </p:nvSpPr>
        <p:spPr bwMode="auto">
          <a:xfrm>
            <a:off x="1335088" y="4581525"/>
            <a:ext cx="4379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>
                <a:solidFill>
                  <a:srgbClr val="B50116"/>
                </a:solidFill>
                <a:latin typeface="Calibri" pitchFamily="34" charset="0"/>
              </a:rPr>
              <a:t>I</a:t>
            </a:r>
            <a:r>
              <a:rPr kumimoji="0" lang="en-US" sz="3200" baseline="-25000">
                <a:solidFill>
                  <a:srgbClr val="B50116"/>
                </a:solidFill>
                <a:latin typeface="Calibri" pitchFamily="34" charset="0"/>
              </a:rPr>
              <a:t>C</a:t>
            </a:r>
            <a:endParaRPr kumimoji="0" lang="en-US" sz="3200">
              <a:solidFill>
                <a:srgbClr val="B50116"/>
              </a:solidFill>
              <a:latin typeface="Calibri" pitchFamily="34" charset="0"/>
            </a:endParaRPr>
          </a:p>
        </p:txBody>
      </p:sp>
      <p:sp>
        <p:nvSpPr>
          <p:cNvPr id="19486" name="Text Box 62"/>
          <p:cNvSpPr txBox="1">
            <a:spLocks noChangeArrowheads="1"/>
          </p:cNvSpPr>
          <p:nvPr/>
        </p:nvSpPr>
        <p:spPr bwMode="auto">
          <a:xfrm>
            <a:off x="1341438" y="5245100"/>
            <a:ext cx="4475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>
                <a:solidFill>
                  <a:srgbClr val="B50116"/>
                </a:solidFill>
                <a:latin typeface="Calibri" pitchFamily="34" charset="0"/>
              </a:rPr>
              <a:t>I</a:t>
            </a:r>
            <a:r>
              <a:rPr kumimoji="0" lang="en-US" sz="3200" baseline="-25000">
                <a:solidFill>
                  <a:srgbClr val="B50116"/>
                </a:solidFill>
                <a:latin typeface="Calibri" pitchFamily="34" charset="0"/>
              </a:rPr>
              <a:t>B</a:t>
            </a:r>
            <a:endParaRPr kumimoji="0" lang="en-US" sz="3200">
              <a:solidFill>
                <a:srgbClr val="B50116"/>
              </a:solidFill>
              <a:latin typeface="Calibri" pitchFamily="34" charset="0"/>
            </a:endParaRPr>
          </a:p>
        </p:txBody>
      </p:sp>
      <p:sp>
        <p:nvSpPr>
          <p:cNvPr id="19487" name="Line 63"/>
          <p:cNvSpPr>
            <a:spLocks noChangeShapeType="1"/>
          </p:cNvSpPr>
          <p:nvPr/>
        </p:nvSpPr>
        <p:spPr bwMode="auto">
          <a:xfrm>
            <a:off x="1168400" y="5219700"/>
            <a:ext cx="1362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1162050" y="4540250"/>
            <a:ext cx="923925" cy="1377950"/>
            <a:chOff x="792" y="3106"/>
            <a:chExt cx="582" cy="868"/>
          </a:xfrm>
        </p:grpSpPr>
        <p:sp>
          <p:nvSpPr>
            <p:cNvPr id="19502" name="Rectangle 65"/>
            <p:cNvSpPr>
              <a:spLocks noChangeArrowheads="1"/>
            </p:cNvSpPr>
            <p:nvPr/>
          </p:nvSpPr>
          <p:spPr bwMode="auto">
            <a:xfrm>
              <a:off x="800" y="3106"/>
              <a:ext cx="574" cy="3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9503" name="Rectangle 66"/>
            <p:cNvSpPr>
              <a:spLocks noChangeArrowheads="1"/>
            </p:cNvSpPr>
            <p:nvPr/>
          </p:nvSpPr>
          <p:spPr bwMode="auto">
            <a:xfrm>
              <a:off x="792" y="3604"/>
              <a:ext cx="574" cy="3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87" name="Text Box 67"/>
          <p:cNvSpPr txBox="1">
            <a:spLocks noChangeArrowheads="1"/>
          </p:cNvSpPr>
          <p:nvPr/>
        </p:nvSpPr>
        <p:spPr bwMode="auto">
          <a:xfrm>
            <a:off x="2708275" y="4959350"/>
            <a:ext cx="10182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= 150</a:t>
            </a:r>
          </a:p>
        </p:txBody>
      </p:sp>
      <p:sp>
        <p:nvSpPr>
          <p:cNvPr id="30788" name="Oval 68"/>
          <p:cNvSpPr>
            <a:spLocks noChangeArrowheads="1"/>
          </p:cNvSpPr>
          <p:nvPr/>
        </p:nvSpPr>
        <p:spPr bwMode="auto">
          <a:xfrm>
            <a:off x="4762500" y="2479675"/>
            <a:ext cx="295275" cy="295275"/>
          </a:xfrm>
          <a:prstGeom prst="ellips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89" name="Text Box 69"/>
          <p:cNvSpPr txBox="1">
            <a:spLocks noChangeArrowheads="1"/>
          </p:cNvSpPr>
          <p:nvPr/>
        </p:nvSpPr>
        <p:spPr bwMode="auto">
          <a:xfrm>
            <a:off x="1289050" y="5276850"/>
            <a:ext cx="1141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40 mA</a:t>
            </a:r>
          </a:p>
        </p:txBody>
      </p:sp>
      <p:sp>
        <p:nvSpPr>
          <p:cNvPr id="30790" name="Text Box 70"/>
          <p:cNvSpPr txBox="1">
            <a:spLocks noChangeArrowheads="1"/>
          </p:cNvSpPr>
          <p:nvPr/>
        </p:nvSpPr>
        <p:spPr bwMode="auto">
          <a:xfrm>
            <a:off x="1336675" y="4670425"/>
            <a:ext cx="9589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6 mA</a:t>
            </a:r>
          </a:p>
        </p:txBody>
      </p:sp>
      <p:sp>
        <p:nvSpPr>
          <p:cNvPr id="30791" name="Oval 71"/>
          <p:cNvSpPr>
            <a:spLocks noChangeArrowheads="1"/>
          </p:cNvSpPr>
          <p:nvPr/>
        </p:nvSpPr>
        <p:spPr bwMode="auto">
          <a:xfrm>
            <a:off x="3714750" y="777875"/>
            <a:ext cx="295275" cy="295275"/>
          </a:xfrm>
          <a:prstGeom prst="ellips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0" name="Group 72"/>
          <p:cNvGrpSpPr>
            <a:grpSpLocks/>
          </p:cNvGrpSpPr>
          <p:nvPr/>
        </p:nvGrpSpPr>
        <p:grpSpPr bwMode="auto">
          <a:xfrm>
            <a:off x="1216025" y="4454525"/>
            <a:ext cx="2749550" cy="1546225"/>
            <a:chOff x="826" y="3052"/>
            <a:chExt cx="1732" cy="974"/>
          </a:xfrm>
        </p:grpSpPr>
        <p:sp>
          <p:nvSpPr>
            <p:cNvPr id="19499" name="Rectangle 73"/>
            <p:cNvSpPr>
              <a:spLocks noChangeArrowheads="1"/>
            </p:cNvSpPr>
            <p:nvPr/>
          </p:nvSpPr>
          <p:spPr bwMode="auto">
            <a:xfrm>
              <a:off x="826" y="3052"/>
              <a:ext cx="796" cy="4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9500" name="Rectangle 74"/>
            <p:cNvSpPr>
              <a:spLocks noChangeArrowheads="1"/>
            </p:cNvSpPr>
            <p:nvPr/>
          </p:nvSpPr>
          <p:spPr bwMode="auto">
            <a:xfrm>
              <a:off x="838" y="3592"/>
              <a:ext cx="796" cy="4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9501" name="Rectangle 75"/>
            <p:cNvSpPr>
              <a:spLocks noChangeArrowheads="1"/>
            </p:cNvSpPr>
            <p:nvPr/>
          </p:nvSpPr>
          <p:spPr bwMode="auto">
            <a:xfrm>
              <a:off x="1762" y="3336"/>
              <a:ext cx="796" cy="4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96" name="Text Box 76"/>
          <p:cNvSpPr txBox="1">
            <a:spLocks noChangeArrowheads="1"/>
          </p:cNvSpPr>
          <p:nvPr/>
        </p:nvSpPr>
        <p:spPr bwMode="auto">
          <a:xfrm>
            <a:off x="1193800" y="5337175"/>
            <a:ext cx="13244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100 mA</a:t>
            </a:r>
          </a:p>
        </p:txBody>
      </p:sp>
      <p:sp>
        <p:nvSpPr>
          <p:cNvPr id="30797" name="Text Box 77"/>
          <p:cNvSpPr txBox="1">
            <a:spLocks noChangeArrowheads="1"/>
          </p:cNvSpPr>
          <p:nvPr/>
        </p:nvSpPr>
        <p:spPr bwMode="auto">
          <a:xfrm>
            <a:off x="1273175" y="4638675"/>
            <a:ext cx="1141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14 mA</a:t>
            </a:r>
          </a:p>
        </p:txBody>
      </p:sp>
      <p:sp>
        <p:nvSpPr>
          <p:cNvPr id="30798" name="Text Box 78"/>
          <p:cNvSpPr txBox="1">
            <a:spLocks noChangeArrowheads="1"/>
          </p:cNvSpPr>
          <p:nvPr/>
        </p:nvSpPr>
        <p:spPr bwMode="auto">
          <a:xfrm>
            <a:off x="2565400" y="4946650"/>
            <a:ext cx="10182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3333CC"/>
                </a:solidFill>
                <a:latin typeface="Calibri" pitchFamily="34" charset="0"/>
              </a:rPr>
              <a:t>= 140</a:t>
            </a:r>
          </a:p>
        </p:txBody>
      </p:sp>
      <p:sp>
        <p:nvSpPr>
          <p:cNvPr id="30799" name="Text Box 79"/>
          <p:cNvSpPr txBox="1">
            <a:spLocks noChangeArrowheads="1"/>
          </p:cNvSpPr>
          <p:nvPr/>
        </p:nvSpPr>
        <p:spPr bwMode="auto">
          <a:xfrm>
            <a:off x="4959350" y="5391150"/>
            <a:ext cx="24176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Este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tipo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ganho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chamado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b</a:t>
            </a:r>
            <a:r>
              <a:rPr kumimoji="0"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itchFamily="18" charset="0"/>
              </a:rPr>
              <a:t>cc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ou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h</a:t>
            </a:r>
            <a:r>
              <a:rPr kumimoji="0" lang="en-US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80" name="Text Box 60"/>
          <p:cNvSpPr txBox="1">
            <a:spLocks noChangeArrowheads="1"/>
          </p:cNvSpPr>
          <p:nvPr/>
        </p:nvSpPr>
        <p:spPr bwMode="auto">
          <a:xfrm>
            <a:off x="374650" y="4854575"/>
            <a:ext cx="10550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 dirty="0" smtClean="0">
                <a:latin typeface="Symbol" pitchFamily="18" charset="2"/>
              </a:rPr>
              <a:t>b</a:t>
            </a:r>
            <a:r>
              <a:rPr kumimoji="0" lang="en-US" sz="3200" b="1" dirty="0" smtClean="0"/>
              <a:t>  </a:t>
            </a:r>
            <a:r>
              <a:rPr kumimoji="0" lang="en-US" sz="3200" b="1" dirty="0"/>
              <a:t>=  </a:t>
            </a:r>
            <a:endParaRPr kumimoji="0" lang="en-US" sz="3200" b="1" dirty="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8" grpId="0" animBg="1"/>
      <p:bldP spid="307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57488" y="2257190"/>
            <a:ext cx="34290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Capítulo </a:t>
            </a:r>
            <a:r>
              <a:rPr lang="pt-B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5</a:t>
            </a:r>
            <a:endParaRPr lang="pt-BR" sz="4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  <a:p>
            <a:pPr algn="ctr"/>
            <a:r>
              <a:rPr lang="pt-BR" sz="5400" dirty="0" err="1" smtClean="0">
                <a:solidFill>
                  <a:srgbClr val="FF0000"/>
                </a:solidFill>
                <a:latin typeface="Calibri" pitchFamily="34" charset="0"/>
              </a:rPr>
              <a:t>Transitores</a:t>
            </a:r>
            <a:endParaRPr lang="pt-BR" sz="4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59000" y="391795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654300" y="39147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162300" y="39147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670300" y="39020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210050" y="391795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638675" y="39147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181600" y="39147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676900" y="391795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181725" y="39020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16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6692900" y="391795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18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924050" y="32385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943100" y="27971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1943100" y="238442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943100" y="19589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812925" y="15113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809750" y="108585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809750" y="62865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4171950" y="4394200"/>
            <a:ext cx="1985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800" baseline="-25000" dirty="0">
                <a:solidFill>
                  <a:srgbClr val="3333CC"/>
                </a:solidFill>
                <a:latin typeface="Calibri" pitchFamily="34" charset="0"/>
              </a:rPr>
              <a:t>CE</a:t>
            </a:r>
            <a:r>
              <a:rPr kumimoji="0" lang="en-US" sz="2800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3333CC"/>
                </a:solidFill>
                <a:latin typeface="Calibri" pitchFamily="34" charset="0"/>
              </a:rPr>
              <a:t>em</a:t>
            </a:r>
            <a:r>
              <a:rPr kumimoji="0" lang="en-US" sz="2800" dirty="0">
                <a:solidFill>
                  <a:srgbClr val="3333CC"/>
                </a:solidFill>
                <a:latin typeface="Calibri" pitchFamily="34" charset="0"/>
              </a:rPr>
              <a:t> volts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384175" y="1968500"/>
            <a:ext cx="1553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I</a:t>
            </a:r>
            <a:r>
              <a:rPr kumimoji="0" lang="en-US" sz="2800" baseline="-25000">
                <a:solidFill>
                  <a:srgbClr val="3333CC"/>
                </a:solidFill>
                <a:latin typeface="Calibri" pitchFamily="34" charset="0"/>
              </a:rPr>
              <a:t>C</a:t>
            </a:r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 em mA</a:t>
            </a:r>
          </a:p>
        </p:txBody>
      </p: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2346325" y="2921000"/>
            <a:ext cx="6143625" cy="1019175"/>
            <a:chOff x="1478" y="1840"/>
            <a:chExt cx="3870" cy="642"/>
          </a:xfrm>
        </p:grpSpPr>
        <p:sp>
          <p:nvSpPr>
            <p:cNvPr id="20552" name="Freeform 22"/>
            <p:cNvSpPr>
              <a:spLocks noChangeArrowheads="1"/>
            </p:cNvSpPr>
            <p:nvPr/>
          </p:nvSpPr>
          <p:spPr bwMode="auto">
            <a:xfrm>
              <a:off x="1478" y="2014"/>
              <a:ext cx="3208" cy="464"/>
            </a:xfrm>
            <a:custGeom>
              <a:avLst/>
              <a:gdLst>
                <a:gd name="T0" fmla="*/ 5 w 3208"/>
                <a:gd name="T1" fmla="*/ 458 h 467"/>
                <a:gd name="T2" fmla="*/ 27 w 3208"/>
                <a:gd name="T3" fmla="*/ 362 h 467"/>
                <a:gd name="T4" fmla="*/ 167 w 3208"/>
                <a:gd name="T5" fmla="*/ 80 h 467"/>
                <a:gd name="T6" fmla="*/ 746 w 3208"/>
                <a:gd name="T7" fmla="*/ 21 h 467"/>
                <a:gd name="T8" fmla="*/ 3208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3" name="Text Box 23"/>
            <p:cNvSpPr txBox="1">
              <a:spLocks noChangeArrowheads="1"/>
            </p:cNvSpPr>
            <p:nvPr/>
          </p:nvSpPr>
          <p:spPr bwMode="auto">
            <a:xfrm>
              <a:off x="4662" y="184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20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0502" name="Group 24"/>
          <p:cNvGrpSpPr>
            <a:grpSpLocks/>
          </p:cNvGrpSpPr>
          <p:nvPr/>
        </p:nvGrpSpPr>
        <p:grpSpPr bwMode="auto">
          <a:xfrm>
            <a:off x="2330450" y="3663950"/>
            <a:ext cx="5984875" cy="517525"/>
            <a:chOff x="1468" y="2308"/>
            <a:chExt cx="3770" cy="326"/>
          </a:xfrm>
        </p:grpSpPr>
        <p:sp>
          <p:nvSpPr>
            <p:cNvPr id="20550" name="Line 25"/>
            <p:cNvSpPr>
              <a:spLocks noChangeShapeType="1"/>
            </p:cNvSpPr>
            <p:nvPr/>
          </p:nvSpPr>
          <p:spPr bwMode="auto">
            <a:xfrm>
              <a:off x="1468" y="2472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1" name="Text Box 26"/>
            <p:cNvSpPr txBox="1">
              <a:spLocks noChangeArrowheads="1"/>
            </p:cNvSpPr>
            <p:nvPr/>
          </p:nvSpPr>
          <p:spPr bwMode="auto">
            <a:xfrm>
              <a:off x="4662" y="2308"/>
              <a:ext cx="57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0503" name="Group 27"/>
          <p:cNvGrpSpPr>
            <a:grpSpLocks/>
          </p:cNvGrpSpPr>
          <p:nvPr/>
        </p:nvGrpSpPr>
        <p:grpSpPr bwMode="auto">
          <a:xfrm>
            <a:off x="2330450" y="514350"/>
            <a:ext cx="6334125" cy="3409950"/>
            <a:chOff x="1468" y="324"/>
            <a:chExt cx="3990" cy="2148"/>
          </a:xfrm>
        </p:grpSpPr>
        <p:sp>
          <p:nvSpPr>
            <p:cNvPr id="20548" name="Freeform 28"/>
            <p:cNvSpPr>
              <a:spLocks noChangeArrowheads="1"/>
            </p:cNvSpPr>
            <p:nvPr/>
          </p:nvSpPr>
          <p:spPr bwMode="auto">
            <a:xfrm>
              <a:off x="1468" y="506"/>
              <a:ext cx="3224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5 w 3227"/>
                <a:gd name="T7" fmla="*/ 73 h 1966"/>
                <a:gd name="T8" fmla="*/ 3218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9" name="Text Box 29"/>
            <p:cNvSpPr txBox="1">
              <a:spLocks noChangeArrowheads="1"/>
            </p:cNvSpPr>
            <p:nvPr/>
          </p:nvSpPr>
          <p:spPr bwMode="auto">
            <a:xfrm>
              <a:off x="4658" y="324"/>
              <a:ext cx="79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100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0504" name="Group 30"/>
          <p:cNvGrpSpPr>
            <a:grpSpLocks/>
          </p:cNvGrpSpPr>
          <p:nvPr/>
        </p:nvGrpSpPr>
        <p:grpSpPr bwMode="auto">
          <a:xfrm>
            <a:off x="2311400" y="469900"/>
            <a:ext cx="5137150" cy="3495675"/>
            <a:chOff x="1456" y="296"/>
            <a:chExt cx="3236" cy="2202"/>
          </a:xfrm>
        </p:grpSpPr>
        <p:sp>
          <p:nvSpPr>
            <p:cNvPr id="20528" name="Line 31"/>
            <p:cNvSpPr>
              <a:spLocks noChangeShapeType="1"/>
            </p:cNvSpPr>
            <p:nvPr/>
          </p:nvSpPr>
          <p:spPr bwMode="auto">
            <a:xfrm>
              <a:off x="1456" y="2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29" name="Line 32"/>
            <p:cNvSpPr>
              <a:spLocks noChangeShapeType="1"/>
            </p:cNvSpPr>
            <p:nvPr/>
          </p:nvSpPr>
          <p:spPr bwMode="auto">
            <a:xfrm>
              <a:off x="1460" y="29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0" name="Line 33"/>
            <p:cNvSpPr>
              <a:spLocks noChangeShapeType="1"/>
            </p:cNvSpPr>
            <p:nvPr/>
          </p:nvSpPr>
          <p:spPr bwMode="auto">
            <a:xfrm>
              <a:off x="1462" y="570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1" name="Line 34"/>
            <p:cNvSpPr>
              <a:spLocks noChangeShapeType="1"/>
            </p:cNvSpPr>
            <p:nvPr/>
          </p:nvSpPr>
          <p:spPr bwMode="auto">
            <a:xfrm>
              <a:off x="1462" y="846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2" name="Line 35"/>
            <p:cNvSpPr>
              <a:spLocks noChangeShapeType="1"/>
            </p:cNvSpPr>
            <p:nvPr/>
          </p:nvSpPr>
          <p:spPr bwMode="auto">
            <a:xfrm>
              <a:off x="1462" y="111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3" name="Line 36"/>
            <p:cNvSpPr>
              <a:spLocks noChangeShapeType="1"/>
            </p:cNvSpPr>
            <p:nvPr/>
          </p:nvSpPr>
          <p:spPr bwMode="auto">
            <a:xfrm>
              <a:off x="1462" y="1390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4" name="Line 37"/>
            <p:cNvSpPr>
              <a:spLocks noChangeShapeType="1"/>
            </p:cNvSpPr>
            <p:nvPr/>
          </p:nvSpPr>
          <p:spPr bwMode="auto">
            <a:xfrm>
              <a:off x="1462" y="1664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5" name="Line 38"/>
            <p:cNvSpPr>
              <a:spLocks noChangeShapeType="1"/>
            </p:cNvSpPr>
            <p:nvPr/>
          </p:nvSpPr>
          <p:spPr bwMode="auto">
            <a:xfrm>
              <a:off x="1462" y="193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6" name="Line 39"/>
            <p:cNvSpPr>
              <a:spLocks noChangeShapeType="1"/>
            </p:cNvSpPr>
            <p:nvPr/>
          </p:nvSpPr>
          <p:spPr bwMode="auto">
            <a:xfrm>
              <a:off x="1462" y="2212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7" name="Line 40"/>
            <p:cNvSpPr>
              <a:spLocks noChangeShapeType="1"/>
            </p:cNvSpPr>
            <p:nvPr/>
          </p:nvSpPr>
          <p:spPr bwMode="auto">
            <a:xfrm>
              <a:off x="1462" y="2484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8" name="Line 41"/>
            <p:cNvSpPr>
              <a:spLocks noChangeShapeType="1"/>
            </p:cNvSpPr>
            <p:nvPr/>
          </p:nvSpPr>
          <p:spPr bwMode="auto">
            <a:xfrm>
              <a:off x="1778" y="306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9" name="Line 42"/>
            <p:cNvSpPr>
              <a:spLocks noChangeShapeType="1"/>
            </p:cNvSpPr>
            <p:nvPr/>
          </p:nvSpPr>
          <p:spPr bwMode="auto">
            <a:xfrm>
              <a:off x="2106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0" name="Line 43"/>
            <p:cNvSpPr>
              <a:spLocks noChangeShapeType="1"/>
            </p:cNvSpPr>
            <p:nvPr/>
          </p:nvSpPr>
          <p:spPr bwMode="auto">
            <a:xfrm>
              <a:off x="2430" y="30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1" name="Line 44"/>
            <p:cNvSpPr>
              <a:spLocks noChangeShapeType="1"/>
            </p:cNvSpPr>
            <p:nvPr/>
          </p:nvSpPr>
          <p:spPr bwMode="auto">
            <a:xfrm>
              <a:off x="2758" y="31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2" name="Line 45"/>
            <p:cNvSpPr>
              <a:spLocks noChangeShapeType="1"/>
            </p:cNvSpPr>
            <p:nvPr/>
          </p:nvSpPr>
          <p:spPr bwMode="auto">
            <a:xfrm>
              <a:off x="3090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3" name="Line 46"/>
            <p:cNvSpPr>
              <a:spLocks noChangeShapeType="1"/>
            </p:cNvSpPr>
            <p:nvPr/>
          </p:nvSpPr>
          <p:spPr bwMode="auto">
            <a:xfrm>
              <a:off x="3412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4" name="Line 47"/>
            <p:cNvSpPr>
              <a:spLocks noChangeShapeType="1"/>
            </p:cNvSpPr>
            <p:nvPr/>
          </p:nvSpPr>
          <p:spPr bwMode="auto">
            <a:xfrm>
              <a:off x="3744" y="31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5" name="Line 48"/>
            <p:cNvSpPr>
              <a:spLocks noChangeShapeType="1"/>
            </p:cNvSpPr>
            <p:nvPr/>
          </p:nvSpPr>
          <p:spPr bwMode="auto">
            <a:xfrm>
              <a:off x="4060" y="304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6" name="Line 49"/>
            <p:cNvSpPr>
              <a:spLocks noChangeShapeType="1"/>
            </p:cNvSpPr>
            <p:nvPr/>
          </p:nvSpPr>
          <p:spPr bwMode="auto">
            <a:xfrm>
              <a:off x="4378" y="304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7" name="Line 50"/>
            <p:cNvSpPr>
              <a:spLocks noChangeShapeType="1"/>
            </p:cNvSpPr>
            <p:nvPr/>
          </p:nvSpPr>
          <p:spPr bwMode="auto">
            <a:xfrm>
              <a:off x="4686" y="2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505" name="Group 51"/>
          <p:cNvGrpSpPr>
            <a:grpSpLocks/>
          </p:cNvGrpSpPr>
          <p:nvPr/>
        </p:nvGrpSpPr>
        <p:grpSpPr bwMode="auto">
          <a:xfrm>
            <a:off x="2336800" y="1076325"/>
            <a:ext cx="6149975" cy="2867025"/>
            <a:chOff x="1472" y="678"/>
            <a:chExt cx="3874" cy="1806"/>
          </a:xfrm>
        </p:grpSpPr>
        <p:sp>
          <p:nvSpPr>
            <p:cNvPr id="20526" name="Freeform 52"/>
            <p:cNvSpPr>
              <a:spLocks noChangeArrowheads="1"/>
            </p:cNvSpPr>
            <p:nvPr/>
          </p:nvSpPr>
          <p:spPr bwMode="auto">
            <a:xfrm>
              <a:off x="1472" y="862"/>
              <a:ext cx="3208" cy="1620"/>
            </a:xfrm>
            <a:custGeom>
              <a:avLst/>
              <a:gdLst>
                <a:gd name="T0" fmla="*/ 0 w 3209"/>
                <a:gd name="T1" fmla="*/ 1618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6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27" name="Text Box 53"/>
            <p:cNvSpPr txBox="1">
              <a:spLocks noChangeArrowheads="1"/>
            </p:cNvSpPr>
            <p:nvPr/>
          </p:nvSpPr>
          <p:spPr bwMode="auto">
            <a:xfrm>
              <a:off x="4658" y="678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80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0506" name="Group 54"/>
          <p:cNvGrpSpPr>
            <a:grpSpLocks/>
          </p:cNvGrpSpPr>
          <p:nvPr/>
        </p:nvGrpSpPr>
        <p:grpSpPr bwMode="auto">
          <a:xfrm>
            <a:off x="2336800" y="1651000"/>
            <a:ext cx="6149975" cy="2289175"/>
            <a:chOff x="1472" y="1040"/>
            <a:chExt cx="3874" cy="1442"/>
          </a:xfrm>
        </p:grpSpPr>
        <p:sp>
          <p:nvSpPr>
            <p:cNvPr id="20524" name="Freeform 55"/>
            <p:cNvSpPr>
              <a:spLocks noChangeArrowheads="1"/>
            </p:cNvSpPr>
            <p:nvPr/>
          </p:nvSpPr>
          <p:spPr bwMode="auto">
            <a:xfrm>
              <a:off x="1472" y="1230"/>
              <a:ext cx="3222" cy="1250"/>
            </a:xfrm>
            <a:custGeom>
              <a:avLst/>
              <a:gdLst>
                <a:gd name="T0" fmla="*/ 0 w 3223"/>
                <a:gd name="T1" fmla="*/ 1244 h 1253"/>
                <a:gd name="T2" fmla="*/ 50 w 3223"/>
                <a:gd name="T3" fmla="*/ 409 h 1253"/>
                <a:gd name="T4" fmla="*/ 185 w 3223"/>
                <a:gd name="T5" fmla="*/ 122 h 1253"/>
                <a:gd name="T6" fmla="*/ 826 w 3223"/>
                <a:gd name="T7" fmla="*/ 81 h 1253"/>
                <a:gd name="T8" fmla="*/ 3220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25" name="Text Box 56"/>
            <p:cNvSpPr txBox="1">
              <a:spLocks noChangeArrowheads="1"/>
            </p:cNvSpPr>
            <p:nvPr/>
          </p:nvSpPr>
          <p:spPr bwMode="auto">
            <a:xfrm>
              <a:off x="4658" y="104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60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0507" name="Group 57"/>
          <p:cNvGrpSpPr>
            <a:grpSpLocks/>
          </p:cNvGrpSpPr>
          <p:nvPr/>
        </p:nvGrpSpPr>
        <p:grpSpPr bwMode="auto">
          <a:xfrm>
            <a:off x="2336800" y="2276475"/>
            <a:ext cx="6169025" cy="1682750"/>
            <a:chOff x="1472" y="1434"/>
            <a:chExt cx="3886" cy="1060"/>
          </a:xfrm>
        </p:grpSpPr>
        <p:sp>
          <p:nvSpPr>
            <p:cNvPr id="20522" name="Freeform 58"/>
            <p:cNvSpPr>
              <a:spLocks noChangeArrowheads="1"/>
            </p:cNvSpPr>
            <p:nvPr/>
          </p:nvSpPr>
          <p:spPr bwMode="auto">
            <a:xfrm>
              <a:off x="1472" y="1624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23" name="Text Box 59"/>
            <p:cNvSpPr txBox="1">
              <a:spLocks noChangeArrowheads="1"/>
            </p:cNvSpPr>
            <p:nvPr/>
          </p:nvSpPr>
          <p:spPr bwMode="auto">
            <a:xfrm>
              <a:off x="4670" y="1434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40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sp>
        <p:nvSpPr>
          <p:cNvPr id="20508" name="Text Box 60"/>
          <p:cNvSpPr txBox="1">
            <a:spLocks noChangeArrowheads="1"/>
          </p:cNvSpPr>
          <p:nvPr/>
        </p:nvSpPr>
        <p:spPr bwMode="auto">
          <a:xfrm>
            <a:off x="374650" y="4854575"/>
            <a:ext cx="13223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 dirty="0" err="1">
                <a:latin typeface="Symbol" pitchFamily="18" charset="2"/>
              </a:rPr>
              <a:t>b</a:t>
            </a:r>
            <a:r>
              <a:rPr kumimoji="0" lang="en-US" sz="3200" b="1" baseline="-25000" dirty="0" err="1"/>
              <a:t>ac</a:t>
            </a:r>
            <a:r>
              <a:rPr kumimoji="0" lang="en-US" sz="3200" b="1" dirty="0"/>
              <a:t>  =  </a:t>
            </a:r>
            <a:endParaRPr kumimoji="0" lang="en-US" sz="3200" b="1" dirty="0">
              <a:latin typeface="Symbol" pitchFamily="18" charset="2"/>
            </a:endParaRPr>
          </a:p>
        </p:txBody>
      </p:sp>
      <p:sp>
        <p:nvSpPr>
          <p:cNvPr id="20509" name="Line 61"/>
          <p:cNvSpPr>
            <a:spLocks noChangeShapeType="1"/>
          </p:cNvSpPr>
          <p:nvPr/>
        </p:nvSpPr>
        <p:spPr bwMode="auto">
          <a:xfrm>
            <a:off x="1466850" y="5210175"/>
            <a:ext cx="1362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10" name="Text Box 62"/>
          <p:cNvSpPr txBox="1">
            <a:spLocks noChangeArrowheads="1"/>
          </p:cNvSpPr>
          <p:nvPr/>
        </p:nvSpPr>
        <p:spPr bwMode="auto">
          <a:xfrm>
            <a:off x="5033963" y="5229225"/>
            <a:ext cx="34323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800" dirty="0" err="1">
                <a:solidFill>
                  <a:srgbClr val="B50116"/>
                </a:solidFill>
                <a:latin typeface="Calibri" pitchFamily="34" charset="0"/>
              </a:rPr>
              <a:t>Outro</a:t>
            </a:r>
            <a:r>
              <a:rPr kumimoji="0" lang="en-US" sz="2800" dirty="0">
                <a:solidFill>
                  <a:srgbClr val="B50116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B50116"/>
                </a:solidFill>
                <a:latin typeface="Calibri" pitchFamily="34" charset="0"/>
              </a:rPr>
              <a:t>tipo</a:t>
            </a:r>
            <a:r>
              <a:rPr kumimoji="0" lang="en-US" sz="2800" dirty="0">
                <a:solidFill>
                  <a:srgbClr val="B50116"/>
                </a:solidFill>
                <a:latin typeface="Calibri" pitchFamily="34" charset="0"/>
              </a:rPr>
              <a:t> de </a:t>
            </a:r>
            <a:r>
              <a:rPr kumimoji="0" lang="en-US" sz="2800" dirty="0" err="1">
                <a:solidFill>
                  <a:srgbClr val="B50116"/>
                </a:solidFill>
                <a:latin typeface="Calibri" pitchFamily="34" charset="0"/>
              </a:rPr>
              <a:t>ganho</a:t>
            </a:r>
            <a:endParaRPr kumimoji="0" lang="en-US" sz="2800" dirty="0">
              <a:solidFill>
                <a:srgbClr val="B50116"/>
              </a:solidFill>
              <a:latin typeface="Calibri" pitchFamily="34" charset="0"/>
            </a:endParaRPr>
          </a:p>
          <a:p>
            <a:pPr algn="ctr"/>
            <a:r>
              <a:rPr kumimoji="0" lang="en-US" sz="2800" dirty="0">
                <a:solidFill>
                  <a:srgbClr val="B50116"/>
                </a:solidFill>
                <a:latin typeface="Calibri" pitchFamily="34" charset="0"/>
              </a:rPr>
              <a:t>é </a:t>
            </a:r>
            <a:r>
              <a:rPr kumimoji="0" lang="en-US" sz="2800" dirty="0" err="1">
                <a:solidFill>
                  <a:srgbClr val="B50116"/>
                </a:solidFill>
                <a:latin typeface="Calibri" pitchFamily="34" charset="0"/>
              </a:rPr>
              <a:t>chamado</a:t>
            </a:r>
            <a:r>
              <a:rPr kumimoji="0" lang="en-US" sz="2800" dirty="0">
                <a:solidFill>
                  <a:srgbClr val="B50116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B50116"/>
                </a:solidFill>
                <a:latin typeface="Calibri" pitchFamily="34" charset="0"/>
              </a:rPr>
              <a:t>b</a:t>
            </a:r>
            <a:r>
              <a:rPr kumimoji="0" lang="en-US" sz="2800" baseline="-25000" dirty="0" err="1">
                <a:solidFill>
                  <a:srgbClr val="B50116"/>
                </a:solidFill>
                <a:latin typeface="Calibri" pitchFamily="34" charset="0"/>
                <a:cs typeface="Times New Roman" pitchFamily="18" charset="0"/>
              </a:rPr>
              <a:t>CA</a:t>
            </a:r>
            <a:r>
              <a:rPr kumimoji="0" lang="en-US" sz="2800" dirty="0">
                <a:solidFill>
                  <a:srgbClr val="B50116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B50116"/>
                </a:solidFill>
                <a:latin typeface="Calibri" pitchFamily="34" charset="0"/>
              </a:rPr>
              <a:t>ou</a:t>
            </a:r>
            <a:r>
              <a:rPr kumimoji="0" lang="en-US" sz="2800" dirty="0">
                <a:solidFill>
                  <a:srgbClr val="B50116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B50116"/>
                </a:solidFill>
                <a:latin typeface="Calibri" pitchFamily="34" charset="0"/>
              </a:rPr>
              <a:t>h</a:t>
            </a:r>
            <a:r>
              <a:rPr kumimoji="0" lang="en-US" sz="2800" baseline="-25000" dirty="0" err="1">
                <a:solidFill>
                  <a:srgbClr val="B50116"/>
                </a:solidFill>
                <a:latin typeface="Calibri" pitchFamily="34" charset="0"/>
              </a:rPr>
              <a:t>FE</a:t>
            </a:r>
            <a:r>
              <a:rPr kumimoji="0" lang="en-US" sz="2800" dirty="0">
                <a:solidFill>
                  <a:srgbClr val="B50116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20511" name="Text Box 63"/>
          <p:cNvSpPr txBox="1">
            <a:spLocks noChangeArrowheads="1"/>
          </p:cNvSpPr>
          <p:nvPr/>
        </p:nvSpPr>
        <p:spPr bwMode="auto">
          <a:xfrm>
            <a:off x="1812925" y="4587875"/>
            <a:ext cx="677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latin typeface="Symbol" pitchFamily="18" charset="2"/>
              </a:rPr>
              <a:t>D</a:t>
            </a:r>
            <a:r>
              <a:rPr kumimoji="0" lang="en-US" sz="2800"/>
              <a:t>I</a:t>
            </a:r>
            <a:r>
              <a:rPr kumimoji="0" lang="en-US" sz="2800" baseline="-25000"/>
              <a:t>C</a:t>
            </a:r>
            <a:endParaRPr kumimoji="0" lang="en-US" sz="2800"/>
          </a:p>
        </p:txBody>
      </p:sp>
      <p:sp>
        <p:nvSpPr>
          <p:cNvPr id="20512" name="Text Box 64"/>
          <p:cNvSpPr txBox="1">
            <a:spLocks noChangeArrowheads="1"/>
          </p:cNvSpPr>
          <p:nvPr/>
        </p:nvSpPr>
        <p:spPr bwMode="auto">
          <a:xfrm>
            <a:off x="1812925" y="5264150"/>
            <a:ext cx="677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latin typeface="Symbol" pitchFamily="18" charset="2"/>
              </a:rPr>
              <a:t>D</a:t>
            </a:r>
            <a:r>
              <a:rPr kumimoji="0" lang="en-US" sz="2800"/>
              <a:t>I</a:t>
            </a:r>
            <a:r>
              <a:rPr kumimoji="0" lang="en-US" sz="2800" baseline="-25000"/>
              <a:t>B</a:t>
            </a:r>
            <a:endParaRPr kumimoji="0" lang="en-US" sz="2800">
              <a:latin typeface="Symbol" pitchFamily="18" charset="2"/>
            </a:endParaRPr>
          </a:p>
        </p:txBody>
      </p:sp>
      <p:sp>
        <p:nvSpPr>
          <p:cNvPr id="31809" name="Oval 65"/>
          <p:cNvSpPr>
            <a:spLocks noChangeArrowheads="1"/>
          </p:cNvSpPr>
          <p:nvPr/>
        </p:nvSpPr>
        <p:spPr bwMode="auto">
          <a:xfrm>
            <a:off x="4746625" y="720725"/>
            <a:ext cx="327025" cy="869950"/>
          </a:xfrm>
          <a:prstGeom prst="ellips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810" name="Text Box 66"/>
          <p:cNvSpPr txBox="1">
            <a:spLocks noChangeArrowheads="1"/>
          </p:cNvSpPr>
          <p:nvPr/>
        </p:nvSpPr>
        <p:spPr bwMode="auto">
          <a:xfrm>
            <a:off x="2911475" y="4956175"/>
            <a:ext cx="1008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= 125</a:t>
            </a: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527175" y="4606925"/>
            <a:ext cx="1247775" cy="1250950"/>
            <a:chOff x="1034" y="3154"/>
            <a:chExt cx="786" cy="788"/>
          </a:xfrm>
        </p:grpSpPr>
        <p:sp>
          <p:nvSpPr>
            <p:cNvPr id="20520" name="Rectangle 68"/>
            <p:cNvSpPr>
              <a:spLocks noChangeArrowheads="1"/>
            </p:cNvSpPr>
            <p:nvPr/>
          </p:nvSpPr>
          <p:spPr bwMode="auto">
            <a:xfrm>
              <a:off x="1034" y="3154"/>
              <a:ext cx="776" cy="3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21" name="Rectangle 69"/>
            <p:cNvSpPr>
              <a:spLocks noChangeArrowheads="1"/>
            </p:cNvSpPr>
            <p:nvPr/>
          </p:nvSpPr>
          <p:spPr bwMode="auto">
            <a:xfrm>
              <a:off x="1044" y="3622"/>
              <a:ext cx="776" cy="3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1814" name="Text Box 70"/>
          <p:cNvSpPr txBox="1">
            <a:spLocks noChangeArrowheads="1"/>
          </p:cNvSpPr>
          <p:nvPr/>
        </p:nvSpPr>
        <p:spPr bwMode="auto">
          <a:xfrm>
            <a:off x="1616075" y="5311775"/>
            <a:ext cx="1108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20 </a:t>
            </a:r>
            <a:r>
              <a:rPr kumimoji="0" lang="en-US" sz="2800" b="1">
                <a:solidFill>
                  <a:srgbClr val="3333CC"/>
                </a:solidFill>
                <a:latin typeface="Symbol" pitchFamily="18" charset="2"/>
              </a:rPr>
              <a:t>m</a:t>
            </a:r>
            <a:r>
              <a:rPr kumimoji="0" lang="en-US" sz="2800" b="1">
                <a:solidFill>
                  <a:srgbClr val="3333CC"/>
                </a:solidFill>
              </a:rPr>
              <a:t>A</a:t>
            </a:r>
          </a:p>
        </p:txBody>
      </p:sp>
      <p:sp>
        <p:nvSpPr>
          <p:cNvPr id="31815" name="Text Box 71"/>
          <p:cNvSpPr txBox="1">
            <a:spLocks noChangeArrowheads="1"/>
          </p:cNvSpPr>
          <p:nvPr/>
        </p:nvSpPr>
        <p:spPr bwMode="auto">
          <a:xfrm>
            <a:off x="1517650" y="4625975"/>
            <a:ext cx="1282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>
                <a:solidFill>
                  <a:srgbClr val="3333CC"/>
                </a:solidFill>
              </a:rPr>
              <a:t>2,5 </a:t>
            </a:r>
            <a:r>
              <a:rPr kumimoji="0" lang="en-US" sz="2800" b="1" dirty="0" err="1">
                <a:solidFill>
                  <a:srgbClr val="3333CC"/>
                </a:solidFill>
              </a:rPr>
              <a:t>mA</a:t>
            </a:r>
            <a:endParaRPr kumimoji="0" lang="en-US" sz="2800" b="1" dirty="0">
              <a:solidFill>
                <a:srgbClr val="3333CC"/>
              </a:solidFill>
            </a:endParaRPr>
          </a:p>
        </p:txBody>
      </p:sp>
      <p:sp>
        <p:nvSpPr>
          <p:cNvPr id="20518" name="Oval 72"/>
          <p:cNvSpPr>
            <a:spLocks noChangeArrowheads="1"/>
          </p:cNvSpPr>
          <p:nvPr/>
        </p:nvSpPr>
        <p:spPr bwMode="auto">
          <a:xfrm>
            <a:off x="4829175" y="806450"/>
            <a:ext cx="146050" cy="1460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19" name="Oval 73"/>
          <p:cNvSpPr>
            <a:spLocks noChangeArrowheads="1"/>
          </p:cNvSpPr>
          <p:nvPr/>
        </p:nvSpPr>
        <p:spPr bwMode="auto">
          <a:xfrm>
            <a:off x="4829175" y="1368425"/>
            <a:ext cx="146050" cy="1460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159000" y="391795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654300" y="39147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162300" y="39147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670300" y="39020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210050" y="391795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638675" y="39147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181600" y="39147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676900" y="391795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181725" y="39020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16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692900" y="391795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18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1924050" y="32385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943100" y="27971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943100" y="238442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1943100" y="19589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812925" y="15113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809750" y="108585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1809750" y="62865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3959631" y="4362450"/>
            <a:ext cx="1985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800" b="1" baseline="-25000" dirty="0">
                <a:solidFill>
                  <a:srgbClr val="3333CC"/>
                </a:solidFill>
                <a:latin typeface="Calibri" pitchFamily="34" charset="0"/>
              </a:rPr>
              <a:t>CE</a:t>
            </a:r>
            <a:r>
              <a:rPr kumimoji="0" lang="en-US" sz="2800" b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800" b="1" dirty="0" err="1">
                <a:solidFill>
                  <a:srgbClr val="3333CC"/>
                </a:solidFill>
                <a:latin typeface="Calibri" pitchFamily="34" charset="0"/>
              </a:rPr>
              <a:t>em</a:t>
            </a:r>
            <a:r>
              <a:rPr kumimoji="0" lang="en-US" sz="2800" b="1" dirty="0">
                <a:solidFill>
                  <a:srgbClr val="3333CC"/>
                </a:solidFill>
                <a:latin typeface="Calibri" pitchFamily="34" charset="0"/>
              </a:rPr>
              <a:t> volts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298450" y="1958975"/>
            <a:ext cx="1553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>
                <a:solidFill>
                  <a:srgbClr val="3333CC"/>
                </a:solidFill>
                <a:latin typeface="Calibri" pitchFamily="34" charset="0"/>
              </a:rPr>
              <a:t>I</a:t>
            </a:r>
            <a:r>
              <a:rPr kumimoji="0" lang="en-US" sz="2800" b="1" baseline="-25000" dirty="0">
                <a:solidFill>
                  <a:srgbClr val="3333CC"/>
                </a:solidFill>
                <a:latin typeface="Calibri" pitchFamily="34" charset="0"/>
              </a:rPr>
              <a:t>C</a:t>
            </a:r>
            <a:r>
              <a:rPr kumimoji="0" lang="en-US" sz="2800" b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800" b="1" dirty="0" err="1">
                <a:solidFill>
                  <a:srgbClr val="3333CC"/>
                </a:solidFill>
                <a:latin typeface="Calibri" pitchFamily="34" charset="0"/>
              </a:rPr>
              <a:t>em</a:t>
            </a:r>
            <a:r>
              <a:rPr kumimoji="0" lang="en-US" sz="2800" b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800" b="1" dirty="0" err="1">
                <a:solidFill>
                  <a:srgbClr val="3333CC"/>
                </a:solidFill>
                <a:latin typeface="Calibri" pitchFamily="34" charset="0"/>
              </a:rPr>
              <a:t>mA</a:t>
            </a:r>
            <a:endParaRPr kumimoji="0" lang="en-US" sz="2800" b="1" dirty="0">
              <a:solidFill>
                <a:srgbClr val="3333CC"/>
              </a:solidFill>
              <a:latin typeface="Calibri" pitchFamily="34" charset="0"/>
            </a:endParaRPr>
          </a:p>
        </p:txBody>
      </p:sp>
      <p:grpSp>
        <p:nvGrpSpPr>
          <p:cNvPr id="21525" name="Group 21"/>
          <p:cNvGrpSpPr>
            <a:grpSpLocks/>
          </p:cNvGrpSpPr>
          <p:nvPr/>
        </p:nvGrpSpPr>
        <p:grpSpPr bwMode="auto">
          <a:xfrm>
            <a:off x="2346325" y="2921000"/>
            <a:ext cx="6143625" cy="1019175"/>
            <a:chOff x="1478" y="1840"/>
            <a:chExt cx="3870" cy="642"/>
          </a:xfrm>
        </p:grpSpPr>
        <p:sp>
          <p:nvSpPr>
            <p:cNvPr id="21598" name="Freeform 22"/>
            <p:cNvSpPr>
              <a:spLocks noChangeArrowheads="1"/>
            </p:cNvSpPr>
            <p:nvPr/>
          </p:nvSpPr>
          <p:spPr bwMode="auto">
            <a:xfrm>
              <a:off x="1478" y="2014"/>
              <a:ext cx="3208" cy="464"/>
            </a:xfrm>
            <a:custGeom>
              <a:avLst/>
              <a:gdLst>
                <a:gd name="T0" fmla="*/ 5 w 3208"/>
                <a:gd name="T1" fmla="*/ 458 h 467"/>
                <a:gd name="T2" fmla="*/ 27 w 3208"/>
                <a:gd name="T3" fmla="*/ 362 h 467"/>
                <a:gd name="T4" fmla="*/ 167 w 3208"/>
                <a:gd name="T5" fmla="*/ 80 h 467"/>
                <a:gd name="T6" fmla="*/ 746 w 3208"/>
                <a:gd name="T7" fmla="*/ 21 h 467"/>
                <a:gd name="T8" fmla="*/ 3208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99" name="Text Box 23"/>
            <p:cNvSpPr txBox="1">
              <a:spLocks noChangeArrowheads="1"/>
            </p:cNvSpPr>
            <p:nvPr/>
          </p:nvSpPr>
          <p:spPr bwMode="auto">
            <a:xfrm>
              <a:off x="4662" y="184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20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1526" name="Group 24"/>
          <p:cNvGrpSpPr>
            <a:grpSpLocks/>
          </p:cNvGrpSpPr>
          <p:nvPr/>
        </p:nvGrpSpPr>
        <p:grpSpPr bwMode="auto">
          <a:xfrm>
            <a:off x="2330450" y="3663950"/>
            <a:ext cx="5984875" cy="517525"/>
            <a:chOff x="1468" y="2308"/>
            <a:chExt cx="3770" cy="326"/>
          </a:xfrm>
        </p:grpSpPr>
        <p:sp>
          <p:nvSpPr>
            <p:cNvPr id="21596" name="Line 25"/>
            <p:cNvSpPr>
              <a:spLocks noChangeShapeType="1"/>
            </p:cNvSpPr>
            <p:nvPr/>
          </p:nvSpPr>
          <p:spPr bwMode="auto">
            <a:xfrm>
              <a:off x="1468" y="2472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97" name="Text Box 26"/>
            <p:cNvSpPr txBox="1">
              <a:spLocks noChangeArrowheads="1"/>
            </p:cNvSpPr>
            <p:nvPr/>
          </p:nvSpPr>
          <p:spPr bwMode="auto">
            <a:xfrm>
              <a:off x="4662" y="2308"/>
              <a:ext cx="57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1527" name="Group 27"/>
          <p:cNvGrpSpPr>
            <a:grpSpLocks/>
          </p:cNvGrpSpPr>
          <p:nvPr/>
        </p:nvGrpSpPr>
        <p:grpSpPr bwMode="auto">
          <a:xfrm>
            <a:off x="2330450" y="514350"/>
            <a:ext cx="6334125" cy="3409950"/>
            <a:chOff x="1468" y="324"/>
            <a:chExt cx="3990" cy="2148"/>
          </a:xfrm>
        </p:grpSpPr>
        <p:sp>
          <p:nvSpPr>
            <p:cNvPr id="21594" name="Freeform 28"/>
            <p:cNvSpPr>
              <a:spLocks noChangeArrowheads="1"/>
            </p:cNvSpPr>
            <p:nvPr/>
          </p:nvSpPr>
          <p:spPr bwMode="auto">
            <a:xfrm>
              <a:off x="1468" y="506"/>
              <a:ext cx="3224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5 w 3227"/>
                <a:gd name="T7" fmla="*/ 73 h 1966"/>
                <a:gd name="T8" fmla="*/ 3218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95" name="Text Box 29"/>
            <p:cNvSpPr txBox="1">
              <a:spLocks noChangeArrowheads="1"/>
            </p:cNvSpPr>
            <p:nvPr/>
          </p:nvSpPr>
          <p:spPr bwMode="auto">
            <a:xfrm>
              <a:off x="4658" y="324"/>
              <a:ext cx="79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100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1528" name="Group 30"/>
          <p:cNvGrpSpPr>
            <a:grpSpLocks/>
          </p:cNvGrpSpPr>
          <p:nvPr/>
        </p:nvGrpSpPr>
        <p:grpSpPr bwMode="auto">
          <a:xfrm>
            <a:off x="2311400" y="469900"/>
            <a:ext cx="5137150" cy="3495675"/>
            <a:chOff x="1456" y="296"/>
            <a:chExt cx="3236" cy="2202"/>
          </a:xfrm>
        </p:grpSpPr>
        <p:sp>
          <p:nvSpPr>
            <p:cNvPr id="21574" name="Line 31"/>
            <p:cNvSpPr>
              <a:spLocks noChangeShapeType="1"/>
            </p:cNvSpPr>
            <p:nvPr/>
          </p:nvSpPr>
          <p:spPr bwMode="auto">
            <a:xfrm>
              <a:off x="1456" y="2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5" name="Line 32"/>
            <p:cNvSpPr>
              <a:spLocks noChangeShapeType="1"/>
            </p:cNvSpPr>
            <p:nvPr/>
          </p:nvSpPr>
          <p:spPr bwMode="auto">
            <a:xfrm>
              <a:off x="1460" y="29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6" name="Line 33"/>
            <p:cNvSpPr>
              <a:spLocks noChangeShapeType="1"/>
            </p:cNvSpPr>
            <p:nvPr/>
          </p:nvSpPr>
          <p:spPr bwMode="auto">
            <a:xfrm>
              <a:off x="1462" y="570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7" name="Line 34"/>
            <p:cNvSpPr>
              <a:spLocks noChangeShapeType="1"/>
            </p:cNvSpPr>
            <p:nvPr/>
          </p:nvSpPr>
          <p:spPr bwMode="auto">
            <a:xfrm>
              <a:off x="1462" y="846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8" name="Line 35"/>
            <p:cNvSpPr>
              <a:spLocks noChangeShapeType="1"/>
            </p:cNvSpPr>
            <p:nvPr/>
          </p:nvSpPr>
          <p:spPr bwMode="auto">
            <a:xfrm>
              <a:off x="1462" y="111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9" name="Line 36"/>
            <p:cNvSpPr>
              <a:spLocks noChangeShapeType="1"/>
            </p:cNvSpPr>
            <p:nvPr/>
          </p:nvSpPr>
          <p:spPr bwMode="auto">
            <a:xfrm>
              <a:off x="1462" y="1390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0" name="Line 37"/>
            <p:cNvSpPr>
              <a:spLocks noChangeShapeType="1"/>
            </p:cNvSpPr>
            <p:nvPr/>
          </p:nvSpPr>
          <p:spPr bwMode="auto">
            <a:xfrm>
              <a:off x="1462" y="1664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1" name="Line 38"/>
            <p:cNvSpPr>
              <a:spLocks noChangeShapeType="1"/>
            </p:cNvSpPr>
            <p:nvPr/>
          </p:nvSpPr>
          <p:spPr bwMode="auto">
            <a:xfrm>
              <a:off x="1462" y="193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2" name="Line 39"/>
            <p:cNvSpPr>
              <a:spLocks noChangeShapeType="1"/>
            </p:cNvSpPr>
            <p:nvPr/>
          </p:nvSpPr>
          <p:spPr bwMode="auto">
            <a:xfrm>
              <a:off x="1462" y="2212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3" name="Line 40"/>
            <p:cNvSpPr>
              <a:spLocks noChangeShapeType="1"/>
            </p:cNvSpPr>
            <p:nvPr/>
          </p:nvSpPr>
          <p:spPr bwMode="auto">
            <a:xfrm>
              <a:off x="1462" y="2484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4" name="Line 41"/>
            <p:cNvSpPr>
              <a:spLocks noChangeShapeType="1"/>
            </p:cNvSpPr>
            <p:nvPr/>
          </p:nvSpPr>
          <p:spPr bwMode="auto">
            <a:xfrm>
              <a:off x="1778" y="306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5" name="Line 42"/>
            <p:cNvSpPr>
              <a:spLocks noChangeShapeType="1"/>
            </p:cNvSpPr>
            <p:nvPr/>
          </p:nvSpPr>
          <p:spPr bwMode="auto">
            <a:xfrm>
              <a:off x="2106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6" name="Line 43"/>
            <p:cNvSpPr>
              <a:spLocks noChangeShapeType="1"/>
            </p:cNvSpPr>
            <p:nvPr/>
          </p:nvSpPr>
          <p:spPr bwMode="auto">
            <a:xfrm>
              <a:off x="2430" y="30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7" name="Line 44"/>
            <p:cNvSpPr>
              <a:spLocks noChangeShapeType="1"/>
            </p:cNvSpPr>
            <p:nvPr/>
          </p:nvSpPr>
          <p:spPr bwMode="auto">
            <a:xfrm>
              <a:off x="2758" y="31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8" name="Line 45"/>
            <p:cNvSpPr>
              <a:spLocks noChangeShapeType="1"/>
            </p:cNvSpPr>
            <p:nvPr/>
          </p:nvSpPr>
          <p:spPr bwMode="auto">
            <a:xfrm>
              <a:off x="3090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9" name="Line 46"/>
            <p:cNvSpPr>
              <a:spLocks noChangeShapeType="1"/>
            </p:cNvSpPr>
            <p:nvPr/>
          </p:nvSpPr>
          <p:spPr bwMode="auto">
            <a:xfrm>
              <a:off x="3412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90" name="Line 47"/>
            <p:cNvSpPr>
              <a:spLocks noChangeShapeType="1"/>
            </p:cNvSpPr>
            <p:nvPr/>
          </p:nvSpPr>
          <p:spPr bwMode="auto">
            <a:xfrm>
              <a:off x="3744" y="31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91" name="Line 48"/>
            <p:cNvSpPr>
              <a:spLocks noChangeShapeType="1"/>
            </p:cNvSpPr>
            <p:nvPr/>
          </p:nvSpPr>
          <p:spPr bwMode="auto">
            <a:xfrm>
              <a:off x="4060" y="304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92" name="Line 49"/>
            <p:cNvSpPr>
              <a:spLocks noChangeShapeType="1"/>
            </p:cNvSpPr>
            <p:nvPr/>
          </p:nvSpPr>
          <p:spPr bwMode="auto">
            <a:xfrm>
              <a:off x="4378" y="304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93" name="Line 50"/>
            <p:cNvSpPr>
              <a:spLocks noChangeShapeType="1"/>
            </p:cNvSpPr>
            <p:nvPr/>
          </p:nvSpPr>
          <p:spPr bwMode="auto">
            <a:xfrm>
              <a:off x="4686" y="2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529" name="Group 51"/>
          <p:cNvGrpSpPr>
            <a:grpSpLocks/>
          </p:cNvGrpSpPr>
          <p:nvPr/>
        </p:nvGrpSpPr>
        <p:grpSpPr bwMode="auto">
          <a:xfrm>
            <a:off x="2336800" y="1076325"/>
            <a:ext cx="6149975" cy="2867025"/>
            <a:chOff x="1472" y="678"/>
            <a:chExt cx="3874" cy="1806"/>
          </a:xfrm>
        </p:grpSpPr>
        <p:sp>
          <p:nvSpPr>
            <p:cNvPr id="21572" name="Freeform 52"/>
            <p:cNvSpPr>
              <a:spLocks noChangeArrowheads="1"/>
            </p:cNvSpPr>
            <p:nvPr/>
          </p:nvSpPr>
          <p:spPr bwMode="auto">
            <a:xfrm>
              <a:off x="1472" y="862"/>
              <a:ext cx="3208" cy="1620"/>
            </a:xfrm>
            <a:custGeom>
              <a:avLst/>
              <a:gdLst>
                <a:gd name="T0" fmla="*/ 0 w 3209"/>
                <a:gd name="T1" fmla="*/ 1618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6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3" name="Text Box 53"/>
            <p:cNvSpPr txBox="1">
              <a:spLocks noChangeArrowheads="1"/>
            </p:cNvSpPr>
            <p:nvPr/>
          </p:nvSpPr>
          <p:spPr bwMode="auto">
            <a:xfrm>
              <a:off x="4658" y="678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80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1530" name="Group 54"/>
          <p:cNvGrpSpPr>
            <a:grpSpLocks/>
          </p:cNvGrpSpPr>
          <p:nvPr/>
        </p:nvGrpSpPr>
        <p:grpSpPr bwMode="auto">
          <a:xfrm>
            <a:off x="2336800" y="1651000"/>
            <a:ext cx="6149975" cy="2289175"/>
            <a:chOff x="1472" y="1040"/>
            <a:chExt cx="3874" cy="1442"/>
          </a:xfrm>
        </p:grpSpPr>
        <p:sp>
          <p:nvSpPr>
            <p:cNvPr id="21570" name="Freeform 55"/>
            <p:cNvSpPr>
              <a:spLocks noChangeArrowheads="1"/>
            </p:cNvSpPr>
            <p:nvPr/>
          </p:nvSpPr>
          <p:spPr bwMode="auto">
            <a:xfrm>
              <a:off x="1472" y="1230"/>
              <a:ext cx="3222" cy="1250"/>
            </a:xfrm>
            <a:custGeom>
              <a:avLst/>
              <a:gdLst>
                <a:gd name="T0" fmla="*/ 0 w 3223"/>
                <a:gd name="T1" fmla="*/ 1244 h 1253"/>
                <a:gd name="T2" fmla="*/ 50 w 3223"/>
                <a:gd name="T3" fmla="*/ 409 h 1253"/>
                <a:gd name="T4" fmla="*/ 185 w 3223"/>
                <a:gd name="T5" fmla="*/ 122 h 1253"/>
                <a:gd name="T6" fmla="*/ 826 w 3223"/>
                <a:gd name="T7" fmla="*/ 81 h 1253"/>
                <a:gd name="T8" fmla="*/ 3220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1" name="Text Box 56"/>
            <p:cNvSpPr txBox="1">
              <a:spLocks noChangeArrowheads="1"/>
            </p:cNvSpPr>
            <p:nvPr/>
          </p:nvSpPr>
          <p:spPr bwMode="auto">
            <a:xfrm>
              <a:off x="4658" y="104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60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1531" name="Group 57"/>
          <p:cNvGrpSpPr>
            <a:grpSpLocks/>
          </p:cNvGrpSpPr>
          <p:nvPr/>
        </p:nvGrpSpPr>
        <p:grpSpPr bwMode="auto">
          <a:xfrm>
            <a:off x="2336800" y="2276475"/>
            <a:ext cx="6169025" cy="1682750"/>
            <a:chOff x="1472" y="1434"/>
            <a:chExt cx="3886" cy="1060"/>
          </a:xfrm>
        </p:grpSpPr>
        <p:sp>
          <p:nvSpPr>
            <p:cNvPr id="21568" name="Freeform 58"/>
            <p:cNvSpPr>
              <a:spLocks noChangeArrowheads="1"/>
            </p:cNvSpPr>
            <p:nvPr/>
          </p:nvSpPr>
          <p:spPr bwMode="auto">
            <a:xfrm>
              <a:off x="1472" y="1624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69" name="Text Box 59"/>
            <p:cNvSpPr txBox="1">
              <a:spLocks noChangeArrowheads="1"/>
            </p:cNvSpPr>
            <p:nvPr/>
          </p:nvSpPr>
          <p:spPr bwMode="auto">
            <a:xfrm>
              <a:off x="4670" y="1434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40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sp>
        <p:nvSpPr>
          <p:cNvPr id="21532" name="Line 60"/>
          <p:cNvSpPr>
            <a:spLocks noChangeShapeType="1"/>
          </p:cNvSpPr>
          <p:nvPr/>
        </p:nvSpPr>
        <p:spPr bwMode="auto">
          <a:xfrm>
            <a:off x="1494759" y="5514699"/>
            <a:ext cx="606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1533" name="Rectangle 61"/>
          <p:cNvSpPr>
            <a:spLocks noChangeArrowheads="1"/>
          </p:cNvSpPr>
          <p:nvPr/>
        </p:nvSpPr>
        <p:spPr bwMode="auto">
          <a:xfrm>
            <a:off x="1491584" y="5479774"/>
            <a:ext cx="60642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1534" name="AutoShape 62"/>
          <p:cNvSpPr>
            <a:spLocks noChangeArrowheads="1"/>
          </p:cNvSpPr>
          <p:nvPr/>
        </p:nvSpPr>
        <p:spPr bwMode="auto">
          <a:xfrm>
            <a:off x="1193134" y="5184499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1535" name="AutoShape 63"/>
          <p:cNvSpPr>
            <a:spLocks noChangeArrowheads="1"/>
          </p:cNvSpPr>
          <p:nvPr/>
        </p:nvSpPr>
        <p:spPr bwMode="auto">
          <a:xfrm>
            <a:off x="1259809" y="5263874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1536" name="Freeform 64"/>
          <p:cNvSpPr>
            <a:spLocks noChangeArrowheads="1"/>
          </p:cNvSpPr>
          <p:nvPr/>
        </p:nvSpPr>
        <p:spPr bwMode="auto">
          <a:xfrm>
            <a:off x="1389984" y="5330549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1537" name="Line 65"/>
          <p:cNvSpPr>
            <a:spLocks noChangeShapeType="1"/>
          </p:cNvSpPr>
          <p:nvPr/>
        </p:nvSpPr>
        <p:spPr bwMode="auto">
          <a:xfrm rot="1099241">
            <a:off x="1478884" y="5340074"/>
            <a:ext cx="336550" cy="3873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1538" name="Text Box 66"/>
          <p:cNvSpPr txBox="1">
            <a:spLocks noChangeArrowheads="1"/>
          </p:cNvSpPr>
          <p:nvPr/>
        </p:nvSpPr>
        <p:spPr bwMode="auto">
          <a:xfrm>
            <a:off x="1672559" y="4495524"/>
            <a:ext cx="3818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b="1">
                <a:solidFill>
                  <a:srgbClr val="3333CC"/>
                </a:solidFill>
                <a:latin typeface="Calibri" pitchFamily="34" charset="0"/>
              </a:rPr>
              <a:t>I</a:t>
            </a:r>
            <a:r>
              <a:rPr kumimoji="0" lang="en-US" sz="2400" b="1" baseline="-25000">
                <a:solidFill>
                  <a:srgbClr val="3333CC"/>
                </a:solidFill>
                <a:latin typeface="Calibri" pitchFamily="34" charset="0"/>
              </a:rPr>
              <a:t>B</a:t>
            </a:r>
            <a:endParaRPr kumimoji="0" lang="en-US" sz="2400" b="1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835" name="Text Box 67"/>
          <p:cNvSpPr txBox="1">
            <a:spLocks noChangeArrowheads="1"/>
          </p:cNvSpPr>
          <p:nvPr/>
        </p:nvSpPr>
        <p:spPr bwMode="auto">
          <a:xfrm>
            <a:off x="4927600" y="5045075"/>
            <a:ext cx="38891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B50116"/>
                </a:solidFill>
                <a:latin typeface="Calibri" pitchFamily="34" charset="0"/>
              </a:rPr>
              <a:t>Com estes valores de I</a:t>
            </a:r>
            <a:r>
              <a:rPr kumimoji="0" lang="en-US" sz="2800" b="1" baseline="-25000">
                <a:solidFill>
                  <a:srgbClr val="B50116"/>
                </a:solidFill>
                <a:latin typeface="Calibri" pitchFamily="34" charset="0"/>
              </a:rPr>
              <a:t>B</a:t>
            </a:r>
            <a:r>
              <a:rPr kumimoji="0" lang="en-US" sz="2800" b="1">
                <a:solidFill>
                  <a:srgbClr val="B50116"/>
                </a:solidFill>
                <a:latin typeface="Calibri" pitchFamily="34" charset="0"/>
              </a:rPr>
              <a:t>:  </a:t>
            </a:r>
          </a:p>
        </p:txBody>
      </p:sp>
      <p:grpSp>
        <p:nvGrpSpPr>
          <p:cNvPr id="21540" name="Group 68"/>
          <p:cNvGrpSpPr>
            <a:grpSpLocks/>
          </p:cNvGrpSpPr>
          <p:nvPr/>
        </p:nvGrpSpPr>
        <p:grpSpPr bwMode="auto">
          <a:xfrm>
            <a:off x="2383759" y="4759049"/>
            <a:ext cx="1362075" cy="1479550"/>
            <a:chOff x="1114" y="3132"/>
            <a:chExt cx="858" cy="932"/>
          </a:xfrm>
        </p:grpSpPr>
        <p:sp>
          <p:nvSpPr>
            <p:cNvPr id="21561" name="Oval 69"/>
            <p:cNvSpPr>
              <a:spLocks noChangeArrowheads="1"/>
            </p:cNvSpPr>
            <p:nvPr/>
          </p:nvSpPr>
          <p:spPr bwMode="auto">
            <a:xfrm>
              <a:off x="1384" y="3304"/>
              <a:ext cx="588" cy="58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1800">
                <a:latin typeface="Calibri" pitchFamily="34" charset="0"/>
              </a:endParaRPr>
            </a:p>
          </p:txBody>
        </p:sp>
        <p:grpSp>
          <p:nvGrpSpPr>
            <p:cNvPr id="21562" name="Group 70"/>
            <p:cNvGrpSpPr>
              <a:grpSpLocks/>
            </p:cNvGrpSpPr>
            <p:nvPr/>
          </p:nvGrpSpPr>
          <p:grpSpPr bwMode="auto">
            <a:xfrm>
              <a:off x="1612" y="3706"/>
              <a:ext cx="356" cy="356"/>
              <a:chOff x="1612" y="3706"/>
              <a:chExt cx="356" cy="356"/>
            </a:xfrm>
          </p:grpSpPr>
          <p:sp>
            <p:nvSpPr>
              <p:cNvPr id="21566" name="Line 71"/>
              <p:cNvSpPr>
                <a:spLocks noChangeShapeType="1"/>
              </p:cNvSpPr>
              <p:nvPr/>
            </p:nvSpPr>
            <p:spPr bwMode="auto">
              <a:xfrm>
                <a:off x="1612" y="3706"/>
                <a:ext cx="356" cy="35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  <p:sp>
            <p:nvSpPr>
              <p:cNvPr id="21567" name="AutoShape 72"/>
              <p:cNvSpPr>
                <a:spLocks noChangeArrowheads="1"/>
              </p:cNvSpPr>
              <p:nvPr/>
            </p:nvSpPr>
            <p:spPr bwMode="auto">
              <a:xfrm rot="5480873" flipH="1" flipV="1">
                <a:off x="1616" y="3710"/>
                <a:ext cx="120" cy="116"/>
              </a:xfrm>
              <a:prstGeom prst="rtTriangl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</p:grpSp>
        <p:sp>
          <p:nvSpPr>
            <p:cNvPr id="21563" name="Line 73"/>
            <p:cNvSpPr>
              <a:spLocks noChangeShapeType="1"/>
            </p:cNvSpPr>
            <p:nvPr/>
          </p:nvSpPr>
          <p:spPr bwMode="auto">
            <a:xfrm flipH="1">
              <a:off x="1114" y="3602"/>
              <a:ext cx="48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1564" name="Line 74"/>
            <p:cNvSpPr>
              <a:spLocks noChangeShapeType="1"/>
            </p:cNvSpPr>
            <p:nvPr/>
          </p:nvSpPr>
          <p:spPr bwMode="auto">
            <a:xfrm flipV="1">
              <a:off x="1606" y="3132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1565" name="Line 75"/>
            <p:cNvSpPr>
              <a:spLocks noChangeShapeType="1"/>
            </p:cNvSpPr>
            <p:nvPr/>
          </p:nvSpPr>
          <p:spPr bwMode="auto">
            <a:xfrm flipH="1">
              <a:off x="1606" y="3408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1800">
                <a:latin typeface="Calibri" pitchFamily="34" charset="0"/>
              </a:endParaRPr>
            </a:p>
          </p:txBody>
        </p:sp>
      </p:grpSp>
      <p:sp>
        <p:nvSpPr>
          <p:cNvPr id="32844" name="AutoShape 76"/>
          <p:cNvSpPr>
            <a:spLocks noChangeArrowheads="1"/>
          </p:cNvSpPr>
          <p:nvPr/>
        </p:nvSpPr>
        <p:spPr bwMode="auto">
          <a:xfrm>
            <a:off x="4975225" y="2771775"/>
            <a:ext cx="342900" cy="412750"/>
          </a:xfrm>
          <a:prstGeom prst="downArrow">
            <a:avLst>
              <a:gd name="adj1" fmla="val 50000"/>
              <a:gd name="adj2" fmla="val 30555"/>
            </a:avLst>
          </a:prstGeom>
          <a:solidFill>
            <a:srgbClr val="B501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845" name="AutoShape 77"/>
          <p:cNvSpPr>
            <a:spLocks noChangeArrowheads="1"/>
          </p:cNvSpPr>
          <p:nvPr/>
        </p:nvSpPr>
        <p:spPr bwMode="auto">
          <a:xfrm>
            <a:off x="4635500" y="2203450"/>
            <a:ext cx="342900" cy="412750"/>
          </a:xfrm>
          <a:prstGeom prst="downArrow">
            <a:avLst>
              <a:gd name="adj1" fmla="val 50000"/>
              <a:gd name="adj2" fmla="val 30555"/>
            </a:avLst>
          </a:prstGeom>
          <a:solidFill>
            <a:srgbClr val="B501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846" name="AutoShape 78"/>
          <p:cNvSpPr>
            <a:spLocks noChangeArrowheads="1"/>
          </p:cNvSpPr>
          <p:nvPr/>
        </p:nvSpPr>
        <p:spPr bwMode="auto">
          <a:xfrm>
            <a:off x="4391025" y="1631950"/>
            <a:ext cx="342900" cy="412750"/>
          </a:xfrm>
          <a:prstGeom prst="downArrow">
            <a:avLst>
              <a:gd name="adj1" fmla="val 50000"/>
              <a:gd name="adj2" fmla="val 30555"/>
            </a:avLst>
          </a:prstGeom>
          <a:solidFill>
            <a:srgbClr val="B501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847" name="AutoShape 79"/>
          <p:cNvSpPr>
            <a:spLocks noChangeArrowheads="1"/>
          </p:cNvSpPr>
          <p:nvPr/>
        </p:nvSpPr>
        <p:spPr bwMode="auto">
          <a:xfrm>
            <a:off x="4117975" y="1044575"/>
            <a:ext cx="342900" cy="412750"/>
          </a:xfrm>
          <a:prstGeom prst="downArrow">
            <a:avLst>
              <a:gd name="adj1" fmla="val 50000"/>
              <a:gd name="adj2" fmla="val 30555"/>
            </a:avLst>
          </a:prstGeom>
          <a:solidFill>
            <a:srgbClr val="B501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848" name="AutoShape 80"/>
          <p:cNvSpPr>
            <a:spLocks noChangeArrowheads="1"/>
          </p:cNvSpPr>
          <p:nvPr/>
        </p:nvSpPr>
        <p:spPr bwMode="auto">
          <a:xfrm>
            <a:off x="3778250" y="476250"/>
            <a:ext cx="342900" cy="412750"/>
          </a:xfrm>
          <a:prstGeom prst="downArrow">
            <a:avLst>
              <a:gd name="adj1" fmla="val 50000"/>
              <a:gd name="adj2" fmla="val 30555"/>
            </a:avLst>
          </a:prstGeom>
          <a:solidFill>
            <a:srgbClr val="B501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3298159" y="4416150"/>
            <a:ext cx="5318125" cy="2157413"/>
            <a:chOff x="1690" y="2904"/>
            <a:chExt cx="3350" cy="1359"/>
          </a:xfrm>
        </p:grpSpPr>
        <p:sp>
          <p:nvSpPr>
            <p:cNvPr id="21547" name="Text Box 82"/>
            <p:cNvSpPr txBox="1">
              <a:spLocks noChangeArrowheads="1"/>
            </p:cNvSpPr>
            <p:nvPr/>
          </p:nvSpPr>
          <p:spPr bwMode="auto">
            <a:xfrm>
              <a:off x="2790" y="3602"/>
              <a:ext cx="225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 b="1" dirty="0">
                  <a:latin typeface="Calibri" pitchFamily="34" charset="0"/>
                </a:rPr>
                <a:t>O </a:t>
              </a:r>
              <a:r>
                <a:rPr kumimoji="0" lang="en-US" sz="2400" b="1" dirty="0" err="1">
                  <a:latin typeface="Calibri" pitchFamily="34" charset="0"/>
                </a:rPr>
                <a:t>modelo</a:t>
              </a:r>
              <a:r>
                <a:rPr kumimoji="0" lang="en-US" sz="2400" b="1" dirty="0">
                  <a:latin typeface="Calibri" pitchFamily="34" charset="0"/>
                </a:rPr>
                <a:t> </a:t>
              </a:r>
              <a:r>
                <a:rPr kumimoji="0" lang="en-US" sz="2400" b="1" dirty="0" err="1">
                  <a:latin typeface="Calibri" pitchFamily="34" charset="0"/>
                </a:rPr>
                <a:t>coletor-emissor</a:t>
              </a:r>
              <a:r>
                <a:rPr kumimoji="0" lang="en-US" sz="2400" b="1" dirty="0">
                  <a:latin typeface="Calibri" pitchFamily="34" charset="0"/>
                </a:rPr>
                <a:t> </a:t>
              </a:r>
            </a:p>
            <a:p>
              <a:r>
                <a:rPr kumimoji="0" lang="en-US" sz="2400" b="1" dirty="0">
                  <a:latin typeface="Calibri" pitchFamily="34" charset="0"/>
                </a:rPr>
                <a:t>é um resistor.</a:t>
              </a:r>
            </a:p>
          </p:txBody>
        </p:sp>
        <p:grpSp>
          <p:nvGrpSpPr>
            <p:cNvPr id="21548" name="Group 83"/>
            <p:cNvGrpSpPr>
              <a:grpSpLocks/>
            </p:cNvGrpSpPr>
            <p:nvPr/>
          </p:nvGrpSpPr>
          <p:grpSpPr bwMode="auto">
            <a:xfrm>
              <a:off x="2156" y="3134"/>
              <a:ext cx="156" cy="954"/>
              <a:chOff x="2156" y="3134"/>
              <a:chExt cx="156" cy="954"/>
            </a:xfrm>
          </p:grpSpPr>
          <p:grpSp>
            <p:nvGrpSpPr>
              <p:cNvPr id="21551" name="Group 84"/>
              <p:cNvGrpSpPr>
                <a:grpSpLocks/>
              </p:cNvGrpSpPr>
              <p:nvPr/>
            </p:nvGrpSpPr>
            <p:grpSpPr bwMode="auto">
              <a:xfrm>
                <a:off x="2156" y="3404"/>
                <a:ext cx="154" cy="410"/>
                <a:chOff x="2156" y="3404"/>
                <a:chExt cx="154" cy="410"/>
              </a:xfrm>
            </p:grpSpPr>
            <p:sp>
              <p:nvSpPr>
                <p:cNvPr id="21554" name="Line 85"/>
                <p:cNvSpPr>
                  <a:spLocks noChangeShapeType="1"/>
                </p:cNvSpPr>
                <p:nvPr/>
              </p:nvSpPr>
              <p:spPr bwMode="auto">
                <a:xfrm flipH="1" flipV="1">
                  <a:off x="2160" y="3446"/>
                  <a:ext cx="150" cy="6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 sz="1800">
                    <a:latin typeface="Calibri" pitchFamily="34" charset="0"/>
                  </a:endParaRPr>
                </a:p>
              </p:txBody>
            </p:sp>
            <p:sp>
              <p:nvSpPr>
                <p:cNvPr id="21555" name="Line 86"/>
                <p:cNvSpPr>
                  <a:spLocks noChangeShapeType="1"/>
                </p:cNvSpPr>
                <p:nvPr/>
              </p:nvSpPr>
              <p:spPr bwMode="auto">
                <a:xfrm flipH="1" flipV="1">
                  <a:off x="2158" y="3579"/>
                  <a:ext cx="150" cy="6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 sz="1800">
                    <a:latin typeface="Calibri" pitchFamily="34" charset="0"/>
                  </a:endParaRPr>
                </a:p>
              </p:txBody>
            </p:sp>
            <p:sp>
              <p:nvSpPr>
                <p:cNvPr id="21556" name="Line 87"/>
                <p:cNvSpPr>
                  <a:spLocks noChangeShapeType="1"/>
                </p:cNvSpPr>
                <p:nvPr/>
              </p:nvSpPr>
              <p:spPr bwMode="auto">
                <a:xfrm flipH="1" flipV="1">
                  <a:off x="2156" y="3713"/>
                  <a:ext cx="150" cy="6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 sz="1800">
                    <a:latin typeface="Calibri" pitchFamily="34" charset="0"/>
                  </a:endParaRPr>
                </a:p>
              </p:txBody>
            </p:sp>
            <p:sp>
              <p:nvSpPr>
                <p:cNvPr id="2155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56" y="3643"/>
                  <a:ext cx="150" cy="6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 sz="1800">
                    <a:latin typeface="Calibri" pitchFamily="34" charset="0"/>
                  </a:endParaRPr>
                </a:p>
              </p:txBody>
            </p:sp>
            <p:sp>
              <p:nvSpPr>
                <p:cNvPr id="21558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160" y="3509"/>
                  <a:ext cx="150" cy="6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 sz="1800">
                    <a:latin typeface="Calibri" pitchFamily="34" charset="0"/>
                  </a:endParaRPr>
                </a:p>
              </p:txBody>
            </p:sp>
            <p:sp>
              <p:nvSpPr>
                <p:cNvPr id="21559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162" y="3404"/>
                  <a:ext cx="74" cy="3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 sz="1800">
                    <a:latin typeface="Calibri" pitchFamily="34" charset="0"/>
                  </a:endParaRPr>
                </a:p>
              </p:txBody>
            </p:sp>
            <p:sp>
              <p:nvSpPr>
                <p:cNvPr id="21560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234" y="3784"/>
                  <a:ext cx="74" cy="3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 sz="1800">
                    <a:latin typeface="Calibri" pitchFamily="34" charset="0"/>
                  </a:endParaRPr>
                </a:p>
              </p:txBody>
            </p:sp>
          </p:grpSp>
          <p:sp>
            <p:nvSpPr>
              <p:cNvPr id="21552" name="Line 92"/>
              <p:cNvSpPr>
                <a:spLocks noChangeShapeType="1"/>
              </p:cNvSpPr>
              <p:nvPr/>
            </p:nvSpPr>
            <p:spPr bwMode="auto">
              <a:xfrm flipV="1">
                <a:off x="2232" y="3134"/>
                <a:ext cx="0" cy="26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  <p:sp>
            <p:nvSpPr>
              <p:cNvPr id="21553" name="Line 93"/>
              <p:cNvSpPr>
                <a:spLocks noChangeShapeType="1"/>
              </p:cNvSpPr>
              <p:nvPr/>
            </p:nvSpPr>
            <p:spPr bwMode="auto">
              <a:xfrm flipV="1">
                <a:off x="2246" y="3818"/>
                <a:ext cx="0" cy="26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</p:grpSp>
        <p:sp>
          <p:nvSpPr>
            <p:cNvPr id="21549" name="Text Box 94"/>
            <p:cNvSpPr txBox="1">
              <a:spLocks noChangeArrowheads="1"/>
            </p:cNvSpPr>
            <p:nvPr/>
          </p:nvSpPr>
          <p:spPr bwMode="auto">
            <a:xfrm>
              <a:off x="1692" y="2904"/>
              <a:ext cx="21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 b="1">
                  <a:latin typeface="Calibri" pitchFamily="34" charset="0"/>
                </a:rPr>
                <a:t>C</a:t>
              </a:r>
            </a:p>
          </p:txBody>
        </p:sp>
        <p:sp>
          <p:nvSpPr>
            <p:cNvPr id="21550" name="Text Box 95"/>
            <p:cNvSpPr txBox="1">
              <a:spLocks noChangeArrowheads="1"/>
            </p:cNvSpPr>
            <p:nvPr/>
          </p:nvSpPr>
          <p:spPr bwMode="auto">
            <a:xfrm>
              <a:off x="1690" y="3972"/>
              <a:ext cx="2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 b="1">
                  <a:latin typeface="Calibri" pitchFamily="34" charset="0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32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32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44" grpId="0" animBg="1"/>
      <p:bldP spid="32845" grpId="0" animBg="1"/>
      <p:bldP spid="32846" grpId="0" animBg="1"/>
      <p:bldP spid="32847" grpId="0" animBg="1"/>
      <p:bldP spid="328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159000" y="3703934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54300" y="3700759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162300" y="3700759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670300" y="3688059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210050" y="3703934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638675" y="3700759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181600" y="3700759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676900" y="3703934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181725" y="3688059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16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692900" y="3703934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18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924050" y="3024484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1943100" y="2583159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1943100" y="2170409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1943100" y="1744959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1812925" y="1297284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809750" y="871834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1809750" y="414634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4066635" y="4050345"/>
            <a:ext cx="1958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800" b="1" baseline="-25000" dirty="0">
                <a:solidFill>
                  <a:srgbClr val="3333CC"/>
                </a:solidFill>
                <a:latin typeface="Calibri" pitchFamily="34" charset="0"/>
              </a:rPr>
              <a:t>CE </a:t>
            </a:r>
            <a:r>
              <a:rPr kumimoji="0" lang="en-US" sz="2800" b="1" dirty="0" err="1">
                <a:solidFill>
                  <a:srgbClr val="3333CC"/>
                </a:solidFill>
                <a:latin typeface="Calibri" pitchFamily="34" charset="0"/>
              </a:rPr>
              <a:t>em</a:t>
            </a:r>
            <a:r>
              <a:rPr kumimoji="0" lang="en-US" sz="2800" b="1" dirty="0">
                <a:solidFill>
                  <a:srgbClr val="3333CC"/>
                </a:solidFill>
                <a:latin typeface="Calibri" pitchFamily="34" charset="0"/>
              </a:rPr>
              <a:t> volts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98450" y="1744959"/>
            <a:ext cx="1553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>
                <a:solidFill>
                  <a:srgbClr val="3333CC"/>
                </a:solidFill>
                <a:latin typeface="Calibri" pitchFamily="34" charset="0"/>
              </a:rPr>
              <a:t>I</a:t>
            </a:r>
            <a:r>
              <a:rPr kumimoji="0" lang="en-US" sz="2800" b="1" baseline="-25000" dirty="0">
                <a:solidFill>
                  <a:srgbClr val="3333CC"/>
                </a:solidFill>
                <a:latin typeface="Calibri" pitchFamily="34" charset="0"/>
              </a:rPr>
              <a:t>C</a:t>
            </a:r>
            <a:r>
              <a:rPr kumimoji="0" lang="en-US" sz="2800" b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800" b="1" dirty="0" err="1">
                <a:solidFill>
                  <a:srgbClr val="3333CC"/>
                </a:solidFill>
                <a:latin typeface="Calibri" pitchFamily="34" charset="0"/>
              </a:rPr>
              <a:t>em</a:t>
            </a:r>
            <a:r>
              <a:rPr kumimoji="0" lang="en-US" sz="2800" b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800" b="1" dirty="0" err="1">
                <a:solidFill>
                  <a:srgbClr val="3333CC"/>
                </a:solidFill>
                <a:latin typeface="Calibri" pitchFamily="34" charset="0"/>
              </a:rPr>
              <a:t>mA</a:t>
            </a:r>
            <a:endParaRPr kumimoji="0" lang="en-US" sz="2800" b="1" dirty="0">
              <a:solidFill>
                <a:srgbClr val="3333CC"/>
              </a:solidFill>
              <a:latin typeface="Calibri" pitchFamily="34" charset="0"/>
            </a:endParaRPr>
          </a:p>
        </p:txBody>
      </p:sp>
      <p:grpSp>
        <p:nvGrpSpPr>
          <p:cNvPr id="22549" name="Group 21"/>
          <p:cNvGrpSpPr>
            <a:grpSpLocks/>
          </p:cNvGrpSpPr>
          <p:nvPr/>
        </p:nvGrpSpPr>
        <p:grpSpPr bwMode="auto">
          <a:xfrm>
            <a:off x="2346325" y="2706984"/>
            <a:ext cx="6143625" cy="1019175"/>
            <a:chOff x="1478" y="1840"/>
            <a:chExt cx="3870" cy="642"/>
          </a:xfrm>
        </p:grpSpPr>
        <p:sp>
          <p:nvSpPr>
            <p:cNvPr id="22616" name="Freeform 22"/>
            <p:cNvSpPr>
              <a:spLocks noChangeArrowheads="1"/>
            </p:cNvSpPr>
            <p:nvPr/>
          </p:nvSpPr>
          <p:spPr bwMode="auto">
            <a:xfrm>
              <a:off x="1478" y="2014"/>
              <a:ext cx="3208" cy="464"/>
            </a:xfrm>
            <a:custGeom>
              <a:avLst/>
              <a:gdLst>
                <a:gd name="T0" fmla="*/ 5 w 3208"/>
                <a:gd name="T1" fmla="*/ 458 h 467"/>
                <a:gd name="T2" fmla="*/ 27 w 3208"/>
                <a:gd name="T3" fmla="*/ 362 h 467"/>
                <a:gd name="T4" fmla="*/ 167 w 3208"/>
                <a:gd name="T5" fmla="*/ 80 h 467"/>
                <a:gd name="T6" fmla="*/ 746 w 3208"/>
                <a:gd name="T7" fmla="*/ 21 h 467"/>
                <a:gd name="T8" fmla="*/ 3208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17" name="Text Box 23"/>
            <p:cNvSpPr txBox="1">
              <a:spLocks noChangeArrowheads="1"/>
            </p:cNvSpPr>
            <p:nvPr/>
          </p:nvSpPr>
          <p:spPr bwMode="auto">
            <a:xfrm>
              <a:off x="4662" y="184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20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2550" name="Group 24"/>
          <p:cNvGrpSpPr>
            <a:grpSpLocks/>
          </p:cNvGrpSpPr>
          <p:nvPr/>
        </p:nvGrpSpPr>
        <p:grpSpPr bwMode="auto">
          <a:xfrm>
            <a:off x="2330450" y="3449934"/>
            <a:ext cx="5984875" cy="517525"/>
            <a:chOff x="1468" y="2308"/>
            <a:chExt cx="3770" cy="326"/>
          </a:xfrm>
        </p:grpSpPr>
        <p:sp>
          <p:nvSpPr>
            <p:cNvPr id="22614" name="Line 25"/>
            <p:cNvSpPr>
              <a:spLocks noChangeShapeType="1"/>
            </p:cNvSpPr>
            <p:nvPr/>
          </p:nvSpPr>
          <p:spPr bwMode="auto">
            <a:xfrm>
              <a:off x="1468" y="2472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15" name="Text Box 26"/>
            <p:cNvSpPr txBox="1">
              <a:spLocks noChangeArrowheads="1"/>
            </p:cNvSpPr>
            <p:nvPr/>
          </p:nvSpPr>
          <p:spPr bwMode="auto">
            <a:xfrm>
              <a:off x="4662" y="2308"/>
              <a:ext cx="57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2551" name="Group 27"/>
          <p:cNvGrpSpPr>
            <a:grpSpLocks/>
          </p:cNvGrpSpPr>
          <p:nvPr/>
        </p:nvGrpSpPr>
        <p:grpSpPr bwMode="auto">
          <a:xfrm>
            <a:off x="2330450" y="300334"/>
            <a:ext cx="6334125" cy="3409950"/>
            <a:chOff x="1468" y="324"/>
            <a:chExt cx="3990" cy="2148"/>
          </a:xfrm>
        </p:grpSpPr>
        <p:sp>
          <p:nvSpPr>
            <p:cNvPr id="22612" name="Freeform 28"/>
            <p:cNvSpPr>
              <a:spLocks noChangeArrowheads="1"/>
            </p:cNvSpPr>
            <p:nvPr/>
          </p:nvSpPr>
          <p:spPr bwMode="auto">
            <a:xfrm>
              <a:off x="1468" y="506"/>
              <a:ext cx="3224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5 w 3227"/>
                <a:gd name="T7" fmla="*/ 73 h 1966"/>
                <a:gd name="T8" fmla="*/ 3218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13" name="Text Box 29"/>
            <p:cNvSpPr txBox="1">
              <a:spLocks noChangeArrowheads="1"/>
            </p:cNvSpPr>
            <p:nvPr/>
          </p:nvSpPr>
          <p:spPr bwMode="auto">
            <a:xfrm>
              <a:off x="4658" y="324"/>
              <a:ext cx="79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100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2552" name="Group 30"/>
          <p:cNvGrpSpPr>
            <a:grpSpLocks/>
          </p:cNvGrpSpPr>
          <p:nvPr/>
        </p:nvGrpSpPr>
        <p:grpSpPr bwMode="auto">
          <a:xfrm>
            <a:off x="2311400" y="255884"/>
            <a:ext cx="5137150" cy="3495675"/>
            <a:chOff x="1456" y="296"/>
            <a:chExt cx="3236" cy="2202"/>
          </a:xfrm>
        </p:grpSpPr>
        <p:sp>
          <p:nvSpPr>
            <p:cNvPr id="22592" name="Line 31"/>
            <p:cNvSpPr>
              <a:spLocks noChangeShapeType="1"/>
            </p:cNvSpPr>
            <p:nvPr/>
          </p:nvSpPr>
          <p:spPr bwMode="auto">
            <a:xfrm>
              <a:off x="1456" y="2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3" name="Line 32"/>
            <p:cNvSpPr>
              <a:spLocks noChangeShapeType="1"/>
            </p:cNvSpPr>
            <p:nvPr/>
          </p:nvSpPr>
          <p:spPr bwMode="auto">
            <a:xfrm>
              <a:off x="1460" y="29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4" name="Line 33"/>
            <p:cNvSpPr>
              <a:spLocks noChangeShapeType="1"/>
            </p:cNvSpPr>
            <p:nvPr/>
          </p:nvSpPr>
          <p:spPr bwMode="auto">
            <a:xfrm>
              <a:off x="1462" y="570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5" name="Line 34"/>
            <p:cNvSpPr>
              <a:spLocks noChangeShapeType="1"/>
            </p:cNvSpPr>
            <p:nvPr/>
          </p:nvSpPr>
          <p:spPr bwMode="auto">
            <a:xfrm>
              <a:off x="1462" y="846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6" name="Line 35"/>
            <p:cNvSpPr>
              <a:spLocks noChangeShapeType="1"/>
            </p:cNvSpPr>
            <p:nvPr/>
          </p:nvSpPr>
          <p:spPr bwMode="auto">
            <a:xfrm>
              <a:off x="1462" y="111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7" name="Line 36"/>
            <p:cNvSpPr>
              <a:spLocks noChangeShapeType="1"/>
            </p:cNvSpPr>
            <p:nvPr/>
          </p:nvSpPr>
          <p:spPr bwMode="auto">
            <a:xfrm>
              <a:off x="1462" y="1390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8" name="Line 37"/>
            <p:cNvSpPr>
              <a:spLocks noChangeShapeType="1"/>
            </p:cNvSpPr>
            <p:nvPr/>
          </p:nvSpPr>
          <p:spPr bwMode="auto">
            <a:xfrm>
              <a:off x="1462" y="1664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9" name="Line 38"/>
            <p:cNvSpPr>
              <a:spLocks noChangeShapeType="1"/>
            </p:cNvSpPr>
            <p:nvPr/>
          </p:nvSpPr>
          <p:spPr bwMode="auto">
            <a:xfrm>
              <a:off x="1462" y="193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0" name="Line 39"/>
            <p:cNvSpPr>
              <a:spLocks noChangeShapeType="1"/>
            </p:cNvSpPr>
            <p:nvPr/>
          </p:nvSpPr>
          <p:spPr bwMode="auto">
            <a:xfrm>
              <a:off x="1462" y="2212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1" name="Line 40"/>
            <p:cNvSpPr>
              <a:spLocks noChangeShapeType="1"/>
            </p:cNvSpPr>
            <p:nvPr/>
          </p:nvSpPr>
          <p:spPr bwMode="auto">
            <a:xfrm>
              <a:off x="1462" y="2484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2" name="Line 41"/>
            <p:cNvSpPr>
              <a:spLocks noChangeShapeType="1"/>
            </p:cNvSpPr>
            <p:nvPr/>
          </p:nvSpPr>
          <p:spPr bwMode="auto">
            <a:xfrm>
              <a:off x="1778" y="306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3" name="Line 42"/>
            <p:cNvSpPr>
              <a:spLocks noChangeShapeType="1"/>
            </p:cNvSpPr>
            <p:nvPr/>
          </p:nvSpPr>
          <p:spPr bwMode="auto">
            <a:xfrm>
              <a:off x="2106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4" name="Line 43"/>
            <p:cNvSpPr>
              <a:spLocks noChangeShapeType="1"/>
            </p:cNvSpPr>
            <p:nvPr/>
          </p:nvSpPr>
          <p:spPr bwMode="auto">
            <a:xfrm>
              <a:off x="2430" y="30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5" name="Line 44"/>
            <p:cNvSpPr>
              <a:spLocks noChangeShapeType="1"/>
            </p:cNvSpPr>
            <p:nvPr/>
          </p:nvSpPr>
          <p:spPr bwMode="auto">
            <a:xfrm>
              <a:off x="2758" y="31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6" name="Line 45"/>
            <p:cNvSpPr>
              <a:spLocks noChangeShapeType="1"/>
            </p:cNvSpPr>
            <p:nvPr/>
          </p:nvSpPr>
          <p:spPr bwMode="auto">
            <a:xfrm>
              <a:off x="3090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7" name="Line 46"/>
            <p:cNvSpPr>
              <a:spLocks noChangeShapeType="1"/>
            </p:cNvSpPr>
            <p:nvPr/>
          </p:nvSpPr>
          <p:spPr bwMode="auto">
            <a:xfrm>
              <a:off x="3412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8" name="Line 47"/>
            <p:cNvSpPr>
              <a:spLocks noChangeShapeType="1"/>
            </p:cNvSpPr>
            <p:nvPr/>
          </p:nvSpPr>
          <p:spPr bwMode="auto">
            <a:xfrm>
              <a:off x="3744" y="31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9" name="Line 48"/>
            <p:cNvSpPr>
              <a:spLocks noChangeShapeType="1"/>
            </p:cNvSpPr>
            <p:nvPr/>
          </p:nvSpPr>
          <p:spPr bwMode="auto">
            <a:xfrm>
              <a:off x="4060" y="304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10" name="Line 49"/>
            <p:cNvSpPr>
              <a:spLocks noChangeShapeType="1"/>
            </p:cNvSpPr>
            <p:nvPr/>
          </p:nvSpPr>
          <p:spPr bwMode="auto">
            <a:xfrm>
              <a:off x="4378" y="304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11" name="Line 50"/>
            <p:cNvSpPr>
              <a:spLocks noChangeShapeType="1"/>
            </p:cNvSpPr>
            <p:nvPr/>
          </p:nvSpPr>
          <p:spPr bwMode="auto">
            <a:xfrm>
              <a:off x="4686" y="2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2553" name="Group 51"/>
          <p:cNvGrpSpPr>
            <a:grpSpLocks/>
          </p:cNvGrpSpPr>
          <p:nvPr/>
        </p:nvGrpSpPr>
        <p:grpSpPr bwMode="auto">
          <a:xfrm>
            <a:off x="2336800" y="862309"/>
            <a:ext cx="6149975" cy="2867025"/>
            <a:chOff x="1472" y="678"/>
            <a:chExt cx="3874" cy="1806"/>
          </a:xfrm>
        </p:grpSpPr>
        <p:sp>
          <p:nvSpPr>
            <p:cNvPr id="22590" name="Freeform 52"/>
            <p:cNvSpPr>
              <a:spLocks noChangeArrowheads="1"/>
            </p:cNvSpPr>
            <p:nvPr/>
          </p:nvSpPr>
          <p:spPr bwMode="auto">
            <a:xfrm>
              <a:off x="1472" y="862"/>
              <a:ext cx="3208" cy="1620"/>
            </a:xfrm>
            <a:custGeom>
              <a:avLst/>
              <a:gdLst>
                <a:gd name="T0" fmla="*/ 0 w 3209"/>
                <a:gd name="T1" fmla="*/ 1618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6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1" name="Text Box 53"/>
            <p:cNvSpPr txBox="1">
              <a:spLocks noChangeArrowheads="1"/>
            </p:cNvSpPr>
            <p:nvPr/>
          </p:nvSpPr>
          <p:spPr bwMode="auto">
            <a:xfrm>
              <a:off x="4658" y="678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80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2554" name="Group 54"/>
          <p:cNvGrpSpPr>
            <a:grpSpLocks/>
          </p:cNvGrpSpPr>
          <p:nvPr/>
        </p:nvGrpSpPr>
        <p:grpSpPr bwMode="auto">
          <a:xfrm>
            <a:off x="2336800" y="1436984"/>
            <a:ext cx="6149975" cy="2289175"/>
            <a:chOff x="1472" y="1040"/>
            <a:chExt cx="3874" cy="1442"/>
          </a:xfrm>
        </p:grpSpPr>
        <p:sp>
          <p:nvSpPr>
            <p:cNvPr id="22588" name="Freeform 55"/>
            <p:cNvSpPr>
              <a:spLocks noChangeArrowheads="1"/>
            </p:cNvSpPr>
            <p:nvPr/>
          </p:nvSpPr>
          <p:spPr bwMode="auto">
            <a:xfrm>
              <a:off x="1472" y="1230"/>
              <a:ext cx="3222" cy="1250"/>
            </a:xfrm>
            <a:custGeom>
              <a:avLst/>
              <a:gdLst>
                <a:gd name="T0" fmla="*/ 0 w 3223"/>
                <a:gd name="T1" fmla="*/ 1244 h 1253"/>
                <a:gd name="T2" fmla="*/ 50 w 3223"/>
                <a:gd name="T3" fmla="*/ 409 h 1253"/>
                <a:gd name="T4" fmla="*/ 185 w 3223"/>
                <a:gd name="T5" fmla="*/ 122 h 1253"/>
                <a:gd name="T6" fmla="*/ 826 w 3223"/>
                <a:gd name="T7" fmla="*/ 81 h 1253"/>
                <a:gd name="T8" fmla="*/ 3220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9" name="Text Box 56"/>
            <p:cNvSpPr txBox="1">
              <a:spLocks noChangeArrowheads="1"/>
            </p:cNvSpPr>
            <p:nvPr/>
          </p:nvSpPr>
          <p:spPr bwMode="auto">
            <a:xfrm>
              <a:off x="4658" y="104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60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2555" name="Group 57"/>
          <p:cNvGrpSpPr>
            <a:grpSpLocks/>
          </p:cNvGrpSpPr>
          <p:nvPr/>
        </p:nvGrpSpPr>
        <p:grpSpPr bwMode="auto">
          <a:xfrm>
            <a:off x="2336800" y="2062459"/>
            <a:ext cx="6169025" cy="1682750"/>
            <a:chOff x="1472" y="1434"/>
            <a:chExt cx="3886" cy="1060"/>
          </a:xfrm>
        </p:grpSpPr>
        <p:sp>
          <p:nvSpPr>
            <p:cNvPr id="22586" name="Freeform 58"/>
            <p:cNvSpPr>
              <a:spLocks noChangeArrowheads="1"/>
            </p:cNvSpPr>
            <p:nvPr/>
          </p:nvSpPr>
          <p:spPr bwMode="auto">
            <a:xfrm>
              <a:off x="1472" y="1624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7" name="Text Box 59"/>
            <p:cNvSpPr txBox="1">
              <a:spLocks noChangeArrowheads="1"/>
            </p:cNvSpPr>
            <p:nvPr/>
          </p:nvSpPr>
          <p:spPr bwMode="auto">
            <a:xfrm>
              <a:off x="4670" y="1434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40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1174693" y="4629905"/>
            <a:ext cx="6911975" cy="1460500"/>
            <a:chOff x="364" y="2966"/>
            <a:chExt cx="4354" cy="920"/>
          </a:xfrm>
        </p:grpSpPr>
        <p:grpSp>
          <p:nvGrpSpPr>
            <p:cNvPr id="22577" name="Group 61"/>
            <p:cNvGrpSpPr>
              <a:grpSpLocks/>
            </p:cNvGrpSpPr>
            <p:nvPr/>
          </p:nvGrpSpPr>
          <p:grpSpPr bwMode="auto">
            <a:xfrm>
              <a:off x="364" y="2966"/>
              <a:ext cx="704" cy="920"/>
              <a:chOff x="364" y="2966"/>
              <a:chExt cx="704" cy="920"/>
            </a:xfrm>
          </p:grpSpPr>
          <p:sp>
            <p:nvSpPr>
              <p:cNvPr id="22579" name="Line 62"/>
              <p:cNvSpPr>
                <a:spLocks noChangeShapeType="1"/>
              </p:cNvSpPr>
              <p:nvPr/>
            </p:nvSpPr>
            <p:spPr bwMode="auto">
              <a:xfrm>
                <a:off x="552" y="3608"/>
                <a:ext cx="3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2580" name="Rectangle 63"/>
              <p:cNvSpPr>
                <a:spLocks noChangeArrowheads="1"/>
              </p:cNvSpPr>
              <p:nvPr/>
            </p:nvSpPr>
            <p:spPr bwMode="auto">
              <a:xfrm>
                <a:off x="550" y="3586"/>
                <a:ext cx="380" cy="11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2581" name="AutoShape 64"/>
              <p:cNvSpPr>
                <a:spLocks noChangeArrowheads="1"/>
              </p:cNvSpPr>
              <p:nvPr/>
            </p:nvSpPr>
            <p:spPr bwMode="auto">
              <a:xfrm>
                <a:off x="364" y="3400"/>
                <a:ext cx="704" cy="486"/>
              </a:xfrm>
              <a:prstGeom prst="roundRect">
                <a:avLst>
                  <a:gd name="adj" fmla="val 16463"/>
                </a:avLst>
              </a:prstGeom>
              <a:solidFill>
                <a:schemeClr val="bg1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Harsh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2582" name="AutoShape 65"/>
              <p:cNvSpPr>
                <a:spLocks noChangeArrowheads="1"/>
              </p:cNvSpPr>
              <p:nvPr/>
            </p:nvSpPr>
            <p:spPr bwMode="auto">
              <a:xfrm>
                <a:off x="406" y="3450"/>
                <a:ext cx="620" cy="330"/>
              </a:xfrm>
              <a:prstGeom prst="roundRect">
                <a:avLst>
                  <a:gd name="adj" fmla="val 1636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2583" name="Freeform 66"/>
              <p:cNvSpPr>
                <a:spLocks noChangeArrowheads="1"/>
              </p:cNvSpPr>
              <p:nvPr/>
            </p:nvSpPr>
            <p:spPr bwMode="auto">
              <a:xfrm>
                <a:off x="488" y="3512"/>
                <a:ext cx="452" cy="146"/>
              </a:xfrm>
              <a:custGeom>
                <a:avLst/>
                <a:gdLst>
                  <a:gd name="T0" fmla="*/ 0 w 455"/>
                  <a:gd name="T1" fmla="*/ 146 h 146"/>
                  <a:gd name="T2" fmla="*/ 42 w 455"/>
                  <a:gd name="T3" fmla="*/ 84 h 146"/>
                  <a:gd name="T4" fmla="*/ 101 w 455"/>
                  <a:gd name="T5" fmla="*/ 33 h 146"/>
                  <a:gd name="T6" fmla="*/ 232 w 455"/>
                  <a:gd name="T7" fmla="*/ 2 h 146"/>
                  <a:gd name="T8" fmla="*/ 356 w 455"/>
                  <a:gd name="T9" fmla="*/ 43 h 146"/>
                  <a:gd name="T10" fmla="*/ 415 w 455"/>
                  <a:gd name="T11" fmla="*/ 95 h 146"/>
                  <a:gd name="T12" fmla="*/ 446 w 455"/>
                  <a:gd name="T13" fmla="*/ 146 h 1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5"/>
                  <a:gd name="T22" fmla="*/ 0 h 146"/>
                  <a:gd name="T23" fmla="*/ 455 w 455"/>
                  <a:gd name="T24" fmla="*/ 146 h 14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5" h="146">
                    <a:moveTo>
                      <a:pt x="0" y="146"/>
                    </a:moveTo>
                    <a:cubicBezTo>
                      <a:pt x="7" y="136"/>
                      <a:pt x="25" y="103"/>
                      <a:pt x="42" y="84"/>
                    </a:cubicBezTo>
                    <a:cubicBezTo>
                      <a:pt x="59" y="65"/>
                      <a:pt x="71" y="47"/>
                      <a:pt x="104" y="33"/>
                    </a:cubicBezTo>
                    <a:cubicBezTo>
                      <a:pt x="137" y="19"/>
                      <a:pt x="195" y="0"/>
                      <a:pt x="238" y="2"/>
                    </a:cubicBezTo>
                    <a:cubicBezTo>
                      <a:pt x="281" y="4"/>
                      <a:pt x="331" y="28"/>
                      <a:pt x="362" y="43"/>
                    </a:cubicBezTo>
                    <a:cubicBezTo>
                      <a:pt x="393" y="58"/>
                      <a:pt x="408" y="78"/>
                      <a:pt x="424" y="95"/>
                    </a:cubicBezTo>
                    <a:cubicBezTo>
                      <a:pt x="440" y="112"/>
                      <a:pt x="449" y="136"/>
                      <a:pt x="455" y="14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2584" name="Line 67"/>
              <p:cNvSpPr>
                <a:spLocks noChangeShapeType="1"/>
              </p:cNvSpPr>
              <p:nvPr/>
            </p:nvSpPr>
            <p:spPr bwMode="auto">
              <a:xfrm rot="1318909">
                <a:off x="738" y="3480"/>
                <a:ext cx="20" cy="304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2585" name="Text Box 68"/>
              <p:cNvSpPr txBox="1">
                <a:spLocks noChangeArrowheads="1"/>
              </p:cNvSpPr>
              <p:nvPr/>
            </p:nvSpPr>
            <p:spPr bwMode="auto">
              <a:xfrm>
                <a:off x="664" y="2966"/>
                <a:ext cx="26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800" b="1">
                    <a:solidFill>
                      <a:srgbClr val="3333CC"/>
                    </a:solidFill>
                    <a:latin typeface="Calibri" pitchFamily="34" charset="0"/>
                  </a:rPr>
                  <a:t>I</a:t>
                </a:r>
                <a:r>
                  <a:rPr kumimoji="0" lang="en-US" sz="2800" b="1" baseline="-25000">
                    <a:solidFill>
                      <a:srgbClr val="3333CC"/>
                    </a:solidFill>
                    <a:latin typeface="Calibri" pitchFamily="34" charset="0"/>
                  </a:rPr>
                  <a:t>B</a:t>
                </a:r>
                <a:endParaRPr kumimoji="0" lang="en-US" sz="2800" b="1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78" name="Text Box 69"/>
            <p:cNvSpPr txBox="1">
              <a:spLocks noChangeArrowheads="1"/>
            </p:cNvSpPr>
            <p:nvPr/>
          </p:nvSpPr>
          <p:spPr bwMode="auto">
            <a:xfrm>
              <a:off x="2605" y="3057"/>
              <a:ext cx="21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 dirty="0" err="1">
                  <a:solidFill>
                    <a:srgbClr val="B50116"/>
                  </a:solidFill>
                  <a:latin typeface="Calibri" pitchFamily="34" charset="0"/>
                </a:rPr>
                <a:t>Quando</a:t>
              </a:r>
              <a:r>
                <a:rPr kumimoji="0" lang="en-US" sz="2800" b="1" dirty="0">
                  <a:solidFill>
                    <a:srgbClr val="B50116"/>
                  </a:solidFill>
                  <a:latin typeface="Calibri" pitchFamily="34" charset="0"/>
                </a:rPr>
                <a:t> I</a:t>
              </a:r>
              <a:r>
                <a:rPr kumimoji="0" lang="en-US" sz="2800" b="1" baseline="-25000" dirty="0">
                  <a:solidFill>
                    <a:srgbClr val="B50116"/>
                  </a:solidFill>
                  <a:latin typeface="Calibri" pitchFamily="34" charset="0"/>
                </a:rPr>
                <a:t>B</a:t>
              </a:r>
              <a:r>
                <a:rPr kumimoji="0" lang="en-US" sz="2800" b="1" dirty="0">
                  <a:solidFill>
                    <a:srgbClr val="B50116"/>
                  </a:solidFill>
                  <a:latin typeface="Calibri" pitchFamily="34" charset="0"/>
                </a:rPr>
                <a:t> &gt;&gt; 100 </a:t>
              </a:r>
              <a:r>
                <a:rPr kumimoji="0" lang="en-US" sz="2800" b="1" dirty="0" err="1">
                  <a:solidFill>
                    <a:srgbClr val="B50116"/>
                  </a:solidFill>
                  <a:latin typeface="Calibri" pitchFamily="34" charset="0"/>
                </a:rPr>
                <a:t>mA</a:t>
              </a:r>
              <a:endParaRPr kumimoji="0" lang="en-US" sz="2800" b="1" dirty="0">
                <a:solidFill>
                  <a:srgbClr val="B50116"/>
                </a:solidFill>
                <a:latin typeface="Calibri" pitchFamily="34" charset="0"/>
              </a:endParaRPr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2330450" y="297565"/>
            <a:ext cx="4983163" cy="5483225"/>
            <a:chOff x="1468" y="310"/>
            <a:chExt cx="3139" cy="3454"/>
          </a:xfrm>
        </p:grpSpPr>
        <p:sp>
          <p:nvSpPr>
            <p:cNvPr id="22575" name="Line 71"/>
            <p:cNvSpPr>
              <a:spLocks noChangeShapeType="1"/>
            </p:cNvSpPr>
            <p:nvPr/>
          </p:nvSpPr>
          <p:spPr bwMode="auto">
            <a:xfrm flipV="1">
              <a:off x="1468" y="310"/>
              <a:ext cx="102" cy="216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576" name="Text Box 72"/>
            <p:cNvSpPr txBox="1">
              <a:spLocks noChangeArrowheads="1"/>
            </p:cNvSpPr>
            <p:nvPr/>
          </p:nvSpPr>
          <p:spPr bwMode="auto">
            <a:xfrm>
              <a:off x="3683" y="3434"/>
              <a:ext cx="9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 dirty="0">
                  <a:latin typeface="Calibri" pitchFamily="34" charset="0"/>
                </a:rPr>
                <a:t>V</a:t>
              </a:r>
              <a:r>
                <a:rPr kumimoji="0" lang="en-US" sz="2800" b="1" baseline="-25000" dirty="0">
                  <a:latin typeface="Calibri" pitchFamily="34" charset="0"/>
                </a:rPr>
                <a:t>CE</a:t>
              </a:r>
              <a:r>
                <a:rPr kumimoji="0" lang="en-US" sz="2800" b="1" dirty="0">
                  <a:latin typeface="Calibri" pitchFamily="34" charset="0"/>
                </a:rPr>
                <a:t>  @  0</a:t>
              </a:r>
            </a:p>
          </p:txBody>
        </p:sp>
      </p:grpSp>
      <p:sp>
        <p:nvSpPr>
          <p:cNvPr id="22558" name="Oval 73"/>
          <p:cNvSpPr>
            <a:spLocks noChangeArrowheads="1"/>
          </p:cNvSpPr>
          <p:nvPr/>
        </p:nvSpPr>
        <p:spPr bwMode="auto">
          <a:xfrm>
            <a:off x="4019493" y="5185530"/>
            <a:ext cx="165100" cy="1651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59" name="Oval 74"/>
          <p:cNvSpPr>
            <a:spLocks noChangeArrowheads="1"/>
          </p:cNvSpPr>
          <p:nvPr/>
        </p:nvSpPr>
        <p:spPr bwMode="auto">
          <a:xfrm>
            <a:off x="4013143" y="5814180"/>
            <a:ext cx="165100" cy="1651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67" name="Line 75"/>
          <p:cNvSpPr>
            <a:spLocks noChangeShapeType="1"/>
          </p:cNvSpPr>
          <p:nvPr/>
        </p:nvSpPr>
        <p:spPr bwMode="auto">
          <a:xfrm flipH="1" flipV="1">
            <a:off x="4098868" y="5363330"/>
            <a:ext cx="0" cy="444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61" name="Line 76"/>
          <p:cNvSpPr>
            <a:spLocks noChangeShapeType="1"/>
          </p:cNvSpPr>
          <p:nvPr/>
        </p:nvSpPr>
        <p:spPr bwMode="auto">
          <a:xfrm flipH="1" flipV="1">
            <a:off x="4098868" y="4871205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62" name="Line 77"/>
          <p:cNvSpPr>
            <a:spLocks noChangeShapeType="1"/>
          </p:cNvSpPr>
          <p:nvPr/>
        </p:nvSpPr>
        <p:spPr bwMode="auto">
          <a:xfrm flipH="1" flipV="1">
            <a:off x="4089343" y="6011030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63" name="Line 78"/>
          <p:cNvSpPr>
            <a:spLocks noChangeShapeType="1"/>
          </p:cNvSpPr>
          <p:nvPr/>
        </p:nvSpPr>
        <p:spPr bwMode="auto">
          <a:xfrm rot="1464796" flipH="1" flipV="1">
            <a:off x="4235393" y="5350630"/>
            <a:ext cx="0" cy="444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4216343" y="5344285"/>
            <a:ext cx="4749800" cy="1025526"/>
            <a:chOff x="2250" y="3422"/>
            <a:chExt cx="2992" cy="646"/>
          </a:xfrm>
        </p:grpSpPr>
        <p:sp>
          <p:nvSpPr>
            <p:cNvPr id="22573" name="Text Box 80"/>
            <p:cNvSpPr txBox="1">
              <a:spLocks noChangeArrowheads="1"/>
            </p:cNvSpPr>
            <p:nvPr/>
          </p:nvSpPr>
          <p:spPr bwMode="auto">
            <a:xfrm>
              <a:off x="2332" y="3758"/>
              <a:ext cx="291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600" b="1" dirty="0">
                  <a:latin typeface="Calibri" pitchFamily="34" charset="0"/>
                </a:rPr>
                <a:t>O </a:t>
              </a:r>
              <a:r>
                <a:rPr kumimoji="0" lang="en-US" sz="2600" b="1" dirty="0" err="1">
                  <a:latin typeface="Calibri" pitchFamily="34" charset="0"/>
                </a:rPr>
                <a:t>modelo</a:t>
              </a:r>
              <a:r>
                <a:rPr kumimoji="0" lang="en-US" sz="2600" b="1" dirty="0">
                  <a:latin typeface="Calibri" pitchFamily="34" charset="0"/>
                </a:rPr>
                <a:t> é </a:t>
              </a:r>
              <a:r>
                <a:rPr kumimoji="0" lang="en-US" sz="2600" b="1" dirty="0" err="1">
                  <a:latin typeface="Calibri" pitchFamily="34" charset="0"/>
                </a:rPr>
                <a:t>uma</a:t>
              </a:r>
              <a:r>
                <a:rPr kumimoji="0" lang="en-US" sz="2600" b="1" dirty="0">
                  <a:latin typeface="Calibri" pitchFamily="34" charset="0"/>
                </a:rPr>
                <a:t> </a:t>
              </a:r>
              <a:r>
                <a:rPr kumimoji="0" lang="en-US" sz="2600" b="1" dirty="0" err="1">
                  <a:latin typeface="Calibri" pitchFamily="34" charset="0"/>
                </a:rPr>
                <a:t>chave</a:t>
              </a:r>
              <a:r>
                <a:rPr kumimoji="0" lang="en-US" sz="2600" b="1" dirty="0">
                  <a:latin typeface="Calibri" pitchFamily="34" charset="0"/>
                </a:rPr>
                <a:t> </a:t>
              </a:r>
              <a:r>
                <a:rPr kumimoji="0" lang="en-US" sz="2600" b="1" dirty="0" err="1">
                  <a:latin typeface="Calibri" pitchFamily="34" charset="0"/>
                </a:rPr>
                <a:t>fechada</a:t>
              </a:r>
              <a:r>
                <a:rPr kumimoji="0" lang="en-US" sz="2600" b="1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22574" name="Line 81"/>
            <p:cNvSpPr>
              <a:spLocks noChangeShapeType="1"/>
            </p:cNvSpPr>
            <p:nvPr/>
          </p:nvSpPr>
          <p:spPr bwMode="auto">
            <a:xfrm rot="1464796" flipH="1" flipV="1">
              <a:off x="2250" y="3422"/>
              <a:ext cx="4" cy="33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2565" name="Group 82"/>
          <p:cNvGrpSpPr>
            <a:grpSpLocks/>
          </p:cNvGrpSpPr>
          <p:nvPr/>
        </p:nvGrpSpPr>
        <p:grpSpPr bwMode="auto">
          <a:xfrm>
            <a:off x="2365318" y="4836280"/>
            <a:ext cx="1362075" cy="1479550"/>
            <a:chOff x="1114" y="3132"/>
            <a:chExt cx="858" cy="932"/>
          </a:xfrm>
        </p:grpSpPr>
        <p:sp>
          <p:nvSpPr>
            <p:cNvPr id="22566" name="Oval 83"/>
            <p:cNvSpPr>
              <a:spLocks noChangeArrowheads="1"/>
            </p:cNvSpPr>
            <p:nvPr/>
          </p:nvSpPr>
          <p:spPr bwMode="auto">
            <a:xfrm>
              <a:off x="1384" y="3304"/>
              <a:ext cx="588" cy="58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567" name="Group 84"/>
            <p:cNvGrpSpPr>
              <a:grpSpLocks/>
            </p:cNvGrpSpPr>
            <p:nvPr/>
          </p:nvGrpSpPr>
          <p:grpSpPr bwMode="auto">
            <a:xfrm>
              <a:off x="1612" y="3706"/>
              <a:ext cx="356" cy="356"/>
              <a:chOff x="1612" y="3706"/>
              <a:chExt cx="356" cy="356"/>
            </a:xfrm>
          </p:grpSpPr>
          <p:sp>
            <p:nvSpPr>
              <p:cNvPr id="22571" name="Line 85"/>
              <p:cNvSpPr>
                <a:spLocks noChangeShapeType="1"/>
              </p:cNvSpPr>
              <p:nvPr/>
            </p:nvSpPr>
            <p:spPr bwMode="auto">
              <a:xfrm>
                <a:off x="1612" y="3706"/>
                <a:ext cx="356" cy="35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72" name="AutoShape 86"/>
              <p:cNvSpPr>
                <a:spLocks noChangeArrowheads="1"/>
              </p:cNvSpPr>
              <p:nvPr/>
            </p:nvSpPr>
            <p:spPr bwMode="auto">
              <a:xfrm rot="5480873" flipH="1" flipV="1">
                <a:off x="1616" y="3710"/>
                <a:ext cx="120" cy="116"/>
              </a:xfrm>
              <a:prstGeom prst="rtTriangl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568" name="Line 87"/>
            <p:cNvSpPr>
              <a:spLocks noChangeShapeType="1"/>
            </p:cNvSpPr>
            <p:nvPr/>
          </p:nvSpPr>
          <p:spPr bwMode="auto">
            <a:xfrm flipH="1">
              <a:off x="1114" y="3602"/>
              <a:ext cx="48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69" name="Line 88"/>
            <p:cNvSpPr>
              <a:spLocks noChangeShapeType="1"/>
            </p:cNvSpPr>
            <p:nvPr/>
          </p:nvSpPr>
          <p:spPr bwMode="auto">
            <a:xfrm flipV="1">
              <a:off x="1606" y="3132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70" name="Line 89"/>
            <p:cNvSpPr>
              <a:spLocks noChangeShapeType="1"/>
            </p:cNvSpPr>
            <p:nvPr/>
          </p:nvSpPr>
          <p:spPr bwMode="auto">
            <a:xfrm flipH="1">
              <a:off x="1606" y="3408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149272" y="3548286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644572" y="3545111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152572" y="3545111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660572" y="3532411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200322" y="3548286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628947" y="3545111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5171872" y="3545111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667172" y="3548286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171997" y="3532411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16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683172" y="3548286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18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1914322" y="2868836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933372" y="2427511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933372" y="2014761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1933372" y="1589311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1803197" y="1141636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800022" y="716186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1800022" y="258986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3930447" y="3992786"/>
            <a:ext cx="1985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CE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 em volts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288722" y="1589311"/>
            <a:ext cx="1526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I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C 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em mA</a:t>
            </a:r>
          </a:p>
        </p:txBody>
      </p:sp>
      <p:grpSp>
        <p:nvGrpSpPr>
          <p:cNvPr id="23573" name="Group 21"/>
          <p:cNvGrpSpPr>
            <a:grpSpLocks/>
          </p:cNvGrpSpPr>
          <p:nvPr/>
        </p:nvGrpSpPr>
        <p:grpSpPr bwMode="auto">
          <a:xfrm>
            <a:off x="2336597" y="2551336"/>
            <a:ext cx="6143625" cy="1019175"/>
            <a:chOff x="1478" y="1840"/>
            <a:chExt cx="3870" cy="642"/>
          </a:xfrm>
        </p:grpSpPr>
        <p:sp>
          <p:nvSpPr>
            <p:cNvPr id="23640" name="Freeform 22"/>
            <p:cNvSpPr>
              <a:spLocks noChangeArrowheads="1"/>
            </p:cNvSpPr>
            <p:nvPr/>
          </p:nvSpPr>
          <p:spPr bwMode="auto">
            <a:xfrm>
              <a:off x="1478" y="2014"/>
              <a:ext cx="3208" cy="464"/>
            </a:xfrm>
            <a:custGeom>
              <a:avLst/>
              <a:gdLst>
                <a:gd name="T0" fmla="*/ 5 w 3208"/>
                <a:gd name="T1" fmla="*/ 458 h 467"/>
                <a:gd name="T2" fmla="*/ 27 w 3208"/>
                <a:gd name="T3" fmla="*/ 362 h 467"/>
                <a:gd name="T4" fmla="*/ 167 w 3208"/>
                <a:gd name="T5" fmla="*/ 80 h 467"/>
                <a:gd name="T6" fmla="*/ 746 w 3208"/>
                <a:gd name="T7" fmla="*/ 21 h 467"/>
                <a:gd name="T8" fmla="*/ 3208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41" name="Text Box 23"/>
            <p:cNvSpPr txBox="1">
              <a:spLocks noChangeArrowheads="1"/>
            </p:cNvSpPr>
            <p:nvPr/>
          </p:nvSpPr>
          <p:spPr bwMode="auto">
            <a:xfrm>
              <a:off x="4662" y="184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20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3574" name="Group 24"/>
          <p:cNvGrpSpPr>
            <a:grpSpLocks/>
          </p:cNvGrpSpPr>
          <p:nvPr/>
        </p:nvGrpSpPr>
        <p:grpSpPr bwMode="auto">
          <a:xfrm>
            <a:off x="2320722" y="3294286"/>
            <a:ext cx="5984875" cy="517525"/>
            <a:chOff x="1468" y="2308"/>
            <a:chExt cx="3770" cy="326"/>
          </a:xfrm>
        </p:grpSpPr>
        <p:sp>
          <p:nvSpPr>
            <p:cNvPr id="23638" name="Line 25"/>
            <p:cNvSpPr>
              <a:spLocks noChangeShapeType="1"/>
            </p:cNvSpPr>
            <p:nvPr/>
          </p:nvSpPr>
          <p:spPr bwMode="auto">
            <a:xfrm>
              <a:off x="1468" y="2472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39" name="Text Box 26"/>
            <p:cNvSpPr txBox="1">
              <a:spLocks noChangeArrowheads="1"/>
            </p:cNvSpPr>
            <p:nvPr/>
          </p:nvSpPr>
          <p:spPr bwMode="auto">
            <a:xfrm>
              <a:off x="4662" y="2308"/>
              <a:ext cx="57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3575" name="Group 27"/>
          <p:cNvGrpSpPr>
            <a:grpSpLocks/>
          </p:cNvGrpSpPr>
          <p:nvPr/>
        </p:nvGrpSpPr>
        <p:grpSpPr bwMode="auto">
          <a:xfrm>
            <a:off x="2320722" y="144686"/>
            <a:ext cx="6334125" cy="3409950"/>
            <a:chOff x="1468" y="324"/>
            <a:chExt cx="3990" cy="2148"/>
          </a:xfrm>
        </p:grpSpPr>
        <p:sp>
          <p:nvSpPr>
            <p:cNvPr id="23636" name="Freeform 28"/>
            <p:cNvSpPr>
              <a:spLocks noChangeArrowheads="1"/>
            </p:cNvSpPr>
            <p:nvPr/>
          </p:nvSpPr>
          <p:spPr bwMode="auto">
            <a:xfrm>
              <a:off x="1468" y="506"/>
              <a:ext cx="3224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5 w 3227"/>
                <a:gd name="T7" fmla="*/ 73 h 1966"/>
                <a:gd name="T8" fmla="*/ 3218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37" name="Text Box 29"/>
            <p:cNvSpPr txBox="1">
              <a:spLocks noChangeArrowheads="1"/>
            </p:cNvSpPr>
            <p:nvPr/>
          </p:nvSpPr>
          <p:spPr bwMode="auto">
            <a:xfrm>
              <a:off x="4658" y="324"/>
              <a:ext cx="79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100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3576" name="Group 30"/>
          <p:cNvGrpSpPr>
            <a:grpSpLocks/>
          </p:cNvGrpSpPr>
          <p:nvPr/>
        </p:nvGrpSpPr>
        <p:grpSpPr bwMode="auto">
          <a:xfrm>
            <a:off x="2301672" y="100236"/>
            <a:ext cx="5137150" cy="3495675"/>
            <a:chOff x="1456" y="296"/>
            <a:chExt cx="3236" cy="2202"/>
          </a:xfrm>
        </p:grpSpPr>
        <p:sp>
          <p:nvSpPr>
            <p:cNvPr id="23616" name="Line 31"/>
            <p:cNvSpPr>
              <a:spLocks noChangeShapeType="1"/>
            </p:cNvSpPr>
            <p:nvPr/>
          </p:nvSpPr>
          <p:spPr bwMode="auto">
            <a:xfrm>
              <a:off x="1456" y="2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7" name="Line 32"/>
            <p:cNvSpPr>
              <a:spLocks noChangeShapeType="1"/>
            </p:cNvSpPr>
            <p:nvPr/>
          </p:nvSpPr>
          <p:spPr bwMode="auto">
            <a:xfrm>
              <a:off x="1460" y="29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8" name="Line 33"/>
            <p:cNvSpPr>
              <a:spLocks noChangeShapeType="1"/>
            </p:cNvSpPr>
            <p:nvPr/>
          </p:nvSpPr>
          <p:spPr bwMode="auto">
            <a:xfrm>
              <a:off x="1462" y="570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9" name="Line 34"/>
            <p:cNvSpPr>
              <a:spLocks noChangeShapeType="1"/>
            </p:cNvSpPr>
            <p:nvPr/>
          </p:nvSpPr>
          <p:spPr bwMode="auto">
            <a:xfrm>
              <a:off x="1462" y="846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20" name="Line 35"/>
            <p:cNvSpPr>
              <a:spLocks noChangeShapeType="1"/>
            </p:cNvSpPr>
            <p:nvPr/>
          </p:nvSpPr>
          <p:spPr bwMode="auto">
            <a:xfrm>
              <a:off x="1462" y="111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21" name="Line 36"/>
            <p:cNvSpPr>
              <a:spLocks noChangeShapeType="1"/>
            </p:cNvSpPr>
            <p:nvPr/>
          </p:nvSpPr>
          <p:spPr bwMode="auto">
            <a:xfrm>
              <a:off x="1462" y="1390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22" name="Line 37"/>
            <p:cNvSpPr>
              <a:spLocks noChangeShapeType="1"/>
            </p:cNvSpPr>
            <p:nvPr/>
          </p:nvSpPr>
          <p:spPr bwMode="auto">
            <a:xfrm>
              <a:off x="1462" y="1664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23" name="Line 38"/>
            <p:cNvSpPr>
              <a:spLocks noChangeShapeType="1"/>
            </p:cNvSpPr>
            <p:nvPr/>
          </p:nvSpPr>
          <p:spPr bwMode="auto">
            <a:xfrm>
              <a:off x="1462" y="193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24" name="Line 39"/>
            <p:cNvSpPr>
              <a:spLocks noChangeShapeType="1"/>
            </p:cNvSpPr>
            <p:nvPr/>
          </p:nvSpPr>
          <p:spPr bwMode="auto">
            <a:xfrm>
              <a:off x="1462" y="2212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25" name="Line 40"/>
            <p:cNvSpPr>
              <a:spLocks noChangeShapeType="1"/>
            </p:cNvSpPr>
            <p:nvPr/>
          </p:nvSpPr>
          <p:spPr bwMode="auto">
            <a:xfrm>
              <a:off x="1462" y="2484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26" name="Line 41"/>
            <p:cNvSpPr>
              <a:spLocks noChangeShapeType="1"/>
            </p:cNvSpPr>
            <p:nvPr/>
          </p:nvSpPr>
          <p:spPr bwMode="auto">
            <a:xfrm>
              <a:off x="1778" y="306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27" name="Line 42"/>
            <p:cNvSpPr>
              <a:spLocks noChangeShapeType="1"/>
            </p:cNvSpPr>
            <p:nvPr/>
          </p:nvSpPr>
          <p:spPr bwMode="auto">
            <a:xfrm>
              <a:off x="2106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28" name="Line 43"/>
            <p:cNvSpPr>
              <a:spLocks noChangeShapeType="1"/>
            </p:cNvSpPr>
            <p:nvPr/>
          </p:nvSpPr>
          <p:spPr bwMode="auto">
            <a:xfrm>
              <a:off x="2430" y="30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29" name="Line 44"/>
            <p:cNvSpPr>
              <a:spLocks noChangeShapeType="1"/>
            </p:cNvSpPr>
            <p:nvPr/>
          </p:nvSpPr>
          <p:spPr bwMode="auto">
            <a:xfrm>
              <a:off x="2758" y="31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30" name="Line 45"/>
            <p:cNvSpPr>
              <a:spLocks noChangeShapeType="1"/>
            </p:cNvSpPr>
            <p:nvPr/>
          </p:nvSpPr>
          <p:spPr bwMode="auto">
            <a:xfrm>
              <a:off x="3090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31" name="Line 46"/>
            <p:cNvSpPr>
              <a:spLocks noChangeShapeType="1"/>
            </p:cNvSpPr>
            <p:nvPr/>
          </p:nvSpPr>
          <p:spPr bwMode="auto">
            <a:xfrm>
              <a:off x="3412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32" name="Line 47"/>
            <p:cNvSpPr>
              <a:spLocks noChangeShapeType="1"/>
            </p:cNvSpPr>
            <p:nvPr/>
          </p:nvSpPr>
          <p:spPr bwMode="auto">
            <a:xfrm>
              <a:off x="3744" y="31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33" name="Line 48"/>
            <p:cNvSpPr>
              <a:spLocks noChangeShapeType="1"/>
            </p:cNvSpPr>
            <p:nvPr/>
          </p:nvSpPr>
          <p:spPr bwMode="auto">
            <a:xfrm>
              <a:off x="4060" y="304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34" name="Line 49"/>
            <p:cNvSpPr>
              <a:spLocks noChangeShapeType="1"/>
            </p:cNvSpPr>
            <p:nvPr/>
          </p:nvSpPr>
          <p:spPr bwMode="auto">
            <a:xfrm>
              <a:off x="4378" y="304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35" name="Line 50"/>
            <p:cNvSpPr>
              <a:spLocks noChangeShapeType="1"/>
            </p:cNvSpPr>
            <p:nvPr/>
          </p:nvSpPr>
          <p:spPr bwMode="auto">
            <a:xfrm>
              <a:off x="4686" y="2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577" name="Group 51"/>
          <p:cNvGrpSpPr>
            <a:grpSpLocks/>
          </p:cNvGrpSpPr>
          <p:nvPr/>
        </p:nvGrpSpPr>
        <p:grpSpPr bwMode="auto">
          <a:xfrm>
            <a:off x="2327072" y="706661"/>
            <a:ext cx="6149975" cy="2867025"/>
            <a:chOff x="1472" y="678"/>
            <a:chExt cx="3874" cy="1806"/>
          </a:xfrm>
        </p:grpSpPr>
        <p:sp>
          <p:nvSpPr>
            <p:cNvPr id="23614" name="Freeform 52"/>
            <p:cNvSpPr>
              <a:spLocks noChangeArrowheads="1"/>
            </p:cNvSpPr>
            <p:nvPr/>
          </p:nvSpPr>
          <p:spPr bwMode="auto">
            <a:xfrm>
              <a:off x="1472" y="862"/>
              <a:ext cx="3208" cy="1620"/>
            </a:xfrm>
            <a:custGeom>
              <a:avLst/>
              <a:gdLst>
                <a:gd name="T0" fmla="*/ 0 w 3209"/>
                <a:gd name="T1" fmla="*/ 1618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6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5" name="Text Box 53"/>
            <p:cNvSpPr txBox="1">
              <a:spLocks noChangeArrowheads="1"/>
            </p:cNvSpPr>
            <p:nvPr/>
          </p:nvSpPr>
          <p:spPr bwMode="auto">
            <a:xfrm>
              <a:off x="4658" y="678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80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3578" name="Group 54"/>
          <p:cNvGrpSpPr>
            <a:grpSpLocks/>
          </p:cNvGrpSpPr>
          <p:nvPr/>
        </p:nvGrpSpPr>
        <p:grpSpPr bwMode="auto">
          <a:xfrm>
            <a:off x="2327072" y="1281336"/>
            <a:ext cx="6149975" cy="2289175"/>
            <a:chOff x="1472" y="1040"/>
            <a:chExt cx="3874" cy="1442"/>
          </a:xfrm>
        </p:grpSpPr>
        <p:sp>
          <p:nvSpPr>
            <p:cNvPr id="23612" name="Freeform 55"/>
            <p:cNvSpPr>
              <a:spLocks noChangeArrowheads="1"/>
            </p:cNvSpPr>
            <p:nvPr/>
          </p:nvSpPr>
          <p:spPr bwMode="auto">
            <a:xfrm>
              <a:off x="1472" y="1230"/>
              <a:ext cx="3222" cy="1250"/>
            </a:xfrm>
            <a:custGeom>
              <a:avLst/>
              <a:gdLst>
                <a:gd name="T0" fmla="*/ 0 w 3223"/>
                <a:gd name="T1" fmla="*/ 1244 h 1253"/>
                <a:gd name="T2" fmla="*/ 50 w 3223"/>
                <a:gd name="T3" fmla="*/ 409 h 1253"/>
                <a:gd name="T4" fmla="*/ 185 w 3223"/>
                <a:gd name="T5" fmla="*/ 122 h 1253"/>
                <a:gd name="T6" fmla="*/ 826 w 3223"/>
                <a:gd name="T7" fmla="*/ 81 h 1253"/>
                <a:gd name="T8" fmla="*/ 3220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3" name="Text Box 56"/>
            <p:cNvSpPr txBox="1">
              <a:spLocks noChangeArrowheads="1"/>
            </p:cNvSpPr>
            <p:nvPr/>
          </p:nvSpPr>
          <p:spPr bwMode="auto">
            <a:xfrm>
              <a:off x="4658" y="104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60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23579" name="Group 57"/>
          <p:cNvGrpSpPr>
            <a:grpSpLocks/>
          </p:cNvGrpSpPr>
          <p:nvPr/>
        </p:nvGrpSpPr>
        <p:grpSpPr bwMode="auto">
          <a:xfrm>
            <a:off x="2327072" y="1906811"/>
            <a:ext cx="6169025" cy="1682750"/>
            <a:chOff x="1472" y="1434"/>
            <a:chExt cx="3886" cy="1060"/>
          </a:xfrm>
        </p:grpSpPr>
        <p:sp>
          <p:nvSpPr>
            <p:cNvPr id="23610" name="Freeform 58"/>
            <p:cNvSpPr>
              <a:spLocks noChangeArrowheads="1"/>
            </p:cNvSpPr>
            <p:nvPr/>
          </p:nvSpPr>
          <p:spPr bwMode="auto">
            <a:xfrm>
              <a:off x="1472" y="1624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4670" y="1434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40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1206500" y="4651375"/>
            <a:ext cx="6707188" cy="1460500"/>
            <a:chOff x="364" y="2966"/>
            <a:chExt cx="4225" cy="920"/>
          </a:xfrm>
        </p:grpSpPr>
        <p:grpSp>
          <p:nvGrpSpPr>
            <p:cNvPr id="23601" name="Group 61"/>
            <p:cNvGrpSpPr>
              <a:grpSpLocks/>
            </p:cNvGrpSpPr>
            <p:nvPr/>
          </p:nvGrpSpPr>
          <p:grpSpPr bwMode="auto">
            <a:xfrm>
              <a:off x="364" y="2966"/>
              <a:ext cx="706" cy="920"/>
              <a:chOff x="364" y="2966"/>
              <a:chExt cx="706" cy="920"/>
            </a:xfrm>
          </p:grpSpPr>
          <p:sp>
            <p:nvSpPr>
              <p:cNvPr id="23603" name="Line 62"/>
              <p:cNvSpPr>
                <a:spLocks noChangeShapeType="1"/>
              </p:cNvSpPr>
              <p:nvPr/>
            </p:nvSpPr>
            <p:spPr bwMode="auto">
              <a:xfrm>
                <a:off x="552" y="3608"/>
                <a:ext cx="3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604" name="Rectangle 63"/>
              <p:cNvSpPr>
                <a:spLocks noChangeArrowheads="1"/>
              </p:cNvSpPr>
              <p:nvPr/>
            </p:nvSpPr>
            <p:spPr bwMode="auto">
              <a:xfrm>
                <a:off x="550" y="3586"/>
                <a:ext cx="380" cy="11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605" name="AutoShape 64"/>
              <p:cNvSpPr>
                <a:spLocks noChangeArrowheads="1"/>
              </p:cNvSpPr>
              <p:nvPr/>
            </p:nvSpPr>
            <p:spPr bwMode="auto">
              <a:xfrm>
                <a:off x="364" y="3400"/>
                <a:ext cx="704" cy="486"/>
              </a:xfrm>
              <a:prstGeom prst="roundRect">
                <a:avLst>
                  <a:gd name="adj" fmla="val 16463"/>
                </a:avLst>
              </a:prstGeom>
              <a:solidFill>
                <a:schemeClr val="bg1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Harsh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pt-BR"/>
              </a:p>
            </p:txBody>
          </p:sp>
          <p:sp>
            <p:nvSpPr>
              <p:cNvPr id="23606" name="AutoShape 65"/>
              <p:cNvSpPr>
                <a:spLocks noChangeArrowheads="1"/>
              </p:cNvSpPr>
              <p:nvPr/>
            </p:nvSpPr>
            <p:spPr bwMode="auto">
              <a:xfrm>
                <a:off x="406" y="3450"/>
                <a:ext cx="620" cy="330"/>
              </a:xfrm>
              <a:prstGeom prst="roundRect">
                <a:avLst>
                  <a:gd name="adj" fmla="val 1636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607" name="Freeform 66"/>
              <p:cNvSpPr>
                <a:spLocks noChangeArrowheads="1"/>
              </p:cNvSpPr>
              <p:nvPr/>
            </p:nvSpPr>
            <p:spPr bwMode="auto">
              <a:xfrm>
                <a:off x="488" y="3492"/>
                <a:ext cx="452" cy="146"/>
              </a:xfrm>
              <a:custGeom>
                <a:avLst/>
                <a:gdLst>
                  <a:gd name="T0" fmla="*/ 0 w 455"/>
                  <a:gd name="T1" fmla="*/ 146 h 146"/>
                  <a:gd name="T2" fmla="*/ 42 w 455"/>
                  <a:gd name="T3" fmla="*/ 84 h 146"/>
                  <a:gd name="T4" fmla="*/ 101 w 455"/>
                  <a:gd name="T5" fmla="*/ 33 h 146"/>
                  <a:gd name="T6" fmla="*/ 232 w 455"/>
                  <a:gd name="T7" fmla="*/ 2 h 146"/>
                  <a:gd name="T8" fmla="*/ 356 w 455"/>
                  <a:gd name="T9" fmla="*/ 43 h 146"/>
                  <a:gd name="T10" fmla="*/ 415 w 455"/>
                  <a:gd name="T11" fmla="*/ 95 h 146"/>
                  <a:gd name="T12" fmla="*/ 446 w 455"/>
                  <a:gd name="T13" fmla="*/ 146 h 1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5"/>
                  <a:gd name="T22" fmla="*/ 0 h 146"/>
                  <a:gd name="T23" fmla="*/ 455 w 455"/>
                  <a:gd name="T24" fmla="*/ 146 h 14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5" h="146">
                    <a:moveTo>
                      <a:pt x="0" y="146"/>
                    </a:moveTo>
                    <a:cubicBezTo>
                      <a:pt x="7" y="136"/>
                      <a:pt x="25" y="103"/>
                      <a:pt x="42" y="84"/>
                    </a:cubicBezTo>
                    <a:cubicBezTo>
                      <a:pt x="59" y="65"/>
                      <a:pt x="71" y="47"/>
                      <a:pt x="104" y="33"/>
                    </a:cubicBezTo>
                    <a:cubicBezTo>
                      <a:pt x="137" y="19"/>
                      <a:pt x="195" y="0"/>
                      <a:pt x="238" y="2"/>
                    </a:cubicBezTo>
                    <a:cubicBezTo>
                      <a:pt x="281" y="4"/>
                      <a:pt x="331" y="28"/>
                      <a:pt x="362" y="43"/>
                    </a:cubicBezTo>
                    <a:cubicBezTo>
                      <a:pt x="393" y="58"/>
                      <a:pt x="408" y="78"/>
                      <a:pt x="424" y="95"/>
                    </a:cubicBezTo>
                    <a:cubicBezTo>
                      <a:pt x="440" y="112"/>
                      <a:pt x="449" y="136"/>
                      <a:pt x="455" y="14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608" name="Line 67"/>
              <p:cNvSpPr>
                <a:spLocks noChangeShapeType="1"/>
              </p:cNvSpPr>
              <p:nvPr/>
            </p:nvSpPr>
            <p:spPr bwMode="auto">
              <a:xfrm rot="-983899">
                <a:off x="474" y="3568"/>
                <a:ext cx="210" cy="244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609" name="Text Box 68"/>
              <p:cNvSpPr txBox="1">
                <a:spLocks noChangeArrowheads="1"/>
              </p:cNvSpPr>
              <p:nvPr/>
            </p:nvSpPr>
            <p:spPr bwMode="auto">
              <a:xfrm>
                <a:off x="664" y="2966"/>
                <a:ext cx="302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800" b="1" dirty="0">
                    <a:solidFill>
                      <a:srgbClr val="3333CC"/>
                    </a:solidFill>
                  </a:rPr>
                  <a:t>I</a:t>
                </a:r>
                <a:r>
                  <a:rPr kumimoji="0" lang="en-US" sz="2800" b="1" baseline="-25000" dirty="0">
                    <a:solidFill>
                      <a:srgbClr val="3333CC"/>
                    </a:solidFill>
                  </a:rPr>
                  <a:t>B</a:t>
                </a:r>
                <a:endParaRPr kumimoji="0" lang="en-US" sz="2800" b="1" dirty="0">
                  <a:solidFill>
                    <a:srgbClr val="3333CC"/>
                  </a:solidFill>
                </a:endParaRPr>
              </a:p>
            </p:txBody>
          </p:sp>
        </p:grpSp>
        <p:sp>
          <p:nvSpPr>
            <p:cNvPr id="23602" name="Text Box 69"/>
            <p:cNvSpPr txBox="1">
              <a:spLocks noChangeArrowheads="1"/>
            </p:cNvSpPr>
            <p:nvPr/>
          </p:nvSpPr>
          <p:spPr bwMode="auto">
            <a:xfrm>
              <a:off x="3089" y="2969"/>
              <a:ext cx="15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 dirty="0" err="1">
                  <a:solidFill>
                    <a:srgbClr val="B50116"/>
                  </a:solidFill>
                  <a:latin typeface="Calibri" pitchFamily="34" charset="0"/>
                </a:rPr>
                <a:t>Quando</a:t>
              </a:r>
              <a:r>
                <a:rPr kumimoji="0" lang="en-US" sz="2800" b="1" dirty="0">
                  <a:solidFill>
                    <a:srgbClr val="B50116"/>
                  </a:solidFill>
                  <a:latin typeface="Calibri" pitchFamily="34" charset="0"/>
                </a:rPr>
                <a:t> I</a:t>
              </a:r>
              <a:r>
                <a:rPr kumimoji="0" lang="en-US" sz="2800" b="1" baseline="-25000" dirty="0">
                  <a:solidFill>
                    <a:srgbClr val="B50116"/>
                  </a:solidFill>
                  <a:latin typeface="Calibri" pitchFamily="34" charset="0"/>
                </a:rPr>
                <a:t>B</a:t>
              </a:r>
              <a:r>
                <a:rPr kumimoji="0" lang="en-US" sz="2800" b="1" dirty="0">
                  <a:solidFill>
                    <a:srgbClr val="B50116"/>
                  </a:solidFill>
                  <a:latin typeface="Calibri" pitchFamily="34" charset="0"/>
                </a:rPr>
                <a:t>  =  0</a:t>
              </a:r>
            </a:p>
          </p:txBody>
        </p:sp>
      </p:grpSp>
      <p:sp>
        <p:nvSpPr>
          <p:cNvPr id="23581" name="Oval 70"/>
          <p:cNvSpPr>
            <a:spLocks noChangeArrowheads="1"/>
          </p:cNvSpPr>
          <p:nvPr/>
        </p:nvSpPr>
        <p:spPr bwMode="auto">
          <a:xfrm>
            <a:off x="4289425" y="5264150"/>
            <a:ext cx="165100" cy="1651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82" name="Oval 71"/>
          <p:cNvSpPr>
            <a:spLocks noChangeArrowheads="1"/>
          </p:cNvSpPr>
          <p:nvPr/>
        </p:nvSpPr>
        <p:spPr bwMode="auto">
          <a:xfrm>
            <a:off x="4283075" y="5892800"/>
            <a:ext cx="165100" cy="1651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83" name="Line 72"/>
          <p:cNvSpPr>
            <a:spLocks noChangeShapeType="1"/>
          </p:cNvSpPr>
          <p:nvPr/>
        </p:nvSpPr>
        <p:spPr bwMode="auto">
          <a:xfrm flipH="1" flipV="1">
            <a:off x="4368800" y="5441950"/>
            <a:ext cx="0" cy="444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84" name="Line 73"/>
          <p:cNvSpPr>
            <a:spLocks noChangeShapeType="1"/>
          </p:cNvSpPr>
          <p:nvPr/>
        </p:nvSpPr>
        <p:spPr bwMode="auto">
          <a:xfrm flipH="1" flipV="1">
            <a:off x="4359072" y="4580161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85" name="Line 74"/>
          <p:cNvSpPr>
            <a:spLocks noChangeShapeType="1"/>
          </p:cNvSpPr>
          <p:nvPr/>
        </p:nvSpPr>
        <p:spPr bwMode="auto">
          <a:xfrm flipH="1" flipV="1">
            <a:off x="4359275" y="6089650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91" name="Line 75"/>
          <p:cNvSpPr>
            <a:spLocks noChangeShapeType="1"/>
          </p:cNvSpPr>
          <p:nvPr/>
        </p:nvSpPr>
        <p:spPr bwMode="auto">
          <a:xfrm rot="1464796" flipH="1" flipV="1">
            <a:off x="4505325" y="5445125"/>
            <a:ext cx="0" cy="444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3587" name="Group 76"/>
          <p:cNvGrpSpPr>
            <a:grpSpLocks/>
          </p:cNvGrpSpPr>
          <p:nvPr/>
        </p:nvGrpSpPr>
        <p:grpSpPr bwMode="auto">
          <a:xfrm>
            <a:off x="2635250" y="4914900"/>
            <a:ext cx="1362075" cy="1479550"/>
            <a:chOff x="1114" y="3132"/>
            <a:chExt cx="858" cy="932"/>
          </a:xfrm>
        </p:grpSpPr>
        <p:sp>
          <p:nvSpPr>
            <p:cNvPr id="23594" name="Oval 77"/>
            <p:cNvSpPr>
              <a:spLocks noChangeArrowheads="1"/>
            </p:cNvSpPr>
            <p:nvPr/>
          </p:nvSpPr>
          <p:spPr bwMode="auto">
            <a:xfrm>
              <a:off x="1384" y="3304"/>
              <a:ext cx="588" cy="58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3595" name="Group 78"/>
            <p:cNvGrpSpPr>
              <a:grpSpLocks/>
            </p:cNvGrpSpPr>
            <p:nvPr/>
          </p:nvGrpSpPr>
          <p:grpSpPr bwMode="auto">
            <a:xfrm>
              <a:off x="1612" y="3706"/>
              <a:ext cx="356" cy="356"/>
              <a:chOff x="1612" y="3706"/>
              <a:chExt cx="356" cy="356"/>
            </a:xfrm>
          </p:grpSpPr>
          <p:sp>
            <p:nvSpPr>
              <p:cNvPr id="23599" name="Line 79"/>
              <p:cNvSpPr>
                <a:spLocks noChangeShapeType="1"/>
              </p:cNvSpPr>
              <p:nvPr/>
            </p:nvSpPr>
            <p:spPr bwMode="auto">
              <a:xfrm>
                <a:off x="1612" y="3706"/>
                <a:ext cx="356" cy="35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600" name="AutoShape 80"/>
              <p:cNvSpPr>
                <a:spLocks noChangeArrowheads="1"/>
              </p:cNvSpPr>
              <p:nvPr/>
            </p:nvSpPr>
            <p:spPr bwMode="auto">
              <a:xfrm rot="5480873" flipH="1" flipV="1">
                <a:off x="1616" y="3710"/>
                <a:ext cx="120" cy="116"/>
              </a:xfrm>
              <a:prstGeom prst="rtTriangl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3596" name="Line 81"/>
            <p:cNvSpPr>
              <a:spLocks noChangeShapeType="1"/>
            </p:cNvSpPr>
            <p:nvPr/>
          </p:nvSpPr>
          <p:spPr bwMode="auto">
            <a:xfrm flipH="1">
              <a:off x="1114" y="3602"/>
              <a:ext cx="48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597" name="Line 82"/>
            <p:cNvSpPr>
              <a:spLocks noChangeShapeType="1"/>
            </p:cNvSpPr>
            <p:nvPr/>
          </p:nvSpPr>
          <p:spPr bwMode="auto">
            <a:xfrm flipV="1">
              <a:off x="1606" y="3132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598" name="Line 83"/>
            <p:cNvSpPr>
              <a:spLocks noChangeShapeType="1"/>
            </p:cNvSpPr>
            <p:nvPr/>
          </p:nvSpPr>
          <p:spPr bwMode="auto">
            <a:xfrm flipH="1">
              <a:off x="1606" y="3408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2346325" y="3558217"/>
            <a:ext cx="5070475" cy="2044700"/>
            <a:chOff x="1478" y="2462"/>
            <a:chExt cx="3194" cy="1288"/>
          </a:xfrm>
        </p:grpSpPr>
        <p:sp>
          <p:nvSpPr>
            <p:cNvPr id="23592" name="Text Box 85"/>
            <p:cNvSpPr txBox="1">
              <a:spLocks noChangeArrowheads="1"/>
            </p:cNvSpPr>
            <p:nvPr/>
          </p:nvSpPr>
          <p:spPr bwMode="auto">
            <a:xfrm>
              <a:off x="3878" y="3420"/>
              <a:ext cx="69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 dirty="0">
                  <a:latin typeface="Calibri" pitchFamily="34" charset="0"/>
                </a:rPr>
                <a:t>I</a:t>
              </a:r>
              <a:r>
                <a:rPr kumimoji="0" lang="en-US" sz="2800" b="1" baseline="-25000" dirty="0">
                  <a:latin typeface="Calibri" pitchFamily="34" charset="0"/>
                </a:rPr>
                <a:t>C</a:t>
              </a:r>
              <a:r>
                <a:rPr kumimoji="0" lang="en-US" sz="2800" b="1" dirty="0">
                  <a:latin typeface="Calibri" pitchFamily="34" charset="0"/>
                </a:rPr>
                <a:t>  =  0</a:t>
              </a:r>
            </a:p>
          </p:txBody>
        </p:sp>
        <p:sp>
          <p:nvSpPr>
            <p:cNvPr id="23593" name="Line 86"/>
            <p:cNvSpPr>
              <a:spLocks noChangeShapeType="1"/>
            </p:cNvSpPr>
            <p:nvPr/>
          </p:nvSpPr>
          <p:spPr bwMode="auto">
            <a:xfrm>
              <a:off x="1478" y="2462"/>
              <a:ext cx="319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4" name="Group 87"/>
          <p:cNvGrpSpPr>
            <a:grpSpLocks/>
          </p:cNvGrpSpPr>
          <p:nvPr/>
        </p:nvGrpSpPr>
        <p:grpSpPr bwMode="auto">
          <a:xfrm>
            <a:off x="3495675" y="5418109"/>
            <a:ext cx="5002213" cy="592138"/>
            <a:chOff x="2202" y="3462"/>
            <a:chExt cx="3151" cy="373"/>
          </a:xfrm>
        </p:grpSpPr>
        <p:sp>
          <p:nvSpPr>
            <p:cNvPr id="23590" name="Text Box 88"/>
            <p:cNvSpPr txBox="1">
              <a:spLocks noChangeArrowheads="1"/>
            </p:cNvSpPr>
            <p:nvPr/>
          </p:nvSpPr>
          <p:spPr bwMode="auto">
            <a:xfrm>
              <a:off x="3181" y="3583"/>
              <a:ext cx="21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b="1" dirty="0">
                  <a:latin typeface="Calibri" pitchFamily="34" charset="0"/>
                </a:rPr>
                <a:t>O </a:t>
              </a:r>
              <a:r>
                <a:rPr kumimoji="0" lang="en-US" b="1" dirty="0" err="1">
                  <a:latin typeface="Calibri" pitchFamily="34" charset="0"/>
                </a:rPr>
                <a:t>modelo</a:t>
              </a:r>
              <a:r>
                <a:rPr kumimoji="0" lang="en-US" b="1" dirty="0">
                  <a:latin typeface="Calibri" pitchFamily="34" charset="0"/>
                </a:rPr>
                <a:t> é </a:t>
              </a:r>
              <a:r>
                <a:rPr kumimoji="0" lang="en-US" b="1" dirty="0" err="1">
                  <a:latin typeface="Calibri" pitchFamily="34" charset="0"/>
                </a:rPr>
                <a:t>uma</a:t>
              </a:r>
              <a:r>
                <a:rPr kumimoji="0" lang="en-US" b="1" dirty="0">
                  <a:latin typeface="Calibri" pitchFamily="34" charset="0"/>
                </a:rPr>
                <a:t> </a:t>
              </a:r>
              <a:r>
                <a:rPr kumimoji="0" lang="en-US" b="1" dirty="0" err="1">
                  <a:latin typeface="Calibri" pitchFamily="34" charset="0"/>
                </a:rPr>
                <a:t>chave</a:t>
              </a:r>
              <a:r>
                <a:rPr kumimoji="0" lang="en-US" b="1" dirty="0">
                  <a:latin typeface="Calibri" pitchFamily="34" charset="0"/>
                </a:rPr>
                <a:t> </a:t>
              </a:r>
              <a:r>
                <a:rPr kumimoji="0" lang="en-US" b="1" dirty="0" err="1">
                  <a:latin typeface="Calibri" pitchFamily="34" charset="0"/>
                </a:rPr>
                <a:t>aberta</a:t>
              </a:r>
              <a:r>
                <a:rPr kumimoji="0" lang="en-US" b="1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23591" name="Line 89"/>
            <p:cNvSpPr>
              <a:spLocks noChangeShapeType="1"/>
            </p:cNvSpPr>
            <p:nvPr/>
          </p:nvSpPr>
          <p:spPr bwMode="auto">
            <a:xfrm flipH="1" flipV="1">
              <a:off x="2202" y="3462"/>
              <a:ext cx="0" cy="27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71550" y="260350"/>
            <a:ext cx="75343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>
                <a:solidFill>
                  <a:srgbClr val="FF0000"/>
                </a:solidFill>
                <a:latin typeface="Calibri" pitchFamily="34" charset="0"/>
              </a:rPr>
              <a:t>Quiz </a:t>
            </a:r>
            <a:r>
              <a:rPr kumimoji="0" lang="en-US" sz="2800" b="1" dirty="0" err="1">
                <a:solidFill>
                  <a:srgbClr val="FF0000"/>
                </a:solidFill>
                <a:latin typeface="Calibri" pitchFamily="34" charset="0"/>
              </a:rPr>
              <a:t>sobre</a:t>
            </a:r>
            <a:r>
              <a:rPr kumimoji="0" lang="en-US" sz="28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800" b="1" dirty="0" err="1">
                <a:solidFill>
                  <a:srgbClr val="FF0000"/>
                </a:solidFill>
                <a:latin typeface="Calibri" pitchFamily="34" charset="0"/>
              </a:rPr>
              <a:t>condições</a:t>
            </a:r>
            <a:r>
              <a:rPr kumimoji="0" lang="en-US" sz="2800" b="1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sz="2800" b="1" dirty="0" err="1">
                <a:solidFill>
                  <a:srgbClr val="FF0000"/>
                </a:solidFill>
                <a:latin typeface="Calibri" pitchFamily="34" charset="0"/>
              </a:rPr>
              <a:t>operação</a:t>
            </a:r>
            <a:r>
              <a:rPr kumimoji="0" lang="en-US" sz="2800" b="1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sz="2800" b="1" dirty="0" err="1">
                <a:solidFill>
                  <a:srgbClr val="FF0000"/>
                </a:solidFill>
                <a:latin typeface="Calibri" pitchFamily="34" charset="0"/>
              </a:rPr>
              <a:t>transistores</a:t>
            </a:r>
            <a:endParaRPr kumimoji="0" lang="en-US" sz="28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06546" y="1194003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Quando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I</a:t>
            </a:r>
            <a:r>
              <a:rPr kumimoji="0"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B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grande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V</a:t>
            </a:r>
            <a:r>
              <a:rPr kumimoji="0"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CE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 0,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transistor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atua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chave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___________ .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7067696" y="1070178"/>
            <a:ext cx="13646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 err="1">
                <a:solidFill>
                  <a:srgbClr val="FF0000"/>
                </a:solidFill>
                <a:latin typeface="Calibri" pitchFamily="34" charset="0"/>
              </a:rPr>
              <a:t>fechada</a:t>
            </a:r>
            <a:endParaRPr kumimoji="0" lang="en-US" sz="28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06546" y="2025853"/>
            <a:ext cx="8886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Quando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I</a:t>
            </a:r>
            <a:r>
              <a:rPr kumimoji="0"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B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= 0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I</a:t>
            </a:r>
            <a:r>
              <a:rPr kumimoji="0"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C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= 0,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transistor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age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chave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___________.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sym typeface="Symbol" pitchFamily="18" charset="2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219971" y="1940128"/>
            <a:ext cx="12455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 aberta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06546" y="2854528"/>
            <a:ext cx="92963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Quando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I</a:t>
            </a:r>
            <a:r>
              <a:rPr kumimoji="0"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B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&gt; 0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V</a:t>
            </a:r>
            <a:r>
              <a:rPr kumimoji="0"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CE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&gt; 0,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transistor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age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 ___________.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784996" y="2746578"/>
            <a:ext cx="1301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>
                <a:solidFill>
                  <a:srgbClr val="FF0000"/>
                </a:solidFill>
                <a:latin typeface="Calibri" pitchFamily="34" charset="0"/>
              </a:rPr>
              <a:t>resistor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06546" y="3673678"/>
            <a:ext cx="82153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Duas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medidas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ganho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corrente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Symbol" pitchFamily="18" charset="2"/>
              </a:rPr>
              <a:t></a:t>
            </a:r>
            <a:r>
              <a:rPr kumimoji="0"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CC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 __________.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5508771" y="3489528"/>
            <a:ext cx="6527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</a:t>
            </a:r>
            <a:r>
              <a:rPr kumimoji="0" lang="en-US" sz="2800" b="1" baseline="-25000" dirty="0">
                <a:solidFill>
                  <a:srgbClr val="FF0000"/>
                </a:solidFill>
                <a:latin typeface="Calibri" pitchFamily="34" charset="0"/>
              </a:rPr>
              <a:t>CA</a:t>
            </a:r>
            <a:endParaRPr kumimoji="0" lang="en-US" sz="28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406546" y="4511878"/>
            <a:ext cx="7607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símbolo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h</a:t>
            </a:r>
            <a:r>
              <a:rPr kumimoji="0" lang="en-US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mesmo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_________.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775221" y="4321378"/>
            <a:ext cx="6527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</a:t>
            </a:r>
            <a:r>
              <a:rPr kumimoji="0" lang="en-US" sz="2800" b="1" baseline="-25000" dirty="0">
                <a:solidFill>
                  <a:srgbClr val="FF0000"/>
                </a:solidFill>
                <a:latin typeface="Calibri" pitchFamily="34" charset="0"/>
              </a:rPr>
              <a:t>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ChangeArrowheads="1"/>
          </p:cNvSpPr>
          <p:nvPr/>
        </p:nvSpPr>
        <p:spPr bwMode="auto">
          <a:xfrm>
            <a:off x="736600" y="523875"/>
            <a:ext cx="3136900" cy="3857625"/>
          </a:xfrm>
          <a:prstGeom prst="roundRect">
            <a:avLst>
              <a:gd name="adj" fmla="val 16500"/>
            </a:avLst>
          </a:prstGeom>
          <a:solidFill>
            <a:srgbClr val="CCCC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1066800" y="819150"/>
            <a:ext cx="2495550" cy="1755775"/>
          </a:xfrm>
          <a:prstGeom prst="roundRect">
            <a:avLst>
              <a:gd name="adj" fmla="val 1609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 rot="1997997">
            <a:off x="3222625" y="1393825"/>
            <a:ext cx="3349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 sz="2400"/>
              <a:t>0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333750" y="3921125"/>
            <a:ext cx="244475" cy="2444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971550" y="3876675"/>
            <a:ext cx="244475" cy="2444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904875" y="3432175"/>
            <a:ext cx="361950" cy="361950"/>
            <a:chOff x="570" y="2162"/>
            <a:chExt cx="228" cy="228"/>
          </a:xfrm>
        </p:grpSpPr>
        <p:sp>
          <p:nvSpPr>
            <p:cNvPr id="25633" name="Rectangle 8"/>
            <p:cNvSpPr>
              <a:spLocks noChangeArrowheads="1"/>
            </p:cNvSpPr>
            <p:nvPr/>
          </p:nvSpPr>
          <p:spPr bwMode="auto">
            <a:xfrm>
              <a:off x="662" y="2162"/>
              <a:ext cx="50" cy="228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34" name="Rectangle 9"/>
            <p:cNvSpPr>
              <a:spLocks noChangeArrowheads="1"/>
            </p:cNvSpPr>
            <p:nvPr/>
          </p:nvSpPr>
          <p:spPr bwMode="auto">
            <a:xfrm rot="-5400004">
              <a:off x="654" y="2154"/>
              <a:ext cx="51" cy="228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5608" name="Rectangle 10"/>
          <p:cNvSpPr>
            <a:spLocks noChangeArrowheads="1"/>
          </p:cNvSpPr>
          <p:nvPr/>
        </p:nvSpPr>
        <p:spPr bwMode="auto">
          <a:xfrm rot="-5400004">
            <a:off x="3416300" y="3486150"/>
            <a:ext cx="82550" cy="3619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 flipV="1">
            <a:off x="2263775" y="1031875"/>
            <a:ext cx="1035050" cy="1543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10" name="Freeform 12"/>
          <p:cNvSpPr>
            <a:spLocks noChangeArrowheads="1"/>
          </p:cNvSpPr>
          <p:nvPr/>
        </p:nvSpPr>
        <p:spPr bwMode="auto">
          <a:xfrm>
            <a:off x="1082675" y="3644900"/>
            <a:ext cx="4679950" cy="1552575"/>
          </a:xfrm>
          <a:custGeom>
            <a:avLst/>
            <a:gdLst>
              <a:gd name="T0" fmla="*/ 0 w 2948"/>
              <a:gd name="T1" fmla="*/ 2147483647 h 979"/>
              <a:gd name="T2" fmla="*/ 2147483647 w 2948"/>
              <a:gd name="T3" fmla="*/ 2147483647 h 979"/>
              <a:gd name="T4" fmla="*/ 2147483647 w 2948"/>
              <a:gd name="T5" fmla="*/ 2147483647 h 979"/>
              <a:gd name="T6" fmla="*/ 2147483647 w 2948"/>
              <a:gd name="T7" fmla="*/ 2147483647 h 979"/>
              <a:gd name="T8" fmla="*/ 2147483647 w 2948"/>
              <a:gd name="T9" fmla="*/ 2147483647 h 979"/>
              <a:gd name="T10" fmla="*/ 2147483647 w 2948"/>
              <a:gd name="T11" fmla="*/ 0 h 9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48"/>
              <a:gd name="T19" fmla="*/ 0 h 979"/>
              <a:gd name="T20" fmla="*/ 2948 w 2948"/>
              <a:gd name="T21" fmla="*/ 979 h 9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48" h="979">
                <a:moveTo>
                  <a:pt x="0" y="197"/>
                </a:moveTo>
                <a:cubicBezTo>
                  <a:pt x="65" y="407"/>
                  <a:pt x="131" y="618"/>
                  <a:pt x="310" y="745"/>
                </a:cubicBezTo>
                <a:cubicBezTo>
                  <a:pt x="489" y="872"/>
                  <a:pt x="824" y="945"/>
                  <a:pt x="1076" y="962"/>
                </a:cubicBezTo>
                <a:cubicBezTo>
                  <a:pt x="1328" y="979"/>
                  <a:pt x="1606" y="974"/>
                  <a:pt x="1820" y="848"/>
                </a:cubicBezTo>
                <a:cubicBezTo>
                  <a:pt x="2034" y="722"/>
                  <a:pt x="2170" y="348"/>
                  <a:pt x="2358" y="207"/>
                </a:cubicBezTo>
                <a:cubicBezTo>
                  <a:pt x="2546" y="66"/>
                  <a:pt x="2825" y="43"/>
                  <a:pt x="2948" y="0"/>
                </a:cubicBezTo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11" name="Freeform 13"/>
          <p:cNvSpPr>
            <a:spLocks noChangeArrowheads="1"/>
          </p:cNvSpPr>
          <p:nvPr/>
        </p:nvSpPr>
        <p:spPr bwMode="auto">
          <a:xfrm>
            <a:off x="3432175" y="2593975"/>
            <a:ext cx="2444750" cy="2178050"/>
          </a:xfrm>
          <a:custGeom>
            <a:avLst/>
            <a:gdLst>
              <a:gd name="T0" fmla="*/ 0 w 1541"/>
              <a:gd name="T1" fmla="*/ 2147483647 h 1373"/>
              <a:gd name="T2" fmla="*/ 2147483647 w 1541"/>
              <a:gd name="T3" fmla="*/ 2147483647 h 1373"/>
              <a:gd name="T4" fmla="*/ 2147483647 w 1541"/>
              <a:gd name="T5" fmla="*/ 2147483647 h 1373"/>
              <a:gd name="T6" fmla="*/ 2147483647 w 1541"/>
              <a:gd name="T7" fmla="*/ 2147483647 h 1373"/>
              <a:gd name="T8" fmla="*/ 2147483647 w 1541"/>
              <a:gd name="T9" fmla="*/ 2147483647 h 1373"/>
              <a:gd name="T10" fmla="*/ 2147483647 w 1541"/>
              <a:gd name="T11" fmla="*/ 2147483647 h 1373"/>
              <a:gd name="T12" fmla="*/ 2147483647 w 1541"/>
              <a:gd name="T13" fmla="*/ 2147483647 h 1373"/>
              <a:gd name="T14" fmla="*/ 2147483647 w 1541"/>
              <a:gd name="T15" fmla="*/ 2147483647 h 1373"/>
              <a:gd name="T16" fmla="*/ 2147483647 w 1541"/>
              <a:gd name="T17" fmla="*/ 0 h 1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41"/>
              <a:gd name="T28" fmla="*/ 0 h 1373"/>
              <a:gd name="T29" fmla="*/ 1541 w 1541"/>
              <a:gd name="T30" fmla="*/ 1373 h 1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41" h="1373">
                <a:moveTo>
                  <a:pt x="0" y="931"/>
                </a:moveTo>
                <a:cubicBezTo>
                  <a:pt x="48" y="1038"/>
                  <a:pt x="96" y="1146"/>
                  <a:pt x="165" y="1200"/>
                </a:cubicBezTo>
                <a:cubicBezTo>
                  <a:pt x="234" y="1254"/>
                  <a:pt x="335" y="1373"/>
                  <a:pt x="414" y="1252"/>
                </a:cubicBezTo>
                <a:cubicBezTo>
                  <a:pt x="493" y="1131"/>
                  <a:pt x="563" y="664"/>
                  <a:pt x="641" y="476"/>
                </a:cubicBezTo>
                <a:cubicBezTo>
                  <a:pt x="719" y="288"/>
                  <a:pt x="801" y="200"/>
                  <a:pt x="879" y="124"/>
                </a:cubicBezTo>
                <a:cubicBezTo>
                  <a:pt x="957" y="48"/>
                  <a:pt x="1036" y="40"/>
                  <a:pt x="1107" y="21"/>
                </a:cubicBezTo>
                <a:cubicBezTo>
                  <a:pt x="1178" y="2"/>
                  <a:pt x="1245" y="13"/>
                  <a:pt x="1303" y="11"/>
                </a:cubicBezTo>
                <a:cubicBezTo>
                  <a:pt x="1361" y="9"/>
                  <a:pt x="1418" y="13"/>
                  <a:pt x="1458" y="11"/>
                </a:cubicBezTo>
                <a:cubicBezTo>
                  <a:pt x="1498" y="9"/>
                  <a:pt x="1524" y="2"/>
                  <a:pt x="1541" y="0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12" name="Text Box 14"/>
          <p:cNvSpPr txBox="1">
            <a:spLocks noChangeArrowheads="1"/>
          </p:cNvSpPr>
          <p:nvPr/>
        </p:nvSpPr>
        <p:spPr bwMode="auto">
          <a:xfrm>
            <a:off x="1809750" y="5467350"/>
            <a:ext cx="55546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 sz="2800" b="1" dirty="0">
                <a:solidFill>
                  <a:srgbClr val="CC0000"/>
                </a:solidFill>
                <a:latin typeface="Calibri" pitchFamily="34" charset="0"/>
              </a:rPr>
              <a:t>A </a:t>
            </a:r>
            <a:r>
              <a:rPr kumimoji="0" lang="en-US" sz="2800" b="1" dirty="0" err="1">
                <a:solidFill>
                  <a:srgbClr val="CC0000"/>
                </a:solidFill>
                <a:latin typeface="Calibri" pitchFamily="34" charset="0"/>
              </a:rPr>
              <a:t>junção</a:t>
            </a:r>
            <a:r>
              <a:rPr kumimoji="0" lang="en-US" sz="2800" b="1" dirty="0">
                <a:solidFill>
                  <a:srgbClr val="CC0000"/>
                </a:solidFill>
                <a:latin typeface="Calibri" pitchFamily="34" charset="0"/>
              </a:rPr>
              <a:t> </a:t>
            </a:r>
            <a:r>
              <a:rPr kumimoji="0" lang="en-US" sz="2800" b="1" dirty="0" err="1">
                <a:solidFill>
                  <a:srgbClr val="CC0000"/>
                </a:solidFill>
                <a:latin typeface="Calibri" pitchFamily="34" charset="0"/>
              </a:rPr>
              <a:t>emissor</a:t>
            </a:r>
            <a:r>
              <a:rPr kumimoji="0" lang="en-US" sz="2800" b="1" dirty="0">
                <a:solidFill>
                  <a:srgbClr val="CC0000"/>
                </a:solidFill>
                <a:latin typeface="Calibri" pitchFamily="34" charset="0"/>
              </a:rPr>
              <a:t>-base </a:t>
            </a:r>
            <a:r>
              <a:rPr kumimoji="0" lang="en-US" sz="2800" b="1" dirty="0" err="1">
                <a:solidFill>
                  <a:srgbClr val="CC0000"/>
                </a:solidFill>
                <a:latin typeface="Calibri" pitchFamily="34" charset="0"/>
              </a:rPr>
              <a:t>recebe</a:t>
            </a:r>
            <a:r>
              <a:rPr kumimoji="0" lang="en-US" sz="2800" b="1" dirty="0">
                <a:solidFill>
                  <a:srgbClr val="CC0000"/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2800" b="1" dirty="0" err="1">
                <a:solidFill>
                  <a:srgbClr val="CC0000"/>
                </a:solidFill>
                <a:latin typeface="Calibri" pitchFamily="34" charset="0"/>
              </a:rPr>
              <a:t>polarização</a:t>
            </a:r>
            <a:r>
              <a:rPr kumimoji="0" lang="en-US" sz="2800" b="1" dirty="0">
                <a:solidFill>
                  <a:srgbClr val="CC0000"/>
                </a:solidFill>
                <a:latin typeface="Calibri" pitchFamily="34" charset="0"/>
              </a:rPr>
              <a:t> </a:t>
            </a:r>
            <a:r>
              <a:rPr kumimoji="0" lang="en-US" sz="2800" b="1" dirty="0" err="1">
                <a:solidFill>
                  <a:srgbClr val="CC0000"/>
                </a:solidFill>
                <a:latin typeface="Calibri" pitchFamily="34" charset="0"/>
              </a:rPr>
              <a:t>direta</a:t>
            </a:r>
            <a:r>
              <a:rPr kumimoji="0" lang="en-US" sz="2800" b="1" dirty="0">
                <a:solidFill>
                  <a:srgbClr val="CC0000"/>
                </a:solidFill>
                <a:latin typeface="Calibri" pitchFamily="34" charset="0"/>
              </a:rPr>
              <a:t> </a:t>
            </a:r>
            <a:r>
              <a:rPr kumimoji="0" lang="en-US" sz="2800" b="1" dirty="0" err="1">
                <a:solidFill>
                  <a:srgbClr val="CC0000"/>
                </a:solidFill>
                <a:latin typeface="Calibri" pitchFamily="34" charset="0"/>
              </a:rPr>
              <a:t>pelo</a:t>
            </a:r>
            <a:r>
              <a:rPr kumimoji="0" lang="en-US" sz="2800" b="1" dirty="0">
                <a:solidFill>
                  <a:srgbClr val="CC0000"/>
                </a:solidFill>
                <a:latin typeface="Calibri" pitchFamily="34" charset="0"/>
              </a:rPr>
              <a:t> </a:t>
            </a:r>
            <a:r>
              <a:rPr kumimoji="0" lang="en-US" sz="2800" b="1" dirty="0" err="1">
                <a:solidFill>
                  <a:srgbClr val="CC0000"/>
                </a:solidFill>
                <a:latin typeface="Calibri" pitchFamily="34" charset="0"/>
              </a:rPr>
              <a:t>ohmímetro</a:t>
            </a:r>
            <a:r>
              <a:rPr kumimoji="0" lang="en-US" sz="2800" b="1" dirty="0">
                <a:solidFill>
                  <a:srgbClr val="CC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25613" name="Oval 15"/>
          <p:cNvSpPr>
            <a:spLocks noChangeArrowheads="1"/>
          </p:cNvSpPr>
          <p:nvPr/>
        </p:nvSpPr>
        <p:spPr bwMode="auto">
          <a:xfrm>
            <a:off x="1889125" y="3019425"/>
            <a:ext cx="787400" cy="787400"/>
          </a:xfrm>
          <a:prstGeom prst="ellipse">
            <a:avLst/>
          </a:prstGeom>
          <a:solidFill>
            <a:srgbClr val="3333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5614" name="Freeform 16"/>
          <p:cNvSpPr>
            <a:spLocks noChangeArrowheads="1"/>
          </p:cNvSpPr>
          <p:nvPr/>
        </p:nvSpPr>
        <p:spPr bwMode="auto">
          <a:xfrm>
            <a:off x="2755900" y="3206750"/>
            <a:ext cx="444500" cy="425450"/>
          </a:xfrm>
          <a:custGeom>
            <a:avLst/>
            <a:gdLst>
              <a:gd name="T0" fmla="*/ 0 w 280"/>
              <a:gd name="T1" fmla="*/ 2147483647 h 269"/>
              <a:gd name="T2" fmla="*/ 2147483647 w 280"/>
              <a:gd name="T3" fmla="*/ 2147483647 h 269"/>
              <a:gd name="T4" fmla="*/ 2147483647 w 280"/>
              <a:gd name="T5" fmla="*/ 2147483647 h 269"/>
              <a:gd name="T6" fmla="*/ 2147483647 w 280"/>
              <a:gd name="T7" fmla="*/ 2147483647 h 269"/>
              <a:gd name="T8" fmla="*/ 2147483647 w 280"/>
              <a:gd name="T9" fmla="*/ 2147483647 h 269"/>
              <a:gd name="T10" fmla="*/ 2147483647 w 280"/>
              <a:gd name="T11" fmla="*/ 2147483647 h 269"/>
              <a:gd name="T12" fmla="*/ 2147483647 w 280"/>
              <a:gd name="T13" fmla="*/ 2147483647 h 269"/>
              <a:gd name="T14" fmla="*/ 2147483647 w 280"/>
              <a:gd name="T15" fmla="*/ 2147483647 h 2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0"/>
              <a:gd name="T25" fmla="*/ 0 h 269"/>
              <a:gd name="T26" fmla="*/ 280 w 280"/>
              <a:gd name="T27" fmla="*/ 269 h 26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0" h="269">
                <a:moveTo>
                  <a:pt x="0" y="255"/>
                </a:moveTo>
                <a:cubicBezTo>
                  <a:pt x="17" y="253"/>
                  <a:pt x="97" y="267"/>
                  <a:pt x="104" y="245"/>
                </a:cubicBezTo>
                <a:cubicBezTo>
                  <a:pt x="111" y="223"/>
                  <a:pt x="47" y="159"/>
                  <a:pt x="42" y="121"/>
                </a:cubicBezTo>
                <a:cubicBezTo>
                  <a:pt x="37" y="83"/>
                  <a:pt x="47" y="34"/>
                  <a:pt x="73" y="17"/>
                </a:cubicBezTo>
                <a:cubicBezTo>
                  <a:pt x="99" y="0"/>
                  <a:pt x="169" y="2"/>
                  <a:pt x="197" y="17"/>
                </a:cubicBezTo>
                <a:cubicBezTo>
                  <a:pt x="225" y="32"/>
                  <a:pt x="240" y="72"/>
                  <a:pt x="238" y="110"/>
                </a:cubicBezTo>
                <a:cubicBezTo>
                  <a:pt x="236" y="148"/>
                  <a:pt x="179" y="221"/>
                  <a:pt x="186" y="245"/>
                </a:cubicBezTo>
                <a:cubicBezTo>
                  <a:pt x="193" y="269"/>
                  <a:pt x="261" y="253"/>
                  <a:pt x="280" y="255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15" name="Text Box 17"/>
          <p:cNvSpPr txBox="1">
            <a:spLocks noChangeArrowheads="1"/>
          </p:cNvSpPr>
          <p:nvPr/>
        </p:nvSpPr>
        <p:spPr bwMode="auto">
          <a:xfrm>
            <a:off x="1511300" y="2722563"/>
            <a:ext cx="54927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 sz="4000"/>
              <a:t>V</a:t>
            </a:r>
          </a:p>
        </p:txBody>
      </p:sp>
      <p:sp>
        <p:nvSpPr>
          <p:cNvPr id="25616" name="Text Box 18"/>
          <p:cNvSpPr txBox="1">
            <a:spLocks noChangeArrowheads="1"/>
          </p:cNvSpPr>
          <p:nvPr/>
        </p:nvSpPr>
        <p:spPr bwMode="auto">
          <a:xfrm>
            <a:off x="1587500" y="3700463"/>
            <a:ext cx="9445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 sz="4000"/>
              <a:t>mA</a:t>
            </a:r>
          </a:p>
        </p:txBody>
      </p:sp>
      <p:sp>
        <p:nvSpPr>
          <p:cNvPr id="25617" name="AutoShape 19"/>
          <p:cNvSpPr>
            <a:spLocks noChangeArrowheads="1"/>
          </p:cNvSpPr>
          <p:nvPr/>
        </p:nvSpPr>
        <p:spPr bwMode="auto">
          <a:xfrm>
            <a:off x="2276475" y="3270250"/>
            <a:ext cx="409575" cy="263525"/>
          </a:xfrm>
          <a:prstGeom prst="rightArrow">
            <a:avLst>
              <a:gd name="adj1" fmla="val 51806"/>
              <a:gd name="adj2" fmla="val 2771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8" name="Rectangle 20"/>
          <p:cNvSpPr>
            <a:spLocks noChangeArrowheads="1"/>
          </p:cNvSpPr>
          <p:nvPr/>
        </p:nvSpPr>
        <p:spPr bwMode="auto">
          <a:xfrm rot="1865133">
            <a:off x="6159500" y="1803400"/>
            <a:ext cx="73025" cy="2559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9" name="Rectangle 21"/>
          <p:cNvSpPr>
            <a:spLocks noChangeArrowheads="1"/>
          </p:cNvSpPr>
          <p:nvPr/>
        </p:nvSpPr>
        <p:spPr bwMode="auto">
          <a:xfrm rot="2878336">
            <a:off x="5665788" y="1425575"/>
            <a:ext cx="74612" cy="2560638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20" name="Rectangle 22"/>
          <p:cNvSpPr>
            <a:spLocks noChangeArrowheads="1"/>
          </p:cNvSpPr>
          <p:nvPr/>
        </p:nvSpPr>
        <p:spPr bwMode="auto">
          <a:xfrm rot="936729">
            <a:off x="6724650" y="1974850"/>
            <a:ext cx="73025" cy="2559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5621" name="Group 23"/>
          <p:cNvGrpSpPr>
            <a:grpSpLocks/>
          </p:cNvGrpSpPr>
          <p:nvPr/>
        </p:nvGrpSpPr>
        <p:grpSpPr bwMode="auto">
          <a:xfrm>
            <a:off x="6553200" y="968375"/>
            <a:ext cx="1181100" cy="1165225"/>
            <a:chOff x="4128" y="610"/>
            <a:chExt cx="744" cy="734"/>
          </a:xfrm>
        </p:grpSpPr>
        <p:sp>
          <p:nvSpPr>
            <p:cNvPr id="25630" name="Rectangle 24"/>
            <p:cNvSpPr>
              <a:spLocks noChangeArrowheads="1"/>
            </p:cNvSpPr>
            <p:nvPr/>
          </p:nvSpPr>
          <p:spPr bwMode="auto">
            <a:xfrm rot="1861464">
              <a:off x="4128" y="774"/>
              <a:ext cx="424" cy="48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31" name="Freeform 25"/>
            <p:cNvSpPr>
              <a:spLocks noChangeArrowheads="1"/>
            </p:cNvSpPr>
            <p:nvPr/>
          </p:nvSpPr>
          <p:spPr bwMode="auto">
            <a:xfrm>
              <a:off x="4304" y="610"/>
              <a:ext cx="568" cy="278"/>
            </a:xfrm>
            <a:custGeom>
              <a:avLst/>
              <a:gdLst>
                <a:gd name="T0" fmla="*/ 0 w 569"/>
                <a:gd name="T1" fmla="*/ 72 h 279"/>
                <a:gd name="T2" fmla="*/ 349 w 569"/>
                <a:gd name="T3" fmla="*/ 276 h 279"/>
                <a:gd name="T4" fmla="*/ 566 w 569"/>
                <a:gd name="T5" fmla="*/ 214 h 279"/>
                <a:gd name="T6" fmla="*/ 483 w 569"/>
                <a:gd name="T7" fmla="*/ 93 h 279"/>
                <a:gd name="T8" fmla="*/ 359 w 569"/>
                <a:gd name="T9" fmla="*/ 20 h 279"/>
                <a:gd name="T10" fmla="*/ 238 w 569"/>
                <a:gd name="T11" fmla="*/ 0 h 279"/>
                <a:gd name="T12" fmla="*/ 103 w 569"/>
                <a:gd name="T13" fmla="*/ 20 h 279"/>
                <a:gd name="T14" fmla="*/ 0 w 569"/>
                <a:gd name="T15" fmla="*/ 72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9"/>
                <a:gd name="T25" fmla="*/ 0 h 279"/>
                <a:gd name="T26" fmla="*/ 569 w 569"/>
                <a:gd name="T27" fmla="*/ 279 h 2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9" h="279">
                  <a:moveTo>
                    <a:pt x="0" y="72"/>
                  </a:moveTo>
                  <a:lnTo>
                    <a:pt x="352" y="279"/>
                  </a:lnTo>
                  <a:lnTo>
                    <a:pt x="569" y="217"/>
                  </a:lnTo>
                  <a:lnTo>
                    <a:pt x="486" y="93"/>
                  </a:lnTo>
                  <a:lnTo>
                    <a:pt x="362" y="20"/>
                  </a:lnTo>
                  <a:lnTo>
                    <a:pt x="238" y="0"/>
                  </a:lnTo>
                  <a:lnTo>
                    <a:pt x="103" y="2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32" name="Freeform 26"/>
            <p:cNvSpPr>
              <a:spLocks noChangeArrowheads="1"/>
            </p:cNvSpPr>
            <p:nvPr/>
          </p:nvSpPr>
          <p:spPr bwMode="auto">
            <a:xfrm>
              <a:off x="4416" y="868"/>
              <a:ext cx="434" cy="476"/>
            </a:xfrm>
            <a:custGeom>
              <a:avLst/>
              <a:gdLst>
                <a:gd name="T0" fmla="*/ 0 w 435"/>
                <a:gd name="T1" fmla="*/ 476 h 476"/>
                <a:gd name="T2" fmla="*/ 208 w 435"/>
                <a:gd name="T3" fmla="*/ 373 h 476"/>
                <a:gd name="T4" fmla="*/ 432 w 435"/>
                <a:gd name="T5" fmla="*/ 0 h 476"/>
                <a:gd name="T6" fmla="*/ 256 w 435"/>
                <a:gd name="T7" fmla="*/ 52 h 476"/>
                <a:gd name="T8" fmla="*/ 0 w 435"/>
                <a:gd name="T9" fmla="*/ 476 h 4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5"/>
                <a:gd name="T16" fmla="*/ 0 h 476"/>
                <a:gd name="T17" fmla="*/ 435 w 435"/>
                <a:gd name="T18" fmla="*/ 476 h 4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5" h="476">
                  <a:moveTo>
                    <a:pt x="0" y="476"/>
                  </a:moveTo>
                  <a:lnTo>
                    <a:pt x="208" y="373"/>
                  </a:lnTo>
                  <a:lnTo>
                    <a:pt x="435" y="0"/>
                  </a:lnTo>
                  <a:lnTo>
                    <a:pt x="259" y="52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622" name="Text Box 27"/>
          <p:cNvSpPr txBox="1">
            <a:spLocks noChangeArrowheads="1"/>
          </p:cNvSpPr>
          <p:nvPr/>
        </p:nvSpPr>
        <p:spPr bwMode="auto">
          <a:xfrm>
            <a:off x="7645400" y="1352550"/>
            <a:ext cx="10175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NPN</a:t>
            </a:r>
          </a:p>
        </p:txBody>
      </p:sp>
      <p:sp>
        <p:nvSpPr>
          <p:cNvPr id="25623" name="Text Box 28"/>
          <p:cNvSpPr txBox="1">
            <a:spLocks noChangeArrowheads="1"/>
          </p:cNvSpPr>
          <p:nvPr/>
        </p:nvSpPr>
        <p:spPr bwMode="auto">
          <a:xfrm>
            <a:off x="4422775" y="3451225"/>
            <a:ext cx="419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E</a:t>
            </a:r>
          </a:p>
        </p:txBody>
      </p:sp>
      <p:sp>
        <p:nvSpPr>
          <p:cNvPr id="25624" name="Text Box 29"/>
          <p:cNvSpPr txBox="1">
            <a:spLocks noChangeArrowheads="1"/>
          </p:cNvSpPr>
          <p:nvPr/>
        </p:nvSpPr>
        <p:spPr bwMode="auto">
          <a:xfrm>
            <a:off x="5194300" y="4076700"/>
            <a:ext cx="419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B</a:t>
            </a:r>
          </a:p>
        </p:txBody>
      </p:sp>
      <p:sp>
        <p:nvSpPr>
          <p:cNvPr id="25625" name="Text Box 30"/>
          <p:cNvSpPr txBox="1">
            <a:spLocks noChangeArrowheads="1"/>
          </p:cNvSpPr>
          <p:nvPr/>
        </p:nvSpPr>
        <p:spPr bwMode="auto">
          <a:xfrm>
            <a:off x="6149975" y="4403725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C</a:t>
            </a:r>
          </a:p>
        </p:txBody>
      </p:sp>
      <p:sp>
        <p:nvSpPr>
          <p:cNvPr id="25626" name="Oval 31"/>
          <p:cNvSpPr>
            <a:spLocks noChangeArrowheads="1"/>
          </p:cNvSpPr>
          <p:nvPr/>
        </p:nvSpPr>
        <p:spPr bwMode="auto">
          <a:xfrm rot="63626">
            <a:off x="5619750" y="2508250"/>
            <a:ext cx="485775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27" name="Oval 32"/>
          <p:cNvSpPr>
            <a:spLocks noChangeArrowheads="1"/>
          </p:cNvSpPr>
          <p:nvPr/>
        </p:nvSpPr>
        <p:spPr bwMode="auto">
          <a:xfrm rot="-699481">
            <a:off x="5549900" y="3536950"/>
            <a:ext cx="485775" cy="2286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28" name="Freeform 33"/>
          <p:cNvSpPr>
            <a:spLocks noChangeArrowheads="1"/>
          </p:cNvSpPr>
          <p:nvPr/>
        </p:nvSpPr>
        <p:spPr bwMode="auto">
          <a:xfrm>
            <a:off x="1181100" y="990600"/>
            <a:ext cx="2282825" cy="485775"/>
          </a:xfrm>
          <a:custGeom>
            <a:avLst/>
            <a:gdLst>
              <a:gd name="T0" fmla="*/ 0 w 1438"/>
              <a:gd name="T1" fmla="*/ 2147483647 h 306"/>
              <a:gd name="T2" fmla="*/ 2147483647 w 1438"/>
              <a:gd name="T3" fmla="*/ 2147483647 h 306"/>
              <a:gd name="T4" fmla="*/ 2147483647 w 1438"/>
              <a:gd name="T5" fmla="*/ 2147483647 h 306"/>
              <a:gd name="T6" fmla="*/ 2147483647 w 1438"/>
              <a:gd name="T7" fmla="*/ 2147483647 h 306"/>
              <a:gd name="T8" fmla="*/ 2147483647 w 1438"/>
              <a:gd name="T9" fmla="*/ 2147483647 h 306"/>
              <a:gd name="T10" fmla="*/ 2147483647 w 1438"/>
              <a:gd name="T11" fmla="*/ 2147483647 h 306"/>
              <a:gd name="T12" fmla="*/ 2147483647 w 1438"/>
              <a:gd name="T13" fmla="*/ 2147483647 h 306"/>
              <a:gd name="T14" fmla="*/ 2147483647 w 1438"/>
              <a:gd name="T15" fmla="*/ 2147483647 h 306"/>
              <a:gd name="T16" fmla="*/ 2147483647 w 1438"/>
              <a:gd name="T17" fmla="*/ 2147483647 h 30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38"/>
              <a:gd name="T28" fmla="*/ 0 h 306"/>
              <a:gd name="T29" fmla="*/ 1438 w 1438"/>
              <a:gd name="T30" fmla="*/ 306 h 30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38" h="306">
                <a:moveTo>
                  <a:pt x="0" y="297"/>
                </a:moveTo>
                <a:cubicBezTo>
                  <a:pt x="27" y="275"/>
                  <a:pt x="105" y="202"/>
                  <a:pt x="165" y="162"/>
                </a:cubicBezTo>
                <a:cubicBezTo>
                  <a:pt x="225" y="122"/>
                  <a:pt x="284" y="85"/>
                  <a:pt x="362" y="59"/>
                </a:cubicBezTo>
                <a:cubicBezTo>
                  <a:pt x="440" y="33"/>
                  <a:pt x="552" y="14"/>
                  <a:pt x="631" y="7"/>
                </a:cubicBezTo>
                <a:cubicBezTo>
                  <a:pt x="710" y="0"/>
                  <a:pt x="771" y="6"/>
                  <a:pt x="839" y="15"/>
                </a:cubicBezTo>
                <a:cubicBezTo>
                  <a:pt x="907" y="24"/>
                  <a:pt x="978" y="42"/>
                  <a:pt x="1037" y="60"/>
                </a:cubicBezTo>
                <a:cubicBezTo>
                  <a:pt x="1096" y="78"/>
                  <a:pt x="1148" y="97"/>
                  <a:pt x="1195" y="121"/>
                </a:cubicBezTo>
                <a:cubicBezTo>
                  <a:pt x="1242" y="145"/>
                  <a:pt x="1281" y="174"/>
                  <a:pt x="1321" y="205"/>
                </a:cubicBezTo>
                <a:cubicBezTo>
                  <a:pt x="1361" y="236"/>
                  <a:pt x="1414" y="285"/>
                  <a:pt x="1438" y="30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29" name="Rectangle 34"/>
          <p:cNvSpPr>
            <a:spLocks noChangeArrowheads="1"/>
          </p:cNvSpPr>
          <p:nvPr/>
        </p:nvSpPr>
        <p:spPr bwMode="auto">
          <a:xfrm rot="-1534338">
            <a:off x="1019175" y="1282700"/>
            <a:ext cx="4159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b="1">
                <a:latin typeface="Symbol" pitchFamily="18" charset="2"/>
                <a:sym typeface="Symbol" pitchFamily="18" charset="2"/>
              </a:rPr>
              <a:t>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736600" y="523875"/>
            <a:ext cx="3136900" cy="3857625"/>
          </a:xfrm>
          <a:prstGeom prst="roundRect">
            <a:avLst>
              <a:gd name="adj" fmla="val 16500"/>
            </a:avLst>
          </a:prstGeom>
          <a:solidFill>
            <a:srgbClr val="CCCC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1066800" y="819150"/>
            <a:ext cx="2495550" cy="1755775"/>
          </a:xfrm>
          <a:prstGeom prst="roundRect">
            <a:avLst>
              <a:gd name="adj" fmla="val 1609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 rot="1997997">
            <a:off x="3222625" y="1393825"/>
            <a:ext cx="3349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 sz="2400"/>
              <a:t>0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3333750" y="3921125"/>
            <a:ext cx="244475" cy="2444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971550" y="3876675"/>
            <a:ext cx="244475" cy="2444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904875" y="3432175"/>
            <a:ext cx="361950" cy="361950"/>
            <a:chOff x="570" y="2162"/>
            <a:chExt cx="228" cy="228"/>
          </a:xfrm>
        </p:grpSpPr>
        <p:sp>
          <p:nvSpPr>
            <p:cNvPr id="26657" name="Rectangle 8"/>
            <p:cNvSpPr>
              <a:spLocks noChangeArrowheads="1"/>
            </p:cNvSpPr>
            <p:nvPr/>
          </p:nvSpPr>
          <p:spPr bwMode="auto">
            <a:xfrm>
              <a:off x="662" y="2162"/>
              <a:ext cx="50" cy="228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58" name="Rectangle 9"/>
            <p:cNvSpPr>
              <a:spLocks noChangeArrowheads="1"/>
            </p:cNvSpPr>
            <p:nvPr/>
          </p:nvSpPr>
          <p:spPr bwMode="auto">
            <a:xfrm rot="-5400004">
              <a:off x="654" y="2154"/>
              <a:ext cx="51" cy="228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6632" name="Rectangle 10"/>
          <p:cNvSpPr>
            <a:spLocks noChangeArrowheads="1"/>
          </p:cNvSpPr>
          <p:nvPr/>
        </p:nvSpPr>
        <p:spPr bwMode="auto">
          <a:xfrm rot="-5400004">
            <a:off x="3416300" y="3486150"/>
            <a:ext cx="82550" cy="3619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 rot="16880281" flipV="1">
            <a:off x="1250950" y="1282700"/>
            <a:ext cx="933450" cy="139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34" name="Freeform 12"/>
          <p:cNvSpPr>
            <a:spLocks noChangeArrowheads="1"/>
          </p:cNvSpPr>
          <p:nvPr/>
        </p:nvSpPr>
        <p:spPr bwMode="auto">
          <a:xfrm>
            <a:off x="1082675" y="3562350"/>
            <a:ext cx="5534025" cy="1635125"/>
          </a:xfrm>
          <a:custGeom>
            <a:avLst/>
            <a:gdLst>
              <a:gd name="T0" fmla="*/ 0 w 3486"/>
              <a:gd name="T1" fmla="*/ 2147483647 h 1031"/>
              <a:gd name="T2" fmla="*/ 2147483647 w 3486"/>
              <a:gd name="T3" fmla="*/ 2147483647 h 1031"/>
              <a:gd name="T4" fmla="*/ 2147483647 w 3486"/>
              <a:gd name="T5" fmla="*/ 2147483647 h 1031"/>
              <a:gd name="T6" fmla="*/ 2147483647 w 3486"/>
              <a:gd name="T7" fmla="*/ 2147483647 h 1031"/>
              <a:gd name="T8" fmla="*/ 2147483647 w 3486"/>
              <a:gd name="T9" fmla="*/ 2147483647 h 1031"/>
              <a:gd name="T10" fmla="*/ 2147483647 w 3486"/>
              <a:gd name="T11" fmla="*/ 0 h 10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86"/>
              <a:gd name="T19" fmla="*/ 0 h 1031"/>
              <a:gd name="T20" fmla="*/ 3486 w 3486"/>
              <a:gd name="T21" fmla="*/ 1031 h 10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86" h="1031">
                <a:moveTo>
                  <a:pt x="0" y="249"/>
                </a:moveTo>
                <a:cubicBezTo>
                  <a:pt x="65" y="459"/>
                  <a:pt x="131" y="670"/>
                  <a:pt x="310" y="797"/>
                </a:cubicBezTo>
                <a:cubicBezTo>
                  <a:pt x="489" y="924"/>
                  <a:pt x="824" y="997"/>
                  <a:pt x="1076" y="1014"/>
                </a:cubicBezTo>
                <a:cubicBezTo>
                  <a:pt x="1328" y="1031"/>
                  <a:pt x="1606" y="1026"/>
                  <a:pt x="1820" y="900"/>
                </a:cubicBezTo>
                <a:cubicBezTo>
                  <a:pt x="2034" y="774"/>
                  <a:pt x="2080" y="409"/>
                  <a:pt x="2358" y="259"/>
                </a:cubicBezTo>
                <a:cubicBezTo>
                  <a:pt x="2636" y="109"/>
                  <a:pt x="3251" y="54"/>
                  <a:pt x="3486" y="0"/>
                </a:cubicBezTo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35" name="Freeform 13"/>
          <p:cNvSpPr>
            <a:spLocks noChangeArrowheads="1"/>
          </p:cNvSpPr>
          <p:nvPr/>
        </p:nvSpPr>
        <p:spPr bwMode="auto">
          <a:xfrm>
            <a:off x="3432175" y="2593975"/>
            <a:ext cx="2444750" cy="2178050"/>
          </a:xfrm>
          <a:custGeom>
            <a:avLst/>
            <a:gdLst>
              <a:gd name="T0" fmla="*/ 0 w 1541"/>
              <a:gd name="T1" fmla="*/ 2147483647 h 1373"/>
              <a:gd name="T2" fmla="*/ 2147483647 w 1541"/>
              <a:gd name="T3" fmla="*/ 2147483647 h 1373"/>
              <a:gd name="T4" fmla="*/ 2147483647 w 1541"/>
              <a:gd name="T5" fmla="*/ 2147483647 h 1373"/>
              <a:gd name="T6" fmla="*/ 2147483647 w 1541"/>
              <a:gd name="T7" fmla="*/ 2147483647 h 1373"/>
              <a:gd name="T8" fmla="*/ 2147483647 w 1541"/>
              <a:gd name="T9" fmla="*/ 2147483647 h 1373"/>
              <a:gd name="T10" fmla="*/ 2147483647 w 1541"/>
              <a:gd name="T11" fmla="*/ 2147483647 h 1373"/>
              <a:gd name="T12" fmla="*/ 2147483647 w 1541"/>
              <a:gd name="T13" fmla="*/ 2147483647 h 1373"/>
              <a:gd name="T14" fmla="*/ 2147483647 w 1541"/>
              <a:gd name="T15" fmla="*/ 2147483647 h 1373"/>
              <a:gd name="T16" fmla="*/ 2147483647 w 1541"/>
              <a:gd name="T17" fmla="*/ 0 h 1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41"/>
              <a:gd name="T28" fmla="*/ 0 h 1373"/>
              <a:gd name="T29" fmla="*/ 1541 w 1541"/>
              <a:gd name="T30" fmla="*/ 1373 h 1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41" h="1373">
                <a:moveTo>
                  <a:pt x="0" y="931"/>
                </a:moveTo>
                <a:cubicBezTo>
                  <a:pt x="48" y="1038"/>
                  <a:pt x="96" y="1146"/>
                  <a:pt x="165" y="1200"/>
                </a:cubicBezTo>
                <a:cubicBezTo>
                  <a:pt x="234" y="1254"/>
                  <a:pt x="335" y="1373"/>
                  <a:pt x="414" y="1252"/>
                </a:cubicBezTo>
                <a:cubicBezTo>
                  <a:pt x="493" y="1131"/>
                  <a:pt x="563" y="664"/>
                  <a:pt x="641" y="476"/>
                </a:cubicBezTo>
                <a:cubicBezTo>
                  <a:pt x="719" y="288"/>
                  <a:pt x="801" y="200"/>
                  <a:pt x="879" y="124"/>
                </a:cubicBezTo>
                <a:cubicBezTo>
                  <a:pt x="957" y="48"/>
                  <a:pt x="1036" y="40"/>
                  <a:pt x="1107" y="21"/>
                </a:cubicBezTo>
                <a:cubicBezTo>
                  <a:pt x="1178" y="2"/>
                  <a:pt x="1245" y="13"/>
                  <a:pt x="1303" y="11"/>
                </a:cubicBezTo>
                <a:cubicBezTo>
                  <a:pt x="1361" y="9"/>
                  <a:pt x="1418" y="13"/>
                  <a:pt x="1458" y="11"/>
                </a:cubicBezTo>
                <a:cubicBezTo>
                  <a:pt x="1498" y="9"/>
                  <a:pt x="1524" y="2"/>
                  <a:pt x="1541" y="0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36" name="Text Box 14"/>
          <p:cNvSpPr txBox="1">
            <a:spLocks noChangeArrowheads="1"/>
          </p:cNvSpPr>
          <p:nvPr/>
        </p:nvSpPr>
        <p:spPr bwMode="auto">
          <a:xfrm>
            <a:off x="1273175" y="5915025"/>
            <a:ext cx="74501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 sz="3200" b="1" dirty="0">
                <a:solidFill>
                  <a:srgbClr val="CC0000"/>
                </a:solidFill>
                <a:latin typeface="Calibri" pitchFamily="34" charset="0"/>
              </a:rPr>
              <a:t>A </a:t>
            </a:r>
            <a:r>
              <a:rPr kumimoji="0" lang="en-US" sz="3200" b="1" dirty="0" err="1">
                <a:solidFill>
                  <a:srgbClr val="CC0000"/>
                </a:solidFill>
                <a:latin typeface="Calibri" pitchFamily="34" charset="0"/>
              </a:rPr>
              <a:t>resistência</a:t>
            </a:r>
            <a:r>
              <a:rPr kumimoji="0" lang="en-US" sz="3200" b="1" dirty="0">
                <a:solidFill>
                  <a:srgbClr val="CC0000"/>
                </a:solidFill>
                <a:latin typeface="Calibri" pitchFamily="34" charset="0"/>
              </a:rPr>
              <a:t> </a:t>
            </a:r>
            <a:r>
              <a:rPr kumimoji="0" lang="en-US" sz="3200" b="1" dirty="0" err="1">
                <a:solidFill>
                  <a:srgbClr val="CC0000"/>
                </a:solidFill>
                <a:latin typeface="Calibri" pitchFamily="34" charset="0"/>
              </a:rPr>
              <a:t>coletor-emissor</a:t>
            </a:r>
            <a:r>
              <a:rPr kumimoji="0" lang="en-US" sz="3200" b="1" dirty="0">
                <a:solidFill>
                  <a:srgbClr val="CC0000"/>
                </a:solidFill>
                <a:latin typeface="Calibri" pitchFamily="34" charset="0"/>
              </a:rPr>
              <a:t> é </a:t>
            </a:r>
            <a:r>
              <a:rPr kumimoji="0" lang="en-US" sz="3200" b="1" dirty="0" err="1">
                <a:solidFill>
                  <a:srgbClr val="CC0000"/>
                </a:solidFill>
                <a:latin typeface="Calibri" pitchFamily="34" charset="0"/>
              </a:rPr>
              <a:t>muito</a:t>
            </a:r>
            <a:r>
              <a:rPr kumimoji="0" lang="en-US" sz="3200" b="1" dirty="0">
                <a:solidFill>
                  <a:srgbClr val="CC0000"/>
                </a:solidFill>
                <a:latin typeface="Calibri" pitchFamily="34" charset="0"/>
              </a:rPr>
              <a:t> </a:t>
            </a:r>
            <a:r>
              <a:rPr kumimoji="0" lang="en-US" sz="3200" b="1" dirty="0" err="1">
                <a:solidFill>
                  <a:srgbClr val="CC0000"/>
                </a:solidFill>
                <a:latin typeface="Calibri" pitchFamily="34" charset="0"/>
              </a:rPr>
              <a:t>alta</a:t>
            </a:r>
            <a:r>
              <a:rPr kumimoji="0" lang="en-US" sz="3200" b="1" dirty="0">
                <a:solidFill>
                  <a:srgbClr val="CC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26637" name="Oval 15"/>
          <p:cNvSpPr>
            <a:spLocks noChangeArrowheads="1"/>
          </p:cNvSpPr>
          <p:nvPr/>
        </p:nvSpPr>
        <p:spPr bwMode="auto">
          <a:xfrm>
            <a:off x="1889125" y="3019425"/>
            <a:ext cx="787400" cy="787400"/>
          </a:xfrm>
          <a:prstGeom prst="ellipse">
            <a:avLst/>
          </a:prstGeom>
          <a:solidFill>
            <a:srgbClr val="3333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6638" name="Freeform 16"/>
          <p:cNvSpPr>
            <a:spLocks noChangeArrowheads="1"/>
          </p:cNvSpPr>
          <p:nvPr/>
        </p:nvSpPr>
        <p:spPr bwMode="auto">
          <a:xfrm>
            <a:off x="2755900" y="3206750"/>
            <a:ext cx="444500" cy="425450"/>
          </a:xfrm>
          <a:custGeom>
            <a:avLst/>
            <a:gdLst>
              <a:gd name="T0" fmla="*/ 0 w 280"/>
              <a:gd name="T1" fmla="*/ 2147483647 h 269"/>
              <a:gd name="T2" fmla="*/ 2147483647 w 280"/>
              <a:gd name="T3" fmla="*/ 2147483647 h 269"/>
              <a:gd name="T4" fmla="*/ 2147483647 w 280"/>
              <a:gd name="T5" fmla="*/ 2147483647 h 269"/>
              <a:gd name="T6" fmla="*/ 2147483647 w 280"/>
              <a:gd name="T7" fmla="*/ 2147483647 h 269"/>
              <a:gd name="T8" fmla="*/ 2147483647 w 280"/>
              <a:gd name="T9" fmla="*/ 2147483647 h 269"/>
              <a:gd name="T10" fmla="*/ 2147483647 w 280"/>
              <a:gd name="T11" fmla="*/ 2147483647 h 269"/>
              <a:gd name="T12" fmla="*/ 2147483647 w 280"/>
              <a:gd name="T13" fmla="*/ 2147483647 h 269"/>
              <a:gd name="T14" fmla="*/ 2147483647 w 280"/>
              <a:gd name="T15" fmla="*/ 2147483647 h 2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0"/>
              <a:gd name="T25" fmla="*/ 0 h 269"/>
              <a:gd name="T26" fmla="*/ 280 w 280"/>
              <a:gd name="T27" fmla="*/ 269 h 26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0" h="269">
                <a:moveTo>
                  <a:pt x="0" y="255"/>
                </a:moveTo>
                <a:cubicBezTo>
                  <a:pt x="17" y="253"/>
                  <a:pt x="97" y="267"/>
                  <a:pt x="104" y="245"/>
                </a:cubicBezTo>
                <a:cubicBezTo>
                  <a:pt x="111" y="223"/>
                  <a:pt x="47" y="159"/>
                  <a:pt x="42" y="121"/>
                </a:cubicBezTo>
                <a:cubicBezTo>
                  <a:pt x="37" y="83"/>
                  <a:pt x="47" y="34"/>
                  <a:pt x="73" y="17"/>
                </a:cubicBezTo>
                <a:cubicBezTo>
                  <a:pt x="99" y="0"/>
                  <a:pt x="169" y="2"/>
                  <a:pt x="197" y="17"/>
                </a:cubicBezTo>
                <a:cubicBezTo>
                  <a:pt x="225" y="32"/>
                  <a:pt x="240" y="72"/>
                  <a:pt x="238" y="110"/>
                </a:cubicBezTo>
                <a:cubicBezTo>
                  <a:pt x="236" y="148"/>
                  <a:pt x="179" y="221"/>
                  <a:pt x="186" y="245"/>
                </a:cubicBezTo>
                <a:cubicBezTo>
                  <a:pt x="193" y="269"/>
                  <a:pt x="261" y="253"/>
                  <a:pt x="280" y="255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39" name="Text Box 17"/>
          <p:cNvSpPr txBox="1">
            <a:spLocks noChangeArrowheads="1"/>
          </p:cNvSpPr>
          <p:nvPr/>
        </p:nvSpPr>
        <p:spPr bwMode="auto">
          <a:xfrm>
            <a:off x="1511300" y="2722563"/>
            <a:ext cx="54927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 sz="4000"/>
              <a:t>V</a:t>
            </a:r>
          </a:p>
        </p:txBody>
      </p:sp>
      <p:sp>
        <p:nvSpPr>
          <p:cNvPr id="26640" name="Text Box 18"/>
          <p:cNvSpPr txBox="1">
            <a:spLocks noChangeArrowheads="1"/>
          </p:cNvSpPr>
          <p:nvPr/>
        </p:nvSpPr>
        <p:spPr bwMode="auto">
          <a:xfrm>
            <a:off x="1587500" y="3700463"/>
            <a:ext cx="9445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 sz="4000"/>
              <a:t>mA</a:t>
            </a:r>
          </a:p>
        </p:txBody>
      </p:sp>
      <p:sp>
        <p:nvSpPr>
          <p:cNvPr id="26641" name="AutoShape 19"/>
          <p:cNvSpPr>
            <a:spLocks noChangeArrowheads="1"/>
          </p:cNvSpPr>
          <p:nvPr/>
        </p:nvSpPr>
        <p:spPr bwMode="auto">
          <a:xfrm>
            <a:off x="2276475" y="3270250"/>
            <a:ext cx="409575" cy="263525"/>
          </a:xfrm>
          <a:prstGeom prst="rightArrow">
            <a:avLst>
              <a:gd name="adj1" fmla="val 51806"/>
              <a:gd name="adj2" fmla="val 2771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42" name="Rectangle 20"/>
          <p:cNvSpPr>
            <a:spLocks noChangeArrowheads="1"/>
          </p:cNvSpPr>
          <p:nvPr/>
        </p:nvSpPr>
        <p:spPr bwMode="auto">
          <a:xfrm rot="1865133">
            <a:off x="6159500" y="1803400"/>
            <a:ext cx="73025" cy="2559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43" name="Rectangle 21"/>
          <p:cNvSpPr>
            <a:spLocks noChangeArrowheads="1"/>
          </p:cNvSpPr>
          <p:nvPr/>
        </p:nvSpPr>
        <p:spPr bwMode="auto">
          <a:xfrm rot="2878336">
            <a:off x="5665788" y="1425575"/>
            <a:ext cx="74612" cy="2560638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44" name="Rectangle 22"/>
          <p:cNvSpPr>
            <a:spLocks noChangeArrowheads="1"/>
          </p:cNvSpPr>
          <p:nvPr/>
        </p:nvSpPr>
        <p:spPr bwMode="auto">
          <a:xfrm rot="936729">
            <a:off x="6724650" y="1974850"/>
            <a:ext cx="73025" cy="2559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6645" name="Group 23"/>
          <p:cNvGrpSpPr>
            <a:grpSpLocks/>
          </p:cNvGrpSpPr>
          <p:nvPr/>
        </p:nvGrpSpPr>
        <p:grpSpPr bwMode="auto">
          <a:xfrm>
            <a:off x="6553200" y="968375"/>
            <a:ext cx="1181100" cy="1165225"/>
            <a:chOff x="4128" y="610"/>
            <a:chExt cx="744" cy="734"/>
          </a:xfrm>
        </p:grpSpPr>
        <p:sp>
          <p:nvSpPr>
            <p:cNvPr id="26654" name="Rectangle 24"/>
            <p:cNvSpPr>
              <a:spLocks noChangeArrowheads="1"/>
            </p:cNvSpPr>
            <p:nvPr/>
          </p:nvSpPr>
          <p:spPr bwMode="auto">
            <a:xfrm rot="1861464">
              <a:off x="4128" y="774"/>
              <a:ext cx="424" cy="48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55" name="Freeform 25"/>
            <p:cNvSpPr>
              <a:spLocks noChangeArrowheads="1"/>
            </p:cNvSpPr>
            <p:nvPr/>
          </p:nvSpPr>
          <p:spPr bwMode="auto">
            <a:xfrm>
              <a:off x="4304" y="610"/>
              <a:ext cx="568" cy="278"/>
            </a:xfrm>
            <a:custGeom>
              <a:avLst/>
              <a:gdLst>
                <a:gd name="T0" fmla="*/ 0 w 569"/>
                <a:gd name="T1" fmla="*/ 72 h 279"/>
                <a:gd name="T2" fmla="*/ 349 w 569"/>
                <a:gd name="T3" fmla="*/ 276 h 279"/>
                <a:gd name="T4" fmla="*/ 566 w 569"/>
                <a:gd name="T5" fmla="*/ 214 h 279"/>
                <a:gd name="T6" fmla="*/ 483 w 569"/>
                <a:gd name="T7" fmla="*/ 93 h 279"/>
                <a:gd name="T8" fmla="*/ 359 w 569"/>
                <a:gd name="T9" fmla="*/ 20 h 279"/>
                <a:gd name="T10" fmla="*/ 238 w 569"/>
                <a:gd name="T11" fmla="*/ 0 h 279"/>
                <a:gd name="T12" fmla="*/ 103 w 569"/>
                <a:gd name="T13" fmla="*/ 20 h 279"/>
                <a:gd name="T14" fmla="*/ 0 w 569"/>
                <a:gd name="T15" fmla="*/ 72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9"/>
                <a:gd name="T25" fmla="*/ 0 h 279"/>
                <a:gd name="T26" fmla="*/ 569 w 569"/>
                <a:gd name="T27" fmla="*/ 279 h 2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9" h="279">
                  <a:moveTo>
                    <a:pt x="0" y="72"/>
                  </a:moveTo>
                  <a:lnTo>
                    <a:pt x="352" y="279"/>
                  </a:lnTo>
                  <a:lnTo>
                    <a:pt x="569" y="217"/>
                  </a:lnTo>
                  <a:lnTo>
                    <a:pt x="486" y="93"/>
                  </a:lnTo>
                  <a:lnTo>
                    <a:pt x="362" y="20"/>
                  </a:lnTo>
                  <a:lnTo>
                    <a:pt x="238" y="0"/>
                  </a:lnTo>
                  <a:lnTo>
                    <a:pt x="103" y="2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56" name="Freeform 26"/>
            <p:cNvSpPr>
              <a:spLocks noChangeArrowheads="1"/>
            </p:cNvSpPr>
            <p:nvPr/>
          </p:nvSpPr>
          <p:spPr bwMode="auto">
            <a:xfrm>
              <a:off x="4416" y="868"/>
              <a:ext cx="434" cy="476"/>
            </a:xfrm>
            <a:custGeom>
              <a:avLst/>
              <a:gdLst>
                <a:gd name="T0" fmla="*/ 0 w 435"/>
                <a:gd name="T1" fmla="*/ 476 h 476"/>
                <a:gd name="T2" fmla="*/ 208 w 435"/>
                <a:gd name="T3" fmla="*/ 373 h 476"/>
                <a:gd name="T4" fmla="*/ 432 w 435"/>
                <a:gd name="T5" fmla="*/ 0 h 476"/>
                <a:gd name="T6" fmla="*/ 256 w 435"/>
                <a:gd name="T7" fmla="*/ 52 h 476"/>
                <a:gd name="T8" fmla="*/ 0 w 435"/>
                <a:gd name="T9" fmla="*/ 476 h 4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5"/>
                <a:gd name="T16" fmla="*/ 0 h 476"/>
                <a:gd name="T17" fmla="*/ 435 w 435"/>
                <a:gd name="T18" fmla="*/ 476 h 4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5" h="476">
                  <a:moveTo>
                    <a:pt x="0" y="476"/>
                  </a:moveTo>
                  <a:lnTo>
                    <a:pt x="208" y="373"/>
                  </a:lnTo>
                  <a:lnTo>
                    <a:pt x="435" y="0"/>
                  </a:lnTo>
                  <a:lnTo>
                    <a:pt x="259" y="52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6646" name="Text Box 27"/>
          <p:cNvSpPr txBox="1">
            <a:spLocks noChangeArrowheads="1"/>
          </p:cNvSpPr>
          <p:nvPr/>
        </p:nvSpPr>
        <p:spPr bwMode="auto">
          <a:xfrm>
            <a:off x="7645400" y="1352550"/>
            <a:ext cx="10175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NPN</a:t>
            </a:r>
          </a:p>
        </p:txBody>
      </p:sp>
      <p:sp>
        <p:nvSpPr>
          <p:cNvPr id="26647" name="Text Box 28"/>
          <p:cNvSpPr txBox="1">
            <a:spLocks noChangeArrowheads="1"/>
          </p:cNvSpPr>
          <p:nvPr/>
        </p:nvSpPr>
        <p:spPr bwMode="auto">
          <a:xfrm>
            <a:off x="4422775" y="3451225"/>
            <a:ext cx="419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E</a:t>
            </a:r>
          </a:p>
        </p:txBody>
      </p:sp>
      <p:sp>
        <p:nvSpPr>
          <p:cNvPr id="26648" name="Text Box 29"/>
          <p:cNvSpPr txBox="1">
            <a:spLocks noChangeArrowheads="1"/>
          </p:cNvSpPr>
          <p:nvPr/>
        </p:nvSpPr>
        <p:spPr bwMode="auto">
          <a:xfrm>
            <a:off x="5194300" y="4076700"/>
            <a:ext cx="419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B</a:t>
            </a:r>
          </a:p>
        </p:txBody>
      </p:sp>
      <p:sp>
        <p:nvSpPr>
          <p:cNvPr id="26649" name="Text Box 30"/>
          <p:cNvSpPr txBox="1">
            <a:spLocks noChangeArrowheads="1"/>
          </p:cNvSpPr>
          <p:nvPr/>
        </p:nvSpPr>
        <p:spPr bwMode="auto">
          <a:xfrm>
            <a:off x="6149975" y="4403725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C</a:t>
            </a:r>
          </a:p>
        </p:txBody>
      </p:sp>
      <p:sp>
        <p:nvSpPr>
          <p:cNvPr id="26650" name="Oval 31"/>
          <p:cNvSpPr>
            <a:spLocks noChangeArrowheads="1"/>
          </p:cNvSpPr>
          <p:nvPr/>
        </p:nvSpPr>
        <p:spPr bwMode="auto">
          <a:xfrm rot="63626">
            <a:off x="5619750" y="2508250"/>
            <a:ext cx="485775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51" name="Oval 32"/>
          <p:cNvSpPr>
            <a:spLocks noChangeArrowheads="1"/>
          </p:cNvSpPr>
          <p:nvPr/>
        </p:nvSpPr>
        <p:spPr bwMode="auto">
          <a:xfrm rot="-699481">
            <a:off x="6435725" y="3422650"/>
            <a:ext cx="485775" cy="2286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52" name="Freeform 33"/>
          <p:cNvSpPr>
            <a:spLocks noChangeArrowheads="1"/>
          </p:cNvSpPr>
          <p:nvPr/>
        </p:nvSpPr>
        <p:spPr bwMode="auto">
          <a:xfrm>
            <a:off x="1181100" y="990600"/>
            <a:ext cx="2282825" cy="485775"/>
          </a:xfrm>
          <a:custGeom>
            <a:avLst/>
            <a:gdLst>
              <a:gd name="T0" fmla="*/ 0 w 1438"/>
              <a:gd name="T1" fmla="*/ 2147483647 h 306"/>
              <a:gd name="T2" fmla="*/ 2147483647 w 1438"/>
              <a:gd name="T3" fmla="*/ 2147483647 h 306"/>
              <a:gd name="T4" fmla="*/ 2147483647 w 1438"/>
              <a:gd name="T5" fmla="*/ 2147483647 h 306"/>
              <a:gd name="T6" fmla="*/ 2147483647 w 1438"/>
              <a:gd name="T7" fmla="*/ 2147483647 h 306"/>
              <a:gd name="T8" fmla="*/ 2147483647 w 1438"/>
              <a:gd name="T9" fmla="*/ 2147483647 h 306"/>
              <a:gd name="T10" fmla="*/ 2147483647 w 1438"/>
              <a:gd name="T11" fmla="*/ 2147483647 h 306"/>
              <a:gd name="T12" fmla="*/ 2147483647 w 1438"/>
              <a:gd name="T13" fmla="*/ 2147483647 h 306"/>
              <a:gd name="T14" fmla="*/ 2147483647 w 1438"/>
              <a:gd name="T15" fmla="*/ 2147483647 h 306"/>
              <a:gd name="T16" fmla="*/ 2147483647 w 1438"/>
              <a:gd name="T17" fmla="*/ 2147483647 h 30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38"/>
              <a:gd name="T28" fmla="*/ 0 h 306"/>
              <a:gd name="T29" fmla="*/ 1438 w 1438"/>
              <a:gd name="T30" fmla="*/ 306 h 30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38" h="306">
                <a:moveTo>
                  <a:pt x="0" y="297"/>
                </a:moveTo>
                <a:cubicBezTo>
                  <a:pt x="27" y="275"/>
                  <a:pt x="105" y="202"/>
                  <a:pt x="165" y="162"/>
                </a:cubicBezTo>
                <a:cubicBezTo>
                  <a:pt x="225" y="122"/>
                  <a:pt x="284" y="85"/>
                  <a:pt x="362" y="59"/>
                </a:cubicBezTo>
                <a:cubicBezTo>
                  <a:pt x="440" y="33"/>
                  <a:pt x="552" y="14"/>
                  <a:pt x="631" y="7"/>
                </a:cubicBezTo>
                <a:cubicBezTo>
                  <a:pt x="710" y="0"/>
                  <a:pt x="771" y="6"/>
                  <a:pt x="839" y="15"/>
                </a:cubicBezTo>
                <a:cubicBezTo>
                  <a:pt x="907" y="24"/>
                  <a:pt x="978" y="42"/>
                  <a:pt x="1037" y="60"/>
                </a:cubicBezTo>
                <a:cubicBezTo>
                  <a:pt x="1096" y="78"/>
                  <a:pt x="1148" y="97"/>
                  <a:pt x="1195" y="121"/>
                </a:cubicBezTo>
                <a:cubicBezTo>
                  <a:pt x="1242" y="145"/>
                  <a:pt x="1281" y="174"/>
                  <a:pt x="1321" y="205"/>
                </a:cubicBezTo>
                <a:cubicBezTo>
                  <a:pt x="1361" y="236"/>
                  <a:pt x="1414" y="285"/>
                  <a:pt x="1438" y="30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53" name="Rectangle 34"/>
          <p:cNvSpPr>
            <a:spLocks noChangeArrowheads="1"/>
          </p:cNvSpPr>
          <p:nvPr/>
        </p:nvSpPr>
        <p:spPr bwMode="auto">
          <a:xfrm rot="-1534338">
            <a:off x="1044575" y="1257300"/>
            <a:ext cx="4159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b="1">
                <a:latin typeface="Symbol" pitchFamily="18" charset="2"/>
                <a:sym typeface="Symbol" pitchFamily="18" charset="2"/>
              </a:rPr>
              <a:t>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4562475" y="3933825"/>
            <a:ext cx="657225" cy="1771650"/>
            <a:chOff x="2874" y="2478"/>
            <a:chExt cx="414" cy="1116"/>
          </a:xfrm>
        </p:grpSpPr>
        <p:sp>
          <p:nvSpPr>
            <p:cNvPr id="27693" name="Rectangle 3"/>
            <p:cNvSpPr>
              <a:spLocks noChangeArrowheads="1"/>
            </p:cNvSpPr>
            <p:nvPr/>
          </p:nvSpPr>
          <p:spPr bwMode="auto">
            <a:xfrm>
              <a:off x="2874" y="3432"/>
              <a:ext cx="414" cy="62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94" name="Rectangle 4"/>
            <p:cNvSpPr>
              <a:spLocks noChangeArrowheads="1"/>
            </p:cNvSpPr>
            <p:nvPr/>
          </p:nvSpPr>
          <p:spPr bwMode="auto">
            <a:xfrm rot="2139691">
              <a:off x="3160" y="2478"/>
              <a:ext cx="62" cy="1114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7651" name="AutoShape 5"/>
          <p:cNvSpPr>
            <a:spLocks noChangeArrowheads="1"/>
          </p:cNvSpPr>
          <p:nvPr/>
        </p:nvSpPr>
        <p:spPr bwMode="auto">
          <a:xfrm>
            <a:off x="736600" y="523875"/>
            <a:ext cx="3136900" cy="3857625"/>
          </a:xfrm>
          <a:prstGeom prst="roundRect">
            <a:avLst>
              <a:gd name="adj" fmla="val 16500"/>
            </a:avLst>
          </a:prstGeom>
          <a:solidFill>
            <a:srgbClr val="CCCC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7652" name="AutoShape 6"/>
          <p:cNvSpPr>
            <a:spLocks noChangeArrowheads="1"/>
          </p:cNvSpPr>
          <p:nvPr/>
        </p:nvSpPr>
        <p:spPr bwMode="auto">
          <a:xfrm>
            <a:off x="1066800" y="819150"/>
            <a:ext cx="2495550" cy="1755775"/>
          </a:xfrm>
          <a:prstGeom prst="roundRect">
            <a:avLst>
              <a:gd name="adj" fmla="val 1609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 rot="1997997">
            <a:off x="3222625" y="1393825"/>
            <a:ext cx="3349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 sz="2400"/>
              <a:t>0</a:t>
            </a:r>
          </a:p>
        </p:txBody>
      </p:sp>
      <p:sp>
        <p:nvSpPr>
          <p:cNvPr id="27654" name="Oval 8"/>
          <p:cNvSpPr>
            <a:spLocks noChangeArrowheads="1"/>
          </p:cNvSpPr>
          <p:nvPr/>
        </p:nvSpPr>
        <p:spPr bwMode="auto">
          <a:xfrm>
            <a:off x="3333750" y="3921125"/>
            <a:ext cx="244475" cy="2444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7655" name="Oval 9"/>
          <p:cNvSpPr>
            <a:spLocks noChangeArrowheads="1"/>
          </p:cNvSpPr>
          <p:nvPr/>
        </p:nvSpPr>
        <p:spPr bwMode="auto">
          <a:xfrm>
            <a:off x="971550" y="3876675"/>
            <a:ext cx="244475" cy="2444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7656" name="Group 10"/>
          <p:cNvGrpSpPr>
            <a:grpSpLocks/>
          </p:cNvGrpSpPr>
          <p:nvPr/>
        </p:nvGrpSpPr>
        <p:grpSpPr bwMode="auto">
          <a:xfrm>
            <a:off x="904875" y="3432175"/>
            <a:ext cx="361950" cy="361950"/>
            <a:chOff x="570" y="2162"/>
            <a:chExt cx="228" cy="228"/>
          </a:xfrm>
        </p:grpSpPr>
        <p:sp>
          <p:nvSpPr>
            <p:cNvPr id="27691" name="Rectangle 11"/>
            <p:cNvSpPr>
              <a:spLocks noChangeArrowheads="1"/>
            </p:cNvSpPr>
            <p:nvPr/>
          </p:nvSpPr>
          <p:spPr bwMode="auto">
            <a:xfrm>
              <a:off x="662" y="2162"/>
              <a:ext cx="50" cy="228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92" name="Rectangle 12"/>
            <p:cNvSpPr>
              <a:spLocks noChangeArrowheads="1"/>
            </p:cNvSpPr>
            <p:nvPr/>
          </p:nvSpPr>
          <p:spPr bwMode="auto">
            <a:xfrm rot="-5400004">
              <a:off x="654" y="2154"/>
              <a:ext cx="51" cy="228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7657" name="Rectangle 13"/>
          <p:cNvSpPr>
            <a:spLocks noChangeArrowheads="1"/>
          </p:cNvSpPr>
          <p:nvPr/>
        </p:nvSpPr>
        <p:spPr bwMode="auto">
          <a:xfrm rot="-5400004">
            <a:off x="3416300" y="3486150"/>
            <a:ext cx="82550" cy="3619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7658" name="Line 14"/>
          <p:cNvSpPr>
            <a:spLocks noChangeShapeType="1"/>
          </p:cNvSpPr>
          <p:nvPr/>
        </p:nvSpPr>
        <p:spPr bwMode="auto">
          <a:xfrm rot="21137621" flipV="1">
            <a:off x="2200275" y="1079500"/>
            <a:ext cx="968375" cy="1435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659" name="Freeform 15"/>
          <p:cNvSpPr>
            <a:spLocks noChangeArrowheads="1"/>
          </p:cNvSpPr>
          <p:nvPr/>
        </p:nvSpPr>
        <p:spPr bwMode="auto">
          <a:xfrm>
            <a:off x="1082675" y="3562350"/>
            <a:ext cx="5534025" cy="1635125"/>
          </a:xfrm>
          <a:custGeom>
            <a:avLst/>
            <a:gdLst>
              <a:gd name="T0" fmla="*/ 0 w 3486"/>
              <a:gd name="T1" fmla="*/ 2147483647 h 1031"/>
              <a:gd name="T2" fmla="*/ 2147483647 w 3486"/>
              <a:gd name="T3" fmla="*/ 2147483647 h 1031"/>
              <a:gd name="T4" fmla="*/ 2147483647 w 3486"/>
              <a:gd name="T5" fmla="*/ 2147483647 h 1031"/>
              <a:gd name="T6" fmla="*/ 2147483647 w 3486"/>
              <a:gd name="T7" fmla="*/ 2147483647 h 1031"/>
              <a:gd name="T8" fmla="*/ 2147483647 w 3486"/>
              <a:gd name="T9" fmla="*/ 2147483647 h 1031"/>
              <a:gd name="T10" fmla="*/ 2147483647 w 3486"/>
              <a:gd name="T11" fmla="*/ 0 h 10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86"/>
              <a:gd name="T19" fmla="*/ 0 h 1031"/>
              <a:gd name="T20" fmla="*/ 3486 w 3486"/>
              <a:gd name="T21" fmla="*/ 1031 h 10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86" h="1031">
                <a:moveTo>
                  <a:pt x="0" y="249"/>
                </a:moveTo>
                <a:cubicBezTo>
                  <a:pt x="65" y="459"/>
                  <a:pt x="131" y="670"/>
                  <a:pt x="310" y="797"/>
                </a:cubicBezTo>
                <a:cubicBezTo>
                  <a:pt x="489" y="924"/>
                  <a:pt x="824" y="997"/>
                  <a:pt x="1076" y="1014"/>
                </a:cubicBezTo>
                <a:cubicBezTo>
                  <a:pt x="1328" y="1031"/>
                  <a:pt x="1606" y="1026"/>
                  <a:pt x="1820" y="900"/>
                </a:cubicBezTo>
                <a:cubicBezTo>
                  <a:pt x="2034" y="774"/>
                  <a:pt x="2080" y="409"/>
                  <a:pt x="2358" y="259"/>
                </a:cubicBezTo>
                <a:cubicBezTo>
                  <a:pt x="2636" y="109"/>
                  <a:pt x="3251" y="54"/>
                  <a:pt x="3486" y="0"/>
                </a:cubicBezTo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660" name="Freeform 16"/>
          <p:cNvSpPr>
            <a:spLocks noChangeArrowheads="1"/>
          </p:cNvSpPr>
          <p:nvPr/>
        </p:nvSpPr>
        <p:spPr bwMode="auto">
          <a:xfrm>
            <a:off x="3432175" y="2593975"/>
            <a:ext cx="2444750" cy="2178050"/>
          </a:xfrm>
          <a:custGeom>
            <a:avLst/>
            <a:gdLst>
              <a:gd name="T0" fmla="*/ 0 w 1541"/>
              <a:gd name="T1" fmla="*/ 2147483647 h 1373"/>
              <a:gd name="T2" fmla="*/ 2147483647 w 1541"/>
              <a:gd name="T3" fmla="*/ 2147483647 h 1373"/>
              <a:gd name="T4" fmla="*/ 2147483647 w 1541"/>
              <a:gd name="T5" fmla="*/ 2147483647 h 1373"/>
              <a:gd name="T6" fmla="*/ 2147483647 w 1541"/>
              <a:gd name="T7" fmla="*/ 2147483647 h 1373"/>
              <a:gd name="T8" fmla="*/ 2147483647 w 1541"/>
              <a:gd name="T9" fmla="*/ 2147483647 h 1373"/>
              <a:gd name="T10" fmla="*/ 2147483647 w 1541"/>
              <a:gd name="T11" fmla="*/ 2147483647 h 1373"/>
              <a:gd name="T12" fmla="*/ 2147483647 w 1541"/>
              <a:gd name="T13" fmla="*/ 2147483647 h 1373"/>
              <a:gd name="T14" fmla="*/ 2147483647 w 1541"/>
              <a:gd name="T15" fmla="*/ 2147483647 h 1373"/>
              <a:gd name="T16" fmla="*/ 2147483647 w 1541"/>
              <a:gd name="T17" fmla="*/ 0 h 1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41"/>
              <a:gd name="T28" fmla="*/ 0 h 1373"/>
              <a:gd name="T29" fmla="*/ 1541 w 1541"/>
              <a:gd name="T30" fmla="*/ 1373 h 1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41" h="1373">
                <a:moveTo>
                  <a:pt x="0" y="931"/>
                </a:moveTo>
                <a:cubicBezTo>
                  <a:pt x="48" y="1038"/>
                  <a:pt x="96" y="1146"/>
                  <a:pt x="165" y="1200"/>
                </a:cubicBezTo>
                <a:cubicBezTo>
                  <a:pt x="234" y="1254"/>
                  <a:pt x="335" y="1373"/>
                  <a:pt x="414" y="1252"/>
                </a:cubicBezTo>
                <a:cubicBezTo>
                  <a:pt x="493" y="1131"/>
                  <a:pt x="563" y="664"/>
                  <a:pt x="641" y="476"/>
                </a:cubicBezTo>
                <a:cubicBezTo>
                  <a:pt x="719" y="288"/>
                  <a:pt x="801" y="200"/>
                  <a:pt x="879" y="124"/>
                </a:cubicBezTo>
                <a:cubicBezTo>
                  <a:pt x="957" y="48"/>
                  <a:pt x="1036" y="40"/>
                  <a:pt x="1107" y="21"/>
                </a:cubicBezTo>
                <a:cubicBezTo>
                  <a:pt x="1178" y="2"/>
                  <a:pt x="1245" y="13"/>
                  <a:pt x="1303" y="11"/>
                </a:cubicBezTo>
                <a:cubicBezTo>
                  <a:pt x="1361" y="9"/>
                  <a:pt x="1418" y="13"/>
                  <a:pt x="1458" y="11"/>
                </a:cubicBezTo>
                <a:cubicBezTo>
                  <a:pt x="1498" y="9"/>
                  <a:pt x="1524" y="2"/>
                  <a:pt x="1541" y="0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661" name="Text Box 17"/>
          <p:cNvSpPr txBox="1">
            <a:spLocks noChangeArrowheads="1"/>
          </p:cNvSpPr>
          <p:nvPr/>
        </p:nvSpPr>
        <p:spPr bwMode="auto">
          <a:xfrm>
            <a:off x="1846263" y="5962650"/>
            <a:ext cx="54103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 b="1" dirty="0">
                <a:solidFill>
                  <a:srgbClr val="CC0000"/>
                </a:solidFill>
                <a:latin typeface="Calibri" pitchFamily="34" charset="0"/>
              </a:rPr>
              <a:t>A </a:t>
            </a:r>
            <a:r>
              <a:rPr kumimoji="0" lang="en-US" b="1" dirty="0" err="1">
                <a:solidFill>
                  <a:srgbClr val="CC0000"/>
                </a:solidFill>
                <a:latin typeface="Calibri" pitchFamily="34" charset="0"/>
              </a:rPr>
              <a:t>leitura</a:t>
            </a:r>
            <a:r>
              <a:rPr kumimoji="0" lang="en-US" b="1" dirty="0">
                <a:solidFill>
                  <a:srgbClr val="CC0000"/>
                </a:solidFill>
                <a:latin typeface="Calibri" pitchFamily="34" charset="0"/>
              </a:rPr>
              <a:t> </a:t>
            </a:r>
            <a:r>
              <a:rPr kumimoji="0" lang="en-US" b="1" dirty="0" err="1">
                <a:solidFill>
                  <a:srgbClr val="CC0000"/>
                </a:solidFill>
                <a:latin typeface="Calibri" pitchFamily="34" charset="0"/>
              </a:rPr>
              <a:t>métrica</a:t>
            </a:r>
            <a:r>
              <a:rPr kumimoji="0" lang="en-US" b="1" dirty="0">
                <a:solidFill>
                  <a:srgbClr val="CC0000"/>
                </a:solidFill>
                <a:latin typeface="Calibri" pitchFamily="34" charset="0"/>
              </a:rPr>
              <a:t> é de &lt; 100 kW </a:t>
            </a:r>
            <a:r>
              <a:rPr kumimoji="0" lang="en-US" b="1" dirty="0" err="1">
                <a:solidFill>
                  <a:srgbClr val="CC0000"/>
                </a:solidFill>
                <a:latin typeface="Calibri" pitchFamily="34" charset="0"/>
              </a:rPr>
              <a:t>devido</a:t>
            </a:r>
            <a:r>
              <a:rPr kumimoji="0" lang="en-US" b="1" dirty="0">
                <a:solidFill>
                  <a:srgbClr val="CC0000"/>
                </a:solidFill>
                <a:latin typeface="Calibri" pitchFamily="34" charset="0"/>
              </a:rPr>
              <a:t> </a:t>
            </a:r>
            <a:r>
              <a:rPr kumimoji="0" lang="en-US" b="1" dirty="0" err="1">
                <a:solidFill>
                  <a:srgbClr val="CC0000"/>
                </a:solidFill>
                <a:latin typeface="Calibri" pitchFamily="34" charset="0"/>
              </a:rPr>
              <a:t>ao</a:t>
            </a:r>
            <a:r>
              <a:rPr kumimoji="0" lang="en-US" b="1" dirty="0">
                <a:solidFill>
                  <a:srgbClr val="CC0000"/>
                </a:solidFill>
                <a:latin typeface="Calibri" pitchFamily="34" charset="0"/>
              </a:rPr>
              <a:t> </a:t>
            </a:r>
            <a:r>
              <a:rPr kumimoji="0" lang="en-US" b="1" dirty="0" err="1">
                <a:solidFill>
                  <a:srgbClr val="CC0000"/>
                </a:solidFill>
                <a:latin typeface="Calibri" pitchFamily="34" charset="0"/>
              </a:rPr>
              <a:t>ganho</a:t>
            </a:r>
            <a:r>
              <a:rPr kumimoji="0" lang="en-US" b="1" dirty="0">
                <a:solidFill>
                  <a:srgbClr val="CC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27662" name="Oval 18"/>
          <p:cNvSpPr>
            <a:spLocks noChangeArrowheads="1"/>
          </p:cNvSpPr>
          <p:nvPr/>
        </p:nvSpPr>
        <p:spPr bwMode="auto">
          <a:xfrm>
            <a:off x="1889125" y="3019425"/>
            <a:ext cx="787400" cy="787400"/>
          </a:xfrm>
          <a:prstGeom prst="ellipse">
            <a:avLst/>
          </a:prstGeom>
          <a:solidFill>
            <a:srgbClr val="3333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7663" name="Freeform 19"/>
          <p:cNvSpPr>
            <a:spLocks noChangeArrowheads="1"/>
          </p:cNvSpPr>
          <p:nvPr/>
        </p:nvSpPr>
        <p:spPr bwMode="auto">
          <a:xfrm>
            <a:off x="2755900" y="3206750"/>
            <a:ext cx="444500" cy="425450"/>
          </a:xfrm>
          <a:custGeom>
            <a:avLst/>
            <a:gdLst>
              <a:gd name="T0" fmla="*/ 0 w 280"/>
              <a:gd name="T1" fmla="*/ 2147483647 h 269"/>
              <a:gd name="T2" fmla="*/ 2147483647 w 280"/>
              <a:gd name="T3" fmla="*/ 2147483647 h 269"/>
              <a:gd name="T4" fmla="*/ 2147483647 w 280"/>
              <a:gd name="T5" fmla="*/ 2147483647 h 269"/>
              <a:gd name="T6" fmla="*/ 2147483647 w 280"/>
              <a:gd name="T7" fmla="*/ 2147483647 h 269"/>
              <a:gd name="T8" fmla="*/ 2147483647 w 280"/>
              <a:gd name="T9" fmla="*/ 2147483647 h 269"/>
              <a:gd name="T10" fmla="*/ 2147483647 w 280"/>
              <a:gd name="T11" fmla="*/ 2147483647 h 269"/>
              <a:gd name="T12" fmla="*/ 2147483647 w 280"/>
              <a:gd name="T13" fmla="*/ 2147483647 h 269"/>
              <a:gd name="T14" fmla="*/ 2147483647 w 280"/>
              <a:gd name="T15" fmla="*/ 2147483647 h 2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0"/>
              <a:gd name="T25" fmla="*/ 0 h 269"/>
              <a:gd name="T26" fmla="*/ 280 w 280"/>
              <a:gd name="T27" fmla="*/ 269 h 26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0" h="269">
                <a:moveTo>
                  <a:pt x="0" y="255"/>
                </a:moveTo>
                <a:cubicBezTo>
                  <a:pt x="17" y="253"/>
                  <a:pt x="97" y="267"/>
                  <a:pt x="104" y="245"/>
                </a:cubicBezTo>
                <a:cubicBezTo>
                  <a:pt x="111" y="223"/>
                  <a:pt x="47" y="159"/>
                  <a:pt x="42" y="121"/>
                </a:cubicBezTo>
                <a:cubicBezTo>
                  <a:pt x="37" y="83"/>
                  <a:pt x="47" y="34"/>
                  <a:pt x="73" y="17"/>
                </a:cubicBezTo>
                <a:cubicBezTo>
                  <a:pt x="99" y="0"/>
                  <a:pt x="169" y="2"/>
                  <a:pt x="197" y="17"/>
                </a:cubicBezTo>
                <a:cubicBezTo>
                  <a:pt x="225" y="32"/>
                  <a:pt x="240" y="72"/>
                  <a:pt x="238" y="110"/>
                </a:cubicBezTo>
                <a:cubicBezTo>
                  <a:pt x="236" y="148"/>
                  <a:pt x="179" y="221"/>
                  <a:pt x="186" y="245"/>
                </a:cubicBezTo>
                <a:cubicBezTo>
                  <a:pt x="193" y="269"/>
                  <a:pt x="261" y="253"/>
                  <a:pt x="280" y="255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664" name="Text Box 20"/>
          <p:cNvSpPr txBox="1">
            <a:spLocks noChangeArrowheads="1"/>
          </p:cNvSpPr>
          <p:nvPr/>
        </p:nvSpPr>
        <p:spPr bwMode="auto">
          <a:xfrm>
            <a:off x="1511300" y="2722563"/>
            <a:ext cx="54927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 sz="4000"/>
              <a:t>V</a:t>
            </a:r>
          </a:p>
        </p:txBody>
      </p:sp>
      <p:sp>
        <p:nvSpPr>
          <p:cNvPr id="27665" name="Text Box 21"/>
          <p:cNvSpPr txBox="1">
            <a:spLocks noChangeArrowheads="1"/>
          </p:cNvSpPr>
          <p:nvPr/>
        </p:nvSpPr>
        <p:spPr bwMode="auto">
          <a:xfrm>
            <a:off x="1587500" y="3700463"/>
            <a:ext cx="9445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 sz="4000"/>
              <a:t>mA</a:t>
            </a:r>
          </a:p>
        </p:txBody>
      </p:sp>
      <p:sp>
        <p:nvSpPr>
          <p:cNvPr id="27666" name="AutoShape 22"/>
          <p:cNvSpPr>
            <a:spLocks noChangeArrowheads="1"/>
          </p:cNvSpPr>
          <p:nvPr/>
        </p:nvSpPr>
        <p:spPr bwMode="auto">
          <a:xfrm>
            <a:off x="2276475" y="3270250"/>
            <a:ext cx="409575" cy="263525"/>
          </a:xfrm>
          <a:prstGeom prst="rightArrow">
            <a:avLst>
              <a:gd name="adj1" fmla="val 51806"/>
              <a:gd name="adj2" fmla="val 2771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7667" name="Rectangle 23"/>
          <p:cNvSpPr>
            <a:spLocks noChangeArrowheads="1"/>
          </p:cNvSpPr>
          <p:nvPr/>
        </p:nvSpPr>
        <p:spPr bwMode="auto">
          <a:xfrm rot="1865133">
            <a:off x="6159500" y="1803400"/>
            <a:ext cx="73025" cy="2559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7668" name="Rectangle 24"/>
          <p:cNvSpPr>
            <a:spLocks noChangeArrowheads="1"/>
          </p:cNvSpPr>
          <p:nvPr/>
        </p:nvSpPr>
        <p:spPr bwMode="auto">
          <a:xfrm rot="2878336">
            <a:off x="5665788" y="1425575"/>
            <a:ext cx="74612" cy="2560638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7669" name="Rectangle 25"/>
          <p:cNvSpPr>
            <a:spLocks noChangeArrowheads="1"/>
          </p:cNvSpPr>
          <p:nvPr/>
        </p:nvSpPr>
        <p:spPr bwMode="auto">
          <a:xfrm rot="936729">
            <a:off x="6724650" y="1974850"/>
            <a:ext cx="73025" cy="2559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7670" name="Group 26"/>
          <p:cNvGrpSpPr>
            <a:grpSpLocks/>
          </p:cNvGrpSpPr>
          <p:nvPr/>
        </p:nvGrpSpPr>
        <p:grpSpPr bwMode="auto">
          <a:xfrm>
            <a:off x="6553200" y="968375"/>
            <a:ext cx="1181100" cy="1165225"/>
            <a:chOff x="4128" y="610"/>
            <a:chExt cx="744" cy="734"/>
          </a:xfrm>
        </p:grpSpPr>
        <p:sp>
          <p:nvSpPr>
            <p:cNvPr id="27688" name="Rectangle 27"/>
            <p:cNvSpPr>
              <a:spLocks noChangeArrowheads="1"/>
            </p:cNvSpPr>
            <p:nvPr/>
          </p:nvSpPr>
          <p:spPr bwMode="auto">
            <a:xfrm rot="1861464">
              <a:off x="4128" y="774"/>
              <a:ext cx="424" cy="48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89" name="Freeform 28"/>
            <p:cNvSpPr>
              <a:spLocks noChangeArrowheads="1"/>
            </p:cNvSpPr>
            <p:nvPr/>
          </p:nvSpPr>
          <p:spPr bwMode="auto">
            <a:xfrm>
              <a:off x="4304" y="610"/>
              <a:ext cx="568" cy="278"/>
            </a:xfrm>
            <a:custGeom>
              <a:avLst/>
              <a:gdLst>
                <a:gd name="T0" fmla="*/ 0 w 569"/>
                <a:gd name="T1" fmla="*/ 72 h 279"/>
                <a:gd name="T2" fmla="*/ 349 w 569"/>
                <a:gd name="T3" fmla="*/ 276 h 279"/>
                <a:gd name="T4" fmla="*/ 566 w 569"/>
                <a:gd name="T5" fmla="*/ 214 h 279"/>
                <a:gd name="T6" fmla="*/ 483 w 569"/>
                <a:gd name="T7" fmla="*/ 93 h 279"/>
                <a:gd name="T8" fmla="*/ 359 w 569"/>
                <a:gd name="T9" fmla="*/ 20 h 279"/>
                <a:gd name="T10" fmla="*/ 238 w 569"/>
                <a:gd name="T11" fmla="*/ 0 h 279"/>
                <a:gd name="T12" fmla="*/ 103 w 569"/>
                <a:gd name="T13" fmla="*/ 20 h 279"/>
                <a:gd name="T14" fmla="*/ 0 w 569"/>
                <a:gd name="T15" fmla="*/ 72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9"/>
                <a:gd name="T25" fmla="*/ 0 h 279"/>
                <a:gd name="T26" fmla="*/ 569 w 569"/>
                <a:gd name="T27" fmla="*/ 279 h 2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9" h="279">
                  <a:moveTo>
                    <a:pt x="0" y="72"/>
                  </a:moveTo>
                  <a:lnTo>
                    <a:pt x="352" y="279"/>
                  </a:lnTo>
                  <a:lnTo>
                    <a:pt x="569" y="217"/>
                  </a:lnTo>
                  <a:lnTo>
                    <a:pt x="486" y="93"/>
                  </a:lnTo>
                  <a:lnTo>
                    <a:pt x="362" y="20"/>
                  </a:lnTo>
                  <a:lnTo>
                    <a:pt x="238" y="0"/>
                  </a:lnTo>
                  <a:lnTo>
                    <a:pt x="103" y="2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90" name="Freeform 29"/>
            <p:cNvSpPr>
              <a:spLocks noChangeArrowheads="1"/>
            </p:cNvSpPr>
            <p:nvPr/>
          </p:nvSpPr>
          <p:spPr bwMode="auto">
            <a:xfrm>
              <a:off x="4416" y="868"/>
              <a:ext cx="434" cy="476"/>
            </a:xfrm>
            <a:custGeom>
              <a:avLst/>
              <a:gdLst>
                <a:gd name="T0" fmla="*/ 0 w 435"/>
                <a:gd name="T1" fmla="*/ 476 h 476"/>
                <a:gd name="T2" fmla="*/ 208 w 435"/>
                <a:gd name="T3" fmla="*/ 373 h 476"/>
                <a:gd name="T4" fmla="*/ 432 w 435"/>
                <a:gd name="T5" fmla="*/ 0 h 476"/>
                <a:gd name="T6" fmla="*/ 256 w 435"/>
                <a:gd name="T7" fmla="*/ 52 h 476"/>
                <a:gd name="T8" fmla="*/ 0 w 435"/>
                <a:gd name="T9" fmla="*/ 476 h 4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5"/>
                <a:gd name="T16" fmla="*/ 0 h 476"/>
                <a:gd name="T17" fmla="*/ 435 w 435"/>
                <a:gd name="T18" fmla="*/ 476 h 4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5" h="476">
                  <a:moveTo>
                    <a:pt x="0" y="476"/>
                  </a:moveTo>
                  <a:lnTo>
                    <a:pt x="208" y="373"/>
                  </a:lnTo>
                  <a:lnTo>
                    <a:pt x="435" y="0"/>
                  </a:lnTo>
                  <a:lnTo>
                    <a:pt x="259" y="52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7671" name="Text Box 30"/>
          <p:cNvSpPr txBox="1">
            <a:spLocks noChangeArrowheads="1"/>
          </p:cNvSpPr>
          <p:nvPr/>
        </p:nvSpPr>
        <p:spPr bwMode="auto">
          <a:xfrm>
            <a:off x="7645400" y="1352550"/>
            <a:ext cx="10175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NPN</a:t>
            </a:r>
          </a:p>
        </p:txBody>
      </p:sp>
      <p:sp>
        <p:nvSpPr>
          <p:cNvPr id="27672" name="Text Box 31"/>
          <p:cNvSpPr txBox="1">
            <a:spLocks noChangeArrowheads="1"/>
          </p:cNvSpPr>
          <p:nvPr/>
        </p:nvSpPr>
        <p:spPr bwMode="auto">
          <a:xfrm>
            <a:off x="4422775" y="3451225"/>
            <a:ext cx="419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E</a:t>
            </a:r>
          </a:p>
        </p:txBody>
      </p:sp>
      <p:sp>
        <p:nvSpPr>
          <p:cNvPr id="27673" name="Text Box 32"/>
          <p:cNvSpPr txBox="1">
            <a:spLocks noChangeArrowheads="1"/>
          </p:cNvSpPr>
          <p:nvPr/>
        </p:nvSpPr>
        <p:spPr bwMode="auto">
          <a:xfrm>
            <a:off x="5540375" y="4000500"/>
            <a:ext cx="419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B</a:t>
            </a:r>
          </a:p>
        </p:txBody>
      </p:sp>
      <p:sp>
        <p:nvSpPr>
          <p:cNvPr id="27674" name="Text Box 33"/>
          <p:cNvSpPr txBox="1">
            <a:spLocks noChangeArrowheads="1"/>
          </p:cNvSpPr>
          <p:nvPr/>
        </p:nvSpPr>
        <p:spPr bwMode="auto">
          <a:xfrm>
            <a:off x="6149975" y="4403725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C</a:t>
            </a:r>
          </a:p>
        </p:txBody>
      </p:sp>
      <p:sp>
        <p:nvSpPr>
          <p:cNvPr id="27675" name="Oval 34"/>
          <p:cNvSpPr>
            <a:spLocks noChangeArrowheads="1"/>
          </p:cNvSpPr>
          <p:nvPr/>
        </p:nvSpPr>
        <p:spPr bwMode="auto">
          <a:xfrm rot="63626">
            <a:off x="5619750" y="2508250"/>
            <a:ext cx="485775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7676" name="Oval 35"/>
          <p:cNvSpPr>
            <a:spLocks noChangeArrowheads="1"/>
          </p:cNvSpPr>
          <p:nvPr/>
        </p:nvSpPr>
        <p:spPr bwMode="auto">
          <a:xfrm rot="-699481">
            <a:off x="6435725" y="3422650"/>
            <a:ext cx="485775" cy="2286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7677" name="Group 36"/>
          <p:cNvGrpSpPr>
            <a:grpSpLocks/>
          </p:cNvGrpSpPr>
          <p:nvPr/>
        </p:nvGrpSpPr>
        <p:grpSpPr bwMode="auto">
          <a:xfrm>
            <a:off x="5219700" y="5286375"/>
            <a:ext cx="1200150" cy="457200"/>
            <a:chOff x="3288" y="3330"/>
            <a:chExt cx="756" cy="288"/>
          </a:xfrm>
        </p:grpSpPr>
        <p:sp>
          <p:nvSpPr>
            <p:cNvPr id="27684" name="Freeform 37"/>
            <p:cNvSpPr>
              <a:spLocks noChangeArrowheads="1"/>
            </p:cNvSpPr>
            <p:nvPr/>
          </p:nvSpPr>
          <p:spPr bwMode="auto">
            <a:xfrm>
              <a:off x="3288" y="3330"/>
              <a:ext cx="756" cy="288"/>
            </a:xfrm>
            <a:custGeom>
              <a:avLst/>
              <a:gdLst>
                <a:gd name="T0" fmla="*/ 0 w 1583"/>
                <a:gd name="T1" fmla="*/ 10 h 424"/>
                <a:gd name="T2" fmla="*/ 0 w 1583"/>
                <a:gd name="T3" fmla="*/ 110 h 424"/>
                <a:gd name="T4" fmla="*/ 15 w 1583"/>
                <a:gd name="T5" fmla="*/ 126 h 424"/>
                <a:gd name="T6" fmla="*/ 37 w 1583"/>
                <a:gd name="T7" fmla="*/ 126 h 424"/>
                <a:gd name="T8" fmla="*/ 57 w 1583"/>
                <a:gd name="T9" fmla="*/ 120 h 424"/>
                <a:gd name="T10" fmla="*/ 109 w 1583"/>
                <a:gd name="T11" fmla="*/ 120 h 424"/>
                <a:gd name="T12" fmla="*/ 133 w 1583"/>
                <a:gd name="T13" fmla="*/ 133 h 424"/>
                <a:gd name="T14" fmla="*/ 156 w 1583"/>
                <a:gd name="T15" fmla="*/ 133 h 424"/>
                <a:gd name="T16" fmla="*/ 172 w 1583"/>
                <a:gd name="T17" fmla="*/ 113 h 424"/>
                <a:gd name="T18" fmla="*/ 172 w 1583"/>
                <a:gd name="T19" fmla="*/ 22 h 424"/>
                <a:gd name="T20" fmla="*/ 159 w 1583"/>
                <a:gd name="T21" fmla="*/ 3 h 424"/>
                <a:gd name="T22" fmla="*/ 134 w 1583"/>
                <a:gd name="T23" fmla="*/ 3 h 424"/>
                <a:gd name="T24" fmla="*/ 110 w 1583"/>
                <a:gd name="T25" fmla="*/ 10 h 424"/>
                <a:gd name="T26" fmla="*/ 59 w 1583"/>
                <a:gd name="T27" fmla="*/ 10 h 424"/>
                <a:gd name="T28" fmla="*/ 42 w 1583"/>
                <a:gd name="T29" fmla="*/ 0 h 424"/>
                <a:gd name="T30" fmla="*/ 28 w 1583"/>
                <a:gd name="T31" fmla="*/ 0 h 424"/>
                <a:gd name="T32" fmla="*/ 15 w 1583"/>
                <a:gd name="T33" fmla="*/ 0 h 424"/>
                <a:gd name="T34" fmla="*/ 0 w 1583"/>
                <a:gd name="T35" fmla="*/ 10 h 4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83"/>
                <a:gd name="T55" fmla="*/ 0 h 424"/>
                <a:gd name="T56" fmla="*/ 1583 w 1583"/>
                <a:gd name="T57" fmla="*/ 424 h 4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83" h="424">
                  <a:moveTo>
                    <a:pt x="0" y="31"/>
                  </a:moveTo>
                  <a:lnTo>
                    <a:pt x="0" y="352"/>
                  </a:lnTo>
                  <a:lnTo>
                    <a:pt x="135" y="403"/>
                  </a:lnTo>
                  <a:lnTo>
                    <a:pt x="342" y="403"/>
                  </a:lnTo>
                  <a:lnTo>
                    <a:pt x="528" y="383"/>
                  </a:lnTo>
                  <a:lnTo>
                    <a:pt x="1004" y="383"/>
                  </a:lnTo>
                  <a:lnTo>
                    <a:pt x="1221" y="424"/>
                  </a:lnTo>
                  <a:lnTo>
                    <a:pt x="1428" y="424"/>
                  </a:lnTo>
                  <a:lnTo>
                    <a:pt x="1583" y="362"/>
                  </a:lnTo>
                  <a:lnTo>
                    <a:pt x="1583" y="72"/>
                  </a:lnTo>
                  <a:lnTo>
                    <a:pt x="1459" y="10"/>
                  </a:lnTo>
                  <a:lnTo>
                    <a:pt x="1231" y="10"/>
                  </a:lnTo>
                  <a:lnTo>
                    <a:pt x="1014" y="31"/>
                  </a:lnTo>
                  <a:lnTo>
                    <a:pt x="538" y="31"/>
                  </a:lnTo>
                  <a:lnTo>
                    <a:pt x="383" y="0"/>
                  </a:lnTo>
                  <a:lnTo>
                    <a:pt x="259" y="0"/>
                  </a:lnTo>
                  <a:lnTo>
                    <a:pt x="135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85" name="Rectangle 38"/>
            <p:cNvSpPr>
              <a:spLocks noChangeArrowheads="1"/>
            </p:cNvSpPr>
            <p:nvPr/>
          </p:nvSpPr>
          <p:spPr bwMode="auto">
            <a:xfrm>
              <a:off x="3348" y="3330"/>
              <a:ext cx="58" cy="266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86" name="Rectangle 39"/>
            <p:cNvSpPr>
              <a:spLocks noChangeArrowheads="1"/>
            </p:cNvSpPr>
            <p:nvPr/>
          </p:nvSpPr>
          <p:spPr bwMode="auto">
            <a:xfrm>
              <a:off x="3466" y="3336"/>
              <a:ext cx="64" cy="25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87" name="Rectangle 40"/>
            <p:cNvSpPr>
              <a:spLocks noChangeArrowheads="1"/>
            </p:cNvSpPr>
            <p:nvPr/>
          </p:nvSpPr>
          <p:spPr bwMode="auto">
            <a:xfrm>
              <a:off x="3584" y="3350"/>
              <a:ext cx="58" cy="2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7678" name="Group 41"/>
          <p:cNvGrpSpPr>
            <a:grpSpLocks/>
          </p:cNvGrpSpPr>
          <p:nvPr/>
        </p:nvGrpSpPr>
        <p:grpSpPr bwMode="auto">
          <a:xfrm>
            <a:off x="6426200" y="3810000"/>
            <a:ext cx="657225" cy="1762125"/>
            <a:chOff x="4048" y="2400"/>
            <a:chExt cx="414" cy="1110"/>
          </a:xfrm>
        </p:grpSpPr>
        <p:sp>
          <p:nvSpPr>
            <p:cNvPr id="27682" name="Rectangle 42"/>
            <p:cNvSpPr>
              <a:spLocks noChangeArrowheads="1"/>
            </p:cNvSpPr>
            <p:nvPr/>
          </p:nvSpPr>
          <p:spPr bwMode="auto">
            <a:xfrm>
              <a:off x="4048" y="3446"/>
              <a:ext cx="414" cy="62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83" name="Rectangle 43"/>
            <p:cNvSpPr>
              <a:spLocks noChangeArrowheads="1"/>
            </p:cNvSpPr>
            <p:nvPr/>
          </p:nvSpPr>
          <p:spPr bwMode="auto">
            <a:xfrm rot="15418174" flipH="1">
              <a:off x="3756" y="2923"/>
              <a:ext cx="1110" cy="57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7679" name="Text Box 44"/>
          <p:cNvSpPr txBox="1">
            <a:spLocks noChangeArrowheads="1"/>
          </p:cNvSpPr>
          <p:nvPr/>
        </p:nvSpPr>
        <p:spPr bwMode="auto">
          <a:xfrm>
            <a:off x="7038975" y="5251450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100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27680" name="Freeform 45"/>
          <p:cNvSpPr>
            <a:spLocks noChangeArrowheads="1"/>
          </p:cNvSpPr>
          <p:nvPr/>
        </p:nvSpPr>
        <p:spPr bwMode="auto">
          <a:xfrm>
            <a:off x="1181100" y="990600"/>
            <a:ext cx="2282825" cy="485775"/>
          </a:xfrm>
          <a:custGeom>
            <a:avLst/>
            <a:gdLst>
              <a:gd name="T0" fmla="*/ 0 w 1438"/>
              <a:gd name="T1" fmla="*/ 2147483647 h 306"/>
              <a:gd name="T2" fmla="*/ 2147483647 w 1438"/>
              <a:gd name="T3" fmla="*/ 2147483647 h 306"/>
              <a:gd name="T4" fmla="*/ 2147483647 w 1438"/>
              <a:gd name="T5" fmla="*/ 2147483647 h 306"/>
              <a:gd name="T6" fmla="*/ 2147483647 w 1438"/>
              <a:gd name="T7" fmla="*/ 2147483647 h 306"/>
              <a:gd name="T8" fmla="*/ 2147483647 w 1438"/>
              <a:gd name="T9" fmla="*/ 2147483647 h 306"/>
              <a:gd name="T10" fmla="*/ 2147483647 w 1438"/>
              <a:gd name="T11" fmla="*/ 2147483647 h 306"/>
              <a:gd name="T12" fmla="*/ 2147483647 w 1438"/>
              <a:gd name="T13" fmla="*/ 2147483647 h 306"/>
              <a:gd name="T14" fmla="*/ 2147483647 w 1438"/>
              <a:gd name="T15" fmla="*/ 2147483647 h 306"/>
              <a:gd name="T16" fmla="*/ 2147483647 w 1438"/>
              <a:gd name="T17" fmla="*/ 2147483647 h 30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38"/>
              <a:gd name="T28" fmla="*/ 0 h 306"/>
              <a:gd name="T29" fmla="*/ 1438 w 1438"/>
              <a:gd name="T30" fmla="*/ 306 h 30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38" h="306">
                <a:moveTo>
                  <a:pt x="0" y="297"/>
                </a:moveTo>
                <a:cubicBezTo>
                  <a:pt x="27" y="275"/>
                  <a:pt x="105" y="202"/>
                  <a:pt x="165" y="162"/>
                </a:cubicBezTo>
                <a:cubicBezTo>
                  <a:pt x="225" y="122"/>
                  <a:pt x="284" y="85"/>
                  <a:pt x="362" y="59"/>
                </a:cubicBezTo>
                <a:cubicBezTo>
                  <a:pt x="440" y="33"/>
                  <a:pt x="552" y="14"/>
                  <a:pt x="631" y="7"/>
                </a:cubicBezTo>
                <a:cubicBezTo>
                  <a:pt x="710" y="0"/>
                  <a:pt x="771" y="6"/>
                  <a:pt x="839" y="15"/>
                </a:cubicBezTo>
                <a:cubicBezTo>
                  <a:pt x="907" y="24"/>
                  <a:pt x="978" y="42"/>
                  <a:pt x="1037" y="60"/>
                </a:cubicBezTo>
                <a:cubicBezTo>
                  <a:pt x="1096" y="78"/>
                  <a:pt x="1148" y="97"/>
                  <a:pt x="1195" y="121"/>
                </a:cubicBezTo>
                <a:cubicBezTo>
                  <a:pt x="1242" y="145"/>
                  <a:pt x="1281" y="174"/>
                  <a:pt x="1321" y="205"/>
                </a:cubicBezTo>
                <a:cubicBezTo>
                  <a:pt x="1361" y="236"/>
                  <a:pt x="1414" y="285"/>
                  <a:pt x="1438" y="30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681" name="Rectangle 46"/>
          <p:cNvSpPr>
            <a:spLocks noChangeArrowheads="1"/>
          </p:cNvSpPr>
          <p:nvPr/>
        </p:nvSpPr>
        <p:spPr bwMode="auto">
          <a:xfrm rot="-1534338">
            <a:off x="1006475" y="1308100"/>
            <a:ext cx="4159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b="1">
                <a:latin typeface="Symbol" pitchFamily="18" charset="2"/>
                <a:sym typeface="Symbol" pitchFamily="18" charset="2"/>
              </a:rPr>
              <a:t>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276600" y="3124200"/>
            <a:ext cx="2514600" cy="13716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727700" y="466725"/>
            <a:ext cx="2806700" cy="2200275"/>
          </a:xfrm>
          <a:prstGeom prst="rect">
            <a:avLst/>
          </a:prstGeom>
          <a:solidFill>
            <a:srgbClr val="454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5727700" y="4667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5737225" y="4667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740400" y="73977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5740400" y="10160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5740400" y="128905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5740400" y="15621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5740400" y="18383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5740400" y="211137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5740400" y="23876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5740400" y="266065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6013450" y="4762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6289675" y="4699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6292850" y="4762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6578600" y="4857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854825" y="4794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7150100" y="4699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7429500" y="4699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7715250" y="4794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7991475" y="4730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7994650" y="4730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8264525" y="4730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8540750" y="4667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523875" y="501650"/>
            <a:ext cx="2806700" cy="2200275"/>
          </a:xfrm>
          <a:prstGeom prst="rect">
            <a:avLst/>
          </a:prstGeom>
          <a:solidFill>
            <a:srgbClr val="454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523875" y="5016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533400" y="50165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536575" y="7747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536575" y="10509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536575" y="132397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536575" y="15970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536575" y="187325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>
            <a:off x="536575" y="21463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536575" y="24225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536575" y="269557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809625" y="5111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1085850" y="5048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1374775" y="5207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1651000" y="5143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1660525" y="5111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1946275" y="5048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>
            <a:off x="2225675" y="5048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>
            <a:off x="2511425" y="5143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>
            <a:off x="2787650" y="5080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18" name="Line 46"/>
          <p:cNvSpPr>
            <a:spLocks noChangeShapeType="1"/>
          </p:cNvSpPr>
          <p:nvPr/>
        </p:nvSpPr>
        <p:spPr bwMode="auto">
          <a:xfrm>
            <a:off x="3067050" y="5016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19" name="Line 47"/>
          <p:cNvSpPr>
            <a:spLocks noChangeShapeType="1"/>
          </p:cNvSpPr>
          <p:nvPr/>
        </p:nvSpPr>
        <p:spPr bwMode="auto">
          <a:xfrm>
            <a:off x="3336925" y="5016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8720" name="Group 48"/>
          <p:cNvGrpSpPr>
            <a:grpSpLocks/>
          </p:cNvGrpSpPr>
          <p:nvPr/>
        </p:nvGrpSpPr>
        <p:grpSpPr bwMode="auto">
          <a:xfrm rot="16200000" flipH="1">
            <a:off x="3797300" y="4959350"/>
            <a:ext cx="482600" cy="615950"/>
            <a:chOff x="2392" y="3124"/>
            <a:chExt cx="304" cy="388"/>
          </a:xfrm>
        </p:grpSpPr>
        <p:sp>
          <p:nvSpPr>
            <p:cNvPr id="28763" name="Line 49"/>
            <p:cNvSpPr>
              <a:spLocks noChangeShapeType="1"/>
            </p:cNvSpPr>
            <p:nvPr/>
          </p:nvSpPr>
          <p:spPr bwMode="auto">
            <a:xfrm>
              <a:off x="2392" y="3124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64" name="Line 50"/>
            <p:cNvSpPr>
              <a:spLocks noChangeShapeType="1"/>
            </p:cNvSpPr>
            <p:nvPr/>
          </p:nvSpPr>
          <p:spPr bwMode="auto">
            <a:xfrm>
              <a:off x="2600" y="3124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65" name="Line 51"/>
            <p:cNvSpPr>
              <a:spLocks noChangeShapeType="1"/>
            </p:cNvSpPr>
            <p:nvPr/>
          </p:nvSpPr>
          <p:spPr bwMode="auto">
            <a:xfrm>
              <a:off x="2696" y="3202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66" name="Line 52"/>
            <p:cNvSpPr>
              <a:spLocks noChangeShapeType="1"/>
            </p:cNvSpPr>
            <p:nvPr/>
          </p:nvSpPr>
          <p:spPr bwMode="auto">
            <a:xfrm>
              <a:off x="2496" y="3202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721" name="Group 53"/>
          <p:cNvGrpSpPr>
            <a:grpSpLocks/>
          </p:cNvGrpSpPr>
          <p:nvPr/>
        </p:nvGrpSpPr>
        <p:grpSpPr bwMode="auto">
          <a:xfrm>
            <a:off x="4724400" y="6096000"/>
            <a:ext cx="762000" cy="304800"/>
            <a:chOff x="2976" y="3840"/>
            <a:chExt cx="480" cy="192"/>
          </a:xfrm>
        </p:grpSpPr>
        <p:sp>
          <p:nvSpPr>
            <p:cNvPr id="28760" name="Line 54"/>
            <p:cNvSpPr>
              <a:spLocks noChangeShapeType="1"/>
            </p:cNvSpPr>
            <p:nvPr/>
          </p:nvSpPr>
          <p:spPr bwMode="auto">
            <a:xfrm>
              <a:off x="2976" y="384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61" name="Line 55"/>
            <p:cNvSpPr>
              <a:spLocks noChangeShapeType="1"/>
            </p:cNvSpPr>
            <p:nvPr/>
          </p:nvSpPr>
          <p:spPr bwMode="auto">
            <a:xfrm>
              <a:off x="3072" y="393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62" name="Line 56"/>
            <p:cNvSpPr>
              <a:spLocks noChangeShapeType="1"/>
            </p:cNvSpPr>
            <p:nvPr/>
          </p:nvSpPr>
          <p:spPr bwMode="auto">
            <a:xfrm>
              <a:off x="3168" y="403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722" name="Group 57"/>
          <p:cNvGrpSpPr>
            <a:grpSpLocks/>
          </p:cNvGrpSpPr>
          <p:nvPr/>
        </p:nvGrpSpPr>
        <p:grpSpPr bwMode="auto">
          <a:xfrm>
            <a:off x="3657600" y="6096000"/>
            <a:ext cx="762000" cy="304800"/>
            <a:chOff x="2304" y="3840"/>
            <a:chExt cx="480" cy="192"/>
          </a:xfrm>
        </p:grpSpPr>
        <p:sp>
          <p:nvSpPr>
            <p:cNvPr id="28757" name="Line 58"/>
            <p:cNvSpPr>
              <a:spLocks noChangeShapeType="1"/>
            </p:cNvSpPr>
            <p:nvPr/>
          </p:nvSpPr>
          <p:spPr bwMode="auto">
            <a:xfrm>
              <a:off x="2304" y="384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58" name="Line 59"/>
            <p:cNvSpPr>
              <a:spLocks noChangeShapeType="1"/>
            </p:cNvSpPr>
            <p:nvPr/>
          </p:nvSpPr>
          <p:spPr bwMode="auto">
            <a:xfrm>
              <a:off x="2400" y="393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59" name="Line 60"/>
            <p:cNvSpPr>
              <a:spLocks noChangeShapeType="1"/>
            </p:cNvSpPr>
            <p:nvPr/>
          </p:nvSpPr>
          <p:spPr bwMode="auto">
            <a:xfrm>
              <a:off x="2496" y="403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723" name="Line 61"/>
          <p:cNvSpPr>
            <a:spLocks noChangeShapeType="1"/>
          </p:cNvSpPr>
          <p:nvPr/>
        </p:nvSpPr>
        <p:spPr bwMode="auto">
          <a:xfrm flipV="1">
            <a:off x="4038600" y="4495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24" name="Line 62"/>
          <p:cNvSpPr>
            <a:spLocks noChangeShapeType="1"/>
          </p:cNvSpPr>
          <p:nvPr/>
        </p:nvSpPr>
        <p:spPr bwMode="auto">
          <a:xfrm>
            <a:off x="4038600" y="5546725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25" name="Line 63"/>
          <p:cNvSpPr>
            <a:spLocks noChangeShapeType="1"/>
          </p:cNvSpPr>
          <p:nvPr/>
        </p:nvSpPr>
        <p:spPr bwMode="auto">
          <a:xfrm flipV="1">
            <a:off x="5105400" y="4495800"/>
            <a:ext cx="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307975" y="857250"/>
            <a:ext cx="8851900" cy="3101975"/>
            <a:chOff x="194" y="540"/>
            <a:chExt cx="5576" cy="1954"/>
          </a:xfrm>
        </p:grpSpPr>
        <p:grpSp>
          <p:nvGrpSpPr>
            <p:cNvPr id="28739" name="Group 65"/>
            <p:cNvGrpSpPr>
              <a:grpSpLocks/>
            </p:cNvGrpSpPr>
            <p:nvPr/>
          </p:nvGrpSpPr>
          <p:grpSpPr bwMode="auto">
            <a:xfrm>
              <a:off x="3642" y="540"/>
              <a:ext cx="1700" cy="882"/>
              <a:chOff x="3642" y="540"/>
              <a:chExt cx="1700" cy="882"/>
            </a:xfrm>
          </p:grpSpPr>
          <p:grpSp>
            <p:nvGrpSpPr>
              <p:cNvPr id="28751" name="Group 66"/>
              <p:cNvGrpSpPr>
                <a:grpSpLocks/>
              </p:cNvGrpSpPr>
              <p:nvPr/>
            </p:nvGrpSpPr>
            <p:grpSpPr bwMode="auto">
              <a:xfrm>
                <a:off x="3642" y="540"/>
                <a:ext cx="848" cy="878"/>
                <a:chOff x="3642" y="540"/>
                <a:chExt cx="848" cy="878"/>
              </a:xfrm>
            </p:grpSpPr>
            <p:sp>
              <p:nvSpPr>
                <p:cNvPr id="28755" name="Freeform 67"/>
                <p:cNvSpPr>
                  <a:spLocks noChangeArrowheads="1"/>
                </p:cNvSpPr>
                <p:nvPr/>
              </p:nvSpPr>
              <p:spPr bwMode="auto">
                <a:xfrm>
                  <a:off x="3642" y="540"/>
                  <a:ext cx="420" cy="438"/>
                </a:xfrm>
                <a:custGeom>
                  <a:avLst/>
                  <a:gdLst>
                    <a:gd name="T0" fmla="*/ 65 w 1066"/>
                    <a:gd name="T1" fmla="*/ 74 h 1065"/>
                    <a:gd name="T2" fmla="*/ 47 w 1066"/>
                    <a:gd name="T3" fmla="*/ 19 h 1065"/>
                    <a:gd name="T4" fmla="*/ 33 w 1066"/>
                    <a:gd name="T5" fmla="*/ 1 h 1065"/>
                    <a:gd name="T6" fmla="*/ 20 w 1066"/>
                    <a:gd name="T7" fmla="*/ 15 h 1065"/>
                    <a:gd name="T8" fmla="*/ 0 w 1066"/>
                    <a:gd name="T9" fmla="*/ 74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756" name="Freeform 68"/>
                <p:cNvSpPr>
                  <a:spLocks noChangeArrowheads="1"/>
                </p:cNvSpPr>
                <p:nvPr/>
              </p:nvSpPr>
              <p:spPr bwMode="auto">
                <a:xfrm flipV="1">
                  <a:off x="4066" y="980"/>
                  <a:ext cx="420" cy="438"/>
                </a:xfrm>
                <a:custGeom>
                  <a:avLst/>
                  <a:gdLst>
                    <a:gd name="T0" fmla="*/ 65 w 1066"/>
                    <a:gd name="T1" fmla="*/ 74 h 1065"/>
                    <a:gd name="T2" fmla="*/ 47 w 1066"/>
                    <a:gd name="T3" fmla="*/ 19 h 1065"/>
                    <a:gd name="T4" fmla="*/ 33 w 1066"/>
                    <a:gd name="T5" fmla="*/ 1 h 1065"/>
                    <a:gd name="T6" fmla="*/ 20 w 1066"/>
                    <a:gd name="T7" fmla="*/ 15 h 1065"/>
                    <a:gd name="T8" fmla="*/ 0 w 1066"/>
                    <a:gd name="T9" fmla="*/ 74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8752" name="Group 69"/>
              <p:cNvGrpSpPr>
                <a:grpSpLocks/>
              </p:cNvGrpSpPr>
              <p:nvPr/>
            </p:nvGrpSpPr>
            <p:grpSpPr bwMode="auto">
              <a:xfrm>
                <a:off x="4494" y="544"/>
                <a:ext cx="848" cy="878"/>
                <a:chOff x="4494" y="544"/>
                <a:chExt cx="848" cy="878"/>
              </a:xfrm>
            </p:grpSpPr>
            <p:sp>
              <p:nvSpPr>
                <p:cNvPr id="28753" name="Freeform 70"/>
                <p:cNvSpPr>
                  <a:spLocks noChangeArrowheads="1"/>
                </p:cNvSpPr>
                <p:nvPr/>
              </p:nvSpPr>
              <p:spPr bwMode="auto">
                <a:xfrm>
                  <a:off x="4494" y="544"/>
                  <a:ext cx="422" cy="438"/>
                </a:xfrm>
                <a:custGeom>
                  <a:avLst/>
                  <a:gdLst>
                    <a:gd name="T0" fmla="*/ 66 w 1066"/>
                    <a:gd name="T1" fmla="*/ 74 h 1065"/>
                    <a:gd name="T2" fmla="*/ 48 w 1066"/>
                    <a:gd name="T3" fmla="*/ 19 h 1065"/>
                    <a:gd name="T4" fmla="*/ 33 w 1066"/>
                    <a:gd name="T5" fmla="*/ 1 h 1065"/>
                    <a:gd name="T6" fmla="*/ 20 w 1066"/>
                    <a:gd name="T7" fmla="*/ 15 h 1065"/>
                    <a:gd name="T8" fmla="*/ 0 w 1066"/>
                    <a:gd name="T9" fmla="*/ 74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754" name="Freeform 71"/>
                <p:cNvSpPr>
                  <a:spLocks noChangeArrowheads="1"/>
                </p:cNvSpPr>
                <p:nvPr/>
              </p:nvSpPr>
              <p:spPr bwMode="auto">
                <a:xfrm flipV="1">
                  <a:off x="4920" y="984"/>
                  <a:ext cx="422" cy="438"/>
                </a:xfrm>
                <a:custGeom>
                  <a:avLst/>
                  <a:gdLst>
                    <a:gd name="T0" fmla="*/ 66 w 1066"/>
                    <a:gd name="T1" fmla="*/ 74 h 1065"/>
                    <a:gd name="T2" fmla="*/ 48 w 1066"/>
                    <a:gd name="T3" fmla="*/ 19 h 1065"/>
                    <a:gd name="T4" fmla="*/ 33 w 1066"/>
                    <a:gd name="T5" fmla="*/ 1 h 1065"/>
                    <a:gd name="T6" fmla="*/ 20 w 1066"/>
                    <a:gd name="T7" fmla="*/ 15 h 1065"/>
                    <a:gd name="T8" fmla="*/ 0 w 1066"/>
                    <a:gd name="T9" fmla="*/ 74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28740" name="AutoShape 72"/>
            <p:cNvSpPr>
              <a:spLocks noChangeArrowheads="1"/>
            </p:cNvSpPr>
            <p:nvPr/>
          </p:nvSpPr>
          <p:spPr bwMode="auto">
            <a:xfrm>
              <a:off x="3696" y="2302"/>
              <a:ext cx="1296" cy="192"/>
            </a:xfrm>
            <a:prstGeom prst="rightArrow">
              <a:avLst>
                <a:gd name="adj1" fmla="val 50000"/>
                <a:gd name="adj2" fmla="val 168750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41" name="Text Box 73"/>
            <p:cNvSpPr txBox="1">
              <a:spLocks noChangeArrowheads="1"/>
            </p:cNvSpPr>
            <p:nvPr/>
          </p:nvSpPr>
          <p:spPr bwMode="auto">
            <a:xfrm>
              <a:off x="4162" y="2012"/>
              <a:ext cx="160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 b="1"/>
                <a:t>Saída de Corrente</a:t>
              </a:r>
            </a:p>
          </p:txBody>
        </p:sp>
        <p:grpSp>
          <p:nvGrpSpPr>
            <p:cNvPr id="28742" name="Group 74"/>
            <p:cNvGrpSpPr>
              <a:grpSpLocks/>
            </p:cNvGrpSpPr>
            <p:nvPr/>
          </p:nvGrpSpPr>
          <p:grpSpPr bwMode="auto">
            <a:xfrm>
              <a:off x="364" y="868"/>
              <a:ext cx="1700" cy="274"/>
              <a:chOff x="364" y="868"/>
              <a:chExt cx="1700" cy="274"/>
            </a:xfrm>
          </p:grpSpPr>
          <p:grpSp>
            <p:nvGrpSpPr>
              <p:cNvPr id="28745" name="Group 75"/>
              <p:cNvGrpSpPr>
                <a:grpSpLocks/>
              </p:cNvGrpSpPr>
              <p:nvPr/>
            </p:nvGrpSpPr>
            <p:grpSpPr bwMode="auto">
              <a:xfrm>
                <a:off x="364" y="868"/>
                <a:ext cx="848" cy="274"/>
                <a:chOff x="364" y="868"/>
                <a:chExt cx="848" cy="274"/>
              </a:xfrm>
            </p:grpSpPr>
            <p:sp>
              <p:nvSpPr>
                <p:cNvPr id="28749" name="Freeform 76"/>
                <p:cNvSpPr>
                  <a:spLocks noChangeArrowheads="1"/>
                </p:cNvSpPr>
                <p:nvPr/>
              </p:nvSpPr>
              <p:spPr bwMode="auto">
                <a:xfrm>
                  <a:off x="364" y="868"/>
                  <a:ext cx="422" cy="136"/>
                </a:xfrm>
                <a:custGeom>
                  <a:avLst/>
                  <a:gdLst>
                    <a:gd name="T0" fmla="*/ 66 w 1066"/>
                    <a:gd name="T1" fmla="*/ 2 h 1065"/>
                    <a:gd name="T2" fmla="*/ 48 w 1066"/>
                    <a:gd name="T3" fmla="*/ 1 h 1065"/>
                    <a:gd name="T4" fmla="*/ 33 w 1066"/>
                    <a:gd name="T5" fmla="*/ 0 h 1065"/>
                    <a:gd name="T6" fmla="*/ 20 w 1066"/>
                    <a:gd name="T7" fmla="*/ 1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750" name="Freeform 77"/>
                <p:cNvSpPr>
                  <a:spLocks noChangeArrowheads="1"/>
                </p:cNvSpPr>
                <p:nvPr/>
              </p:nvSpPr>
              <p:spPr bwMode="auto">
                <a:xfrm flipV="1">
                  <a:off x="790" y="1004"/>
                  <a:ext cx="422" cy="136"/>
                </a:xfrm>
                <a:custGeom>
                  <a:avLst/>
                  <a:gdLst>
                    <a:gd name="T0" fmla="*/ 66 w 1066"/>
                    <a:gd name="T1" fmla="*/ 2 h 1065"/>
                    <a:gd name="T2" fmla="*/ 48 w 1066"/>
                    <a:gd name="T3" fmla="*/ 1 h 1065"/>
                    <a:gd name="T4" fmla="*/ 33 w 1066"/>
                    <a:gd name="T5" fmla="*/ 0 h 1065"/>
                    <a:gd name="T6" fmla="*/ 20 w 1066"/>
                    <a:gd name="T7" fmla="*/ 1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8746" name="Group 78"/>
              <p:cNvGrpSpPr>
                <a:grpSpLocks/>
              </p:cNvGrpSpPr>
              <p:nvPr/>
            </p:nvGrpSpPr>
            <p:grpSpPr bwMode="auto">
              <a:xfrm>
                <a:off x="1214" y="868"/>
                <a:ext cx="848" cy="274"/>
                <a:chOff x="1214" y="868"/>
                <a:chExt cx="848" cy="274"/>
              </a:xfrm>
            </p:grpSpPr>
            <p:sp>
              <p:nvSpPr>
                <p:cNvPr id="28747" name="Freeform 79"/>
                <p:cNvSpPr>
                  <a:spLocks noChangeArrowheads="1"/>
                </p:cNvSpPr>
                <p:nvPr/>
              </p:nvSpPr>
              <p:spPr bwMode="auto">
                <a:xfrm>
                  <a:off x="1214" y="868"/>
                  <a:ext cx="420" cy="136"/>
                </a:xfrm>
                <a:custGeom>
                  <a:avLst/>
                  <a:gdLst>
                    <a:gd name="T0" fmla="*/ 65 w 1066"/>
                    <a:gd name="T1" fmla="*/ 2 h 1065"/>
                    <a:gd name="T2" fmla="*/ 47 w 1066"/>
                    <a:gd name="T3" fmla="*/ 1 h 1065"/>
                    <a:gd name="T4" fmla="*/ 33 w 1066"/>
                    <a:gd name="T5" fmla="*/ 0 h 1065"/>
                    <a:gd name="T6" fmla="*/ 20 w 1066"/>
                    <a:gd name="T7" fmla="*/ 1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748" name="Freeform 80"/>
                <p:cNvSpPr>
                  <a:spLocks noChangeArrowheads="1"/>
                </p:cNvSpPr>
                <p:nvPr/>
              </p:nvSpPr>
              <p:spPr bwMode="auto">
                <a:xfrm flipV="1">
                  <a:off x="1640" y="1006"/>
                  <a:ext cx="420" cy="136"/>
                </a:xfrm>
                <a:custGeom>
                  <a:avLst/>
                  <a:gdLst>
                    <a:gd name="T0" fmla="*/ 65 w 1066"/>
                    <a:gd name="T1" fmla="*/ 2 h 1065"/>
                    <a:gd name="T2" fmla="*/ 47 w 1066"/>
                    <a:gd name="T3" fmla="*/ 1 h 1065"/>
                    <a:gd name="T4" fmla="*/ 33 w 1066"/>
                    <a:gd name="T5" fmla="*/ 0 h 1065"/>
                    <a:gd name="T6" fmla="*/ 20 w 1066"/>
                    <a:gd name="T7" fmla="*/ 1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28743" name="AutoShape 81"/>
            <p:cNvSpPr>
              <a:spLocks noChangeArrowheads="1"/>
            </p:cNvSpPr>
            <p:nvPr/>
          </p:nvSpPr>
          <p:spPr bwMode="auto">
            <a:xfrm>
              <a:off x="768" y="2302"/>
              <a:ext cx="1296" cy="192"/>
            </a:xfrm>
            <a:prstGeom prst="rightArrow">
              <a:avLst>
                <a:gd name="adj1" fmla="val 50000"/>
                <a:gd name="adj2" fmla="val 168750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44" name="Text Box 82"/>
            <p:cNvSpPr txBox="1">
              <a:spLocks noChangeArrowheads="1"/>
            </p:cNvSpPr>
            <p:nvPr/>
          </p:nvSpPr>
          <p:spPr bwMode="auto">
            <a:xfrm>
              <a:off x="194" y="2042"/>
              <a:ext cx="183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 b="1"/>
                <a:t>Entrada de Corrente</a:t>
              </a:r>
            </a:p>
          </p:txBody>
        </p:sp>
      </p:grpSp>
      <p:grpSp>
        <p:nvGrpSpPr>
          <p:cNvPr id="12" name="Group 83"/>
          <p:cNvGrpSpPr>
            <a:grpSpLocks/>
          </p:cNvGrpSpPr>
          <p:nvPr/>
        </p:nvGrpSpPr>
        <p:grpSpPr bwMode="auto">
          <a:xfrm>
            <a:off x="1527175" y="3213100"/>
            <a:ext cx="6403975" cy="2886075"/>
            <a:chOff x="962" y="2024"/>
            <a:chExt cx="4034" cy="1818"/>
          </a:xfrm>
        </p:grpSpPr>
        <p:sp>
          <p:nvSpPr>
            <p:cNvPr id="28728" name="Freeform 84"/>
            <p:cNvSpPr>
              <a:spLocks noChangeArrowheads="1"/>
            </p:cNvSpPr>
            <p:nvPr/>
          </p:nvSpPr>
          <p:spPr bwMode="auto">
            <a:xfrm>
              <a:off x="3456" y="2654"/>
              <a:ext cx="1540" cy="1128"/>
            </a:xfrm>
            <a:custGeom>
              <a:avLst/>
              <a:gdLst>
                <a:gd name="T0" fmla="*/ 0 w 1541"/>
                <a:gd name="T1" fmla="*/ 0 h 1128"/>
                <a:gd name="T2" fmla="*/ 507 w 1541"/>
                <a:gd name="T3" fmla="*/ 652 h 1128"/>
                <a:gd name="T4" fmla="*/ 959 w 1541"/>
                <a:gd name="T5" fmla="*/ 1107 h 1128"/>
                <a:gd name="T6" fmla="*/ 1373 w 1541"/>
                <a:gd name="T7" fmla="*/ 1128 h 1128"/>
                <a:gd name="T8" fmla="*/ 1538 w 1541"/>
                <a:gd name="T9" fmla="*/ 610 h 1128"/>
                <a:gd name="T10" fmla="*/ 1342 w 1541"/>
                <a:gd name="T11" fmla="*/ 166 h 1128"/>
                <a:gd name="T12" fmla="*/ 0 w 1541"/>
                <a:gd name="T13" fmla="*/ 0 h 1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1"/>
                <a:gd name="T22" fmla="*/ 0 h 1128"/>
                <a:gd name="T23" fmla="*/ 1541 w 1541"/>
                <a:gd name="T24" fmla="*/ 1128 h 1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1" h="1128">
                  <a:moveTo>
                    <a:pt x="0" y="0"/>
                  </a:moveTo>
                  <a:lnTo>
                    <a:pt x="507" y="652"/>
                  </a:lnTo>
                  <a:lnTo>
                    <a:pt x="962" y="1107"/>
                  </a:lnTo>
                  <a:lnTo>
                    <a:pt x="1376" y="1128"/>
                  </a:lnTo>
                  <a:lnTo>
                    <a:pt x="1541" y="610"/>
                  </a:lnTo>
                  <a:lnTo>
                    <a:pt x="1345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29" name="Text Box 85"/>
            <p:cNvSpPr txBox="1">
              <a:spLocks noChangeArrowheads="1"/>
            </p:cNvSpPr>
            <p:nvPr/>
          </p:nvSpPr>
          <p:spPr bwMode="auto">
            <a:xfrm>
              <a:off x="2136" y="2024"/>
              <a:ext cx="1442" cy="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2900" b="1"/>
                <a:t>Amplificador</a:t>
              </a:r>
            </a:p>
            <a:p>
              <a:pPr algn="ctr"/>
              <a:r>
                <a:rPr kumimoji="0" lang="en-US" sz="2900" b="1"/>
                <a:t>de </a:t>
              </a:r>
            </a:p>
            <a:p>
              <a:pPr algn="ctr"/>
              <a:r>
                <a:rPr kumimoji="0" lang="en-US" sz="2900" b="1"/>
                <a:t>Corrente</a:t>
              </a:r>
            </a:p>
          </p:txBody>
        </p:sp>
        <p:grpSp>
          <p:nvGrpSpPr>
            <p:cNvPr id="28730" name="Group 86"/>
            <p:cNvGrpSpPr>
              <a:grpSpLocks/>
            </p:cNvGrpSpPr>
            <p:nvPr/>
          </p:nvGrpSpPr>
          <p:grpSpPr bwMode="auto">
            <a:xfrm>
              <a:off x="3950" y="2818"/>
              <a:ext cx="858" cy="932"/>
              <a:chOff x="3950" y="2818"/>
              <a:chExt cx="858" cy="932"/>
            </a:xfrm>
          </p:grpSpPr>
          <p:sp>
            <p:nvSpPr>
              <p:cNvPr id="28732" name="Oval 87"/>
              <p:cNvSpPr>
                <a:spLocks noChangeArrowheads="1"/>
              </p:cNvSpPr>
              <p:nvPr/>
            </p:nvSpPr>
            <p:spPr bwMode="auto">
              <a:xfrm>
                <a:off x="4220" y="2992"/>
                <a:ext cx="588" cy="58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8733" name="Group 88"/>
              <p:cNvGrpSpPr>
                <a:grpSpLocks/>
              </p:cNvGrpSpPr>
              <p:nvPr/>
            </p:nvGrpSpPr>
            <p:grpSpPr bwMode="auto">
              <a:xfrm>
                <a:off x="4450" y="3394"/>
                <a:ext cx="356" cy="356"/>
                <a:chOff x="4450" y="3394"/>
                <a:chExt cx="356" cy="356"/>
              </a:xfrm>
            </p:grpSpPr>
            <p:sp>
              <p:nvSpPr>
                <p:cNvPr id="28737" name="Line 89"/>
                <p:cNvSpPr>
                  <a:spLocks noChangeShapeType="1"/>
                </p:cNvSpPr>
                <p:nvPr/>
              </p:nvSpPr>
              <p:spPr bwMode="auto">
                <a:xfrm>
                  <a:off x="4450" y="3394"/>
                  <a:ext cx="356" cy="35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738" name="AutoShape 90"/>
                <p:cNvSpPr>
                  <a:spLocks noChangeArrowheads="1"/>
                </p:cNvSpPr>
                <p:nvPr/>
              </p:nvSpPr>
              <p:spPr bwMode="auto">
                <a:xfrm rot="5480873" flipH="1" flipV="1">
                  <a:off x="4454" y="3398"/>
                  <a:ext cx="120" cy="116"/>
                </a:xfrm>
                <a:prstGeom prst="rtTriangl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8734" name="Line 91"/>
              <p:cNvSpPr>
                <a:spLocks noChangeShapeType="1"/>
              </p:cNvSpPr>
              <p:nvPr/>
            </p:nvSpPr>
            <p:spPr bwMode="auto">
              <a:xfrm flipH="1">
                <a:off x="3950" y="3290"/>
                <a:ext cx="48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735" name="Line 92"/>
              <p:cNvSpPr>
                <a:spLocks noChangeShapeType="1"/>
              </p:cNvSpPr>
              <p:nvPr/>
            </p:nvSpPr>
            <p:spPr bwMode="auto">
              <a:xfrm flipV="1">
                <a:off x="4442" y="2818"/>
                <a:ext cx="356" cy="35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736" name="Line 93"/>
              <p:cNvSpPr>
                <a:spLocks noChangeShapeType="1"/>
              </p:cNvSpPr>
              <p:nvPr/>
            </p:nvSpPr>
            <p:spPr bwMode="auto">
              <a:xfrm flipH="1">
                <a:off x="4442" y="3094"/>
                <a:ext cx="0" cy="3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8731" name="Text Box 94"/>
            <p:cNvSpPr txBox="1">
              <a:spLocks noChangeArrowheads="1"/>
            </p:cNvSpPr>
            <p:nvPr/>
          </p:nvSpPr>
          <p:spPr bwMode="auto">
            <a:xfrm>
              <a:off x="962" y="3008"/>
              <a:ext cx="1003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b="1" dirty="0"/>
                <a:t>O BJT </a:t>
              </a:r>
            </a:p>
            <a:p>
              <a:pPr algn="ctr"/>
              <a:r>
                <a:rPr kumimoji="0" lang="en-US" b="1" dirty="0"/>
                <a:t>é um</a:t>
              </a:r>
            </a:p>
            <a:p>
              <a:pPr algn="ctr"/>
              <a:r>
                <a:rPr kumimoji="0" lang="en-US" b="1" dirty="0" err="1"/>
                <a:t>amplificador</a:t>
              </a:r>
              <a:endParaRPr kumimoji="0" lang="en-US" b="1" dirty="0"/>
            </a:p>
            <a:p>
              <a:pPr algn="ctr"/>
              <a:r>
                <a:rPr kumimoji="0" lang="en-US" b="1" dirty="0"/>
                <a:t>de </a:t>
              </a:r>
              <a:r>
                <a:rPr kumimoji="0" lang="en-US" b="1" dirty="0" err="1"/>
                <a:t>ambiente</a:t>
              </a:r>
              <a:r>
                <a:rPr kumimoji="0" lang="en-US" b="1" dirty="0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276600" y="3124200"/>
            <a:ext cx="2514600" cy="13716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727700" y="466725"/>
            <a:ext cx="2806700" cy="2200275"/>
          </a:xfrm>
          <a:prstGeom prst="rect">
            <a:avLst/>
          </a:prstGeom>
          <a:solidFill>
            <a:srgbClr val="454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5727700" y="4667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5737225" y="4667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5740400" y="73977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5740400" y="10160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5740400" y="128905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5740400" y="15621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5740400" y="18383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5740400" y="211137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5740400" y="23876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5740400" y="266065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6013450" y="4762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6289675" y="4699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6292850" y="4762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6578600" y="4857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6854825" y="4794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7150100" y="4699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7429500" y="4699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7715250" y="4794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7991475" y="4730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7994650" y="4730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8264525" y="4730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8540750" y="4667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523875" y="501650"/>
            <a:ext cx="2806700" cy="2200275"/>
          </a:xfrm>
          <a:prstGeom prst="rect">
            <a:avLst/>
          </a:prstGeom>
          <a:solidFill>
            <a:srgbClr val="454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523875" y="5016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>
            <a:off x="533400" y="50165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536575" y="7747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536575" y="10509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536575" y="132397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>
            <a:off x="536575" y="15970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>
            <a:off x="536575" y="187325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36575" y="21463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36575" y="24225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36575" y="269557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809625" y="5111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>
            <a:off x="1085850" y="5048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1374775" y="5207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>
            <a:off x="1651000" y="5143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1660525" y="5111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1946275" y="5048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>
            <a:off x="2225675" y="5048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2511425" y="5143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2787650" y="5080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42" name="Line 46"/>
          <p:cNvSpPr>
            <a:spLocks noChangeShapeType="1"/>
          </p:cNvSpPr>
          <p:nvPr/>
        </p:nvSpPr>
        <p:spPr bwMode="auto">
          <a:xfrm>
            <a:off x="3067050" y="5016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43" name="Line 47"/>
          <p:cNvSpPr>
            <a:spLocks noChangeShapeType="1"/>
          </p:cNvSpPr>
          <p:nvPr/>
        </p:nvSpPr>
        <p:spPr bwMode="auto">
          <a:xfrm>
            <a:off x="3336925" y="5016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9744" name="Group 48"/>
          <p:cNvGrpSpPr>
            <a:grpSpLocks/>
          </p:cNvGrpSpPr>
          <p:nvPr/>
        </p:nvGrpSpPr>
        <p:grpSpPr bwMode="auto">
          <a:xfrm rot="16200000" flipH="1">
            <a:off x="3797300" y="4959350"/>
            <a:ext cx="482600" cy="615950"/>
            <a:chOff x="2392" y="3124"/>
            <a:chExt cx="304" cy="388"/>
          </a:xfrm>
        </p:grpSpPr>
        <p:sp>
          <p:nvSpPr>
            <p:cNvPr id="29789" name="Line 49"/>
            <p:cNvSpPr>
              <a:spLocks noChangeShapeType="1"/>
            </p:cNvSpPr>
            <p:nvPr/>
          </p:nvSpPr>
          <p:spPr bwMode="auto">
            <a:xfrm>
              <a:off x="2392" y="3124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90" name="Line 50"/>
            <p:cNvSpPr>
              <a:spLocks noChangeShapeType="1"/>
            </p:cNvSpPr>
            <p:nvPr/>
          </p:nvSpPr>
          <p:spPr bwMode="auto">
            <a:xfrm>
              <a:off x="2600" y="3124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91" name="Line 51"/>
            <p:cNvSpPr>
              <a:spLocks noChangeShapeType="1"/>
            </p:cNvSpPr>
            <p:nvPr/>
          </p:nvSpPr>
          <p:spPr bwMode="auto">
            <a:xfrm>
              <a:off x="2696" y="3202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92" name="Line 52"/>
            <p:cNvSpPr>
              <a:spLocks noChangeShapeType="1"/>
            </p:cNvSpPr>
            <p:nvPr/>
          </p:nvSpPr>
          <p:spPr bwMode="auto">
            <a:xfrm>
              <a:off x="2496" y="3202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9745" name="Group 53"/>
          <p:cNvGrpSpPr>
            <a:grpSpLocks/>
          </p:cNvGrpSpPr>
          <p:nvPr/>
        </p:nvGrpSpPr>
        <p:grpSpPr bwMode="auto">
          <a:xfrm>
            <a:off x="4724400" y="6096000"/>
            <a:ext cx="762000" cy="304800"/>
            <a:chOff x="2976" y="3840"/>
            <a:chExt cx="480" cy="192"/>
          </a:xfrm>
        </p:grpSpPr>
        <p:sp>
          <p:nvSpPr>
            <p:cNvPr id="29786" name="Line 54"/>
            <p:cNvSpPr>
              <a:spLocks noChangeShapeType="1"/>
            </p:cNvSpPr>
            <p:nvPr/>
          </p:nvSpPr>
          <p:spPr bwMode="auto">
            <a:xfrm>
              <a:off x="2976" y="384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87" name="Line 55"/>
            <p:cNvSpPr>
              <a:spLocks noChangeShapeType="1"/>
            </p:cNvSpPr>
            <p:nvPr/>
          </p:nvSpPr>
          <p:spPr bwMode="auto">
            <a:xfrm>
              <a:off x="3072" y="393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88" name="Line 56"/>
            <p:cNvSpPr>
              <a:spLocks noChangeShapeType="1"/>
            </p:cNvSpPr>
            <p:nvPr/>
          </p:nvSpPr>
          <p:spPr bwMode="auto">
            <a:xfrm>
              <a:off x="3168" y="403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9746" name="Group 57"/>
          <p:cNvGrpSpPr>
            <a:grpSpLocks/>
          </p:cNvGrpSpPr>
          <p:nvPr/>
        </p:nvGrpSpPr>
        <p:grpSpPr bwMode="auto">
          <a:xfrm>
            <a:off x="3657600" y="6096000"/>
            <a:ext cx="762000" cy="304800"/>
            <a:chOff x="2304" y="3840"/>
            <a:chExt cx="480" cy="192"/>
          </a:xfrm>
        </p:grpSpPr>
        <p:sp>
          <p:nvSpPr>
            <p:cNvPr id="29783" name="Line 58"/>
            <p:cNvSpPr>
              <a:spLocks noChangeShapeType="1"/>
            </p:cNvSpPr>
            <p:nvPr/>
          </p:nvSpPr>
          <p:spPr bwMode="auto">
            <a:xfrm>
              <a:off x="2304" y="384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84" name="Line 59"/>
            <p:cNvSpPr>
              <a:spLocks noChangeShapeType="1"/>
            </p:cNvSpPr>
            <p:nvPr/>
          </p:nvSpPr>
          <p:spPr bwMode="auto">
            <a:xfrm>
              <a:off x="2400" y="393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85" name="Line 60"/>
            <p:cNvSpPr>
              <a:spLocks noChangeShapeType="1"/>
            </p:cNvSpPr>
            <p:nvPr/>
          </p:nvSpPr>
          <p:spPr bwMode="auto">
            <a:xfrm>
              <a:off x="2496" y="403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9747" name="Line 61"/>
          <p:cNvSpPr>
            <a:spLocks noChangeShapeType="1"/>
          </p:cNvSpPr>
          <p:nvPr/>
        </p:nvSpPr>
        <p:spPr bwMode="auto">
          <a:xfrm flipV="1">
            <a:off x="4038600" y="4495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48" name="Line 62"/>
          <p:cNvSpPr>
            <a:spLocks noChangeShapeType="1"/>
          </p:cNvSpPr>
          <p:nvPr/>
        </p:nvSpPr>
        <p:spPr bwMode="auto">
          <a:xfrm>
            <a:off x="4038600" y="5546725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49" name="Line 63"/>
          <p:cNvSpPr>
            <a:spLocks noChangeShapeType="1"/>
          </p:cNvSpPr>
          <p:nvPr/>
        </p:nvSpPr>
        <p:spPr bwMode="auto">
          <a:xfrm flipV="1">
            <a:off x="5105400" y="4495800"/>
            <a:ext cx="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0" y="835025"/>
            <a:ext cx="9086850" cy="3105150"/>
            <a:chOff x="0" y="526"/>
            <a:chExt cx="5724" cy="1956"/>
          </a:xfrm>
        </p:grpSpPr>
        <p:grpSp>
          <p:nvGrpSpPr>
            <p:cNvPr id="29765" name="Group 65"/>
            <p:cNvGrpSpPr>
              <a:grpSpLocks/>
            </p:cNvGrpSpPr>
            <p:nvPr/>
          </p:nvGrpSpPr>
          <p:grpSpPr bwMode="auto">
            <a:xfrm>
              <a:off x="3448" y="526"/>
              <a:ext cx="1700" cy="882"/>
              <a:chOff x="3448" y="526"/>
              <a:chExt cx="1700" cy="882"/>
            </a:xfrm>
          </p:grpSpPr>
          <p:grpSp>
            <p:nvGrpSpPr>
              <p:cNvPr id="29777" name="Group 66"/>
              <p:cNvGrpSpPr>
                <a:grpSpLocks/>
              </p:cNvGrpSpPr>
              <p:nvPr/>
            </p:nvGrpSpPr>
            <p:grpSpPr bwMode="auto">
              <a:xfrm>
                <a:off x="3448" y="526"/>
                <a:ext cx="848" cy="876"/>
                <a:chOff x="3448" y="526"/>
                <a:chExt cx="848" cy="876"/>
              </a:xfrm>
            </p:grpSpPr>
            <p:sp>
              <p:nvSpPr>
                <p:cNvPr id="29781" name="Freeform 67"/>
                <p:cNvSpPr>
                  <a:spLocks noChangeArrowheads="1"/>
                </p:cNvSpPr>
                <p:nvPr/>
              </p:nvSpPr>
              <p:spPr bwMode="auto">
                <a:xfrm>
                  <a:off x="3448" y="526"/>
                  <a:ext cx="420" cy="435"/>
                </a:xfrm>
                <a:custGeom>
                  <a:avLst/>
                  <a:gdLst>
                    <a:gd name="T0" fmla="*/ 65 w 1066"/>
                    <a:gd name="T1" fmla="*/ 73 h 1065"/>
                    <a:gd name="T2" fmla="*/ 47 w 1066"/>
                    <a:gd name="T3" fmla="*/ 19 h 1065"/>
                    <a:gd name="T4" fmla="*/ 33 w 1066"/>
                    <a:gd name="T5" fmla="*/ 1 h 1065"/>
                    <a:gd name="T6" fmla="*/ 20 w 1066"/>
                    <a:gd name="T7" fmla="*/ 15 h 1065"/>
                    <a:gd name="T8" fmla="*/ 0 w 1066"/>
                    <a:gd name="T9" fmla="*/ 73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782" name="Freeform 68"/>
                <p:cNvSpPr>
                  <a:spLocks noChangeArrowheads="1"/>
                </p:cNvSpPr>
                <p:nvPr/>
              </p:nvSpPr>
              <p:spPr bwMode="auto">
                <a:xfrm flipV="1">
                  <a:off x="3872" y="964"/>
                  <a:ext cx="420" cy="435"/>
                </a:xfrm>
                <a:custGeom>
                  <a:avLst/>
                  <a:gdLst>
                    <a:gd name="T0" fmla="*/ 65 w 1066"/>
                    <a:gd name="T1" fmla="*/ 73 h 1065"/>
                    <a:gd name="T2" fmla="*/ 47 w 1066"/>
                    <a:gd name="T3" fmla="*/ 19 h 1065"/>
                    <a:gd name="T4" fmla="*/ 33 w 1066"/>
                    <a:gd name="T5" fmla="*/ 1 h 1065"/>
                    <a:gd name="T6" fmla="*/ 20 w 1066"/>
                    <a:gd name="T7" fmla="*/ 15 h 1065"/>
                    <a:gd name="T8" fmla="*/ 0 w 1066"/>
                    <a:gd name="T9" fmla="*/ 73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9778" name="Group 69"/>
              <p:cNvGrpSpPr>
                <a:grpSpLocks/>
              </p:cNvGrpSpPr>
              <p:nvPr/>
            </p:nvGrpSpPr>
            <p:grpSpPr bwMode="auto">
              <a:xfrm>
                <a:off x="4300" y="530"/>
                <a:ext cx="848" cy="876"/>
                <a:chOff x="4300" y="530"/>
                <a:chExt cx="848" cy="876"/>
              </a:xfrm>
            </p:grpSpPr>
            <p:sp>
              <p:nvSpPr>
                <p:cNvPr id="29779" name="Freeform 70"/>
                <p:cNvSpPr>
                  <a:spLocks noChangeArrowheads="1"/>
                </p:cNvSpPr>
                <p:nvPr/>
              </p:nvSpPr>
              <p:spPr bwMode="auto">
                <a:xfrm>
                  <a:off x="4300" y="530"/>
                  <a:ext cx="422" cy="436"/>
                </a:xfrm>
                <a:custGeom>
                  <a:avLst/>
                  <a:gdLst>
                    <a:gd name="T0" fmla="*/ 66 w 1066"/>
                    <a:gd name="T1" fmla="*/ 73 h 1065"/>
                    <a:gd name="T2" fmla="*/ 48 w 1066"/>
                    <a:gd name="T3" fmla="*/ 19 h 1065"/>
                    <a:gd name="T4" fmla="*/ 33 w 1066"/>
                    <a:gd name="T5" fmla="*/ 1 h 1065"/>
                    <a:gd name="T6" fmla="*/ 20 w 1066"/>
                    <a:gd name="T7" fmla="*/ 15 h 1065"/>
                    <a:gd name="T8" fmla="*/ 0 w 1066"/>
                    <a:gd name="T9" fmla="*/ 73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780" name="Freeform 71"/>
                <p:cNvSpPr>
                  <a:spLocks noChangeArrowheads="1"/>
                </p:cNvSpPr>
                <p:nvPr/>
              </p:nvSpPr>
              <p:spPr bwMode="auto">
                <a:xfrm flipV="1">
                  <a:off x="4726" y="968"/>
                  <a:ext cx="422" cy="436"/>
                </a:xfrm>
                <a:custGeom>
                  <a:avLst/>
                  <a:gdLst>
                    <a:gd name="T0" fmla="*/ 66 w 1066"/>
                    <a:gd name="T1" fmla="*/ 73 h 1065"/>
                    <a:gd name="T2" fmla="*/ 48 w 1066"/>
                    <a:gd name="T3" fmla="*/ 19 h 1065"/>
                    <a:gd name="T4" fmla="*/ 33 w 1066"/>
                    <a:gd name="T5" fmla="*/ 1 h 1065"/>
                    <a:gd name="T6" fmla="*/ 20 w 1066"/>
                    <a:gd name="T7" fmla="*/ 15 h 1065"/>
                    <a:gd name="T8" fmla="*/ 0 w 1066"/>
                    <a:gd name="T9" fmla="*/ 73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29766" name="AutoShape 72"/>
            <p:cNvSpPr>
              <a:spLocks noChangeArrowheads="1"/>
            </p:cNvSpPr>
            <p:nvPr/>
          </p:nvSpPr>
          <p:spPr bwMode="auto">
            <a:xfrm>
              <a:off x="3502" y="2290"/>
              <a:ext cx="1296" cy="192"/>
            </a:xfrm>
            <a:prstGeom prst="rightArrow">
              <a:avLst>
                <a:gd name="adj1" fmla="val 50000"/>
                <a:gd name="adj2" fmla="val 168750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67" name="Text Box 73"/>
            <p:cNvSpPr txBox="1">
              <a:spLocks noChangeArrowheads="1"/>
            </p:cNvSpPr>
            <p:nvPr/>
          </p:nvSpPr>
          <p:spPr bwMode="auto">
            <a:xfrm>
              <a:off x="4116" y="2000"/>
              <a:ext cx="160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 b="1"/>
                <a:t>Saída de Corrente</a:t>
              </a:r>
            </a:p>
          </p:txBody>
        </p:sp>
        <p:grpSp>
          <p:nvGrpSpPr>
            <p:cNvPr id="29768" name="Group 74"/>
            <p:cNvGrpSpPr>
              <a:grpSpLocks/>
            </p:cNvGrpSpPr>
            <p:nvPr/>
          </p:nvGrpSpPr>
          <p:grpSpPr bwMode="auto">
            <a:xfrm>
              <a:off x="170" y="854"/>
              <a:ext cx="1700" cy="274"/>
              <a:chOff x="170" y="854"/>
              <a:chExt cx="1700" cy="274"/>
            </a:xfrm>
          </p:grpSpPr>
          <p:grpSp>
            <p:nvGrpSpPr>
              <p:cNvPr id="29771" name="Group 75"/>
              <p:cNvGrpSpPr>
                <a:grpSpLocks/>
              </p:cNvGrpSpPr>
              <p:nvPr/>
            </p:nvGrpSpPr>
            <p:grpSpPr bwMode="auto">
              <a:xfrm>
                <a:off x="170" y="854"/>
                <a:ext cx="848" cy="274"/>
                <a:chOff x="170" y="854"/>
                <a:chExt cx="848" cy="274"/>
              </a:xfrm>
            </p:grpSpPr>
            <p:sp>
              <p:nvSpPr>
                <p:cNvPr id="29775" name="Freeform 76"/>
                <p:cNvSpPr>
                  <a:spLocks noChangeArrowheads="1"/>
                </p:cNvSpPr>
                <p:nvPr/>
              </p:nvSpPr>
              <p:spPr bwMode="auto">
                <a:xfrm>
                  <a:off x="170" y="854"/>
                  <a:ext cx="422" cy="136"/>
                </a:xfrm>
                <a:custGeom>
                  <a:avLst/>
                  <a:gdLst>
                    <a:gd name="T0" fmla="*/ 66 w 1066"/>
                    <a:gd name="T1" fmla="*/ 2 h 1065"/>
                    <a:gd name="T2" fmla="*/ 48 w 1066"/>
                    <a:gd name="T3" fmla="*/ 1 h 1065"/>
                    <a:gd name="T4" fmla="*/ 33 w 1066"/>
                    <a:gd name="T5" fmla="*/ 0 h 1065"/>
                    <a:gd name="T6" fmla="*/ 20 w 1066"/>
                    <a:gd name="T7" fmla="*/ 1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776" name="Freeform 77"/>
                <p:cNvSpPr>
                  <a:spLocks noChangeArrowheads="1"/>
                </p:cNvSpPr>
                <p:nvPr/>
              </p:nvSpPr>
              <p:spPr bwMode="auto">
                <a:xfrm flipV="1">
                  <a:off x="596" y="992"/>
                  <a:ext cx="422" cy="136"/>
                </a:xfrm>
                <a:custGeom>
                  <a:avLst/>
                  <a:gdLst>
                    <a:gd name="T0" fmla="*/ 66 w 1066"/>
                    <a:gd name="T1" fmla="*/ 2 h 1065"/>
                    <a:gd name="T2" fmla="*/ 48 w 1066"/>
                    <a:gd name="T3" fmla="*/ 1 h 1065"/>
                    <a:gd name="T4" fmla="*/ 33 w 1066"/>
                    <a:gd name="T5" fmla="*/ 0 h 1065"/>
                    <a:gd name="T6" fmla="*/ 20 w 1066"/>
                    <a:gd name="T7" fmla="*/ 1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9772" name="Group 78"/>
              <p:cNvGrpSpPr>
                <a:grpSpLocks/>
              </p:cNvGrpSpPr>
              <p:nvPr/>
            </p:nvGrpSpPr>
            <p:grpSpPr bwMode="auto">
              <a:xfrm>
                <a:off x="1020" y="854"/>
                <a:ext cx="848" cy="274"/>
                <a:chOff x="1020" y="854"/>
                <a:chExt cx="848" cy="274"/>
              </a:xfrm>
            </p:grpSpPr>
            <p:sp>
              <p:nvSpPr>
                <p:cNvPr id="29773" name="Freeform 79"/>
                <p:cNvSpPr>
                  <a:spLocks noChangeArrowheads="1"/>
                </p:cNvSpPr>
                <p:nvPr/>
              </p:nvSpPr>
              <p:spPr bwMode="auto">
                <a:xfrm>
                  <a:off x="1020" y="854"/>
                  <a:ext cx="420" cy="136"/>
                </a:xfrm>
                <a:custGeom>
                  <a:avLst/>
                  <a:gdLst>
                    <a:gd name="T0" fmla="*/ 65 w 1066"/>
                    <a:gd name="T1" fmla="*/ 2 h 1065"/>
                    <a:gd name="T2" fmla="*/ 47 w 1066"/>
                    <a:gd name="T3" fmla="*/ 1 h 1065"/>
                    <a:gd name="T4" fmla="*/ 33 w 1066"/>
                    <a:gd name="T5" fmla="*/ 0 h 1065"/>
                    <a:gd name="T6" fmla="*/ 20 w 1066"/>
                    <a:gd name="T7" fmla="*/ 1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774" name="Freeform 80"/>
                <p:cNvSpPr>
                  <a:spLocks noChangeArrowheads="1"/>
                </p:cNvSpPr>
                <p:nvPr/>
              </p:nvSpPr>
              <p:spPr bwMode="auto">
                <a:xfrm flipV="1">
                  <a:off x="1446" y="992"/>
                  <a:ext cx="420" cy="136"/>
                </a:xfrm>
                <a:custGeom>
                  <a:avLst/>
                  <a:gdLst>
                    <a:gd name="T0" fmla="*/ 65 w 1066"/>
                    <a:gd name="T1" fmla="*/ 2 h 1065"/>
                    <a:gd name="T2" fmla="*/ 47 w 1066"/>
                    <a:gd name="T3" fmla="*/ 1 h 1065"/>
                    <a:gd name="T4" fmla="*/ 33 w 1066"/>
                    <a:gd name="T5" fmla="*/ 0 h 1065"/>
                    <a:gd name="T6" fmla="*/ 20 w 1066"/>
                    <a:gd name="T7" fmla="*/ 1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29769" name="AutoShape 81"/>
            <p:cNvSpPr>
              <a:spLocks noChangeArrowheads="1"/>
            </p:cNvSpPr>
            <p:nvPr/>
          </p:nvSpPr>
          <p:spPr bwMode="auto">
            <a:xfrm>
              <a:off x="574" y="2290"/>
              <a:ext cx="1296" cy="192"/>
            </a:xfrm>
            <a:prstGeom prst="rightArrow">
              <a:avLst>
                <a:gd name="adj1" fmla="val 50000"/>
                <a:gd name="adj2" fmla="val 168750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70" name="Text Box 82"/>
            <p:cNvSpPr txBox="1">
              <a:spLocks noChangeArrowheads="1"/>
            </p:cNvSpPr>
            <p:nvPr/>
          </p:nvSpPr>
          <p:spPr bwMode="auto">
            <a:xfrm>
              <a:off x="0" y="2000"/>
              <a:ext cx="184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400" b="1"/>
                <a:t>Entrada de Corrente</a:t>
              </a:r>
              <a:endParaRPr kumimoji="0" lang="en-US" sz="2800" b="1"/>
            </a:p>
          </p:txBody>
        </p:sp>
      </p:grpSp>
      <p:grpSp>
        <p:nvGrpSpPr>
          <p:cNvPr id="12" name="Group 83"/>
          <p:cNvGrpSpPr>
            <a:grpSpLocks/>
          </p:cNvGrpSpPr>
          <p:nvPr/>
        </p:nvGrpSpPr>
        <p:grpSpPr bwMode="auto">
          <a:xfrm>
            <a:off x="1384300" y="3211515"/>
            <a:ext cx="6537325" cy="2846388"/>
            <a:chOff x="872" y="2023"/>
            <a:chExt cx="4118" cy="1793"/>
          </a:xfrm>
        </p:grpSpPr>
        <p:sp>
          <p:nvSpPr>
            <p:cNvPr id="29752" name="Freeform 84"/>
            <p:cNvSpPr>
              <a:spLocks noChangeArrowheads="1"/>
            </p:cNvSpPr>
            <p:nvPr/>
          </p:nvSpPr>
          <p:spPr bwMode="auto">
            <a:xfrm>
              <a:off x="3452" y="2688"/>
              <a:ext cx="1538" cy="1128"/>
            </a:xfrm>
            <a:custGeom>
              <a:avLst/>
              <a:gdLst>
                <a:gd name="T0" fmla="*/ 0 w 1541"/>
                <a:gd name="T1" fmla="*/ 0 h 1128"/>
                <a:gd name="T2" fmla="*/ 504 w 1541"/>
                <a:gd name="T3" fmla="*/ 652 h 1128"/>
                <a:gd name="T4" fmla="*/ 956 w 1541"/>
                <a:gd name="T5" fmla="*/ 1107 h 1128"/>
                <a:gd name="T6" fmla="*/ 1367 w 1541"/>
                <a:gd name="T7" fmla="*/ 1128 h 1128"/>
                <a:gd name="T8" fmla="*/ 1532 w 1541"/>
                <a:gd name="T9" fmla="*/ 610 h 1128"/>
                <a:gd name="T10" fmla="*/ 1336 w 1541"/>
                <a:gd name="T11" fmla="*/ 166 h 1128"/>
                <a:gd name="T12" fmla="*/ 0 w 1541"/>
                <a:gd name="T13" fmla="*/ 0 h 1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1"/>
                <a:gd name="T22" fmla="*/ 0 h 1128"/>
                <a:gd name="T23" fmla="*/ 1541 w 1541"/>
                <a:gd name="T24" fmla="*/ 1128 h 1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1" h="1128">
                  <a:moveTo>
                    <a:pt x="0" y="0"/>
                  </a:moveTo>
                  <a:lnTo>
                    <a:pt x="507" y="652"/>
                  </a:lnTo>
                  <a:lnTo>
                    <a:pt x="962" y="1107"/>
                  </a:lnTo>
                  <a:lnTo>
                    <a:pt x="1376" y="1128"/>
                  </a:lnTo>
                  <a:lnTo>
                    <a:pt x="1541" y="610"/>
                  </a:lnTo>
                  <a:lnTo>
                    <a:pt x="1345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753" name="Text Box 85"/>
            <p:cNvSpPr txBox="1">
              <a:spLocks noChangeArrowheads="1"/>
            </p:cNvSpPr>
            <p:nvPr/>
          </p:nvSpPr>
          <p:spPr bwMode="auto">
            <a:xfrm>
              <a:off x="2154" y="2023"/>
              <a:ext cx="1397" cy="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2800" b="1"/>
                <a:t>Amplificador</a:t>
              </a:r>
            </a:p>
            <a:p>
              <a:pPr algn="ctr"/>
              <a:r>
                <a:rPr kumimoji="0" lang="en-US" sz="2800" b="1"/>
                <a:t>de </a:t>
              </a:r>
            </a:p>
            <a:p>
              <a:pPr algn="ctr"/>
              <a:r>
                <a:rPr kumimoji="0" lang="en-US" sz="2800" b="1"/>
                <a:t>Tensão</a:t>
              </a:r>
            </a:p>
          </p:txBody>
        </p:sp>
        <p:sp>
          <p:nvSpPr>
            <p:cNvPr id="29754" name="Text Box 86"/>
            <p:cNvSpPr txBox="1">
              <a:spLocks noChangeArrowheads="1"/>
            </p:cNvSpPr>
            <p:nvPr/>
          </p:nvSpPr>
          <p:spPr bwMode="auto">
            <a:xfrm>
              <a:off x="872" y="3024"/>
              <a:ext cx="1033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1800" b="1" dirty="0"/>
                <a:t>O JFET é</a:t>
              </a:r>
            </a:p>
            <a:p>
              <a:pPr algn="ctr"/>
              <a:r>
                <a:rPr kumimoji="0" lang="en-US" sz="1800" b="1" dirty="0"/>
                <a:t>um </a:t>
              </a:r>
              <a:r>
                <a:rPr kumimoji="0" lang="en-US" sz="1800" b="1" dirty="0" err="1"/>
                <a:t>aplificador</a:t>
              </a:r>
              <a:endParaRPr kumimoji="0" lang="en-US" sz="1800" b="1" dirty="0"/>
            </a:p>
            <a:p>
              <a:pPr algn="ctr"/>
              <a:r>
                <a:rPr kumimoji="0" lang="en-US" sz="1800" b="1" dirty="0"/>
                <a:t>de </a:t>
              </a:r>
              <a:r>
                <a:rPr kumimoji="0" lang="en-US" sz="1800" b="1" dirty="0" err="1"/>
                <a:t>tensão</a:t>
              </a:r>
              <a:endParaRPr kumimoji="0" lang="en-US" sz="1800" b="1" dirty="0"/>
            </a:p>
            <a:p>
              <a:pPr algn="ctr"/>
              <a:r>
                <a:rPr kumimoji="0" lang="en-US" sz="1800" b="1" dirty="0" err="1"/>
                <a:t>controlada</a:t>
              </a:r>
              <a:r>
                <a:rPr kumimoji="0" lang="en-US" sz="1800" b="1" dirty="0"/>
                <a:t>.</a:t>
              </a:r>
            </a:p>
          </p:txBody>
        </p:sp>
        <p:grpSp>
          <p:nvGrpSpPr>
            <p:cNvPr id="29755" name="Group 87"/>
            <p:cNvGrpSpPr>
              <a:grpSpLocks/>
            </p:cNvGrpSpPr>
            <p:nvPr/>
          </p:nvGrpSpPr>
          <p:grpSpPr bwMode="auto">
            <a:xfrm>
              <a:off x="3946" y="2952"/>
              <a:ext cx="858" cy="730"/>
              <a:chOff x="3946" y="2952"/>
              <a:chExt cx="858" cy="730"/>
            </a:xfrm>
          </p:grpSpPr>
          <p:sp>
            <p:nvSpPr>
              <p:cNvPr id="29756" name="Line 88"/>
              <p:cNvSpPr>
                <a:spLocks noChangeShapeType="1"/>
              </p:cNvSpPr>
              <p:nvPr/>
            </p:nvSpPr>
            <p:spPr bwMode="auto">
              <a:xfrm flipH="1">
                <a:off x="4438" y="3128"/>
                <a:ext cx="0" cy="39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9757" name="Group 89"/>
              <p:cNvGrpSpPr>
                <a:grpSpLocks/>
              </p:cNvGrpSpPr>
              <p:nvPr/>
            </p:nvGrpSpPr>
            <p:grpSpPr bwMode="auto">
              <a:xfrm>
                <a:off x="3946" y="2952"/>
                <a:ext cx="858" cy="730"/>
                <a:chOff x="3946" y="2952"/>
                <a:chExt cx="858" cy="730"/>
              </a:xfrm>
            </p:grpSpPr>
            <p:sp>
              <p:nvSpPr>
                <p:cNvPr id="29758" name="Oval 90"/>
                <p:cNvSpPr>
                  <a:spLocks noChangeArrowheads="1"/>
                </p:cNvSpPr>
                <p:nvPr/>
              </p:nvSpPr>
              <p:spPr bwMode="auto">
                <a:xfrm>
                  <a:off x="4216" y="3026"/>
                  <a:ext cx="588" cy="590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9759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3946" y="3324"/>
                  <a:ext cx="48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760" name="AutoShape 92"/>
                <p:cNvSpPr>
                  <a:spLocks noChangeArrowheads="1"/>
                </p:cNvSpPr>
                <p:nvPr/>
              </p:nvSpPr>
              <p:spPr bwMode="auto">
                <a:xfrm rot="5400000">
                  <a:off x="4290" y="3248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9761" name="Line 93"/>
                <p:cNvSpPr>
                  <a:spLocks noChangeShapeType="1"/>
                </p:cNvSpPr>
                <p:nvPr/>
              </p:nvSpPr>
              <p:spPr bwMode="auto">
                <a:xfrm>
                  <a:off x="4446" y="3206"/>
                  <a:ext cx="24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762" name="Line 94"/>
                <p:cNvSpPr>
                  <a:spLocks noChangeShapeType="1"/>
                </p:cNvSpPr>
                <p:nvPr/>
              </p:nvSpPr>
              <p:spPr bwMode="auto">
                <a:xfrm>
                  <a:off x="4442" y="3432"/>
                  <a:ext cx="24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763" name="Line 95"/>
                <p:cNvSpPr>
                  <a:spLocks noChangeShapeType="1"/>
                </p:cNvSpPr>
                <p:nvPr/>
              </p:nvSpPr>
              <p:spPr bwMode="auto">
                <a:xfrm rot="-5400004">
                  <a:off x="4548" y="3558"/>
                  <a:ext cx="24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764" name="Line 96"/>
                <p:cNvSpPr>
                  <a:spLocks noChangeShapeType="1"/>
                </p:cNvSpPr>
                <p:nvPr/>
              </p:nvSpPr>
              <p:spPr bwMode="auto">
                <a:xfrm rot="-5400004">
                  <a:off x="4552" y="3076"/>
                  <a:ext cx="24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17"/>
          <p:cNvSpPr txBox="1">
            <a:spLocks noChangeArrowheads="1"/>
          </p:cNvSpPr>
          <p:nvPr/>
        </p:nvSpPr>
        <p:spPr bwMode="auto">
          <a:xfrm>
            <a:off x="1114425" y="1724025"/>
            <a:ext cx="519219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Amplificação</a:t>
            </a:r>
            <a:endParaRPr kumimoji="0"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Transistores</a:t>
            </a:r>
            <a:endParaRPr kumimoji="0"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Curvas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características</a:t>
            </a:r>
            <a:endParaRPr kumimoji="0"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Teste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transistores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Outros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tipos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transistores</a:t>
            </a:r>
            <a:endParaRPr kumimoji="0"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Transistores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empregados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como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chaves</a:t>
            </a:r>
            <a:endParaRPr kumimoji="0"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endParaRPr kumimoji="0"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12292" name="Text Box 18"/>
          <p:cNvSpPr txBox="1">
            <a:spLocks noChangeArrowheads="1"/>
          </p:cNvSpPr>
          <p:nvPr/>
        </p:nvSpPr>
        <p:spPr bwMode="auto">
          <a:xfrm>
            <a:off x="3063875" y="390525"/>
            <a:ext cx="28332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600" b="1" dirty="0">
                <a:solidFill>
                  <a:srgbClr val="FF0000"/>
                </a:solidFill>
                <a:latin typeface="Calibri" pitchFamily="34" charset="0"/>
              </a:rPr>
              <a:t>INTRODUÇÃO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755775" y="1196975"/>
            <a:ext cx="5730875" cy="2692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71650" y="3267075"/>
            <a:ext cx="5715000" cy="622300"/>
          </a:xfrm>
          <a:prstGeom prst="rect">
            <a:avLst/>
          </a:prstGeom>
          <a:solidFill>
            <a:srgbClr val="D25E7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105275" y="1200150"/>
            <a:ext cx="1117600" cy="508000"/>
          </a:xfrm>
          <a:prstGeom prst="rect">
            <a:avLst/>
          </a:prstGeom>
          <a:solidFill>
            <a:srgbClr val="D25E7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140450" y="1035050"/>
            <a:ext cx="657225" cy="146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435225" y="1038225"/>
            <a:ext cx="657225" cy="146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4803775" y="2235200"/>
            <a:ext cx="584200" cy="609600"/>
            <a:chOff x="3026" y="1408"/>
            <a:chExt cx="368" cy="384"/>
          </a:xfrm>
        </p:grpSpPr>
        <p:sp>
          <p:nvSpPr>
            <p:cNvPr id="30804" name="Oval 8"/>
            <p:cNvSpPr>
              <a:spLocks noChangeArrowheads="1"/>
            </p:cNvSpPr>
            <p:nvPr/>
          </p:nvSpPr>
          <p:spPr bwMode="auto">
            <a:xfrm>
              <a:off x="3026" y="1408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05" name="Rectangle 9"/>
            <p:cNvSpPr>
              <a:spLocks noChangeArrowheads="1"/>
            </p:cNvSpPr>
            <p:nvPr/>
          </p:nvSpPr>
          <p:spPr bwMode="auto">
            <a:xfrm>
              <a:off x="3098" y="156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28" name="Group 10"/>
          <p:cNvGrpSpPr>
            <a:grpSpLocks/>
          </p:cNvGrpSpPr>
          <p:nvPr/>
        </p:nvGrpSpPr>
        <p:grpSpPr bwMode="auto">
          <a:xfrm>
            <a:off x="3298825" y="2282825"/>
            <a:ext cx="584200" cy="609600"/>
            <a:chOff x="2078" y="1438"/>
            <a:chExt cx="368" cy="384"/>
          </a:xfrm>
        </p:grpSpPr>
        <p:sp>
          <p:nvSpPr>
            <p:cNvPr id="30802" name="Oval 11"/>
            <p:cNvSpPr>
              <a:spLocks noChangeArrowheads="1"/>
            </p:cNvSpPr>
            <p:nvPr/>
          </p:nvSpPr>
          <p:spPr bwMode="auto">
            <a:xfrm>
              <a:off x="2078" y="1438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03" name="Rectangle 12"/>
            <p:cNvSpPr>
              <a:spLocks noChangeArrowheads="1"/>
            </p:cNvSpPr>
            <p:nvPr/>
          </p:nvSpPr>
          <p:spPr bwMode="auto">
            <a:xfrm>
              <a:off x="2150" y="159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29" name="Group 13"/>
          <p:cNvGrpSpPr>
            <a:grpSpLocks/>
          </p:cNvGrpSpPr>
          <p:nvPr/>
        </p:nvGrpSpPr>
        <p:grpSpPr bwMode="auto">
          <a:xfrm>
            <a:off x="6010275" y="2089150"/>
            <a:ext cx="584200" cy="609600"/>
            <a:chOff x="3786" y="1316"/>
            <a:chExt cx="368" cy="384"/>
          </a:xfrm>
        </p:grpSpPr>
        <p:sp>
          <p:nvSpPr>
            <p:cNvPr id="30800" name="Oval 14"/>
            <p:cNvSpPr>
              <a:spLocks noChangeArrowheads="1"/>
            </p:cNvSpPr>
            <p:nvPr/>
          </p:nvSpPr>
          <p:spPr bwMode="auto">
            <a:xfrm>
              <a:off x="3786" y="1316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01" name="Rectangle 15"/>
            <p:cNvSpPr>
              <a:spLocks noChangeArrowheads="1"/>
            </p:cNvSpPr>
            <p:nvPr/>
          </p:nvSpPr>
          <p:spPr bwMode="auto">
            <a:xfrm>
              <a:off x="3858" y="147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30" name="Group 16"/>
          <p:cNvGrpSpPr>
            <a:grpSpLocks/>
          </p:cNvGrpSpPr>
          <p:nvPr/>
        </p:nvGrpSpPr>
        <p:grpSpPr bwMode="auto">
          <a:xfrm>
            <a:off x="2270125" y="2359025"/>
            <a:ext cx="584200" cy="609600"/>
            <a:chOff x="1430" y="1486"/>
            <a:chExt cx="368" cy="384"/>
          </a:xfrm>
        </p:grpSpPr>
        <p:sp>
          <p:nvSpPr>
            <p:cNvPr id="30798" name="Oval 17"/>
            <p:cNvSpPr>
              <a:spLocks noChangeArrowheads="1"/>
            </p:cNvSpPr>
            <p:nvPr/>
          </p:nvSpPr>
          <p:spPr bwMode="auto">
            <a:xfrm>
              <a:off x="1430" y="1486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799" name="Rectangle 18"/>
            <p:cNvSpPr>
              <a:spLocks noChangeArrowheads="1"/>
            </p:cNvSpPr>
            <p:nvPr/>
          </p:nvSpPr>
          <p:spPr bwMode="auto">
            <a:xfrm>
              <a:off x="1504" y="163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31" name="Group 19"/>
          <p:cNvGrpSpPr>
            <a:grpSpLocks/>
          </p:cNvGrpSpPr>
          <p:nvPr/>
        </p:nvGrpSpPr>
        <p:grpSpPr bwMode="auto">
          <a:xfrm>
            <a:off x="6759575" y="2032000"/>
            <a:ext cx="584200" cy="609600"/>
            <a:chOff x="4258" y="1280"/>
            <a:chExt cx="368" cy="384"/>
          </a:xfrm>
        </p:grpSpPr>
        <p:sp>
          <p:nvSpPr>
            <p:cNvPr id="30796" name="Oval 20"/>
            <p:cNvSpPr>
              <a:spLocks noChangeArrowheads="1"/>
            </p:cNvSpPr>
            <p:nvPr/>
          </p:nvSpPr>
          <p:spPr bwMode="auto">
            <a:xfrm>
              <a:off x="4258" y="1280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797" name="Rectangle 21"/>
            <p:cNvSpPr>
              <a:spLocks noChangeArrowheads="1"/>
            </p:cNvSpPr>
            <p:nvPr/>
          </p:nvSpPr>
          <p:spPr bwMode="auto">
            <a:xfrm>
              <a:off x="4330" y="143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32" name="Group 22"/>
          <p:cNvGrpSpPr>
            <a:grpSpLocks/>
          </p:cNvGrpSpPr>
          <p:nvPr/>
        </p:nvGrpSpPr>
        <p:grpSpPr bwMode="auto">
          <a:xfrm>
            <a:off x="1905000" y="1365250"/>
            <a:ext cx="584200" cy="609600"/>
            <a:chOff x="1200" y="860"/>
            <a:chExt cx="368" cy="384"/>
          </a:xfrm>
        </p:grpSpPr>
        <p:sp>
          <p:nvSpPr>
            <p:cNvPr id="30794" name="Oval 23"/>
            <p:cNvSpPr>
              <a:spLocks noChangeArrowheads="1"/>
            </p:cNvSpPr>
            <p:nvPr/>
          </p:nvSpPr>
          <p:spPr bwMode="auto">
            <a:xfrm>
              <a:off x="1200" y="860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795" name="Rectangle 24"/>
            <p:cNvSpPr>
              <a:spLocks noChangeArrowheads="1"/>
            </p:cNvSpPr>
            <p:nvPr/>
          </p:nvSpPr>
          <p:spPr bwMode="auto">
            <a:xfrm>
              <a:off x="1272" y="101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33" name="Group 25"/>
          <p:cNvGrpSpPr>
            <a:grpSpLocks/>
          </p:cNvGrpSpPr>
          <p:nvPr/>
        </p:nvGrpSpPr>
        <p:grpSpPr bwMode="auto">
          <a:xfrm>
            <a:off x="5238750" y="1698625"/>
            <a:ext cx="584200" cy="609600"/>
            <a:chOff x="3300" y="1070"/>
            <a:chExt cx="368" cy="384"/>
          </a:xfrm>
        </p:grpSpPr>
        <p:sp>
          <p:nvSpPr>
            <p:cNvPr id="30792" name="Oval 26"/>
            <p:cNvSpPr>
              <a:spLocks noChangeArrowheads="1"/>
            </p:cNvSpPr>
            <p:nvPr/>
          </p:nvSpPr>
          <p:spPr bwMode="auto">
            <a:xfrm>
              <a:off x="3300" y="107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793" name="Rectangle 27"/>
            <p:cNvSpPr>
              <a:spLocks noChangeArrowheads="1"/>
            </p:cNvSpPr>
            <p:nvPr/>
          </p:nvSpPr>
          <p:spPr bwMode="auto">
            <a:xfrm>
              <a:off x="3374" y="122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34" name="Group 28"/>
          <p:cNvGrpSpPr>
            <a:grpSpLocks/>
          </p:cNvGrpSpPr>
          <p:nvPr/>
        </p:nvGrpSpPr>
        <p:grpSpPr bwMode="auto">
          <a:xfrm>
            <a:off x="4146550" y="1949450"/>
            <a:ext cx="584200" cy="609600"/>
            <a:chOff x="2612" y="1228"/>
            <a:chExt cx="368" cy="384"/>
          </a:xfrm>
        </p:grpSpPr>
        <p:sp>
          <p:nvSpPr>
            <p:cNvPr id="30790" name="Oval 29"/>
            <p:cNvSpPr>
              <a:spLocks noChangeArrowheads="1"/>
            </p:cNvSpPr>
            <p:nvPr/>
          </p:nvSpPr>
          <p:spPr bwMode="auto">
            <a:xfrm>
              <a:off x="2612" y="1228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791" name="Rectangle 30"/>
            <p:cNvSpPr>
              <a:spLocks noChangeArrowheads="1"/>
            </p:cNvSpPr>
            <p:nvPr/>
          </p:nvSpPr>
          <p:spPr bwMode="auto">
            <a:xfrm>
              <a:off x="2684" y="138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35" name="Group 31"/>
          <p:cNvGrpSpPr>
            <a:grpSpLocks/>
          </p:cNvGrpSpPr>
          <p:nvPr/>
        </p:nvGrpSpPr>
        <p:grpSpPr bwMode="auto">
          <a:xfrm>
            <a:off x="2720975" y="1479550"/>
            <a:ext cx="584200" cy="609600"/>
            <a:chOff x="1714" y="932"/>
            <a:chExt cx="368" cy="384"/>
          </a:xfrm>
        </p:grpSpPr>
        <p:sp>
          <p:nvSpPr>
            <p:cNvPr id="30788" name="Oval 32"/>
            <p:cNvSpPr>
              <a:spLocks noChangeArrowheads="1"/>
            </p:cNvSpPr>
            <p:nvPr/>
          </p:nvSpPr>
          <p:spPr bwMode="auto">
            <a:xfrm>
              <a:off x="1714" y="932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789" name="Rectangle 33"/>
            <p:cNvSpPr>
              <a:spLocks noChangeArrowheads="1"/>
            </p:cNvSpPr>
            <p:nvPr/>
          </p:nvSpPr>
          <p:spPr bwMode="auto">
            <a:xfrm>
              <a:off x="1788" y="108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36" name="Group 34"/>
          <p:cNvGrpSpPr>
            <a:grpSpLocks/>
          </p:cNvGrpSpPr>
          <p:nvPr/>
        </p:nvGrpSpPr>
        <p:grpSpPr bwMode="auto">
          <a:xfrm>
            <a:off x="6010275" y="1336675"/>
            <a:ext cx="584200" cy="609600"/>
            <a:chOff x="3786" y="842"/>
            <a:chExt cx="368" cy="384"/>
          </a:xfrm>
        </p:grpSpPr>
        <p:sp>
          <p:nvSpPr>
            <p:cNvPr id="30786" name="Oval 35"/>
            <p:cNvSpPr>
              <a:spLocks noChangeArrowheads="1"/>
            </p:cNvSpPr>
            <p:nvPr/>
          </p:nvSpPr>
          <p:spPr bwMode="auto">
            <a:xfrm>
              <a:off x="3786" y="842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787" name="Rectangle 36"/>
            <p:cNvSpPr>
              <a:spLocks noChangeArrowheads="1"/>
            </p:cNvSpPr>
            <p:nvPr/>
          </p:nvSpPr>
          <p:spPr bwMode="auto">
            <a:xfrm>
              <a:off x="3860" y="99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37" name="Line 37"/>
          <p:cNvSpPr>
            <a:spLocks noChangeShapeType="1"/>
          </p:cNvSpPr>
          <p:nvPr/>
        </p:nvSpPr>
        <p:spPr bwMode="auto">
          <a:xfrm flipH="1" flipV="1">
            <a:off x="2740025" y="523875"/>
            <a:ext cx="0" cy="523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0738" name="Line 38"/>
          <p:cNvSpPr>
            <a:spLocks noChangeShapeType="1"/>
          </p:cNvSpPr>
          <p:nvPr/>
        </p:nvSpPr>
        <p:spPr bwMode="auto">
          <a:xfrm flipV="1">
            <a:off x="4699000" y="711200"/>
            <a:ext cx="0" cy="476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0739" name="Line 39"/>
          <p:cNvSpPr>
            <a:spLocks noChangeShapeType="1"/>
          </p:cNvSpPr>
          <p:nvPr/>
        </p:nvSpPr>
        <p:spPr bwMode="auto">
          <a:xfrm flipV="1">
            <a:off x="6492875" y="546100"/>
            <a:ext cx="0" cy="495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0740" name="Text Box 40"/>
          <p:cNvSpPr txBox="1">
            <a:spLocks noChangeArrowheads="1"/>
          </p:cNvSpPr>
          <p:nvPr/>
        </p:nvSpPr>
        <p:spPr bwMode="auto">
          <a:xfrm>
            <a:off x="6575425" y="428625"/>
            <a:ext cx="11007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Dreno</a:t>
            </a:r>
          </a:p>
        </p:txBody>
      </p:sp>
      <p:sp>
        <p:nvSpPr>
          <p:cNvPr id="30741" name="Text Box 41"/>
          <p:cNvSpPr txBox="1">
            <a:spLocks noChangeArrowheads="1"/>
          </p:cNvSpPr>
          <p:nvPr/>
        </p:nvSpPr>
        <p:spPr bwMode="auto">
          <a:xfrm>
            <a:off x="1463675" y="463550"/>
            <a:ext cx="10286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Fonte</a:t>
            </a:r>
          </a:p>
        </p:txBody>
      </p:sp>
      <p:grpSp>
        <p:nvGrpSpPr>
          <p:cNvPr id="30742" name="Group 42"/>
          <p:cNvGrpSpPr>
            <a:grpSpLocks/>
          </p:cNvGrpSpPr>
          <p:nvPr/>
        </p:nvGrpSpPr>
        <p:grpSpPr bwMode="auto">
          <a:xfrm>
            <a:off x="5918200" y="4292600"/>
            <a:ext cx="2733675" cy="1976438"/>
            <a:chOff x="3728" y="2704"/>
            <a:chExt cx="1722" cy="1245"/>
          </a:xfrm>
        </p:grpSpPr>
        <p:grpSp>
          <p:nvGrpSpPr>
            <p:cNvPr id="30773" name="Group 43"/>
            <p:cNvGrpSpPr>
              <a:grpSpLocks/>
            </p:cNvGrpSpPr>
            <p:nvPr/>
          </p:nvGrpSpPr>
          <p:grpSpPr bwMode="auto">
            <a:xfrm>
              <a:off x="4438" y="2984"/>
              <a:ext cx="858" cy="728"/>
              <a:chOff x="4438" y="2984"/>
              <a:chExt cx="858" cy="728"/>
            </a:xfrm>
          </p:grpSpPr>
          <p:sp>
            <p:nvSpPr>
              <p:cNvPr id="30777" name="Line 44"/>
              <p:cNvSpPr>
                <a:spLocks noChangeShapeType="1"/>
              </p:cNvSpPr>
              <p:nvPr/>
            </p:nvSpPr>
            <p:spPr bwMode="auto">
              <a:xfrm flipH="1">
                <a:off x="4930" y="3160"/>
                <a:ext cx="0" cy="3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grpSp>
            <p:nvGrpSpPr>
              <p:cNvPr id="30778" name="Group 45"/>
              <p:cNvGrpSpPr>
                <a:grpSpLocks/>
              </p:cNvGrpSpPr>
              <p:nvPr/>
            </p:nvGrpSpPr>
            <p:grpSpPr bwMode="auto">
              <a:xfrm>
                <a:off x="4438" y="2984"/>
                <a:ext cx="858" cy="728"/>
                <a:chOff x="4438" y="2984"/>
                <a:chExt cx="858" cy="728"/>
              </a:xfrm>
            </p:grpSpPr>
            <p:sp>
              <p:nvSpPr>
                <p:cNvPr id="30779" name="Oval 46"/>
                <p:cNvSpPr>
                  <a:spLocks noChangeArrowheads="1"/>
                </p:cNvSpPr>
                <p:nvPr/>
              </p:nvSpPr>
              <p:spPr bwMode="auto">
                <a:xfrm>
                  <a:off x="4708" y="3058"/>
                  <a:ext cx="588" cy="588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30780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438" y="3354"/>
                  <a:ext cx="48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30781" name="AutoShape 48"/>
                <p:cNvSpPr>
                  <a:spLocks noChangeArrowheads="1"/>
                </p:cNvSpPr>
                <p:nvPr/>
              </p:nvSpPr>
              <p:spPr bwMode="auto">
                <a:xfrm rot="5400000">
                  <a:off x="4782" y="3280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30782" name="Line 49"/>
                <p:cNvSpPr>
                  <a:spLocks noChangeShapeType="1"/>
                </p:cNvSpPr>
                <p:nvPr/>
              </p:nvSpPr>
              <p:spPr bwMode="auto">
                <a:xfrm>
                  <a:off x="4938" y="3238"/>
                  <a:ext cx="24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30783" name="Line 50"/>
                <p:cNvSpPr>
                  <a:spLocks noChangeShapeType="1"/>
                </p:cNvSpPr>
                <p:nvPr/>
              </p:nvSpPr>
              <p:spPr bwMode="auto">
                <a:xfrm>
                  <a:off x="4934" y="3462"/>
                  <a:ext cx="24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30784" name="Line 51"/>
                <p:cNvSpPr>
                  <a:spLocks noChangeShapeType="1"/>
                </p:cNvSpPr>
                <p:nvPr/>
              </p:nvSpPr>
              <p:spPr bwMode="auto">
                <a:xfrm rot="-5400004">
                  <a:off x="5040" y="3588"/>
                  <a:ext cx="24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30785" name="Line 52"/>
                <p:cNvSpPr>
                  <a:spLocks noChangeShapeType="1"/>
                </p:cNvSpPr>
                <p:nvPr/>
              </p:nvSpPr>
              <p:spPr bwMode="auto">
                <a:xfrm rot="-5400004">
                  <a:off x="5044" y="3108"/>
                  <a:ext cx="24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30774" name="Text Box 53"/>
            <p:cNvSpPr txBox="1">
              <a:spLocks noChangeArrowheads="1"/>
            </p:cNvSpPr>
            <p:nvPr/>
          </p:nvSpPr>
          <p:spPr bwMode="auto">
            <a:xfrm>
              <a:off x="4818" y="2704"/>
              <a:ext cx="632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500" b="1">
                  <a:latin typeface="Calibri" pitchFamily="34" charset="0"/>
                </a:rPr>
                <a:t>Dreno</a:t>
              </a:r>
            </a:p>
          </p:txBody>
        </p:sp>
        <p:sp>
          <p:nvSpPr>
            <p:cNvPr id="30775" name="Text Box 54"/>
            <p:cNvSpPr txBox="1">
              <a:spLocks noChangeArrowheads="1"/>
            </p:cNvSpPr>
            <p:nvPr/>
          </p:nvSpPr>
          <p:spPr bwMode="auto">
            <a:xfrm>
              <a:off x="4768" y="3648"/>
              <a:ext cx="591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500" b="1">
                  <a:latin typeface="Calibri" pitchFamily="34" charset="0"/>
                </a:rPr>
                <a:t>Fonte</a:t>
              </a:r>
            </a:p>
          </p:txBody>
        </p:sp>
        <p:sp>
          <p:nvSpPr>
            <p:cNvPr id="30776" name="Text Box 55"/>
            <p:cNvSpPr txBox="1">
              <a:spLocks noChangeArrowheads="1"/>
            </p:cNvSpPr>
            <p:nvPr/>
          </p:nvSpPr>
          <p:spPr bwMode="auto">
            <a:xfrm>
              <a:off x="3728" y="3178"/>
              <a:ext cx="728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500" b="1">
                  <a:latin typeface="Calibri" pitchFamily="34" charset="0"/>
                </a:rPr>
                <a:t>Gatilho</a:t>
              </a:r>
            </a:p>
          </p:txBody>
        </p:sp>
      </p:grpSp>
      <p:sp>
        <p:nvSpPr>
          <p:cNvPr id="30743" name="Text Box 56"/>
          <p:cNvSpPr txBox="1">
            <a:spLocks noChangeArrowheads="1"/>
          </p:cNvSpPr>
          <p:nvPr/>
        </p:nvSpPr>
        <p:spPr bwMode="auto">
          <a:xfrm>
            <a:off x="4194175" y="254000"/>
            <a:ext cx="12745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Gatilho</a:t>
            </a:r>
          </a:p>
        </p:txBody>
      </p:sp>
      <p:sp>
        <p:nvSpPr>
          <p:cNvPr id="30744" name="Text Box 57"/>
          <p:cNvSpPr txBox="1">
            <a:spLocks noChangeArrowheads="1"/>
          </p:cNvSpPr>
          <p:nvPr/>
        </p:nvSpPr>
        <p:spPr bwMode="auto">
          <a:xfrm>
            <a:off x="3244850" y="3962400"/>
            <a:ext cx="25804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800" b="1">
                <a:latin typeface="Calibri" pitchFamily="34" charset="0"/>
              </a:rPr>
              <a:t>Estrutura de um</a:t>
            </a:r>
          </a:p>
          <a:p>
            <a:pPr algn="ctr"/>
            <a:r>
              <a:rPr kumimoji="0" lang="en-US" sz="2800" b="1">
                <a:latin typeface="Calibri" pitchFamily="34" charset="0"/>
              </a:rPr>
              <a:t>canal N JFET</a:t>
            </a:r>
          </a:p>
        </p:txBody>
      </p:sp>
      <p:sp>
        <p:nvSpPr>
          <p:cNvPr id="30745" name="Text Box 58"/>
          <p:cNvSpPr txBox="1">
            <a:spLocks noChangeArrowheads="1"/>
          </p:cNvSpPr>
          <p:nvPr/>
        </p:nvSpPr>
        <p:spPr bwMode="auto">
          <a:xfrm>
            <a:off x="2955925" y="3314700"/>
            <a:ext cx="30287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Substrato do tipo P</a:t>
            </a:r>
          </a:p>
        </p:txBody>
      </p:sp>
      <p:sp>
        <p:nvSpPr>
          <p:cNvPr id="30746" name="Text Box 59"/>
          <p:cNvSpPr txBox="1">
            <a:spLocks noChangeArrowheads="1"/>
          </p:cNvSpPr>
          <p:nvPr/>
        </p:nvSpPr>
        <p:spPr bwMode="auto">
          <a:xfrm>
            <a:off x="4470400" y="1200150"/>
            <a:ext cx="37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P</a:t>
            </a:r>
          </a:p>
        </p:txBody>
      </p:sp>
      <p:sp>
        <p:nvSpPr>
          <p:cNvPr id="30747" name="Text Box 60"/>
          <p:cNvSpPr txBox="1">
            <a:spLocks noChangeArrowheads="1"/>
          </p:cNvSpPr>
          <p:nvPr/>
        </p:nvSpPr>
        <p:spPr bwMode="auto">
          <a:xfrm>
            <a:off x="3762375" y="2727325"/>
            <a:ext cx="13308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Canal N</a:t>
            </a:r>
          </a:p>
        </p:txBody>
      </p:sp>
      <p:sp>
        <p:nvSpPr>
          <p:cNvPr id="42045" name="Text Box 61"/>
          <p:cNvSpPr txBox="1">
            <a:spLocks noChangeArrowheads="1"/>
          </p:cNvSpPr>
          <p:nvPr/>
        </p:nvSpPr>
        <p:spPr bwMode="auto">
          <a:xfrm>
            <a:off x="1282700" y="5600700"/>
            <a:ext cx="45919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1800" b="1" dirty="0">
                <a:solidFill>
                  <a:srgbClr val="B50116"/>
                </a:solidFill>
                <a:latin typeface="Calibri" pitchFamily="34" charset="0"/>
              </a:rPr>
              <a:t>O canal </a:t>
            </a:r>
            <a:r>
              <a:rPr kumimoji="0" lang="en-US" sz="1800" b="1" dirty="0" err="1">
                <a:solidFill>
                  <a:srgbClr val="B50116"/>
                </a:solidFill>
                <a:latin typeface="Calibri" pitchFamily="34" charset="0"/>
              </a:rPr>
              <a:t>possui</a:t>
            </a:r>
            <a:r>
              <a:rPr kumimoji="0" lang="en-US" sz="1800" b="1" dirty="0">
                <a:solidFill>
                  <a:srgbClr val="B50116"/>
                </a:solidFill>
                <a:latin typeface="Calibri" pitchFamily="34" charset="0"/>
              </a:rPr>
              <a:t> </a:t>
            </a:r>
            <a:r>
              <a:rPr kumimoji="0" lang="en-US" sz="1800" b="1" dirty="0" err="1">
                <a:solidFill>
                  <a:srgbClr val="B50116"/>
                </a:solidFill>
                <a:latin typeface="Calibri" pitchFamily="34" charset="0"/>
              </a:rPr>
              <a:t>portadores</a:t>
            </a:r>
            <a:r>
              <a:rPr kumimoji="0" lang="en-US" sz="1800" b="1" dirty="0">
                <a:solidFill>
                  <a:srgbClr val="B50116"/>
                </a:solidFill>
                <a:latin typeface="Calibri" pitchFamily="34" charset="0"/>
              </a:rPr>
              <a:t> </a:t>
            </a:r>
            <a:r>
              <a:rPr kumimoji="0" lang="en-US" sz="1800" b="1" dirty="0" err="1">
                <a:solidFill>
                  <a:srgbClr val="B50116"/>
                </a:solidFill>
                <a:latin typeface="Calibri" pitchFamily="34" charset="0"/>
              </a:rPr>
              <a:t>para</a:t>
            </a:r>
            <a:r>
              <a:rPr kumimoji="0" lang="en-US" sz="1800" b="1" dirty="0">
                <a:solidFill>
                  <a:srgbClr val="B50116"/>
                </a:solidFill>
                <a:latin typeface="Calibri" pitchFamily="34" charset="0"/>
              </a:rPr>
              <a:t> </a:t>
            </a:r>
            <a:r>
              <a:rPr kumimoji="0" lang="en-US" sz="1800" b="1" dirty="0" err="1">
                <a:solidFill>
                  <a:srgbClr val="B50116"/>
                </a:solidFill>
                <a:latin typeface="Calibri" pitchFamily="34" charset="0"/>
              </a:rPr>
              <a:t>que</a:t>
            </a:r>
            <a:r>
              <a:rPr kumimoji="0" lang="en-US" sz="1800" b="1" dirty="0">
                <a:solidFill>
                  <a:srgbClr val="B50116"/>
                </a:solidFill>
                <a:latin typeface="Calibri" pitchFamily="34" charset="0"/>
              </a:rPr>
              <a:t> se </a:t>
            </a:r>
            <a:r>
              <a:rPr kumimoji="0" lang="en-US" sz="1800" b="1" dirty="0" err="1">
                <a:solidFill>
                  <a:srgbClr val="B50116"/>
                </a:solidFill>
                <a:latin typeface="Calibri" pitchFamily="34" charset="0"/>
              </a:rPr>
              <a:t>possa</a:t>
            </a:r>
            <a:r>
              <a:rPr kumimoji="0" lang="en-US" sz="1800" b="1" dirty="0">
                <a:solidFill>
                  <a:srgbClr val="B50116"/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1800" b="1" dirty="0" err="1">
                <a:solidFill>
                  <a:srgbClr val="B50116"/>
                </a:solidFill>
                <a:latin typeface="Calibri" pitchFamily="34" charset="0"/>
              </a:rPr>
              <a:t>conduzir</a:t>
            </a:r>
            <a:r>
              <a:rPr kumimoji="0" lang="en-US" sz="1800" b="1" dirty="0">
                <a:solidFill>
                  <a:srgbClr val="B50116"/>
                </a:solidFill>
                <a:latin typeface="Calibri" pitchFamily="34" charset="0"/>
              </a:rPr>
              <a:t> da </a:t>
            </a:r>
            <a:r>
              <a:rPr kumimoji="0" lang="en-US" sz="1800" b="1" dirty="0" err="1">
                <a:solidFill>
                  <a:srgbClr val="B50116"/>
                </a:solidFill>
                <a:latin typeface="Calibri" pitchFamily="34" charset="0"/>
              </a:rPr>
              <a:t>fonte</a:t>
            </a:r>
            <a:r>
              <a:rPr kumimoji="0" lang="en-US" sz="1800" b="1" dirty="0">
                <a:solidFill>
                  <a:srgbClr val="B50116"/>
                </a:solidFill>
                <a:latin typeface="Calibri" pitchFamily="34" charset="0"/>
              </a:rPr>
              <a:t> </a:t>
            </a:r>
            <a:r>
              <a:rPr kumimoji="0" lang="en-US" sz="1800" b="1" dirty="0" err="1">
                <a:solidFill>
                  <a:srgbClr val="B50116"/>
                </a:solidFill>
                <a:latin typeface="Calibri" pitchFamily="34" charset="0"/>
              </a:rPr>
              <a:t>para</a:t>
            </a:r>
            <a:r>
              <a:rPr kumimoji="0" lang="en-US" sz="1800" b="1" dirty="0">
                <a:solidFill>
                  <a:srgbClr val="B50116"/>
                </a:solidFill>
                <a:latin typeface="Calibri" pitchFamily="34" charset="0"/>
              </a:rPr>
              <a:t> o </a:t>
            </a:r>
            <a:r>
              <a:rPr kumimoji="0" lang="en-US" sz="1800" b="1" dirty="0" err="1">
                <a:solidFill>
                  <a:srgbClr val="B50116"/>
                </a:solidFill>
                <a:latin typeface="Calibri" pitchFamily="34" charset="0"/>
              </a:rPr>
              <a:t>dreno</a:t>
            </a:r>
            <a:r>
              <a:rPr kumimoji="0" lang="en-US" sz="1800" b="1" dirty="0">
                <a:solidFill>
                  <a:srgbClr val="B50116"/>
                </a:solidFill>
                <a:latin typeface="Calibri" pitchFamily="34" charset="0"/>
              </a:rPr>
              <a:t>.</a:t>
            </a:r>
          </a:p>
        </p:txBody>
      </p:sp>
      <p:grpSp>
        <p:nvGrpSpPr>
          <p:cNvPr id="15" name="Group 62"/>
          <p:cNvGrpSpPr>
            <a:grpSpLocks/>
          </p:cNvGrpSpPr>
          <p:nvPr/>
        </p:nvGrpSpPr>
        <p:grpSpPr bwMode="auto">
          <a:xfrm>
            <a:off x="2454275" y="1212850"/>
            <a:ext cx="584200" cy="609600"/>
            <a:chOff x="1546" y="764"/>
            <a:chExt cx="368" cy="384"/>
          </a:xfrm>
        </p:grpSpPr>
        <p:sp>
          <p:nvSpPr>
            <p:cNvPr id="30771" name="Oval 63"/>
            <p:cNvSpPr>
              <a:spLocks noChangeArrowheads="1"/>
            </p:cNvSpPr>
            <p:nvPr/>
          </p:nvSpPr>
          <p:spPr bwMode="auto">
            <a:xfrm>
              <a:off x="1546" y="764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772" name="Rectangle 64"/>
            <p:cNvSpPr>
              <a:spLocks noChangeArrowheads="1"/>
            </p:cNvSpPr>
            <p:nvPr/>
          </p:nvSpPr>
          <p:spPr bwMode="auto">
            <a:xfrm>
              <a:off x="1620" y="91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6" name="Group 65"/>
          <p:cNvGrpSpPr>
            <a:grpSpLocks/>
          </p:cNvGrpSpPr>
          <p:nvPr/>
        </p:nvGrpSpPr>
        <p:grpSpPr bwMode="auto">
          <a:xfrm>
            <a:off x="2603500" y="1905000"/>
            <a:ext cx="584200" cy="609600"/>
            <a:chOff x="1640" y="1200"/>
            <a:chExt cx="368" cy="384"/>
          </a:xfrm>
        </p:grpSpPr>
        <p:sp>
          <p:nvSpPr>
            <p:cNvPr id="30769" name="Oval 66"/>
            <p:cNvSpPr>
              <a:spLocks noChangeArrowheads="1"/>
            </p:cNvSpPr>
            <p:nvPr/>
          </p:nvSpPr>
          <p:spPr bwMode="auto">
            <a:xfrm>
              <a:off x="1640" y="120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770" name="Rectangle 67"/>
            <p:cNvSpPr>
              <a:spLocks noChangeArrowheads="1"/>
            </p:cNvSpPr>
            <p:nvPr/>
          </p:nvSpPr>
          <p:spPr bwMode="auto">
            <a:xfrm>
              <a:off x="1714" y="135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7" name="Group 68"/>
          <p:cNvGrpSpPr>
            <a:grpSpLocks/>
          </p:cNvGrpSpPr>
          <p:nvPr/>
        </p:nvGrpSpPr>
        <p:grpSpPr bwMode="auto">
          <a:xfrm>
            <a:off x="3178175" y="2216150"/>
            <a:ext cx="584200" cy="609600"/>
            <a:chOff x="2002" y="1396"/>
            <a:chExt cx="368" cy="384"/>
          </a:xfrm>
        </p:grpSpPr>
        <p:sp>
          <p:nvSpPr>
            <p:cNvPr id="30767" name="Oval 69"/>
            <p:cNvSpPr>
              <a:spLocks noChangeArrowheads="1"/>
            </p:cNvSpPr>
            <p:nvPr/>
          </p:nvSpPr>
          <p:spPr bwMode="auto">
            <a:xfrm>
              <a:off x="2002" y="1396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768" name="Rectangle 70"/>
            <p:cNvSpPr>
              <a:spLocks noChangeArrowheads="1"/>
            </p:cNvSpPr>
            <p:nvPr/>
          </p:nvSpPr>
          <p:spPr bwMode="auto">
            <a:xfrm>
              <a:off x="2076" y="154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8" name="Group 71"/>
          <p:cNvGrpSpPr>
            <a:grpSpLocks/>
          </p:cNvGrpSpPr>
          <p:nvPr/>
        </p:nvGrpSpPr>
        <p:grpSpPr bwMode="auto">
          <a:xfrm>
            <a:off x="3819525" y="2263775"/>
            <a:ext cx="584200" cy="609600"/>
            <a:chOff x="2406" y="1426"/>
            <a:chExt cx="368" cy="384"/>
          </a:xfrm>
        </p:grpSpPr>
        <p:sp>
          <p:nvSpPr>
            <p:cNvPr id="30765" name="Oval 72"/>
            <p:cNvSpPr>
              <a:spLocks noChangeArrowheads="1"/>
            </p:cNvSpPr>
            <p:nvPr/>
          </p:nvSpPr>
          <p:spPr bwMode="auto">
            <a:xfrm>
              <a:off x="2406" y="1426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766" name="Rectangle 73"/>
            <p:cNvSpPr>
              <a:spLocks noChangeArrowheads="1"/>
            </p:cNvSpPr>
            <p:nvPr/>
          </p:nvSpPr>
          <p:spPr bwMode="auto">
            <a:xfrm>
              <a:off x="2480" y="158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9" name="Group 74"/>
          <p:cNvGrpSpPr>
            <a:grpSpLocks/>
          </p:cNvGrpSpPr>
          <p:nvPr/>
        </p:nvGrpSpPr>
        <p:grpSpPr bwMode="auto">
          <a:xfrm>
            <a:off x="4476750" y="2263775"/>
            <a:ext cx="584200" cy="609600"/>
            <a:chOff x="2820" y="1426"/>
            <a:chExt cx="368" cy="384"/>
          </a:xfrm>
        </p:grpSpPr>
        <p:sp>
          <p:nvSpPr>
            <p:cNvPr id="30763" name="Oval 75"/>
            <p:cNvSpPr>
              <a:spLocks noChangeArrowheads="1"/>
            </p:cNvSpPr>
            <p:nvPr/>
          </p:nvSpPr>
          <p:spPr bwMode="auto">
            <a:xfrm>
              <a:off x="2820" y="1426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764" name="Rectangle 76"/>
            <p:cNvSpPr>
              <a:spLocks noChangeArrowheads="1"/>
            </p:cNvSpPr>
            <p:nvPr/>
          </p:nvSpPr>
          <p:spPr bwMode="auto">
            <a:xfrm>
              <a:off x="2892" y="158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0" name="Group 77"/>
          <p:cNvGrpSpPr>
            <a:grpSpLocks/>
          </p:cNvGrpSpPr>
          <p:nvPr/>
        </p:nvGrpSpPr>
        <p:grpSpPr bwMode="auto">
          <a:xfrm>
            <a:off x="5149850" y="2216150"/>
            <a:ext cx="584200" cy="609600"/>
            <a:chOff x="3244" y="1396"/>
            <a:chExt cx="368" cy="384"/>
          </a:xfrm>
        </p:grpSpPr>
        <p:sp>
          <p:nvSpPr>
            <p:cNvPr id="30761" name="Oval 78"/>
            <p:cNvSpPr>
              <a:spLocks noChangeArrowheads="1"/>
            </p:cNvSpPr>
            <p:nvPr/>
          </p:nvSpPr>
          <p:spPr bwMode="auto">
            <a:xfrm>
              <a:off x="3244" y="1396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762" name="Rectangle 79"/>
            <p:cNvSpPr>
              <a:spLocks noChangeArrowheads="1"/>
            </p:cNvSpPr>
            <p:nvPr/>
          </p:nvSpPr>
          <p:spPr bwMode="auto">
            <a:xfrm>
              <a:off x="3316" y="154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1" name="Group 80"/>
          <p:cNvGrpSpPr>
            <a:grpSpLocks/>
          </p:cNvGrpSpPr>
          <p:nvPr/>
        </p:nvGrpSpPr>
        <p:grpSpPr bwMode="auto">
          <a:xfrm>
            <a:off x="5756275" y="1920875"/>
            <a:ext cx="584200" cy="609600"/>
            <a:chOff x="3626" y="1210"/>
            <a:chExt cx="368" cy="384"/>
          </a:xfrm>
        </p:grpSpPr>
        <p:sp>
          <p:nvSpPr>
            <p:cNvPr id="30759" name="Oval 81"/>
            <p:cNvSpPr>
              <a:spLocks noChangeArrowheads="1"/>
            </p:cNvSpPr>
            <p:nvPr/>
          </p:nvSpPr>
          <p:spPr bwMode="auto">
            <a:xfrm>
              <a:off x="3626" y="121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760" name="Rectangle 82"/>
            <p:cNvSpPr>
              <a:spLocks noChangeArrowheads="1"/>
            </p:cNvSpPr>
            <p:nvPr/>
          </p:nvSpPr>
          <p:spPr bwMode="auto">
            <a:xfrm>
              <a:off x="3700" y="136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2" name="Group 83"/>
          <p:cNvGrpSpPr>
            <a:grpSpLocks/>
          </p:cNvGrpSpPr>
          <p:nvPr/>
        </p:nvGrpSpPr>
        <p:grpSpPr bwMode="auto">
          <a:xfrm>
            <a:off x="6200775" y="1295400"/>
            <a:ext cx="584200" cy="609600"/>
            <a:chOff x="3906" y="816"/>
            <a:chExt cx="368" cy="384"/>
          </a:xfrm>
        </p:grpSpPr>
        <p:sp>
          <p:nvSpPr>
            <p:cNvPr id="30757" name="Oval 84"/>
            <p:cNvSpPr>
              <a:spLocks noChangeArrowheads="1"/>
            </p:cNvSpPr>
            <p:nvPr/>
          </p:nvSpPr>
          <p:spPr bwMode="auto">
            <a:xfrm>
              <a:off x="3906" y="816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758" name="Rectangle 85"/>
            <p:cNvSpPr>
              <a:spLocks noChangeArrowheads="1"/>
            </p:cNvSpPr>
            <p:nvPr/>
          </p:nvSpPr>
          <p:spPr bwMode="auto">
            <a:xfrm>
              <a:off x="3978" y="97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755775" y="1196975"/>
            <a:ext cx="5730875" cy="2692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71650" y="3267075"/>
            <a:ext cx="5715000" cy="622300"/>
          </a:xfrm>
          <a:prstGeom prst="rect">
            <a:avLst/>
          </a:prstGeom>
          <a:solidFill>
            <a:srgbClr val="D25E7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105275" y="1200150"/>
            <a:ext cx="1117600" cy="508000"/>
          </a:xfrm>
          <a:prstGeom prst="rect">
            <a:avLst/>
          </a:prstGeom>
          <a:solidFill>
            <a:srgbClr val="D25E7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140450" y="1035050"/>
            <a:ext cx="657225" cy="146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435225" y="1038225"/>
            <a:ext cx="657225" cy="146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4740275" y="2171700"/>
            <a:ext cx="584200" cy="609600"/>
            <a:chOff x="2986" y="1368"/>
            <a:chExt cx="368" cy="384"/>
          </a:xfrm>
        </p:grpSpPr>
        <p:sp>
          <p:nvSpPr>
            <p:cNvPr id="31818" name="Oval 8"/>
            <p:cNvSpPr>
              <a:spLocks noChangeArrowheads="1"/>
            </p:cNvSpPr>
            <p:nvPr/>
          </p:nvSpPr>
          <p:spPr bwMode="auto">
            <a:xfrm>
              <a:off x="2986" y="1368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1819" name="Rectangle 9"/>
            <p:cNvSpPr>
              <a:spLocks noChangeArrowheads="1"/>
            </p:cNvSpPr>
            <p:nvPr/>
          </p:nvSpPr>
          <p:spPr bwMode="auto">
            <a:xfrm>
              <a:off x="3058" y="152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1752" name="Group 10"/>
          <p:cNvGrpSpPr>
            <a:grpSpLocks/>
          </p:cNvGrpSpPr>
          <p:nvPr/>
        </p:nvGrpSpPr>
        <p:grpSpPr bwMode="auto">
          <a:xfrm>
            <a:off x="3394075" y="2171700"/>
            <a:ext cx="584200" cy="609600"/>
            <a:chOff x="2138" y="1368"/>
            <a:chExt cx="368" cy="384"/>
          </a:xfrm>
        </p:grpSpPr>
        <p:sp>
          <p:nvSpPr>
            <p:cNvPr id="31816" name="Oval 11"/>
            <p:cNvSpPr>
              <a:spLocks noChangeArrowheads="1"/>
            </p:cNvSpPr>
            <p:nvPr/>
          </p:nvSpPr>
          <p:spPr bwMode="auto">
            <a:xfrm>
              <a:off x="2138" y="1368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1817" name="Rectangle 12"/>
            <p:cNvSpPr>
              <a:spLocks noChangeArrowheads="1"/>
            </p:cNvSpPr>
            <p:nvPr/>
          </p:nvSpPr>
          <p:spPr bwMode="auto">
            <a:xfrm>
              <a:off x="2210" y="152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1753" name="Group 13"/>
          <p:cNvGrpSpPr>
            <a:grpSpLocks/>
          </p:cNvGrpSpPr>
          <p:nvPr/>
        </p:nvGrpSpPr>
        <p:grpSpPr bwMode="auto">
          <a:xfrm>
            <a:off x="6010275" y="2089150"/>
            <a:ext cx="584200" cy="609600"/>
            <a:chOff x="3786" y="1316"/>
            <a:chExt cx="368" cy="384"/>
          </a:xfrm>
        </p:grpSpPr>
        <p:sp>
          <p:nvSpPr>
            <p:cNvPr id="31814" name="Oval 14"/>
            <p:cNvSpPr>
              <a:spLocks noChangeArrowheads="1"/>
            </p:cNvSpPr>
            <p:nvPr/>
          </p:nvSpPr>
          <p:spPr bwMode="auto">
            <a:xfrm>
              <a:off x="3786" y="1316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1815" name="Rectangle 15"/>
            <p:cNvSpPr>
              <a:spLocks noChangeArrowheads="1"/>
            </p:cNvSpPr>
            <p:nvPr/>
          </p:nvSpPr>
          <p:spPr bwMode="auto">
            <a:xfrm>
              <a:off x="3858" y="147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1754" name="Group 16"/>
          <p:cNvGrpSpPr>
            <a:grpSpLocks/>
          </p:cNvGrpSpPr>
          <p:nvPr/>
        </p:nvGrpSpPr>
        <p:grpSpPr bwMode="auto">
          <a:xfrm>
            <a:off x="2270125" y="2359025"/>
            <a:ext cx="584200" cy="609600"/>
            <a:chOff x="1430" y="1486"/>
            <a:chExt cx="368" cy="384"/>
          </a:xfrm>
        </p:grpSpPr>
        <p:sp>
          <p:nvSpPr>
            <p:cNvPr id="31812" name="Oval 17"/>
            <p:cNvSpPr>
              <a:spLocks noChangeArrowheads="1"/>
            </p:cNvSpPr>
            <p:nvPr/>
          </p:nvSpPr>
          <p:spPr bwMode="auto">
            <a:xfrm>
              <a:off x="1430" y="1486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1813" name="Rectangle 18"/>
            <p:cNvSpPr>
              <a:spLocks noChangeArrowheads="1"/>
            </p:cNvSpPr>
            <p:nvPr/>
          </p:nvSpPr>
          <p:spPr bwMode="auto">
            <a:xfrm>
              <a:off x="1504" y="163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1755" name="Group 19"/>
          <p:cNvGrpSpPr>
            <a:grpSpLocks/>
          </p:cNvGrpSpPr>
          <p:nvPr/>
        </p:nvGrpSpPr>
        <p:grpSpPr bwMode="auto">
          <a:xfrm>
            <a:off x="6759575" y="2032000"/>
            <a:ext cx="584200" cy="609600"/>
            <a:chOff x="4258" y="1280"/>
            <a:chExt cx="368" cy="384"/>
          </a:xfrm>
        </p:grpSpPr>
        <p:sp>
          <p:nvSpPr>
            <p:cNvPr id="31810" name="Oval 20"/>
            <p:cNvSpPr>
              <a:spLocks noChangeArrowheads="1"/>
            </p:cNvSpPr>
            <p:nvPr/>
          </p:nvSpPr>
          <p:spPr bwMode="auto">
            <a:xfrm>
              <a:off x="4258" y="1280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1811" name="Rectangle 21"/>
            <p:cNvSpPr>
              <a:spLocks noChangeArrowheads="1"/>
            </p:cNvSpPr>
            <p:nvPr/>
          </p:nvSpPr>
          <p:spPr bwMode="auto">
            <a:xfrm>
              <a:off x="4330" y="143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1756" name="Group 22"/>
          <p:cNvGrpSpPr>
            <a:grpSpLocks/>
          </p:cNvGrpSpPr>
          <p:nvPr/>
        </p:nvGrpSpPr>
        <p:grpSpPr bwMode="auto">
          <a:xfrm>
            <a:off x="1905000" y="1365250"/>
            <a:ext cx="584200" cy="609600"/>
            <a:chOff x="1200" y="860"/>
            <a:chExt cx="368" cy="384"/>
          </a:xfrm>
        </p:grpSpPr>
        <p:sp>
          <p:nvSpPr>
            <p:cNvPr id="31808" name="Oval 23"/>
            <p:cNvSpPr>
              <a:spLocks noChangeArrowheads="1"/>
            </p:cNvSpPr>
            <p:nvPr/>
          </p:nvSpPr>
          <p:spPr bwMode="auto">
            <a:xfrm>
              <a:off x="1200" y="860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1809" name="Rectangle 24"/>
            <p:cNvSpPr>
              <a:spLocks noChangeArrowheads="1"/>
            </p:cNvSpPr>
            <p:nvPr/>
          </p:nvSpPr>
          <p:spPr bwMode="auto">
            <a:xfrm>
              <a:off x="1272" y="101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1757" name="Group 25"/>
          <p:cNvGrpSpPr>
            <a:grpSpLocks/>
          </p:cNvGrpSpPr>
          <p:nvPr/>
        </p:nvGrpSpPr>
        <p:grpSpPr bwMode="auto">
          <a:xfrm>
            <a:off x="5270500" y="1793875"/>
            <a:ext cx="584200" cy="609600"/>
            <a:chOff x="3320" y="1130"/>
            <a:chExt cx="368" cy="384"/>
          </a:xfrm>
        </p:grpSpPr>
        <p:sp>
          <p:nvSpPr>
            <p:cNvPr id="31806" name="Oval 26"/>
            <p:cNvSpPr>
              <a:spLocks noChangeArrowheads="1"/>
            </p:cNvSpPr>
            <p:nvPr/>
          </p:nvSpPr>
          <p:spPr bwMode="auto">
            <a:xfrm>
              <a:off x="3320" y="113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1807" name="Rectangle 27"/>
            <p:cNvSpPr>
              <a:spLocks noChangeArrowheads="1"/>
            </p:cNvSpPr>
            <p:nvPr/>
          </p:nvSpPr>
          <p:spPr bwMode="auto">
            <a:xfrm>
              <a:off x="3394" y="128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1758" name="Group 28"/>
          <p:cNvGrpSpPr>
            <a:grpSpLocks/>
          </p:cNvGrpSpPr>
          <p:nvPr/>
        </p:nvGrpSpPr>
        <p:grpSpPr bwMode="auto">
          <a:xfrm>
            <a:off x="4114800" y="1901825"/>
            <a:ext cx="584200" cy="609600"/>
            <a:chOff x="2592" y="1198"/>
            <a:chExt cx="368" cy="384"/>
          </a:xfrm>
        </p:grpSpPr>
        <p:sp>
          <p:nvSpPr>
            <p:cNvPr id="31804" name="Oval 29"/>
            <p:cNvSpPr>
              <a:spLocks noChangeArrowheads="1"/>
            </p:cNvSpPr>
            <p:nvPr/>
          </p:nvSpPr>
          <p:spPr bwMode="auto">
            <a:xfrm>
              <a:off x="2592" y="1198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1805" name="Rectangle 30"/>
            <p:cNvSpPr>
              <a:spLocks noChangeArrowheads="1"/>
            </p:cNvSpPr>
            <p:nvPr/>
          </p:nvSpPr>
          <p:spPr bwMode="auto">
            <a:xfrm>
              <a:off x="2664" y="135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1759" name="Group 31"/>
          <p:cNvGrpSpPr>
            <a:grpSpLocks/>
          </p:cNvGrpSpPr>
          <p:nvPr/>
        </p:nvGrpSpPr>
        <p:grpSpPr bwMode="auto">
          <a:xfrm>
            <a:off x="2720975" y="1479550"/>
            <a:ext cx="584200" cy="609600"/>
            <a:chOff x="1714" y="932"/>
            <a:chExt cx="368" cy="384"/>
          </a:xfrm>
        </p:grpSpPr>
        <p:sp>
          <p:nvSpPr>
            <p:cNvPr id="31802" name="Oval 32"/>
            <p:cNvSpPr>
              <a:spLocks noChangeArrowheads="1"/>
            </p:cNvSpPr>
            <p:nvPr/>
          </p:nvSpPr>
          <p:spPr bwMode="auto">
            <a:xfrm>
              <a:off x="1714" y="932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1803" name="Rectangle 33"/>
            <p:cNvSpPr>
              <a:spLocks noChangeArrowheads="1"/>
            </p:cNvSpPr>
            <p:nvPr/>
          </p:nvSpPr>
          <p:spPr bwMode="auto">
            <a:xfrm>
              <a:off x="1788" y="108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1760" name="Group 34"/>
          <p:cNvGrpSpPr>
            <a:grpSpLocks/>
          </p:cNvGrpSpPr>
          <p:nvPr/>
        </p:nvGrpSpPr>
        <p:grpSpPr bwMode="auto">
          <a:xfrm>
            <a:off x="6010275" y="1336675"/>
            <a:ext cx="584200" cy="609600"/>
            <a:chOff x="3786" y="842"/>
            <a:chExt cx="368" cy="384"/>
          </a:xfrm>
        </p:grpSpPr>
        <p:sp>
          <p:nvSpPr>
            <p:cNvPr id="31800" name="Oval 35"/>
            <p:cNvSpPr>
              <a:spLocks noChangeArrowheads="1"/>
            </p:cNvSpPr>
            <p:nvPr/>
          </p:nvSpPr>
          <p:spPr bwMode="auto">
            <a:xfrm>
              <a:off x="3786" y="842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1801" name="Rectangle 36"/>
            <p:cNvSpPr>
              <a:spLocks noChangeArrowheads="1"/>
            </p:cNvSpPr>
            <p:nvPr/>
          </p:nvSpPr>
          <p:spPr bwMode="auto">
            <a:xfrm>
              <a:off x="3860" y="99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1761" name="Line 37"/>
          <p:cNvSpPr>
            <a:spLocks noChangeShapeType="1"/>
          </p:cNvSpPr>
          <p:nvPr/>
        </p:nvSpPr>
        <p:spPr bwMode="auto">
          <a:xfrm flipH="1" flipV="1">
            <a:off x="2740025" y="523875"/>
            <a:ext cx="0" cy="523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1762" name="Line 38"/>
          <p:cNvSpPr>
            <a:spLocks noChangeShapeType="1"/>
          </p:cNvSpPr>
          <p:nvPr/>
        </p:nvSpPr>
        <p:spPr bwMode="auto">
          <a:xfrm flipV="1">
            <a:off x="4699000" y="698500"/>
            <a:ext cx="0" cy="488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1763" name="Line 39"/>
          <p:cNvSpPr>
            <a:spLocks noChangeShapeType="1"/>
          </p:cNvSpPr>
          <p:nvPr/>
        </p:nvSpPr>
        <p:spPr bwMode="auto">
          <a:xfrm flipV="1">
            <a:off x="6492875" y="546100"/>
            <a:ext cx="0" cy="495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1764" name="Text Box 40"/>
          <p:cNvSpPr txBox="1">
            <a:spLocks noChangeArrowheads="1"/>
          </p:cNvSpPr>
          <p:nvPr/>
        </p:nvSpPr>
        <p:spPr bwMode="auto">
          <a:xfrm>
            <a:off x="6575425" y="428625"/>
            <a:ext cx="11007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Dreno</a:t>
            </a:r>
          </a:p>
        </p:txBody>
      </p:sp>
      <p:sp>
        <p:nvSpPr>
          <p:cNvPr id="31765" name="Text Box 41"/>
          <p:cNvSpPr txBox="1">
            <a:spLocks noChangeArrowheads="1"/>
          </p:cNvSpPr>
          <p:nvPr/>
        </p:nvSpPr>
        <p:spPr bwMode="auto">
          <a:xfrm>
            <a:off x="1463675" y="463550"/>
            <a:ext cx="10286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Fonte</a:t>
            </a:r>
          </a:p>
        </p:txBody>
      </p:sp>
      <p:grpSp>
        <p:nvGrpSpPr>
          <p:cNvPr id="31766" name="Group 42"/>
          <p:cNvGrpSpPr>
            <a:grpSpLocks/>
          </p:cNvGrpSpPr>
          <p:nvPr/>
        </p:nvGrpSpPr>
        <p:grpSpPr bwMode="auto">
          <a:xfrm>
            <a:off x="5888039" y="4241800"/>
            <a:ext cx="2955925" cy="2022475"/>
            <a:chOff x="3709" y="2672"/>
            <a:chExt cx="1862" cy="1274"/>
          </a:xfrm>
        </p:grpSpPr>
        <p:grpSp>
          <p:nvGrpSpPr>
            <p:cNvPr id="31787" name="Group 43"/>
            <p:cNvGrpSpPr>
              <a:grpSpLocks/>
            </p:cNvGrpSpPr>
            <p:nvPr/>
          </p:nvGrpSpPr>
          <p:grpSpPr bwMode="auto">
            <a:xfrm>
              <a:off x="4498" y="2952"/>
              <a:ext cx="858" cy="728"/>
              <a:chOff x="4498" y="2952"/>
              <a:chExt cx="858" cy="728"/>
            </a:xfrm>
          </p:grpSpPr>
          <p:sp>
            <p:nvSpPr>
              <p:cNvPr id="31791" name="Line 44"/>
              <p:cNvSpPr>
                <a:spLocks noChangeShapeType="1"/>
              </p:cNvSpPr>
              <p:nvPr/>
            </p:nvSpPr>
            <p:spPr bwMode="auto">
              <a:xfrm flipH="1">
                <a:off x="4990" y="3128"/>
                <a:ext cx="0" cy="3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grpSp>
            <p:nvGrpSpPr>
              <p:cNvPr id="31792" name="Group 45"/>
              <p:cNvGrpSpPr>
                <a:grpSpLocks/>
              </p:cNvGrpSpPr>
              <p:nvPr/>
            </p:nvGrpSpPr>
            <p:grpSpPr bwMode="auto">
              <a:xfrm>
                <a:off x="4498" y="2952"/>
                <a:ext cx="858" cy="728"/>
                <a:chOff x="4498" y="2952"/>
                <a:chExt cx="858" cy="728"/>
              </a:xfrm>
            </p:grpSpPr>
            <p:sp>
              <p:nvSpPr>
                <p:cNvPr id="31793" name="Oval 46"/>
                <p:cNvSpPr>
                  <a:spLocks noChangeArrowheads="1"/>
                </p:cNvSpPr>
                <p:nvPr/>
              </p:nvSpPr>
              <p:spPr bwMode="auto">
                <a:xfrm>
                  <a:off x="4768" y="3026"/>
                  <a:ext cx="588" cy="588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3179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498" y="3322"/>
                  <a:ext cx="48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31795" name="AutoShape 48"/>
                <p:cNvSpPr>
                  <a:spLocks noChangeArrowheads="1"/>
                </p:cNvSpPr>
                <p:nvPr/>
              </p:nvSpPr>
              <p:spPr bwMode="auto">
                <a:xfrm rot="5400000">
                  <a:off x="4842" y="3248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31796" name="Line 49"/>
                <p:cNvSpPr>
                  <a:spLocks noChangeShapeType="1"/>
                </p:cNvSpPr>
                <p:nvPr/>
              </p:nvSpPr>
              <p:spPr bwMode="auto">
                <a:xfrm>
                  <a:off x="4998" y="3206"/>
                  <a:ext cx="24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31797" name="Line 50"/>
                <p:cNvSpPr>
                  <a:spLocks noChangeShapeType="1"/>
                </p:cNvSpPr>
                <p:nvPr/>
              </p:nvSpPr>
              <p:spPr bwMode="auto">
                <a:xfrm>
                  <a:off x="4994" y="3430"/>
                  <a:ext cx="24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31798" name="Line 51"/>
                <p:cNvSpPr>
                  <a:spLocks noChangeShapeType="1"/>
                </p:cNvSpPr>
                <p:nvPr/>
              </p:nvSpPr>
              <p:spPr bwMode="auto">
                <a:xfrm rot="-5400004">
                  <a:off x="5100" y="3556"/>
                  <a:ext cx="24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31799" name="Line 52"/>
                <p:cNvSpPr>
                  <a:spLocks noChangeShapeType="1"/>
                </p:cNvSpPr>
                <p:nvPr/>
              </p:nvSpPr>
              <p:spPr bwMode="auto">
                <a:xfrm rot="-5400004">
                  <a:off x="5104" y="3076"/>
                  <a:ext cx="24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31788" name="Text Box 53"/>
            <p:cNvSpPr txBox="1">
              <a:spLocks noChangeArrowheads="1"/>
            </p:cNvSpPr>
            <p:nvPr/>
          </p:nvSpPr>
          <p:spPr bwMode="auto">
            <a:xfrm>
              <a:off x="4878" y="2672"/>
              <a:ext cx="69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latin typeface="Calibri" pitchFamily="34" charset="0"/>
                </a:rPr>
                <a:t>Dreno</a:t>
              </a:r>
            </a:p>
          </p:txBody>
        </p:sp>
        <p:sp>
          <p:nvSpPr>
            <p:cNvPr id="31789" name="Text Box 54"/>
            <p:cNvSpPr txBox="1">
              <a:spLocks noChangeArrowheads="1"/>
            </p:cNvSpPr>
            <p:nvPr/>
          </p:nvSpPr>
          <p:spPr bwMode="auto">
            <a:xfrm>
              <a:off x="4828" y="3616"/>
              <a:ext cx="6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latin typeface="Calibri" pitchFamily="34" charset="0"/>
                </a:rPr>
                <a:t>Fonte</a:t>
              </a:r>
            </a:p>
          </p:txBody>
        </p:sp>
        <p:sp>
          <p:nvSpPr>
            <p:cNvPr id="31790" name="Text Box 55"/>
            <p:cNvSpPr txBox="1">
              <a:spLocks noChangeArrowheads="1"/>
            </p:cNvSpPr>
            <p:nvPr/>
          </p:nvSpPr>
          <p:spPr bwMode="auto">
            <a:xfrm>
              <a:off x="3709" y="3146"/>
              <a:ext cx="80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latin typeface="Calibri" pitchFamily="34" charset="0"/>
                </a:rPr>
                <a:t>Gatilho</a:t>
              </a:r>
            </a:p>
          </p:txBody>
        </p:sp>
      </p:grpSp>
      <p:sp>
        <p:nvSpPr>
          <p:cNvPr id="31767" name="Text Box 56"/>
          <p:cNvSpPr txBox="1">
            <a:spLocks noChangeArrowheads="1"/>
          </p:cNvSpPr>
          <p:nvPr/>
        </p:nvSpPr>
        <p:spPr bwMode="auto">
          <a:xfrm>
            <a:off x="4194175" y="254000"/>
            <a:ext cx="12745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Gatilho</a:t>
            </a:r>
          </a:p>
        </p:txBody>
      </p:sp>
      <p:sp>
        <p:nvSpPr>
          <p:cNvPr id="31768" name="Text Box 57"/>
          <p:cNvSpPr txBox="1">
            <a:spLocks noChangeArrowheads="1"/>
          </p:cNvSpPr>
          <p:nvPr/>
        </p:nvSpPr>
        <p:spPr bwMode="auto">
          <a:xfrm>
            <a:off x="4470400" y="1200150"/>
            <a:ext cx="37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P</a:t>
            </a:r>
          </a:p>
        </p:txBody>
      </p:sp>
      <p:sp>
        <p:nvSpPr>
          <p:cNvPr id="31769" name="Text Box 58"/>
          <p:cNvSpPr txBox="1">
            <a:spLocks noChangeArrowheads="1"/>
          </p:cNvSpPr>
          <p:nvPr/>
        </p:nvSpPr>
        <p:spPr bwMode="auto">
          <a:xfrm>
            <a:off x="3762375" y="2727325"/>
            <a:ext cx="13308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Canal N</a:t>
            </a:r>
          </a:p>
        </p:txBody>
      </p:sp>
      <p:sp>
        <p:nvSpPr>
          <p:cNvPr id="43067" name="Rectangle 59"/>
          <p:cNvSpPr>
            <a:spLocks noChangeArrowheads="1"/>
          </p:cNvSpPr>
          <p:nvPr/>
        </p:nvSpPr>
        <p:spPr bwMode="auto">
          <a:xfrm>
            <a:off x="4762500" y="755650"/>
            <a:ext cx="688975" cy="161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1771" name="Text Box 60"/>
          <p:cNvSpPr txBox="1">
            <a:spLocks noChangeArrowheads="1"/>
          </p:cNvSpPr>
          <p:nvPr/>
        </p:nvSpPr>
        <p:spPr bwMode="auto">
          <a:xfrm>
            <a:off x="2974975" y="3295650"/>
            <a:ext cx="30287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Substrato do tipo P</a:t>
            </a:r>
          </a:p>
        </p:txBody>
      </p: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3259138" y="3260725"/>
            <a:ext cx="2505075" cy="609600"/>
            <a:chOff x="2140" y="2054"/>
            <a:chExt cx="1578" cy="384"/>
          </a:xfrm>
        </p:grpSpPr>
        <p:grpSp>
          <p:nvGrpSpPr>
            <p:cNvPr id="31775" name="Group 62"/>
            <p:cNvGrpSpPr>
              <a:grpSpLocks/>
            </p:cNvGrpSpPr>
            <p:nvPr/>
          </p:nvGrpSpPr>
          <p:grpSpPr bwMode="auto">
            <a:xfrm>
              <a:off x="2140" y="2054"/>
              <a:ext cx="368" cy="384"/>
              <a:chOff x="2140" y="2054"/>
              <a:chExt cx="368" cy="384"/>
            </a:xfrm>
          </p:grpSpPr>
          <p:sp>
            <p:nvSpPr>
              <p:cNvPr id="31785" name="Oval 63"/>
              <p:cNvSpPr>
                <a:spLocks noChangeArrowheads="1"/>
              </p:cNvSpPr>
              <p:nvPr/>
            </p:nvSpPr>
            <p:spPr bwMode="auto">
              <a:xfrm>
                <a:off x="2140" y="2054"/>
                <a:ext cx="36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31786" name="Rectangle 64"/>
              <p:cNvSpPr>
                <a:spLocks noChangeArrowheads="1"/>
              </p:cNvSpPr>
              <p:nvPr/>
            </p:nvSpPr>
            <p:spPr bwMode="auto">
              <a:xfrm>
                <a:off x="2214" y="2208"/>
                <a:ext cx="220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31776" name="Group 65"/>
            <p:cNvGrpSpPr>
              <a:grpSpLocks/>
            </p:cNvGrpSpPr>
            <p:nvPr/>
          </p:nvGrpSpPr>
          <p:grpSpPr bwMode="auto">
            <a:xfrm>
              <a:off x="2554" y="2054"/>
              <a:ext cx="368" cy="384"/>
              <a:chOff x="2554" y="2054"/>
              <a:chExt cx="368" cy="384"/>
            </a:xfrm>
          </p:grpSpPr>
          <p:sp>
            <p:nvSpPr>
              <p:cNvPr id="31783" name="Oval 66"/>
              <p:cNvSpPr>
                <a:spLocks noChangeArrowheads="1"/>
              </p:cNvSpPr>
              <p:nvPr/>
            </p:nvSpPr>
            <p:spPr bwMode="auto">
              <a:xfrm>
                <a:off x="2554" y="2054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31784" name="Rectangle 67"/>
              <p:cNvSpPr>
                <a:spLocks noChangeArrowheads="1"/>
              </p:cNvSpPr>
              <p:nvPr/>
            </p:nvSpPr>
            <p:spPr bwMode="auto">
              <a:xfrm>
                <a:off x="2628" y="2206"/>
                <a:ext cx="220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31777" name="Group 68"/>
            <p:cNvGrpSpPr>
              <a:grpSpLocks/>
            </p:cNvGrpSpPr>
            <p:nvPr/>
          </p:nvGrpSpPr>
          <p:grpSpPr bwMode="auto">
            <a:xfrm>
              <a:off x="2956" y="2054"/>
              <a:ext cx="368" cy="384"/>
              <a:chOff x="2956" y="2054"/>
              <a:chExt cx="368" cy="384"/>
            </a:xfrm>
          </p:grpSpPr>
          <p:sp>
            <p:nvSpPr>
              <p:cNvPr id="31781" name="Oval 69"/>
              <p:cNvSpPr>
                <a:spLocks noChangeArrowheads="1"/>
              </p:cNvSpPr>
              <p:nvPr/>
            </p:nvSpPr>
            <p:spPr bwMode="auto">
              <a:xfrm>
                <a:off x="2956" y="2054"/>
                <a:ext cx="36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31782" name="Rectangle 70"/>
              <p:cNvSpPr>
                <a:spLocks noChangeArrowheads="1"/>
              </p:cNvSpPr>
              <p:nvPr/>
            </p:nvSpPr>
            <p:spPr bwMode="auto">
              <a:xfrm>
                <a:off x="3030" y="2208"/>
                <a:ext cx="220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31778" name="Group 71"/>
            <p:cNvGrpSpPr>
              <a:grpSpLocks/>
            </p:cNvGrpSpPr>
            <p:nvPr/>
          </p:nvGrpSpPr>
          <p:grpSpPr bwMode="auto">
            <a:xfrm>
              <a:off x="3348" y="2054"/>
              <a:ext cx="368" cy="384"/>
              <a:chOff x="3348" y="2054"/>
              <a:chExt cx="368" cy="384"/>
            </a:xfrm>
          </p:grpSpPr>
          <p:sp>
            <p:nvSpPr>
              <p:cNvPr id="31779" name="Oval 72"/>
              <p:cNvSpPr>
                <a:spLocks noChangeArrowheads="1"/>
              </p:cNvSpPr>
              <p:nvPr/>
            </p:nvSpPr>
            <p:spPr bwMode="auto">
              <a:xfrm>
                <a:off x="3348" y="2054"/>
                <a:ext cx="36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31780" name="Rectangle 73"/>
              <p:cNvSpPr>
                <a:spLocks noChangeArrowheads="1"/>
              </p:cNvSpPr>
              <p:nvPr/>
            </p:nvSpPr>
            <p:spPr bwMode="auto">
              <a:xfrm>
                <a:off x="3422" y="2208"/>
                <a:ext cx="220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  <p:sp>
        <p:nvSpPr>
          <p:cNvPr id="43082" name="Text Box 74"/>
          <p:cNvSpPr txBox="1">
            <a:spLocks noChangeArrowheads="1"/>
          </p:cNvSpPr>
          <p:nvPr/>
        </p:nvSpPr>
        <p:spPr bwMode="auto">
          <a:xfrm>
            <a:off x="1374775" y="4371975"/>
            <a:ext cx="38681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800" b="1" dirty="0" err="1">
                <a:solidFill>
                  <a:srgbClr val="0FBD38"/>
                </a:solidFill>
                <a:latin typeface="Calibri" pitchFamily="34" charset="0"/>
              </a:rPr>
              <a:t>Uma</a:t>
            </a:r>
            <a:r>
              <a:rPr kumimoji="0" lang="en-US" sz="2800" b="1" dirty="0">
                <a:solidFill>
                  <a:srgbClr val="0FBD38"/>
                </a:solidFill>
                <a:latin typeface="Calibri" pitchFamily="34" charset="0"/>
              </a:rPr>
              <a:t> </a:t>
            </a:r>
            <a:r>
              <a:rPr kumimoji="0" lang="en-US" sz="2800" b="1" dirty="0" err="1">
                <a:solidFill>
                  <a:srgbClr val="0FBD38"/>
                </a:solidFill>
                <a:latin typeface="Calibri" pitchFamily="34" charset="0"/>
              </a:rPr>
              <a:t>tensão</a:t>
            </a:r>
            <a:r>
              <a:rPr kumimoji="0" lang="en-US" sz="2800" b="1" dirty="0">
                <a:solidFill>
                  <a:srgbClr val="0FBD38"/>
                </a:solidFill>
                <a:latin typeface="Calibri" pitchFamily="34" charset="0"/>
              </a:rPr>
              <a:t> de </a:t>
            </a:r>
            <a:r>
              <a:rPr kumimoji="0" lang="en-US" sz="2800" b="1" dirty="0" err="1">
                <a:solidFill>
                  <a:srgbClr val="0FBD38"/>
                </a:solidFill>
                <a:latin typeface="Calibri" pitchFamily="34" charset="0"/>
              </a:rPr>
              <a:t>gatilho</a:t>
            </a:r>
            <a:endParaRPr kumimoji="0" lang="en-US" sz="2800" b="1" dirty="0">
              <a:solidFill>
                <a:srgbClr val="0FBD38"/>
              </a:solidFill>
              <a:latin typeface="Calibri" pitchFamily="34" charset="0"/>
            </a:endParaRPr>
          </a:p>
          <a:p>
            <a:pPr algn="ctr"/>
            <a:r>
              <a:rPr kumimoji="0" lang="en-US" sz="2800" b="1" dirty="0">
                <a:solidFill>
                  <a:srgbClr val="0FBD38"/>
                </a:solidFill>
                <a:latin typeface="Calibri" pitchFamily="34" charset="0"/>
              </a:rPr>
              <a:t> </a:t>
            </a:r>
            <a:r>
              <a:rPr kumimoji="0" lang="en-US" sz="2800" b="1" dirty="0" err="1">
                <a:solidFill>
                  <a:srgbClr val="0FBD38"/>
                </a:solidFill>
                <a:latin typeface="Calibri" pitchFamily="34" charset="0"/>
              </a:rPr>
              <a:t>negativa</a:t>
            </a:r>
            <a:r>
              <a:rPr kumimoji="0" lang="en-US" sz="2800" b="1" dirty="0">
                <a:solidFill>
                  <a:srgbClr val="0FBD38"/>
                </a:solidFill>
                <a:latin typeface="Calibri" pitchFamily="34" charset="0"/>
              </a:rPr>
              <a:t> </a:t>
            </a:r>
            <a:r>
              <a:rPr kumimoji="0" lang="en-US" sz="2800" b="1" dirty="0" err="1">
                <a:solidFill>
                  <a:srgbClr val="0FBD38"/>
                </a:solidFill>
                <a:latin typeface="Calibri" pitchFamily="34" charset="0"/>
              </a:rPr>
              <a:t>pode</a:t>
            </a:r>
            <a:r>
              <a:rPr kumimoji="0" lang="en-US" sz="2800" b="1" dirty="0">
                <a:solidFill>
                  <a:srgbClr val="0FBD38"/>
                </a:solidFill>
                <a:latin typeface="Calibri" pitchFamily="34" charset="0"/>
              </a:rPr>
              <a:t> </a:t>
            </a:r>
            <a:r>
              <a:rPr kumimoji="0" lang="en-US" sz="2800" b="1" dirty="0" err="1">
                <a:solidFill>
                  <a:srgbClr val="0FBD38"/>
                </a:solidFill>
                <a:latin typeface="Calibri" pitchFamily="34" charset="0"/>
              </a:rPr>
              <a:t>empurrar</a:t>
            </a:r>
            <a:endParaRPr kumimoji="0" lang="en-US" sz="2800" b="1" dirty="0">
              <a:solidFill>
                <a:srgbClr val="0FBD38"/>
              </a:solidFill>
              <a:latin typeface="Calibri" pitchFamily="34" charset="0"/>
            </a:endParaRPr>
          </a:p>
          <a:p>
            <a:pPr algn="ctr"/>
            <a:r>
              <a:rPr kumimoji="0" lang="en-US" sz="2800" b="1" dirty="0">
                <a:solidFill>
                  <a:srgbClr val="0FBD38"/>
                </a:solidFill>
                <a:latin typeface="Calibri" pitchFamily="34" charset="0"/>
              </a:rPr>
              <a:t> </a:t>
            </a:r>
            <a:r>
              <a:rPr kumimoji="0" lang="en-US" sz="2800" b="1" dirty="0" err="1">
                <a:solidFill>
                  <a:srgbClr val="0FBD38"/>
                </a:solidFill>
                <a:latin typeface="Calibri" pitchFamily="34" charset="0"/>
              </a:rPr>
              <a:t>os</a:t>
            </a:r>
            <a:r>
              <a:rPr kumimoji="0" lang="en-US" sz="2800" b="1" dirty="0">
                <a:solidFill>
                  <a:srgbClr val="0FBD38"/>
                </a:solidFill>
                <a:latin typeface="Calibri" pitchFamily="34" charset="0"/>
              </a:rPr>
              <a:t> </a:t>
            </a:r>
            <a:r>
              <a:rPr kumimoji="0" lang="en-US" sz="2800" b="1" dirty="0" err="1">
                <a:solidFill>
                  <a:srgbClr val="0FBD38"/>
                </a:solidFill>
                <a:latin typeface="Calibri" pitchFamily="34" charset="0"/>
              </a:rPr>
              <a:t>portadores</a:t>
            </a:r>
            <a:r>
              <a:rPr kumimoji="0" lang="en-US" sz="2800" b="1" dirty="0">
                <a:solidFill>
                  <a:srgbClr val="0FBD38"/>
                </a:solidFill>
                <a:latin typeface="Calibri" pitchFamily="34" charset="0"/>
              </a:rPr>
              <a:t> do canal </a:t>
            </a:r>
          </a:p>
          <a:p>
            <a:pPr algn="ctr"/>
            <a:r>
              <a:rPr kumimoji="0" lang="en-US" sz="2800" b="1" dirty="0">
                <a:solidFill>
                  <a:srgbClr val="0FBD38"/>
                </a:solidFill>
                <a:latin typeface="Calibri" pitchFamily="34" charset="0"/>
              </a:rPr>
              <a:t>e </a:t>
            </a:r>
            <a:r>
              <a:rPr kumimoji="0" lang="en-US" sz="2800" b="1" dirty="0" err="1">
                <a:solidFill>
                  <a:srgbClr val="0FBD38"/>
                </a:solidFill>
                <a:latin typeface="Calibri" pitchFamily="34" charset="0"/>
              </a:rPr>
              <a:t>desligar</a:t>
            </a:r>
            <a:r>
              <a:rPr kumimoji="0" lang="en-US" sz="2800" b="1" dirty="0">
                <a:solidFill>
                  <a:srgbClr val="0FBD38"/>
                </a:solidFill>
                <a:latin typeface="Calibri" pitchFamily="34" charset="0"/>
              </a:rPr>
              <a:t> o JFET.</a:t>
            </a:r>
          </a:p>
        </p:txBody>
      </p:sp>
      <p:sp>
        <p:nvSpPr>
          <p:cNvPr id="43083" name="Rectangle 75"/>
          <p:cNvSpPr>
            <a:spLocks noChangeArrowheads="1"/>
          </p:cNvSpPr>
          <p:nvPr/>
        </p:nvSpPr>
        <p:spPr bwMode="auto">
          <a:xfrm>
            <a:off x="3349625" y="1755775"/>
            <a:ext cx="2562225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67" grpId="0" animBg="1"/>
      <p:bldP spid="430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952625" y="3838575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24300" y="4108450"/>
            <a:ext cx="20119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DS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 em volts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84200" y="1958975"/>
            <a:ext cx="15776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I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D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 em mA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46325" y="2927350"/>
            <a:ext cx="5818188" cy="1006475"/>
            <a:chOff x="1478" y="1844"/>
            <a:chExt cx="3665" cy="634"/>
          </a:xfrm>
        </p:grpSpPr>
        <p:sp>
          <p:nvSpPr>
            <p:cNvPr id="32813" name="Freeform 6"/>
            <p:cNvSpPr>
              <a:spLocks noChangeArrowheads="1"/>
            </p:cNvSpPr>
            <p:nvPr/>
          </p:nvSpPr>
          <p:spPr bwMode="auto">
            <a:xfrm>
              <a:off x="1478" y="2014"/>
              <a:ext cx="3208" cy="464"/>
            </a:xfrm>
            <a:custGeom>
              <a:avLst/>
              <a:gdLst>
                <a:gd name="T0" fmla="*/ 5 w 3208"/>
                <a:gd name="T1" fmla="*/ 458 h 467"/>
                <a:gd name="T2" fmla="*/ 27 w 3208"/>
                <a:gd name="T3" fmla="*/ 362 h 467"/>
                <a:gd name="T4" fmla="*/ 167 w 3208"/>
                <a:gd name="T5" fmla="*/ 80 h 467"/>
                <a:gd name="T6" fmla="*/ 746 w 3208"/>
                <a:gd name="T7" fmla="*/ 21 h 467"/>
                <a:gd name="T8" fmla="*/ 3208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814" name="Text Box 7"/>
            <p:cNvSpPr txBox="1">
              <a:spLocks noChangeArrowheads="1"/>
            </p:cNvSpPr>
            <p:nvPr/>
          </p:nvSpPr>
          <p:spPr bwMode="auto">
            <a:xfrm>
              <a:off x="4662" y="1844"/>
              <a:ext cx="48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-4 V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330450" y="3670300"/>
            <a:ext cx="5837238" cy="523875"/>
            <a:chOff x="1468" y="2312"/>
            <a:chExt cx="3677" cy="330"/>
          </a:xfrm>
        </p:grpSpPr>
        <p:sp>
          <p:nvSpPr>
            <p:cNvPr id="32811" name="Line 9"/>
            <p:cNvSpPr>
              <a:spLocks noChangeShapeType="1"/>
            </p:cNvSpPr>
            <p:nvPr/>
          </p:nvSpPr>
          <p:spPr bwMode="auto">
            <a:xfrm>
              <a:off x="1468" y="2472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812" name="Text Box 10"/>
            <p:cNvSpPr txBox="1">
              <a:spLocks noChangeArrowheads="1"/>
            </p:cNvSpPr>
            <p:nvPr/>
          </p:nvSpPr>
          <p:spPr bwMode="auto">
            <a:xfrm>
              <a:off x="4664" y="2312"/>
              <a:ext cx="48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-5 V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330450" y="520700"/>
            <a:ext cx="5802313" cy="3403600"/>
            <a:chOff x="1468" y="328"/>
            <a:chExt cx="3655" cy="2144"/>
          </a:xfrm>
        </p:grpSpPr>
        <p:sp>
          <p:nvSpPr>
            <p:cNvPr id="32809" name="Freeform 12"/>
            <p:cNvSpPr>
              <a:spLocks noChangeArrowheads="1"/>
            </p:cNvSpPr>
            <p:nvPr/>
          </p:nvSpPr>
          <p:spPr bwMode="auto">
            <a:xfrm>
              <a:off x="1468" y="506"/>
              <a:ext cx="3226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8 w 3227"/>
                <a:gd name="T7" fmla="*/ 73 h 1966"/>
                <a:gd name="T8" fmla="*/ 3224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810" name="Text Box 13"/>
            <p:cNvSpPr txBox="1">
              <a:spLocks noChangeArrowheads="1"/>
            </p:cNvSpPr>
            <p:nvPr/>
          </p:nvSpPr>
          <p:spPr bwMode="auto">
            <a:xfrm>
              <a:off x="4660" y="328"/>
              <a:ext cx="46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 0 V</a:t>
              </a:r>
            </a:p>
          </p:txBody>
        </p:sp>
      </p:grpSp>
      <p:grpSp>
        <p:nvGrpSpPr>
          <p:cNvPr id="32776" name="Group 14"/>
          <p:cNvGrpSpPr>
            <a:grpSpLocks/>
          </p:cNvGrpSpPr>
          <p:nvPr/>
        </p:nvGrpSpPr>
        <p:grpSpPr bwMode="auto">
          <a:xfrm>
            <a:off x="2311400" y="469900"/>
            <a:ext cx="5137150" cy="3495675"/>
            <a:chOff x="1456" y="296"/>
            <a:chExt cx="3236" cy="2202"/>
          </a:xfrm>
        </p:grpSpPr>
        <p:sp>
          <p:nvSpPr>
            <p:cNvPr id="32789" name="Line 15"/>
            <p:cNvSpPr>
              <a:spLocks noChangeShapeType="1"/>
            </p:cNvSpPr>
            <p:nvPr/>
          </p:nvSpPr>
          <p:spPr bwMode="auto">
            <a:xfrm>
              <a:off x="1456" y="2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790" name="Line 16"/>
            <p:cNvSpPr>
              <a:spLocks noChangeShapeType="1"/>
            </p:cNvSpPr>
            <p:nvPr/>
          </p:nvSpPr>
          <p:spPr bwMode="auto">
            <a:xfrm>
              <a:off x="1460" y="29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791" name="Line 17"/>
            <p:cNvSpPr>
              <a:spLocks noChangeShapeType="1"/>
            </p:cNvSpPr>
            <p:nvPr/>
          </p:nvSpPr>
          <p:spPr bwMode="auto">
            <a:xfrm>
              <a:off x="1462" y="570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792" name="Line 18"/>
            <p:cNvSpPr>
              <a:spLocks noChangeShapeType="1"/>
            </p:cNvSpPr>
            <p:nvPr/>
          </p:nvSpPr>
          <p:spPr bwMode="auto">
            <a:xfrm>
              <a:off x="1462" y="846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793" name="Line 19"/>
            <p:cNvSpPr>
              <a:spLocks noChangeShapeType="1"/>
            </p:cNvSpPr>
            <p:nvPr/>
          </p:nvSpPr>
          <p:spPr bwMode="auto">
            <a:xfrm>
              <a:off x="1462" y="111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794" name="Line 20"/>
            <p:cNvSpPr>
              <a:spLocks noChangeShapeType="1"/>
            </p:cNvSpPr>
            <p:nvPr/>
          </p:nvSpPr>
          <p:spPr bwMode="auto">
            <a:xfrm>
              <a:off x="1462" y="1390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795" name="Line 21"/>
            <p:cNvSpPr>
              <a:spLocks noChangeShapeType="1"/>
            </p:cNvSpPr>
            <p:nvPr/>
          </p:nvSpPr>
          <p:spPr bwMode="auto">
            <a:xfrm>
              <a:off x="1462" y="1664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796" name="Line 22"/>
            <p:cNvSpPr>
              <a:spLocks noChangeShapeType="1"/>
            </p:cNvSpPr>
            <p:nvPr/>
          </p:nvSpPr>
          <p:spPr bwMode="auto">
            <a:xfrm>
              <a:off x="1462" y="193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797" name="Line 23"/>
            <p:cNvSpPr>
              <a:spLocks noChangeShapeType="1"/>
            </p:cNvSpPr>
            <p:nvPr/>
          </p:nvSpPr>
          <p:spPr bwMode="auto">
            <a:xfrm>
              <a:off x="1462" y="2212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798" name="Line 24"/>
            <p:cNvSpPr>
              <a:spLocks noChangeShapeType="1"/>
            </p:cNvSpPr>
            <p:nvPr/>
          </p:nvSpPr>
          <p:spPr bwMode="auto">
            <a:xfrm>
              <a:off x="1462" y="2484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799" name="Line 25"/>
            <p:cNvSpPr>
              <a:spLocks noChangeShapeType="1"/>
            </p:cNvSpPr>
            <p:nvPr/>
          </p:nvSpPr>
          <p:spPr bwMode="auto">
            <a:xfrm>
              <a:off x="1778" y="306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800" name="Line 26"/>
            <p:cNvSpPr>
              <a:spLocks noChangeShapeType="1"/>
            </p:cNvSpPr>
            <p:nvPr/>
          </p:nvSpPr>
          <p:spPr bwMode="auto">
            <a:xfrm>
              <a:off x="2106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801" name="Line 27"/>
            <p:cNvSpPr>
              <a:spLocks noChangeShapeType="1"/>
            </p:cNvSpPr>
            <p:nvPr/>
          </p:nvSpPr>
          <p:spPr bwMode="auto">
            <a:xfrm>
              <a:off x="2430" y="30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802" name="Line 28"/>
            <p:cNvSpPr>
              <a:spLocks noChangeShapeType="1"/>
            </p:cNvSpPr>
            <p:nvPr/>
          </p:nvSpPr>
          <p:spPr bwMode="auto">
            <a:xfrm>
              <a:off x="2758" y="31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803" name="Line 29"/>
            <p:cNvSpPr>
              <a:spLocks noChangeShapeType="1"/>
            </p:cNvSpPr>
            <p:nvPr/>
          </p:nvSpPr>
          <p:spPr bwMode="auto">
            <a:xfrm>
              <a:off x="3090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804" name="Line 30"/>
            <p:cNvSpPr>
              <a:spLocks noChangeShapeType="1"/>
            </p:cNvSpPr>
            <p:nvPr/>
          </p:nvSpPr>
          <p:spPr bwMode="auto">
            <a:xfrm>
              <a:off x="3412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805" name="Line 31"/>
            <p:cNvSpPr>
              <a:spLocks noChangeShapeType="1"/>
            </p:cNvSpPr>
            <p:nvPr/>
          </p:nvSpPr>
          <p:spPr bwMode="auto">
            <a:xfrm>
              <a:off x="3744" y="31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806" name="Line 32"/>
            <p:cNvSpPr>
              <a:spLocks noChangeShapeType="1"/>
            </p:cNvSpPr>
            <p:nvPr/>
          </p:nvSpPr>
          <p:spPr bwMode="auto">
            <a:xfrm>
              <a:off x="4060" y="304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807" name="Line 33"/>
            <p:cNvSpPr>
              <a:spLocks noChangeShapeType="1"/>
            </p:cNvSpPr>
            <p:nvPr/>
          </p:nvSpPr>
          <p:spPr bwMode="auto">
            <a:xfrm>
              <a:off x="4378" y="304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808" name="Line 34"/>
            <p:cNvSpPr>
              <a:spLocks noChangeShapeType="1"/>
            </p:cNvSpPr>
            <p:nvPr/>
          </p:nvSpPr>
          <p:spPr bwMode="auto">
            <a:xfrm>
              <a:off x="4686" y="2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336800" y="1082675"/>
            <a:ext cx="5824538" cy="2857500"/>
            <a:chOff x="1472" y="682"/>
            <a:chExt cx="3669" cy="1800"/>
          </a:xfrm>
        </p:grpSpPr>
        <p:sp>
          <p:nvSpPr>
            <p:cNvPr id="32787" name="Freeform 36"/>
            <p:cNvSpPr>
              <a:spLocks noChangeArrowheads="1"/>
            </p:cNvSpPr>
            <p:nvPr/>
          </p:nvSpPr>
          <p:spPr bwMode="auto">
            <a:xfrm>
              <a:off x="1472" y="862"/>
              <a:ext cx="3208" cy="1620"/>
            </a:xfrm>
            <a:custGeom>
              <a:avLst/>
              <a:gdLst>
                <a:gd name="T0" fmla="*/ 0 w 3209"/>
                <a:gd name="T1" fmla="*/ 1618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6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788" name="Text Box 37"/>
            <p:cNvSpPr txBox="1">
              <a:spLocks noChangeArrowheads="1"/>
            </p:cNvSpPr>
            <p:nvPr/>
          </p:nvSpPr>
          <p:spPr bwMode="auto">
            <a:xfrm>
              <a:off x="4660" y="682"/>
              <a:ext cx="48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-1 V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336800" y="1657350"/>
            <a:ext cx="5824538" cy="2279650"/>
            <a:chOff x="1472" y="1044"/>
            <a:chExt cx="3669" cy="1436"/>
          </a:xfrm>
        </p:grpSpPr>
        <p:sp>
          <p:nvSpPr>
            <p:cNvPr id="32785" name="Freeform 39"/>
            <p:cNvSpPr>
              <a:spLocks noChangeArrowheads="1"/>
            </p:cNvSpPr>
            <p:nvPr/>
          </p:nvSpPr>
          <p:spPr bwMode="auto">
            <a:xfrm>
              <a:off x="1472" y="1230"/>
              <a:ext cx="3222" cy="1250"/>
            </a:xfrm>
            <a:custGeom>
              <a:avLst/>
              <a:gdLst>
                <a:gd name="T0" fmla="*/ 0 w 3223"/>
                <a:gd name="T1" fmla="*/ 1244 h 1253"/>
                <a:gd name="T2" fmla="*/ 50 w 3223"/>
                <a:gd name="T3" fmla="*/ 409 h 1253"/>
                <a:gd name="T4" fmla="*/ 185 w 3223"/>
                <a:gd name="T5" fmla="*/ 122 h 1253"/>
                <a:gd name="T6" fmla="*/ 826 w 3223"/>
                <a:gd name="T7" fmla="*/ 81 h 1253"/>
                <a:gd name="T8" fmla="*/ 3220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786" name="Text Box 40"/>
            <p:cNvSpPr txBox="1">
              <a:spLocks noChangeArrowheads="1"/>
            </p:cNvSpPr>
            <p:nvPr/>
          </p:nvSpPr>
          <p:spPr bwMode="auto">
            <a:xfrm>
              <a:off x="4660" y="1044"/>
              <a:ext cx="48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-2 V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2336800" y="2282825"/>
            <a:ext cx="5840413" cy="1676400"/>
            <a:chOff x="1472" y="1438"/>
            <a:chExt cx="3679" cy="1056"/>
          </a:xfrm>
        </p:grpSpPr>
        <p:sp>
          <p:nvSpPr>
            <p:cNvPr id="32783" name="Freeform 42"/>
            <p:cNvSpPr>
              <a:spLocks noChangeArrowheads="1"/>
            </p:cNvSpPr>
            <p:nvPr/>
          </p:nvSpPr>
          <p:spPr bwMode="auto">
            <a:xfrm>
              <a:off x="1472" y="1624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2784" name="Text Box 43"/>
            <p:cNvSpPr txBox="1">
              <a:spLocks noChangeArrowheads="1"/>
            </p:cNvSpPr>
            <p:nvPr/>
          </p:nvSpPr>
          <p:spPr bwMode="auto">
            <a:xfrm>
              <a:off x="4670" y="1438"/>
              <a:ext cx="48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-3 V</a:t>
              </a:r>
            </a:p>
          </p:txBody>
        </p:sp>
      </p:grpSp>
      <p:sp>
        <p:nvSpPr>
          <p:cNvPr id="32780" name="Text Box 44"/>
          <p:cNvSpPr txBox="1">
            <a:spLocks noChangeArrowheads="1"/>
          </p:cNvSpPr>
          <p:nvPr/>
        </p:nvSpPr>
        <p:spPr bwMode="auto">
          <a:xfrm>
            <a:off x="8150225" y="2022475"/>
            <a:ext cx="6562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GS</a:t>
            </a:r>
            <a:endParaRPr kumimoji="0" lang="en-US" sz="2800" b="1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81" name="Text Box 45"/>
          <p:cNvSpPr txBox="1">
            <a:spLocks noChangeArrowheads="1"/>
          </p:cNvSpPr>
          <p:nvPr/>
        </p:nvSpPr>
        <p:spPr bwMode="auto">
          <a:xfrm>
            <a:off x="1543050" y="5848350"/>
            <a:ext cx="67342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latin typeface="Calibri" pitchFamily="34" charset="0"/>
              </a:rPr>
              <a:t>Família de curvas características de um canal N de dreno JFET </a:t>
            </a:r>
          </a:p>
        </p:txBody>
      </p:sp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1612900" y="5124450"/>
            <a:ext cx="63364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 dirty="0" err="1">
                <a:solidFill>
                  <a:srgbClr val="FF0000"/>
                </a:solidFill>
                <a:latin typeface="Calibri" pitchFamily="34" charset="0"/>
              </a:rPr>
              <a:t>Isto</a:t>
            </a:r>
            <a:r>
              <a:rPr kumimoji="0" lang="en-US" b="1" dirty="0">
                <a:solidFill>
                  <a:srgbClr val="FF0000"/>
                </a:solidFill>
                <a:latin typeface="Calibri" pitchFamily="34" charset="0"/>
              </a:rPr>
              <a:t> é </a:t>
            </a:r>
            <a:r>
              <a:rPr kumimoji="0" lang="en-US" b="1" dirty="0" err="1">
                <a:solidFill>
                  <a:srgbClr val="FF0000"/>
                </a:solidFill>
                <a:latin typeface="Calibri" pitchFamily="34" charset="0"/>
              </a:rPr>
              <a:t>conhecido</a:t>
            </a:r>
            <a:r>
              <a:rPr kumimoji="0" 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b="1" dirty="0" err="1">
                <a:solidFill>
                  <a:srgbClr val="FF0000"/>
                </a:solidFill>
                <a:latin typeface="Calibri" pitchFamily="34" charset="0"/>
              </a:rPr>
              <a:t>como</a:t>
            </a:r>
            <a:r>
              <a:rPr kumimoji="0" lang="en-US" b="1" dirty="0">
                <a:solidFill>
                  <a:srgbClr val="FF0000"/>
                </a:solidFill>
                <a:latin typeface="Calibri" pitchFamily="34" charset="0"/>
              </a:rPr>
              <a:t> um </a:t>
            </a:r>
            <a:r>
              <a:rPr kumimoji="0" lang="en-US" b="1" dirty="0" err="1">
                <a:solidFill>
                  <a:srgbClr val="FF0000"/>
                </a:solidFill>
                <a:latin typeface="Calibri" pitchFamily="34" charset="0"/>
              </a:rPr>
              <a:t>dispositivo</a:t>
            </a:r>
            <a:r>
              <a:rPr kumimoji="0" lang="en-US" b="1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b="1" dirty="0" err="1">
                <a:solidFill>
                  <a:srgbClr val="FF0000"/>
                </a:solidFill>
                <a:latin typeface="Calibri" pitchFamily="34" charset="0"/>
              </a:rPr>
              <a:t>modo</a:t>
            </a:r>
            <a:r>
              <a:rPr kumimoji="0" 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b="1" dirty="0" err="1">
                <a:solidFill>
                  <a:srgbClr val="FF0000"/>
                </a:solidFill>
                <a:latin typeface="Calibri" pitchFamily="34" charset="0"/>
              </a:rPr>
              <a:t>depleção</a:t>
            </a:r>
            <a:r>
              <a:rPr kumimoji="0" lang="en-US" b="1" dirty="0">
                <a:solidFill>
                  <a:srgbClr val="FF0000"/>
                </a:solidFill>
                <a:latin typeface="Calibri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279650" y="2130425"/>
            <a:ext cx="1447800" cy="2667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860675" y="1978025"/>
            <a:ext cx="3048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860675" y="4797425"/>
            <a:ext cx="3048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 rot="16200000" flipH="1">
            <a:off x="1584325" y="3349625"/>
            <a:ext cx="914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3798" name="Group 6"/>
          <p:cNvGrpSpPr>
            <a:grpSpLocks/>
          </p:cNvGrpSpPr>
          <p:nvPr/>
        </p:nvGrpSpPr>
        <p:grpSpPr bwMode="auto">
          <a:xfrm rot="16200000" flipH="1">
            <a:off x="4629150" y="3143250"/>
            <a:ext cx="482600" cy="615950"/>
            <a:chOff x="2916" y="1980"/>
            <a:chExt cx="304" cy="388"/>
          </a:xfrm>
        </p:grpSpPr>
        <p:sp>
          <p:nvSpPr>
            <p:cNvPr id="33868" name="Line 7"/>
            <p:cNvSpPr>
              <a:spLocks noChangeShapeType="1"/>
            </p:cNvSpPr>
            <p:nvPr/>
          </p:nvSpPr>
          <p:spPr bwMode="auto">
            <a:xfrm>
              <a:off x="2916" y="1980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3869" name="Line 8"/>
            <p:cNvSpPr>
              <a:spLocks noChangeShapeType="1"/>
            </p:cNvSpPr>
            <p:nvPr/>
          </p:nvSpPr>
          <p:spPr bwMode="auto">
            <a:xfrm>
              <a:off x="3126" y="1980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3870" name="Line 9"/>
            <p:cNvSpPr>
              <a:spLocks noChangeShapeType="1"/>
            </p:cNvSpPr>
            <p:nvPr/>
          </p:nvSpPr>
          <p:spPr bwMode="auto">
            <a:xfrm>
              <a:off x="3220" y="2058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3871" name="Line 10"/>
            <p:cNvSpPr>
              <a:spLocks noChangeShapeType="1"/>
            </p:cNvSpPr>
            <p:nvPr/>
          </p:nvSpPr>
          <p:spPr bwMode="auto">
            <a:xfrm>
              <a:off x="3020" y="2058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3799" name="Line 11"/>
          <p:cNvSpPr>
            <a:spLocks noChangeShapeType="1"/>
          </p:cNvSpPr>
          <p:nvPr/>
        </p:nvSpPr>
        <p:spPr bwMode="auto">
          <a:xfrm>
            <a:off x="4886325" y="1593850"/>
            <a:ext cx="0" cy="162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00" name="Line 12"/>
          <p:cNvSpPr>
            <a:spLocks noChangeShapeType="1"/>
          </p:cNvSpPr>
          <p:nvPr/>
        </p:nvSpPr>
        <p:spPr bwMode="auto">
          <a:xfrm>
            <a:off x="4870450" y="3695700"/>
            <a:ext cx="0" cy="165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01" name="Line 13"/>
          <p:cNvSpPr>
            <a:spLocks noChangeShapeType="1"/>
          </p:cNvSpPr>
          <p:nvPr/>
        </p:nvSpPr>
        <p:spPr bwMode="auto">
          <a:xfrm flipV="1">
            <a:off x="1152525" y="3425825"/>
            <a:ext cx="0" cy="844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02" name="Line 14"/>
          <p:cNvSpPr>
            <a:spLocks noChangeShapeType="1"/>
          </p:cNvSpPr>
          <p:nvPr/>
        </p:nvSpPr>
        <p:spPr bwMode="auto">
          <a:xfrm flipV="1">
            <a:off x="1136650" y="4746625"/>
            <a:ext cx="0" cy="58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03" name="Line 15"/>
          <p:cNvSpPr>
            <a:spLocks noChangeShapeType="1"/>
          </p:cNvSpPr>
          <p:nvPr/>
        </p:nvSpPr>
        <p:spPr bwMode="auto">
          <a:xfrm>
            <a:off x="1136650" y="5330825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04" name="Line 16"/>
          <p:cNvSpPr>
            <a:spLocks noChangeShapeType="1"/>
          </p:cNvSpPr>
          <p:nvPr/>
        </p:nvSpPr>
        <p:spPr bwMode="auto">
          <a:xfrm>
            <a:off x="3041650" y="48736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05" name="Line 17"/>
          <p:cNvSpPr>
            <a:spLocks noChangeShapeType="1"/>
          </p:cNvSpPr>
          <p:nvPr/>
        </p:nvSpPr>
        <p:spPr bwMode="auto">
          <a:xfrm flipH="1">
            <a:off x="1152525" y="3425825"/>
            <a:ext cx="822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06" name="Line 18"/>
          <p:cNvSpPr>
            <a:spLocks noChangeShapeType="1"/>
          </p:cNvSpPr>
          <p:nvPr/>
        </p:nvSpPr>
        <p:spPr bwMode="auto">
          <a:xfrm>
            <a:off x="3041650" y="1597025"/>
            <a:ext cx="184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07" name="Line 19"/>
          <p:cNvSpPr>
            <a:spLocks noChangeShapeType="1"/>
          </p:cNvSpPr>
          <p:nvPr/>
        </p:nvSpPr>
        <p:spPr bwMode="auto">
          <a:xfrm flipV="1">
            <a:off x="3041650" y="159702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08" name="Text Box 20"/>
          <p:cNvSpPr txBox="1">
            <a:spLocks noChangeArrowheads="1"/>
          </p:cNvSpPr>
          <p:nvPr/>
        </p:nvSpPr>
        <p:spPr bwMode="auto">
          <a:xfrm>
            <a:off x="2813050" y="2282825"/>
            <a:ext cx="3770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n</a:t>
            </a:r>
          </a:p>
        </p:txBody>
      </p:sp>
      <p:sp>
        <p:nvSpPr>
          <p:cNvPr id="33809" name="Text Box 21"/>
          <p:cNvSpPr txBox="1">
            <a:spLocks noChangeArrowheads="1"/>
          </p:cNvSpPr>
          <p:nvPr/>
        </p:nvSpPr>
        <p:spPr bwMode="auto">
          <a:xfrm>
            <a:off x="1816100" y="4845050"/>
            <a:ext cx="9083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b="1">
                <a:solidFill>
                  <a:srgbClr val="3333CC"/>
                </a:solidFill>
                <a:latin typeface="Calibri" pitchFamily="34" charset="0"/>
              </a:rPr>
              <a:t>Fonte</a:t>
            </a:r>
          </a:p>
        </p:txBody>
      </p:sp>
      <p:sp>
        <p:nvSpPr>
          <p:cNvPr id="33810" name="Text Box 22"/>
          <p:cNvSpPr txBox="1">
            <a:spLocks noChangeArrowheads="1"/>
          </p:cNvSpPr>
          <p:nvPr/>
        </p:nvSpPr>
        <p:spPr bwMode="auto">
          <a:xfrm>
            <a:off x="612775" y="2781300"/>
            <a:ext cx="11179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b="1">
                <a:solidFill>
                  <a:srgbClr val="3333CC"/>
                </a:solidFill>
                <a:latin typeface="Calibri" pitchFamily="34" charset="0"/>
              </a:rPr>
              <a:t>Gatilho</a:t>
            </a:r>
          </a:p>
        </p:txBody>
      </p:sp>
      <p:sp>
        <p:nvSpPr>
          <p:cNvPr id="33811" name="Text Box 23"/>
          <p:cNvSpPr txBox="1">
            <a:spLocks noChangeArrowheads="1"/>
          </p:cNvSpPr>
          <p:nvPr/>
        </p:nvSpPr>
        <p:spPr bwMode="auto">
          <a:xfrm>
            <a:off x="3187700" y="1597025"/>
            <a:ext cx="9698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b="1">
                <a:solidFill>
                  <a:srgbClr val="3333CC"/>
                </a:solidFill>
                <a:latin typeface="Calibri" pitchFamily="34" charset="0"/>
              </a:rPr>
              <a:t>Dreno</a:t>
            </a:r>
          </a:p>
        </p:txBody>
      </p:sp>
      <p:sp>
        <p:nvSpPr>
          <p:cNvPr id="33812" name="Text Box 24"/>
          <p:cNvSpPr txBox="1">
            <a:spLocks noChangeArrowheads="1"/>
          </p:cNvSpPr>
          <p:nvPr/>
        </p:nvSpPr>
        <p:spPr bwMode="auto">
          <a:xfrm>
            <a:off x="4003675" y="2587625"/>
            <a:ext cx="6976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DD</a:t>
            </a:r>
            <a:endParaRPr kumimoji="0" lang="en-US" sz="2800" b="1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813" name="Rectangle 25"/>
          <p:cNvSpPr>
            <a:spLocks noChangeArrowheads="1"/>
          </p:cNvSpPr>
          <p:nvPr/>
        </p:nvSpPr>
        <p:spPr bwMode="auto">
          <a:xfrm>
            <a:off x="2298700" y="3013075"/>
            <a:ext cx="1406525" cy="8382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14" name="Text Box 26"/>
          <p:cNvSpPr txBox="1">
            <a:spLocks noChangeArrowheads="1"/>
          </p:cNvSpPr>
          <p:nvPr/>
        </p:nvSpPr>
        <p:spPr bwMode="auto">
          <a:xfrm>
            <a:off x="2819400" y="3101975"/>
            <a:ext cx="3770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p</a:t>
            </a:r>
          </a:p>
        </p:txBody>
      </p:sp>
      <p:sp>
        <p:nvSpPr>
          <p:cNvPr id="33815" name="Rectangle 27"/>
          <p:cNvSpPr>
            <a:spLocks noChangeArrowheads="1"/>
          </p:cNvSpPr>
          <p:nvPr/>
        </p:nvSpPr>
        <p:spPr bwMode="auto">
          <a:xfrm>
            <a:off x="2127250" y="2895600"/>
            <a:ext cx="152400" cy="1066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16" name="Rectangle 28"/>
          <p:cNvSpPr>
            <a:spLocks noChangeArrowheads="1"/>
          </p:cNvSpPr>
          <p:nvPr/>
        </p:nvSpPr>
        <p:spPr bwMode="auto">
          <a:xfrm rot="-5400004">
            <a:off x="3667125" y="3349625"/>
            <a:ext cx="3048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17" name="Line 29"/>
          <p:cNvSpPr>
            <a:spLocks noChangeShapeType="1"/>
          </p:cNvSpPr>
          <p:nvPr/>
        </p:nvSpPr>
        <p:spPr bwMode="auto">
          <a:xfrm>
            <a:off x="3803650" y="342582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18" name="Line 30"/>
          <p:cNvSpPr>
            <a:spLocks noChangeShapeType="1"/>
          </p:cNvSpPr>
          <p:nvPr/>
        </p:nvSpPr>
        <p:spPr bwMode="auto">
          <a:xfrm>
            <a:off x="4108450" y="3425825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19" name="Text Box 31"/>
          <p:cNvSpPr txBox="1">
            <a:spLocks noChangeArrowheads="1"/>
          </p:cNvSpPr>
          <p:nvPr/>
        </p:nvSpPr>
        <p:spPr bwMode="auto">
          <a:xfrm>
            <a:off x="2819400" y="4032250"/>
            <a:ext cx="3770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n</a:t>
            </a:r>
          </a:p>
        </p:txBody>
      </p:sp>
      <p:sp>
        <p:nvSpPr>
          <p:cNvPr id="33820" name="Text Box 32"/>
          <p:cNvSpPr txBox="1">
            <a:spLocks noChangeArrowheads="1"/>
          </p:cNvSpPr>
          <p:nvPr/>
        </p:nvSpPr>
        <p:spPr bwMode="auto">
          <a:xfrm>
            <a:off x="250825" y="187325"/>
            <a:ext cx="7465249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900" b="1">
                <a:latin typeface="Calibri" pitchFamily="34" charset="0"/>
              </a:rPr>
              <a:t>É possível fazer transistores de efeito de campo</a:t>
            </a:r>
          </a:p>
          <a:p>
            <a:r>
              <a:rPr kumimoji="0" lang="en-US" sz="2900" b="1">
                <a:latin typeface="Calibri" pitchFamily="34" charset="0"/>
              </a:rPr>
              <a:t>                        de potência também.</a:t>
            </a:r>
          </a:p>
        </p:txBody>
      </p:sp>
      <p:grpSp>
        <p:nvGrpSpPr>
          <p:cNvPr id="33821" name="Group 33"/>
          <p:cNvGrpSpPr>
            <a:grpSpLocks/>
          </p:cNvGrpSpPr>
          <p:nvPr/>
        </p:nvGrpSpPr>
        <p:grpSpPr bwMode="auto">
          <a:xfrm>
            <a:off x="4953000" y="2813050"/>
            <a:ext cx="304800" cy="304800"/>
            <a:chOff x="3120" y="1772"/>
            <a:chExt cx="192" cy="192"/>
          </a:xfrm>
        </p:grpSpPr>
        <p:sp>
          <p:nvSpPr>
            <p:cNvPr id="33866" name="Rectangle 34"/>
            <p:cNvSpPr>
              <a:spLocks noChangeArrowheads="1"/>
            </p:cNvSpPr>
            <p:nvPr/>
          </p:nvSpPr>
          <p:spPr bwMode="auto">
            <a:xfrm>
              <a:off x="3194" y="1772"/>
              <a:ext cx="48" cy="19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3867" name="Rectangle 35"/>
            <p:cNvSpPr>
              <a:spLocks noChangeArrowheads="1"/>
            </p:cNvSpPr>
            <p:nvPr/>
          </p:nvSpPr>
          <p:spPr bwMode="auto">
            <a:xfrm rot="-5400004">
              <a:off x="3192" y="1768"/>
              <a:ext cx="48" cy="19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3822" name="Rectangle 36"/>
          <p:cNvSpPr>
            <a:spLocks noChangeArrowheads="1"/>
          </p:cNvSpPr>
          <p:nvPr/>
        </p:nvSpPr>
        <p:spPr bwMode="auto">
          <a:xfrm rot="-5400004">
            <a:off x="5067300" y="368935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3823" name="Group 37"/>
          <p:cNvGrpSpPr>
            <a:grpSpLocks/>
          </p:cNvGrpSpPr>
          <p:nvPr/>
        </p:nvGrpSpPr>
        <p:grpSpPr bwMode="auto">
          <a:xfrm>
            <a:off x="6080127" y="2527300"/>
            <a:ext cx="1814513" cy="2200275"/>
            <a:chOff x="3830" y="1592"/>
            <a:chExt cx="1143" cy="1386"/>
          </a:xfrm>
        </p:grpSpPr>
        <p:sp>
          <p:nvSpPr>
            <p:cNvPr id="33852" name="Line 38"/>
            <p:cNvSpPr>
              <a:spLocks noChangeShapeType="1"/>
            </p:cNvSpPr>
            <p:nvPr/>
          </p:nvSpPr>
          <p:spPr bwMode="auto">
            <a:xfrm flipH="1">
              <a:off x="4446" y="2048"/>
              <a:ext cx="0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3853" name="Oval 39"/>
            <p:cNvSpPr>
              <a:spLocks noChangeArrowheads="1"/>
            </p:cNvSpPr>
            <p:nvPr/>
          </p:nvSpPr>
          <p:spPr bwMode="auto">
            <a:xfrm>
              <a:off x="4166" y="1916"/>
              <a:ext cx="768" cy="7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3854" name="Line 40"/>
            <p:cNvSpPr>
              <a:spLocks noChangeShapeType="1"/>
            </p:cNvSpPr>
            <p:nvPr/>
          </p:nvSpPr>
          <p:spPr bwMode="auto">
            <a:xfrm>
              <a:off x="4436" y="210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3855" name="Line 41"/>
            <p:cNvSpPr>
              <a:spLocks noChangeShapeType="1"/>
            </p:cNvSpPr>
            <p:nvPr/>
          </p:nvSpPr>
          <p:spPr bwMode="auto">
            <a:xfrm>
              <a:off x="4440" y="246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3856" name="Line 42"/>
            <p:cNvSpPr>
              <a:spLocks noChangeShapeType="1"/>
            </p:cNvSpPr>
            <p:nvPr/>
          </p:nvSpPr>
          <p:spPr bwMode="auto">
            <a:xfrm flipV="1">
              <a:off x="4716" y="1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3857" name="Line 43"/>
            <p:cNvSpPr>
              <a:spLocks noChangeShapeType="1"/>
            </p:cNvSpPr>
            <p:nvPr/>
          </p:nvSpPr>
          <p:spPr bwMode="auto">
            <a:xfrm flipV="1">
              <a:off x="4720" y="2270"/>
              <a:ext cx="0" cy="6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3858" name="Line 44"/>
            <p:cNvSpPr>
              <a:spLocks noChangeShapeType="1"/>
            </p:cNvSpPr>
            <p:nvPr/>
          </p:nvSpPr>
          <p:spPr bwMode="auto">
            <a:xfrm>
              <a:off x="3830" y="246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3859" name="Text Box 45"/>
            <p:cNvSpPr txBox="1">
              <a:spLocks noChangeArrowheads="1"/>
            </p:cNvSpPr>
            <p:nvPr/>
          </p:nvSpPr>
          <p:spPr bwMode="auto">
            <a:xfrm>
              <a:off x="3878" y="1976"/>
              <a:ext cx="2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solidFill>
                    <a:srgbClr val="3333CC"/>
                  </a:solidFill>
                  <a:latin typeface="Calibri" pitchFamily="34" charset="0"/>
                </a:rPr>
                <a:t>G</a:t>
              </a:r>
            </a:p>
          </p:txBody>
        </p:sp>
        <p:sp>
          <p:nvSpPr>
            <p:cNvPr id="33860" name="Text Box 46"/>
            <p:cNvSpPr txBox="1">
              <a:spLocks noChangeArrowheads="1"/>
            </p:cNvSpPr>
            <p:nvPr/>
          </p:nvSpPr>
          <p:spPr bwMode="auto">
            <a:xfrm>
              <a:off x="4742" y="2648"/>
              <a:ext cx="22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solidFill>
                    <a:srgbClr val="3333CC"/>
                  </a:solidFill>
                  <a:latin typeface="Calibri" pitchFamily="34" charset="0"/>
                </a:rPr>
                <a:t>S</a:t>
              </a:r>
            </a:p>
          </p:txBody>
        </p:sp>
        <p:sp>
          <p:nvSpPr>
            <p:cNvPr id="33861" name="Text Box 47"/>
            <p:cNvSpPr txBox="1">
              <a:spLocks noChangeArrowheads="1"/>
            </p:cNvSpPr>
            <p:nvPr/>
          </p:nvSpPr>
          <p:spPr bwMode="auto">
            <a:xfrm>
              <a:off x="4714" y="1592"/>
              <a:ext cx="25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solidFill>
                    <a:srgbClr val="3333CC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33862" name="Line 48"/>
            <p:cNvSpPr>
              <a:spLocks noChangeShapeType="1"/>
            </p:cNvSpPr>
            <p:nvPr/>
          </p:nvSpPr>
          <p:spPr bwMode="auto">
            <a:xfrm flipH="1">
              <a:off x="4448" y="2226"/>
              <a:ext cx="0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3863" name="Line 49"/>
            <p:cNvSpPr>
              <a:spLocks noChangeShapeType="1"/>
            </p:cNvSpPr>
            <p:nvPr/>
          </p:nvSpPr>
          <p:spPr bwMode="auto">
            <a:xfrm flipH="1">
              <a:off x="4448" y="2410"/>
              <a:ext cx="0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3864" name="Line 50"/>
            <p:cNvSpPr>
              <a:spLocks noChangeShapeType="1"/>
            </p:cNvSpPr>
            <p:nvPr/>
          </p:nvSpPr>
          <p:spPr bwMode="auto">
            <a:xfrm flipV="1">
              <a:off x="4358" y="2110"/>
              <a:ext cx="0" cy="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3865" name="Line 51"/>
            <p:cNvSpPr>
              <a:spLocks noChangeShapeType="1"/>
            </p:cNvSpPr>
            <p:nvPr/>
          </p:nvSpPr>
          <p:spPr bwMode="auto">
            <a:xfrm flipH="1">
              <a:off x="4458" y="2282"/>
              <a:ext cx="2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828675" y="2889250"/>
            <a:ext cx="1682750" cy="2057400"/>
            <a:chOff x="522" y="1820"/>
            <a:chExt cx="1060" cy="1296"/>
          </a:xfrm>
        </p:grpSpPr>
        <p:grpSp>
          <p:nvGrpSpPr>
            <p:cNvPr id="33841" name="Group 53"/>
            <p:cNvGrpSpPr>
              <a:grpSpLocks/>
            </p:cNvGrpSpPr>
            <p:nvPr/>
          </p:nvGrpSpPr>
          <p:grpSpPr bwMode="auto">
            <a:xfrm rot="16200000" flipH="1">
              <a:off x="563" y="2641"/>
              <a:ext cx="304" cy="386"/>
              <a:chOff x="563" y="2641"/>
              <a:chExt cx="305" cy="387"/>
            </a:xfrm>
          </p:grpSpPr>
          <p:sp>
            <p:nvSpPr>
              <p:cNvPr id="33848" name="Line 54"/>
              <p:cNvSpPr>
                <a:spLocks noChangeShapeType="1"/>
              </p:cNvSpPr>
              <p:nvPr/>
            </p:nvSpPr>
            <p:spPr bwMode="auto">
              <a:xfrm>
                <a:off x="563" y="2641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33849" name="Line 55"/>
              <p:cNvSpPr>
                <a:spLocks noChangeShapeType="1"/>
              </p:cNvSpPr>
              <p:nvPr/>
            </p:nvSpPr>
            <p:spPr bwMode="auto">
              <a:xfrm>
                <a:off x="774" y="2641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33850" name="Line 56"/>
              <p:cNvSpPr>
                <a:spLocks noChangeShapeType="1"/>
              </p:cNvSpPr>
              <p:nvPr/>
            </p:nvSpPr>
            <p:spPr bwMode="auto">
              <a:xfrm>
                <a:off x="868" y="2719"/>
                <a:ext cx="0" cy="2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33851" name="Line 57"/>
              <p:cNvSpPr>
                <a:spLocks noChangeShapeType="1"/>
              </p:cNvSpPr>
              <p:nvPr/>
            </p:nvSpPr>
            <p:spPr bwMode="auto">
              <a:xfrm>
                <a:off x="669" y="2719"/>
                <a:ext cx="0" cy="2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33842" name="Group 58"/>
            <p:cNvGrpSpPr>
              <a:grpSpLocks/>
            </p:cNvGrpSpPr>
            <p:nvPr/>
          </p:nvGrpSpPr>
          <p:grpSpPr bwMode="auto">
            <a:xfrm>
              <a:off x="768" y="2444"/>
              <a:ext cx="192" cy="192"/>
              <a:chOff x="768" y="2444"/>
              <a:chExt cx="192" cy="192"/>
            </a:xfrm>
          </p:grpSpPr>
          <p:sp>
            <p:nvSpPr>
              <p:cNvPr id="33846" name="Rectangle 59"/>
              <p:cNvSpPr>
                <a:spLocks noChangeArrowheads="1"/>
              </p:cNvSpPr>
              <p:nvPr/>
            </p:nvSpPr>
            <p:spPr bwMode="auto">
              <a:xfrm>
                <a:off x="842" y="2444"/>
                <a:ext cx="48" cy="19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33847" name="Rectangle 60"/>
              <p:cNvSpPr>
                <a:spLocks noChangeArrowheads="1"/>
              </p:cNvSpPr>
              <p:nvPr/>
            </p:nvSpPr>
            <p:spPr bwMode="auto">
              <a:xfrm rot="-5400004">
                <a:off x="840" y="2440"/>
                <a:ext cx="48" cy="19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sp>
          <p:nvSpPr>
            <p:cNvPr id="33843" name="Rectangle 61"/>
            <p:cNvSpPr>
              <a:spLocks noChangeArrowheads="1"/>
            </p:cNvSpPr>
            <p:nvPr/>
          </p:nvSpPr>
          <p:spPr bwMode="auto">
            <a:xfrm rot="-5400004">
              <a:off x="840" y="2996"/>
              <a:ext cx="48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3844" name="Text Box 62"/>
            <p:cNvSpPr txBox="1">
              <a:spLocks noChangeArrowheads="1"/>
            </p:cNvSpPr>
            <p:nvPr/>
          </p:nvSpPr>
          <p:spPr bwMode="auto">
            <a:xfrm>
              <a:off x="872" y="2692"/>
              <a:ext cx="43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solidFill>
                    <a:srgbClr val="3333CC"/>
                  </a:solidFill>
                  <a:latin typeface="Calibri" pitchFamily="34" charset="0"/>
                </a:rPr>
                <a:t>V</a:t>
              </a:r>
              <a:r>
                <a:rPr kumimoji="0" lang="en-US" sz="2800" b="1" baseline="-25000">
                  <a:solidFill>
                    <a:srgbClr val="3333CC"/>
                  </a:solidFill>
                  <a:latin typeface="Calibri" pitchFamily="34" charset="0"/>
                </a:rPr>
                <a:t>GG</a:t>
              </a:r>
              <a:endParaRPr kumimoji="0" lang="en-US" sz="2800" b="1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3845" name="Rectangle 63"/>
            <p:cNvSpPr>
              <a:spLocks noChangeArrowheads="1"/>
            </p:cNvSpPr>
            <p:nvPr/>
          </p:nvSpPr>
          <p:spPr bwMode="auto">
            <a:xfrm>
              <a:off x="1446" y="1820"/>
              <a:ext cx="136" cy="76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45120" name="Text Box 64"/>
          <p:cNvSpPr txBox="1">
            <a:spLocks noChangeArrowheads="1"/>
          </p:cNvSpPr>
          <p:nvPr/>
        </p:nvSpPr>
        <p:spPr bwMode="auto">
          <a:xfrm>
            <a:off x="1673225" y="5902325"/>
            <a:ext cx="684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 dirty="0" err="1">
                <a:latin typeface="Calibri" pitchFamily="34" charset="0"/>
              </a:rPr>
              <a:t>Polarização</a:t>
            </a:r>
            <a:r>
              <a:rPr kumimoji="0" lang="en-US" b="1" dirty="0">
                <a:latin typeface="Calibri" pitchFamily="34" charset="0"/>
              </a:rPr>
              <a:t> de </a:t>
            </a:r>
            <a:r>
              <a:rPr kumimoji="0" lang="en-US" b="1" dirty="0" err="1">
                <a:latin typeface="Calibri" pitchFamily="34" charset="0"/>
              </a:rPr>
              <a:t>gatilhos</a:t>
            </a:r>
            <a:r>
              <a:rPr kumimoji="0" lang="en-US" b="1" dirty="0">
                <a:latin typeface="Calibri" pitchFamily="34" charset="0"/>
              </a:rPr>
              <a:t> </a:t>
            </a:r>
            <a:r>
              <a:rPr kumimoji="0" lang="en-US" b="1" dirty="0" err="1">
                <a:latin typeface="Calibri" pitchFamily="34" charset="0"/>
              </a:rPr>
              <a:t>potencializa</a:t>
            </a:r>
            <a:r>
              <a:rPr kumimoji="0" lang="en-US" b="1" dirty="0">
                <a:latin typeface="Calibri" pitchFamily="34" charset="0"/>
              </a:rPr>
              <a:t> o canal e </a:t>
            </a:r>
            <a:r>
              <a:rPr kumimoji="0" lang="en-US" b="1" dirty="0" err="1">
                <a:latin typeface="Calibri" pitchFamily="34" charset="0"/>
              </a:rPr>
              <a:t>liga</a:t>
            </a:r>
            <a:r>
              <a:rPr kumimoji="0" lang="en-US" b="1" dirty="0">
                <a:latin typeface="Calibri" pitchFamily="34" charset="0"/>
              </a:rPr>
              <a:t> o </a:t>
            </a:r>
            <a:r>
              <a:rPr kumimoji="0" lang="en-US" b="1" dirty="0" err="1">
                <a:latin typeface="Calibri" pitchFamily="34" charset="0"/>
              </a:rPr>
              <a:t>dispositivo</a:t>
            </a:r>
            <a:r>
              <a:rPr kumimoji="0" lang="en-US" b="1" dirty="0">
                <a:latin typeface="Calibri" pitchFamily="34" charset="0"/>
              </a:rPr>
              <a:t>.</a:t>
            </a:r>
          </a:p>
        </p:txBody>
      </p: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146050" y="1317625"/>
            <a:ext cx="2130425" cy="1600200"/>
            <a:chOff x="92" y="830"/>
            <a:chExt cx="1342" cy="1008"/>
          </a:xfrm>
        </p:grpSpPr>
        <p:sp>
          <p:nvSpPr>
            <p:cNvPr id="33839" name="Text Box 66"/>
            <p:cNvSpPr txBox="1">
              <a:spLocks noChangeArrowheads="1"/>
            </p:cNvSpPr>
            <p:nvPr/>
          </p:nvSpPr>
          <p:spPr bwMode="auto">
            <a:xfrm>
              <a:off x="92" y="830"/>
              <a:ext cx="134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2400" b="1">
                  <a:solidFill>
                    <a:schemeClr val="bg2"/>
                  </a:solidFill>
                  <a:latin typeface="Calibri" pitchFamily="34" charset="0"/>
                </a:rPr>
                <a:t>Isolador de</a:t>
              </a:r>
            </a:p>
            <a:p>
              <a:pPr algn="ctr"/>
              <a:r>
                <a:rPr kumimoji="0" lang="en-US" sz="2400" b="1">
                  <a:solidFill>
                    <a:schemeClr val="bg2"/>
                  </a:solidFill>
                  <a:latin typeface="Calibri" pitchFamily="34" charset="0"/>
                </a:rPr>
                <a:t> óxido metálico</a:t>
              </a:r>
            </a:p>
          </p:txBody>
        </p:sp>
        <p:sp>
          <p:nvSpPr>
            <p:cNvPr id="33840" name="Line 67"/>
            <p:cNvSpPr>
              <a:spLocks noChangeShapeType="1"/>
            </p:cNvSpPr>
            <p:nvPr/>
          </p:nvSpPr>
          <p:spPr bwMode="auto">
            <a:xfrm>
              <a:off x="818" y="1550"/>
              <a:ext cx="528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3827" name="Oval 68"/>
          <p:cNvSpPr>
            <a:spLocks noChangeArrowheads="1"/>
          </p:cNvSpPr>
          <p:nvPr/>
        </p:nvSpPr>
        <p:spPr bwMode="auto">
          <a:xfrm>
            <a:off x="8128000" y="3216275"/>
            <a:ext cx="180975" cy="1809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28" name="Oval 69"/>
          <p:cNvSpPr>
            <a:spLocks noChangeArrowheads="1"/>
          </p:cNvSpPr>
          <p:nvPr/>
        </p:nvSpPr>
        <p:spPr bwMode="auto">
          <a:xfrm>
            <a:off x="8121650" y="3844925"/>
            <a:ext cx="180975" cy="1809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29" name="Line 70"/>
          <p:cNvSpPr>
            <a:spLocks noChangeShapeType="1"/>
          </p:cNvSpPr>
          <p:nvPr/>
        </p:nvSpPr>
        <p:spPr bwMode="auto">
          <a:xfrm>
            <a:off x="8226425" y="4032250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30" name="Line 71"/>
          <p:cNvSpPr>
            <a:spLocks noChangeShapeType="1"/>
          </p:cNvSpPr>
          <p:nvPr/>
        </p:nvSpPr>
        <p:spPr bwMode="auto">
          <a:xfrm>
            <a:off x="8220075" y="2676525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31" name="Line 72"/>
          <p:cNvSpPr>
            <a:spLocks noChangeShapeType="1"/>
          </p:cNvSpPr>
          <p:nvPr/>
        </p:nvSpPr>
        <p:spPr bwMode="auto">
          <a:xfrm flipV="1">
            <a:off x="8270875" y="3409950"/>
            <a:ext cx="228600" cy="444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6207125" y="3400425"/>
            <a:ext cx="2298700" cy="869950"/>
            <a:chOff x="3910" y="2142"/>
            <a:chExt cx="1448" cy="548"/>
          </a:xfrm>
        </p:grpSpPr>
        <p:sp>
          <p:nvSpPr>
            <p:cNvPr id="33834" name="Line 74"/>
            <p:cNvSpPr>
              <a:spLocks noChangeShapeType="1"/>
            </p:cNvSpPr>
            <p:nvPr/>
          </p:nvSpPr>
          <p:spPr bwMode="auto">
            <a:xfrm flipV="1">
              <a:off x="5212" y="2142"/>
              <a:ext cx="144" cy="2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3835" name="Line 75"/>
            <p:cNvSpPr>
              <a:spLocks noChangeShapeType="1"/>
            </p:cNvSpPr>
            <p:nvPr/>
          </p:nvSpPr>
          <p:spPr bwMode="auto">
            <a:xfrm flipV="1">
              <a:off x="5178" y="2144"/>
              <a:ext cx="0" cy="2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grpSp>
          <p:nvGrpSpPr>
            <p:cNvPr id="33836" name="Group 76"/>
            <p:cNvGrpSpPr>
              <a:grpSpLocks/>
            </p:cNvGrpSpPr>
            <p:nvPr/>
          </p:nvGrpSpPr>
          <p:grpSpPr bwMode="auto">
            <a:xfrm>
              <a:off x="3910" y="2498"/>
              <a:ext cx="192" cy="192"/>
              <a:chOff x="3910" y="2498"/>
              <a:chExt cx="192" cy="192"/>
            </a:xfrm>
          </p:grpSpPr>
          <p:sp>
            <p:nvSpPr>
              <p:cNvPr id="33837" name="Rectangle 77"/>
              <p:cNvSpPr>
                <a:spLocks noChangeArrowheads="1"/>
              </p:cNvSpPr>
              <p:nvPr/>
            </p:nvSpPr>
            <p:spPr bwMode="auto">
              <a:xfrm>
                <a:off x="3984" y="2498"/>
                <a:ext cx="48" cy="19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33838" name="Rectangle 78"/>
              <p:cNvSpPr>
                <a:spLocks noChangeArrowheads="1"/>
              </p:cNvSpPr>
              <p:nvPr/>
            </p:nvSpPr>
            <p:spPr bwMode="auto">
              <a:xfrm rot="-5400004">
                <a:off x="3982" y="2494"/>
                <a:ext cx="48" cy="19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  <p:sp>
        <p:nvSpPr>
          <p:cNvPr id="33833" name="Text Box 79"/>
          <p:cNvSpPr txBox="1">
            <a:spLocks noChangeArrowheads="1"/>
          </p:cNvSpPr>
          <p:nvPr/>
        </p:nvSpPr>
        <p:spPr bwMode="auto">
          <a:xfrm>
            <a:off x="6223000" y="4667250"/>
            <a:ext cx="14285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800" b="1">
                <a:latin typeface="Calibri" pitchFamily="34" charset="0"/>
              </a:rPr>
              <a:t>Canal N</a:t>
            </a:r>
          </a:p>
          <a:p>
            <a:pPr algn="ctr"/>
            <a:r>
              <a:rPr kumimoji="0" lang="en-US" sz="2800" b="1">
                <a:latin typeface="Calibri" pitchFamily="34" charset="0"/>
              </a:rPr>
              <a:t>MOSFET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952625" y="3838575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24300" y="4108450"/>
            <a:ext cx="19847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DS 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em volts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84200" y="1958975"/>
            <a:ext cx="15776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I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D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 em mA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46325" y="2927350"/>
            <a:ext cx="5707063" cy="1006475"/>
            <a:chOff x="1478" y="1844"/>
            <a:chExt cx="3595" cy="634"/>
          </a:xfrm>
        </p:grpSpPr>
        <p:sp>
          <p:nvSpPr>
            <p:cNvPr id="34877" name="Freeform 6"/>
            <p:cNvSpPr>
              <a:spLocks noChangeArrowheads="1"/>
            </p:cNvSpPr>
            <p:nvPr/>
          </p:nvSpPr>
          <p:spPr bwMode="auto">
            <a:xfrm>
              <a:off x="1478" y="2014"/>
              <a:ext cx="3208" cy="464"/>
            </a:xfrm>
            <a:custGeom>
              <a:avLst/>
              <a:gdLst>
                <a:gd name="T0" fmla="*/ 5 w 3208"/>
                <a:gd name="T1" fmla="*/ 458 h 467"/>
                <a:gd name="T2" fmla="*/ 27 w 3208"/>
                <a:gd name="T3" fmla="*/ 362 h 467"/>
                <a:gd name="T4" fmla="*/ 167 w 3208"/>
                <a:gd name="T5" fmla="*/ 80 h 467"/>
                <a:gd name="T6" fmla="*/ 746 w 3208"/>
                <a:gd name="T7" fmla="*/ 21 h 467"/>
                <a:gd name="T8" fmla="*/ 3208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78" name="Text Box 7"/>
            <p:cNvSpPr txBox="1">
              <a:spLocks noChangeArrowheads="1"/>
            </p:cNvSpPr>
            <p:nvPr/>
          </p:nvSpPr>
          <p:spPr bwMode="auto">
            <a:xfrm>
              <a:off x="4662" y="1844"/>
              <a:ext cx="4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1 V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330450" y="3670300"/>
            <a:ext cx="5722938" cy="523875"/>
            <a:chOff x="1468" y="2312"/>
            <a:chExt cx="3605" cy="330"/>
          </a:xfrm>
        </p:grpSpPr>
        <p:sp>
          <p:nvSpPr>
            <p:cNvPr id="34875" name="Line 9"/>
            <p:cNvSpPr>
              <a:spLocks noChangeShapeType="1"/>
            </p:cNvSpPr>
            <p:nvPr/>
          </p:nvSpPr>
          <p:spPr bwMode="auto">
            <a:xfrm>
              <a:off x="1468" y="2472"/>
              <a:ext cx="3214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76" name="Text Box 10"/>
            <p:cNvSpPr txBox="1">
              <a:spLocks noChangeArrowheads="1"/>
            </p:cNvSpPr>
            <p:nvPr/>
          </p:nvSpPr>
          <p:spPr bwMode="auto">
            <a:xfrm>
              <a:off x="4662" y="2312"/>
              <a:ext cx="4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0 V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330450" y="520700"/>
            <a:ext cx="5719763" cy="3403600"/>
            <a:chOff x="1468" y="328"/>
            <a:chExt cx="3603" cy="2144"/>
          </a:xfrm>
        </p:grpSpPr>
        <p:sp>
          <p:nvSpPr>
            <p:cNvPr id="34873" name="Freeform 12"/>
            <p:cNvSpPr>
              <a:spLocks noChangeArrowheads="1"/>
            </p:cNvSpPr>
            <p:nvPr/>
          </p:nvSpPr>
          <p:spPr bwMode="auto">
            <a:xfrm>
              <a:off x="1468" y="506"/>
              <a:ext cx="3226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8 w 3227"/>
                <a:gd name="T7" fmla="*/ 73 h 1966"/>
                <a:gd name="T8" fmla="*/ 3224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74" name="Text Box 13"/>
            <p:cNvSpPr txBox="1">
              <a:spLocks noChangeArrowheads="1"/>
            </p:cNvSpPr>
            <p:nvPr/>
          </p:nvSpPr>
          <p:spPr bwMode="auto">
            <a:xfrm>
              <a:off x="4660" y="328"/>
              <a:ext cx="4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5 V</a:t>
              </a:r>
            </a:p>
          </p:txBody>
        </p:sp>
      </p:grpSp>
      <p:grpSp>
        <p:nvGrpSpPr>
          <p:cNvPr id="34824" name="Group 14"/>
          <p:cNvGrpSpPr>
            <a:grpSpLocks/>
          </p:cNvGrpSpPr>
          <p:nvPr/>
        </p:nvGrpSpPr>
        <p:grpSpPr bwMode="auto">
          <a:xfrm>
            <a:off x="2311400" y="469900"/>
            <a:ext cx="5137150" cy="3495675"/>
            <a:chOff x="1456" y="296"/>
            <a:chExt cx="3236" cy="2202"/>
          </a:xfrm>
        </p:grpSpPr>
        <p:sp>
          <p:nvSpPr>
            <p:cNvPr id="34853" name="Line 15"/>
            <p:cNvSpPr>
              <a:spLocks noChangeShapeType="1"/>
            </p:cNvSpPr>
            <p:nvPr/>
          </p:nvSpPr>
          <p:spPr bwMode="auto">
            <a:xfrm>
              <a:off x="1456" y="2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54" name="Line 16"/>
            <p:cNvSpPr>
              <a:spLocks noChangeShapeType="1"/>
            </p:cNvSpPr>
            <p:nvPr/>
          </p:nvSpPr>
          <p:spPr bwMode="auto">
            <a:xfrm>
              <a:off x="1460" y="29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55" name="Line 17"/>
            <p:cNvSpPr>
              <a:spLocks noChangeShapeType="1"/>
            </p:cNvSpPr>
            <p:nvPr/>
          </p:nvSpPr>
          <p:spPr bwMode="auto">
            <a:xfrm>
              <a:off x="1462" y="570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56" name="Line 18"/>
            <p:cNvSpPr>
              <a:spLocks noChangeShapeType="1"/>
            </p:cNvSpPr>
            <p:nvPr/>
          </p:nvSpPr>
          <p:spPr bwMode="auto">
            <a:xfrm>
              <a:off x="1462" y="846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57" name="Line 19"/>
            <p:cNvSpPr>
              <a:spLocks noChangeShapeType="1"/>
            </p:cNvSpPr>
            <p:nvPr/>
          </p:nvSpPr>
          <p:spPr bwMode="auto">
            <a:xfrm>
              <a:off x="1462" y="111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58" name="Line 20"/>
            <p:cNvSpPr>
              <a:spLocks noChangeShapeType="1"/>
            </p:cNvSpPr>
            <p:nvPr/>
          </p:nvSpPr>
          <p:spPr bwMode="auto">
            <a:xfrm>
              <a:off x="1462" y="1390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59" name="Line 21"/>
            <p:cNvSpPr>
              <a:spLocks noChangeShapeType="1"/>
            </p:cNvSpPr>
            <p:nvPr/>
          </p:nvSpPr>
          <p:spPr bwMode="auto">
            <a:xfrm>
              <a:off x="1462" y="1664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60" name="Line 22"/>
            <p:cNvSpPr>
              <a:spLocks noChangeShapeType="1"/>
            </p:cNvSpPr>
            <p:nvPr/>
          </p:nvSpPr>
          <p:spPr bwMode="auto">
            <a:xfrm>
              <a:off x="1462" y="1938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61" name="Line 23"/>
            <p:cNvSpPr>
              <a:spLocks noChangeShapeType="1"/>
            </p:cNvSpPr>
            <p:nvPr/>
          </p:nvSpPr>
          <p:spPr bwMode="auto">
            <a:xfrm>
              <a:off x="1462" y="2212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62" name="Line 24"/>
            <p:cNvSpPr>
              <a:spLocks noChangeShapeType="1"/>
            </p:cNvSpPr>
            <p:nvPr/>
          </p:nvSpPr>
          <p:spPr bwMode="auto">
            <a:xfrm>
              <a:off x="1462" y="2484"/>
              <a:ext cx="3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63" name="Line 25"/>
            <p:cNvSpPr>
              <a:spLocks noChangeShapeType="1"/>
            </p:cNvSpPr>
            <p:nvPr/>
          </p:nvSpPr>
          <p:spPr bwMode="auto">
            <a:xfrm>
              <a:off x="1778" y="306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64" name="Line 26"/>
            <p:cNvSpPr>
              <a:spLocks noChangeShapeType="1"/>
            </p:cNvSpPr>
            <p:nvPr/>
          </p:nvSpPr>
          <p:spPr bwMode="auto">
            <a:xfrm>
              <a:off x="2106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65" name="Line 27"/>
            <p:cNvSpPr>
              <a:spLocks noChangeShapeType="1"/>
            </p:cNvSpPr>
            <p:nvPr/>
          </p:nvSpPr>
          <p:spPr bwMode="auto">
            <a:xfrm>
              <a:off x="2430" y="30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66" name="Line 28"/>
            <p:cNvSpPr>
              <a:spLocks noChangeShapeType="1"/>
            </p:cNvSpPr>
            <p:nvPr/>
          </p:nvSpPr>
          <p:spPr bwMode="auto">
            <a:xfrm>
              <a:off x="2758" y="31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67" name="Line 29"/>
            <p:cNvSpPr>
              <a:spLocks noChangeShapeType="1"/>
            </p:cNvSpPr>
            <p:nvPr/>
          </p:nvSpPr>
          <p:spPr bwMode="auto">
            <a:xfrm>
              <a:off x="3090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68" name="Line 30"/>
            <p:cNvSpPr>
              <a:spLocks noChangeShapeType="1"/>
            </p:cNvSpPr>
            <p:nvPr/>
          </p:nvSpPr>
          <p:spPr bwMode="auto">
            <a:xfrm>
              <a:off x="3412" y="300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69" name="Line 31"/>
            <p:cNvSpPr>
              <a:spLocks noChangeShapeType="1"/>
            </p:cNvSpPr>
            <p:nvPr/>
          </p:nvSpPr>
          <p:spPr bwMode="auto">
            <a:xfrm>
              <a:off x="3744" y="31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70" name="Line 32"/>
            <p:cNvSpPr>
              <a:spLocks noChangeShapeType="1"/>
            </p:cNvSpPr>
            <p:nvPr/>
          </p:nvSpPr>
          <p:spPr bwMode="auto">
            <a:xfrm>
              <a:off x="4060" y="304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71" name="Line 33"/>
            <p:cNvSpPr>
              <a:spLocks noChangeShapeType="1"/>
            </p:cNvSpPr>
            <p:nvPr/>
          </p:nvSpPr>
          <p:spPr bwMode="auto">
            <a:xfrm>
              <a:off x="4378" y="304"/>
              <a:ext cx="0" cy="2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72" name="Line 34"/>
            <p:cNvSpPr>
              <a:spLocks noChangeShapeType="1"/>
            </p:cNvSpPr>
            <p:nvPr/>
          </p:nvSpPr>
          <p:spPr bwMode="auto">
            <a:xfrm>
              <a:off x="4686" y="2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336800" y="1082675"/>
            <a:ext cx="5710238" cy="2857500"/>
            <a:chOff x="1472" y="682"/>
            <a:chExt cx="3597" cy="1800"/>
          </a:xfrm>
        </p:grpSpPr>
        <p:sp>
          <p:nvSpPr>
            <p:cNvPr id="34851" name="Freeform 36"/>
            <p:cNvSpPr>
              <a:spLocks noChangeArrowheads="1"/>
            </p:cNvSpPr>
            <p:nvPr/>
          </p:nvSpPr>
          <p:spPr bwMode="auto">
            <a:xfrm>
              <a:off x="1472" y="862"/>
              <a:ext cx="3206" cy="1620"/>
            </a:xfrm>
            <a:custGeom>
              <a:avLst/>
              <a:gdLst>
                <a:gd name="T0" fmla="*/ 0 w 3209"/>
                <a:gd name="T1" fmla="*/ 1618 h 1621"/>
                <a:gd name="T2" fmla="*/ 64 w 3209"/>
                <a:gd name="T3" fmla="*/ 404 h 1621"/>
                <a:gd name="T4" fmla="*/ 199 w 3209"/>
                <a:gd name="T5" fmla="*/ 114 h 1621"/>
                <a:gd name="T6" fmla="*/ 837 w 3209"/>
                <a:gd name="T7" fmla="*/ 73 h 1621"/>
                <a:gd name="T8" fmla="*/ 3200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52" name="Text Box 37"/>
            <p:cNvSpPr txBox="1">
              <a:spLocks noChangeArrowheads="1"/>
            </p:cNvSpPr>
            <p:nvPr/>
          </p:nvSpPr>
          <p:spPr bwMode="auto">
            <a:xfrm>
              <a:off x="4658" y="682"/>
              <a:ext cx="4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4 V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336800" y="1657350"/>
            <a:ext cx="5710238" cy="2279650"/>
            <a:chOff x="1472" y="1044"/>
            <a:chExt cx="3597" cy="1436"/>
          </a:xfrm>
        </p:grpSpPr>
        <p:sp>
          <p:nvSpPr>
            <p:cNvPr id="34849" name="Freeform 39"/>
            <p:cNvSpPr>
              <a:spLocks noChangeArrowheads="1"/>
            </p:cNvSpPr>
            <p:nvPr/>
          </p:nvSpPr>
          <p:spPr bwMode="auto">
            <a:xfrm>
              <a:off x="1472" y="1230"/>
              <a:ext cx="3220" cy="1250"/>
            </a:xfrm>
            <a:custGeom>
              <a:avLst/>
              <a:gdLst>
                <a:gd name="T0" fmla="*/ 0 w 3223"/>
                <a:gd name="T1" fmla="*/ 1244 h 1253"/>
                <a:gd name="T2" fmla="*/ 50 w 3223"/>
                <a:gd name="T3" fmla="*/ 409 h 1253"/>
                <a:gd name="T4" fmla="*/ 185 w 3223"/>
                <a:gd name="T5" fmla="*/ 122 h 1253"/>
                <a:gd name="T6" fmla="*/ 823 w 3223"/>
                <a:gd name="T7" fmla="*/ 81 h 1253"/>
                <a:gd name="T8" fmla="*/ 3214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50" name="Text Box 40"/>
            <p:cNvSpPr txBox="1">
              <a:spLocks noChangeArrowheads="1"/>
            </p:cNvSpPr>
            <p:nvPr/>
          </p:nvSpPr>
          <p:spPr bwMode="auto">
            <a:xfrm>
              <a:off x="4658" y="1044"/>
              <a:ext cx="4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3 V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2336800" y="2282825"/>
            <a:ext cx="5729288" cy="1676400"/>
            <a:chOff x="1472" y="1438"/>
            <a:chExt cx="3609" cy="1056"/>
          </a:xfrm>
        </p:grpSpPr>
        <p:sp>
          <p:nvSpPr>
            <p:cNvPr id="34847" name="Freeform 42"/>
            <p:cNvSpPr>
              <a:spLocks noChangeArrowheads="1"/>
            </p:cNvSpPr>
            <p:nvPr/>
          </p:nvSpPr>
          <p:spPr bwMode="auto">
            <a:xfrm>
              <a:off x="1472" y="1624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48" name="Text Box 43"/>
            <p:cNvSpPr txBox="1">
              <a:spLocks noChangeArrowheads="1"/>
            </p:cNvSpPr>
            <p:nvPr/>
          </p:nvSpPr>
          <p:spPr bwMode="auto">
            <a:xfrm>
              <a:off x="4670" y="1438"/>
              <a:ext cx="4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2 V</a:t>
              </a:r>
            </a:p>
          </p:txBody>
        </p:sp>
      </p:grpSp>
      <p:sp>
        <p:nvSpPr>
          <p:cNvPr id="34828" name="Text Box 44"/>
          <p:cNvSpPr txBox="1">
            <a:spLocks noChangeArrowheads="1"/>
          </p:cNvSpPr>
          <p:nvPr/>
        </p:nvSpPr>
        <p:spPr bwMode="auto">
          <a:xfrm>
            <a:off x="8150225" y="2022475"/>
            <a:ext cx="6562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GS</a:t>
            </a:r>
            <a:endParaRPr kumimoji="0" lang="en-US" sz="2800" b="1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9" name="Text Box 45"/>
          <p:cNvSpPr txBox="1">
            <a:spLocks noChangeArrowheads="1"/>
          </p:cNvSpPr>
          <p:nvPr/>
        </p:nvSpPr>
        <p:spPr bwMode="auto">
          <a:xfrm>
            <a:off x="1489075" y="5130800"/>
            <a:ext cx="43263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400" b="1" dirty="0" err="1">
                <a:solidFill>
                  <a:srgbClr val="B50116"/>
                </a:solidFill>
                <a:latin typeface="Calibri" pitchFamily="34" charset="0"/>
              </a:rPr>
              <a:t>Família</a:t>
            </a:r>
            <a:r>
              <a:rPr kumimoji="0" lang="en-US" sz="2400" b="1" dirty="0">
                <a:solidFill>
                  <a:srgbClr val="B50116"/>
                </a:solidFill>
                <a:latin typeface="Calibri" pitchFamily="34" charset="0"/>
              </a:rPr>
              <a:t> de </a:t>
            </a:r>
            <a:r>
              <a:rPr kumimoji="0" lang="en-US" sz="2400" b="1" dirty="0" err="1">
                <a:solidFill>
                  <a:srgbClr val="B50116"/>
                </a:solidFill>
                <a:latin typeface="Calibri" pitchFamily="34" charset="0"/>
              </a:rPr>
              <a:t>curvas</a:t>
            </a:r>
            <a:r>
              <a:rPr kumimoji="0" lang="en-US" sz="2400" b="1" dirty="0">
                <a:solidFill>
                  <a:srgbClr val="B50116"/>
                </a:solidFill>
                <a:latin typeface="Calibri" pitchFamily="34" charset="0"/>
              </a:rPr>
              <a:t> </a:t>
            </a:r>
            <a:r>
              <a:rPr kumimoji="0" lang="en-US" sz="2400" b="1" dirty="0" err="1">
                <a:solidFill>
                  <a:srgbClr val="B50116"/>
                </a:solidFill>
                <a:latin typeface="Calibri" pitchFamily="34" charset="0"/>
              </a:rPr>
              <a:t>características</a:t>
            </a:r>
            <a:r>
              <a:rPr kumimoji="0" lang="en-US" sz="2400" b="1" dirty="0">
                <a:solidFill>
                  <a:srgbClr val="B50116"/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2400" b="1" dirty="0">
                <a:solidFill>
                  <a:srgbClr val="B50116"/>
                </a:solidFill>
                <a:latin typeface="Calibri" pitchFamily="34" charset="0"/>
              </a:rPr>
              <a:t>de um </a:t>
            </a:r>
            <a:r>
              <a:rPr kumimoji="0" lang="en-US" sz="2400" b="1" dirty="0" err="1">
                <a:solidFill>
                  <a:srgbClr val="B50116"/>
                </a:solidFill>
                <a:latin typeface="Calibri" pitchFamily="34" charset="0"/>
              </a:rPr>
              <a:t>dreno</a:t>
            </a:r>
            <a:r>
              <a:rPr kumimoji="0" lang="en-US" sz="2400" b="1" dirty="0">
                <a:solidFill>
                  <a:srgbClr val="B50116"/>
                </a:solidFill>
                <a:latin typeface="Calibri" pitchFamily="34" charset="0"/>
              </a:rPr>
              <a:t> MOSFET </a:t>
            </a:r>
          </a:p>
          <a:p>
            <a:pPr algn="ctr"/>
            <a:r>
              <a:rPr kumimoji="0" lang="en-US" sz="2400" b="1" dirty="0" err="1">
                <a:solidFill>
                  <a:srgbClr val="B50116"/>
                </a:solidFill>
                <a:latin typeface="Calibri" pitchFamily="34" charset="0"/>
              </a:rPr>
              <a:t>em</a:t>
            </a:r>
            <a:r>
              <a:rPr kumimoji="0" lang="en-US" sz="2400" b="1" dirty="0">
                <a:solidFill>
                  <a:srgbClr val="B50116"/>
                </a:solidFill>
                <a:latin typeface="Calibri" pitchFamily="34" charset="0"/>
              </a:rPr>
              <a:t> </a:t>
            </a:r>
            <a:r>
              <a:rPr kumimoji="0" lang="en-US" sz="2400" b="1" dirty="0" err="1">
                <a:solidFill>
                  <a:srgbClr val="B50116"/>
                </a:solidFill>
                <a:latin typeface="Calibri" pitchFamily="34" charset="0"/>
              </a:rPr>
              <a:t>modo</a:t>
            </a:r>
            <a:r>
              <a:rPr kumimoji="0" lang="en-US" sz="2400" b="1" dirty="0">
                <a:solidFill>
                  <a:srgbClr val="B50116"/>
                </a:solidFill>
                <a:latin typeface="Calibri" pitchFamily="34" charset="0"/>
              </a:rPr>
              <a:t> de </a:t>
            </a:r>
            <a:r>
              <a:rPr kumimoji="0" lang="en-US" sz="2400" b="1" dirty="0" err="1">
                <a:solidFill>
                  <a:srgbClr val="B50116"/>
                </a:solidFill>
                <a:latin typeface="Calibri" pitchFamily="34" charset="0"/>
              </a:rPr>
              <a:t>intensificação</a:t>
            </a:r>
            <a:r>
              <a:rPr kumimoji="0" lang="en-US" sz="2400" b="1" dirty="0">
                <a:solidFill>
                  <a:srgbClr val="B50116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4830" name="Oval 46"/>
          <p:cNvSpPr>
            <a:spLocks noChangeArrowheads="1"/>
          </p:cNvSpPr>
          <p:nvPr/>
        </p:nvSpPr>
        <p:spPr bwMode="auto">
          <a:xfrm>
            <a:off x="7569200" y="480377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4831" name="Line 47"/>
          <p:cNvSpPr>
            <a:spLocks noChangeShapeType="1"/>
          </p:cNvSpPr>
          <p:nvPr/>
        </p:nvSpPr>
        <p:spPr bwMode="auto">
          <a:xfrm flipH="1">
            <a:off x="7340600" y="5435600"/>
            <a:ext cx="542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4832" name="Group 48"/>
          <p:cNvGrpSpPr>
            <a:grpSpLocks/>
          </p:cNvGrpSpPr>
          <p:nvPr/>
        </p:nvGrpSpPr>
        <p:grpSpPr bwMode="auto">
          <a:xfrm>
            <a:off x="8039100" y="5543550"/>
            <a:ext cx="393700" cy="396875"/>
            <a:chOff x="5064" y="3492"/>
            <a:chExt cx="248" cy="250"/>
          </a:xfrm>
        </p:grpSpPr>
        <p:sp>
          <p:nvSpPr>
            <p:cNvPr id="34845" name="Line 49"/>
            <p:cNvSpPr>
              <a:spLocks noChangeShapeType="1"/>
            </p:cNvSpPr>
            <p:nvPr/>
          </p:nvSpPr>
          <p:spPr bwMode="auto">
            <a:xfrm>
              <a:off x="5064" y="3492"/>
              <a:ext cx="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46" name="Line 50"/>
            <p:cNvSpPr>
              <a:spLocks noChangeShapeType="1"/>
            </p:cNvSpPr>
            <p:nvPr/>
          </p:nvSpPr>
          <p:spPr bwMode="auto">
            <a:xfrm rot="-5400004">
              <a:off x="5170" y="3618"/>
              <a:ext cx="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4833" name="Group 51"/>
          <p:cNvGrpSpPr>
            <a:grpSpLocks/>
          </p:cNvGrpSpPr>
          <p:nvPr/>
        </p:nvGrpSpPr>
        <p:grpSpPr bwMode="auto">
          <a:xfrm>
            <a:off x="8045450" y="4606925"/>
            <a:ext cx="393700" cy="403225"/>
            <a:chOff x="5068" y="2902"/>
            <a:chExt cx="248" cy="254"/>
          </a:xfrm>
        </p:grpSpPr>
        <p:sp>
          <p:nvSpPr>
            <p:cNvPr id="34843" name="Line 52"/>
            <p:cNvSpPr>
              <a:spLocks noChangeShapeType="1"/>
            </p:cNvSpPr>
            <p:nvPr/>
          </p:nvSpPr>
          <p:spPr bwMode="auto">
            <a:xfrm>
              <a:off x="5068" y="3156"/>
              <a:ext cx="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44" name="Line 53"/>
            <p:cNvSpPr>
              <a:spLocks noChangeShapeType="1"/>
            </p:cNvSpPr>
            <p:nvPr/>
          </p:nvSpPr>
          <p:spPr bwMode="auto">
            <a:xfrm rot="-5400004">
              <a:off x="5174" y="3026"/>
              <a:ext cx="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4834" name="Text Box 54"/>
          <p:cNvSpPr txBox="1">
            <a:spLocks noChangeArrowheads="1"/>
          </p:cNvSpPr>
          <p:nvPr/>
        </p:nvSpPr>
        <p:spPr bwMode="auto">
          <a:xfrm>
            <a:off x="7854950" y="4178300"/>
            <a:ext cx="11007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Dreno</a:t>
            </a:r>
          </a:p>
        </p:txBody>
      </p:sp>
      <p:sp>
        <p:nvSpPr>
          <p:cNvPr id="34835" name="Text Box 55"/>
          <p:cNvSpPr txBox="1">
            <a:spLocks noChangeArrowheads="1"/>
          </p:cNvSpPr>
          <p:nvPr/>
        </p:nvSpPr>
        <p:spPr bwMode="auto">
          <a:xfrm>
            <a:off x="7740650" y="5816600"/>
            <a:ext cx="10286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Fonte</a:t>
            </a:r>
          </a:p>
        </p:txBody>
      </p:sp>
      <p:sp>
        <p:nvSpPr>
          <p:cNvPr id="34836" name="Text Box 56"/>
          <p:cNvSpPr txBox="1">
            <a:spLocks noChangeArrowheads="1"/>
          </p:cNvSpPr>
          <p:nvPr/>
        </p:nvSpPr>
        <p:spPr bwMode="auto">
          <a:xfrm>
            <a:off x="6099175" y="5156200"/>
            <a:ext cx="12745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Gatilho</a:t>
            </a:r>
          </a:p>
        </p:txBody>
      </p:sp>
      <p:sp>
        <p:nvSpPr>
          <p:cNvPr id="34837" name="Line 57"/>
          <p:cNvSpPr>
            <a:spLocks noChangeShapeType="1"/>
          </p:cNvSpPr>
          <p:nvPr/>
        </p:nvSpPr>
        <p:spPr bwMode="auto">
          <a:xfrm>
            <a:off x="7854950" y="5105400"/>
            <a:ext cx="0" cy="3460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4838" name="Line 58"/>
          <p:cNvSpPr>
            <a:spLocks noChangeShapeType="1"/>
          </p:cNvSpPr>
          <p:nvPr/>
        </p:nvSpPr>
        <p:spPr bwMode="auto">
          <a:xfrm flipH="1">
            <a:off x="8023225" y="4924425"/>
            <a:ext cx="0" cy="1809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4839" name="Line 59"/>
          <p:cNvSpPr>
            <a:spLocks noChangeShapeType="1"/>
          </p:cNvSpPr>
          <p:nvPr/>
        </p:nvSpPr>
        <p:spPr bwMode="auto">
          <a:xfrm>
            <a:off x="8016875" y="5197475"/>
            <a:ext cx="0" cy="1809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4840" name="Line 60"/>
          <p:cNvSpPr>
            <a:spLocks noChangeShapeType="1"/>
          </p:cNvSpPr>
          <p:nvPr/>
        </p:nvSpPr>
        <p:spPr bwMode="auto">
          <a:xfrm>
            <a:off x="8016875" y="5476875"/>
            <a:ext cx="0" cy="1809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4841" name="Line 61"/>
          <p:cNvSpPr>
            <a:spLocks noChangeShapeType="1"/>
          </p:cNvSpPr>
          <p:nvPr/>
        </p:nvSpPr>
        <p:spPr bwMode="auto">
          <a:xfrm flipH="1" flipV="1">
            <a:off x="8029575" y="5286375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4842" name="Line 62"/>
          <p:cNvSpPr>
            <a:spLocks noChangeShapeType="1"/>
          </p:cNvSpPr>
          <p:nvPr/>
        </p:nvSpPr>
        <p:spPr bwMode="auto">
          <a:xfrm>
            <a:off x="8308975" y="5286375"/>
            <a:ext cx="0" cy="244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 l="16562" t="9360" r="23357" b="5209"/>
          <a:stretch>
            <a:fillRect/>
          </a:stretch>
        </p:blipFill>
        <p:spPr bwMode="auto">
          <a:xfrm>
            <a:off x="3635375" y="1266825"/>
            <a:ext cx="468630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61950" y="1133475"/>
            <a:ext cx="2409825" cy="41624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 dirty="0">
              <a:latin typeface="Calibri" pitchFamily="34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612900" y="203200"/>
            <a:ext cx="58472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b="1" dirty="0">
                <a:solidFill>
                  <a:srgbClr val="FF0000"/>
                </a:solidFill>
                <a:latin typeface="Calibri" pitchFamily="34" charset="0"/>
              </a:rPr>
              <a:t>O IGBT (transistor bipolar de </a:t>
            </a:r>
            <a:r>
              <a:rPr kumimoji="0" lang="en-US" sz="2400" b="1" dirty="0" err="1">
                <a:solidFill>
                  <a:srgbClr val="FF0000"/>
                </a:solidFill>
                <a:latin typeface="Calibri" pitchFamily="34" charset="0"/>
              </a:rPr>
              <a:t>gatilho</a:t>
            </a:r>
            <a:r>
              <a:rPr kumimoji="0" lang="en-US" sz="24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400" b="1" dirty="0" err="1">
                <a:solidFill>
                  <a:srgbClr val="FF0000"/>
                </a:solidFill>
                <a:latin typeface="Calibri" pitchFamily="34" charset="0"/>
              </a:rPr>
              <a:t>isolado</a:t>
            </a:r>
            <a:r>
              <a:rPr kumimoji="0" lang="en-US" sz="2400" b="1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81025" y="1162050"/>
            <a:ext cx="19527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1400" dirty="0" err="1">
                <a:latin typeface="Calibri" pitchFamily="34" charset="0"/>
              </a:rPr>
              <a:t>Operação</a:t>
            </a:r>
            <a:r>
              <a:rPr kumimoji="0" lang="en-US" sz="1400" dirty="0">
                <a:latin typeface="Calibri" pitchFamily="34" charset="0"/>
              </a:rPr>
              <a:t> e </a:t>
            </a:r>
            <a:r>
              <a:rPr kumimoji="0" lang="en-US" sz="1400" dirty="0" err="1">
                <a:latin typeface="Calibri" pitchFamily="34" charset="0"/>
              </a:rPr>
              <a:t>estrutura</a:t>
            </a:r>
            <a:endParaRPr kumimoji="0" lang="en-US" sz="1400" dirty="0">
              <a:latin typeface="Calibri" pitchFamily="34" charset="0"/>
            </a:endParaRPr>
          </a:p>
          <a:p>
            <a:pPr algn="ctr"/>
            <a:r>
              <a:rPr kumimoji="0" lang="en-US" sz="1400" dirty="0">
                <a:latin typeface="Calibri" pitchFamily="34" charset="0"/>
              </a:rPr>
              <a:t>similar à de um MOSFET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828675" y="1920875"/>
            <a:ext cx="15188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1400" dirty="0" err="1">
                <a:latin typeface="Calibri" pitchFamily="34" charset="0"/>
              </a:rPr>
              <a:t>Tensão</a:t>
            </a:r>
            <a:r>
              <a:rPr kumimoji="0" lang="en-US" sz="1400" dirty="0">
                <a:latin typeface="Calibri" pitchFamily="34" charset="0"/>
              </a:rPr>
              <a:t> </a:t>
            </a:r>
            <a:r>
              <a:rPr kumimoji="0" lang="en-US" sz="1400" dirty="0" err="1">
                <a:latin typeface="Calibri" pitchFamily="34" charset="0"/>
              </a:rPr>
              <a:t>controlada</a:t>
            </a:r>
            <a:endParaRPr kumimoji="0" lang="en-US" sz="1400" dirty="0">
              <a:latin typeface="Calibri" pitchFamily="34" charset="0"/>
            </a:endParaRPr>
          </a:p>
          <a:p>
            <a:pPr algn="ctr"/>
            <a:r>
              <a:rPr kumimoji="0" lang="en-US" sz="1400" dirty="0">
                <a:latin typeface="Calibri" pitchFamily="34" charset="0"/>
              </a:rPr>
              <a:t>(</a:t>
            </a:r>
            <a:r>
              <a:rPr kumimoji="0" lang="en-US" sz="1400" dirty="0" err="1">
                <a:latin typeface="Calibri" pitchFamily="34" charset="0"/>
              </a:rPr>
              <a:t>como</a:t>
            </a:r>
            <a:r>
              <a:rPr kumimoji="0" lang="en-US" sz="1400" dirty="0">
                <a:latin typeface="Calibri" pitchFamily="34" charset="0"/>
              </a:rPr>
              <a:t> o MOSFET)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55625" y="2733675"/>
            <a:ext cx="20567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1400" dirty="0" err="1">
                <a:latin typeface="Calibri" pitchFamily="34" charset="0"/>
              </a:rPr>
              <a:t>Possui</a:t>
            </a:r>
            <a:r>
              <a:rPr kumimoji="0" lang="en-US" sz="1400" dirty="0">
                <a:latin typeface="Calibri" pitchFamily="34" charset="0"/>
              </a:rPr>
              <a:t> </a:t>
            </a:r>
            <a:r>
              <a:rPr kumimoji="0" lang="en-US" sz="1400" dirty="0" err="1">
                <a:latin typeface="Calibri" pitchFamily="34" charset="0"/>
              </a:rPr>
              <a:t>uma</a:t>
            </a:r>
            <a:r>
              <a:rPr kumimoji="0" lang="en-US" sz="1400" dirty="0">
                <a:latin typeface="Calibri" pitchFamily="34" charset="0"/>
              </a:rPr>
              <a:t> </a:t>
            </a:r>
            <a:r>
              <a:rPr kumimoji="0" lang="en-US" sz="1400" dirty="0" err="1">
                <a:latin typeface="Calibri" pitchFamily="34" charset="0"/>
              </a:rPr>
              <a:t>função</a:t>
            </a:r>
            <a:r>
              <a:rPr kumimoji="0" lang="en-US" sz="1400" dirty="0">
                <a:latin typeface="Calibri" pitchFamily="34" charset="0"/>
              </a:rPr>
              <a:t> a </a:t>
            </a:r>
            <a:r>
              <a:rPr kumimoji="0" lang="en-US" sz="1400" dirty="0" err="1">
                <a:latin typeface="Calibri" pitchFamily="34" charset="0"/>
              </a:rPr>
              <a:t>mais</a:t>
            </a:r>
            <a:endParaRPr kumimoji="0" lang="en-US" sz="1400" dirty="0">
              <a:latin typeface="Calibri" pitchFamily="34" charset="0"/>
            </a:endParaRPr>
          </a:p>
          <a:p>
            <a:pPr algn="ctr"/>
            <a:r>
              <a:rPr kumimoji="0" lang="en-US" sz="1400" dirty="0">
                <a:latin typeface="Calibri" pitchFamily="34" charset="0"/>
              </a:rPr>
              <a:t>do </a:t>
            </a:r>
            <a:r>
              <a:rPr kumimoji="0" lang="en-US" sz="1400" dirty="0" err="1">
                <a:latin typeface="Calibri" pitchFamily="34" charset="0"/>
              </a:rPr>
              <a:t>que</a:t>
            </a:r>
            <a:r>
              <a:rPr kumimoji="0" lang="en-US" sz="1400" dirty="0">
                <a:latin typeface="Calibri" pitchFamily="34" charset="0"/>
              </a:rPr>
              <a:t> um MOSFET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15950" y="3575050"/>
            <a:ext cx="19537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sz="1400" dirty="0" err="1">
                <a:latin typeface="Calibri" pitchFamily="34" charset="0"/>
              </a:rPr>
              <a:t>Injeção</a:t>
            </a:r>
            <a:r>
              <a:rPr kumimoji="0" lang="en-US" sz="1400" dirty="0">
                <a:latin typeface="Calibri" pitchFamily="34" charset="0"/>
              </a:rPr>
              <a:t> </a:t>
            </a:r>
            <a:r>
              <a:rPr kumimoji="0" lang="en-US" sz="1400" dirty="0" err="1">
                <a:latin typeface="Calibri" pitchFamily="34" charset="0"/>
              </a:rPr>
              <a:t>em</a:t>
            </a:r>
            <a:r>
              <a:rPr kumimoji="0" lang="en-US" sz="1400" dirty="0">
                <a:latin typeface="Calibri" pitchFamily="34" charset="0"/>
              </a:rPr>
              <a:t> lacuna </a:t>
            </a:r>
            <a:r>
              <a:rPr kumimoji="0" lang="en-US" sz="1400" dirty="0" err="1">
                <a:latin typeface="Calibri" pitchFamily="34" charset="0"/>
              </a:rPr>
              <a:t>reduz</a:t>
            </a:r>
            <a:endParaRPr kumimoji="0" lang="en-US" sz="1400" dirty="0">
              <a:latin typeface="Calibri" pitchFamily="34" charset="0"/>
            </a:endParaRPr>
          </a:p>
          <a:p>
            <a:pPr algn="ctr">
              <a:defRPr/>
            </a:pPr>
            <a:r>
              <a:rPr kumimoji="0" lang="en-US" sz="1400" dirty="0">
                <a:latin typeface="Calibri" pitchFamily="34" charset="0"/>
              </a:rPr>
              <a:t>a </a:t>
            </a:r>
            <a:r>
              <a:rPr kumimoji="0" lang="en-US" sz="1400" dirty="0" err="1">
                <a:latin typeface="Calibri" pitchFamily="34" charset="0"/>
              </a:rPr>
              <a:t>resistência</a:t>
            </a:r>
            <a:r>
              <a:rPr kumimoji="0" lang="en-US" sz="1400" dirty="0">
                <a:latin typeface="Calibri" pitchFamily="34" charset="0"/>
              </a:rPr>
              <a:t> do </a:t>
            </a:r>
            <a:r>
              <a:rPr kumimoji="0" lang="en-US" sz="1400" dirty="0" err="1">
                <a:latin typeface="Calibri" pitchFamily="34" charset="0"/>
              </a:rPr>
              <a:t>coletor</a:t>
            </a:r>
            <a:endParaRPr kumimoji="0" lang="en-US" sz="1400" dirty="0">
              <a:latin typeface="Calibri" pitchFamily="34" charset="0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00063" y="4324350"/>
            <a:ext cx="21213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sz="1400" dirty="0" err="1">
                <a:latin typeface="Calibri" pitchFamily="34" charset="0"/>
              </a:rPr>
              <a:t>Desligamento</a:t>
            </a:r>
            <a:r>
              <a:rPr kumimoji="0" lang="en-US" sz="1400" dirty="0">
                <a:latin typeface="Calibri" pitchFamily="34" charset="0"/>
              </a:rPr>
              <a:t> </a:t>
            </a:r>
            <a:r>
              <a:rPr kumimoji="0" lang="en-US" sz="1400" dirty="0" err="1">
                <a:latin typeface="Calibri" pitchFamily="34" charset="0"/>
              </a:rPr>
              <a:t>mais</a:t>
            </a:r>
            <a:r>
              <a:rPr kumimoji="0" lang="en-US" sz="1400" dirty="0">
                <a:latin typeface="Calibri" pitchFamily="34" charset="0"/>
              </a:rPr>
              <a:t> </a:t>
            </a:r>
            <a:r>
              <a:rPr kumimoji="0" lang="en-US" sz="1400" dirty="0" err="1">
                <a:latin typeface="Calibri" pitchFamily="34" charset="0"/>
              </a:rPr>
              <a:t>rápido</a:t>
            </a:r>
            <a:r>
              <a:rPr kumimoji="0" lang="en-US" sz="1400" dirty="0">
                <a:latin typeface="Calibri" pitchFamily="34" charset="0"/>
              </a:rPr>
              <a:t> </a:t>
            </a:r>
          </a:p>
          <a:p>
            <a:pPr algn="ctr">
              <a:defRPr/>
            </a:pPr>
            <a:r>
              <a:rPr kumimoji="0" lang="en-US" sz="1400" dirty="0">
                <a:latin typeface="Calibri" pitchFamily="34" charset="0"/>
              </a:rPr>
              <a:t>do </a:t>
            </a:r>
            <a:r>
              <a:rPr kumimoji="0" lang="en-US" sz="1400" dirty="0" err="1">
                <a:latin typeface="Calibri" pitchFamily="34" charset="0"/>
              </a:rPr>
              <a:t>que</a:t>
            </a:r>
            <a:r>
              <a:rPr kumimoji="0" lang="en-US" sz="1400" dirty="0">
                <a:latin typeface="Calibri" pitchFamily="34" charset="0"/>
              </a:rPr>
              <a:t> BJTs </a:t>
            </a:r>
            <a:r>
              <a:rPr kumimoji="0" lang="en-US" sz="1400" dirty="0" err="1">
                <a:latin typeface="Calibri" pitchFamily="34" charset="0"/>
              </a:rPr>
              <a:t>mas</a:t>
            </a:r>
            <a:r>
              <a:rPr kumimoji="0" lang="en-US" sz="1400" dirty="0">
                <a:latin typeface="Calibri" pitchFamily="34" charset="0"/>
              </a:rPr>
              <a:t> </a:t>
            </a:r>
            <a:r>
              <a:rPr kumimoji="0" lang="en-US" sz="1400" dirty="0" err="1">
                <a:latin typeface="Calibri" pitchFamily="34" charset="0"/>
              </a:rPr>
              <a:t>não</a:t>
            </a:r>
            <a:r>
              <a:rPr kumimoji="0" lang="en-US" sz="1400" dirty="0">
                <a:latin typeface="Calibri" pitchFamily="34" charset="0"/>
              </a:rPr>
              <a:t> </a:t>
            </a:r>
            <a:r>
              <a:rPr kumimoji="0" lang="en-US" sz="1400" dirty="0" err="1">
                <a:latin typeface="Calibri" pitchFamily="34" charset="0"/>
              </a:rPr>
              <a:t>tanto</a:t>
            </a:r>
            <a:endParaRPr kumimoji="0" lang="en-US" sz="1400" dirty="0">
              <a:latin typeface="Calibri" pitchFamily="34" charset="0"/>
            </a:endParaRPr>
          </a:p>
          <a:p>
            <a:pPr algn="ctr">
              <a:defRPr/>
            </a:pPr>
            <a:r>
              <a:rPr kumimoji="0" lang="en-US" sz="1400" dirty="0" err="1">
                <a:latin typeface="Calibri" pitchFamily="34" charset="0"/>
              </a:rPr>
              <a:t>quanto</a:t>
            </a:r>
            <a:r>
              <a:rPr kumimoji="0" lang="en-US" sz="1400" dirty="0">
                <a:latin typeface="Calibri" pitchFamily="34" charset="0"/>
              </a:rPr>
              <a:t> MOSFETS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680075" y="4267200"/>
            <a:ext cx="1697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b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b="1" baseline="-25000">
                <a:solidFill>
                  <a:srgbClr val="FF0000"/>
                </a:solidFill>
                <a:latin typeface="Calibri" pitchFamily="34" charset="0"/>
              </a:rPr>
              <a:t>CE</a:t>
            </a:r>
            <a:r>
              <a:rPr kumimoji="0" lang="en-US" b="1">
                <a:solidFill>
                  <a:srgbClr val="FF0000"/>
                </a:solidFill>
                <a:latin typeface="Calibri" pitchFamily="34" charset="0"/>
              </a:rPr>
              <a:t> = 8,33 mW</a:t>
            </a:r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5394325" y="4076700"/>
            <a:ext cx="368300" cy="36830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pt-BR" sz="24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2619375" y="2251075"/>
            <a:ext cx="2105025" cy="219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 flipV="1">
            <a:off x="2924175" y="4267200"/>
            <a:ext cx="2460625" cy="17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321050" y="936625"/>
            <a:ext cx="901700" cy="895350"/>
            <a:chOff x="2092" y="590"/>
            <a:chExt cx="568" cy="564"/>
          </a:xfrm>
        </p:grpSpPr>
        <p:sp>
          <p:nvSpPr>
            <p:cNvPr id="35855" name="Oval 15"/>
            <p:cNvSpPr>
              <a:spLocks noChangeArrowheads="1"/>
            </p:cNvSpPr>
            <p:nvPr/>
          </p:nvSpPr>
          <p:spPr bwMode="auto">
            <a:xfrm>
              <a:off x="2298" y="698"/>
              <a:ext cx="358" cy="3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2438" y="932"/>
              <a:ext cx="222" cy="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H="1">
              <a:off x="2092" y="926"/>
              <a:ext cx="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flipV="1">
              <a:off x="2432" y="590"/>
              <a:ext cx="216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flipH="1">
              <a:off x="2432" y="756"/>
              <a:ext cx="0" cy="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2384" y="802"/>
              <a:ext cx="0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5861" name="Freeform 21"/>
            <p:cNvSpPr>
              <a:spLocks noChangeArrowheads="1"/>
            </p:cNvSpPr>
            <p:nvPr/>
          </p:nvSpPr>
          <p:spPr bwMode="auto">
            <a:xfrm>
              <a:off x="2446" y="940"/>
              <a:ext cx="66" cy="68"/>
            </a:xfrm>
            <a:custGeom>
              <a:avLst/>
              <a:gdLst>
                <a:gd name="T0" fmla="*/ 0 w 66"/>
                <a:gd name="T1" fmla="*/ 53 h 69"/>
                <a:gd name="T2" fmla="*/ 56 w 66"/>
                <a:gd name="T3" fmla="*/ 0 h 69"/>
                <a:gd name="T4" fmla="*/ 66 w 66"/>
                <a:gd name="T5" fmla="*/ 66 h 69"/>
                <a:gd name="T6" fmla="*/ 0 w 66"/>
                <a:gd name="T7" fmla="*/ 53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69"/>
                <a:gd name="T14" fmla="*/ 66 w 66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69">
                  <a:moveTo>
                    <a:pt x="0" y="56"/>
                  </a:moveTo>
                  <a:lnTo>
                    <a:pt x="56" y="0"/>
                  </a:lnTo>
                  <a:lnTo>
                    <a:pt x="66" y="69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nimBg="1"/>
      <p:bldP spid="47116" grpId="0" animBg="1"/>
      <p:bldP spid="471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 l="4109" t="15065" r="2136" b="5629"/>
          <a:stretch>
            <a:fillRect/>
          </a:stretch>
        </p:blipFill>
        <p:spPr bwMode="auto">
          <a:xfrm>
            <a:off x="504825" y="546101"/>
            <a:ext cx="7889874" cy="484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724650" y="2555875"/>
            <a:ext cx="2152650" cy="736600"/>
            <a:chOff x="4236" y="1820"/>
            <a:chExt cx="1356" cy="464"/>
          </a:xfrm>
        </p:grpSpPr>
        <p:sp>
          <p:nvSpPr>
            <p:cNvPr id="36905" name="Freeform 4"/>
            <p:cNvSpPr>
              <a:spLocks noChangeArrowheads="1"/>
            </p:cNvSpPr>
            <p:nvPr/>
          </p:nvSpPr>
          <p:spPr bwMode="auto">
            <a:xfrm>
              <a:off x="4688" y="1826"/>
              <a:ext cx="436" cy="458"/>
            </a:xfrm>
            <a:custGeom>
              <a:avLst/>
              <a:gdLst>
                <a:gd name="T0" fmla="*/ 0 w 439"/>
                <a:gd name="T1" fmla="*/ 455 h 458"/>
                <a:gd name="T2" fmla="*/ 167 w 439"/>
                <a:gd name="T3" fmla="*/ 90 h 458"/>
                <a:gd name="T4" fmla="*/ 96 w 439"/>
                <a:gd name="T5" fmla="*/ 90 h 458"/>
                <a:gd name="T6" fmla="*/ 208 w 439"/>
                <a:gd name="T7" fmla="*/ 0 h 458"/>
                <a:gd name="T8" fmla="*/ 330 w 439"/>
                <a:gd name="T9" fmla="*/ 87 h 458"/>
                <a:gd name="T10" fmla="*/ 260 w 439"/>
                <a:gd name="T11" fmla="*/ 90 h 458"/>
                <a:gd name="T12" fmla="*/ 430 w 439"/>
                <a:gd name="T13" fmla="*/ 458 h 458"/>
                <a:gd name="T14" fmla="*/ 0 w 439"/>
                <a:gd name="T15" fmla="*/ 455 h 4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39"/>
                <a:gd name="T25" fmla="*/ 0 h 458"/>
                <a:gd name="T26" fmla="*/ 439 w 439"/>
                <a:gd name="T27" fmla="*/ 458 h 4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39" h="458">
                  <a:moveTo>
                    <a:pt x="0" y="455"/>
                  </a:moveTo>
                  <a:lnTo>
                    <a:pt x="170" y="90"/>
                  </a:lnTo>
                  <a:lnTo>
                    <a:pt x="99" y="90"/>
                  </a:lnTo>
                  <a:lnTo>
                    <a:pt x="211" y="0"/>
                  </a:lnTo>
                  <a:lnTo>
                    <a:pt x="336" y="87"/>
                  </a:lnTo>
                  <a:lnTo>
                    <a:pt x="266" y="90"/>
                  </a:lnTo>
                  <a:lnTo>
                    <a:pt x="439" y="458"/>
                  </a:lnTo>
                  <a:lnTo>
                    <a:pt x="0" y="45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906" name="Freeform 5"/>
            <p:cNvSpPr>
              <a:spLocks noChangeArrowheads="1"/>
            </p:cNvSpPr>
            <p:nvPr/>
          </p:nvSpPr>
          <p:spPr bwMode="auto">
            <a:xfrm>
              <a:off x="4236" y="1820"/>
              <a:ext cx="500" cy="460"/>
            </a:xfrm>
            <a:custGeom>
              <a:avLst/>
              <a:gdLst>
                <a:gd name="T0" fmla="*/ 0 w 502"/>
                <a:gd name="T1" fmla="*/ 458 h 461"/>
                <a:gd name="T2" fmla="*/ 373 w 502"/>
                <a:gd name="T3" fmla="*/ 93 h 461"/>
                <a:gd name="T4" fmla="*/ 320 w 502"/>
                <a:gd name="T5" fmla="*/ 99 h 461"/>
                <a:gd name="T6" fmla="*/ 471 w 502"/>
                <a:gd name="T7" fmla="*/ 0 h 461"/>
                <a:gd name="T8" fmla="*/ 496 w 502"/>
                <a:gd name="T9" fmla="*/ 99 h 461"/>
                <a:gd name="T10" fmla="*/ 432 w 502"/>
                <a:gd name="T11" fmla="*/ 102 h 461"/>
                <a:gd name="T12" fmla="*/ 326 w 502"/>
                <a:gd name="T13" fmla="*/ 458 h 461"/>
                <a:gd name="T14" fmla="*/ 0 w 502"/>
                <a:gd name="T15" fmla="*/ 458 h 4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02"/>
                <a:gd name="T25" fmla="*/ 0 h 461"/>
                <a:gd name="T26" fmla="*/ 502 w 502"/>
                <a:gd name="T27" fmla="*/ 461 h 4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02" h="461">
                  <a:moveTo>
                    <a:pt x="0" y="461"/>
                  </a:moveTo>
                  <a:lnTo>
                    <a:pt x="377" y="93"/>
                  </a:lnTo>
                  <a:lnTo>
                    <a:pt x="323" y="99"/>
                  </a:lnTo>
                  <a:lnTo>
                    <a:pt x="477" y="0"/>
                  </a:lnTo>
                  <a:lnTo>
                    <a:pt x="502" y="99"/>
                  </a:lnTo>
                  <a:lnTo>
                    <a:pt x="438" y="102"/>
                  </a:lnTo>
                  <a:lnTo>
                    <a:pt x="329" y="461"/>
                  </a:lnTo>
                  <a:lnTo>
                    <a:pt x="0" y="461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907" name="Freeform 6"/>
            <p:cNvSpPr>
              <a:spLocks noChangeArrowheads="1"/>
            </p:cNvSpPr>
            <p:nvPr/>
          </p:nvSpPr>
          <p:spPr bwMode="auto">
            <a:xfrm>
              <a:off x="5088" y="1826"/>
              <a:ext cx="500" cy="458"/>
            </a:xfrm>
            <a:custGeom>
              <a:avLst/>
              <a:gdLst>
                <a:gd name="T0" fmla="*/ 186 w 503"/>
                <a:gd name="T1" fmla="*/ 458 h 458"/>
                <a:gd name="T2" fmla="*/ 58 w 503"/>
                <a:gd name="T3" fmla="*/ 93 h 458"/>
                <a:gd name="T4" fmla="*/ 0 w 503"/>
                <a:gd name="T5" fmla="*/ 90 h 458"/>
                <a:gd name="T6" fmla="*/ 16 w 503"/>
                <a:gd name="T7" fmla="*/ 0 h 458"/>
                <a:gd name="T8" fmla="*/ 167 w 503"/>
                <a:gd name="T9" fmla="*/ 90 h 458"/>
                <a:gd name="T10" fmla="*/ 119 w 503"/>
                <a:gd name="T11" fmla="*/ 90 h 458"/>
                <a:gd name="T12" fmla="*/ 494 w 503"/>
                <a:gd name="T13" fmla="*/ 458 h 458"/>
                <a:gd name="T14" fmla="*/ 186 w 503"/>
                <a:gd name="T15" fmla="*/ 458 h 4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03"/>
                <a:gd name="T25" fmla="*/ 0 h 458"/>
                <a:gd name="T26" fmla="*/ 503 w 503"/>
                <a:gd name="T27" fmla="*/ 458 h 4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03" h="458">
                  <a:moveTo>
                    <a:pt x="189" y="458"/>
                  </a:moveTo>
                  <a:lnTo>
                    <a:pt x="58" y="93"/>
                  </a:lnTo>
                  <a:lnTo>
                    <a:pt x="0" y="90"/>
                  </a:lnTo>
                  <a:lnTo>
                    <a:pt x="16" y="0"/>
                  </a:lnTo>
                  <a:lnTo>
                    <a:pt x="170" y="90"/>
                  </a:lnTo>
                  <a:lnTo>
                    <a:pt x="122" y="90"/>
                  </a:lnTo>
                  <a:lnTo>
                    <a:pt x="503" y="458"/>
                  </a:lnTo>
                  <a:lnTo>
                    <a:pt x="189" y="45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16025" y="1701800"/>
            <a:ext cx="1047750" cy="3746500"/>
            <a:chOff x="646" y="1216"/>
            <a:chExt cx="660" cy="2360"/>
          </a:xfrm>
        </p:grpSpPr>
        <p:sp>
          <p:nvSpPr>
            <p:cNvPr id="36903" name="Freeform 8"/>
            <p:cNvSpPr>
              <a:spLocks noChangeArrowheads="1"/>
            </p:cNvSpPr>
            <p:nvPr/>
          </p:nvSpPr>
          <p:spPr bwMode="auto">
            <a:xfrm>
              <a:off x="646" y="1216"/>
              <a:ext cx="404" cy="686"/>
            </a:xfrm>
            <a:custGeom>
              <a:avLst/>
              <a:gdLst>
                <a:gd name="T0" fmla="*/ 151 w 405"/>
                <a:gd name="T1" fmla="*/ 0 h 737"/>
                <a:gd name="T2" fmla="*/ 80 w 405"/>
                <a:gd name="T3" fmla="*/ 638 h 737"/>
                <a:gd name="T4" fmla="*/ 0 w 405"/>
                <a:gd name="T5" fmla="*/ 638 h 737"/>
                <a:gd name="T6" fmla="*/ 205 w 405"/>
                <a:gd name="T7" fmla="*/ 734 h 737"/>
                <a:gd name="T8" fmla="*/ 402 w 405"/>
                <a:gd name="T9" fmla="*/ 635 h 737"/>
                <a:gd name="T10" fmla="*/ 337 w 405"/>
                <a:gd name="T11" fmla="*/ 635 h 737"/>
                <a:gd name="T12" fmla="*/ 253 w 405"/>
                <a:gd name="T13" fmla="*/ 1 h 737"/>
                <a:gd name="T14" fmla="*/ 151 w 405"/>
                <a:gd name="T15" fmla="*/ 0 h 7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5"/>
                <a:gd name="T25" fmla="*/ 0 h 737"/>
                <a:gd name="T26" fmla="*/ 405 w 405"/>
                <a:gd name="T27" fmla="*/ 737 h 7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5" h="737">
                  <a:moveTo>
                    <a:pt x="151" y="0"/>
                  </a:moveTo>
                  <a:lnTo>
                    <a:pt x="80" y="641"/>
                  </a:lnTo>
                  <a:lnTo>
                    <a:pt x="0" y="641"/>
                  </a:lnTo>
                  <a:lnTo>
                    <a:pt x="208" y="737"/>
                  </a:lnTo>
                  <a:lnTo>
                    <a:pt x="405" y="638"/>
                  </a:lnTo>
                  <a:lnTo>
                    <a:pt x="340" y="638"/>
                  </a:lnTo>
                  <a:lnTo>
                    <a:pt x="256" y="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904" name="Line 9"/>
            <p:cNvSpPr>
              <a:spLocks noChangeShapeType="1"/>
            </p:cNvSpPr>
            <p:nvPr/>
          </p:nvSpPr>
          <p:spPr bwMode="auto">
            <a:xfrm>
              <a:off x="1306" y="2830"/>
              <a:ext cx="0" cy="74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848100" y="1647825"/>
            <a:ext cx="1444625" cy="3743325"/>
            <a:chOff x="2484" y="1170"/>
            <a:chExt cx="910" cy="2358"/>
          </a:xfrm>
        </p:grpSpPr>
        <p:sp>
          <p:nvSpPr>
            <p:cNvPr id="36901" name="Freeform 11"/>
            <p:cNvSpPr>
              <a:spLocks noChangeArrowheads="1"/>
            </p:cNvSpPr>
            <p:nvPr/>
          </p:nvSpPr>
          <p:spPr bwMode="auto">
            <a:xfrm>
              <a:off x="2484" y="1170"/>
              <a:ext cx="756" cy="720"/>
            </a:xfrm>
            <a:custGeom>
              <a:avLst/>
              <a:gdLst>
                <a:gd name="T0" fmla="*/ 336 w 826"/>
                <a:gd name="T1" fmla="*/ 70 h 793"/>
                <a:gd name="T2" fmla="*/ 250 w 826"/>
                <a:gd name="T3" fmla="*/ 691 h 793"/>
                <a:gd name="T4" fmla="*/ 170 w 826"/>
                <a:gd name="T5" fmla="*/ 696 h 793"/>
                <a:gd name="T6" fmla="*/ 413 w 826"/>
                <a:gd name="T7" fmla="*/ 790 h 793"/>
                <a:gd name="T8" fmla="*/ 658 w 826"/>
                <a:gd name="T9" fmla="*/ 697 h 793"/>
                <a:gd name="T10" fmla="*/ 575 w 826"/>
                <a:gd name="T11" fmla="*/ 696 h 793"/>
                <a:gd name="T12" fmla="*/ 490 w 826"/>
                <a:gd name="T13" fmla="*/ 67 h 793"/>
                <a:gd name="T14" fmla="*/ 826 w 826"/>
                <a:gd name="T15" fmla="*/ 70 h 793"/>
                <a:gd name="T16" fmla="*/ 826 w 826"/>
                <a:gd name="T17" fmla="*/ 0 h 793"/>
                <a:gd name="T18" fmla="*/ 0 w 826"/>
                <a:gd name="T19" fmla="*/ 0 h 793"/>
                <a:gd name="T20" fmla="*/ 3 w 826"/>
                <a:gd name="T21" fmla="*/ 68 h 793"/>
                <a:gd name="T22" fmla="*/ 336 w 826"/>
                <a:gd name="T23" fmla="*/ 70 h 7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6"/>
                <a:gd name="T37" fmla="*/ 0 h 793"/>
                <a:gd name="T38" fmla="*/ 826 w 826"/>
                <a:gd name="T39" fmla="*/ 793 h 7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6" h="793">
                  <a:moveTo>
                    <a:pt x="336" y="70"/>
                  </a:moveTo>
                  <a:lnTo>
                    <a:pt x="250" y="694"/>
                  </a:lnTo>
                  <a:lnTo>
                    <a:pt x="170" y="699"/>
                  </a:lnTo>
                  <a:lnTo>
                    <a:pt x="413" y="793"/>
                  </a:lnTo>
                  <a:lnTo>
                    <a:pt x="658" y="700"/>
                  </a:lnTo>
                  <a:lnTo>
                    <a:pt x="575" y="699"/>
                  </a:lnTo>
                  <a:lnTo>
                    <a:pt x="490" y="67"/>
                  </a:lnTo>
                  <a:lnTo>
                    <a:pt x="826" y="70"/>
                  </a:lnTo>
                  <a:lnTo>
                    <a:pt x="826" y="0"/>
                  </a:lnTo>
                  <a:lnTo>
                    <a:pt x="0" y="0"/>
                  </a:lnTo>
                  <a:lnTo>
                    <a:pt x="3" y="68"/>
                  </a:lnTo>
                  <a:lnTo>
                    <a:pt x="336" y="7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902" name="Line 12"/>
            <p:cNvSpPr>
              <a:spLocks noChangeShapeType="1"/>
            </p:cNvSpPr>
            <p:nvPr/>
          </p:nvSpPr>
          <p:spPr bwMode="auto">
            <a:xfrm>
              <a:off x="3394" y="2782"/>
              <a:ext cx="0" cy="74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724650" y="1647825"/>
            <a:ext cx="1212850" cy="3733800"/>
            <a:chOff x="4536" y="1200"/>
            <a:chExt cx="764" cy="2352"/>
          </a:xfrm>
        </p:grpSpPr>
        <p:sp>
          <p:nvSpPr>
            <p:cNvPr id="36899" name="Freeform 14"/>
            <p:cNvSpPr>
              <a:spLocks noChangeArrowheads="1"/>
            </p:cNvSpPr>
            <p:nvPr/>
          </p:nvSpPr>
          <p:spPr bwMode="auto">
            <a:xfrm>
              <a:off x="4536" y="1200"/>
              <a:ext cx="762" cy="474"/>
            </a:xfrm>
            <a:custGeom>
              <a:avLst/>
              <a:gdLst>
                <a:gd name="T0" fmla="*/ 349 w 838"/>
                <a:gd name="T1" fmla="*/ 73 h 521"/>
                <a:gd name="T2" fmla="*/ 253 w 838"/>
                <a:gd name="T3" fmla="*/ 422 h 521"/>
                <a:gd name="T4" fmla="*/ 150 w 838"/>
                <a:gd name="T5" fmla="*/ 425 h 521"/>
                <a:gd name="T6" fmla="*/ 422 w 838"/>
                <a:gd name="T7" fmla="*/ 518 h 521"/>
                <a:gd name="T8" fmla="*/ 685 w 838"/>
                <a:gd name="T9" fmla="*/ 429 h 521"/>
                <a:gd name="T10" fmla="*/ 582 w 838"/>
                <a:gd name="T11" fmla="*/ 425 h 521"/>
                <a:gd name="T12" fmla="*/ 493 w 838"/>
                <a:gd name="T13" fmla="*/ 73 h 521"/>
                <a:gd name="T14" fmla="*/ 835 w 838"/>
                <a:gd name="T15" fmla="*/ 76 h 521"/>
                <a:gd name="T16" fmla="*/ 838 w 838"/>
                <a:gd name="T17" fmla="*/ 0 h 521"/>
                <a:gd name="T18" fmla="*/ 0 w 838"/>
                <a:gd name="T19" fmla="*/ 0 h 521"/>
                <a:gd name="T20" fmla="*/ 3 w 838"/>
                <a:gd name="T21" fmla="*/ 73 h 521"/>
                <a:gd name="T22" fmla="*/ 349 w 838"/>
                <a:gd name="T23" fmla="*/ 73 h 5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38"/>
                <a:gd name="T37" fmla="*/ 0 h 521"/>
                <a:gd name="T38" fmla="*/ 838 w 838"/>
                <a:gd name="T39" fmla="*/ 521 h 5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38" h="521">
                  <a:moveTo>
                    <a:pt x="349" y="73"/>
                  </a:moveTo>
                  <a:lnTo>
                    <a:pt x="253" y="425"/>
                  </a:lnTo>
                  <a:lnTo>
                    <a:pt x="150" y="428"/>
                  </a:lnTo>
                  <a:lnTo>
                    <a:pt x="422" y="521"/>
                  </a:lnTo>
                  <a:lnTo>
                    <a:pt x="685" y="432"/>
                  </a:lnTo>
                  <a:lnTo>
                    <a:pt x="582" y="428"/>
                  </a:lnTo>
                  <a:lnTo>
                    <a:pt x="493" y="73"/>
                  </a:lnTo>
                  <a:lnTo>
                    <a:pt x="835" y="76"/>
                  </a:lnTo>
                  <a:lnTo>
                    <a:pt x="838" y="0"/>
                  </a:lnTo>
                  <a:lnTo>
                    <a:pt x="0" y="0"/>
                  </a:lnTo>
                  <a:lnTo>
                    <a:pt x="3" y="73"/>
                  </a:lnTo>
                  <a:lnTo>
                    <a:pt x="349" y="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900" name="Line 15"/>
            <p:cNvSpPr>
              <a:spLocks noChangeShapeType="1"/>
            </p:cNvSpPr>
            <p:nvPr/>
          </p:nvSpPr>
          <p:spPr bwMode="auto">
            <a:xfrm>
              <a:off x="5300" y="2806"/>
              <a:ext cx="0" cy="74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6871" name="Text Box 16"/>
          <p:cNvSpPr txBox="1">
            <a:spLocks noChangeArrowheads="1"/>
          </p:cNvSpPr>
          <p:nvPr/>
        </p:nvSpPr>
        <p:spPr bwMode="auto">
          <a:xfrm>
            <a:off x="2905125" y="5791200"/>
            <a:ext cx="31181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 err="1">
                <a:latin typeface="Arial" charset="0"/>
              </a:rPr>
              <a:t>Cortesia</a:t>
            </a:r>
            <a:r>
              <a:rPr kumimoji="0" lang="en-US" dirty="0">
                <a:latin typeface="Arial" charset="0"/>
              </a:rPr>
              <a:t> de </a:t>
            </a:r>
            <a:r>
              <a:rPr kumimoji="0" lang="en-US" dirty="0" err="1">
                <a:latin typeface="Arial" charset="0"/>
              </a:rPr>
              <a:t>Powerex</a:t>
            </a:r>
            <a:r>
              <a:rPr kumimoji="0" lang="en-US" dirty="0">
                <a:latin typeface="Arial" charset="0"/>
              </a:rPr>
              <a:t>, Inc.</a:t>
            </a:r>
          </a:p>
        </p:txBody>
      </p:sp>
      <p:sp>
        <p:nvSpPr>
          <p:cNvPr id="36872" name="Text Box 17"/>
          <p:cNvSpPr txBox="1">
            <a:spLocks noChangeArrowheads="1"/>
          </p:cNvSpPr>
          <p:nvPr/>
        </p:nvSpPr>
        <p:spPr bwMode="auto">
          <a:xfrm>
            <a:off x="2714625" y="95250"/>
            <a:ext cx="39264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dirty="0" err="1">
                <a:solidFill>
                  <a:srgbClr val="FF0000"/>
                </a:solidFill>
                <a:latin typeface="Arial" charset="0"/>
              </a:rPr>
              <a:t>Três</a:t>
            </a:r>
            <a:r>
              <a:rPr kumimoji="0" lang="en-US" sz="16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0" lang="en-US" sz="1600" dirty="0" err="1">
                <a:solidFill>
                  <a:srgbClr val="FF0000"/>
                </a:solidFill>
                <a:latin typeface="Arial" charset="0"/>
              </a:rPr>
              <a:t>maiores</a:t>
            </a:r>
            <a:r>
              <a:rPr kumimoji="0" lang="en-US" sz="16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0" lang="en-US" sz="1600" dirty="0" err="1">
                <a:solidFill>
                  <a:srgbClr val="FF0000"/>
                </a:solidFill>
                <a:latin typeface="Arial" charset="0"/>
              </a:rPr>
              <a:t>tecnologias</a:t>
            </a:r>
            <a:r>
              <a:rPr kumimoji="0" lang="en-US" sz="1600" dirty="0">
                <a:solidFill>
                  <a:srgbClr val="FF0000"/>
                </a:solidFill>
                <a:latin typeface="Arial" charset="0"/>
              </a:rPr>
              <a:t> de </a:t>
            </a:r>
            <a:r>
              <a:rPr kumimoji="0" lang="en-US" sz="1600" dirty="0" err="1">
                <a:solidFill>
                  <a:srgbClr val="FF0000"/>
                </a:solidFill>
                <a:latin typeface="Arial" charset="0"/>
              </a:rPr>
              <a:t>dispositivos</a:t>
            </a:r>
            <a:r>
              <a:rPr kumimoji="0" lang="en-US" sz="1600" dirty="0">
                <a:solidFill>
                  <a:srgbClr val="FF0000"/>
                </a:solidFill>
                <a:latin typeface="Arial" charset="0"/>
              </a:rPr>
              <a:t> 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863725" y="781050"/>
            <a:ext cx="317499" cy="4543425"/>
            <a:chOff x="430" y="618"/>
            <a:chExt cx="208" cy="2868"/>
          </a:xfrm>
        </p:grpSpPr>
        <p:grpSp>
          <p:nvGrpSpPr>
            <p:cNvPr id="36893" name="Group 19"/>
            <p:cNvGrpSpPr>
              <a:grpSpLocks/>
            </p:cNvGrpSpPr>
            <p:nvPr/>
          </p:nvGrpSpPr>
          <p:grpSpPr bwMode="auto">
            <a:xfrm>
              <a:off x="430" y="3298"/>
              <a:ext cx="186" cy="186"/>
              <a:chOff x="430" y="3298"/>
              <a:chExt cx="186" cy="186"/>
            </a:xfrm>
          </p:grpSpPr>
          <p:sp>
            <p:nvSpPr>
              <p:cNvPr id="36897" name="Rectangle 20"/>
              <p:cNvSpPr>
                <a:spLocks noChangeArrowheads="1"/>
              </p:cNvSpPr>
              <p:nvPr/>
            </p:nvSpPr>
            <p:spPr bwMode="auto">
              <a:xfrm>
                <a:off x="430" y="3358"/>
                <a:ext cx="184" cy="5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898" name="Rectangle 21"/>
              <p:cNvSpPr>
                <a:spLocks noChangeArrowheads="1"/>
              </p:cNvSpPr>
              <p:nvPr/>
            </p:nvSpPr>
            <p:spPr bwMode="auto">
              <a:xfrm rot="-5400004">
                <a:off x="428" y="3362"/>
                <a:ext cx="186" cy="5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6894" name="Group 22"/>
            <p:cNvGrpSpPr>
              <a:grpSpLocks/>
            </p:cNvGrpSpPr>
            <p:nvPr/>
          </p:nvGrpSpPr>
          <p:grpSpPr bwMode="auto">
            <a:xfrm>
              <a:off x="452" y="618"/>
              <a:ext cx="186" cy="186"/>
              <a:chOff x="452" y="618"/>
              <a:chExt cx="186" cy="186"/>
            </a:xfrm>
          </p:grpSpPr>
          <p:sp>
            <p:nvSpPr>
              <p:cNvPr id="36895" name="Rectangle 23"/>
              <p:cNvSpPr>
                <a:spLocks noChangeArrowheads="1"/>
              </p:cNvSpPr>
              <p:nvPr/>
            </p:nvSpPr>
            <p:spPr bwMode="auto">
              <a:xfrm>
                <a:off x="452" y="676"/>
                <a:ext cx="186" cy="5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896" name="Rectangle 24"/>
              <p:cNvSpPr>
                <a:spLocks noChangeArrowheads="1"/>
              </p:cNvSpPr>
              <p:nvPr/>
            </p:nvSpPr>
            <p:spPr bwMode="auto">
              <a:xfrm rot="-5400004">
                <a:off x="448" y="680"/>
                <a:ext cx="185" cy="5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3819525" y="714375"/>
            <a:ext cx="1060450" cy="4445000"/>
            <a:chOff x="2466" y="618"/>
            <a:chExt cx="668" cy="2800"/>
          </a:xfrm>
        </p:grpSpPr>
        <p:grpSp>
          <p:nvGrpSpPr>
            <p:cNvPr id="36887" name="Group 26"/>
            <p:cNvGrpSpPr>
              <a:grpSpLocks/>
            </p:cNvGrpSpPr>
            <p:nvPr/>
          </p:nvGrpSpPr>
          <p:grpSpPr bwMode="auto">
            <a:xfrm>
              <a:off x="2948" y="618"/>
              <a:ext cx="186" cy="186"/>
              <a:chOff x="2948" y="618"/>
              <a:chExt cx="186" cy="186"/>
            </a:xfrm>
          </p:grpSpPr>
          <p:sp>
            <p:nvSpPr>
              <p:cNvPr id="36891" name="Rectangle 27"/>
              <p:cNvSpPr>
                <a:spLocks noChangeArrowheads="1"/>
              </p:cNvSpPr>
              <p:nvPr/>
            </p:nvSpPr>
            <p:spPr bwMode="auto">
              <a:xfrm>
                <a:off x="2948" y="676"/>
                <a:ext cx="186" cy="5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892" name="Rectangle 28"/>
              <p:cNvSpPr>
                <a:spLocks noChangeArrowheads="1"/>
              </p:cNvSpPr>
              <p:nvPr/>
            </p:nvSpPr>
            <p:spPr bwMode="auto">
              <a:xfrm rot="-5400004">
                <a:off x="2944" y="680"/>
                <a:ext cx="185" cy="5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6888" name="Group 29"/>
            <p:cNvGrpSpPr>
              <a:grpSpLocks/>
            </p:cNvGrpSpPr>
            <p:nvPr/>
          </p:nvGrpSpPr>
          <p:grpSpPr bwMode="auto">
            <a:xfrm>
              <a:off x="2466" y="3232"/>
              <a:ext cx="186" cy="186"/>
              <a:chOff x="2466" y="3232"/>
              <a:chExt cx="186" cy="186"/>
            </a:xfrm>
          </p:grpSpPr>
          <p:sp>
            <p:nvSpPr>
              <p:cNvPr id="36889" name="Rectangle 30"/>
              <p:cNvSpPr>
                <a:spLocks noChangeArrowheads="1"/>
              </p:cNvSpPr>
              <p:nvPr/>
            </p:nvSpPr>
            <p:spPr bwMode="auto">
              <a:xfrm>
                <a:off x="2466" y="3292"/>
                <a:ext cx="184" cy="5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890" name="Rectangle 31"/>
              <p:cNvSpPr>
                <a:spLocks noChangeArrowheads="1"/>
              </p:cNvSpPr>
              <p:nvPr/>
            </p:nvSpPr>
            <p:spPr bwMode="auto">
              <a:xfrm rot="-5400004">
                <a:off x="2464" y="3294"/>
                <a:ext cx="186" cy="5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6692900" y="838200"/>
            <a:ext cx="1060450" cy="4445000"/>
            <a:chOff x="4504" y="618"/>
            <a:chExt cx="668" cy="2800"/>
          </a:xfrm>
        </p:grpSpPr>
        <p:grpSp>
          <p:nvGrpSpPr>
            <p:cNvPr id="36881" name="Group 33"/>
            <p:cNvGrpSpPr>
              <a:grpSpLocks/>
            </p:cNvGrpSpPr>
            <p:nvPr/>
          </p:nvGrpSpPr>
          <p:grpSpPr bwMode="auto">
            <a:xfrm>
              <a:off x="4504" y="3232"/>
              <a:ext cx="186" cy="186"/>
              <a:chOff x="4504" y="3232"/>
              <a:chExt cx="186" cy="186"/>
            </a:xfrm>
          </p:grpSpPr>
          <p:sp>
            <p:nvSpPr>
              <p:cNvPr id="36885" name="Rectangle 34"/>
              <p:cNvSpPr>
                <a:spLocks noChangeArrowheads="1"/>
              </p:cNvSpPr>
              <p:nvPr/>
            </p:nvSpPr>
            <p:spPr bwMode="auto">
              <a:xfrm>
                <a:off x="4504" y="3292"/>
                <a:ext cx="186" cy="5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886" name="Rectangle 35"/>
              <p:cNvSpPr>
                <a:spLocks noChangeArrowheads="1"/>
              </p:cNvSpPr>
              <p:nvPr/>
            </p:nvSpPr>
            <p:spPr bwMode="auto">
              <a:xfrm rot="-5400004">
                <a:off x="4502" y="3296"/>
                <a:ext cx="186" cy="5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6882" name="Group 36"/>
            <p:cNvGrpSpPr>
              <a:grpSpLocks/>
            </p:cNvGrpSpPr>
            <p:nvPr/>
          </p:nvGrpSpPr>
          <p:grpSpPr bwMode="auto">
            <a:xfrm>
              <a:off x="4984" y="618"/>
              <a:ext cx="186" cy="186"/>
              <a:chOff x="4984" y="618"/>
              <a:chExt cx="186" cy="186"/>
            </a:xfrm>
          </p:grpSpPr>
          <p:sp>
            <p:nvSpPr>
              <p:cNvPr id="36883" name="Rectangle 37"/>
              <p:cNvSpPr>
                <a:spLocks noChangeArrowheads="1"/>
              </p:cNvSpPr>
              <p:nvPr/>
            </p:nvSpPr>
            <p:spPr bwMode="auto">
              <a:xfrm>
                <a:off x="4984" y="676"/>
                <a:ext cx="184" cy="5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884" name="Rectangle 38"/>
              <p:cNvSpPr>
                <a:spLocks noChangeArrowheads="1"/>
              </p:cNvSpPr>
              <p:nvPr/>
            </p:nvSpPr>
            <p:spPr bwMode="auto">
              <a:xfrm rot="-5400004">
                <a:off x="4982" y="680"/>
                <a:ext cx="186" cy="5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6731000" y="3311525"/>
            <a:ext cx="22780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900">
                <a:solidFill>
                  <a:srgbClr val="FF0000"/>
                </a:solidFill>
                <a:latin typeface="Arial" charset="0"/>
              </a:rPr>
              <a:t> injeção de lacunas</a:t>
            </a:r>
          </a:p>
        </p:txBody>
      </p: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5530850" y="3165475"/>
            <a:ext cx="1149350" cy="1276350"/>
            <a:chOff x="3484" y="2204"/>
            <a:chExt cx="724" cy="804"/>
          </a:xfrm>
        </p:grpSpPr>
        <p:sp>
          <p:nvSpPr>
            <p:cNvPr id="36878" name="Text Box 41"/>
            <p:cNvSpPr txBox="1">
              <a:spLocks noChangeArrowheads="1"/>
            </p:cNvSpPr>
            <p:nvPr/>
          </p:nvSpPr>
          <p:spPr bwMode="auto">
            <a:xfrm>
              <a:off x="3512" y="2642"/>
              <a:ext cx="513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1600" b="1"/>
                <a:t>Junção</a:t>
              </a:r>
              <a:br>
                <a:rPr kumimoji="0" lang="en-US" sz="1600" b="1"/>
              </a:br>
              <a:r>
                <a:rPr kumimoji="0" lang="en-US" sz="1600" b="1"/>
                <a:t> extra</a:t>
              </a:r>
              <a:br>
                <a:rPr kumimoji="0" lang="en-US" sz="1600" b="1"/>
              </a:br>
              <a:endParaRPr kumimoji="0" lang="en-US" sz="1600" b="1"/>
            </a:p>
          </p:txBody>
        </p:sp>
        <p:sp>
          <p:nvSpPr>
            <p:cNvPr id="36879" name="Line 42"/>
            <p:cNvSpPr>
              <a:spLocks noChangeShapeType="1"/>
            </p:cNvSpPr>
            <p:nvPr/>
          </p:nvSpPr>
          <p:spPr bwMode="auto">
            <a:xfrm flipV="1">
              <a:off x="3940" y="2204"/>
              <a:ext cx="268" cy="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880" name="Line 43"/>
            <p:cNvSpPr>
              <a:spLocks noChangeShapeType="1"/>
            </p:cNvSpPr>
            <p:nvPr/>
          </p:nvSpPr>
          <p:spPr bwMode="auto">
            <a:xfrm flipH="1">
              <a:off x="3824" y="2412"/>
              <a:ext cx="114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3" presetClass="entr" presetSubtype="3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 l="34975" t="12506" r="17294" b="13104"/>
          <a:stretch>
            <a:fillRect/>
          </a:stretch>
        </p:blipFill>
        <p:spPr bwMode="auto">
          <a:xfrm>
            <a:off x="4073525" y="2124075"/>
            <a:ext cx="37242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352675" y="257175"/>
            <a:ext cx="44828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Típico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circuito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condutor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IGBT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16825" y="3917950"/>
            <a:ext cx="780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b="1">
                <a:solidFill>
                  <a:srgbClr val="FF0000"/>
                </a:solidFill>
                <a:latin typeface="Calibri" pitchFamily="34" charset="0"/>
              </a:rPr>
              <a:t>IGBT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68275" y="1676400"/>
            <a:ext cx="417280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200" dirty="0" err="1">
                <a:solidFill>
                  <a:srgbClr val="FF0000"/>
                </a:solidFill>
                <a:latin typeface="Calibri" pitchFamily="34" charset="0"/>
              </a:rPr>
              <a:t>Tipicamente</a:t>
            </a:r>
            <a:r>
              <a:rPr kumimoji="0" lang="en-US" sz="2200" dirty="0">
                <a:solidFill>
                  <a:srgbClr val="FF0000"/>
                </a:solidFill>
                <a:latin typeface="Calibri" pitchFamily="34" charset="0"/>
              </a:rPr>
              <a:t> +15 V </a:t>
            </a:r>
            <a:r>
              <a:rPr kumimoji="0" lang="en-US" sz="2200" dirty="0" err="1">
                <a:solidFill>
                  <a:srgbClr val="FF0000"/>
                </a:solidFill>
                <a:latin typeface="Calibri" pitchFamily="34" charset="0"/>
              </a:rPr>
              <a:t>para</a:t>
            </a:r>
            <a:r>
              <a:rPr kumimoji="0" lang="en-US" sz="2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200" dirty="0" err="1">
                <a:solidFill>
                  <a:srgbClr val="FF0000"/>
                </a:solidFill>
                <a:latin typeface="Calibri" pitchFamily="34" charset="0"/>
              </a:rPr>
              <a:t>ligamento</a:t>
            </a:r>
            <a:endParaRPr kumimoji="0" lang="en-US" sz="2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93700" y="2533650"/>
            <a:ext cx="323883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200" dirty="0" err="1">
                <a:solidFill>
                  <a:srgbClr val="00FF00"/>
                </a:solidFill>
                <a:latin typeface="Calibri" pitchFamily="34" charset="0"/>
              </a:rPr>
              <a:t>Tipicamente</a:t>
            </a:r>
            <a:r>
              <a:rPr kumimoji="0" lang="en-US" sz="2200" dirty="0">
                <a:solidFill>
                  <a:srgbClr val="00FF00"/>
                </a:solidFill>
                <a:latin typeface="Calibri" pitchFamily="34" charset="0"/>
              </a:rPr>
              <a:t> -5 </a:t>
            </a:r>
            <a:r>
              <a:rPr kumimoji="0" lang="en-US" sz="2200" dirty="0" err="1">
                <a:solidFill>
                  <a:srgbClr val="00FF00"/>
                </a:solidFill>
                <a:latin typeface="Calibri" pitchFamily="34" charset="0"/>
              </a:rPr>
              <a:t>para</a:t>
            </a:r>
            <a:r>
              <a:rPr kumimoji="0" lang="en-US" sz="2200" dirty="0">
                <a:solidFill>
                  <a:srgbClr val="00FF00"/>
                </a:solidFill>
                <a:latin typeface="Calibri" pitchFamily="34" charset="0"/>
              </a:rPr>
              <a:t> -15 V </a:t>
            </a:r>
          </a:p>
          <a:p>
            <a:r>
              <a:rPr kumimoji="0" lang="en-US" sz="2200" dirty="0">
                <a:solidFill>
                  <a:srgbClr val="00FF00"/>
                </a:solidFill>
                <a:latin typeface="Calibri" pitchFamily="34" charset="0"/>
              </a:rPr>
              <a:t>                </a:t>
            </a:r>
            <a:r>
              <a:rPr kumimoji="0" lang="en-US" sz="2200" dirty="0" err="1">
                <a:solidFill>
                  <a:srgbClr val="00FF00"/>
                </a:solidFill>
                <a:latin typeface="Calibri" pitchFamily="34" charset="0"/>
              </a:rPr>
              <a:t>desligamento</a:t>
            </a:r>
            <a:endParaRPr kumimoji="0" lang="en-US" sz="2200" dirty="0">
              <a:solidFill>
                <a:srgbClr val="00FF00"/>
              </a:solidFill>
              <a:latin typeface="Calibri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911600" y="4584700"/>
            <a:ext cx="485775" cy="346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315075" y="1666875"/>
            <a:ext cx="1482725" cy="2406650"/>
            <a:chOff x="3978" y="1050"/>
            <a:chExt cx="934" cy="1516"/>
          </a:xfrm>
        </p:grpSpPr>
        <p:pic>
          <p:nvPicPr>
            <p:cNvPr id="37902" name="Picture 9"/>
            <p:cNvPicPr>
              <a:picLocks noChangeAspect="1" noChangeArrowheads="1"/>
            </p:cNvPicPr>
            <p:nvPr/>
          </p:nvPicPr>
          <p:blipFill>
            <a:blip r:embed="rId2"/>
            <a:srcRect l="14568" t="45468" r="66431" b="34212"/>
            <a:stretch>
              <a:fillRect/>
            </a:stretch>
          </p:blipFill>
          <p:spPr bwMode="auto">
            <a:xfrm>
              <a:off x="3978" y="1050"/>
              <a:ext cx="93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3" name="Line 10"/>
            <p:cNvSpPr>
              <a:spLocks noChangeShapeType="1"/>
            </p:cNvSpPr>
            <p:nvPr/>
          </p:nvSpPr>
          <p:spPr bwMode="auto">
            <a:xfrm flipH="1">
              <a:off x="4348" y="1890"/>
              <a:ext cx="108" cy="676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49163" name="Line 11"/>
          <p:cNvSpPr>
            <a:spLocks noChangeShapeType="1"/>
          </p:cNvSpPr>
          <p:nvPr/>
        </p:nvSpPr>
        <p:spPr bwMode="auto">
          <a:xfrm flipH="1">
            <a:off x="4638675" y="1892300"/>
            <a:ext cx="193675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H="1">
            <a:off x="5006975" y="2778125"/>
            <a:ext cx="2035175" cy="0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46125" y="4076705"/>
            <a:ext cx="3359150" cy="430213"/>
            <a:chOff x="470" y="2568"/>
            <a:chExt cx="2116" cy="271"/>
          </a:xfrm>
        </p:grpSpPr>
        <p:sp>
          <p:nvSpPr>
            <p:cNvPr id="37900" name="Text Box 14"/>
            <p:cNvSpPr txBox="1">
              <a:spLocks noChangeArrowheads="1"/>
            </p:cNvSpPr>
            <p:nvPr/>
          </p:nvSpPr>
          <p:spPr bwMode="auto">
            <a:xfrm>
              <a:off x="470" y="2568"/>
              <a:ext cx="135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200">
                  <a:solidFill>
                    <a:srgbClr val="CC66FF"/>
                  </a:solidFill>
                  <a:latin typeface="Calibri" pitchFamily="34" charset="0"/>
                </a:rPr>
                <a:t>Sinal de controle</a:t>
              </a:r>
            </a:p>
          </p:txBody>
        </p:sp>
        <p:sp>
          <p:nvSpPr>
            <p:cNvPr id="37901" name="Line 15"/>
            <p:cNvSpPr>
              <a:spLocks noChangeShapeType="1"/>
            </p:cNvSpPr>
            <p:nvPr/>
          </p:nvSpPr>
          <p:spPr bwMode="auto">
            <a:xfrm>
              <a:off x="1946" y="2724"/>
              <a:ext cx="640" cy="0"/>
            </a:xfrm>
            <a:prstGeom prst="line">
              <a:avLst/>
            </a:prstGeom>
            <a:noFill/>
            <a:ln w="76200">
              <a:solidFill>
                <a:srgbClr val="CC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 animBg="1"/>
      <p:bldP spid="491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 l="3703" t="21785" r="4131" b="17824"/>
          <a:stretch>
            <a:fillRect/>
          </a:stretch>
        </p:blipFill>
        <p:spPr bwMode="auto">
          <a:xfrm>
            <a:off x="333375" y="1082675"/>
            <a:ext cx="71913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612900" y="231775"/>
            <a:ext cx="64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Modelo de estrutura de IGBT da Powerex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57325" y="4587875"/>
            <a:ext cx="7686675" cy="1866900"/>
            <a:chOff x="574" y="2872"/>
            <a:chExt cx="4842" cy="1176"/>
          </a:xfrm>
        </p:grpSpPr>
        <p:pic>
          <p:nvPicPr>
            <p:cNvPr id="38918" name="Picture 5"/>
            <p:cNvPicPr>
              <a:picLocks noChangeAspect="1" noChangeArrowheads="1"/>
            </p:cNvPicPr>
            <p:nvPr/>
          </p:nvPicPr>
          <p:blipFill>
            <a:blip r:embed="rId3">
              <a:lum bright="12000"/>
            </a:blip>
            <a:srcRect l="33286" t="32040" r="15219" b="21378"/>
            <a:stretch>
              <a:fillRect/>
            </a:stretch>
          </p:blipFill>
          <p:spPr bwMode="auto">
            <a:xfrm>
              <a:off x="3678" y="2872"/>
              <a:ext cx="1738" cy="1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19" name="Text Box 6"/>
            <p:cNvSpPr txBox="1">
              <a:spLocks noChangeArrowheads="1"/>
            </p:cNvSpPr>
            <p:nvPr/>
          </p:nvSpPr>
          <p:spPr bwMode="auto">
            <a:xfrm>
              <a:off x="574" y="3510"/>
              <a:ext cx="33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</a:rPr>
                <a:t>Pacote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</a:rPr>
                <a:t> de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</a:rPr>
                <a:t>alta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</a:rPr>
                <a:t>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</a:rPr>
                <a:t>tensão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</a:rPr>
                <a:t> IGBT da </a:t>
              </a:r>
              <a:r>
                <a:rPr kumimoji="0"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</a:rPr>
                <a:t>Powerex</a:t>
              </a:r>
              <a:r>
                <a:rPr kumimoji="0"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</a:rPr>
                <a:t> </a:t>
              </a:r>
            </a:p>
          </p:txBody>
        </p:sp>
      </p:grp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333375" y="1069975"/>
            <a:ext cx="508000" cy="257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2"/>
          <p:cNvSpPr>
            <a:spLocks noChangeArrowheads="1"/>
          </p:cNvSpPr>
          <p:nvPr/>
        </p:nvSpPr>
        <p:spPr bwMode="auto">
          <a:xfrm>
            <a:off x="7569200" y="480377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 flipH="1">
            <a:off x="6889750" y="5127625"/>
            <a:ext cx="7715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8080375" y="4686300"/>
            <a:ext cx="406400" cy="1158875"/>
            <a:chOff x="5090" y="2952"/>
            <a:chExt cx="256" cy="730"/>
          </a:xfrm>
        </p:grpSpPr>
        <p:sp>
          <p:nvSpPr>
            <p:cNvPr id="39958" name="Line 5"/>
            <p:cNvSpPr>
              <a:spLocks noChangeShapeType="1"/>
            </p:cNvSpPr>
            <p:nvPr/>
          </p:nvSpPr>
          <p:spPr bwMode="auto">
            <a:xfrm flipH="1">
              <a:off x="5090" y="3128"/>
              <a:ext cx="0" cy="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9959" name="Line 6"/>
            <p:cNvSpPr>
              <a:spLocks noChangeShapeType="1"/>
            </p:cNvSpPr>
            <p:nvPr/>
          </p:nvSpPr>
          <p:spPr bwMode="auto">
            <a:xfrm>
              <a:off x="5098" y="3206"/>
              <a:ext cx="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9960" name="Line 7"/>
            <p:cNvSpPr>
              <a:spLocks noChangeShapeType="1"/>
            </p:cNvSpPr>
            <p:nvPr/>
          </p:nvSpPr>
          <p:spPr bwMode="auto">
            <a:xfrm>
              <a:off x="5094" y="3432"/>
              <a:ext cx="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9961" name="Line 8"/>
            <p:cNvSpPr>
              <a:spLocks noChangeShapeType="1"/>
            </p:cNvSpPr>
            <p:nvPr/>
          </p:nvSpPr>
          <p:spPr bwMode="auto">
            <a:xfrm rot="-5400004">
              <a:off x="5200" y="3558"/>
              <a:ext cx="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9962" name="Line 9"/>
            <p:cNvSpPr>
              <a:spLocks noChangeShapeType="1"/>
            </p:cNvSpPr>
            <p:nvPr/>
          </p:nvSpPr>
          <p:spPr bwMode="auto">
            <a:xfrm rot="-5400004">
              <a:off x="5204" y="3076"/>
              <a:ext cx="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9941" name="Text Box 10"/>
          <p:cNvSpPr txBox="1">
            <a:spLocks noChangeArrowheads="1"/>
          </p:cNvSpPr>
          <p:nvPr/>
        </p:nvSpPr>
        <p:spPr bwMode="auto">
          <a:xfrm>
            <a:off x="7743825" y="4241800"/>
            <a:ext cx="11528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Base 2</a:t>
            </a:r>
          </a:p>
        </p:txBody>
      </p:sp>
      <p:sp>
        <p:nvSpPr>
          <p:cNvPr id="39942" name="Text Box 11"/>
          <p:cNvSpPr txBox="1">
            <a:spLocks noChangeArrowheads="1"/>
          </p:cNvSpPr>
          <p:nvPr/>
        </p:nvSpPr>
        <p:spPr bwMode="auto">
          <a:xfrm>
            <a:off x="7727950" y="5743575"/>
            <a:ext cx="11528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Base 1</a:t>
            </a:r>
          </a:p>
        </p:txBody>
      </p:sp>
      <p:sp>
        <p:nvSpPr>
          <p:cNvPr id="39943" name="Text Box 12"/>
          <p:cNvSpPr txBox="1">
            <a:spLocks noChangeArrowheads="1"/>
          </p:cNvSpPr>
          <p:nvPr/>
        </p:nvSpPr>
        <p:spPr bwMode="auto">
          <a:xfrm>
            <a:off x="5546725" y="4806950"/>
            <a:ext cx="13452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Emissor</a:t>
            </a:r>
          </a:p>
        </p:txBody>
      </p:sp>
      <p:sp>
        <p:nvSpPr>
          <p:cNvPr id="39944" name="Line 13"/>
          <p:cNvSpPr>
            <a:spLocks noChangeShapeType="1"/>
          </p:cNvSpPr>
          <p:nvPr/>
        </p:nvSpPr>
        <p:spPr bwMode="auto">
          <a:xfrm rot="1987787" flipV="1">
            <a:off x="7607300" y="5241925"/>
            <a:ext cx="51435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9945" name="Text Box 14"/>
          <p:cNvSpPr txBox="1">
            <a:spLocks noChangeArrowheads="1"/>
          </p:cNvSpPr>
          <p:nvPr/>
        </p:nvSpPr>
        <p:spPr bwMode="auto">
          <a:xfrm>
            <a:off x="995363" y="200025"/>
            <a:ext cx="727795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O transistor de </a:t>
            </a:r>
            <a:r>
              <a:rPr kumimoji="0" lang="en-US" sz="3200" b="1" dirty="0" err="1">
                <a:solidFill>
                  <a:srgbClr val="FF0000"/>
                </a:solidFill>
                <a:latin typeface="Calibri" pitchFamily="34" charset="0"/>
              </a:rPr>
              <a:t>unijunção</a:t>
            </a:r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 é </a:t>
            </a:r>
            <a:r>
              <a:rPr kumimoji="0" lang="en-US" sz="3200" b="1" dirty="0" err="1">
                <a:solidFill>
                  <a:srgbClr val="FF0000"/>
                </a:solidFill>
                <a:latin typeface="Calibri" pitchFamily="34" charset="0"/>
              </a:rPr>
              <a:t>acionado</a:t>
            </a:r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3200" b="1" dirty="0" err="1">
                <a:solidFill>
                  <a:srgbClr val="FF0000"/>
                </a:solidFill>
                <a:latin typeface="Calibri" pitchFamily="34" charset="0"/>
              </a:rPr>
              <a:t>quando</a:t>
            </a:r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3200" b="1" dirty="0" err="1">
                <a:solidFill>
                  <a:srgbClr val="FF0000"/>
                </a:solidFill>
                <a:latin typeface="Calibri" pitchFamily="34" charset="0"/>
              </a:rPr>
              <a:t>seu</a:t>
            </a:r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3200" b="1" dirty="0" err="1">
                <a:solidFill>
                  <a:srgbClr val="FF0000"/>
                </a:solidFill>
                <a:latin typeface="Calibri" pitchFamily="34" charset="0"/>
              </a:rPr>
              <a:t>emissor</a:t>
            </a:r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sz="3200" b="1" dirty="0" err="1">
                <a:solidFill>
                  <a:srgbClr val="FF0000"/>
                </a:solidFill>
                <a:latin typeface="Calibri" pitchFamily="34" charset="0"/>
              </a:rPr>
              <a:t>tensão</a:t>
            </a:r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3200" b="1" dirty="0" err="1">
                <a:solidFill>
                  <a:srgbClr val="FF0000"/>
                </a:solidFill>
                <a:latin typeface="Calibri" pitchFamily="34" charset="0"/>
              </a:rPr>
              <a:t>alcança</a:t>
            </a:r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 V</a:t>
            </a:r>
            <a:r>
              <a:rPr kumimoji="0" lang="en-US" sz="3200" b="1" baseline="-25000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39946" name="Line 15"/>
          <p:cNvSpPr>
            <a:spLocks noChangeShapeType="1"/>
          </p:cNvSpPr>
          <p:nvPr/>
        </p:nvSpPr>
        <p:spPr bwMode="auto">
          <a:xfrm flipH="1" flipV="1">
            <a:off x="1822450" y="1768475"/>
            <a:ext cx="0" cy="2578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9947" name="Line 16"/>
          <p:cNvSpPr>
            <a:spLocks noChangeShapeType="1"/>
          </p:cNvSpPr>
          <p:nvPr/>
        </p:nvSpPr>
        <p:spPr bwMode="auto">
          <a:xfrm flipV="1">
            <a:off x="1806575" y="4362450"/>
            <a:ext cx="2889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51217" name="Freeform 17"/>
          <p:cNvSpPr>
            <a:spLocks noChangeArrowheads="1"/>
          </p:cNvSpPr>
          <p:nvPr/>
        </p:nvSpPr>
        <p:spPr bwMode="auto">
          <a:xfrm>
            <a:off x="1822450" y="2308225"/>
            <a:ext cx="1724025" cy="1571625"/>
          </a:xfrm>
          <a:custGeom>
            <a:avLst/>
            <a:gdLst>
              <a:gd name="T0" fmla="*/ 0 w 1086"/>
              <a:gd name="T1" fmla="*/ 2147483647 h 990"/>
              <a:gd name="T2" fmla="*/ 2147483647 w 1086"/>
              <a:gd name="T3" fmla="*/ 2147483647 h 990"/>
              <a:gd name="T4" fmla="*/ 2147483647 w 1086"/>
              <a:gd name="T5" fmla="*/ 2147483647 h 990"/>
              <a:gd name="T6" fmla="*/ 2147483647 w 1086"/>
              <a:gd name="T7" fmla="*/ 2147483647 h 990"/>
              <a:gd name="T8" fmla="*/ 2147483647 w 1086"/>
              <a:gd name="T9" fmla="*/ 2147483647 h 990"/>
              <a:gd name="T10" fmla="*/ 2147483647 w 1086"/>
              <a:gd name="T11" fmla="*/ 2147483647 h 990"/>
              <a:gd name="T12" fmla="*/ 2147483647 w 1086"/>
              <a:gd name="T13" fmla="*/ 2147483647 h 990"/>
              <a:gd name="T14" fmla="*/ 2147483647 w 1086"/>
              <a:gd name="T15" fmla="*/ 2147483647 h 990"/>
              <a:gd name="T16" fmla="*/ 2147483647 w 1086"/>
              <a:gd name="T17" fmla="*/ 2147483647 h 9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6"/>
              <a:gd name="T28" fmla="*/ 0 h 990"/>
              <a:gd name="T29" fmla="*/ 1086 w 1086"/>
              <a:gd name="T30" fmla="*/ 990 h 99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6" h="990">
                <a:moveTo>
                  <a:pt x="0" y="436"/>
                </a:moveTo>
                <a:cubicBezTo>
                  <a:pt x="41" y="322"/>
                  <a:pt x="81" y="217"/>
                  <a:pt x="114" y="146"/>
                </a:cubicBezTo>
                <a:cubicBezTo>
                  <a:pt x="147" y="75"/>
                  <a:pt x="174" y="24"/>
                  <a:pt x="196" y="12"/>
                </a:cubicBezTo>
                <a:cubicBezTo>
                  <a:pt x="218" y="0"/>
                  <a:pt x="229" y="36"/>
                  <a:pt x="248" y="74"/>
                </a:cubicBezTo>
                <a:cubicBezTo>
                  <a:pt x="267" y="112"/>
                  <a:pt x="286" y="171"/>
                  <a:pt x="310" y="240"/>
                </a:cubicBezTo>
                <a:cubicBezTo>
                  <a:pt x="334" y="309"/>
                  <a:pt x="352" y="376"/>
                  <a:pt x="393" y="488"/>
                </a:cubicBezTo>
                <a:cubicBezTo>
                  <a:pt x="434" y="600"/>
                  <a:pt x="503" y="834"/>
                  <a:pt x="558" y="912"/>
                </a:cubicBezTo>
                <a:cubicBezTo>
                  <a:pt x="613" y="990"/>
                  <a:pt x="636" y="963"/>
                  <a:pt x="724" y="953"/>
                </a:cubicBezTo>
                <a:cubicBezTo>
                  <a:pt x="812" y="943"/>
                  <a:pt x="949" y="896"/>
                  <a:pt x="1086" y="850"/>
                </a:cubicBezTo>
              </a:path>
            </a:pathLst>
          </a:custGeom>
          <a:noFill/>
          <a:ln w="57150">
            <a:solidFill>
              <a:srgbClr val="B50116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9949" name="Text Box 18"/>
          <p:cNvSpPr txBox="1">
            <a:spLocks noChangeArrowheads="1"/>
          </p:cNvSpPr>
          <p:nvPr/>
        </p:nvSpPr>
        <p:spPr bwMode="auto">
          <a:xfrm>
            <a:off x="2971800" y="2041525"/>
            <a:ext cx="522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B50116"/>
                </a:solidFill>
                <a:latin typeface="Calibri" pitchFamily="34" charset="0"/>
              </a:rPr>
              <a:t>V</a:t>
            </a:r>
            <a:r>
              <a:rPr kumimoji="0" lang="en-US" sz="2800" b="1" baseline="-25000">
                <a:solidFill>
                  <a:srgbClr val="B50116"/>
                </a:solidFill>
                <a:latin typeface="Calibri" pitchFamily="34" charset="0"/>
              </a:rPr>
              <a:t>P</a:t>
            </a:r>
            <a:endParaRPr kumimoji="0" lang="en-US" sz="2800" b="1">
              <a:solidFill>
                <a:srgbClr val="B50116"/>
              </a:solidFill>
              <a:latin typeface="Calibri" pitchFamily="34" charset="0"/>
            </a:endParaRPr>
          </a:p>
        </p:txBody>
      </p:sp>
      <p:sp>
        <p:nvSpPr>
          <p:cNvPr id="39950" name="Line 19"/>
          <p:cNvSpPr>
            <a:spLocks noChangeShapeType="1"/>
          </p:cNvSpPr>
          <p:nvPr/>
        </p:nvSpPr>
        <p:spPr bwMode="auto">
          <a:xfrm>
            <a:off x="1803400" y="2311400"/>
            <a:ext cx="1263650" cy="0"/>
          </a:xfrm>
          <a:prstGeom prst="line">
            <a:avLst/>
          </a:prstGeom>
          <a:noFill/>
          <a:ln w="28575">
            <a:solidFill>
              <a:srgbClr val="B50116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9951" name="Text Box 20"/>
          <p:cNvSpPr txBox="1">
            <a:spLocks noChangeArrowheads="1"/>
          </p:cNvSpPr>
          <p:nvPr/>
        </p:nvSpPr>
        <p:spPr bwMode="auto">
          <a:xfrm>
            <a:off x="1968500" y="4343399"/>
            <a:ext cx="32074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dirty="0" err="1">
                <a:latin typeface="Calibri" pitchFamily="34" charset="0"/>
              </a:rPr>
              <a:t>Corrente</a:t>
            </a:r>
            <a:r>
              <a:rPr kumimoji="0" lang="en-US" dirty="0">
                <a:latin typeface="Calibri" pitchFamily="34" charset="0"/>
              </a:rPr>
              <a:t> do </a:t>
            </a:r>
            <a:r>
              <a:rPr kumimoji="0" lang="en-US" dirty="0" err="1">
                <a:latin typeface="Calibri" pitchFamily="34" charset="0"/>
              </a:rPr>
              <a:t>emissor</a:t>
            </a:r>
            <a:endParaRPr kumimoji="0" lang="en-US" dirty="0">
              <a:latin typeface="Calibri" pitchFamily="34" charset="0"/>
            </a:endParaRPr>
          </a:p>
        </p:txBody>
      </p:sp>
      <p:sp>
        <p:nvSpPr>
          <p:cNvPr id="39952" name="Text Box 21"/>
          <p:cNvSpPr txBox="1">
            <a:spLocks noChangeArrowheads="1"/>
          </p:cNvSpPr>
          <p:nvPr/>
        </p:nvSpPr>
        <p:spPr bwMode="auto">
          <a:xfrm rot="-5400004">
            <a:off x="470795" y="2935257"/>
            <a:ext cx="2112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 err="1">
                <a:latin typeface="Calibri" pitchFamily="34" charset="0"/>
              </a:rPr>
              <a:t>Tensão</a:t>
            </a:r>
            <a:r>
              <a:rPr kumimoji="0" lang="en-US" dirty="0">
                <a:latin typeface="Calibri" pitchFamily="34" charset="0"/>
              </a:rPr>
              <a:t> do </a:t>
            </a:r>
            <a:r>
              <a:rPr kumimoji="0" lang="en-US" dirty="0" err="1">
                <a:latin typeface="Calibri" pitchFamily="34" charset="0"/>
              </a:rPr>
              <a:t>emissor</a:t>
            </a:r>
            <a:endParaRPr kumimoji="0" lang="en-US" dirty="0">
              <a:latin typeface="Calibri" pitchFamily="34" charset="0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800225" y="2311400"/>
            <a:ext cx="4818063" cy="1549400"/>
            <a:chOff x="1134" y="1456"/>
            <a:chExt cx="3035" cy="976"/>
          </a:xfrm>
        </p:grpSpPr>
        <p:sp>
          <p:nvSpPr>
            <p:cNvPr id="39955" name="Text Box 23"/>
            <p:cNvSpPr txBox="1">
              <a:spLocks noChangeArrowheads="1"/>
            </p:cNvSpPr>
            <p:nvPr/>
          </p:nvSpPr>
          <p:spPr bwMode="auto">
            <a:xfrm>
              <a:off x="2608" y="1626"/>
              <a:ext cx="156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1600" dirty="0" err="1">
                  <a:latin typeface="Calibri" pitchFamily="34" charset="0"/>
                </a:rPr>
                <a:t>Então</a:t>
              </a:r>
              <a:r>
                <a:rPr kumimoji="0" lang="en-US" sz="1600" dirty="0">
                  <a:latin typeface="Calibri" pitchFamily="34" charset="0"/>
                </a:rPr>
                <a:t>, a </a:t>
              </a:r>
              <a:r>
                <a:rPr kumimoji="0" lang="en-US" sz="1600" dirty="0" err="1">
                  <a:latin typeface="Calibri" pitchFamily="34" charset="0"/>
                </a:rPr>
                <a:t>tensão</a:t>
              </a:r>
              <a:r>
                <a:rPr kumimoji="0" lang="en-US" sz="1600" dirty="0">
                  <a:latin typeface="Calibri" pitchFamily="34" charset="0"/>
                </a:rPr>
                <a:t> do </a:t>
              </a:r>
              <a:r>
                <a:rPr kumimoji="0" lang="en-US" sz="1600" dirty="0" err="1">
                  <a:latin typeface="Calibri" pitchFamily="34" charset="0"/>
                </a:rPr>
                <a:t>emissor</a:t>
              </a:r>
              <a:endParaRPr kumimoji="0" lang="en-US" sz="1600" dirty="0">
                <a:latin typeface="Calibri" pitchFamily="34" charset="0"/>
              </a:endParaRPr>
            </a:p>
            <a:p>
              <a:pPr algn="ctr"/>
              <a:r>
                <a:rPr kumimoji="0" lang="en-US" sz="1600" dirty="0" err="1">
                  <a:latin typeface="Calibri" pitchFamily="34" charset="0"/>
                </a:rPr>
                <a:t>cai</a:t>
              </a:r>
              <a:r>
                <a:rPr kumimoji="0" lang="en-US" sz="1600" dirty="0">
                  <a:latin typeface="Calibri" pitchFamily="34" charset="0"/>
                </a:rPr>
                <a:t> </a:t>
              </a:r>
              <a:r>
                <a:rPr kumimoji="0" lang="en-US" sz="1600" dirty="0" err="1">
                  <a:latin typeface="Calibri" pitchFamily="34" charset="0"/>
                </a:rPr>
                <a:t>devido</a:t>
              </a:r>
              <a:r>
                <a:rPr kumimoji="0" lang="en-US" sz="1600" dirty="0">
                  <a:latin typeface="Calibri" pitchFamily="34" charset="0"/>
                </a:rPr>
                <a:t> à </a:t>
              </a:r>
              <a:r>
                <a:rPr kumimoji="0" lang="en-US" sz="1600" dirty="0" err="1">
                  <a:latin typeface="Calibri" pitchFamily="34" charset="0"/>
                </a:rPr>
                <a:t>sua</a:t>
              </a:r>
              <a:r>
                <a:rPr kumimoji="0" lang="en-US" sz="1600" dirty="0">
                  <a:latin typeface="Calibri" pitchFamily="34" charset="0"/>
                </a:rPr>
                <a:t> </a:t>
              </a:r>
              <a:r>
                <a:rPr kumimoji="0" lang="en-US" sz="1600" dirty="0" err="1">
                  <a:latin typeface="Calibri" pitchFamily="34" charset="0"/>
                </a:rPr>
                <a:t>resistência</a:t>
              </a:r>
              <a:r>
                <a:rPr kumimoji="0" lang="en-US" sz="1600" dirty="0">
                  <a:latin typeface="Calibri" pitchFamily="34" charset="0"/>
                </a:rPr>
                <a:t> </a:t>
              </a:r>
            </a:p>
            <a:p>
              <a:pPr algn="ctr"/>
              <a:r>
                <a:rPr kumimoji="0" lang="en-US" sz="1600" dirty="0" err="1">
                  <a:latin typeface="Calibri" pitchFamily="34" charset="0"/>
                </a:rPr>
                <a:t>negativa</a:t>
              </a:r>
              <a:r>
                <a:rPr kumimoji="0" lang="en-US" sz="1600" dirty="0">
                  <a:latin typeface="Calibri" pitchFamily="34" charset="0"/>
                </a:rPr>
                <a:t> </a:t>
              </a:r>
              <a:r>
                <a:rPr kumimoji="0" lang="en-US" sz="1600" dirty="0" err="1">
                  <a:latin typeface="Calibri" pitchFamily="34" charset="0"/>
                </a:rPr>
                <a:t>característica</a:t>
              </a:r>
              <a:r>
                <a:rPr kumimoji="0" lang="en-US" sz="16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39956" name="Line 24"/>
            <p:cNvSpPr>
              <a:spLocks noChangeShapeType="1"/>
            </p:cNvSpPr>
            <p:nvPr/>
          </p:nvSpPr>
          <p:spPr bwMode="auto">
            <a:xfrm>
              <a:off x="1134" y="2432"/>
              <a:ext cx="796" cy="0"/>
            </a:xfrm>
            <a:prstGeom prst="line">
              <a:avLst/>
            </a:prstGeom>
            <a:noFill/>
            <a:ln w="28575">
              <a:solidFill>
                <a:srgbClr val="B5011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9957" name="Line 25"/>
            <p:cNvSpPr>
              <a:spLocks noChangeShapeType="1"/>
            </p:cNvSpPr>
            <p:nvPr/>
          </p:nvSpPr>
          <p:spPr bwMode="auto">
            <a:xfrm>
              <a:off x="1552" y="1456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1450975" y="5492750"/>
            <a:ext cx="48447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 UJT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útil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  <a:p>
            <a:pPr algn="ctr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usado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aplicações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tempo 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controle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51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5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05" name="Picture 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263" y="547688"/>
            <a:ext cx="420052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672685" y="131999"/>
            <a:ext cx="59259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FF0000"/>
                </a:solidFill>
                <a:latin typeface="Calibri" pitchFamily="34" charset="0"/>
              </a:rPr>
              <a:t>Quiz sobre outros tipos de transistores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72380" y="1037010"/>
            <a:ext cx="8474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BJTs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controlados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____________.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526740" y="917910"/>
            <a:ext cx="14503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corrente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34279" y="1753006"/>
            <a:ext cx="86631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FETs 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controlados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__________.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4562882" y="1653363"/>
            <a:ext cx="1191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tensão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72380" y="2480486"/>
            <a:ext cx="892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JFETs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operam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no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modo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____________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016385" y="2377061"/>
            <a:ext cx="15106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 err="1" smtClean="0">
                <a:solidFill>
                  <a:srgbClr val="FF0000"/>
                </a:solidFill>
                <a:latin typeface="Calibri" pitchFamily="34" charset="0"/>
              </a:rPr>
              <a:t>depleção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272380" y="3292138"/>
            <a:ext cx="99840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MOSFETs 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operam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no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modo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____________________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3635375" y="3159531"/>
            <a:ext cx="22342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intensificação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272380" y="4847009"/>
            <a:ext cx="94612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UJTs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úteis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___________________.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3313956" y="4737640"/>
            <a:ext cx="23842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amplificadores</a:t>
            </a:r>
            <a:endParaRPr kumimoji="0"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272380" y="4088928"/>
            <a:ext cx="8821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IGBTs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controlados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__________.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4707986" y="4002188"/>
            <a:ext cx="1191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FF0000"/>
                </a:solidFill>
                <a:latin typeface="Calibri" pitchFamily="34" charset="0"/>
              </a:rPr>
              <a:t>tensão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754905" y="58368"/>
            <a:ext cx="7796237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0161" dir="20493903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defTabSz="876300" eaLnBrk="1" latinLnBrk="1" hangingPunct="1">
              <a:defRPr/>
            </a:pPr>
            <a:r>
              <a:rPr kumimoji="0" lang="en-US" sz="3700" dirty="0">
                <a:solidFill>
                  <a:srgbClr val="FF0000"/>
                </a:solidFill>
                <a:latin typeface="Calibri" pitchFamily="34" charset="0"/>
              </a:rPr>
              <a:t>Como </a:t>
            </a:r>
            <a:r>
              <a:rPr kumimoji="0" lang="en-US" sz="3700" dirty="0" err="1">
                <a:solidFill>
                  <a:srgbClr val="FF0000"/>
                </a:solidFill>
                <a:latin typeface="Calibri" pitchFamily="34" charset="0"/>
              </a:rPr>
              <a:t>chaves</a:t>
            </a:r>
            <a:r>
              <a:rPr kumimoji="0" lang="en-US" sz="3700" dirty="0">
                <a:solidFill>
                  <a:srgbClr val="FF0000"/>
                </a:solidFill>
                <a:latin typeface="Calibri" pitchFamily="34" charset="0"/>
              </a:rPr>
              <a:t> de transistor </a:t>
            </a:r>
            <a:r>
              <a:rPr kumimoji="0" lang="en-US" sz="3700" dirty="0" err="1" smtClean="0">
                <a:solidFill>
                  <a:srgbClr val="FF0000"/>
                </a:solidFill>
                <a:latin typeface="Calibri" pitchFamily="34" charset="0"/>
              </a:rPr>
              <a:t>funcionam</a:t>
            </a:r>
            <a:r>
              <a:rPr kumimoji="0" lang="en-US" sz="3700" dirty="0" smtClean="0">
                <a:solidFill>
                  <a:srgbClr val="FF0000"/>
                </a:solidFill>
                <a:latin typeface="Calibri" pitchFamily="34" charset="0"/>
              </a:rPr>
              <a:t>?</a:t>
            </a:r>
            <a:endParaRPr kumimoji="0" lang="en-US" sz="37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21013" y="826851"/>
            <a:ext cx="8242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kumimoji="0" lang="en-US" sz="1600" dirty="0" err="1">
                <a:latin typeface="Calibri" pitchFamily="34" charset="0"/>
              </a:rPr>
              <a:t>Pode</a:t>
            </a:r>
            <a:r>
              <a:rPr kumimoji="0" lang="en-US" sz="1600" dirty="0">
                <a:latin typeface="Calibri" pitchFamily="34" charset="0"/>
              </a:rPr>
              <a:t> ser </a:t>
            </a:r>
            <a:r>
              <a:rPr kumimoji="0" lang="en-US" sz="1600" dirty="0" err="1">
                <a:latin typeface="Calibri" pitchFamily="34" charset="0"/>
              </a:rPr>
              <a:t>visto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como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relés</a:t>
            </a:r>
            <a:r>
              <a:rPr kumimoji="0" lang="en-US" sz="1600" dirty="0">
                <a:latin typeface="Calibri" pitchFamily="34" charset="0"/>
              </a:rPr>
              <a:t> de </a:t>
            </a:r>
            <a:r>
              <a:rPr kumimoji="0" lang="en-US" sz="1600" dirty="0" err="1">
                <a:latin typeface="Calibri" pitchFamily="34" charset="0"/>
              </a:rPr>
              <a:t>estado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 smtClean="0">
                <a:latin typeface="Calibri" pitchFamily="34" charset="0"/>
              </a:rPr>
              <a:t>sólido</a:t>
            </a:r>
            <a:r>
              <a:rPr kumimoji="0" lang="en-US" sz="1600" dirty="0" smtClean="0">
                <a:latin typeface="Calibri" pitchFamily="34" charset="0"/>
              </a:rPr>
              <a:t>: </a:t>
            </a:r>
            <a:r>
              <a:rPr kumimoji="0" lang="en-US" sz="1600" dirty="0" err="1" smtClean="0">
                <a:latin typeface="Calibri" pitchFamily="34" charset="0"/>
              </a:rPr>
              <a:t>eles</a:t>
            </a:r>
            <a:r>
              <a:rPr kumimoji="0" lang="en-US" sz="1600" dirty="0" smtClean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estão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>
                <a:solidFill>
                  <a:srgbClr val="FF0000"/>
                </a:solidFill>
                <a:latin typeface="Calibri" pitchFamily="34" charset="0"/>
              </a:rPr>
              <a:t>LIGADOS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ou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estão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>
                <a:solidFill>
                  <a:srgbClr val="3333CC"/>
                </a:solidFill>
                <a:latin typeface="Calibri" pitchFamily="34" charset="0"/>
              </a:rPr>
              <a:t>DESLIGADOS</a:t>
            </a:r>
            <a:r>
              <a:rPr kumimoji="0" lang="en-US" sz="1600" dirty="0">
                <a:latin typeface="Calibri" pitchFamily="34" charset="0"/>
              </a:rPr>
              <a:t>.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049824" y="1319718"/>
            <a:ext cx="2735749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0" lang="en-US" sz="1600" dirty="0" err="1">
                <a:latin typeface="Calibri" pitchFamily="34" charset="0"/>
              </a:rPr>
              <a:t>chaves</a:t>
            </a:r>
            <a:r>
              <a:rPr kumimoji="0" lang="en-US" sz="1600" dirty="0">
                <a:latin typeface="Calibri" pitchFamily="34" charset="0"/>
              </a:rPr>
              <a:t> BJT </a:t>
            </a:r>
            <a:r>
              <a:rPr kumimoji="0" lang="en-US" sz="1600" dirty="0" err="1">
                <a:latin typeface="Calibri" pitchFamily="34" charset="0"/>
              </a:rPr>
              <a:t>são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caracterizadas</a:t>
            </a:r>
            <a:r>
              <a:rPr kumimoji="0" lang="en-US" sz="1600" dirty="0">
                <a:latin typeface="Calibri" pitchFamily="34" charset="0"/>
              </a:rPr>
              <a:t> :</a:t>
            </a:r>
            <a:endParaRPr kumimoji="0" lang="en-US" sz="1600" baseline="-25000" dirty="0">
              <a:solidFill>
                <a:schemeClr val="accent1"/>
              </a:solidFill>
              <a:latin typeface="Calibri" pitchFamily="34" charset="0"/>
            </a:endParaRPr>
          </a:p>
          <a:p>
            <a:pPr eaLnBrk="1" latinLnBrk="1" hangingPunct="1"/>
            <a:endParaRPr kumimoji="0" lang="en-US" sz="1600" baseline="-2500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1692612" y="1990923"/>
            <a:ext cx="5972783" cy="4038600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endParaRPr kumimoji="0" lang="pt-BR" sz="2400" b="1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1190021" y="2115762"/>
            <a:ext cx="628729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0" lang="en-US" sz="2400" b="1" dirty="0">
                <a:latin typeface="Calibri" pitchFamily="34" charset="0"/>
              </a:rPr>
              <a:t>	</a:t>
            </a:r>
            <a:r>
              <a:rPr kumimoji="0" lang="en-US" sz="2400" b="1" dirty="0" err="1">
                <a:solidFill>
                  <a:srgbClr val="FF0000"/>
                </a:solidFill>
                <a:latin typeface="Calibri" pitchFamily="34" charset="0"/>
              </a:rPr>
              <a:t>corrente</a:t>
            </a:r>
            <a:r>
              <a:rPr kumimoji="0" lang="en-US" sz="2400" b="1" dirty="0">
                <a:latin typeface="Calibri" pitchFamily="34" charset="0"/>
              </a:rPr>
              <a:t> </a:t>
            </a:r>
            <a:r>
              <a:rPr kumimoji="0" lang="en-US" sz="2400" b="1" dirty="0">
                <a:solidFill>
                  <a:srgbClr val="3333CC"/>
                </a:solidFill>
                <a:latin typeface="Calibri" pitchFamily="34" charset="0"/>
              </a:rPr>
              <a:t>de </a:t>
            </a:r>
            <a:r>
              <a:rPr kumimoji="0" lang="en-US" sz="2400" b="1" dirty="0" err="1">
                <a:solidFill>
                  <a:srgbClr val="3333CC"/>
                </a:solidFill>
                <a:latin typeface="Calibri" pitchFamily="34" charset="0"/>
              </a:rPr>
              <a:t>alta</a:t>
            </a:r>
            <a:r>
              <a:rPr kumimoji="0" lang="en-US" sz="2400" b="1" dirty="0">
                <a:solidFill>
                  <a:srgbClr val="FF0000"/>
                </a:solidFill>
                <a:latin typeface="Calibri" pitchFamily="34" charset="0"/>
              </a:rPr>
              <a:t> base </a:t>
            </a:r>
            <a:endParaRPr kumimoji="0" lang="en-US" sz="2400" b="1" dirty="0">
              <a:latin typeface="Calibri" pitchFamily="34" charset="0"/>
            </a:endParaRPr>
          </a:p>
          <a:p>
            <a:pPr eaLnBrk="1" latinLnBrk="1" hangingPunct="1">
              <a:defRPr/>
            </a:pPr>
            <a:r>
              <a:rPr kumimoji="0" lang="en-US" sz="2400" b="1" dirty="0">
                <a:latin typeface="Calibri" pitchFamily="34" charset="0"/>
              </a:rPr>
              <a:t>		</a:t>
            </a:r>
            <a:r>
              <a:rPr kumimoji="0" lang="en-US" sz="2400" b="1" dirty="0">
                <a:solidFill>
                  <a:srgbClr val="3333CC"/>
                </a:solidFill>
                <a:latin typeface="Calibri" pitchFamily="34" charset="0"/>
              </a:rPr>
              <a:t>(</a:t>
            </a:r>
            <a:r>
              <a:rPr kumimoji="0" lang="en-US" sz="2400" b="1" dirty="0" err="1">
                <a:solidFill>
                  <a:srgbClr val="3333CC"/>
                </a:solidFill>
                <a:latin typeface="Calibri" pitchFamily="34" charset="0"/>
              </a:rPr>
              <a:t>ou</a:t>
            </a:r>
            <a:r>
              <a:rPr kumimoji="0" lang="en-US" sz="2400" b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400" b="1" dirty="0" err="1">
                <a:solidFill>
                  <a:srgbClr val="3333CC"/>
                </a:solidFill>
                <a:latin typeface="Calibri" pitchFamily="34" charset="0"/>
              </a:rPr>
              <a:t>corrente</a:t>
            </a:r>
            <a:r>
              <a:rPr kumimoji="0" lang="en-US" sz="2400" b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400" b="1" dirty="0" err="1">
                <a:solidFill>
                  <a:srgbClr val="3333CC"/>
                </a:solidFill>
                <a:latin typeface="Calibri" pitchFamily="34" charset="0"/>
              </a:rPr>
              <a:t>sem</a:t>
            </a:r>
            <a:r>
              <a:rPr kumimoji="0" lang="en-US" sz="2400" b="1" dirty="0">
                <a:solidFill>
                  <a:srgbClr val="3333CC"/>
                </a:solidFill>
                <a:latin typeface="Calibri" pitchFamily="34" charset="0"/>
              </a:rPr>
              <a:t> base)</a:t>
            </a:r>
          </a:p>
          <a:p>
            <a:pPr eaLnBrk="1" latinLnBrk="1" hangingPunct="1">
              <a:defRPr/>
            </a:pPr>
            <a:endParaRPr kumimoji="0" lang="en-US" sz="24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latinLnBrk="1" hangingPunct="1">
              <a:defRPr/>
            </a:pPr>
            <a:r>
              <a:rPr kumimoji="0" lang="en-US" sz="2400" b="1" dirty="0">
                <a:latin typeface="Calibri" pitchFamily="34" charset="0"/>
              </a:rPr>
              <a:t>	</a:t>
            </a:r>
            <a:r>
              <a:rPr kumimoji="0" lang="en-US" sz="2400" b="1" dirty="0" err="1">
                <a:solidFill>
                  <a:srgbClr val="FF0000"/>
                </a:solidFill>
                <a:latin typeface="Calibri" pitchFamily="34" charset="0"/>
              </a:rPr>
              <a:t>baixa</a:t>
            </a:r>
            <a:r>
              <a:rPr kumimoji="0" lang="en-US" sz="24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400" b="1" dirty="0" err="1">
                <a:solidFill>
                  <a:srgbClr val="FF0000"/>
                </a:solidFill>
                <a:latin typeface="Calibri" pitchFamily="34" charset="0"/>
              </a:rPr>
              <a:t>resistência</a:t>
            </a:r>
            <a:r>
              <a:rPr kumimoji="0" lang="en-US" sz="2400" b="1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sz="2400" b="1" dirty="0" err="1">
                <a:solidFill>
                  <a:srgbClr val="FF0000"/>
                </a:solidFill>
                <a:latin typeface="Calibri" pitchFamily="34" charset="0"/>
              </a:rPr>
              <a:t>coletor</a:t>
            </a:r>
            <a:r>
              <a:rPr kumimoji="0" lang="en-US" sz="24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400" b="1" dirty="0" err="1">
                <a:solidFill>
                  <a:srgbClr val="FF0000"/>
                </a:solidFill>
                <a:latin typeface="Calibri" pitchFamily="34" charset="0"/>
              </a:rPr>
              <a:t>para</a:t>
            </a:r>
            <a:r>
              <a:rPr kumimoji="0" lang="en-US" sz="24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400" b="1" dirty="0" err="1">
                <a:solidFill>
                  <a:srgbClr val="FF0000"/>
                </a:solidFill>
                <a:latin typeface="Calibri" pitchFamily="34" charset="0"/>
              </a:rPr>
              <a:t>emissor</a:t>
            </a:r>
            <a:endParaRPr kumimoji="0" lang="en-US" sz="2400" b="1" dirty="0">
              <a:solidFill>
                <a:srgbClr val="0033CC"/>
              </a:solidFill>
              <a:latin typeface="Calibri" pitchFamily="34" charset="0"/>
            </a:endParaRPr>
          </a:p>
          <a:p>
            <a:pPr eaLnBrk="1" latinLnBrk="1" hangingPunct="1">
              <a:defRPr/>
            </a:pPr>
            <a:r>
              <a:rPr kumimoji="0" lang="en-US" sz="2400" b="1" dirty="0">
                <a:latin typeface="Calibri" pitchFamily="34" charset="0"/>
              </a:rPr>
              <a:t>		</a:t>
            </a:r>
            <a:r>
              <a:rPr kumimoji="0" lang="en-US" sz="2400" b="1" dirty="0">
                <a:solidFill>
                  <a:srgbClr val="3333CC"/>
                </a:solidFill>
                <a:latin typeface="Calibri" pitchFamily="34" charset="0"/>
              </a:rPr>
              <a:t>(</a:t>
            </a:r>
            <a:r>
              <a:rPr kumimoji="0" lang="en-US" sz="2400" b="1" dirty="0" err="1">
                <a:solidFill>
                  <a:srgbClr val="3333CC"/>
                </a:solidFill>
                <a:latin typeface="Calibri" pitchFamily="34" charset="0"/>
              </a:rPr>
              <a:t>ou</a:t>
            </a:r>
            <a:r>
              <a:rPr kumimoji="0" lang="en-US" sz="2400" b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400" b="1" dirty="0" err="1">
                <a:solidFill>
                  <a:srgbClr val="3333CC"/>
                </a:solidFill>
                <a:latin typeface="Calibri" pitchFamily="34" charset="0"/>
              </a:rPr>
              <a:t>resistência</a:t>
            </a:r>
            <a:r>
              <a:rPr kumimoji="0" lang="en-US" sz="2400" b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400" b="1" dirty="0" err="1">
                <a:solidFill>
                  <a:srgbClr val="3333CC"/>
                </a:solidFill>
                <a:latin typeface="Calibri" pitchFamily="34" charset="0"/>
              </a:rPr>
              <a:t>muito</a:t>
            </a:r>
            <a:r>
              <a:rPr kumimoji="0" lang="en-US" sz="2400" b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400" b="1" dirty="0" err="1">
                <a:solidFill>
                  <a:srgbClr val="3333CC"/>
                </a:solidFill>
                <a:latin typeface="Calibri" pitchFamily="34" charset="0"/>
              </a:rPr>
              <a:t>alta</a:t>
            </a:r>
            <a:r>
              <a:rPr kumimoji="0" lang="en-US" sz="2400" b="1" dirty="0">
                <a:solidFill>
                  <a:srgbClr val="3333CC"/>
                </a:solidFill>
                <a:latin typeface="Calibri" pitchFamily="34" charset="0"/>
              </a:rPr>
              <a:t>)</a:t>
            </a:r>
          </a:p>
          <a:p>
            <a:pPr eaLnBrk="1" latinLnBrk="1" hangingPunct="1">
              <a:defRPr/>
            </a:pPr>
            <a:endParaRPr kumimoji="0" lang="en-US" sz="2400" b="1" dirty="0">
              <a:solidFill>
                <a:srgbClr val="0033CC"/>
              </a:solidFill>
              <a:latin typeface="Calibri" pitchFamily="34" charset="0"/>
            </a:endParaRPr>
          </a:p>
          <a:p>
            <a:pPr eaLnBrk="1" latinLnBrk="1" hangingPunct="1">
              <a:defRPr/>
            </a:pPr>
            <a:r>
              <a:rPr kumimoji="0" lang="en-US" sz="2400" b="1" dirty="0">
                <a:latin typeface="Calibri" pitchFamily="34" charset="0"/>
              </a:rPr>
              <a:t>	</a:t>
            </a:r>
            <a:r>
              <a:rPr kumimoji="0" lang="en-US" sz="2400" b="1" dirty="0" err="1">
                <a:latin typeface="Calibri" pitchFamily="34" charset="0"/>
              </a:rPr>
              <a:t>dissipação</a:t>
            </a:r>
            <a:r>
              <a:rPr kumimoji="0" lang="en-US" sz="2400" b="1" dirty="0">
                <a:latin typeface="Calibri" pitchFamily="34" charset="0"/>
              </a:rPr>
              <a:t> de </a:t>
            </a:r>
            <a:r>
              <a:rPr kumimoji="0" lang="en-US" sz="2400" b="1" dirty="0" err="1">
                <a:latin typeface="Calibri" pitchFamily="34" charset="0"/>
              </a:rPr>
              <a:t>coletor</a:t>
            </a:r>
            <a:r>
              <a:rPr kumimoji="0" lang="en-US" sz="2400" b="1" dirty="0">
                <a:latin typeface="Calibri" pitchFamily="34" charset="0"/>
              </a:rPr>
              <a:t> </a:t>
            </a:r>
            <a:r>
              <a:rPr kumimoji="0" lang="en-US" sz="2400" b="1" dirty="0" err="1">
                <a:latin typeface="Calibri" pitchFamily="34" charset="0"/>
              </a:rPr>
              <a:t>baixo</a:t>
            </a:r>
            <a:endParaRPr kumimoji="0" lang="en-US" sz="2400" b="1" dirty="0">
              <a:solidFill>
                <a:schemeClr val="accent1"/>
              </a:solidFill>
              <a:latin typeface="Calibri" pitchFamily="34" charset="0"/>
            </a:endParaRPr>
          </a:p>
          <a:p>
            <a:pPr eaLnBrk="1" latinLnBrk="1" hangingPunct="1">
              <a:defRPr/>
            </a:pPr>
            <a:r>
              <a:rPr kumimoji="0" lang="en-US" sz="2400" b="1" dirty="0">
                <a:solidFill>
                  <a:schemeClr val="accent1"/>
                </a:solidFill>
                <a:latin typeface="Calibri" pitchFamily="34" charset="0"/>
              </a:rPr>
              <a:t>		</a:t>
            </a:r>
            <a:r>
              <a:rPr kumimoji="0" lang="en-US" sz="2400" b="1" dirty="0">
                <a:latin typeface="Calibri" pitchFamily="34" charset="0"/>
              </a:rPr>
              <a:t>P</a:t>
            </a:r>
            <a:r>
              <a:rPr kumimoji="0" lang="en-US" sz="2400" b="1" baseline="-25000" dirty="0">
                <a:latin typeface="Calibri" pitchFamily="34" charset="0"/>
              </a:rPr>
              <a:t>C</a:t>
            </a:r>
            <a:r>
              <a:rPr kumimoji="0" lang="en-US" sz="2400" b="1" dirty="0">
                <a:latin typeface="Calibri" pitchFamily="34" charset="0"/>
              </a:rPr>
              <a:t> = V</a:t>
            </a:r>
            <a:r>
              <a:rPr kumimoji="0" lang="en-US" sz="2400" b="1" baseline="-25000" dirty="0">
                <a:latin typeface="Calibri" pitchFamily="34" charset="0"/>
              </a:rPr>
              <a:t>CE</a:t>
            </a:r>
            <a:r>
              <a:rPr kumimoji="0" lang="en-US" sz="2400" b="1" dirty="0">
                <a:latin typeface="Calibri" pitchFamily="34" charset="0"/>
              </a:rPr>
              <a:t> x I</a:t>
            </a:r>
            <a:r>
              <a:rPr kumimoji="0" lang="en-US" sz="2400" b="1" baseline="-25000" dirty="0">
                <a:latin typeface="Calibri" pitchFamily="34" charset="0"/>
              </a:rPr>
              <a:t>C</a:t>
            </a:r>
            <a:endParaRPr kumimoji="0" lang="en-US" sz="2400" b="1" baseline="-25000" dirty="0">
              <a:solidFill>
                <a:schemeClr val="accent1"/>
              </a:solidFill>
              <a:latin typeface="Calibri" pitchFamily="34" charset="0"/>
            </a:endParaRPr>
          </a:p>
          <a:p>
            <a:pPr eaLnBrk="1" latinLnBrk="1" hangingPunct="1">
              <a:defRPr/>
            </a:pPr>
            <a:r>
              <a:rPr kumimoji="0" lang="en-US" sz="2400" b="1" dirty="0">
                <a:solidFill>
                  <a:schemeClr val="accent1"/>
                </a:solidFill>
                <a:latin typeface="Calibri" pitchFamily="34" charset="0"/>
              </a:rPr>
              <a:t>		</a:t>
            </a:r>
            <a:r>
              <a:rPr kumimoji="0" lang="en-US" sz="2400" b="1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kumimoji="0" lang="en-US" sz="2400" b="1" baseline="-25000" dirty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kumimoji="0" lang="en-US" sz="2400" b="1" dirty="0">
                <a:solidFill>
                  <a:srgbClr val="FF0000"/>
                </a:solidFill>
                <a:latin typeface="Calibri" pitchFamily="34" charset="0"/>
              </a:rPr>
              <a:t> = 0 x I</a:t>
            </a:r>
            <a:r>
              <a:rPr kumimoji="0" lang="en-US" sz="2400" b="1" baseline="-25000" dirty="0">
                <a:solidFill>
                  <a:srgbClr val="FF0000"/>
                </a:solidFill>
                <a:latin typeface="Calibri" pitchFamily="34" charset="0"/>
              </a:rPr>
              <a:t>C </a:t>
            </a:r>
            <a:r>
              <a:rPr kumimoji="0" lang="en-US" sz="2400" b="1" dirty="0">
                <a:solidFill>
                  <a:srgbClr val="FF0000"/>
                </a:solidFill>
                <a:latin typeface="Calibri" pitchFamily="34" charset="0"/>
              </a:rPr>
              <a:t>= 0</a:t>
            </a:r>
            <a:r>
              <a:rPr kumimoji="0" lang="en-US" sz="2400" b="1" baseline="-25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400" b="1" dirty="0">
                <a:solidFill>
                  <a:srgbClr val="FF0000"/>
                </a:solidFill>
                <a:latin typeface="Calibri" pitchFamily="34" charset="0"/>
              </a:rPr>
              <a:t>W	</a:t>
            </a:r>
            <a:r>
              <a:rPr kumimoji="0" lang="en-US" sz="2400" b="1" dirty="0">
                <a:solidFill>
                  <a:schemeClr val="accent1"/>
                </a:solidFill>
                <a:latin typeface="Calibri" pitchFamily="34" charset="0"/>
              </a:rPr>
              <a:t>	</a:t>
            </a:r>
          </a:p>
          <a:p>
            <a:pPr eaLnBrk="1" latinLnBrk="1" hangingPunct="1">
              <a:defRPr/>
            </a:pPr>
            <a:r>
              <a:rPr kumimoji="0" lang="en-US" sz="2400" b="1" dirty="0">
                <a:solidFill>
                  <a:schemeClr val="accent1"/>
                </a:solidFill>
                <a:latin typeface="Calibri" pitchFamily="34" charset="0"/>
              </a:rPr>
              <a:t>		</a:t>
            </a:r>
            <a:r>
              <a:rPr kumimoji="0" lang="en-US" sz="2400" b="1" dirty="0">
                <a:solidFill>
                  <a:srgbClr val="3333CC"/>
                </a:solidFill>
                <a:latin typeface="Calibri" pitchFamily="34" charset="0"/>
              </a:rPr>
              <a:t>(or P</a:t>
            </a:r>
            <a:r>
              <a:rPr kumimoji="0" lang="en-US" sz="2400" b="1" baseline="-25000" dirty="0">
                <a:solidFill>
                  <a:srgbClr val="3333CC"/>
                </a:solidFill>
                <a:latin typeface="Calibri" pitchFamily="34" charset="0"/>
              </a:rPr>
              <a:t>C</a:t>
            </a:r>
            <a:r>
              <a:rPr kumimoji="0" lang="en-US" sz="2400" b="1" dirty="0">
                <a:solidFill>
                  <a:srgbClr val="3333CC"/>
                </a:solidFill>
                <a:latin typeface="Calibri" pitchFamily="34" charset="0"/>
              </a:rPr>
              <a:t> = V</a:t>
            </a:r>
            <a:r>
              <a:rPr kumimoji="0" lang="en-US" sz="2400" b="1" baseline="-25000" dirty="0">
                <a:solidFill>
                  <a:srgbClr val="3333CC"/>
                </a:solidFill>
                <a:latin typeface="Calibri" pitchFamily="34" charset="0"/>
              </a:rPr>
              <a:t>CE</a:t>
            </a:r>
            <a:r>
              <a:rPr kumimoji="0" lang="en-US" sz="2400" b="1" dirty="0">
                <a:solidFill>
                  <a:srgbClr val="3333CC"/>
                </a:solidFill>
                <a:latin typeface="Calibri" pitchFamily="34" charset="0"/>
              </a:rPr>
              <a:t> x 0 = 0</a:t>
            </a:r>
            <a:r>
              <a:rPr kumimoji="0" lang="en-US" sz="2400" b="1" baseline="-25000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400" b="1" dirty="0">
                <a:solidFill>
                  <a:srgbClr val="3333CC"/>
                </a:solidFill>
                <a:latin typeface="Calibri" pitchFamily="34" charset="0"/>
              </a:rPr>
              <a:t>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ChangeArrowheads="1"/>
          </p:cNvSpPr>
          <p:nvPr/>
        </p:nvSpPr>
        <p:spPr bwMode="auto">
          <a:xfrm rot="5400000">
            <a:off x="7270750" y="3473450"/>
            <a:ext cx="558800" cy="165100"/>
          </a:xfrm>
          <a:prstGeom prst="rightArrow">
            <a:avLst>
              <a:gd name="adj1" fmla="val 50000"/>
              <a:gd name="adj2" fmla="val 846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r" eaLnBrk="1" latinLnBrk="1" hangingPunct="1"/>
            <a:endParaRPr kumimoji="0" lang="pt-BR" sz="2400"/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5486400" y="4038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5562600" y="4191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5638800" y="4343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flipV="1">
            <a:off x="5715000" y="3429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V="1">
            <a:off x="5715000" y="1778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3016" name="Group 8"/>
          <p:cNvGrpSpPr>
            <a:grpSpLocks/>
          </p:cNvGrpSpPr>
          <p:nvPr/>
        </p:nvGrpSpPr>
        <p:grpSpPr bwMode="auto">
          <a:xfrm>
            <a:off x="5257800" y="1371600"/>
            <a:ext cx="858838" cy="431800"/>
            <a:chOff x="3312" y="864"/>
            <a:chExt cx="541" cy="272"/>
          </a:xfrm>
        </p:grpSpPr>
        <p:sp>
          <p:nvSpPr>
            <p:cNvPr id="43086" name="AutoShape 9"/>
            <p:cNvSpPr>
              <a:spLocks noChangeArrowheads="1"/>
            </p:cNvSpPr>
            <p:nvPr/>
          </p:nvSpPr>
          <p:spPr bwMode="auto">
            <a:xfrm>
              <a:off x="3312" y="864"/>
              <a:ext cx="536" cy="272"/>
            </a:xfrm>
            <a:prstGeom prst="roundRect">
              <a:avLst>
                <a:gd name="adj" fmla="val 14704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87" name="Text Box 10"/>
            <p:cNvSpPr txBox="1">
              <a:spLocks noChangeArrowheads="1"/>
            </p:cNvSpPr>
            <p:nvPr/>
          </p:nvSpPr>
          <p:spPr bwMode="auto">
            <a:xfrm>
              <a:off x="3334" y="886"/>
              <a:ext cx="519" cy="19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400">
                  <a:solidFill>
                    <a:schemeClr val="bg1"/>
                  </a:solidFill>
                  <a:latin typeface="Arial" charset="0"/>
                </a:rPr>
                <a:t>CARGA</a:t>
              </a:r>
            </a:p>
          </p:txBody>
        </p:sp>
      </p:grpSp>
      <p:grpSp>
        <p:nvGrpSpPr>
          <p:cNvPr id="43017" name="Group 11"/>
          <p:cNvGrpSpPr>
            <a:grpSpLocks/>
          </p:cNvGrpSpPr>
          <p:nvPr/>
        </p:nvGrpSpPr>
        <p:grpSpPr bwMode="auto">
          <a:xfrm>
            <a:off x="7543800" y="2667000"/>
            <a:ext cx="457200" cy="457200"/>
            <a:chOff x="4752" y="1680"/>
            <a:chExt cx="288" cy="288"/>
          </a:xfrm>
        </p:grpSpPr>
        <p:sp>
          <p:nvSpPr>
            <p:cNvPr id="43082" name="Line 12"/>
            <p:cNvSpPr>
              <a:spLocks noChangeShapeType="1"/>
            </p:cNvSpPr>
            <p:nvPr/>
          </p:nvSpPr>
          <p:spPr bwMode="auto">
            <a:xfrm>
              <a:off x="4752" y="16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083" name="Line 13"/>
            <p:cNvSpPr>
              <a:spLocks noChangeShapeType="1"/>
            </p:cNvSpPr>
            <p:nvPr/>
          </p:nvSpPr>
          <p:spPr bwMode="auto">
            <a:xfrm>
              <a:off x="4848" y="177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084" name="Line 14"/>
            <p:cNvSpPr>
              <a:spLocks noChangeShapeType="1"/>
            </p:cNvSpPr>
            <p:nvPr/>
          </p:nvSpPr>
          <p:spPr bwMode="auto">
            <a:xfrm>
              <a:off x="4848" y="196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085" name="Line 15"/>
            <p:cNvSpPr>
              <a:spLocks noChangeShapeType="1"/>
            </p:cNvSpPr>
            <p:nvPr/>
          </p:nvSpPr>
          <p:spPr bwMode="auto">
            <a:xfrm>
              <a:off x="4752" y="18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3018" name="Line 16"/>
          <p:cNvSpPr>
            <a:spLocks noChangeShapeType="1"/>
          </p:cNvSpPr>
          <p:nvPr/>
        </p:nvSpPr>
        <p:spPr bwMode="auto">
          <a:xfrm flipV="1">
            <a:off x="5715000" y="838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019" name="Line 17"/>
          <p:cNvSpPr>
            <a:spLocks noChangeShapeType="1"/>
          </p:cNvSpPr>
          <p:nvPr/>
        </p:nvSpPr>
        <p:spPr bwMode="auto">
          <a:xfrm>
            <a:off x="5715000" y="8382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020" name="Line 18"/>
          <p:cNvSpPr>
            <a:spLocks noChangeShapeType="1"/>
          </p:cNvSpPr>
          <p:nvPr/>
        </p:nvSpPr>
        <p:spPr bwMode="auto">
          <a:xfrm>
            <a:off x="7772400" y="8382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021" name="Line 19"/>
          <p:cNvSpPr>
            <a:spLocks noChangeShapeType="1"/>
          </p:cNvSpPr>
          <p:nvPr/>
        </p:nvSpPr>
        <p:spPr bwMode="auto">
          <a:xfrm>
            <a:off x="7772400" y="31242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3022" name="Group 20"/>
          <p:cNvGrpSpPr>
            <a:grpSpLocks/>
          </p:cNvGrpSpPr>
          <p:nvPr/>
        </p:nvGrpSpPr>
        <p:grpSpPr bwMode="auto">
          <a:xfrm>
            <a:off x="7543800" y="4038600"/>
            <a:ext cx="457200" cy="304800"/>
            <a:chOff x="4752" y="2544"/>
            <a:chExt cx="288" cy="192"/>
          </a:xfrm>
        </p:grpSpPr>
        <p:sp>
          <p:nvSpPr>
            <p:cNvPr id="43079" name="Line 21"/>
            <p:cNvSpPr>
              <a:spLocks noChangeShapeType="1"/>
            </p:cNvSpPr>
            <p:nvPr/>
          </p:nvSpPr>
          <p:spPr bwMode="auto">
            <a:xfrm>
              <a:off x="4752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080" name="Line 22"/>
            <p:cNvSpPr>
              <a:spLocks noChangeShapeType="1"/>
            </p:cNvSpPr>
            <p:nvPr/>
          </p:nvSpPr>
          <p:spPr bwMode="auto">
            <a:xfrm>
              <a:off x="4800" y="26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081" name="Line 23"/>
            <p:cNvSpPr>
              <a:spLocks noChangeShapeType="1"/>
            </p:cNvSpPr>
            <p:nvPr/>
          </p:nvSpPr>
          <p:spPr bwMode="auto">
            <a:xfrm>
              <a:off x="4848" y="273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4296" name="AutoShape 24"/>
          <p:cNvSpPr>
            <a:spLocks noChangeArrowheads="1"/>
          </p:cNvSpPr>
          <p:nvPr/>
        </p:nvSpPr>
        <p:spPr bwMode="auto">
          <a:xfrm rot="5400000">
            <a:off x="7270750" y="1720850"/>
            <a:ext cx="558800" cy="165100"/>
          </a:xfrm>
          <a:prstGeom prst="rightArrow">
            <a:avLst>
              <a:gd name="adj1" fmla="val 50000"/>
              <a:gd name="adj2" fmla="val 846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r" eaLnBrk="1" latinLnBrk="1" hangingPunct="1"/>
            <a:endParaRPr kumimoji="0" lang="pt-BR" sz="2400"/>
          </a:p>
        </p:txBody>
      </p:sp>
      <p:sp>
        <p:nvSpPr>
          <p:cNvPr id="54297" name="AutoShape 25"/>
          <p:cNvSpPr>
            <a:spLocks noChangeArrowheads="1"/>
          </p:cNvSpPr>
          <p:nvPr/>
        </p:nvSpPr>
        <p:spPr bwMode="auto">
          <a:xfrm rot="16200000" flipV="1">
            <a:off x="5670550" y="3397250"/>
            <a:ext cx="558800" cy="165100"/>
          </a:xfrm>
          <a:prstGeom prst="rightArrow">
            <a:avLst>
              <a:gd name="adj1" fmla="val 50000"/>
              <a:gd name="adj2" fmla="val 846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r" eaLnBrk="1" latinLnBrk="1" hangingPunct="1"/>
            <a:endParaRPr kumimoji="0" lang="pt-BR" sz="2400"/>
          </a:p>
        </p:txBody>
      </p:sp>
      <p:sp>
        <p:nvSpPr>
          <p:cNvPr id="54298" name="AutoShape 26"/>
          <p:cNvSpPr>
            <a:spLocks noChangeArrowheads="1"/>
          </p:cNvSpPr>
          <p:nvPr/>
        </p:nvSpPr>
        <p:spPr bwMode="auto">
          <a:xfrm rot="16200000" flipV="1">
            <a:off x="5670550" y="2101850"/>
            <a:ext cx="558800" cy="165100"/>
          </a:xfrm>
          <a:prstGeom prst="rightArrow">
            <a:avLst>
              <a:gd name="adj1" fmla="val 50000"/>
              <a:gd name="adj2" fmla="val 846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r" eaLnBrk="1" latinLnBrk="1" hangingPunct="1"/>
            <a:endParaRPr kumimoji="0" lang="pt-BR" sz="2400"/>
          </a:p>
        </p:txBody>
      </p:sp>
      <p:sp>
        <p:nvSpPr>
          <p:cNvPr id="54299" name="AutoShape 27"/>
          <p:cNvSpPr>
            <a:spLocks noChangeArrowheads="1"/>
          </p:cNvSpPr>
          <p:nvPr/>
        </p:nvSpPr>
        <p:spPr bwMode="auto">
          <a:xfrm flipV="1">
            <a:off x="6477000" y="990600"/>
            <a:ext cx="558800" cy="165100"/>
          </a:xfrm>
          <a:prstGeom prst="rightArrow">
            <a:avLst>
              <a:gd name="adj1" fmla="val 50000"/>
              <a:gd name="adj2" fmla="val 846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r" eaLnBrk="1" latinLnBrk="1" hangingPunct="1"/>
            <a:endParaRPr kumimoji="0" lang="pt-BR" sz="2400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272088" y="1371600"/>
            <a:ext cx="858837" cy="431800"/>
            <a:chOff x="3312" y="864"/>
            <a:chExt cx="541" cy="272"/>
          </a:xfrm>
        </p:grpSpPr>
        <p:sp>
          <p:nvSpPr>
            <p:cNvPr id="43077" name="AutoShape 29"/>
            <p:cNvSpPr>
              <a:spLocks noChangeArrowheads="1"/>
            </p:cNvSpPr>
            <p:nvPr/>
          </p:nvSpPr>
          <p:spPr bwMode="auto">
            <a:xfrm>
              <a:off x="3312" y="864"/>
              <a:ext cx="536" cy="272"/>
            </a:xfrm>
            <a:prstGeom prst="roundRect">
              <a:avLst>
                <a:gd name="adj" fmla="val 1470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78" name="Text Box 30"/>
            <p:cNvSpPr txBox="1">
              <a:spLocks noChangeArrowheads="1"/>
            </p:cNvSpPr>
            <p:nvPr/>
          </p:nvSpPr>
          <p:spPr bwMode="auto">
            <a:xfrm>
              <a:off x="3334" y="886"/>
              <a:ext cx="519" cy="19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400">
                  <a:solidFill>
                    <a:schemeClr val="bg1"/>
                  </a:solidFill>
                  <a:latin typeface="Arial" charset="0"/>
                </a:rPr>
                <a:t>CARGA</a:t>
              </a:r>
            </a:p>
          </p:txBody>
        </p:sp>
      </p:grpSp>
      <p:grpSp>
        <p:nvGrpSpPr>
          <p:cNvPr id="43028" name="Group 31"/>
          <p:cNvGrpSpPr>
            <a:grpSpLocks/>
          </p:cNvGrpSpPr>
          <p:nvPr/>
        </p:nvGrpSpPr>
        <p:grpSpPr bwMode="auto">
          <a:xfrm>
            <a:off x="4648200" y="2362200"/>
            <a:ext cx="1143000" cy="1066800"/>
            <a:chOff x="2928" y="1488"/>
            <a:chExt cx="720" cy="672"/>
          </a:xfrm>
        </p:grpSpPr>
        <p:sp>
          <p:nvSpPr>
            <p:cNvPr id="43071" name="Freeform 32"/>
            <p:cNvSpPr>
              <a:spLocks noChangeArrowheads="1"/>
            </p:cNvSpPr>
            <p:nvPr/>
          </p:nvSpPr>
          <p:spPr bwMode="auto">
            <a:xfrm>
              <a:off x="3378" y="1942"/>
              <a:ext cx="112" cy="106"/>
            </a:xfrm>
            <a:custGeom>
              <a:avLst/>
              <a:gdLst>
                <a:gd name="T0" fmla="*/ 4 w 337"/>
                <a:gd name="T1" fmla="*/ 4 h 319"/>
                <a:gd name="T2" fmla="*/ 7 w 337"/>
                <a:gd name="T3" fmla="*/ 0 h 319"/>
                <a:gd name="T4" fmla="*/ 12 w 337"/>
                <a:gd name="T5" fmla="*/ 12 h 319"/>
                <a:gd name="T6" fmla="*/ 0 w 337"/>
                <a:gd name="T7" fmla="*/ 7 h 319"/>
                <a:gd name="T8" fmla="*/ 4 w 337"/>
                <a:gd name="T9" fmla="*/ 4 h 319"/>
                <a:gd name="T10" fmla="*/ 4 w 337"/>
                <a:gd name="T11" fmla="*/ 4 h 3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7"/>
                <a:gd name="T19" fmla="*/ 0 h 319"/>
                <a:gd name="T20" fmla="*/ 337 w 337"/>
                <a:gd name="T21" fmla="*/ 319 h 3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7" h="319">
                  <a:moveTo>
                    <a:pt x="107" y="96"/>
                  </a:moveTo>
                  <a:lnTo>
                    <a:pt x="203" y="0"/>
                  </a:lnTo>
                  <a:lnTo>
                    <a:pt x="337" y="319"/>
                  </a:lnTo>
                  <a:lnTo>
                    <a:pt x="0" y="203"/>
                  </a:lnTo>
                  <a:lnTo>
                    <a:pt x="107" y="96"/>
                  </a:lnTo>
                </a:path>
              </a:pathLst>
            </a:custGeom>
            <a:solidFill>
              <a:schemeClr val="tx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072" name="Oval 33"/>
            <p:cNvSpPr>
              <a:spLocks noChangeArrowheads="1"/>
            </p:cNvSpPr>
            <p:nvPr/>
          </p:nvSpPr>
          <p:spPr bwMode="auto">
            <a:xfrm>
              <a:off x="3072" y="1536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73" name="Line 34"/>
            <p:cNvSpPr>
              <a:spLocks noChangeShapeType="1"/>
            </p:cNvSpPr>
            <p:nvPr/>
          </p:nvSpPr>
          <p:spPr bwMode="auto">
            <a:xfrm flipH="1">
              <a:off x="2928" y="182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074" name="Line 35"/>
            <p:cNvSpPr>
              <a:spLocks noChangeShapeType="1"/>
            </p:cNvSpPr>
            <p:nvPr/>
          </p:nvSpPr>
          <p:spPr bwMode="auto">
            <a:xfrm>
              <a:off x="3360" y="163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075" name="Line 36"/>
            <p:cNvSpPr>
              <a:spLocks noChangeShapeType="1"/>
            </p:cNvSpPr>
            <p:nvPr/>
          </p:nvSpPr>
          <p:spPr bwMode="auto">
            <a:xfrm>
              <a:off x="3360" y="1920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076" name="Line 37"/>
            <p:cNvSpPr>
              <a:spLocks noChangeShapeType="1"/>
            </p:cNvSpPr>
            <p:nvPr/>
          </p:nvSpPr>
          <p:spPr bwMode="auto">
            <a:xfrm flipV="1">
              <a:off x="3360" y="148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3029" name="Group 38"/>
          <p:cNvGrpSpPr>
            <a:grpSpLocks/>
          </p:cNvGrpSpPr>
          <p:nvPr/>
        </p:nvGrpSpPr>
        <p:grpSpPr bwMode="auto">
          <a:xfrm>
            <a:off x="3721100" y="2819400"/>
            <a:ext cx="927100" cy="152400"/>
            <a:chOff x="2344" y="1776"/>
            <a:chExt cx="584" cy="96"/>
          </a:xfrm>
        </p:grpSpPr>
        <p:sp>
          <p:nvSpPr>
            <p:cNvPr id="43064" name="Line 39"/>
            <p:cNvSpPr>
              <a:spLocks noChangeShapeType="1"/>
            </p:cNvSpPr>
            <p:nvPr/>
          </p:nvSpPr>
          <p:spPr bwMode="auto">
            <a:xfrm flipV="1">
              <a:off x="2396" y="1776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065" name="Line 40"/>
            <p:cNvSpPr>
              <a:spLocks noChangeShapeType="1"/>
            </p:cNvSpPr>
            <p:nvPr/>
          </p:nvSpPr>
          <p:spPr bwMode="auto">
            <a:xfrm flipV="1">
              <a:off x="2780" y="1776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066" name="Line 41"/>
            <p:cNvSpPr>
              <a:spLocks noChangeShapeType="1"/>
            </p:cNvSpPr>
            <p:nvPr/>
          </p:nvSpPr>
          <p:spPr bwMode="auto">
            <a:xfrm flipH="1" flipV="1">
              <a:off x="2492" y="1776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067" name="Line 42"/>
            <p:cNvSpPr>
              <a:spLocks noChangeShapeType="1"/>
            </p:cNvSpPr>
            <p:nvPr/>
          </p:nvSpPr>
          <p:spPr bwMode="auto">
            <a:xfrm flipH="1" flipV="1">
              <a:off x="2684" y="1776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068" name="Line 43"/>
            <p:cNvSpPr>
              <a:spLocks noChangeShapeType="1"/>
            </p:cNvSpPr>
            <p:nvPr/>
          </p:nvSpPr>
          <p:spPr bwMode="auto">
            <a:xfrm flipV="1">
              <a:off x="2588" y="1776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069" name="Line 44"/>
            <p:cNvSpPr>
              <a:spLocks noChangeAspect="1" noChangeShapeType="1"/>
            </p:cNvSpPr>
            <p:nvPr/>
          </p:nvSpPr>
          <p:spPr bwMode="auto">
            <a:xfrm flipH="1" flipV="1">
              <a:off x="2876" y="1776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070" name="Line 45"/>
            <p:cNvSpPr>
              <a:spLocks noChangeAspect="1" noChangeShapeType="1"/>
            </p:cNvSpPr>
            <p:nvPr/>
          </p:nvSpPr>
          <p:spPr bwMode="auto">
            <a:xfrm flipH="1" flipV="1">
              <a:off x="2344" y="1820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3030" name="Line 46"/>
          <p:cNvSpPr>
            <a:spLocks noChangeShapeType="1"/>
          </p:cNvSpPr>
          <p:nvPr/>
        </p:nvSpPr>
        <p:spPr bwMode="auto">
          <a:xfrm flipH="1">
            <a:off x="1828800" y="28956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319" name="AutoShape 47"/>
          <p:cNvSpPr>
            <a:spLocks noChangeArrowheads="1"/>
          </p:cNvSpPr>
          <p:nvPr/>
        </p:nvSpPr>
        <p:spPr bwMode="auto">
          <a:xfrm rot="10800000" flipV="1">
            <a:off x="3886200" y="3124200"/>
            <a:ext cx="558800" cy="165100"/>
          </a:xfrm>
          <a:prstGeom prst="rightArrow">
            <a:avLst>
              <a:gd name="adj1" fmla="val 50000"/>
              <a:gd name="adj2" fmla="val 846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latinLnBrk="1" hangingPunct="1"/>
            <a:endParaRPr kumimoji="0" lang="pt-BR" sz="2400"/>
          </a:p>
        </p:txBody>
      </p:sp>
      <p:sp>
        <p:nvSpPr>
          <p:cNvPr id="43032" name="AutoShape 48"/>
          <p:cNvSpPr>
            <a:spLocks noChangeArrowheads="1"/>
          </p:cNvSpPr>
          <p:nvPr/>
        </p:nvSpPr>
        <p:spPr bwMode="auto">
          <a:xfrm rot="5400000">
            <a:off x="952500" y="2476500"/>
            <a:ext cx="914400" cy="8382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4321" name="Line 49"/>
          <p:cNvSpPr>
            <a:spLocks noChangeShapeType="1"/>
          </p:cNvSpPr>
          <p:nvPr/>
        </p:nvSpPr>
        <p:spPr bwMode="auto">
          <a:xfrm>
            <a:off x="1981200" y="2743200"/>
            <a:ext cx="5334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322" name="Line 50"/>
          <p:cNvSpPr>
            <a:spLocks noChangeShapeType="1"/>
          </p:cNvSpPr>
          <p:nvPr/>
        </p:nvSpPr>
        <p:spPr bwMode="auto">
          <a:xfrm rot="-5400004">
            <a:off x="2247900" y="2476500"/>
            <a:ext cx="5334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323" name="Line 51"/>
          <p:cNvSpPr>
            <a:spLocks noChangeShapeType="1"/>
          </p:cNvSpPr>
          <p:nvPr/>
        </p:nvSpPr>
        <p:spPr bwMode="auto">
          <a:xfrm>
            <a:off x="2514600" y="2209800"/>
            <a:ext cx="5334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324" name="Line 52"/>
          <p:cNvSpPr>
            <a:spLocks noChangeShapeType="1"/>
          </p:cNvSpPr>
          <p:nvPr/>
        </p:nvSpPr>
        <p:spPr bwMode="auto">
          <a:xfrm>
            <a:off x="3048000" y="2743200"/>
            <a:ext cx="5334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325" name="Line 53"/>
          <p:cNvSpPr>
            <a:spLocks noChangeShapeType="1"/>
          </p:cNvSpPr>
          <p:nvPr/>
        </p:nvSpPr>
        <p:spPr bwMode="auto">
          <a:xfrm rot="-5400004">
            <a:off x="2781300" y="2476500"/>
            <a:ext cx="5334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038" name="Rectangle 54"/>
          <p:cNvSpPr>
            <a:spLocks noChangeArrowheads="1"/>
          </p:cNvSpPr>
          <p:nvPr/>
        </p:nvSpPr>
        <p:spPr bwMode="auto">
          <a:xfrm>
            <a:off x="6248400" y="990600"/>
            <a:ext cx="914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3810000" y="1371600"/>
            <a:ext cx="3832225" cy="2590800"/>
            <a:chOff x="2400" y="864"/>
            <a:chExt cx="2414" cy="1632"/>
          </a:xfrm>
        </p:grpSpPr>
        <p:sp>
          <p:nvSpPr>
            <p:cNvPr id="43059" name="Rectangle 56"/>
            <p:cNvSpPr>
              <a:spLocks noChangeArrowheads="1"/>
            </p:cNvSpPr>
            <p:nvPr/>
          </p:nvSpPr>
          <p:spPr bwMode="auto">
            <a:xfrm>
              <a:off x="2400" y="1968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60" name="Rectangle 57"/>
            <p:cNvSpPr>
              <a:spLocks noChangeArrowheads="1"/>
            </p:cNvSpPr>
            <p:nvPr/>
          </p:nvSpPr>
          <p:spPr bwMode="auto">
            <a:xfrm rot="5400000">
              <a:off x="3480" y="2136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61" name="Rectangle 58"/>
            <p:cNvSpPr>
              <a:spLocks noChangeArrowheads="1"/>
            </p:cNvSpPr>
            <p:nvPr/>
          </p:nvSpPr>
          <p:spPr bwMode="auto">
            <a:xfrm rot="5400000">
              <a:off x="3480" y="1368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62" name="Rectangle 59"/>
            <p:cNvSpPr>
              <a:spLocks noChangeArrowheads="1"/>
            </p:cNvSpPr>
            <p:nvPr/>
          </p:nvSpPr>
          <p:spPr bwMode="auto">
            <a:xfrm rot="5400000">
              <a:off x="4454" y="1080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63" name="Rectangle 60"/>
            <p:cNvSpPr>
              <a:spLocks noChangeArrowheads="1"/>
            </p:cNvSpPr>
            <p:nvPr/>
          </p:nvSpPr>
          <p:spPr bwMode="auto">
            <a:xfrm rot="5400000">
              <a:off x="4454" y="2136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5284788" y="1371600"/>
            <a:ext cx="858837" cy="431800"/>
            <a:chOff x="3312" y="864"/>
            <a:chExt cx="541" cy="272"/>
          </a:xfrm>
        </p:grpSpPr>
        <p:sp>
          <p:nvSpPr>
            <p:cNvPr id="43057" name="AutoShape 62"/>
            <p:cNvSpPr>
              <a:spLocks noChangeArrowheads="1"/>
            </p:cNvSpPr>
            <p:nvPr/>
          </p:nvSpPr>
          <p:spPr bwMode="auto">
            <a:xfrm>
              <a:off x="3312" y="864"/>
              <a:ext cx="536" cy="272"/>
            </a:xfrm>
            <a:prstGeom prst="roundRect">
              <a:avLst>
                <a:gd name="adj" fmla="val 14704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58" name="Text Box 63"/>
            <p:cNvSpPr txBox="1">
              <a:spLocks noChangeArrowheads="1"/>
            </p:cNvSpPr>
            <p:nvPr/>
          </p:nvSpPr>
          <p:spPr bwMode="auto">
            <a:xfrm>
              <a:off x="3334" y="886"/>
              <a:ext cx="519" cy="19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400">
                  <a:solidFill>
                    <a:schemeClr val="bg1"/>
                  </a:solidFill>
                  <a:latin typeface="Arial" charset="0"/>
                </a:rPr>
                <a:t>CARGA</a:t>
              </a:r>
            </a:p>
          </p:txBody>
        </p:sp>
      </p:grpSp>
      <p:sp>
        <p:nvSpPr>
          <p:cNvPr id="43041" name="Text Box 64"/>
          <p:cNvSpPr txBox="1">
            <a:spLocks noChangeArrowheads="1"/>
          </p:cNvSpPr>
          <p:nvPr/>
        </p:nvSpPr>
        <p:spPr bwMode="auto">
          <a:xfrm>
            <a:off x="914400" y="3352800"/>
            <a:ext cx="148113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0" lang="en-US" sz="1600">
                <a:solidFill>
                  <a:srgbClr val="0033CC"/>
                </a:solidFill>
                <a:latin typeface="Arial Black" pitchFamily="34" charset="0"/>
              </a:rPr>
              <a:t>CONDUTOR</a:t>
            </a:r>
          </a:p>
        </p:txBody>
      </p:sp>
      <p:sp>
        <p:nvSpPr>
          <p:cNvPr id="43042" name="Text Box 65"/>
          <p:cNvSpPr txBox="1">
            <a:spLocks noChangeArrowheads="1"/>
          </p:cNvSpPr>
          <p:nvPr/>
        </p:nvSpPr>
        <p:spPr bwMode="auto">
          <a:xfrm>
            <a:off x="1600200" y="4997450"/>
            <a:ext cx="6777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0" lang="en-US" sz="1800">
                <a:latin typeface="Arial Black" pitchFamily="34" charset="0"/>
              </a:rPr>
              <a:t>A saída do condutor é de zero volt, I</a:t>
            </a:r>
            <a:r>
              <a:rPr kumimoji="0" lang="en-US" sz="1800" baseline="-25000">
                <a:latin typeface="Arial Black" pitchFamily="34" charset="0"/>
              </a:rPr>
              <a:t>B</a:t>
            </a:r>
            <a:r>
              <a:rPr kumimoji="0" lang="en-US" sz="1800">
                <a:latin typeface="Arial Black" pitchFamily="34" charset="0"/>
              </a:rPr>
              <a:t> = 0 e I</a:t>
            </a:r>
            <a:r>
              <a:rPr kumimoji="0" lang="en-US" sz="1800" baseline="-25000">
                <a:latin typeface="Arial Black" pitchFamily="34" charset="0"/>
              </a:rPr>
              <a:t>CARGA</a:t>
            </a:r>
            <a:r>
              <a:rPr kumimoji="0" lang="en-US" sz="1800">
                <a:latin typeface="Arial Black" pitchFamily="34" charset="0"/>
              </a:rPr>
              <a:t> = 0</a:t>
            </a:r>
          </a:p>
        </p:txBody>
      </p: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1108075" y="4903788"/>
            <a:ext cx="7162800" cy="533400"/>
            <a:chOff x="768" y="3072"/>
            <a:chExt cx="4512" cy="336"/>
          </a:xfrm>
        </p:grpSpPr>
        <p:sp>
          <p:nvSpPr>
            <p:cNvPr id="43055" name="Rectangle 67"/>
            <p:cNvSpPr>
              <a:spLocks noChangeArrowheads="1"/>
            </p:cNvSpPr>
            <p:nvPr/>
          </p:nvSpPr>
          <p:spPr bwMode="auto">
            <a:xfrm>
              <a:off x="768" y="3072"/>
              <a:ext cx="4512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56" name="Text Box 68"/>
            <p:cNvSpPr txBox="1">
              <a:spLocks noChangeArrowheads="1"/>
            </p:cNvSpPr>
            <p:nvPr/>
          </p:nvSpPr>
          <p:spPr bwMode="auto">
            <a:xfrm>
              <a:off x="864" y="3128"/>
              <a:ext cx="11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endParaRPr kumimoji="0" lang="pt-BR" sz="1800">
                <a:latin typeface="Arial Black" pitchFamily="34" charset="0"/>
              </a:endParaRPr>
            </a:p>
          </p:txBody>
        </p:sp>
      </p:grp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193675" y="4841875"/>
            <a:ext cx="7162800" cy="533400"/>
            <a:chOff x="114" y="2930"/>
            <a:chExt cx="4512" cy="336"/>
          </a:xfrm>
        </p:grpSpPr>
        <p:sp>
          <p:nvSpPr>
            <p:cNvPr id="43053" name="Rectangle 70"/>
            <p:cNvSpPr>
              <a:spLocks noChangeArrowheads="1"/>
            </p:cNvSpPr>
            <p:nvPr/>
          </p:nvSpPr>
          <p:spPr bwMode="auto">
            <a:xfrm>
              <a:off x="114" y="2930"/>
              <a:ext cx="4512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43054" name="Text Box 71"/>
            <p:cNvSpPr txBox="1">
              <a:spLocks noChangeArrowheads="1"/>
            </p:cNvSpPr>
            <p:nvPr/>
          </p:nvSpPr>
          <p:spPr bwMode="auto">
            <a:xfrm>
              <a:off x="312" y="2968"/>
              <a:ext cx="39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800" dirty="0">
                  <a:latin typeface="Calibri" pitchFamily="34" charset="0"/>
                </a:rPr>
                <a:t>A </a:t>
              </a:r>
              <a:r>
                <a:rPr kumimoji="0" lang="en-US" sz="1800" dirty="0" err="1">
                  <a:latin typeface="Calibri" pitchFamily="34" charset="0"/>
                </a:rPr>
                <a:t>saída</a:t>
              </a:r>
              <a:r>
                <a:rPr kumimoji="0" lang="en-US" sz="1800" dirty="0">
                  <a:latin typeface="Calibri" pitchFamily="34" charset="0"/>
                </a:rPr>
                <a:t> do </a:t>
              </a:r>
              <a:r>
                <a:rPr kumimoji="0" lang="en-US" sz="1800" dirty="0" err="1">
                  <a:latin typeface="Calibri" pitchFamily="34" charset="0"/>
                </a:rPr>
                <a:t>condutor</a:t>
              </a:r>
              <a:r>
                <a:rPr kumimoji="0" lang="en-US" sz="1800" dirty="0">
                  <a:latin typeface="Calibri" pitchFamily="34" charset="0"/>
                </a:rPr>
                <a:t> é de zero volt, I</a:t>
              </a:r>
              <a:r>
                <a:rPr kumimoji="0" lang="en-US" sz="1800" baseline="-25000" dirty="0">
                  <a:latin typeface="Calibri" pitchFamily="34" charset="0"/>
                </a:rPr>
                <a:t>B</a:t>
              </a:r>
              <a:r>
                <a:rPr kumimoji="0" lang="en-US" sz="1800" dirty="0">
                  <a:latin typeface="Calibri" pitchFamily="34" charset="0"/>
                </a:rPr>
                <a:t> = 0 e a </a:t>
              </a:r>
              <a:r>
                <a:rPr kumimoji="0" lang="en-US" sz="1800" dirty="0" err="1">
                  <a:latin typeface="Calibri" pitchFamily="34" charset="0"/>
                </a:rPr>
                <a:t>carga</a:t>
              </a:r>
              <a:r>
                <a:rPr kumimoji="0" lang="en-US" sz="1800" dirty="0">
                  <a:latin typeface="Calibri" pitchFamily="34" charset="0"/>
                </a:rPr>
                <a:t> </a:t>
              </a:r>
              <a:r>
                <a:rPr kumimoji="0" lang="en-US" sz="1800" dirty="0" err="1">
                  <a:latin typeface="Calibri" pitchFamily="34" charset="0"/>
                </a:rPr>
                <a:t>está</a:t>
              </a:r>
              <a:r>
                <a:rPr kumimoji="0" lang="en-US" sz="1800" dirty="0">
                  <a:latin typeface="Calibri" pitchFamily="34" charset="0"/>
                </a:rPr>
                <a:t> </a:t>
              </a:r>
              <a:r>
                <a:rPr kumimoji="0" lang="en-US" sz="1800" dirty="0" err="1">
                  <a:latin typeface="Calibri" pitchFamily="34" charset="0"/>
                </a:rPr>
                <a:t>desligada</a:t>
              </a:r>
              <a:endParaRPr kumimoji="0" lang="en-US" sz="1800" dirty="0">
                <a:latin typeface="Calibri" pitchFamily="34" charset="0"/>
              </a:endParaRPr>
            </a:p>
          </p:txBody>
        </p:sp>
      </p:grpSp>
      <p:sp>
        <p:nvSpPr>
          <p:cNvPr id="43045" name="Text Box 72"/>
          <p:cNvSpPr txBox="1">
            <a:spLocks noChangeArrowheads="1"/>
          </p:cNvSpPr>
          <p:nvPr/>
        </p:nvSpPr>
        <p:spPr bwMode="auto">
          <a:xfrm>
            <a:off x="5867400" y="2590800"/>
            <a:ext cx="14636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0" lang="en-US" sz="1800">
                <a:latin typeface="Arial Black" pitchFamily="34" charset="0"/>
              </a:rPr>
              <a:t>R</a:t>
            </a:r>
            <a:r>
              <a:rPr kumimoji="0" lang="en-US" sz="1800" baseline="-25000">
                <a:latin typeface="Arial Black" pitchFamily="34" charset="0"/>
              </a:rPr>
              <a:t>CE</a:t>
            </a:r>
            <a:r>
              <a:rPr kumimoji="0" lang="en-US" sz="1800"/>
              <a:t>  </a:t>
            </a:r>
            <a:r>
              <a:rPr kumimoji="0" lang="en-US" b="1">
                <a:latin typeface="Symbol" pitchFamily="18" charset="2"/>
              </a:rPr>
              <a:t>@</a:t>
            </a:r>
            <a:r>
              <a:rPr kumimoji="0" lang="en-US" sz="1800" b="1"/>
              <a:t>  </a:t>
            </a:r>
            <a:r>
              <a:rPr kumimoji="0" lang="en-US" sz="2400" b="1">
                <a:latin typeface="Symbol" pitchFamily="18" charset="2"/>
                <a:sym typeface="Symbol" pitchFamily="18" charset="2"/>
              </a:rPr>
              <a:t></a:t>
            </a:r>
            <a:r>
              <a:rPr kumimoji="0" lang="en-US" sz="1800" b="1">
                <a:latin typeface="Symbol" pitchFamily="18" charset="2"/>
                <a:sym typeface="Symbol" pitchFamily="18" charset="2"/>
              </a:rPr>
              <a:t> </a:t>
            </a:r>
            <a:r>
              <a:rPr kumimoji="0" lang="en-US" sz="1800" b="1">
                <a:latin typeface="Symbol" pitchFamily="18" charset="2"/>
              </a:rPr>
              <a:t>W</a:t>
            </a:r>
            <a:endParaRPr kumimoji="0" lang="en-US" sz="1800" b="1"/>
          </a:p>
        </p:txBody>
      </p:sp>
      <p:grpSp>
        <p:nvGrpSpPr>
          <p:cNvPr id="12" name="Group 73"/>
          <p:cNvGrpSpPr>
            <a:grpSpLocks/>
          </p:cNvGrpSpPr>
          <p:nvPr/>
        </p:nvGrpSpPr>
        <p:grpSpPr bwMode="auto">
          <a:xfrm>
            <a:off x="5813425" y="2632075"/>
            <a:ext cx="1600200" cy="457200"/>
            <a:chOff x="3662" y="1658"/>
            <a:chExt cx="1008" cy="288"/>
          </a:xfrm>
        </p:grpSpPr>
        <p:sp>
          <p:nvSpPr>
            <p:cNvPr id="43051" name="Rectangle 74"/>
            <p:cNvSpPr>
              <a:spLocks noChangeArrowheads="1"/>
            </p:cNvSpPr>
            <p:nvPr/>
          </p:nvSpPr>
          <p:spPr bwMode="auto">
            <a:xfrm>
              <a:off x="3662" y="1658"/>
              <a:ext cx="100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52" name="Text Box 75"/>
            <p:cNvSpPr txBox="1">
              <a:spLocks noChangeArrowheads="1"/>
            </p:cNvSpPr>
            <p:nvPr/>
          </p:nvSpPr>
          <p:spPr bwMode="auto">
            <a:xfrm>
              <a:off x="3700" y="1670"/>
              <a:ext cx="87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800">
                  <a:latin typeface="Arial Black" pitchFamily="34" charset="0"/>
                </a:rPr>
                <a:t>R</a:t>
              </a:r>
              <a:r>
                <a:rPr kumimoji="0" lang="en-US" sz="1800" baseline="-25000">
                  <a:latin typeface="Arial Black" pitchFamily="34" charset="0"/>
                </a:rPr>
                <a:t>CE</a:t>
              </a:r>
              <a:r>
                <a:rPr kumimoji="0" lang="en-US" sz="1800"/>
                <a:t>  </a:t>
              </a:r>
              <a:r>
                <a:rPr kumimoji="0" lang="en-US" b="1">
                  <a:latin typeface="Symbol" pitchFamily="18" charset="2"/>
                </a:rPr>
                <a:t>@</a:t>
              </a:r>
              <a:r>
                <a:rPr kumimoji="0" lang="en-US" sz="1800" b="1"/>
                <a:t>  </a:t>
              </a:r>
              <a:r>
                <a:rPr kumimoji="0" lang="en-US" sz="1800">
                  <a:latin typeface="Arial Black" pitchFamily="34" charset="0"/>
                  <a:sym typeface="Symbol" pitchFamily="18" charset="2"/>
                </a:rPr>
                <a:t>0</a:t>
              </a:r>
              <a:r>
                <a:rPr kumimoji="0" lang="en-US" sz="1800" b="1">
                  <a:latin typeface="Symbol" pitchFamily="18" charset="2"/>
                  <a:sym typeface="Symbol" pitchFamily="18" charset="2"/>
                </a:rPr>
                <a:t> </a:t>
              </a:r>
              <a:r>
                <a:rPr kumimoji="0" lang="en-US" sz="1800" b="1">
                  <a:latin typeface="Symbol" pitchFamily="18" charset="2"/>
                </a:rPr>
                <a:t>W</a:t>
              </a:r>
              <a:endParaRPr kumimoji="0" lang="en-US" sz="1800" b="1"/>
            </a:p>
          </p:txBody>
        </p: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5800725" y="2590800"/>
            <a:ext cx="1524000" cy="533400"/>
            <a:chOff x="3654" y="1632"/>
            <a:chExt cx="960" cy="336"/>
          </a:xfrm>
        </p:grpSpPr>
        <p:sp>
          <p:nvSpPr>
            <p:cNvPr id="43049" name="Rectangle 77"/>
            <p:cNvSpPr>
              <a:spLocks noChangeArrowheads="1"/>
            </p:cNvSpPr>
            <p:nvPr/>
          </p:nvSpPr>
          <p:spPr bwMode="auto">
            <a:xfrm>
              <a:off x="3654" y="1632"/>
              <a:ext cx="960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50" name="Text Box 78"/>
            <p:cNvSpPr txBox="1">
              <a:spLocks noChangeArrowheads="1"/>
            </p:cNvSpPr>
            <p:nvPr/>
          </p:nvSpPr>
          <p:spPr bwMode="auto">
            <a:xfrm>
              <a:off x="3702" y="1632"/>
              <a:ext cx="92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800">
                  <a:latin typeface="Arial Black" pitchFamily="34" charset="0"/>
                </a:rPr>
                <a:t>R</a:t>
              </a:r>
              <a:r>
                <a:rPr kumimoji="0" lang="en-US" sz="1800" baseline="-25000">
                  <a:latin typeface="Arial Black" pitchFamily="34" charset="0"/>
                </a:rPr>
                <a:t>CE</a:t>
              </a:r>
              <a:r>
                <a:rPr kumimoji="0" lang="en-US" sz="1800"/>
                <a:t>  </a:t>
              </a:r>
              <a:r>
                <a:rPr kumimoji="0" lang="en-US" b="1">
                  <a:latin typeface="Symbol" pitchFamily="18" charset="2"/>
                </a:rPr>
                <a:t>@</a:t>
              </a:r>
              <a:r>
                <a:rPr kumimoji="0" lang="en-US" sz="1800" b="1"/>
                <a:t>  </a:t>
              </a:r>
              <a:r>
                <a:rPr kumimoji="0" lang="en-US" sz="2400" b="1">
                  <a:latin typeface="Symbol" pitchFamily="18" charset="2"/>
                  <a:sym typeface="Symbol" pitchFamily="18" charset="2"/>
                </a:rPr>
                <a:t></a:t>
              </a:r>
              <a:r>
                <a:rPr kumimoji="0" lang="en-US" sz="1800" b="1">
                  <a:latin typeface="Symbol" pitchFamily="18" charset="2"/>
                  <a:sym typeface="Symbol" pitchFamily="18" charset="2"/>
                </a:rPr>
                <a:t> </a:t>
              </a:r>
              <a:r>
                <a:rPr kumimoji="0" lang="en-US" sz="1800" b="1">
                  <a:latin typeface="Symbol" pitchFamily="18" charset="2"/>
                </a:rPr>
                <a:t>W</a:t>
              </a:r>
              <a:endParaRPr kumimoji="0" lang="en-US" sz="1800" b="1"/>
            </a:p>
          </p:txBody>
        </p:sp>
      </p:grpSp>
      <p:sp>
        <p:nvSpPr>
          <p:cNvPr id="43048" name="Text Box 79"/>
          <p:cNvSpPr txBox="1">
            <a:spLocks noChangeArrowheads="1"/>
          </p:cNvSpPr>
          <p:nvPr/>
        </p:nvSpPr>
        <p:spPr bwMode="auto">
          <a:xfrm>
            <a:off x="1752600" y="952500"/>
            <a:ext cx="22395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0" lang="en-US" sz="3200">
                <a:solidFill>
                  <a:srgbClr val="FF0000"/>
                </a:solidFill>
                <a:latin typeface="Calibri" pitchFamily="34" charset="0"/>
              </a:rPr>
              <a:t>CHAVE NPN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1" grpId="0" animBg="1"/>
      <p:bldP spid="54322" grpId="0" animBg="1"/>
      <p:bldP spid="54323" grpId="0" animBg="1"/>
      <p:bldP spid="54324" grpId="0" animBg="1"/>
      <p:bldP spid="543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reeform 2"/>
          <p:cNvSpPr>
            <a:spLocks noChangeArrowheads="1"/>
          </p:cNvSpPr>
          <p:nvPr/>
        </p:nvSpPr>
        <p:spPr bwMode="auto">
          <a:xfrm flipH="1">
            <a:off x="5514975" y="1774825"/>
            <a:ext cx="177800" cy="168275"/>
          </a:xfrm>
          <a:custGeom>
            <a:avLst/>
            <a:gdLst>
              <a:gd name="T0" fmla="*/ 2147483647 w 337"/>
              <a:gd name="T1" fmla="*/ 2147483647 h 319"/>
              <a:gd name="T2" fmla="*/ 2147483647 w 337"/>
              <a:gd name="T3" fmla="*/ 0 h 319"/>
              <a:gd name="T4" fmla="*/ 2147483647 w 337"/>
              <a:gd name="T5" fmla="*/ 2147483647 h 319"/>
              <a:gd name="T6" fmla="*/ 0 w 337"/>
              <a:gd name="T7" fmla="*/ 2147483647 h 319"/>
              <a:gd name="T8" fmla="*/ 2147483647 w 337"/>
              <a:gd name="T9" fmla="*/ 2147483647 h 319"/>
              <a:gd name="T10" fmla="*/ 2147483647 w 337"/>
              <a:gd name="T11" fmla="*/ 2147483647 h 3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7"/>
              <a:gd name="T19" fmla="*/ 0 h 319"/>
              <a:gd name="T20" fmla="*/ 337 w 337"/>
              <a:gd name="T21" fmla="*/ 319 h 3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7" h="319">
                <a:moveTo>
                  <a:pt x="107" y="96"/>
                </a:moveTo>
                <a:lnTo>
                  <a:pt x="203" y="0"/>
                </a:lnTo>
                <a:lnTo>
                  <a:pt x="337" y="319"/>
                </a:lnTo>
                <a:lnTo>
                  <a:pt x="0" y="203"/>
                </a:lnTo>
                <a:lnTo>
                  <a:pt x="107" y="96"/>
                </a:lnTo>
              </a:path>
            </a:pathLst>
          </a:cu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 flipV="1">
            <a:off x="5029200" y="16764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 flipH="1" flipV="1">
            <a:off x="3200400" y="21336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V="1">
            <a:off x="5486400" y="1828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flipV="1">
            <a:off x="5486400" y="16002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5486400" y="2286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4040" name="Group 8"/>
          <p:cNvGrpSpPr>
            <a:grpSpLocks/>
          </p:cNvGrpSpPr>
          <p:nvPr/>
        </p:nvGrpSpPr>
        <p:grpSpPr bwMode="auto">
          <a:xfrm>
            <a:off x="5437188" y="3098800"/>
            <a:ext cx="858837" cy="431800"/>
            <a:chOff x="3408" y="1952"/>
            <a:chExt cx="541" cy="272"/>
          </a:xfrm>
        </p:grpSpPr>
        <p:sp>
          <p:nvSpPr>
            <p:cNvPr id="44113" name="AutoShape 9"/>
            <p:cNvSpPr>
              <a:spLocks noChangeArrowheads="1"/>
            </p:cNvSpPr>
            <p:nvPr/>
          </p:nvSpPr>
          <p:spPr bwMode="auto">
            <a:xfrm>
              <a:off x="3408" y="1952"/>
              <a:ext cx="536" cy="272"/>
            </a:xfrm>
            <a:prstGeom prst="roundRect">
              <a:avLst>
                <a:gd name="adj" fmla="val 14704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114" name="Text Box 10"/>
            <p:cNvSpPr txBox="1">
              <a:spLocks noChangeArrowheads="1"/>
            </p:cNvSpPr>
            <p:nvPr/>
          </p:nvSpPr>
          <p:spPr bwMode="auto">
            <a:xfrm>
              <a:off x="3430" y="1974"/>
              <a:ext cx="519" cy="19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400">
                  <a:solidFill>
                    <a:schemeClr val="bg1"/>
                  </a:solidFill>
                  <a:latin typeface="Arial" charset="0"/>
                </a:rPr>
                <a:t>CARGA</a:t>
              </a:r>
            </a:p>
          </p:txBody>
        </p:sp>
      </p:grpSp>
      <p:sp>
        <p:nvSpPr>
          <p:cNvPr id="44041" name="Line 11"/>
          <p:cNvSpPr>
            <a:spLocks noChangeShapeType="1"/>
          </p:cNvSpPr>
          <p:nvPr/>
        </p:nvSpPr>
        <p:spPr bwMode="auto">
          <a:xfrm>
            <a:off x="5867400" y="2667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4042" name="Group 12"/>
          <p:cNvGrpSpPr>
            <a:grpSpLocks/>
          </p:cNvGrpSpPr>
          <p:nvPr/>
        </p:nvGrpSpPr>
        <p:grpSpPr bwMode="auto">
          <a:xfrm>
            <a:off x="7543800" y="2667000"/>
            <a:ext cx="457200" cy="457200"/>
            <a:chOff x="4752" y="1680"/>
            <a:chExt cx="288" cy="288"/>
          </a:xfrm>
        </p:grpSpPr>
        <p:sp>
          <p:nvSpPr>
            <p:cNvPr id="44109" name="Line 13"/>
            <p:cNvSpPr>
              <a:spLocks noChangeShapeType="1"/>
            </p:cNvSpPr>
            <p:nvPr/>
          </p:nvSpPr>
          <p:spPr bwMode="auto">
            <a:xfrm>
              <a:off x="4752" y="16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10" name="Line 14"/>
            <p:cNvSpPr>
              <a:spLocks noChangeShapeType="1"/>
            </p:cNvSpPr>
            <p:nvPr/>
          </p:nvSpPr>
          <p:spPr bwMode="auto">
            <a:xfrm>
              <a:off x="4848" y="177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11" name="Line 15"/>
            <p:cNvSpPr>
              <a:spLocks noChangeShapeType="1"/>
            </p:cNvSpPr>
            <p:nvPr/>
          </p:nvSpPr>
          <p:spPr bwMode="auto">
            <a:xfrm>
              <a:off x="4848" y="196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12" name="Line 16"/>
            <p:cNvSpPr>
              <a:spLocks noChangeShapeType="1"/>
            </p:cNvSpPr>
            <p:nvPr/>
          </p:nvSpPr>
          <p:spPr bwMode="auto">
            <a:xfrm>
              <a:off x="4752" y="18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4043" name="Line 17"/>
          <p:cNvSpPr>
            <a:spLocks noChangeShapeType="1"/>
          </p:cNvSpPr>
          <p:nvPr/>
        </p:nvSpPr>
        <p:spPr bwMode="auto">
          <a:xfrm>
            <a:off x="7772400" y="8382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044" name="Line 18"/>
          <p:cNvSpPr>
            <a:spLocks noChangeShapeType="1"/>
          </p:cNvSpPr>
          <p:nvPr/>
        </p:nvSpPr>
        <p:spPr bwMode="auto">
          <a:xfrm>
            <a:off x="7772400" y="31242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4045" name="Group 19"/>
          <p:cNvGrpSpPr>
            <a:grpSpLocks/>
          </p:cNvGrpSpPr>
          <p:nvPr/>
        </p:nvGrpSpPr>
        <p:grpSpPr bwMode="auto">
          <a:xfrm>
            <a:off x="7543800" y="4038600"/>
            <a:ext cx="457200" cy="304800"/>
            <a:chOff x="4752" y="2544"/>
            <a:chExt cx="288" cy="192"/>
          </a:xfrm>
        </p:grpSpPr>
        <p:sp>
          <p:nvSpPr>
            <p:cNvPr id="44106" name="Line 20"/>
            <p:cNvSpPr>
              <a:spLocks noChangeShapeType="1"/>
            </p:cNvSpPr>
            <p:nvPr/>
          </p:nvSpPr>
          <p:spPr bwMode="auto">
            <a:xfrm>
              <a:off x="4752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07" name="Line 21"/>
            <p:cNvSpPr>
              <a:spLocks noChangeShapeType="1"/>
            </p:cNvSpPr>
            <p:nvPr/>
          </p:nvSpPr>
          <p:spPr bwMode="auto">
            <a:xfrm>
              <a:off x="4800" y="26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08" name="Line 22"/>
            <p:cNvSpPr>
              <a:spLocks noChangeShapeType="1"/>
            </p:cNvSpPr>
            <p:nvPr/>
          </p:nvSpPr>
          <p:spPr bwMode="auto">
            <a:xfrm>
              <a:off x="4848" y="273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4046" name="Group 23"/>
          <p:cNvGrpSpPr>
            <a:grpSpLocks/>
          </p:cNvGrpSpPr>
          <p:nvPr/>
        </p:nvGrpSpPr>
        <p:grpSpPr bwMode="auto">
          <a:xfrm>
            <a:off x="5638800" y="4038600"/>
            <a:ext cx="457200" cy="304800"/>
            <a:chOff x="3552" y="2544"/>
            <a:chExt cx="288" cy="192"/>
          </a:xfrm>
        </p:grpSpPr>
        <p:sp>
          <p:nvSpPr>
            <p:cNvPr id="44103" name="Line 24"/>
            <p:cNvSpPr>
              <a:spLocks noChangeShapeType="1"/>
            </p:cNvSpPr>
            <p:nvPr/>
          </p:nvSpPr>
          <p:spPr bwMode="auto">
            <a:xfrm>
              <a:off x="3552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04" name="Line 25"/>
            <p:cNvSpPr>
              <a:spLocks noChangeShapeType="1"/>
            </p:cNvSpPr>
            <p:nvPr/>
          </p:nvSpPr>
          <p:spPr bwMode="auto">
            <a:xfrm>
              <a:off x="3600" y="26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05" name="Line 26"/>
            <p:cNvSpPr>
              <a:spLocks noChangeShapeType="1"/>
            </p:cNvSpPr>
            <p:nvPr/>
          </p:nvSpPr>
          <p:spPr bwMode="auto">
            <a:xfrm>
              <a:off x="3648" y="273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4047" name="Line 27"/>
          <p:cNvSpPr>
            <a:spLocks noChangeShapeType="1"/>
          </p:cNvSpPr>
          <p:nvPr/>
        </p:nvSpPr>
        <p:spPr bwMode="auto">
          <a:xfrm>
            <a:off x="5867400" y="3505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4048" name="Group 28"/>
          <p:cNvGrpSpPr>
            <a:grpSpLocks/>
          </p:cNvGrpSpPr>
          <p:nvPr/>
        </p:nvGrpSpPr>
        <p:grpSpPr bwMode="auto">
          <a:xfrm rot="5400000">
            <a:off x="3879850" y="1377950"/>
            <a:ext cx="927100" cy="152400"/>
            <a:chOff x="2444" y="868"/>
            <a:chExt cx="584" cy="96"/>
          </a:xfrm>
        </p:grpSpPr>
        <p:sp>
          <p:nvSpPr>
            <p:cNvPr id="44096" name="Line 29"/>
            <p:cNvSpPr>
              <a:spLocks noChangeShapeType="1"/>
            </p:cNvSpPr>
            <p:nvPr/>
          </p:nvSpPr>
          <p:spPr bwMode="auto">
            <a:xfrm flipV="1">
              <a:off x="2496" y="868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097" name="Line 30"/>
            <p:cNvSpPr>
              <a:spLocks noChangeShapeType="1"/>
            </p:cNvSpPr>
            <p:nvPr/>
          </p:nvSpPr>
          <p:spPr bwMode="auto">
            <a:xfrm flipV="1">
              <a:off x="2880" y="868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098" name="Line 31"/>
            <p:cNvSpPr>
              <a:spLocks noChangeShapeType="1"/>
            </p:cNvSpPr>
            <p:nvPr/>
          </p:nvSpPr>
          <p:spPr bwMode="auto">
            <a:xfrm flipH="1" flipV="1">
              <a:off x="2592" y="868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099" name="Line 32"/>
            <p:cNvSpPr>
              <a:spLocks noChangeShapeType="1"/>
            </p:cNvSpPr>
            <p:nvPr/>
          </p:nvSpPr>
          <p:spPr bwMode="auto">
            <a:xfrm flipH="1" flipV="1">
              <a:off x="2784" y="868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00" name="Line 33"/>
            <p:cNvSpPr>
              <a:spLocks noChangeShapeType="1"/>
            </p:cNvSpPr>
            <p:nvPr/>
          </p:nvSpPr>
          <p:spPr bwMode="auto">
            <a:xfrm flipV="1">
              <a:off x="2688" y="868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01" name="Line 34"/>
            <p:cNvSpPr>
              <a:spLocks noChangeAspect="1" noChangeShapeType="1"/>
            </p:cNvSpPr>
            <p:nvPr/>
          </p:nvSpPr>
          <p:spPr bwMode="auto">
            <a:xfrm flipH="1" flipV="1">
              <a:off x="2976" y="868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02" name="Line 35"/>
            <p:cNvSpPr>
              <a:spLocks noChangeAspect="1" noChangeShapeType="1"/>
            </p:cNvSpPr>
            <p:nvPr/>
          </p:nvSpPr>
          <p:spPr bwMode="auto">
            <a:xfrm flipH="1" flipV="1">
              <a:off x="2444" y="912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4049" name="Line 36"/>
          <p:cNvSpPr>
            <a:spLocks noChangeShapeType="1"/>
          </p:cNvSpPr>
          <p:nvPr/>
        </p:nvSpPr>
        <p:spPr bwMode="auto">
          <a:xfrm flipH="1">
            <a:off x="4343400" y="838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050" name="Line 37"/>
          <p:cNvSpPr>
            <a:spLocks noChangeShapeType="1"/>
          </p:cNvSpPr>
          <p:nvPr/>
        </p:nvSpPr>
        <p:spPr bwMode="auto">
          <a:xfrm>
            <a:off x="4343400" y="1905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051" name="Line 38"/>
          <p:cNvSpPr>
            <a:spLocks noChangeShapeType="1"/>
          </p:cNvSpPr>
          <p:nvPr/>
        </p:nvSpPr>
        <p:spPr bwMode="auto">
          <a:xfrm flipV="1">
            <a:off x="4343400" y="838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052" name="Line 39"/>
          <p:cNvSpPr>
            <a:spLocks noChangeShapeType="1"/>
          </p:cNvSpPr>
          <p:nvPr/>
        </p:nvSpPr>
        <p:spPr bwMode="auto">
          <a:xfrm flipV="1">
            <a:off x="5867400" y="838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053" name="AutoShape 40"/>
          <p:cNvSpPr>
            <a:spLocks noChangeArrowheads="1"/>
          </p:cNvSpPr>
          <p:nvPr/>
        </p:nvSpPr>
        <p:spPr bwMode="auto">
          <a:xfrm rot="5400000">
            <a:off x="2324100" y="1714500"/>
            <a:ext cx="914400" cy="8382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 flipV="1">
            <a:off x="3276600" y="2286000"/>
            <a:ext cx="5334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 rot="5400004" flipV="1">
            <a:off x="3543300" y="2552700"/>
            <a:ext cx="5334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339" name="Line 43"/>
          <p:cNvSpPr>
            <a:spLocks noChangeShapeType="1"/>
          </p:cNvSpPr>
          <p:nvPr/>
        </p:nvSpPr>
        <p:spPr bwMode="auto">
          <a:xfrm flipV="1">
            <a:off x="3810000" y="2819400"/>
            <a:ext cx="5334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 flipV="1">
            <a:off x="4343400" y="2286000"/>
            <a:ext cx="5334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 rot="5400004" flipV="1">
            <a:off x="4076700" y="2552700"/>
            <a:ext cx="5334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059" name="Text Box 46"/>
          <p:cNvSpPr txBox="1">
            <a:spLocks noChangeArrowheads="1"/>
          </p:cNvSpPr>
          <p:nvPr/>
        </p:nvSpPr>
        <p:spPr bwMode="auto">
          <a:xfrm>
            <a:off x="828675" y="1917700"/>
            <a:ext cx="1161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0" lang="en-US" sz="1600">
                <a:solidFill>
                  <a:srgbClr val="0033CC"/>
                </a:solidFill>
                <a:latin typeface="Calibri" pitchFamily="34" charset="0"/>
              </a:rPr>
              <a:t>CONDUTOR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3429000" y="1066800"/>
            <a:ext cx="4191000" cy="2743200"/>
            <a:chOff x="2160" y="672"/>
            <a:chExt cx="2640" cy="1728"/>
          </a:xfrm>
        </p:grpSpPr>
        <p:sp>
          <p:nvSpPr>
            <p:cNvPr id="44089" name="AutoShape 48"/>
            <p:cNvSpPr>
              <a:spLocks noChangeArrowheads="1"/>
            </p:cNvSpPr>
            <p:nvPr/>
          </p:nvSpPr>
          <p:spPr bwMode="auto">
            <a:xfrm>
              <a:off x="2832" y="1152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90" name="AutoShape 49"/>
            <p:cNvSpPr>
              <a:spLocks noChangeArrowheads="1"/>
            </p:cNvSpPr>
            <p:nvPr/>
          </p:nvSpPr>
          <p:spPr bwMode="auto">
            <a:xfrm>
              <a:off x="2160" y="1152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91" name="AutoShape 50"/>
            <p:cNvSpPr>
              <a:spLocks noChangeArrowheads="1"/>
            </p:cNvSpPr>
            <p:nvPr/>
          </p:nvSpPr>
          <p:spPr bwMode="auto">
            <a:xfrm rot="-5400004">
              <a:off x="2736" y="768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92" name="AutoShape 51"/>
            <p:cNvSpPr>
              <a:spLocks noChangeArrowheads="1"/>
            </p:cNvSpPr>
            <p:nvPr/>
          </p:nvSpPr>
          <p:spPr bwMode="auto">
            <a:xfrm rot="-5400004">
              <a:off x="3744" y="816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93" name="AutoShape 52"/>
            <p:cNvSpPr>
              <a:spLocks noChangeArrowheads="1"/>
            </p:cNvSpPr>
            <p:nvPr/>
          </p:nvSpPr>
          <p:spPr bwMode="auto">
            <a:xfrm rot="5400004" flipV="1">
              <a:off x="4560" y="2160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94" name="AutoShape 53"/>
            <p:cNvSpPr>
              <a:spLocks noChangeArrowheads="1"/>
            </p:cNvSpPr>
            <p:nvPr/>
          </p:nvSpPr>
          <p:spPr bwMode="auto">
            <a:xfrm rot="-5400004">
              <a:off x="3744" y="1584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95" name="AutoShape 54"/>
            <p:cNvSpPr>
              <a:spLocks noChangeArrowheads="1"/>
            </p:cNvSpPr>
            <p:nvPr/>
          </p:nvSpPr>
          <p:spPr bwMode="auto">
            <a:xfrm rot="5400004" flipV="1">
              <a:off x="4560" y="864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4061" name="Text Box 55"/>
          <p:cNvSpPr txBox="1">
            <a:spLocks noChangeArrowheads="1"/>
          </p:cNvSpPr>
          <p:nvPr/>
        </p:nvSpPr>
        <p:spPr bwMode="auto">
          <a:xfrm>
            <a:off x="1516063" y="4889500"/>
            <a:ext cx="698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/>
            <a:r>
              <a:rPr kumimoji="0" lang="en-US" sz="1800">
                <a:latin typeface="Arial Black" pitchFamily="34" charset="0"/>
              </a:rPr>
              <a:t>A saída do condutor está desligada (alta Z): o resistor</a:t>
            </a:r>
          </a:p>
          <a:p>
            <a:pPr algn="ctr" eaLnBrk="1" latinLnBrk="1" hangingPunct="1"/>
            <a:r>
              <a:rPr kumimoji="0" lang="en-US" sz="1800">
                <a:latin typeface="Arial Black" pitchFamily="34" charset="0"/>
              </a:rPr>
              <a:t>aumenta a tensão base logo V</a:t>
            </a:r>
            <a:r>
              <a:rPr kumimoji="0" lang="en-US" sz="1800" baseline="-25000">
                <a:latin typeface="Arial Black" pitchFamily="34" charset="0"/>
              </a:rPr>
              <a:t>BE</a:t>
            </a:r>
            <a:r>
              <a:rPr kumimoji="0" lang="en-US" sz="1800">
                <a:latin typeface="Arial Black" pitchFamily="34" charset="0"/>
              </a:rPr>
              <a:t> = 0</a:t>
            </a:r>
          </a:p>
        </p:txBody>
      </p:sp>
      <p:sp>
        <p:nvSpPr>
          <p:cNvPr id="44062" name="Text Box 56"/>
          <p:cNvSpPr txBox="1">
            <a:spLocks noChangeArrowheads="1"/>
          </p:cNvSpPr>
          <p:nvPr/>
        </p:nvSpPr>
        <p:spPr bwMode="auto">
          <a:xfrm>
            <a:off x="533400" y="685800"/>
            <a:ext cx="21866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0" lang="en-US" sz="3200">
                <a:solidFill>
                  <a:srgbClr val="FF0000"/>
                </a:solidFill>
                <a:latin typeface="Calibri" pitchFamily="34" charset="0"/>
              </a:rPr>
              <a:t>CHAVE PNP </a:t>
            </a:r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928688" y="4586288"/>
            <a:ext cx="8174037" cy="1066800"/>
            <a:chOff x="816" y="2976"/>
            <a:chExt cx="4087" cy="672"/>
          </a:xfrm>
        </p:grpSpPr>
        <p:sp>
          <p:nvSpPr>
            <p:cNvPr id="44087" name="Rectangle 58"/>
            <p:cNvSpPr>
              <a:spLocks noChangeArrowheads="1"/>
            </p:cNvSpPr>
            <p:nvPr/>
          </p:nvSpPr>
          <p:spPr bwMode="auto">
            <a:xfrm>
              <a:off x="816" y="2976"/>
              <a:ext cx="3744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88" name="Text Box 59"/>
            <p:cNvSpPr txBox="1">
              <a:spLocks noChangeArrowheads="1"/>
            </p:cNvSpPr>
            <p:nvPr/>
          </p:nvSpPr>
          <p:spPr bwMode="auto">
            <a:xfrm>
              <a:off x="937" y="3100"/>
              <a:ext cx="396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kumimoji="0" lang="en-US" sz="1800">
                  <a:latin typeface="Arial Black" pitchFamily="34" charset="0"/>
                </a:rPr>
                <a:t>A saída do condutor diminui: a queda</a:t>
              </a:r>
            </a:p>
            <a:p>
              <a:pPr algn="ctr" eaLnBrk="1" latinLnBrk="1" hangingPunct="1"/>
              <a:r>
                <a:rPr kumimoji="0" lang="en-US" sz="1800">
                  <a:latin typeface="Arial Black" pitchFamily="34" charset="0"/>
                </a:rPr>
                <a:t>de tensão através do resistor torna V</a:t>
              </a:r>
              <a:r>
                <a:rPr kumimoji="0" lang="en-US" sz="1800" baseline="-25000">
                  <a:latin typeface="Arial Black" pitchFamily="34" charset="0"/>
                </a:rPr>
                <a:t>BE</a:t>
              </a:r>
              <a:r>
                <a:rPr kumimoji="0" lang="en-US" sz="1800">
                  <a:latin typeface="Arial Black" pitchFamily="34" charset="0"/>
                </a:rPr>
                <a:t> negativa</a:t>
              </a:r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1108075" y="4856163"/>
            <a:ext cx="7050764" cy="1046162"/>
            <a:chOff x="471" y="3072"/>
            <a:chExt cx="4041" cy="432"/>
          </a:xfrm>
        </p:grpSpPr>
        <p:sp>
          <p:nvSpPr>
            <p:cNvPr id="44085" name="Rectangle 61"/>
            <p:cNvSpPr>
              <a:spLocks noChangeArrowheads="1"/>
            </p:cNvSpPr>
            <p:nvPr/>
          </p:nvSpPr>
          <p:spPr bwMode="auto">
            <a:xfrm>
              <a:off x="816" y="3072"/>
              <a:ext cx="3696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44086" name="Text Box 62"/>
            <p:cNvSpPr txBox="1">
              <a:spLocks noChangeArrowheads="1"/>
            </p:cNvSpPr>
            <p:nvPr/>
          </p:nvSpPr>
          <p:spPr bwMode="auto">
            <a:xfrm>
              <a:off x="471" y="3072"/>
              <a:ext cx="294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kumimoji="0" lang="en-US" sz="1800" dirty="0">
                  <a:latin typeface="Calibri" pitchFamily="34" charset="0"/>
                </a:rPr>
                <a:t>A </a:t>
              </a:r>
              <a:r>
                <a:rPr kumimoji="0" lang="en-US" sz="1800" dirty="0" err="1">
                  <a:latin typeface="Calibri" pitchFamily="34" charset="0"/>
                </a:rPr>
                <a:t>saída</a:t>
              </a:r>
              <a:r>
                <a:rPr kumimoji="0" lang="en-US" sz="1800" dirty="0">
                  <a:latin typeface="Calibri" pitchFamily="34" charset="0"/>
                </a:rPr>
                <a:t> do </a:t>
              </a:r>
              <a:r>
                <a:rPr kumimoji="0" lang="en-US" sz="1800" dirty="0" err="1">
                  <a:latin typeface="Calibri" pitchFamily="34" charset="0"/>
                </a:rPr>
                <a:t>condutor</a:t>
              </a:r>
              <a:r>
                <a:rPr kumimoji="0" lang="en-US" sz="1800" dirty="0">
                  <a:latin typeface="Calibri" pitchFamily="34" charset="0"/>
                </a:rPr>
                <a:t> </a:t>
              </a:r>
              <a:r>
                <a:rPr kumimoji="0" lang="en-US" sz="1800" dirty="0" err="1">
                  <a:latin typeface="Calibri" pitchFamily="34" charset="0"/>
                </a:rPr>
                <a:t>está</a:t>
              </a:r>
              <a:r>
                <a:rPr kumimoji="0" lang="en-US" sz="1800" dirty="0">
                  <a:latin typeface="Calibri" pitchFamily="34" charset="0"/>
                </a:rPr>
                <a:t> </a:t>
              </a:r>
              <a:r>
                <a:rPr kumimoji="0" lang="en-US" sz="1800" dirty="0" err="1">
                  <a:latin typeface="Calibri" pitchFamily="34" charset="0"/>
                </a:rPr>
                <a:t>desligada</a:t>
              </a:r>
              <a:r>
                <a:rPr kumimoji="0" lang="en-US" sz="1800" dirty="0">
                  <a:latin typeface="Calibri" pitchFamily="34" charset="0"/>
                </a:rPr>
                <a:t> (</a:t>
              </a:r>
              <a:r>
                <a:rPr kumimoji="0" lang="en-US" sz="1800" dirty="0" err="1">
                  <a:latin typeface="Calibri" pitchFamily="34" charset="0"/>
                </a:rPr>
                <a:t>alta</a:t>
              </a:r>
              <a:r>
                <a:rPr kumimoji="0" lang="en-US" sz="1800" dirty="0">
                  <a:latin typeface="Calibri" pitchFamily="34" charset="0"/>
                </a:rPr>
                <a:t> Z): o resistor</a:t>
              </a:r>
            </a:p>
            <a:p>
              <a:pPr algn="ctr" eaLnBrk="1" latinLnBrk="1" hangingPunct="1"/>
              <a:r>
                <a:rPr kumimoji="0" lang="en-US" sz="1800" dirty="0" err="1">
                  <a:latin typeface="Calibri" pitchFamily="34" charset="0"/>
                </a:rPr>
                <a:t>aumenta</a:t>
              </a:r>
              <a:r>
                <a:rPr kumimoji="0" lang="en-US" sz="1800" dirty="0">
                  <a:latin typeface="Calibri" pitchFamily="34" charset="0"/>
                </a:rPr>
                <a:t> a </a:t>
              </a:r>
              <a:r>
                <a:rPr kumimoji="0" lang="en-US" sz="1800" dirty="0" err="1">
                  <a:latin typeface="Calibri" pitchFamily="34" charset="0"/>
                </a:rPr>
                <a:t>tensão</a:t>
              </a:r>
              <a:r>
                <a:rPr kumimoji="0" lang="en-US" sz="1800" dirty="0">
                  <a:latin typeface="Calibri" pitchFamily="34" charset="0"/>
                </a:rPr>
                <a:t> base logo V</a:t>
              </a:r>
              <a:r>
                <a:rPr kumimoji="0" lang="en-US" sz="1800" baseline="-25000" dirty="0">
                  <a:latin typeface="Calibri" pitchFamily="34" charset="0"/>
                </a:rPr>
                <a:t>BE</a:t>
              </a:r>
              <a:r>
                <a:rPr kumimoji="0" lang="en-US" sz="1800" dirty="0">
                  <a:latin typeface="Calibri" pitchFamily="34" charset="0"/>
                </a:rPr>
                <a:t> = 0</a:t>
              </a:r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5438775" y="3098800"/>
            <a:ext cx="850900" cy="431800"/>
            <a:chOff x="3417" y="1917"/>
            <a:chExt cx="536" cy="272"/>
          </a:xfrm>
        </p:grpSpPr>
        <p:sp>
          <p:nvSpPr>
            <p:cNvPr id="44083" name="AutoShape 64"/>
            <p:cNvSpPr>
              <a:spLocks noChangeArrowheads="1"/>
            </p:cNvSpPr>
            <p:nvPr/>
          </p:nvSpPr>
          <p:spPr bwMode="auto">
            <a:xfrm>
              <a:off x="3417" y="1917"/>
              <a:ext cx="536" cy="272"/>
            </a:xfrm>
            <a:prstGeom prst="roundRect">
              <a:avLst>
                <a:gd name="adj" fmla="val 1470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84" name="Text Box 65"/>
            <p:cNvSpPr txBox="1">
              <a:spLocks noChangeArrowheads="1"/>
            </p:cNvSpPr>
            <p:nvPr/>
          </p:nvSpPr>
          <p:spPr bwMode="auto">
            <a:xfrm>
              <a:off x="3430" y="1948"/>
              <a:ext cx="519" cy="19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400">
                  <a:solidFill>
                    <a:schemeClr val="bg1"/>
                  </a:solidFill>
                  <a:latin typeface="Arial" charset="0"/>
                </a:rPr>
                <a:t>CARGA</a:t>
              </a:r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5438775" y="3113088"/>
            <a:ext cx="850900" cy="431800"/>
            <a:chOff x="3417" y="1935"/>
            <a:chExt cx="536" cy="272"/>
          </a:xfrm>
        </p:grpSpPr>
        <p:sp>
          <p:nvSpPr>
            <p:cNvPr id="44081" name="AutoShape 67"/>
            <p:cNvSpPr>
              <a:spLocks noChangeArrowheads="1"/>
            </p:cNvSpPr>
            <p:nvPr/>
          </p:nvSpPr>
          <p:spPr bwMode="auto">
            <a:xfrm>
              <a:off x="3417" y="1935"/>
              <a:ext cx="536" cy="272"/>
            </a:xfrm>
            <a:prstGeom prst="roundRect">
              <a:avLst>
                <a:gd name="adj" fmla="val 14704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82" name="Text Box 68"/>
            <p:cNvSpPr txBox="1">
              <a:spLocks noChangeArrowheads="1"/>
            </p:cNvSpPr>
            <p:nvPr/>
          </p:nvSpPr>
          <p:spPr bwMode="auto">
            <a:xfrm>
              <a:off x="3430" y="1948"/>
              <a:ext cx="519" cy="19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400">
                  <a:solidFill>
                    <a:schemeClr val="bg1"/>
                  </a:solidFill>
                  <a:latin typeface="Arial" charset="0"/>
                </a:rPr>
                <a:t>CARGA</a:t>
              </a:r>
            </a:p>
          </p:txBody>
        </p:sp>
      </p:grp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3276600" y="990600"/>
            <a:ext cx="4419600" cy="2895600"/>
            <a:chOff x="2064" y="624"/>
            <a:chExt cx="2784" cy="1824"/>
          </a:xfrm>
        </p:grpSpPr>
        <p:sp>
          <p:nvSpPr>
            <p:cNvPr id="44074" name="Oval 70"/>
            <p:cNvSpPr>
              <a:spLocks noChangeArrowheads="1"/>
            </p:cNvSpPr>
            <p:nvPr/>
          </p:nvSpPr>
          <p:spPr bwMode="auto">
            <a:xfrm>
              <a:off x="2784" y="1124"/>
              <a:ext cx="384" cy="19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75" name="Rectangle 71"/>
            <p:cNvSpPr>
              <a:spLocks noChangeArrowheads="1"/>
            </p:cNvSpPr>
            <p:nvPr/>
          </p:nvSpPr>
          <p:spPr bwMode="auto">
            <a:xfrm>
              <a:off x="2064" y="111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76" name="Rectangle 72"/>
            <p:cNvSpPr>
              <a:spLocks noChangeArrowheads="1"/>
            </p:cNvSpPr>
            <p:nvPr/>
          </p:nvSpPr>
          <p:spPr bwMode="auto">
            <a:xfrm>
              <a:off x="2824" y="624"/>
              <a:ext cx="240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77" name="Rectangle 73"/>
            <p:cNvSpPr>
              <a:spLocks noChangeArrowheads="1"/>
            </p:cNvSpPr>
            <p:nvPr/>
          </p:nvSpPr>
          <p:spPr bwMode="auto">
            <a:xfrm>
              <a:off x="3792" y="144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78" name="Rectangle 74"/>
            <p:cNvSpPr>
              <a:spLocks noChangeArrowheads="1"/>
            </p:cNvSpPr>
            <p:nvPr/>
          </p:nvSpPr>
          <p:spPr bwMode="auto">
            <a:xfrm>
              <a:off x="3792" y="672"/>
              <a:ext cx="240" cy="4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79" name="Rectangle 75"/>
            <p:cNvSpPr>
              <a:spLocks noChangeArrowheads="1"/>
            </p:cNvSpPr>
            <p:nvPr/>
          </p:nvSpPr>
          <p:spPr bwMode="auto">
            <a:xfrm>
              <a:off x="4560" y="72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80" name="Rectangle 76"/>
            <p:cNvSpPr>
              <a:spLocks noChangeArrowheads="1"/>
            </p:cNvSpPr>
            <p:nvPr/>
          </p:nvSpPr>
          <p:spPr bwMode="auto">
            <a:xfrm>
              <a:off x="4560" y="2016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3" name="Group 77"/>
          <p:cNvGrpSpPr>
            <a:grpSpLocks/>
          </p:cNvGrpSpPr>
          <p:nvPr/>
        </p:nvGrpSpPr>
        <p:grpSpPr bwMode="auto">
          <a:xfrm>
            <a:off x="3943350" y="914400"/>
            <a:ext cx="244475" cy="942975"/>
            <a:chOff x="2484" y="576"/>
            <a:chExt cx="154" cy="594"/>
          </a:xfrm>
        </p:grpSpPr>
        <p:sp>
          <p:nvSpPr>
            <p:cNvPr id="44070" name="Rectangle 78"/>
            <p:cNvSpPr>
              <a:spLocks noChangeAspect="1" noChangeArrowheads="1"/>
            </p:cNvSpPr>
            <p:nvPr/>
          </p:nvSpPr>
          <p:spPr bwMode="auto">
            <a:xfrm>
              <a:off x="2484" y="1132"/>
              <a:ext cx="150" cy="38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4071" name="Group 79"/>
            <p:cNvGrpSpPr>
              <a:grpSpLocks/>
            </p:cNvGrpSpPr>
            <p:nvPr/>
          </p:nvGrpSpPr>
          <p:grpSpPr bwMode="auto">
            <a:xfrm>
              <a:off x="2486" y="576"/>
              <a:ext cx="150" cy="152"/>
              <a:chOff x="2486" y="576"/>
              <a:chExt cx="150" cy="152"/>
            </a:xfrm>
          </p:grpSpPr>
          <p:sp>
            <p:nvSpPr>
              <p:cNvPr id="4407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2486" y="630"/>
                <a:ext cx="150" cy="38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073" name="Rectangle 81"/>
              <p:cNvSpPr>
                <a:spLocks noChangeAspect="1" noChangeArrowheads="1"/>
              </p:cNvSpPr>
              <p:nvPr/>
            </p:nvSpPr>
            <p:spPr bwMode="auto">
              <a:xfrm rot="5400000">
                <a:off x="2480" y="634"/>
                <a:ext cx="152" cy="3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55378" name="Rectangle 82"/>
          <p:cNvSpPr>
            <a:spLocks noChangeArrowheads="1"/>
          </p:cNvSpPr>
          <p:nvPr/>
        </p:nvSpPr>
        <p:spPr bwMode="auto">
          <a:xfrm>
            <a:off x="3886200" y="914400"/>
            <a:ext cx="304800" cy="1095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7" grpId="0" animBg="1"/>
      <p:bldP spid="55338" grpId="0" animBg="1"/>
      <p:bldP spid="55339" grpId="0" animBg="1"/>
      <p:bldP spid="55340" grpId="0" animBg="1"/>
      <p:bldP spid="55341" grpId="0" animBg="1"/>
      <p:bldP spid="5537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val 2"/>
          <p:cNvSpPr>
            <a:spLocks noChangeArrowheads="1"/>
          </p:cNvSpPr>
          <p:nvPr/>
        </p:nvSpPr>
        <p:spPr bwMode="auto">
          <a:xfrm flipV="1">
            <a:off x="6083300" y="19812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5059" name="Freeform 3"/>
          <p:cNvSpPr>
            <a:spLocks noChangeArrowheads="1"/>
          </p:cNvSpPr>
          <p:nvPr/>
        </p:nvSpPr>
        <p:spPr bwMode="auto">
          <a:xfrm flipH="1">
            <a:off x="6569075" y="2079625"/>
            <a:ext cx="177800" cy="168275"/>
          </a:xfrm>
          <a:custGeom>
            <a:avLst/>
            <a:gdLst>
              <a:gd name="T0" fmla="*/ 2147483647 w 337"/>
              <a:gd name="T1" fmla="*/ 2147483647 h 319"/>
              <a:gd name="T2" fmla="*/ 2147483647 w 337"/>
              <a:gd name="T3" fmla="*/ 0 h 319"/>
              <a:gd name="T4" fmla="*/ 2147483647 w 337"/>
              <a:gd name="T5" fmla="*/ 2147483647 h 319"/>
              <a:gd name="T6" fmla="*/ 0 w 337"/>
              <a:gd name="T7" fmla="*/ 2147483647 h 319"/>
              <a:gd name="T8" fmla="*/ 2147483647 w 337"/>
              <a:gd name="T9" fmla="*/ 2147483647 h 319"/>
              <a:gd name="T10" fmla="*/ 2147483647 w 337"/>
              <a:gd name="T11" fmla="*/ 2147483647 h 3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7"/>
              <a:gd name="T19" fmla="*/ 0 h 319"/>
              <a:gd name="T20" fmla="*/ 337 w 337"/>
              <a:gd name="T21" fmla="*/ 319 h 3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7" h="319">
                <a:moveTo>
                  <a:pt x="107" y="96"/>
                </a:moveTo>
                <a:lnTo>
                  <a:pt x="203" y="0"/>
                </a:lnTo>
                <a:lnTo>
                  <a:pt x="337" y="319"/>
                </a:lnTo>
                <a:lnTo>
                  <a:pt x="0" y="203"/>
                </a:lnTo>
                <a:lnTo>
                  <a:pt x="107" y="96"/>
                </a:lnTo>
              </a:path>
            </a:pathLst>
          </a:cu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flipH="1" flipV="1">
            <a:off x="4241800" y="2438400"/>
            <a:ext cx="2308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V="1">
            <a:off x="6540500" y="2133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flipV="1">
            <a:off x="6540500" y="1905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6540500" y="25908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5064" name="Group 8"/>
          <p:cNvGrpSpPr>
            <a:grpSpLocks/>
          </p:cNvGrpSpPr>
          <p:nvPr/>
        </p:nvGrpSpPr>
        <p:grpSpPr bwMode="auto">
          <a:xfrm rot="5400000">
            <a:off x="4159250" y="1682750"/>
            <a:ext cx="927100" cy="152400"/>
            <a:chOff x="2620" y="1060"/>
            <a:chExt cx="584" cy="96"/>
          </a:xfrm>
        </p:grpSpPr>
        <p:sp>
          <p:nvSpPr>
            <p:cNvPr id="45128" name="Line 9"/>
            <p:cNvSpPr>
              <a:spLocks noChangeShapeType="1"/>
            </p:cNvSpPr>
            <p:nvPr/>
          </p:nvSpPr>
          <p:spPr bwMode="auto">
            <a:xfrm flipV="1">
              <a:off x="2672" y="1060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29" name="Line 10"/>
            <p:cNvSpPr>
              <a:spLocks noChangeShapeType="1"/>
            </p:cNvSpPr>
            <p:nvPr/>
          </p:nvSpPr>
          <p:spPr bwMode="auto">
            <a:xfrm flipV="1">
              <a:off x="3056" y="1060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30" name="Line 11"/>
            <p:cNvSpPr>
              <a:spLocks noChangeShapeType="1"/>
            </p:cNvSpPr>
            <p:nvPr/>
          </p:nvSpPr>
          <p:spPr bwMode="auto">
            <a:xfrm flipH="1" flipV="1">
              <a:off x="2768" y="1060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31" name="Line 12"/>
            <p:cNvSpPr>
              <a:spLocks noChangeShapeType="1"/>
            </p:cNvSpPr>
            <p:nvPr/>
          </p:nvSpPr>
          <p:spPr bwMode="auto">
            <a:xfrm flipH="1" flipV="1">
              <a:off x="2960" y="1060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32" name="Line 13"/>
            <p:cNvSpPr>
              <a:spLocks noChangeShapeType="1"/>
            </p:cNvSpPr>
            <p:nvPr/>
          </p:nvSpPr>
          <p:spPr bwMode="auto">
            <a:xfrm flipV="1">
              <a:off x="2864" y="1060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33" name="Line 14"/>
            <p:cNvSpPr>
              <a:spLocks noChangeAspect="1" noChangeShapeType="1"/>
            </p:cNvSpPr>
            <p:nvPr/>
          </p:nvSpPr>
          <p:spPr bwMode="auto">
            <a:xfrm flipH="1" flipV="1">
              <a:off x="3152" y="1060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34" name="Line 15"/>
            <p:cNvSpPr>
              <a:spLocks noChangeAspect="1" noChangeShapeType="1"/>
            </p:cNvSpPr>
            <p:nvPr/>
          </p:nvSpPr>
          <p:spPr bwMode="auto">
            <a:xfrm flipH="1" flipV="1">
              <a:off x="2620" y="1104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5065" name="Group 16"/>
          <p:cNvGrpSpPr>
            <a:grpSpLocks/>
          </p:cNvGrpSpPr>
          <p:nvPr/>
        </p:nvGrpSpPr>
        <p:grpSpPr bwMode="auto">
          <a:xfrm>
            <a:off x="3327400" y="2362200"/>
            <a:ext cx="927100" cy="152400"/>
            <a:chOff x="2096" y="1488"/>
            <a:chExt cx="584" cy="96"/>
          </a:xfrm>
        </p:grpSpPr>
        <p:sp>
          <p:nvSpPr>
            <p:cNvPr id="45121" name="Line 17"/>
            <p:cNvSpPr>
              <a:spLocks noChangeShapeType="1"/>
            </p:cNvSpPr>
            <p:nvPr/>
          </p:nvSpPr>
          <p:spPr bwMode="auto">
            <a:xfrm flipV="1">
              <a:off x="2148" y="1488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22" name="Line 18"/>
            <p:cNvSpPr>
              <a:spLocks noChangeShapeType="1"/>
            </p:cNvSpPr>
            <p:nvPr/>
          </p:nvSpPr>
          <p:spPr bwMode="auto">
            <a:xfrm flipV="1">
              <a:off x="2532" y="1488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23" name="Line 19"/>
            <p:cNvSpPr>
              <a:spLocks noChangeShapeType="1"/>
            </p:cNvSpPr>
            <p:nvPr/>
          </p:nvSpPr>
          <p:spPr bwMode="auto">
            <a:xfrm flipH="1" flipV="1">
              <a:off x="2244" y="1488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24" name="Line 20"/>
            <p:cNvSpPr>
              <a:spLocks noChangeShapeType="1"/>
            </p:cNvSpPr>
            <p:nvPr/>
          </p:nvSpPr>
          <p:spPr bwMode="auto">
            <a:xfrm flipH="1" flipV="1">
              <a:off x="2436" y="1488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25" name="Line 21"/>
            <p:cNvSpPr>
              <a:spLocks noChangeShapeType="1"/>
            </p:cNvSpPr>
            <p:nvPr/>
          </p:nvSpPr>
          <p:spPr bwMode="auto">
            <a:xfrm flipV="1">
              <a:off x="2340" y="1488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26" name="Line 22"/>
            <p:cNvSpPr>
              <a:spLocks noChangeAspect="1" noChangeShapeType="1"/>
            </p:cNvSpPr>
            <p:nvPr/>
          </p:nvSpPr>
          <p:spPr bwMode="auto">
            <a:xfrm flipH="1" flipV="1">
              <a:off x="2628" y="1488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27" name="Line 23"/>
            <p:cNvSpPr>
              <a:spLocks noChangeAspect="1" noChangeShapeType="1"/>
            </p:cNvSpPr>
            <p:nvPr/>
          </p:nvSpPr>
          <p:spPr bwMode="auto">
            <a:xfrm flipH="1" flipV="1">
              <a:off x="2096" y="1532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5066" name="Freeform 24"/>
          <p:cNvSpPr>
            <a:spLocks noChangeArrowheads="1"/>
          </p:cNvSpPr>
          <p:nvPr/>
        </p:nvSpPr>
        <p:spPr bwMode="auto">
          <a:xfrm>
            <a:off x="2670175" y="3159125"/>
            <a:ext cx="177800" cy="168275"/>
          </a:xfrm>
          <a:custGeom>
            <a:avLst/>
            <a:gdLst>
              <a:gd name="T0" fmla="*/ 2147483647 w 337"/>
              <a:gd name="T1" fmla="*/ 2147483647 h 319"/>
              <a:gd name="T2" fmla="*/ 2147483647 w 337"/>
              <a:gd name="T3" fmla="*/ 0 h 319"/>
              <a:gd name="T4" fmla="*/ 2147483647 w 337"/>
              <a:gd name="T5" fmla="*/ 2147483647 h 319"/>
              <a:gd name="T6" fmla="*/ 0 w 337"/>
              <a:gd name="T7" fmla="*/ 2147483647 h 319"/>
              <a:gd name="T8" fmla="*/ 2147483647 w 337"/>
              <a:gd name="T9" fmla="*/ 2147483647 h 319"/>
              <a:gd name="T10" fmla="*/ 2147483647 w 337"/>
              <a:gd name="T11" fmla="*/ 2147483647 h 3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7"/>
              <a:gd name="T19" fmla="*/ 0 h 319"/>
              <a:gd name="T20" fmla="*/ 337 w 337"/>
              <a:gd name="T21" fmla="*/ 319 h 3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7" h="319">
                <a:moveTo>
                  <a:pt x="107" y="96"/>
                </a:moveTo>
                <a:lnTo>
                  <a:pt x="203" y="0"/>
                </a:lnTo>
                <a:lnTo>
                  <a:pt x="337" y="319"/>
                </a:lnTo>
                <a:lnTo>
                  <a:pt x="0" y="203"/>
                </a:lnTo>
                <a:lnTo>
                  <a:pt x="107" y="96"/>
                </a:lnTo>
              </a:path>
            </a:pathLst>
          </a:cu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7" name="Oval 25"/>
          <p:cNvSpPr>
            <a:spLocks noChangeArrowheads="1"/>
          </p:cNvSpPr>
          <p:nvPr/>
        </p:nvSpPr>
        <p:spPr bwMode="auto">
          <a:xfrm>
            <a:off x="2184400" y="25146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5068" name="Line 26"/>
          <p:cNvSpPr>
            <a:spLocks noChangeShapeType="1"/>
          </p:cNvSpPr>
          <p:nvPr/>
        </p:nvSpPr>
        <p:spPr bwMode="auto">
          <a:xfrm flipH="1">
            <a:off x="457200" y="2971800"/>
            <a:ext cx="218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9" name="Line 27"/>
          <p:cNvSpPr>
            <a:spLocks noChangeShapeType="1"/>
          </p:cNvSpPr>
          <p:nvPr/>
        </p:nvSpPr>
        <p:spPr bwMode="auto">
          <a:xfrm>
            <a:off x="2641600" y="2667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0" name="Line 28"/>
          <p:cNvSpPr>
            <a:spLocks noChangeShapeType="1"/>
          </p:cNvSpPr>
          <p:nvPr/>
        </p:nvSpPr>
        <p:spPr bwMode="auto">
          <a:xfrm>
            <a:off x="2641600" y="31242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1" name="Line 29"/>
          <p:cNvSpPr>
            <a:spLocks noChangeShapeType="1"/>
          </p:cNvSpPr>
          <p:nvPr/>
        </p:nvSpPr>
        <p:spPr bwMode="auto">
          <a:xfrm flipV="1">
            <a:off x="2641600" y="24384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2" name="Line 30"/>
          <p:cNvSpPr>
            <a:spLocks noChangeShapeType="1"/>
          </p:cNvSpPr>
          <p:nvPr/>
        </p:nvSpPr>
        <p:spPr bwMode="auto">
          <a:xfrm>
            <a:off x="4622800" y="2209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5073" name="Group 31"/>
          <p:cNvGrpSpPr>
            <a:grpSpLocks/>
          </p:cNvGrpSpPr>
          <p:nvPr/>
        </p:nvGrpSpPr>
        <p:grpSpPr bwMode="auto">
          <a:xfrm>
            <a:off x="7823200" y="2971800"/>
            <a:ext cx="457200" cy="457200"/>
            <a:chOff x="4928" y="1872"/>
            <a:chExt cx="288" cy="288"/>
          </a:xfrm>
        </p:grpSpPr>
        <p:sp>
          <p:nvSpPr>
            <p:cNvPr id="45117" name="Line 32"/>
            <p:cNvSpPr>
              <a:spLocks noChangeShapeType="1"/>
            </p:cNvSpPr>
            <p:nvPr/>
          </p:nvSpPr>
          <p:spPr bwMode="auto">
            <a:xfrm>
              <a:off x="4928" y="18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18" name="Line 33"/>
            <p:cNvSpPr>
              <a:spLocks noChangeShapeType="1"/>
            </p:cNvSpPr>
            <p:nvPr/>
          </p:nvSpPr>
          <p:spPr bwMode="auto">
            <a:xfrm>
              <a:off x="5024" y="196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19" name="Line 34"/>
            <p:cNvSpPr>
              <a:spLocks noChangeShapeType="1"/>
            </p:cNvSpPr>
            <p:nvPr/>
          </p:nvSpPr>
          <p:spPr bwMode="auto">
            <a:xfrm>
              <a:off x="5024" y="216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20" name="Line 35"/>
            <p:cNvSpPr>
              <a:spLocks noChangeShapeType="1"/>
            </p:cNvSpPr>
            <p:nvPr/>
          </p:nvSpPr>
          <p:spPr bwMode="auto">
            <a:xfrm>
              <a:off x="4928" y="206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5074" name="Line 36"/>
          <p:cNvSpPr>
            <a:spLocks noChangeShapeType="1"/>
          </p:cNvSpPr>
          <p:nvPr/>
        </p:nvSpPr>
        <p:spPr bwMode="auto">
          <a:xfrm>
            <a:off x="8051800" y="11430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5" name="Line 37"/>
          <p:cNvSpPr>
            <a:spLocks noChangeShapeType="1"/>
          </p:cNvSpPr>
          <p:nvPr/>
        </p:nvSpPr>
        <p:spPr bwMode="auto">
          <a:xfrm>
            <a:off x="8051800" y="34290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5076" name="Group 38"/>
          <p:cNvGrpSpPr>
            <a:grpSpLocks/>
          </p:cNvGrpSpPr>
          <p:nvPr/>
        </p:nvGrpSpPr>
        <p:grpSpPr bwMode="auto">
          <a:xfrm>
            <a:off x="7823200" y="4191000"/>
            <a:ext cx="457200" cy="304800"/>
            <a:chOff x="4928" y="2640"/>
            <a:chExt cx="288" cy="192"/>
          </a:xfrm>
        </p:grpSpPr>
        <p:sp>
          <p:nvSpPr>
            <p:cNvPr id="45114" name="Line 39"/>
            <p:cNvSpPr>
              <a:spLocks noChangeShapeType="1"/>
            </p:cNvSpPr>
            <p:nvPr/>
          </p:nvSpPr>
          <p:spPr bwMode="auto">
            <a:xfrm>
              <a:off x="4928" y="26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15" name="Line 40"/>
            <p:cNvSpPr>
              <a:spLocks noChangeShapeType="1"/>
            </p:cNvSpPr>
            <p:nvPr/>
          </p:nvSpPr>
          <p:spPr bwMode="auto">
            <a:xfrm>
              <a:off x="4976" y="27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16" name="Line 41"/>
            <p:cNvSpPr>
              <a:spLocks noChangeShapeType="1"/>
            </p:cNvSpPr>
            <p:nvPr/>
          </p:nvSpPr>
          <p:spPr bwMode="auto">
            <a:xfrm>
              <a:off x="5024" y="28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5077" name="Line 42"/>
          <p:cNvSpPr>
            <a:spLocks noChangeShapeType="1"/>
          </p:cNvSpPr>
          <p:nvPr/>
        </p:nvSpPr>
        <p:spPr bwMode="auto">
          <a:xfrm flipH="1">
            <a:off x="4622800" y="11430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8" name="Line 43"/>
          <p:cNvSpPr>
            <a:spLocks noChangeShapeType="1"/>
          </p:cNvSpPr>
          <p:nvPr/>
        </p:nvSpPr>
        <p:spPr bwMode="auto">
          <a:xfrm>
            <a:off x="4622800" y="1143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9" name="Text Box 44"/>
          <p:cNvSpPr txBox="1">
            <a:spLocks noChangeArrowheads="1"/>
          </p:cNvSpPr>
          <p:nvPr/>
        </p:nvSpPr>
        <p:spPr bwMode="auto">
          <a:xfrm>
            <a:off x="612775" y="333375"/>
            <a:ext cx="59990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CHAVE PNP COM CONDUTOR NPN </a:t>
            </a:r>
          </a:p>
        </p:txBody>
      </p:sp>
      <p:grpSp>
        <p:nvGrpSpPr>
          <p:cNvPr id="45080" name="Group 45"/>
          <p:cNvGrpSpPr>
            <a:grpSpLocks/>
          </p:cNvGrpSpPr>
          <p:nvPr/>
        </p:nvGrpSpPr>
        <p:grpSpPr bwMode="auto">
          <a:xfrm>
            <a:off x="6464300" y="3225800"/>
            <a:ext cx="858838" cy="431800"/>
            <a:chOff x="4072" y="2032"/>
            <a:chExt cx="541" cy="272"/>
          </a:xfrm>
        </p:grpSpPr>
        <p:sp>
          <p:nvSpPr>
            <p:cNvPr id="45112" name="AutoShape 46"/>
            <p:cNvSpPr>
              <a:spLocks noChangeArrowheads="1"/>
            </p:cNvSpPr>
            <p:nvPr/>
          </p:nvSpPr>
          <p:spPr bwMode="auto">
            <a:xfrm>
              <a:off x="4072" y="2032"/>
              <a:ext cx="536" cy="272"/>
            </a:xfrm>
            <a:prstGeom prst="roundRect">
              <a:avLst>
                <a:gd name="adj" fmla="val 14704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113" name="Text Box 47"/>
            <p:cNvSpPr txBox="1">
              <a:spLocks noChangeArrowheads="1"/>
            </p:cNvSpPr>
            <p:nvPr/>
          </p:nvSpPr>
          <p:spPr bwMode="auto">
            <a:xfrm>
              <a:off x="4094" y="2054"/>
              <a:ext cx="519" cy="19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400">
                  <a:solidFill>
                    <a:schemeClr val="bg1"/>
                  </a:solidFill>
                  <a:latin typeface="Arial" charset="0"/>
                </a:rPr>
                <a:t>CARGA</a:t>
              </a:r>
            </a:p>
          </p:txBody>
        </p:sp>
      </p:grpSp>
      <p:grpSp>
        <p:nvGrpSpPr>
          <p:cNvPr id="45081" name="Group 48"/>
          <p:cNvGrpSpPr>
            <a:grpSpLocks/>
          </p:cNvGrpSpPr>
          <p:nvPr/>
        </p:nvGrpSpPr>
        <p:grpSpPr bwMode="auto">
          <a:xfrm>
            <a:off x="6692900" y="4191000"/>
            <a:ext cx="457200" cy="304800"/>
            <a:chOff x="4216" y="2640"/>
            <a:chExt cx="288" cy="192"/>
          </a:xfrm>
        </p:grpSpPr>
        <p:sp>
          <p:nvSpPr>
            <p:cNvPr id="45109" name="Line 49"/>
            <p:cNvSpPr>
              <a:spLocks noChangeShapeType="1"/>
            </p:cNvSpPr>
            <p:nvPr/>
          </p:nvSpPr>
          <p:spPr bwMode="auto">
            <a:xfrm>
              <a:off x="4216" y="26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10" name="Line 50"/>
            <p:cNvSpPr>
              <a:spLocks noChangeShapeType="1"/>
            </p:cNvSpPr>
            <p:nvPr/>
          </p:nvSpPr>
          <p:spPr bwMode="auto">
            <a:xfrm>
              <a:off x="4264" y="27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11" name="Line 51"/>
            <p:cNvSpPr>
              <a:spLocks noChangeShapeType="1"/>
            </p:cNvSpPr>
            <p:nvPr/>
          </p:nvSpPr>
          <p:spPr bwMode="auto">
            <a:xfrm>
              <a:off x="4312" y="28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5082" name="Line 52"/>
          <p:cNvSpPr>
            <a:spLocks noChangeShapeType="1"/>
          </p:cNvSpPr>
          <p:nvPr/>
        </p:nvSpPr>
        <p:spPr bwMode="auto">
          <a:xfrm>
            <a:off x="6921500" y="3657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83" name="Line 53"/>
          <p:cNvSpPr>
            <a:spLocks noChangeShapeType="1"/>
          </p:cNvSpPr>
          <p:nvPr/>
        </p:nvSpPr>
        <p:spPr bwMode="auto">
          <a:xfrm>
            <a:off x="6921500" y="2971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5084" name="Group 54"/>
          <p:cNvGrpSpPr>
            <a:grpSpLocks/>
          </p:cNvGrpSpPr>
          <p:nvPr/>
        </p:nvGrpSpPr>
        <p:grpSpPr bwMode="auto">
          <a:xfrm>
            <a:off x="2794000" y="4191000"/>
            <a:ext cx="457200" cy="304800"/>
            <a:chOff x="1760" y="2640"/>
            <a:chExt cx="288" cy="192"/>
          </a:xfrm>
        </p:grpSpPr>
        <p:sp>
          <p:nvSpPr>
            <p:cNvPr id="45106" name="Line 55"/>
            <p:cNvSpPr>
              <a:spLocks noChangeShapeType="1"/>
            </p:cNvSpPr>
            <p:nvPr/>
          </p:nvSpPr>
          <p:spPr bwMode="auto">
            <a:xfrm>
              <a:off x="1760" y="26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7" name="Line 56"/>
            <p:cNvSpPr>
              <a:spLocks noChangeShapeType="1"/>
            </p:cNvSpPr>
            <p:nvPr/>
          </p:nvSpPr>
          <p:spPr bwMode="auto">
            <a:xfrm>
              <a:off x="1808" y="27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8" name="Line 57"/>
            <p:cNvSpPr>
              <a:spLocks noChangeShapeType="1"/>
            </p:cNvSpPr>
            <p:nvPr/>
          </p:nvSpPr>
          <p:spPr bwMode="auto">
            <a:xfrm>
              <a:off x="1856" y="28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5085" name="Line 58"/>
          <p:cNvSpPr>
            <a:spLocks noChangeShapeType="1"/>
          </p:cNvSpPr>
          <p:nvPr/>
        </p:nvSpPr>
        <p:spPr bwMode="auto">
          <a:xfrm>
            <a:off x="3022600" y="3505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86" name="Line 59"/>
          <p:cNvSpPr>
            <a:spLocks noChangeShapeType="1"/>
          </p:cNvSpPr>
          <p:nvPr/>
        </p:nvSpPr>
        <p:spPr bwMode="auto">
          <a:xfrm>
            <a:off x="30226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87" name="Line 60"/>
          <p:cNvSpPr>
            <a:spLocks noChangeShapeType="1"/>
          </p:cNvSpPr>
          <p:nvPr/>
        </p:nvSpPr>
        <p:spPr bwMode="auto">
          <a:xfrm flipV="1">
            <a:off x="6921500" y="11430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6464300" y="3225800"/>
            <a:ext cx="850900" cy="431800"/>
            <a:chOff x="4072" y="2032"/>
            <a:chExt cx="536" cy="272"/>
          </a:xfrm>
        </p:grpSpPr>
        <p:sp>
          <p:nvSpPr>
            <p:cNvPr id="45104" name="AutoShape 62"/>
            <p:cNvSpPr>
              <a:spLocks noChangeArrowheads="1"/>
            </p:cNvSpPr>
            <p:nvPr/>
          </p:nvSpPr>
          <p:spPr bwMode="auto">
            <a:xfrm>
              <a:off x="4072" y="2032"/>
              <a:ext cx="536" cy="272"/>
            </a:xfrm>
            <a:prstGeom prst="roundRect">
              <a:avLst>
                <a:gd name="adj" fmla="val 1470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105" name="Text Box 63"/>
            <p:cNvSpPr txBox="1">
              <a:spLocks noChangeArrowheads="1"/>
            </p:cNvSpPr>
            <p:nvPr/>
          </p:nvSpPr>
          <p:spPr bwMode="auto">
            <a:xfrm>
              <a:off x="4085" y="2063"/>
              <a:ext cx="519" cy="19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400">
                  <a:solidFill>
                    <a:schemeClr val="bg1"/>
                  </a:solidFill>
                  <a:latin typeface="Arial" charset="0"/>
                </a:rPr>
                <a:t>CARGA</a:t>
              </a:r>
            </a:p>
          </p:txBody>
        </p:sp>
      </p:grp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6464300" y="3225800"/>
            <a:ext cx="858838" cy="431800"/>
            <a:chOff x="4072" y="2032"/>
            <a:chExt cx="541" cy="272"/>
          </a:xfrm>
        </p:grpSpPr>
        <p:sp>
          <p:nvSpPr>
            <p:cNvPr id="45102" name="AutoShape 65"/>
            <p:cNvSpPr>
              <a:spLocks noChangeArrowheads="1"/>
            </p:cNvSpPr>
            <p:nvPr/>
          </p:nvSpPr>
          <p:spPr bwMode="auto">
            <a:xfrm>
              <a:off x="4072" y="2032"/>
              <a:ext cx="536" cy="272"/>
            </a:xfrm>
            <a:prstGeom prst="roundRect">
              <a:avLst>
                <a:gd name="adj" fmla="val 14704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103" name="Text Box 66"/>
            <p:cNvSpPr txBox="1">
              <a:spLocks noChangeArrowheads="1"/>
            </p:cNvSpPr>
            <p:nvPr/>
          </p:nvSpPr>
          <p:spPr bwMode="auto">
            <a:xfrm>
              <a:off x="4094" y="2054"/>
              <a:ext cx="519" cy="19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400">
                  <a:solidFill>
                    <a:schemeClr val="bg1"/>
                  </a:solidFill>
                  <a:latin typeface="Arial" charset="0"/>
                </a:rPr>
                <a:t>CARGA</a:t>
              </a:r>
            </a:p>
          </p:txBody>
        </p:sp>
      </p:grp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508000" y="2286000"/>
            <a:ext cx="4899025" cy="838200"/>
            <a:chOff x="320" y="1440"/>
            <a:chExt cx="3086" cy="528"/>
          </a:xfrm>
        </p:grpSpPr>
        <p:sp>
          <p:nvSpPr>
            <p:cNvPr id="45096" name="Line 68"/>
            <p:cNvSpPr>
              <a:spLocks noChangeShapeType="1"/>
            </p:cNvSpPr>
            <p:nvPr/>
          </p:nvSpPr>
          <p:spPr bwMode="auto">
            <a:xfrm>
              <a:off x="320" y="1776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097" name="Line 69"/>
            <p:cNvSpPr>
              <a:spLocks noChangeShapeType="1"/>
            </p:cNvSpPr>
            <p:nvPr/>
          </p:nvSpPr>
          <p:spPr bwMode="auto">
            <a:xfrm flipV="1">
              <a:off x="2734" y="1632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098" name="Line 70"/>
            <p:cNvSpPr>
              <a:spLocks noChangeShapeType="1"/>
            </p:cNvSpPr>
            <p:nvPr/>
          </p:nvSpPr>
          <p:spPr bwMode="auto">
            <a:xfrm rot="-5400004">
              <a:off x="488" y="1608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099" name="Line 71"/>
            <p:cNvSpPr>
              <a:spLocks noChangeShapeType="1"/>
            </p:cNvSpPr>
            <p:nvPr/>
          </p:nvSpPr>
          <p:spPr bwMode="auto">
            <a:xfrm rot="5400004" flipV="1">
              <a:off x="2902" y="1800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0" name="Line 72"/>
            <p:cNvSpPr>
              <a:spLocks noChangeShapeType="1"/>
            </p:cNvSpPr>
            <p:nvPr/>
          </p:nvSpPr>
          <p:spPr bwMode="auto">
            <a:xfrm>
              <a:off x="656" y="1440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1" name="Line 73"/>
            <p:cNvSpPr>
              <a:spLocks noChangeShapeType="1"/>
            </p:cNvSpPr>
            <p:nvPr/>
          </p:nvSpPr>
          <p:spPr bwMode="auto">
            <a:xfrm flipV="1">
              <a:off x="3070" y="1968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1574800" y="2286000"/>
            <a:ext cx="4365625" cy="838200"/>
            <a:chOff x="992" y="1440"/>
            <a:chExt cx="2750" cy="528"/>
          </a:xfrm>
        </p:grpSpPr>
        <p:sp>
          <p:nvSpPr>
            <p:cNvPr id="45092" name="Line 75"/>
            <p:cNvSpPr>
              <a:spLocks noChangeShapeType="1"/>
            </p:cNvSpPr>
            <p:nvPr/>
          </p:nvSpPr>
          <p:spPr bwMode="auto">
            <a:xfrm>
              <a:off x="992" y="1776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093" name="Line 76"/>
            <p:cNvSpPr>
              <a:spLocks noChangeShapeType="1"/>
            </p:cNvSpPr>
            <p:nvPr/>
          </p:nvSpPr>
          <p:spPr bwMode="auto">
            <a:xfrm flipV="1">
              <a:off x="3406" y="1632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094" name="Line 77"/>
            <p:cNvSpPr>
              <a:spLocks noChangeShapeType="1"/>
            </p:cNvSpPr>
            <p:nvPr/>
          </p:nvSpPr>
          <p:spPr bwMode="auto">
            <a:xfrm rot="-5400004">
              <a:off x="824" y="1608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095" name="Line 78"/>
            <p:cNvSpPr>
              <a:spLocks noChangeShapeType="1"/>
            </p:cNvSpPr>
            <p:nvPr/>
          </p:nvSpPr>
          <p:spPr bwMode="auto">
            <a:xfrm rot="5400004" flipV="1">
              <a:off x="3238" y="1800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val 2"/>
          <p:cNvSpPr>
            <a:spLocks noChangeArrowheads="1"/>
          </p:cNvSpPr>
          <p:nvPr/>
        </p:nvSpPr>
        <p:spPr bwMode="auto">
          <a:xfrm flipV="1">
            <a:off x="6083300" y="25908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6083" name="Freeform 3"/>
          <p:cNvSpPr>
            <a:spLocks noChangeArrowheads="1"/>
          </p:cNvSpPr>
          <p:nvPr/>
        </p:nvSpPr>
        <p:spPr bwMode="auto">
          <a:xfrm flipV="1">
            <a:off x="6569075" y="2689225"/>
            <a:ext cx="177800" cy="168275"/>
          </a:xfrm>
          <a:custGeom>
            <a:avLst/>
            <a:gdLst>
              <a:gd name="T0" fmla="*/ 2147483647 w 337"/>
              <a:gd name="T1" fmla="*/ 2147483647 h 319"/>
              <a:gd name="T2" fmla="*/ 2147483647 w 337"/>
              <a:gd name="T3" fmla="*/ 0 h 319"/>
              <a:gd name="T4" fmla="*/ 2147483647 w 337"/>
              <a:gd name="T5" fmla="*/ 2147483647 h 319"/>
              <a:gd name="T6" fmla="*/ 0 w 337"/>
              <a:gd name="T7" fmla="*/ 2147483647 h 319"/>
              <a:gd name="T8" fmla="*/ 2147483647 w 337"/>
              <a:gd name="T9" fmla="*/ 2147483647 h 319"/>
              <a:gd name="T10" fmla="*/ 2147483647 w 337"/>
              <a:gd name="T11" fmla="*/ 2147483647 h 3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7"/>
              <a:gd name="T19" fmla="*/ 0 h 319"/>
              <a:gd name="T20" fmla="*/ 337 w 337"/>
              <a:gd name="T21" fmla="*/ 319 h 3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7" h="319">
                <a:moveTo>
                  <a:pt x="107" y="96"/>
                </a:moveTo>
                <a:lnTo>
                  <a:pt x="203" y="0"/>
                </a:lnTo>
                <a:lnTo>
                  <a:pt x="337" y="319"/>
                </a:lnTo>
                <a:lnTo>
                  <a:pt x="0" y="203"/>
                </a:lnTo>
                <a:lnTo>
                  <a:pt x="107" y="96"/>
                </a:lnTo>
              </a:path>
            </a:pathLst>
          </a:cu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 flipH="1" flipV="1">
            <a:off x="4241800" y="3048000"/>
            <a:ext cx="2308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flipV="1">
            <a:off x="6540500" y="2743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V="1">
            <a:off x="6540500" y="25146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6540500" y="32004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 rot="5400000">
            <a:off x="4159250" y="2292350"/>
            <a:ext cx="927100" cy="152400"/>
            <a:chOff x="2620" y="1444"/>
            <a:chExt cx="584" cy="96"/>
          </a:xfrm>
        </p:grpSpPr>
        <p:sp>
          <p:nvSpPr>
            <p:cNvPr id="46167" name="Line 9"/>
            <p:cNvSpPr>
              <a:spLocks noChangeShapeType="1"/>
            </p:cNvSpPr>
            <p:nvPr/>
          </p:nvSpPr>
          <p:spPr bwMode="auto">
            <a:xfrm flipV="1">
              <a:off x="2672" y="1444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68" name="Line 10"/>
            <p:cNvSpPr>
              <a:spLocks noChangeShapeType="1"/>
            </p:cNvSpPr>
            <p:nvPr/>
          </p:nvSpPr>
          <p:spPr bwMode="auto">
            <a:xfrm flipV="1">
              <a:off x="3056" y="1444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69" name="Line 11"/>
            <p:cNvSpPr>
              <a:spLocks noChangeShapeType="1"/>
            </p:cNvSpPr>
            <p:nvPr/>
          </p:nvSpPr>
          <p:spPr bwMode="auto">
            <a:xfrm flipH="1" flipV="1">
              <a:off x="2768" y="1444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70" name="Line 12"/>
            <p:cNvSpPr>
              <a:spLocks noChangeShapeType="1"/>
            </p:cNvSpPr>
            <p:nvPr/>
          </p:nvSpPr>
          <p:spPr bwMode="auto">
            <a:xfrm flipH="1" flipV="1">
              <a:off x="2960" y="1444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71" name="Line 13"/>
            <p:cNvSpPr>
              <a:spLocks noChangeShapeType="1"/>
            </p:cNvSpPr>
            <p:nvPr/>
          </p:nvSpPr>
          <p:spPr bwMode="auto">
            <a:xfrm flipV="1">
              <a:off x="2864" y="1444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72" name="Line 14"/>
            <p:cNvSpPr>
              <a:spLocks noChangeAspect="1" noChangeShapeType="1"/>
            </p:cNvSpPr>
            <p:nvPr/>
          </p:nvSpPr>
          <p:spPr bwMode="auto">
            <a:xfrm flipH="1" flipV="1">
              <a:off x="3152" y="1444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73" name="Line 15"/>
            <p:cNvSpPr>
              <a:spLocks noChangeAspect="1" noChangeShapeType="1"/>
            </p:cNvSpPr>
            <p:nvPr/>
          </p:nvSpPr>
          <p:spPr bwMode="auto">
            <a:xfrm flipH="1" flipV="1">
              <a:off x="2620" y="1488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6089" name="Group 16"/>
          <p:cNvGrpSpPr>
            <a:grpSpLocks/>
          </p:cNvGrpSpPr>
          <p:nvPr/>
        </p:nvGrpSpPr>
        <p:grpSpPr bwMode="auto">
          <a:xfrm>
            <a:off x="3327400" y="2971800"/>
            <a:ext cx="927100" cy="152400"/>
            <a:chOff x="2096" y="1872"/>
            <a:chExt cx="584" cy="96"/>
          </a:xfrm>
        </p:grpSpPr>
        <p:sp>
          <p:nvSpPr>
            <p:cNvPr id="46160" name="Line 17"/>
            <p:cNvSpPr>
              <a:spLocks noChangeShapeType="1"/>
            </p:cNvSpPr>
            <p:nvPr/>
          </p:nvSpPr>
          <p:spPr bwMode="auto">
            <a:xfrm flipV="1">
              <a:off x="2148" y="1872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61" name="Line 18"/>
            <p:cNvSpPr>
              <a:spLocks noChangeShapeType="1"/>
            </p:cNvSpPr>
            <p:nvPr/>
          </p:nvSpPr>
          <p:spPr bwMode="auto">
            <a:xfrm flipV="1">
              <a:off x="2532" y="1872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62" name="Line 19"/>
            <p:cNvSpPr>
              <a:spLocks noChangeShapeType="1"/>
            </p:cNvSpPr>
            <p:nvPr/>
          </p:nvSpPr>
          <p:spPr bwMode="auto">
            <a:xfrm flipH="1" flipV="1">
              <a:off x="2244" y="1872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63" name="Line 20"/>
            <p:cNvSpPr>
              <a:spLocks noChangeShapeType="1"/>
            </p:cNvSpPr>
            <p:nvPr/>
          </p:nvSpPr>
          <p:spPr bwMode="auto">
            <a:xfrm flipH="1" flipV="1">
              <a:off x="2436" y="1872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64" name="Line 21"/>
            <p:cNvSpPr>
              <a:spLocks noChangeShapeType="1"/>
            </p:cNvSpPr>
            <p:nvPr/>
          </p:nvSpPr>
          <p:spPr bwMode="auto">
            <a:xfrm flipV="1">
              <a:off x="2340" y="1872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65" name="Line 22"/>
            <p:cNvSpPr>
              <a:spLocks noChangeAspect="1" noChangeShapeType="1"/>
            </p:cNvSpPr>
            <p:nvPr/>
          </p:nvSpPr>
          <p:spPr bwMode="auto">
            <a:xfrm flipH="1" flipV="1">
              <a:off x="2628" y="1872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66" name="Line 23"/>
            <p:cNvSpPr>
              <a:spLocks noChangeAspect="1" noChangeShapeType="1"/>
            </p:cNvSpPr>
            <p:nvPr/>
          </p:nvSpPr>
          <p:spPr bwMode="auto">
            <a:xfrm flipH="1" flipV="1">
              <a:off x="2096" y="1916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6090" name="Freeform 24"/>
          <p:cNvSpPr>
            <a:spLocks noChangeArrowheads="1"/>
          </p:cNvSpPr>
          <p:nvPr/>
        </p:nvSpPr>
        <p:spPr bwMode="auto">
          <a:xfrm flipH="1" flipV="1">
            <a:off x="2670175" y="3768725"/>
            <a:ext cx="177800" cy="168275"/>
          </a:xfrm>
          <a:custGeom>
            <a:avLst/>
            <a:gdLst>
              <a:gd name="T0" fmla="*/ 2147483647 w 337"/>
              <a:gd name="T1" fmla="*/ 2147483647 h 319"/>
              <a:gd name="T2" fmla="*/ 2147483647 w 337"/>
              <a:gd name="T3" fmla="*/ 0 h 319"/>
              <a:gd name="T4" fmla="*/ 2147483647 w 337"/>
              <a:gd name="T5" fmla="*/ 2147483647 h 319"/>
              <a:gd name="T6" fmla="*/ 0 w 337"/>
              <a:gd name="T7" fmla="*/ 2147483647 h 319"/>
              <a:gd name="T8" fmla="*/ 2147483647 w 337"/>
              <a:gd name="T9" fmla="*/ 2147483647 h 319"/>
              <a:gd name="T10" fmla="*/ 2147483647 w 337"/>
              <a:gd name="T11" fmla="*/ 2147483647 h 3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7"/>
              <a:gd name="T19" fmla="*/ 0 h 319"/>
              <a:gd name="T20" fmla="*/ 337 w 337"/>
              <a:gd name="T21" fmla="*/ 319 h 3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7" h="319">
                <a:moveTo>
                  <a:pt x="107" y="96"/>
                </a:moveTo>
                <a:lnTo>
                  <a:pt x="203" y="0"/>
                </a:lnTo>
                <a:lnTo>
                  <a:pt x="337" y="319"/>
                </a:lnTo>
                <a:lnTo>
                  <a:pt x="0" y="203"/>
                </a:lnTo>
                <a:lnTo>
                  <a:pt x="107" y="96"/>
                </a:lnTo>
              </a:path>
            </a:pathLst>
          </a:cu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091" name="Oval 25"/>
          <p:cNvSpPr>
            <a:spLocks noChangeArrowheads="1"/>
          </p:cNvSpPr>
          <p:nvPr/>
        </p:nvSpPr>
        <p:spPr bwMode="auto">
          <a:xfrm>
            <a:off x="2184400" y="31242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6092" name="Line 26"/>
          <p:cNvSpPr>
            <a:spLocks noChangeShapeType="1"/>
          </p:cNvSpPr>
          <p:nvPr/>
        </p:nvSpPr>
        <p:spPr bwMode="auto">
          <a:xfrm flipH="1">
            <a:off x="457200" y="3581400"/>
            <a:ext cx="218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093" name="Line 27"/>
          <p:cNvSpPr>
            <a:spLocks noChangeShapeType="1"/>
          </p:cNvSpPr>
          <p:nvPr/>
        </p:nvSpPr>
        <p:spPr bwMode="auto">
          <a:xfrm>
            <a:off x="2641600" y="3276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094" name="Line 28"/>
          <p:cNvSpPr>
            <a:spLocks noChangeShapeType="1"/>
          </p:cNvSpPr>
          <p:nvPr/>
        </p:nvSpPr>
        <p:spPr bwMode="auto">
          <a:xfrm>
            <a:off x="2641600" y="37338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095" name="Line 29"/>
          <p:cNvSpPr>
            <a:spLocks noChangeShapeType="1"/>
          </p:cNvSpPr>
          <p:nvPr/>
        </p:nvSpPr>
        <p:spPr bwMode="auto">
          <a:xfrm flipV="1">
            <a:off x="2641600" y="3048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096" name="Line 30"/>
          <p:cNvSpPr>
            <a:spLocks noChangeShapeType="1"/>
          </p:cNvSpPr>
          <p:nvPr/>
        </p:nvSpPr>
        <p:spPr bwMode="auto">
          <a:xfrm>
            <a:off x="4622800" y="2819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6097" name="Group 31"/>
          <p:cNvGrpSpPr>
            <a:grpSpLocks/>
          </p:cNvGrpSpPr>
          <p:nvPr/>
        </p:nvGrpSpPr>
        <p:grpSpPr bwMode="auto">
          <a:xfrm flipV="1">
            <a:off x="7823200" y="3581400"/>
            <a:ext cx="457200" cy="457200"/>
            <a:chOff x="4928" y="2256"/>
            <a:chExt cx="288" cy="288"/>
          </a:xfrm>
        </p:grpSpPr>
        <p:sp>
          <p:nvSpPr>
            <p:cNvPr id="46156" name="Line 32"/>
            <p:cNvSpPr>
              <a:spLocks noChangeShapeType="1"/>
            </p:cNvSpPr>
            <p:nvPr/>
          </p:nvSpPr>
          <p:spPr bwMode="auto">
            <a:xfrm>
              <a:off x="4928" y="22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57" name="Line 33"/>
            <p:cNvSpPr>
              <a:spLocks noChangeShapeType="1"/>
            </p:cNvSpPr>
            <p:nvPr/>
          </p:nvSpPr>
          <p:spPr bwMode="auto">
            <a:xfrm>
              <a:off x="5024" y="23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58" name="Line 34"/>
            <p:cNvSpPr>
              <a:spLocks noChangeShapeType="1"/>
            </p:cNvSpPr>
            <p:nvPr/>
          </p:nvSpPr>
          <p:spPr bwMode="auto">
            <a:xfrm>
              <a:off x="5024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59" name="Line 35"/>
            <p:cNvSpPr>
              <a:spLocks noChangeShapeType="1"/>
            </p:cNvSpPr>
            <p:nvPr/>
          </p:nvSpPr>
          <p:spPr bwMode="auto">
            <a:xfrm>
              <a:off x="4928" y="244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6098" name="Line 36"/>
          <p:cNvSpPr>
            <a:spLocks noChangeShapeType="1"/>
          </p:cNvSpPr>
          <p:nvPr/>
        </p:nvSpPr>
        <p:spPr bwMode="auto">
          <a:xfrm>
            <a:off x="8051800" y="17526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099" name="Line 37"/>
          <p:cNvSpPr>
            <a:spLocks noChangeShapeType="1"/>
          </p:cNvSpPr>
          <p:nvPr/>
        </p:nvSpPr>
        <p:spPr bwMode="auto">
          <a:xfrm>
            <a:off x="8051800" y="4038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6100" name="Group 38"/>
          <p:cNvGrpSpPr>
            <a:grpSpLocks/>
          </p:cNvGrpSpPr>
          <p:nvPr/>
        </p:nvGrpSpPr>
        <p:grpSpPr bwMode="auto">
          <a:xfrm>
            <a:off x="7823200" y="4800600"/>
            <a:ext cx="457200" cy="304800"/>
            <a:chOff x="4928" y="3024"/>
            <a:chExt cx="288" cy="192"/>
          </a:xfrm>
        </p:grpSpPr>
        <p:sp>
          <p:nvSpPr>
            <p:cNvPr id="46153" name="Line 39"/>
            <p:cNvSpPr>
              <a:spLocks noChangeShapeType="1"/>
            </p:cNvSpPr>
            <p:nvPr/>
          </p:nvSpPr>
          <p:spPr bwMode="auto">
            <a:xfrm>
              <a:off x="4928" y="302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54" name="Line 40"/>
            <p:cNvSpPr>
              <a:spLocks noChangeShapeType="1"/>
            </p:cNvSpPr>
            <p:nvPr/>
          </p:nvSpPr>
          <p:spPr bwMode="auto">
            <a:xfrm>
              <a:off x="4976" y="31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55" name="Line 41"/>
            <p:cNvSpPr>
              <a:spLocks noChangeShapeType="1"/>
            </p:cNvSpPr>
            <p:nvPr/>
          </p:nvSpPr>
          <p:spPr bwMode="auto">
            <a:xfrm>
              <a:off x="5024" y="321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6101" name="Line 42"/>
          <p:cNvSpPr>
            <a:spLocks noChangeShapeType="1"/>
          </p:cNvSpPr>
          <p:nvPr/>
        </p:nvSpPr>
        <p:spPr bwMode="auto">
          <a:xfrm flipH="1">
            <a:off x="4622800" y="17526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102" name="Line 43"/>
          <p:cNvSpPr>
            <a:spLocks noChangeShapeType="1"/>
          </p:cNvSpPr>
          <p:nvPr/>
        </p:nvSpPr>
        <p:spPr bwMode="auto">
          <a:xfrm>
            <a:off x="4622800" y="1752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103" name="Text Box 44"/>
          <p:cNvSpPr txBox="1">
            <a:spLocks noChangeArrowheads="1"/>
          </p:cNvSpPr>
          <p:nvPr/>
        </p:nvSpPr>
        <p:spPr bwMode="auto">
          <a:xfrm>
            <a:off x="1476375" y="193675"/>
            <a:ext cx="642836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   CHAVE PNP COM CONDUTOR NPN</a:t>
            </a:r>
          </a:p>
          <a:p>
            <a:pPr eaLnBrk="1" latinLnBrk="1" hangingPunct="1"/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(FONTE DE ALIMENTAÇÃO NEGATIVA)</a:t>
            </a:r>
          </a:p>
        </p:txBody>
      </p:sp>
      <p:grpSp>
        <p:nvGrpSpPr>
          <p:cNvPr id="46104" name="Group 45"/>
          <p:cNvGrpSpPr>
            <a:grpSpLocks/>
          </p:cNvGrpSpPr>
          <p:nvPr/>
        </p:nvGrpSpPr>
        <p:grpSpPr bwMode="auto">
          <a:xfrm>
            <a:off x="6464300" y="3835400"/>
            <a:ext cx="858838" cy="431800"/>
            <a:chOff x="4072" y="2416"/>
            <a:chExt cx="541" cy="272"/>
          </a:xfrm>
        </p:grpSpPr>
        <p:sp>
          <p:nvSpPr>
            <p:cNvPr id="46151" name="AutoShape 46"/>
            <p:cNvSpPr>
              <a:spLocks noChangeArrowheads="1"/>
            </p:cNvSpPr>
            <p:nvPr/>
          </p:nvSpPr>
          <p:spPr bwMode="auto">
            <a:xfrm>
              <a:off x="4072" y="2416"/>
              <a:ext cx="536" cy="272"/>
            </a:xfrm>
            <a:prstGeom prst="roundRect">
              <a:avLst>
                <a:gd name="adj" fmla="val 14704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6152" name="Text Box 47"/>
            <p:cNvSpPr txBox="1">
              <a:spLocks noChangeArrowheads="1"/>
            </p:cNvSpPr>
            <p:nvPr/>
          </p:nvSpPr>
          <p:spPr bwMode="auto">
            <a:xfrm>
              <a:off x="4094" y="2438"/>
              <a:ext cx="519" cy="19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400">
                  <a:solidFill>
                    <a:schemeClr val="bg1"/>
                  </a:solidFill>
                  <a:latin typeface="Arial" charset="0"/>
                </a:rPr>
                <a:t>CARGA</a:t>
              </a:r>
            </a:p>
          </p:txBody>
        </p:sp>
      </p:grpSp>
      <p:grpSp>
        <p:nvGrpSpPr>
          <p:cNvPr id="46105" name="Group 48"/>
          <p:cNvGrpSpPr>
            <a:grpSpLocks/>
          </p:cNvGrpSpPr>
          <p:nvPr/>
        </p:nvGrpSpPr>
        <p:grpSpPr bwMode="auto">
          <a:xfrm>
            <a:off x="6692900" y="4800600"/>
            <a:ext cx="457200" cy="304800"/>
            <a:chOff x="4216" y="3024"/>
            <a:chExt cx="288" cy="192"/>
          </a:xfrm>
        </p:grpSpPr>
        <p:sp>
          <p:nvSpPr>
            <p:cNvPr id="46148" name="Line 49"/>
            <p:cNvSpPr>
              <a:spLocks noChangeShapeType="1"/>
            </p:cNvSpPr>
            <p:nvPr/>
          </p:nvSpPr>
          <p:spPr bwMode="auto">
            <a:xfrm>
              <a:off x="4216" y="302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49" name="Line 50"/>
            <p:cNvSpPr>
              <a:spLocks noChangeShapeType="1"/>
            </p:cNvSpPr>
            <p:nvPr/>
          </p:nvSpPr>
          <p:spPr bwMode="auto">
            <a:xfrm>
              <a:off x="4264" y="31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50" name="Line 51"/>
            <p:cNvSpPr>
              <a:spLocks noChangeShapeType="1"/>
            </p:cNvSpPr>
            <p:nvPr/>
          </p:nvSpPr>
          <p:spPr bwMode="auto">
            <a:xfrm>
              <a:off x="4312" y="321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6106" name="Line 52"/>
          <p:cNvSpPr>
            <a:spLocks noChangeShapeType="1"/>
          </p:cNvSpPr>
          <p:nvPr/>
        </p:nvSpPr>
        <p:spPr bwMode="auto">
          <a:xfrm>
            <a:off x="6921500" y="4267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107" name="Line 53"/>
          <p:cNvSpPr>
            <a:spLocks noChangeShapeType="1"/>
          </p:cNvSpPr>
          <p:nvPr/>
        </p:nvSpPr>
        <p:spPr bwMode="auto">
          <a:xfrm>
            <a:off x="6921500" y="3581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6108" name="Group 54"/>
          <p:cNvGrpSpPr>
            <a:grpSpLocks/>
          </p:cNvGrpSpPr>
          <p:nvPr/>
        </p:nvGrpSpPr>
        <p:grpSpPr bwMode="auto">
          <a:xfrm>
            <a:off x="2794000" y="4800600"/>
            <a:ext cx="457200" cy="304800"/>
            <a:chOff x="1760" y="3024"/>
            <a:chExt cx="288" cy="192"/>
          </a:xfrm>
        </p:grpSpPr>
        <p:sp>
          <p:nvSpPr>
            <p:cNvPr id="46145" name="Line 55"/>
            <p:cNvSpPr>
              <a:spLocks noChangeShapeType="1"/>
            </p:cNvSpPr>
            <p:nvPr/>
          </p:nvSpPr>
          <p:spPr bwMode="auto">
            <a:xfrm>
              <a:off x="1760" y="302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46" name="Line 56"/>
            <p:cNvSpPr>
              <a:spLocks noChangeShapeType="1"/>
            </p:cNvSpPr>
            <p:nvPr/>
          </p:nvSpPr>
          <p:spPr bwMode="auto">
            <a:xfrm>
              <a:off x="1808" y="31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47" name="Line 57"/>
            <p:cNvSpPr>
              <a:spLocks noChangeShapeType="1"/>
            </p:cNvSpPr>
            <p:nvPr/>
          </p:nvSpPr>
          <p:spPr bwMode="auto">
            <a:xfrm>
              <a:off x="1856" y="321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6109" name="Line 58"/>
          <p:cNvSpPr>
            <a:spLocks noChangeShapeType="1"/>
          </p:cNvSpPr>
          <p:nvPr/>
        </p:nvSpPr>
        <p:spPr bwMode="auto">
          <a:xfrm>
            <a:off x="3022600" y="41148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110" name="Line 59"/>
          <p:cNvSpPr>
            <a:spLocks noChangeShapeType="1"/>
          </p:cNvSpPr>
          <p:nvPr/>
        </p:nvSpPr>
        <p:spPr bwMode="auto">
          <a:xfrm>
            <a:off x="3022600" y="3048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111" name="Line 60"/>
          <p:cNvSpPr>
            <a:spLocks noChangeShapeType="1"/>
          </p:cNvSpPr>
          <p:nvPr/>
        </p:nvSpPr>
        <p:spPr bwMode="auto">
          <a:xfrm flipV="1">
            <a:off x="6921500" y="1752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6464300" y="3835400"/>
            <a:ext cx="850900" cy="431800"/>
            <a:chOff x="4072" y="2416"/>
            <a:chExt cx="536" cy="272"/>
          </a:xfrm>
        </p:grpSpPr>
        <p:sp>
          <p:nvSpPr>
            <p:cNvPr id="46143" name="AutoShape 62"/>
            <p:cNvSpPr>
              <a:spLocks noChangeArrowheads="1"/>
            </p:cNvSpPr>
            <p:nvPr/>
          </p:nvSpPr>
          <p:spPr bwMode="auto">
            <a:xfrm>
              <a:off x="4072" y="2416"/>
              <a:ext cx="536" cy="272"/>
            </a:xfrm>
            <a:prstGeom prst="roundRect">
              <a:avLst>
                <a:gd name="adj" fmla="val 1470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6144" name="Text Box 63"/>
            <p:cNvSpPr txBox="1">
              <a:spLocks noChangeArrowheads="1"/>
            </p:cNvSpPr>
            <p:nvPr/>
          </p:nvSpPr>
          <p:spPr bwMode="auto">
            <a:xfrm>
              <a:off x="4085" y="2438"/>
              <a:ext cx="519" cy="19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400">
                  <a:solidFill>
                    <a:schemeClr val="bg1"/>
                  </a:solidFill>
                  <a:latin typeface="Arial" charset="0"/>
                </a:rPr>
                <a:t>CARGA</a:t>
              </a:r>
            </a:p>
          </p:txBody>
        </p:sp>
      </p:grp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6464300" y="3835400"/>
            <a:ext cx="858838" cy="431800"/>
            <a:chOff x="4072" y="2416"/>
            <a:chExt cx="541" cy="272"/>
          </a:xfrm>
        </p:grpSpPr>
        <p:sp>
          <p:nvSpPr>
            <p:cNvPr id="46141" name="AutoShape 65"/>
            <p:cNvSpPr>
              <a:spLocks noChangeArrowheads="1"/>
            </p:cNvSpPr>
            <p:nvPr/>
          </p:nvSpPr>
          <p:spPr bwMode="auto">
            <a:xfrm>
              <a:off x="4072" y="2416"/>
              <a:ext cx="536" cy="272"/>
            </a:xfrm>
            <a:prstGeom prst="roundRect">
              <a:avLst>
                <a:gd name="adj" fmla="val 14704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6142" name="Text Box 66"/>
            <p:cNvSpPr txBox="1">
              <a:spLocks noChangeArrowheads="1"/>
            </p:cNvSpPr>
            <p:nvPr/>
          </p:nvSpPr>
          <p:spPr bwMode="auto">
            <a:xfrm>
              <a:off x="4094" y="2438"/>
              <a:ext cx="519" cy="19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400">
                  <a:solidFill>
                    <a:schemeClr val="bg1"/>
                  </a:solidFill>
                  <a:latin typeface="Arial" charset="0"/>
                </a:rPr>
                <a:t>CARGA</a:t>
              </a:r>
            </a:p>
          </p:txBody>
        </p:sp>
      </p:grp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508000" y="2895600"/>
            <a:ext cx="4899025" cy="838200"/>
            <a:chOff x="320" y="1824"/>
            <a:chExt cx="3086" cy="528"/>
          </a:xfrm>
        </p:grpSpPr>
        <p:sp>
          <p:nvSpPr>
            <p:cNvPr id="46135" name="Line 68"/>
            <p:cNvSpPr>
              <a:spLocks noChangeShapeType="1"/>
            </p:cNvSpPr>
            <p:nvPr/>
          </p:nvSpPr>
          <p:spPr bwMode="auto">
            <a:xfrm>
              <a:off x="320" y="1824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36" name="Line 69"/>
            <p:cNvSpPr>
              <a:spLocks noChangeShapeType="1"/>
            </p:cNvSpPr>
            <p:nvPr/>
          </p:nvSpPr>
          <p:spPr bwMode="auto">
            <a:xfrm flipV="1">
              <a:off x="2734" y="2352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37" name="Line 70"/>
            <p:cNvSpPr>
              <a:spLocks noChangeShapeType="1"/>
            </p:cNvSpPr>
            <p:nvPr/>
          </p:nvSpPr>
          <p:spPr bwMode="auto">
            <a:xfrm rot="-5400004">
              <a:off x="488" y="1992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38" name="Line 71"/>
            <p:cNvSpPr>
              <a:spLocks noChangeShapeType="1"/>
            </p:cNvSpPr>
            <p:nvPr/>
          </p:nvSpPr>
          <p:spPr bwMode="auto">
            <a:xfrm rot="5400004" flipV="1">
              <a:off x="2902" y="2184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39" name="Line 72"/>
            <p:cNvSpPr>
              <a:spLocks noChangeShapeType="1"/>
            </p:cNvSpPr>
            <p:nvPr/>
          </p:nvSpPr>
          <p:spPr bwMode="auto">
            <a:xfrm>
              <a:off x="656" y="2160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40" name="Line 73"/>
            <p:cNvSpPr>
              <a:spLocks noChangeShapeType="1"/>
            </p:cNvSpPr>
            <p:nvPr/>
          </p:nvSpPr>
          <p:spPr bwMode="auto">
            <a:xfrm flipV="1">
              <a:off x="3070" y="2016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1574800" y="2895600"/>
            <a:ext cx="4365625" cy="838200"/>
            <a:chOff x="992" y="1824"/>
            <a:chExt cx="2750" cy="528"/>
          </a:xfrm>
        </p:grpSpPr>
        <p:sp>
          <p:nvSpPr>
            <p:cNvPr id="46131" name="Line 75"/>
            <p:cNvSpPr>
              <a:spLocks noChangeShapeType="1"/>
            </p:cNvSpPr>
            <p:nvPr/>
          </p:nvSpPr>
          <p:spPr bwMode="auto">
            <a:xfrm>
              <a:off x="992" y="1824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32" name="Line 76"/>
            <p:cNvSpPr>
              <a:spLocks noChangeShapeType="1"/>
            </p:cNvSpPr>
            <p:nvPr/>
          </p:nvSpPr>
          <p:spPr bwMode="auto">
            <a:xfrm flipV="1">
              <a:off x="3406" y="2352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33" name="Line 77"/>
            <p:cNvSpPr>
              <a:spLocks noChangeShapeType="1"/>
            </p:cNvSpPr>
            <p:nvPr/>
          </p:nvSpPr>
          <p:spPr bwMode="auto">
            <a:xfrm rot="-5400004">
              <a:off x="824" y="1992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134" name="Line 78"/>
            <p:cNvSpPr>
              <a:spLocks noChangeShapeType="1"/>
            </p:cNvSpPr>
            <p:nvPr/>
          </p:nvSpPr>
          <p:spPr bwMode="auto">
            <a:xfrm rot="5400004" flipV="1">
              <a:off x="3238" y="2184"/>
              <a:ext cx="336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838200" y="2133600"/>
            <a:ext cx="5881688" cy="2274888"/>
            <a:chOff x="528" y="1344"/>
            <a:chExt cx="3705" cy="1433"/>
          </a:xfrm>
        </p:grpSpPr>
        <p:sp>
          <p:nvSpPr>
            <p:cNvPr id="46129" name="Rectangle 80"/>
            <p:cNvSpPr>
              <a:spLocks noChangeArrowheads="1"/>
            </p:cNvSpPr>
            <p:nvPr/>
          </p:nvSpPr>
          <p:spPr bwMode="auto">
            <a:xfrm>
              <a:off x="528" y="2544"/>
              <a:ext cx="10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800">
                  <a:latin typeface="Arial Black" pitchFamily="34" charset="0"/>
                </a:rPr>
                <a:t>V</a:t>
              </a:r>
              <a:r>
                <a:rPr kumimoji="0" lang="en-US" sz="1800" baseline="-25000">
                  <a:latin typeface="Arial Black" pitchFamily="34" charset="0"/>
                </a:rPr>
                <a:t>BE</a:t>
              </a:r>
              <a:r>
                <a:rPr kumimoji="0" lang="en-US" sz="1800">
                  <a:latin typeface="Arial Black" pitchFamily="34" charset="0"/>
                </a:rPr>
                <a:t> </a:t>
              </a:r>
              <a:r>
                <a:rPr kumimoji="0" lang="en-US" sz="1800" b="1">
                  <a:latin typeface="Arial Black" pitchFamily="34" charset="0"/>
                  <a:sym typeface="Symbol" pitchFamily="18" charset="2"/>
                </a:rPr>
                <a:t></a:t>
              </a:r>
              <a:r>
                <a:rPr kumimoji="0" lang="en-US" sz="1800">
                  <a:latin typeface="Arial Black" pitchFamily="34" charset="0"/>
                </a:rPr>
                <a:t> -0,7 V</a:t>
              </a:r>
            </a:p>
          </p:txBody>
        </p:sp>
        <p:sp>
          <p:nvSpPr>
            <p:cNvPr id="46130" name="Rectangle 81"/>
            <p:cNvSpPr>
              <a:spLocks noChangeArrowheads="1"/>
            </p:cNvSpPr>
            <p:nvPr/>
          </p:nvSpPr>
          <p:spPr bwMode="auto">
            <a:xfrm>
              <a:off x="3182" y="1344"/>
              <a:ext cx="10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800">
                  <a:latin typeface="Arial Black" pitchFamily="34" charset="0"/>
                </a:rPr>
                <a:t>V</a:t>
              </a:r>
              <a:r>
                <a:rPr kumimoji="0" lang="en-US" sz="1800" baseline="-25000">
                  <a:latin typeface="Arial Black" pitchFamily="34" charset="0"/>
                </a:rPr>
                <a:t>BE</a:t>
              </a:r>
              <a:r>
                <a:rPr kumimoji="0" lang="en-US" sz="1800">
                  <a:latin typeface="Arial Black" pitchFamily="34" charset="0"/>
                </a:rPr>
                <a:t> </a:t>
              </a:r>
              <a:r>
                <a:rPr kumimoji="0" lang="en-US" sz="1800" b="1">
                  <a:latin typeface="Arial Black" pitchFamily="34" charset="0"/>
                  <a:sym typeface="Symbol" pitchFamily="18" charset="2"/>
                </a:rPr>
                <a:t></a:t>
              </a:r>
              <a:r>
                <a:rPr kumimoji="0" lang="en-US" sz="1800">
                  <a:latin typeface="Arial Black" pitchFamily="34" charset="0"/>
                </a:rPr>
                <a:t> +0,7 V</a:t>
              </a:r>
            </a:p>
          </p:txBody>
        </p:sp>
      </p:grpSp>
      <p:grpSp>
        <p:nvGrpSpPr>
          <p:cNvPr id="14" name="Group 82"/>
          <p:cNvGrpSpPr>
            <a:grpSpLocks/>
          </p:cNvGrpSpPr>
          <p:nvPr/>
        </p:nvGrpSpPr>
        <p:grpSpPr bwMode="auto">
          <a:xfrm>
            <a:off x="609600" y="2203450"/>
            <a:ext cx="6172200" cy="2286000"/>
            <a:chOff x="384" y="1344"/>
            <a:chExt cx="3888" cy="1440"/>
          </a:xfrm>
        </p:grpSpPr>
        <p:grpSp>
          <p:nvGrpSpPr>
            <p:cNvPr id="46123" name="Group 83"/>
            <p:cNvGrpSpPr>
              <a:grpSpLocks/>
            </p:cNvGrpSpPr>
            <p:nvPr/>
          </p:nvGrpSpPr>
          <p:grpSpPr bwMode="auto">
            <a:xfrm>
              <a:off x="384" y="2496"/>
              <a:ext cx="1104" cy="288"/>
              <a:chOff x="384" y="2496"/>
              <a:chExt cx="1104" cy="288"/>
            </a:xfrm>
          </p:grpSpPr>
          <p:sp>
            <p:nvSpPr>
              <p:cNvPr id="46127" name="Rectangle 84"/>
              <p:cNvSpPr>
                <a:spLocks noChangeArrowheads="1"/>
              </p:cNvSpPr>
              <p:nvPr/>
            </p:nvSpPr>
            <p:spPr bwMode="auto">
              <a:xfrm>
                <a:off x="384" y="2496"/>
                <a:ext cx="1104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128" name="Rectangle 85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81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0" lang="en-US" sz="1800">
                    <a:latin typeface="Arial Black" pitchFamily="34" charset="0"/>
                  </a:rPr>
                  <a:t>V</a:t>
                </a:r>
                <a:r>
                  <a:rPr kumimoji="0" lang="en-US" sz="1800" baseline="-25000">
                    <a:latin typeface="Arial Black" pitchFamily="34" charset="0"/>
                  </a:rPr>
                  <a:t>BE</a:t>
                </a:r>
                <a:r>
                  <a:rPr kumimoji="0" lang="en-US" sz="1800">
                    <a:latin typeface="Arial Black" pitchFamily="34" charset="0"/>
                  </a:rPr>
                  <a:t> </a:t>
                </a:r>
                <a:r>
                  <a:rPr kumimoji="0" lang="en-US" sz="1800" b="1">
                    <a:latin typeface="Arial Black" pitchFamily="34" charset="0"/>
                    <a:sym typeface="Symbol" pitchFamily="18" charset="2"/>
                  </a:rPr>
                  <a:t></a:t>
                </a:r>
                <a:r>
                  <a:rPr kumimoji="0" lang="en-US" sz="1800">
                    <a:latin typeface="Arial Black" pitchFamily="34" charset="0"/>
                  </a:rPr>
                  <a:t> 0 V</a:t>
                </a:r>
              </a:p>
            </p:txBody>
          </p:sp>
        </p:grpSp>
        <p:grpSp>
          <p:nvGrpSpPr>
            <p:cNvPr id="46124" name="Group 86"/>
            <p:cNvGrpSpPr>
              <a:grpSpLocks/>
            </p:cNvGrpSpPr>
            <p:nvPr/>
          </p:nvGrpSpPr>
          <p:grpSpPr bwMode="auto">
            <a:xfrm>
              <a:off x="3120" y="1344"/>
              <a:ext cx="1152" cy="240"/>
              <a:chOff x="3120" y="1344"/>
              <a:chExt cx="1152" cy="240"/>
            </a:xfrm>
          </p:grpSpPr>
          <p:sp>
            <p:nvSpPr>
              <p:cNvPr id="46125" name="Rectangle 87"/>
              <p:cNvSpPr>
                <a:spLocks noChangeArrowheads="1"/>
              </p:cNvSpPr>
              <p:nvPr/>
            </p:nvSpPr>
            <p:spPr bwMode="auto">
              <a:xfrm>
                <a:off x="3120" y="1344"/>
                <a:ext cx="1152" cy="2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126" name="Rectangle 88"/>
              <p:cNvSpPr>
                <a:spLocks noChangeArrowheads="1"/>
              </p:cNvSpPr>
              <p:nvPr/>
            </p:nvSpPr>
            <p:spPr bwMode="auto">
              <a:xfrm>
                <a:off x="3264" y="1344"/>
                <a:ext cx="81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0" lang="en-US" sz="1800">
                    <a:latin typeface="Arial Black" pitchFamily="34" charset="0"/>
                  </a:rPr>
                  <a:t>V</a:t>
                </a:r>
                <a:r>
                  <a:rPr kumimoji="0" lang="en-US" sz="1800" baseline="-25000">
                    <a:latin typeface="Arial Black" pitchFamily="34" charset="0"/>
                  </a:rPr>
                  <a:t>BE</a:t>
                </a:r>
                <a:r>
                  <a:rPr kumimoji="0" lang="en-US" sz="1800">
                    <a:latin typeface="Arial Black" pitchFamily="34" charset="0"/>
                  </a:rPr>
                  <a:t> </a:t>
                </a:r>
                <a:r>
                  <a:rPr kumimoji="0" lang="en-US" sz="1800" b="1">
                    <a:latin typeface="Arial Black" pitchFamily="34" charset="0"/>
                    <a:sym typeface="Symbol" pitchFamily="18" charset="2"/>
                  </a:rPr>
                  <a:t></a:t>
                </a:r>
                <a:r>
                  <a:rPr kumimoji="0" lang="en-US" sz="1800">
                    <a:latin typeface="Arial Black" pitchFamily="34" charset="0"/>
                  </a:rPr>
                  <a:t> 0 V</a:t>
                </a:r>
              </a:p>
            </p:txBody>
          </p:sp>
        </p:grpSp>
      </p:grpSp>
      <p:grpSp>
        <p:nvGrpSpPr>
          <p:cNvPr id="17" name="Group 89"/>
          <p:cNvGrpSpPr>
            <a:grpSpLocks/>
          </p:cNvGrpSpPr>
          <p:nvPr/>
        </p:nvGrpSpPr>
        <p:grpSpPr bwMode="auto">
          <a:xfrm>
            <a:off x="8229600" y="3384550"/>
            <a:ext cx="244475" cy="1035050"/>
            <a:chOff x="5184" y="2132"/>
            <a:chExt cx="154" cy="652"/>
          </a:xfrm>
        </p:grpSpPr>
        <p:sp>
          <p:nvSpPr>
            <p:cNvPr id="46119" name="Rectangle 90"/>
            <p:cNvSpPr>
              <a:spLocks noChangeAspect="1" noChangeArrowheads="1"/>
            </p:cNvSpPr>
            <p:nvPr/>
          </p:nvSpPr>
          <p:spPr bwMode="auto">
            <a:xfrm flipV="1">
              <a:off x="5184" y="2132"/>
              <a:ext cx="152" cy="38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6120" name="Group 91"/>
            <p:cNvGrpSpPr>
              <a:grpSpLocks/>
            </p:cNvGrpSpPr>
            <p:nvPr/>
          </p:nvGrpSpPr>
          <p:grpSpPr bwMode="auto">
            <a:xfrm flipV="1">
              <a:off x="5186" y="2630"/>
              <a:ext cx="152" cy="152"/>
              <a:chOff x="5186" y="2630"/>
              <a:chExt cx="152" cy="152"/>
            </a:xfrm>
          </p:grpSpPr>
          <p:sp>
            <p:nvSpPr>
              <p:cNvPr id="46121" name="Rectangle 92"/>
              <p:cNvSpPr>
                <a:spLocks noChangeAspect="1" noChangeArrowheads="1"/>
              </p:cNvSpPr>
              <p:nvPr/>
            </p:nvSpPr>
            <p:spPr bwMode="auto">
              <a:xfrm>
                <a:off x="5186" y="2682"/>
                <a:ext cx="152" cy="38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122" name="Rectangle 93"/>
              <p:cNvSpPr>
                <a:spLocks noChangeAspect="1" noChangeArrowheads="1"/>
              </p:cNvSpPr>
              <p:nvPr/>
            </p:nvSpPr>
            <p:spPr bwMode="auto">
              <a:xfrm rot="5400000">
                <a:off x="5180" y="2684"/>
                <a:ext cx="152" cy="38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Oval 2"/>
          <p:cNvSpPr>
            <a:spLocks noChangeArrowheads="1"/>
          </p:cNvSpPr>
          <p:nvPr/>
        </p:nvSpPr>
        <p:spPr bwMode="auto">
          <a:xfrm>
            <a:off x="3810000" y="914400"/>
            <a:ext cx="1412875" cy="1412875"/>
          </a:xfrm>
          <a:prstGeom prst="ellipse">
            <a:avLst/>
          </a:prstGeom>
          <a:solidFill>
            <a:srgbClr val="B2B2B2"/>
          </a:solidFill>
          <a:ln w="9525">
            <a:round/>
            <a:headEnd/>
            <a:tailEnd/>
          </a:ln>
          <a:scene3d>
            <a:camera prst="legacyPerspectiveTopRight"/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3886200" y="1143000"/>
            <a:ext cx="1101725" cy="1101725"/>
          </a:xfrm>
          <a:prstGeom prst="ellipse">
            <a:avLst/>
          </a:prstGeom>
          <a:solidFill>
            <a:srgbClr val="777777"/>
          </a:solidFill>
          <a:ln w="9525">
            <a:round/>
            <a:headEnd/>
            <a:tailEnd/>
          </a:ln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4060825" y="1616075"/>
            <a:ext cx="438150" cy="460375"/>
          </a:xfrm>
          <a:prstGeom prst="ellipse">
            <a:avLst/>
          </a:prstGeom>
          <a:solidFill>
            <a:srgbClr val="66CCFF"/>
          </a:solidFill>
          <a:ln w="9525">
            <a:round/>
            <a:headEnd/>
            <a:tailEnd/>
          </a:ln>
          <a:scene3d>
            <a:camera prst="legacyPerspectiveTopRight">
              <a:rot lat="0" lon="60000" rev="0"/>
            </a:camera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4194175" y="1628775"/>
            <a:ext cx="152400" cy="2127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60825" y="1619250"/>
            <a:ext cx="438150" cy="460375"/>
            <a:chOff x="2558" y="1020"/>
            <a:chExt cx="276" cy="290"/>
          </a:xfrm>
        </p:grpSpPr>
        <p:sp>
          <p:nvSpPr>
            <p:cNvPr id="47302" name="Oval 7"/>
            <p:cNvSpPr>
              <a:spLocks noChangeArrowheads="1"/>
            </p:cNvSpPr>
            <p:nvPr/>
          </p:nvSpPr>
          <p:spPr bwMode="auto">
            <a:xfrm>
              <a:off x="2558" y="1020"/>
              <a:ext cx="276" cy="290"/>
            </a:xfrm>
            <a:prstGeom prst="ellipse">
              <a:avLst/>
            </a:prstGeom>
            <a:solidFill>
              <a:srgbClr val="0099CC"/>
            </a:solidFill>
            <a:ln w="9525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303" name="AutoShape 8"/>
            <p:cNvSpPr>
              <a:spLocks noChangeArrowheads="1"/>
            </p:cNvSpPr>
            <p:nvPr/>
          </p:nvSpPr>
          <p:spPr bwMode="auto">
            <a:xfrm rot="2700000">
              <a:off x="2683" y="1037"/>
              <a:ext cx="96" cy="13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060825" y="1619250"/>
            <a:ext cx="438150" cy="460375"/>
            <a:chOff x="2558" y="1020"/>
            <a:chExt cx="276" cy="290"/>
          </a:xfrm>
        </p:grpSpPr>
        <p:sp>
          <p:nvSpPr>
            <p:cNvPr id="47300" name="Oval 10"/>
            <p:cNvSpPr>
              <a:spLocks noChangeArrowheads="1"/>
            </p:cNvSpPr>
            <p:nvPr/>
          </p:nvSpPr>
          <p:spPr bwMode="auto">
            <a:xfrm>
              <a:off x="2558" y="1020"/>
              <a:ext cx="276" cy="290"/>
            </a:xfrm>
            <a:prstGeom prst="ellipse">
              <a:avLst/>
            </a:prstGeom>
            <a:solidFill>
              <a:srgbClr val="0099CC"/>
            </a:solidFill>
            <a:ln w="9525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301" name="AutoShape 11"/>
            <p:cNvSpPr>
              <a:spLocks noChangeArrowheads="1"/>
            </p:cNvSpPr>
            <p:nvPr/>
          </p:nvSpPr>
          <p:spPr bwMode="auto">
            <a:xfrm rot="5400000">
              <a:off x="2711" y="1093"/>
              <a:ext cx="96" cy="13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057650" y="1619250"/>
            <a:ext cx="438150" cy="460375"/>
            <a:chOff x="2556" y="1020"/>
            <a:chExt cx="276" cy="290"/>
          </a:xfrm>
        </p:grpSpPr>
        <p:sp>
          <p:nvSpPr>
            <p:cNvPr id="47298" name="Oval 13"/>
            <p:cNvSpPr>
              <a:spLocks noChangeArrowheads="1"/>
            </p:cNvSpPr>
            <p:nvPr/>
          </p:nvSpPr>
          <p:spPr bwMode="auto">
            <a:xfrm>
              <a:off x="2556" y="1020"/>
              <a:ext cx="276" cy="290"/>
            </a:xfrm>
            <a:prstGeom prst="ellipse">
              <a:avLst/>
            </a:prstGeom>
            <a:solidFill>
              <a:srgbClr val="0099CC"/>
            </a:solidFill>
            <a:ln w="9525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299" name="AutoShape 14"/>
            <p:cNvSpPr>
              <a:spLocks noChangeArrowheads="1"/>
            </p:cNvSpPr>
            <p:nvPr/>
          </p:nvSpPr>
          <p:spPr bwMode="auto">
            <a:xfrm rot="8100000">
              <a:off x="2688" y="1152"/>
              <a:ext cx="96" cy="13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057650" y="1619250"/>
            <a:ext cx="438150" cy="460375"/>
            <a:chOff x="2556" y="1020"/>
            <a:chExt cx="276" cy="290"/>
          </a:xfrm>
        </p:grpSpPr>
        <p:sp>
          <p:nvSpPr>
            <p:cNvPr id="47296" name="Oval 16"/>
            <p:cNvSpPr>
              <a:spLocks noChangeArrowheads="1"/>
            </p:cNvSpPr>
            <p:nvPr/>
          </p:nvSpPr>
          <p:spPr bwMode="auto">
            <a:xfrm>
              <a:off x="2556" y="1020"/>
              <a:ext cx="276" cy="290"/>
            </a:xfrm>
            <a:prstGeom prst="ellipse">
              <a:avLst/>
            </a:prstGeom>
            <a:solidFill>
              <a:srgbClr val="0099CC"/>
            </a:solidFill>
            <a:ln w="9525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297" name="AutoShape 17"/>
            <p:cNvSpPr>
              <a:spLocks noChangeArrowheads="1"/>
            </p:cNvSpPr>
            <p:nvPr/>
          </p:nvSpPr>
          <p:spPr bwMode="auto">
            <a:xfrm rot="10800000">
              <a:off x="2646" y="1170"/>
              <a:ext cx="96" cy="13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057650" y="1619250"/>
            <a:ext cx="438150" cy="460375"/>
            <a:chOff x="2556" y="1020"/>
            <a:chExt cx="276" cy="290"/>
          </a:xfrm>
        </p:grpSpPr>
        <p:sp>
          <p:nvSpPr>
            <p:cNvPr id="47294" name="Oval 19"/>
            <p:cNvSpPr>
              <a:spLocks noChangeArrowheads="1"/>
            </p:cNvSpPr>
            <p:nvPr/>
          </p:nvSpPr>
          <p:spPr bwMode="auto">
            <a:xfrm>
              <a:off x="2556" y="1020"/>
              <a:ext cx="276" cy="290"/>
            </a:xfrm>
            <a:prstGeom prst="ellipse">
              <a:avLst/>
            </a:prstGeom>
            <a:solidFill>
              <a:srgbClr val="0099CC"/>
            </a:solidFill>
            <a:ln w="9525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295" name="AutoShape 20"/>
            <p:cNvSpPr>
              <a:spLocks noChangeArrowheads="1"/>
            </p:cNvSpPr>
            <p:nvPr/>
          </p:nvSpPr>
          <p:spPr bwMode="auto">
            <a:xfrm rot="-8100000">
              <a:off x="2589" y="1141"/>
              <a:ext cx="96" cy="13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7115" name="Group 21"/>
          <p:cNvGrpSpPr>
            <a:grpSpLocks/>
          </p:cNvGrpSpPr>
          <p:nvPr/>
        </p:nvGrpSpPr>
        <p:grpSpPr bwMode="auto">
          <a:xfrm rot="2700000">
            <a:off x="4749800" y="520700"/>
            <a:ext cx="215900" cy="685800"/>
            <a:chOff x="2992" y="328"/>
            <a:chExt cx="136" cy="432"/>
          </a:xfrm>
        </p:grpSpPr>
        <p:sp>
          <p:nvSpPr>
            <p:cNvPr id="47290" name="Freeform 22"/>
            <p:cNvSpPr>
              <a:spLocks noChangeArrowheads="1"/>
            </p:cNvSpPr>
            <p:nvPr/>
          </p:nvSpPr>
          <p:spPr bwMode="auto">
            <a:xfrm>
              <a:off x="3008" y="328"/>
              <a:ext cx="118" cy="106"/>
            </a:xfrm>
            <a:custGeom>
              <a:avLst/>
              <a:gdLst>
                <a:gd name="T0" fmla="*/ 2 w 121"/>
                <a:gd name="T1" fmla="*/ 0 h 158"/>
                <a:gd name="T2" fmla="*/ 13 w 121"/>
                <a:gd name="T3" fmla="*/ 1 h 158"/>
                <a:gd name="T4" fmla="*/ 20 w 121"/>
                <a:gd name="T5" fmla="*/ 1 h 158"/>
                <a:gd name="T6" fmla="*/ 25 w 121"/>
                <a:gd name="T7" fmla="*/ 1 h 158"/>
                <a:gd name="T8" fmla="*/ 33 w 121"/>
                <a:gd name="T9" fmla="*/ 1 h 158"/>
                <a:gd name="T10" fmla="*/ 41 w 121"/>
                <a:gd name="T11" fmla="*/ 1 h 158"/>
                <a:gd name="T12" fmla="*/ 49 w 121"/>
                <a:gd name="T13" fmla="*/ 2 h 158"/>
                <a:gd name="T14" fmla="*/ 57 w 121"/>
                <a:gd name="T15" fmla="*/ 3 h 158"/>
                <a:gd name="T16" fmla="*/ 62 w 121"/>
                <a:gd name="T17" fmla="*/ 5 h 158"/>
                <a:gd name="T18" fmla="*/ 69 w 121"/>
                <a:gd name="T19" fmla="*/ 5 h 158"/>
                <a:gd name="T20" fmla="*/ 77 w 121"/>
                <a:gd name="T21" fmla="*/ 6 h 158"/>
                <a:gd name="T22" fmla="*/ 83 w 121"/>
                <a:gd name="T23" fmla="*/ 7 h 158"/>
                <a:gd name="T24" fmla="*/ 90 w 121"/>
                <a:gd name="T25" fmla="*/ 9 h 158"/>
                <a:gd name="T26" fmla="*/ 93 w 121"/>
                <a:gd name="T27" fmla="*/ 10 h 158"/>
                <a:gd name="T28" fmla="*/ 98 w 121"/>
                <a:gd name="T29" fmla="*/ 11 h 158"/>
                <a:gd name="T30" fmla="*/ 100 w 121"/>
                <a:gd name="T31" fmla="*/ 13 h 158"/>
                <a:gd name="T32" fmla="*/ 106 w 121"/>
                <a:gd name="T33" fmla="*/ 14 h 158"/>
                <a:gd name="T34" fmla="*/ 106 w 121"/>
                <a:gd name="T35" fmla="*/ 16 h 158"/>
                <a:gd name="T36" fmla="*/ 108 w 121"/>
                <a:gd name="T37" fmla="*/ 18 h 158"/>
                <a:gd name="T38" fmla="*/ 111 w 121"/>
                <a:gd name="T39" fmla="*/ 19 h 158"/>
                <a:gd name="T40" fmla="*/ 111 w 121"/>
                <a:gd name="T41" fmla="*/ 21 h 158"/>
                <a:gd name="T42" fmla="*/ 111 w 121"/>
                <a:gd name="T43" fmla="*/ 23 h 158"/>
                <a:gd name="T44" fmla="*/ 111 w 121"/>
                <a:gd name="T45" fmla="*/ 24 h 158"/>
                <a:gd name="T46" fmla="*/ 111 w 121"/>
                <a:gd name="T47" fmla="*/ 25 h 158"/>
                <a:gd name="T48" fmla="*/ 111 w 121"/>
                <a:gd name="T49" fmla="*/ 27 h 158"/>
                <a:gd name="T50" fmla="*/ 111 w 121"/>
                <a:gd name="T51" fmla="*/ 29 h 158"/>
                <a:gd name="T52" fmla="*/ 108 w 121"/>
                <a:gd name="T53" fmla="*/ 31 h 158"/>
                <a:gd name="T54" fmla="*/ 106 w 121"/>
                <a:gd name="T55" fmla="*/ 32 h 158"/>
                <a:gd name="T56" fmla="*/ 100 w 121"/>
                <a:gd name="T57" fmla="*/ 34 h 158"/>
                <a:gd name="T58" fmla="*/ 94 w 121"/>
                <a:gd name="T59" fmla="*/ 35 h 158"/>
                <a:gd name="T60" fmla="*/ 90 w 121"/>
                <a:gd name="T61" fmla="*/ 37 h 158"/>
                <a:gd name="T62" fmla="*/ 83 w 121"/>
                <a:gd name="T63" fmla="*/ 38 h 158"/>
                <a:gd name="T64" fmla="*/ 83 w 121"/>
                <a:gd name="T65" fmla="*/ 40 h 158"/>
                <a:gd name="T66" fmla="*/ 77 w 121"/>
                <a:gd name="T67" fmla="*/ 41 h 158"/>
                <a:gd name="T68" fmla="*/ 72 w 121"/>
                <a:gd name="T69" fmla="*/ 43 h 158"/>
                <a:gd name="T70" fmla="*/ 64 w 121"/>
                <a:gd name="T71" fmla="*/ 43 h 158"/>
                <a:gd name="T72" fmla="*/ 58 w 121"/>
                <a:gd name="T73" fmla="*/ 44 h 158"/>
                <a:gd name="T74" fmla="*/ 51 w 121"/>
                <a:gd name="T75" fmla="*/ 44 h 158"/>
                <a:gd name="T76" fmla="*/ 44 w 121"/>
                <a:gd name="T77" fmla="*/ 46 h 158"/>
                <a:gd name="T78" fmla="*/ 36 w 121"/>
                <a:gd name="T79" fmla="*/ 46 h 158"/>
                <a:gd name="T80" fmla="*/ 28 w 121"/>
                <a:gd name="T81" fmla="*/ 46 h 158"/>
                <a:gd name="T82" fmla="*/ 20 w 121"/>
                <a:gd name="T83" fmla="*/ 47 h 158"/>
                <a:gd name="T84" fmla="*/ 15 w 121"/>
                <a:gd name="T85" fmla="*/ 47 h 158"/>
                <a:gd name="T86" fmla="*/ 7 w 121"/>
                <a:gd name="T87" fmla="*/ 47 h 158"/>
                <a:gd name="T88" fmla="*/ 0 w 121"/>
                <a:gd name="T89" fmla="*/ 4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91" name="Freeform 23"/>
            <p:cNvSpPr>
              <a:spLocks noChangeArrowheads="1"/>
            </p:cNvSpPr>
            <p:nvPr/>
          </p:nvSpPr>
          <p:spPr bwMode="auto">
            <a:xfrm>
              <a:off x="3000" y="436"/>
              <a:ext cx="118" cy="106"/>
            </a:xfrm>
            <a:custGeom>
              <a:avLst/>
              <a:gdLst>
                <a:gd name="T0" fmla="*/ 2 w 121"/>
                <a:gd name="T1" fmla="*/ 0 h 158"/>
                <a:gd name="T2" fmla="*/ 13 w 121"/>
                <a:gd name="T3" fmla="*/ 1 h 158"/>
                <a:gd name="T4" fmla="*/ 20 w 121"/>
                <a:gd name="T5" fmla="*/ 1 h 158"/>
                <a:gd name="T6" fmla="*/ 25 w 121"/>
                <a:gd name="T7" fmla="*/ 1 h 158"/>
                <a:gd name="T8" fmla="*/ 33 w 121"/>
                <a:gd name="T9" fmla="*/ 1 h 158"/>
                <a:gd name="T10" fmla="*/ 41 w 121"/>
                <a:gd name="T11" fmla="*/ 1 h 158"/>
                <a:gd name="T12" fmla="*/ 49 w 121"/>
                <a:gd name="T13" fmla="*/ 2 h 158"/>
                <a:gd name="T14" fmla="*/ 57 w 121"/>
                <a:gd name="T15" fmla="*/ 3 h 158"/>
                <a:gd name="T16" fmla="*/ 62 w 121"/>
                <a:gd name="T17" fmla="*/ 5 h 158"/>
                <a:gd name="T18" fmla="*/ 69 w 121"/>
                <a:gd name="T19" fmla="*/ 5 h 158"/>
                <a:gd name="T20" fmla="*/ 77 w 121"/>
                <a:gd name="T21" fmla="*/ 6 h 158"/>
                <a:gd name="T22" fmla="*/ 83 w 121"/>
                <a:gd name="T23" fmla="*/ 7 h 158"/>
                <a:gd name="T24" fmla="*/ 90 w 121"/>
                <a:gd name="T25" fmla="*/ 9 h 158"/>
                <a:gd name="T26" fmla="*/ 93 w 121"/>
                <a:gd name="T27" fmla="*/ 10 h 158"/>
                <a:gd name="T28" fmla="*/ 98 w 121"/>
                <a:gd name="T29" fmla="*/ 11 h 158"/>
                <a:gd name="T30" fmla="*/ 100 w 121"/>
                <a:gd name="T31" fmla="*/ 13 h 158"/>
                <a:gd name="T32" fmla="*/ 106 w 121"/>
                <a:gd name="T33" fmla="*/ 14 h 158"/>
                <a:gd name="T34" fmla="*/ 106 w 121"/>
                <a:gd name="T35" fmla="*/ 16 h 158"/>
                <a:gd name="T36" fmla="*/ 108 w 121"/>
                <a:gd name="T37" fmla="*/ 18 h 158"/>
                <a:gd name="T38" fmla="*/ 111 w 121"/>
                <a:gd name="T39" fmla="*/ 19 h 158"/>
                <a:gd name="T40" fmla="*/ 111 w 121"/>
                <a:gd name="T41" fmla="*/ 21 h 158"/>
                <a:gd name="T42" fmla="*/ 111 w 121"/>
                <a:gd name="T43" fmla="*/ 23 h 158"/>
                <a:gd name="T44" fmla="*/ 111 w 121"/>
                <a:gd name="T45" fmla="*/ 24 h 158"/>
                <a:gd name="T46" fmla="*/ 111 w 121"/>
                <a:gd name="T47" fmla="*/ 25 h 158"/>
                <a:gd name="T48" fmla="*/ 111 w 121"/>
                <a:gd name="T49" fmla="*/ 27 h 158"/>
                <a:gd name="T50" fmla="*/ 111 w 121"/>
                <a:gd name="T51" fmla="*/ 29 h 158"/>
                <a:gd name="T52" fmla="*/ 108 w 121"/>
                <a:gd name="T53" fmla="*/ 31 h 158"/>
                <a:gd name="T54" fmla="*/ 106 w 121"/>
                <a:gd name="T55" fmla="*/ 32 h 158"/>
                <a:gd name="T56" fmla="*/ 100 w 121"/>
                <a:gd name="T57" fmla="*/ 34 h 158"/>
                <a:gd name="T58" fmla="*/ 94 w 121"/>
                <a:gd name="T59" fmla="*/ 35 h 158"/>
                <a:gd name="T60" fmla="*/ 90 w 121"/>
                <a:gd name="T61" fmla="*/ 37 h 158"/>
                <a:gd name="T62" fmla="*/ 83 w 121"/>
                <a:gd name="T63" fmla="*/ 38 h 158"/>
                <a:gd name="T64" fmla="*/ 83 w 121"/>
                <a:gd name="T65" fmla="*/ 40 h 158"/>
                <a:gd name="T66" fmla="*/ 77 w 121"/>
                <a:gd name="T67" fmla="*/ 41 h 158"/>
                <a:gd name="T68" fmla="*/ 72 w 121"/>
                <a:gd name="T69" fmla="*/ 43 h 158"/>
                <a:gd name="T70" fmla="*/ 64 w 121"/>
                <a:gd name="T71" fmla="*/ 43 h 158"/>
                <a:gd name="T72" fmla="*/ 58 w 121"/>
                <a:gd name="T73" fmla="*/ 44 h 158"/>
                <a:gd name="T74" fmla="*/ 51 w 121"/>
                <a:gd name="T75" fmla="*/ 44 h 158"/>
                <a:gd name="T76" fmla="*/ 44 w 121"/>
                <a:gd name="T77" fmla="*/ 46 h 158"/>
                <a:gd name="T78" fmla="*/ 36 w 121"/>
                <a:gd name="T79" fmla="*/ 46 h 158"/>
                <a:gd name="T80" fmla="*/ 28 w 121"/>
                <a:gd name="T81" fmla="*/ 46 h 158"/>
                <a:gd name="T82" fmla="*/ 20 w 121"/>
                <a:gd name="T83" fmla="*/ 47 h 158"/>
                <a:gd name="T84" fmla="*/ 15 w 121"/>
                <a:gd name="T85" fmla="*/ 47 h 158"/>
                <a:gd name="T86" fmla="*/ 7 w 121"/>
                <a:gd name="T87" fmla="*/ 47 h 158"/>
                <a:gd name="T88" fmla="*/ 0 w 121"/>
                <a:gd name="T89" fmla="*/ 4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92" name="Freeform 24"/>
            <p:cNvSpPr>
              <a:spLocks noChangeArrowheads="1"/>
            </p:cNvSpPr>
            <p:nvPr/>
          </p:nvSpPr>
          <p:spPr bwMode="auto">
            <a:xfrm>
              <a:off x="3000" y="544"/>
              <a:ext cx="118" cy="106"/>
            </a:xfrm>
            <a:custGeom>
              <a:avLst/>
              <a:gdLst>
                <a:gd name="T0" fmla="*/ 2 w 121"/>
                <a:gd name="T1" fmla="*/ 0 h 158"/>
                <a:gd name="T2" fmla="*/ 13 w 121"/>
                <a:gd name="T3" fmla="*/ 1 h 158"/>
                <a:gd name="T4" fmla="*/ 20 w 121"/>
                <a:gd name="T5" fmla="*/ 1 h 158"/>
                <a:gd name="T6" fmla="*/ 25 w 121"/>
                <a:gd name="T7" fmla="*/ 1 h 158"/>
                <a:gd name="T8" fmla="*/ 33 w 121"/>
                <a:gd name="T9" fmla="*/ 1 h 158"/>
                <a:gd name="T10" fmla="*/ 41 w 121"/>
                <a:gd name="T11" fmla="*/ 1 h 158"/>
                <a:gd name="T12" fmla="*/ 49 w 121"/>
                <a:gd name="T13" fmla="*/ 2 h 158"/>
                <a:gd name="T14" fmla="*/ 57 w 121"/>
                <a:gd name="T15" fmla="*/ 3 h 158"/>
                <a:gd name="T16" fmla="*/ 62 w 121"/>
                <a:gd name="T17" fmla="*/ 5 h 158"/>
                <a:gd name="T18" fmla="*/ 69 w 121"/>
                <a:gd name="T19" fmla="*/ 5 h 158"/>
                <a:gd name="T20" fmla="*/ 77 w 121"/>
                <a:gd name="T21" fmla="*/ 6 h 158"/>
                <a:gd name="T22" fmla="*/ 83 w 121"/>
                <a:gd name="T23" fmla="*/ 7 h 158"/>
                <a:gd name="T24" fmla="*/ 90 w 121"/>
                <a:gd name="T25" fmla="*/ 9 h 158"/>
                <a:gd name="T26" fmla="*/ 93 w 121"/>
                <a:gd name="T27" fmla="*/ 10 h 158"/>
                <a:gd name="T28" fmla="*/ 98 w 121"/>
                <a:gd name="T29" fmla="*/ 11 h 158"/>
                <a:gd name="T30" fmla="*/ 100 w 121"/>
                <a:gd name="T31" fmla="*/ 13 h 158"/>
                <a:gd name="T32" fmla="*/ 106 w 121"/>
                <a:gd name="T33" fmla="*/ 14 h 158"/>
                <a:gd name="T34" fmla="*/ 106 w 121"/>
                <a:gd name="T35" fmla="*/ 16 h 158"/>
                <a:gd name="T36" fmla="*/ 108 w 121"/>
                <a:gd name="T37" fmla="*/ 18 h 158"/>
                <a:gd name="T38" fmla="*/ 111 w 121"/>
                <a:gd name="T39" fmla="*/ 19 h 158"/>
                <a:gd name="T40" fmla="*/ 111 w 121"/>
                <a:gd name="T41" fmla="*/ 21 h 158"/>
                <a:gd name="T42" fmla="*/ 111 w 121"/>
                <a:gd name="T43" fmla="*/ 23 h 158"/>
                <a:gd name="T44" fmla="*/ 111 w 121"/>
                <a:gd name="T45" fmla="*/ 24 h 158"/>
                <a:gd name="T46" fmla="*/ 111 w 121"/>
                <a:gd name="T47" fmla="*/ 25 h 158"/>
                <a:gd name="T48" fmla="*/ 111 w 121"/>
                <a:gd name="T49" fmla="*/ 27 h 158"/>
                <a:gd name="T50" fmla="*/ 111 w 121"/>
                <a:gd name="T51" fmla="*/ 29 h 158"/>
                <a:gd name="T52" fmla="*/ 108 w 121"/>
                <a:gd name="T53" fmla="*/ 31 h 158"/>
                <a:gd name="T54" fmla="*/ 106 w 121"/>
                <a:gd name="T55" fmla="*/ 32 h 158"/>
                <a:gd name="T56" fmla="*/ 100 w 121"/>
                <a:gd name="T57" fmla="*/ 34 h 158"/>
                <a:gd name="T58" fmla="*/ 94 w 121"/>
                <a:gd name="T59" fmla="*/ 35 h 158"/>
                <a:gd name="T60" fmla="*/ 90 w 121"/>
                <a:gd name="T61" fmla="*/ 37 h 158"/>
                <a:gd name="T62" fmla="*/ 83 w 121"/>
                <a:gd name="T63" fmla="*/ 38 h 158"/>
                <a:gd name="T64" fmla="*/ 83 w 121"/>
                <a:gd name="T65" fmla="*/ 40 h 158"/>
                <a:gd name="T66" fmla="*/ 77 w 121"/>
                <a:gd name="T67" fmla="*/ 41 h 158"/>
                <a:gd name="T68" fmla="*/ 72 w 121"/>
                <a:gd name="T69" fmla="*/ 43 h 158"/>
                <a:gd name="T70" fmla="*/ 64 w 121"/>
                <a:gd name="T71" fmla="*/ 43 h 158"/>
                <a:gd name="T72" fmla="*/ 58 w 121"/>
                <a:gd name="T73" fmla="*/ 44 h 158"/>
                <a:gd name="T74" fmla="*/ 51 w 121"/>
                <a:gd name="T75" fmla="*/ 44 h 158"/>
                <a:gd name="T76" fmla="*/ 44 w 121"/>
                <a:gd name="T77" fmla="*/ 46 h 158"/>
                <a:gd name="T78" fmla="*/ 36 w 121"/>
                <a:gd name="T79" fmla="*/ 46 h 158"/>
                <a:gd name="T80" fmla="*/ 28 w 121"/>
                <a:gd name="T81" fmla="*/ 46 h 158"/>
                <a:gd name="T82" fmla="*/ 20 w 121"/>
                <a:gd name="T83" fmla="*/ 47 h 158"/>
                <a:gd name="T84" fmla="*/ 15 w 121"/>
                <a:gd name="T85" fmla="*/ 47 h 158"/>
                <a:gd name="T86" fmla="*/ 7 w 121"/>
                <a:gd name="T87" fmla="*/ 47 h 158"/>
                <a:gd name="T88" fmla="*/ 0 w 121"/>
                <a:gd name="T89" fmla="*/ 4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93" name="Freeform 25"/>
            <p:cNvSpPr>
              <a:spLocks noChangeArrowheads="1"/>
            </p:cNvSpPr>
            <p:nvPr/>
          </p:nvSpPr>
          <p:spPr bwMode="auto">
            <a:xfrm>
              <a:off x="2992" y="652"/>
              <a:ext cx="118" cy="106"/>
            </a:xfrm>
            <a:custGeom>
              <a:avLst/>
              <a:gdLst>
                <a:gd name="T0" fmla="*/ 2 w 121"/>
                <a:gd name="T1" fmla="*/ 0 h 158"/>
                <a:gd name="T2" fmla="*/ 13 w 121"/>
                <a:gd name="T3" fmla="*/ 1 h 158"/>
                <a:gd name="T4" fmla="*/ 20 w 121"/>
                <a:gd name="T5" fmla="*/ 1 h 158"/>
                <a:gd name="T6" fmla="*/ 25 w 121"/>
                <a:gd name="T7" fmla="*/ 1 h 158"/>
                <a:gd name="T8" fmla="*/ 33 w 121"/>
                <a:gd name="T9" fmla="*/ 1 h 158"/>
                <a:gd name="T10" fmla="*/ 41 w 121"/>
                <a:gd name="T11" fmla="*/ 1 h 158"/>
                <a:gd name="T12" fmla="*/ 49 w 121"/>
                <a:gd name="T13" fmla="*/ 2 h 158"/>
                <a:gd name="T14" fmla="*/ 57 w 121"/>
                <a:gd name="T15" fmla="*/ 3 h 158"/>
                <a:gd name="T16" fmla="*/ 62 w 121"/>
                <a:gd name="T17" fmla="*/ 5 h 158"/>
                <a:gd name="T18" fmla="*/ 69 w 121"/>
                <a:gd name="T19" fmla="*/ 5 h 158"/>
                <a:gd name="T20" fmla="*/ 77 w 121"/>
                <a:gd name="T21" fmla="*/ 6 h 158"/>
                <a:gd name="T22" fmla="*/ 83 w 121"/>
                <a:gd name="T23" fmla="*/ 7 h 158"/>
                <a:gd name="T24" fmla="*/ 90 w 121"/>
                <a:gd name="T25" fmla="*/ 9 h 158"/>
                <a:gd name="T26" fmla="*/ 93 w 121"/>
                <a:gd name="T27" fmla="*/ 10 h 158"/>
                <a:gd name="T28" fmla="*/ 98 w 121"/>
                <a:gd name="T29" fmla="*/ 11 h 158"/>
                <a:gd name="T30" fmla="*/ 100 w 121"/>
                <a:gd name="T31" fmla="*/ 13 h 158"/>
                <a:gd name="T32" fmla="*/ 106 w 121"/>
                <a:gd name="T33" fmla="*/ 14 h 158"/>
                <a:gd name="T34" fmla="*/ 106 w 121"/>
                <a:gd name="T35" fmla="*/ 16 h 158"/>
                <a:gd name="T36" fmla="*/ 108 w 121"/>
                <a:gd name="T37" fmla="*/ 18 h 158"/>
                <a:gd name="T38" fmla="*/ 111 w 121"/>
                <a:gd name="T39" fmla="*/ 19 h 158"/>
                <a:gd name="T40" fmla="*/ 111 w 121"/>
                <a:gd name="T41" fmla="*/ 21 h 158"/>
                <a:gd name="T42" fmla="*/ 111 w 121"/>
                <a:gd name="T43" fmla="*/ 23 h 158"/>
                <a:gd name="T44" fmla="*/ 111 w 121"/>
                <a:gd name="T45" fmla="*/ 24 h 158"/>
                <a:gd name="T46" fmla="*/ 111 w 121"/>
                <a:gd name="T47" fmla="*/ 25 h 158"/>
                <a:gd name="T48" fmla="*/ 111 w 121"/>
                <a:gd name="T49" fmla="*/ 27 h 158"/>
                <a:gd name="T50" fmla="*/ 111 w 121"/>
                <a:gd name="T51" fmla="*/ 29 h 158"/>
                <a:gd name="T52" fmla="*/ 108 w 121"/>
                <a:gd name="T53" fmla="*/ 31 h 158"/>
                <a:gd name="T54" fmla="*/ 106 w 121"/>
                <a:gd name="T55" fmla="*/ 32 h 158"/>
                <a:gd name="T56" fmla="*/ 100 w 121"/>
                <a:gd name="T57" fmla="*/ 34 h 158"/>
                <a:gd name="T58" fmla="*/ 94 w 121"/>
                <a:gd name="T59" fmla="*/ 35 h 158"/>
                <a:gd name="T60" fmla="*/ 90 w 121"/>
                <a:gd name="T61" fmla="*/ 37 h 158"/>
                <a:gd name="T62" fmla="*/ 83 w 121"/>
                <a:gd name="T63" fmla="*/ 38 h 158"/>
                <a:gd name="T64" fmla="*/ 83 w 121"/>
                <a:gd name="T65" fmla="*/ 40 h 158"/>
                <a:gd name="T66" fmla="*/ 77 w 121"/>
                <a:gd name="T67" fmla="*/ 41 h 158"/>
                <a:gd name="T68" fmla="*/ 72 w 121"/>
                <a:gd name="T69" fmla="*/ 43 h 158"/>
                <a:gd name="T70" fmla="*/ 64 w 121"/>
                <a:gd name="T71" fmla="*/ 43 h 158"/>
                <a:gd name="T72" fmla="*/ 58 w 121"/>
                <a:gd name="T73" fmla="*/ 44 h 158"/>
                <a:gd name="T74" fmla="*/ 51 w 121"/>
                <a:gd name="T75" fmla="*/ 44 h 158"/>
                <a:gd name="T76" fmla="*/ 44 w 121"/>
                <a:gd name="T77" fmla="*/ 46 h 158"/>
                <a:gd name="T78" fmla="*/ 36 w 121"/>
                <a:gd name="T79" fmla="*/ 46 h 158"/>
                <a:gd name="T80" fmla="*/ 28 w 121"/>
                <a:gd name="T81" fmla="*/ 46 h 158"/>
                <a:gd name="T82" fmla="*/ 20 w 121"/>
                <a:gd name="T83" fmla="*/ 47 h 158"/>
                <a:gd name="T84" fmla="*/ 15 w 121"/>
                <a:gd name="T85" fmla="*/ 47 h 158"/>
                <a:gd name="T86" fmla="*/ 7 w 121"/>
                <a:gd name="T87" fmla="*/ 47 h 158"/>
                <a:gd name="T88" fmla="*/ 0 w 121"/>
                <a:gd name="T89" fmla="*/ 4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7116" name="Group 26"/>
          <p:cNvGrpSpPr>
            <a:grpSpLocks/>
          </p:cNvGrpSpPr>
          <p:nvPr/>
        </p:nvGrpSpPr>
        <p:grpSpPr bwMode="auto">
          <a:xfrm rot="2700004" flipH="1">
            <a:off x="5137150" y="882650"/>
            <a:ext cx="215900" cy="685800"/>
            <a:chOff x="3088" y="704"/>
            <a:chExt cx="432" cy="136"/>
          </a:xfrm>
        </p:grpSpPr>
        <p:sp>
          <p:nvSpPr>
            <p:cNvPr id="47286" name="Freeform 27"/>
            <p:cNvSpPr>
              <a:spLocks noChangeArrowheads="1"/>
            </p:cNvSpPr>
            <p:nvPr/>
          </p:nvSpPr>
          <p:spPr bwMode="auto">
            <a:xfrm>
              <a:off x="3135" y="704"/>
              <a:ext cx="377" cy="32"/>
            </a:xfrm>
            <a:custGeom>
              <a:avLst/>
              <a:gdLst>
                <a:gd name="T0" fmla="*/ 59 w 121"/>
                <a:gd name="T1" fmla="*/ 0 h 158"/>
                <a:gd name="T2" fmla="*/ 399 w 121"/>
                <a:gd name="T3" fmla="*/ 0 h 158"/>
                <a:gd name="T4" fmla="*/ 632 w 121"/>
                <a:gd name="T5" fmla="*/ 0 h 158"/>
                <a:gd name="T6" fmla="*/ 844 w 121"/>
                <a:gd name="T7" fmla="*/ 0 h 158"/>
                <a:gd name="T8" fmla="*/ 1087 w 121"/>
                <a:gd name="T9" fmla="*/ 0 h 158"/>
                <a:gd name="T10" fmla="*/ 1330 w 121"/>
                <a:gd name="T11" fmla="*/ 0 h 158"/>
                <a:gd name="T12" fmla="*/ 1573 w 121"/>
                <a:gd name="T13" fmla="*/ 0 h 158"/>
                <a:gd name="T14" fmla="*/ 1816 w 121"/>
                <a:gd name="T15" fmla="*/ 0 h 158"/>
                <a:gd name="T16" fmla="*/ 2059 w 121"/>
                <a:gd name="T17" fmla="*/ 0 h 158"/>
                <a:gd name="T18" fmla="*/ 2271 w 121"/>
                <a:gd name="T19" fmla="*/ 0 h 158"/>
                <a:gd name="T20" fmla="*/ 2514 w 121"/>
                <a:gd name="T21" fmla="*/ 0 h 158"/>
                <a:gd name="T22" fmla="*/ 2689 w 121"/>
                <a:gd name="T23" fmla="*/ 0 h 158"/>
                <a:gd name="T24" fmla="*/ 2904 w 121"/>
                <a:gd name="T25" fmla="*/ 0 h 158"/>
                <a:gd name="T26" fmla="*/ 2991 w 121"/>
                <a:gd name="T27" fmla="*/ 0 h 158"/>
                <a:gd name="T28" fmla="*/ 3234 w 121"/>
                <a:gd name="T29" fmla="*/ 0 h 158"/>
                <a:gd name="T30" fmla="*/ 3300 w 121"/>
                <a:gd name="T31" fmla="*/ 0 h 158"/>
                <a:gd name="T32" fmla="*/ 3474 w 121"/>
                <a:gd name="T33" fmla="*/ 0 h 158"/>
                <a:gd name="T34" fmla="*/ 3474 w 121"/>
                <a:gd name="T35" fmla="*/ 0 h 158"/>
                <a:gd name="T36" fmla="*/ 3543 w 121"/>
                <a:gd name="T37" fmla="*/ 0 h 158"/>
                <a:gd name="T38" fmla="*/ 3630 w 121"/>
                <a:gd name="T39" fmla="*/ 1 h 158"/>
                <a:gd name="T40" fmla="*/ 3630 w 121"/>
                <a:gd name="T41" fmla="*/ 1 h 158"/>
                <a:gd name="T42" fmla="*/ 3630 w 121"/>
                <a:gd name="T43" fmla="*/ 1 h 158"/>
                <a:gd name="T44" fmla="*/ 3630 w 121"/>
                <a:gd name="T45" fmla="*/ 1 h 158"/>
                <a:gd name="T46" fmla="*/ 3630 w 121"/>
                <a:gd name="T47" fmla="*/ 1 h 158"/>
                <a:gd name="T48" fmla="*/ 3630 w 121"/>
                <a:gd name="T49" fmla="*/ 1 h 158"/>
                <a:gd name="T50" fmla="*/ 3630 w 121"/>
                <a:gd name="T51" fmla="*/ 1 h 158"/>
                <a:gd name="T52" fmla="*/ 3543 w 121"/>
                <a:gd name="T53" fmla="*/ 1 h 158"/>
                <a:gd name="T54" fmla="*/ 3474 w 121"/>
                <a:gd name="T55" fmla="*/ 1 h 158"/>
                <a:gd name="T56" fmla="*/ 3300 w 121"/>
                <a:gd name="T57" fmla="*/ 1 h 158"/>
                <a:gd name="T58" fmla="*/ 3057 w 121"/>
                <a:gd name="T59" fmla="*/ 1 h 158"/>
                <a:gd name="T60" fmla="*/ 2904 w 121"/>
                <a:gd name="T61" fmla="*/ 1 h 158"/>
                <a:gd name="T62" fmla="*/ 2689 w 121"/>
                <a:gd name="T63" fmla="*/ 1 h 158"/>
                <a:gd name="T64" fmla="*/ 2689 w 121"/>
                <a:gd name="T65" fmla="*/ 1 h 158"/>
                <a:gd name="T66" fmla="*/ 2514 w 121"/>
                <a:gd name="T67" fmla="*/ 1 h 158"/>
                <a:gd name="T68" fmla="*/ 2359 w 121"/>
                <a:gd name="T69" fmla="*/ 1 h 158"/>
                <a:gd name="T70" fmla="*/ 2116 w 121"/>
                <a:gd name="T71" fmla="*/ 1 h 158"/>
                <a:gd name="T72" fmla="*/ 1873 w 121"/>
                <a:gd name="T73" fmla="*/ 1 h 158"/>
                <a:gd name="T74" fmla="*/ 1630 w 121"/>
                <a:gd name="T75" fmla="*/ 1 h 158"/>
                <a:gd name="T76" fmla="*/ 1418 w 121"/>
                <a:gd name="T77" fmla="*/ 1 h 158"/>
                <a:gd name="T78" fmla="*/ 1184 w 121"/>
                <a:gd name="T79" fmla="*/ 1 h 158"/>
                <a:gd name="T80" fmla="*/ 941 w 121"/>
                <a:gd name="T81" fmla="*/ 1 h 158"/>
                <a:gd name="T82" fmla="*/ 698 w 121"/>
                <a:gd name="T83" fmla="*/ 1 h 158"/>
                <a:gd name="T84" fmla="*/ 455 w 121"/>
                <a:gd name="T85" fmla="*/ 1 h 158"/>
                <a:gd name="T86" fmla="*/ 215 w 121"/>
                <a:gd name="T87" fmla="*/ 1 h 158"/>
                <a:gd name="T88" fmla="*/ 0 w 121"/>
                <a:gd name="T89" fmla="*/ 1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87" name="Freeform 28"/>
            <p:cNvSpPr>
              <a:spLocks noChangeArrowheads="1"/>
            </p:cNvSpPr>
            <p:nvPr/>
          </p:nvSpPr>
          <p:spPr bwMode="auto">
            <a:xfrm>
              <a:off x="3113" y="738"/>
              <a:ext cx="377" cy="32"/>
            </a:xfrm>
            <a:custGeom>
              <a:avLst/>
              <a:gdLst>
                <a:gd name="T0" fmla="*/ 59 w 121"/>
                <a:gd name="T1" fmla="*/ 0 h 158"/>
                <a:gd name="T2" fmla="*/ 399 w 121"/>
                <a:gd name="T3" fmla="*/ 0 h 158"/>
                <a:gd name="T4" fmla="*/ 632 w 121"/>
                <a:gd name="T5" fmla="*/ 0 h 158"/>
                <a:gd name="T6" fmla="*/ 844 w 121"/>
                <a:gd name="T7" fmla="*/ 0 h 158"/>
                <a:gd name="T8" fmla="*/ 1087 w 121"/>
                <a:gd name="T9" fmla="*/ 0 h 158"/>
                <a:gd name="T10" fmla="*/ 1330 w 121"/>
                <a:gd name="T11" fmla="*/ 0 h 158"/>
                <a:gd name="T12" fmla="*/ 1573 w 121"/>
                <a:gd name="T13" fmla="*/ 0 h 158"/>
                <a:gd name="T14" fmla="*/ 1816 w 121"/>
                <a:gd name="T15" fmla="*/ 0 h 158"/>
                <a:gd name="T16" fmla="*/ 2059 w 121"/>
                <a:gd name="T17" fmla="*/ 0 h 158"/>
                <a:gd name="T18" fmla="*/ 2271 w 121"/>
                <a:gd name="T19" fmla="*/ 0 h 158"/>
                <a:gd name="T20" fmla="*/ 2514 w 121"/>
                <a:gd name="T21" fmla="*/ 0 h 158"/>
                <a:gd name="T22" fmla="*/ 2689 w 121"/>
                <a:gd name="T23" fmla="*/ 0 h 158"/>
                <a:gd name="T24" fmla="*/ 2904 w 121"/>
                <a:gd name="T25" fmla="*/ 0 h 158"/>
                <a:gd name="T26" fmla="*/ 2991 w 121"/>
                <a:gd name="T27" fmla="*/ 0 h 158"/>
                <a:gd name="T28" fmla="*/ 3234 w 121"/>
                <a:gd name="T29" fmla="*/ 0 h 158"/>
                <a:gd name="T30" fmla="*/ 3300 w 121"/>
                <a:gd name="T31" fmla="*/ 0 h 158"/>
                <a:gd name="T32" fmla="*/ 3474 w 121"/>
                <a:gd name="T33" fmla="*/ 0 h 158"/>
                <a:gd name="T34" fmla="*/ 3474 w 121"/>
                <a:gd name="T35" fmla="*/ 0 h 158"/>
                <a:gd name="T36" fmla="*/ 3543 w 121"/>
                <a:gd name="T37" fmla="*/ 0 h 158"/>
                <a:gd name="T38" fmla="*/ 3630 w 121"/>
                <a:gd name="T39" fmla="*/ 1 h 158"/>
                <a:gd name="T40" fmla="*/ 3630 w 121"/>
                <a:gd name="T41" fmla="*/ 1 h 158"/>
                <a:gd name="T42" fmla="*/ 3630 w 121"/>
                <a:gd name="T43" fmla="*/ 1 h 158"/>
                <a:gd name="T44" fmla="*/ 3630 w 121"/>
                <a:gd name="T45" fmla="*/ 1 h 158"/>
                <a:gd name="T46" fmla="*/ 3630 w 121"/>
                <a:gd name="T47" fmla="*/ 1 h 158"/>
                <a:gd name="T48" fmla="*/ 3630 w 121"/>
                <a:gd name="T49" fmla="*/ 1 h 158"/>
                <a:gd name="T50" fmla="*/ 3630 w 121"/>
                <a:gd name="T51" fmla="*/ 1 h 158"/>
                <a:gd name="T52" fmla="*/ 3543 w 121"/>
                <a:gd name="T53" fmla="*/ 1 h 158"/>
                <a:gd name="T54" fmla="*/ 3474 w 121"/>
                <a:gd name="T55" fmla="*/ 1 h 158"/>
                <a:gd name="T56" fmla="*/ 3300 w 121"/>
                <a:gd name="T57" fmla="*/ 1 h 158"/>
                <a:gd name="T58" fmla="*/ 3057 w 121"/>
                <a:gd name="T59" fmla="*/ 1 h 158"/>
                <a:gd name="T60" fmla="*/ 2904 w 121"/>
                <a:gd name="T61" fmla="*/ 1 h 158"/>
                <a:gd name="T62" fmla="*/ 2689 w 121"/>
                <a:gd name="T63" fmla="*/ 1 h 158"/>
                <a:gd name="T64" fmla="*/ 2689 w 121"/>
                <a:gd name="T65" fmla="*/ 1 h 158"/>
                <a:gd name="T66" fmla="*/ 2514 w 121"/>
                <a:gd name="T67" fmla="*/ 1 h 158"/>
                <a:gd name="T68" fmla="*/ 2359 w 121"/>
                <a:gd name="T69" fmla="*/ 1 h 158"/>
                <a:gd name="T70" fmla="*/ 2116 w 121"/>
                <a:gd name="T71" fmla="*/ 1 h 158"/>
                <a:gd name="T72" fmla="*/ 1873 w 121"/>
                <a:gd name="T73" fmla="*/ 1 h 158"/>
                <a:gd name="T74" fmla="*/ 1630 w 121"/>
                <a:gd name="T75" fmla="*/ 1 h 158"/>
                <a:gd name="T76" fmla="*/ 1418 w 121"/>
                <a:gd name="T77" fmla="*/ 1 h 158"/>
                <a:gd name="T78" fmla="*/ 1184 w 121"/>
                <a:gd name="T79" fmla="*/ 1 h 158"/>
                <a:gd name="T80" fmla="*/ 941 w 121"/>
                <a:gd name="T81" fmla="*/ 1 h 158"/>
                <a:gd name="T82" fmla="*/ 698 w 121"/>
                <a:gd name="T83" fmla="*/ 1 h 158"/>
                <a:gd name="T84" fmla="*/ 455 w 121"/>
                <a:gd name="T85" fmla="*/ 1 h 158"/>
                <a:gd name="T86" fmla="*/ 215 w 121"/>
                <a:gd name="T87" fmla="*/ 1 h 158"/>
                <a:gd name="T88" fmla="*/ 0 w 121"/>
                <a:gd name="T89" fmla="*/ 1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88" name="Freeform 29"/>
            <p:cNvSpPr>
              <a:spLocks noChangeArrowheads="1"/>
            </p:cNvSpPr>
            <p:nvPr/>
          </p:nvSpPr>
          <p:spPr bwMode="auto">
            <a:xfrm>
              <a:off x="3113" y="772"/>
              <a:ext cx="377" cy="32"/>
            </a:xfrm>
            <a:custGeom>
              <a:avLst/>
              <a:gdLst>
                <a:gd name="T0" fmla="*/ 59 w 121"/>
                <a:gd name="T1" fmla="*/ 0 h 158"/>
                <a:gd name="T2" fmla="*/ 399 w 121"/>
                <a:gd name="T3" fmla="*/ 0 h 158"/>
                <a:gd name="T4" fmla="*/ 632 w 121"/>
                <a:gd name="T5" fmla="*/ 0 h 158"/>
                <a:gd name="T6" fmla="*/ 844 w 121"/>
                <a:gd name="T7" fmla="*/ 0 h 158"/>
                <a:gd name="T8" fmla="*/ 1087 w 121"/>
                <a:gd name="T9" fmla="*/ 0 h 158"/>
                <a:gd name="T10" fmla="*/ 1330 w 121"/>
                <a:gd name="T11" fmla="*/ 0 h 158"/>
                <a:gd name="T12" fmla="*/ 1573 w 121"/>
                <a:gd name="T13" fmla="*/ 0 h 158"/>
                <a:gd name="T14" fmla="*/ 1816 w 121"/>
                <a:gd name="T15" fmla="*/ 0 h 158"/>
                <a:gd name="T16" fmla="*/ 2059 w 121"/>
                <a:gd name="T17" fmla="*/ 0 h 158"/>
                <a:gd name="T18" fmla="*/ 2271 w 121"/>
                <a:gd name="T19" fmla="*/ 0 h 158"/>
                <a:gd name="T20" fmla="*/ 2514 w 121"/>
                <a:gd name="T21" fmla="*/ 0 h 158"/>
                <a:gd name="T22" fmla="*/ 2689 w 121"/>
                <a:gd name="T23" fmla="*/ 0 h 158"/>
                <a:gd name="T24" fmla="*/ 2904 w 121"/>
                <a:gd name="T25" fmla="*/ 0 h 158"/>
                <a:gd name="T26" fmla="*/ 2991 w 121"/>
                <a:gd name="T27" fmla="*/ 0 h 158"/>
                <a:gd name="T28" fmla="*/ 3234 w 121"/>
                <a:gd name="T29" fmla="*/ 0 h 158"/>
                <a:gd name="T30" fmla="*/ 3300 w 121"/>
                <a:gd name="T31" fmla="*/ 0 h 158"/>
                <a:gd name="T32" fmla="*/ 3474 w 121"/>
                <a:gd name="T33" fmla="*/ 0 h 158"/>
                <a:gd name="T34" fmla="*/ 3474 w 121"/>
                <a:gd name="T35" fmla="*/ 0 h 158"/>
                <a:gd name="T36" fmla="*/ 3543 w 121"/>
                <a:gd name="T37" fmla="*/ 0 h 158"/>
                <a:gd name="T38" fmla="*/ 3630 w 121"/>
                <a:gd name="T39" fmla="*/ 1 h 158"/>
                <a:gd name="T40" fmla="*/ 3630 w 121"/>
                <a:gd name="T41" fmla="*/ 1 h 158"/>
                <a:gd name="T42" fmla="*/ 3630 w 121"/>
                <a:gd name="T43" fmla="*/ 1 h 158"/>
                <a:gd name="T44" fmla="*/ 3630 w 121"/>
                <a:gd name="T45" fmla="*/ 1 h 158"/>
                <a:gd name="T46" fmla="*/ 3630 w 121"/>
                <a:gd name="T47" fmla="*/ 1 h 158"/>
                <a:gd name="T48" fmla="*/ 3630 w 121"/>
                <a:gd name="T49" fmla="*/ 1 h 158"/>
                <a:gd name="T50" fmla="*/ 3630 w 121"/>
                <a:gd name="T51" fmla="*/ 1 h 158"/>
                <a:gd name="T52" fmla="*/ 3543 w 121"/>
                <a:gd name="T53" fmla="*/ 1 h 158"/>
                <a:gd name="T54" fmla="*/ 3474 w 121"/>
                <a:gd name="T55" fmla="*/ 1 h 158"/>
                <a:gd name="T56" fmla="*/ 3300 w 121"/>
                <a:gd name="T57" fmla="*/ 1 h 158"/>
                <a:gd name="T58" fmla="*/ 3057 w 121"/>
                <a:gd name="T59" fmla="*/ 1 h 158"/>
                <a:gd name="T60" fmla="*/ 2904 w 121"/>
                <a:gd name="T61" fmla="*/ 1 h 158"/>
                <a:gd name="T62" fmla="*/ 2689 w 121"/>
                <a:gd name="T63" fmla="*/ 1 h 158"/>
                <a:gd name="T64" fmla="*/ 2689 w 121"/>
                <a:gd name="T65" fmla="*/ 1 h 158"/>
                <a:gd name="T66" fmla="*/ 2514 w 121"/>
                <a:gd name="T67" fmla="*/ 1 h 158"/>
                <a:gd name="T68" fmla="*/ 2359 w 121"/>
                <a:gd name="T69" fmla="*/ 1 h 158"/>
                <a:gd name="T70" fmla="*/ 2116 w 121"/>
                <a:gd name="T71" fmla="*/ 1 h 158"/>
                <a:gd name="T72" fmla="*/ 1873 w 121"/>
                <a:gd name="T73" fmla="*/ 1 h 158"/>
                <a:gd name="T74" fmla="*/ 1630 w 121"/>
                <a:gd name="T75" fmla="*/ 1 h 158"/>
                <a:gd name="T76" fmla="*/ 1418 w 121"/>
                <a:gd name="T77" fmla="*/ 1 h 158"/>
                <a:gd name="T78" fmla="*/ 1184 w 121"/>
                <a:gd name="T79" fmla="*/ 1 h 158"/>
                <a:gd name="T80" fmla="*/ 941 w 121"/>
                <a:gd name="T81" fmla="*/ 1 h 158"/>
                <a:gd name="T82" fmla="*/ 698 w 121"/>
                <a:gd name="T83" fmla="*/ 1 h 158"/>
                <a:gd name="T84" fmla="*/ 455 w 121"/>
                <a:gd name="T85" fmla="*/ 1 h 158"/>
                <a:gd name="T86" fmla="*/ 215 w 121"/>
                <a:gd name="T87" fmla="*/ 1 h 158"/>
                <a:gd name="T88" fmla="*/ 0 w 121"/>
                <a:gd name="T89" fmla="*/ 1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89" name="Freeform 30"/>
            <p:cNvSpPr>
              <a:spLocks noChangeArrowheads="1"/>
            </p:cNvSpPr>
            <p:nvPr/>
          </p:nvSpPr>
          <p:spPr bwMode="auto">
            <a:xfrm>
              <a:off x="3088" y="806"/>
              <a:ext cx="377" cy="32"/>
            </a:xfrm>
            <a:custGeom>
              <a:avLst/>
              <a:gdLst>
                <a:gd name="T0" fmla="*/ 59 w 121"/>
                <a:gd name="T1" fmla="*/ 0 h 158"/>
                <a:gd name="T2" fmla="*/ 399 w 121"/>
                <a:gd name="T3" fmla="*/ 0 h 158"/>
                <a:gd name="T4" fmla="*/ 632 w 121"/>
                <a:gd name="T5" fmla="*/ 0 h 158"/>
                <a:gd name="T6" fmla="*/ 844 w 121"/>
                <a:gd name="T7" fmla="*/ 0 h 158"/>
                <a:gd name="T8" fmla="*/ 1087 w 121"/>
                <a:gd name="T9" fmla="*/ 0 h 158"/>
                <a:gd name="T10" fmla="*/ 1330 w 121"/>
                <a:gd name="T11" fmla="*/ 0 h 158"/>
                <a:gd name="T12" fmla="*/ 1573 w 121"/>
                <a:gd name="T13" fmla="*/ 0 h 158"/>
                <a:gd name="T14" fmla="*/ 1816 w 121"/>
                <a:gd name="T15" fmla="*/ 0 h 158"/>
                <a:gd name="T16" fmla="*/ 2059 w 121"/>
                <a:gd name="T17" fmla="*/ 0 h 158"/>
                <a:gd name="T18" fmla="*/ 2271 w 121"/>
                <a:gd name="T19" fmla="*/ 0 h 158"/>
                <a:gd name="T20" fmla="*/ 2514 w 121"/>
                <a:gd name="T21" fmla="*/ 0 h 158"/>
                <a:gd name="T22" fmla="*/ 2689 w 121"/>
                <a:gd name="T23" fmla="*/ 0 h 158"/>
                <a:gd name="T24" fmla="*/ 2904 w 121"/>
                <a:gd name="T25" fmla="*/ 0 h 158"/>
                <a:gd name="T26" fmla="*/ 2991 w 121"/>
                <a:gd name="T27" fmla="*/ 0 h 158"/>
                <a:gd name="T28" fmla="*/ 3234 w 121"/>
                <a:gd name="T29" fmla="*/ 0 h 158"/>
                <a:gd name="T30" fmla="*/ 3300 w 121"/>
                <a:gd name="T31" fmla="*/ 0 h 158"/>
                <a:gd name="T32" fmla="*/ 3474 w 121"/>
                <a:gd name="T33" fmla="*/ 0 h 158"/>
                <a:gd name="T34" fmla="*/ 3474 w 121"/>
                <a:gd name="T35" fmla="*/ 0 h 158"/>
                <a:gd name="T36" fmla="*/ 3543 w 121"/>
                <a:gd name="T37" fmla="*/ 0 h 158"/>
                <a:gd name="T38" fmla="*/ 3630 w 121"/>
                <a:gd name="T39" fmla="*/ 1 h 158"/>
                <a:gd name="T40" fmla="*/ 3630 w 121"/>
                <a:gd name="T41" fmla="*/ 1 h 158"/>
                <a:gd name="T42" fmla="*/ 3630 w 121"/>
                <a:gd name="T43" fmla="*/ 1 h 158"/>
                <a:gd name="T44" fmla="*/ 3630 w 121"/>
                <a:gd name="T45" fmla="*/ 1 h 158"/>
                <a:gd name="T46" fmla="*/ 3630 w 121"/>
                <a:gd name="T47" fmla="*/ 1 h 158"/>
                <a:gd name="T48" fmla="*/ 3630 w 121"/>
                <a:gd name="T49" fmla="*/ 1 h 158"/>
                <a:gd name="T50" fmla="*/ 3630 w 121"/>
                <a:gd name="T51" fmla="*/ 1 h 158"/>
                <a:gd name="T52" fmla="*/ 3543 w 121"/>
                <a:gd name="T53" fmla="*/ 1 h 158"/>
                <a:gd name="T54" fmla="*/ 3474 w 121"/>
                <a:gd name="T55" fmla="*/ 1 h 158"/>
                <a:gd name="T56" fmla="*/ 3300 w 121"/>
                <a:gd name="T57" fmla="*/ 1 h 158"/>
                <a:gd name="T58" fmla="*/ 3057 w 121"/>
                <a:gd name="T59" fmla="*/ 1 h 158"/>
                <a:gd name="T60" fmla="*/ 2904 w 121"/>
                <a:gd name="T61" fmla="*/ 1 h 158"/>
                <a:gd name="T62" fmla="*/ 2689 w 121"/>
                <a:gd name="T63" fmla="*/ 1 h 158"/>
                <a:gd name="T64" fmla="*/ 2689 w 121"/>
                <a:gd name="T65" fmla="*/ 1 h 158"/>
                <a:gd name="T66" fmla="*/ 2514 w 121"/>
                <a:gd name="T67" fmla="*/ 1 h 158"/>
                <a:gd name="T68" fmla="*/ 2359 w 121"/>
                <a:gd name="T69" fmla="*/ 1 h 158"/>
                <a:gd name="T70" fmla="*/ 2116 w 121"/>
                <a:gd name="T71" fmla="*/ 1 h 158"/>
                <a:gd name="T72" fmla="*/ 1873 w 121"/>
                <a:gd name="T73" fmla="*/ 1 h 158"/>
                <a:gd name="T74" fmla="*/ 1630 w 121"/>
                <a:gd name="T75" fmla="*/ 1 h 158"/>
                <a:gd name="T76" fmla="*/ 1418 w 121"/>
                <a:gd name="T77" fmla="*/ 1 h 158"/>
                <a:gd name="T78" fmla="*/ 1184 w 121"/>
                <a:gd name="T79" fmla="*/ 1 h 158"/>
                <a:gd name="T80" fmla="*/ 941 w 121"/>
                <a:gd name="T81" fmla="*/ 1 h 158"/>
                <a:gd name="T82" fmla="*/ 698 w 121"/>
                <a:gd name="T83" fmla="*/ 1 h 158"/>
                <a:gd name="T84" fmla="*/ 455 w 121"/>
                <a:gd name="T85" fmla="*/ 1 h 158"/>
                <a:gd name="T86" fmla="*/ 215 w 121"/>
                <a:gd name="T87" fmla="*/ 1 h 158"/>
                <a:gd name="T88" fmla="*/ 0 w 121"/>
                <a:gd name="T89" fmla="*/ 1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2" y="0"/>
                  </a:moveTo>
                  <a:lnTo>
                    <a:pt x="13" y="1"/>
                  </a:lnTo>
                  <a:lnTo>
                    <a:pt x="21" y="3"/>
                  </a:lnTo>
                  <a:lnTo>
                    <a:pt x="28" y="5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2" y="8"/>
                  </a:lnTo>
                  <a:lnTo>
                    <a:pt x="60" y="12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3" y="21"/>
                  </a:lnTo>
                  <a:lnTo>
                    <a:pt x="89" y="26"/>
                  </a:lnTo>
                  <a:lnTo>
                    <a:pt x="96" y="29"/>
                  </a:lnTo>
                  <a:lnTo>
                    <a:pt x="99" y="35"/>
                  </a:lnTo>
                  <a:lnTo>
                    <a:pt x="107" y="38"/>
                  </a:lnTo>
                  <a:lnTo>
                    <a:pt x="109" y="43"/>
                  </a:lnTo>
                  <a:lnTo>
                    <a:pt x="115" y="48"/>
                  </a:lnTo>
                  <a:lnTo>
                    <a:pt x="115" y="54"/>
                  </a:lnTo>
                  <a:lnTo>
                    <a:pt x="117" y="59"/>
                  </a:lnTo>
                  <a:lnTo>
                    <a:pt x="120" y="64"/>
                  </a:lnTo>
                  <a:lnTo>
                    <a:pt x="120" y="69"/>
                  </a:lnTo>
                  <a:lnTo>
                    <a:pt x="120" y="75"/>
                  </a:lnTo>
                  <a:lnTo>
                    <a:pt x="120" y="80"/>
                  </a:lnTo>
                  <a:lnTo>
                    <a:pt x="120" y="85"/>
                  </a:lnTo>
                  <a:lnTo>
                    <a:pt x="120" y="90"/>
                  </a:lnTo>
                  <a:lnTo>
                    <a:pt x="120" y="96"/>
                  </a:lnTo>
                  <a:lnTo>
                    <a:pt x="117" y="101"/>
                  </a:lnTo>
                  <a:lnTo>
                    <a:pt x="115" y="106"/>
                  </a:lnTo>
                  <a:lnTo>
                    <a:pt x="109" y="113"/>
                  </a:lnTo>
                  <a:lnTo>
                    <a:pt x="101" y="117"/>
                  </a:lnTo>
                  <a:lnTo>
                    <a:pt x="96" y="122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3" y="136"/>
                  </a:lnTo>
                  <a:lnTo>
                    <a:pt x="78" y="141"/>
                  </a:lnTo>
                  <a:lnTo>
                    <a:pt x="70" y="143"/>
                  </a:lnTo>
                  <a:lnTo>
                    <a:pt x="62" y="145"/>
                  </a:lnTo>
                  <a:lnTo>
                    <a:pt x="54" y="148"/>
                  </a:lnTo>
                  <a:lnTo>
                    <a:pt x="47" y="150"/>
                  </a:lnTo>
                  <a:lnTo>
                    <a:pt x="39" y="153"/>
                  </a:lnTo>
                  <a:lnTo>
                    <a:pt x="31" y="153"/>
                  </a:lnTo>
                  <a:lnTo>
                    <a:pt x="23" y="157"/>
                  </a:lnTo>
                  <a:lnTo>
                    <a:pt x="15" y="157"/>
                  </a:lnTo>
                  <a:lnTo>
                    <a:pt x="7" y="157"/>
                  </a:lnTo>
                  <a:lnTo>
                    <a:pt x="0" y="157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7117" name="Line 31"/>
          <p:cNvSpPr>
            <a:spLocks noChangeShapeType="1"/>
          </p:cNvSpPr>
          <p:nvPr/>
        </p:nvSpPr>
        <p:spPr bwMode="auto">
          <a:xfrm flipH="1" flipV="1">
            <a:off x="4724400" y="244475"/>
            <a:ext cx="311150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18" name="Line 32"/>
          <p:cNvSpPr>
            <a:spLocks noChangeShapeType="1"/>
          </p:cNvSpPr>
          <p:nvPr/>
        </p:nvSpPr>
        <p:spPr bwMode="auto">
          <a:xfrm flipH="1" flipV="1">
            <a:off x="4343400" y="831850"/>
            <a:ext cx="187325" cy="187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19" name="Line 33"/>
          <p:cNvSpPr>
            <a:spLocks noChangeShapeType="1"/>
          </p:cNvSpPr>
          <p:nvPr/>
        </p:nvSpPr>
        <p:spPr bwMode="auto">
          <a:xfrm flipH="1" flipV="1">
            <a:off x="5086350" y="1546225"/>
            <a:ext cx="247650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20" name="Line 34"/>
          <p:cNvSpPr>
            <a:spLocks noChangeShapeType="1"/>
          </p:cNvSpPr>
          <p:nvPr/>
        </p:nvSpPr>
        <p:spPr bwMode="auto">
          <a:xfrm flipH="1" flipV="1">
            <a:off x="5549900" y="1044575"/>
            <a:ext cx="165100" cy="165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5105400" y="3810000"/>
            <a:ext cx="0" cy="24384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4876800" y="3657600"/>
            <a:ext cx="762000" cy="2743200"/>
            <a:chOff x="3072" y="2304"/>
            <a:chExt cx="480" cy="1728"/>
          </a:xfrm>
        </p:grpSpPr>
        <p:sp>
          <p:nvSpPr>
            <p:cNvPr id="47284" name="Rectangle 37"/>
            <p:cNvSpPr>
              <a:spLocks noChangeArrowheads="1"/>
            </p:cNvSpPr>
            <p:nvPr/>
          </p:nvSpPr>
          <p:spPr bwMode="auto">
            <a:xfrm>
              <a:off x="3072" y="2304"/>
              <a:ext cx="480" cy="17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285" name="Line 38"/>
            <p:cNvSpPr>
              <a:spLocks noChangeShapeType="1"/>
            </p:cNvSpPr>
            <p:nvPr/>
          </p:nvSpPr>
          <p:spPr bwMode="auto">
            <a:xfrm>
              <a:off x="3504" y="2400"/>
              <a:ext cx="0" cy="1536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5410200" y="3657600"/>
            <a:ext cx="762000" cy="2743200"/>
            <a:chOff x="3408" y="2304"/>
            <a:chExt cx="480" cy="1728"/>
          </a:xfrm>
        </p:grpSpPr>
        <p:sp>
          <p:nvSpPr>
            <p:cNvPr id="47282" name="Rectangle 40"/>
            <p:cNvSpPr>
              <a:spLocks noChangeArrowheads="1"/>
            </p:cNvSpPr>
            <p:nvPr/>
          </p:nvSpPr>
          <p:spPr bwMode="auto">
            <a:xfrm>
              <a:off x="3408" y="2304"/>
              <a:ext cx="480" cy="17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283" name="Line 41"/>
            <p:cNvSpPr>
              <a:spLocks noChangeShapeType="1"/>
            </p:cNvSpPr>
            <p:nvPr/>
          </p:nvSpPr>
          <p:spPr bwMode="auto">
            <a:xfrm>
              <a:off x="3840" y="2400"/>
              <a:ext cx="0" cy="1536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5943600" y="3657600"/>
            <a:ext cx="762000" cy="2743200"/>
            <a:chOff x="3744" y="2304"/>
            <a:chExt cx="480" cy="1728"/>
          </a:xfrm>
        </p:grpSpPr>
        <p:sp>
          <p:nvSpPr>
            <p:cNvPr id="47280" name="Rectangle 43"/>
            <p:cNvSpPr>
              <a:spLocks noChangeArrowheads="1"/>
            </p:cNvSpPr>
            <p:nvPr/>
          </p:nvSpPr>
          <p:spPr bwMode="auto">
            <a:xfrm>
              <a:off x="3744" y="2304"/>
              <a:ext cx="480" cy="17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281" name="Line 44"/>
            <p:cNvSpPr>
              <a:spLocks noChangeShapeType="1"/>
            </p:cNvSpPr>
            <p:nvPr/>
          </p:nvSpPr>
          <p:spPr bwMode="auto">
            <a:xfrm>
              <a:off x="4176" y="2400"/>
              <a:ext cx="0" cy="1536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6400800" y="3657600"/>
            <a:ext cx="762000" cy="2743200"/>
            <a:chOff x="4032" y="2304"/>
            <a:chExt cx="480" cy="1728"/>
          </a:xfrm>
        </p:grpSpPr>
        <p:sp>
          <p:nvSpPr>
            <p:cNvPr id="47278" name="Rectangle 46"/>
            <p:cNvSpPr>
              <a:spLocks noChangeArrowheads="1"/>
            </p:cNvSpPr>
            <p:nvPr/>
          </p:nvSpPr>
          <p:spPr bwMode="auto">
            <a:xfrm>
              <a:off x="4032" y="2304"/>
              <a:ext cx="480" cy="17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279" name="Line 47"/>
            <p:cNvSpPr>
              <a:spLocks noChangeShapeType="1"/>
            </p:cNvSpPr>
            <p:nvPr/>
          </p:nvSpPr>
          <p:spPr bwMode="auto">
            <a:xfrm>
              <a:off x="4464" y="2400"/>
              <a:ext cx="0" cy="1536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6934200" y="3657600"/>
            <a:ext cx="762000" cy="2743200"/>
            <a:chOff x="4368" y="2304"/>
            <a:chExt cx="480" cy="1728"/>
          </a:xfrm>
        </p:grpSpPr>
        <p:sp>
          <p:nvSpPr>
            <p:cNvPr id="47276" name="Rectangle 49"/>
            <p:cNvSpPr>
              <a:spLocks noChangeArrowheads="1"/>
            </p:cNvSpPr>
            <p:nvPr/>
          </p:nvSpPr>
          <p:spPr bwMode="auto">
            <a:xfrm>
              <a:off x="4368" y="2304"/>
              <a:ext cx="480" cy="17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277" name="Line 50"/>
            <p:cNvSpPr>
              <a:spLocks noChangeShapeType="1"/>
            </p:cNvSpPr>
            <p:nvPr/>
          </p:nvSpPr>
          <p:spPr bwMode="auto">
            <a:xfrm>
              <a:off x="4800" y="2400"/>
              <a:ext cx="0" cy="1536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7127" name="Group 51"/>
          <p:cNvGrpSpPr>
            <a:grpSpLocks/>
          </p:cNvGrpSpPr>
          <p:nvPr/>
        </p:nvGrpSpPr>
        <p:grpSpPr bwMode="auto">
          <a:xfrm>
            <a:off x="4038600" y="4038600"/>
            <a:ext cx="4038600" cy="2117725"/>
            <a:chOff x="2544" y="2544"/>
            <a:chExt cx="2544" cy="1334"/>
          </a:xfrm>
        </p:grpSpPr>
        <p:sp>
          <p:nvSpPr>
            <p:cNvPr id="47242" name="Line 52"/>
            <p:cNvSpPr>
              <a:spLocks noChangeShapeType="1"/>
            </p:cNvSpPr>
            <p:nvPr/>
          </p:nvSpPr>
          <p:spPr bwMode="auto">
            <a:xfrm>
              <a:off x="3072" y="2544"/>
              <a:ext cx="6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43" name="Line 53"/>
            <p:cNvSpPr>
              <a:spLocks noChangeShapeType="1"/>
            </p:cNvSpPr>
            <p:nvPr/>
          </p:nvSpPr>
          <p:spPr bwMode="auto">
            <a:xfrm>
              <a:off x="3696" y="2736"/>
              <a:ext cx="6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44" name="Line 54"/>
            <p:cNvSpPr>
              <a:spLocks noChangeShapeType="1"/>
            </p:cNvSpPr>
            <p:nvPr/>
          </p:nvSpPr>
          <p:spPr bwMode="auto">
            <a:xfrm>
              <a:off x="3696" y="25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45" name="Line 55"/>
            <p:cNvSpPr>
              <a:spLocks noChangeShapeType="1"/>
            </p:cNvSpPr>
            <p:nvPr/>
          </p:nvSpPr>
          <p:spPr bwMode="auto">
            <a:xfrm>
              <a:off x="4320" y="25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46" name="Line 56"/>
            <p:cNvSpPr>
              <a:spLocks noChangeShapeType="1"/>
            </p:cNvSpPr>
            <p:nvPr/>
          </p:nvSpPr>
          <p:spPr bwMode="auto">
            <a:xfrm flipV="1">
              <a:off x="3072" y="3072"/>
              <a:ext cx="6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47" name="Line 57"/>
            <p:cNvSpPr>
              <a:spLocks noChangeShapeType="1"/>
            </p:cNvSpPr>
            <p:nvPr/>
          </p:nvSpPr>
          <p:spPr bwMode="auto">
            <a:xfrm flipV="1">
              <a:off x="3696" y="2880"/>
              <a:ext cx="6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48" name="Line 58"/>
            <p:cNvSpPr>
              <a:spLocks noChangeShapeType="1"/>
            </p:cNvSpPr>
            <p:nvPr/>
          </p:nvSpPr>
          <p:spPr bwMode="auto">
            <a:xfrm flipV="1">
              <a:off x="3696" y="28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49" name="Line 59"/>
            <p:cNvSpPr>
              <a:spLocks noChangeShapeType="1"/>
            </p:cNvSpPr>
            <p:nvPr/>
          </p:nvSpPr>
          <p:spPr bwMode="auto">
            <a:xfrm flipV="1">
              <a:off x="4320" y="28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50" name="Line 60"/>
            <p:cNvSpPr>
              <a:spLocks noChangeShapeType="1"/>
            </p:cNvSpPr>
            <p:nvPr/>
          </p:nvSpPr>
          <p:spPr bwMode="auto">
            <a:xfrm flipH="1">
              <a:off x="4608" y="321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51" name="Line 61"/>
            <p:cNvSpPr>
              <a:spLocks noChangeShapeType="1"/>
            </p:cNvSpPr>
            <p:nvPr/>
          </p:nvSpPr>
          <p:spPr bwMode="auto">
            <a:xfrm flipH="1">
              <a:off x="4608" y="37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47252" name="Group 62"/>
            <p:cNvGrpSpPr>
              <a:grpSpLocks/>
            </p:cNvGrpSpPr>
            <p:nvPr/>
          </p:nvGrpSpPr>
          <p:grpSpPr bwMode="auto">
            <a:xfrm>
              <a:off x="3072" y="3216"/>
              <a:ext cx="1540" cy="192"/>
              <a:chOff x="3072" y="3216"/>
              <a:chExt cx="1540" cy="192"/>
            </a:xfrm>
          </p:grpSpPr>
          <p:sp>
            <p:nvSpPr>
              <p:cNvPr id="47271" name="Line 63"/>
              <p:cNvSpPr>
                <a:spLocks noChangeShapeType="1"/>
              </p:cNvSpPr>
              <p:nvPr/>
            </p:nvSpPr>
            <p:spPr bwMode="auto">
              <a:xfrm>
                <a:off x="3360" y="321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272" name="Line 64"/>
              <p:cNvSpPr>
                <a:spLocks noChangeShapeType="1"/>
              </p:cNvSpPr>
              <p:nvPr/>
            </p:nvSpPr>
            <p:spPr bwMode="auto">
              <a:xfrm flipH="1">
                <a:off x="3072" y="340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273" name="Line 65"/>
              <p:cNvSpPr>
                <a:spLocks noChangeShapeType="1"/>
              </p:cNvSpPr>
              <p:nvPr/>
            </p:nvSpPr>
            <p:spPr bwMode="auto">
              <a:xfrm flipV="1">
                <a:off x="3360" y="3216"/>
                <a:ext cx="6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274" name="Line 66"/>
              <p:cNvSpPr>
                <a:spLocks noChangeShapeType="1"/>
              </p:cNvSpPr>
              <p:nvPr/>
            </p:nvSpPr>
            <p:spPr bwMode="auto">
              <a:xfrm flipV="1">
                <a:off x="3984" y="321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275" name="Line 67"/>
              <p:cNvSpPr>
                <a:spLocks noChangeShapeType="1"/>
              </p:cNvSpPr>
              <p:nvPr/>
            </p:nvSpPr>
            <p:spPr bwMode="auto">
              <a:xfrm flipV="1">
                <a:off x="3984" y="3408"/>
                <a:ext cx="6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7253" name="Group 68"/>
            <p:cNvGrpSpPr>
              <a:grpSpLocks/>
            </p:cNvGrpSpPr>
            <p:nvPr/>
          </p:nvGrpSpPr>
          <p:grpSpPr bwMode="auto">
            <a:xfrm flipV="1">
              <a:off x="3072" y="3552"/>
              <a:ext cx="1540" cy="192"/>
              <a:chOff x="3072" y="3552"/>
              <a:chExt cx="1540" cy="192"/>
            </a:xfrm>
          </p:grpSpPr>
          <p:sp>
            <p:nvSpPr>
              <p:cNvPr id="47266" name="Line 69"/>
              <p:cNvSpPr>
                <a:spLocks noChangeShapeType="1"/>
              </p:cNvSpPr>
              <p:nvPr/>
            </p:nvSpPr>
            <p:spPr bwMode="auto">
              <a:xfrm>
                <a:off x="3360" y="355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267" name="Line 70"/>
              <p:cNvSpPr>
                <a:spLocks noChangeShapeType="1"/>
              </p:cNvSpPr>
              <p:nvPr/>
            </p:nvSpPr>
            <p:spPr bwMode="auto">
              <a:xfrm flipH="1">
                <a:off x="3072" y="37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268" name="Line 71"/>
              <p:cNvSpPr>
                <a:spLocks noChangeShapeType="1"/>
              </p:cNvSpPr>
              <p:nvPr/>
            </p:nvSpPr>
            <p:spPr bwMode="auto">
              <a:xfrm flipV="1">
                <a:off x="3360" y="3552"/>
                <a:ext cx="6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269" name="Line 72"/>
              <p:cNvSpPr>
                <a:spLocks noChangeShapeType="1"/>
              </p:cNvSpPr>
              <p:nvPr/>
            </p:nvSpPr>
            <p:spPr bwMode="auto">
              <a:xfrm flipV="1">
                <a:off x="3984" y="355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270" name="Line 73"/>
              <p:cNvSpPr>
                <a:spLocks noChangeShapeType="1"/>
              </p:cNvSpPr>
              <p:nvPr/>
            </p:nvSpPr>
            <p:spPr bwMode="auto">
              <a:xfrm flipV="1">
                <a:off x="3984" y="3744"/>
                <a:ext cx="6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7254" name="Line 74"/>
            <p:cNvSpPr>
              <a:spLocks noChangeShapeType="1"/>
            </p:cNvSpPr>
            <p:nvPr/>
          </p:nvSpPr>
          <p:spPr bwMode="auto">
            <a:xfrm>
              <a:off x="2784" y="2736"/>
              <a:ext cx="2304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55" name="Line 75"/>
            <p:cNvSpPr>
              <a:spLocks noChangeShapeType="1"/>
            </p:cNvSpPr>
            <p:nvPr/>
          </p:nvSpPr>
          <p:spPr bwMode="auto">
            <a:xfrm>
              <a:off x="2784" y="3072"/>
              <a:ext cx="2304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56" name="Line 76"/>
            <p:cNvSpPr>
              <a:spLocks noChangeShapeType="1"/>
            </p:cNvSpPr>
            <p:nvPr/>
          </p:nvSpPr>
          <p:spPr bwMode="auto">
            <a:xfrm>
              <a:off x="2784" y="3408"/>
              <a:ext cx="2304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57" name="Line 77"/>
            <p:cNvSpPr>
              <a:spLocks noChangeShapeType="1"/>
            </p:cNvSpPr>
            <p:nvPr/>
          </p:nvSpPr>
          <p:spPr bwMode="auto">
            <a:xfrm>
              <a:off x="2784" y="3744"/>
              <a:ext cx="2304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58" name="Text Box 78"/>
            <p:cNvSpPr txBox="1">
              <a:spLocks noChangeArrowheads="1"/>
            </p:cNvSpPr>
            <p:nvPr/>
          </p:nvSpPr>
          <p:spPr bwMode="auto">
            <a:xfrm>
              <a:off x="2544" y="2640"/>
              <a:ext cx="22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800">
                  <a:solidFill>
                    <a:srgbClr val="3333CC"/>
                  </a:solidFill>
                  <a:latin typeface="Arial Black" pitchFamily="34" charset="0"/>
                </a:rPr>
                <a:t>A</a:t>
              </a:r>
            </a:p>
          </p:txBody>
        </p:sp>
        <p:sp>
          <p:nvSpPr>
            <p:cNvPr id="47259" name="Text Box 79"/>
            <p:cNvSpPr txBox="1">
              <a:spLocks noChangeArrowheads="1"/>
            </p:cNvSpPr>
            <p:nvPr/>
          </p:nvSpPr>
          <p:spPr bwMode="auto">
            <a:xfrm>
              <a:off x="2544" y="2976"/>
              <a:ext cx="22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800">
                  <a:solidFill>
                    <a:srgbClr val="3333CC"/>
                  </a:solidFill>
                  <a:latin typeface="Arial Black" pitchFamily="34" charset="0"/>
                </a:rPr>
                <a:t>B</a:t>
              </a:r>
            </a:p>
          </p:txBody>
        </p:sp>
        <p:sp>
          <p:nvSpPr>
            <p:cNvPr id="47260" name="Text Box 80"/>
            <p:cNvSpPr txBox="1">
              <a:spLocks noChangeArrowheads="1"/>
            </p:cNvSpPr>
            <p:nvPr/>
          </p:nvSpPr>
          <p:spPr bwMode="auto">
            <a:xfrm>
              <a:off x="2544" y="3312"/>
              <a:ext cx="22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800">
                  <a:solidFill>
                    <a:srgbClr val="3333CC"/>
                  </a:solidFill>
                  <a:latin typeface="Arial Black" pitchFamily="34" charset="0"/>
                </a:rPr>
                <a:t>C</a:t>
              </a:r>
            </a:p>
          </p:txBody>
        </p:sp>
        <p:sp>
          <p:nvSpPr>
            <p:cNvPr id="47261" name="Text Box 81"/>
            <p:cNvSpPr txBox="1">
              <a:spLocks noChangeArrowheads="1"/>
            </p:cNvSpPr>
            <p:nvPr/>
          </p:nvSpPr>
          <p:spPr bwMode="auto">
            <a:xfrm>
              <a:off x="2544" y="3648"/>
              <a:ext cx="22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800">
                  <a:solidFill>
                    <a:srgbClr val="3333CC"/>
                  </a:solidFill>
                  <a:latin typeface="Arial Black" pitchFamily="34" charset="0"/>
                </a:rPr>
                <a:t>D</a:t>
              </a:r>
            </a:p>
          </p:txBody>
        </p:sp>
        <p:sp>
          <p:nvSpPr>
            <p:cNvPr id="47262" name="Line 82"/>
            <p:cNvSpPr>
              <a:spLocks noChangeShapeType="1"/>
            </p:cNvSpPr>
            <p:nvPr/>
          </p:nvSpPr>
          <p:spPr bwMode="auto">
            <a:xfrm flipV="1">
              <a:off x="4608" y="321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63" name="Line 83"/>
            <p:cNvSpPr>
              <a:spLocks noChangeShapeType="1"/>
            </p:cNvSpPr>
            <p:nvPr/>
          </p:nvSpPr>
          <p:spPr bwMode="auto">
            <a:xfrm flipV="1">
              <a:off x="4608" y="35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64" name="Line 84"/>
            <p:cNvSpPr>
              <a:spLocks noChangeShapeType="1"/>
            </p:cNvSpPr>
            <p:nvPr/>
          </p:nvSpPr>
          <p:spPr bwMode="auto">
            <a:xfrm flipV="1">
              <a:off x="4316" y="3072"/>
              <a:ext cx="6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65" name="Line 85"/>
            <p:cNvSpPr>
              <a:spLocks noChangeShapeType="1"/>
            </p:cNvSpPr>
            <p:nvPr/>
          </p:nvSpPr>
          <p:spPr bwMode="auto">
            <a:xfrm flipV="1">
              <a:off x="4320" y="2544"/>
              <a:ext cx="6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7128" name="Group 86"/>
          <p:cNvGrpSpPr>
            <a:grpSpLocks/>
          </p:cNvGrpSpPr>
          <p:nvPr/>
        </p:nvGrpSpPr>
        <p:grpSpPr bwMode="auto">
          <a:xfrm>
            <a:off x="609600" y="2438400"/>
            <a:ext cx="1066800" cy="1066800"/>
            <a:chOff x="384" y="1536"/>
            <a:chExt cx="672" cy="672"/>
          </a:xfrm>
        </p:grpSpPr>
        <p:sp>
          <p:nvSpPr>
            <p:cNvPr id="47229" name="Oval 87"/>
            <p:cNvSpPr>
              <a:spLocks noChangeArrowheads="1"/>
            </p:cNvSpPr>
            <p:nvPr/>
          </p:nvSpPr>
          <p:spPr bwMode="auto">
            <a:xfrm>
              <a:off x="576" y="1536"/>
              <a:ext cx="480" cy="4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230" name="Line 88"/>
            <p:cNvSpPr>
              <a:spLocks noChangeShapeType="1"/>
            </p:cNvSpPr>
            <p:nvPr/>
          </p:nvSpPr>
          <p:spPr bwMode="auto">
            <a:xfrm>
              <a:off x="672" y="16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31" name="Line 89"/>
            <p:cNvSpPr>
              <a:spLocks noChangeShapeType="1"/>
            </p:cNvSpPr>
            <p:nvPr/>
          </p:nvSpPr>
          <p:spPr bwMode="auto">
            <a:xfrm flipH="1">
              <a:off x="384" y="1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32" name="Line 90"/>
            <p:cNvSpPr>
              <a:spLocks noChangeShapeType="1"/>
            </p:cNvSpPr>
            <p:nvPr/>
          </p:nvSpPr>
          <p:spPr bwMode="auto">
            <a:xfrm>
              <a:off x="768" y="158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33" name="Line 91"/>
            <p:cNvSpPr>
              <a:spLocks noChangeShapeType="1"/>
            </p:cNvSpPr>
            <p:nvPr/>
          </p:nvSpPr>
          <p:spPr bwMode="auto">
            <a:xfrm>
              <a:off x="768" y="172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34" name="Line 92"/>
            <p:cNvSpPr>
              <a:spLocks noChangeShapeType="1"/>
            </p:cNvSpPr>
            <p:nvPr/>
          </p:nvSpPr>
          <p:spPr bwMode="auto">
            <a:xfrm>
              <a:off x="768" y="187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35" name="Line 93"/>
            <p:cNvSpPr>
              <a:spLocks noChangeShapeType="1"/>
            </p:cNvSpPr>
            <p:nvPr/>
          </p:nvSpPr>
          <p:spPr bwMode="auto">
            <a:xfrm flipH="1">
              <a:off x="768" y="17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36" name="Line 94"/>
            <p:cNvSpPr>
              <a:spLocks noChangeShapeType="1"/>
            </p:cNvSpPr>
            <p:nvPr/>
          </p:nvSpPr>
          <p:spPr bwMode="auto">
            <a:xfrm>
              <a:off x="912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37" name="Line 95"/>
            <p:cNvSpPr>
              <a:spLocks noChangeShapeType="1"/>
            </p:cNvSpPr>
            <p:nvPr/>
          </p:nvSpPr>
          <p:spPr bwMode="auto">
            <a:xfrm>
              <a:off x="768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38" name="Line 96"/>
            <p:cNvSpPr>
              <a:spLocks noChangeShapeType="1"/>
            </p:cNvSpPr>
            <p:nvPr/>
          </p:nvSpPr>
          <p:spPr bwMode="auto">
            <a:xfrm>
              <a:off x="768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39" name="Line 97"/>
            <p:cNvSpPr>
              <a:spLocks noChangeShapeType="1"/>
            </p:cNvSpPr>
            <p:nvPr/>
          </p:nvSpPr>
          <p:spPr bwMode="auto">
            <a:xfrm>
              <a:off x="792" y="21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40" name="Line 98"/>
            <p:cNvSpPr>
              <a:spLocks noChangeShapeType="1"/>
            </p:cNvSpPr>
            <p:nvPr/>
          </p:nvSpPr>
          <p:spPr bwMode="auto">
            <a:xfrm>
              <a:off x="840" y="21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41" name="Line 99"/>
            <p:cNvSpPr>
              <a:spLocks noChangeShapeType="1"/>
            </p:cNvSpPr>
            <p:nvPr/>
          </p:nvSpPr>
          <p:spPr bwMode="auto">
            <a:xfrm>
              <a:off x="888" y="2208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7129" name="Group 100"/>
          <p:cNvGrpSpPr>
            <a:grpSpLocks/>
          </p:cNvGrpSpPr>
          <p:nvPr/>
        </p:nvGrpSpPr>
        <p:grpSpPr bwMode="auto">
          <a:xfrm>
            <a:off x="2438400" y="2438400"/>
            <a:ext cx="1066800" cy="1066800"/>
            <a:chOff x="1536" y="1536"/>
            <a:chExt cx="672" cy="672"/>
          </a:xfrm>
        </p:grpSpPr>
        <p:sp>
          <p:nvSpPr>
            <p:cNvPr id="47216" name="Oval 101"/>
            <p:cNvSpPr>
              <a:spLocks noChangeArrowheads="1"/>
            </p:cNvSpPr>
            <p:nvPr/>
          </p:nvSpPr>
          <p:spPr bwMode="auto">
            <a:xfrm>
              <a:off x="1728" y="1536"/>
              <a:ext cx="480" cy="4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217" name="Line 102"/>
            <p:cNvSpPr>
              <a:spLocks noChangeShapeType="1"/>
            </p:cNvSpPr>
            <p:nvPr/>
          </p:nvSpPr>
          <p:spPr bwMode="auto">
            <a:xfrm>
              <a:off x="1824" y="16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18" name="Line 103"/>
            <p:cNvSpPr>
              <a:spLocks noChangeShapeType="1"/>
            </p:cNvSpPr>
            <p:nvPr/>
          </p:nvSpPr>
          <p:spPr bwMode="auto">
            <a:xfrm flipH="1">
              <a:off x="1536" y="1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19" name="Line 104"/>
            <p:cNvSpPr>
              <a:spLocks noChangeShapeType="1"/>
            </p:cNvSpPr>
            <p:nvPr/>
          </p:nvSpPr>
          <p:spPr bwMode="auto">
            <a:xfrm>
              <a:off x="1920" y="158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20" name="Line 105"/>
            <p:cNvSpPr>
              <a:spLocks noChangeShapeType="1"/>
            </p:cNvSpPr>
            <p:nvPr/>
          </p:nvSpPr>
          <p:spPr bwMode="auto">
            <a:xfrm>
              <a:off x="1920" y="172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21" name="Line 106"/>
            <p:cNvSpPr>
              <a:spLocks noChangeShapeType="1"/>
            </p:cNvSpPr>
            <p:nvPr/>
          </p:nvSpPr>
          <p:spPr bwMode="auto">
            <a:xfrm>
              <a:off x="1920" y="187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22" name="Line 107"/>
            <p:cNvSpPr>
              <a:spLocks noChangeShapeType="1"/>
            </p:cNvSpPr>
            <p:nvPr/>
          </p:nvSpPr>
          <p:spPr bwMode="auto">
            <a:xfrm flipH="1">
              <a:off x="1920" y="17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23" name="Line 108"/>
            <p:cNvSpPr>
              <a:spLocks noChangeShapeType="1"/>
            </p:cNvSpPr>
            <p:nvPr/>
          </p:nvSpPr>
          <p:spPr bwMode="auto">
            <a:xfrm>
              <a:off x="2064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24" name="Line 109"/>
            <p:cNvSpPr>
              <a:spLocks noChangeShapeType="1"/>
            </p:cNvSpPr>
            <p:nvPr/>
          </p:nvSpPr>
          <p:spPr bwMode="auto">
            <a:xfrm>
              <a:off x="1920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25" name="Line 110"/>
            <p:cNvSpPr>
              <a:spLocks noChangeShapeType="1"/>
            </p:cNvSpPr>
            <p:nvPr/>
          </p:nvSpPr>
          <p:spPr bwMode="auto">
            <a:xfrm>
              <a:off x="1920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26" name="Line 111"/>
            <p:cNvSpPr>
              <a:spLocks noChangeShapeType="1"/>
            </p:cNvSpPr>
            <p:nvPr/>
          </p:nvSpPr>
          <p:spPr bwMode="auto">
            <a:xfrm>
              <a:off x="1944" y="21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27" name="Line 112"/>
            <p:cNvSpPr>
              <a:spLocks noChangeShapeType="1"/>
            </p:cNvSpPr>
            <p:nvPr/>
          </p:nvSpPr>
          <p:spPr bwMode="auto">
            <a:xfrm>
              <a:off x="1992" y="21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28" name="Line 113"/>
            <p:cNvSpPr>
              <a:spLocks noChangeShapeType="1"/>
            </p:cNvSpPr>
            <p:nvPr/>
          </p:nvSpPr>
          <p:spPr bwMode="auto">
            <a:xfrm>
              <a:off x="2040" y="2208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7130" name="Group 114"/>
          <p:cNvGrpSpPr>
            <a:grpSpLocks/>
          </p:cNvGrpSpPr>
          <p:nvPr/>
        </p:nvGrpSpPr>
        <p:grpSpPr bwMode="auto">
          <a:xfrm>
            <a:off x="5638800" y="2438400"/>
            <a:ext cx="1066800" cy="1066800"/>
            <a:chOff x="3552" y="1536"/>
            <a:chExt cx="672" cy="672"/>
          </a:xfrm>
        </p:grpSpPr>
        <p:sp>
          <p:nvSpPr>
            <p:cNvPr id="47203" name="Oval 115"/>
            <p:cNvSpPr>
              <a:spLocks noChangeArrowheads="1"/>
            </p:cNvSpPr>
            <p:nvPr/>
          </p:nvSpPr>
          <p:spPr bwMode="auto">
            <a:xfrm>
              <a:off x="3744" y="1536"/>
              <a:ext cx="480" cy="4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204" name="Line 116"/>
            <p:cNvSpPr>
              <a:spLocks noChangeShapeType="1"/>
            </p:cNvSpPr>
            <p:nvPr/>
          </p:nvSpPr>
          <p:spPr bwMode="auto">
            <a:xfrm>
              <a:off x="3840" y="16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05" name="Line 117"/>
            <p:cNvSpPr>
              <a:spLocks noChangeShapeType="1"/>
            </p:cNvSpPr>
            <p:nvPr/>
          </p:nvSpPr>
          <p:spPr bwMode="auto">
            <a:xfrm flipH="1">
              <a:off x="3552" y="1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06" name="Line 118"/>
            <p:cNvSpPr>
              <a:spLocks noChangeShapeType="1"/>
            </p:cNvSpPr>
            <p:nvPr/>
          </p:nvSpPr>
          <p:spPr bwMode="auto">
            <a:xfrm>
              <a:off x="3936" y="158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07" name="Line 119"/>
            <p:cNvSpPr>
              <a:spLocks noChangeShapeType="1"/>
            </p:cNvSpPr>
            <p:nvPr/>
          </p:nvSpPr>
          <p:spPr bwMode="auto">
            <a:xfrm>
              <a:off x="3936" y="172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08" name="Line 120"/>
            <p:cNvSpPr>
              <a:spLocks noChangeShapeType="1"/>
            </p:cNvSpPr>
            <p:nvPr/>
          </p:nvSpPr>
          <p:spPr bwMode="auto">
            <a:xfrm>
              <a:off x="3936" y="187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09" name="Line 121"/>
            <p:cNvSpPr>
              <a:spLocks noChangeShapeType="1"/>
            </p:cNvSpPr>
            <p:nvPr/>
          </p:nvSpPr>
          <p:spPr bwMode="auto">
            <a:xfrm flipH="1">
              <a:off x="3936" y="17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10" name="Line 122"/>
            <p:cNvSpPr>
              <a:spLocks noChangeShapeType="1"/>
            </p:cNvSpPr>
            <p:nvPr/>
          </p:nvSpPr>
          <p:spPr bwMode="auto">
            <a:xfrm>
              <a:off x="4080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11" name="Line 123"/>
            <p:cNvSpPr>
              <a:spLocks noChangeShapeType="1"/>
            </p:cNvSpPr>
            <p:nvPr/>
          </p:nvSpPr>
          <p:spPr bwMode="auto">
            <a:xfrm>
              <a:off x="3936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12" name="Line 124"/>
            <p:cNvSpPr>
              <a:spLocks noChangeShapeType="1"/>
            </p:cNvSpPr>
            <p:nvPr/>
          </p:nvSpPr>
          <p:spPr bwMode="auto">
            <a:xfrm>
              <a:off x="3936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13" name="Line 125"/>
            <p:cNvSpPr>
              <a:spLocks noChangeShapeType="1"/>
            </p:cNvSpPr>
            <p:nvPr/>
          </p:nvSpPr>
          <p:spPr bwMode="auto">
            <a:xfrm>
              <a:off x="3960" y="21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14" name="Line 126"/>
            <p:cNvSpPr>
              <a:spLocks noChangeShapeType="1"/>
            </p:cNvSpPr>
            <p:nvPr/>
          </p:nvSpPr>
          <p:spPr bwMode="auto">
            <a:xfrm>
              <a:off x="4008" y="21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15" name="Line 127"/>
            <p:cNvSpPr>
              <a:spLocks noChangeShapeType="1"/>
            </p:cNvSpPr>
            <p:nvPr/>
          </p:nvSpPr>
          <p:spPr bwMode="auto">
            <a:xfrm>
              <a:off x="4056" y="2208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7131" name="Group 128"/>
          <p:cNvGrpSpPr>
            <a:grpSpLocks/>
          </p:cNvGrpSpPr>
          <p:nvPr/>
        </p:nvGrpSpPr>
        <p:grpSpPr bwMode="auto">
          <a:xfrm>
            <a:off x="7391400" y="2438400"/>
            <a:ext cx="1066800" cy="1066800"/>
            <a:chOff x="4656" y="1536"/>
            <a:chExt cx="672" cy="672"/>
          </a:xfrm>
        </p:grpSpPr>
        <p:sp>
          <p:nvSpPr>
            <p:cNvPr id="47190" name="Oval 129"/>
            <p:cNvSpPr>
              <a:spLocks noChangeArrowheads="1"/>
            </p:cNvSpPr>
            <p:nvPr/>
          </p:nvSpPr>
          <p:spPr bwMode="auto">
            <a:xfrm>
              <a:off x="4848" y="1536"/>
              <a:ext cx="480" cy="4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191" name="Line 130"/>
            <p:cNvSpPr>
              <a:spLocks noChangeShapeType="1"/>
            </p:cNvSpPr>
            <p:nvPr/>
          </p:nvSpPr>
          <p:spPr bwMode="auto">
            <a:xfrm>
              <a:off x="4944" y="16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192" name="Line 131"/>
            <p:cNvSpPr>
              <a:spLocks noChangeShapeType="1"/>
            </p:cNvSpPr>
            <p:nvPr/>
          </p:nvSpPr>
          <p:spPr bwMode="auto">
            <a:xfrm flipH="1">
              <a:off x="4656" y="1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193" name="Line 132"/>
            <p:cNvSpPr>
              <a:spLocks noChangeShapeType="1"/>
            </p:cNvSpPr>
            <p:nvPr/>
          </p:nvSpPr>
          <p:spPr bwMode="auto">
            <a:xfrm>
              <a:off x="5040" y="158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194" name="Line 133"/>
            <p:cNvSpPr>
              <a:spLocks noChangeShapeType="1"/>
            </p:cNvSpPr>
            <p:nvPr/>
          </p:nvSpPr>
          <p:spPr bwMode="auto">
            <a:xfrm>
              <a:off x="5040" y="172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195" name="Line 134"/>
            <p:cNvSpPr>
              <a:spLocks noChangeShapeType="1"/>
            </p:cNvSpPr>
            <p:nvPr/>
          </p:nvSpPr>
          <p:spPr bwMode="auto">
            <a:xfrm>
              <a:off x="5040" y="187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196" name="Line 135"/>
            <p:cNvSpPr>
              <a:spLocks noChangeShapeType="1"/>
            </p:cNvSpPr>
            <p:nvPr/>
          </p:nvSpPr>
          <p:spPr bwMode="auto">
            <a:xfrm flipH="1">
              <a:off x="5040" y="17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197" name="Line 136"/>
            <p:cNvSpPr>
              <a:spLocks noChangeShapeType="1"/>
            </p:cNvSpPr>
            <p:nvPr/>
          </p:nvSpPr>
          <p:spPr bwMode="auto">
            <a:xfrm>
              <a:off x="5184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198" name="Line 137"/>
            <p:cNvSpPr>
              <a:spLocks noChangeShapeType="1"/>
            </p:cNvSpPr>
            <p:nvPr/>
          </p:nvSpPr>
          <p:spPr bwMode="auto">
            <a:xfrm>
              <a:off x="5040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199" name="Line 138"/>
            <p:cNvSpPr>
              <a:spLocks noChangeShapeType="1"/>
            </p:cNvSpPr>
            <p:nvPr/>
          </p:nvSpPr>
          <p:spPr bwMode="auto">
            <a:xfrm>
              <a:off x="5040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00" name="Line 139"/>
            <p:cNvSpPr>
              <a:spLocks noChangeShapeType="1"/>
            </p:cNvSpPr>
            <p:nvPr/>
          </p:nvSpPr>
          <p:spPr bwMode="auto">
            <a:xfrm>
              <a:off x="5064" y="21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01" name="Line 140"/>
            <p:cNvSpPr>
              <a:spLocks noChangeShapeType="1"/>
            </p:cNvSpPr>
            <p:nvPr/>
          </p:nvSpPr>
          <p:spPr bwMode="auto">
            <a:xfrm>
              <a:off x="5112" y="21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202" name="Line 141"/>
            <p:cNvSpPr>
              <a:spLocks noChangeShapeType="1"/>
            </p:cNvSpPr>
            <p:nvPr/>
          </p:nvSpPr>
          <p:spPr bwMode="auto">
            <a:xfrm>
              <a:off x="5160" y="2208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7132" name="Line 142"/>
          <p:cNvSpPr>
            <a:spLocks noChangeShapeType="1"/>
          </p:cNvSpPr>
          <p:nvPr/>
        </p:nvSpPr>
        <p:spPr bwMode="auto">
          <a:xfrm flipV="1">
            <a:off x="1447800" y="228600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33" name="Line 143"/>
          <p:cNvSpPr>
            <a:spLocks noChangeShapeType="1"/>
          </p:cNvSpPr>
          <p:nvPr/>
        </p:nvSpPr>
        <p:spPr bwMode="auto">
          <a:xfrm>
            <a:off x="1447800" y="228600"/>
            <a:ext cx="320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34" name="Line 144"/>
          <p:cNvSpPr>
            <a:spLocks noChangeShapeType="1"/>
          </p:cNvSpPr>
          <p:nvPr/>
        </p:nvSpPr>
        <p:spPr bwMode="auto">
          <a:xfrm flipH="1" flipV="1">
            <a:off x="4629150" y="62865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7135" name="Group 145"/>
          <p:cNvGrpSpPr>
            <a:grpSpLocks/>
          </p:cNvGrpSpPr>
          <p:nvPr/>
        </p:nvGrpSpPr>
        <p:grpSpPr bwMode="auto">
          <a:xfrm>
            <a:off x="2235200" y="457200"/>
            <a:ext cx="304800" cy="304800"/>
            <a:chOff x="1408" y="288"/>
            <a:chExt cx="192" cy="192"/>
          </a:xfrm>
        </p:grpSpPr>
        <p:sp>
          <p:nvSpPr>
            <p:cNvPr id="47188" name="Rectangle 146"/>
            <p:cNvSpPr>
              <a:spLocks noChangeArrowheads="1"/>
            </p:cNvSpPr>
            <p:nvPr/>
          </p:nvSpPr>
          <p:spPr bwMode="auto">
            <a:xfrm>
              <a:off x="1480" y="288"/>
              <a:ext cx="48" cy="19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189" name="Rectangle 147"/>
            <p:cNvSpPr>
              <a:spLocks noChangeArrowheads="1"/>
            </p:cNvSpPr>
            <p:nvPr/>
          </p:nvSpPr>
          <p:spPr bwMode="auto">
            <a:xfrm rot="5400000">
              <a:off x="1480" y="288"/>
              <a:ext cx="48" cy="19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7136" name="Line 148"/>
          <p:cNvSpPr>
            <a:spLocks noChangeShapeType="1"/>
          </p:cNvSpPr>
          <p:nvPr/>
        </p:nvSpPr>
        <p:spPr bwMode="auto">
          <a:xfrm flipH="1">
            <a:off x="2743200" y="596900"/>
            <a:ext cx="1784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37" name="Oval 149"/>
          <p:cNvSpPr>
            <a:spLocks noChangeAspect="1" noChangeArrowheads="1"/>
          </p:cNvSpPr>
          <p:nvPr/>
        </p:nvSpPr>
        <p:spPr bwMode="auto">
          <a:xfrm>
            <a:off x="2622550" y="539750"/>
            <a:ext cx="117475" cy="117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138" name="Line 150"/>
          <p:cNvSpPr>
            <a:spLocks noChangeShapeType="1"/>
          </p:cNvSpPr>
          <p:nvPr/>
        </p:nvSpPr>
        <p:spPr bwMode="auto">
          <a:xfrm flipH="1" flipV="1">
            <a:off x="5321300" y="1295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39" name="Line 151"/>
          <p:cNvSpPr>
            <a:spLocks noChangeShapeType="1"/>
          </p:cNvSpPr>
          <p:nvPr/>
        </p:nvSpPr>
        <p:spPr bwMode="auto">
          <a:xfrm flipH="1">
            <a:off x="3276600" y="762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40" name="Line 152"/>
          <p:cNvSpPr>
            <a:spLocks noChangeShapeType="1"/>
          </p:cNvSpPr>
          <p:nvPr/>
        </p:nvSpPr>
        <p:spPr bwMode="auto">
          <a:xfrm flipV="1">
            <a:off x="3276600" y="7620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7141" name="Group 153"/>
          <p:cNvGrpSpPr>
            <a:grpSpLocks/>
          </p:cNvGrpSpPr>
          <p:nvPr/>
        </p:nvGrpSpPr>
        <p:grpSpPr bwMode="auto">
          <a:xfrm>
            <a:off x="7327900" y="1333500"/>
            <a:ext cx="304800" cy="304800"/>
            <a:chOff x="4616" y="840"/>
            <a:chExt cx="192" cy="192"/>
          </a:xfrm>
        </p:grpSpPr>
        <p:sp>
          <p:nvSpPr>
            <p:cNvPr id="47186" name="Rectangle 154"/>
            <p:cNvSpPr>
              <a:spLocks noChangeArrowheads="1"/>
            </p:cNvSpPr>
            <p:nvPr/>
          </p:nvSpPr>
          <p:spPr bwMode="auto">
            <a:xfrm>
              <a:off x="4688" y="840"/>
              <a:ext cx="48" cy="19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187" name="Rectangle 155"/>
            <p:cNvSpPr>
              <a:spLocks noChangeArrowheads="1"/>
            </p:cNvSpPr>
            <p:nvPr/>
          </p:nvSpPr>
          <p:spPr bwMode="auto">
            <a:xfrm rot="5400000">
              <a:off x="4688" y="840"/>
              <a:ext cx="48" cy="19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7142" name="Line 156"/>
          <p:cNvSpPr>
            <a:spLocks noChangeShapeType="1"/>
          </p:cNvSpPr>
          <p:nvPr/>
        </p:nvSpPr>
        <p:spPr bwMode="auto">
          <a:xfrm flipV="1">
            <a:off x="6477000" y="18288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43" name="Line 157"/>
          <p:cNvSpPr>
            <a:spLocks noChangeShapeType="1"/>
          </p:cNvSpPr>
          <p:nvPr/>
        </p:nvSpPr>
        <p:spPr bwMode="auto">
          <a:xfrm>
            <a:off x="5410200" y="18288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44" name="Line 158"/>
          <p:cNvSpPr>
            <a:spLocks noChangeShapeType="1"/>
          </p:cNvSpPr>
          <p:nvPr/>
        </p:nvSpPr>
        <p:spPr bwMode="auto">
          <a:xfrm flipV="1">
            <a:off x="8229600" y="1257300"/>
            <a:ext cx="0" cy="1333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45" name="Line 159"/>
          <p:cNvSpPr>
            <a:spLocks noChangeShapeType="1"/>
          </p:cNvSpPr>
          <p:nvPr/>
        </p:nvSpPr>
        <p:spPr bwMode="auto">
          <a:xfrm>
            <a:off x="5791200" y="1250950"/>
            <a:ext cx="243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46" name="Oval 160"/>
          <p:cNvSpPr>
            <a:spLocks noChangeAspect="1" noChangeArrowheads="1"/>
          </p:cNvSpPr>
          <p:nvPr/>
        </p:nvSpPr>
        <p:spPr bwMode="auto">
          <a:xfrm>
            <a:off x="5695950" y="1187450"/>
            <a:ext cx="117475" cy="1174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147" name="Oval 161"/>
          <p:cNvSpPr>
            <a:spLocks noChangeAspect="1" noChangeArrowheads="1"/>
          </p:cNvSpPr>
          <p:nvPr/>
        </p:nvSpPr>
        <p:spPr bwMode="auto">
          <a:xfrm>
            <a:off x="5302250" y="1758950"/>
            <a:ext cx="117475" cy="1174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148" name="Oval 162"/>
          <p:cNvSpPr>
            <a:spLocks noChangeAspect="1" noChangeArrowheads="1"/>
          </p:cNvSpPr>
          <p:nvPr/>
        </p:nvSpPr>
        <p:spPr bwMode="auto">
          <a:xfrm>
            <a:off x="5441950" y="1416050"/>
            <a:ext cx="117475" cy="1174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149" name="Oval 163"/>
          <p:cNvSpPr>
            <a:spLocks noChangeAspect="1" noChangeArrowheads="1"/>
          </p:cNvSpPr>
          <p:nvPr/>
        </p:nvSpPr>
        <p:spPr bwMode="auto">
          <a:xfrm>
            <a:off x="4235450" y="723900"/>
            <a:ext cx="117475" cy="1174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150" name="Oval 164"/>
          <p:cNvSpPr>
            <a:spLocks noChangeAspect="1" noChangeArrowheads="1"/>
          </p:cNvSpPr>
          <p:nvPr/>
        </p:nvSpPr>
        <p:spPr bwMode="auto">
          <a:xfrm>
            <a:off x="4527550" y="533400"/>
            <a:ext cx="117475" cy="1174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151" name="Oval 165"/>
          <p:cNvSpPr>
            <a:spLocks noChangeAspect="1" noChangeArrowheads="1"/>
          </p:cNvSpPr>
          <p:nvPr/>
        </p:nvSpPr>
        <p:spPr bwMode="auto">
          <a:xfrm>
            <a:off x="4622800" y="158750"/>
            <a:ext cx="117475" cy="1174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152" name="Line 166"/>
          <p:cNvSpPr>
            <a:spLocks noChangeShapeType="1"/>
          </p:cNvSpPr>
          <p:nvPr/>
        </p:nvSpPr>
        <p:spPr bwMode="auto">
          <a:xfrm>
            <a:off x="5562600" y="14986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53" name="Oval 167"/>
          <p:cNvSpPr>
            <a:spLocks noChangeAspect="1" noChangeArrowheads="1"/>
          </p:cNvSpPr>
          <p:nvPr/>
        </p:nvSpPr>
        <p:spPr bwMode="auto">
          <a:xfrm>
            <a:off x="7137400" y="1422400"/>
            <a:ext cx="117475" cy="1174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154" name="Text Box 168"/>
          <p:cNvSpPr txBox="1">
            <a:spLocks noChangeArrowheads="1"/>
          </p:cNvSpPr>
          <p:nvPr/>
        </p:nvSpPr>
        <p:spPr bwMode="auto">
          <a:xfrm>
            <a:off x="457200" y="2679700"/>
            <a:ext cx="360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0" lang="en-US" sz="1800">
                <a:solidFill>
                  <a:srgbClr val="3333CC"/>
                </a:solidFill>
                <a:latin typeface="Arial Black" pitchFamily="34" charset="0"/>
              </a:rPr>
              <a:t>A</a:t>
            </a:r>
          </a:p>
        </p:txBody>
      </p:sp>
      <p:sp>
        <p:nvSpPr>
          <p:cNvPr id="47155" name="Text Box 169"/>
          <p:cNvSpPr txBox="1">
            <a:spLocks noChangeArrowheads="1"/>
          </p:cNvSpPr>
          <p:nvPr/>
        </p:nvSpPr>
        <p:spPr bwMode="auto">
          <a:xfrm>
            <a:off x="2228850" y="2679700"/>
            <a:ext cx="360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0" lang="en-US" sz="1800">
                <a:solidFill>
                  <a:srgbClr val="3333CC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47156" name="Text Box 170"/>
          <p:cNvSpPr txBox="1">
            <a:spLocks noChangeArrowheads="1"/>
          </p:cNvSpPr>
          <p:nvPr/>
        </p:nvSpPr>
        <p:spPr bwMode="auto">
          <a:xfrm>
            <a:off x="5410200" y="2679700"/>
            <a:ext cx="360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0" lang="en-US" sz="1800">
                <a:solidFill>
                  <a:srgbClr val="3333CC"/>
                </a:solidFill>
                <a:latin typeface="Arial Black" pitchFamily="34" charset="0"/>
              </a:rPr>
              <a:t>C</a:t>
            </a:r>
          </a:p>
        </p:txBody>
      </p:sp>
      <p:sp>
        <p:nvSpPr>
          <p:cNvPr id="47157" name="Text Box 171"/>
          <p:cNvSpPr txBox="1">
            <a:spLocks noChangeArrowheads="1"/>
          </p:cNvSpPr>
          <p:nvPr/>
        </p:nvSpPr>
        <p:spPr bwMode="auto">
          <a:xfrm>
            <a:off x="7239000" y="2679700"/>
            <a:ext cx="360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0" lang="en-US" sz="1800">
                <a:solidFill>
                  <a:srgbClr val="3333CC"/>
                </a:solidFill>
                <a:latin typeface="Arial Black" pitchFamily="34" charset="0"/>
              </a:rPr>
              <a:t>D</a:t>
            </a:r>
          </a:p>
        </p:txBody>
      </p:sp>
      <p:grpSp>
        <p:nvGrpSpPr>
          <p:cNvPr id="23" name="Group 172"/>
          <p:cNvGrpSpPr>
            <a:grpSpLocks/>
          </p:cNvGrpSpPr>
          <p:nvPr/>
        </p:nvGrpSpPr>
        <p:grpSpPr bwMode="auto">
          <a:xfrm>
            <a:off x="1600200" y="1752600"/>
            <a:ext cx="7010400" cy="609600"/>
            <a:chOff x="1008" y="1104"/>
            <a:chExt cx="4416" cy="384"/>
          </a:xfrm>
        </p:grpSpPr>
        <p:sp>
          <p:nvSpPr>
            <p:cNvPr id="47184" name="AutoShape 173"/>
            <p:cNvSpPr>
              <a:spLocks noChangeArrowheads="1"/>
            </p:cNvSpPr>
            <p:nvPr/>
          </p:nvSpPr>
          <p:spPr bwMode="auto">
            <a:xfrm>
              <a:off x="1008" y="1104"/>
              <a:ext cx="144" cy="384"/>
            </a:xfrm>
            <a:prstGeom prst="up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185" name="AutoShape 174"/>
            <p:cNvSpPr>
              <a:spLocks noChangeArrowheads="1"/>
            </p:cNvSpPr>
            <p:nvPr/>
          </p:nvSpPr>
          <p:spPr bwMode="auto">
            <a:xfrm>
              <a:off x="5280" y="1104"/>
              <a:ext cx="144" cy="384"/>
            </a:xfrm>
            <a:prstGeom prst="up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4" name="Group 175"/>
          <p:cNvGrpSpPr>
            <a:grpSpLocks/>
          </p:cNvGrpSpPr>
          <p:nvPr/>
        </p:nvGrpSpPr>
        <p:grpSpPr bwMode="auto">
          <a:xfrm>
            <a:off x="6629400" y="1600200"/>
            <a:ext cx="2057400" cy="838200"/>
            <a:chOff x="4176" y="1008"/>
            <a:chExt cx="1296" cy="528"/>
          </a:xfrm>
        </p:grpSpPr>
        <p:sp>
          <p:nvSpPr>
            <p:cNvPr id="47182" name="AutoShape 176"/>
            <p:cNvSpPr>
              <a:spLocks noChangeArrowheads="1"/>
            </p:cNvSpPr>
            <p:nvPr/>
          </p:nvSpPr>
          <p:spPr bwMode="auto">
            <a:xfrm>
              <a:off x="4176" y="1104"/>
              <a:ext cx="144" cy="384"/>
            </a:xfrm>
            <a:prstGeom prst="up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183" name="Rectangle 177"/>
            <p:cNvSpPr>
              <a:spLocks noChangeArrowheads="1"/>
            </p:cNvSpPr>
            <p:nvPr/>
          </p:nvSpPr>
          <p:spPr bwMode="auto">
            <a:xfrm>
              <a:off x="5232" y="1008"/>
              <a:ext cx="240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5" name="Group 178"/>
          <p:cNvGrpSpPr>
            <a:grpSpLocks/>
          </p:cNvGrpSpPr>
          <p:nvPr/>
        </p:nvGrpSpPr>
        <p:grpSpPr bwMode="auto">
          <a:xfrm>
            <a:off x="1524000" y="1600200"/>
            <a:ext cx="2209800" cy="838200"/>
            <a:chOff x="960" y="1008"/>
            <a:chExt cx="1392" cy="528"/>
          </a:xfrm>
        </p:grpSpPr>
        <p:grpSp>
          <p:nvGrpSpPr>
            <p:cNvPr id="47178" name="Group 179"/>
            <p:cNvGrpSpPr>
              <a:grpSpLocks/>
            </p:cNvGrpSpPr>
            <p:nvPr/>
          </p:nvGrpSpPr>
          <p:grpSpPr bwMode="auto">
            <a:xfrm>
              <a:off x="2112" y="1008"/>
              <a:ext cx="240" cy="528"/>
              <a:chOff x="2112" y="1008"/>
              <a:chExt cx="240" cy="528"/>
            </a:xfrm>
          </p:grpSpPr>
          <p:sp>
            <p:nvSpPr>
              <p:cNvPr id="47180" name="Rectangle 180"/>
              <p:cNvSpPr>
                <a:spLocks noChangeArrowheads="1"/>
              </p:cNvSpPr>
              <p:nvPr/>
            </p:nvSpPr>
            <p:spPr bwMode="auto">
              <a:xfrm>
                <a:off x="2112" y="1008"/>
                <a:ext cx="240" cy="5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7181" name="AutoShape 181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144" cy="384"/>
              </a:xfrm>
              <a:prstGeom prst="upArrow">
                <a:avLst>
                  <a:gd name="adj1" fmla="val 50000"/>
                  <a:gd name="adj2" fmla="val 6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7179" name="Rectangle 182"/>
            <p:cNvSpPr>
              <a:spLocks noChangeArrowheads="1"/>
            </p:cNvSpPr>
            <p:nvPr/>
          </p:nvSpPr>
          <p:spPr bwMode="auto">
            <a:xfrm>
              <a:off x="960" y="1008"/>
              <a:ext cx="240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7" name="Group 183"/>
          <p:cNvGrpSpPr>
            <a:grpSpLocks/>
          </p:cNvGrpSpPr>
          <p:nvPr/>
        </p:nvGrpSpPr>
        <p:grpSpPr bwMode="auto">
          <a:xfrm>
            <a:off x="6553200" y="1600200"/>
            <a:ext cx="2133600" cy="838200"/>
            <a:chOff x="4128" y="1008"/>
            <a:chExt cx="1344" cy="528"/>
          </a:xfrm>
        </p:grpSpPr>
        <p:grpSp>
          <p:nvGrpSpPr>
            <p:cNvPr id="47174" name="Group 184"/>
            <p:cNvGrpSpPr>
              <a:grpSpLocks/>
            </p:cNvGrpSpPr>
            <p:nvPr/>
          </p:nvGrpSpPr>
          <p:grpSpPr bwMode="auto">
            <a:xfrm>
              <a:off x="5232" y="1008"/>
              <a:ext cx="240" cy="528"/>
              <a:chOff x="5232" y="1008"/>
              <a:chExt cx="240" cy="528"/>
            </a:xfrm>
          </p:grpSpPr>
          <p:sp>
            <p:nvSpPr>
              <p:cNvPr id="47176" name="Rectangle 185"/>
              <p:cNvSpPr>
                <a:spLocks noChangeArrowheads="1"/>
              </p:cNvSpPr>
              <p:nvPr/>
            </p:nvSpPr>
            <p:spPr bwMode="auto">
              <a:xfrm>
                <a:off x="5232" y="1008"/>
                <a:ext cx="240" cy="5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7177" name="AutoShape 186"/>
              <p:cNvSpPr>
                <a:spLocks noChangeArrowheads="1"/>
              </p:cNvSpPr>
              <p:nvPr/>
            </p:nvSpPr>
            <p:spPr bwMode="auto">
              <a:xfrm>
                <a:off x="5280" y="1104"/>
                <a:ext cx="144" cy="384"/>
              </a:xfrm>
              <a:prstGeom prst="upArrow">
                <a:avLst>
                  <a:gd name="adj1" fmla="val 50000"/>
                  <a:gd name="adj2" fmla="val 6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7175" name="Rectangle 187"/>
            <p:cNvSpPr>
              <a:spLocks noChangeArrowheads="1"/>
            </p:cNvSpPr>
            <p:nvPr/>
          </p:nvSpPr>
          <p:spPr bwMode="auto">
            <a:xfrm>
              <a:off x="4128" y="1008"/>
              <a:ext cx="240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9" name="Group 188"/>
          <p:cNvGrpSpPr>
            <a:grpSpLocks/>
          </p:cNvGrpSpPr>
          <p:nvPr/>
        </p:nvGrpSpPr>
        <p:grpSpPr bwMode="auto">
          <a:xfrm>
            <a:off x="1524000" y="1600200"/>
            <a:ext cx="2209800" cy="838200"/>
            <a:chOff x="960" y="1008"/>
            <a:chExt cx="1392" cy="528"/>
          </a:xfrm>
        </p:grpSpPr>
        <p:sp>
          <p:nvSpPr>
            <p:cNvPr id="47170" name="Rectangle 189"/>
            <p:cNvSpPr>
              <a:spLocks noChangeArrowheads="1"/>
            </p:cNvSpPr>
            <p:nvPr/>
          </p:nvSpPr>
          <p:spPr bwMode="auto">
            <a:xfrm>
              <a:off x="2112" y="1008"/>
              <a:ext cx="240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7171" name="Group 190"/>
            <p:cNvGrpSpPr>
              <a:grpSpLocks/>
            </p:cNvGrpSpPr>
            <p:nvPr/>
          </p:nvGrpSpPr>
          <p:grpSpPr bwMode="auto">
            <a:xfrm>
              <a:off x="960" y="1008"/>
              <a:ext cx="240" cy="528"/>
              <a:chOff x="960" y="1008"/>
              <a:chExt cx="240" cy="528"/>
            </a:xfrm>
          </p:grpSpPr>
          <p:sp>
            <p:nvSpPr>
              <p:cNvPr id="47172" name="Rectangle 191"/>
              <p:cNvSpPr>
                <a:spLocks noChangeArrowheads="1"/>
              </p:cNvSpPr>
              <p:nvPr/>
            </p:nvSpPr>
            <p:spPr bwMode="auto">
              <a:xfrm>
                <a:off x="960" y="1008"/>
                <a:ext cx="240" cy="5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7173" name="AutoShape 192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144" cy="384"/>
              </a:xfrm>
              <a:prstGeom prst="upArrow">
                <a:avLst>
                  <a:gd name="adj1" fmla="val 50000"/>
                  <a:gd name="adj2" fmla="val 6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1" name="Group 193"/>
          <p:cNvGrpSpPr>
            <a:grpSpLocks/>
          </p:cNvGrpSpPr>
          <p:nvPr/>
        </p:nvGrpSpPr>
        <p:grpSpPr bwMode="auto">
          <a:xfrm>
            <a:off x="6553200" y="1600200"/>
            <a:ext cx="2133600" cy="914400"/>
            <a:chOff x="4128" y="1008"/>
            <a:chExt cx="1344" cy="576"/>
          </a:xfrm>
        </p:grpSpPr>
        <p:sp>
          <p:nvSpPr>
            <p:cNvPr id="47166" name="Rectangle 194"/>
            <p:cNvSpPr>
              <a:spLocks noChangeArrowheads="1"/>
            </p:cNvSpPr>
            <p:nvPr/>
          </p:nvSpPr>
          <p:spPr bwMode="auto">
            <a:xfrm>
              <a:off x="5232" y="1008"/>
              <a:ext cx="240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7167" name="Group 195"/>
            <p:cNvGrpSpPr>
              <a:grpSpLocks/>
            </p:cNvGrpSpPr>
            <p:nvPr/>
          </p:nvGrpSpPr>
          <p:grpSpPr bwMode="auto">
            <a:xfrm>
              <a:off x="4128" y="1056"/>
              <a:ext cx="240" cy="528"/>
              <a:chOff x="4128" y="1056"/>
              <a:chExt cx="240" cy="528"/>
            </a:xfrm>
          </p:grpSpPr>
          <p:sp>
            <p:nvSpPr>
              <p:cNvPr id="47168" name="Rectangle 196"/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240" cy="5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7169" name="AutoShape 197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144" cy="384"/>
              </a:xfrm>
              <a:prstGeom prst="upArrow">
                <a:avLst>
                  <a:gd name="adj1" fmla="val 50000"/>
                  <a:gd name="adj2" fmla="val 6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47164" name="Text Box 198"/>
          <p:cNvSpPr txBox="1">
            <a:spLocks noChangeArrowheads="1"/>
          </p:cNvSpPr>
          <p:nvPr/>
        </p:nvSpPr>
        <p:spPr bwMode="auto">
          <a:xfrm>
            <a:off x="5562600" y="508000"/>
            <a:ext cx="2411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0" lang="en-US">
                <a:solidFill>
                  <a:srgbClr val="B50116"/>
                </a:solidFill>
                <a:latin typeface="Arial Black" pitchFamily="34" charset="0"/>
              </a:rPr>
              <a:t>MOTOR ESTEPE</a:t>
            </a:r>
          </a:p>
        </p:txBody>
      </p:sp>
      <p:sp>
        <p:nvSpPr>
          <p:cNvPr id="47165" name="Text Box 199"/>
          <p:cNvSpPr txBox="1">
            <a:spLocks noChangeArrowheads="1"/>
          </p:cNvSpPr>
          <p:nvPr/>
        </p:nvSpPr>
        <p:spPr bwMode="auto">
          <a:xfrm>
            <a:off x="1444625" y="4460875"/>
            <a:ext cx="229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/>
            <a:r>
              <a:rPr kumimoji="0" lang="en-US" dirty="0" err="1">
                <a:latin typeface="Calibri" pitchFamily="34" charset="0"/>
              </a:rPr>
              <a:t>Energia</a:t>
            </a:r>
            <a:r>
              <a:rPr kumimoji="0" lang="en-US" dirty="0">
                <a:latin typeface="Calibri" pitchFamily="34" charset="0"/>
              </a:rPr>
              <a:t> do </a:t>
            </a:r>
            <a:r>
              <a:rPr kumimoji="0" lang="en-US" dirty="0" err="1">
                <a:latin typeface="Calibri" pitchFamily="34" charset="0"/>
              </a:rPr>
              <a:t>modo</a:t>
            </a:r>
            <a:r>
              <a:rPr kumimoji="0" lang="en-US" dirty="0">
                <a:latin typeface="Calibri" pitchFamily="34" charset="0"/>
              </a:rPr>
              <a:t> </a:t>
            </a:r>
          </a:p>
          <a:p>
            <a:pPr algn="ctr" eaLnBrk="1" latinLnBrk="1" hangingPunct="1"/>
            <a:r>
              <a:rPr kumimoji="0" lang="en-US" dirty="0">
                <a:latin typeface="Calibri" pitchFamily="34" charset="0"/>
              </a:rPr>
              <a:t>de </a:t>
            </a:r>
            <a:r>
              <a:rPr kumimoji="0" lang="en-US" dirty="0" err="1">
                <a:latin typeface="Calibri" pitchFamily="34" charset="0"/>
              </a:rPr>
              <a:t>intensificação</a:t>
            </a:r>
            <a:r>
              <a:rPr kumimoji="0" lang="en-US" dirty="0">
                <a:latin typeface="Calibri" pitchFamily="34" charset="0"/>
              </a:rPr>
              <a:t> </a:t>
            </a:r>
          </a:p>
          <a:p>
            <a:pPr algn="ctr" eaLnBrk="1" latinLnBrk="1" hangingPunct="1"/>
            <a:r>
              <a:rPr kumimoji="0" lang="en-US" dirty="0">
                <a:latin typeface="Calibri" pitchFamily="34" charset="0"/>
              </a:rPr>
              <a:t>de MOSFETs </a:t>
            </a:r>
          </a:p>
          <a:p>
            <a:pPr algn="ctr" eaLnBrk="1" latinLnBrk="1" hangingPunct="1"/>
            <a:r>
              <a:rPr kumimoji="0" lang="en-US" dirty="0" err="1">
                <a:latin typeface="Calibri" pitchFamily="34" charset="0"/>
              </a:rPr>
              <a:t>usada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como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chaves</a:t>
            </a:r>
            <a:r>
              <a:rPr kumimoji="0" lang="en-US" dirty="0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nimBg="1"/>
      <p:bldP spid="5840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6673850" y="38925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6826250" y="407035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 flipH="1" flipV="1">
            <a:off x="5899150" y="4451350"/>
            <a:ext cx="930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6978650" y="396875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6978650" y="419735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6978650" y="442595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>
            <a:off x="6978650" y="42735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7207250" y="427355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6978650" y="45021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6978650" y="40449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7016750" y="48069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7092950" y="48831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7169150" y="49593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 flipV="1">
            <a:off x="5083175" y="1920875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44" name="Freeform 16"/>
          <p:cNvSpPr>
            <a:spLocks noChangeArrowheads="1"/>
          </p:cNvSpPr>
          <p:nvPr/>
        </p:nvSpPr>
        <p:spPr bwMode="auto">
          <a:xfrm flipV="1">
            <a:off x="5568950" y="2019300"/>
            <a:ext cx="177800" cy="168275"/>
          </a:xfrm>
          <a:custGeom>
            <a:avLst/>
            <a:gdLst>
              <a:gd name="T0" fmla="*/ 2147483647 w 337"/>
              <a:gd name="T1" fmla="*/ 2147483647 h 319"/>
              <a:gd name="T2" fmla="*/ 2147483647 w 337"/>
              <a:gd name="T3" fmla="*/ 0 h 319"/>
              <a:gd name="T4" fmla="*/ 2147483647 w 337"/>
              <a:gd name="T5" fmla="*/ 2147483647 h 319"/>
              <a:gd name="T6" fmla="*/ 0 w 337"/>
              <a:gd name="T7" fmla="*/ 2147483647 h 319"/>
              <a:gd name="T8" fmla="*/ 2147483647 w 337"/>
              <a:gd name="T9" fmla="*/ 2147483647 h 319"/>
              <a:gd name="T10" fmla="*/ 2147483647 w 337"/>
              <a:gd name="T11" fmla="*/ 2147483647 h 3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7"/>
              <a:gd name="T19" fmla="*/ 0 h 319"/>
              <a:gd name="T20" fmla="*/ 337 w 337"/>
              <a:gd name="T21" fmla="*/ 319 h 3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7" h="319">
                <a:moveTo>
                  <a:pt x="107" y="96"/>
                </a:moveTo>
                <a:lnTo>
                  <a:pt x="203" y="0"/>
                </a:lnTo>
                <a:lnTo>
                  <a:pt x="337" y="319"/>
                </a:lnTo>
                <a:lnTo>
                  <a:pt x="0" y="203"/>
                </a:lnTo>
                <a:lnTo>
                  <a:pt x="107" y="96"/>
                </a:lnTo>
              </a:path>
            </a:pathLst>
          </a:cu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H="1">
            <a:off x="4781550" y="2378075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V="1">
            <a:off x="5540375" y="207327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V="1">
            <a:off x="5540375" y="1844675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5540375" y="2530475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49" name="Group 21"/>
          <p:cNvGrpSpPr>
            <a:grpSpLocks/>
          </p:cNvGrpSpPr>
          <p:nvPr/>
        </p:nvGrpSpPr>
        <p:grpSpPr bwMode="auto">
          <a:xfrm rot="5400000">
            <a:off x="4305300" y="1622425"/>
            <a:ext cx="927100" cy="152400"/>
            <a:chOff x="2712" y="1022"/>
            <a:chExt cx="584" cy="96"/>
          </a:xfrm>
        </p:grpSpPr>
        <p:sp>
          <p:nvSpPr>
            <p:cNvPr id="48238" name="Line 22"/>
            <p:cNvSpPr>
              <a:spLocks noChangeShapeType="1"/>
            </p:cNvSpPr>
            <p:nvPr/>
          </p:nvSpPr>
          <p:spPr bwMode="auto">
            <a:xfrm flipV="1">
              <a:off x="2764" y="1022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9" name="Line 23"/>
            <p:cNvSpPr>
              <a:spLocks noChangeShapeType="1"/>
            </p:cNvSpPr>
            <p:nvPr/>
          </p:nvSpPr>
          <p:spPr bwMode="auto">
            <a:xfrm flipV="1">
              <a:off x="3148" y="1022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0" name="Line 24"/>
            <p:cNvSpPr>
              <a:spLocks noChangeShapeType="1"/>
            </p:cNvSpPr>
            <p:nvPr/>
          </p:nvSpPr>
          <p:spPr bwMode="auto">
            <a:xfrm flipH="1" flipV="1">
              <a:off x="2860" y="1022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1" name="Line 25"/>
            <p:cNvSpPr>
              <a:spLocks noChangeShapeType="1"/>
            </p:cNvSpPr>
            <p:nvPr/>
          </p:nvSpPr>
          <p:spPr bwMode="auto">
            <a:xfrm flipH="1" flipV="1">
              <a:off x="3052" y="1022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2" name="Line 26"/>
            <p:cNvSpPr>
              <a:spLocks noChangeShapeType="1"/>
            </p:cNvSpPr>
            <p:nvPr/>
          </p:nvSpPr>
          <p:spPr bwMode="auto">
            <a:xfrm flipV="1">
              <a:off x="2956" y="1022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3" name="Line 27"/>
            <p:cNvSpPr>
              <a:spLocks noChangeAspect="1" noChangeShapeType="1"/>
            </p:cNvSpPr>
            <p:nvPr/>
          </p:nvSpPr>
          <p:spPr bwMode="auto">
            <a:xfrm flipH="1" flipV="1">
              <a:off x="3244" y="1022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4" name="Line 28"/>
            <p:cNvSpPr>
              <a:spLocks noChangeAspect="1" noChangeShapeType="1"/>
            </p:cNvSpPr>
            <p:nvPr/>
          </p:nvSpPr>
          <p:spPr bwMode="auto">
            <a:xfrm flipH="1" flipV="1">
              <a:off x="2712" y="1066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50" name="Freeform 29"/>
          <p:cNvSpPr>
            <a:spLocks noChangeArrowheads="1"/>
          </p:cNvSpPr>
          <p:nvPr/>
        </p:nvSpPr>
        <p:spPr bwMode="auto">
          <a:xfrm flipH="1" flipV="1">
            <a:off x="4419600" y="4476750"/>
            <a:ext cx="177800" cy="168275"/>
          </a:xfrm>
          <a:custGeom>
            <a:avLst/>
            <a:gdLst>
              <a:gd name="T0" fmla="*/ 2147483647 w 337"/>
              <a:gd name="T1" fmla="*/ 2147483647 h 319"/>
              <a:gd name="T2" fmla="*/ 2147483647 w 337"/>
              <a:gd name="T3" fmla="*/ 0 h 319"/>
              <a:gd name="T4" fmla="*/ 2147483647 w 337"/>
              <a:gd name="T5" fmla="*/ 2147483647 h 319"/>
              <a:gd name="T6" fmla="*/ 0 w 337"/>
              <a:gd name="T7" fmla="*/ 2147483647 h 319"/>
              <a:gd name="T8" fmla="*/ 2147483647 w 337"/>
              <a:gd name="T9" fmla="*/ 2147483647 h 319"/>
              <a:gd name="T10" fmla="*/ 2147483647 w 337"/>
              <a:gd name="T11" fmla="*/ 2147483647 h 3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7"/>
              <a:gd name="T19" fmla="*/ 0 h 319"/>
              <a:gd name="T20" fmla="*/ 337 w 337"/>
              <a:gd name="T21" fmla="*/ 319 h 3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7" h="319">
                <a:moveTo>
                  <a:pt x="107" y="96"/>
                </a:moveTo>
                <a:lnTo>
                  <a:pt x="203" y="0"/>
                </a:lnTo>
                <a:lnTo>
                  <a:pt x="337" y="319"/>
                </a:lnTo>
                <a:lnTo>
                  <a:pt x="0" y="203"/>
                </a:lnTo>
                <a:lnTo>
                  <a:pt x="107" y="96"/>
                </a:lnTo>
              </a:path>
            </a:pathLst>
          </a:cu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1" name="Oval 30"/>
          <p:cNvSpPr>
            <a:spLocks noChangeArrowheads="1"/>
          </p:cNvSpPr>
          <p:nvPr/>
        </p:nvSpPr>
        <p:spPr bwMode="auto">
          <a:xfrm>
            <a:off x="3933825" y="3832225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52" name="Line 31"/>
          <p:cNvSpPr>
            <a:spLocks noChangeShapeType="1"/>
          </p:cNvSpPr>
          <p:nvPr/>
        </p:nvSpPr>
        <p:spPr bwMode="auto">
          <a:xfrm flipH="1" flipV="1">
            <a:off x="3730625" y="4286250"/>
            <a:ext cx="657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3" name="Line 32"/>
          <p:cNvSpPr>
            <a:spLocks noChangeShapeType="1"/>
          </p:cNvSpPr>
          <p:nvPr/>
        </p:nvSpPr>
        <p:spPr bwMode="auto">
          <a:xfrm>
            <a:off x="4391025" y="398462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4" name="Line 33"/>
          <p:cNvSpPr>
            <a:spLocks noChangeShapeType="1"/>
          </p:cNvSpPr>
          <p:nvPr/>
        </p:nvSpPr>
        <p:spPr bwMode="auto">
          <a:xfrm>
            <a:off x="4391025" y="4441825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5" name="Line 34"/>
          <p:cNvSpPr>
            <a:spLocks noChangeShapeType="1"/>
          </p:cNvSpPr>
          <p:nvPr/>
        </p:nvSpPr>
        <p:spPr bwMode="auto">
          <a:xfrm flipV="1">
            <a:off x="4391025" y="3756025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6" name="Line 35"/>
          <p:cNvSpPr>
            <a:spLocks noChangeShapeType="1"/>
          </p:cNvSpPr>
          <p:nvPr/>
        </p:nvSpPr>
        <p:spPr bwMode="auto">
          <a:xfrm>
            <a:off x="4768850" y="21494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7" name="Line 36"/>
          <p:cNvSpPr>
            <a:spLocks noChangeShapeType="1"/>
          </p:cNvSpPr>
          <p:nvPr/>
        </p:nvSpPr>
        <p:spPr bwMode="auto">
          <a:xfrm>
            <a:off x="4768850" y="1082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8" name="Line 37"/>
          <p:cNvSpPr>
            <a:spLocks noChangeShapeType="1"/>
          </p:cNvSpPr>
          <p:nvPr/>
        </p:nvSpPr>
        <p:spPr bwMode="auto">
          <a:xfrm>
            <a:off x="5921375" y="2911475"/>
            <a:ext cx="3175" cy="422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9" name="Line 38"/>
          <p:cNvSpPr>
            <a:spLocks noChangeShapeType="1"/>
          </p:cNvSpPr>
          <p:nvPr/>
        </p:nvSpPr>
        <p:spPr bwMode="auto">
          <a:xfrm>
            <a:off x="4772025" y="4822825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0" name="Line 39"/>
          <p:cNvSpPr>
            <a:spLocks noChangeShapeType="1"/>
          </p:cNvSpPr>
          <p:nvPr/>
        </p:nvSpPr>
        <p:spPr bwMode="auto">
          <a:xfrm flipV="1">
            <a:off x="5921375" y="108267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61" name="Group 40"/>
          <p:cNvGrpSpPr>
            <a:grpSpLocks/>
          </p:cNvGrpSpPr>
          <p:nvPr/>
        </p:nvGrpSpPr>
        <p:grpSpPr bwMode="auto">
          <a:xfrm rot="5400000">
            <a:off x="5454650" y="3711575"/>
            <a:ext cx="927100" cy="152400"/>
            <a:chOff x="3436" y="2338"/>
            <a:chExt cx="584" cy="96"/>
          </a:xfrm>
        </p:grpSpPr>
        <p:sp>
          <p:nvSpPr>
            <p:cNvPr id="48231" name="Line 41"/>
            <p:cNvSpPr>
              <a:spLocks noChangeShapeType="1"/>
            </p:cNvSpPr>
            <p:nvPr/>
          </p:nvSpPr>
          <p:spPr bwMode="auto">
            <a:xfrm flipV="1">
              <a:off x="3488" y="2338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2" name="Line 42"/>
            <p:cNvSpPr>
              <a:spLocks noChangeShapeType="1"/>
            </p:cNvSpPr>
            <p:nvPr/>
          </p:nvSpPr>
          <p:spPr bwMode="auto">
            <a:xfrm flipV="1">
              <a:off x="3872" y="2338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3" name="Line 43"/>
            <p:cNvSpPr>
              <a:spLocks noChangeShapeType="1"/>
            </p:cNvSpPr>
            <p:nvPr/>
          </p:nvSpPr>
          <p:spPr bwMode="auto">
            <a:xfrm flipH="1" flipV="1">
              <a:off x="3584" y="2338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4" name="Line 44"/>
            <p:cNvSpPr>
              <a:spLocks noChangeShapeType="1"/>
            </p:cNvSpPr>
            <p:nvPr/>
          </p:nvSpPr>
          <p:spPr bwMode="auto">
            <a:xfrm flipH="1" flipV="1">
              <a:off x="3776" y="2338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5" name="Line 45"/>
            <p:cNvSpPr>
              <a:spLocks noChangeShapeType="1"/>
            </p:cNvSpPr>
            <p:nvPr/>
          </p:nvSpPr>
          <p:spPr bwMode="auto">
            <a:xfrm flipV="1">
              <a:off x="3680" y="2338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6" name="Line 46"/>
            <p:cNvSpPr>
              <a:spLocks noChangeAspect="1" noChangeShapeType="1"/>
            </p:cNvSpPr>
            <p:nvPr/>
          </p:nvSpPr>
          <p:spPr bwMode="auto">
            <a:xfrm flipH="1" flipV="1">
              <a:off x="3968" y="2338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7" name="Line 47"/>
            <p:cNvSpPr>
              <a:spLocks noChangeAspect="1" noChangeShapeType="1"/>
            </p:cNvSpPr>
            <p:nvPr/>
          </p:nvSpPr>
          <p:spPr bwMode="auto">
            <a:xfrm flipH="1" flipV="1">
              <a:off x="3436" y="2382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62" name="Line 48"/>
          <p:cNvSpPr>
            <a:spLocks noChangeShapeType="1"/>
          </p:cNvSpPr>
          <p:nvPr/>
        </p:nvSpPr>
        <p:spPr bwMode="auto">
          <a:xfrm>
            <a:off x="5918200" y="423862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63" name="Group 49"/>
          <p:cNvGrpSpPr>
            <a:grpSpLocks/>
          </p:cNvGrpSpPr>
          <p:nvPr/>
        </p:nvGrpSpPr>
        <p:grpSpPr bwMode="auto">
          <a:xfrm rot="5400000">
            <a:off x="5454650" y="4994275"/>
            <a:ext cx="927100" cy="152400"/>
            <a:chOff x="3436" y="3146"/>
            <a:chExt cx="584" cy="96"/>
          </a:xfrm>
        </p:grpSpPr>
        <p:sp>
          <p:nvSpPr>
            <p:cNvPr id="48224" name="Line 50"/>
            <p:cNvSpPr>
              <a:spLocks noChangeShapeType="1"/>
            </p:cNvSpPr>
            <p:nvPr/>
          </p:nvSpPr>
          <p:spPr bwMode="auto">
            <a:xfrm flipV="1">
              <a:off x="3488" y="3146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5" name="Line 51"/>
            <p:cNvSpPr>
              <a:spLocks noChangeShapeType="1"/>
            </p:cNvSpPr>
            <p:nvPr/>
          </p:nvSpPr>
          <p:spPr bwMode="auto">
            <a:xfrm flipV="1">
              <a:off x="3872" y="3146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6" name="Line 52"/>
            <p:cNvSpPr>
              <a:spLocks noChangeShapeType="1"/>
            </p:cNvSpPr>
            <p:nvPr/>
          </p:nvSpPr>
          <p:spPr bwMode="auto">
            <a:xfrm flipH="1" flipV="1">
              <a:off x="3584" y="3146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7" name="Line 53"/>
            <p:cNvSpPr>
              <a:spLocks noChangeShapeType="1"/>
            </p:cNvSpPr>
            <p:nvPr/>
          </p:nvSpPr>
          <p:spPr bwMode="auto">
            <a:xfrm flipH="1" flipV="1">
              <a:off x="3776" y="3146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8" name="Line 54"/>
            <p:cNvSpPr>
              <a:spLocks noChangeShapeType="1"/>
            </p:cNvSpPr>
            <p:nvPr/>
          </p:nvSpPr>
          <p:spPr bwMode="auto">
            <a:xfrm flipV="1">
              <a:off x="3680" y="3146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9" name="Line 55"/>
            <p:cNvSpPr>
              <a:spLocks noChangeAspect="1" noChangeShapeType="1"/>
            </p:cNvSpPr>
            <p:nvPr/>
          </p:nvSpPr>
          <p:spPr bwMode="auto">
            <a:xfrm flipH="1" flipV="1">
              <a:off x="3968" y="3146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0" name="Line 56"/>
            <p:cNvSpPr>
              <a:spLocks noChangeAspect="1" noChangeShapeType="1"/>
            </p:cNvSpPr>
            <p:nvPr/>
          </p:nvSpPr>
          <p:spPr bwMode="auto">
            <a:xfrm flipH="1" flipV="1">
              <a:off x="3436" y="3190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64" name="Line 57"/>
          <p:cNvSpPr>
            <a:spLocks noChangeShapeType="1"/>
          </p:cNvSpPr>
          <p:nvPr/>
        </p:nvSpPr>
        <p:spPr bwMode="auto">
          <a:xfrm>
            <a:off x="5918200" y="552132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5" name="Line 58"/>
          <p:cNvSpPr>
            <a:spLocks noChangeShapeType="1"/>
          </p:cNvSpPr>
          <p:nvPr/>
        </p:nvSpPr>
        <p:spPr bwMode="auto">
          <a:xfrm>
            <a:off x="5918200" y="44545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66" name="Group 59"/>
          <p:cNvGrpSpPr>
            <a:grpSpLocks/>
          </p:cNvGrpSpPr>
          <p:nvPr/>
        </p:nvGrpSpPr>
        <p:grpSpPr bwMode="auto">
          <a:xfrm>
            <a:off x="8353425" y="2933700"/>
            <a:ext cx="457200" cy="457200"/>
            <a:chOff x="5262" y="1848"/>
            <a:chExt cx="288" cy="288"/>
          </a:xfrm>
        </p:grpSpPr>
        <p:sp>
          <p:nvSpPr>
            <p:cNvPr id="48220" name="Line 60"/>
            <p:cNvSpPr>
              <a:spLocks noChangeShapeType="1"/>
            </p:cNvSpPr>
            <p:nvPr/>
          </p:nvSpPr>
          <p:spPr bwMode="auto">
            <a:xfrm>
              <a:off x="5262" y="184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1" name="Line 61"/>
            <p:cNvSpPr>
              <a:spLocks noChangeShapeType="1"/>
            </p:cNvSpPr>
            <p:nvPr/>
          </p:nvSpPr>
          <p:spPr bwMode="auto">
            <a:xfrm>
              <a:off x="5358" y="19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2" name="Line 62"/>
            <p:cNvSpPr>
              <a:spLocks noChangeShapeType="1"/>
            </p:cNvSpPr>
            <p:nvPr/>
          </p:nvSpPr>
          <p:spPr bwMode="auto">
            <a:xfrm>
              <a:off x="5358" y="213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3" name="Line 63"/>
            <p:cNvSpPr>
              <a:spLocks noChangeShapeType="1"/>
            </p:cNvSpPr>
            <p:nvPr/>
          </p:nvSpPr>
          <p:spPr bwMode="auto">
            <a:xfrm>
              <a:off x="5262" y="20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67" name="Line 64"/>
          <p:cNvSpPr>
            <a:spLocks noChangeShapeType="1"/>
          </p:cNvSpPr>
          <p:nvPr/>
        </p:nvSpPr>
        <p:spPr bwMode="auto">
          <a:xfrm>
            <a:off x="8582025" y="11049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8" name="Line 65"/>
          <p:cNvSpPr>
            <a:spLocks noChangeShapeType="1"/>
          </p:cNvSpPr>
          <p:nvPr/>
        </p:nvSpPr>
        <p:spPr bwMode="auto">
          <a:xfrm>
            <a:off x="8582025" y="33909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9" name="Line 66"/>
          <p:cNvSpPr>
            <a:spLocks noChangeShapeType="1"/>
          </p:cNvSpPr>
          <p:nvPr/>
        </p:nvSpPr>
        <p:spPr bwMode="auto">
          <a:xfrm flipH="1">
            <a:off x="4762500" y="1095375"/>
            <a:ext cx="3825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70" name="Group 67"/>
          <p:cNvGrpSpPr>
            <a:grpSpLocks/>
          </p:cNvGrpSpPr>
          <p:nvPr/>
        </p:nvGrpSpPr>
        <p:grpSpPr bwMode="auto">
          <a:xfrm>
            <a:off x="6781800" y="2921000"/>
            <a:ext cx="858838" cy="431800"/>
            <a:chOff x="4272" y="1840"/>
            <a:chExt cx="541" cy="272"/>
          </a:xfrm>
        </p:grpSpPr>
        <p:sp>
          <p:nvSpPr>
            <p:cNvPr id="48218" name="AutoShape 68"/>
            <p:cNvSpPr>
              <a:spLocks noChangeArrowheads="1"/>
            </p:cNvSpPr>
            <p:nvPr/>
          </p:nvSpPr>
          <p:spPr bwMode="auto">
            <a:xfrm>
              <a:off x="4272" y="1840"/>
              <a:ext cx="536" cy="272"/>
            </a:xfrm>
            <a:prstGeom prst="roundRect">
              <a:avLst>
                <a:gd name="adj" fmla="val 14704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219" name="Text Box 69"/>
            <p:cNvSpPr txBox="1">
              <a:spLocks noChangeArrowheads="1"/>
            </p:cNvSpPr>
            <p:nvPr/>
          </p:nvSpPr>
          <p:spPr bwMode="auto">
            <a:xfrm>
              <a:off x="4294" y="1862"/>
              <a:ext cx="519" cy="19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400">
                  <a:solidFill>
                    <a:schemeClr val="bg1"/>
                  </a:solidFill>
                  <a:latin typeface="Arial" charset="0"/>
                </a:rPr>
                <a:t>CARGA</a:t>
              </a:r>
            </a:p>
          </p:txBody>
        </p:sp>
      </p:grpSp>
      <p:sp>
        <p:nvSpPr>
          <p:cNvPr id="48171" name="Line 70"/>
          <p:cNvSpPr>
            <a:spLocks noChangeShapeType="1"/>
          </p:cNvSpPr>
          <p:nvPr/>
        </p:nvSpPr>
        <p:spPr bwMode="auto">
          <a:xfrm>
            <a:off x="7226300" y="1095375"/>
            <a:ext cx="9525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6781800" y="2921000"/>
            <a:ext cx="850900" cy="431800"/>
            <a:chOff x="4272" y="1840"/>
            <a:chExt cx="536" cy="272"/>
          </a:xfrm>
        </p:grpSpPr>
        <p:sp>
          <p:nvSpPr>
            <p:cNvPr id="48216" name="AutoShape 72"/>
            <p:cNvSpPr>
              <a:spLocks noChangeArrowheads="1"/>
            </p:cNvSpPr>
            <p:nvPr/>
          </p:nvSpPr>
          <p:spPr bwMode="auto">
            <a:xfrm>
              <a:off x="4272" y="1840"/>
              <a:ext cx="536" cy="272"/>
            </a:xfrm>
            <a:prstGeom prst="roundRect">
              <a:avLst>
                <a:gd name="adj" fmla="val 1470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217" name="Text Box 73"/>
            <p:cNvSpPr txBox="1">
              <a:spLocks noChangeArrowheads="1"/>
            </p:cNvSpPr>
            <p:nvPr/>
          </p:nvSpPr>
          <p:spPr bwMode="auto">
            <a:xfrm>
              <a:off x="4285" y="1862"/>
              <a:ext cx="519" cy="19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400">
                  <a:solidFill>
                    <a:schemeClr val="bg1"/>
                  </a:solidFill>
                  <a:latin typeface="Arial" charset="0"/>
                </a:rPr>
                <a:t>CARGA</a:t>
              </a:r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6796088" y="2906713"/>
            <a:ext cx="858837" cy="431800"/>
            <a:chOff x="4272" y="1840"/>
            <a:chExt cx="541" cy="272"/>
          </a:xfrm>
        </p:grpSpPr>
        <p:sp>
          <p:nvSpPr>
            <p:cNvPr id="48214" name="AutoShape 75"/>
            <p:cNvSpPr>
              <a:spLocks noChangeArrowheads="1"/>
            </p:cNvSpPr>
            <p:nvPr/>
          </p:nvSpPr>
          <p:spPr bwMode="auto">
            <a:xfrm>
              <a:off x="4272" y="1840"/>
              <a:ext cx="536" cy="272"/>
            </a:xfrm>
            <a:prstGeom prst="roundRect">
              <a:avLst>
                <a:gd name="adj" fmla="val 14704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215" name="Text Box 76"/>
            <p:cNvSpPr txBox="1">
              <a:spLocks noChangeArrowheads="1"/>
            </p:cNvSpPr>
            <p:nvPr/>
          </p:nvSpPr>
          <p:spPr bwMode="auto">
            <a:xfrm>
              <a:off x="4294" y="1862"/>
              <a:ext cx="519" cy="19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0" lang="en-US" sz="1400">
                  <a:solidFill>
                    <a:schemeClr val="bg1"/>
                  </a:solidFill>
                  <a:latin typeface="Arial" charset="0"/>
                </a:rPr>
                <a:t>CARGA</a:t>
              </a:r>
            </a:p>
          </p:txBody>
        </p:sp>
      </p:grpSp>
      <p:sp>
        <p:nvSpPr>
          <p:cNvPr id="48174" name="Line 77"/>
          <p:cNvSpPr>
            <a:spLocks noChangeShapeType="1"/>
          </p:cNvSpPr>
          <p:nvPr/>
        </p:nvSpPr>
        <p:spPr bwMode="auto">
          <a:xfrm>
            <a:off x="7216775" y="3365500"/>
            <a:ext cx="0" cy="679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75" name="Group 78"/>
          <p:cNvGrpSpPr>
            <a:grpSpLocks/>
          </p:cNvGrpSpPr>
          <p:nvPr/>
        </p:nvGrpSpPr>
        <p:grpSpPr bwMode="auto">
          <a:xfrm>
            <a:off x="5730875" y="5762625"/>
            <a:ext cx="381000" cy="152400"/>
            <a:chOff x="3610" y="3630"/>
            <a:chExt cx="240" cy="96"/>
          </a:xfrm>
        </p:grpSpPr>
        <p:sp>
          <p:nvSpPr>
            <p:cNvPr id="48211" name="Line 79"/>
            <p:cNvSpPr>
              <a:spLocks noChangeShapeType="1"/>
            </p:cNvSpPr>
            <p:nvPr/>
          </p:nvSpPr>
          <p:spPr bwMode="auto">
            <a:xfrm>
              <a:off x="3610" y="363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2" name="Line 80"/>
            <p:cNvSpPr>
              <a:spLocks noChangeShapeType="1"/>
            </p:cNvSpPr>
            <p:nvPr/>
          </p:nvSpPr>
          <p:spPr bwMode="auto">
            <a:xfrm>
              <a:off x="3658" y="367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3" name="Line 81"/>
            <p:cNvSpPr>
              <a:spLocks noChangeShapeType="1"/>
            </p:cNvSpPr>
            <p:nvPr/>
          </p:nvSpPr>
          <p:spPr bwMode="auto">
            <a:xfrm>
              <a:off x="3706" y="3726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76" name="Group 82"/>
          <p:cNvGrpSpPr>
            <a:grpSpLocks/>
          </p:cNvGrpSpPr>
          <p:nvPr/>
        </p:nvGrpSpPr>
        <p:grpSpPr bwMode="auto">
          <a:xfrm>
            <a:off x="8385175" y="4314825"/>
            <a:ext cx="381000" cy="152400"/>
            <a:chOff x="5282" y="2718"/>
            <a:chExt cx="240" cy="96"/>
          </a:xfrm>
        </p:grpSpPr>
        <p:sp>
          <p:nvSpPr>
            <p:cNvPr id="48208" name="Line 83"/>
            <p:cNvSpPr>
              <a:spLocks noChangeShapeType="1"/>
            </p:cNvSpPr>
            <p:nvPr/>
          </p:nvSpPr>
          <p:spPr bwMode="auto">
            <a:xfrm>
              <a:off x="5282" y="271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9" name="Line 84"/>
            <p:cNvSpPr>
              <a:spLocks noChangeShapeType="1"/>
            </p:cNvSpPr>
            <p:nvPr/>
          </p:nvSpPr>
          <p:spPr bwMode="auto">
            <a:xfrm>
              <a:off x="5330" y="276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0" name="Line 85"/>
            <p:cNvSpPr>
              <a:spLocks noChangeShapeType="1"/>
            </p:cNvSpPr>
            <p:nvPr/>
          </p:nvSpPr>
          <p:spPr bwMode="auto">
            <a:xfrm>
              <a:off x="5378" y="2814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77" name="Group 86"/>
          <p:cNvGrpSpPr>
            <a:grpSpLocks/>
          </p:cNvGrpSpPr>
          <p:nvPr/>
        </p:nvGrpSpPr>
        <p:grpSpPr bwMode="auto">
          <a:xfrm>
            <a:off x="4568825" y="5514975"/>
            <a:ext cx="381000" cy="152400"/>
            <a:chOff x="2878" y="3474"/>
            <a:chExt cx="240" cy="96"/>
          </a:xfrm>
        </p:grpSpPr>
        <p:sp>
          <p:nvSpPr>
            <p:cNvPr id="48205" name="Line 87"/>
            <p:cNvSpPr>
              <a:spLocks noChangeShapeType="1"/>
            </p:cNvSpPr>
            <p:nvPr/>
          </p:nvSpPr>
          <p:spPr bwMode="auto">
            <a:xfrm>
              <a:off x="2878" y="347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6" name="Line 88"/>
            <p:cNvSpPr>
              <a:spLocks noChangeShapeType="1"/>
            </p:cNvSpPr>
            <p:nvPr/>
          </p:nvSpPr>
          <p:spPr bwMode="auto">
            <a:xfrm>
              <a:off x="2926" y="352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7" name="Line 89"/>
            <p:cNvSpPr>
              <a:spLocks noChangeShapeType="1"/>
            </p:cNvSpPr>
            <p:nvPr/>
          </p:nvSpPr>
          <p:spPr bwMode="auto">
            <a:xfrm>
              <a:off x="2974" y="3570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78" name="Group 90"/>
          <p:cNvGrpSpPr>
            <a:grpSpLocks/>
          </p:cNvGrpSpPr>
          <p:nvPr/>
        </p:nvGrpSpPr>
        <p:grpSpPr bwMode="auto">
          <a:xfrm>
            <a:off x="2819400" y="4206875"/>
            <a:ext cx="927100" cy="152400"/>
            <a:chOff x="1776" y="2650"/>
            <a:chExt cx="584" cy="96"/>
          </a:xfrm>
        </p:grpSpPr>
        <p:sp>
          <p:nvSpPr>
            <p:cNvPr id="48198" name="Line 91"/>
            <p:cNvSpPr>
              <a:spLocks noChangeShapeType="1"/>
            </p:cNvSpPr>
            <p:nvPr/>
          </p:nvSpPr>
          <p:spPr bwMode="auto">
            <a:xfrm flipV="1">
              <a:off x="1828" y="2650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9" name="Line 92"/>
            <p:cNvSpPr>
              <a:spLocks noChangeShapeType="1"/>
            </p:cNvSpPr>
            <p:nvPr/>
          </p:nvSpPr>
          <p:spPr bwMode="auto">
            <a:xfrm flipV="1">
              <a:off x="2212" y="2650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0" name="Line 93"/>
            <p:cNvSpPr>
              <a:spLocks noChangeShapeType="1"/>
            </p:cNvSpPr>
            <p:nvPr/>
          </p:nvSpPr>
          <p:spPr bwMode="auto">
            <a:xfrm flipH="1" flipV="1">
              <a:off x="1924" y="2650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1" name="Line 94"/>
            <p:cNvSpPr>
              <a:spLocks noChangeShapeType="1"/>
            </p:cNvSpPr>
            <p:nvPr/>
          </p:nvSpPr>
          <p:spPr bwMode="auto">
            <a:xfrm flipH="1" flipV="1">
              <a:off x="2116" y="2650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2" name="Line 95"/>
            <p:cNvSpPr>
              <a:spLocks noChangeShapeType="1"/>
            </p:cNvSpPr>
            <p:nvPr/>
          </p:nvSpPr>
          <p:spPr bwMode="auto">
            <a:xfrm flipV="1">
              <a:off x="2020" y="2650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3" name="Line 96"/>
            <p:cNvSpPr>
              <a:spLocks noChangeAspect="1" noChangeShapeType="1"/>
            </p:cNvSpPr>
            <p:nvPr/>
          </p:nvSpPr>
          <p:spPr bwMode="auto">
            <a:xfrm flipH="1" flipV="1">
              <a:off x="2308" y="2650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4" name="Line 97"/>
            <p:cNvSpPr>
              <a:spLocks noChangeAspect="1" noChangeShapeType="1"/>
            </p:cNvSpPr>
            <p:nvPr/>
          </p:nvSpPr>
          <p:spPr bwMode="auto">
            <a:xfrm flipH="1" flipV="1">
              <a:off x="1776" y="2694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79" name="Line 98"/>
          <p:cNvSpPr>
            <a:spLocks noChangeShapeType="1"/>
          </p:cNvSpPr>
          <p:nvPr/>
        </p:nvSpPr>
        <p:spPr bwMode="auto">
          <a:xfrm flipH="1">
            <a:off x="1670050" y="4270375"/>
            <a:ext cx="1162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80" name="AutoShape 99"/>
          <p:cNvSpPr>
            <a:spLocks noChangeArrowheads="1"/>
          </p:cNvSpPr>
          <p:nvPr/>
        </p:nvSpPr>
        <p:spPr bwMode="auto">
          <a:xfrm rot="5400000">
            <a:off x="771525" y="3851275"/>
            <a:ext cx="914400" cy="8382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9492" name="Line 100"/>
          <p:cNvSpPr>
            <a:spLocks noChangeShapeType="1"/>
          </p:cNvSpPr>
          <p:nvPr/>
        </p:nvSpPr>
        <p:spPr bwMode="auto">
          <a:xfrm>
            <a:off x="1552575" y="4032250"/>
            <a:ext cx="5334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9493" name="Line 101"/>
          <p:cNvSpPr>
            <a:spLocks noChangeShapeType="1"/>
          </p:cNvSpPr>
          <p:nvPr/>
        </p:nvSpPr>
        <p:spPr bwMode="auto">
          <a:xfrm rot="-5400004">
            <a:off x="1819275" y="3765550"/>
            <a:ext cx="5334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9494" name="Line 102"/>
          <p:cNvSpPr>
            <a:spLocks noChangeShapeType="1"/>
          </p:cNvSpPr>
          <p:nvPr/>
        </p:nvSpPr>
        <p:spPr bwMode="auto">
          <a:xfrm>
            <a:off x="2085975" y="3498850"/>
            <a:ext cx="5334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9495" name="Line 103"/>
          <p:cNvSpPr>
            <a:spLocks noChangeShapeType="1"/>
          </p:cNvSpPr>
          <p:nvPr/>
        </p:nvSpPr>
        <p:spPr bwMode="auto">
          <a:xfrm>
            <a:off x="2619375" y="4032250"/>
            <a:ext cx="5334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9496" name="Line 104"/>
          <p:cNvSpPr>
            <a:spLocks noChangeShapeType="1"/>
          </p:cNvSpPr>
          <p:nvPr/>
        </p:nvSpPr>
        <p:spPr bwMode="auto">
          <a:xfrm rot="-5400004">
            <a:off x="2352675" y="3765550"/>
            <a:ext cx="5334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86" name="Text Box 105"/>
          <p:cNvSpPr txBox="1">
            <a:spLocks noChangeArrowheads="1"/>
          </p:cNvSpPr>
          <p:nvPr/>
        </p:nvSpPr>
        <p:spPr bwMode="auto">
          <a:xfrm>
            <a:off x="485775" y="4902200"/>
            <a:ext cx="1161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0" lang="en-US" sz="1600" dirty="0">
                <a:latin typeface="Calibri" pitchFamily="34" charset="0"/>
              </a:rPr>
              <a:t>CONDUTOR</a:t>
            </a:r>
          </a:p>
        </p:txBody>
      </p:sp>
      <p:grpSp>
        <p:nvGrpSpPr>
          <p:cNvPr id="48187" name="Group 106"/>
          <p:cNvGrpSpPr>
            <a:grpSpLocks/>
          </p:cNvGrpSpPr>
          <p:nvPr/>
        </p:nvGrpSpPr>
        <p:grpSpPr bwMode="auto">
          <a:xfrm rot="5400000">
            <a:off x="4295775" y="2987675"/>
            <a:ext cx="927100" cy="152400"/>
            <a:chOff x="2706" y="1882"/>
            <a:chExt cx="584" cy="96"/>
          </a:xfrm>
        </p:grpSpPr>
        <p:sp>
          <p:nvSpPr>
            <p:cNvPr id="48191" name="Line 107"/>
            <p:cNvSpPr>
              <a:spLocks noChangeShapeType="1"/>
            </p:cNvSpPr>
            <p:nvPr/>
          </p:nvSpPr>
          <p:spPr bwMode="auto">
            <a:xfrm flipV="1">
              <a:off x="2758" y="1882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2" name="Line 108"/>
            <p:cNvSpPr>
              <a:spLocks noChangeShapeType="1"/>
            </p:cNvSpPr>
            <p:nvPr/>
          </p:nvSpPr>
          <p:spPr bwMode="auto">
            <a:xfrm flipV="1">
              <a:off x="3142" y="1882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3" name="Line 109"/>
            <p:cNvSpPr>
              <a:spLocks noChangeShapeType="1"/>
            </p:cNvSpPr>
            <p:nvPr/>
          </p:nvSpPr>
          <p:spPr bwMode="auto">
            <a:xfrm flipH="1" flipV="1">
              <a:off x="2854" y="1882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4" name="Line 110"/>
            <p:cNvSpPr>
              <a:spLocks noChangeShapeType="1"/>
            </p:cNvSpPr>
            <p:nvPr/>
          </p:nvSpPr>
          <p:spPr bwMode="auto">
            <a:xfrm flipH="1" flipV="1">
              <a:off x="3046" y="1882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5" name="Line 111"/>
            <p:cNvSpPr>
              <a:spLocks noChangeShapeType="1"/>
            </p:cNvSpPr>
            <p:nvPr/>
          </p:nvSpPr>
          <p:spPr bwMode="auto">
            <a:xfrm flipV="1">
              <a:off x="2950" y="1882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6" name="Line 112"/>
            <p:cNvSpPr>
              <a:spLocks noChangeAspect="1" noChangeShapeType="1"/>
            </p:cNvSpPr>
            <p:nvPr/>
          </p:nvSpPr>
          <p:spPr bwMode="auto">
            <a:xfrm flipH="1" flipV="1">
              <a:off x="3238" y="1882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7" name="Line 113"/>
            <p:cNvSpPr>
              <a:spLocks noChangeAspect="1" noChangeShapeType="1"/>
            </p:cNvSpPr>
            <p:nvPr/>
          </p:nvSpPr>
          <p:spPr bwMode="auto">
            <a:xfrm flipH="1" flipV="1">
              <a:off x="2706" y="1926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88" name="Line 114"/>
          <p:cNvSpPr>
            <a:spLocks noChangeShapeType="1"/>
          </p:cNvSpPr>
          <p:nvPr/>
        </p:nvSpPr>
        <p:spPr bwMode="auto">
          <a:xfrm>
            <a:off x="4768850" y="2362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89" name="Line 115"/>
          <p:cNvSpPr>
            <a:spLocks noChangeShapeType="1"/>
          </p:cNvSpPr>
          <p:nvPr/>
        </p:nvSpPr>
        <p:spPr bwMode="auto">
          <a:xfrm>
            <a:off x="4759325" y="352742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90" name="Text Box 116"/>
          <p:cNvSpPr txBox="1">
            <a:spLocks noChangeArrowheads="1"/>
          </p:cNvSpPr>
          <p:nvPr/>
        </p:nvSpPr>
        <p:spPr bwMode="auto">
          <a:xfrm>
            <a:off x="930275" y="1076325"/>
            <a:ext cx="340997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/>
            <a:r>
              <a:rPr kumimoji="0" lang="en-US" dirty="0">
                <a:latin typeface="Calibri" pitchFamily="34" charset="0"/>
              </a:rPr>
              <a:t>Este </a:t>
            </a:r>
            <a:r>
              <a:rPr kumimoji="0" lang="en-US" dirty="0" err="1">
                <a:latin typeface="Calibri" pitchFamily="34" charset="0"/>
              </a:rPr>
              <a:t>circuito</a:t>
            </a:r>
            <a:r>
              <a:rPr kumimoji="0" lang="en-US" dirty="0">
                <a:latin typeface="Calibri" pitchFamily="34" charset="0"/>
              </a:rPr>
              <a:t> é </a:t>
            </a:r>
            <a:r>
              <a:rPr kumimoji="0" lang="en-US" dirty="0" err="1">
                <a:latin typeface="Calibri" pitchFamily="34" charset="0"/>
              </a:rPr>
              <a:t>frequentemente</a:t>
            </a:r>
            <a:endParaRPr kumimoji="0" lang="en-US" dirty="0">
              <a:latin typeface="Calibri" pitchFamily="34" charset="0"/>
            </a:endParaRPr>
          </a:p>
          <a:p>
            <a:pPr algn="ctr" eaLnBrk="1" latinLnBrk="1" hangingPunct="1"/>
            <a:r>
              <a:rPr kumimoji="0" lang="en-US" dirty="0" err="1">
                <a:latin typeface="Calibri" pitchFamily="34" charset="0"/>
              </a:rPr>
              <a:t>usado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quando</a:t>
            </a:r>
            <a:r>
              <a:rPr kumimoji="0" lang="en-US" dirty="0">
                <a:latin typeface="Calibri" pitchFamily="34" charset="0"/>
              </a:rPr>
              <a:t> a amplitude</a:t>
            </a:r>
          </a:p>
          <a:p>
            <a:pPr algn="ctr" eaLnBrk="1" latinLnBrk="1" hangingPunct="1"/>
            <a:r>
              <a:rPr kumimoji="0" lang="en-US" dirty="0">
                <a:latin typeface="Calibri" pitchFamily="34" charset="0"/>
              </a:rPr>
              <a:t>do </a:t>
            </a:r>
            <a:r>
              <a:rPr kumimoji="0" lang="en-US" dirty="0" err="1">
                <a:latin typeface="Calibri" pitchFamily="34" charset="0"/>
              </a:rPr>
              <a:t>condutor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não</a:t>
            </a:r>
            <a:r>
              <a:rPr kumimoji="0" lang="en-US" dirty="0">
                <a:latin typeface="Calibri" pitchFamily="34" charset="0"/>
              </a:rPr>
              <a:t> é </a:t>
            </a:r>
            <a:r>
              <a:rPr kumimoji="0" lang="en-US" dirty="0" err="1">
                <a:latin typeface="Calibri" pitchFamily="34" charset="0"/>
              </a:rPr>
              <a:t>grande</a:t>
            </a:r>
            <a:endParaRPr kumimoji="0" lang="en-US" dirty="0">
              <a:latin typeface="Calibri" pitchFamily="34" charset="0"/>
            </a:endParaRPr>
          </a:p>
          <a:p>
            <a:pPr algn="ctr" eaLnBrk="1" latinLnBrk="1" hangingPunct="1"/>
            <a:r>
              <a:rPr kumimoji="0" lang="en-US" dirty="0" err="1">
                <a:latin typeface="Calibri" pitchFamily="34" charset="0"/>
              </a:rPr>
              <a:t>para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saturar</a:t>
            </a:r>
            <a:r>
              <a:rPr kumimoji="0" lang="en-US" dirty="0">
                <a:latin typeface="Calibri" pitchFamily="34" charset="0"/>
              </a:rPr>
              <a:t> o  MOSFET.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2" grpId="0" animBg="1"/>
      <p:bldP spid="59493" grpId="0" animBg="1"/>
      <p:bldP spid="59494" grpId="0" animBg="1"/>
      <p:bldP spid="59495" grpId="0" animBg="1"/>
      <p:bldP spid="5949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17"/>
          <p:cNvSpPr txBox="1">
            <a:spLocks noChangeArrowheads="1"/>
          </p:cNvSpPr>
          <p:nvPr/>
        </p:nvSpPr>
        <p:spPr bwMode="auto">
          <a:xfrm>
            <a:off x="3362325" y="463550"/>
            <a:ext cx="223638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400" b="1" dirty="0">
                <a:solidFill>
                  <a:srgbClr val="FF0000"/>
                </a:solidFill>
                <a:latin typeface="Calibri" pitchFamily="34" charset="0"/>
              </a:rPr>
              <a:t>REVISÃO</a:t>
            </a:r>
          </a:p>
        </p:txBody>
      </p:sp>
      <p:sp>
        <p:nvSpPr>
          <p:cNvPr id="49156" name="Rectangle 18"/>
          <p:cNvSpPr>
            <a:spLocks noChangeArrowheads="1"/>
          </p:cNvSpPr>
          <p:nvPr/>
        </p:nvSpPr>
        <p:spPr bwMode="auto">
          <a:xfrm>
            <a:off x="733425" y="1687513"/>
            <a:ext cx="7340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0" lang="en-US" sz="2400" dirty="0">
                <a:latin typeface="Calibri" pitchFamily="34" charset="0"/>
              </a:rPr>
              <a:t> </a:t>
            </a:r>
            <a:r>
              <a:rPr kumimoji="0" lang="en-US" sz="2400" dirty="0" err="1">
                <a:latin typeface="Calibri" pitchFamily="34" charset="0"/>
              </a:rPr>
              <a:t>Amplificação</a:t>
            </a:r>
            <a:endParaRPr kumimoji="0" lang="en-US" sz="2400" dirty="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sz="2400" dirty="0">
                <a:latin typeface="Calibri" pitchFamily="34" charset="0"/>
              </a:rPr>
              <a:t> </a:t>
            </a:r>
            <a:r>
              <a:rPr kumimoji="0" lang="en-US" sz="2400" dirty="0" err="1">
                <a:latin typeface="Calibri" pitchFamily="34" charset="0"/>
              </a:rPr>
              <a:t>Transistores</a:t>
            </a:r>
            <a:endParaRPr kumimoji="0" lang="en-US" sz="2400" dirty="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sz="2400" dirty="0">
                <a:latin typeface="Calibri" pitchFamily="34" charset="0"/>
              </a:rPr>
              <a:t> </a:t>
            </a:r>
            <a:r>
              <a:rPr kumimoji="0" lang="en-US" sz="2400" dirty="0" err="1">
                <a:latin typeface="Calibri" pitchFamily="34" charset="0"/>
              </a:rPr>
              <a:t>Curvas</a:t>
            </a:r>
            <a:r>
              <a:rPr kumimoji="0" lang="en-US" sz="2400" dirty="0">
                <a:latin typeface="Calibri" pitchFamily="34" charset="0"/>
              </a:rPr>
              <a:t> </a:t>
            </a:r>
            <a:r>
              <a:rPr kumimoji="0" lang="en-US" sz="2400" dirty="0" err="1">
                <a:latin typeface="Calibri" pitchFamily="34" charset="0"/>
              </a:rPr>
              <a:t>características</a:t>
            </a:r>
            <a:endParaRPr kumimoji="0" lang="en-US" sz="2400" dirty="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sz="2400" dirty="0">
                <a:latin typeface="Calibri" pitchFamily="34" charset="0"/>
              </a:rPr>
              <a:t> </a:t>
            </a:r>
            <a:r>
              <a:rPr kumimoji="0" lang="en-US" sz="2400" dirty="0" err="1">
                <a:latin typeface="Calibri" pitchFamily="34" charset="0"/>
              </a:rPr>
              <a:t>Teste</a:t>
            </a:r>
            <a:r>
              <a:rPr kumimoji="0" lang="en-US" sz="2400" dirty="0">
                <a:latin typeface="Calibri" pitchFamily="34" charset="0"/>
              </a:rPr>
              <a:t> de </a:t>
            </a:r>
            <a:r>
              <a:rPr kumimoji="0" lang="en-US" sz="2400" dirty="0" err="1">
                <a:latin typeface="Calibri" pitchFamily="34" charset="0"/>
              </a:rPr>
              <a:t>transistores</a:t>
            </a:r>
            <a:r>
              <a:rPr kumimoji="0" lang="en-US" sz="2400" dirty="0">
                <a:latin typeface="Calibri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kumimoji="0" lang="en-US" sz="2400" dirty="0">
                <a:latin typeface="Calibri" pitchFamily="34" charset="0"/>
              </a:rPr>
              <a:t> </a:t>
            </a:r>
            <a:r>
              <a:rPr kumimoji="0" lang="en-US" sz="2400" dirty="0" err="1">
                <a:latin typeface="Calibri" pitchFamily="34" charset="0"/>
              </a:rPr>
              <a:t>Outros</a:t>
            </a:r>
            <a:r>
              <a:rPr kumimoji="0" lang="en-US" sz="2400" dirty="0">
                <a:latin typeface="Calibri" pitchFamily="34" charset="0"/>
              </a:rPr>
              <a:t> </a:t>
            </a:r>
            <a:r>
              <a:rPr kumimoji="0" lang="en-US" sz="2400" dirty="0" err="1">
                <a:latin typeface="Calibri" pitchFamily="34" charset="0"/>
              </a:rPr>
              <a:t>tipos</a:t>
            </a:r>
            <a:r>
              <a:rPr kumimoji="0" lang="en-US" sz="2400" dirty="0">
                <a:latin typeface="Calibri" pitchFamily="34" charset="0"/>
              </a:rPr>
              <a:t> de </a:t>
            </a:r>
            <a:r>
              <a:rPr kumimoji="0" lang="en-US" sz="2400" dirty="0" err="1">
                <a:latin typeface="Calibri" pitchFamily="34" charset="0"/>
              </a:rPr>
              <a:t>transistores</a:t>
            </a:r>
            <a:endParaRPr kumimoji="0" lang="en-US" sz="2400" dirty="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kumimoji="0" lang="en-US" sz="2400" dirty="0">
                <a:latin typeface="Calibri" pitchFamily="34" charset="0"/>
              </a:rPr>
              <a:t> </a:t>
            </a:r>
            <a:r>
              <a:rPr kumimoji="0" lang="en-US" sz="2400" dirty="0" err="1">
                <a:latin typeface="Calibri" pitchFamily="34" charset="0"/>
              </a:rPr>
              <a:t>Transistores</a:t>
            </a:r>
            <a:r>
              <a:rPr kumimoji="0" lang="en-US" sz="2400" dirty="0">
                <a:latin typeface="Calibri" pitchFamily="34" charset="0"/>
              </a:rPr>
              <a:t> </a:t>
            </a:r>
            <a:r>
              <a:rPr kumimoji="0" lang="en-US" sz="2400" dirty="0" err="1">
                <a:latin typeface="Calibri" pitchFamily="34" charset="0"/>
              </a:rPr>
              <a:t>empregados</a:t>
            </a:r>
            <a:r>
              <a:rPr kumimoji="0" lang="en-US" sz="2400" dirty="0">
                <a:latin typeface="Calibri" pitchFamily="34" charset="0"/>
              </a:rPr>
              <a:t> </a:t>
            </a:r>
            <a:r>
              <a:rPr kumimoji="0" lang="en-US" sz="2400" dirty="0" err="1">
                <a:latin typeface="Calibri" pitchFamily="34" charset="0"/>
              </a:rPr>
              <a:t>como</a:t>
            </a:r>
            <a:r>
              <a:rPr kumimoji="0" lang="en-US" sz="2400" dirty="0">
                <a:latin typeface="Calibri" pitchFamily="34" charset="0"/>
              </a:rPr>
              <a:t> </a:t>
            </a:r>
            <a:r>
              <a:rPr kumimoji="0" lang="en-US" sz="2400" dirty="0" err="1">
                <a:latin typeface="Calibri" pitchFamily="34" charset="0"/>
              </a:rPr>
              <a:t>chaves</a:t>
            </a:r>
            <a:endParaRPr kumimoji="0" lang="en-US" sz="2400" dirty="0">
              <a:latin typeface="Calibri" pitchFamily="34" charset="0"/>
            </a:endParaRPr>
          </a:p>
          <a:p>
            <a:endParaRPr kumimoji="0"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854200" y="346075"/>
            <a:ext cx="49813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</a:rPr>
              <a:t>Estrutura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 de Transistor NPN </a:t>
            </a:r>
          </a:p>
        </p:txBody>
      </p:sp>
      <p:pic>
        <p:nvPicPr>
          <p:cNvPr id="14416" name="Picture 8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25" y="1757363"/>
            <a:ext cx="56197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38375" y="2736851"/>
            <a:ext cx="4295775" cy="830263"/>
            <a:chOff x="1410" y="1646"/>
            <a:chExt cx="2706" cy="523"/>
          </a:xfrm>
        </p:grpSpPr>
        <p:sp>
          <p:nvSpPr>
            <p:cNvPr id="1111" name="AutoShape 3"/>
            <p:cNvSpPr>
              <a:spLocks noChangeArrowheads="1"/>
            </p:cNvSpPr>
            <p:nvPr/>
          </p:nvSpPr>
          <p:spPr bwMode="auto">
            <a:xfrm>
              <a:off x="2824" y="1690"/>
              <a:ext cx="1292" cy="352"/>
            </a:xfrm>
            <a:prstGeom prst="rightArrow">
              <a:avLst>
                <a:gd name="adj1" fmla="val 50000"/>
                <a:gd name="adj2" fmla="val 86358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1100">
                <a:latin typeface="Calibri" pitchFamily="34" charset="0"/>
              </a:endParaRPr>
            </a:p>
          </p:txBody>
        </p:sp>
        <p:sp>
          <p:nvSpPr>
            <p:cNvPr id="1112" name="Text Box 4"/>
            <p:cNvSpPr txBox="1">
              <a:spLocks noChangeArrowheads="1"/>
            </p:cNvSpPr>
            <p:nvPr/>
          </p:nvSpPr>
          <p:spPr bwMode="auto">
            <a:xfrm>
              <a:off x="1410" y="1646"/>
              <a:ext cx="128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1600" dirty="0">
                  <a:latin typeface="Calibri" pitchFamily="34" charset="0"/>
                </a:rPr>
                <a:t>A </a:t>
              </a:r>
              <a:r>
                <a:rPr kumimoji="0" lang="en-US" sz="1600" dirty="0" err="1">
                  <a:latin typeface="Calibri" pitchFamily="34" charset="0"/>
                </a:rPr>
                <a:t>junção</a:t>
              </a:r>
              <a:r>
                <a:rPr kumimoji="0" lang="en-US" sz="1600" dirty="0">
                  <a:latin typeface="Calibri" pitchFamily="34" charset="0"/>
                </a:rPr>
                <a:t> </a:t>
              </a:r>
              <a:r>
                <a:rPr kumimoji="0" lang="en-US" sz="1600" dirty="0" err="1">
                  <a:latin typeface="Calibri" pitchFamily="34" charset="0"/>
                </a:rPr>
                <a:t>coletor</a:t>
              </a:r>
              <a:r>
                <a:rPr kumimoji="0" lang="en-US" sz="1600" dirty="0">
                  <a:latin typeface="Calibri" pitchFamily="34" charset="0"/>
                </a:rPr>
                <a:t>-base </a:t>
              </a:r>
            </a:p>
            <a:p>
              <a:pPr algn="ctr"/>
              <a:r>
                <a:rPr kumimoji="0" lang="en-US" sz="1600" dirty="0">
                  <a:latin typeface="Calibri" pitchFamily="34" charset="0"/>
                </a:rPr>
                <a:t>é </a:t>
              </a:r>
              <a:r>
                <a:rPr kumimoji="0" lang="en-US" sz="1600" dirty="0" err="1">
                  <a:latin typeface="Calibri" pitchFamily="34" charset="0"/>
                </a:rPr>
                <a:t>reversamente</a:t>
              </a:r>
              <a:endParaRPr kumimoji="0" lang="en-US" sz="1600" dirty="0">
                <a:latin typeface="Calibri" pitchFamily="34" charset="0"/>
              </a:endParaRPr>
            </a:p>
            <a:p>
              <a:pPr algn="ctr"/>
              <a:r>
                <a:rPr kumimoji="0" lang="en-US" sz="1600" dirty="0" err="1">
                  <a:latin typeface="Calibri" pitchFamily="34" charset="0"/>
                </a:rPr>
                <a:t>polarizada</a:t>
              </a:r>
              <a:r>
                <a:rPr kumimoji="0" lang="en-US" sz="1600" dirty="0">
                  <a:latin typeface="Calibri" pitchFamily="34" charset="0"/>
                </a:rPr>
                <a:t>.</a:t>
              </a:r>
            </a:p>
          </p:txBody>
        </p:sp>
      </p:grp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6708775" y="4625975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latin typeface="Calibri" pitchFamily="34" charset="0"/>
              </a:rPr>
              <a:t>N</a:t>
            </a: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6772275" y="3248025"/>
            <a:ext cx="37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latin typeface="Calibri" pitchFamily="34" charset="0"/>
              </a:rPr>
              <a:t>P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6721475" y="1870075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latin typeface="Calibri" pitchFamily="34" charset="0"/>
              </a:rPr>
              <a:t>N</a:t>
            </a: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6600825" y="3933825"/>
            <a:ext cx="1692275" cy="2035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6604000" y="1060450"/>
            <a:ext cx="1692275" cy="2035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6604000" y="3095625"/>
            <a:ext cx="1692275" cy="835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323850" y="260350"/>
            <a:ext cx="445686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700" dirty="0" err="1">
                <a:solidFill>
                  <a:srgbClr val="FF0000"/>
                </a:solidFill>
                <a:latin typeface="Calibri" pitchFamily="34" charset="0"/>
              </a:rPr>
              <a:t>Polaridade</a:t>
            </a:r>
            <a:r>
              <a:rPr kumimoji="0" lang="en-US" sz="2700" dirty="0">
                <a:solidFill>
                  <a:srgbClr val="FF0000"/>
                </a:solidFill>
                <a:latin typeface="Calibri" pitchFamily="34" charset="0"/>
              </a:rPr>
              <a:t> de Transistor NPN </a:t>
            </a:r>
          </a:p>
        </p:txBody>
      </p:sp>
      <p:sp>
        <p:nvSpPr>
          <p:cNvPr id="1035" name="Line 12"/>
          <p:cNvSpPr>
            <a:spLocks noChangeShapeType="1"/>
          </p:cNvSpPr>
          <p:nvPr/>
        </p:nvSpPr>
        <p:spPr bwMode="auto">
          <a:xfrm>
            <a:off x="7439025" y="598487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036" name="Line 13"/>
          <p:cNvSpPr>
            <a:spLocks noChangeShapeType="1"/>
          </p:cNvSpPr>
          <p:nvPr/>
        </p:nvSpPr>
        <p:spPr bwMode="auto">
          <a:xfrm rot="16199996">
            <a:off x="5899150" y="2822575"/>
            <a:ext cx="0" cy="1409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037" name="Line 14"/>
          <p:cNvSpPr>
            <a:spLocks noChangeShapeType="1"/>
          </p:cNvSpPr>
          <p:nvPr/>
        </p:nvSpPr>
        <p:spPr bwMode="auto">
          <a:xfrm>
            <a:off x="7448550" y="59372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38" name="Group 15"/>
          <p:cNvGrpSpPr>
            <a:grpSpLocks/>
          </p:cNvGrpSpPr>
          <p:nvPr/>
        </p:nvGrpSpPr>
        <p:grpSpPr bwMode="auto">
          <a:xfrm>
            <a:off x="6905625" y="1247775"/>
            <a:ext cx="584200" cy="609600"/>
            <a:chOff x="4350" y="702"/>
            <a:chExt cx="368" cy="384"/>
          </a:xfrm>
        </p:grpSpPr>
        <p:sp>
          <p:nvSpPr>
            <p:cNvPr id="1109" name="Oval 16"/>
            <p:cNvSpPr>
              <a:spLocks noChangeArrowheads="1"/>
            </p:cNvSpPr>
            <p:nvPr/>
          </p:nvSpPr>
          <p:spPr bwMode="auto">
            <a:xfrm>
              <a:off x="4350" y="702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10" name="Rectangle 17"/>
            <p:cNvSpPr>
              <a:spLocks noChangeArrowheads="1"/>
            </p:cNvSpPr>
            <p:nvPr/>
          </p:nvSpPr>
          <p:spPr bwMode="auto">
            <a:xfrm>
              <a:off x="4424" y="85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9" name="Group 18"/>
          <p:cNvGrpSpPr>
            <a:grpSpLocks/>
          </p:cNvGrpSpPr>
          <p:nvPr/>
        </p:nvGrpSpPr>
        <p:grpSpPr bwMode="auto">
          <a:xfrm>
            <a:off x="7550150" y="1250950"/>
            <a:ext cx="584200" cy="609600"/>
            <a:chOff x="4756" y="704"/>
            <a:chExt cx="368" cy="384"/>
          </a:xfrm>
        </p:grpSpPr>
        <p:sp>
          <p:nvSpPr>
            <p:cNvPr id="1107" name="Oval 19"/>
            <p:cNvSpPr>
              <a:spLocks noChangeArrowheads="1"/>
            </p:cNvSpPr>
            <p:nvPr/>
          </p:nvSpPr>
          <p:spPr bwMode="auto">
            <a:xfrm>
              <a:off x="4756" y="704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08" name="Rectangle 20"/>
            <p:cNvSpPr>
              <a:spLocks noChangeArrowheads="1"/>
            </p:cNvSpPr>
            <p:nvPr/>
          </p:nvSpPr>
          <p:spPr bwMode="auto">
            <a:xfrm>
              <a:off x="4828" y="8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6651625" y="1812925"/>
            <a:ext cx="584200" cy="609600"/>
            <a:chOff x="4190" y="1058"/>
            <a:chExt cx="368" cy="384"/>
          </a:xfrm>
        </p:grpSpPr>
        <p:sp>
          <p:nvSpPr>
            <p:cNvPr id="1105" name="Oval 22"/>
            <p:cNvSpPr>
              <a:spLocks noChangeArrowheads="1"/>
            </p:cNvSpPr>
            <p:nvPr/>
          </p:nvSpPr>
          <p:spPr bwMode="auto">
            <a:xfrm>
              <a:off x="4190" y="1058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06" name="Rectangle 23"/>
            <p:cNvSpPr>
              <a:spLocks noChangeArrowheads="1"/>
            </p:cNvSpPr>
            <p:nvPr/>
          </p:nvSpPr>
          <p:spPr bwMode="auto">
            <a:xfrm>
              <a:off x="4264" y="121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41" name="Text Box 24"/>
          <p:cNvSpPr txBox="1">
            <a:spLocks noChangeArrowheads="1"/>
          </p:cNvSpPr>
          <p:nvPr/>
        </p:nvSpPr>
        <p:spPr bwMode="auto">
          <a:xfrm>
            <a:off x="8359775" y="1854200"/>
            <a:ext cx="4026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latin typeface="Calibri" pitchFamily="34" charset="0"/>
              </a:rPr>
              <a:t>C</a:t>
            </a:r>
          </a:p>
        </p:txBody>
      </p:sp>
      <p:grpSp>
        <p:nvGrpSpPr>
          <p:cNvPr id="1042" name="Group 25"/>
          <p:cNvGrpSpPr>
            <a:grpSpLocks/>
          </p:cNvGrpSpPr>
          <p:nvPr/>
        </p:nvGrpSpPr>
        <p:grpSpPr bwMode="auto">
          <a:xfrm>
            <a:off x="7559675" y="3282950"/>
            <a:ext cx="609600" cy="609600"/>
            <a:chOff x="4762" y="1984"/>
            <a:chExt cx="384" cy="384"/>
          </a:xfrm>
        </p:grpSpPr>
        <p:sp>
          <p:nvSpPr>
            <p:cNvPr id="1101" name="Oval 26"/>
            <p:cNvSpPr>
              <a:spLocks noChangeArrowheads="1"/>
            </p:cNvSpPr>
            <p:nvPr/>
          </p:nvSpPr>
          <p:spPr bwMode="auto">
            <a:xfrm>
              <a:off x="4762" y="1984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grpSp>
          <p:nvGrpSpPr>
            <p:cNvPr id="1102" name="Group 27"/>
            <p:cNvGrpSpPr>
              <a:grpSpLocks/>
            </p:cNvGrpSpPr>
            <p:nvPr/>
          </p:nvGrpSpPr>
          <p:grpSpPr bwMode="auto">
            <a:xfrm>
              <a:off x="4838" y="2060"/>
              <a:ext cx="230" cy="230"/>
              <a:chOff x="4838" y="2060"/>
              <a:chExt cx="230" cy="230"/>
            </a:xfrm>
          </p:grpSpPr>
          <p:sp>
            <p:nvSpPr>
              <p:cNvPr id="1103" name="Rectangle 28"/>
              <p:cNvSpPr>
                <a:spLocks noChangeArrowheads="1"/>
              </p:cNvSpPr>
              <p:nvPr/>
            </p:nvSpPr>
            <p:spPr bwMode="auto">
              <a:xfrm>
                <a:off x="4838" y="2136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104" name="Rectangle 29"/>
              <p:cNvSpPr>
                <a:spLocks noChangeArrowheads="1"/>
              </p:cNvSpPr>
              <p:nvPr/>
            </p:nvSpPr>
            <p:spPr bwMode="auto">
              <a:xfrm rot="5400000">
                <a:off x="4836" y="2135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  <p:grpSp>
        <p:nvGrpSpPr>
          <p:cNvPr id="1043" name="Group 30"/>
          <p:cNvGrpSpPr>
            <a:grpSpLocks/>
          </p:cNvGrpSpPr>
          <p:nvPr/>
        </p:nvGrpSpPr>
        <p:grpSpPr bwMode="auto">
          <a:xfrm>
            <a:off x="6645275" y="3302000"/>
            <a:ext cx="609600" cy="609600"/>
            <a:chOff x="4186" y="1996"/>
            <a:chExt cx="384" cy="384"/>
          </a:xfrm>
        </p:grpSpPr>
        <p:sp>
          <p:nvSpPr>
            <p:cNvPr id="1097" name="Oval 31"/>
            <p:cNvSpPr>
              <a:spLocks noChangeArrowheads="1"/>
            </p:cNvSpPr>
            <p:nvPr/>
          </p:nvSpPr>
          <p:spPr bwMode="auto">
            <a:xfrm>
              <a:off x="4186" y="1996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grpSp>
          <p:nvGrpSpPr>
            <p:cNvPr id="1098" name="Group 32"/>
            <p:cNvGrpSpPr>
              <a:grpSpLocks/>
            </p:cNvGrpSpPr>
            <p:nvPr/>
          </p:nvGrpSpPr>
          <p:grpSpPr bwMode="auto">
            <a:xfrm>
              <a:off x="4262" y="2072"/>
              <a:ext cx="230" cy="230"/>
              <a:chOff x="4262" y="2072"/>
              <a:chExt cx="230" cy="230"/>
            </a:xfrm>
          </p:grpSpPr>
          <p:sp>
            <p:nvSpPr>
              <p:cNvPr id="1099" name="Rectangle 33"/>
              <p:cNvSpPr>
                <a:spLocks noChangeArrowheads="1"/>
              </p:cNvSpPr>
              <p:nvPr/>
            </p:nvSpPr>
            <p:spPr bwMode="auto">
              <a:xfrm>
                <a:off x="4262" y="2148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100" name="Rectangle 34"/>
              <p:cNvSpPr>
                <a:spLocks noChangeArrowheads="1"/>
              </p:cNvSpPr>
              <p:nvPr/>
            </p:nvSpPr>
            <p:spPr bwMode="auto">
              <a:xfrm rot="5400000">
                <a:off x="4259" y="2147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  <p:sp>
        <p:nvSpPr>
          <p:cNvPr id="1044" name="Text Box 35"/>
          <p:cNvSpPr txBox="1">
            <a:spLocks noChangeArrowheads="1"/>
          </p:cNvSpPr>
          <p:nvPr/>
        </p:nvSpPr>
        <p:spPr bwMode="auto">
          <a:xfrm>
            <a:off x="8366125" y="3213100"/>
            <a:ext cx="4154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latin typeface="Calibri" pitchFamily="34" charset="0"/>
              </a:rPr>
              <a:t>B</a:t>
            </a:r>
          </a:p>
        </p:txBody>
      </p:sp>
      <p:grpSp>
        <p:nvGrpSpPr>
          <p:cNvPr id="1045" name="Group 36"/>
          <p:cNvGrpSpPr>
            <a:grpSpLocks/>
          </p:cNvGrpSpPr>
          <p:nvPr/>
        </p:nvGrpSpPr>
        <p:grpSpPr bwMode="auto">
          <a:xfrm>
            <a:off x="6642100" y="4025900"/>
            <a:ext cx="1581150" cy="1885950"/>
            <a:chOff x="4184" y="2452"/>
            <a:chExt cx="996" cy="1188"/>
          </a:xfrm>
        </p:grpSpPr>
        <p:grpSp>
          <p:nvGrpSpPr>
            <p:cNvPr id="1061" name="Group 37"/>
            <p:cNvGrpSpPr>
              <a:grpSpLocks/>
            </p:cNvGrpSpPr>
            <p:nvPr/>
          </p:nvGrpSpPr>
          <p:grpSpPr bwMode="auto">
            <a:xfrm>
              <a:off x="4184" y="2452"/>
              <a:ext cx="368" cy="384"/>
              <a:chOff x="4184" y="2452"/>
              <a:chExt cx="368" cy="384"/>
            </a:xfrm>
          </p:grpSpPr>
          <p:sp>
            <p:nvSpPr>
              <p:cNvPr id="1095" name="Oval 38"/>
              <p:cNvSpPr>
                <a:spLocks noChangeArrowheads="1"/>
              </p:cNvSpPr>
              <p:nvPr/>
            </p:nvSpPr>
            <p:spPr bwMode="auto">
              <a:xfrm>
                <a:off x="4184" y="2452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096" name="Rectangle 39"/>
              <p:cNvSpPr>
                <a:spLocks noChangeArrowheads="1"/>
              </p:cNvSpPr>
              <p:nvPr/>
            </p:nvSpPr>
            <p:spPr bwMode="auto">
              <a:xfrm>
                <a:off x="4256" y="2604"/>
                <a:ext cx="220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062" name="Group 40"/>
            <p:cNvGrpSpPr>
              <a:grpSpLocks/>
            </p:cNvGrpSpPr>
            <p:nvPr/>
          </p:nvGrpSpPr>
          <p:grpSpPr bwMode="auto">
            <a:xfrm>
              <a:off x="4516" y="3204"/>
              <a:ext cx="368" cy="384"/>
              <a:chOff x="4516" y="3204"/>
              <a:chExt cx="368" cy="384"/>
            </a:xfrm>
          </p:grpSpPr>
          <p:sp>
            <p:nvSpPr>
              <p:cNvPr id="1093" name="Oval 41"/>
              <p:cNvSpPr>
                <a:spLocks noChangeArrowheads="1"/>
              </p:cNvSpPr>
              <p:nvPr/>
            </p:nvSpPr>
            <p:spPr bwMode="auto">
              <a:xfrm>
                <a:off x="4516" y="3204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094" name="Rectangle 42"/>
              <p:cNvSpPr>
                <a:spLocks noChangeArrowheads="1"/>
              </p:cNvSpPr>
              <p:nvPr/>
            </p:nvSpPr>
            <p:spPr bwMode="auto">
              <a:xfrm>
                <a:off x="4588" y="3358"/>
                <a:ext cx="220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063" name="Group 43"/>
            <p:cNvGrpSpPr>
              <a:grpSpLocks/>
            </p:cNvGrpSpPr>
            <p:nvPr/>
          </p:nvGrpSpPr>
          <p:grpSpPr bwMode="auto">
            <a:xfrm>
              <a:off x="4186" y="3218"/>
              <a:ext cx="368" cy="384"/>
              <a:chOff x="4186" y="3218"/>
              <a:chExt cx="368" cy="384"/>
            </a:xfrm>
          </p:grpSpPr>
          <p:sp>
            <p:nvSpPr>
              <p:cNvPr id="1091" name="Oval 44"/>
              <p:cNvSpPr>
                <a:spLocks noChangeArrowheads="1"/>
              </p:cNvSpPr>
              <p:nvPr/>
            </p:nvSpPr>
            <p:spPr bwMode="auto">
              <a:xfrm>
                <a:off x="4186" y="3218"/>
                <a:ext cx="36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092" name="Rectangle 45"/>
              <p:cNvSpPr>
                <a:spLocks noChangeArrowheads="1"/>
              </p:cNvSpPr>
              <p:nvPr/>
            </p:nvSpPr>
            <p:spPr bwMode="auto">
              <a:xfrm>
                <a:off x="4260" y="3370"/>
                <a:ext cx="220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064" name="Group 46"/>
            <p:cNvGrpSpPr>
              <a:grpSpLocks/>
            </p:cNvGrpSpPr>
            <p:nvPr/>
          </p:nvGrpSpPr>
          <p:grpSpPr bwMode="auto">
            <a:xfrm>
              <a:off x="4728" y="2910"/>
              <a:ext cx="368" cy="384"/>
              <a:chOff x="4728" y="2910"/>
              <a:chExt cx="368" cy="384"/>
            </a:xfrm>
          </p:grpSpPr>
          <p:sp>
            <p:nvSpPr>
              <p:cNvPr id="1089" name="Oval 47"/>
              <p:cNvSpPr>
                <a:spLocks noChangeArrowheads="1"/>
              </p:cNvSpPr>
              <p:nvPr/>
            </p:nvSpPr>
            <p:spPr bwMode="auto">
              <a:xfrm>
                <a:off x="4728" y="2910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090" name="Rectangle 48"/>
              <p:cNvSpPr>
                <a:spLocks noChangeArrowheads="1"/>
              </p:cNvSpPr>
              <p:nvPr/>
            </p:nvSpPr>
            <p:spPr bwMode="auto">
              <a:xfrm>
                <a:off x="4800" y="3062"/>
                <a:ext cx="220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065" name="Group 49"/>
            <p:cNvGrpSpPr>
              <a:grpSpLocks/>
            </p:cNvGrpSpPr>
            <p:nvPr/>
          </p:nvGrpSpPr>
          <p:grpSpPr bwMode="auto">
            <a:xfrm>
              <a:off x="4214" y="2822"/>
              <a:ext cx="368" cy="384"/>
              <a:chOff x="4214" y="2822"/>
              <a:chExt cx="368" cy="384"/>
            </a:xfrm>
          </p:grpSpPr>
          <p:sp>
            <p:nvSpPr>
              <p:cNvPr id="1087" name="Oval 50"/>
              <p:cNvSpPr>
                <a:spLocks noChangeArrowheads="1"/>
              </p:cNvSpPr>
              <p:nvPr/>
            </p:nvSpPr>
            <p:spPr bwMode="auto">
              <a:xfrm>
                <a:off x="4214" y="2822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088" name="Rectangle 51"/>
              <p:cNvSpPr>
                <a:spLocks noChangeArrowheads="1"/>
              </p:cNvSpPr>
              <p:nvPr/>
            </p:nvSpPr>
            <p:spPr bwMode="auto">
              <a:xfrm>
                <a:off x="4286" y="2976"/>
                <a:ext cx="220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066" name="Group 52"/>
            <p:cNvGrpSpPr>
              <a:grpSpLocks/>
            </p:cNvGrpSpPr>
            <p:nvPr/>
          </p:nvGrpSpPr>
          <p:grpSpPr bwMode="auto">
            <a:xfrm>
              <a:off x="4652" y="2482"/>
              <a:ext cx="368" cy="384"/>
              <a:chOff x="4652" y="2482"/>
              <a:chExt cx="368" cy="384"/>
            </a:xfrm>
          </p:grpSpPr>
          <p:sp>
            <p:nvSpPr>
              <p:cNvPr id="1085" name="Oval 53"/>
              <p:cNvSpPr>
                <a:spLocks noChangeArrowheads="1"/>
              </p:cNvSpPr>
              <p:nvPr/>
            </p:nvSpPr>
            <p:spPr bwMode="auto">
              <a:xfrm>
                <a:off x="4652" y="2482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086" name="Rectangle 54"/>
              <p:cNvSpPr>
                <a:spLocks noChangeArrowheads="1"/>
              </p:cNvSpPr>
              <p:nvPr/>
            </p:nvSpPr>
            <p:spPr bwMode="auto">
              <a:xfrm>
                <a:off x="4724" y="2634"/>
                <a:ext cx="220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067" name="Group 55"/>
            <p:cNvGrpSpPr>
              <a:grpSpLocks/>
            </p:cNvGrpSpPr>
            <p:nvPr/>
          </p:nvGrpSpPr>
          <p:grpSpPr bwMode="auto">
            <a:xfrm>
              <a:off x="4794" y="3204"/>
              <a:ext cx="368" cy="384"/>
              <a:chOff x="4794" y="3204"/>
              <a:chExt cx="368" cy="384"/>
            </a:xfrm>
          </p:grpSpPr>
          <p:sp>
            <p:nvSpPr>
              <p:cNvPr id="1083" name="Oval 56"/>
              <p:cNvSpPr>
                <a:spLocks noChangeArrowheads="1"/>
              </p:cNvSpPr>
              <p:nvPr/>
            </p:nvSpPr>
            <p:spPr bwMode="auto">
              <a:xfrm>
                <a:off x="4794" y="3204"/>
                <a:ext cx="36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084" name="Rectangle 57"/>
              <p:cNvSpPr>
                <a:spLocks noChangeArrowheads="1"/>
              </p:cNvSpPr>
              <p:nvPr/>
            </p:nvSpPr>
            <p:spPr bwMode="auto">
              <a:xfrm>
                <a:off x="4868" y="3358"/>
                <a:ext cx="220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068" name="Group 58"/>
            <p:cNvGrpSpPr>
              <a:grpSpLocks/>
            </p:cNvGrpSpPr>
            <p:nvPr/>
          </p:nvGrpSpPr>
          <p:grpSpPr bwMode="auto">
            <a:xfrm>
              <a:off x="4332" y="2670"/>
              <a:ext cx="368" cy="384"/>
              <a:chOff x="4332" y="2670"/>
              <a:chExt cx="368" cy="384"/>
            </a:xfrm>
          </p:grpSpPr>
          <p:sp>
            <p:nvSpPr>
              <p:cNvPr id="1081" name="Oval 59"/>
              <p:cNvSpPr>
                <a:spLocks noChangeArrowheads="1"/>
              </p:cNvSpPr>
              <p:nvPr/>
            </p:nvSpPr>
            <p:spPr bwMode="auto">
              <a:xfrm>
                <a:off x="4332" y="2670"/>
                <a:ext cx="36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082" name="Rectangle 60"/>
              <p:cNvSpPr>
                <a:spLocks noChangeArrowheads="1"/>
              </p:cNvSpPr>
              <p:nvPr/>
            </p:nvSpPr>
            <p:spPr bwMode="auto">
              <a:xfrm>
                <a:off x="4406" y="2822"/>
                <a:ext cx="220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069" name="Group 61"/>
            <p:cNvGrpSpPr>
              <a:grpSpLocks/>
            </p:cNvGrpSpPr>
            <p:nvPr/>
          </p:nvGrpSpPr>
          <p:grpSpPr bwMode="auto">
            <a:xfrm>
              <a:off x="4810" y="2652"/>
              <a:ext cx="368" cy="384"/>
              <a:chOff x="4810" y="2652"/>
              <a:chExt cx="368" cy="384"/>
            </a:xfrm>
          </p:grpSpPr>
          <p:sp>
            <p:nvSpPr>
              <p:cNvPr id="1079" name="Oval 62"/>
              <p:cNvSpPr>
                <a:spLocks noChangeArrowheads="1"/>
              </p:cNvSpPr>
              <p:nvPr/>
            </p:nvSpPr>
            <p:spPr bwMode="auto">
              <a:xfrm>
                <a:off x="4810" y="2652"/>
                <a:ext cx="36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080" name="Rectangle 63"/>
              <p:cNvSpPr>
                <a:spLocks noChangeArrowheads="1"/>
              </p:cNvSpPr>
              <p:nvPr/>
            </p:nvSpPr>
            <p:spPr bwMode="auto">
              <a:xfrm>
                <a:off x="4884" y="2804"/>
                <a:ext cx="220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070" name="Group 64"/>
            <p:cNvGrpSpPr>
              <a:grpSpLocks/>
            </p:cNvGrpSpPr>
            <p:nvPr/>
          </p:nvGrpSpPr>
          <p:grpSpPr bwMode="auto">
            <a:xfrm>
              <a:off x="4608" y="3256"/>
              <a:ext cx="368" cy="384"/>
              <a:chOff x="4608" y="3256"/>
              <a:chExt cx="368" cy="384"/>
            </a:xfrm>
          </p:grpSpPr>
          <p:sp>
            <p:nvSpPr>
              <p:cNvPr id="1077" name="Oval 65"/>
              <p:cNvSpPr>
                <a:spLocks noChangeArrowheads="1"/>
              </p:cNvSpPr>
              <p:nvPr/>
            </p:nvSpPr>
            <p:spPr bwMode="auto">
              <a:xfrm>
                <a:off x="4608" y="3256"/>
                <a:ext cx="36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078" name="Rectangle 66"/>
              <p:cNvSpPr>
                <a:spLocks noChangeArrowheads="1"/>
              </p:cNvSpPr>
              <p:nvPr/>
            </p:nvSpPr>
            <p:spPr bwMode="auto">
              <a:xfrm>
                <a:off x="4682" y="3410"/>
                <a:ext cx="220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071" name="Group 67"/>
            <p:cNvGrpSpPr>
              <a:grpSpLocks/>
            </p:cNvGrpSpPr>
            <p:nvPr/>
          </p:nvGrpSpPr>
          <p:grpSpPr bwMode="auto">
            <a:xfrm>
              <a:off x="4548" y="2814"/>
              <a:ext cx="368" cy="384"/>
              <a:chOff x="4548" y="2814"/>
              <a:chExt cx="368" cy="384"/>
            </a:xfrm>
          </p:grpSpPr>
          <p:sp>
            <p:nvSpPr>
              <p:cNvPr id="1075" name="Oval 68"/>
              <p:cNvSpPr>
                <a:spLocks noChangeArrowheads="1"/>
              </p:cNvSpPr>
              <p:nvPr/>
            </p:nvSpPr>
            <p:spPr bwMode="auto">
              <a:xfrm>
                <a:off x="4548" y="2814"/>
                <a:ext cx="36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076" name="Rectangle 69"/>
              <p:cNvSpPr>
                <a:spLocks noChangeArrowheads="1"/>
              </p:cNvSpPr>
              <p:nvPr/>
            </p:nvSpPr>
            <p:spPr bwMode="auto">
              <a:xfrm>
                <a:off x="4622" y="2968"/>
                <a:ext cx="220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072" name="Group 70"/>
            <p:cNvGrpSpPr>
              <a:grpSpLocks/>
            </p:cNvGrpSpPr>
            <p:nvPr/>
          </p:nvGrpSpPr>
          <p:grpSpPr bwMode="auto">
            <a:xfrm>
              <a:off x="4308" y="3236"/>
              <a:ext cx="368" cy="384"/>
              <a:chOff x="4308" y="3236"/>
              <a:chExt cx="368" cy="384"/>
            </a:xfrm>
          </p:grpSpPr>
          <p:sp>
            <p:nvSpPr>
              <p:cNvPr id="1073" name="Oval 71"/>
              <p:cNvSpPr>
                <a:spLocks noChangeArrowheads="1"/>
              </p:cNvSpPr>
              <p:nvPr/>
            </p:nvSpPr>
            <p:spPr bwMode="auto">
              <a:xfrm>
                <a:off x="4308" y="3236"/>
                <a:ext cx="36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074" name="Rectangle 72"/>
              <p:cNvSpPr>
                <a:spLocks noChangeArrowheads="1"/>
              </p:cNvSpPr>
              <p:nvPr/>
            </p:nvSpPr>
            <p:spPr bwMode="auto">
              <a:xfrm>
                <a:off x="4382" y="3388"/>
                <a:ext cx="220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  <p:sp>
        <p:nvSpPr>
          <p:cNvPr id="1046" name="Text Box 73"/>
          <p:cNvSpPr txBox="1">
            <a:spLocks noChangeArrowheads="1"/>
          </p:cNvSpPr>
          <p:nvPr/>
        </p:nvSpPr>
        <p:spPr bwMode="auto">
          <a:xfrm>
            <a:off x="8382000" y="4645025"/>
            <a:ext cx="3850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>
                <a:latin typeface="Calibri" pitchFamily="34" charset="0"/>
              </a:rPr>
              <a:t>E</a:t>
            </a:r>
          </a:p>
        </p:txBody>
      </p:sp>
      <p:grpSp>
        <p:nvGrpSpPr>
          <p:cNvPr id="1047" name="Group 74"/>
          <p:cNvGrpSpPr>
            <a:grpSpLocks/>
          </p:cNvGrpSpPr>
          <p:nvPr/>
        </p:nvGrpSpPr>
        <p:grpSpPr bwMode="auto">
          <a:xfrm rot="16200000" flipH="1">
            <a:off x="4965700" y="1695450"/>
            <a:ext cx="482600" cy="615950"/>
            <a:chOff x="3128" y="984"/>
            <a:chExt cx="304" cy="388"/>
          </a:xfrm>
        </p:grpSpPr>
        <p:sp>
          <p:nvSpPr>
            <p:cNvPr id="1057" name="Line 75"/>
            <p:cNvSpPr>
              <a:spLocks noChangeShapeType="1"/>
            </p:cNvSpPr>
            <p:nvPr/>
          </p:nvSpPr>
          <p:spPr bwMode="auto">
            <a:xfrm>
              <a:off x="3128" y="984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58" name="Line 76"/>
            <p:cNvSpPr>
              <a:spLocks noChangeShapeType="1"/>
            </p:cNvSpPr>
            <p:nvPr/>
          </p:nvSpPr>
          <p:spPr bwMode="auto">
            <a:xfrm>
              <a:off x="3336" y="984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59" name="Line 77"/>
            <p:cNvSpPr>
              <a:spLocks noChangeShapeType="1"/>
            </p:cNvSpPr>
            <p:nvPr/>
          </p:nvSpPr>
          <p:spPr bwMode="auto">
            <a:xfrm>
              <a:off x="3432" y="1062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60" name="Line 78"/>
            <p:cNvSpPr>
              <a:spLocks noChangeShapeType="1"/>
            </p:cNvSpPr>
            <p:nvPr/>
          </p:nvSpPr>
          <p:spPr bwMode="auto">
            <a:xfrm>
              <a:off x="3232" y="1062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48" name="Line 79"/>
          <p:cNvSpPr>
            <a:spLocks noChangeShapeType="1"/>
          </p:cNvSpPr>
          <p:nvPr/>
        </p:nvSpPr>
        <p:spPr bwMode="auto">
          <a:xfrm flipV="1">
            <a:off x="5203825" y="2273300"/>
            <a:ext cx="0" cy="1247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049" name="Line 80"/>
          <p:cNvSpPr>
            <a:spLocks noChangeShapeType="1"/>
          </p:cNvSpPr>
          <p:nvPr/>
        </p:nvSpPr>
        <p:spPr bwMode="auto">
          <a:xfrm flipH="1" flipV="1">
            <a:off x="5203825" y="600075"/>
            <a:ext cx="0" cy="1146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050" name="AutoShape 81"/>
          <p:cNvSpPr>
            <a:spLocks noChangeArrowheads="1"/>
          </p:cNvSpPr>
          <p:nvPr/>
        </p:nvSpPr>
        <p:spPr bwMode="auto">
          <a:xfrm>
            <a:off x="5407025" y="292100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051" name="AutoShape 82"/>
          <p:cNvSpPr>
            <a:spLocks noChangeArrowheads="1"/>
          </p:cNvSpPr>
          <p:nvPr/>
        </p:nvSpPr>
        <p:spPr bwMode="auto">
          <a:xfrm>
            <a:off x="5473700" y="371475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052" name="Freeform 83"/>
          <p:cNvSpPr>
            <a:spLocks noChangeArrowheads="1"/>
          </p:cNvSpPr>
          <p:nvPr/>
        </p:nvSpPr>
        <p:spPr bwMode="auto">
          <a:xfrm>
            <a:off x="5600700" y="438150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7492" name="Line 84"/>
          <p:cNvSpPr>
            <a:spLocks noChangeShapeType="1"/>
          </p:cNvSpPr>
          <p:nvPr/>
        </p:nvSpPr>
        <p:spPr bwMode="auto">
          <a:xfrm rot="21000000">
            <a:off x="5556250" y="511175"/>
            <a:ext cx="393700" cy="4381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054" name="Line 85"/>
          <p:cNvSpPr>
            <a:spLocks noChangeShapeType="1"/>
          </p:cNvSpPr>
          <p:nvPr/>
        </p:nvSpPr>
        <p:spPr bwMode="auto">
          <a:xfrm flipH="1">
            <a:off x="6600825" y="612775"/>
            <a:ext cx="860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055" name="Line 86"/>
          <p:cNvSpPr>
            <a:spLocks noChangeShapeType="1"/>
          </p:cNvSpPr>
          <p:nvPr/>
        </p:nvSpPr>
        <p:spPr bwMode="auto">
          <a:xfrm>
            <a:off x="5178425" y="600075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923925" y="1530350"/>
            <a:ext cx="31243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Sem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fluxos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corrente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graphicFrame>
        <p:nvGraphicFramePr>
          <p:cNvPr id="1026" name="Object 88"/>
          <p:cNvGraphicFramePr>
            <a:graphicFrameLocks noChangeAspect="1"/>
          </p:cNvGraphicFramePr>
          <p:nvPr/>
        </p:nvGraphicFramePr>
        <p:xfrm>
          <a:off x="2092325" y="4032250"/>
          <a:ext cx="2301875" cy="1555750"/>
        </p:xfrm>
        <a:graphic>
          <a:graphicData uri="http://schemas.openxmlformats.org/presentationml/2006/ole">
            <p:oleObj spid="_x0000_s1026" name="Image" r:id="rId3" imgW="588215" imgH="39925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62200" y="2946402"/>
            <a:ext cx="4197350" cy="830263"/>
            <a:chOff x="1488" y="2126"/>
            <a:chExt cx="2644" cy="523"/>
          </a:xfrm>
        </p:grpSpPr>
        <p:sp>
          <p:nvSpPr>
            <p:cNvPr id="2134" name="AutoShape 3"/>
            <p:cNvSpPr>
              <a:spLocks noChangeArrowheads="1"/>
            </p:cNvSpPr>
            <p:nvPr/>
          </p:nvSpPr>
          <p:spPr bwMode="auto">
            <a:xfrm>
              <a:off x="2842" y="2218"/>
              <a:ext cx="1290" cy="352"/>
            </a:xfrm>
            <a:prstGeom prst="rightArrow">
              <a:avLst>
                <a:gd name="adj1" fmla="val 50000"/>
                <a:gd name="adj2" fmla="val 76129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35" name="Text Box 4"/>
            <p:cNvSpPr txBox="1">
              <a:spLocks noChangeArrowheads="1"/>
            </p:cNvSpPr>
            <p:nvPr/>
          </p:nvSpPr>
          <p:spPr bwMode="auto">
            <a:xfrm>
              <a:off x="1488" y="2126"/>
              <a:ext cx="131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A </a:t>
              </a:r>
              <a:r>
                <a:rPr kumimoji="0"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junção</a:t>
              </a:r>
              <a:r>
                <a:rPr kumimoji="0"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kumimoji="0"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coletor</a:t>
              </a:r>
              <a:r>
                <a:rPr kumimoji="0"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-base  </a:t>
              </a:r>
            </a:p>
            <a:p>
              <a:pPr algn="ctr"/>
              <a:r>
                <a:rPr kumimoji="0"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é </a:t>
              </a:r>
              <a:r>
                <a:rPr kumimoji="0"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diretamente</a:t>
              </a:r>
              <a:endPara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  <a:p>
              <a:pPr algn="ctr"/>
              <a:r>
                <a:rPr kumimoji="0"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polarizada</a:t>
              </a:r>
              <a:r>
                <a:rPr kumimoji="0"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.</a:t>
              </a:r>
              <a:endParaRPr kumimoji="0"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6708775" y="4054475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N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6772275" y="2676525"/>
            <a:ext cx="400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P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6721475" y="1298575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N</a:t>
            </a:r>
          </a:p>
        </p:txBody>
      </p:sp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6600825" y="3362325"/>
            <a:ext cx="1692275" cy="2035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6604000" y="488950"/>
            <a:ext cx="1692275" cy="2035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7" name="Rectangle 10"/>
          <p:cNvSpPr>
            <a:spLocks noChangeArrowheads="1"/>
          </p:cNvSpPr>
          <p:nvPr/>
        </p:nvSpPr>
        <p:spPr bwMode="auto">
          <a:xfrm>
            <a:off x="6604000" y="2524125"/>
            <a:ext cx="1692275" cy="835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9" name="Line 12"/>
          <p:cNvSpPr>
            <a:spLocks noChangeShapeType="1"/>
          </p:cNvSpPr>
          <p:nvPr/>
        </p:nvSpPr>
        <p:spPr bwMode="auto">
          <a:xfrm>
            <a:off x="7439025" y="541337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60" name="Line 13"/>
          <p:cNvSpPr>
            <a:spLocks noChangeShapeType="1"/>
          </p:cNvSpPr>
          <p:nvPr/>
        </p:nvSpPr>
        <p:spPr bwMode="auto">
          <a:xfrm rot="5400004" flipV="1">
            <a:off x="5788025" y="2162175"/>
            <a:ext cx="0" cy="162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61" name="Line 14"/>
          <p:cNvSpPr>
            <a:spLocks noChangeShapeType="1"/>
          </p:cNvSpPr>
          <p:nvPr/>
        </p:nvSpPr>
        <p:spPr bwMode="auto">
          <a:xfrm>
            <a:off x="7448550" y="2222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062" name="Group 15"/>
          <p:cNvGrpSpPr>
            <a:grpSpLocks/>
          </p:cNvGrpSpPr>
          <p:nvPr/>
        </p:nvGrpSpPr>
        <p:grpSpPr bwMode="auto">
          <a:xfrm>
            <a:off x="6905625" y="676275"/>
            <a:ext cx="584200" cy="609600"/>
            <a:chOff x="4350" y="702"/>
            <a:chExt cx="368" cy="384"/>
          </a:xfrm>
        </p:grpSpPr>
        <p:sp>
          <p:nvSpPr>
            <p:cNvPr id="2132" name="Oval 16"/>
            <p:cNvSpPr>
              <a:spLocks noChangeArrowheads="1"/>
            </p:cNvSpPr>
            <p:nvPr/>
          </p:nvSpPr>
          <p:spPr bwMode="auto">
            <a:xfrm>
              <a:off x="4350" y="702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33" name="Rectangle 17"/>
            <p:cNvSpPr>
              <a:spLocks noChangeArrowheads="1"/>
            </p:cNvSpPr>
            <p:nvPr/>
          </p:nvSpPr>
          <p:spPr bwMode="auto">
            <a:xfrm>
              <a:off x="4424" y="85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63" name="Group 18"/>
          <p:cNvGrpSpPr>
            <a:grpSpLocks/>
          </p:cNvGrpSpPr>
          <p:nvPr/>
        </p:nvGrpSpPr>
        <p:grpSpPr bwMode="auto">
          <a:xfrm>
            <a:off x="7550150" y="679450"/>
            <a:ext cx="584200" cy="609600"/>
            <a:chOff x="4756" y="704"/>
            <a:chExt cx="368" cy="384"/>
          </a:xfrm>
        </p:grpSpPr>
        <p:sp>
          <p:nvSpPr>
            <p:cNvPr id="2130" name="Oval 19"/>
            <p:cNvSpPr>
              <a:spLocks noChangeArrowheads="1"/>
            </p:cNvSpPr>
            <p:nvPr/>
          </p:nvSpPr>
          <p:spPr bwMode="auto">
            <a:xfrm>
              <a:off x="4756" y="704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31" name="Rectangle 20"/>
            <p:cNvSpPr>
              <a:spLocks noChangeArrowheads="1"/>
            </p:cNvSpPr>
            <p:nvPr/>
          </p:nvSpPr>
          <p:spPr bwMode="auto">
            <a:xfrm>
              <a:off x="4828" y="8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64" name="Group 21"/>
          <p:cNvGrpSpPr>
            <a:grpSpLocks/>
          </p:cNvGrpSpPr>
          <p:nvPr/>
        </p:nvGrpSpPr>
        <p:grpSpPr bwMode="auto">
          <a:xfrm>
            <a:off x="6651625" y="1241425"/>
            <a:ext cx="584200" cy="609600"/>
            <a:chOff x="4190" y="1058"/>
            <a:chExt cx="368" cy="384"/>
          </a:xfrm>
        </p:grpSpPr>
        <p:sp>
          <p:nvSpPr>
            <p:cNvPr id="2128" name="Oval 22"/>
            <p:cNvSpPr>
              <a:spLocks noChangeArrowheads="1"/>
            </p:cNvSpPr>
            <p:nvPr/>
          </p:nvSpPr>
          <p:spPr bwMode="auto">
            <a:xfrm>
              <a:off x="4190" y="1058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29" name="Rectangle 23"/>
            <p:cNvSpPr>
              <a:spLocks noChangeArrowheads="1"/>
            </p:cNvSpPr>
            <p:nvPr/>
          </p:nvSpPr>
          <p:spPr bwMode="auto">
            <a:xfrm>
              <a:off x="4264" y="121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65" name="Text Box 24"/>
          <p:cNvSpPr txBox="1">
            <a:spLocks noChangeArrowheads="1"/>
          </p:cNvSpPr>
          <p:nvPr/>
        </p:nvSpPr>
        <p:spPr bwMode="auto">
          <a:xfrm>
            <a:off x="8359775" y="1301750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C</a:t>
            </a:r>
          </a:p>
        </p:txBody>
      </p:sp>
      <p:grpSp>
        <p:nvGrpSpPr>
          <p:cNvPr id="2066" name="Group 25"/>
          <p:cNvGrpSpPr>
            <a:grpSpLocks/>
          </p:cNvGrpSpPr>
          <p:nvPr/>
        </p:nvGrpSpPr>
        <p:grpSpPr bwMode="auto">
          <a:xfrm>
            <a:off x="7559675" y="2711450"/>
            <a:ext cx="609600" cy="609600"/>
            <a:chOff x="4762" y="1984"/>
            <a:chExt cx="384" cy="384"/>
          </a:xfrm>
        </p:grpSpPr>
        <p:sp>
          <p:nvSpPr>
            <p:cNvPr id="2124" name="Oval 26"/>
            <p:cNvSpPr>
              <a:spLocks noChangeArrowheads="1"/>
            </p:cNvSpPr>
            <p:nvPr/>
          </p:nvSpPr>
          <p:spPr bwMode="auto">
            <a:xfrm>
              <a:off x="4762" y="1984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25" name="Group 27"/>
            <p:cNvGrpSpPr>
              <a:grpSpLocks/>
            </p:cNvGrpSpPr>
            <p:nvPr/>
          </p:nvGrpSpPr>
          <p:grpSpPr bwMode="auto">
            <a:xfrm>
              <a:off x="4838" y="2060"/>
              <a:ext cx="230" cy="230"/>
              <a:chOff x="4838" y="2060"/>
              <a:chExt cx="230" cy="230"/>
            </a:xfrm>
          </p:grpSpPr>
          <p:sp>
            <p:nvSpPr>
              <p:cNvPr id="2126" name="Rectangle 28"/>
              <p:cNvSpPr>
                <a:spLocks noChangeArrowheads="1"/>
              </p:cNvSpPr>
              <p:nvPr/>
            </p:nvSpPr>
            <p:spPr bwMode="auto">
              <a:xfrm>
                <a:off x="4838" y="2136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27" name="Rectangle 29"/>
              <p:cNvSpPr>
                <a:spLocks noChangeArrowheads="1"/>
              </p:cNvSpPr>
              <p:nvPr/>
            </p:nvSpPr>
            <p:spPr bwMode="auto">
              <a:xfrm rot="5400000">
                <a:off x="4836" y="2135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067" name="Group 30"/>
          <p:cNvGrpSpPr>
            <a:grpSpLocks/>
          </p:cNvGrpSpPr>
          <p:nvPr/>
        </p:nvGrpSpPr>
        <p:grpSpPr bwMode="auto">
          <a:xfrm>
            <a:off x="6645275" y="2730500"/>
            <a:ext cx="609600" cy="609600"/>
            <a:chOff x="4186" y="1996"/>
            <a:chExt cx="384" cy="384"/>
          </a:xfrm>
        </p:grpSpPr>
        <p:sp>
          <p:nvSpPr>
            <p:cNvPr id="2120" name="Oval 31"/>
            <p:cNvSpPr>
              <a:spLocks noChangeArrowheads="1"/>
            </p:cNvSpPr>
            <p:nvPr/>
          </p:nvSpPr>
          <p:spPr bwMode="auto">
            <a:xfrm>
              <a:off x="4186" y="1996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21" name="Group 32"/>
            <p:cNvGrpSpPr>
              <a:grpSpLocks/>
            </p:cNvGrpSpPr>
            <p:nvPr/>
          </p:nvGrpSpPr>
          <p:grpSpPr bwMode="auto">
            <a:xfrm>
              <a:off x="4262" y="2072"/>
              <a:ext cx="230" cy="230"/>
              <a:chOff x="4262" y="2072"/>
              <a:chExt cx="230" cy="230"/>
            </a:xfrm>
          </p:grpSpPr>
          <p:sp>
            <p:nvSpPr>
              <p:cNvPr id="2122" name="Rectangle 33"/>
              <p:cNvSpPr>
                <a:spLocks noChangeArrowheads="1"/>
              </p:cNvSpPr>
              <p:nvPr/>
            </p:nvSpPr>
            <p:spPr bwMode="auto">
              <a:xfrm>
                <a:off x="4262" y="2148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23" name="Rectangle 34"/>
              <p:cNvSpPr>
                <a:spLocks noChangeArrowheads="1"/>
              </p:cNvSpPr>
              <p:nvPr/>
            </p:nvSpPr>
            <p:spPr bwMode="auto">
              <a:xfrm rot="5400000">
                <a:off x="4259" y="2147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068" name="Text Box 35"/>
          <p:cNvSpPr txBox="1">
            <a:spLocks noChangeArrowheads="1"/>
          </p:cNvSpPr>
          <p:nvPr/>
        </p:nvSpPr>
        <p:spPr bwMode="auto">
          <a:xfrm>
            <a:off x="8366125" y="2660650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B</a:t>
            </a:r>
          </a:p>
        </p:txBody>
      </p:sp>
      <p:grpSp>
        <p:nvGrpSpPr>
          <p:cNvPr id="2069" name="Group 36"/>
          <p:cNvGrpSpPr>
            <a:grpSpLocks/>
          </p:cNvGrpSpPr>
          <p:nvPr/>
        </p:nvGrpSpPr>
        <p:grpSpPr bwMode="auto">
          <a:xfrm>
            <a:off x="6657975" y="3355975"/>
            <a:ext cx="584200" cy="609600"/>
            <a:chOff x="4194" y="2390"/>
            <a:chExt cx="368" cy="384"/>
          </a:xfrm>
        </p:grpSpPr>
        <p:sp>
          <p:nvSpPr>
            <p:cNvPr id="2118" name="Oval 37"/>
            <p:cNvSpPr>
              <a:spLocks noChangeArrowheads="1"/>
            </p:cNvSpPr>
            <p:nvPr/>
          </p:nvSpPr>
          <p:spPr bwMode="auto">
            <a:xfrm>
              <a:off x="4194" y="239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19" name="Rectangle 38"/>
            <p:cNvSpPr>
              <a:spLocks noChangeArrowheads="1"/>
            </p:cNvSpPr>
            <p:nvPr/>
          </p:nvSpPr>
          <p:spPr bwMode="auto">
            <a:xfrm>
              <a:off x="4268" y="254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70" name="Group 39"/>
          <p:cNvGrpSpPr>
            <a:grpSpLocks/>
          </p:cNvGrpSpPr>
          <p:nvPr/>
        </p:nvGrpSpPr>
        <p:grpSpPr bwMode="auto">
          <a:xfrm>
            <a:off x="7169150" y="4648200"/>
            <a:ext cx="584200" cy="609600"/>
            <a:chOff x="4516" y="3204"/>
            <a:chExt cx="368" cy="384"/>
          </a:xfrm>
        </p:grpSpPr>
        <p:sp>
          <p:nvSpPr>
            <p:cNvPr id="2116" name="Oval 40"/>
            <p:cNvSpPr>
              <a:spLocks noChangeArrowheads="1"/>
            </p:cNvSpPr>
            <p:nvPr/>
          </p:nvSpPr>
          <p:spPr bwMode="auto">
            <a:xfrm>
              <a:off x="4516" y="3204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17" name="Rectangle 41"/>
            <p:cNvSpPr>
              <a:spLocks noChangeArrowheads="1"/>
            </p:cNvSpPr>
            <p:nvPr/>
          </p:nvSpPr>
          <p:spPr bwMode="auto">
            <a:xfrm>
              <a:off x="4588" y="33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71" name="Group 42"/>
          <p:cNvGrpSpPr>
            <a:grpSpLocks/>
          </p:cNvGrpSpPr>
          <p:nvPr/>
        </p:nvGrpSpPr>
        <p:grpSpPr bwMode="auto">
          <a:xfrm>
            <a:off x="6661150" y="4718050"/>
            <a:ext cx="584200" cy="609600"/>
            <a:chOff x="4196" y="3248"/>
            <a:chExt cx="368" cy="384"/>
          </a:xfrm>
        </p:grpSpPr>
        <p:sp>
          <p:nvSpPr>
            <p:cNvPr id="2114" name="Oval 43"/>
            <p:cNvSpPr>
              <a:spLocks noChangeArrowheads="1"/>
            </p:cNvSpPr>
            <p:nvPr/>
          </p:nvSpPr>
          <p:spPr bwMode="auto">
            <a:xfrm>
              <a:off x="4196" y="3248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15" name="Rectangle 44"/>
            <p:cNvSpPr>
              <a:spLocks noChangeArrowheads="1"/>
            </p:cNvSpPr>
            <p:nvPr/>
          </p:nvSpPr>
          <p:spPr bwMode="auto">
            <a:xfrm>
              <a:off x="4270" y="340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72" name="Group 45"/>
          <p:cNvGrpSpPr>
            <a:grpSpLocks/>
          </p:cNvGrpSpPr>
          <p:nvPr/>
        </p:nvGrpSpPr>
        <p:grpSpPr bwMode="auto">
          <a:xfrm>
            <a:off x="7505700" y="4181475"/>
            <a:ext cx="584200" cy="609600"/>
            <a:chOff x="4728" y="2910"/>
            <a:chExt cx="368" cy="384"/>
          </a:xfrm>
        </p:grpSpPr>
        <p:sp>
          <p:nvSpPr>
            <p:cNvPr id="2112" name="Oval 46"/>
            <p:cNvSpPr>
              <a:spLocks noChangeArrowheads="1"/>
            </p:cNvSpPr>
            <p:nvPr/>
          </p:nvSpPr>
          <p:spPr bwMode="auto">
            <a:xfrm>
              <a:off x="4728" y="2910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13" name="Rectangle 47"/>
            <p:cNvSpPr>
              <a:spLocks noChangeArrowheads="1"/>
            </p:cNvSpPr>
            <p:nvPr/>
          </p:nvSpPr>
          <p:spPr bwMode="auto">
            <a:xfrm>
              <a:off x="4800" y="306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73" name="Group 48"/>
          <p:cNvGrpSpPr>
            <a:grpSpLocks/>
          </p:cNvGrpSpPr>
          <p:nvPr/>
        </p:nvGrpSpPr>
        <p:grpSpPr bwMode="auto">
          <a:xfrm>
            <a:off x="6689725" y="4041775"/>
            <a:ext cx="584200" cy="609600"/>
            <a:chOff x="4214" y="2822"/>
            <a:chExt cx="368" cy="384"/>
          </a:xfrm>
        </p:grpSpPr>
        <p:sp>
          <p:nvSpPr>
            <p:cNvPr id="2110" name="Oval 49"/>
            <p:cNvSpPr>
              <a:spLocks noChangeArrowheads="1"/>
            </p:cNvSpPr>
            <p:nvPr/>
          </p:nvSpPr>
          <p:spPr bwMode="auto">
            <a:xfrm>
              <a:off x="4214" y="2822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11" name="Rectangle 50"/>
            <p:cNvSpPr>
              <a:spLocks noChangeArrowheads="1"/>
            </p:cNvSpPr>
            <p:nvPr/>
          </p:nvSpPr>
          <p:spPr bwMode="auto">
            <a:xfrm>
              <a:off x="4286" y="297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74" name="Group 51"/>
          <p:cNvGrpSpPr>
            <a:grpSpLocks/>
          </p:cNvGrpSpPr>
          <p:nvPr/>
        </p:nvGrpSpPr>
        <p:grpSpPr bwMode="auto">
          <a:xfrm>
            <a:off x="7124700" y="3340100"/>
            <a:ext cx="584200" cy="609600"/>
            <a:chOff x="4488" y="2380"/>
            <a:chExt cx="368" cy="384"/>
          </a:xfrm>
        </p:grpSpPr>
        <p:sp>
          <p:nvSpPr>
            <p:cNvPr id="2108" name="Oval 52"/>
            <p:cNvSpPr>
              <a:spLocks noChangeArrowheads="1"/>
            </p:cNvSpPr>
            <p:nvPr/>
          </p:nvSpPr>
          <p:spPr bwMode="auto">
            <a:xfrm>
              <a:off x="4488" y="2380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9" name="Rectangle 53"/>
            <p:cNvSpPr>
              <a:spLocks noChangeArrowheads="1"/>
            </p:cNvSpPr>
            <p:nvPr/>
          </p:nvSpPr>
          <p:spPr bwMode="auto">
            <a:xfrm>
              <a:off x="4560" y="253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75" name="Group 54"/>
          <p:cNvGrpSpPr>
            <a:grpSpLocks/>
          </p:cNvGrpSpPr>
          <p:nvPr/>
        </p:nvGrpSpPr>
        <p:grpSpPr bwMode="auto">
          <a:xfrm>
            <a:off x="7610475" y="4648200"/>
            <a:ext cx="584200" cy="609600"/>
            <a:chOff x="4794" y="3204"/>
            <a:chExt cx="368" cy="384"/>
          </a:xfrm>
        </p:grpSpPr>
        <p:sp>
          <p:nvSpPr>
            <p:cNvPr id="2106" name="Oval 55"/>
            <p:cNvSpPr>
              <a:spLocks noChangeArrowheads="1"/>
            </p:cNvSpPr>
            <p:nvPr/>
          </p:nvSpPr>
          <p:spPr bwMode="auto">
            <a:xfrm>
              <a:off x="4794" y="3204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7" name="Rectangle 56"/>
            <p:cNvSpPr>
              <a:spLocks noChangeArrowheads="1"/>
            </p:cNvSpPr>
            <p:nvPr/>
          </p:nvSpPr>
          <p:spPr bwMode="auto">
            <a:xfrm>
              <a:off x="4868" y="33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76" name="Group 57"/>
          <p:cNvGrpSpPr>
            <a:grpSpLocks/>
          </p:cNvGrpSpPr>
          <p:nvPr/>
        </p:nvGrpSpPr>
        <p:grpSpPr bwMode="auto">
          <a:xfrm>
            <a:off x="6877050" y="3800475"/>
            <a:ext cx="584200" cy="609600"/>
            <a:chOff x="4332" y="2670"/>
            <a:chExt cx="368" cy="384"/>
          </a:xfrm>
        </p:grpSpPr>
        <p:sp>
          <p:nvSpPr>
            <p:cNvPr id="2104" name="Oval 58"/>
            <p:cNvSpPr>
              <a:spLocks noChangeArrowheads="1"/>
            </p:cNvSpPr>
            <p:nvPr/>
          </p:nvSpPr>
          <p:spPr bwMode="auto">
            <a:xfrm>
              <a:off x="4332" y="267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5" name="Rectangle 59"/>
            <p:cNvSpPr>
              <a:spLocks noChangeArrowheads="1"/>
            </p:cNvSpPr>
            <p:nvPr/>
          </p:nvSpPr>
          <p:spPr bwMode="auto">
            <a:xfrm>
              <a:off x="4406" y="282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77" name="Group 60"/>
          <p:cNvGrpSpPr>
            <a:grpSpLocks/>
          </p:cNvGrpSpPr>
          <p:nvPr/>
        </p:nvGrpSpPr>
        <p:grpSpPr bwMode="auto">
          <a:xfrm>
            <a:off x="7686675" y="3343275"/>
            <a:ext cx="584200" cy="609600"/>
            <a:chOff x="4842" y="2382"/>
            <a:chExt cx="368" cy="384"/>
          </a:xfrm>
        </p:grpSpPr>
        <p:sp>
          <p:nvSpPr>
            <p:cNvPr id="2102" name="Oval 61"/>
            <p:cNvSpPr>
              <a:spLocks noChangeArrowheads="1"/>
            </p:cNvSpPr>
            <p:nvPr/>
          </p:nvSpPr>
          <p:spPr bwMode="auto">
            <a:xfrm>
              <a:off x="4842" y="2382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3" name="Rectangle 62"/>
            <p:cNvSpPr>
              <a:spLocks noChangeArrowheads="1"/>
            </p:cNvSpPr>
            <p:nvPr/>
          </p:nvSpPr>
          <p:spPr bwMode="auto">
            <a:xfrm>
              <a:off x="4914" y="253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78" name="Group 63"/>
          <p:cNvGrpSpPr>
            <a:grpSpLocks/>
          </p:cNvGrpSpPr>
          <p:nvPr/>
        </p:nvGrpSpPr>
        <p:grpSpPr bwMode="auto">
          <a:xfrm>
            <a:off x="7315200" y="4730750"/>
            <a:ext cx="584200" cy="609600"/>
            <a:chOff x="4608" y="3256"/>
            <a:chExt cx="368" cy="384"/>
          </a:xfrm>
        </p:grpSpPr>
        <p:sp>
          <p:nvSpPr>
            <p:cNvPr id="2100" name="Oval 64"/>
            <p:cNvSpPr>
              <a:spLocks noChangeArrowheads="1"/>
            </p:cNvSpPr>
            <p:nvPr/>
          </p:nvSpPr>
          <p:spPr bwMode="auto">
            <a:xfrm>
              <a:off x="4608" y="3256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1" name="Rectangle 65"/>
            <p:cNvSpPr>
              <a:spLocks noChangeArrowheads="1"/>
            </p:cNvSpPr>
            <p:nvPr/>
          </p:nvSpPr>
          <p:spPr bwMode="auto">
            <a:xfrm>
              <a:off x="4682" y="341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79" name="Group 66"/>
          <p:cNvGrpSpPr>
            <a:grpSpLocks/>
          </p:cNvGrpSpPr>
          <p:nvPr/>
        </p:nvGrpSpPr>
        <p:grpSpPr bwMode="auto">
          <a:xfrm>
            <a:off x="7499350" y="3784600"/>
            <a:ext cx="584200" cy="609600"/>
            <a:chOff x="4724" y="2660"/>
            <a:chExt cx="368" cy="384"/>
          </a:xfrm>
        </p:grpSpPr>
        <p:sp>
          <p:nvSpPr>
            <p:cNvPr id="2098" name="Oval 67"/>
            <p:cNvSpPr>
              <a:spLocks noChangeArrowheads="1"/>
            </p:cNvSpPr>
            <p:nvPr/>
          </p:nvSpPr>
          <p:spPr bwMode="auto">
            <a:xfrm>
              <a:off x="4724" y="266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99" name="Rectangle 68"/>
            <p:cNvSpPr>
              <a:spLocks noChangeArrowheads="1"/>
            </p:cNvSpPr>
            <p:nvPr/>
          </p:nvSpPr>
          <p:spPr bwMode="auto">
            <a:xfrm>
              <a:off x="4798" y="281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80" name="Group 69"/>
          <p:cNvGrpSpPr>
            <a:grpSpLocks/>
          </p:cNvGrpSpPr>
          <p:nvPr/>
        </p:nvGrpSpPr>
        <p:grpSpPr bwMode="auto">
          <a:xfrm>
            <a:off x="7035800" y="4171950"/>
            <a:ext cx="584200" cy="609600"/>
            <a:chOff x="4432" y="2904"/>
            <a:chExt cx="368" cy="384"/>
          </a:xfrm>
        </p:grpSpPr>
        <p:sp>
          <p:nvSpPr>
            <p:cNvPr id="2096" name="Oval 70"/>
            <p:cNvSpPr>
              <a:spLocks noChangeArrowheads="1"/>
            </p:cNvSpPr>
            <p:nvPr/>
          </p:nvSpPr>
          <p:spPr bwMode="auto">
            <a:xfrm>
              <a:off x="4432" y="2904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97" name="Rectangle 71"/>
            <p:cNvSpPr>
              <a:spLocks noChangeArrowheads="1"/>
            </p:cNvSpPr>
            <p:nvPr/>
          </p:nvSpPr>
          <p:spPr bwMode="auto">
            <a:xfrm>
              <a:off x="4506" y="30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81" name="Text Box 72"/>
          <p:cNvSpPr txBox="1">
            <a:spLocks noChangeArrowheads="1"/>
          </p:cNvSpPr>
          <p:nvPr/>
        </p:nvSpPr>
        <p:spPr bwMode="auto">
          <a:xfrm>
            <a:off x="8382000" y="409257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E</a:t>
            </a:r>
          </a:p>
        </p:txBody>
      </p:sp>
      <p:grpSp>
        <p:nvGrpSpPr>
          <p:cNvPr id="2082" name="Group 73"/>
          <p:cNvGrpSpPr>
            <a:grpSpLocks/>
          </p:cNvGrpSpPr>
          <p:nvPr/>
        </p:nvGrpSpPr>
        <p:grpSpPr bwMode="auto">
          <a:xfrm rot="16200000" flipH="1">
            <a:off x="4752975" y="4276725"/>
            <a:ext cx="482600" cy="615950"/>
            <a:chOff x="2994" y="2970"/>
            <a:chExt cx="304" cy="388"/>
          </a:xfrm>
        </p:grpSpPr>
        <p:sp>
          <p:nvSpPr>
            <p:cNvPr id="2092" name="Line 74"/>
            <p:cNvSpPr>
              <a:spLocks noChangeShapeType="1"/>
            </p:cNvSpPr>
            <p:nvPr/>
          </p:nvSpPr>
          <p:spPr bwMode="auto">
            <a:xfrm>
              <a:off x="2994" y="2970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93" name="Line 75"/>
            <p:cNvSpPr>
              <a:spLocks noChangeShapeType="1"/>
            </p:cNvSpPr>
            <p:nvPr/>
          </p:nvSpPr>
          <p:spPr bwMode="auto">
            <a:xfrm>
              <a:off x="3204" y="2970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94" name="Line 76"/>
            <p:cNvSpPr>
              <a:spLocks noChangeShapeType="1"/>
            </p:cNvSpPr>
            <p:nvPr/>
          </p:nvSpPr>
          <p:spPr bwMode="auto">
            <a:xfrm>
              <a:off x="3298" y="3048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95" name="Line 77"/>
            <p:cNvSpPr>
              <a:spLocks noChangeShapeType="1"/>
            </p:cNvSpPr>
            <p:nvPr/>
          </p:nvSpPr>
          <p:spPr bwMode="auto">
            <a:xfrm>
              <a:off x="3098" y="3048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83" name="Line 78"/>
          <p:cNvSpPr>
            <a:spLocks noChangeShapeType="1"/>
          </p:cNvSpPr>
          <p:nvPr/>
        </p:nvSpPr>
        <p:spPr bwMode="auto">
          <a:xfrm flipH="1" flipV="1">
            <a:off x="4991100" y="2952750"/>
            <a:ext cx="0" cy="1412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84" name="Line 79"/>
          <p:cNvSpPr>
            <a:spLocks noChangeShapeType="1"/>
          </p:cNvSpPr>
          <p:nvPr/>
        </p:nvSpPr>
        <p:spPr bwMode="auto">
          <a:xfrm flipH="1" flipV="1">
            <a:off x="4991100" y="4838700"/>
            <a:ext cx="0" cy="1146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85" name="AutoShape 80"/>
          <p:cNvSpPr>
            <a:spLocks noChangeArrowheads="1"/>
          </p:cNvSpPr>
          <p:nvPr/>
        </p:nvSpPr>
        <p:spPr bwMode="auto">
          <a:xfrm>
            <a:off x="5210175" y="5648325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086" name="AutoShape 81"/>
          <p:cNvSpPr>
            <a:spLocks noChangeArrowheads="1"/>
          </p:cNvSpPr>
          <p:nvPr/>
        </p:nvSpPr>
        <p:spPr bwMode="auto">
          <a:xfrm>
            <a:off x="5276850" y="5727700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87" name="Freeform 82"/>
          <p:cNvSpPr>
            <a:spLocks noChangeArrowheads="1"/>
          </p:cNvSpPr>
          <p:nvPr/>
        </p:nvSpPr>
        <p:spPr bwMode="auto">
          <a:xfrm>
            <a:off x="5403850" y="5794375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8515" name="Line 83"/>
          <p:cNvSpPr>
            <a:spLocks noChangeShapeType="1"/>
          </p:cNvSpPr>
          <p:nvPr/>
        </p:nvSpPr>
        <p:spPr bwMode="auto">
          <a:xfrm rot="4314316">
            <a:off x="5676900" y="5788025"/>
            <a:ext cx="393700" cy="4381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89" name="Line 84"/>
          <p:cNvSpPr>
            <a:spLocks noChangeShapeType="1"/>
          </p:cNvSpPr>
          <p:nvPr/>
        </p:nvSpPr>
        <p:spPr bwMode="auto">
          <a:xfrm flipH="1">
            <a:off x="6413500" y="5873750"/>
            <a:ext cx="1044575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90" name="Line 85"/>
          <p:cNvSpPr>
            <a:spLocks noChangeShapeType="1"/>
          </p:cNvSpPr>
          <p:nvPr/>
        </p:nvSpPr>
        <p:spPr bwMode="auto">
          <a:xfrm>
            <a:off x="5016500" y="5965825"/>
            <a:ext cx="196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8518" name="Text Box 86"/>
          <p:cNvSpPr txBox="1">
            <a:spLocks noChangeArrowheads="1"/>
          </p:cNvSpPr>
          <p:nvPr/>
        </p:nvSpPr>
        <p:spPr bwMode="auto">
          <a:xfrm>
            <a:off x="1670050" y="5702300"/>
            <a:ext cx="20409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corrente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flui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graphicFrame>
        <p:nvGraphicFramePr>
          <p:cNvPr id="2050" name="Object 87"/>
          <p:cNvGraphicFramePr>
            <a:graphicFrameLocks noChangeAspect="1"/>
          </p:cNvGraphicFramePr>
          <p:nvPr/>
        </p:nvGraphicFramePr>
        <p:xfrm>
          <a:off x="2009775" y="4105275"/>
          <a:ext cx="1362075" cy="920750"/>
        </p:xfrm>
        <a:graphic>
          <a:graphicData uri="http://schemas.openxmlformats.org/presentationml/2006/ole">
            <p:oleObj spid="_x0000_s2050" name="Image" r:id="rId3" imgW="588215" imgH="399255" progId="">
              <p:embed/>
            </p:oleObj>
          </a:graphicData>
        </a:graphic>
      </p:graphicFrame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323850" y="260350"/>
            <a:ext cx="445686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700" dirty="0" err="1">
                <a:solidFill>
                  <a:srgbClr val="FF0000"/>
                </a:solidFill>
                <a:latin typeface="Calibri" pitchFamily="34" charset="0"/>
              </a:rPr>
              <a:t>Polaridade</a:t>
            </a:r>
            <a:r>
              <a:rPr kumimoji="0" lang="en-US" sz="2700" dirty="0">
                <a:solidFill>
                  <a:srgbClr val="FF0000"/>
                </a:solidFill>
                <a:latin typeface="Calibri" pitchFamily="34" charset="0"/>
              </a:rPr>
              <a:t> de Transistor NPN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109663" y="3883025"/>
            <a:ext cx="22492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Quando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as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duas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junções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são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polarizadas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....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708775" y="4492625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N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6772275" y="3114675"/>
            <a:ext cx="400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P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6721475" y="1736725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N</a:t>
            </a: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6600825" y="3800475"/>
            <a:ext cx="1692275" cy="2035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6604000" y="927100"/>
            <a:ext cx="1692275" cy="2035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6604000" y="2962275"/>
            <a:ext cx="1692275" cy="835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83" name="Line 10"/>
          <p:cNvSpPr>
            <a:spLocks noChangeShapeType="1"/>
          </p:cNvSpPr>
          <p:nvPr/>
        </p:nvSpPr>
        <p:spPr bwMode="auto">
          <a:xfrm>
            <a:off x="7451725" y="567055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3084" name="Line 11"/>
          <p:cNvSpPr>
            <a:spLocks noChangeShapeType="1"/>
          </p:cNvSpPr>
          <p:nvPr/>
        </p:nvSpPr>
        <p:spPr bwMode="auto">
          <a:xfrm>
            <a:off x="7423150" y="46037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085" name="Group 12"/>
          <p:cNvGrpSpPr>
            <a:grpSpLocks/>
          </p:cNvGrpSpPr>
          <p:nvPr/>
        </p:nvGrpSpPr>
        <p:grpSpPr bwMode="auto">
          <a:xfrm>
            <a:off x="6905625" y="1114425"/>
            <a:ext cx="584200" cy="609600"/>
            <a:chOff x="4350" y="702"/>
            <a:chExt cx="368" cy="384"/>
          </a:xfrm>
        </p:grpSpPr>
        <p:sp>
          <p:nvSpPr>
            <p:cNvPr id="3220" name="Oval 13"/>
            <p:cNvSpPr>
              <a:spLocks noChangeArrowheads="1"/>
            </p:cNvSpPr>
            <p:nvPr/>
          </p:nvSpPr>
          <p:spPr bwMode="auto">
            <a:xfrm>
              <a:off x="4350" y="702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21" name="Rectangle 14"/>
            <p:cNvSpPr>
              <a:spLocks noChangeArrowheads="1"/>
            </p:cNvSpPr>
            <p:nvPr/>
          </p:nvSpPr>
          <p:spPr bwMode="auto">
            <a:xfrm>
              <a:off x="4424" y="85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86" name="Group 15"/>
          <p:cNvGrpSpPr>
            <a:grpSpLocks/>
          </p:cNvGrpSpPr>
          <p:nvPr/>
        </p:nvGrpSpPr>
        <p:grpSpPr bwMode="auto">
          <a:xfrm>
            <a:off x="7550150" y="1117600"/>
            <a:ext cx="584200" cy="609600"/>
            <a:chOff x="4756" y="704"/>
            <a:chExt cx="368" cy="384"/>
          </a:xfrm>
        </p:grpSpPr>
        <p:sp>
          <p:nvSpPr>
            <p:cNvPr id="3218" name="Oval 16"/>
            <p:cNvSpPr>
              <a:spLocks noChangeArrowheads="1"/>
            </p:cNvSpPr>
            <p:nvPr/>
          </p:nvSpPr>
          <p:spPr bwMode="auto">
            <a:xfrm>
              <a:off x="4756" y="704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19" name="Rectangle 17"/>
            <p:cNvSpPr>
              <a:spLocks noChangeArrowheads="1"/>
            </p:cNvSpPr>
            <p:nvPr/>
          </p:nvSpPr>
          <p:spPr bwMode="auto">
            <a:xfrm>
              <a:off x="4828" y="8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87" name="Group 18"/>
          <p:cNvGrpSpPr>
            <a:grpSpLocks/>
          </p:cNvGrpSpPr>
          <p:nvPr/>
        </p:nvGrpSpPr>
        <p:grpSpPr bwMode="auto">
          <a:xfrm>
            <a:off x="6651625" y="1679575"/>
            <a:ext cx="584200" cy="609600"/>
            <a:chOff x="4190" y="1058"/>
            <a:chExt cx="368" cy="384"/>
          </a:xfrm>
        </p:grpSpPr>
        <p:sp>
          <p:nvSpPr>
            <p:cNvPr id="3216" name="Oval 19"/>
            <p:cNvSpPr>
              <a:spLocks noChangeArrowheads="1"/>
            </p:cNvSpPr>
            <p:nvPr/>
          </p:nvSpPr>
          <p:spPr bwMode="auto">
            <a:xfrm>
              <a:off x="4190" y="1058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17" name="Rectangle 20"/>
            <p:cNvSpPr>
              <a:spLocks noChangeArrowheads="1"/>
            </p:cNvSpPr>
            <p:nvPr/>
          </p:nvSpPr>
          <p:spPr bwMode="auto">
            <a:xfrm>
              <a:off x="4264" y="121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88" name="Text Box 21"/>
          <p:cNvSpPr txBox="1">
            <a:spLocks noChangeArrowheads="1"/>
          </p:cNvSpPr>
          <p:nvPr/>
        </p:nvSpPr>
        <p:spPr bwMode="auto">
          <a:xfrm>
            <a:off x="8359775" y="1720850"/>
            <a:ext cx="4026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latin typeface="Calibri" pitchFamily="34" charset="0"/>
              </a:rPr>
              <a:t>C</a:t>
            </a:r>
          </a:p>
        </p:txBody>
      </p:sp>
      <p:grpSp>
        <p:nvGrpSpPr>
          <p:cNvPr id="3089" name="Group 22"/>
          <p:cNvGrpSpPr>
            <a:grpSpLocks/>
          </p:cNvGrpSpPr>
          <p:nvPr/>
        </p:nvGrpSpPr>
        <p:grpSpPr bwMode="auto">
          <a:xfrm>
            <a:off x="7559675" y="3149600"/>
            <a:ext cx="609600" cy="609600"/>
            <a:chOff x="4762" y="1984"/>
            <a:chExt cx="384" cy="384"/>
          </a:xfrm>
        </p:grpSpPr>
        <p:sp>
          <p:nvSpPr>
            <p:cNvPr id="3212" name="Oval 23"/>
            <p:cNvSpPr>
              <a:spLocks noChangeArrowheads="1"/>
            </p:cNvSpPr>
            <p:nvPr/>
          </p:nvSpPr>
          <p:spPr bwMode="auto">
            <a:xfrm>
              <a:off x="4762" y="1984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213" name="Group 24"/>
            <p:cNvGrpSpPr>
              <a:grpSpLocks/>
            </p:cNvGrpSpPr>
            <p:nvPr/>
          </p:nvGrpSpPr>
          <p:grpSpPr bwMode="auto">
            <a:xfrm>
              <a:off x="4838" y="2060"/>
              <a:ext cx="230" cy="230"/>
              <a:chOff x="4838" y="2060"/>
              <a:chExt cx="230" cy="230"/>
            </a:xfrm>
          </p:grpSpPr>
          <p:sp>
            <p:nvSpPr>
              <p:cNvPr id="3214" name="Rectangle 25"/>
              <p:cNvSpPr>
                <a:spLocks noChangeArrowheads="1"/>
              </p:cNvSpPr>
              <p:nvPr/>
            </p:nvSpPr>
            <p:spPr bwMode="auto">
              <a:xfrm>
                <a:off x="4838" y="2136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15" name="Rectangle 26"/>
              <p:cNvSpPr>
                <a:spLocks noChangeArrowheads="1"/>
              </p:cNvSpPr>
              <p:nvPr/>
            </p:nvSpPr>
            <p:spPr bwMode="auto">
              <a:xfrm rot="5400000">
                <a:off x="4836" y="2135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090" name="Group 27"/>
          <p:cNvGrpSpPr>
            <a:grpSpLocks/>
          </p:cNvGrpSpPr>
          <p:nvPr/>
        </p:nvGrpSpPr>
        <p:grpSpPr bwMode="auto">
          <a:xfrm>
            <a:off x="6645275" y="3168650"/>
            <a:ext cx="609600" cy="609600"/>
            <a:chOff x="4186" y="1996"/>
            <a:chExt cx="384" cy="384"/>
          </a:xfrm>
        </p:grpSpPr>
        <p:sp>
          <p:nvSpPr>
            <p:cNvPr id="3208" name="Oval 28"/>
            <p:cNvSpPr>
              <a:spLocks noChangeArrowheads="1"/>
            </p:cNvSpPr>
            <p:nvPr/>
          </p:nvSpPr>
          <p:spPr bwMode="auto">
            <a:xfrm>
              <a:off x="4186" y="1996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209" name="Group 29"/>
            <p:cNvGrpSpPr>
              <a:grpSpLocks/>
            </p:cNvGrpSpPr>
            <p:nvPr/>
          </p:nvGrpSpPr>
          <p:grpSpPr bwMode="auto">
            <a:xfrm>
              <a:off x="4262" y="2072"/>
              <a:ext cx="230" cy="230"/>
              <a:chOff x="4262" y="2072"/>
              <a:chExt cx="230" cy="230"/>
            </a:xfrm>
          </p:grpSpPr>
          <p:sp>
            <p:nvSpPr>
              <p:cNvPr id="3210" name="Rectangle 30"/>
              <p:cNvSpPr>
                <a:spLocks noChangeArrowheads="1"/>
              </p:cNvSpPr>
              <p:nvPr/>
            </p:nvSpPr>
            <p:spPr bwMode="auto">
              <a:xfrm>
                <a:off x="4262" y="2148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11" name="Rectangle 31"/>
              <p:cNvSpPr>
                <a:spLocks noChangeArrowheads="1"/>
              </p:cNvSpPr>
              <p:nvPr/>
            </p:nvSpPr>
            <p:spPr bwMode="auto">
              <a:xfrm rot="5400000">
                <a:off x="4259" y="2147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3091" name="Text Box 32"/>
          <p:cNvSpPr txBox="1">
            <a:spLocks noChangeArrowheads="1"/>
          </p:cNvSpPr>
          <p:nvPr/>
        </p:nvSpPr>
        <p:spPr bwMode="auto">
          <a:xfrm>
            <a:off x="8366125" y="3079750"/>
            <a:ext cx="4154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latin typeface="Calibri" pitchFamily="34" charset="0"/>
              </a:rPr>
              <a:t>B</a:t>
            </a:r>
          </a:p>
        </p:txBody>
      </p:sp>
      <p:grpSp>
        <p:nvGrpSpPr>
          <p:cNvPr id="3092" name="Group 33"/>
          <p:cNvGrpSpPr>
            <a:grpSpLocks/>
          </p:cNvGrpSpPr>
          <p:nvPr/>
        </p:nvGrpSpPr>
        <p:grpSpPr bwMode="auto">
          <a:xfrm>
            <a:off x="6657975" y="3794125"/>
            <a:ext cx="584200" cy="609600"/>
            <a:chOff x="4194" y="2390"/>
            <a:chExt cx="368" cy="384"/>
          </a:xfrm>
        </p:grpSpPr>
        <p:sp>
          <p:nvSpPr>
            <p:cNvPr id="3206" name="Oval 34"/>
            <p:cNvSpPr>
              <a:spLocks noChangeArrowheads="1"/>
            </p:cNvSpPr>
            <p:nvPr/>
          </p:nvSpPr>
          <p:spPr bwMode="auto">
            <a:xfrm>
              <a:off x="4194" y="239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07" name="Rectangle 35"/>
            <p:cNvSpPr>
              <a:spLocks noChangeArrowheads="1"/>
            </p:cNvSpPr>
            <p:nvPr/>
          </p:nvSpPr>
          <p:spPr bwMode="auto">
            <a:xfrm>
              <a:off x="4268" y="254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93" name="Group 36"/>
          <p:cNvGrpSpPr>
            <a:grpSpLocks/>
          </p:cNvGrpSpPr>
          <p:nvPr/>
        </p:nvGrpSpPr>
        <p:grpSpPr bwMode="auto">
          <a:xfrm>
            <a:off x="7169150" y="5086350"/>
            <a:ext cx="584200" cy="609600"/>
            <a:chOff x="4516" y="3204"/>
            <a:chExt cx="368" cy="384"/>
          </a:xfrm>
        </p:grpSpPr>
        <p:sp>
          <p:nvSpPr>
            <p:cNvPr id="3204" name="Oval 37"/>
            <p:cNvSpPr>
              <a:spLocks noChangeArrowheads="1"/>
            </p:cNvSpPr>
            <p:nvPr/>
          </p:nvSpPr>
          <p:spPr bwMode="auto">
            <a:xfrm>
              <a:off x="4516" y="3204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05" name="Rectangle 38"/>
            <p:cNvSpPr>
              <a:spLocks noChangeArrowheads="1"/>
            </p:cNvSpPr>
            <p:nvPr/>
          </p:nvSpPr>
          <p:spPr bwMode="auto">
            <a:xfrm>
              <a:off x="4588" y="33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94" name="Group 39"/>
          <p:cNvGrpSpPr>
            <a:grpSpLocks/>
          </p:cNvGrpSpPr>
          <p:nvPr/>
        </p:nvGrpSpPr>
        <p:grpSpPr bwMode="auto">
          <a:xfrm>
            <a:off x="6661150" y="5156200"/>
            <a:ext cx="584200" cy="609600"/>
            <a:chOff x="4196" y="3248"/>
            <a:chExt cx="368" cy="384"/>
          </a:xfrm>
        </p:grpSpPr>
        <p:sp>
          <p:nvSpPr>
            <p:cNvPr id="3202" name="Oval 40"/>
            <p:cNvSpPr>
              <a:spLocks noChangeArrowheads="1"/>
            </p:cNvSpPr>
            <p:nvPr/>
          </p:nvSpPr>
          <p:spPr bwMode="auto">
            <a:xfrm>
              <a:off x="4196" y="3248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03" name="Rectangle 41"/>
            <p:cNvSpPr>
              <a:spLocks noChangeArrowheads="1"/>
            </p:cNvSpPr>
            <p:nvPr/>
          </p:nvSpPr>
          <p:spPr bwMode="auto">
            <a:xfrm>
              <a:off x="4270" y="340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95" name="Group 42"/>
          <p:cNvGrpSpPr>
            <a:grpSpLocks/>
          </p:cNvGrpSpPr>
          <p:nvPr/>
        </p:nvGrpSpPr>
        <p:grpSpPr bwMode="auto">
          <a:xfrm>
            <a:off x="7505700" y="4619625"/>
            <a:ext cx="584200" cy="609600"/>
            <a:chOff x="4728" y="2910"/>
            <a:chExt cx="368" cy="384"/>
          </a:xfrm>
        </p:grpSpPr>
        <p:sp>
          <p:nvSpPr>
            <p:cNvPr id="3200" name="Oval 43"/>
            <p:cNvSpPr>
              <a:spLocks noChangeArrowheads="1"/>
            </p:cNvSpPr>
            <p:nvPr/>
          </p:nvSpPr>
          <p:spPr bwMode="auto">
            <a:xfrm>
              <a:off x="4728" y="2910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01" name="Rectangle 44"/>
            <p:cNvSpPr>
              <a:spLocks noChangeArrowheads="1"/>
            </p:cNvSpPr>
            <p:nvPr/>
          </p:nvSpPr>
          <p:spPr bwMode="auto">
            <a:xfrm>
              <a:off x="4800" y="306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96" name="Group 45"/>
          <p:cNvGrpSpPr>
            <a:grpSpLocks/>
          </p:cNvGrpSpPr>
          <p:nvPr/>
        </p:nvGrpSpPr>
        <p:grpSpPr bwMode="auto">
          <a:xfrm>
            <a:off x="6689725" y="4479925"/>
            <a:ext cx="584200" cy="609600"/>
            <a:chOff x="4214" y="2822"/>
            <a:chExt cx="368" cy="384"/>
          </a:xfrm>
        </p:grpSpPr>
        <p:sp>
          <p:nvSpPr>
            <p:cNvPr id="3198" name="Oval 46"/>
            <p:cNvSpPr>
              <a:spLocks noChangeArrowheads="1"/>
            </p:cNvSpPr>
            <p:nvPr/>
          </p:nvSpPr>
          <p:spPr bwMode="auto">
            <a:xfrm>
              <a:off x="4214" y="2822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99" name="Rectangle 47"/>
            <p:cNvSpPr>
              <a:spLocks noChangeArrowheads="1"/>
            </p:cNvSpPr>
            <p:nvPr/>
          </p:nvSpPr>
          <p:spPr bwMode="auto">
            <a:xfrm>
              <a:off x="4286" y="297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97" name="Group 48"/>
          <p:cNvGrpSpPr>
            <a:grpSpLocks/>
          </p:cNvGrpSpPr>
          <p:nvPr/>
        </p:nvGrpSpPr>
        <p:grpSpPr bwMode="auto">
          <a:xfrm>
            <a:off x="7124700" y="3778250"/>
            <a:ext cx="584200" cy="609600"/>
            <a:chOff x="4488" y="2380"/>
            <a:chExt cx="368" cy="384"/>
          </a:xfrm>
        </p:grpSpPr>
        <p:sp>
          <p:nvSpPr>
            <p:cNvPr id="3196" name="Oval 49"/>
            <p:cNvSpPr>
              <a:spLocks noChangeArrowheads="1"/>
            </p:cNvSpPr>
            <p:nvPr/>
          </p:nvSpPr>
          <p:spPr bwMode="auto">
            <a:xfrm>
              <a:off x="4488" y="2380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97" name="Rectangle 50"/>
            <p:cNvSpPr>
              <a:spLocks noChangeArrowheads="1"/>
            </p:cNvSpPr>
            <p:nvPr/>
          </p:nvSpPr>
          <p:spPr bwMode="auto">
            <a:xfrm>
              <a:off x="4560" y="253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98" name="Group 51"/>
          <p:cNvGrpSpPr>
            <a:grpSpLocks/>
          </p:cNvGrpSpPr>
          <p:nvPr/>
        </p:nvGrpSpPr>
        <p:grpSpPr bwMode="auto">
          <a:xfrm>
            <a:off x="7610475" y="5086350"/>
            <a:ext cx="584200" cy="609600"/>
            <a:chOff x="4794" y="3204"/>
            <a:chExt cx="368" cy="384"/>
          </a:xfrm>
        </p:grpSpPr>
        <p:sp>
          <p:nvSpPr>
            <p:cNvPr id="3194" name="Oval 52"/>
            <p:cNvSpPr>
              <a:spLocks noChangeArrowheads="1"/>
            </p:cNvSpPr>
            <p:nvPr/>
          </p:nvSpPr>
          <p:spPr bwMode="auto">
            <a:xfrm>
              <a:off x="4794" y="3204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95" name="Rectangle 53"/>
            <p:cNvSpPr>
              <a:spLocks noChangeArrowheads="1"/>
            </p:cNvSpPr>
            <p:nvPr/>
          </p:nvSpPr>
          <p:spPr bwMode="auto">
            <a:xfrm>
              <a:off x="4868" y="33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6" name="Group 54"/>
          <p:cNvGrpSpPr>
            <a:grpSpLocks/>
          </p:cNvGrpSpPr>
          <p:nvPr/>
        </p:nvGrpSpPr>
        <p:grpSpPr bwMode="auto">
          <a:xfrm>
            <a:off x="7058025" y="5159375"/>
            <a:ext cx="584200" cy="609600"/>
            <a:chOff x="4446" y="3250"/>
            <a:chExt cx="368" cy="384"/>
          </a:xfrm>
        </p:grpSpPr>
        <p:sp>
          <p:nvSpPr>
            <p:cNvPr id="3192" name="Oval 55"/>
            <p:cNvSpPr>
              <a:spLocks noChangeArrowheads="1"/>
            </p:cNvSpPr>
            <p:nvPr/>
          </p:nvSpPr>
          <p:spPr bwMode="auto">
            <a:xfrm>
              <a:off x="4446" y="325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93" name="Rectangle 56"/>
            <p:cNvSpPr>
              <a:spLocks noChangeArrowheads="1"/>
            </p:cNvSpPr>
            <p:nvPr/>
          </p:nvSpPr>
          <p:spPr bwMode="auto">
            <a:xfrm>
              <a:off x="4520" y="340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100" name="Group 57"/>
          <p:cNvGrpSpPr>
            <a:grpSpLocks/>
          </p:cNvGrpSpPr>
          <p:nvPr/>
        </p:nvGrpSpPr>
        <p:grpSpPr bwMode="auto">
          <a:xfrm>
            <a:off x="7686675" y="3781425"/>
            <a:ext cx="584200" cy="609600"/>
            <a:chOff x="4842" y="2382"/>
            <a:chExt cx="368" cy="384"/>
          </a:xfrm>
        </p:grpSpPr>
        <p:sp>
          <p:nvSpPr>
            <p:cNvPr id="3190" name="Oval 58"/>
            <p:cNvSpPr>
              <a:spLocks noChangeArrowheads="1"/>
            </p:cNvSpPr>
            <p:nvPr/>
          </p:nvSpPr>
          <p:spPr bwMode="auto">
            <a:xfrm>
              <a:off x="4842" y="2382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91" name="Rectangle 59"/>
            <p:cNvSpPr>
              <a:spLocks noChangeArrowheads="1"/>
            </p:cNvSpPr>
            <p:nvPr/>
          </p:nvSpPr>
          <p:spPr bwMode="auto">
            <a:xfrm>
              <a:off x="4914" y="253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101" name="Group 60"/>
          <p:cNvGrpSpPr>
            <a:grpSpLocks/>
          </p:cNvGrpSpPr>
          <p:nvPr/>
        </p:nvGrpSpPr>
        <p:grpSpPr bwMode="auto">
          <a:xfrm>
            <a:off x="7315200" y="5168900"/>
            <a:ext cx="584200" cy="609600"/>
            <a:chOff x="4608" y="3256"/>
            <a:chExt cx="368" cy="384"/>
          </a:xfrm>
        </p:grpSpPr>
        <p:sp>
          <p:nvSpPr>
            <p:cNvPr id="3188" name="Oval 61"/>
            <p:cNvSpPr>
              <a:spLocks noChangeArrowheads="1"/>
            </p:cNvSpPr>
            <p:nvPr/>
          </p:nvSpPr>
          <p:spPr bwMode="auto">
            <a:xfrm>
              <a:off x="4608" y="3256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89" name="Rectangle 62"/>
            <p:cNvSpPr>
              <a:spLocks noChangeArrowheads="1"/>
            </p:cNvSpPr>
            <p:nvPr/>
          </p:nvSpPr>
          <p:spPr bwMode="auto">
            <a:xfrm>
              <a:off x="4682" y="341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102" name="Group 63"/>
          <p:cNvGrpSpPr>
            <a:grpSpLocks/>
          </p:cNvGrpSpPr>
          <p:nvPr/>
        </p:nvGrpSpPr>
        <p:grpSpPr bwMode="auto">
          <a:xfrm>
            <a:off x="7499350" y="4222750"/>
            <a:ext cx="584200" cy="609600"/>
            <a:chOff x="4724" y="2660"/>
            <a:chExt cx="368" cy="384"/>
          </a:xfrm>
        </p:grpSpPr>
        <p:sp>
          <p:nvSpPr>
            <p:cNvPr id="3186" name="Oval 64"/>
            <p:cNvSpPr>
              <a:spLocks noChangeArrowheads="1"/>
            </p:cNvSpPr>
            <p:nvPr/>
          </p:nvSpPr>
          <p:spPr bwMode="auto">
            <a:xfrm>
              <a:off x="4724" y="266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87" name="Rectangle 65"/>
            <p:cNvSpPr>
              <a:spLocks noChangeArrowheads="1"/>
            </p:cNvSpPr>
            <p:nvPr/>
          </p:nvSpPr>
          <p:spPr bwMode="auto">
            <a:xfrm>
              <a:off x="4798" y="281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103" name="Group 66"/>
          <p:cNvGrpSpPr>
            <a:grpSpLocks/>
          </p:cNvGrpSpPr>
          <p:nvPr/>
        </p:nvGrpSpPr>
        <p:grpSpPr bwMode="auto">
          <a:xfrm>
            <a:off x="7035800" y="4610100"/>
            <a:ext cx="584200" cy="609600"/>
            <a:chOff x="4432" y="2904"/>
            <a:chExt cx="368" cy="384"/>
          </a:xfrm>
        </p:grpSpPr>
        <p:sp>
          <p:nvSpPr>
            <p:cNvPr id="3184" name="Oval 67"/>
            <p:cNvSpPr>
              <a:spLocks noChangeArrowheads="1"/>
            </p:cNvSpPr>
            <p:nvPr/>
          </p:nvSpPr>
          <p:spPr bwMode="auto">
            <a:xfrm>
              <a:off x="4432" y="2904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85" name="Rectangle 68"/>
            <p:cNvSpPr>
              <a:spLocks noChangeArrowheads="1"/>
            </p:cNvSpPr>
            <p:nvPr/>
          </p:nvSpPr>
          <p:spPr bwMode="auto">
            <a:xfrm>
              <a:off x="4506" y="30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104" name="Text Box 69"/>
          <p:cNvSpPr txBox="1">
            <a:spLocks noChangeArrowheads="1"/>
          </p:cNvSpPr>
          <p:nvPr/>
        </p:nvSpPr>
        <p:spPr bwMode="auto">
          <a:xfrm>
            <a:off x="8382000" y="4511675"/>
            <a:ext cx="3850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latin typeface="Calibri" pitchFamily="34" charset="0"/>
              </a:rPr>
              <a:t>E</a:t>
            </a:r>
          </a:p>
        </p:txBody>
      </p:sp>
      <p:grpSp>
        <p:nvGrpSpPr>
          <p:cNvPr id="3105" name="Group 70"/>
          <p:cNvGrpSpPr>
            <a:grpSpLocks/>
          </p:cNvGrpSpPr>
          <p:nvPr/>
        </p:nvGrpSpPr>
        <p:grpSpPr bwMode="auto">
          <a:xfrm rot="16200000" flipH="1">
            <a:off x="4752975" y="4413250"/>
            <a:ext cx="482600" cy="615950"/>
            <a:chOff x="2994" y="2978"/>
            <a:chExt cx="304" cy="388"/>
          </a:xfrm>
        </p:grpSpPr>
        <p:sp>
          <p:nvSpPr>
            <p:cNvPr id="3180" name="Line 71"/>
            <p:cNvSpPr>
              <a:spLocks noChangeShapeType="1"/>
            </p:cNvSpPr>
            <p:nvPr/>
          </p:nvSpPr>
          <p:spPr bwMode="auto">
            <a:xfrm>
              <a:off x="2994" y="2978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1" name="Line 72"/>
            <p:cNvSpPr>
              <a:spLocks noChangeShapeType="1"/>
            </p:cNvSpPr>
            <p:nvPr/>
          </p:nvSpPr>
          <p:spPr bwMode="auto">
            <a:xfrm>
              <a:off x="3204" y="2978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2" name="Line 73"/>
            <p:cNvSpPr>
              <a:spLocks noChangeShapeType="1"/>
            </p:cNvSpPr>
            <p:nvPr/>
          </p:nvSpPr>
          <p:spPr bwMode="auto">
            <a:xfrm>
              <a:off x="3298" y="3056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3" name="Line 74"/>
            <p:cNvSpPr>
              <a:spLocks noChangeShapeType="1"/>
            </p:cNvSpPr>
            <p:nvPr/>
          </p:nvSpPr>
          <p:spPr bwMode="auto">
            <a:xfrm>
              <a:off x="3098" y="3056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106" name="Line 75"/>
          <p:cNvSpPr>
            <a:spLocks noChangeShapeType="1"/>
          </p:cNvSpPr>
          <p:nvPr/>
        </p:nvSpPr>
        <p:spPr bwMode="auto">
          <a:xfrm flipV="1">
            <a:off x="5000625" y="3054350"/>
            <a:ext cx="0" cy="1409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07" name="Line 76"/>
          <p:cNvSpPr>
            <a:spLocks noChangeShapeType="1"/>
          </p:cNvSpPr>
          <p:nvPr/>
        </p:nvSpPr>
        <p:spPr bwMode="auto">
          <a:xfrm flipH="1" flipV="1">
            <a:off x="4991100" y="4991100"/>
            <a:ext cx="0" cy="1146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08" name="AutoShape 77"/>
          <p:cNvSpPr>
            <a:spLocks noChangeArrowheads="1"/>
          </p:cNvSpPr>
          <p:nvPr/>
        </p:nvSpPr>
        <p:spPr bwMode="auto">
          <a:xfrm>
            <a:off x="5210175" y="5648325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3109" name="AutoShape 78"/>
          <p:cNvSpPr>
            <a:spLocks noChangeArrowheads="1"/>
          </p:cNvSpPr>
          <p:nvPr/>
        </p:nvSpPr>
        <p:spPr bwMode="auto">
          <a:xfrm>
            <a:off x="5276850" y="5727700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10" name="Freeform 79"/>
          <p:cNvSpPr>
            <a:spLocks noChangeArrowheads="1"/>
          </p:cNvSpPr>
          <p:nvPr/>
        </p:nvSpPr>
        <p:spPr bwMode="auto">
          <a:xfrm>
            <a:off x="5403850" y="5794375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11" name="Line 80"/>
          <p:cNvSpPr>
            <a:spLocks noChangeShapeType="1"/>
          </p:cNvSpPr>
          <p:nvPr/>
        </p:nvSpPr>
        <p:spPr bwMode="auto">
          <a:xfrm flipH="1">
            <a:off x="6407150" y="6121400"/>
            <a:ext cx="1063625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12" name="Line 81"/>
          <p:cNvSpPr>
            <a:spLocks noChangeShapeType="1"/>
          </p:cNvSpPr>
          <p:nvPr/>
        </p:nvSpPr>
        <p:spPr bwMode="auto">
          <a:xfrm>
            <a:off x="5006975" y="6118225"/>
            <a:ext cx="196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113" name="Group 82"/>
          <p:cNvGrpSpPr>
            <a:grpSpLocks/>
          </p:cNvGrpSpPr>
          <p:nvPr/>
        </p:nvGrpSpPr>
        <p:grpSpPr bwMode="auto">
          <a:xfrm rot="16200000" flipH="1">
            <a:off x="4759325" y="1746250"/>
            <a:ext cx="482600" cy="615950"/>
            <a:chOff x="2998" y="1100"/>
            <a:chExt cx="304" cy="388"/>
          </a:xfrm>
        </p:grpSpPr>
        <p:sp>
          <p:nvSpPr>
            <p:cNvPr id="3176" name="Line 83"/>
            <p:cNvSpPr>
              <a:spLocks noChangeShapeType="1"/>
            </p:cNvSpPr>
            <p:nvPr/>
          </p:nvSpPr>
          <p:spPr bwMode="auto">
            <a:xfrm>
              <a:off x="2998" y="1100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7" name="Line 84"/>
            <p:cNvSpPr>
              <a:spLocks noChangeShapeType="1"/>
            </p:cNvSpPr>
            <p:nvPr/>
          </p:nvSpPr>
          <p:spPr bwMode="auto">
            <a:xfrm>
              <a:off x="3206" y="1100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8" name="Line 85"/>
            <p:cNvSpPr>
              <a:spLocks noChangeShapeType="1"/>
            </p:cNvSpPr>
            <p:nvPr/>
          </p:nvSpPr>
          <p:spPr bwMode="auto">
            <a:xfrm>
              <a:off x="3302" y="1178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9" name="Line 86"/>
            <p:cNvSpPr>
              <a:spLocks noChangeShapeType="1"/>
            </p:cNvSpPr>
            <p:nvPr/>
          </p:nvSpPr>
          <p:spPr bwMode="auto">
            <a:xfrm>
              <a:off x="3102" y="1178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114" name="Line 87"/>
          <p:cNvSpPr>
            <a:spLocks noChangeShapeType="1"/>
          </p:cNvSpPr>
          <p:nvPr/>
        </p:nvSpPr>
        <p:spPr bwMode="auto">
          <a:xfrm flipH="1" flipV="1">
            <a:off x="4987925" y="447675"/>
            <a:ext cx="6350" cy="1390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15" name="Line 88"/>
          <p:cNvSpPr>
            <a:spLocks noChangeShapeType="1"/>
          </p:cNvSpPr>
          <p:nvPr/>
        </p:nvSpPr>
        <p:spPr bwMode="auto">
          <a:xfrm flipH="1" flipV="1">
            <a:off x="4997450" y="2311400"/>
            <a:ext cx="0" cy="1146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16" name="AutoShape 89"/>
          <p:cNvSpPr>
            <a:spLocks noChangeArrowheads="1"/>
          </p:cNvSpPr>
          <p:nvPr/>
        </p:nvSpPr>
        <p:spPr bwMode="auto">
          <a:xfrm>
            <a:off x="5378450" y="158750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3117" name="AutoShape 90"/>
          <p:cNvSpPr>
            <a:spLocks noChangeArrowheads="1"/>
          </p:cNvSpPr>
          <p:nvPr/>
        </p:nvSpPr>
        <p:spPr bwMode="auto">
          <a:xfrm>
            <a:off x="5445125" y="238125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18" name="Freeform 91"/>
          <p:cNvSpPr>
            <a:spLocks noChangeArrowheads="1"/>
          </p:cNvSpPr>
          <p:nvPr/>
        </p:nvSpPr>
        <p:spPr bwMode="auto">
          <a:xfrm>
            <a:off x="5575300" y="304800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19" name="Line 92"/>
          <p:cNvSpPr>
            <a:spLocks noChangeShapeType="1"/>
          </p:cNvSpPr>
          <p:nvPr/>
        </p:nvSpPr>
        <p:spPr bwMode="auto">
          <a:xfrm>
            <a:off x="4981575" y="466725"/>
            <a:ext cx="40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20" name="Line 93"/>
          <p:cNvSpPr>
            <a:spLocks noChangeShapeType="1"/>
          </p:cNvSpPr>
          <p:nvPr/>
        </p:nvSpPr>
        <p:spPr bwMode="auto">
          <a:xfrm flipH="1">
            <a:off x="6584950" y="476250"/>
            <a:ext cx="854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21" name="AutoShape 94"/>
          <p:cNvSpPr>
            <a:spLocks noChangeArrowheads="1"/>
          </p:cNvSpPr>
          <p:nvPr/>
        </p:nvSpPr>
        <p:spPr bwMode="auto">
          <a:xfrm>
            <a:off x="5168900" y="3054350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3122" name="AutoShape 95"/>
          <p:cNvSpPr>
            <a:spLocks noChangeArrowheads="1"/>
          </p:cNvSpPr>
          <p:nvPr/>
        </p:nvSpPr>
        <p:spPr bwMode="auto">
          <a:xfrm>
            <a:off x="5235575" y="3133725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23" name="Freeform 96"/>
          <p:cNvSpPr>
            <a:spLocks noChangeArrowheads="1"/>
          </p:cNvSpPr>
          <p:nvPr/>
        </p:nvSpPr>
        <p:spPr bwMode="auto">
          <a:xfrm>
            <a:off x="5362575" y="3200400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3" name="Group 97"/>
          <p:cNvGrpSpPr>
            <a:grpSpLocks/>
          </p:cNvGrpSpPr>
          <p:nvPr/>
        </p:nvGrpSpPr>
        <p:grpSpPr bwMode="auto">
          <a:xfrm>
            <a:off x="1716088" y="320675"/>
            <a:ext cx="4545012" cy="5873750"/>
            <a:chOff x="1081" y="202"/>
            <a:chExt cx="2863" cy="3700"/>
          </a:xfrm>
        </p:grpSpPr>
        <p:sp>
          <p:nvSpPr>
            <p:cNvPr id="3169" name="Line 98"/>
            <p:cNvSpPr>
              <a:spLocks noChangeShapeType="1"/>
            </p:cNvSpPr>
            <p:nvPr/>
          </p:nvSpPr>
          <p:spPr bwMode="auto">
            <a:xfrm flipV="1">
              <a:off x="2150" y="610"/>
              <a:ext cx="1218" cy="642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0" name="Line 99"/>
            <p:cNvSpPr>
              <a:spLocks noChangeShapeType="1"/>
            </p:cNvSpPr>
            <p:nvPr/>
          </p:nvSpPr>
          <p:spPr bwMode="auto">
            <a:xfrm>
              <a:off x="2150" y="1252"/>
              <a:ext cx="1062" cy="786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1" name="Line 100"/>
            <p:cNvSpPr>
              <a:spLocks noChangeShapeType="1"/>
            </p:cNvSpPr>
            <p:nvPr/>
          </p:nvSpPr>
          <p:spPr bwMode="auto">
            <a:xfrm>
              <a:off x="2156" y="1258"/>
              <a:ext cx="1120" cy="236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2" name="Line 101"/>
            <p:cNvSpPr>
              <a:spLocks noChangeShapeType="1"/>
            </p:cNvSpPr>
            <p:nvPr/>
          </p:nvSpPr>
          <p:spPr bwMode="auto">
            <a:xfrm rot="4314316">
              <a:off x="3610" y="3640"/>
              <a:ext cx="248" cy="276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3" name="Text Box 102"/>
            <p:cNvSpPr txBox="1">
              <a:spLocks noChangeArrowheads="1"/>
            </p:cNvSpPr>
            <p:nvPr/>
          </p:nvSpPr>
          <p:spPr bwMode="auto">
            <a:xfrm>
              <a:off x="1081" y="1050"/>
              <a:ext cx="93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1600" dirty="0">
                  <a:solidFill>
                    <a:srgbClr val="FF0000"/>
                  </a:solidFill>
                  <a:latin typeface="Calibri" pitchFamily="34" charset="0"/>
                </a:rPr>
                <a:t>A </a:t>
              </a:r>
              <a:r>
                <a:rPr kumimoji="0" lang="en-US" sz="1600" dirty="0" err="1">
                  <a:solidFill>
                    <a:srgbClr val="FF0000"/>
                  </a:solidFill>
                  <a:latin typeface="Calibri" pitchFamily="34" charset="0"/>
                </a:rPr>
                <a:t>corrente</a:t>
              </a:r>
              <a:r>
                <a:rPr kumimoji="0" lang="en-US" sz="1600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kumimoji="0" lang="en-US" sz="1600" dirty="0" err="1">
                  <a:solidFill>
                    <a:srgbClr val="FF0000"/>
                  </a:solidFill>
                  <a:latin typeface="Calibri" pitchFamily="34" charset="0"/>
                </a:rPr>
                <a:t>flui</a:t>
              </a:r>
              <a:endParaRPr kumimoji="0" lang="en-US" sz="1600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ctr"/>
              <a:r>
                <a:rPr kumimoji="0" lang="en-US" sz="1600" dirty="0" err="1">
                  <a:solidFill>
                    <a:srgbClr val="FF0000"/>
                  </a:solidFill>
                  <a:latin typeface="Calibri" pitchFamily="34" charset="0"/>
                </a:rPr>
                <a:t>para</a:t>
              </a:r>
              <a:r>
                <a:rPr kumimoji="0" lang="en-US" sz="1600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kumimoji="0" lang="en-US" sz="1600" dirty="0" err="1">
                  <a:solidFill>
                    <a:srgbClr val="FF0000"/>
                  </a:solidFill>
                  <a:latin typeface="Calibri" pitchFamily="34" charset="0"/>
                </a:rPr>
                <a:t>todo</a:t>
              </a:r>
              <a:r>
                <a:rPr kumimoji="0" lang="en-US" sz="1600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kumimoji="0" lang="en-US" sz="1600" dirty="0" err="1">
                  <a:solidFill>
                    <a:srgbClr val="FF0000"/>
                  </a:solidFill>
                  <a:latin typeface="Calibri" pitchFamily="34" charset="0"/>
                </a:rPr>
                <a:t>lugar</a:t>
              </a:r>
              <a:r>
                <a:rPr kumimoji="0" lang="en-US" sz="1600" dirty="0">
                  <a:solidFill>
                    <a:srgbClr val="FF0000"/>
                  </a:solidFill>
                  <a:latin typeface="Calibri" pitchFamily="34" charset="0"/>
                </a:rPr>
                <a:t>.</a:t>
              </a:r>
            </a:p>
          </p:txBody>
        </p:sp>
        <p:sp>
          <p:nvSpPr>
            <p:cNvPr id="3174" name="Line 103"/>
            <p:cNvSpPr>
              <a:spLocks noChangeShapeType="1"/>
            </p:cNvSpPr>
            <p:nvPr/>
          </p:nvSpPr>
          <p:spPr bwMode="auto">
            <a:xfrm rot="4314316">
              <a:off x="3682" y="188"/>
              <a:ext cx="248" cy="276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5" name="Line 104"/>
            <p:cNvSpPr>
              <a:spLocks noChangeShapeType="1"/>
            </p:cNvSpPr>
            <p:nvPr/>
          </p:nvSpPr>
          <p:spPr bwMode="auto">
            <a:xfrm rot="-55715">
              <a:off x="3368" y="2022"/>
              <a:ext cx="248" cy="276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125" name="Line 105"/>
          <p:cNvSpPr>
            <a:spLocks noChangeShapeType="1"/>
          </p:cNvSpPr>
          <p:nvPr/>
        </p:nvSpPr>
        <p:spPr bwMode="auto">
          <a:xfrm flipH="1">
            <a:off x="4975225" y="3400425"/>
            <a:ext cx="196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26" name="Line 106"/>
          <p:cNvSpPr>
            <a:spLocks noChangeShapeType="1"/>
          </p:cNvSpPr>
          <p:nvPr/>
        </p:nvSpPr>
        <p:spPr bwMode="auto">
          <a:xfrm flipH="1">
            <a:off x="6362700" y="3365500"/>
            <a:ext cx="244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4" name="Group 107"/>
          <p:cNvGrpSpPr>
            <a:grpSpLocks/>
          </p:cNvGrpSpPr>
          <p:nvPr/>
        </p:nvGrpSpPr>
        <p:grpSpPr bwMode="auto">
          <a:xfrm>
            <a:off x="7261225" y="4638675"/>
            <a:ext cx="584200" cy="609600"/>
            <a:chOff x="4574" y="2922"/>
            <a:chExt cx="368" cy="384"/>
          </a:xfrm>
        </p:grpSpPr>
        <p:sp>
          <p:nvSpPr>
            <p:cNvPr id="3167" name="Oval 108"/>
            <p:cNvSpPr>
              <a:spLocks noChangeArrowheads="1"/>
            </p:cNvSpPr>
            <p:nvPr/>
          </p:nvSpPr>
          <p:spPr bwMode="auto">
            <a:xfrm>
              <a:off x="4574" y="2922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68" name="Rectangle 109"/>
            <p:cNvSpPr>
              <a:spLocks noChangeArrowheads="1"/>
            </p:cNvSpPr>
            <p:nvPr/>
          </p:nvSpPr>
          <p:spPr bwMode="auto">
            <a:xfrm>
              <a:off x="4648" y="307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5" name="Group 110"/>
          <p:cNvGrpSpPr>
            <a:grpSpLocks/>
          </p:cNvGrpSpPr>
          <p:nvPr/>
        </p:nvGrpSpPr>
        <p:grpSpPr bwMode="auto">
          <a:xfrm>
            <a:off x="6721475" y="2768600"/>
            <a:ext cx="584200" cy="609600"/>
            <a:chOff x="4234" y="1744"/>
            <a:chExt cx="368" cy="384"/>
          </a:xfrm>
        </p:grpSpPr>
        <p:sp>
          <p:nvSpPr>
            <p:cNvPr id="3165" name="Oval 111"/>
            <p:cNvSpPr>
              <a:spLocks noChangeArrowheads="1"/>
            </p:cNvSpPr>
            <p:nvPr/>
          </p:nvSpPr>
          <p:spPr bwMode="auto">
            <a:xfrm>
              <a:off x="4234" y="1744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66" name="Rectangle 112"/>
            <p:cNvSpPr>
              <a:spLocks noChangeArrowheads="1"/>
            </p:cNvSpPr>
            <p:nvPr/>
          </p:nvSpPr>
          <p:spPr bwMode="auto">
            <a:xfrm>
              <a:off x="4308" y="189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6" name="Group 113"/>
          <p:cNvGrpSpPr>
            <a:grpSpLocks/>
          </p:cNvGrpSpPr>
          <p:nvPr/>
        </p:nvGrpSpPr>
        <p:grpSpPr bwMode="auto">
          <a:xfrm>
            <a:off x="7054850" y="4203700"/>
            <a:ext cx="584200" cy="609600"/>
            <a:chOff x="4444" y="2648"/>
            <a:chExt cx="368" cy="384"/>
          </a:xfrm>
        </p:grpSpPr>
        <p:sp>
          <p:nvSpPr>
            <p:cNvPr id="3163" name="Oval 114"/>
            <p:cNvSpPr>
              <a:spLocks noChangeArrowheads="1"/>
            </p:cNvSpPr>
            <p:nvPr/>
          </p:nvSpPr>
          <p:spPr bwMode="auto">
            <a:xfrm>
              <a:off x="4444" y="2648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64" name="Rectangle 115"/>
            <p:cNvSpPr>
              <a:spLocks noChangeArrowheads="1"/>
            </p:cNvSpPr>
            <p:nvPr/>
          </p:nvSpPr>
          <p:spPr bwMode="auto">
            <a:xfrm>
              <a:off x="4518" y="280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7" name="Group 116"/>
          <p:cNvGrpSpPr>
            <a:grpSpLocks/>
          </p:cNvGrpSpPr>
          <p:nvPr/>
        </p:nvGrpSpPr>
        <p:grpSpPr bwMode="auto">
          <a:xfrm>
            <a:off x="7273925" y="3730625"/>
            <a:ext cx="584200" cy="609600"/>
            <a:chOff x="4582" y="2350"/>
            <a:chExt cx="368" cy="384"/>
          </a:xfrm>
        </p:grpSpPr>
        <p:sp>
          <p:nvSpPr>
            <p:cNvPr id="3161" name="Oval 117"/>
            <p:cNvSpPr>
              <a:spLocks noChangeArrowheads="1"/>
            </p:cNvSpPr>
            <p:nvPr/>
          </p:nvSpPr>
          <p:spPr bwMode="auto">
            <a:xfrm>
              <a:off x="4582" y="235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62" name="Rectangle 118"/>
            <p:cNvSpPr>
              <a:spLocks noChangeArrowheads="1"/>
            </p:cNvSpPr>
            <p:nvPr/>
          </p:nvSpPr>
          <p:spPr bwMode="auto">
            <a:xfrm>
              <a:off x="4656" y="250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8" name="Group 119"/>
          <p:cNvGrpSpPr>
            <a:grpSpLocks/>
          </p:cNvGrpSpPr>
          <p:nvPr/>
        </p:nvGrpSpPr>
        <p:grpSpPr bwMode="auto">
          <a:xfrm>
            <a:off x="7067550" y="3292475"/>
            <a:ext cx="584200" cy="609600"/>
            <a:chOff x="4452" y="2074"/>
            <a:chExt cx="368" cy="384"/>
          </a:xfrm>
        </p:grpSpPr>
        <p:sp>
          <p:nvSpPr>
            <p:cNvPr id="3159" name="Oval 120"/>
            <p:cNvSpPr>
              <a:spLocks noChangeArrowheads="1"/>
            </p:cNvSpPr>
            <p:nvPr/>
          </p:nvSpPr>
          <p:spPr bwMode="auto">
            <a:xfrm>
              <a:off x="4452" y="2074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60" name="Rectangle 121"/>
            <p:cNvSpPr>
              <a:spLocks noChangeArrowheads="1"/>
            </p:cNvSpPr>
            <p:nvPr/>
          </p:nvSpPr>
          <p:spPr bwMode="auto">
            <a:xfrm>
              <a:off x="4524" y="222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9" name="Group 122"/>
          <p:cNvGrpSpPr>
            <a:grpSpLocks/>
          </p:cNvGrpSpPr>
          <p:nvPr/>
        </p:nvGrpSpPr>
        <p:grpSpPr bwMode="auto">
          <a:xfrm>
            <a:off x="7346950" y="2984500"/>
            <a:ext cx="584200" cy="609600"/>
            <a:chOff x="4628" y="1880"/>
            <a:chExt cx="368" cy="384"/>
          </a:xfrm>
        </p:grpSpPr>
        <p:sp>
          <p:nvSpPr>
            <p:cNvPr id="3157" name="Oval 123"/>
            <p:cNvSpPr>
              <a:spLocks noChangeArrowheads="1"/>
            </p:cNvSpPr>
            <p:nvPr/>
          </p:nvSpPr>
          <p:spPr bwMode="auto">
            <a:xfrm>
              <a:off x="4628" y="188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58" name="Rectangle 124"/>
            <p:cNvSpPr>
              <a:spLocks noChangeArrowheads="1"/>
            </p:cNvSpPr>
            <p:nvPr/>
          </p:nvSpPr>
          <p:spPr bwMode="auto">
            <a:xfrm>
              <a:off x="4702" y="203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" name="Group 125"/>
          <p:cNvGrpSpPr>
            <a:grpSpLocks/>
          </p:cNvGrpSpPr>
          <p:nvPr/>
        </p:nvGrpSpPr>
        <p:grpSpPr bwMode="auto">
          <a:xfrm>
            <a:off x="7140575" y="2463800"/>
            <a:ext cx="584200" cy="609600"/>
            <a:chOff x="4498" y="1552"/>
            <a:chExt cx="368" cy="384"/>
          </a:xfrm>
        </p:grpSpPr>
        <p:sp>
          <p:nvSpPr>
            <p:cNvPr id="3155" name="Oval 126"/>
            <p:cNvSpPr>
              <a:spLocks noChangeArrowheads="1"/>
            </p:cNvSpPr>
            <p:nvPr/>
          </p:nvSpPr>
          <p:spPr bwMode="auto">
            <a:xfrm>
              <a:off x="4498" y="1552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56" name="Rectangle 127"/>
            <p:cNvSpPr>
              <a:spLocks noChangeArrowheads="1"/>
            </p:cNvSpPr>
            <p:nvPr/>
          </p:nvSpPr>
          <p:spPr bwMode="auto">
            <a:xfrm>
              <a:off x="4572" y="170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1" name="Group 128"/>
          <p:cNvGrpSpPr>
            <a:grpSpLocks/>
          </p:cNvGrpSpPr>
          <p:nvPr/>
        </p:nvGrpSpPr>
        <p:grpSpPr bwMode="auto">
          <a:xfrm>
            <a:off x="7375525" y="2041525"/>
            <a:ext cx="584200" cy="609600"/>
            <a:chOff x="4646" y="1286"/>
            <a:chExt cx="368" cy="384"/>
          </a:xfrm>
        </p:grpSpPr>
        <p:sp>
          <p:nvSpPr>
            <p:cNvPr id="3153" name="Oval 129"/>
            <p:cNvSpPr>
              <a:spLocks noChangeArrowheads="1"/>
            </p:cNvSpPr>
            <p:nvPr/>
          </p:nvSpPr>
          <p:spPr bwMode="auto">
            <a:xfrm>
              <a:off x="4646" y="1286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54" name="Rectangle 130"/>
            <p:cNvSpPr>
              <a:spLocks noChangeArrowheads="1"/>
            </p:cNvSpPr>
            <p:nvPr/>
          </p:nvSpPr>
          <p:spPr bwMode="auto">
            <a:xfrm>
              <a:off x="4720" y="144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136" name="Group 131"/>
          <p:cNvGrpSpPr>
            <a:grpSpLocks/>
          </p:cNvGrpSpPr>
          <p:nvPr/>
        </p:nvGrpSpPr>
        <p:grpSpPr bwMode="auto">
          <a:xfrm>
            <a:off x="7067550" y="1666875"/>
            <a:ext cx="584200" cy="609600"/>
            <a:chOff x="4452" y="1050"/>
            <a:chExt cx="368" cy="384"/>
          </a:xfrm>
        </p:grpSpPr>
        <p:sp>
          <p:nvSpPr>
            <p:cNvPr id="3151" name="Oval 132"/>
            <p:cNvSpPr>
              <a:spLocks noChangeArrowheads="1"/>
            </p:cNvSpPr>
            <p:nvPr/>
          </p:nvSpPr>
          <p:spPr bwMode="auto">
            <a:xfrm>
              <a:off x="4452" y="105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52" name="Rectangle 133"/>
            <p:cNvSpPr>
              <a:spLocks noChangeArrowheads="1"/>
            </p:cNvSpPr>
            <p:nvPr/>
          </p:nvSpPr>
          <p:spPr bwMode="auto">
            <a:xfrm>
              <a:off x="4526" y="120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9590" name="Text Box 134"/>
          <p:cNvSpPr txBox="1">
            <a:spLocks noChangeArrowheads="1"/>
          </p:cNvSpPr>
          <p:nvPr/>
        </p:nvSpPr>
        <p:spPr bwMode="auto">
          <a:xfrm>
            <a:off x="-85725" y="2578100"/>
            <a:ext cx="4505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maior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parte dos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portadores</a:t>
            </a:r>
            <a:endParaRPr kumimoji="0"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emissor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se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difundem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pela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região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da base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vez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que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são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atraídos</a:t>
            </a:r>
            <a:endParaRPr kumimoji="0"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pelo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coletor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grpSp>
        <p:nvGrpSpPr>
          <p:cNvPr id="3137" name="Group 135"/>
          <p:cNvGrpSpPr>
            <a:grpSpLocks/>
          </p:cNvGrpSpPr>
          <p:nvPr/>
        </p:nvGrpSpPr>
        <p:grpSpPr bwMode="auto">
          <a:xfrm>
            <a:off x="1327150" y="869950"/>
            <a:ext cx="4795838" cy="5035550"/>
            <a:chOff x="836" y="548"/>
            <a:chExt cx="3021" cy="3172"/>
          </a:xfrm>
        </p:grpSpPr>
        <p:sp>
          <p:nvSpPr>
            <p:cNvPr id="3147" name="Text Box 136"/>
            <p:cNvSpPr txBox="1">
              <a:spLocks noChangeArrowheads="1"/>
            </p:cNvSpPr>
            <p:nvPr/>
          </p:nvSpPr>
          <p:spPr bwMode="auto">
            <a:xfrm>
              <a:off x="836" y="3352"/>
              <a:ext cx="118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Note </a:t>
              </a:r>
              <a:r>
                <a:rPr kumimoji="0"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que</a:t>
              </a:r>
              <a:r>
                <a:rPr kumimoji="0"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I</a:t>
              </a:r>
              <a:r>
                <a:rPr kumimoji="0" lang="en-US" sz="16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B</a:t>
              </a:r>
              <a:r>
                <a:rPr kumimoji="0"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é </a:t>
              </a:r>
              <a:r>
                <a:rPr kumimoji="0"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menor</a:t>
              </a:r>
              <a:endPara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  <a:p>
              <a:pPr algn="ctr"/>
              <a:r>
                <a:rPr kumimoji="0"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do </a:t>
              </a:r>
              <a:r>
                <a:rPr kumimoji="0"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que</a:t>
              </a:r>
              <a:r>
                <a:rPr kumimoji="0"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I</a:t>
              </a:r>
              <a:r>
                <a:rPr kumimoji="0" lang="en-US" sz="16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E</a:t>
              </a:r>
              <a:r>
                <a:rPr kumimoji="0"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kumimoji="0"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ou</a:t>
              </a:r>
              <a:r>
                <a:rPr kumimoji="0"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I</a:t>
              </a:r>
              <a:r>
                <a:rPr kumimoji="0" lang="en-US" sz="16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C</a:t>
              </a:r>
              <a:r>
                <a:rPr kumimoji="0"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.</a:t>
              </a:r>
            </a:p>
          </p:txBody>
        </p:sp>
        <p:sp>
          <p:nvSpPr>
            <p:cNvPr id="3148" name="Text Box 137"/>
            <p:cNvSpPr txBox="1">
              <a:spLocks noChangeArrowheads="1"/>
            </p:cNvSpPr>
            <p:nvPr/>
          </p:nvSpPr>
          <p:spPr bwMode="auto">
            <a:xfrm>
              <a:off x="3581" y="548"/>
              <a:ext cx="27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3200" b="1">
                  <a:solidFill>
                    <a:srgbClr val="B50116"/>
                  </a:solidFill>
                  <a:latin typeface="Calibri" pitchFamily="34" charset="0"/>
                </a:rPr>
                <a:t>I</a:t>
              </a:r>
              <a:r>
                <a:rPr kumimoji="0" lang="en-US" sz="3200" b="1" baseline="-25000">
                  <a:solidFill>
                    <a:srgbClr val="B50116"/>
                  </a:solidFill>
                  <a:latin typeface="Calibri" pitchFamily="34" charset="0"/>
                </a:rPr>
                <a:t>C</a:t>
              </a:r>
              <a:endParaRPr kumimoji="0" lang="en-US" sz="3200" b="1">
                <a:solidFill>
                  <a:srgbClr val="B50116"/>
                </a:solidFill>
                <a:latin typeface="Calibri" pitchFamily="34" charset="0"/>
              </a:endParaRPr>
            </a:p>
          </p:txBody>
        </p:sp>
        <p:sp>
          <p:nvSpPr>
            <p:cNvPr id="3149" name="Text Box 138"/>
            <p:cNvSpPr txBox="1">
              <a:spLocks noChangeArrowheads="1"/>
            </p:cNvSpPr>
            <p:nvPr/>
          </p:nvSpPr>
          <p:spPr bwMode="auto">
            <a:xfrm>
              <a:off x="3511" y="2388"/>
              <a:ext cx="28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3200" b="1">
                  <a:solidFill>
                    <a:srgbClr val="B50116"/>
                  </a:solidFill>
                  <a:latin typeface="Calibri" pitchFamily="34" charset="0"/>
                </a:rPr>
                <a:t>I</a:t>
              </a:r>
              <a:r>
                <a:rPr kumimoji="0" lang="en-US" sz="3200" b="1" baseline="-25000">
                  <a:solidFill>
                    <a:srgbClr val="B50116"/>
                  </a:solidFill>
                  <a:latin typeface="Calibri" pitchFamily="34" charset="0"/>
                </a:rPr>
                <a:t>B</a:t>
              </a:r>
              <a:endParaRPr kumimoji="0" lang="en-US" sz="3200" b="1">
                <a:solidFill>
                  <a:srgbClr val="B50116"/>
                </a:solidFill>
                <a:latin typeface="Calibri" pitchFamily="34" charset="0"/>
              </a:endParaRPr>
            </a:p>
          </p:txBody>
        </p:sp>
        <p:sp>
          <p:nvSpPr>
            <p:cNvPr id="3150" name="Text Box 139"/>
            <p:cNvSpPr txBox="1">
              <a:spLocks noChangeArrowheads="1"/>
            </p:cNvSpPr>
            <p:nvPr/>
          </p:nvSpPr>
          <p:spPr bwMode="auto">
            <a:xfrm>
              <a:off x="3515" y="3088"/>
              <a:ext cx="26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3200" b="1" dirty="0">
                  <a:solidFill>
                    <a:srgbClr val="B50116"/>
                  </a:solidFill>
                  <a:latin typeface="Calibri" pitchFamily="34" charset="0"/>
                </a:rPr>
                <a:t>I</a:t>
              </a:r>
              <a:r>
                <a:rPr kumimoji="0" lang="en-US" sz="3200" b="1" baseline="-25000" dirty="0">
                  <a:solidFill>
                    <a:srgbClr val="B50116"/>
                  </a:solidFill>
                  <a:latin typeface="Calibri" pitchFamily="34" charset="0"/>
                </a:rPr>
                <a:t>E</a:t>
              </a:r>
              <a:endParaRPr kumimoji="0" lang="en-US" sz="3200" b="1" dirty="0">
                <a:solidFill>
                  <a:srgbClr val="B50116"/>
                </a:solidFill>
                <a:latin typeface="Calibri" pitchFamily="34" charset="0"/>
              </a:endParaRPr>
            </a:p>
          </p:txBody>
        </p:sp>
      </p:grpSp>
      <p:grpSp>
        <p:nvGrpSpPr>
          <p:cNvPr id="3138" name="Group 140"/>
          <p:cNvGrpSpPr>
            <a:grpSpLocks/>
          </p:cNvGrpSpPr>
          <p:nvPr/>
        </p:nvGrpSpPr>
        <p:grpSpPr bwMode="auto">
          <a:xfrm>
            <a:off x="6991350" y="1228725"/>
            <a:ext cx="584200" cy="609600"/>
            <a:chOff x="4404" y="774"/>
            <a:chExt cx="368" cy="384"/>
          </a:xfrm>
        </p:grpSpPr>
        <p:sp>
          <p:nvSpPr>
            <p:cNvPr id="3145" name="Oval 141"/>
            <p:cNvSpPr>
              <a:spLocks noChangeArrowheads="1"/>
            </p:cNvSpPr>
            <p:nvPr/>
          </p:nvSpPr>
          <p:spPr bwMode="auto">
            <a:xfrm>
              <a:off x="4404" y="774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46" name="Rectangle 142"/>
            <p:cNvSpPr>
              <a:spLocks noChangeArrowheads="1"/>
            </p:cNvSpPr>
            <p:nvPr/>
          </p:nvSpPr>
          <p:spPr bwMode="auto">
            <a:xfrm>
              <a:off x="4476" y="92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139" name="Group 143"/>
          <p:cNvGrpSpPr>
            <a:grpSpLocks/>
          </p:cNvGrpSpPr>
          <p:nvPr/>
        </p:nvGrpSpPr>
        <p:grpSpPr bwMode="auto">
          <a:xfrm>
            <a:off x="7159625" y="971550"/>
            <a:ext cx="584200" cy="609600"/>
            <a:chOff x="4510" y="612"/>
            <a:chExt cx="368" cy="384"/>
          </a:xfrm>
        </p:grpSpPr>
        <p:sp>
          <p:nvSpPr>
            <p:cNvPr id="3143" name="Oval 144"/>
            <p:cNvSpPr>
              <a:spLocks noChangeArrowheads="1"/>
            </p:cNvSpPr>
            <p:nvPr/>
          </p:nvSpPr>
          <p:spPr bwMode="auto">
            <a:xfrm>
              <a:off x="4510" y="612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44" name="Rectangle 145"/>
            <p:cNvSpPr>
              <a:spLocks noChangeArrowheads="1"/>
            </p:cNvSpPr>
            <p:nvPr/>
          </p:nvSpPr>
          <p:spPr bwMode="auto">
            <a:xfrm>
              <a:off x="4584" y="76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140" name="Group 146"/>
          <p:cNvGrpSpPr>
            <a:grpSpLocks/>
          </p:cNvGrpSpPr>
          <p:nvPr/>
        </p:nvGrpSpPr>
        <p:grpSpPr bwMode="auto">
          <a:xfrm>
            <a:off x="5057775" y="1339850"/>
            <a:ext cx="377825" cy="377825"/>
            <a:chOff x="3186" y="844"/>
            <a:chExt cx="238" cy="238"/>
          </a:xfrm>
        </p:grpSpPr>
        <p:sp>
          <p:nvSpPr>
            <p:cNvPr id="3141" name="Rectangle 147"/>
            <p:cNvSpPr>
              <a:spLocks noChangeArrowheads="1"/>
            </p:cNvSpPr>
            <p:nvPr/>
          </p:nvSpPr>
          <p:spPr bwMode="auto">
            <a:xfrm>
              <a:off x="3186" y="932"/>
              <a:ext cx="238" cy="72"/>
            </a:xfrm>
            <a:prstGeom prst="rect">
              <a:avLst/>
            </a:prstGeom>
            <a:solidFill>
              <a:srgbClr val="B5011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42" name="Rectangle 148"/>
            <p:cNvSpPr>
              <a:spLocks noChangeArrowheads="1"/>
            </p:cNvSpPr>
            <p:nvPr/>
          </p:nvSpPr>
          <p:spPr bwMode="auto">
            <a:xfrm rot="5400000">
              <a:off x="3178" y="924"/>
              <a:ext cx="238" cy="72"/>
            </a:xfrm>
            <a:prstGeom prst="rect">
              <a:avLst/>
            </a:prstGeom>
            <a:solidFill>
              <a:srgbClr val="B50116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kumimoji="0" lang="en-US" sz="2800"/>
            </a:p>
            <a:p>
              <a:pPr algn="ctr"/>
              <a:endParaRPr kumimoji="0" lang="en-US" sz="2800"/>
            </a:p>
          </p:txBody>
        </p:sp>
      </p:grpSp>
      <p:graphicFrame>
        <p:nvGraphicFramePr>
          <p:cNvPr id="3074" name="Object 149"/>
          <p:cNvGraphicFramePr>
            <a:graphicFrameLocks noChangeAspect="1"/>
          </p:cNvGraphicFramePr>
          <p:nvPr/>
        </p:nvGraphicFramePr>
        <p:xfrm>
          <a:off x="1787525" y="4581525"/>
          <a:ext cx="1038225" cy="701675"/>
        </p:xfrm>
        <a:graphic>
          <a:graphicData uri="http://schemas.openxmlformats.org/presentationml/2006/ole">
            <p:oleObj spid="_x0000_s3074" name="Image" r:id="rId3" imgW="588215" imgH="399255" progId="">
              <p:embed/>
            </p:oleObj>
          </a:graphicData>
        </a:graphic>
      </p:graphicFrame>
      <p:sp>
        <p:nvSpPr>
          <p:cNvPr id="150" name="Text Box 11"/>
          <p:cNvSpPr txBox="1">
            <a:spLocks noChangeArrowheads="1"/>
          </p:cNvSpPr>
          <p:nvPr/>
        </p:nvSpPr>
        <p:spPr bwMode="auto">
          <a:xfrm>
            <a:off x="133350" y="260350"/>
            <a:ext cx="445686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700" dirty="0" err="1">
                <a:solidFill>
                  <a:srgbClr val="FF0000"/>
                </a:solidFill>
                <a:latin typeface="Calibri" pitchFamily="34" charset="0"/>
              </a:rPr>
              <a:t>Polaridade</a:t>
            </a:r>
            <a:r>
              <a:rPr kumimoji="0" lang="en-US" sz="2700" dirty="0">
                <a:solidFill>
                  <a:srgbClr val="FF0000"/>
                </a:solidFill>
                <a:latin typeface="Calibri" pitchFamily="34" charset="0"/>
              </a:rPr>
              <a:t> de Transistor NPN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2"/>
          <p:cNvSpPr>
            <a:spLocks noChangeArrowheads="1"/>
          </p:cNvSpPr>
          <p:nvPr/>
        </p:nvSpPr>
        <p:spPr bwMode="auto">
          <a:xfrm>
            <a:off x="5378450" y="158750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4100" name="Freeform 3"/>
          <p:cNvSpPr>
            <a:spLocks noChangeArrowheads="1"/>
          </p:cNvSpPr>
          <p:nvPr/>
        </p:nvSpPr>
        <p:spPr bwMode="auto">
          <a:xfrm>
            <a:off x="5575300" y="304800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 rot="4314316">
            <a:off x="5848350" y="298450"/>
            <a:ext cx="393700" cy="4381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5445125" y="244475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708775" y="4492625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N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6772275" y="3114675"/>
            <a:ext cx="400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P</a:t>
            </a: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6721475" y="1736725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N</a:t>
            </a:r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6600825" y="3800475"/>
            <a:ext cx="1692275" cy="2035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6604000" y="927100"/>
            <a:ext cx="1692275" cy="2035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6604000" y="2962275"/>
            <a:ext cx="1692275" cy="835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09" name="Line 12"/>
          <p:cNvSpPr>
            <a:spLocks noChangeShapeType="1"/>
          </p:cNvSpPr>
          <p:nvPr/>
        </p:nvSpPr>
        <p:spPr bwMode="auto">
          <a:xfrm>
            <a:off x="7451725" y="563245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auto">
          <a:xfrm>
            <a:off x="7435850" y="46037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111" name="Group 14"/>
          <p:cNvGrpSpPr>
            <a:grpSpLocks/>
          </p:cNvGrpSpPr>
          <p:nvPr/>
        </p:nvGrpSpPr>
        <p:grpSpPr bwMode="auto">
          <a:xfrm>
            <a:off x="6905625" y="1114425"/>
            <a:ext cx="584200" cy="609600"/>
            <a:chOff x="4350" y="702"/>
            <a:chExt cx="368" cy="384"/>
          </a:xfrm>
        </p:grpSpPr>
        <p:sp>
          <p:nvSpPr>
            <p:cNvPr id="4240" name="Oval 15"/>
            <p:cNvSpPr>
              <a:spLocks noChangeArrowheads="1"/>
            </p:cNvSpPr>
            <p:nvPr/>
          </p:nvSpPr>
          <p:spPr bwMode="auto">
            <a:xfrm>
              <a:off x="4350" y="702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41" name="Rectangle 16"/>
            <p:cNvSpPr>
              <a:spLocks noChangeArrowheads="1"/>
            </p:cNvSpPr>
            <p:nvPr/>
          </p:nvSpPr>
          <p:spPr bwMode="auto">
            <a:xfrm>
              <a:off x="4424" y="85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12" name="Group 17"/>
          <p:cNvGrpSpPr>
            <a:grpSpLocks/>
          </p:cNvGrpSpPr>
          <p:nvPr/>
        </p:nvGrpSpPr>
        <p:grpSpPr bwMode="auto">
          <a:xfrm>
            <a:off x="7550150" y="1117600"/>
            <a:ext cx="584200" cy="609600"/>
            <a:chOff x="4756" y="704"/>
            <a:chExt cx="368" cy="384"/>
          </a:xfrm>
        </p:grpSpPr>
        <p:sp>
          <p:nvSpPr>
            <p:cNvPr id="4238" name="Oval 18"/>
            <p:cNvSpPr>
              <a:spLocks noChangeArrowheads="1"/>
            </p:cNvSpPr>
            <p:nvPr/>
          </p:nvSpPr>
          <p:spPr bwMode="auto">
            <a:xfrm>
              <a:off x="4756" y="704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39" name="Rectangle 19"/>
            <p:cNvSpPr>
              <a:spLocks noChangeArrowheads="1"/>
            </p:cNvSpPr>
            <p:nvPr/>
          </p:nvSpPr>
          <p:spPr bwMode="auto">
            <a:xfrm>
              <a:off x="4828" y="8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13" name="Group 20"/>
          <p:cNvGrpSpPr>
            <a:grpSpLocks/>
          </p:cNvGrpSpPr>
          <p:nvPr/>
        </p:nvGrpSpPr>
        <p:grpSpPr bwMode="auto">
          <a:xfrm>
            <a:off x="6651625" y="1679575"/>
            <a:ext cx="584200" cy="609600"/>
            <a:chOff x="4190" y="1058"/>
            <a:chExt cx="368" cy="384"/>
          </a:xfrm>
        </p:grpSpPr>
        <p:sp>
          <p:nvSpPr>
            <p:cNvPr id="4236" name="Oval 21"/>
            <p:cNvSpPr>
              <a:spLocks noChangeArrowheads="1"/>
            </p:cNvSpPr>
            <p:nvPr/>
          </p:nvSpPr>
          <p:spPr bwMode="auto">
            <a:xfrm>
              <a:off x="4190" y="1058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37" name="Rectangle 22"/>
            <p:cNvSpPr>
              <a:spLocks noChangeArrowheads="1"/>
            </p:cNvSpPr>
            <p:nvPr/>
          </p:nvSpPr>
          <p:spPr bwMode="auto">
            <a:xfrm>
              <a:off x="4264" y="121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14" name="Text Box 23"/>
          <p:cNvSpPr txBox="1">
            <a:spLocks noChangeArrowheads="1"/>
          </p:cNvSpPr>
          <p:nvPr/>
        </p:nvSpPr>
        <p:spPr bwMode="auto">
          <a:xfrm>
            <a:off x="8359775" y="1720850"/>
            <a:ext cx="37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C</a:t>
            </a:r>
          </a:p>
        </p:txBody>
      </p:sp>
      <p:grpSp>
        <p:nvGrpSpPr>
          <p:cNvPr id="4115" name="Group 24"/>
          <p:cNvGrpSpPr>
            <a:grpSpLocks/>
          </p:cNvGrpSpPr>
          <p:nvPr/>
        </p:nvGrpSpPr>
        <p:grpSpPr bwMode="auto">
          <a:xfrm>
            <a:off x="7559675" y="3149600"/>
            <a:ext cx="609600" cy="609600"/>
            <a:chOff x="4762" y="1984"/>
            <a:chExt cx="384" cy="384"/>
          </a:xfrm>
        </p:grpSpPr>
        <p:sp>
          <p:nvSpPr>
            <p:cNvPr id="4232" name="Oval 25"/>
            <p:cNvSpPr>
              <a:spLocks noChangeArrowheads="1"/>
            </p:cNvSpPr>
            <p:nvPr/>
          </p:nvSpPr>
          <p:spPr bwMode="auto">
            <a:xfrm>
              <a:off x="4762" y="1984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33" name="Group 26"/>
            <p:cNvGrpSpPr>
              <a:grpSpLocks/>
            </p:cNvGrpSpPr>
            <p:nvPr/>
          </p:nvGrpSpPr>
          <p:grpSpPr bwMode="auto">
            <a:xfrm>
              <a:off x="4838" y="2060"/>
              <a:ext cx="230" cy="230"/>
              <a:chOff x="4838" y="2060"/>
              <a:chExt cx="230" cy="230"/>
            </a:xfrm>
          </p:grpSpPr>
          <p:sp>
            <p:nvSpPr>
              <p:cNvPr id="4234" name="Rectangle 27"/>
              <p:cNvSpPr>
                <a:spLocks noChangeArrowheads="1"/>
              </p:cNvSpPr>
              <p:nvPr/>
            </p:nvSpPr>
            <p:spPr bwMode="auto">
              <a:xfrm>
                <a:off x="4838" y="2136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35" name="Rectangle 28"/>
              <p:cNvSpPr>
                <a:spLocks noChangeArrowheads="1"/>
              </p:cNvSpPr>
              <p:nvPr/>
            </p:nvSpPr>
            <p:spPr bwMode="auto">
              <a:xfrm rot="5400000">
                <a:off x="4836" y="2135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116" name="Group 29"/>
          <p:cNvGrpSpPr>
            <a:grpSpLocks/>
          </p:cNvGrpSpPr>
          <p:nvPr/>
        </p:nvGrpSpPr>
        <p:grpSpPr bwMode="auto">
          <a:xfrm>
            <a:off x="6645275" y="3168650"/>
            <a:ext cx="609600" cy="609600"/>
            <a:chOff x="4186" y="1996"/>
            <a:chExt cx="384" cy="384"/>
          </a:xfrm>
        </p:grpSpPr>
        <p:sp>
          <p:nvSpPr>
            <p:cNvPr id="4228" name="Oval 30"/>
            <p:cNvSpPr>
              <a:spLocks noChangeArrowheads="1"/>
            </p:cNvSpPr>
            <p:nvPr/>
          </p:nvSpPr>
          <p:spPr bwMode="auto">
            <a:xfrm>
              <a:off x="4186" y="1996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29" name="Group 31"/>
            <p:cNvGrpSpPr>
              <a:grpSpLocks/>
            </p:cNvGrpSpPr>
            <p:nvPr/>
          </p:nvGrpSpPr>
          <p:grpSpPr bwMode="auto">
            <a:xfrm>
              <a:off x="4262" y="2072"/>
              <a:ext cx="230" cy="230"/>
              <a:chOff x="4262" y="2072"/>
              <a:chExt cx="230" cy="230"/>
            </a:xfrm>
          </p:grpSpPr>
          <p:sp>
            <p:nvSpPr>
              <p:cNvPr id="4230" name="Rectangle 32"/>
              <p:cNvSpPr>
                <a:spLocks noChangeArrowheads="1"/>
              </p:cNvSpPr>
              <p:nvPr/>
            </p:nvSpPr>
            <p:spPr bwMode="auto">
              <a:xfrm>
                <a:off x="4262" y="2148"/>
                <a:ext cx="228" cy="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31" name="Rectangle 33"/>
              <p:cNvSpPr>
                <a:spLocks noChangeArrowheads="1"/>
              </p:cNvSpPr>
              <p:nvPr/>
            </p:nvSpPr>
            <p:spPr bwMode="auto">
              <a:xfrm rot="5400000">
                <a:off x="4259" y="2147"/>
                <a:ext cx="229" cy="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4117" name="Text Box 34"/>
          <p:cNvSpPr txBox="1">
            <a:spLocks noChangeArrowheads="1"/>
          </p:cNvSpPr>
          <p:nvPr/>
        </p:nvSpPr>
        <p:spPr bwMode="auto">
          <a:xfrm>
            <a:off x="8366125" y="3079750"/>
            <a:ext cx="386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B</a:t>
            </a:r>
          </a:p>
        </p:txBody>
      </p:sp>
      <p:grpSp>
        <p:nvGrpSpPr>
          <p:cNvPr id="4118" name="Group 35"/>
          <p:cNvGrpSpPr>
            <a:grpSpLocks/>
          </p:cNvGrpSpPr>
          <p:nvPr/>
        </p:nvGrpSpPr>
        <p:grpSpPr bwMode="auto">
          <a:xfrm>
            <a:off x="6657975" y="3794125"/>
            <a:ext cx="584200" cy="609600"/>
            <a:chOff x="4194" y="2390"/>
            <a:chExt cx="368" cy="384"/>
          </a:xfrm>
        </p:grpSpPr>
        <p:sp>
          <p:nvSpPr>
            <p:cNvPr id="4226" name="Oval 36"/>
            <p:cNvSpPr>
              <a:spLocks noChangeArrowheads="1"/>
            </p:cNvSpPr>
            <p:nvPr/>
          </p:nvSpPr>
          <p:spPr bwMode="auto">
            <a:xfrm>
              <a:off x="4194" y="239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27" name="Rectangle 37"/>
            <p:cNvSpPr>
              <a:spLocks noChangeArrowheads="1"/>
            </p:cNvSpPr>
            <p:nvPr/>
          </p:nvSpPr>
          <p:spPr bwMode="auto">
            <a:xfrm>
              <a:off x="4268" y="254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19" name="Group 38"/>
          <p:cNvGrpSpPr>
            <a:grpSpLocks/>
          </p:cNvGrpSpPr>
          <p:nvPr/>
        </p:nvGrpSpPr>
        <p:grpSpPr bwMode="auto">
          <a:xfrm>
            <a:off x="7169150" y="5086350"/>
            <a:ext cx="584200" cy="609600"/>
            <a:chOff x="4516" y="3204"/>
            <a:chExt cx="368" cy="384"/>
          </a:xfrm>
        </p:grpSpPr>
        <p:sp>
          <p:nvSpPr>
            <p:cNvPr id="4224" name="Oval 39"/>
            <p:cNvSpPr>
              <a:spLocks noChangeArrowheads="1"/>
            </p:cNvSpPr>
            <p:nvPr/>
          </p:nvSpPr>
          <p:spPr bwMode="auto">
            <a:xfrm>
              <a:off x="4516" y="3204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25" name="Rectangle 40"/>
            <p:cNvSpPr>
              <a:spLocks noChangeArrowheads="1"/>
            </p:cNvSpPr>
            <p:nvPr/>
          </p:nvSpPr>
          <p:spPr bwMode="auto">
            <a:xfrm>
              <a:off x="4588" y="33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20" name="Group 41"/>
          <p:cNvGrpSpPr>
            <a:grpSpLocks/>
          </p:cNvGrpSpPr>
          <p:nvPr/>
        </p:nvGrpSpPr>
        <p:grpSpPr bwMode="auto">
          <a:xfrm>
            <a:off x="6661150" y="5156200"/>
            <a:ext cx="584200" cy="609600"/>
            <a:chOff x="4196" y="3248"/>
            <a:chExt cx="368" cy="384"/>
          </a:xfrm>
        </p:grpSpPr>
        <p:sp>
          <p:nvSpPr>
            <p:cNvPr id="4222" name="Oval 42"/>
            <p:cNvSpPr>
              <a:spLocks noChangeArrowheads="1"/>
            </p:cNvSpPr>
            <p:nvPr/>
          </p:nvSpPr>
          <p:spPr bwMode="auto">
            <a:xfrm>
              <a:off x="4196" y="3248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23" name="Rectangle 43"/>
            <p:cNvSpPr>
              <a:spLocks noChangeArrowheads="1"/>
            </p:cNvSpPr>
            <p:nvPr/>
          </p:nvSpPr>
          <p:spPr bwMode="auto">
            <a:xfrm>
              <a:off x="4270" y="340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21" name="Group 44"/>
          <p:cNvGrpSpPr>
            <a:grpSpLocks/>
          </p:cNvGrpSpPr>
          <p:nvPr/>
        </p:nvGrpSpPr>
        <p:grpSpPr bwMode="auto">
          <a:xfrm>
            <a:off x="7505700" y="4619625"/>
            <a:ext cx="584200" cy="609600"/>
            <a:chOff x="4728" y="2910"/>
            <a:chExt cx="368" cy="384"/>
          </a:xfrm>
        </p:grpSpPr>
        <p:sp>
          <p:nvSpPr>
            <p:cNvPr id="4220" name="Oval 45"/>
            <p:cNvSpPr>
              <a:spLocks noChangeArrowheads="1"/>
            </p:cNvSpPr>
            <p:nvPr/>
          </p:nvSpPr>
          <p:spPr bwMode="auto">
            <a:xfrm>
              <a:off x="4728" y="2910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21" name="Rectangle 46"/>
            <p:cNvSpPr>
              <a:spLocks noChangeArrowheads="1"/>
            </p:cNvSpPr>
            <p:nvPr/>
          </p:nvSpPr>
          <p:spPr bwMode="auto">
            <a:xfrm>
              <a:off x="4800" y="306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22" name="Group 47"/>
          <p:cNvGrpSpPr>
            <a:grpSpLocks/>
          </p:cNvGrpSpPr>
          <p:nvPr/>
        </p:nvGrpSpPr>
        <p:grpSpPr bwMode="auto">
          <a:xfrm>
            <a:off x="6689725" y="4479925"/>
            <a:ext cx="584200" cy="609600"/>
            <a:chOff x="4214" y="2822"/>
            <a:chExt cx="368" cy="384"/>
          </a:xfrm>
        </p:grpSpPr>
        <p:sp>
          <p:nvSpPr>
            <p:cNvPr id="4218" name="Oval 48"/>
            <p:cNvSpPr>
              <a:spLocks noChangeArrowheads="1"/>
            </p:cNvSpPr>
            <p:nvPr/>
          </p:nvSpPr>
          <p:spPr bwMode="auto">
            <a:xfrm>
              <a:off x="4214" y="2822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19" name="Rectangle 49"/>
            <p:cNvSpPr>
              <a:spLocks noChangeArrowheads="1"/>
            </p:cNvSpPr>
            <p:nvPr/>
          </p:nvSpPr>
          <p:spPr bwMode="auto">
            <a:xfrm>
              <a:off x="4286" y="297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23" name="Group 50"/>
          <p:cNvGrpSpPr>
            <a:grpSpLocks/>
          </p:cNvGrpSpPr>
          <p:nvPr/>
        </p:nvGrpSpPr>
        <p:grpSpPr bwMode="auto">
          <a:xfrm>
            <a:off x="7124700" y="3778250"/>
            <a:ext cx="584200" cy="609600"/>
            <a:chOff x="4488" y="2380"/>
            <a:chExt cx="368" cy="384"/>
          </a:xfrm>
        </p:grpSpPr>
        <p:sp>
          <p:nvSpPr>
            <p:cNvPr id="4216" name="Oval 51"/>
            <p:cNvSpPr>
              <a:spLocks noChangeArrowheads="1"/>
            </p:cNvSpPr>
            <p:nvPr/>
          </p:nvSpPr>
          <p:spPr bwMode="auto">
            <a:xfrm>
              <a:off x="4488" y="2380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17" name="Rectangle 52"/>
            <p:cNvSpPr>
              <a:spLocks noChangeArrowheads="1"/>
            </p:cNvSpPr>
            <p:nvPr/>
          </p:nvSpPr>
          <p:spPr bwMode="auto">
            <a:xfrm>
              <a:off x="4560" y="253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24" name="Group 53"/>
          <p:cNvGrpSpPr>
            <a:grpSpLocks/>
          </p:cNvGrpSpPr>
          <p:nvPr/>
        </p:nvGrpSpPr>
        <p:grpSpPr bwMode="auto">
          <a:xfrm>
            <a:off x="7610475" y="5086350"/>
            <a:ext cx="584200" cy="609600"/>
            <a:chOff x="4794" y="3204"/>
            <a:chExt cx="368" cy="384"/>
          </a:xfrm>
        </p:grpSpPr>
        <p:sp>
          <p:nvSpPr>
            <p:cNvPr id="4214" name="Oval 54"/>
            <p:cNvSpPr>
              <a:spLocks noChangeArrowheads="1"/>
            </p:cNvSpPr>
            <p:nvPr/>
          </p:nvSpPr>
          <p:spPr bwMode="auto">
            <a:xfrm>
              <a:off x="4794" y="3204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15" name="Rectangle 55"/>
            <p:cNvSpPr>
              <a:spLocks noChangeArrowheads="1"/>
            </p:cNvSpPr>
            <p:nvPr/>
          </p:nvSpPr>
          <p:spPr bwMode="auto">
            <a:xfrm>
              <a:off x="4868" y="33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6943725" y="3533775"/>
            <a:ext cx="584200" cy="609600"/>
            <a:chOff x="4374" y="2226"/>
            <a:chExt cx="368" cy="384"/>
          </a:xfrm>
        </p:grpSpPr>
        <p:sp>
          <p:nvSpPr>
            <p:cNvPr id="4212" name="Oval 57"/>
            <p:cNvSpPr>
              <a:spLocks noChangeArrowheads="1"/>
            </p:cNvSpPr>
            <p:nvPr/>
          </p:nvSpPr>
          <p:spPr bwMode="auto">
            <a:xfrm>
              <a:off x="4374" y="2226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13" name="Rectangle 58"/>
            <p:cNvSpPr>
              <a:spLocks noChangeArrowheads="1"/>
            </p:cNvSpPr>
            <p:nvPr/>
          </p:nvSpPr>
          <p:spPr bwMode="auto">
            <a:xfrm>
              <a:off x="4446" y="237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26" name="Group 59"/>
          <p:cNvGrpSpPr>
            <a:grpSpLocks/>
          </p:cNvGrpSpPr>
          <p:nvPr/>
        </p:nvGrpSpPr>
        <p:grpSpPr bwMode="auto">
          <a:xfrm>
            <a:off x="7686675" y="3781425"/>
            <a:ext cx="584200" cy="609600"/>
            <a:chOff x="4842" y="2382"/>
            <a:chExt cx="368" cy="384"/>
          </a:xfrm>
        </p:grpSpPr>
        <p:sp>
          <p:nvSpPr>
            <p:cNvPr id="4210" name="Oval 60"/>
            <p:cNvSpPr>
              <a:spLocks noChangeArrowheads="1"/>
            </p:cNvSpPr>
            <p:nvPr/>
          </p:nvSpPr>
          <p:spPr bwMode="auto">
            <a:xfrm>
              <a:off x="4842" y="2382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11" name="Rectangle 61"/>
            <p:cNvSpPr>
              <a:spLocks noChangeArrowheads="1"/>
            </p:cNvSpPr>
            <p:nvPr/>
          </p:nvSpPr>
          <p:spPr bwMode="auto">
            <a:xfrm>
              <a:off x="4914" y="253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27" name="Group 62"/>
          <p:cNvGrpSpPr>
            <a:grpSpLocks/>
          </p:cNvGrpSpPr>
          <p:nvPr/>
        </p:nvGrpSpPr>
        <p:grpSpPr bwMode="auto">
          <a:xfrm>
            <a:off x="7315200" y="5168900"/>
            <a:ext cx="584200" cy="609600"/>
            <a:chOff x="4608" y="3256"/>
            <a:chExt cx="368" cy="384"/>
          </a:xfrm>
        </p:grpSpPr>
        <p:sp>
          <p:nvSpPr>
            <p:cNvPr id="4208" name="Oval 63"/>
            <p:cNvSpPr>
              <a:spLocks noChangeArrowheads="1"/>
            </p:cNvSpPr>
            <p:nvPr/>
          </p:nvSpPr>
          <p:spPr bwMode="auto">
            <a:xfrm>
              <a:off x="4608" y="3256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9" name="Rectangle 64"/>
            <p:cNvSpPr>
              <a:spLocks noChangeArrowheads="1"/>
            </p:cNvSpPr>
            <p:nvPr/>
          </p:nvSpPr>
          <p:spPr bwMode="auto">
            <a:xfrm>
              <a:off x="4682" y="341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28" name="Group 65"/>
          <p:cNvGrpSpPr>
            <a:grpSpLocks/>
          </p:cNvGrpSpPr>
          <p:nvPr/>
        </p:nvGrpSpPr>
        <p:grpSpPr bwMode="auto">
          <a:xfrm>
            <a:off x="7499350" y="4222750"/>
            <a:ext cx="584200" cy="609600"/>
            <a:chOff x="4724" y="2660"/>
            <a:chExt cx="368" cy="384"/>
          </a:xfrm>
        </p:grpSpPr>
        <p:sp>
          <p:nvSpPr>
            <p:cNvPr id="4206" name="Oval 66"/>
            <p:cNvSpPr>
              <a:spLocks noChangeArrowheads="1"/>
            </p:cNvSpPr>
            <p:nvPr/>
          </p:nvSpPr>
          <p:spPr bwMode="auto">
            <a:xfrm>
              <a:off x="4724" y="2660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7" name="Rectangle 67"/>
            <p:cNvSpPr>
              <a:spLocks noChangeArrowheads="1"/>
            </p:cNvSpPr>
            <p:nvPr/>
          </p:nvSpPr>
          <p:spPr bwMode="auto">
            <a:xfrm>
              <a:off x="4798" y="281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29" name="Group 68"/>
          <p:cNvGrpSpPr>
            <a:grpSpLocks/>
          </p:cNvGrpSpPr>
          <p:nvPr/>
        </p:nvGrpSpPr>
        <p:grpSpPr bwMode="auto">
          <a:xfrm>
            <a:off x="7035800" y="4610100"/>
            <a:ext cx="584200" cy="609600"/>
            <a:chOff x="4432" y="2904"/>
            <a:chExt cx="368" cy="384"/>
          </a:xfrm>
        </p:grpSpPr>
        <p:sp>
          <p:nvSpPr>
            <p:cNvPr id="4204" name="Oval 69"/>
            <p:cNvSpPr>
              <a:spLocks noChangeArrowheads="1"/>
            </p:cNvSpPr>
            <p:nvPr/>
          </p:nvSpPr>
          <p:spPr bwMode="auto">
            <a:xfrm>
              <a:off x="4432" y="2904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5" name="Rectangle 70"/>
            <p:cNvSpPr>
              <a:spLocks noChangeArrowheads="1"/>
            </p:cNvSpPr>
            <p:nvPr/>
          </p:nvSpPr>
          <p:spPr bwMode="auto">
            <a:xfrm>
              <a:off x="4506" y="305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30" name="Text Box 71"/>
          <p:cNvSpPr txBox="1">
            <a:spLocks noChangeArrowheads="1"/>
          </p:cNvSpPr>
          <p:nvPr/>
        </p:nvSpPr>
        <p:spPr bwMode="auto">
          <a:xfrm>
            <a:off x="8382000" y="4511675"/>
            <a:ext cx="3593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E</a:t>
            </a:r>
          </a:p>
        </p:txBody>
      </p:sp>
      <p:grpSp>
        <p:nvGrpSpPr>
          <p:cNvPr id="4131" name="Group 72"/>
          <p:cNvGrpSpPr>
            <a:grpSpLocks/>
          </p:cNvGrpSpPr>
          <p:nvPr/>
        </p:nvGrpSpPr>
        <p:grpSpPr bwMode="auto">
          <a:xfrm rot="16200000" flipH="1">
            <a:off x="4752975" y="4403725"/>
            <a:ext cx="482600" cy="615950"/>
            <a:chOff x="2994" y="2978"/>
            <a:chExt cx="304" cy="388"/>
          </a:xfrm>
        </p:grpSpPr>
        <p:sp>
          <p:nvSpPr>
            <p:cNvPr id="4200" name="Line 73"/>
            <p:cNvSpPr>
              <a:spLocks noChangeShapeType="1"/>
            </p:cNvSpPr>
            <p:nvPr/>
          </p:nvSpPr>
          <p:spPr bwMode="auto">
            <a:xfrm>
              <a:off x="2994" y="2978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1" name="Line 74"/>
            <p:cNvSpPr>
              <a:spLocks noChangeShapeType="1"/>
            </p:cNvSpPr>
            <p:nvPr/>
          </p:nvSpPr>
          <p:spPr bwMode="auto">
            <a:xfrm>
              <a:off x="3204" y="2978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2" name="Line 75"/>
            <p:cNvSpPr>
              <a:spLocks noChangeShapeType="1"/>
            </p:cNvSpPr>
            <p:nvPr/>
          </p:nvSpPr>
          <p:spPr bwMode="auto">
            <a:xfrm>
              <a:off x="3298" y="3056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3" name="Line 76"/>
            <p:cNvSpPr>
              <a:spLocks noChangeShapeType="1"/>
            </p:cNvSpPr>
            <p:nvPr/>
          </p:nvSpPr>
          <p:spPr bwMode="auto">
            <a:xfrm>
              <a:off x="3098" y="3056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132" name="Line 77"/>
          <p:cNvSpPr>
            <a:spLocks noChangeShapeType="1"/>
          </p:cNvSpPr>
          <p:nvPr/>
        </p:nvSpPr>
        <p:spPr bwMode="auto">
          <a:xfrm flipV="1">
            <a:off x="5000625" y="3044825"/>
            <a:ext cx="0" cy="1409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3" name="Line 78"/>
          <p:cNvSpPr>
            <a:spLocks noChangeShapeType="1"/>
          </p:cNvSpPr>
          <p:nvPr/>
        </p:nvSpPr>
        <p:spPr bwMode="auto">
          <a:xfrm flipH="1" flipV="1">
            <a:off x="4991100" y="4933950"/>
            <a:ext cx="0" cy="1146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4" name="AutoShape 79"/>
          <p:cNvSpPr>
            <a:spLocks noChangeArrowheads="1"/>
          </p:cNvSpPr>
          <p:nvPr/>
        </p:nvSpPr>
        <p:spPr bwMode="auto">
          <a:xfrm>
            <a:off x="5210175" y="5657850"/>
            <a:ext cx="1120775" cy="771525"/>
          </a:xfrm>
          <a:prstGeom prst="roundRect">
            <a:avLst>
              <a:gd name="adj" fmla="val 16463"/>
            </a:avLst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Harsh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4135" name="AutoShape 80"/>
          <p:cNvSpPr>
            <a:spLocks noChangeArrowheads="1"/>
          </p:cNvSpPr>
          <p:nvPr/>
        </p:nvSpPr>
        <p:spPr bwMode="auto">
          <a:xfrm>
            <a:off x="5276850" y="5737225"/>
            <a:ext cx="987425" cy="523875"/>
          </a:xfrm>
          <a:prstGeom prst="roundRect">
            <a:avLst>
              <a:gd name="adj" fmla="val 1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36" name="Freeform 81"/>
          <p:cNvSpPr>
            <a:spLocks noChangeArrowheads="1"/>
          </p:cNvSpPr>
          <p:nvPr/>
        </p:nvSpPr>
        <p:spPr bwMode="auto">
          <a:xfrm>
            <a:off x="5403850" y="5803900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7" name="Line 82"/>
          <p:cNvSpPr>
            <a:spLocks noChangeShapeType="1"/>
          </p:cNvSpPr>
          <p:nvPr/>
        </p:nvSpPr>
        <p:spPr bwMode="auto">
          <a:xfrm flipH="1">
            <a:off x="6407150" y="6054725"/>
            <a:ext cx="1063625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8" name="Line 83"/>
          <p:cNvSpPr>
            <a:spLocks noChangeShapeType="1"/>
          </p:cNvSpPr>
          <p:nvPr/>
        </p:nvSpPr>
        <p:spPr bwMode="auto">
          <a:xfrm>
            <a:off x="5006975" y="6051550"/>
            <a:ext cx="196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139" name="Group 84"/>
          <p:cNvGrpSpPr>
            <a:grpSpLocks/>
          </p:cNvGrpSpPr>
          <p:nvPr/>
        </p:nvGrpSpPr>
        <p:grpSpPr bwMode="auto">
          <a:xfrm rot="16200000" flipH="1">
            <a:off x="4759325" y="1746250"/>
            <a:ext cx="482600" cy="615950"/>
            <a:chOff x="2998" y="1100"/>
            <a:chExt cx="304" cy="388"/>
          </a:xfrm>
        </p:grpSpPr>
        <p:sp>
          <p:nvSpPr>
            <p:cNvPr id="4196" name="Line 85"/>
            <p:cNvSpPr>
              <a:spLocks noChangeShapeType="1"/>
            </p:cNvSpPr>
            <p:nvPr/>
          </p:nvSpPr>
          <p:spPr bwMode="auto">
            <a:xfrm>
              <a:off x="2998" y="1100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97" name="Line 86"/>
            <p:cNvSpPr>
              <a:spLocks noChangeShapeType="1"/>
            </p:cNvSpPr>
            <p:nvPr/>
          </p:nvSpPr>
          <p:spPr bwMode="auto">
            <a:xfrm>
              <a:off x="3206" y="1100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98" name="Line 87"/>
            <p:cNvSpPr>
              <a:spLocks noChangeShapeType="1"/>
            </p:cNvSpPr>
            <p:nvPr/>
          </p:nvSpPr>
          <p:spPr bwMode="auto">
            <a:xfrm>
              <a:off x="3302" y="1178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99" name="Line 88"/>
            <p:cNvSpPr>
              <a:spLocks noChangeShapeType="1"/>
            </p:cNvSpPr>
            <p:nvPr/>
          </p:nvSpPr>
          <p:spPr bwMode="auto">
            <a:xfrm>
              <a:off x="3102" y="1178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140" name="Line 89"/>
          <p:cNvSpPr>
            <a:spLocks noChangeShapeType="1"/>
          </p:cNvSpPr>
          <p:nvPr/>
        </p:nvSpPr>
        <p:spPr bwMode="auto">
          <a:xfrm flipH="1" flipV="1">
            <a:off x="4994275" y="441325"/>
            <a:ext cx="0" cy="1397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41" name="Line 90"/>
          <p:cNvSpPr>
            <a:spLocks noChangeShapeType="1"/>
          </p:cNvSpPr>
          <p:nvPr/>
        </p:nvSpPr>
        <p:spPr bwMode="auto">
          <a:xfrm flipH="1" flipV="1">
            <a:off x="4997450" y="2311400"/>
            <a:ext cx="0" cy="1146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42" name="Line 91"/>
          <p:cNvSpPr>
            <a:spLocks noChangeShapeType="1"/>
          </p:cNvSpPr>
          <p:nvPr/>
        </p:nvSpPr>
        <p:spPr bwMode="auto">
          <a:xfrm>
            <a:off x="4981575" y="466725"/>
            <a:ext cx="40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43" name="Line 92"/>
          <p:cNvSpPr>
            <a:spLocks noChangeShapeType="1"/>
          </p:cNvSpPr>
          <p:nvPr/>
        </p:nvSpPr>
        <p:spPr bwMode="auto">
          <a:xfrm flipH="1">
            <a:off x="6584950" y="476250"/>
            <a:ext cx="854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44" name="Line 93"/>
          <p:cNvSpPr>
            <a:spLocks noChangeShapeType="1"/>
          </p:cNvSpPr>
          <p:nvPr/>
        </p:nvSpPr>
        <p:spPr bwMode="auto">
          <a:xfrm rot="4314316">
            <a:off x="5676900" y="5797550"/>
            <a:ext cx="393700" cy="4381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45" name="Line 94"/>
          <p:cNvSpPr>
            <a:spLocks noChangeShapeType="1"/>
          </p:cNvSpPr>
          <p:nvPr/>
        </p:nvSpPr>
        <p:spPr bwMode="auto">
          <a:xfrm flipH="1">
            <a:off x="4975225" y="3384550"/>
            <a:ext cx="196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46" name="Line 95"/>
          <p:cNvSpPr>
            <a:spLocks noChangeShapeType="1"/>
          </p:cNvSpPr>
          <p:nvPr/>
        </p:nvSpPr>
        <p:spPr bwMode="auto">
          <a:xfrm flipH="1">
            <a:off x="6375400" y="3365500"/>
            <a:ext cx="2222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3" name="Group 96"/>
          <p:cNvGrpSpPr>
            <a:grpSpLocks/>
          </p:cNvGrpSpPr>
          <p:nvPr/>
        </p:nvGrpSpPr>
        <p:grpSpPr bwMode="auto">
          <a:xfrm>
            <a:off x="7194550" y="3076575"/>
            <a:ext cx="584200" cy="609600"/>
            <a:chOff x="4532" y="1938"/>
            <a:chExt cx="368" cy="384"/>
          </a:xfrm>
        </p:grpSpPr>
        <p:sp>
          <p:nvSpPr>
            <p:cNvPr id="4194" name="Oval 97"/>
            <p:cNvSpPr>
              <a:spLocks noChangeArrowheads="1"/>
            </p:cNvSpPr>
            <p:nvPr/>
          </p:nvSpPr>
          <p:spPr bwMode="auto">
            <a:xfrm>
              <a:off x="4532" y="1938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95" name="Rectangle 98"/>
            <p:cNvSpPr>
              <a:spLocks noChangeArrowheads="1"/>
            </p:cNvSpPr>
            <p:nvPr/>
          </p:nvSpPr>
          <p:spPr bwMode="auto">
            <a:xfrm>
              <a:off x="4606" y="209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4" name="Group 99"/>
          <p:cNvGrpSpPr>
            <a:grpSpLocks/>
          </p:cNvGrpSpPr>
          <p:nvPr/>
        </p:nvGrpSpPr>
        <p:grpSpPr bwMode="auto">
          <a:xfrm>
            <a:off x="6721475" y="2768600"/>
            <a:ext cx="584200" cy="609600"/>
            <a:chOff x="4234" y="1744"/>
            <a:chExt cx="368" cy="384"/>
          </a:xfrm>
        </p:grpSpPr>
        <p:sp>
          <p:nvSpPr>
            <p:cNvPr id="4192" name="Oval 100"/>
            <p:cNvSpPr>
              <a:spLocks noChangeArrowheads="1"/>
            </p:cNvSpPr>
            <p:nvPr/>
          </p:nvSpPr>
          <p:spPr bwMode="auto">
            <a:xfrm>
              <a:off x="4234" y="1744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93" name="Rectangle 101"/>
            <p:cNvSpPr>
              <a:spLocks noChangeArrowheads="1"/>
            </p:cNvSpPr>
            <p:nvPr/>
          </p:nvSpPr>
          <p:spPr bwMode="auto">
            <a:xfrm>
              <a:off x="4308" y="1898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5" name="Group 102"/>
          <p:cNvGrpSpPr>
            <a:grpSpLocks/>
          </p:cNvGrpSpPr>
          <p:nvPr/>
        </p:nvGrpSpPr>
        <p:grpSpPr bwMode="auto">
          <a:xfrm>
            <a:off x="7121525" y="2593975"/>
            <a:ext cx="584200" cy="609600"/>
            <a:chOff x="4486" y="1634"/>
            <a:chExt cx="368" cy="384"/>
          </a:xfrm>
        </p:grpSpPr>
        <p:sp>
          <p:nvSpPr>
            <p:cNvPr id="4190" name="Oval 103"/>
            <p:cNvSpPr>
              <a:spLocks noChangeArrowheads="1"/>
            </p:cNvSpPr>
            <p:nvPr/>
          </p:nvSpPr>
          <p:spPr bwMode="auto">
            <a:xfrm>
              <a:off x="4486" y="1634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91" name="Rectangle 104"/>
            <p:cNvSpPr>
              <a:spLocks noChangeArrowheads="1"/>
            </p:cNvSpPr>
            <p:nvPr/>
          </p:nvSpPr>
          <p:spPr bwMode="auto">
            <a:xfrm>
              <a:off x="4560" y="178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6" name="Group 105"/>
          <p:cNvGrpSpPr>
            <a:grpSpLocks/>
          </p:cNvGrpSpPr>
          <p:nvPr/>
        </p:nvGrpSpPr>
        <p:grpSpPr bwMode="auto">
          <a:xfrm>
            <a:off x="7356475" y="2301875"/>
            <a:ext cx="584200" cy="609600"/>
            <a:chOff x="4634" y="1450"/>
            <a:chExt cx="368" cy="384"/>
          </a:xfrm>
        </p:grpSpPr>
        <p:sp>
          <p:nvSpPr>
            <p:cNvPr id="4188" name="Oval 106"/>
            <p:cNvSpPr>
              <a:spLocks noChangeArrowheads="1"/>
            </p:cNvSpPr>
            <p:nvPr/>
          </p:nvSpPr>
          <p:spPr bwMode="auto">
            <a:xfrm>
              <a:off x="4634" y="1450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89" name="Rectangle 107"/>
            <p:cNvSpPr>
              <a:spLocks noChangeArrowheads="1"/>
            </p:cNvSpPr>
            <p:nvPr/>
          </p:nvSpPr>
          <p:spPr bwMode="auto">
            <a:xfrm>
              <a:off x="4706" y="160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7" name="Group 108"/>
          <p:cNvGrpSpPr>
            <a:grpSpLocks/>
          </p:cNvGrpSpPr>
          <p:nvPr/>
        </p:nvGrpSpPr>
        <p:grpSpPr bwMode="auto">
          <a:xfrm>
            <a:off x="7131050" y="2044700"/>
            <a:ext cx="584200" cy="609600"/>
            <a:chOff x="4492" y="1288"/>
            <a:chExt cx="368" cy="384"/>
          </a:xfrm>
        </p:grpSpPr>
        <p:sp>
          <p:nvSpPr>
            <p:cNvPr id="4186" name="Oval 109"/>
            <p:cNvSpPr>
              <a:spLocks noChangeArrowheads="1"/>
            </p:cNvSpPr>
            <p:nvPr/>
          </p:nvSpPr>
          <p:spPr bwMode="auto">
            <a:xfrm>
              <a:off x="4492" y="1288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87" name="Rectangle 110"/>
            <p:cNvSpPr>
              <a:spLocks noChangeArrowheads="1"/>
            </p:cNvSpPr>
            <p:nvPr/>
          </p:nvSpPr>
          <p:spPr bwMode="auto">
            <a:xfrm>
              <a:off x="4566" y="144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8" name="Group 111"/>
          <p:cNvGrpSpPr>
            <a:grpSpLocks/>
          </p:cNvGrpSpPr>
          <p:nvPr/>
        </p:nvGrpSpPr>
        <p:grpSpPr bwMode="auto">
          <a:xfrm>
            <a:off x="7315200" y="1654175"/>
            <a:ext cx="584200" cy="609600"/>
            <a:chOff x="4608" y="1042"/>
            <a:chExt cx="368" cy="384"/>
          </a:xfrm>
        </p:grpSpPr>
        <p:sp>
          <p:nvSpPr>
            <p:cNvPr id="4184" name="Oval 112"/>
            <p:cNvSpPr>
              <a:spLocks noChangeArrowheads="1"/>
            </p:cNvSpPr>
            <p:nvPr/>
          </p:nvSpPr>
          <p:spPr bwMode="auto">
            <a:xfrm>
              <a:off x="4608" y="1042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85" name="Rectangle 113"/>
            <p:cNvSpPr>
              <a:spLocks noChangeArrowheads="1"/>
            </p:cNvSpPr>
            <p:nvPr/>
          </p:nvSpPr>
          <p:spPr bwMode="auto">
            <a:xfrm>
              <a:off x="4682" y="1196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9" name="Group 114"/>
          <p:cNvGrpSpPr>
            <a:grpSpLocks/>
          </p:cNvGrpSpPr>
          <p:nvPr/>
        </p:nvGrpSpPr>
        <p:grpSpPr bwMode="auto">
          <a:xfrm>
            <a:off x="7073900" y="1463675"/>
            <a:ext cx="584200" cy="609600"/>
            <a:chOff x="4456" y="922"/>
            <a:chExt cx="368" cy="384"/>
          </a:xfrm>
        </p:grpSpPr>
        <p:sp>
          <p:nvSpPr>
            <p:cNvPr id="4182" name="Oval 115"/>
            <p:cNvSpPr>
              <a:spLocks noChangeArrowheads="1"/>
            </p:cNvSpPr>
            <p:nvPr/>
          </p:nvSpPr>
          <p:spPr bwMode="auto">
            <a:xfrm>
              <a:off x="4456" y="922"/>
              <a:ext cx="36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83" name="Rectangle 116"/>
            <p:cNvSpPr>
              <a:spLocks noChangeArrowheads="1"/>
            </p:cNvSpPr>
            <p:nvPr/>
          </p:nvSpPr>
          <p:spPr bwMode="auto">
            <a:xfrm>
              <a:off x="4530" y="1074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" name="Group 117"/>
          <p:cNvGrpSpPr>
            <a:grpSpLocks/>
          </p:cNvGrpSpPr>
          <p:nvPr/>
        </p:nvGrpSpPr>
        <p:grpSpPr bwMode="auto">
          <a:xfrm>
            <a:off x="7261225" y="1203325"/>
            <a:ext cx="584200" cy="609600"/>
            <a:chOff x="4574" y="758"/>
            <a:chExt cx="368" cy="384"/>
          </a:xfrm>
        </p:grpSpPr>
        <p:sp>
          <p:nvSpPr>
            <p:cNvPr id="4180" name="Oval 118"/>
            <p:cNvSpPr>
              <a:spLocks noChangeArrowheads="1"/>
            </p:cNvSpPr>
            <p:nvPr/>
          </p:nvSpPr>
          <p:spPr bwMode="auto">
            <a:xfrm>
              <a:off x="4574" y="758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81" name="Rectangle 119"/>
            <p:cNvSpPr>
              <a:spLocks noChangeArrowheads="1"/>
            </p:cNvSpPr>
            <p:nvPr/>
          </p:nvSpPr>
          <p:spPr bwMode="auto">
            <a:xfrm>
              <a:off x="4646" y="912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1" name="Group 120"/>
          <p:cNvGrpSpPr>
            <a:grpSpLocks/>
          </p:cNvGrpSpPr>
          <p:nvPr/>
        </p:nvGrpSpPr>
        <p:grpSpPr bwMode="auto">
          <a:xfrm>
            <a:off x="7134225" y="1012825"/>
            <a:ext cx="584200" cy="609600"/>
            <a:chOff x="4494" y="638"/>
            <a:chExt cx="368" cy="384"/>
          </a:xfrm>
        </p:grpSpPr>
        <p:sp>
          <p:nvSpPr>
            <p:cNvPr id="4178" name="Oval 121"/>
            <p:cNvSpPr>
              <a:spLocks noChangeArrowheads="1"/>
            </p:cNvSpPr>
            <p:nvPr/>
          </p:nvSpPr>
          <p:spPr bwMode="auto">
            <a:xfrm>
              <a:off x="4494" y="638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79" name="Rectangle 122"/>
            <p:cNvSpPr>
              <a:spLocks noChangeArrowheads="1"/>
            </p:cNvSpPr>
            <p:nvPr/>
          </p:nvSpPr>
          <p:spPr bwMode="auto">
            <a:xfrm>
              <a:off x="4566" y="790"/>
              <a:ext cx="220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2446338" y="3048000"/>
            <a:ext cx="19806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Embora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I</a:t>
            </a:r>
            <a:r>
              <a:rPr kumimoji="0" lang="en-US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seja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menor</a:t>
            </a:r>
            <a:endParaRPr kumimoji="0"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ele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controla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I</a:t>
            </a:r>
            <a:r>
              <a:rPr kumimoji="0" lang="en-US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e I</a:t>
            </a:r>
            <a:r>
              <a:rPr kumimoji="0" lang="en-US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157" name="Text Box 124"/>
          <p:cNvSpPr txBox="1">
            <a:spLocks noChangeArrowheads="1"/>
          </p:cNvSpPr>
          <p:nvPr/>
        </p:nvSpPr>
        <p:spPr bwMode="auto">
          <a:xfrm>
            <a:off x="5684838" y="869950"/>
            <a:ext cx="4074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800" b="1">
                <a:solidFill>
                  <a:srgbClr val="B50116"/>
                </a:solidFill>
                <a:latin typeface="Calibri" pitchFamily="34" charset="0"/>
              </a:rPr>
              <a:t>I</a:t>
            </a:r>
            <a:r>
              <a:rPr kumimoji="0" lang="en-US" sz="2800" b="1" baseline="-25000">
                <a:solidFill>
                  <a:srgbClr val="B50116"/>
                </a:solidFill>
                <a:latin typeface="Calibri" pitchFamily="34" charset="0"/>
              </a:rPr>
              <a:t>C</a:t>
            </a:r>
            <a:endParaRPr kumimoji="0" lang="en-US" sz="2800" b="1">
              <a:solidFill>
                <a:srgbClr val="B50116"/>
              </a:solidFill>
              <a:latin typeface="Calibri" pitchFamily="34" charset="0"/>
            </a:endParaRPr>
          </a:p>
        </p:txBody>
      </p:sp>
      <p:sp>
        <p:nvSpPr>
          <p:cNvPr id="4158" name="Text Box 125"/>
          <p:cNvSpPr txBox="1">
            <a:spLocks noChangeArrowheads="1"/>
          </p:cNvSpPr>
          <p:nvPr/>
        </p:nvSpPr>
        <p:spPr bwMode="auto">
          <a:xfrm>
            <a:off x="5573713" y="3790950"/>
            <a:ext cx="4154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800" b="1">
                <a:solidFill>
                  <a:srgbClr val="B50116"/>
                </a:solidFill>
                <a:latin typeface="Calibri" pitchFamily="34" charset="0"/>
              </a:rPr>
              <a:t>I</a:t>
            </a:r>
            <a:r>
              <a:rPr kumimoji="0" lang="en-US" sz="2800" b="1" baseline="-25000">
                <a:solidFill>
                  <a:srgbClr val="B50116"/>
                </a:solidFill>
                <a:latin typeface="Calibri" pitchFamily="34" charset="0"/>
              </a:rPr>
              <a:t>B</a:t>
            </a:r>
            <a:endParaRPr kumimoji="0" lang="en-US" sz="2800" b="1">
              <a:solidFill>
                <a:srgbClr val="B50116"/>
              </a:solidFill>
              <a:latin typeface="Calibri" pitchFamily="34" charset="0"/>
            </a:endParaRPr>
          </a:p>
        </p:txBody>
      </p:sp>
      <p:sp>
        <p:nvSpPr>
          <p:cNvPr id="4159" name="Text Box 126"/>
          <p:cNvSpPr txBox="1">
            <a:spLocks noChangeArrowheads="1"/>
          </p:cNvSpPr>
          <p:nvPr/>
        </p:nvSpPr>
        <p:spPr bwMode="auto">
          <a:xfrm>
            <a:off x="5599113" y="4911725"/>
            <a:ext cx="3978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800" b="1" dirty="0">
                <a:solidFill>
                  <a:srgbClr val="B50116"/>
                </a:solidFill>
                <a:latin typeface="Calibri" pitchFamily="34" charset="0"/>
              </a:rPr>
              <a:t>I</a:t>
            </a:r>
            <a:r>
              <a:rPr kumimoji="0" lang="en-US" sz="2800" b="1" baseline="-25000" dirty="0">
                <a:solidFill>
                  <a:srgbClr val="B50116"/>
                </a:solidFill>
                <a:latin typeface="Calibri" pitchFamily="34" charset="0"/>
              </a:rPr>
              <a:t>E</a:t>
            </a:r>
            <a:endParaRPr kumimoji="0" lang="en-US" sz="2800" b="1" dirty="0">
              <a:solidFill>
                <a:srgbClr val="B50116"/>
              </a:solidFill>
              <a:latin typeface="Calibri" pitchFamily="34" charset="0"/>
            </a:endParaRPr>
          </a:p>
        </p:txBody>
      </p:sp>
      <p:sp>
        <p:nvSpPr>
          <p:cNvPr id="4160" name="Oval 127"/>
          <p:cNvSpPr>
            <a:spLocks noChangeArrowheads="1"/>
          </p:cNvSpPr>
          <p:nvPr/>
        </p:nvSpPr>
        <p:spPr bwMode="auto">
          <a:xfrm>
            <a:off x="5172075" y="3235325"/>
            <a:ext cx="260350" cy="2603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61" name="Oval 128"/>
          <p:cNvSpPr>
            <a:spLocks noChangeArrowheads="1"/>
          </p:cNvSpPr>
          <p:nvPr/>
        </p:nvSpPr>
        <p:spPr bwMode="auto">
          <a:xfrm>
            <a:off x="6096000" y="3241675"/>
            <a:ext cx="260350" cy="2603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09" name="Line 129"/>
          <p:cNvSpPr>
            <a:spLocks noChangeShapeType="1"/>
          </p:cNvSpPr>
          <p:nvPr/>
        </p:nvSpPr>
        <p:spPr bwMode="auto">
          <a:xfrm flipV="1">
            <a:off x="5400675" y="2873375"/>
            <a:ext cx="755650" cy="425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63" name="Line 130"/>
          <p:cNvSpPr>
            <a:spLocks noChangeShapeType="1"/>
          </p:cNvSpPr>
          <p:nvPr/>
        </p:nvSpPr>
        <p:spPr bwMode="auto">
          <a:xfrm>
            <a:off x="5467350" y="3381375"/>
            <a:ext cx="606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611" name="Rectangle 131"/>
          <p:cNvSpPr>
            <a:spLocks noChangeArrowheads="1"/>
          </p:cNvSpPr>
          <p:nvPr/>
        </p:nvSpPr>
        <p:spPr bwMode="auto">
          <a:xfrm>
            <a:off x="5464175" y="3349625"/>
            <a:ext cx="60642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65" name="Freeform 132"/>
          <p:cNvSpPr>
            <a:spLocks noChangeArrowheads="1"/>
          </p:cNvSpPr>
          <p:nvPr/>
        </p:nvSpPr>
        <p:spPr bwMode="auto">
          <a:xfrm>
            <a:off x="5584825" y="314325"/>
            <a:ext cx="720725" cy="231775"/>
          </a:xfrm>
          <a:custGeom>
            <a:avLst/>
            <a:gdLst>
              <a:gd name="T0" fmla="*/ 0 w 455"/>
              <a:gd name="T1" fmla="*/ 2147483647 h 146"/>
              <a:gd name="T2" fmla="*/ 2147483647 w 455"/>
              <a:gd name="T3" fmla="*/ 2147483647 h 146"/>
              <a:gd name="T4" fmla="*/ 2147483647 w 455"/>
              <a:gd name="T5" fmla="*/ 2147483647 h 146"/>
              <a:gd name="T6" fmla="*/ 2147483647 w 455"/>
              <a:gd name="T7" fmla="*/ 2147483647 h 146"/>
              <a:gd name="T8" fmla="*/ 2147483647 w 455"/>
              <a:gd name="T9" fmla="*/ 2147483647 h 146"/>
              <a:gd name="T10" fmla="*/ 2147483647 w 455"/>
              <a:gd name="T11" fmla="*/ 2147483647 h 146"/>
              <a:gd name="T12" fmla="*/ 2147483647 w 455"/>
              <a:gd name="T13" fmla="*/ 214748364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46"/>
              <a:gd name="T23" fmla="*/ 455 w 45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46">
                <a:moveTo>
                  <a:pt x="0" y="146"/>
                </a:moveTo>
                <a:cubicBezTo>
                  <a:pt x="7" y="136"/>
                  <a:pt x="25" y="103"/>
                  <a:pt x="42" y="84"/>
                </a:cubicBezTo>
                <a:cubicBezTo>
                  <a:pt x="59" y="65"/>
                  <a:pt x="71" y="47"/>
                  <a:pt x="104" y="33"/>
                </a:cubicBezTo>
                <a:cubicBezTo>
                  <a:pt x="137" y="19"/>
                  <a:pt x="195" y="0"/>
                  <a:pt x="238" y="2"/>
                </a:cubicBezTo>
                <a:cubicBezTo>
                  <a:pt x="281" y="4"/>
                  <a:pt x="331" y="28"/>
                  <a:pt x="362" y="43"/>
                </a:cubicBezTo>
                <a:cubicBezTo>
                  <a:pt x="393" y="58"/>
                  <a:pt x="408" y="78"/>
                  <a:pt x="424" y="95"/>
                </a:cubicBezTo>
                <a:cubicBezTo>
                  <a:pt x="440" y="112"/>
                  <a:pt x="449" y="136"/>
                  <a:pt x="455" y="1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66" name="Line 133"/>
          <p:cNvSpPr>
            <a:spLocks noChangeShapeType="1"/>
          </p:cNvSpPr>
          <p:nvPr/>
        </p:nvSpPr>
        <p:spPr bwMode="auto">
          <a:xfrm rot="4314316">
            <a:off x="5807075" y="292100"/>
            <a:ext cx="393700" cy="4381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0608" name="Group 134"/>
          <p:cNvGrpSpPr>
            <a:grpSpLocks/>
          </p:cNvGrpSpPr>
          <p:nvPr/>
        </p:nvGrpSpPr>
        <p:grpSpPr bwMode="auto">
          <a:xfrm>
            <a:off x="5273675" y="254000"/>
            <a:ext cx="1158875" cy="6067425"/>
            <a:chOff x="3322" y="160"/>
            <a:chExt cx="730" cy="3822"/>
          </a:xfrm>
        </p:grpSpPr>
        <p:grpSp>
          <p:nvGrpSpPr>
            <p:cNvPr id="4170" name="Group 135"/>
            <p:cNvGrpSpPr>
              <a:grpSpLocks/>
            </p:cNvGrpSpPr>
            <p:nvPr/>
          </p:nvGrpSpPr>
          <p:grpSpPr bwMode="auto">
            <a:xfrm>
              <a:off x="3322" y="3618"/>
              <a:ext cx="620" cy="364"/>
              <a:chOff x="3322" y="3618"/>
              <a:chExt cx="620" cy="364"/>
            </a:xfrm>
          </p:grpSpPr>
          <p:sp>
            <p:nvSpPr>
              <p:cNvPr id="4175" name="AutoShape 136"/>
              <p:cNvSpPr>
                <a:spLocks noChangeArrowheads="1"/>
              </p:cNvSpPr>
              <p:nvPr/>
            </p:nvSpPr>
            <p:spPr bwMode="auto">
              <a:xfrm>
                <a:off x="3322" y="3618"/>
                <a:ext cx="620" cy="328"/>
              </a:xfrm>
              <a:prstGeom prst="roundRect">
                <a:avLst>
                  <a:gd name="adj" fmla="val 15245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76" name="Freeform 137"/>
              <p:cNvSpPr>
                <a:spLocks noChangeArrowheads="1"/>
              </p:cNvSpPr>
              <p:nvPr/>
            </p:nvSpPr>
            <p:spPr bwMode="auto">
              <a:xfrm>
                <a:off x="3400" y="3662"/>
                <a:ext cx="452" cy="144"/>
              </a:xfrm>
              <a:custGeom>
                <a:avLst/>
                <a:gdLst>
                  <a:gd name="T0" fmla="*/ 0 w 455"/>
                  <a:gd name="T1" fmla="*/ 140 h 146"/>
                  <a:gd name="T2" fmla="*/ 42 w 455"/>
                  <a:gd name="T3" fmla="*/ 81 h 146"/>
                  <a:gd name="T4" fmla="*/ 101 w 455"/>
                  <a:gd name="T5" fmla="*/ 33 h 146"/>
                  <a:gd name="T6" fmla="*/ 232 w 455"/>
                  <a:gd name="T7" fmla="*/ 2 h 146"/>
                  <a:gd name="T8" fmla="*/ 356 w 455"/>
                  <a:gd name="T9" fmla="*/ 40 h 146"/>
                  <a:gd name="T10" fmla="*/ 415 w 455"/>
                  <a:gd name="T11" fmla="*/ 92 h 146"/>
                  <a:gd name="T12" fmla="*/ 446 w 455"/>
                  <a:gd name="T13" fmla="*/ 140 h 1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5"/>
                  <a:gd name="T22" fmla="*/ 0 h 146"/>
                  <a:gd name="T23" fmla="*/ 455 w 455"/>
                  <a:gd name="T24" fmla="*/ 146 h 14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5" h="146">
                    <a:moveTo>
                      <a:pt x="0" y="146"/>
                    </a:moveTo>
                    <a:cubicBezTo>
                      <a:pt x="7" y="136"/>
                      <a:pt x="25" y="103"/>
                      <a:pt x="42" y="84"/>
                    </a:cubicBezTo>
                    <a:cubicBezTo>
                      <a:pt x="59" y="65"/>
                      <a:pt x="71" y="47"/>
                      <a:pt x="104" y="33"/>
                    </a:cubicBezTo>
                    <a:cubicBezTo>
                      <a:pt x="137" y="19"/>
                      <a:pt x="195" y="0"/>
                      <a:pt x="238" y="2"/>
                    </a:cubicBezTo>
                    <a:cubicBezTo>
                      <a:pt x="281" y="4"/>
                      <a:pt x="331" y="28"/>
                      <a:pt x="362" y="43"/>
                    </a:cubicBezTo>
                    <a:cubicBezTo>
                      <a:pt x="393" y="58"/>
                      <a:pt x="408" y="78"/>
                      <a:pt x="424" y="95"/>
                    </a:cubicBezTo>
                    <a:cubicBezTo>
                      <a:pt x="440" y="112"/>
                      <a:pt x="449" y="136"/>
                      <a:pt x="455" y="14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77" name="Line 138"/>
              <p:cNvSpPr>
                <a:spLocks noChangeShapeType="1"/>
              </p:cNvSpPr>
              <p:nvPr/>
            </p:nvSpPr>
            <p:spPr bwMode="auto">
              <a:xfrm rot="20655322">
                <a:off x="3370" y="3710"/>
                <a:ext cx="236" cy="272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171" name="Group 139"/>
            <p:cNvGrpSpPr>
              <a:grpSpLocks/>
            </p:cNvGrpSpPr>
            <p:nvPr/>
          </p:nvGrpSpPr>
          <p:grpSpPr bwMode="auto">
            <a:xfrm>
              <a:off x="3432" y="160"/>
              <a:ext cx="620" cy="358"/>
              <a:chOff x="3432" y="160"/>
              <a:chExt cx="620" cy="358"/>
            </a:xfrm>
          </p:grpSpPr>
          <p:sp>
            <p:nvSpPr>
              <p:cNvPr id="4172" name="AutoShape 140"/>
              <p:cNvSpPr>
                <a:spLocks noChangeArrowheads="1"/>
              </p:cNvSpPr>
              <p:nvPr/>
            </p:nvSpPr>
            <p:spPr bwMode="auto">
              <a:xfrm>
                <a:off x="3432" y="160"/>
                <a:ext cx="620" cy="328"/>
              </a:xfrm>
              <a:prstGeom prst="roundRect">
                <a:avLst>
                  <a:gd name="adj" fmla="val 15245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73" name="Freeform 141"/>
              <p:cNvSpPr>
                <a:spLocks noChangeArrowheads="1"/>
              </p:cNvSpPr>
              <p:nvPr/>
            </p:nvSpPr>
            <p:spPr bwMode="auto">
              <a:xfrm>
                <a:off x="3516" y="198"/>
                <a:ext cx="452" cy="144"/>
              </a:xfrm>
              <a:custGeom>
                <a:avLst/>
                <a:gdLst>
                  <a:gd name="T0" fmla="*/ 0 w 455"/>
                  <a:gd name="T1" fmla="*/ 140 h 146"/>
                  <a:gd name="T2" fmla="*/ 42 w 455"/>
                  <a:gd name="T3" fmla="*/ 81 h 146"/>
                  <a:gd name="T4" fmla="*/ 101 w 455"/>
                  <a:gd name="T5" fmla="*/ 33 h 146"/>
                  <a:gd name="T6" fmla="*/ 232 w 455"/>
                  <a:gd name="T7" fmla="*/ 2 h 146"/>
                  <a:gd name="T8" fmla="*/ 356 w 455"/>
                  <a:gd name="T9" fmla="*/ 40 h 146"/>
                  <a:gd name="T10" fmla="*/ 415 w 455"/>
                  <a:gd name="T11" fmla="*/ 92 h 146"/>
                  <a:gd name="T12" fmla="*/ 446 w 455"/>
                  <a:gd name="T13" fmla="*/ 140 h 1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5"/>
                  <a:gd name="T22" fmla="*/ 0 h 146"/>
                  <a:gd name="T23" fmla="*/ 455 w 455"/>
                  <a:gd name="T24" fmla="*/ 146 h 14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5" h="146">
                    <a:moveTo>
                      <a:pt x="0" y="146"/>
                    </a:moveTo>
                    <a:cubicBezTo>
                      <a:pt x="7" y="136"/>
                      <a:pt x="25" y="103"/>
                      <a:pt x="42" y="84"/>
                    </a:cubicBezTo>
                    <a:cubicBezTo>
                      <a:pt x="59" y="65"/>
                      <a:pt x="71" y="47"/>
                      <a:pt x="104" y="33"/>
                    </a:cubicBezTo>
                    <a:cubicBezTo>
                      <a:pt x="137" y="19"/>
                      <a:pt x="195" y="0"/>
                      <a:pt x="238" y="2"/>
                    </a:cubicBezTo>
                    <a:cubicBezTo>
                      <a:pt x="281" y="4"/>
                      <a:pt x="331" y="28"/>
                      <a:pt x="362" y="43"/>
                    </a:cubicBezTo>
                    <a:cubicBezTo>
                      <a:pt x="393" y="58"/>
                      <a:pt x="408" y="78"/>
                      <a:pt x="424" y="95"/>
                    </a:cubicBezTo>
                    <a:cubicBezTo>
                      <a:pt x="440" y="112"/>
                      <a:pt x="449" y="136"/>
                      <a:pt x="455" y="14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74" name="Line 142"/>
              <p:cNvSpPr>
                <a:spLocks noChangeShapeType="1"/>
              </p:cNvSpPr>
              <p:nvPr/>
            </p:nvSpPr>
            <p:spPr bwMode="auto">
              <a:xfrm rot="-944678">
                <a:off x="3486" y="246"/>
                <a:ext cx="236" cy="272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4168" name="Text Box 143"/>
          <p:cNvSpPr txBox="1">
            <a:spLocks noChangeArrowheads="1"/>
          </p:cNvSpPr>
          <p:nvPr/>
        </p:nvSpPr>
        <p:spPr bwMode="auto">
          <a:xfrm>
            <a:off x="1957388" y="1641475"/>
            <a:ext cx="26638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Note:quando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chave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se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abre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</a:t>
            </a:r>
          </a:p>
          <a:p>
            <a:pPr algn="ctr"/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todas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as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correntes</a:t>
            </a:r>
            <a:endParaRPr kumimoji="0"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vão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zero.</a:t>
            </a:r>
          </a:p>
        </p:txBody>
      </p:sp>
      <p:sp>
        <p:nvSpPr>
          <p:cNvPr id="20624" name="Text Box 144"/>
          <p:cNvSpPr txBox="1">
            <a:spLocks noChangeArrowheads="1"/>
          </p:cNvSpPr>
          <p:nvPr/>
        </p:nvSpPr>
        <p:spPr bwMode="auto">
          <a:xfrm>
            <a:off x="2312988" y="4619625"/>
            <a:ext cx="22190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ganho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algo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pequeno</a:t>
            </a:r>
            <a:endParaRPr kumimoji="0"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controlando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algo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grande</a:t>
            </a:r>
            <a:endParaRPr kumimoji="0"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ctr"/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(I</a:t>
            </a:r>
            <a:r>
              <a:rPr kumimoji="0" lang="en-US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 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pequeno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).</a:t>
            </a:r>
          </a:p>
        </p:txBody>
      </p:sp>
      <p:graphicFrame>
        <p:nvGraphicFramePr>
          <p:cNvPr id="4098" name="Object 145"/>
          <p:cNvGraphicFramePr>
            <a:graphicFrameLocks noChangeAspect="1"/>
          </p:cNvGraphicFramePr>
          <p:nvPr/>
        </p:nvGraphicFramePr>
        <p:xfrm>
          <a:off x="2787650" y="3686175"/>
          <a:ext cx="1308100" cy="885825"/>
        </p:xfrm>
        <a:graphic>
          <a:graphicData uri="http://schemas.openxmlformats.org/presentationml/2006/ole">
            <p:oleObj spid="_x0000_s4098" name="Image" r:id="rId4" imgW="588215" imgH="39925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9" grpId="0" animBg="1"/>
      <p:bldP spid="20611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TF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Yiii" typeface="Microsoft Yi Baiti"/>
        <a:font script="Syrc" typeface="Estrangelo Edessa"/>
        <a:font script="Hebr" typeface="Times New Roman"/>
        <a:font script="Knda" typeface="Tunga"/>
        <a:font script="Arab" typeface="Times New Roman"/>
        <a:font script="Cans" typeface="Euphemia"/>
        <a:font script="Telu" typeface="Gautami"/>
        <a:font script="Khmr" typeface="MoolBoran"/>
        <a:font script="Viet" typeface="Times New Roman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ＭＳ Ｐゴシック"/>
        <a:font script="Tibt" typeface="Microsoft Himalaya"/>
        <a:font script="Thaa" typeface="MV Boli"/>
        <a:font script="Hang" typeface="굴림"/>
        <a:font script="Hant" typeface="新細明體"/>
        <a:font script="Laoo" typeface="DokChampa"/>
        <a:font script="Thai" typeface="Angsana New"/>
        <a:font script="Hans" typeface="宋体"/>
        <a:font script="Deva" typeface="Mangal"/>
        <a:font script="Ethi" typeface="Nyala"/>
        <a:font script="Orya" typeface="Kalinga"/>
        <a:font script="Beng" typeface="Vrinda"/>
        <a:font script="Guru" typeface="Raavi"/>
      </a:majorFont>
      <a:minorFont>
        <a:latin typeface="Arial"/>
        <a:ea typeface=""/>
        <a:cs typeface=""/>
        <a:font script="Yiii" typeface="Microsoft Yi Baiti"/>
        <a:font script="Syrc" typeface="Estrangelo Edessa"/>
        <a:font script="Hebr" typeface="Arial"/>
        <a:font script="Knda" typeface="Tunga"/>
        <a:font script="Arab" typeface="Arial"/>
        <a:font script="Cans" typeface="Euphemia"/>
        <a:font script="Telu" typeface="Gautami"/>
        <a:font script="Khmr" typeface="DaunPenh"/>
        <a:font script="Viet" typeface="Arial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ＭＳ Ｐゴシック"/>
        <a:font script="Tibt" typeface="Microsoft Himalaya"/>
        <a:font script="Thaa" typeface="MV Boli"/>
        <a:font script="Hang" typeface="굴림"/>
        <a:font script="Hant" typeface="新細明體"/>
        <a:font script="Laoo" typeface="DokChampa"/>
        <a:font script="Thai" typeface="Cordia New"/>
        <a:font script="Hans" typeface="宋体"/>
        <a:font script="Deva" typeface="Mangal"/>
        <a:font script="Ethi" typeface="Nyala"/>
        <a:font script="Orya" typeface="Kalinga"/>
        <a:font script="Beng" typeface="Vrinda"/>
        <a:font script="Guru" typeface="Raav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5499</TotalTime>
  <Pages>0</Pages>
  <Words>1627</Words>
  <Characters>0</Characters>
  <Application>Microsoft PowerPoint</Application>
  <DocSecurity>0</DocSecurity>
  <PresentationFormat>Apresentação na tela (4:3)</PresentationFormat>
  <Lines>0</Lines>
  <Paragraphs>600</Paragraphs>
  <Slides>48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0" baseType="lpstr">
      <vt:lpstr>Blank Presentation</vt:lpstr>
      <vt:lpstr>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Chuck Schuler</dc:creator>
  <cp:lastModifiedBy>estagiario_dgd</cp:lastModifiedBy>
  <cp:revision>223</cp:revision>
  <dcterms:created xsi:type="dcterms:W3CDTF">1997-10-16T12:13:20Z</dcterms:created>
  <dcterms:modified xsi:type="dcterms:W3CDTF">2013-03-22T19:07:17Z</dcterms:modified>
</cp:coreProperties>
</file>