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1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200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84" y="-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596C-F41E-42D3-8895-A49FE62134A6}" type="datetimeFigureOut">
              <a:rPr lang="pt-BR" smtClean="0"/>
              <a:t>22/03/2013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634A-B338-4956-AE78-1A3F82D65E2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4634A-B338-4956-AE78-1A3F82D65E20}" type="slidenum">
              <a:rPr lang="pt-BR" smtClean="0"/>
              <a:t>37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marL="0" indent="0" algn="ctr" defTabSz="914400" latinLnBrk="0">
              <a:buNone/>
              <a:defRPr lang="en-US" sz="4400" b="0" i="0" u="none" baseline="0" smtClean="0">
                <a:solidFill>
                  <a:schemeClr val="tx2"/>
                </a:solidFill>
                <a:latin typeface="Times New Roman"/>
                <a:ea typeface="Arial"/>
                <a:sym typeface="Times New Roman"/>
              </a:defRPr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2051" name="Shape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latinLnBrk="0">
              <a:spcBef>
                <a:spcPct val="20000"/>
              </a:spcBef>
              <a:buNone/>
              <a:defRPr lang="en-US" sz="32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1pPr>
            <a:lvl2pPr marL="457200" lvl="1" indent="0" algn="ctr" defTabSz="914400" latinLnBrk="0">
              <a:spcBef>
                <a:spcPct val="20000"/>
              </a:spcBef>
              <a:buNone/>
              <a:defRPr lang="en-US" sz="28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2pPr>
            <a:lvl3pPr marL="914400" lvl="2" indent="0" algn="ctr" defTabSz="914400" latinLnBrk="0">
              <a:spcBef>
                <a:spcPct val="20000"/>
              </a:spcBef>
              <a:buNone/>
              <a:defRPr lang="en-US" sz="24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3pPr>
            <a:lvl4pPr marL="1371600" lvl="3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4pPr>
            <a:lvl5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5pPr>
            <a:lvl6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6pPr>
            <a:lvl7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7pPr>
            <a:lvl8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8pPr>
            <a:lvl9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9pPr>
          </a:lstStyle>
          <a:p>
            <a:r>
              <a:rPr lang="pt-BR" altLang="en-US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C636C-A635-47E4-AF1F-3264F37EDE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1267" name="Shape"/>
          <p:cNvSpPr>
            <a:spLocks noGrp="1"/>
          </p:cNvSpPr>
          <p:nvPr>
            <p:ph type="body" orient="vert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2F230-82E3-4F58-BABC-A8202556DF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1905000" cy="5486400"/>
          </a:xfrm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2291" name="Shape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5000" cy="5486400"/>
          </a:xfrm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D7FC2-221C-4BC3-9302-88777FCE72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075" name="Shape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1D007-D44D-4850-B821-82CA510AC58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"/>
          <p:cNvSpPr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en-US" sz="4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4099" name="Shape"/>
          <p:cNvSpPr>
            <a:spLocks noGrp="1"/>
          </p:cNvSpPr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000" smtClean="0"/>
            </a:lvl1pPr>
            <a:lvl2pPr marL="457200" lvl="1" indent="0">
              <a:buNone/>
              <a:defRPr lang="en-US" sz="1800" smtClean="0"/>
            </a:lvl2pPr>
            <a:lvl3pPr marL="914400" lvl="2" indent="0">
              <a:buNone/>
              <a:defRPr lang="en-US" sz="1600" smtClean="0"/>
            </a:lvl3pPr>
            <a:lvl4pPr marL="1371600" lvl="3" indent="0">
              <a:buNone/>
              <a:defRPr lang="en-US" sz="1400" smtClean="0"/>
            </a:lvl4pPr>
            <a:lvl5pPr marL="1828800" lvl="4" indent="0">
              <a:buNone/>
              <a:defRPr lang="en-US" sz="1400" smtClean="0"/>
            </a:lvl5pPr>
            <a:lvl6pPr marL="2286000" lvl="5" indent="0">
              <a:buNone/>
              <a:defRPr lang="en-US" sz="1400" smtClean="0"/>
            </a:lvl6pPr>
            <a:lvl7pPr marL="2743200" lvl="6" indent="0">
              <a:buNone/>
              <a:defRPr lang="en-US" sz="1400" smtClean="0"/>
            </a:lvl7pPr>
            <a:lvl8pPr marL="3200400" lvl="7" indent="0">
              <a:buNone/>
              <a:defRPr lang="en-US" sz="1400" smtClean="0"/>
            </a:lvl8pPr>
            <a:lvl9pPr marL="3657600" lvl="8" indent="0">
              <a:buNone/>
              <a:defRPr lang="en-US" sz="14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9868-B675-48E3-B42F-A4CCDD1D41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5123" name="Shape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124" name="Shape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81A17-BD92-4351-907D-38F580734C6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6147" name="Shape"/>
          <p:cNvSpPr>
            <a:spLocks noGrp="1"/>
          </p:cNvSpPr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48" name="Shape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6149" name="Shape"/>
          <p:cNvSpPr>
            <a:spLocks noGrp="1"/>
          </p:cNvSpPr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50" name="Shape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B1E57-D0E5-4272-9122-1175D0FE15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99539-DB49-427C-BCDA-6EFDA33C14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446F-DAE2-4CE7-A679-A1873B82AA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9219" name="Shape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en-US" sz="3200" smtClean="0"/>
            </a:lvl1pPr>
            <a:lvl2pPr lvl="1">
              <a:defRPr lang="en-US" sz="2800" smtClean="0"/>
            </a:lvl2pPr>
            <a:lvl3pPr lvl="2">
              <a:defRPr lang="en-US" sz="2400" smtClean="0"/>
            </a:lvl3pPr>
            <a:lvl4pPr lvl="3">
              <a:defRPr lang="en-US" sz="2000" smtClean="0"/>
            </a:lvl4pPr>
            <a:lvl5pPr lvl="4">
              <a:defRPr lang="en-US" sz="2000" smtClean="0"/>
            </a:lvl5pPr>
            <a:lvl6pPr lvl="5">
              <a:defRPr lang="en-US" sz="2000" smtClean="0"/>
            </a:lvl6pPr>
            <a:lvl7pPr lvl="6">
              <a:defRPr lang="en-US" sz="2000" smtClean="0"/>
            </a:lvl7pPr>
            <a:lvl8pPr lvl="7">
              <a:defRPr lang="en-US" sz="2000" smtClean="0"/>
            </a:lvl8pPr>
            <a:lvl9pPr lvl="8">
              <a:defRPr lang="en-US" sz="20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9220" name="Shape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339B-F186-4C27-8AAF-A4E06CC091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"/>
          <p:cNvSpPr>
            <a:spLocks noGrp="1"/>
          </p:cNvSpPr>
          <p:nvPr>
            <p:ph type="title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0243" name="Shape"/>
          <p:cNvSpPr>
            <a:spLocks noGrp="1"/>
          </p:cNvSpPr>
          <p:nvPr>
            <p:ph type="pic" idx="1"/>
          </p:nvPr>
        </p:nvSpPr>
        <p:spPr>
          <a:xfrm>
            <a:off x="1791970" y="612775"/>
            <a:ext cx="548703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smtClean="0"/>
            </a:lvl1pPr>
            <a:lvl2pPr marL="457200" lvl="1" indent="0">
              <a:buNone/>
              <a:defRPr lang="en-US" sz="2800" smtClean="0"/>
            </a:lvl2pPr>
            <a:lvl3pPr marL="914400" lvl="2" indent="0">
              <a:buNone/>
              <a:defRPr lang="en-US" sz="2400" smtClean="0"/>
            </a:lvl3pPr>
            <a:lvl4pPr marL="1371600" lvl="3" indent="0">
              <a:buNone/>
              <a:defRPr lang="en-US" sz="2000" smtClean="0"/>
            </a:lvl4pPr>
            <a:lvl5pPr marL="1828800" lvl="4" indent="0">
              <a:buNone/>
              <a:defRPr lang="en-US" sz="2000" smtClean="0"/>
            </a:lvl5pPr>
            <a:lvl6pPr marL="2286000" lvl="5" indent="0">
              <a:buNone/>
              <a:defRPr lang="en-US" sz="2000" smtClean="0"/>
            </a:lvl6pPr>
            <a:lvl7pPr marL="2743200" lvl="6" indent="0">
              <a:buNone/>
              <a:defRPr lang="en-US" sz="2000" smtClean="0"/>
            </a:lvl7pPr>
            <a:lvl8pPr marL="3200400" lvl="7" indent="0">
              <a:buNone/>
              <a:defRPr lang="en-US" sz="2000" smtClean="0"/>
            </a:lvl8pPr>
            <a:lvl9pPr marL="3657600" lvl="8" indent="0">
              <a:buNone/>
              <a:defRPr lang="en-US" sz="2000" smtClean="0"/>
            </a:lvl9pPr>
          </a:lstStyle>
          <a:p>
            <a:pPr lvl="0"/>
            <a:endParaRPr lang="pt-BR" altLang="en-US" noProof="0" smtClean="0">
              <a:sym typeface="Times New Roman"/>
            </a:endParaRPr>
          </a:p>
        </p:txBody>
      </p:sp>
      <p:sp>
        <p:nvSpPr>
          <p:cNvPr id="10244" name="Shape"/>
          <p:cNvSpPr>
            <a:spLocks noGrp="1"/>
          </p:cNvSpPr>
          <p:nvPr>
            <p:ph type="body" sz="half" idx="2"/>
          </p:nvPr>
        </p:nvSpPr>
        <p:spPr>
          <a:xfrm>
            <a:off x="1791970" y="5367020"/>
            <a:ext cx="5487035" cy="805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EC7B0-682E-4274-9D6B-2D50D02F16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Times New Roman" pitchFamily="18" charset="0"/>
              </a:rPr>
              <a:t>Second level</a:t>
            </a:r>
          </a:p>
          <a:p>
            <a:pPr lvl="2"/>
            <a:r>
              <a:rPr lang="en-US" smtClean="0">
                <a:sym typeface="Times New Roman" pitchFamily="18" charset="0"/>
              </a:rPr>
              <a:t>Third level</a:t>
            </a:r>
          </a:p>
          <a:p>
            <a:pPr lvl="3"/>
            <a:r>
              <a:rPr lang="en-US" smtClean="0">
                <a:sym typeface="Times New Roman" pitchFamily="18" charset="0"/>
              </a:rPr>
              <a:t>Fourth level</a:t>
            </a:r>
          </a:p>
          <a:p>
            <a:pPr lvl="4"/>
            <a:r>
              <a:rPr lang="en-US" smtClean="0">
                <a:sym typeface="Times New Roman" pitchFamily="18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>
              <a:defRPr/>
            </a:pPr>
            <a:fld id="{88F02D57-B66E-44A4-873B-86CAA4349A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-38100" y="6629400"/>
            <a:ext cx="10366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200" i="1">
                <a:latin typeface="Book Antiqua" pitchFamily="18" charset="0"/>
              </a:rPr>
              <a:t>McGraw-Hill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584825" y="6651625"/>
            <a:ext cx="3676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000" i="1">
                <a:latin typeface="Book Antiqua" pitchFamily="18" charset="0"/>
              </a:rPr>
              <a:t>© 2008 The McGraw-Hill Companies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en-US" sz="4400">
          <a:solidFill>
            <a:schemeClr val="tx2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32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8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24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5pPr>
      <a:lvl6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6pPr>
      <a:lvl7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7pPr>
      <a:lvl8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8pPr>
      <a:lvl9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9pPr>
    </p:bodyStyle>
    <p:otherStyle>
      <a:lvl1pPr marL="0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1pPr>
      <a:lvl2pPr marL="457200" lvl="1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2pPr>
      <a:lvl3pPr marL="914400" lvl="2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3pPr>
      <a:lvl4pPr marL="1371600" lvl="3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4pPr>
      <a:lvl5pPr marL="1828800" lvl="4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5pPr>
      <a:lvl6pPr marL="2286000" lvl="5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6pPr>
      <a:lvl7pPr marL="2743200" lvl="6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7pPr>
      <a:lvl8pPr marL="3200400" lvl="7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8pPr>
      <a:lvl9pPr marL="3657600" lvl="8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 rot="8622897">
            <a:off x="4375150" y="3136900"/>
            <a:ext cx="3254375" cy="361950"/>
          </a:xfrm>
          <a:prstGeom prst="rightArrow">
            <a:avLst>
              <a:gd name="adj1" fmla="val 51750"/>
              <a:gd name="adj2" fmla="val 225447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 rot="5400000">
            <a:off x="744537" y="3517901"/>
            <a:ext cx="2676525" cy="361950"/>
          </a:xfrm>
          <a:prstGeom prst="rightArrow">
            <a:avLst>
              <a:gd name="adj1" fmla="val 50000"/>
              <a:gd name="adj2" fmla="val 184218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771900" y="45720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4137025" y="5210175"/>
            <a:ext cx="565150" cy="565150"/>
            <a:chOff x="2606" y="3282"/>
            <a:chExt cx="356" cy="356"/>
          </a:xfrm>
        </p:grpSpPr>
        <p:sp>
          <p:nvSpPr>
            <p:cNvPr id="10367" name="Line 6"/>
            <p:cNvSpPr>
              <a:spLocks noChangeShapeType="1"/>
            </p:cNvSpPr>
            <p:nvPr/>
          </p:nvSpPr>
          <p:spPr bwMode="auto">
            <a:xfrm>
              <a:off x="2606" y="3282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68" name="AutoShape 7"/>
            <p:cNvSpPr>
              <a:spLocks noChangeArrowheads="1"/>
            </p:cNvSpPr>
            <p:nvPr/>
          </p:nvSpPr>
          <p:spPr bwMode="auto">
            <a:xfrm rot="5480873" flipH="1" flipV="1">
              <a:off x="2611" y="328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 flipH="1">
            <a:off x="2654300" y="5045075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 flipV="1">
            <a:off x="4124325" y="42989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 flipH="1">
            <a:off x="4124325" y="47371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249" name="Group 11"/>
          <p:cNvGrpSpPr>
            <a:grpSpLocks/>
          </p:cNvGrpSpPr>
          <p:nvPr/>
        </p:nvGrpSpPr>
        <p:grpSpPr bwMode="auto">
          <a:xfrm>
            <a:off x="4556125" y="3451225"/>
            <a:ext cx="247650" cy="654050"/>
            <a:chOff x="2870" y="2174"/>
            <a:chExt cx="156" cy="412"/>
          </a:xfrm>
        </p:grpSpPr>
        <p:sp>
          <p:nvSpPr>
            <p:cNvPr id="10360" name="Line 12"/>
            <p:cNvSpPr>
              <a:spLocks noChangeShapeType="1"/>
            </p:cNvSpPr>
            <p:nvPr/>
          </p:nvSpPr>
          <p:spPr bwMode="auto">
            <a:xfrm flipH="1" flipV="1">
              <a:off x="2874" y="22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61" name="Line 13"/>
            <p:cNvSpPr>
              <a:spLocks noChangeShapeType="1"/>
            </p:cNvSpPr>
            <p:nvPr/>
          </p:nvSpPr>
          <p:spPr bwMode="auto">
            <a:xfrm flipH="1" flipV="1">
              <a:off x="2872" y="234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62" name="Line 14"/>
            <p:cNvSpPr>
              <a:spLocks noChangeShapeType="1"/>
            </p:cNvSpPr>
            <p:nvPr/>
          </p:nvSpPr>
          <p:spPr bwMode="auto">
            <a:xfrm flipH="1" flipV="1">
              <a:off x="2870" y="248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63" name="Line 15"/>
            <p:cNvSpPr>
              <a:spLocks noChangeShapeType="1"/>
            </p:cNvSpPr>
            <p:nvPr/>
          </p:nvSpPr>
          <p:spPr bwMode="auto">
            <a:xfrm flipV="1">
              <a:off x="2870" y="24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64" name="Line 16"/>
            <p:cNvSpPr>
              <a:spLocks noChangeShapeType="1"/>
            </p:cNvSpPr>
            <p:nvPr/>
          </p:nvSpPr>
          <p:spPr bwMode="auto">
            <a:xfrm flipV="1">
              <a:off x="2874" y="22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65" name="Line 17"/>
            <p:cNvSpPr>
              <a:spLocks noChangeShapeType="1"/>
            </p:cNvSpPr>
            <p:nvPr/>
          </p:nvSpPr>
          <p:spPr bwMode="auto">
            <a:xfrm flipV="1">
              <a:off x="2876" y="21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66" name="Line 18"/>
            <p:cNvSpPr>
              <a:spLocks noChangeShapeType="1"/>
            </p:cNvSpPr>
            <p:nvPr/>
          </p:nvSpPr>
          <p:spPr bwMode="auto">
            <a:xfrm flipV="1">
              <a:off x="2948" y="255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50" name="Group 19"/>
          <p:cNvGrpSpPr>
            <a:grpSpLocks/>
          </p:cNvGrpSpPr>
          <p:nvPr/>
        </p:nvGrpSpPr>
        <p:grpSpPr bwMode="auto">
          <a:xfrm rot="5400002" flipV="1">
            <a:off x="5784850" y="4019550"/>
            <a:ext cx="482600" cy="615950"/>
            <a:chOff x="3644" y="2532"/>
            <a:chExt cx="305" cy="388"/>
          </a:xfrm>
        </p:grpSpPr>
        <p:sp>
          <p:nvSpPr>
            <p:cNvPr id="10356" name="Line 20"/>
            <p:cNvSpPr>
              <a:spLocks noChangeShapeType="1"/>
            </p:cNvSpPr>
            <p:nvPr/>
          </p:nvSpPr>
          <p:spPr bwMode="auto">
            <a:xfrm>
              <a:off x="364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57" name="Line 21"/>
            <p:cNvSpPr>
              <a:spLocks noChangeShapeType="1"/>
            </p:cNvSpPr>
            <p:nvPr/>
          </p:nvSpPr>
          <p:spPr bwMode="auto">
            <a:xfrm>
              <a:off x="385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58" name="Line 22"/>
            <p:cNvSpPr>
              <a:spLocks noChangeShapeType="1"/>
            </p:cNvSpPr>
            <p:nvPr/>
          </p:nvSpPr>
          <p:spPr bwMode="auto">
            <a:xfrm>
              <a:off x="3949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59" name="Line 23"/>
            <p:cNvSpPr>
              <a:spLocks noChangeShapeType="1"/>
            </p:cNvSpPr>
            <p:nvPr/>
          </p:nvSpPr>
          <p:spPr bwMode="auto">
            <a:xfrm>
              <a:off x="3750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51" name="Group 24"/>
          <p:cNvGrpSpPr>
            <a:grpSpLocks/>
          </p:cNvGrpSpPr>
          <p:nvPr/>
        </p:nvGrpSpPr>
        <p:grpSpPr bwMode="auto">
          <a:xfrm>
            <a:off x="4292600" y="6013450"/>
            <a:ext cx="762000" cy="304800"/>
            <a:chOff x="2704" y="3788"/>
            <a:chExt cx="480" cy="192"/>
          </a:xfrm>
        </p:grpSpPr>
        <p:sp>
          <p:nvSpPr>
            <p:cNvPr id="10353" name="Line 25"/>
            <p:cNvSpPr>
              <a:spLocks noChangeShapeType="1"/>
            </p:cNvSpPr>
            <p:nvPr/>
          </p:nvSpPr>
          <p:spPr bwMode="auto">
            <a:xfrm>
              <a:off x="2704" y="37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54" name="Line 26"/>
            <p:cNvSpPr>
              <a:spLocks noChangeShapeType="1"/>
            </p:cNvSpPr>
            <p:nvPr/>
          </p:nvSpPr>
          <p:spPr bwMode="auto">
            <a:xfrm>
              <a:off x="2800" y="38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55" name="Line 27"/>
            <p:cNvSpPr>
              <a:spLocks noChangeShapeType="1"/>
            </p:cNvSpPr>
            <p:nvPr/>
          </p:nvSpPr>
          <p:spPr bwMode="auto">
            <a:xfrm>
              <a:off x="2896" y="39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52" name="Group 28"/>
          <p:cNvGrpSpPr>
            <a:grpSpLocks/>
          </p:cNvGrpSpPr>
          <p:nvPr/>
        </p:nvGrpSpPr>
        <p:grpSpPr bwMode="auto">
          <a:xfrm>
            <a:off x="2454275" y="4791075"/>
            <a:ext cx="174625" cy="482600"/>
            <a:chOff x="1546" y="3018"/>
            <a:chExt cx="110" cy="304"/>
          </a:xfrm>
        </p:grpSpPr>
        <p:sp>
          <p:nvSpPr>
            <p:cNvPr id="10351" name="Line 29"/>
            <p:cNvSpPr>
              <a:spLocks noChangeShapeType="1"/>
            </p:cNvSpPr>
            <p:nvPr/>
          </p:nvSpPr>
          <p:spPr bwMode="auto">
            <a:xfrm>
              <a:off x="1656" y="3018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52" name="Freeform 30"/>
            <p:cNvSpPr>
              <a:spLocks noChangeArrowheads="1"/>
            </p:cNvSpPr>
            <p:nvPr/>
          </p:nvSpPr>
          <p:spPr bwMode="auto">
            <a:xfrm>
              <a:off x="1546" y="3018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14 w 97"/>
                <a:gd name="T3" fmla="*/ 36 h 455"/>
                <a:gd name="T4" fmla="*/ 14 w 97"/>
                <a:gd name="T5" fmla="*/ 89 h 455"/>
                <a:gd name="T6" fmla="*/ 2 w 97"/>
                <a:gd name="T7" fmla="*/ 123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53" name="Group 31"/>
          <p:cNvGrpSpPr>
            <a:grpSpLocks/>
          </p:cNvGrpSpPr>
          <p:nvPr/>
        </p:nvGrpSpPr>
        <p:grpSpPr bwMode="auto">
          <a:xfrm>
            <a:off x="317500" y="247650"/>
            <a:ext cx="2813050" cy="2212975"/>
            <a:chOff x="200" y="156"/>
            <a:chExt cx="1772" cy="1394"/>
          </a:xfrm>
        </p:grpSpPr>
        <p:sp>
          <p:nvSpPr>
            <p:cNvPr id="10330" name="Rectangle 32"/>
            <p:cNvSpPr>
              <a:spLocks noChangeArrowheads="1"/>
            </p:cNvSpPr>
            <p:nvPr/>
          </p:nvSpPr>
          <p:spPr bwMode="auto">
            <a:xfrm>
              <a:off x="200" y="156"/>
              <a:ext cx="1768" cy="1386"/>
            </a:xfrm>
            <a:prstGeom prst="rect">
              <a:avLst/>
            </a:prstGeom>
            <a:solidFill>
              <a:srgbClr val="454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31" name="Line 33"/>
            <p:cNvSpPr>
              <a:spLocks noChangeShapeType="1"/>
            </p:cNvSpPr>
            <p:nvPr/>
          </p:nvSpPr>
          <p:spPr bwMode="auto">
            <a:xfrm>
              <a:off x="200" y="156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32" name="Line 34"/>
            <p:cNvSpPr>
              <a:spLocks noChangeShapeType="1"/>
            </p:cNvSpPr>
            <p:nvPr/>
          </p:nvSpPr>
          <p:spPr bwMode="auto">
            <a:xfrm>
              <a:off x="206" y="156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33" name="Line 35"/>
            <p:cNvSpPr>
              <a:spLocks noChangeShapeType="1"/>
            </p:cNvSpPr>
            <p:nvPr/>
          </p:nvSpPr>
          <p:spPr bwMode="auto">
            <a:xfrm>
              <a:off x="208" y="328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34" name="Line 36"/>
            <p:cNvSpPr>
              <a:spLocks noChangeShapeType="1"/>
            </p:cNvSpPr>
            <p:nvPr/>
          </p:nvSpPr>
          <p:spPr bwMode="auto">
            <a:xfrm>
              <a:off x="208" y="502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35" name="Line 37"/>
            <p:cNvSpPr>
              <a:spLocks noChangeShapeType="1"/>
            </p:cNvSpPr>
            <p:nvPr/>
          </p:nvSpPr>
          <p:spPr bwMode="auto">
            <a:xfrm>
              <a:off x="208" y="674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36" name="Line 38"/>
            <p:cNvSpPr>
              <a:spLocks noChangeShapeType="1"/>
            </p:cNvSpPr>
            <p:nvPr/>
          </p:nvSpPr>
          <p:spPr bwMode="auto">
            <a:xfrm>
              <a:off x="208" y="846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37" name="Line 39"/>
            <p:cNvSpPr>
              <a:spLocks noChangeShapeType="1"/>
            </p:cNvSpPr>
            <p:nvPr/>
          </p:nvSpPr>
          <p:spPr bwMode="auto">
            <a:xfrm>
              <a:off x="208" y="1020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38" name="Line 40"/>
            <p:cNvSpPr>
              <a:spLocks noChangeShapeType="1"/>
            </p:cNvSpPr>
            <p:nvPr/>
          </p:nvSpPr>
          <p:spPr bwMode="auto">
            <a:xfrm>
              <a:off x="208" y="1192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39" name="Line 41"/>
            <p:cNvSpPr>
              <a:spLocks noChangeShapeType="1"/>
            </p:cNvSpPr>
            <p:nvPr/>
          </p:nvSpPr>
          <p:spPr bwMode="auto">
            <a:xfrm>
              <a:off x="208" y="1366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0" name="Line 42"/>
            <p:cNvSpPr>
              <a:spLocks noChangeShapeType="1"/>
            </p:cNvSpPr>
            <p:nvPr/>
          </p:nvSpPr>
          <p:spPr bwMode="auto">
            <a:xfrm>
              <a:off x="208" y="1538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1" name="Line 43"/>
            <p:cNvSpPr>
              <a:spLocks noChangeShapeType="1"/>
            </p:cNvSpPr>
            <p:nvPr/>
          </p:nvSpPr>
          <p:spPr bwMode="auto">
            <a:xfrm>
              <a:off x="380" y="162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2" name="Line 44"/>
            <p:cNvSpPr>
              <a:spLocks noChangeShapeType="1"/>
            </p:cNvSpPr>
            <p:nvPr/>
          </p:nvSpPr>
          <p:spPr bwMode="auto">
            <a:xfrm>
              <a:off x="554" y="15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3" name="Line 45"/>
            <p:cNvSpPr>
              <a:spLocks noChangeShapeType="1"/>
            </p:cNvSpPr>
            <p:nvPr/>
          </p:nvSpPr>
          <p:spPr bwMode="auto">
            <a:xfrm>
              <a:off x="736" y="16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4" name="Line 46"/>
            <p:cNvSpPr>
              <a:spLocks noChangeShapeType="1"/>
            </p:cNvSpPr>
            <p:nvPr/>
          </p:nvSpPr>
          <p:spPr bwMode="auto">
            <a:xfrm>
              <a:off x="910" y="164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5" name="Line 47"/>
            <p:cNvSpPr>
              <a:spLocks noChangeShapeType="1"/>
            </p:cNvSpPr>
            <p:nvPr/>
          </p:nvSpPr>
          <p:spPr bwMode="auto">
            <a:xfrm>
              <a:off x="1096" y="15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6" name="Line 48"/>
            <p:cNvSpPr>
              <a:spLocks noChangeShapeType="1"/>
            </p:cNvSpPr>
            <p:nvPr/>
          </p:nvSpPr>
          <p:spPr bwMode="auto">
            <a:xfrm>
              <a:off x="1272" y="15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7" name="Line 49"/>
            <p:cNvSpPr>
              <a:spLocks noChangeShapeType="1"/>
            </p:cNvSpPr>
            <p:nvPr/>
          </p:nvSpPr>
          <p:spPr bwMode="auto">
            <a:xfrm>
              <a:off x="1452" y="164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8" name="Line 50"/>
            <p:cNvSpPr>
              <a:spLocks noChangeShapeType="1"/>
            </p:cNvSpPr>
            <p:nvPr/>
          </p:nvSpPr>
          <p:spPr bwMode="auto">
            <a:xfrm>
              <a:off x="1626" y="160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9" name="Line 51"/>
            <p:cNvSpPr>
              <a:spLocks noChangeShapeType="1"/>
            </p:cNvSpPr>
            <p:nvPr/>
          </p:nvSpPr>
          <p:spPr bwMode="auto">
            <a:xfrm>
              <a:off x="1802" y="156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50" name="Line 52"/>
            <p:cNvSpPr>
              <a:spLocks noChangeShapeType="1"/>
            </p:cNvSpPr>
            <p:nvPr/>
          </p:nvSpPr>
          <p:spPr bwMode="auto">
            <a:xfrm>
              <a:off x="1972" y="156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54" name="Group 53"/>
          <p:cNvGrpSpPr>
            <a:grpSpLocks/>
          </p:cNvGrpSpPr>
          <p:nvPr/>
        </p:nvGrpSpPr>
        <p:grpSpPr bwMode="auto">
          <a:xfrm>
            <a:off x="6013450" y="238125"/>
            <a:ext cx="2813050" cy="2212975"/>
            <a:chOff x="3788" y="150"/>
            <a:chExt cx="1772" cy="1394"/>
          </a:xfrm>
        </p:grpSpPr>
        <p:sp>
          <p:nvSpPr>
            <p:cNvPr id="10309" name="Rectangle 54"/>
            <p:cNvSpPr>
              <a:spLocks noChangeArrowheads="1"/>
            </p:cNvSpPr>
            <p:nvPr/>
          </p:nvSpPr>
          <p:spPr bwMode="auto">
            <a:xfrm>
              <a:off x="3788" y="150"/>
              <a:ext cx="1768" cy="1386"/>
            </a:xfrm>
            <a:prstGeom prst="rect">
              <a:avLst/>
            </a:prstGeom>
            <a:solidFill>
              <a:srgbClr val="454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0" name="Line 55"/>
            <p:cNvSpPr>
              <a:spLocks noChangeShapeType="1"/>
            </p:cNvSpPr>
            <p:nvPr/>
          </p:nvSpPr>
          <p:spPr bwMode="auto">
            <a:xfrm>
              <a:off x="3788" y="150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1" name="Line 56"/>
            <p:cNvSpPr>
              <a:spLocks noChangeShapeType="1"/>
            </p:cNvSpPr>
            <p:nvPr/>
          </p:nvSpPr>
          <p:spPr bwMode="auto">
            <a:xfrm>
              <a:off x="3796" y="152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2" name="Line 57"/>
            <p:cNvSpPr>
              <a:spLocks noChangeShapeType="1"/>
            </p:cNvSpPr>
            <p:nvPr/>
          </p:nvSpPr>
          <p:spPr bwMode="auto">
            <a:xfrm>
              <a:off x="3796" y="324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3" name="Line 58"/>
            <p:cNvSpPr>
              <a:spLocks noChangeShapeType="1"/>
            </p:cNvSpPr>
            <p:nvPr/>
          </p:nvSpPr>
          <p:spPr bwMode="auto">
            <a:xfrm>
              <a:off x="3796" y="496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4" name="Line 59"/>
            <p:cNvSpPr>
              <a:spLocks noChangeShapeType="1"/>
            </p:cNvSpPr>
            <p:nvPr/>
          </p:nvSpPr>
          <p:spPr bwMode="auto">
            <a:xfrm>
              <a:off x="3796" y="670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5" name="Line 60"/>
            <p:cNvSpPr>
              <a:spLocks noChangeShapeType="1"/>
            </p:cNvSpPr>
            <p:nvPr/>
          </p:nvSpPr>
          <p:spPr bwMode="auto">
            <a:xfrm>
              <a:off x="3796" y="842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6" name="Line 61"/>
            <p:cNvSpPr>
              <a:spLocks noChangeShapeType="1"/>
            </p:cNvSpPr>
            <p:nvPr/>
          </p:nvSpPr>
          <p:spPr bwMode="auto">
            <a:xfrm>
              <a:off x="3796" y="1014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7" name="Line 62"/>
            <p:cNvSpPr>
              <a:spLocks noChangeShapeType="1"/>
            </p:cNvSpPr>
            <p:nvPr/>
          </p:nvSpPr>
          <p:spPr bwMode="auto">
            <a:xfrm>
              <a:off x="3796" y="1188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8" name="Line 63"/>
            <p:cNvSpPr>
              <a:spLocks noChangeShapeType="1"/>
            </p:cNvSpPr>
            <p:nvPr/>
          </p:nvSpPr>
          <p:spPr bwMode="auto">
            <a:xfrm>
              <a:off x="3796" y="1360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19" name="Line 64"/>
            <p:cNvSpPr>
              <a:spLocks noChangeShapeType="1"/>
            </p:cNvSpPr>
            <p:nvPr/>
          </p:nvSpPr>
          <p:spPr bwMode="auto">
            <a:xfrm>
              <a:off x="3796" y="1532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0" name="Line 65"/>
            <p:cNvSpPr>
              <a:spLocks noChangeShapeType="1"/>
            </p:cNvSpPr>
            <p:nvPr/>
          </p:nvSpPr>
          <p:spPr bwMode="auto">
            <a:xfrm>
              <a:off x="3970" y="156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1" name="Line 66"/>
            <p:cNvSpPr>
              <a:spLocks noChangeShapeType="1"/>
            </p:cNvSpPr>
            <p:nvPr/>
          </p:nvSpPr>
          <p:spPr bwMode="auto">
            <a:xfrm>
              <a:off x="4142" y="152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2" name="Line 67"/>
            <p:cNvSpPr>
              <a:spLocks noChangeShapeType="1"/>
            </p:cNvSpPr>
            <p:nvPr/>
          </p:nvSpPr>
          <p:spPr bwMode="auto">
            <a:xfrm>
              <a:off x="4326" y="162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3" name="Line 68"/>
            <p:cNvSpPr>
              <a:spLocks noChangeShapeType="1"/>
            </p:cNvSpPr>
            <p:nvPr/>
          </p:nvSpPr>
          <p:spPr bwMode="auto">
            <a:xfrm>
              <a:off x="4498" y="15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4" name="Line 69"/>
            <p:cNvSpPr>
              <a:spLocks noChangeShapeType="1"/>
            </p:cNvSpPr>
            <p:nvPr/>
          </p:nvSpPr>
          <p:spPr bwMode="auto">
            <a:xfrm>
              <a:off x="4686" y="152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5" name="Line 70"/>
            <p:cNvSpPr>
              <a:spLocks noChangeShapeType="1"/>
            </p:cNvSpPr>
            <p:nvPr/>
          </p:nvSpPr>
          <p:spPr bwMode="auto">
            <a:xfrm>
              <a:off x="4860" y="152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6" name="Line 71"/>
            <p:cNvSpPr>
              <a:spLocks noChangeShapeType="1"/>
            </p:cNvSpPr>
            <p:nvPr/>
          </p:nvSpPr>
          <p:spPr bwMode="auto">
            <a:xfrm>
              <a:off x="5042" y="15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7" name="Line 72"/>
            <p:cNvSpPr>
              <a:spLocks noChangeShapeType="1"/>
            </p:cNvSpPr>
            <p:nvPr/>
          </p:nvSpPr>
          <p:spPr bwMode="auto">
            <a:xfrm>
              <a:off x="5214" y="154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8" name="Line 73"/>
            <p:cNvSpPr>
              <a:spLocks noChangeShapeType="1"/>
            </p:cNvSpPr>
            <p:nvPr/>
          </p:nvSpPr>
          <p:spPr bwMode="auto">
            <a:xfrm>
              <a:off x="5390" y="150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29" name="Line 74"/>
            <p:cNvSpPr>
              <a:spLocks noChangeShapeType="1"/>
            </p:cNvSpPr>
            <p:nvPr/>
          </p:nvSpPr>
          <p:spPr bwMode="auto">
            <a:xfrm>
              <a:off x="5560" y="150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371475" y="1123950"/>
            <a:ext cx="2698750" cy="434975"/>
            <a:chOff x="234" y="708"/>
            <a:chExt cx="1700" cy="274"/>
          </a:xfrm>
        </p:grpSpPr>
        <p:grpSp>
          <p:nvGrpSpPr>
            <p:cNvPr id="10303" name="Group 76"/>
            <p:cNvGrpSpPr>
              <a:grpSpLocks/>
            </p:cNvGrpSpPr>
            <p:nvPr/>
          </p:nvGrpSpPr>
          <p:grpSpPr bwMode="auto">
            <a:xfrm>
              <a:off x="234" y="708"/>
              <a:ext cx="848" cy="274"/>
              <a:chOff x="234" y="708"/>
              <a:chExt cx="848" cy="274"/>
            </a:xfrm>
          </p:grpSpPr>
          <p:sp>
            <p:nvSpPr>
              <p:cNvPr id="10307" name="Freeform 77"/>
              <p:cNvSpPr>
                <a:spLocks noChangeArrowheads="1"/>
              </p:cNvSpPr>
              <p:nvPr/>
            </p:nvSpPr>
            <p:spPr bwMode="auto">
              <a:xfrm>
                <a:off x="234" y="708"/>
                <a:ext cx="422" cy="136"/>
              </a:xfrm>
              <a:custGeom>
                <a:avLst/>
                <a:gdLst>
                  <a:gd name="T0" fmla="*/ 66 w 1066"/>
                  <a:gd name="T1" fmla="*/ 2 h 1065"/>
                  <a:gd name="T2" fmla="*/ 48 w 1066"/>
                  <a:gd name="T3" fmla="*/ 1 h 1065"/>
                  <a:gd name="T4" fmla="*/ 33 w 1066"/>
                  <a:gd name="T5" fmla="*/ 0 h 1065"/>
                  <a:gd name="T6" fmla="*/ 20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8" name="Freeform 78"/>
              <p:cNvSpPr>
                <a:spLocks noChangeArrowheads="1"/>
              </p:cNvSpPr>
              <p:nvPr/>
            </p:nvSpPr>
            <p:spPr bwMode="auto">
              <a:xfrm flipV="1">
                <a:off x="660" y="844"/>
                <a:ext cx="422" cy="136"/>
              </a:xfrm>
              <a:custGeom>
                <a:avLst/>
                <a:gdLst>
                  <a:gd name="T0" fmla="*/ 66 w 1066"/>
                  <a:gd name="T1" fmla="*/ 2 h 1065"/>
                  <a:gd name="T2" fmla="*/ 48 w 1066"/>
                  <a:gd name="T3" fmla="*/ 1 h 1065"/>
                  <a:gd name="T4" fmla="*/ 33 w 1066"/>
                  <a:gd name="T5" fmla="*/ 0 h 1065"/>
                  <a:gd name="T6" fmla="*/ 20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304" name="Group 79"/>
            <p:cNvGrpSpPr>
              <a:grpSpLocks/>
            </p:cNvGrpSpPr>
            <p:nvPr/>
          </p:nvGrpSpPr>
          <p:grpSpPr bwMode="auto">
            <a:xfrm>
              <a:off x="1084" y="708"/>
              <a:ext cx="848" cy="274"/>
              <a:chOff x="1084" y="708"/>
              <a:chExt cx="848" cy="274"/>
            </a:xfrm>
          </p:grpSpPr>
          <p:sp>
            <p:nvSpPr>
              <p:cNvPr id="10305" name="Freeform 80"/>
              <p:cNvSpPr>
                <a:spLocks noChangeArrowheads="1"/>
              </p:cNvSpPr>
              <p:nvPr/>
            </p:nvSpPr>
            <p:spPr bwMode="auto">
              <a:xfrm>
                <a:off x="1084" y="708"/>
                <a:ext cx="421" cy="136"/>
              </a:xfrm>
              <a:custGeom>
                <a:avLst/>
                <a:gdLst>
                  <a:gd name="T0" fmla="*/ 66 w 1066"/>
                  <a:gd name="T1" fmla="*/ 2 h 1065"/>
                  <a:gd name="T2" fmla="*/ 47 w 1066"/>
                  <a:gd name="T3" fmla="*/ 1 h 1065"/>
                  <a:gd name="T4" fmla="*/ 33 w 1066"/>
                  <a:gd name="T5" fmla="*/ 0 h 1065"/>
                  <a:gd name="T6" fmla="*/ 20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6" name="Freeform 81"/>
              <p:cNvSpPr>
                <a:spLocks noChangeArrowheads="1"/>
              </p:cNvSpPr>
              <p:nvPr/>
            </p:nvSpPr>
            <p:spPr bwMode="auto">
              <a:xfrm flipV="1">
                <a:off x="1510" y="846"/>
                <a:ext cx="421" cy="136"/>
              </a:xfrm>
              <a:custGeom>
                <a:avLst/>
                <a:gdLst>
                  <a:gd name="T0" fmla="*/ 66 w 1066"/>
                  <a:gd name="T1" fmla="*/ 2 h 1065"/>
                  <a:gd name="T2" fmla="*/ 47 w 1066"/>
                  <a:gd name="T3" fmla="*/ 1 h 1065"/>
                  <a:gd name="T4" fmla="*/ 33 w 1066"/>
                  <a:gd name="T5" fmla="*/ 0 h 1065"/>
                  <a:gd name="T6" fmla="*/ 20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2" name="Group 82"/>
          <p:cNvGrpSpPr>
            <a:grpSpLocks/>
          </p:cNvGrpSpPr>
          <p:nvPr/>
        </p:nvGrpSpPr>
        <p:grpSpPr bwMode="auto">
          <a:xfrm flipV="1">
            <a:off x="6067425" y="358775"/>
            <a:ext cx="2698750" cy="1949450"/>
            <a:chOff x="3822" y="226"/>
            <a:chExt cx="1700" cy="1228"/>
          </a:xfrm>
        </p:grpSpPr>
        <p:grpSp>
          <p:nvGrpSpPr>
            <p:cNvPr id="10297" name="Group 83"/>
            <p:cNvGrpSpPr>
              <a:grpSpLocks/>
            </p:cNvGrpSpPr>
            <p:nvPr/>
          </p:nvGrpSpPr>
          <p:grpSpPr bwMode="auto">
            <a:xfrm>
              <a:off x="3822" y="226"/>
              <a:ext cx="848" cy="1224"/>
              <a:chOff x="3822" y="226"/>
              <a:chExt cx="848" cy="1224"/>
            </a:xfrm>
          </p:grpSpPr>
          <p:sp>
            <p:nvSpPr>
              <p:cNvPr id="10301" name="Freeform 84"/>
              <p:cNvSpPr>
                <a:spLocks noChangeArrowheads="1"/>
              </p:cNvSpPr>
              <p:nvPr/>
            </p:nvSpPr>
            <p:spPr bwMode="auto">
              <a:xfrm>
                <a:off x="3822" y="226"/>
                <a:ext cx="421" cy="610"/>
              </a:xfrm>
              <a:custGeom>
                <a:avLst/>
                <a:gdLst>
                  <a:gd name="T0" fmla="*/ 66 w 1066"/>
                  <a:gd name="T1" fmla="*/ 200 h 1065"/>
                  <a:gd name="T2" fmla="*/ 47 w 1066"/>
                  <a:gd name="T3" fmla="*/ 53 h 1065"/>
                  <a:gd name="T4" fmla="*/ 33 w 1066"/>
                  <a:gd name="T5" fmla="*/ 2 h 1065"/>
                  <a:gd name="T6" fmla="*/ 20 w 1066"/>
                  <a:gd name="T7" fmla="*/ 41 h 1065"/>
                  <a:gd name="T8" fmla="*/ 0 w 1066"/>
                  <a:gd name="T9" fmla="*/ 2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2" name="Freeform 85"/>
              <p:cNvSpPr>
                <a:spLocks noChangeArrowheads="1"/>
              </p:cNvSpPr>
              <p:nvPr/>
            </p:nvSpPr>
            <p:spPr bwMode="auto">
              <a:xfrm flipV="1">
                <a:off x="4247" y="838"/>
                <a:ext cx="421" cy="610"/>
              </a:xfrm>
              <a:custGeom>
                <a:avLst/>
                <a:gdLst>
                  <a:gd name="T0" fmla="*/ 66 w 1066"/>
                  <a:gd name="T1" fmla="*/ 200 h 1065"/>
                  <a:gd name="T2" fmla="*/ 47 w 1066"/>
                  <a:gd name="T3" fmla="*/ 53 h 1065"/>
                  <a:gd name="T4" fmla="*/ 33 w 1066"/>
                  <a:gd name="T5" fmla="*/ 2 h 1065"/>
                  <a:gd name="T6" fmla="*/ 20 w 1066"/>
                  <a:gd name="T7" fmla="*/ 41 h 1065"/>
                  <a:gd name="T8" fmla="*/ 0 w 1066"/>
                  <a:gd name="T9" fmla="*/ 2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298" name="Group 86"/>
            <p:cNvGrpSpPr>
              <a:grpSpLocks/>
            </p:cNvGrpSpPr>
            <p:nvPr/>
          </p:nvGrpSpPr>
          <p:grpSpPr bwMode="auto">
            <a:xfrm>
              <a:off x="4674" y="230"/>
              <a:ext cx="848" cy="1224"/>
              <a:chOff x="4674" y="230"/>
              <a:chExt cx="848" cy="1224"/>
            </a:xfrm>
          </p:grpSpPr>
          <p:sp>
            <p:nvSpPr>
              <p:cNvPr id="10299" name="Freeform 87"/>
              <p:cNvSpPr>
                <a:spLocks noChangeArrowheads="1"/>
              </p:cNvSpPr>
              <p:nvPr/>
            </p:nvSpPr>
            <p:spPr bwMode="auto">
              <a:xfrm>
                <a:off x="4674" y="230"/>
                <a:ext cx="422" cy="610"/>
              </a:xfrm>
              <a:custGeom>
                <a:avLst/>
                <a:gdLst>
                  <a:gd name="T0" fmla="*/ 66 w 1066"/>
                  <a:gd name="T1" fmla="*/ 200 h 1065"/>
                  <a:gd name="T2" fmla="*/ 48 w 1066"/>
                  <a:gd name="T3" fmla="*/ 53 h 1065"/>
                  <a:gd name="T4" fmla="*/ 33 w 1066"/>
                  <a:gd name="T5" fmla="*/ 2 h 1065"/>
                  <a:gd name="T6" fmla="*/ 20 w 1066"/>
                  <a:gd name="T7" fmla="*/ 41 h 1065"/>
                  <a:gd name="T8" fmla="*/ 0 w 1066"/>
                  <a:gd name="T9" fmla="*/ 2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0" name="Freeform 88"/>
              <p:cNvSpPr>
                <a:spLocks noChangeArrowheads="1"/>
              </p:cNvSpPr>
              <p:nvPr/>
            </p:nvSpPr>
            <p:spPr bwMode="auto">
              <a:xfrm flipV="1">
                <a:off x="5100" y="842"/>
                <a:ext cx="422" cy="610"/>
              </a:xfrm>
              <a:custGeom>
                <a:avLst/>
                <a:gdLst>
                  <a:gd name="T0" fmla="*/ 66 w 1066"/>
                  <a:gd name="T1" fmla="*/ 200 h 1065"/>
                  <a:gd name="T2" fmla="*/ 48 w 1066"/>
                  <a:gd name="T3" fmla="*/ 53 h 1065"/>
                  <a:gd name="T4" fmla="*/ 33 w 1066"/>
                  <a:gd name="T5" fmla="*/ 2 h 1065"/>
                  <a:gd name="T6" fmla="*/ 20 w 1066"/>
                  <a:gd name="T7" fmla="*/ 41 h 1065"/>
                  <a:gd name="T8" fmla="*/ 0 w 1066"/>
                  <a:gd name="T9" fmla="*/ 2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0257" name="Group 89"/>
          <p:cNvGrpSpPr>
            <a:grpSpLocks/>
          </p:cNvGrpSpPr>
          <p:nvPr/>
        </p:nvGrpSpPr>
        <p:grpSpPr bwMode="auto">
          <a:xfrm>
            <a:off x="3244850" y="3489325"/>
            <a:ext cx="247650" cy="654050"/>
            <a:chOff x="2044" y="2198"/>
            <a:chExt cx="156" cy="412"/>
          </a:xfrm>
        </p:grpSpPr>
        <p:sp>
          <p:nvSpPr>
            <p:cNvPr id="10290" name="Line 90"/>
            <p:cNvSpPr>
              <a:spLocks noChangeShapeType="1"/>
            </p:cNvSpPr>
            <p:nvPr/>
          </p:nvSpPr>
          <p:spPr bwMode="auto">
            <a:xfrm flipH="1" flipV="1">
              <a:off x="2048" y="22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91" name="Line 91"/>
            <p:cNvSpPr>
              <a:spLocks noChangeShapeType="1"/>
            </p:cNvSpPr>
            <p:nvPr/>
          </p:nvSpPr>
          <p:spPr bwMode="auto">
            <a:xfrm flipH="1" flipV="1">
              <a:off x="2046" y="23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92" name="Line 92"/>
            <p:cNvSpPr>
              <a:spLocks noChangeShapeType="1"/>
            </p:cNvSpPr>
            <p:nvPr/>
          </p:nvSpPr>
          <p:spPr bwMode="auto">
            <a:xfrm flipH="1" flipV="1">
              <a:off x="2044" y="250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93" name="Line 93"/>
            <p:cNvSpPr>
              <a:spLocks noChangeShapeType="1"/>
            </p:cNvSpPr>
            <p:nvPr/>
          </p:nvSpPr>
          <p:spPr bwMode="auto">
            <a:xfrm flipV="1">
              <a:off x="2044" y="24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94" name="Line 94"/>
            <p:cNvSpPr>
              <a:spLocks noChangeShapeType="1"/>
            </p:cNvSpPr>
            <p:nvPr/>
          </p:nvSpPr>
          <p:spPr bwMode="auto">
            <a:xfrm flipV="1">
              <a:off x="2048" y="230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95" name="Line 95"/>
            <p:cNvSpPr>
              <a:spLocks noChangeShapeType="1"/>
            </p:cNvSpPr>
            <p:nvPr/>
          </p:nvSpPr>
          <p:spPr bwMode="auto">
            <a:xfrm flipV="1">
              <a:off x="2050" y="219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96" name="Line 96"/>
            <p:cNvSpPr>
              <a:spLocks noChangeShapeType="1"/>
            </p:cNvSpPr>
            <p:nvPr/>
          </p:nvSpPr>
          <p:spPr bwMode="auto">
            <a:xfrm flipV="1">
              <a:off x="2122" y="258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58" name="Group 97"/>
          <p:cNvGrpSpPr>
            <a:grpSpLocks/>
          </p:cNvGrpSpPr>
          <p:nvPr/>
        </p:nvGrpSpPr>
        <p:grpSpPr bwMode="auto">
          <a:xfrm>
            <a:off x="5654675" y="4873625"/>
            <a:ext cx="762000" cy="304800"/>
            <a:chOff x="3562" y="3070"/>
            <a:chExt cx="480" cy="192"/>
          </a:xfrm>
        </p:grpSpPr>
        <p:sp>
          <p:nvSpPr>
            <p:cNvPr id="10287" name="Line 98"/>
            <p:cNvSpPr>
              <a:spLocks noChangeShapeType="1"/>
            </p:cNvSpPr>
            <p:nvPr/>
          </p:nvSpPr>
          <p:spPr bwMode="auto">
            <a:xfrm>
              <a:off x="3562" y="30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88" name="Line 99"/>
            <p:cNvSpPr>
              <a:spLocks noChangeShapeType="1"/>
            </p:cNvSpPr>
            <p:nvPr/>
          </p:nvSpPr>
          <p:spPr bwMode="auto">
            <a:xfrm>
              <a:off x="3658" y="31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89" name="Line 100"/>
            <p:cNvSpPr>
              <a:spLocks noChangeShapeType="1"/>
            </p:cNvSpPr>
            <p:nvPr/>
          </p:nvSpPr>
          <p:spPr bwMode="auto">
            <a:xfrm>
              <a:off x="3754" y="32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59" name="Group 101"/>
          <p:cNvGrpSpPr>
            <a:grpSpLocks/>
          </p:cNvGrpSpPr>
          <p:nvPr/>
        </p:nvGrpSpPr>
        <p:grpSpPr bwMode="auto">
          <a:xfrm>
            <a:off x="1374775" y="6000750"/>
            <a:ext cx="762000" cy="304800"/>
            <a:chOff x="866" y="3780"/>
            <a:chExt cx="480" cy="192"/>
          </a:xfrm>
        </p:grpSpPr>
        <p:sp>
          <p:nvSpPr>
            <p:cNvPr id="10284" name="Line 102"/>
            <p:cNvSpPr>
              <a:spLocks noChangeShapeType="1"/>
            </p:cNvSpPr>
            <p:nvPr/>
          </p:nvSpPr>
          <p:spPr bwMode="auto">
            <a:xfrm>
              <a:off x="866" y="37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85" name="Line 103"/>
            <p:cNvSpPr>
              <a:spLocks noChangeShapeType="1"/>
            </p:cNvSpPr>
            <p:nvPr/>
          </p:nvSpPr>
          <p:spPr bwMode="auto">
            <a:xfrm>
              <a:off x="962" y="38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86" name="Line 104"/>
            <p:cNvSpPr>
              <a:spLocks noChangeShapeType="1"/>
            </p:cNvSpPr>
            <p:nvPr/>
          </p:nvSpPr>
          <p:spPr bwMode="auto">
            <a:xfrm>
              <a:off x="1058" y="39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60" name="Group 105"/>
          <p:cNvGrpSpPr>
            <a:grpSpLocks/>
          </p:cNvGrpSpPr>
          <p:nvPr/>
        </p:nvGrpSpPr>
        <p:grpSpPr bwMode="auto">
          <a:xfrm>
            <a:off x="1508125" y="5283200"/>
            <a:ext cx="508000" cy="508000"/>
            <a:chOff x="950" y="3328"/>
            <a:chExt cx="320" cy="320"/>
          </a:xfrm>
        </p:grpSpPr>
        <p:sp>
          <p:nvSpPr>
            <p:cNvPr id="10280" name="Oval 106"/>
            <p:cNvSpPr>
              <a:spLocks noChangeArrowheads="1"/>
            </p:cNvSpPr>
            <p:nvPr/>
          </p:nvSpPr>
          <p:spPr bwMode="auto">
            <a:xfrm>
              <a:off x="950" y="3328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281" name="Group 107"/>
            <p:cNvGrpSpPr>
              <a:grpSpLocks/>
            </p:cNvGrpSpPr>
            <p:nvPr/>
          </p:nvGrpSpPr>
          <p:grpSpPr bwMode="auto">
            <a:xfrm>
              <a:off x="1020" y="3418"/>
              <a:ext cx="186" cy="150"/>
              <a:chOff x="1020" y="3418"/>
              <a:chExt cx="186" cy="150"/>
            </a:xfrm>
          </p:grpSpPr>
          <p:sp>
            <p:nvSpPr>
              <p:cNvPr id="10282" name="Freeform 108"/>
              <p:cNvSpPr>
                <a:spLocks noChangeArrowheads="1"/>
              </p:cNvSpPr>
              <p:nvPr/>
            </p:nvSpPr>
            <p:spPr bwMode="auto">
              <a:xfrm>
                <a:off x="1020" y="3418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83" name="Freeform 109"/>
              <p:cNvSpPr>
                <a:spLocks noChangeArrowheads="1"/>
              </p:cNvSpPr>
              <p:nvPr/>
            </p:nvSpPr>
            <p:spPr bwMode="auto">
              <a:xfrm flipV="1">
                <a:off x="1113" y="3492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0261" name="Line 110"/>
          <p:cNvSpPr>
            <a:spLocks noChangeShapeType="1"/>
          </p:cNvSpPr>
          <p:nvPr/>
        </p:nvSpPr>
        <p:spPr bwMode="auto">
          <a:xfrm flipH="1">
            <a:off x="3365500" y="4152900"/>
            <a:ext cx="0" cy="885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2" name="Line 111"/>
          <p:cNvSpPr>
            <a:spLocks noChangeShapeType="1"/>
          </p:cNvSpPr>
          <p:nvPr/>
        </p:nvSpPr>
        <p:spPr bwMode="auto">
          <a:xfrm>
            <a:off x="4679950" y="41021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3" name="Line 112"/>
          <p:cNvSpPr>
            <a:spLocks noChangeShapeType="1"/>
          </p:cNvSpPr>
          <p:nvPr/>
        </p:nvSpPr>
        <p:spPr bwMode="auto">
          <a:xfrm>
            <a:off x="4683125" y="5765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4" name="Line 113"/>
          <p:cNvSpPr>
            <a:spLocks noChangeShapeType="1"/>
          </p:cNvSpPr>
          <p:nvPr/>
        </p:nvSpPr>
        <p:spPr bwMode="auto">
          <a:xfrm flipV="1">
            <a:off x="6029325" y="458787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5" name="Line 114"/>
          <p:cNvSpPr>
            <a:spLocks noChangeShapeType="1"/>
          </p:cNvSpPr>
          <p:nvPr/>
        </p:nvSpPr>
        <p:spPr bwMode="auto">
          <a:xfrm>
            <a:off x="3333750" y="3117850"/>
            <a:ext cx="269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6" name="Line 115"/>
          <p:cNvSpPr>
            <a:spLocks noChangeShapeType="1"/>
          </p:cNvSpPr>
          <p:nvPr/>
        </p:nvSpPr>
        <p:spPr bwMode="auto">
          <a:xfrm>
            <a:off x="6026150" y="3105150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7" name="Line 116"/>
          <p:cNvSpPr>
            <a:spLocks noChangeShapeType="1"/>
          </p:cNvSpPr>
          <p:nvPr/>
        </p:nvSpPr>
        <p:spPr bwMode="auto">
          <a:xfrm>
            <a:off x="3349625" y="312102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8" name="Line 117"/>
          <p:cNvSpPr>
            <a:spLocks noChangeShapeType="1"/>
          </p:cNvSpPr>
          <p:nvPr/>
        </p:nvSpPr>
        <p:spPr bwMode="auto">
          <a:xfrm flipH="1" flipV="1">
            <a:off x="4660900" y="3152775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9" name="Line 118"/>
          <p:cNvSpPr>
            <a:spLocks noChangeShapeType="1"/>
          </p:cNvSpPr>
          <p:nvPr/>
        </p:nvSpPr>
        <p:spPr bwMode="auto">
          <a:xfrm flipH="1">
            <a:off x="1755775" y="5041900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0" name="Line 119"/>
          <p:cNvSpPr>
            <a:spLocks noChangeShapeType="1"/>
          </p:cNvSpPr>
          <p:nvPr/>
        </p:nvSpPr>
        <p:spPr bwMode="auto">
          <a:xfrm flipH="1">
            <a:off x="1755775" y="50228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1" name="Line 120"/>
          <p:cNvSpPr>
            <a:spLocks noChangeShapeType="1"/>
          </p:cNvSpPr>
          <p:nvPr/>
        </p:nvSpPr>
        <p:spPr bwMode="auto">
          <a:xfrm flipH="1">
            <a:off x="1762125" y="580072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2" name="Text Box 121"/>
          <p:cNvSpPr txBox="1">
            <a:spLocks noChangeArrowheads="1"/>
          </p:cNvSpPr>
          <p:nvPr/>
        </p:nvSpPr>
        <p:spPr bwMode="auto">
          <a:xfrm>
            <a:off x="2581275" y="3470275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0273" name="Text Box 122"/>
          <p:cNvSpPr txBox="1">
            <a:spLocks noChangeArrowheads="1"/>
          </p:cNvSpPr>
          <p:nvPr/>
        </p:nvSpPr>
        <p:spPr bwMode="auto">
          <a:xfrm>
            <a:off x="4803775" y="3502025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0274" name="Text Box 123"/>
          <p:cNvSpPr txBox="1">
            <a:spLocks noChangeArrowheads="1"/>
          </p:cNvSpPr>
          <p:nvPr/>
        </p:nvSpPr>
        <p:spPr bwMode="auto">
          <a:xfrm>
            <a:off x="6346825" y="4041775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0275" name="Text Box 124"/>
          <p:cNvSpPr txBox="1">
            <a:spLocks noChangeArrowheads="1"/>
          </p:cNvSpPr>
          <p:nvPr/>
        </p:nvSpPr>
        <p:spPr bwMode="auto">
          <a:xfrm>
            <a:off x="2276475" y="5181600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</a:rPr>
              <a:t>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0276" name="Text Box 125"/>
          <p:cNvSpPr txBox="1">
            <a:spLocks noChangeArrowheads="1"/>
          </p:cNvSpPr>
          <p:nvPr/>
        </p:nvSpPr>
        <p:spPr bwMode="auto">
          <a:xfrm>
            <a:off x="4508500" y="4270375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277" name="Text Box 126"/>
          <p:cNvSpPr txBox="1">
            <a:spLocks noChangeArrowheads="1"/>
          </p:cNvSpPr>
          <p:nvPr/>
        </p:nvSpPr>
        <p:spPr bwMode="auto">
          <a:xfrm>
            <a:off x="3346450" y="49561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278" name="Text Box 127"/>
          <p:cNvSpPr txBox="1">
            <a:spLocks noChangeArrowheads="1"/>
          </p:cNvSpPr>
          <p:nvPr/>
        </p:nvSpPr>
        <p:spPr bwMode="auto">
          <a:xfrm>
            <a:off x="4546600" y="524192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6365875" y="2695575"/>
            <a:ext cx="25939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400"/>
              <a:t>A saída</a:t>
            </a:r>
          </a:p>
          <a:p>
            <a:pPr algn="ctr"/>
            <a:r>
              <a:rPr kumimoji="0" lang="en-US" sz="2400"/>
              <a:t>tem fase invertida.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3771900" y="45720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137025" y="5210175"/>
            <a:ext cx="565150" cy="565150"/>
            <a:chOff x="2606" y="3282"/>
            <a:chExt cx="356" cy="356"/>
          </a:xfrm>
        </p:grpSpPr>
        <p:sp>
          <p:nvSpPr>
            <p:cNvPr id="11342" name="Line 4"/>
            <p:cNvSpPr>
              <a:spLocks noChangeShapeType="1"/>
            </p:cNvSpPr>
            <p:nvPr/>
          </p:nvSpPr>
          <p:spPr bwMode="auto">
            <a:xfrm>
              <a:off x="2606" y="3282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43" name="AutoShape 5"/>
            <p:cNvSpPr>
              <a:spLocks noChangeArrowheads="1"/>
            </p:cNvSpPr>
            <p:nvPr/>
          </p:nvSpPr>
          <p:spPr bwMode="auto">
            <a:xfrm rot="5480873" flipH="1" flipV="1">
              <a:off x="2611" y="328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1268" name="Line 6"/>
          <p:cNvSpPr>
            <a:spLocks noChangeShapeType="1"/>
          </p:cNvSpPr>
          <p:nvPr/>
        </p:nvSpPr>
        <p:spPr bwMode="auto">
          <a:xfrm flipH="1">
            <a:off x="2654300" y="5045075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 flipV="1">
            <a:off x="4124325" y="42989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 flipH="1">
            <a:off x="4124325" y="47371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4556125" y="3451225"/>
            <a:ext cx="247650" cy="654050"/>
            <a:chOff x="2870" y="2174"/>
            <a:chExt cx="156" cy="412"/>
          </a:xfrm>
        </p:grpSpPr>
        <p:sp>
          <p:nvSpPr>
            <p:cNvPr id="11335" name="Line 10"/>
            <p:cNvSpPr>
              <a:spLocks noChangeShapeType="1"/>
            </p:cNvSpPr>
            <p:nvPr/>
          </p:nvSpPr>
          <p:spPr bwMode="auto">
            <a:xfrm flipH="1" flipV="1">
              <a:off x="2874" y="22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36" name="Line 11"/>
            <p:cNvSpPr>
              <a:spLocks noChangeShapeType="1"/>
            </p:cNvSpPr>
            <p:nvPr/>
          </p:nvSpPr>
          <p:spPr bwMode="auto">
            <a:xfrm flipH="1" flipV="1">
              <a:off x="2872" y="234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37" name="Line 12"/>
            <p:cNvSpPr>
              <a:spLocks noChangeShapeType="1"/>
            </p:cNvSpPr>
            <p:nvPr/>
          </p:nvSpPr>
          <p:spPr bwMode="auto">
            <a:xfrm flipH="1" flipV="1">
              <a:off x="2870" y="248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38" name="Line 13"/>
            <p:cNvSpPr>
              <a:spLocks noChangeShapeType="1"/>
            </p:cNvSpPr>
            <p:nvPr/>
          </p:nvSpPr>
          <p:spPr bwMode="auto">
            <a:xfrm flipV="1">
              <a:off x="2870" y="24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39" name="Line 14"/>
            <p:cNvSpPr>
              <a:spLocks noChangeShapeType="1"/>
            </p:cNvSpPr>
            <p:nvPr/>
          </p:nvSpPr>
          <p:spPr bwMode="auto">
            <a:xfrm flipV="1">
              <a:off x="2874" y="22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40" name="Line 15"/>
            <p:cNvSpPr>
              <a:spLocks noChangeShapeType="1"/>
            </p:cNvSpPr>
            <p:nvPr/>
          </p:nvSpPr>
          <p:spPr bwMode="auto">
            <a:xfrm flipV="1">
              <a:off x="2876" y="21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41" name="Line 16"/>
            <p:cNvSpPr>
              <a:spLocks noChangeShapeType="1"/>
            </p:cNvSpPr>
            <p:nvPr/>
          </p:nvSpPr>
          <p:spPr bwMode="auto">
            <a:xfrm flipV="1">
              <a:off x="2948" y="255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1272" name="Group 17"/>
          <p:cNvGrpSpPr>
            <a:grpSpLocks/>
          </p:cNvGrpSpPr>
          <p:nvPr/>
        </p:nvGrpSpPr>
        <p:grpSpPr bwMode="auto">
          <a:xfrm rot="5400002" flipV="1">
            <a:off x="5784850" y="4019550"/>
            <a:ext cx="482600" cy="615950"/>
            <a:chOff x="3644" y="2532"/>
            <a:chExt cx="305" cy="388"/>
          </a:xfrm>
        </p:grpSpPr>
        <p:sp>
          <p:nvSpPr>
            <p:cNvPr id="11331" name="Line 18"/>
            <p:cNvSpPr>
              <a:spLocks noChangeShapeType="1"/>
            </p:cNvSpPr>
            <p:nvPr/>
          </p:nvSpPr>
          <p:spPr bwMode="auto">
            <a:xfrm>
              <a:off x="364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32" name="Line 19"/>
            <p:cNvSpPr>
              <a:spLocks noChangeShapeType="1"/>
            </p:cNvSpPr>
            <p:nvPr/>
          </p:nvSpPr>
          <p:spPr bwMode="auto">
            <a:xfrm>
              <a:off x="385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33" name="Line 20"/>
            <p:cNvSpPr>
              <a:spLocks noChangeShapeType="1"/>
            </p:cNvSpPr>
            <p:nvPr/>
          </p:nvSpPr>
          <p:spPr bwMode="auto">
            <a:xfrm>
              <a:off x="3949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34" name="Line 21"/>
            <p:cNvSpPr>
              <a:spLocks noChangeShapeType="1"/>
            </p:cNvSpPr>
            <p:nvPr/>
          </p:nvSpPr>
          <p:spPr bwMode="auto">
            <a:xfrm>
              <a:off x="3750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1273" name="Group 22"/>
          <p:cNvGrpSpPr>
            <a:grpSpLocks/>
          </p:cNvGrpSpPr>
          <p:nvPr/>
        </p:nvGrpSpPr>
        <p:grpSpPr bwMode="auto">
          <a:xfrm>
            <a:off x="4292600" y="6013450"/>
            <a:ext cx="762000" cy="304800"/>
            <a:chOff x="2704" y="3788"/>
            <a:chExt cx="480" cy="192"/>
          </a:xfrm>
        </p:grpSpPr>
        <p:sp>
          <p:nvSpPr>
            <p:cNvPr id="11328" name="Line 23"/>
            <p:cNvSpPr>
              <a:spLocks noChangeShapeType="1"/>
            </p:cNvSpPr>
            <p:nvPr/>
          </p:nvSpPr>
          <p:spPr bwMode="auto">
            <a:xfrm>
              <a:off x="2704" y="37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9" name="Line 24"/>
            <p:cNvSpPr>
              <a:spLocks noChangeShapeType="1"/>
            </p:cNvSpPr>
            <p:nvPr/>
          </p:nvSpPr>
          <p:spPr bwMode="auto">
            <a:xfrm>
              <a:off x="2800" y="38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30" name="Line 25"/>
            <p:cNvSpPr>
              <a:spLocks noChangeShapeType="1"/>
            </p:cNvSpPr>
            <p:nvPr/>
          </p:nvSpPr>
          <p:spPr bwMode="auto">
            <a:xfrm>
              <a:off x="2896" y="39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274" name="Group 26"/>
          <p:cNvGrpSpPr>
            <a:grpSpLocks/>
          </p:cNvGrpSpPr>
          <p:nvPr/>
        </p:nvGrpSpPr>
        <p:grpSpPr bwMode="auto">
          <a:xfrm>
            <a:off x="2454275" y="4791075"/>
            <a:ext cx="174625" cy="482600"/>
            <a:chOff x="1546" y="3018"/>
            <a:chExt cx="110" cy="304"/>
          </a:xfrm>
        </p:grpSpPr>
        <p:sp>
          <p:nvSpPr>
            <p:cNvPr id="11326" name="Line 27"/>
            <p:cNvSpPr>
              <a:spLocks noChangeShapeType="1"/>
            </p:cNvSpPr>
            <p:nvPr/>
          </p:nvSpPr>
          <p:spPr bwMode="auto">
            <a:xfrm>
              <a:off x="1656" y="3018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27" name="Freeform 28"/>
            <p:cNvSpPr>
              <a:spLocks noChangeArrowheads="1"/>
            </p:cNvSpPr>
            <p:nvPr/>
          </p:nvSpPr>
          <p:spPr bwMode="auto">
            <a:xfrm>
              <a:off x="1546" y="3018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14 w 97"/>
                <a:gd name="T3" fmla="*/ 36 h 455"/>
                <a:gd name="T4" fmla="*/ 14 w 97"/>
                <a:gd name="T5" fmla="*/ 89 h 455"/>
                <a:gd name="T6" fmla="*/ 2 w 97"/>
                <a:gd name="T7" fmla="*/ 123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1275" name="Group 29"/>
          <p:cNvGrpSpPr>
            <a:grpSpLocks/>
          </p:cNvGrpSpPr>
          <p:nvPr/>
        </p:nvGrpSpPr>
        <p:grpSpPr bwMode="auto">
          <a:xfrm>
            <a:off x="3244850" y="3489325"/>
            <a:ext cx="247650" cy="654050"/>
            <a:chOff x="2044" y="2198"/>
            <a:chExt cx="156" cy="412"/>
          </a:xfrm>
        </p:grpSpPr>
        <p:sp>
          <p:nvSpPr>
            <p:cNvPr id="11319" name="Line 30"/>
            <p:cNvSpPr>
              <a:spLocks noChangeShapeType="1"/>
            </p:cNvSpPr>
            <p:nvPr/>
          </p:nvSpPr>
          <p:spPr bwMode="auto">
            <a:xfrm flipH="1" flipV="1">
              <a:off x="2048" y="22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20" name="Line 31"/>
            <p:cNvSpPr>
              <a:spLocks noChangeShapeType="1"/>
            </p:cNvSpPr>
            <p:nvPr/>
          </p:nvSpPr>
          <p:spPr bwMode="auto">
            <a:xfrm flipH="1" flipV="1">
              <a:off x="2046" y="23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21" name="Line 32"/>
            <p:cNvSpPr>
              <a:spLocks noChangeShapeType="1"/>
            </p:cNvSpPr>
            <p:nvPr/>
          </p:nvSpPr>
          <p:spPr bwMode="auto">
            <a:xfrm flipH="1" flipV="1">
              <a:off x="2044" y="250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22" name="Line 33"/>
            <p:cNvSpPr>
              <a:spLocks noChangeShapeType="1"/>
            </p:cNvSpPr>
            <p:nvPr/>
          </p:nvSpPr>
          <p:spPr bwMode="auto">
            <a:xfrm flipV="1">
              <a:off x="2044" y="24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23" name="Line 34"/>
            <p:cNvSpPr>
              <a:spLocks noChangeShapeType="1"/>
            </p:cNvSpPr>
            <p:nvPr/>
          </p:nvSpPr>
          <p:spPr bwMode="auto">
            <a:xfrm flipV="1">
              <a:off x="2048" y="230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24" name="Line 35"/>
            <p:cNvSpPr>
              <a:spLocks noChangeShapeType="1"/>
            </p:cNvSpPr>
            <p:nvPr/>
          </p:nvSpPr>
          <p:spPr bwMode="auto">
            <a:xfrm flipV="1">
              <a:off x="2050" y="219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25" name="Line 36"/>
            <p:cNvSpPr>
              <a:spLocks noChangeShapeType="1"/>
            </p:cNvSpPr>
            <p:nvPr/>
          </p:nvSpPr>
          <p:spPr bwMode="auto">
            <a:xfrm flipV="1">
              <a:off x="2122" y="258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1276" name="Group 37"/>
          <p:cNvGrpSpPr>
            <a:grpSpLocks/>
          </p:cNvGrpSpPr>
          <p:nvPr/>
        </p:nvGrpSpPr>
        <p:grpSpPr bwMode="auto">
          <a:xfrm>
            <a:off x="5654675" y="4873625"/>
            <a:ext cx="762000" cy="304800"/>
            <a:chOff x="3562" y="3070"/>
            <a:chExt cx="480" cy="192"/>
          </a:xfrm>
        </p:grpSpPr>
        <p:sp>
          <p:nvSpPr>
            <p:cNvPr id="11316" name="Line 38"/>
            <p:cNvSpPr>
              <a:spLocks noChangeShapeType="1"/>
            </p:cNvSpPr>
            <p:nvPr/>
          </p:nvSpPr>
          <p:spPr bwMode="auto">
            <a:xfrm>
              <a:off x="3562" y="30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17" name="Line 39"/>
            <p:cNvSpPr>
              <a:spLocks noChangeShapeType="1"/>
            </p:cNvSpPr>
            <p:nvPr/>
          </p:nvSpPr>
          <p:spPr bwMode="auto">
            <a:xfrm>
              <a:off x="3658" y="31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318" name="Line 40"/>
            <p:cNvSpPr>
              <a:spLocks noChangeShapeType="1"/>
            </p:cNvSpPr>
            <p:nvPr/>
          </p:nvSpPr>
          <p:spPr bwMode="auto">
            <a:xfrm>
              <a:off x="3754" y="32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1277" name="Group 41"/>
          <p:cNvGrpSpPr>
            <a:grpSpLocks/>
          </p:cNvGrpSpPr>
          <p:nvPr/>
        </p:nvGrpSpPr>
        <p:grpSpPr bwMode="auto">
          <a:xfrm>
            <a:off x="1374775" y="6000750"/>
            <a:ext cx="762000" cy="304800"/>
            <a:chOff x="866" y="3780"/>
            <a:chExt cx="480" cy="192"/>
          </a:xfrm>
        </p:grpSpPr>
        <p:sp>
          <p:nvSpPr>
            <p:cNvPr id="11313" name="Line 42"/>
            <p:cNvSpPr>
              <a:spLocks noChangeShapeType="1"/>
            </p:cNvSpPr>
            <p:nvPr/>
          </p:nvSpPr>
          <p:spPr bwMode="auto">
            <a:xfrm>
              <a:off x="866" y="37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4" name="Line 43"/>
            <p:cNvSpPr>
              <a:spLocks noChangeShapeType="1"/>
            </p:cNvSpPr>
            <p:nvPr/>
          </p:nvSpPr>
          <p:spPr bwMode="auto">
            <a:xfrm>
              <a:off x="962" y="38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5" name="Line 44"/>
            <p:cNvSpPr>
              <a:spLocks noChangeShapeType="1"/>
            </p:cNvSpPr>
            <p:nvPr/>
          </p:nvSpPr>
          <p:spPr bwMode="auto">
            <a:xfrm>
              <a:off x="1058" y="39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278" name="Group 45"/>
          <p:cNvGrpSpPr>
            <a:grpSpLocks/>
          </p:cNvGrpSpPr>
          <p:nvPr/>
        </p:nvGrpSpPr>
        <p:grpSpPr bwMode="auto">
          <a:xfrm>
            <a:off x="1508125" y="5283200"/>
            <a:ext cx="508000" cy="508000"/>
            <a:chOff x="950" y="3328"/>
            <a:chExt cx="320" cy="320"/>
          </a:xfrm>
        </p:grpSpPr>
        <p:sp>
          <p:nvSpPr>
            <p:cNvPr id="11309" name="Oval 46"/>
            <p:cNvSpPr>
              <a:spLocks noChangeArrowheads="1"/>
            </p:cNvSpPr>
            <p:nvPr/>
          </p:nvSpPr>
          <p:spPr bwMode="auto">
            <a:xfrm>
              <a:off x="950" y="3328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11310" name="Group 47"/>
            <p:cNvGrpSpPr>
              <a:grpSpLocks/>
            </p:cNvGrpSpPr>
            <p:nvPr/>
          </p:nvGrpSpPr>
          <p:grpSpPr bwMode="auto">
            <a:xfrm>
              <a:off x="1020" y="3418"/>
              <a:ext cx="186" cy="150"/>
              <a:chOff x="1020" y="3418"/>
              <a:chExt cx="186" cy="150"/>
            </a:xfrm>
          </p:grpSpPr>
          <p:sp>
            <p:nvSpPr>
              <p:cNvPr id="11311" name="Freeform 48"/>
              <p:cNvSpPr>
                <a:spLocks noChangeArrowheads="1"/>
              </p:cNvSpPr>
              <p:nvPr/>
            </p:nvSpPr>
            <p:spPr bwMode="auto">
              <a:xfrm>
                <a:off x="1020" y="3418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1312" name="Freeform 49"/>
              <p:cNvSpPr>
                <a:spLocks noChangeArrowheads="1"/>
              </p:cNvSpPr>
              <p:nvPr/>
            </p:nvSpPr>
            <p:spPr bwMode="auto">
              <a:xfrm flipV="1">
                <a:off x="1113" y="3492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11279" name="Line 50"/>
          <p:cNvSpPr>
            <a:spLocks noChangeShapeType="1"/>
          </p:cNvSpPr>
          <p:nvPr/>
        </p:nvSpPr>
        <p:spPr bwMode="auto">
          <a:xfrm flipH="1">
            <a:off x="3365500" y="4152900"/>
            <a:ext cx="0" cy="885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80" name="Line 51"/>
          <p:cNvSpPr>
            <a:spLocks noChangeShapeType="1"/>
          </p:cNvSpPr>
          <p:nvPr/>
        </p:nvSpPr>
        <p:spPr bwMode="auto">
          <a:xfrm>
            <a:off x="4679950" y="41021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81" name="Line 52"/>
          <p:cNvSpPr>
            <a:spLocks noChangeShapeType="1"/>
          </p:cNvSpPr>
          <p:nvPr/>
        </p:nvSpPr>
        <p:spPr bwMode="auto">
          <a:xfrm>
            <a:off x="4683125" y="5765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82" name="Line 53"/>
          <p:cNvSpPr>
            <a:spLocks noChangeShapeType="1"/>
          </p:cNvSpPr>
          <p:nvPr/>
        </p:nvSpPr>
        <p:spPr bwMode="auto">
          <a:xfrm flipV="1">
            <a:off x="6029325" y="458787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83" name="Line 54"/>
          <p:cNvSpPr>
            <a:spLocks noChangeShapeType="1"/>
          </p:cNvSpPr>
          <p:nvPr/>
        </p:nvSpPr>
        <p:spPr bwMode="auto">
          <a:xfrm>
            <a:off x="3333750" y="3117850"/>
            <a:ext cx="269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84" name="Line 55"/>
          <p:cNvSpPr>
            <a:spLocks noChangeShapeType="1"/>
          </p:cNvSpPr>
          <p:nvPr/>
        </p:nvSpPr>
        <p:spPr bwMode="auto">
          <a:xfrm>
            <a:off x="6026150" y="3105150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85" name="Line 56"/>
          <p:cNvSpPr>
            <a:spLocks noChangeShapeType="1"/>
          </p:cNvSpPr>
          <p:nvPr/>
        </p:nvSpPr>
        <p:spPr bwMode="auto">
          <a:xfrm>
            <a:off x="3349625" y="312102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86" name="Line 57"/>
          <p:cNvSpPr>
            <a:spLocks noChangeShapeType="1"/>
          </p:cNvSpPr>
          <p:nvPr/>
        </p:nvSpPr>
        <p:spPr bwMode="auto">
          <a:xfrm flipH="1" flipV="1">
            <a:off x="4660900" y="3152775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87" name="Line 58"/>
          <p:cNvSpPr>
            <a:spLocks noChangeShapeType="1"/>
          </p:cNvSpPr>
          <p:nvPr/>
        </p:nvSpPr>
        <p:spPr bwMode="auto">
          <a:xfrm flipH="1">
            <a:off x="1755775" y="5041900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88" name="Line 59"/>
          <p:cNvSpPr>
            <a:spLocks noChangeShapeType="1"/>
          </p:cNvSpPr>
          <p:nvPr/>
        </p:nvSpPr>
        <p:spPr bwMode="auto">
          <a:xfrm flipH="1">
            <a:off x="1755775" y="50228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289" name="Line 60"/>
          <p:cNvSpPr>
            <a:spLocks noChangeShapeType="1"/>
          </p:cNvSpPr>
          <p:nvPr/>
        </p:nvSpPr>
        <p:spPr bwMode="auto">
          <a:xfrm flipH="1">
            <a:off x="1762125" y="580072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90" name="Text Box 61"/>
          <p:cNvSpPr txBox="1">
            <a:spLocks noChangeArrowheads="1"/>
          </p:cNvSpPr>
          <p:nvPr/>
        </p:nvSpPr>
        <p:spPr bwMode="auto">
          <a:xfrm>
            <a:off x="2581275" y="3470275"/>
            <a:ext cx="569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B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291" name="Text Box 62"/>
          <p:cNvSpPr txBox="1">
            <a:spLocks noChangeArrowheads="1"/>
          </p:cNvSpPr>
          <p:nvPr/>
        </p:nvSpPr>
        <p:spPr bwMode="auto">
          <a:xfrm>
            <a:off x="6346825" y="4041775"/>
            <a:ext cx="7086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CC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292" name="Text Box 63"/>
          <p:cNvSpPr txBox="1">
            <a:spLocks noChangeArrowheads="1"/>
          </p:cNvSpPr>
          <p:nvPr/>
        </p:nvSpPr>
        <p:spPr bwMode="auto">
          <a:xfrm>
            <a:off x="2276475" y="5181600"/>
            <a:ext cx="546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C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293" name="Text Box 64"/>
          <p:cNvSpPr txBox="1">
            <a:spLocks noChangeArrowheads="1"/>
          </p:cNvSpPr>
          <p:nvPr/>
        </p:nvSpPr>
        <p:spPr bwMode="auto">
          <a:xfrm>
            <a:off x="4546600" y="5241925"/>
            <a:ext cx="385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E</a:t>
            </a:r>
          </a:p>
        </p:txBody>
      </p: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1187450" y="333375"/>
            <a:ext cx="6183313" cy="4975225"/>
            <a:chOff x="748" y="210"/>
            <a:chExt cx="3895" cy="3134"/>
          </a:xfrm>
        </p:grpSpPr>
        <p:sp>
          <p:nvSpPr>
            <p:cNvPr id="11305" name="Text Box 66"/>
            <p:cNvSpPr txBox="1">
              <a:spLocks noChangeArrowheads="1"/>
            </p:cNvSpPr>
            <p:nvPr/>
          </p:nvSpPr>
          <p:spPr bwMode="auto">
            <a:xfrm>
              <a:off x="1334" y="210"/>
              <a:ext cx="33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Quando o sinal de entrada fica positivo:</a:t>
              </a:r>
            </a:p>
          </p:txBody>
        </p:sp>
        <p:grpSp>
          <p:nvGrpSpPr>
            <p:cNvPr id="11306" name="Group 67"/>
            <p:cNvGrpSpPr>
              <a:grpSpLocks/>
            </p:cNvGrpSpPr>
            <p:nvPr/>
          </p:nvGrpSpPr>
          <p:grpSpPr bwMode="auto">
            <a:xfrm>
              <a:off x="748" y="3086"/>
              <a:ext cx="258" cy="258"/>
              <a:chOff x="748" y="3086"/>
              <a:chExt cx="258" cy="258"/>
            </a:xfrm>
          </p:grpSpPr>
          <p:sp>
            <p:nvSpPr>
              <p:cNvPr id="11307" name="Rectangle 68"/>
              <p:cNvSpPr>
                <a:spLocks noChangeArrowheads="1"/>
              </p:cNvSpPr>
              <p:nvPr/>
            </p:nvSpPr>
            <p:spPr bwMode="auto">
              <a:xfrm rot="5400000">
                <a:off x="854" y="3090"/>
                <a:ext cx="46" cy="257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1308" name="Rectangle 69"/>
              <p:cNvSpPr>
                <a:spLocks noChangeArrowheads="1"/>
              </p:cNvSpPr>
              <p:nvPr/>
            </p:nvSpPr>
            <p:spPr bwMode="auto">
              <a:xfrm>
                <a:off x="860" y="3086"/>
                <a:ext cx="46" cy="257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2914650" y="765175"/>
            <a:ext cx="3479800" cy="4746625"/>
            <a:chOff x="1836" y="482"/>
            <a:chExt cx="2192" cy="2990"/>
          </a:xfrm>
        </p:grpSpPr>
        <p:sp>
          <p:nvSpPr>
            <p:cNvPr id="11303" name="Text Box 71"/>
            <p:cNvSpPr txBox="1">
              <a:spLocks noChangeArrowheads="1"/>
            </p:cNvSpPr>
            <p:nvPr/>
          </p:nvSpPr>
          <p:spPr bwMode="auto">
            <a:xfrm>
              <a:off x="2184" y="3104"/>
              <a:ext cx="26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11304" name="Text Box 72"/>
            <p:cNvSpPr txBox="1">
              <a:spLocks noChangeArrowheads="1"/>
            </p:cNvSpPr>
            <p:nvPr/>
          </p:nvSpPr>
          <p:spPr bwMode="auto">
            <a:xfrm>
              <a:off x="1836" y="482"/>
              <a:ext cx="2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A corrente base aumenta.</a:t>
              </a:r>
            </a:p>
          </p:txBody>
        </p: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1809750" y="1346200"/>
            <a:ext cx="5175250" cy="3508375"/>
            <a:chOff x="1140" y="848"/>
            <a:chExt cx="3260" cy="2210"/>
          </a:xfrm>
        </p:grpSpPr>
        <p:sp>
          <p:nvSpPr>
            <p:cNvPr id="11301" name="Text Box 74"/>
            <p:cNvSpPr txBox="1">
              <a:spLocks noChangeArrowheads="1"/>
            </p:cNvSpPr>
            <p:nvPr/>
          </p:nvSpPr>
          <p:spPr bwMode="auto">
            <a:xfrm>
              <a:off x="2839" y="2690"/>
              <a:ext cx="2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11302" name="Text Box 75"/>
            <p:cNvSpPr txBox="1">
              <a:spLocks noChangeArrowheads="1"/>
            </p:cNvSpPr>
            <p:nvPr/>
          </p:nvSpPr>
          <p:spPr bwMode="auto">
            <a:xfrm>
              <a:off x="1140" y="848"/>
              <a:ext cx="32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A corrente do coletor aumenta b vezes.</a:t>
              </a:r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203325" y="1978025"/>
            <a:ext cx="6073775" cy="2106613"/>
            <a:chOff x="758" y="1246"/>
            <a:chExt cx="3826" cy="1327"/>
          </a:xfrm>
        </p:grpSpPr>
        <p:sp>
          <p:nvSpPr>
            <p:cNvPr id="11299" name="Text Box 77"/>
            <p:cNvSpPr txBox="1">
              <a:spLocks noChangeArrowheads="1"/>
            </p:cNvSpPr>
            <p:nvPr/>
          </p:nvSpPr>
          <p:spPr bwMode="auto">
            <a:xfrm>
              <a:off x="3026" y="2205"/>
              <a:ext cx="33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kumimoji="0" lang="en-US" sz="3200" baseline="-25000">
                  <a:solidFill>
                    <a:srgbClr val="FF0000"/>
                  </a:solidFill>
                  <a:latin typeface="Calibri" pitchFamily="34" charset="0"/>
                </a:rPr>
                <a:t>L</a:t>
              </a:r>
              <a:endParaRPr kumimoji="0" lang="en-US" sz="32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300" name="Text Box 78"/>
            <p:cNvSpPr txBox="1">
              <a:spLocks noChangeArrowheads="1"/>
            </p:cNvSpPr>
            <p:nvPr/>
          </p:nvSpPr>
          <p:spPr bwMode="auto">
            <a:xfrm>
              <a:off x="758" y="1246"/>
              <a:ext cx="38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Logo, R</a:t>
              </a:r>
              <a:r>
                <a:rPr kumimoji="0" lang="en-US" sz="2400" baseline="-25000">
                  <a:latin typeface="Calibri" pitchFamily="34" charset="0"/>
                </a:rPr>
                <a:t>L</a:t>
              </a:r>
              <a:r>
                <a:rPr kumimoji="0" lang="en-US" sz="2400">
                  <a:latin typeface="Calibri" pitchFamily="34" charset="0"/>
                </a:rPr>
                <a:t> solta </a:t>
              </a:r>
              <a:r>
                <a:rPr kumimoji="0" lang="en-US" sz="2400" i="1">
                  <a:latin typeface="Calibri" pitchFamily="34" charset="0"/>
                </a:rPr>
                <a:t>mais</a:t>
              </a:r>
              <a:r>
                <a:rPr kumimoji="0" lang="en-US" sz="2400">
                  <a:latin typeface="Calibri" pitchFamily="34" charset="0"/>
                </a:rPr>
                <a:t> tensão e V</a:t>
              </a:r>
              <a:r>
                <a:rPr kumimoji="0" lang="en-US" sz="2400" baseline="-25000">
                  <a:latin typeface="Calibri" pitchFamily="34" charset="0"/>
                </a:rPr>
                <a:t>CE</a:t>
              </a:r>
              <a:r>
                <a:rPr kumimoji="0" lang="en-US" sz="2400">
                  <a:latin typeface="Calibri" pitchFamily="34" charset="0"/>
                </a:rPr>
                <a:t> deve </a:t>
              </a:r>
              <a:r>
                <a:rPr kumimoji="0" lang="en-US" sz="2400" i="1">
                  <a:latin typeface="Calibri" pitchFamily="34" charset="0"/>
                </a:rPr>
                <a:t>diminuir</a:t>
              </a:r>
              <a:r>
                <a:rPr kumimoji="0" lang="en-US" sz="2400">
                  <a:latin typeface="Calibri" pitchFamily="34" charset="0"/>
                </a:rPr>
                <a:t>.</a:t>
              </a:r>
            </a:p>
          </p:txBody>
        </p:sp>
      </p:grpSp>
      <p:sp>
        <p:nvSpPr>
          <p:cNvPr id="22607" name="Text Box 79"/>
          <p:cNvSpPr txBox="1">
            <a:spLocks noChangeArrowheads="1"/>
          </p:cNvSpPr>
          <p:nvPr/>
        </p:nvSpPr>
        <p:spPr bwMode="auto">
          <a:xfrm>
            <a:off x="1892300" y="2549525"/>
            <a:ext cx="56230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>
                <a:latin typeface="Calibri" pitchFamily="34" charset="0"/>
              </a:rPr>
              <a:t>O terminal coletor é agora </a:t>
            </a:r>
            <a:r>
              <a:rPr kumimoji="0" lang="en-US" sz="2400" u="sng">
                <a:latin typeface="Calibri" pitchFamily="34" charset="0"/>
              </a:rPr>
              <a:t>menos positivo</a:t>
            </a:r>
            <a:r>
              <a:rPr kumimoji="0" lang="en-US" sz="24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3771900" y="45720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4137025" y="5210175"/>
            <a:ext cx="565150" cy="565150"/>
            <a:chOff x="2606" y="3282"/>
            <a:chExt cx="356" cy="356"/>
          </a:xfrm>
        </p:grpSpPr>
        <p:sp>
          <p:nvSpPr>
            <p:cNvPr id="12364" name="Line 4"/>
            <p:cNvSpPr>
              <a:spLocks noChangeShapeType="1"/>
            </p:cNvSpPr>
            <p:nvPr/>
          </p:nvSpPr>
          <p:spPr bwMode="auto">
            <a:xfrm>
              <a:off x="2606" y="3282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65" name="AutoShape 5"/>
            <p:cNvSpPr>
              <a:spLocks noChangeArrowheads="1"/>
            </p:cNvSpPr>
            <p:nvPr/>
          </p:nvSpPr>
          <p:spPr bwMode="auto">
            <a:xfrm rot="5480873" flipH="1" flipV="1">
              <a:off x="2611" y="328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292" name="Line 6"/>
          <p:cNvSpPr>
            <a:spLocks noChangeShapeType="1"/>
          </p:cNvSpPr>
          <p:nvPr/>
        </p:nvSpPr>
        <p:spPr bwMode="auto">
          <a:xfrm flipH="1">
            <a:off x="2654300" y="5045075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 flipV="1">
            <a:off x="4124325" y="42989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 flipH="1">
            <a:off x="4124325" y="47371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4556125" y="3451225"/>
            <a:ext cx="247650" cy="654050"/>
            <a:chOff x="2870" y="2174"/>
            <a:chExt cx="156" cy="412"/>
          </a:xfrm>
        </p:grpSpPr>
        <p:sp>
          <p:nvSpPr>
            <p:cNvPr id="12357" name="Line 10"/>
            <p:cNvSpPr>
              <a:spLocks noChangeShapeType="1"/>
            </p:cNvSpPr>
            <p:nvPr/>
          </p:nvSpPr>
          <p:spPr bwMode="auto">
            <a:xfrm flipH="1" flipV="1">
              <a:off x="2874" y="22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58" name="Line 11"/>
            <p:cNvSpPr>
              <a:spLocks noChangeShapeType="1"/>
            </p:cNvSpPr>
            <p:nvPr/>
          </p:nvSpPr>
          <p:spPr bwMode="auto">
            <a:xfrm flipH="1" flipV="1">
              <a:off x="2872" y="234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59" name="Line 12"/>
            <p:cNvSpPr>
              <a:spLocks noChangeShapeType="1"/>
            </p:cNvSpPr>
            <p:nvPr/>
          </p:nvSpPr>
          <p:spPr bwMode="auto">
            <a:xfrm flipH="1" flipV="1">
              <a:off x="2870" y="248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60" name="Line 13"/>
            <p:cNvSpPr>
              <a:spLocks noChangeShapeType="1"/>
            </p:cNvSpPr>
            <p:nvPr/>
          </p:nvSpPr>
          <p:spPr bwMode="auto">
            <a:xfrm flipV="1">
              <a:off x="2870" y="24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61" name="Line 14"/>
            <p:cNvSpPr>
              <a:spLocks noChangeShapeType="1"/>
            </p:cNvSpPr>
            <p:nvPr/>
          </p:nvSpPr>
          <p:spPr bwMode="auto">
            <a:xfrm flipV="1">
              <a:off x="2874" y="22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62" name="Line 15"/>
            <p:cNvSpPr>
              <a:spLocks noChangeShapeType="1"/>
            </p:cNvSpPr>
            <p:nvPr/>
          </p:nvSpPr>
          <p:spPr bwMode="auto">
            <a:xfrm flipV="1">
              <a:off x="2876" y="21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63" name="Line 16"/>
            <p:cNvSpPr>
              <a:spLocks noChangeShapeType="1"/>
            </p:cNvSpPr>
            <p:nvPr/>
          </p:nvSpPr>
          <p:spPr bwMode="auto">
            <a:xfrm flipV="1">
              <a:off x="2948" y="255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2296" name="Group 17"/>
          <p:cNvGrpSpPr>
            <a:grpSpLocks/>
          </p:cNvGrpSpPr>
          <p:nvPr/>
        </p:nvGrpSpPr>
        <p:grpSpPr bwMode="auto">
          <a:xfrm rot="5400002" flipV="1">
            <a:off x="5784850" y="4019550"/>
            <a:ext cx="482600" cy="615950"/>
            <a:chOff x="3644" y="2532"/>
            <a:chExt cx="305" cy="388"/>
          </a:xfrm>
        </p:grpSpPr>
        <p:sp>
          <p:nvSpPr>
            <p:cNvPr id="12353" name="Line 18"/>
            <p:cNvSpPr>
              <a:spLocks noChangeShapeType="1"/>
            </p:cNvSpPr>
            <p:nvPr/>
          </p:nvSpPr>
          <p:spPr bwMode="auto">
            <a:xfrm>
              <a:off x="364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54" name="Line 19"/>
            <p:cNvSpPr>
              <a:spLocks noChangeShapeType="1"/>
            </p:cNvSpPr>
            <p:nvPr/>
          </p:nvSpPr>
          <p:spPr bwMode="auto">
            <a:xfrm>
              <a:off x="385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55" name="Line 20"/>
            <p:cNvSpPr>
              <a:spLocks noChangeShapeType="1"/>
            </p:cNvSpPr>
            <p:nvPr/>
          </p:nvSpPr>
          <p:spPr bwMode="auto">
            <a:xfrm>
              <a:off x="3949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56" name="Line 21"/>
            <p:cNvSpPr>
              <a:spLocks noChangeShapeType="1"/>
            </p:cNvSpPr>
            <p:nvPr/>
          </p:nvSpPr>
          <p:spPr bwMode="auto">
            <a:xfrm>
              <a:off x="3750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2297" name="Group 22"/>
          <p:cNvGrpSpPr>
            <a:grpSpLocks/>
          </p:cNvGrpSpPr>
          <p:nvPr/>
        </p:nvGrpSpPr>
        <p:grpSpPr bwMode="auto">
          <a:xfrm>
            <a:off x="4292600" y="6013450"/>
            <a:ext cx="762000" cy="304800"/>
            <a:chOff x="2704" y="3788"/>
            <a:chExt cx="480" cy="192"/>
          </a:xfrm>
        </p:grpSpPr>
        <p:sp>
          <p:nvSpPr>
            <p:cNvPr id="12350" name="Line 23"/>
            <p:cNvSpPr>
              <a:spLocks noChangeShapeType="1"/>
            </p:cNvSpPr>
            <p:nvPr/>
          </p:nvSpPr>
          <p:spPr bwMode="auto">
            <a:xfrm>
              <a:off x="2704" y="37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1" name="Line 24"/>
            <p:cNvSpPr>
              <a:spLocks noChangeShapeType="1"/>
            </p:cNvSpPr>
            <p:nvPr/>
          </p:nvSpPr>
          <p:spPr bwMode="auto">
            <a:xfrm>
              <a:off x="2800" y="38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2" name="Line 25"/>
            <p:cNvSpPr>
              <a:spLocks noChangeShapeType="1"/>
            </p:cNvSpPr>
            <p:nvPr/>
          </p:nvSpPr>
          <p:spPr bwMode="auto">
            <a:xfrm>
              <a:off x="2896" y="39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298" name="Group 26"/>
          <p:cNvGrpSpPr>
            <a:grpSpLocks/>
          </p:cNvGrpSpPr>
          <p:nvPr/>
        </p:nvGrpSpPr>
        <p:grpSpPr bwMode="auto">
          <a:xfrm>
            <a:off x="2454275" y="4791075"/>
            <a:ext cx="174625" cy="482600"/>
            <a:chOff x="1546" y="3018"/>
            <a:chExt cx="110" cy="304"/>
          </a:xfrm>
        </p:grpSpPr>
        <p:sp>
          <p:nvSpPr>
            <p:cNvPr id="12348" name="Line 27"/>
            <p:cNvSpPr>
              <a:spLocks noChangeShapeType="1"/>
            </p:cNvSpPr>
            <p:nvPr/>
          </p:nvSpPr>
          <p:spPr bwMode="auto">
            <a:xfrm>
              <a:off x="1656" y="3018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9" name="Freeform 28"/>
            <p:cNvSpPr>
              <a:spLocks noChangeArrowheads="1"/>
            </p:cNvSpPr>
            <p:nvPr/>
          </p:nvSpPr>
          <p:spPr bwMode="auto">
            <a:xfrm>
              <a:off x="1546" y="3018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14 w 97"/>
                <a:gd name="T3" fmla="*/ 36 h 455"/>
                <a:gd name="T4" fmla="*/ 14 w 97"/>
                <a:gd name="T5" fmla="*/ 89 h 455"/>
                <a:gd name="T6" fmla="*/ 2 w 97"/>
                <a:gd name="T7" fmla="*/ 123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299" name="Group 29"/>
          <p:cNvGrpSpPr>
            <a:grpSpLocks/>
          </p:cNvGrpSpPr>
          <p:nvPr/>
        </p:nvGrpSpPr>
        <p:grpSpPr bwMode="auto">
          <a:xfrm>
            <a:off x="3244850" y="3489325"/>
            <a:ext cx="247650" cy="654050"/>
            <a:chOff x="2044" y="2198"/>
            <a:chExt cx="156" cy="412"/>
          </a:xfrm>
        </p:grpSpPr>
        <p:sp>
          <p:nvSpPr>
            <p:cNvPr id="12341" name="Line 30"/>
            <p:cNvSpPr>
              <a:spLocks noChangeShapeType="1"/>
            </p:cNvSpPr>
            <p:nvPr/>
          </p:nvSpPr>
          <p:spPr bwMode="auto">
            <a:xfrm flipH="1" flipV="1">
              <a:off x="2048" y="22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42" name="Line 31"/>
            <p:cNvSpPr>
              <a:spLocks noChangeShapeType="1"/>
            </p:cNvSpPr>
            <p:nvPr/>
          </p:nvSpPr>
          <p:spPr bwMode="auto">
            <a:xfrm flipH="1" flipV="1">
              <a:off x="2046" y="23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43" name="Line 32"/>
            <p:cNvSpPr>
              <a:spLocks noChangeShapeType="1"/>
            </p:cNvSpPr>
            <p:nvPr/>
          </p:nvSpPr>
          <p:spPr bwMode="auto">
            <a:xfrm flipH="1" flipV="1">
              <a:off x="2044" y="250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44" name="Line 33"/>
            <p:cNvSpPr>
              <a:spLocks noChangeShapeType="1"/>
            </p:cNvSpPr>
            <p:nvPr/>
          </p:nvSpPr>
          <p:spPr bwMode="auto">
            <a:xfrm flipV="1">
              <a:off x="2044" y="24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45" name="Line 34"/>
            <p:cNvSpPr>
              <a:spLocks noChangeShapeType="1"/>
            </p:cNvSpPr>
            <p:nvPr/>
          </p:nvSpPr>
          <p:spPr bwMode="auto">
            <a:xfrm flipV="1">
              <a:off x="2048" y="230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46" name="Line 35"/>
            <p:cNvSpPr>
              <a:spLocks noChangeShapeType="1"/>
            </p:cNvSpPr>
            <p:nvPr/>
          </p:nvSpPr>
          <p:spPr bwMode="auto">
            <a:xfrm flipV="1">
              <a:off x="2050" y="219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47" name="Line 36"/>
            <p:cNvSpPr>
              <a:spLocks noChangeShapeType="1"/>
            </p:cNvSpPr>
            <p:nvPr/>
          </p:nvSpPr>
          <p:spPr bwMode="auto">
            <a:xfrm flipV="1">
              <a:off x="2122" y="258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2300" name="Group 37"/>
          <p:cNvGrpSpPr>
            <a:grpSpLocks/>
          </p:cNvGrpSpPr>
          <p:nvPr/>
        </p:nvGrpSpPr>
        <p:grpSpPr bwMode="auto">
          <a:xfrm>
            <a:off x="5654675" y="4873625"/>
            <a:ext cx="762000" cy="304800"/>
            <a:chOff x="3562" y="3070"/>
            <a:chExt cx="480" cy="192"/>
          </a:xfrm>
        </p:grpSpPr>
        <p:sp>
          <p:nvSpPr>
            <p:cNvPr id="12338" name="Line 38"/>
            <p:cNvSpPr>
              <a:spLocks noChangeShapeType="1"/>
            </p:cNvSpPr>
            <p:nvPr/>
          </p:nvSpPr>
          <p:spPr bwMode="auto">
            <a:xfrm>
              <a:off x="3562" y="30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39" name="Line 39"/>
            <p:cNvSpPr>
              <a:spLocks noChangeShapeType="1"/>
            </p:cNvSpPr>
            <p:nvPr/>
          </p:nvSpPr>
          <p:spPr bwMode="auto">
            <a:xfrm>
              <a:off x="3658" y="31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2340" name="Line 40"/>
            <p:cNvSpPr>
              <a:spLocks noChangeShapeType="1"/>
            </p:cNvSpPr>
            <p:nvPr/>
          </p:nvSpPr>
          <p:spPr bwMode="auto">
            <a:xfrm>
              <a:off x="3754" y="32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2301" name="Group 41"/>
          <p:cNvGrpSpPr>
            <a:grpSpLocks/>
          </p:cNvGrpSpPr>
          <p:nvPr/>
        </p:nvGrpSpPr>
        <p:grpSpPr bwMode="auto">
          <a:xfrm>
            <a:off x="1374775" y="6000750"/>
            <a:ext cx="762000" cy="304800"/>
            <a:chOff x="866" y="3780"/>
            <a:chExt cx="480" cy="192"/>
          </a:xfrm>
        </p:grpSpPr>
        <p:sp>
          <p:nvSpPr>
            <p:cNvPr id="12335" name="Line 42"/>
            <p:cNvSpPr>
              <a:spLocks noChangeShapeType="1"/>
            </p:cNvSpPr>
            <p:nvPr/>
          </p:nvSpPr>
          <p:spPr bwMode="auto">
            <a:xfrm>
              <a:off x="866" y="37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6" name="Line 43"/>
            <p:cNvSpPr>
              <a:spLocks noChangeShapeType="1"/>
            </p:cNvSpPr>
            <p:nvPr/>
          </p:nvSpPr>
          <p:spPr bwMode="auto">
            <a:xfrm>
              <a:off x="962" y="38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7" name="Line 44"/>
            <p:cNvSpPr>
              <a:spLocks noChangeShapeType="1"/>
            </p:cNvSpPr>
            <p:nvPr/>
          </p:nvSpPr>
          <p:spPr bwMode="auto">
            <a:xfrm>
              <a:off x="1058" y="39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02" name="Group 45"/>
          <p:cNvGrpSpPr>
            <a:grpSpLocks/>
          </p:cNvGrpSpPr>
          <p:nvPr/>
        </p:nvGrpSpPr>
        <p:grpSpPr bwMode="auto">
          <a:xfrm>
            <a:off x="1508125" y="5283200"/>
            <a:ext cx="508000" cy="508000"/>
            <a:chOff x="950" y="3328"/>
            <a:chExt cx="320" cy="320"/>
          </a:xfrm>
        </p:grpSpPr>
        <p:sp>
          <p:nvSpPr>
            <p:cNvPr id="12331" name="Oval 46"/>
            <p:cNvSpPr>
              <a:spLocks noChangeArrowheads="1"/>
            </p:cNvSpPr>
            <p:nvPr/>
          </p:nvSpPr>
          <p:spPr bwMode="auto">
            <a:xfrm>
              <a:off x="950" y="3328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2332" name="Group 47"/>
            <p:cNvGrpSpPr>
              <a:grpSpLocks/>
            </p:cNvGrpSpPr>
            <p:nvPr/>
          </p:nvGrpSpPr>
          <p:grpSpPr bwMode="auto">
            <a:xfrm>
              <a:off x="1020" y="3418"/>
              <a:ext cx="186" cy="150"/>
              <a:chOff x="1020" y="3418"/>
              <a:chExt cx="186" cy="150"/>
            </a:xfrm>
          </p:grpSpPr>
          <p:sp>
            <p:nvSpPr>
              <p:cNvPr id="12333" name="Freeform 48"/>
              <p:cNvSpPr>
                <a:spLocks noChangeArrowheads="1"/>
              </p:cNvSpPr>
              <p:nvPr/>
            </p:nvSpPr>
            <p:spPr bwMode="auto">
              <a:xfrm>
                <a:off x="1020" y="3418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34" name="Freeform 49"/>
              <p:cNvSpPr>
                <a:spLocks noChangeArrowheads="1"/>
              </p:cNvSpPr>
              <p:nvPr/>
            </p:nvSpPr>
            <p:spPr bwMode="auto">
              <a:xfrm flipV="1">
                <a:off x="1113" y="3492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2303" name="Line 50"/>
          <p:cNvSpPr>
            <a:spLocks noChangeShapeType="1"/>
          </p:cNvSpPr>
          <p:nvPr/>
        </p:nvSpPr>
        <p:spPr bwMode="auto">
          <a:xfrm flipH="1">
            <a:off x="3365500" y="4152900"/>
            <a:ext cx="0" cy="885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304" name="Line 51"/>
          <p:cNvSpPr>
            <a:spLocks noChangeShapeType="1"/>
          </p:cNvSpPr>
          <p:nvPr/>
        </p:nvSpPr>
        <p:spPr bwMode="auto">
          <a:xfrm>
            <a:off x="4679950" y="41021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305" name="Line 52"/>
          <p:cNvSpPr>
            <a:spLocks noChangeShapeType="1"/>
          </p:cNvSpPr>
          <p:nvPr/>
        </p:nvSpPr>
        <p:spPr bwMode="auto">
          <a:xfrm>
            <a:off x="4683125" y="5765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6" name="Line 53"/>
          <p:cNvSpPr>
            <a:spLocks noChangeShapeType="1"/>
          </p:cNvSpPr>
          <p:nvPr/>
        </p:nvSpPr>
        <p:spPr bwMode="auto">
          <a:xfrm flipV="1">
            <a:off x="6029325" y="458787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307" name="Line 54"/>
          <p:cNvSpPr>
            <a:spLocks noChangeShapeType="1"/>
          </p:cNvSpPr>
          <p:nvPr/>
        </p:nvSpPr>
        <p:spPr bwMode="auto">
          <a:xfrm>
            <a:off x="3333750" y="3117850"/>
            <a:ext cx="269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308" name="Line 55"/>
          <p:cNvSpPr>
            <a:spLocks noChangeShapeType="1"/>
          </p:cNvSpPr>
          <p:nvPr/>
        </p:nvSpPr>
        <p:spPr bwMode="auto">
          <a:xfrm>
            <a:off x="6026150" y="3105150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309" name="Line 56"/>
          <p:cNvSpPr>
            <a:spLocks noChangeShapeType="1"/>
          </p:cNvSpPr>
          <p:nvPr/>
        </p:nvSpPr>
        <p:spPr bwMode="auto">
          <a:xfrm>
            <a:off x="3349625" y="312102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310" name="Line 57"/>
          <p:cNvSpPr>
            <a:spLocks noChangeShapeType="1"/>
          </p:cNvSpPr>
          <p:nvPr/>
        </p:nvSpPr>
        <p:spPr bwMode="auto">
          <a:xfrm flipH="1" flipV="1">
            <a:off x="4660900" y="3152775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311" name="Line 58"/>
          <p:cNvSpPr>
            <a:spLocks noChangeShapeType="1"/>
          </p:cNvSpPr>
          <p:nvPr/>
        </p:nvSpPr>
        <p:spPr bwMode="auto">
          <a:xfrm flipH="1">
            <a:off x="1755775" y="5041900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2312" name="Line 59"/>
          <p:cNvSpPr>
            <a:spLocks noChangeShapeType="1"/>
          </p:cNvSpPr>
          <p:nvPr/>
        </p:nvSpPr>
        <p:spPr bwMode="auto">
          <a:xfrm flipH="1">
            <a:off x="1755775" y="50228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13" name="Line 60"/>
          <p:cNvSpPr>
            <a:spLocks noChangeShapeType="1"/>
          </p:cNvSpPr>
          <p:nvPr/>
        </p:nvSpPr>
        <p:spPr bwMode="auto">
          <a:xfrm flipH="1">
            <a:off x="1762125" y="580072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14" name="Text Box 61"/>
          <p:cNvSpPr txBox="1">
            <a:spLocks noChangeArrowheads="1"/>
          </p:cNvSpPr>
          <p:nvPr/>
        </p:nvSpPr>
        <p:spPr bwMode="auto">
          <a:xfrm>
            <a:off x="2581275" y="3470275"/>
            <a:ext cx="569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B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15" name="Text Box 62"/>
          <p:cNvSpPr txBox="1">
            <a:spLocks noChangeArrowheads="1"/>
          </p:cNvSpPr>
          <p:nvPr/>
        </p:nvSpPr>
        <p:spPr bwMode="auto">
          <a:xfrm>
            <a:off x="6346825" y="4041775"/>
            <a:ext cx="7086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CC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16" name="Text Box 63"/>
          <p:cNvSpPr txBox="1">
            <a:spLocks noChangeArrowheads="1"/>
          </p:cNvSpPr>
          <p:nvPr/>
        </p:nvSpPr>
        <p:spPr bwMode="auto">
          <a:xfrm>
            <a:off x="2276475" y="5181600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</a:rPr>
              <a:t>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2317" name="Text Box 64"/>
          <p:cNvSpPr txBox="1">
            <a:spLocks noChangeArrowheads="1"/>
          </p:cNvSpPr>
          <p:nvPr/>
        </p:nvSpPr>
        <p:spPr bwMode="auto">
          <a:xfrm>
            <a:off x="4546600" y="524192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1276350" y="266700"/>
            <a:ext cx="6334125" cy="4813300"/>
            <a:chOff x="804" y="168"/>
            <a:chExt cx="3990" cy="3032"/>
          </a:xfrm>
        </p:grpSpPr>
        <p:sp>
          <p:nvSpPr>
            <p:cNvPr id="12329" name="Text Box 66"/>
            <p:cNvSpPr txBox="1">
              <a:spLocks noChangeArrowheads="1"/>
            </p:cNvSpPr>
            <p:nvPr/>
          </p:nvSpPr>
          <p:spPr bwMode="auto">
            <a:xfrm>
              <a:off x="1390" y="168"/>
              <a:ext cx="34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 Quando o sinal de entrada fica negativo:</a:t>
              </a:r>
            </a:p>
          </p:txBody>
        </p:sp>
        <p:sp>
          <p:nvSpPr>
            <p:cNvPr id="12330" name="Rectangle 67"/>
            <p:cNvSpPr>
              <a:spLocks noChangeArrowheads="1"/>
            </p:cNvSpPr>
            <p:nvPr/>
          </p:nvSpPr>
          <p:spPr bwMode="auto">
            <a:xfrm rot="5400000">
              <a:off x="910" y="3048"/>
              <a:ext cx="46" cy="2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2797175" y="790575"/>
            <a:ext cx="3787775" cy="4743450"/>
            <a:chOff x="1762" y="498"/>
            <a:chExt cx="2386" cy="2988"/>
          </a:xfrm>
        </p:grpSpPr>
        <p:sp>
          <p:nvSpPr>
            <p:cNvPr id="12327" name="Text Box 69"/>
            <p:cNvSpPr txBox="1">
              <a:spLocks noChangeArrowheads="1"/>
            </p:cNvSpPr>
            <p:nvPr/>
          </p:nvSpPr>
          <p:spPr bwMode="auto">
            <a:xfrm>
              <a:off x="2108" y="3122"/>
              <a:ext cx="28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328" name="Text Box 70"/>
            <p:cNvSpPr txBox="1">
              <a:spLocks noChangeArrowheads="1"/>
            </p:cNvSpPr>
            <p:nvPr/>
          </p:nvSpPr>
          <p:spPr bwMode="auto">
            <a:xfrm>
              <a:off x="1762" y="498"/>
              <a:ext cx="219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/>
                <a:t>A  corrente base diminui.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1809750" y="1346200"/>
            <a:ext cx="5005388" cy="3508375"/>
            <a:chOff x="1140" y="848"/>
            <a:chExt cx="3153" cy="2210"/>
          </a:xfrm>
        </p:grpSpPr>
        <p:sp>
          <p:nvSpPr>
            <p:cNvPr id="12325" name="Text Box 72"/>
            <p:cNvSpPr txBox="1">
              <a:spLocks noChangeArrowheads="1"/>
            </p:cNvSpPr>
            <p:nvPr/>
          </p:nvSpPr>
          <p:spPr bwMode="auto">
            <a:xfrm>
              <a:off x="2839" y="2690"/>
              <a:ext cx="2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12326" name="Text Box 73"/>
            <p:cNvSpPr txBox="1">
              <a:spLocks noChangeArrowheads="1"/>
            </p:cNvSpPr>
            <p:nvPr/>
          </p:nvSpPr>
          <p:spPr bwMode="auto">
            <a:xfrm>
              <a:off x="1140" y="848"/>
              <a:ext cx="31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A corrente do coletor diminui b vezes.</a:t>
              </a:r>
            </a:p>
          </p:txBody>
        </p: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1203325" y="1978025"/>
            <a:ext cx="6630988" cy="2106613"/>
            <a:chOff x="758" y="1246"/>
            <a:chExt cx="4177" cy="1327"/>
          </a:xfrm>
        </p:grpSpPr>
        <p:sp>
          <p:nvSpPr>
            <p:cNvPr id="12323" name="Text Box 75"/>
            <p:cNvSpPr txBox="1">
              <a:spLocks noChangeArrowheads="1"/>
            </p:cNvSpPr>
            <p:nvPr/>
          </p:nvSpPr>
          <p:spPr bwMode="auto">
            <a:xfrm>
              <a:off x="3026" y="2205"/>
              <a:ext cx="33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kumimoji="0" lang="en-US" sz="3200" baseline="-25000">
                  <a:solidFill>
                    <a:srgbClr val="FF0000"/>
                  </a:solidFill>
                  <a:latin typeface="Calibri" pitchFamily="34" charset="0"/>
                </a:rPr>
                <a:t>L</a:t>
              </a:r>
              <a:endParaRPr kumimoji="0" lang="en-US" sz="32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2324" name="Text Box 76"/>
            <p:cNvSpPr txBox="1">
              <a:spLocks noChangeArrowheads="1"/>
            </p:cNvSpPr>
            <p:nvPr/>
          </p:nvSpPr>
          <p:spPr bwMode="auto">
            <a:xfrm>
              <a:off x="758" y="1246"/>
              <a:ext cx="41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Então, R</a:t>
              </a:r>
              <a:r>
                <a:rPr kumimoji="0" lang="en-US" sz="2400" baseline="-25000">
                  <a:latin typeface="Calibri" pitchFamily="34" charset="0"/>
                </a:rPr>
                <a:t>L</a:t>
              </a:r>
              <a:r>
                <a:rPr kumimoji="0" lang="en-US" sz="2400">
                  <a:latin typeface="Calibri" pitchFamily="34" charset="0"/>
                </a:rPr>
                <a:t> solta </a:t>
              </a:r>
              <a:r>
                <a:rPr kumimoji="0" lang="en-US" sz="2400" i="1">
                  <a:latin typeface="Calibri" pitchFamily="34" charset="0"/>
                </a:rPr>
                <a:t>menos</a:t>
              </a:r>
              <a:r>
                <a:rPr kumimoji="0" lang="en-US" sz="2400">
                  <a:latin typeface="Calibri" pitchFamily="34" charset="0"/>
                </a:rPr>
                <a:t> tensão e V</a:t>
              </a:r>
              <a:r>
                <a:rPr kumimoji="0" lang="en-US" sz="2400" baseline="-25000">
                  <a:latin typeface="Calibri" pitchFamily="34" charset="0"/>
                </a:rPr>
                <a:t>CE</a:t>
              </a:r>
              <a:r>
                <a:rPr kumimoji="0" lang="en-US" sz="2400">
                  <a:latin typeface="Calibri" pitchFamily="34" charset="0"/>
                </a:rPr>
                <a:t> deve </a:t>
              </a:r>
              <a:r>
                <a:rPr kumimoji="0" lang="en-US" sz="2400" i="1">
                  <a:latin typeface="Calibri" pitchFamily="34" charset="0"/>
                </a:rPr>
                <a:t>aumentar</a:t>
              </a:r>
              <a:r>
                <a:rPr kumimoji="0" lang="en-US" sz="2400">
                  <a:latin typeface="Calibri" pitchFamily="34" charset="0"/>
                </a:rPr>
                <a:t>.</a:t>
              </a:r>
            </a:p>
          </p:txBody>
        </p:sp>
      </p:grpSp>
      <p:sp>
        <p:nvSpPr>
          <p:cNvPr id="23629" name="Text Box 77"/>
          <p:cNvSpPr txBox="1">
            <a:spLocks noChangeArrowheads="1"/>
          </p:cNvSpPr>
          <p:nvPr/>
        </p:nvSpPr>
        <p:spPr bwMode="auto">
          <a:xfrm>
            <a:off x="1892300" y="2549525"/>
            <a:ext cx="5364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>
                <a:latin typeface="Calibri" pitchFamily="34" charset="0"/>
              </a:rPr>
              <a:t>O terminal coletor agora é </a:t>
            </a:r>
            <a:r>
              <a:rPr kumimoji="0" lang="en-US" sz="2400" u="sng">
                <a:latin typeface="Calibri" pitchFamily="34" charset="0"/>
              </a:rPr>
              <a:t>mais positivo</a:t>
            </a:r>
            <a:r>
              <a:rPr kumimoji="0" lang="en-US" sz="24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3771900" y="45720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4137025" y="5210175"/>
            <a:ext cx="565150" cy="565150"/>
            <a:chOff x="2606" y="3282"/>
            <a:chExt cx="356" cy="356"/>
          </a:xfrm>
        </p:grpSpPr>
        <p:sp>
          <p:nvSpPr>
            <p:cNvPr id="13387" name="Line 4"/>
            <p:cNvSpPr>
              <a:spLocks noChangeShapeType="1"/>
            </p:cNvSpPr>
            <p:nvPr/>
          </p:nvSpPr>
          <p:spPr bwMode="auto">
            <a:xfrm>
              <a:off x="2606" y="3282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8" name="AutoShape 5"/>
            <p:cNvSpPr>
              <a:spLocks noChangeArrowheads="1"/>
            </p:cNvSpPr>
            <p:nvPr/>
          </p:nvSpPr>
          <p:spPr bwMode="auto">
            <a:xfrm rot="5480873" flipH="1" flipV="1">
              <a:off x="2611" y="328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3316" name="Line 6"/>
          <p:cNvSpPr>
            <a:spLocks noChangeShapeType="1"/>
          </p:cNvSpPr>
          <p:nvPr/>
        </p:nvSpPr>
        <p:spPr bwMode="auto">
          <a:xfrm flipH="1">
            <a:off x="2654300" y="5045075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 flipV="1">
            <a:off x="4124325" y="42989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 flipH="1">
            <a:off x="4124325" y="47371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4556125" y="3451225"/>
            <a:ext cx="247650" cy="654050"/>
            <a:chOff x="2870" y="2174"/>
            <a:chExt cx="156" cy="412"/>
          </a:xfrm>
        </p:grpSpPr>
        <p:sp>
          <p:nvSpPr>
            <p:cNvPr id="13380" name="Line 10"/>
            <p:cNvSpPr>
              <a:spLocks noChangeShapeType="1"/>
            </p:cNvSpPr>
            <p:nvPr/>
          </p:nvSpPr>
          <p:spPr bwMode="auto">
            <a:xfrm flipH="1" flipV="1">
              <a:off x="2874" y="22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1" name="Line 11"/>
            <p:cNvSpPr>
              <a:spLocks noChangeShapeType="1"/>
            </p:cNvSpPr>
            <p:nvPr/>
          </p:nvSpPr>
          <p:spPr bwMode="auto">
            <a:xfrm flipH="1" flipV="1">
              <a:off x="2872" y="234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2" name="Line 12"/>
            <p:cNvSpPr>
              <a:spLocks noChangeShapeType="1"/>
            </p:cNvSpPr>
            <p:nvPr/>
          </p:nvSpPr>
          <p:spPr bwMode="auto">
            <a:xfrm flipH="1" flipV="1">
              <a:off x="2870" y="248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3" name="Line 13"/>
            <p:cNvSpPr>
              <a:spLocks noChangeShapeType="1"/>
            </p:cNvSpPr>
            <p:nvPr/>
          </p:nvSpPr>
          <p:spPr bwMode="auto">
            <a:xfrm flipV="1">
              <a:off x="2870" y="24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4" name="Line 14"/>
            <p:cNvSpPr>
              <a:spLocks noChangeShapeType="1"/>
            </p:cNvSpPr>
            <p:nvPr/>
          </p:nvSpPr>
          <p:spPr bwMode="auto">
            <a:xfrm flipV="1">
              <a:off x="2874" y="22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5" name="Line 15"/>
            <p:cNvSpPr>
              <a:spLocks noChangeShapeType="1"/>
            </p:cNvSpPr>
            <p:nvPr/>
          </p:nvSpPr>
          <p:spPr bwMode="auto">
            <a:xfrm flipV="1">
              <a:off x="2876" y="21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6" name="Line 16"/>
            <p:cNvSpPr>
              <a:spLocks noChangeShapeType="1"/>
            </p:cNvSpPr>
            <p:nvPr/>
          </p:nvSpPr>
          <p:spPr bwMode="auto">
            <a:xfrm flipV="1">
              <a:off x="2948" y="255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20" name="Group 17"/>
          <p:cNvGrpSpPr>
            <a:grpSpLocks/>
          </p:cNvGrpSpPr>
          <p:nvPr/>
        </p:nvGrpSpPr>
        <p:grpSpPr bwMode="auto">
          <a:xfrm rot="5400002" flipV="1">
            <a:off x="5784850" y="4019550"/>
            <a:ext cx="482600" cy="615950"/>
            <a:chOff x="3644" y="2532"/>
            <a:chExt cx="305" cy="388"/>
          </a:xfrm>
        </p:grpSpPr>
        <p:sp>
          <p:nvSpPr>
            <p:cNvPr id="13376" name="Line 18"/>
            <p:cNvSpPr>
              <a:spLocks noChangeShapeType="1"/>
            </p:cNvSpPr>
            <p:nvPr/>
          </p:nvSpPr>
          <p:spPr bwMode="auto">
            <a:xfrm>
              <a:off x="364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77" name="Line 19"/>
            <p:cNvSpPr>
              <a:spLocks noChangeShapeType="1"/>
            </p:cNvSpPr>
            <p:nvPr/>
          </p:nvSpPr>
          <p:spPr bwMode="auto">
            <a:xfrm>
              <a:off x="385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78" name="Line 20"/>
            <p:cNvSpPr>
              <a:spLocks noChangeShapeType="1"/>
            </p:cNvSpPr>
            <p:nvPr/>
          </p:nvSpPr>
          <p:spPr bwMode="auto">
            <a:xfrm>
              <a:off x="3949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79" name="Line 21"/>
            <p:cNvSpPr>
              <a:spLocks noChangeShapeType="1"/>
            </p:cNvSpPr>
            <p:nvPr/>
          </p:nvSpPr>
          <p:spPr bwMode="auto">
            <a:xfrm>
              <a:off x="3750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21" name="Group 22"/>
          <p:cNvGrpSpPr>
            <a:grpSpLocks/>
          </p:cNvGrpSpPr>
          <p:nvPr/>
        </p:nvGrpSpPr>
        <p:grpSpPr bwMode="auto">
          <a:xfrm>
            <a:off x="4292600" y="6013450"/>
            <a:ext cx="762000" cy="304800"/>
            <a:chOff x="2704" y="3788"/>
            <a:chExt cx="480" cy="192"/>
          </a:xfrm>
        </p:grpSpPr>
        <p:sp>
          <p:nvSpPr>
            <p:cNvPr id="13373" name="Line 23"/>
            <p:cNvSpPr>
              <a:spLocks noChangeShapeType="1"/>
            </p:cNvSpPr>
            <p:nvPr/>
          </p:nvSpPr>
          <p:spPr bwMode="auto">
            <a:xfrm>
              <a:off x="2704" y="37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74" name="Line 24"/>
            <p:cNvSpPr>
              <a:spLocks noChangeShapeType="1"/>
            </p:cNvSpPr>
            <p:nvPr/>
          </p:nvSpPr>
          <p:spPr bwMode="auto">
            <a:xfrm>
              <a:off x="2800" y="38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75" name="Line 25"/>
            <p:cNvSpPr>
              <a:spLocks noChangeShapeType="1"/>
            </p:cNvSpPr>
            <p:nvPr/>
          </p:nvSpPr>
          <p:spPr bwMode="auto">
            <a:xfrm>
              <a:off x="2896" y="39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22" name="Group 26"/>
          <p:cNvGrpSpPr>
            <a:grpSpLocks/>
          </p:cNvGrpSpPr>
          <p:nvPr/>
        </p:nvGrpSpPr>
        <p:grpSpPr bwMode="auto">
          <a:xfrm>
            <a:off x="2454275" y="4791075"/>
            <a:ext cx="174625" cy="482600"/>
            <a:chOff x="1546" y="3018"/>
            <a:chExt cx="110" cy="304"/>
          </a:xfrm>
        </p:grpSpPr>
        <p:sp>
          <p:nvSpPr>
            <p:cNvPr id="13371" name="Line 27"/>
            <p:cNvSpPr>
              <a:spLocks noChangeShapeType="1"/>
            </p:cNvSpPr>
            <p:nvPr/>
          </p:nvSpPr>
          <p:spPr bwMode="auto">
            <a:xfrm>
              <a:off x="1656" y="3018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72" name="Freeform 28"/>
            <p:cNvSpPr>
              <a:spLocks noChangeArrowheads="1"/>
            </p:cNvSpPr>
            <p:nvPr/>
          </p:nvSpPr>
          <p:spPr bwMode="auto">
            <a:xfrm>
              <a:off x="1546" y="3018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14 w 97"/>
                <a:gd name="T3" fmla="*/ 36 h 455"/>
                <a:gd name="T4" fmla="*/ 14 w 97"/>
                <a:gd name="T5" fmla="*/ 89 h 455"/>
                <a:gd name="T6" fmla="*/ 2 w 97"/>
                <a:gd name="T7" fmla="*/ 123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23" name="Group 29"/>
          <p:cNvGrpSpPr>
            <a:grpSpLocks/>
          </p:cNvGrpSpPr>
          <p:nvPr/>
        </p:nvGrpSpPr>
        <p:grpSpPr bwMode="auto">
          <a:xfrm>
            <a:off x="3244850" y="3489325"/>
            <a:ext cx="247650" cy="654050"/>
            <a:chOff x="2044" y="2198"/>
            <a:chExt cx="156" cy="412"/>
          </a:xfrm>
        </p:grpSpPr>
        <p:sp>
          <p:nvSpPr>
            <p:cNvPr id="13364" name="Line 30"/>
            <p:cNvSpPr>
              <a:spLocks noChangeShapeType="1"/>
            </p:cNvSpPr>
            <p:nvPr/>
          </p:nvSpPr>
          <p:spPr bwMode="auto">
            <a:xfrm flipH="1" flipV="1">
              <a:off x="2048" y="22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5" name="Line 31"/>
            <p:cNvSpPr>
              <a:spLocks noChangeShapeType="1"/>
            </p:cNvSpPr>
            <p:nvPr/>
          </p:nvSpPr>
          <p:spPr bwMode="auto">
            <a:xfrm flipH="1" flipV="1">
              <a:off x="2046" y="23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6" name="Line 32"/>
            <p:cNvSpPr>
              <a:spLocks noChangeShapeType="1"/>
            </p:cNvSpPr>
            <p:nvPr/>
          </p:nvSpPr>
          <p:spPr bwMode="auto">
            <a:xfrm flipH="1" flipV="1">
              <a:off x="2044" y="250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7" name="Line 33"/>
            <p:cNvSpPr>
              <a:spLocks noChangeShapeType="1"/>
            </p:cNvSpPr>
            <p:nvPr/>
          </p:nvSpPr>
          <p:spPr bwMode="auto">
            <a:xfrm flipV="1">
              <a:off x="2044" y="24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8" name="Line 34"/>
            <p:cNvSpPr>
              <a:spLocks noChangeShapeType="1"/>
            </p:cNvSpPr>
            <p:nvPr/>
          </p:nvSpPr>
          <p:spPr bwMode="auto">
            <a:xfrm flipV="1">
              <a:off x="2048" y="230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9" name="Line 35"/>
            <p:cNvSpPr>
              <a:spLocks noChangeShapeType="1"/>
            </p:cNvSpPr>
            <p:nvPr/>
          </p:nvSpPr>
          <p:spPr bwMode="auto">
            <a:xfrm flipV="1">
              <a:off x="2050" y="219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70" name="Line 36"/>
            <p:cNvSpPr>
              <a:spLocks noChangeShapeType="1"/>
            </p:cNvSpPr>
            <p:nvPr/>
          </p:nvSpPr>
          <p:spPr bwMode="auto">
            <a:xfrm flipV="1">
              <a:off x="2122" y="258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24" name="Group 37"/>
          <p:cNvGrpSpPr>
            <a:grpSpLocks/>
          </p:cNvGrpSpPr>
          <p:nvPr/>
        </p:nvGrpSpPr>
        <p:grpSpPr bwMode="auto">
          <a:xfrm>
            <a:off x="5654675" y="4873625"/>
            <a:ext cx="762000" cy="304800"/>
            <a:chOff x="3562" y="3070"/>
            <a:chExt cx="480" cy="192"/>
          </a:xfrm>
        </p:grpSpPr>
        <p:sp>
          <p:nvSpPr>
            <p:cNvPr id="13361" name="Line 38"/>
            <p:cNvSpPr>
              <a:spLocks noChangeShapeType="1"/>
            </p:cNvSpPr>
            <p:nvPr/>
          </p:nvSpPr>
          <p:spPr bwMode="auto">
            <a:xfrm>
              <a:off x="3562" y="30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2" name="Line 39"/>
            <p:cNvSpPr>
              <a:spLocks noChangeShapeType="1"/>
            </p:cNvSpPr>
            <p:nvPr/>
          </p:nvSpPr>
          <p:spPr bwMode="auto">
            <a:xfrm>
              <a:off x="3658" y="31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3" name="Line 40"/>
            <p:cNvSpPr>
              <a:spLocks noChangeShapeType="1"/>
            </p:cNvSpPr>
            <p:nvPr/>
          </p:nvSpPr>
          <p:spPr bwMode="auto">
            <a:xfrm>
              <a:off x="3754" y="32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25" name="Group 41"/>
          <p:cNvGrpSpPr>
            <a:grpSpLocks/>
          </p:cNvGrpSpPr>
          <p:nvPr/>
        </p:nvGrpSpPr>
        <p:grpSpPr bwMode="auto">
          <a:xfrm>
            <a:off x="1374775" y="6000750"/>
            <a:ext cx="762000" cy="304800"/>
            <a:chOff x="866" y="3780"/>
            <a:chExt cx="480" cy="192"/>
          </a:xfrm>
        </p:grpSpPr>
        <p:sp>
          <p:nvSpPr>
            <p:cNvPr id="13358" name="Line 42"/>
            <p:cNvSpPr>
              <a:spLocks noChangeShapeType="1"/>
            </p:cNvSpPr>
            <p:nvPr/>
          </p:nvSpPr>
          <p:spPr bwMode="auto">
            <a:xfrm>
              <a:off x="866" y="37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59" name="Line 43"/>
            <p:cNvSpPr>
              <a:spLocks noChangeShapeType="1"/>
            </p:cNvSpPr>
            <p:nvPr/>
          </p:nvSpPr>
          <p:spPr bwMode="auto">
            <a:xfrm>
              <a:off x="962" y="38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0" name="Line 44"/>
            <p:cNvSpPr>
              <a:spLocks noChangeShapeType="1"/>
            </p:cNvSpPr>
            <p:nvPr/>
          </p:nvSpPr>
          <p:spPr bwMode="auto">
            <a:xfrm>
              <a:off x="1058" y="39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26" name="Group 45"/>
          <p:cNvGrpSpPr>
            <a:grpSpLocks/>
          </p:cNvGrpSpPr>
          <p:nvPr/>
        </p:nvGrpSpPr>
        <p:grpSpPr bwMode="auto">
          <a:xfrm>
            <a:off x="1508125" y="5283200"/>
            <a:ext cx="508000" cy="508000"/>
            <a:chOff x="950" y="3328"/>
            <a:chExt cx="320" cy="320"/>
          </a:xfrm>
        </p:grpSpPr>
        <p:sp>
          <p:nvSpPr>
            <p:cNvPr id="13354" name="Oval 46"/>
            <p:cNvSpPr>
              <a:spLocks noChangeArrowheads="1"/>
            </p:cNvSpPr>
            <p:nvPr/>
          </p:nvSpPr>
          <p:spPr bwMode="auto">
            <a:xfrm>
              <a:off x="950" y="3328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355" name="Group 47"/>
            <p:cNvGrpSpPr>
              <a:grpSpLocks/>
            </p:cNvGrpSpPr>
            <p:nvPr/>
          </p:nvGrpSpPr>
          <p:grpSpPr bwMode="auto">
            <a:xfrm>
              <a:off x="1020" y="3418"/>
              <a:ext cx="186" cy="150"/>
              <a:chOff x="1020" y="3418"/>
              <a:chExt cx="186" cy="150"/>
            </a:xfrm>
          </p:grpSpPr>
          <p:sp>
            <p:nvSpPr>
              <p:cNvPr id="13356" name="Freeform 48"/>
              <p:cNvSpPr>
                <a:spLocks noChangeArrowheads="1"/>
              </p:cNvSpPr>
              <p:nvPr/>
            </p:nvSpPr>
            <p:spPr bwMode="auto">
              <a:xfrm>
                <a:off x="1020" y="3418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57" name="Freeform 49"/>
              <p:cNvSpPr>
                <a:spLocks noChangeArrowheads="1"/>
              </p:cNvSpPr>
              <p:nvPr/>
            </p:nvSpPr>
            <p:spPr bwMode="auto">
              <a:xfrm flipV="1">
                <a:off x="1113" y="3492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3327" name="Line 50"/>
          <p:cNvSpPr>
            <a:spLocks noChangeShapeType="1"/>
          </p:cNvSpPr>
          <p:nvPr/>
        </p:nvSpPr>
        <p:spPr bwMode="auto">
          <a:xfrm flipH="1">
            <a:off x="3365500" y="4152900"/>
            <a:ext cx="0" cy="885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8" name="Line 51"/>
          <p:cNvSpPr>
            <a:spLocks noChangeShapeType="1"/>
          </p:cNvSpPr>
          <p:nvPr/>
        </p:nvSpPr>
        <p:spPr bwMode="auto">
          <a:xfrm>
            <a:off x="4679950" y="41021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9" name="Line 52"/>
          <p:cNvSpPr>
            <a:spLocks noChangeShapeType="1"/>
          </p:cNvSpPr>
          <p:nvPr/>
        </p:nvSpPr>
        <p:spPr bwMode="auto">
          <a:xfrm>
            <a:off x="4683125" y="5765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0" name="Line 53"/>
          <p:cNvSpPr>
            <a:spLocks noChangeShapeType="1"/>
          </p:cNvSpPr>
          <p:nvPr/>
        </p:nvSpPr>
        <p:spPr bwMode="auto">
          <a:xfrm flipV="1">
            <a:off x="6029325" y="458787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1" name="Line 54"/>
          <p:cNvSpPr>
            <a:spLocks noChangeShapeType="1"/>
          </p:cNvSpPr>
          <p:nvPr/>
        </p:nvSpPr>
        <p:spPr bwMode="auto">
          <a:xfrm>
            <a:off x="3333750" y="3117850"/>
            <a:ext cx="269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2" name="Line 55"/>
          <p:cNvSpPr>
            <a:spLocks noChangeShapeType="1"/>
          </p:cNvSpPr>
          <p:nvPr/>
        </p:nvSpPr>
        <p:spPr bwMode="auto">
          <a:xfrm>
            <a:off x="6026150" y="3105150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3" name="Line 56"/>
          <p:cNvSpPr>
            <a:spLocks noChangeShapeType="1"/>
          </p:cNvSpPr>
          <p:nvPr/>
        </p:nvSpPr>
        <p:spPr bwMode="auto">
          <a:xfrm>
            <a:off x="3349625" y="312102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4" name="Line 57"/>
          <p:cNvSpPr>
            <a:spLocks noChangeShapeType="1"/>
          </p:cNvSpPr>
          <p:nvPr/>
        </p:nvSpPr>
        <p:spPr bwMode="auto">
          <a:xfrm flipH="1" flipV="1">
            <a:off x="4660900" y="3152775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5" name="Line 58"/>
          <p:cNvSpPr>
            <a:spLocks noChangeShapeType="1"/>
          </p:cNvSpPr>
          <p:nvPr/>
        </p:nvSpPr>
        <p:spPr bwMode="auto">
          <a:xfrm flipH="1">
            <a:off x="1755775" y="5041900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6" name="Line 59"/>
          <p:cNvSpPr>
            <a:spLocks noChangeShapeType="1"/>
          </p:cNvSpPr>
          <p:nvPr/>
        </p:nvSpPr>
        <p:spPr bwMode="auto">
          <a:xfrm flipH="1">
            <a:off x="1755775" y="50228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7" name="Line 60"/>
          <p:cNvSpPr>
            <a:spLocks noChangeShapeType="1"/>
          </p:cNvSpPr>
          <p:nvPr/>
        </p:nvSpPr>
        <p:spPr bwMode="auto">
          <a:xfrm flipH="1">
            <a:off x="1762125" y="580072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8" name="Text Box 61"/>
          <p:cNvSpPr txBox="1">
            <a:spLocks noChangeArrowheads="1"/>
          </p:cNvSpPr>
          <p:nvPr/>
        </p:nvSpPr>
        <p:spPr bwMode="auto">
          <a:xfrm>
            <a:off x="1851025" y="3460750"/>
            <a:ext cx="1454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350 k</a:t>
            </a:r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3339" name="Text Box 62"/>
          <p:cNvSpPr txBox="1">
            <a:spLocks noChangeArrowheads="1"/>
          </p:cNvSpPr>
          <p:nvPr/>
        </p:nvSpPr>
        <p:spPr bwMode="auto">
          <a:xfrm>
            <a:off x="2276475" y="5181600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</a:rPr>
              <a:t>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3340" name="Text Box 63"/>
          <p:cNvSpPr txBox="1">
            <a:spLocks noChangeArrowheads="1"/>
          </p:cNvSpPr>
          <p:nvPr/>
        </p:nvSpPr>
        <p:spPr bwMode="auto">
          <a:xfrm>
            <a:off x="4546600" y="524192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3341" name="Text Box 64"/>
          <p:cNvSpPr txBox="1">
            <a:spLocks noChangeArrowheads="1"/>
          </p:cNvSpPr>
          <p:nvPr/>
        </p:nvSpPr>
        <p:spPr bwMode="auto">
          <a:xfrm>
            <a:off x="3346450" y="49561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342" name="Text Box 65"/>
          <p:cNvSpPr txBox="1">
            <a:spLocks noChangeArrowheads="1"/>
          </p:cNvSpPr>
          <p:nvPr/>
        </p:nvSpPr>
        <p:spPr bwMode="auto">
          <a:xfrm>
            <a:off x="4508500" y="4270375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343" name="Text Box 66"/>
          <p:cNvSpPr txBox="1">
            <a:spLocks noChangeArrowheads="1"/>
          </p:cNvSpPr>
          <p:nvPr/>
        </p:nvSpPr>
        <p:spPr bwMode="auto">
          <a:xfrm>
            <a:off x="4740275" y="3495675"/>
            <a:ext cx="1047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1 k</a:t>
            </a:r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1123950" y="381000"/>
            <a:ext cx="6196013" cy="4243388"/>
            <a:chOff x="708" y="240"/>
            <a:chExt cx="3903" cy="2673"/>
          </a:xfrm>
        </p:grpSpPr>
        <p:sp>
          <p:nvSpPr>
            <p:cNvPr id="13352" name="Text Box 68"/>
            <p:cNvSpPr txBox="1">
              <a:spLocks noChangeArrowheads="1"/>
            </p:cNvSpPr>
            <p:nvPr/>
          </p:nvSpPr>
          <p:spPr bwMode="auto">
            <a:xfrm>
              <a:off x="3998" y="2545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14 V</a:t>
              </a:r>
            </a:p>
          </p:txBody>
        </p:sp>
        <p:sp>
          <p:nvSpPr>
            <p:cNvPr id="13353" name="Text Box 69"/>
            <p:cNvSpPr txBox="1">
              <a:spLocks noChangeArrowheads="1"/>
            </p:cNvSpPr>
            <p:nvPr/>
          </p:nvSpPr>
          <p:spPr bwMode="auto">
            <a:xfrm>
              <a:off x="708" y="240"/>
              <a:ext cx="39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dirty="0">
                  <a:latin typeface="Calibri" pitchFamily="34" charset="0"/>
                </a:rPr>
                <a:t>O valor </a:t>
              </a:r>
              <a:r>
                <a:rPr kumimoji="0" lang="en-US" sz="2400" dirty="0" err="1">
                  <a:latin typeface="Calibri" pitchFamily="34" charset="0"/>
                </a:rPr>
                <a:t>máximo</a:t>
              </a:r>
              <a:r>
                <a:rPr kumimoji="0" lang="en-US" sz="2400" dirty="0">
                  <a:latin typeface="Calibri" pitchFamily="34" charset="0"/>
                </a:rPr>
                <a:t> de V</a:t>
              </a:r>
              <a:r>
                <a:rPr kumimoji="0" lang="en-US" sz="2400" baseline="-25000" dirty="0">
                  <a:latin typeface="Calibri" pitchFamily="34" charset="0"/>
                </a:rPr>
                <a:t>CE </a:t>
              </a:r>
              <a:r>
                <a:rPr kumimoji="0" lang="en-US" sz="2400" dirty="0" err="1">
                  <a:latin typeface="Calibri" pitchFamily="34" charset="0"/>
                </a:rPr>
                <a:t>para</a:t>
              </a:r>
              <a:r>
                <a:rPr kumimoji="0" lang="en-US" sz="2400" dirty="0">
                  <a:latin typeface="Calibri" pitchFamily="34" charset="0"/>
                </a:rPr>
                <a:t> </a:t>
              </a:r>
              <a:r>
                <a:rPr kumimoji="0" lang="en-US" sz="2400" dirty="0" err="1">
                  <a:latin typeface="Calibri" pitchFamily="34" charset="0"/>
                </a:rPr>
                <a:t>este</a:t>
              </a:r>
              <a:r>
                <a:rPr kumimoji="0" lang="en-US" sz="2400" dirty="0">
                  <a:latin typeface="Calibri" pitchFamily="34" charset="0"/>
                </a:rPr>
                <a:t> </a:t>
              </a:r>
              <a:r>
                <a:rPr kumimoji="0" lang="en-US" sz="2400" dirty="0" err="1">
                  <a:latin typeface="Calibri" pitchFamily="34" charset="0"/>
                </a:rPr>
                <a:t>circuito</a:t>
              </a:r>
              <a:r>
                <a:rPr kumimoji="0" lang="en-US" sz="2400" dirty="0">
                  <a:latin typeface="Calibri" pitchFamily="34" charset="0"/>
                </a:rPr>
                <a:t> é 14 V.</a:t>
              </a:r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1936750" y="1022350"/>
            <a:ext cx="5222875" cy="1835150"/>
            <a:chOff x="1220" y="644"/>
            <a:chExt cx="3290" cy="1156"/>
          </a:xfrm>
        </p:grpSpPr>
        <p:sp>
          <p:nvSpPr>
            <p:cNvPr id="13350" name="Text Box 71"/>
            <p:cNvSpPr txBox="1">
              <a:spLocks noChangeArrowheads="1"/>
            </p:cNvSpPr>
            <p:nvPr/>
          </p:nvSpPr>
          <p:spPr bwMode="auto">
            <a:xfrm>
              <a:off x="1220" y="644"/>
              <a:ext cx="25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dirty="0">
                  <a:latin typeface="Calibri" pitchFamily="34" charset="0"/>
                </a:rPr>
                <a:t>O valor </a:t>
              </a:r>
              <a:r>
                <a:rPr kumimoji="0" lang="en-US" sz="2400" dirty="0" err="1">
                  <a:latin typeface="Calibri" pitchFamily="34" charset="0"/>
                </a:rPr>
                <a:t>máximo</a:t>
              </a:r>
              <a:r>
                <a:rPr kumimoji="0" lang="en-US" sz="2400" dirty="0">
                  <a:latin typeface="Calibri" pitchFamily="34" charset="0"/>
                </a:rPr>
                <a:t> de I</a:t>
              </a:r>
              <a:r>
                <a:rPr kumimoji="0" lang="en-US" sz="2400" baseline="-25000" dirty="0">
                  <a:latin typeface="Calibri" pitchFamily="34" charset="0"/>
                </a:rPr>
                <a:t>C</a:t>
              </a:r>
              <a:r>
                <a:rPr kumimoji="0" lang="en-US" sz="2400" dirty="0">
                  <a:latin typeface="Calibri" pitchFamily="34" charset="0"/>
                </a:rPr>
                <a:t> é 14 </a:t>
              </a:r>
              <a:r>
                <a:rPr kumimoji="0" lang="en-US" sz="2400" dirty="0" err="1">
                  <a:latin typeface="Calibri" pitchFamily="34" charset="0"/>
                </a:rPr>
                <a:t>mA</a:t>
              </a:r>
              <a:r>
                <a:rPr kumimoji="0" lang="en-US" sz="24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3351" name="Text Box 72"/>
            <p:cNvSpPr txBox="1">
              <a:spLocks noChangeArrowheads="1"/>
            </p:cNvSpPr>
            <p:nvPr/>
          </p:nvSpPr>
          <p:spPr bwMode="auto">
            <a:xfrm>
              <a:off x="3688" y="1470"/>
              <a:ext cx="8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latin typeface="Calibri" pitchFamily="34" charset="0"/>
                </a:rPr>
                <a:t>I</a:t>
              </a:r>
              <a:r>
                <a:rPr kumimoji="0" lang="en-US" baseline="-25000">
                  <a:latin typeface="Calibri" pitchFamily="34" charset="0"/>
                </a:rPr>
                <a:t>C(MÁX)</a:t>
              </a:r>
              <a:r>
                <a:rPr kumimoji="0" lang="en-US">
                  <a:latin typeface="Calibri" pitchFamily="34" charset="0"/>
                </a:rPr>
                <a:t> =</a:t>
              </a:r>
            </a:p>
          </p:txBody>
        </p:sp>
      </p:grpSp>
      <p:sp>
        <p:nvSpPr>
          <p:cNvPr id="24649" name="Text Box 73"/>
          <p:cNvSpPr txBox="1">
            <a:spLocks noChangeArrowheads="1"/>
          </p:cNvSpPr>
          <p:nvPr/>
        </p:nvSpPr>
        <p:spPr bwMode="auto">
          <a:xfrm>
            <a:off x="7359650" y="2054225"/>
            <a:ext cx="884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14 V</a:t>
            </a:r>
          </a:p>
        </p:txBody>
      </p:sp>
      <p:sp>
        <p:nvSpPr>
          <p:cNvPr id="24650" name="Text Box 74"/>
          <p:cNvSpPr txBox="1">
            <a:spLocks noChangeArrowheads="1"/>
          </p:cNvSpPr>
          <p:nvPr/>
        </p:nvSpPr>
        <p:spPr bwMode="auto">
          <a:xfrm>
            <a:off x="7362825" y="2578100"/>
            <a:ext cx="939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1 k</a:t>
            </a:r>
            <a:r>
              <a:rPr kumimoji="0" lang="en-US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>
              <a:solidFill>
                <a:srgbClr val="FF0000"/>
              </a:solidFill>
            </a:endParaRPr>
          </a:p>
        </p:txBody>
      </p:sp>
      <p:sp>
        <p:nvSpPr>
          <p:cNvPr id="24651" name="Line 75"/>
          <p:cNvSpPr>
            <a:spLocks noChangeShapeType="1"/>
          </p:cNvSpPr>
          <p:nvPr/>
        </p:nvSpPr>
        <p:spPr bwMode="auto">
          <a:xfrm>
            <a:off x="7451725" y="2593975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990725" y="1711325"/>
            <a:ext cx="4974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dirty="0">
                <a:latin typeface="Calibri" pitchFamily="34" charset="0"/>
              </a:rPr>
              <a:t>Estes </a:t>
            </a:r>
            <a:r>
              <a:rPr kumimoji="0" lang="en-US" sz="2400" dirty="0" err="1">
                <a:latin typeface="Calibri" pitchFamily="34" charset="0"/>
              </a:rPr>
              <a:t>são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os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limites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para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este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circuito</a:t>
            </a:r>
            <a:r>
              <a:rPr kumimoji="0" lang="en-US" sz="2400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 rot="-5400002">
            <a:off x="5502275" y="5327650"/>
            <a:ext cx="1181100" cy="342900"/>
          </a:xfrm>
          <a:prstGeom prst="rightArrow">
            <a:avLst>
              <a:gd name="adj1" fmla="val 50000"/>
              <a:gd name="adj2" fmla="val 351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kumimoji="0" lang="pt-BR" sz="2400">
              <a:solidFill>
                <a:srgbClr val="FF0000"/>
              </a:solidFill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1228725" y="1660525"/>
            <a:ext cx="1181100" cy="342900"/>
          </a:xfrm>
          <a:prstGeom prst="rightArrow">
            <a:avLst>
              <a:gd name="adj1" fmla="val 50000"/>
              <a:gd name="adj2" fmla="val 351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0" lang="pt-BR" sz="2400">
              <a:solidFill>
                <a:srgbClr val="FF0000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308225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803525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311525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819525" y="48387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356100" y="48545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784725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330825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826125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330950" y="48387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842125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070100" y="41751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092325" y="37306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092325" y="33210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092325" y="28956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958975" y="244792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955800" y="20193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955800" y="15652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978275" y="5521325"/>
            <a:ext cx="2192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V</a:t>
            </a:r>
            <a:r>
              <a:rPr kumimoji="0" lang="en-US" baseline="-25000">
                <a:solidFill>
                  <a:srgbClr val="3333CC"/>
                </a:solidFill>
              </a:rPr>
              <a:t>CE</a:t>
            </a:r>
            <a:r>
              <a:rPr kumimoji="0" lang="en-US">
                <a:solidFill>
                  <a:srgbClr val="3333CC"/>
                </a:solidFill>
              </a:rPr>
              <a:t> em Volts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444500" y="2892425"/>
            <a:ext cx="1647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I</a:t>
            </a:r>
            <a:r>
              <a:rPr kumimoji="0" lang="en-US" baseline="-25000">
                <a:solidFill>
                  <a:srgbClr val="3333CC"/>
                </a:solidFill>
              </a:rPr>
              <a:t>C </a:t>
            </a:r>
            <a:r>
              <a:rPr kumimoji="0" lang="en-US">
                <a:solidFill>
                  <a:srgbClr val="3333CC"/>
                </a:solidFill>
              </a:rPr>
              <a:t>em mA</a:t>
            </a:r>
          </a:p>
        </p:txBody>
      </p: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2492375" y="3857625"/>
            <a:ext cx="6143625" cy="1019175"/>
            <a:chOff x="1570" y="2430"/>
            <a:chExt cx="3870" cy="642"/>
          </a:xfrm>
        </p:grpSpPr>
        <p:sp>
          <p:nvSpPr>
            <p:cNvPr id="14408" name="Freeform 24"/>
            <p:cNvSpPr>
              <a:spLocks noChangeArrowheads="1"/>
            </p:cNvSpPr>
            <p:nvPr/>
          </p:nvSpPr>
          <p:spPr bwMode="auto">
            <a:xfrm>
              <a:off x="1570" y="2606"/>
              <a:ext cx="3207" cy="466"/>
            </a:xfrm>
            <a:custGeom>
              <a:avLst/>
              <a:gdLst>
                <a:gd name="T0" fmla="*/ 5 w 3208"/>
                <a:gd name="T1" fmla="*/ 464 h 467"/>
                <a:gd name="T2" fmla="*/ 27 w 3208"/>
                <a:gd name="T3" fmla="*/ 365 h 467"/>
                <a:gd name="T4" fmla="*/ 167 w 3208"/>
                <a:gd name="T5" fmla="*/ 83 h 467"/>
                <a:gd name="T6" fmla="*/ 746 w 3208"/>
                <a:gd name="T7" fmla="*/ 21 h 467"/>
                <a:gd name="T8" fmla="*/ 3205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9" name="Text Box 25"/>
            <p:cNvSpPr txBox="1">
              <a:spLocks noChangeArrowheads="1"/>
            </p:cNvSpPr>
            <p:nvPr/>
          </p:nvSpPr>
          <p:spPr bwMode="auto">
            <a:xfrm>
              <a:off x="4753" y="24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20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4360" name="Group 26"/>
          <p:cNvGrpSpPr>
            <a:grpSpLocks/>
          </p:cNvGrpSpPr>
          <p:nvPr/>
        </p:nvGrpSpPr>
        <p:grpSpPr bwMode="auto">
          <a:xfrm>
            <a:off x="2479675" y="4597400"/>
            <a:ext cx="5984875" cy="517525"/>
            <a:chOff x="1562" y="2896"/>
            <a:chExt cx="3770" cy="326"/>
          </a:xfrm>
        </p:grpSpPr>
        <p:sp>
          <p:nvSpPr>
            <p:cNvPr id="14406" name="Line 27"/>
            <p:cNvSpPr>
              <a:spLocks noChangeShapeType="1"/>
            </p:cNvSpPr>
            <p:nvPr/>
          </p:nvSpPr>
          <p:spPr bwMode="auto">
            <a:xfrm>
              <a:off x="1562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7" name="Text Box 28"/>
            <p:cNvSpPr txBox="1">
              <a:spLocks noChangeArrowheads="1"/>
            </p:cNvSpPr>
            <p:nvPr/>
          </p:nvSpPr>
          <p:spPr bwMode="auto">
            <a:xfrm>
              <a:off x="4756" y="2896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4361" name="Group 29"/>
          <p:cNvGrpSpPr>
            <a:grpSpLocks/>
          </p:cNvGrpSpPr>
          <p:nvPr/>
        </p:nvGrpSpPr>
        <p:grpSpPr bwMode="auto">
          <a:xfrm>
            <a:off x="2479675" y="1450975"/>
            <a:ext cx="6334125" cy="3409950"/>
            <a:chOff x="1562" y="914"/>
            <a:chExt cx="3990" cy="2148"/>
          </a:xfrm>
        </p:grpSpPr>
        <p:sp>
          <p:nvSpPr>
            <p:cNvPr id="14404" name="Freeform 30"/>
            <p:cNvSpPr>
              <a:spLocks noChangeArrowheads="1"/>
            </p:cNvSpPr>
            <p:nvPr/>
          </p:nvSpPr>
          <p:spPr bwMode="auto">
            <a:xfrm>
              <a:off x="1562" y="109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4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5" name="Text Box 31"/>
            <p:cNvSpPr txBox="1">
              <a:spLocks noChangeArrowheads="1"/>
            </p:cNvSpPr>
            <p:nvPr/>
          </p:nvSpPr>
          <p:spPr bwMode="auto">
            <a:xfrm>
              <a:off x="4754" y="91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100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4362" name="Group 32"/>
          <p:cNvGrpSpPr>
            <a:grpSpLocks/>
          </p:cNvGrpSpPr>
          <p:nvPr/>
        </p:nvGrpSpPr>
        <p:grpSpPr bwMode="auto">
          <a:xfrm>
            <a:off x="2460625" y="1406525"/>
            <a:ext cx="5137150" cy="3495675"/>
            <a:chOff x="1550" y="886"/>
            <a:chExt cx="3236" cy="2202"/>
          </a:xfrm>
        </p:grpSpPr>
        <p:sp>
          <p:nvSpPr>
            <p:cNvPr id="14384" name="Line 33"/>
            <p:cNvSpPr>
              <a:spLocks noChangeShapeType="1"/>
            </p:cNvSpPr>
            <p:nvPr/>
          </p:nvSpPr>
          <p:spPr bwMode="auto">
            <a:xfrm>
              <a:off x="1550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85" name="Line 34"/>
            <p:cNvSpPr>
              <a:spLocks noChangeShapeType="1"/>
            </p:cNvSpPr>
            <p:nvPr/>
          </p:nvSpPr>
          <p:spPr bwMode="auto">
            <a:xfrm>
              <a:off x="1552" y="88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86" name="Line 35"/>
            <p:cNvSpPr>
              <a:spLocks noChangeShapeType="1"/>
            </p:cNvSpPr>
            <p:nvPr/>
          </p:nvSpPr>
          <p:spPr bwMode="auto">
            <a:xfrm>
              <a:off x="1554" y="116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87" name="Line 36"/>
            <p:cNvSpPr>
              <a:spLocks noChangeShapeType="1"/>
            </p:cNvSpPr>
            <p:nvPr/>
          </p:nvSpPr>
          <p:spPr bwMode="auto">
            <a:xfrm>
              <a:off x="1554" y="143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88" name="Line 37"/>
            <p:cNvSpPr>
              <a:spLocks noChangeShapeType="1"/>
            </p:cNvSpPr>
            <p:nvPr/>
          </p:nvSpPr>
          <p:spPr bwMode="auto">
            <a:xfrm>
              <a:off x="1554" y="17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89" name="Line 38"/>
            <p:cNvSpPr>
              <a:spLocks noChangeShapeType="1"/>
            </p:cNvSpPr>
            <p:nvPr/>
          </p:nvSpPr>
          <p:spPr bwMode="auto">
            <a:xfrm>
              <a:off x="1554" y="198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0" name="Line 39"/>
            <p:cNvSpPr>
              <a:spLocks noChangeShapeType="1"/>
            </p:cNvSpPr>
            <p:nvPr/>
          </p:nvSpPr>
          <p:spPr bwMode="auto">
            <a:xfrm>
              <a:off x="1554" y="225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1" name="Line 40"/>
            <p:cNvSpPr>
              <a:spLocks noChangeShapeType="1"/>
            </p:cNvSpPr>
            <p:nvPr/>
          </p:nvSpPr>
          <p:spPr bwMode="auto">
            <a:xfrm>
              <a:off x="1554" y="25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2" name="Line 41"/>
            <p:cNvSpPr>
              <a:spLocks noChangeShapeType="1"/>
            </p:cNvSpPr>
            <p:nvPr/>
          </p:nvSpPr>
          <p:spPr bwMode="auto">
            <a:xfrm>
              <a:off x="1554" y="28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3" name="Line 42"/>
            <p:cNvSpPr>
              <a:spLocks noChangeShapeType="1"/>
            </p:cNvSpPr>
            <p:nvPr/>
          </p:nvSpPr>
          <p:spPr bwMode="auto">
            <a:xfrm>
              <a:off x="1554" y="30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4" name="Line 43"/>
            <p:cNvSpPr>
              <a:spLocks noChangeShapeType="1"/>
            </p:cNvSpPr>
            <p:nvPr/>
          </p:nvSpPr>
          <p:spPr bwMode="auto">
            <a:xfrm>
              <a:off x="1872" y="8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5" name="Line 44"/>
            <p:cNvSpPr>
              <a:spLocks noChangeShapeType="1"/>
            </p:cNvSpPr>
            <p:nvPr/>
          </p:nvSpPr>
          <p:spPr bwMode="auto">
            <a:xfrm>
              <a:off x="2198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6" name="Line 45"/>
            <p:cNvSpPr>
              <a:spLocks noChangeShapeType="1"/>
            </p:cNvSpPr>
            <p:nvPr/>
          </p:nvSpPr>
          <p:spPr bwMode="auto">
            <a:xfrm>
              <a:off x="2524" y="89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7" name="Line 46"/>
            <p:cNvSpPr>
              <a:spLocks noChangeShapeType="1"/>
            </p:cNvSpPr>
            <p:nvPr/>
          </p:nvSpPr>
          <p:spPr bwMode="auto">
            <a:xfrm>
              <a:off x="2852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8" name="Line 47"/>
            <p:cNvSpPr>
              <a:spLocks noChangeShapeType="1"/>
            </p:cNvSpPr>
            <p:nvPr/>
          </p:nvSpPr>
          <p:spPr bwMode="auto">
            <a:xfrm>
              <a:off x="3186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9" name="Line 48"/>
            <p:cNvSpPr>
              <a:spLocks noChangeShapeType="1"/>
            </p:cNvSpPr>
            <p:nvPr/>
          </p:nvSpPr>
          <p:spPr bwMode="auto">
            <a:xfrm>
              <a:off x="3506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0" name="Line 49"/>
            <p:cNvSpPr>
              <a:spLocks noChangeShapeType="1"/>
            </p:cNvSpPr>
            <p:nvPr/>
          </p:nvSpPr>
          <p:spPr bwMode="auto">
            <a:xfrm>
              <a:off x="3838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1" name="Line 50"/>
            <p:cNvSpPr>
              <a:spLocks noChangeShapeType="1"/>
            </p:cNvSpPr>
            <p:nvPr/>
          </p:nvSpPr>
          <p:spPr bwMode="auto">
            <a:xfrm>
              <a:off x="4156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2" name="Line 51"/>
            <p:cNvSpPr>
              <a:spLocks noChangeShapeType="1"/>
            </p:cNvSpPr>
            <p:nvPr/>
          </p:nvSpPr>
          <p:spPr bwMode="auto">
            <a:xfrm>
              <a:off x="4474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3" name="Line 52"/>
            <p:cNvSpPr>
              <a:spLocks noChangeShapeType="1"/>
            </p:cNvSpPr>
            <p:nvPr/>
          </p:nvSpPr>
          <p:spPr bwMode="auto">
            <a:xfrm>
              <a:off x="4780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363" name="Group 53"/>
          <p:cNvGrpSpPr>
            <a:grpSpLocks/>
          </p:cNvGrpSpPr>
          <p:nvPr/>
        </p:nvGrpSpPr>
        <p:grpSpPr bwMode="auto">
          <a:xfrm>
            <a:off x="2486025" y="2009775"/>
            <a:ext cx="6149975" cy="2867025"/>
            <a:chOff x="1566" y="1266"/>
            <a:chExt cx="3874" cy="1806"/>
          </a:xfrm>
        </p:grpSpPr>
        <p:sp>
          <p:nvSpPr>
            <p:cNvPr id="14382" name="Freeform 54"/>
            <p:cNvSpPr>
              <a:spLocks noChangeArrowheads="1"/>
            </p:cNvSpPr>
            <p:nvPr/>
          </p:nvSpPr>
          <p:spPr bwMode="auto">
            <a:xfrm>
              <a:off x="1566" y="145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83" name="Text Box 55"/>
            <p:cNvSpPr txBox="1">
              <a:spLocks noChangeArrowheads="1"/>
            </p:cNvSpPr>
            <p:nvPr/>
          </p:nvSpPr>
          <p:spPr bwMode="auto">
            <a:xfrm>
              <a:off x="4752" y="1266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80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4364" name="Group 56"/>
          <p:cNvGrpSpPr>
            <a:grpSpLocks/>
          </p:cNvGrpSpPr>
          <p:nvPr/>
        </p:nvGrpSpPr>
        <p:grpSpPr bwMode="auto">
          <a:xfrm>
            <a:off x="2486025" y="2587625"/>
            <a:ext cx="6149975" cy="2289175"/>
            <a:chOff x="1566" y="1630"/>
            <a:chExt cx="3874" cy="1442"/>
          </a:xfrm>
        </p:grpSpPr>
        <p:sp>
          <p:nvSpPr>
            <p:cNvPr id="14380" name="Freeform 57"/>
            <p:cNvSpPr>
              <a:spLocks noChangeArrowheads="1"/>
            </p:cNvSpPr>
            <p:nvPr/>
          </p:nvSpPr>
          <p:spPr bwMode="auto">
            <a:xfrm>
              <a:off x="1566" y="1820"/>
              <a:ext cx="3222" cy="1252"/>
            </a:xfrm>
            <a:custGeom>
              <a:avLst/>
              <a:gdLst>
                <a:gd name="T0" fmla="*/ 0 w 3223"/>
                <a:gd name="T1" fmla="*/ 1250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81" name="Text Box 58"/>
            <p:cNvSpPr txBox="1">
              <a:spLocks noChangeArrowheads="1"/>
            </p:cNvSpPr>
            <p:nvPr/>
          </p:nvSpPr>
          <p:spPr bwMode="auto">
            <a:xfrm>
              <a:off x="4752" y="16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60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4365" name="Group 59"/>
          <p:cNvGrpSpPr>
            <a:grpSpLocks/>
          </p:cNvGrpSpPr>
          <p:nvPr/>
        </p:nvGrpSpPr>
        <p:grpSpPr bwMode="auto">
          <a:xfrm>
            <a:off x="2482850" y="3209925"/>
            <a:ext cx="6169025" cy="1682750"/>
            <a:chOff x="1564" y="2022"/>
            <a:chExt cx="3886" cy="1060"/>
          </a:xfrm>
        </p:grpSpPr>
        <p:sp>
          <p:nvSpPr>
            <p:cNvPr id="14378" name="Freeform 60"/>
            <p:cNvSpPr>
              <a:spLocks noChangeArrowheads="1"/>
            </p:cNvSpPr>
            <p:nvPr/>
          </p:nvSpPr>
          <p:spPr bwMode="auto">
            <a:xfrm>
              <a:off x="1564" y="2212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79" name="Text Box 61"/>
            <p:cNvSpPr txBox="1">
              <a:spLocks noChangeArrowheads="1"/>
            </p:cNvSpPr>
            <p:nvPr/>
          </p:nvSpPr>
          <p:spPr bwMode="auto">
            <a:xfrm>
              <a:off x="4764" y="2022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40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25662" name="Line 62"/>
          <p:cNvSpPr>
            <a:spLocks noChangeShapeType="1"/>
          </p:cNvSpPr>
          <p:nvPr/>
        </p:nvSpPr>
        <p:spPr bwMode="auto">
          <a:xfrm>
            <a:off x="2460625" y="1838325"/>
            <a:ext cx="3644900" cy="3003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63" name="Text Box 63"/>
          <p:cNvSpPr txBox="1">
            <a:spLocks noChangeArrowheads="1"/>
          </p:cNvSpPr>
          <p:nvPr/>
        </p:nvSpPr>
        <p:spPr bwMode="auto">
          <a:xfrm>
            <a:off x="2397125" y="152400"/>
            <a:ext cx="5505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A linha de carga conecta os limites.</a:t>
            </a:r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107950" y="619125"/>
            <a:ext cx="2501900" cy="1317625"/>
            <a:chOff x="68" y="390"/>
            <a:chExt cx="1576" cy="830"/>
          </a:xfrm>
        </p:grpSpPr>
        <p:sp>
          <p:nvSpPr>
            <p:cNvPr id="14376" name="Text Box 65"/>
            <p:cNvSpPr txBox="1">
              <a:spLocks noChangeArrowheads="1"/>
            </p:cNvSpPr>
            <p:nvPr/>
          </p:nvSpPr>
          <p:spPr bwMode="auto">
            <a:xfrm>
              <a:off x="140" y="932"/>
              <a:ext cx="53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/>
                <a:t>SAT.</a:t>
              </a:r>
            </a:p>
          </p:txBody>
        </p:sp>
        <p:sp>
          <p:nvSpPr>
            <p:cNvPr id="14377" name="Text Box 66"/>
            <p:cNvSpPr txBox="1">
              <a:spLocks noChangeArrowheads="1"/>
            </p:cNvSpPr>
            <p:nvPr/>
          </p:nvSpPr>
          <p:spPr bwMode="auto">
            <a:xfrm>
              <a:off x="-20" y="390"/>
              <a:ext cx="1758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2400"/>
                <a:t>Este limite é </a:t>
              </a:r>
            </a:p>
            <a:p>
              <a:pPr algn="ctr"/>
              <a:r>
                <a:rPr kumimoji="0" lang="en-US" sz="2400"/>
                <a:t>chamado saturação.</a:t>
              </a:r>
            </a:p>
            <a:p>
              <a:pPr algn="ctr"/>
              <a:endParaRPr kumimoji="0" lang="en-US" sz="2400"/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382713" y="5583465"/>
            <a:ext cx="5105400" cy="920750"/>
            <a:chOff x="935" y="3508"/>
            <a:chExt cx="3216" cy="580"/>
          </a:xfrm>
        </p:grpSpPr>
        <p:sp>
          <p:nvSpPr>
            <p:cNvPr id="14374" name="Text Box 68"/>
            <p:cNvSpPr txBox="1">
              <a:spLocks noChangeArrowheads="1"/>
            </p:cNvSpPr>
            <p:nvPr/>
          </p:nvSpPr>
          <p:spPr bwMode="auto">
            <a:xfrm>
              <a:off x="3353" y="3822"/>
              <a:ext cx="79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/>
                <a:t>CORTE</a:t>
              </a:r>
            </a:p>
          </p:txBody>
        </p:sp>
        <p:sp>
          <p:nvSpPr>
            <p:cNvPr id="14375" name="Text Box 69"/>
            <p:cNvSpPr txBox="1">
              <a:spLocks noChangeArrowheads="1"/>
            </p:cNvSpPr>
            <p:nvPr/>
          </p:nvSpPr>
          <p:spPr bwMode="auto">
            <a:xfrm>
              <a:off x="935" y="3508"/>
              <a:ext cx="1373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dirty="0"/>
                <a:t>Este </a:t>
              </a:r>
              <a:r>
                <a:rPr kumimoji="0" lang="en-US" sz="2400" dirty="0" err="1"/>
                <a:t>limite</a:t>
              </a:r>
              <a:r>
                <a:rPr kumimoji="0" lang="en-US" sz="2400" dirty="0"/>
                <a:t> é </a:t>
              </a:r>
            </a:p>
            <a:p>
              <a:r>
                <a:rPr kumimoji="0" lang="en-US" sz="2400" dirty="0" err="1"/>
                <a:t>chamado</a:t>
              </a:r>
              <a:r>
                <a:rPr kumimoji="0" lang="en-US" sz="2400" dirty="0"/>
                <a:t> </a:t>
              </a:r>
              <a:r>
                <a:rPr kumimoji="0" lang="en-US" sz="2400" dirty="0" err="1"/>
                <a:t>corte</a:t>
              </a:r>
              <a:r>
                <a:rPr kumimoji="0" lang="en-US" sz="2400" dirty="0"/>
                <a:t>.</a:t>
              </a: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3111500" y="723900"/>
            <a:ext cx="6057900" cy="2825750"/>
            <a:chOff x="1960" y="456"/>
            <a:chExt cx="3816" cy="1780"/>
          </a:xfrm>
        </p:grpSpPr>
        <p:sp>
          <p:nvSpPr>
            <p:cNvPr id="14371" name="AutoShape 71"/>
            <p:cNvSpPr>
              <a:spLocks noChangeArrowheads="1"/>
            </p:cNvSpPr>
            <p:nvPr/>
          </p:nvSpPr>
          <p:spPr bwMode="auto">
            <a:xfrm rot="7450947">
              <a:off x="2726" y="1756"/>
              <a:ext cx="744" cy="216"/>
            </a:xfrm>
            <a:prstGeom prst="rightArrow">
              <a:avLst>
                <a:gd name="adj1" fmla="val 50000"/>
                <a:gd name="adj2" fmla="val 3517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kumimoji="0" lang="pt-BR" sz="2400">
                <a:solidFill>
                  <a:srgbClr val="FF0000"/>
                </a:solidFill>
              </a:endParaRPr>
            </a:p>
          </p:txBody>
        </p:sp>
        <p:sp>
          <p:nvSpPr>
            <p:cNvPr id="14372" name="Text Box 72"/>
            <p:cNvSpPr txBox="1">
              <a:spLocks noChangeArrowheads="1"/>
            </p:cNvSpPr>
            <p:nvPr/>
          </p:nvSpPr>
          <p:spPr bwMode="auto">
            <a:xfrm>
              <a:off x="2900" y="1152"/>
              <a:ext cx="9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FF0000"/>
                  </a:solidFill>
                </a:rPr>
                <a:t>LINEAR</a:t>
              </a:r>
            </a:p>
          </p:txBody>
        </p:sp>
        <p:sp>
          <p:nvSpPr>
            <p:cNvPr id="14373" name="Text Box 73"/>
            <p:cNvSpPr txBox="1">
              <a:spLocks noChangeArrowheads="1"/>
            </p:cNvSpPr>
            <p:nvPr/>
          </p:nvSpPr>
          <p:spPr bwMode="auto">
            <a:xfrm>
              <a:off x="1960" y="456"/>
              <a:ext cx="35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FF0000"/>
                  </a:solidFill>
                </a:rPr>
                <a:t>A  região linear está entre os limites.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/>
          <p:cNvSpPr>
            <a:spLocks noChangeArrowheads="1"/>
          </p:cNvSpPr>
          <p:nvPr/>
        </p:nvSpPr>
        <p:spPr bwMode="auto">
          <a:xfrm>
            <a:off x="3771900" y="45720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4137025" y="5210175"/>
            <a:ext cx="565150" cy="565150"/>
            <a:chOff x="2606" y="3282"/>
            <a:chExt cx="356" cy="356"/>
          </a:xfrm>
        </p:grpSpPr>
        <p:sp>
          <p:nvSpPr>
            <p:cNvPr id="15432" name="Line 4"/>
            <p:cNvSpPr>
              <a:spLocks noChangeShapeType="1"/>
            </p:cNvSpPr>
            <p:nvPr/>
          </p:nvSpPr>
          <p:spPr bwMode="auto">
            <a:xfrm>
              <a:off x="2606" y="3282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3" name="AutoShape 5"/>
            <p:cNvSpPr>
              <a:spLocks noChangeArrowheads="1"/>
            </p:cNvSpPr>
            <p:nvPr/>
          </p:nvSpPr>
          <p:spPr bwMode="auto">
            <a:xfrm rot="5480873" flipH="1" flipV="1">
              <a:off x="2611" y="328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64" name="Line 6"/>
          <p:cNvSpPr>
            <a:spLocks noChangeShapeType="1"/>
          </p:cNvSpPr>
          <p:nvPr/>
        </p:nvSpPr>
        <p:spPr bwMode="auto">
          <a:xfrm flipH="1">
            <a:off x="2654300" y="5045075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 flipV="1">
            <a:off x="4124325" y="42989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 flipH="1">
            <a:off x="4124325" y="47371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4556125" y="3451225"/>
            <a:ext cx="247650" cy="654050"/>
            <a:chOff x="2870" y="2174"/>
            <a:chExt cx="156" cy="412"/>
          </a:xfrm>
        </p:grpSpPr>
        <p:sp>
          <p:nvSpPr>
            <p:cNvPr id="15425" name="Line 10"/>
            <p:cNvSpPr>
              <a:spLocks noChangeShapeType="1"/>
            </p:cNvSpPr>
            <p:nvPr/>
          </p:nvSpPr>
          <p:spPr bwMode="auto">
            <a:xfrm flipH="1" flipV="1">
              <a:off x="2874" y="22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6" name="Line 11"/>
            <p:cNvSpPr>
              <a:spLocks noChangeShapeType="1"/>
            </p:cNvSpPr>
            <p:nvPr/>
          </p:nvSpPr>
          <p:spPr bwMode="auto">
            <a:xfrm flipH="1" flipV="1">
              <a:off x="2872" y="234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7" name="Line 12"/>
            <p:cNvSpPr>
              <a:spLocks noChangeShapeType="1"/>
            </p:cNvSpPr>
            <p:nvPr/>
          </p:nvSpPr>
          <p:spPr bwMode="auto">
            <a:xfrm flipH="1" flipV="1">
              <a:off x="2870" y="248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8" name="Line 13"/>
            <p:cNvSpPr>
              <a:spLocks noChangeShapeType="1"/>
            </p:cNvSpPr>
            <p:nvPr/>
          </p:nvSpPr>
          <p:spPr bwMode="auto">
            <a:xfrm flipV="1">
              <a:off x="2870" y="24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9" name="Line 14"/>
            <p:cNvSpPr>
              <a:spLocks noChangeShapeType="1"/>
            </p:cNvSpPr>
            <p:nvPr/>
          </p:nvSpPr>
          <p:spPr bwMode="auto">
            <a:xfrm flipV="1">
              <a:off x="2874" y="22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0" name="Line 15"/>
            <p:cNvSpPr>
              <a:spLocks noChangeShapeType="1"/>
            </p:cNvSpPr>
            <p:nvPr/>
          </p:nvSpPr>
          <p:spPr bwMode="auto">
            <a:xfrm flipV="1">
              <a:off x="2876" y="21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1" name="Line 16"/>
            <p:cNvSpPr>
              <a:spLocks noChangeShapeType="1"/>
            </p:cNvSpPr>
            <p:nvPr/>
          </p:nvSpPr>
          <p:spPr bwMode="auto">
            <a:xfrm flipV="1">
              <a:off x="2948" y="255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68" name="Group 17"/>
          <p:cNvGrpSpPr>
            <a:grpSpLocks/>
          </p:cNvGrpSpPr>
          <p:nvPr/>
        </p:nvGrpSpPr>
        <p:grpSpPr bwMode="auto">
          <a:xfrm rot="5400002" flipV="1">
            <a:off x="5784850" y="4019550"/>
            <a:ext cx="482600" cy="615950"/>
            <a:chOff x="3644" y="2532"/>
            <a:chExt cx="305" cy="388"/>
          </a:xfrm>
        </p:grpSpPr>
        <p:sp>
          <p:nvSpPr>
            <p:cNvPr id="15421" name="Line 18"/>
            <p:cNvSpPr>
              <a:spLocks noChangeShapeType="1"/>
            </p:cNvSpPr>
            <p:nvPr/>
          </p:nvSpPr>
          <p:spPr bwMode="auto">
            <a:xfrm>
              <a:off x="364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2" name="Line 19"/>
            <p:cNvSpPr>
              <a:spLocks noChangeShapeType="1"/>
            </p:cNvSpPr>
            <p:nvPr/>
          </p:nvSpPr>
          <p:spPr bwMode="auto">
            <a:xfrm>
              <a:off x="385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3" name="Line 20"/>
            <p:cNvSpPr>
              <a:spLocks noChangeShapeType="1"/>
            </p:cNvSpPr>
            <p:nvPr/>
          </p:nvSpPr>
          <p:spPr bwMode="auto">
            <a:xfrm>
              <a:off x="3949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4" name="Line 21"/>
            <p:cNvSpPr>
              <a:spLocks noChangeShapeType="1"/>
            </p:cNvSpPr>
            <p:nvPr/>
          </p:nvSpPr>
          <p:spPr bwMode="auto">
            <a:xfrm>
              <a:off x="3750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69" name="Group 22"/>
          <p:cNvGrpSpPr>
            <a:grpSpLocks/>
          </p:cNvGrpSpPr>
          <p:nvPr/>
        </p:nvGrpSpPr>
        <p:grpSpPr bwMode="auto">
          <a:xfrm>
            <a:off x="4292600" y="6013450"/>
            <a:ext cx="762000" cy="304800"/>
            <a:chOff x="2704" y="3788"/>
            <a:chExt cx="480" cy="192"/>
          </a:xfrm>
        </p:grpSpPr>
        <p:sp>
          <p:nvSpPr>
            <p:cNvPr id="15418" name="Line 23"/>
            <p:cNvSpPr>
              <a:spLocks noChangeShapeType="1"/>
            </p:cNvSpPr>
            <p:nvPr/>
          </p:nvSpPr>
          <p:spPr bwMode="auto">
            <a:xfrm>
              <a:off x="2704" y="37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9" name="Line 24"/>
            <p:cNvSpPr>
              <a:spLocks noChangeShapeType="1"/>
            </p:cNvSpPr>
            <p:nvPr/>
          </p:nvSpPr>
          <p:spPr bwMode="auto">
            <a:xfrm>
              <a:off x="2800" y="38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0" name="Line 25"/>
            <p:cNvSpPr>
              <a:spLocks noChangeShapeType="1"/>
            </p:cNvSpPr>
            <p:nvPr/>
          </p:nvSpPr>
          <p:spPr bwMode="auto">
            <a:xfrm>
              <a:off x="2896" y="39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70" name="Group 26"/>
          <p:cNvGrpSpPr>
            <a:grpSpLocks/>
          </p:cNvGrpSpPr>
          <p:nvPr/>
        </p:nvGrpSpPr>
        <p:grpSpPr bwMode="auto">
          <a:xfrm>
            <a:off x="2454275" y="4791075"/>
            <a:ext cx="174625" cy="482600"/>
            <a:chOff x="1546" y="3018"/>
            <a:chExt cx="110" cy="304"/>
          </a:xfrm>
        </p:grpSpPr>
        <p:sp>
          <p:nvSpPr>
            <p:cNvPr id="15416" name="Line 27"/>
            <p:cNvSpPr>
              <a:spLocks noChangeShapeType="1"/>
            </p:cNvSpPr>
            <p:nvPr/>
          </p:nvSpPr>
          <p:spPr bwMode="auto">
            <a:xfrm>
              <a:off x="1656" y="3018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7" name="Freeform 28"/>
            <p:cNvSpPr>
              <a:spLocks noChangeArrowheads="1"/>
            </p:cNvSpPr>
            <p:nvPr/>
          </p:nvSpPr>
          <p:spPr bwMode="auto">
            <a:xfrm>
              <a:off x="1546" y="3018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14 w 97"/>
                <a:gd name="T3" fmla="*/ 36 h 455"/>
                <a:gd name="T4" fmla="*/ 14 w 97"/>
                <a:gd name="T5" fmla="*/ 89 h 455"/>
                <a:gd name="T6" fmla="*/ 2 w 97"/>
                <a:gd name="T7" fmla="*/ 123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71" name="Group 29"/>
          <p:cNvGrpSpPr>
            <a:grpSpLocks/>
          </p:cNvGrpSpPr>
          <p:nvPr/>
        </p:nvGrpSpPr>
        <p:grpSpPr bwMode="auto">
          <a:xfrm>
            <a:off x="3244850" y="3489325"/>
            <a:ext cx="247650" cy="654050"/>
            <a:chOff x="2044" y="2198"/>
            <a:chExt cx="156" cy="412"/>
          </a:xfrm>
        </p:grpSpPr>
        <p:sp>
          <p:nvSpPr>
            <p:cNvPr id="15409" name="Line 30"/>
            <p:cNvSpPr>
              <a:spLocks noChangeShapeType="1"/>
            </p:cNvSpPr>
            <p:nvPr/>
          </p:nvSpPr>
          <p:spPr bwMode="auto">
            <a:xfrm flipH="1" flipV="1">
              <a:off x="2048" y="22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0" name="Line 31"/>
            <p:cNvSpPr>
              <a:spLocks noChangeShapeType="1"/>
            </p:cNvSpPr>
            <p:nvPr/>
          </p:nvSpPr>
          <p:spPr bwMode="auto">
            <a:xfrm flipH="1" flipV="1">
              <a:off x="2046" y="23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1" name="Line 32"/>
            <p:cNvSpPr>
              <a:spLocks noChangeShapeType="1"/>
            </p:cNvSpPr>
            <p:nvPr/>
          </p:nvSpPr>
          <p:spPr bwMode="auto">
            <a:xfrm flipH="1" flipV="1">
              <a:off x="2044" y="250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2" name="Line 33"/>
            <p:cNvSpPr>
              <a:spLocks noChangeShapeType="1"/>
            </p:cNvSpPr>
            <p:nvPr/>
          </p:nvSpPr>
          <p:spPr bwMode="auto">
            <a:xfrm flipV="1">
              <a:off x="2044" y="24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3" name="Line 34"/>
            <p:cNvSpPr>
              <a:spLocks noChangeShapeType="1"/>
            </p:cNvSpPr>
            <p:nvPr/>
          </p:nvSpPr>
          <p:spPr bwMode="auto">
            <a:xfrm flipV="1">
              <a:off x="2048" y="230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4" name="Line 35"/>
            <p:cNvSpPr>
              <a:spLocks noChangeShapeType="1"/>
            </p:cNvSpPr>
            <p:nvPr/>
          </p:nvSpPr>
          <p:spPr bwMode="auto">
            <a:xfrm flipV="1">
              <a:off x="2050" y="219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5" name="Line 36"/>
            <p:cNvSpPr>
              <a:spLocks noChangeShapeType="1"/>
            </p:cNvSpPr>
            <p:nvPr/>
          </p:nvSpPr>
          <p:spPr bwMode="auto">
            <a:xfrm flipV="1">
              <a:off x="2122" y="258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72" name="Group 37"/>
          <p:cNvGrpSpPr>
            <a:grpSpLocks/>
          </p:cNvGrpSpPr>
          <p:nvPr/>
        </p:nvGrpSpPr>
        <p:grpSpPr bwMode="auto">
          <a:xfrm>
            <a:off x="5654675" y="4873625"/>
            <a:ext cx="762000" cy="304800"/>
            <a:chOff x="3562" y="3070"/>
            <a:chExt cx="480" cy="192"/>
          </a:xfrm>
        </p:grpSpPr>
        <p:sp>
          <p:nvSpPr>
            <p:cNvPr id="15406" name="Line 38"/>
            <p:cNvSpPr>
              <a:spLocks noChangeShapeType="1"/>
            </p:cNvSpPr>
            <p:nvPr/>
          </p:nvSpPr>
          <p:spPr bwMode="auto">
            <a:xfrm>
              <a:off x="3562" y="30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7" name="Line 39"/>
            <p:cNvSpPr>
              <a:spLocks noChangeShapeType="1"/>
            </p:cNvSpPr>
            <p:nvPr/>
          </p:nvSpPr>
          <p:spPr bwMode="auto">
            <a:xfrm>
              <a:off x="3658" y="31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8" name="Line 40"/>
            <p:cNvSpPr>
              <a:spLocks noChangeShapeType="1"/>
            </p:cNvSpPr>
            <p:nvPr/>
          </p:nvSpPr>
          <p:spPr bwMode="auto">
            <a:xfrm>
              <a:off x="3754" y="32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73" name="Group 41"/>
          <p:cNvGrpSpPr>
            <a:grpSpLocks/>
          </p:cNvGrpSpPr>
          <p:nvPr/>
        </p:nvGrpSpPr>
        <p:grpSpPr bwMode="auto">
          <a:xfrm>
            <a:off x="1374775" y="6000750"/>
            <a:ext cx="762000" cy="304800"/>
            <a:chOff x="866" y="3780"/>
            <a:chExt cx="480" cy="192"/>
          </a:xfrm>
        </p:grpSpPr>
        <p:sp>
          <p:nvSpPr>
            <p:cNvPr id="15403" name="Line 42"/>
            <p:cNvSpPr>
              <a:spLocks noChangeShapeType="1"/>
            </p:cNvSpPr>
            <p:nvPr/>
          </p:nvSpPr>
          <p:spPr bwMode="auto">
            <a:xfrm>
              <a:off x="866" y="37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4" name="Line 43"/>
            <p:cNvSpPr>
              <a:spLocks noChangeShapeType="1"/>
            </p:cNvSpPr>
            <p:nvPr/>
          </p:nvSpPr>
          <p:spPr bwMode="auto">
            <a:xfrm>
              <a:off x="962" y="38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5" name="Line 44"/>
            <p:cNvSpPr>
              <a:spLocks noChangeShapeType="1"/>
            </p:cNvSpPr>
            <p:nvPr/>
          </p:nvSpPr>
          <p:spPr bwMode="auto">
            <a:xfrm>
              <a:off x="1058" y="39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74" name="Group 45"/>
          <p:cNvGrpSpPr>
            <a:grpSpLocks/>
          </p:cNvGrpSpPr>
          <p:nvPr/>
        </p:nvGrpSpPr>
        <p:grpSpPr bwMode="auto">
          <a:xfrm>
            <a:off x="1508125" y="5283200"/>
            <a:ext cx="508000" cy="508000"/>
            <a:chOff x="950" y="3328"/>
            <a:chExt cx="320" cy="320"/>
          </a:xfrm>
        </p:grpSpPr>
        <p:sp>
          <p:nvSpPr>
            <p:cNvPr id="15399" name="Oval 46"/>
            <p:cNvSpPr>
              <a:spLocks noChangeArrowheads="1"/>
            </p:cNvSpPr>
            <p:nvPr/>
          </p:nvSpPr>
          <p:spPr bwMode="auto">
            <a:xfrm>
              <a:off x="950" y="3328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5400" name="Group 47"/>
            <p:cNvGrpSpPr>
              <a:grpSpLocks/>
            </p:cNvGrpSpPr>
            <p:nvPr/>
          </p:nvGrpSpPr>
          <p:grpSpPr bwMode="auto">
            <a:xfrm>
              <a:off x="1020" y="3418"/>
              <a:ext cx="186" cy="150"/>
              <a:chOff x="1020" y="3418"/>
              <a:chExt cx="186" cy="150"/>
            </a:xfrm>
          </p:grpSpPr>
          <p:sp>
            <p:nvSpPr>
              <p:cNvPr id="15401" name="Freeform 48"/>
              <p:cNvSpPr>
                <a:spLocks noChangeArrowheads="1"/>
              </p:cNvSpPr>
              <p:nvPr/>
            </p:nvSpPr>
            <p:spPr bwMode="auto">
              <a:xfrm>
                <a:off x="1020" y="3418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2" name="Freeform 49"/>
              <p:cNvSpPr>
                <a:spLocks noChangeArrowheads="1"/>
              </p:cNvSpPr>
              <p:nvPr/>
            </p:nvSpPr>
            <p:spPr bwMode="auto">
              <a:xfrm flipV="1">
                <a:off x="1113" y="3492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5375" name="Line 50"/>
          <p:cNvSpPr>
            <a:spLocks noChangeShapeType="1"/>
          </p:cNvSpPr>
          <p:nvPr/>
        </p:nvSpPr>
        <p:spPr bwMode="auto">
          <a:xfrm flipH="1">
            <a:off x="3365500" y="4152900"/>
            <a:ext cx="0" cy="885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6" name="Line 51"/>
          <p:cNvSpPr>
            <a:spLocks noChangeShapeType="1"/>
          </p:cNvSpPr>
          <p:nvPr/>
        </p:nvSpPr>
        <p:spPr bwMode="auto">
          <a:xfrm>
            <a:off x="4679950" y="41021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7" name="Line 52"/>
          <p:cNvSpPr>
            <a:spLocks noChangeShapeType="1"/>
          </p:cNvSpPr>
          <p:nvPr/>
        </p:nvSpPr>
        <p:spPr bwMode="auto">
          <a:xfrm>
            <a:off x="4683125" y="5765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8" name="Line 53"/>
          <p:cNvSpPr>
            <a:spLocks noChangeShapeType="1"/>
          </p:cNvSpPr>
          <p:nvPr/>
        </p:nvSpPr>
        <p:spPr bwMode="auto">
          <a:xfrm flipV="1">
            <a:off x="6029325" y="458787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9" name="Line 54"/>
          <p:cNvSpPr>
            <a:spLocks noChangeShapeType="1"/>
          </p:cNvSpPr>
          <p:nvPr/>
        </p:nvSpPr>
        <p:spPr bwMode="auto">
          <a:xfrm>
            <a:off x="3333750" y="3117850"/>
            <a:ext cx="269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0" name="Line 55"/>
          <p:cNvSpPr>
            <a:spLocks noChangeShapeType="1"/>
          </p:cNvSpPr>
          <p:nvPr/>
        </p:nvSpPr>
        <p:spPr bwMode="auto">
          <a:xfrm>
            <a:off x="6026150" y="3105150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1" name="Line 56"/>
          <p:cNvSpPr>
            <a:spLocks noChangeShapeType="1"/>
          </p:cNvSpPr>
          <p:nvPr/>
        </p:nvSpPr>
        <p:spPr bwMode="auto">
          <a:xfrm>
            <a:off x="3349625" y="312102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2" name="Line 57"/>
          <p:cNvSpPr>
            <a:spLocks noChangeShapeType="1"/>
          </p:cNvSpPr>
          <p:nvPr/>
        </p:nvSpPr>
        <p:spPr bwMode="auto">
          <a:xfrm flipH="1" flipV="1">
            <a:off x="4660900" y="3152775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3" name="Line 58"/>
          <p:cNvSpPr>
            <a:spLocks noChangeShapeType="1"/>
          </p:cNvSpPr>
          <p:nvPr/>
        </p:nvSpPr>
        <p:spPr bwMode="auto">
          <a:xfrm flipH="1">
            <a:off x="1755775" y="5041900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4" name="Line 59"/>
          <p:cNvSpPr>
            <a:spLocks noChangeShapeType="1"/>
          </p:cNvSpPr>
          <p:nvPr/>
        </p:nvSpPr>
        <p:spPr bwMode="auto">
          <a:xfrm flipH="1">
            <a:off x="1755775" y="50228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5" name="Line 60"/>
          <p:cNvSpPr>
            <a:spLocks noChangeShapeType="1"/>
          </p:cNvSpPr>
          <p:nvPr/>
        </p:nvSpPr>
        <p:spPr bwMode="auto">
          <a:xfrm flipH="1">
            <a:off x="1762125" y="580072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6" name="Text Box 61"/>
          <p:cNvSpPr txBox="1">
            <a:spLocks noChangeArrowheads="1"/>
          </p:cNvSpPr>
          <p:nvPr/>
        </p:nvSpPr>
        <p:spPr bwMode="auto">
          <a:xfrm>
            <a:off x="1851025" y="3460750"/>
            <a:ext cx="1454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350 k</a:t>
            </a:r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5387" name="Text Box 62"/>
          <p:cNvSpPr txBox="1">
            <a:spLocks noChangeArrowheads="1"/>
          </p:cNvSpPr>
          <p:nvPr/>
        </p:nvSpPr>
        <p:spPr bwMode="auto">
          <a:xfrm>
            <a:off x="2276475" y="5181600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</a:rPr>
              <a:t>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5388" name="Text Box 63"/>
          <p:cNvSpPr txBox="1">
            <a:spLocks noChangeArrowheads="1"/>
          </p:cNvSpPr>
          <p:nvPr/>
        </p:nvSpPr>
        <p:spPr bwMode="auto">
          <a:xfrm>
            <a:off x="4546600" y="524192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5389" name="Text Box 64"/>
          <p:cNvSpPr txBox="1">
            <a:spLocks noChangeArrowheads="1"/>
          </p:cNvSpPr>
          <p:nvPr/>
        </p:nvSpPr>
        <p:spPr bwMode="auto">
          <a:xfrm>
            <a:off x="3346450" y="49561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390" name="Text Box 65"/>
          <p:cNvSpPr txBox="1">
            <a:spLocks noChangeArrowheads="1"/>
          </p:cNvSpPr>
          <p:nvPr/>
        </p:nvSpPr>
        <p:spPr bwMode="auto">
          <a:xfrm>
            <a:off x="4508500" y="4270375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391" name="Text Box 66"/>
          <p:cNvSpPr txBox="1">
            <a:spLocks noChangeArrowheads="1"/>
          </p:cNvSpPr>
          <p:nvPr/>
        </p:nvSpPr>
        <p:spPr bwMode="auto">
          <a:xfrm>
            <a:off x="4740275" y="3495675"/>
            <a:ext cx="1047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1 k</a:t>
            </a:r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15392" name="Text Box 67"/>
          <p:cNvSpPr txBox="1">
            <a:spLocks noChangeArrowheads="1"/>
          </p:cNvSpPr>
          <p:nvPr/>
        </p:nvSpPr>
        <p:spPr bwMode="auto">
          <a:xfrm>
            <a:off x="6346825" y="4041775"/>
            <a:ext cx="984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14 V</a:t>
            </a:r>
          </a:p>
        </p:txBody>
      </p:sp>
      <p:sp>
        <p:nvSpPr>
          <p:cNvPr id="26692" name="Text Box 68"/>
          <p:cNvSpPr txBox="1">
            <a:spLocks noChangeArrowheads="1"/>
          </p:cNvSpPr>
          <p:nvPr/>
        </p:nvSpPr>
        <p:spPr bwMode="auto">
          <a:xfrm>
            <a:off x="2768600" y="1644650"/>
            <a:ext cx="771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I</a:t>
            </a:r>
            <a:r>
              <a:rPr kumimoji="0" lang="en-US" baseline="-25000"/>
              <a:t>B</a:t>
            </a:r>
            <a:r>
              <a:rPr kumimoji="0" lang="en-US"/>
              <a:t> =</a:t>
            </a:r>
          </a:p>
        </p:txBody>
      </p:sp>
      <p:sp>
        <p:nvSpPr>
          <p:cNvPr id="26693" name="Text Box 69"/>
          <p:cNvSpPr txBox="1">
            <a:spLocks noChangeArrowheads="1"/>
          </p:cNvSpPr>
          <p:nvPr/>
        </p:nvSpPr>
        <p:spPr bwMode="auto">
          <a:xfrm>
            <a:off x="3860800" y="1365250"/>
            <a:ext cx="884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14 V</a:t>
            </a:r>
          </a:p>
        </p:txBody>
      </p:sp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3673475" y="1885950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350 k</a:t>
            </a:r>
            <a:r>
              <a:rPr kumimoji="0" lang="en-US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>
              <a:solidFill>
                <a:srgbClr val="FF0000"/>
              </a:solidFill>
            </a:endParaRPr>
          </a:p>
        </p:txBody>
      </p:sp>
      <p:sp>
        <p:nvSpPr>
          <p:cNvPr id="26695" name="Line 71"/>
          <p:cNvSpPr>
            <a:spLocks noChangeShapeType="1"/>
          </p:cNvSpPr>
          <p:nvPr/>
        </p:nvSpPr>
        <p:spPr bwMode="auto">
          <a:xfrm>
            <a:off x="3762375" y="1901825"/>
            <a:ext cx="111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97" name="Text Box 72"/>
          <p:cNvSpPr txBox="1">
            <a:spLocks noChangeArrowheads="1"/>
          </p:cNvSpPr>
          <p:nvPr/>
        </p:nvSpPr>
        <p:spPr bwMode="auto">
          <a:xfrm>
            <a:off x="768350" y="330200"/>
            <a:ext cx="7747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Use Lei de Ohm para determinar a corrente base:</a:t>
            </a:r>
          </a:p>
        </p:txBody>
      </p:sp>
      <p:sp>
        <p:nvSpPr>
          <p:cNvPr id="26697" name="Text Box 73"/>
          <p:cNvSpPr txBox="1">
            <a:spLocks noChangeArrowheads="1"/>
          </p:cNvSpPr>
          <p:nvPr/>
        </p:nvSpPr>
        <p:spPr bwMode="auto">
          <a:xfrm>
            <a:off x="5140325" y="1625600"/>
            <a:ext cx="1400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= 40 </a:t>
            </a:r>
            <a:r>
              <a:rPr kumimoji="0" lang="en-US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kumimoji="0" lang="en-US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7813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893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797300" y="48387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333875" y="48545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7625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086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8039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08725" y="48387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8199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047875" y="41751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070100" y="37306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070100" y="33210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070100" y="28956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936750" y="244792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933575" y="20193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933575" y="15652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3999593" y="5361668"/>
            <a:ext cx="2192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V</a:t>
            </a:r>
            <a:r>
              <a:rPr kumimoji="0" lang="en-US" baseline="-25000">
                <a:solidFill>
                  <a:srgbClr val="3333CC"/>
                </a:solidFill>
              </a:rPr>
              <a:t>CE</a:t>
            </a:r>
            <a:r>
              <a:rPr kumimoji="0" lang="en-US">
                <a:solidFill>
                  <a:srgbClr val="3333CC"/>
                </a:solidFill>
              </a:rPr>
              <a:t> em Volts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22275" y="2892425"/>
            <a:ext cx="1677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I</a:t>
            </a:r>
            <a:r>
              <a:rPr kumimoji="0" lang="en-US" baseline="-25000">
                <a:solidFill>
                  <a:srgbClr val="3333CC"/>
                </a:solidFill>
              </a:rPr>
              <a:t>C</a:t>
            </a:r>
            <a:r>
              <a:rPr kumimoji="0" lang="en-US">
                <a:solidFill>
                  <a:srgbClr val="3333CC"/>
                </a:solidFill>
              </a:rPr>
              <a:t> em mA</a:t>
            </a:r>
          </a:p>
        </p:txBody>
      </p:sp>
      <p:grpSp>
        <p:nvGrpSpPr>
          <p:cNvPr id="16405" name="Group 21"/>
          <p:cNvGrpSpPr>
            <a:grpSpLocks/>
          </p:cNvGrpSpPr>
          <p:nvPr/>
        </p:nvGrpSpPr>
        <p:grpSpPr bwMode="auto">
          <a:xfrm>
            <a:off x="2470150" y="3857625"/>
            <a:ext cx="6143625" cy="1019175"/>
            <a:chOff x="1556" y="2430"/>
            <a:chExt cx="3870" cy="642"/>
          </a:xfrm>
        </p:grpSpPr>
        <p:sp>
          <p:nvSpPr>
            <p:cNvPr id="16449" name="Freeform 22"/>
            <p:cNvSpPr>
              <a:spLocks noChangeArrowheads="1"/>
            </p:cNvSpPr>
            <p:nvPr/>
          </p:nvSpPr>
          <p:spPr bwMode="auto">
            <a:xfrm>
              <a:off x="1556" y="2606"/>
              <a:ext cx="3207" cy="466"/>
            </a:xfrm>
            <a:custGeom>
              <a:avLst/>
              <a:gdLst>
                <a:gd name="T0" fmla="*/ 5 w 3208"/>
                <a:gd name="T1" fmla="*/ 464 h 467"/>
                <a:gd name="T2" fmla="*/ 27 w 3208"/>
                <a:gd name="T3" fmla="*/ 365 h 467"/>
                <a:gd name="T4" fmla="*/ 167 w 3208"/>
                <a:gd name="T5" fmla="*/ 83 h 467"/>
                <a:gd name="T6" fmla="*/ 746 w 3208"/>
                <a:gd name="T7" fmla="*/ 21 h 467"/>
                <a:gd name="T8" fmla="*/ 3205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50" name="Text Box 23"/>
            <p:cNvSpPr txBox="1">
              <a:spLocks noChangeArrowheads="1"/>
            </p:cNvSpPr>
            <p:nvPr/>
          </p:nvSpPr>
          <p:spPr bwMode="auto">
            <a:xfrm>
              <a:off x="4739" y="24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20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06" name="Group 24"/>
          <p:cNvGrpSpPr>
            <a:grpSpLocks/>
          </p:cNvGrpSpPr>
          <p:nvPr/>
        </p:nvGrpSpPr>
        <p:grpSpPr bwMode="auto">
          <a:xfrm>
            <a:off x="2457450" y="4597400"/>
            <a:ext cx="5984875" cy="517525"/>
            <a:chOff x="1548" y="2896"/>
            <a:chExt cx="3770" cy="326"/>
          </a:xfrm>
        </p:grpSpPr>
        <p:sp>
          <p:nvSpPr>
            <p:cNvPr id="16447" name="Line 25"/>
            <p:cNvSpPr>
              <a:spLocks noChangeShapeType="1"/>
            </p:cNvSpPr>
            <p:nvPr/>
          </p:nvSpPr>
          <p:spPr bwMode="auto">
            <a:xfrm>
              <a:off x="1548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8" name="Text Box 26"/>
            <p:cNvSpPr txBox="1">
              <a:spLocks noChangeArrowheads="1"/>
            </p:cNvSpPr>
            <p:nvPr/>
          </p:nvSpPr>
          <p:spPr bwMode="auto">
            <a:xfrm>
              <a:off x="4742" y="2896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07" name="Group 27"/>
          <p:cNvGrpSpPr>
            <a:grpSpLocks/>
          </p:cNvGrpSpPr>
          <p:nvPr/>
        </p:nvGrpSpPr>
        <p:grpSpPr bwMode="auto">
          <a:xfrm>
            <a:off x="2457450" y="1450975"/>
            <a:ext cx="6334125" cy="3409950"/>
            <a:chOff x="1548" y="914"/>
            <a:chExt cx="3990" cy="2148"/>
          </a:xfrm>
        </p:grpSpPr>
        <p:sp>
          <p:nvSpPr>
            <p:cNvPr id="16445" name="Freeform 28"/>
            <p:cNvSpPr>
              <a:spLocks noChangeArrowheads="1"/>
            </p:cNvSpPr>
            <p:nvPr/>
          </p:nvSpPr>
          <p:spPr bwMode="auto">
            <a:xfrm>
              <a:off x="1548" y="109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4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6" name="Text Box 29"/>
            <p:cNvSpPr txBox="1">
              <a:spLocks noChangeArrowheads="1"/>
            </p:cNvSpPr>
            <p:nvPr/>
          </p:nvSpPr>
          <p:spPr bwMode="auto">
            <a:xfrm>
              <a:off x="4740" y="91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100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08" name="Group 30"/>
          <p:cNvGrpSpPr>
            <a:grpSpLocks/>
          </p:cNvGrpSpPr>
          <p:nvPr/>
        </p:nvGrpSpPr>
        <p:grpSpPr bwMode="auto">
          <a:xfrm>
            <a:off x="2438400" y="1406525"/>
            <a:ext cx="5137150" cy="3495675"/>
            <a:chOff x="1536" y="886"/>
            <a:chExt cx="3236" cy="2202"/>
          </a:xfrm>
        </p:grpSpPr>
        <p:sp>
          <p:nvSpPr>
            <p:cNvPr id="16425" name="Line 31"/>
            <p:cNvSpPr>
              <a:spLocks noChangeShapeType="1"/>
            </p:cNvSpPr>
            <p:nvPr/>
          </p:nvSpPr>
          <p:spPr bwMode="auto">
            <a:xfrm>
              <a:off x="153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6" name="Line 32"/>
            <p:cNvSpPr>
              <a:spLocks noChangeShapeType="1"/>
            </p:cNvSpPr>
            <p:nvPr/>
          </p:nvSpPr>
          <p:spPr bwMode="auto">
            <a:xfrm>
              <a:off x="1538" y="88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7" name="Line 33"/>
            <p:cNvSpPr>
              <a:spLocks noChangeShapeType="1"/>
            </p:cNvSpPr>
            <p:nvPr/>
          </p:nvSpPr>
          <p:spPr bwMode="auto">
            <a:xfrm>
              <a:off x="1540" y="116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8" name="Line 34"/>
            <p:cNvSpPr>
              <a:spLocks noChangeShapeType="1"/>
            </p:cNvSpPr>
            <p:nvPr/>
          </p:nvSpPr>
          <p:spPr bwMode="auto">
            <a:xfrm>
              <a:off x="1540" y="143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9" name="Line 35"/>
            <p:cNvSpPr>
              <a:spLocks noChangeShapeType="1"/>
            </p:cNvSpPr>
            <p:nvPr/>
          </p:nvSpPr>
          <p:spPr bwMode="auto">
            <a:xfrm>
              <a:off x="1540" y="17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0" name="Line 36"/>
            <p:cNvSpPr>
              <a:spLocks noChangeShapeType="1"/>
            </p:cNvSpPr>
            <p:nvPr/>
          </p:nvSpPr>
          <p:spPr bwMode="auto">
            <a:xfrm>
              <a:off x="1540" y="198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1" name="Line 37"/>
            <p:cNvSpPr>
              <a:spLocks noChangeShapeType="1"/>
            </p:cNvSpPr>
            <p:nvPr/>
          </p:nvSpPr>
          <p:spPr bwMode="auto">
            <a:xfrm>
              <a:off x="1540" y="225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2" name="Line 38"/>
            <p:cNvSpPr>
              <a:spLocks noChangeShapeType="1"/>
            </p:cNvSpPr>
            <p:nvPr/>
          </p:nvSpPr>
          <p:spPr bwMode="auto">
            <a:xfrm>
              <a:off x="1540" y="25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3" name="Line 39"/>
            <p:cNvSpPr>
              <a:spLocks noChangeShapeType="1"/>
            </p:cNvSpPr>
            <p:nvPr/>
          </p:nvSpPr>
          <p:spPr bwMode="auto">
            <a:xfrm>
              <a:off x="1540" y="28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4" name="Line 40"/>
            <p:cNvSpPr>
              <a:spLocks noChangeShapeType="1"/>
            </p:cNvSpPr>
            <p:nvPr/>
          </p:nvSpPr>
          <p:spPr bwMode="auto">
            <a:xfrm>
              <a:off x="1540" y="30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5" name="Line 41"/>
            <p:cNvSpPr>
              <a:spLocks noChangeShapeType="1"/>
            </p:cNvSpPr>
            <p:nvPr/>
          </p:nvSpPr>
          <p:spPr bwMode="auto">
            <a:xfrm>
              <a:off x="1858" y="8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6" name="Line 42"/>
            <p:cNvSpPr>
              <a:spLocks noChangeShapeType="1"/>
            </p:cNvSpPr>
            <p:nvPr/>
          </p:nvSpPr>
          <p:spPr bwMode="auto">
            <a:xfrm>
              <a:off x="2184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7" name="Line 43"/>
            <p:cNvSpPr>
              <a:spLocks noChangeShapeType="1"/>
            </p:cNvSpPr>
            <p:nvPr/>
          </p:nvSpPr>
          <p:spPr bwMode="auto">
            <a:xfrm>
              <a:off x="2510" y="89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8" name="Line 44"/>
            <p:cNvSpPr>
              <a:spLocks noChangeShapeType="1"/>
            </p:cNvSpPr>
            <p:nvPr/>
          </p:nvSpPr>
          <p:spPr bwMode="auto">
            <a:xfrm>
              <a:off x="2838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9" name="Line 45"/>
            <p:cNvSpPr>
              <a:spLocks noChangeShapeType="1"/>
            </p:cNvSpPr>
            <p:nvPr/>
          </p:nvSpPr>
          <p:spPr bwMode="auto">
            <a:xfrm>
              <a:off x="317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0" name="Line 46"/>
            <p:cNvSpPr>
              <a:spLocks noChangeShapeType="1"/>
            </p:cNvSpPr>
            <p:nvPr/>
          </p:nvSpPr>
          <p:spPr bwMode="auto">
            <a:xfrm>
              <a:off x="349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1" name="Line 47"/>
            <p:cNvSpPr>
              <a:spLocks noChangeShapeType="1"/>
            </p:cNvSpPr>
            <p:nvPr/>
          </p:nvSpPr>
          <p:spPr bwMode="auto">
            <a:xfrm>
              <a:off x="3824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2" name="Line 48"/>
            <p:cNvSpPr>
              <a:spLocks noChangeShapeType="1"/>
            </p:cNvSpPr>
            <p:nvPr/>
          </p:nvSpPr>
          <p:spPr bwMode="auto">
            <a:xfrm>
              <a:off x="4142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3" name="Line 49"/>
            <p:cNvSpPr>
              <a:spLocks noChangeShapeType="1"/>
            </p:cNvSpPr>
            <p:nvPr/>
          </p:nvSpPr>
          <p:spPr bwMode="auto">
            <a:xfrm>
              <a:off x="4460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4" name="Line 50"/>
            <p:cNvSpPr>
              <a:spLocks noChangeShapeType="1"/>
            </p:cNvSpPr>
            <p:nvPr/>
          </p:nvSpPr>
          <p:spPr bwMode="auto">
            <a:xfrm>
              <a:off x="476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409" name="Group 51"/>
          <p:cNvGrpSpPr>
            <a:grpSpLocks/>
          </p:cNvGrpSpPr>
          <p:nvPr/>
        </p:nvGrpSpPr>
        <p:grpSpPr bwMode="auto">
          <a:xfrm>
            <a:off x="2463800" y="2009775"/>
            <a:ext cx="6149975" cy="2867025"/>
            <a:chOff x="1552" y="1266"/>
            <a:chExt cx="3874" cy="1806"/>
          </a:xfrm>
        </p:grpSpPr>
        <p:sp>
          <p:nvSpPr>
            <p:cNvPr id="16423" name="Freeform 52"/>
            <p:cNvSpPr>
              <a:spLocks noChangeArrowheads="1"/>
            </p:cNvSpPr>
            <p:nvPr/>
          </p:nvSpPr>
          <p:spPr bwMode="auto">
            <a:xfrm>
              <a:off x="1552" y="145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4" name="Text Box 53"/>
            <p:cNvSpPr txBox="1">
              <a:spLocks noChangeArrowheads="1"/>
            </p:cNvSpPr>
            <p:nvPr/>
          </p:nvSpPr>
          <p:spPr bwMode="auto">
            <a:xfrm>
              <a:off x="4738" y="1266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80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10" name="Group 54"/>
          <p:cNvGrpSpPr>
            <a:grpSpLocks/>
          </p:cNvGrpSpPr>
          <p:nvPr/>
        </p:nvGrpSpPr>
        <p:grpSpPr bwMode="auto">
          <a:xfrm>
            <a:off x="2463800" y="2587625"/>
            <a:ext cx="6149975" cy="2289175"/>
            <a:chOff x="1552" y="1630"/>
            <a:chExt cx="3874" cy="1442"/>
          </a:xfrm>
        </p:grpSpPr>
        <p:sp>
          <p:nvSpPr>
            <p:cNvPr id="16421" name="Freeform 55"/>
            <p:cNvSpPr>
              <a:spLocks noChangeArrowheads="1"/>
            </p:cNvSpPr>
            <p:nvPr/>
          </p:nvSpPr>
          <p:spPr bwMode="auto">
            <a:xfrm>
              <a:off x="1552" y="1820"/>
              <a:ext cx="3222" cy="1252"/>
            </a:xfrm>
            <a:custGeom>
              <a:avLst/>
              <a:gdLst>
                <a:gd name="T0" fmla="*/ 0 w 3223"/>
                <a:gd name="T1" fmla="*/ 1250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2" name="Text Box 56"/>
            <p:cNvSpPr txBox="1">
              <a:spLocks noChangeArrowheads="1"/>
            </p:cNvSpPr>
            <p:nvPr/>
          </p:nvSpPr>
          <p:spPr bwMode="auto">
            <a:xfrm>
              <a:off x="4738" y="16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60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11" name="Group 57"/>
          <p:cNvGrpSpPr>
            <a:grpSpLocks/>
          </p:cNvGrpSpPr>
          <p:nvPr/>
        </p:nvGrpSpPr>
        <p:grpSpPr bwMode="auto">
          <a:xfrm>
            <a:off x="2460625" y="3209925"/>
            <a:ext cx="6169025" cy="1682750"/>
            <a:chOff x="1550" y="2022"/>
            <a:chExt cx="3886" cy="1060"/>
          </a:xfrm>
        </p:grpSpPr>
        <p:sp>
          <p:nvSpPr>
            <p:cNvPr id="16419" name="Freeform 58"/>
            <p:cNvSpPr>
              <a:spLocks noChangeArrowheads="1"/>
            </p:cNvSpPr>
            <p:nvPr/>
          </p:nvSpPr>
          <p:spPr bwMode="auto">
            <a:xfrm>
              <a:off x="1550" y="2212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0" name="Text Box 59"/>
            <p:cNvSpPr txBox="1">
              <a:spLocks noChangeArrowheads="1"/>
            </p:cNvSpPr>
            <p:nvPr/>
          </p:nvSpPr>
          <p:spPr bwMode="auto">
            <a:xfrm>
              <a:off x="4750" y="2022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40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16412" name="Line 60"/>
          <p:cNvSpPr>
            <a:spLocks noChangeShapeType="1"/>
          </p:cNvSpPr>
          <p:nvPr/>
        </p:nvSpPr>
        <p:spPr bwMode="auto">
          <a:xfrm>
            <a:off x="2438400" y="1838325"/>
            <a:ext cx="3644900" cy="3003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709" name="Oval 61"/>
          <p:cNvSpPr>
            <a:spLocks noChangeArrowheads="1"/>
          </p:cNvSpPr>
          <p:nvPr/>
        </p:nvSpPr>
        <p:spPr bwMode="auto">
          <a:xfrm>
            <a:off x="4432300" y="3479800"/>
            <a:ext cx="180975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414" name="Text Box 62"/>
          <p:cNvSpPr txBox="1">
            <a:spLocks noChangeArrowheads="1"/>
          </p:cNvSpPr>
          <p:nvPr/>
        </p:nvSpPr>
        <p:spPr bwMode="auto">
          <a:xfrm>
            <a:off x="1403350" y="44450"/>
            <a:ext cx="62865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/>
              <a:t>Um amplificador pode ser operado a qualquer </a:t>
            </a:r>
          </a:p>
          <a:p>
            <a:r>
              <a:rPr kumimoji="0" lang="en-US" sz="2400"/>
              <a:t>                     ponto ao longo da linha de carga.</a:t>
            </a:r>
          </a:p>
        </p:txBody>
      </p:sp>
      <p:sp>
        <p:nvSpPr>
          <p:cNvPr id="16415" name="Text Box 63"/>
          <p:cNvSpPr txBox="1">
            <a:spLocks noChangeArrowheads="1"/>
          </p:cNvSpPr>
          <p:nvPr/>
        </p:nvSpPr>
        <p:spPr bwMode="auto">
          <a:xfrm>
            <a:off x="1908175" y="835025"/>
            <a:ext cx="52165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/>
              <a:t>A corrente base neste caso é de 40  </a:t>
            </a:r>
            <a:r>
              <a:rPr kumimoji="0" lang="en-US" sz="2400">
                <a:latin typeface="Symbol" pitchFamily="18" charset="2"/>
              </a:rPr>
              <a:t>m</a:t>
            </a:r>
            <a:r>
              <a:rPr kumimoji="0" lang="en-US" sz="2400"/>
              <a:t>A.</a:t>
            </a:r>
          </a:p>
        </p:txBody>
      </p:sp>
      <p:sp>
        <p:nvSpPr>
          <p:cNvPr id="27712" name="AutoShape 64"/>
          <p:cNvSpPr>
            <a:spLocks noChangeArrowheads="1"/>
          </p:cNvSpPr>
          <p:nvPr/>
        </p:nvSpPr>
        <p:spPr bwMode="auto">
          <a:xfrm rot="7516365">
            <a:off x="4352925" y="2816225"/>
            <a:ext cx="1181100" cy="342900"/>
          </a:xfrm>
          <a:prstGeom prst="rightArrow">
            <a:avLst>
              <a:gd name="adj1" fmla="val 50000"/>
              <a:gd name="adj2" fmla="val 351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kumimoji="0" lang="pt-BR" sz="2400">
              <a:solidFill>
                <a:srgbClr val="FF0000"/>
              </a:solidFill>
            </a:endParaRPr>
          </a:p>
        </p:txBody>
      </p:sp>
      <p:sp>
        <p:nvSpPr>
          <p:cNvPr id="27713" name="Text Box 65"/>
          <p:cNvSpPr txBox="1">
            <a:spLocks noChangeArrowheads="1"/>
          </p:cNvSpPr>
          <p:nvPr/>
        </p:nvSpPr>
        <p:spPr bwMode="auto">
          <a:xfrm>
            <a:off x="5194300" y="1889125"/>
            <a:ext cx="4587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Q</a:t>
            </a:r>
          </a:p>
        </p:txBody>
      </p:sp>
      <p:sp>
        <p:nvSpPr>
          <p:cNvPr id="27714" name="Text Box 66"/>
          <p:cNvSpPr txBox="1">
            <a:spLocks noChangeArrowheads="1"/>
          </p:cNvSpPr>
          <p:nvPr/>
        </p:nvSpPr>
        <p:spPr bwMode="auto">
          <a:xfrm>
            <a:off x="3158217" y="5894161"/>
            <a:ext cx="3467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/>
              <a:t>Q  = </a:t>
            </a:r>
            <a:r>
              <a:rPr kumimoji="0" lang="en-US" dirty="0" err="1"/>
              <a:t>ponto</a:t>
            </a:r>
            <a:r>
              <a:rPr kumimoji="0" lang="en-US" dirty="0"/>
              <a:t> </a:t>
            </a:r>
            <a:r>
              <a:rPr kumimoji="0" lang="en-US" dirty="0" err="1"/>
              <a:t>quiescente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7813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893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97300" y="48387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333875" y="48545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7625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3086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8039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308725" y="48387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8199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047875" y="41751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070100" y="37306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070100" y="33210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070100" y="28956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936750" y="244792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933575" y="20193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933575" y="15652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4493078" y="5405211"/>
            <a:ext cx="2192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solidFill>
                  <a:srgbClr val="3333CC"/>
                </a:solidFill>
              </a:rPr>
              <a:t>V</a:t>
            </a:r>
            <a:r>
              <a:rPr kumimoji="0" lang="en-US" baseline="-25000" dirty="0">
                <a:solidFill>
                  <a:srgbClr val="3333CC"/>
                </a:solidFill>
              </a:rPr>
              <a:t>CE</a:t>
            </a:r>
            <a:r>
              <a:rPr kumimoji="0" lang="en-US" dirty="0">
                <a:solidFill>
                  <a:srgbClr val="3333CC"/>
                </a:solidFill>
              </a:rPr>
              <a:t> </a:t>
            </a:r>
            <a:r>
              <a:rPr kumimoji="0" lang="en-US" dirty="0" err="1">
                <a:solidFill>
                  <a:srgbClr val="3333CC"/>
                </a:solidFill>
              </a:rPr>
              <a:t>em</a:t>
            </a:r>
            <a:r>
              <a:rPr kumimoji="0" lang="en-US" dirty="0">
                <a:solidFill>
                  <a:srgbClr val="3333CC"/>
                </a:solidFill>
              </a:rPr>
              <a:t> Volts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422275" y="2892425"/>
            <a:ext cx="1677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I</a:t>
            </a:r>
            <a:r>
              <a:rPr kumimoji="0" lang="en-US" baseline="-25000">
                <a:solidFill>
                  <a:srgbClr val="3333CC"/>
                </a:solidFill>
              </a:rPr>
              <a:t>C</a:t>
            </a:r>
            <a:r>
              <a:rPr kumimoji="0" lang="en-US">
                <a:solidFill>
                  <a:srgbClr val="3333CC"/>
                </a:solidFill>
              </a:rPr>
              <a:t> em mA</a:t>
            </a:r>
          </a:p>
        </p:txBody>
      </p:sp>
      <p:grpSp>
        <p:nvGrpSpPr>
          <p:cNvPr id="17429" name="Group 21"/>
          <p:cNvGrpSpPr>
            <a:grpSpLocks/>
          </p:cNvGrpSpPr>
          <p:nvPr/>
        </p:nvGrpSpPr>
        <p:grpSpPr bwMode="auto">
          <a:xfrm>
            <a:off x="2470150" y="3857625"/>
            <a:ext cx="6143625" cy="1019175"/>
            <a:chOff x="1556" y="2430"/>
            <a:chExt cx="3870" cy="642"/>
          </a:xfrm>
        </p:grpSpPr>
        <p:sp>
          <p:nvSpPr>
            <p:cNvPr id="17485" name="Freeform 22"/>
            <p:cNvSpPr>
              <a:spLocks noChangeArrowheads="1"/>
            </p:cNvSpPr>
            <p:nvPr/>
          </p:nvSpPr>
          <p:spPr bwMode="auto">
            <a:xfrm>
              <a:off x="1556" y="2606"/>
              <a:ext cx="3207" cy="466"/>
            </a:xfrm>
            <a:custGeom>
              <a:avLst/>
              <a:gdLst>
                <a:gd name="T0" fmla="*/ 5 w 3208"/>
                <a:gd name="T1" fmla="*/ 464 h 467"/>
                <a:gd name="T2" fmla="*/ 27 w 3208"/>
                <a:gd name="T3" fmla="*/ 365 h 467"/>
                <a:gd name="T4" fmla="*/ 167 w 3208"/>
                <a:gd name="T5" fmla="*/ 83 h 467"/>
                <a:gd name="T6" fmla="*/ 746 w 3208"/>
                <a:gd name="T7" fmla="*/ 21 h 467"/>
                <a:gd name="T8" fmla="*/ 3205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86" name="Text Box 23"/>
            <p:cNvSpPr txBox="1">
              <a:spLocks noChangeArrowheads="1"/>
            </p:cNvSpPr>
            <p:nvPr/>
          </p:nvSpPr>
          <p:spPr bwMode="auto">
            <a:xfrm>
              <a:off x="4739" y="24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20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0" name="Group 24"/>
          <p:cNvGrpSpPr>
            <a:grpSpLocks/>
          </p:cNvGrpSpPr>
          <p:nvPr/>
        </p:nvGrpSpPr>
        <p:grpSpPr bwMode="auto">
          <a:xfrm>
            <a:off x="2457450" y="4597400"/>
            <a:ext cx="5984875" cy="517525"/>
            <a:chOff x="1548" y="2896"/>
            <a:chExt cx="3770" cy="326"/>
          </a:xfrm>
        </p:grpSpPr>
        <p:sp>
          <p:nvSpPr>
            <p:cNvPr id="17483" name="Line 25"/>
            <p:cNvSpPr>
              <a:spLocks noChangeShapeType="1"/>
            </p:cNvSpPr>
            <p:nvPr/>
          </p:nvSpPr>
          <p:spPr bwMode="auto">
            <a:xfrm>
              <a:off x="1548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84" name="Text Box 26"/>
            <p:cNvSpPr txBox="1">
              <a:spLocks noChangeArrowheads="1"/>
            </p:cNvSpPr>
            <p:nvPr/>
          </p:nvSpPr>
          <p:spPr bwMode="auto">
            <a:xfrm>
              <a:off x="4742" y="2896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1" name="Group 27"/>
          <p:cNvGrpSpPr>
            <a:grpSpLocks/>
          </p:cNvGrpSpPr>
          <p:nvPr/>
        </p:nvGrpSpPr>
        <p:grpSpPr bwMode="auto">
          <a:xfrm>
            <a:off x="2457450" y="1450975"/>
            <a:ext cx="6334125" cy="3409950"/>
            <a:chOff x="1548" y="914"/>
            <a:chExt cx="3990" cy="2148"/>
          </a:xfrm>
        </p:grpSpPr>
        <p:sp>
          <p:nvSpPr>
            <p:cNvPr id="17481" name="Freeform 28"/>
            <p:cNvSpPr>
              <a:spLocks noChangeArrowheads="1"/>
            </p:cNvSpPr>
            <p:nvPr/>
          </p:nvSpPr>
          <p:spPr bwMode="auto">
            <a:xfrm>
              <a:off x="1548" y="109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4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82" name="Text Box 29"/>
            <p:cNvSpPr txBox="1">
              <a:spLocks noChangeArrowheads="1"/>
            </p:cNvSpPr>
            <p:nvPr/>
          </p:nvSpPr>
          <p:spPr bwMode="auto">
            <a:xfrm>
              <a:off x="4740" y="91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100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2" name="Group 30"/>
          <p:cNvGrpSpPr>
            <a:grpSpLocks/>
          </p:cNvGrpSpPr>
          <p:nvPr/>
        </p:nvGrpSpPr>
        <p:grpSpPr bwMode="auto">
          <a:xfrm>
            <a:off x="2438400" y="1406525"/>
            <a:ext cx="5137150" cy="3495675"/>
            <a:chOff x="1536" y="886"/>
            <a:chExt cx="3236" cy="2202"/>
          </a:xfrm>
        </p:grpSpPr>
        <p:sp>
          <p:nvSpPr>
            <p:cNvPr id="17461" name="Line 31"/>
            <p:cNvSpPr>
              <a:spLocks noChangeShapeType="1"/>
            </p:cNvSpPr>
            <p:nvPr/>
          </p:nvSpPr>
          <p:spPr bwMode="auto">
            <a:xfrm>
              <a:off x="153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2" name="Line 32"/>
            <p:cNvSpPr>
              <a:spLocks noChangeShapeType="1"/>
            </p:cNvSpPr>
            <p:nvPr/>
          </p:nvSpPr>
          <p:spPr bwMode="auto">
            <a:xfrm>
              <a:off x="1538" y="88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3" name="Line 33"/>
            <p:cNvSpPr>
              <a:spLocks noChangeShapeType="1"/>
            </p:cNvSpPr>
            <p:nvPr/>
          </p:nvSpPr>
          <p:spPr bwMode="auto">
            <a:xfrm>
              <a:off x="1540" y="116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4" name="Line 34"/>
            <p:cNvSpPr>
              <a:spLocks noChangeShapeType="1"/>
            </p:cNvSpPr>
            <p:nvPr/>
          </p:nvSpPr>
          <p:spPr bwMode="auto">
            <a:xfrm>
              <a:off x="1540" y="143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5" name="Line 35"/>
            <p:cNvSpPr>
              <a:spLocks noChangeShapeType="1"/>
            </p:cNvSpPr>
            <p:nvPr/>
          </p:nvSpPr>
          <p:spPr bwMode="auto">
            <a:xfrm>
              <a:off x="1540" y="17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6" name="Line 36"/>
            <p:cNvSpPr>
              <a:spLocks noChangeShapeType="1"/>
            </p:cNvSpPr>
            <p:nvPr/>
          </p:nvSpPr>
          <p:spPr bwMode="auto">
            <a:xfrm>
              <a:off x="1540" y="198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7" name="Line 37"/>
            <p:cNvSpPr>
              <a:spLocks noChangeShapeType="1"/>
            </p:cNvSpPr>
            <p:nvPr/>
          </p:nvSpPr>
          <p:spPr bwMode="auto">
            <a:xfrm>
              <a:off x="1540" y="225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8" name="Line 38"/>
            <p:cNvSpPr>
              <a:spLocks noChangeShapeType="1"/>
            </p:cNvSpPr>
            <p:nvPr/>
          </p:nvSpPr>
          <p:spPr bwMode="auto">
            <a:xfrm>
              <a:off x="1540" y="25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9" name="Line 39"/>
            <p:cNvSpPr>
              <a:spLocks noChangeShapeType="1"/>
            </p:cNvSpPr>
            <p:nvPr/>
          </p:nvSpPr>
          <p:spPr bwMode="auto">
            <a:xfrm>
              <a:off x="1540" y="28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0" name="Line 40"/>
            <p:cNvSpPr>
              <a:spLocks noChangeShapeType="1"/>
            </p:cNvSpPr>
            <p:nvPr/>
          </p:nvSpPr>
          <p:spPr bwMode="auto">
            <a:xfrm>
              <a:off x="1540" y="30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1" name="Line 41"/>
            <p:cNvSpPr>
              <a:spLocks noChangeShapeType="1"/>
            </p:cNvSpPr>
            <p:nvPr/>
          </p:nvSpPr>
          <p:spPr bwMode="auto">
            <a:xfrm>
              <a:off x="1858" y="8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2" name="Line 42"/>
            <p:cNvSpPr>
              <a:spLocks noChangeShapeType="1"/>
            </p:cNvSpPr>
            <p:nvPr/>
          </p:nvSpPr>
          <p:spPr bwMode="auto">
            <a:xfrm>
              <a:off x="2184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3" name="Line 43"/>
            <p:cNvSpPr>
              <a:spLocks noChangeShapeType="1"/>
            </p:cNvSpPr>
            <p:nvPr/>
          </p:nvSpPr>
          <p:spPr bwMode="auto">
            <a:xfrm>
              <a:off x="2510" y="89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4" name="Line 44"/>
            <p:cNvSpPr>
              <a:spLocks noChangeShapeType="1"/>
            </p:cNvSpPr>
            <p:nvPr/>
          </p:nvSpPr>
          <p:spPr bwMode="auto">
            <a:xfrm>
              <a:off x="2838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5" name="Line 45"/>
            <p:cNvSpPr>
              <a:spLocks noChangeShapeType="1"/>
            </p:cNvSpPr>
            <p:nvPr/>
          </p:nvSpPr>
          <p:spPr bwMode="auto">
            <a:xfrm>
              <a:off x="317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6" name="Line 46"/>
            <p:cNvSpPr>
              <a:spLocks noChangeShapeType="1"/>
            </p:cNvSpPr>
            <p:nvPr/>
          </p:nvSpPr>
          <p:spPr bwMode="auto">
            <a:xfrm>
              <a:off x="349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7" name="Line 47"/>
            <p:cNvSpPr>
              <a:spLocks noChangeShapeType="1"/>
            </p:cNvSpPr>
            <p:nvPr/>
          </p:nvSpPr>
          <p:spPr bwMode="auto">
            <a:xfrm>
              <a:off x="3824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8" name="Line 48"/>
            <p:cNvSpPr>
              <a:spLocks noChangeShapeType="1"/>
            </p:cNvSpPr>
            <p:nvPr/>
          </p:nvSpPr>
          <p:spPr bwMode="auto">
            <a:xfrm>
              <a:off x="4142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9" name="Line 49"/>
            <p:cNvSpPr>
              <a:spLocks noChangeShapeType="1"/>
            </p:cNvSpPr>
            <p:nvPr/>
          </p:nvSpPr>
          <p:spPr bwMode="auto">
            <a:xfrm>
              <a:off x="4460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80" name="Line 50"/>
            <p:cNvSpPr>
              <a:spLocks noChangeShapeType="1"/>
            </p:cNvSpPr>
            <p:nvPr/>
          </p:nvSpPr>
          <p:spPr bwMode="auto">
            <a:xfrm>
              <a:off x="476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33" name="Group 51"/>
          <p:cNvGrpSpPr>
            <a:grpSpLocks/>
          </p:cNvGrpSpPr>
          <p:nvPr/>
        </p:nvGrpSpPr>
        <p:grpSpPr bwMode="auto">
          <a:xfrm>
            <a:off x="2463800" y="2009775"/>
            <a:ext cx="6149975" cy="2867025"/>
            <a:chOff x="1552" y="1266"/>
            <a:chExt cx="3874" cy="1806"/>
          </a:xfrm>
        </p:grpSpPr>
        <p:sp>
          <p:nvSpPr>
            <p:cNvPr id="17459" name="Freeform 52"/>
            <p:cNvSpPr>
              <a:spLocks noChangeArrowheads="1"/>
            </p:cNvSpPr>
            <p:nvPr/>
          </p:nvSpPr>
          <p:spPr bwMode="auto">
            <a:xfrm>
              <a:off x="1552" y="145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0" name="Text Box 53"/>
            <p:cNvSpPr txBox="1">
              <a:spLocks noChangeArrowheads="1"/>
            </p:cNvSpPr>
            <p:nvPr/>
          </p:nvSpPr>
          <p:spPr bwMode="auto">
            <a:xfrm>
              <a:off x="4738" y="1266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80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4" name="Group 54"/>
          <p:cNvGrpSpPr>
            <a:grpSpLocks/>
          </p:cNvGrpSpPr>
          <p:nvPr/>
        </p:nvGrpSpPr>
        <p:grpSpPr bwMode="auto">
          <a:xfrm>
            <a:off x="2463800" y="2587625"/>
            <a:ext cx="6149975" cy="2289175"/>
            <a:chOff x="1552" y="1630"/>
            <a:chExt cx="3874" cy="1442"/>
          </a:xfrm>
        </p:grpSpPr>
        <p:sp>
          <p:nvSpPr>
            <p:cNvPr id="17457" name="Freeform 55"/>
            <p:cNvSpPr>
              <a:spLocks noChangeArrowheads="1"/>
            </p:cNvSpPr>
            <p:nvPr/>
          </p:nvSpPr>
          <p:spPr bwMode="auto">
            <a:xfrm>
              <a:off x="1552" y="1820"/>
              <a:ext cx="3222" cy="1252"/>
            </a:xfrm>
            <a:custGeom>
              <a:avLst/>
              <a:gdLst>
                <a:gd name="T0" fmla="*/ 0 w 3223"/>
                <a:gd name="T1" fmla="*/ 1250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8" name="Text Box 56"/>
            <p:cNvSpPr txBox="1">
              <a:spLocks noChangeArrowheads="1"/>
            </p:cNvSpPr>
            <p:nvPr/>
          </p:nvSpPr>
          <p:spPr bwMode="auto">
            <a:xfrm>
              <a:off x="4738" y="16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60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5" name="Group 57"/>
          <p:cNvGrpSpPr>
            <a:grpSpLocks/>
          </p:cNvGrpSpPr>
          <p:nvPr/>
        </p:nvGrpSpPr>
        <p:grpSpPr bwMode="auto">
          <a:xfrm>
            <a:off x="2460625" y="3209925"/>
            <a:ext cx="6169025" cy="1682750"/>
            <a:chOff x="1550" y="2022"/>
            <a:chExt cx="3886" cy="1060"/>
          </a:xfrm>
        </p:grpSpPr>
        <p:sp>
          <p:nvSpPr>
            <p:cNvPr id="17455" name="Freeform 58"/>
            <p:cNvSpPr>
              <a:spLocks noChangeArrowheads="1"/>
            </p:cNvSpPr>
            <p:nvPr/>
          </p:nvSpPr>
          <p:spPr bwMode="auto">
            <a:xfrm>
              <a:off x="1550" y="2212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6" name="Text Box 59"/>
            <p:cNvSpPr txBox="1">
              <a:spLocks noChangeArrowheads="1"/>
            </p:cNvSpPr>
            <p:nvPr/>
          </p:nvSpPr>
          <p:spPr bwMode="auto">
            <a:xfrm>
              <a:off x="4750" y="2022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40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17436" name="Line 60"/>
          <p:cNvSpPr>
            <a:spLocks noChangeShapeType="1"/>
          </p:cNvSpPr>
          <p:nvPr/>
        </p:nvSpPr>
        <p:spPr bwMode="auto">
          <a:xfrm>
            <a:off x="2438400" y="1838325"/>
            <a:ext cx="3644900" cy="3003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33" name="Oval 61"/>
          <p:cNvSpPr>
            <a:spLocks noChangeArrowheads="1"/>
          </p:cNvSpPr>
          <p:nvPr/>
        </p:nvSpPr>
        <p:spPr bwMode="auto">
          <a:xfrm>
            <a:off x="4432300" y="3479800"/>
            <a:ext cx="180975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 flipV="1">
            <a:off x="4530725" y="1708150"/>
            <a:ext cx="1393825" cy="18700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 rot="-3212191">
            <a:off x="4602163" y="1485900"/>
            <a:ext cx="1347787" cy="2055813"/>
            <a:chOff x="2899" y="936"/>
            <a:chExt cx="849" cy="1296"/>
          </a:xfrm>
        </p:grpSpPr>
        <p:sp>
          <p:nvSpPr>
            <p:cNvPr id="17453" name="Freeform 64"/>
            <p:cNvSpPr>
              <a:spLocks noChangeArrowheads="1"/>
            </p:cNvSpPr>
            <p:nvPr/>
          </p:nvSpPr>
          <p:spPr bwMode="auto">
            <a:xfrm>
              <a:off x="2899" y="936"/>
              <a:ext cx="422" cy="646"/>
            </a:xfrm>
            <a:custGeom>
              <a:avLst/>
              <a:gdLst>
                <a:gd name="T0" fmla="*/ 66 w 1066"/>
                <a:gd name="T1" fmla="*/ 238 h 1065"/>
                <a:gd name="T2" fmla="*/ 48 w 1066"/>
                <a:gd name="T3" fmla="*/ 62 h 1065"/>
                <a:gd name="T4" fmla="*/ 33 w 1066"/>
                <a:gd name="T5" fmla="*/ 2 h 1065"/>
                <a:gd name="T6" fmla="*/ 20 w 1066"/>
                <a:gd name="T7" fmla="*/ 49 h 1065"/>
                <a:gd name="T8" fmla="*/ 0 w 1066"/>
                <a:gd name="T9" fmla="*/ 23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4" name="Freeform 65"/>
            <p:cNvSpPr>
              <a:spLocks noChangeArrowheads="1"/>
            </p:cNvSpPr>
            <p:nvPr/>
          </p:nvSpPr>
          <p:spPr bwMode="auto">
            <a:xfrm flipV="1">
              <a:off x="3325" y="1586"/>
              <a:ext cx="422" cy="646"/>
            </a:xfrm>
            <a:custGeom>
              <a:avLst/>
              <a:gdLst>
                <a:gd name="T0" fmla="*/ 66 w 1066"/>
                <a:gd name="T1" fmla="*/ 238 h 1065"/>
                <a:gd name="T2" fmla="*/ 48 w 1066"/>
                <a:gd name="T3" fmla="*/ 62 h 1065"/>
                <a:gd name="T4" fmla="*/ 33 w 1066"/>
                <a:gd name="T5" fmla="*/ 2 h 1065"/>
                <a:gd name="T6" fmla="*/ 20 w 1066"/>
                <a:gd name="T7" fmla="*/ 49 h 1065"/>
                <a:gd name="T8" fmla="*/ 0 w 1066"/>
                <a:gd name="T9" fmla="*/ 23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738" name="Line 66"/>
          <p:cNvSpPr>
            <a:spLocks noChangeShapeType="1"/>
          </p:cNvSpPr>
          <p:nvPr/>
        </p:nvSpPr>
        <p:spPr bwMode="auto">
          <a:xfrm flipV="1">
            <a:off x="5340350" y="2238375"/>
            <a:ext cx="1460500" cy="1952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39" name="Line 67"/>
          <p:cNvSpPr>
            <a:spLocks noChangeShapeType="1"/>
          </p:cNvSpPr>
          <p:nvPr/>
        </p:nvSpPr>
        <p:spPr bwMode="auto">
          <a:xfrm flipV="1">
            <a:off x="3686175" y="1171575"/>
            <a:ext cx="1279525" cy="1689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40" name="Line 68"/>
          <p:cNvSpPr>
            <a:spLocks noChangeShapeType="1"/>
          </p:cNvSpPr>
          <p:nvPr/>
        </p:nvSpPr>
        <p:spPr bwMode="auto">
          <a:xfrm flipH="1">
            <a:off x="0" y="2857500"/>
            <a:ext cx="3660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41" name="Line 69"/>
          <p:cNvSpPr>
            <a:spLocks noChangeShapeType="1"/>
          </p:cNvSpPr>
          <p:nvPr/>
        </p:nvSpPr>
        <p:spPr bwMode="auto">
          <a:xfrm flipH="1">
            <a:off x="47625" y="4225925"/>
            <a:ext cx="52609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454025" y="2863850"/>
            <a:ext cx="1346200" cy="1336675"/>
            <a:chOff x="286" y="1804"/>
            <a:chExt cx="848" cy="842"/>
          </a:xfrm>
        </p:grpSpPr>
        <p:sp>
          <p:nvSpPr>
            <p:cNvPr id="17451" name="Freeform 71"/>
            <p:cNvSpPr>
              <a:spLocks noChangeArrowheads="1"/>
            </p:cNvSpPr>
            <p:nvPr/>
          </p:nvSpPr>
          <p:spPr bwMode="auto">
            <a:xfrm>
              <a:off x="286" y="1804"/>
              <a:ext cx="422" cy="420"/>
            </a:xfrm>
            <a:custGeom>
              <a:avLst/>
              <a:gdLst>
                <a:gd name="T0" fmla="*/ 66 w 1066"/>
                <a:gd name="T1" fmla="*/ 65 h 1065"/>
                <a:gd name="T2" fmla="*/ 48 w 1066"/>
                <a:gd name="T3" fmla="*/ 17 h 1065"/>
                <a:gd name="T4" fmla="*/ 33 w 1066"/>
                <a:gd name="T5" fmla="*/ 1 h 1065"/>
                <a:gd name="T6" fmla="*/ 20 w 1066"/>
                <a:gd name="T7" fmla="*/ 13 h 1065"/>
                <a:gd name="T8" fmla="*/ 0 w 1066"/>
                <a:gd name="T9" fmla="*/ 65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2" name="Freeform 72"/>
            <p:cNvSpPr>
              <a:spLocks noChangeArrowheads="1"/>
            </p:cNvSpPr>
            <p:nvPr/>
          </p:nvSpPr>
          <p:spPr bwMode="auto">
            <a:xfrm flipV="1">
              <a:off x="712" y="2226"/>
              <a:ext cx="422" cy="420"/>
            </a:xfrm>
            <a:custGeom>
              <a:avLst/>
              <a:gdLst>
                <a:gd name="T0" fmla="*/ 66 w 1066"/>
                <a:gd name="T1" fmla="*/ 65 h 1065"/>
                <a:gd name="T2" fmla="*/ 48 w 1066"/>
                <a:gd name="T3" fmla="*/ 17 h 1065"/>
                <a:gd name="T4" fmla="*/ 33 w 1066"/>
                <a:gd name="T5" fmla="*/ 1 h 1065"/>
                <a:gd name="T6" fmla="*/ 20 w 1066"/>
                <a:gd name="T7" fmla="*/ 13 h 1065"/>
                <a:gd name="T8" fmla="*/ 0 w 1066"/>
                <a:gd name="T9" fmla="*/ 65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73"/>
          <p:cNvGrpSpPr>
            <a:grpSpLocks/>
          </p:cNvGrpSpPr>
          <p:nvPr/>
        </p:nvGrpSpPr>
        <p:grpSpPr bwMode="auto">
          <a:xfrm rot="5400002" flipH="1">
            <a:off x="3810000" y="5083175"/>
            <a:ext cx="1346200" cy="1600200"/>
            <a:chOff x="2400" y="3202"/>
            <a:chExt cx="848" cy="1008"/>
          </a:xfrm>
        </p:grpSpPr>
        <p:sp>
          <p:nvSpPr>
            <p:cNvPr id="17449" name="Freeform 74"/>
            <p:cNvSpPr>
              <a:spLocks noChangeArrowheads="1"/>
            </p:cNvSpPr>
            <p:nvPr/>
          </p:nvSpPr>
          <p:spPr bwMode="auto">
            <a:xfrm>
              <a:off x="2400" y="3202"/>
              <a:ext cx="421" cy="502"/>
            </a:xfrm>
            <a:custGeom>
              <a:avLst/>
              <a:gdLst>
                <a:gd name="T0" fmla="*/ 66 w 1066"/>
                <a:gd name="T1" fmla="*/ 112 h 1065"/>
                <a:gd name="T2" fmla="*/ 47 w 1066"/>
                <a:gd name="T3" fmla="*/ 29 h 1065"/>
                <a:gd name="T4" fmla="*/ 33 w 1066"/>
                <a:gd name="T5" fmla="*/ 1 h 1065"/>
                <a:gd name="T6" fmla="*/ 20 w 1066"/>
                <a:gd name="T7" fmla="*/ 23 h 1065"/>
                <a:gd name="T8" fmla="*/ 0 w 1066"/>
                <a:gd name="T9" fmla="*/ 112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0" name="Freeform 75"/>
            <p:cNvSpPr>
              <a:spLocks noChangeArrowheads="1"/>
            </p:cNvSpPr>
            <p:nvPr/>
          </p:nvSpPr>
          <p:spPr bwMode="auto">
            <a:xfrm flipV="1">
              <a:off x="2825" y="3706"/>
              <a:ext cx="421" cy="502"/>
            </a:xfrm>
            <a:custGeom>
              <a:avLst/>
              <a:gdLst>
                <a:gd name="T0" fmla="*/ 66 w 1066"/>
                <a:gd name="T1" fmla="*/ 112 h 1065"/>
                <a:gd name="T2" fmla="*/ 47 w 1066"/>
                <a:gd name="T3" fmla="*/ 29 h 1065"/>
                <a:gd name="T4" fmla="*/ 33 w 1066"/>
                <a:gd name="T5" fmla="*/ 1 h 1065"/>
                <a:gd name="T6" fmla="*/ 20 w 1066"/>
                <a:gd name="T7" fmla="*/ 23 h 1065"/>
                <a:gd name="T8" fmla="*/ 0 w 1066"/>
                <a:gd name="T9" fmla="*/ 112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748" name="Line 76"/>
          <p:cNvSpPr>
            <a:spLocks noChangeShapeType="1"/>
          </p:cNvSpPr>
          <p:nvPr/>
        </p:nvSpPr>
        <p:spPr bwMode="auto">
          <a:xfrm flipH="1">
            <a:off x="3628571" y="2873376"/>
            <a:ext cx="48078" cy="35999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 flipH="1">
            <a:off x="5291909" y="4253139"/>
            <a:ext cx="45719" cy="222023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8" name="Text Box 78"/>
          <p:cNvSpPr txBox="1">
            <a:spLocks noChangeArrowheads="1"/>
          </p:cNvSpPr>
          <p:nvPr/>
        </p:nvSpPr>
        <p:spPr bwMode="auto">
          <a:xfrm>
            <a:off x="1965325" y="219075"/>
            <a:ext cx="54641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400"/>
              <a:t>O sinal de entrada varia a corrente base </a:t>
            </a:r>
          </a:p>
          <a:p>
            <a:pPr algn="ctr"/>
            <a:r>
              <a:rPr kumimoji="0" lang="en-US" sz="2400"/>
              <a:t> acima e abaixo do ponto Q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3" grpId="0" animBg="1"/>
      <p:bldP spid="28734" grpId="0" animBg="1"/>
      <p:bldP spid="28738" grpId="0" animBg="1"/>
      <p:bldP spid="28739" grpId="0" animBg="1"/>
      <p:bldP spid="28740" grpId="0" animBg="1"/>
      <p:bldP spid="28741" grpId="0" animBg="1"/>
      <p:bldP spid="28748" grpId="0" animBg="1"/>
      <p:bldP spid="287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0" y="447403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781300" y="447403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89300" y="447403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797300" y="446133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333875" y="4477211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762500" y="4474036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308600" y="4474036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803900" y="4474036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14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308725" y="4461336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19900" y="4474036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18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047875" y="3797761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070100" y="3353261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070100" y="294368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2070100" y="251823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936750" y="2070561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933575" y="1641936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933575" y="1187911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14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956050" y="5143961"/>
            <a:ext cx="2013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baseline="-25000">
                <a:solidFill>
                  <a:srgbClr val="3333CC"/>
                </a:solidFill>
                <a:latin typeface="Calibri" pitchFamily="34" charset="0"/>
              </a:rPr>
              <a:t>CE</a:t>
            </a:r>
            <a:r>
              <a:rPr kumimoji="0" lang="en-US">
                <a:solidFill>
                  <a:srgbClr val="3333CC"/>
                </a:solidFill>
                <a:latin typeface="Calibri" pitchFamily="34" charset="0"/>
              </a:rPr>
              <a:t> em Volts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422275" y="2515061"/>
            <a:ext cx="1553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baseline="-25000">
                <a:solidFill>
                  <a:srgbClr val="3333CC"/>
                </a:solidFill>
                <a:latin typeface="Calibri" pitchFamily="34" charset="0"/>
              </a:rPr>
              <a:t>C</a:t>
            </a:r>
            <a:r>
              <a:rPr kumimoji="0" lang="en-US">
                <a:solidFill>
                  <a:srgbClr val="3333CC"/>
                </a:solidFill>
                <a:latin typeface="Calibri" pitchFamily="34" charset="0"/>
              </a:rPr>
              <a:t> em mA</a:t>
            </a:r>
          </a:p>
        </p:txBody>
      </p: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2470150" y="3480261"/>
            <a:ext cx="6180138" cy="1019175"/>
            <a:chOff x="1556" y="2430"/>
            <a:chExt cx="3893" cy="642"/>
          </a:xfrm>
        </p:grpSpPr>
        <p:sp>
          <p:nvSpPr>
            <p:cNvPr id="18503" name="Freeform 22"/>
            <p:cNvSpPr>
              <a:spLocks noChangeArrowheads="1"/>
            </p:cNvSpPr>
            <p:nvPr/>
          </p:nvSpPr>
          <p:spPr bwMode="auto">
            <a:xfrm>
              <a:off x="1556" y="2606"/>
              <a:ext cx="3207" cy="466"/>
            </a:xfrm>
            <a:custGeom>
              <a:avLst/>
              <a:gdLst>
                <a:gd name="T0" fmla="*/ 5 w 3208"/>
                <a:gd name="T1" fmla="*/ 464 h 467"/>
                <a:gd name="T2" fmla="*/ 27 w 3208"/>
                <a:gd name="T3" fmla="*/ 365 h 467"/>
                <a:gd name="T4" fmla="*/ 167 w 3208"/>
                <a:gd name="T5" fmla="*/ 83 h 467"/>
                <a:gd name="T6" fmla="*/ 746 w 3208"/>
                <a:gd name="T7" fmla="*/ 21 h 467"/>
                <a:gd name="T8" fmla="*/ 3205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504" name="Text Box 23"/>
            <p:cNvSpPr txBox="1">
              <a:spLocks noChangeArrowheads="1"/>
            </p:cNvSpPr>
            <p:nvPr/>
          </p:nvSpPr>
          <p:spPr bwMode="auto">
            <a:xfrm>
              <a:off x="4739" y="2430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  <a:latin typeface="Calibri" pitchFamily="34" charset="0"/>
                </a:rPr>
                <a:t>20 mA</a:t>
              </a:r>
            </a:p>
          </p:txBody>
        </p:sp>
      </p:grpSp>
      <p:grpSp>
        <p:nvGrpSpPr>
          <p:cNvPr id="18454" name="Group 24"/>
          <p:cNvGrpSpPr>
            <a:grpSpLocks/>
          </p:cNvGrpSpPr>
          <p:nvPr/>
        </p:nvGrpSpPr>
        <p:grpSpPr bwMode="auto">
          <a:xfrm>
            <a:off x="2457450" y="4220036"/>
            <a:ext cx="6015038" cy="523875"/>
            <a:chOff x="1548" y="2896"/>
            <a:chExt cx="3789" cy="330"/>
          </a:xfrm>
        </p:grpSpPr>
        <p:sp>
          <p:nvSpPr>
            <p:cNvPr id="18501" name="Line 25"/>
            <p:cNvSpPr>
              <a:spLocks noChangeShapeType="1"/>
            </p:cNvSpPr>
            <p:nvPr/>
          </p:nvSpPr>
          <p:spPr bwMode="auto">
            <a:xfrm>
              <a:off x="1548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502" name="Text Box 26"/>
            <p:cNvSpPr txBox="1">
              <a:spLocks noChangeArrowheads="1"/>
            </p:cNvSpPr>
            <p:nvPr/>
          </p:nvSpPr>
          <p:spPr bwMode="auto">
            <a:xfrm>
              <a:off x="4742" y="2896"/>
              <a:ext cx="5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  <a:latin typeface="Calibri" pitchFamily="34" charset="0"/>
                </a:rPr>
                <a:t>0 mA</a:t>
              </a:r>
            </a:p>
          </p:txBody>
        </p:sp>
      </p:grpSp>
      <p:grpSp>
        <p:nvGrpSpPr>
          <p:cNvPr id="18455" name="Group 27"/>
          <p:cNvGrpSpPr>
            <a:grpSpLocks/>
          </p:cNvGrpSpPr>
          <p:nvPr/>
        </p:nvGrpSpPr>
        <p:grpSpPr bwMode="auto">
          <a:xfrm>
            <a:off x="2457450" y="1073611"/>
            <a:ext cx="6376988" cy="3409950"/>
            <a:chOff x="1548" y="914"/>
            <a:chExt cx="4017" cy="2148"/>
          </a:xfrm>
        </p:grpSpPr>
        <p:sp>
          <p:nvSpPr>
            <p:cNvPr id="18499" name="Freeform 28"/>
            <p:cNvSpPr>
              <a:spLocks noChangeArrowheads="1"/>
            </p:cNvSpPr>
            <p:nvPr/>
          </p:nvSpPr>
          <p:spPr bwMode="auto">
            <a:xfrm>
              <a:off x="1548" y="109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4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500" name="Text Box 29"/>
            <p:cNvSpPr txBox="1">
              <a:spLocks noChangeArrowheads="1"/>
            </p:cNvSpPr>
            <p:nvPr/>
          </p:nvSpPr>
          <p:spPr bwMode="auto">
            <a:xfrm>
              <a:off x="4740" y="914"/>
              <a:ext cx="8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  <a:latin typeface="Calibri" pitchFamily="34" charset="0"/>
                </a:rPr>
                <a:t>100 mA</a:t>
              </a:r>
            </a:p>
          </p:txBody>
        </p:sp>
      </p:grpSp>
      <p:grpSp>
        <p:nvGrpSpPr>
          <p:cNvPr id="18456" name="Group 30"/>
          <p:cNvGrpSpPr>
            <a:grpSpLocks/>
          </p:cNvGrpSpPr>
          <p:nvPr/>
        </p:nvGrpSpPr>
        <p:grpSpPr bwMode="auto">
          <a:xfrm>
            <a:off x="2438400" y="1029161"/>
            <a:ext cx="5137150" cy="3495675"/>
            <a:chOff x="1536" y="886"/>
            <a:chExt cx="3236" cy="2202"/>
          </a:xfrm>
        </p:grpSpPr>
        <p:sp>
          <p:nvSpPr>
            <p:cNvPr id="18479" name="Line 31"/>
            <p:cNvSpPr>
              <a:spLocks noChangeShapeType="1"/>
            </p:cNvSpPr>
            <p:nvPr/>
          </p:nvSpPr>
          <p:spPr bwMode="auto">
            <a:xfrm>
              <a:off x="153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0" name="Line 32"/>
            <p:cNvSpPr>
              <a:spLocks noChangeShapeType="1"/>
            </p:cNvSpPr>
            <p:nvPr/>
          </p:nvSpPr>
          <p:spPr bwMode="auto">
            <a:xfrm>
              <a:off x="1538" y="88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1" name="Line 33"/>
            <p:cNvSpPr>
              <a:spLocks noChangeShapeType="1"/>
            </p:cNvSpPr>
            <p:nvPr/>
          </p:nvSpPr>
          <p:spPr bwMode="auto">
            <a:xfrm>
              <a:off x="1540" y="116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2" name="Line 34"/>
            <p:cNvSpPr>
              <a:spLocks noChangeShapeType="1"/>
            </p:cNvSpPr>
            <p:nvPr/>
          </p:nvSpPr>
          <p:spPr bwMode="auto">
            <a:xfrm>
              <a:off x="1540" y="143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3" name="Line 35"/>
            <p:cNvSpPr>
              <a:spLocks noChangeShapeType="1"/>
            </p:cNvSpPr>
            <p:nvPr/>
          </p:nvSpPr>
          <p:spPr bwMode="auto">
            <a:xfrm>
              <a:off x="1540" y="17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4" name="Line 36"/>
            <p:cNvSpPr>
              <a:spLocks noChangeShapeType="1"/>
            </p:cNvSpPr>
            <p:nvPr/>
          </p:nvSpPr>
          <p:spPr bwMode="auto">
            <a:xfrm>
              <a:off x="1540" y="198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5" name="Line 37"/>
            <p:cNvSpPr>
              <a:spLocks noChangeShapeType="1"/>
            </p:cNvSpPr>
            <p:nvPr/>
          </p:nvSpPr>
          <p:spPr bwMode="auto">
            <a:xfrm>
              <a:off x="1540" y="225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6" name="Line 38"/>
            <p:cNvSpPr>
              <a:spLocks noChangeShapeType="1"/>
            </p:cNvSpPr>
            <p:nvPr/>
          </p:nvSpPr>
          <p:spPr bwMode="auto">
            <a:xfrm>
              <a:off x="1540" y="25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7" name="Line 39"/>
            <p:cNvSpPr>
              <a:spLocks noChangeShapeType="1"/>
            </p:cNvSpPr>
            <p:nvPr/>
          </p:nvSpPr>
          <p:spPr bwMode="auto">
            <a:xfrm>
              <a:off x="1540" y="28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8" name="Line 40"/>
            <p:cNvSpPr>
              <a:spLocks noChangeShapeType="1"/>
            </p:cNvSpPr>
            <p:nvPr/>
          </p:nvSpPr>
          <p:spPr bwMode="auto">
            <a:xfrm>
              <a:off x="1540" y="30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9" name="Line 41"/>
            <p:cNvSpPr>
              <a:spLocks noChangeShapeType="1"/>
            </p:cNvSpPr>
            <p:nvPr/>
          </p:nvSpPr>
          <p:spPr bwMode="auto">
            <a:xfrm>
              <a:off x="1858" y="8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0" name="Line 42"/>
            <p:cNvSpPr>
              <a:spLocks noChangeShapeType="1"/>
            </p:cNvSpPr>
            <p:nvPr/>
          </p:nvSpPr>
          <p:spPr bwMode="auto">
            <a:xfrm>
              <a:off x="2184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1" name="Line 43"/>
            <p:cNvSpPr>
              <a:spLocks noChangeShapeType="1"/>
            </p:cNvSpPr>
            <p:nvPr/>
          </p:nvSpPr>
          <p:spPr bwMode="auto">
            <a:xfrm>
              <a:off x="2510" y="89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2" name="Line 44"/>
            <p:cNvSpPr>
              <a:spLocks noChangeShapeType="1"/>
            </p:cNvSpPr>
            <p:nvPr/>
          </p:nvSpPr>
          <p:spPr bwMode="auto">
            <a:xfrm>
              <a:off x="2838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3" name="Line 45"/>
            <p:cNvSpPr>
              <a:spLocks noChangeShapeType="1"/>
            </p:cNvSpPr>
            <p:nvPr/>
          </p:nvSpPr>
          <p:spPr bwMode="auto">
            <a:xfrm>
              <a:off x="317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4" name="Line 46"/>
            <p:cNvSpPr>
              <a:spLocks noChangeShapeType="1"/>
            </p:cNvSpPr>
            <p:nvPr/>
          </p:nvSpPr>
          <p:spPr bwMode="auto">
            <a:xfrm>
              <a:off x="349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5" name="Line 47"/>
            <p:cNvSpPr>
              <a:spLocks noChangeShapeType="1"/>
            </p:cNvSpPr>
            <p:nvPr/>
          </p:nvSpPr>
          <p:spPr bwMode="auto">
            <a:xfrm>
              <a:off x="3824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6" name="Line 48"/>
            <p:cNvSpPr>
              <a:spLocks noChangeShapeType="1"/>
            </p:cNvSpPr>
            <p:nvPr/>
          </p:nvSpPr>
          <p:spPr bwMode="auto">
            <a:xfrm>
              <a:off x="4142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7" name="Line 49"/>
            <p:cNvSpPr>
              <a:spLocks noChangeShapeType="1"/>
            </p:cNvSpPr>
            <p:nvPr/>
          </p:nvSpPr>
          <p:spPr bwMode="auto">
            <a:xfrm>
              <a:off x="4460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8" name="Line 50"/>
            <p:cNvSpPr>
              <a:spLocks noChangeShapeType="1"/>
            </p:cNvSpPr>
            <p:nvPr/>
          </p:nvSpPr>
          <p:spPr bwMode="auto">
            <a:xfrm>
              <a:off x="476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8457" name="Group 51"/>
          <p:cNvGrpSpPr>
            <a:grpSpLocks/>
          </p:cNvGrpSpPr>
          <p:nvPr/>
        </p:nvGrpSpPr>
        <p:grpSpPr bwMode="auto">
          <a:xfrm>
            <a:off x="2463800" y="1632411"/>
            <a:ext cx="6184900" cy="2867025"/>
            <a:chOff x="1552" y="1266"/>
            <a:chExt cx="3896" cy="1806"/>
          </a:xfrm>
        </p:grpSpPr>
        <p:sp>
          <p:nvSpPr>
            <p:cNvPr id="18477" name="Freeform 52"/>
            <p:cNvSpPr>
              <a:spLocks noChangeArrowheads="1"/>
            </p:cNvSpPr>
            <p:nvPr/>
          </p:nvSpPr>
          <p:spPr bwMode="auto">
            <a:xfrm>
              <a:off x="1552" y="145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78" name="Text Box 53"/>
            <p:cNvSpPr txBox="1">
              <a:spLocks noChangeArrowheads="1"/>
            </p:cNvSpPr>
            <p:nvPr/>
          </p:nvSpPr>
          <p:spPr bwMode="auto">
            <a:xfrm>
              <a:off x="4738" y="1266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  <a:latin typeface="Calibri" pitchFamily="34" charset="0"/>
                </a:rPr>
                <a:t>80 mA</a:t>
              </a:r>
            </a:p>
          </p:txBody>
        </p:sp>
      </p:grpSp>
      <p:grpSp>
        <p:nvGrpSpPr>
          <p:cNvPr id="18458" name="Group 54"/>
          <p:cNvGrpSpPr>
            <a:grpSpLocks/>
          </p:cNvGrpSpPr>
          <p:nvPr/>
        </p:nvGrpSpPr>
        <p:grpSpPr bwMode="auto">
          <a:xfrm>
            <a:off x="2463800" y="2210261"/>
            <a:ext cx="6184900" cy="2289175"/>
            <a:chOff x="1552" y="1630"/>
            <a:chExt cx="3896" cy="1442"/>
          </a:xfrm>
        </p:grpSpPr>
        <p:sp>
          <p:nvSpPr>
            <p:cNvPr id="18475" name="Freeform 55"/>
            <p:cNvSpPr>
              <a:spLocks noChangeArrowheads="1"/>
            </p:cNvSpPr>
            <p:nvPr/>
          </p:nvSpPr>
          <p:spPr bwMode="auto">
            <a:xfrm>
              <a:off x="1552" y="1820"/>
              <a:ext cx="3222" cy="1252"/>
            </a:xfrm>
            <a:custGeom>
              <a:avLst/>
              <a:gdLst>
                <a:gd name="T0" fmla="*/ 0 w 3223"/>
                <a:gd name="T1" fmla="*/ 1250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76" name="Text Box 56"/>
            <p:cNvSpPr txBox="1">
              <a:spLocks noChangeArrowheads="1"/>
            </p:cNvSpPr>
            <p:nvPr/>
          </p:nvSpPr>
          <p:spPr bwMode="auto">
            <a:xfrm>
              <a:off x="4738" y="1630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  <a:latin typeface="Calibri" pitchFamily="34" charset="0"/>
                </a:rPr>
                <a:t>60 mA</a:t>
              </a:r>
            </a:p>
          </p:txBody>
        </p:sp>
      </p:grpSp>
      <p:grpSp>
        <p:nvGrpSpPr>
          <p:cNvPr id="18459" name="Group 57"/>
          <p:cNvGrpSpPr>
            <a:grpSpLocks/>
          </p:cNvGrpSpPr>
          <p:nvPr/>
        </p:nvGrpSpPr>
        <p:grpSpPr bwMode="auto">
          <a:xfrm>
            <a:off x="2460625" y="2832561"/>
            <a:ext cx="6207125" cy="1682750"/>
            <a:chOff x="1550" y="2022"/>
            <a:chExt cx="3910" cy="1060"/>
          </a:xfrm>
        </p:grpSpPr>
        <p:sp>
          <p:nvSpPr>
            <p:cNvPr id="18473" name="Freeform 58"/>
            <p:cNvSpPr>
              <a:spLocks noChangeArrowheads="1"/>
            </p:cNvSpPr>
            <p:nvPr/>
          </p:nvSpPr>
          <p:spPr bwMode="auto">
            <a:xfrm>
              <a:off x="1550" y="2212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74" name="Text Box 59"/>
            <p:cNvSpPr txBox="1">
              <a:spLocks noChangeArrowheads="1"/>
            </p:cNvSpPr>
            <p:nvPr/>
          </p:nvSpPr>
          <p:spPr bwMode="auto">
            <a:xfrm>
              <a:off x="4750" y="2022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  <a:latin typeface="Calibri" pitchFamily="34" charset="0"/>
                </a:rPr>
                <a:t>40 mA</a:t>
              </a:r>
            </a:p>
          </p:txBody>
        </p:sp>
      </p:grpSp>
      <p:sp>
        <p:nvSpPr>
          <p:cNvPr id="18460" name="Line 60"/>
          <p:cNvSpPr>
            <a:spLocks noChangeShapeType="1"/>
          </p:cNvSpPr>
          <p:nvPr/>
        </p:nvSpPr>
        <p:spPr bwMode="auto">
          <a:xfrm>
            <a:off x="2438400" y="1460961"/>
            <a:ext cx="3644900" cy="3003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8461" name="Oval 61"/>
          <p:cNvSpPr>
            <a:spLocks noChangeArrowheads="1"/>
          </p:cNvSpPr>
          <p:nvPr/>
        </p:nvSpPr>
        <p:spPr bwMode="auto">
          <a:xfrm>
            <a:off x="4432300" y="3102436"/>
            <a:ext cx="180975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9758" name="Line 62"/>
          <p:cNvSpPr>
            <a:spLocks noChangeShapeType="1"/>
          </p:cNvSpPr>
          <p:nvPr/>
        </p:nvSpPr>
        <p:spPr bwMode="auto">
          <a:xfrm flipV="1">
            <a:off x="4530725" y="1330786"/>
            <a:ext cx="1393825" cy="18700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 rot="18387809">
            <a:off x="4640263" y="-1133014"/>
            <a:ext cx="1347787" cy="6596063"/>
            <a:chOff x="2923" y="-476"/>
            <a:chExt cx="849" cy="4154"/>
          </a:xfrm>
        </p:grpSpPr>
        <p:sp>
          <p:nvSpPr>
            <p:cNvPr id="18471" name="Freeform 64"/>
            <p:cNvSpPr>
              <a:spLocks noChangeArrowheads="1"/>
            </p:cNvSpPr>
            <p:nvPr/>
          </p:nvSpPr>
          <p:spPr bwMode="auto">
            <a:xfrm>
              <a:off x="2923" y="-476"/>
              <a:ext cx="422" cy="2075"/>
            </a:xfrm>
            <a:custGeom>
              <a:avLst/>
              <a:gdLst>
                <a:gd name="T0" fmla="*/ 66 w 1066"/>
                <a:gd name="T1" fmla="*/ 7877 h 1065"/>
                <a:gd name="T2" fmla="*/ 48 w 1066"/>
                <a:gd name="T3" fmla="*/ 2065 h 1065"/>
                <a:gd name="T4" fmla="*/ 33 w 1066"/>
                <a:gd name="T5" fmla="*/ 72 h 1065"/>
                <a:gd name="T6" fmla="*/ 20 w 1066"/>
                <a:gd name="T7" fmla="*/ 1605 h 1065"/>
                <a:gd name="T8" fmla="*/ 0 w 1066"/>
                <a:gd name="T9" fmla="*/ 7877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72" name="Freeform 65"/>
            <p:cNvSpPr>
              <a:spLocks noChangeArrowheads="1"/>
            </p:cNvSpPr>
            <p:nvPr/>
          </p:nvSpPr>
          <p:spPr bwMode="auto">
            <a:xfrm flipV="1">
              <a:off x="3349" y="1603"/>
              <a:ext cx="422" cy="2075"/>
            </a:xfrm>
            <a:custGeom>
              <a:avLst/>
              <a:gdLst>
                <a:gd name="T0" fmla="*/ 66 w 1066"/>
                <a:gd name="T1" fmla="*/ 7877 h 1065"/>
                <a:gd name="T2" fmla="*/ 48 w 1066"/>
                <a:gd name="T3" fmla="*/ 2065 h 1065"/>
                <a:gd name="T4" fmla="*/ 33 w 1066"/>
                <a:gd name="T5" fmla="*/ 72 h 1065"/>
                <a:gd name="T6" fmla="*/ 20 w 1066"/>
                <a:gd name="T7" fmla="*/ 1605 h 1065"/>
                <a:gd name="T8" fmla="*/ 0 w 1066"/>
                <a:gd name="T9" fmla="*/ 7877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2543175" y="4715336"/>
            <a:ext cx="3609975" cy="1574800"/>
            <a:chOff x="1602" y="3208"/>
            <a:chExt cx="2274" cy="992"/>
          </a:xfrm>
        </p:grpSpPr>
        <p:sp>
          <p:nvSpPr>
            <p:cNvPr id="18469" name="Freeform 67"/>
            <p:cNvSpPr>
              <a:spLocks noChangeArrowheads="1"/>
            </p:cNvSpPr>
            <p:nvPr/>
          </p:nvSpPr>
          <p:spPr bwMode="auto">
            <a:xfrm>
              <a:off x="2700" y="3700"/>
              <a:ext cx="1176" cy="500"/>
            </a:xfrm>
            <a:custGeom>
              <a:avLst/>
              <a:gdLst>
                <a:gd name="T0" fmla="*/ 25 w 1177"/>
                <a:gd name="T1" fmla="*/ 0 h 501"/>
                <a:gd name="T2" fmla="*/ 990 w 1177"/>
                <a:gd name="T3" fmla="*/ 67 h 501"/>
                <a:gd name="T4" fmla="*/ 1124 w 1177"/>
                <a:gd name="T5" fmla="*/ 243 h 501"/>
                <a:gd name="T6" fmla="*/ 980 w 1177"/>
                <a:gd name="T7" fmla="*/ 395 h 501"/>
                <a:gd name="T8" fmla="*/ 0 w 1177"/>
                <a:gd name="T9" fmla="*/ 498 h 5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7"/>
                <a:gd name="T16" fmla="*/ 0 h 501"/>
                <a:gd name="T17" fmla="*/ 1177 w 1177"/>
                <a:gd name="T18" fmla="*/ 501 h 5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7" h="501">
                  <a:moveTo>
                    <a:pt x="25" y="0"/>
                  </a:moveTo>
                  <a:cubicBezTo>
                    <a:pt x="186" y="11"/>
                    <a:pt x="809" y="26"/>
                    <a:pt x="993" y="67"/>
                  </a:cubicBezTo>
                  <a:cubicBezTo>
                    <a:pt x="1177" y="108"/>
                    <a:pt x="1129" y="188"/>
                    <a:pt x="1127" y="243"/>
                  </a:cubicBezTo>
                  <a:cubicBezTo>
                    <a:pt x="1125" y="298"/>
                    <a:pt x="1171" y="355"/>
                    <a:pt x="983" y="398"/>
                  </a:cubicBezTo>
                  <a:cubicBezTo>
                    <a:pt x="795" y="441"/>
                    <a:pt x="205" y="480"/>
                    <a:pt x="0" y="50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70" name="Freeform 68"/>
            <p:cNvSpPr>
              <a:spLocks noChangeArrowheads="1"/>
            </p:cNvSpPr>
            <p:nvPr/>
          </p:nvSpPr>
          <p:spPr bwMode="auto">
            <a:xfrm>
              <a:off x="1602" y="3208"/>
              <a:ext cx="1120" cy="490"/>
            </a:xfrm>
            <a:custGeom>
              <a:avLst/>
              <a:gdLst>
                <a:gd name="T0" fmla="*/ 1107 w 1120"/>
                <a:gd name="T1" fmla="*/ 0 h 490"/>
                <a:gd name="T2" fmla="*/ 176 w 1120"/>
                <a:gd name="T3" fmla="*/ 94 h 490"/>
                <a:gd name="T4" fmla="*/ 52 w 1120"/>
                <a:gd name="T5" fmla="*/ 259 h 490"/>
                <a:gd name="T6" fmla="*/ 187 w 1120"/>
                <a:gd name="T7" fmla="*/ 414 h 490"/>
                <a:gd name="T8" fmla="*/ 1120 w 1120"/>
                <a:gd name="T9" fmla="*/ 490 h 4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0"/>
                <a:gd name="T16" fmla="*/ 0 h 490"/>
                <a:gd name="T17" fmla="*/ 1120 w 1120"/>
                <a:gd name="T18" fmla="*/ 490 h 4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0" h="490">
                  <a:moveTo>
                    <a:pt x="1107" y="0"/>
                  </a:moveTo>
                  <a:cubicBezTo>
                    <a:pt x="952" y="14"/>
                    <a:pt x="352" y="51"/>
                    <a:pt x="176" y="94"/>
                  </a:cubicBezTo>
                  <a:cubicBezTo>
                    <a:pt x="0" y="137"/>
                    <a:pt x="50" y="206"/>
                    <a:pt x="52" y="259"/>
                  </a:cubicBezTo>
                  <a:cubicBezTo>
                    <a:pt x="54" y="312"/>
                    <a:pt x="9" y="376"/>
                    <a:pt x="187" y="414"/>
                  </a:cubicBezTo>
                  <a:cubicBezTo>
                    <a:pt x="365" y="452"/>
                    <a:pt x="926" y="474"/>
                    <a:pt x="1120" y="49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9765" name="Line 69"/>
          <p:cNvSpPr>
            <a:spLocks noChangeShapeType="1"/>
          </p:cNvSpPr>
          <p:nvPr/>
        </p:nvSpPr>
        <p:spPr bwMode="auto">
          <a:xfrm flipH="1">
            <a:off x="2609850" y="1657811"/>
            <a:ext cx="15875" cy="3984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9766" name="Line 70"/>
          <p:cNvSpPr>
            <a:spLocks noChangeShapeType="1"/>
          </p:cNvSpPr>
          <p:nvPr/>
        </p:nvSpPr>
        <p:spPr bwMode="auto">
          <a:xfrm flipH="1">
            <a:off x="6080125" y="4534361"/>
            <a:ext cx="0" cy="1943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8467" name="Text Box 71"/>
          <p:cNvSpPr txBox="1">
            <a:spLocks noChangeArrowheads="1"/>
          </p:cNvSpPr>
          <p:nvPr/>
        </p:nvSpPr>
        <p:spPr bwMode="auto">
          <a:xfrm>
            <a:off x="1209220" y="-47621"/>
            <a:ext cx="6855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b="0" dirty="0">
                <a:latin typeface="Calibri" pitchFamily="34" charset="0"/>
              </a:rPr>
              <a:t>A </a:t>
            </a:r>
            <a:r>
              <a:rPr kumimoji="0" lang="en-US" b="0" dirty="0" err="1">
                <a:latin typeface="Calibri" pitchFamily="34" charset="0"/>
              </a:rPr>
              <a:t>distorção</a:t>
            </a:r>
            <a:r>
              <a:rPr kumimoji="0" lang="en-US" b="0" dirty="0">
                <a:latin typeface="Calibri" pitchFamily="34" charset="0"/>
              </a:rPr>
              <a:t> no </a:t>
            </a:r>
            <a:r>
              <a:rPr kumimoji="0" lang="en-US" b="0" dirty="0" err="1">
                <a:latin typeface="Calibri" pitchFamily="34" charset="0"/>
              </a:rPr>
              <a:t>amplificador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causa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ceifamento</a:t>
            </a:r>
            <a:r>
              <a:rPr kumimoji="0"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8468" name="Text Box 72"/>
          <p:cNvSpPr txBox="1">
            <a:spLocks noChangeArrowheads="1"/>
          </p:cNvSpPr>
          <p:nvPr/>
        </p:nvSpPr>
        <p:spPr bwMode="auto">
          <a:xfrm>
            <a:off x="1140278" y="5678268"/>
            <a:ext cx="32527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saída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é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não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linear.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8" grpId="0" animBg="1"/>
      <p:bldP spid="29765" grpId="0" animBg="1"/>
      <p:bldP spid="297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42458" y="463369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737758" y="463369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45758" y="463369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753758" y="462099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290333" y="463686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718958" y="463369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265058" y="463369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760358" y="463369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265183" y="462099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776358" y="463369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004333" y="395741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026558" y="351291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026558" y="310334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026558" y="267789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893208" y="223021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890033" y="180159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1890033" y="134756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912508" y="5176615"/>
            <a:ext cx="2192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V</a:t>
            </a:r>
            <a:r>
              <a:rPr kumimoji="0" lang="en-US" baseline="-25000">
                <a:solidFill>
                  <a:srgbClr val="3333CC"/>
                </a:solidFill>
              </a:rPr>
              <a:t>CE</a:t>
            </a:r>
            <a:r>
              <a:rPr kumimoji="0" lang="en-US">
                <a:solidFill>
                  <a:srgbClr val="3333CC"/>
                </a:solidFill>
              </a:rPr>
              <a:t> em Volts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378733" y="2674715"/>
            <a:ext cx="1677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I</a:t>
            </a:r>
            <a:r>
              <a:rPr kumimoji="0" lang="en-US" baseline="-25000">
                <a:solidFill>
                  <a:srgbClr val="3333CC"/>
                </a:solidFill>
              </a:rPr>
              <a:t>C</a:t>
            </a:r>
            <a:r>
              <a:rPr kumimoji="0" lang="en-US">
                <a:solidFill>
                  <a:srgbClr val="3333CC"/>
                </a:solidFill>
              </a:rPr>
              <a:t> em mA</a:t>
            </a:r>
          </a:p>
        </p:txBody>
      </p:sp>
      <p:grpSp>
        <p:nvGrpSpPr>
          <p:cNvPr id="19477" name="Group 21"/>
          <p:cNvGrpSpPr>
            <a:grpSpLocks/>
          </p:cNvGrpSpPr>
          <p:nvPr/>
        </p:nvGrpSpPr>
        <p:grpSpPr bwMode="auto">
          <a:xfrm>
            <a:off x="2426608" y="3639915"/>
            <a:ext cx="6143625" cy="1019175"/>
            <a:chOff x="1556" y="2430"/>
            <a:chExt cx="3870" cy="642"/>
          </a:xfrm>
        </p:grpSpPr>
        <p:sp>
          <p:nvSpPr>
            <p:cNvPr id="19519" name="Freeform 22"/>
            <p:cNvSpPr>
              <a:spLocks noChangeArrowheads="1"/>
            </p:cNvSpPr>
            <p:nvPr/>
          </p:nvSpPr>
          <p:spPr bwMode="auto">
            <a:xfrm>
              <a:off x="1556" y="2606"/>
              <a:ext cx="3207" cy="466"/>
            </a:xfrm>
            <a:custGeom>
              <a:avLst/>
              <a:gdLst>
                <a:gd name="T0" fmla="*/ 5 w 3208"/>
                <a:gd name="T1" fmla="*/ 464 h 467"/>
                <a:gd name="T2" fmla="*/ 27 w 3208"/>
                <a:gd name="T3" fmla="*/ 365 h 467"/>
                <a:gd name="T4" fmla="*/ 167 w 3208"/>
                <a:gd name="T5" fmla="*/ 83 h 467"/>
                <a:gd name="T6" fmla="*/ 746 w 3208"/>
                <a:gd name="T7" fmla="*/ 21 h 467"/>
                <a:gd name="T8" fmla="*/ 3205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0" name="Text Box 23"/>
            <p:cNvSpPr txBox="1">
              <a:spLocks noChangeArrowheads="1"/>
            </p:cNvSpPr>
            <p:nvPr/>
          </p:nvSpPr>
          <p:spPr bwMode="auto">
            <a:xfrm>
              <a:off x="4739" y="24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20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9478" name="Group 24"/>
          <p:cNvGrpSpPr>
            <a:grpSpLocks/>
          </p:cNvGrpSpPr>
          <p:nvPr/>
        </p:nvGrpSpPr>
        <p:grpSpPr bwMode="auto">
          <a:xfrm>
            <a:off x="2413908" y="4379690"/>
            <a:ext cx="5984875" cy="517525"/>
            <a:chOff x="1548" y="2896"/>
            <a:chExt cx="3770" cy="326"/>
          </a:xfrm>
        </p:grpSpPr>
        <p:sp>
          <p:nvSpPr>
            <p:cNvPr id="19517" name="Line 25"/>
            <p:cNvSpPr>
              <a:spLocks noChangeShapeType="1"/>
            </p:cNvSpPr>
            <p:nvPr/>
          </p:nvSpPr>
          <p:spPr bwMode="auto">
            <a:xfrm>
              <a:off x="1548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8" name="Text Box 26"/>
            <p:cNvSpPr txBox="1">
              <a:spLocks noChangeArrowheads="1"/>
            </p:cNvSpPr>
            <p:nvPr/>
          </p:nvSpPr>
          <p:spPr bwMode="auto">
            <a:xfrm>
              <a:off x="4742" y="2896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9479" name="Group 27"/>
          <p:cNvGrpSpPr>
            <a:grpSpLocks/>
          </p:cNvGrpSpPr>
          <p:nvPr/>
        </p:nvGrpSpPr>
        <p:grpSpPr bwMode="auto">
          <a:xfrm>
            <a:off x="2413908" y="1233265"/>
            <a:ext cx="6334125" cy="3409950"/>
            <a:chOff x="1548" y="914"/>
            <a:chExt cx="3990" cy="2148"/>
          </a:xfrm>
        </p:grpSpPr>
        <p:sp>
          <p:nvSpPr>
            <p:cNvPr id="19515" name="Freeform 28"/>
            <p:cNvSpPr>
              <a:spLocks noChangeArrowheads="1"/>
            </p:cNvSpPr>
            <p:nvPr/>
          </p:nvSpPr>
          <p:spPr bwMode="auto">
            <a:xfrm>
              <a:off x="1548" y="109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4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6" name="Text Box 29"/>
            <p:cNvSpPr txBox="1">
              <a:spLocks noChangeArrowheads="1"/>
            </p:cNvSpPr>
            <p:nvPr/>
          </p:nvSpPr>
          <p:spPr bwMode="auto">
            <a:xfrm>
              <a:off x="4740" y="91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100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9480" name="Group 30"/>
          <p:cNvGrpSpPr>
            <a:grpSpLocks/>
          </p:cNvGrpSpPr>
          <p:nvPr/>
        </p:nvGrpSpPr>
        <p:grpSpPr bwMode="auto">
          <a:xfrm>
            <a:off x="2394858" y="1188815"/>
            <a:ext cx="5137150" cy="3495675"/>
            <a:chOff x="1536" y="886"/>
            <a:chExt cx="3236" cy="2202"/>
          </a:xfrm>
        </p:grpSpPr>
        <p:sp>
          <p:nvSpPr>
            <p:cNvPr id="19495" name="Line 31"/>
            <p:cNvSpPr>
              <a:spLocks noChangeShapeType="1"/>
            </p:cNvSpPr>
            <p:nvPr/>
          </p:nvSpPr>
          <p:spPr bwMode="auto">
            <a:xfrm>
              <a:off x="153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96" name="Line 32"/>
            <p:cNvSpPr>
              <a:spLocks noChangeShapeType="1"/>
            </p:cNvSpPr>
            <p:nvPr/>
          </p:nvSpPr>
          <p:spPr bwMode="auto">
            <a:xfrm>
              <a:off x="1538" y="88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97" name="Line 33"/>
            <p:cNvSpPr>
              <a:spLocks noChangeShapeType="1"/>
            </p:cNvSpPr>
            <p:nvPr/>
          </p:nvSpPr>
          <p:spPr bwMode="auto">
            <a:xfrm>
              <a:off x="1540" y="116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98" name="Line 34"/>
            <p:cNvSpPr>
              <a:spLocks noChangeShapeType="1"/>
            </p:cNvSpPr>
            <p:nvPr/>
          </p:nvSpPr>
          <p:spPr bwMode="auto">
            <a:xfrm>
              <a:off x="1540" y="143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99" name="Line 35"/>
            <p:cNvSpPr>
              <a:spLocks noChangeShapeType="1"/>
            </p:cNvSpPr>
            <p:nvPr/>
          </p:nvSpPr>
          <p:spPr bwMode="auto">
            <a:xfrm>
              <a:off x="1540" y="17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0" name="Line 36"/>
            <p:cNvSpPr>
              <a:spLocks noChangeShapeType="1"/>
            </p:cNvSpPr>
            <p:nvPr/>
          </p:nvSpPr>
          <p:spPr bwMode="auto">
            <a:xfrm>
              <a:off x="1540" y="198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1" name="Line 37"/>
            <p:cNvSpPr>
              <a:spLocks noChangeShapeType="1"/>
            </p:cNvSpPr>
            <p:nvPr/>
          </p:nvSpPr>
          <p:spPr bwMode="auto">
            <a:xfrm>
              <a:off x="1540" y="225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2" name="Line 38"/>
            <p:cNvSpPr>
              <a:spLocks noChangeShapeType="1"/>
            </p:cNvSpPr>
            <p:nvPr/>
          </p:nvSpPr>
          <p:spPr bwMode="auto">
            <a:xfrm>
              <a:off x="1540" y="25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3" name="Line 39"/>
            <p:cNvSpPr>
              <a:spLocks noChangeShapeType="1"/>
            </p:cNvSpPr>
            <p:nvPr/>
          </p:nvSpPr>
          <p:spPr bwMode="auto">
            <a:xfrm>
              <a:off x="1540" y="28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4" name="Line 40"/>
            <p:cNvSpPr>
              <a:spLocks noChangeShapeType="1"/>
            </p:cNvSpPr>
            <p:nvPr/>
          </p:nvSpPr>
          <p:spPr bwMode="auto">
            <a:xfrm>
              <a:off x="1540" y="30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5" name="Line 41"/>
            <p:cNvSpPr>
              <a:spLocks noChangeShapeType="1"/>
            </p:cNvSpPr>
            <p:nvPr/>
          </p:nvSpPr>
          <p:spPr bwMode="auto">
            <a:xfrm>
              <a:off x="1858" y="8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6" name="Line 42"/>
            <p:cNvSpPr>
              <a:spLocks noChangeShapeType="1"/>
            </p:cNvSpPr>
            <p:nvPr/>
          </p:nvSpPr>
          <p:spPr bwMode="auto">
            <a:xfrm>
              <a:off x="2184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7" name="Line 43"/>
            <p:cNvSpPr>
              <a:spLocks noChangeShapeType="1"/>
            </p:cNvSpPr>
            <p:nvPr/>
          </p:nvSpPr>
          <p:spPr bwMode="auto">
            <a:xfrm>
              <a:off x="2510" y="89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8" name="Line 44"/>
            <p:cNvSpPr>
              <a:spLocks noChangeShapeType="1"/>
            </p:cNvSpPr>
            <p:nvPr/>
          </p:nvSpPr>
          <p:spPr bwMode="auto">
            <a:xfrm>
              <a:off x="2838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9" name="Line 45"/>
            <p:cNvSpPr>
              <a:spLocks noChangeShapeType="1"/>
            </p:cNvSpPr>
            <p:nvPr/>
          </p:nvSpPr>
          <p:spPr bwMode="auto">
            <a:xfrm>
              <a:off x="317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0" name="Line 46"/>
            <p:cNvSpPr>
              <a:spLocks noChangeShapeType="1"/>
            </p:cNvSpPr>
            <p:nvPr/>
          </p:nvSpPr>
          <p:spPr bwMode="auto">
            <a:xfrm>
              <a:off x="349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1" name="Line 47"/>
            <p:cNvSpPr>
              <a:spLocks noChangeShapeType="1"/>
            </p:cNvSpPr>
            <p:nvPr/>
          </p:nvSpPr>
          <p:spPr bwMode="auto">
            <a:xfrm>
              <a:off x="3824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2" name="Line 48"/>
            <p:cNvSpPr>
              <a:spLocks noChangeShapeType="1"/>
            </p:cNvSpPr>
            <p:nvPr/>
          </p:nvSpPr>
          <p:spPr bwMode="auto">
            <a:xfrm>
              <a:off x="4142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3" name="Line 49"/>
            <p:cNvSpPr>
              <a:spLocks noChangeShapeType="1"/>
            </p:cNvSpPr>
            <p:nvPr/>
          </p:nvSpPr>
          <p:spPr bwMode="auto">
            <a:xfrm>
              <a:off x="4460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4" name="Line 50"/>
            <p:cNvSpPr>
              <a:spLocks noChangeShapeType="1"/>
            </p:cNvSpPr>
            <p:nvPr/>
          </p:nvSpPr>
          <p:spPr bwMode="auto">
            <a:xfrm>
              <a:off x="476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81" name="Group 51"/>
          <p:cNvGrpSpPr>
            <a:grpSpLocks/>
          </p:cNvGrpSpPr>
          <p:nvPr/>
        </p:nvGrpSpPr>
        <p:grpSpPr bwMode="auto">
          <a:xfrm>
            <a:off x="2420258" y="1792065"/>
            <a:ext cx="6149975" cy="2867025"/>
            <a:chOff x="1552" y="1266"/>
            <a:chExt cx="3874" cy="1806"/>
          </a:xfrm>
        </p:grpSpPr>
        <p:sp>
          <p:nvSpPr>
            <p:cNvPr id="19493" name="Freeform 52"/>
            <p:cNvSpPr>
              <a:spLocks noChangeArrowheads="1"/>
            </p:cNvSpPr>
            <p:nvPr/>
          </p:nvSpPr>
          <p:spPr bwMode="auto">
            <a:xfrm>
              <a:off x="1552" y="145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94" name="Text Box 53"/>
            <p:cNvSpPr txBox="1">
              <a:spLocks noChangeArrowheads="1"/>
            </p:cNvSpPr>
            <p:nvPr/>
          </p:nvSpPr>
          <p:spPr bwMode="auto">
            <a:xfrm>
              <a:off x="4738" y="1266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80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9482" name="Group 54"/>
          <p:cNvGrpSpPr>
            <a:grpSpLocks/>
          </p:cNvGrpSpPr>
          <p:nvPr/>
        </p:nvGrpSpPr>
        <p:grpSpPr bwMode="auto">
          <a:xfrm>
            <a:off x="2420258" y="2369915"/>
            <a:ext cx="6149975" cy="2289175"/>
            <a:chOff x="1552" y="1630"/>
            <a:chExt cx="3874" cy="1442"/>
          </a:xfrm>
        </p:grpSpPr>
        <p:sp>
          <p:nvSpPr>
            <p:cNvPr id="19491" name="Freeform 55"/>
            <p:cNvSpPr>
              <a:spLocks noChangeArrowheads="1"/>
            </p:cNvSpPr>
            <p:nvPr/>
          </p:nvSpPr>
          <p:spPr bwMode="auto">
            <a:xfrm>
              <a:off x="1552" y="1820"/>
              <a:ext cx="3222" cy="1252"/>
            </a:xfrm>
            <a:custGeom>
              <a:avLst/>
              <a:gdLst>
                <a:gd name="T0" fmla="*/ 0 w 3223"/>
                <a:gd name="T1" fmla="*/ 1250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92" name="Text Box 56"/>
            <p:cNvSpPr txBox="1">
              <a:spLocks noChangeArrowheads="1"/>
            </p:cNvSpPr>
            <p:nvPr/>
          </p:nvSpPr>
          <p:spPr bwMode="auto">
            <a:xfrm>
              <a:off x="4738" y="16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60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9483" name="Group 57"/>
          <p:cNvGrpSpPr>
            <a:grpSpLocks/>
          </p:cNvGrpSpPr>
          <p:nvPr/>
        </p:nvGrpSpPr>
        <p:grpSpPr bwMode="auto">
          <a:xfrm>
            <a:off x="2417083" y="2992215"/>
            <a:ext cx="6169025" cy="1682750"/>
            <a:chOff x="1550" y="2022"/>
            <a:chExt cx="3886" cy="1060"/>
          </a:xfrm>
        </p:grpSpPr>
        <p:sp>
          <p:nvSpPr>
            <p:cNvPr id="19489" name="Freeform 58"/>
            <p:cNvSpPr>
              <a:spLocks noChangeArrowheads="1"/>
            </p:cNvSpPr>
            <p:nvPr/>
          </p:nvSpPr>
          <p:spPr bwMode="auto">
            <a:xfrm>
              <a:off x="1550" y="2212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90" name="Text Box 59"/>
            <p:cNvSpPr txBox="1">
              <a:spLocks noChangeArrowheads="1"/>
            </p:cNvSpPr>
            <p:nvPr/>
          </p:nvSpPr>
          <p:spPr bwMode="auto">
            <a:xfrm>
              <a:off x="4750" y="2022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40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19484" name="Line 60"/>
          <p:cNvSpPr>
            <a:spLocks noChangeShapeType="1"/>
          </p:cNvSpPr>
          <p:nvPr/>
        </p:nvSpPr>
        <p:spPr bwMode="auto">
          <a:xfrm>
            <a:off x="2394858" y="1620615"/>
            <a:ext cx="3644900" cy="3003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81" name="Oval 61"/>
          <p:cNvSpPr>
            <a:spLocks noChangeArrowheads="1"/>
          </p:cNvSpPr>
          <p:nvPr/>
        </p:nvSpPr>
        <p:spPr bwMode="auto">
          <a:xfrm>
            <a:off x="2613933" y="1801590"/>
            <a:ext cx="180975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245633" y="474440"/>
            <a:ext cx="6010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O que há de errado com este ponto Q?</a:t>
            </a:r>
          </a:p>
        </p:txBody>
      </p:sp>
      <p:sp>
        <p:nvSpPr>
          <p:cNvPr id="30783" name="Oval 63"/>
          <p:cNvSpPr>
            <a:spLocks noChangeArrowheads="1"/>
          </p:cNvSpPr>
          <p:nvPr/>
        </p:nvSpPr>
        <p:spPr bwMode="auto">
          <a:xfrm>
            <a:off x="5788933" y="4401915"/>
            <a:ext cx="180975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84" name="Text Box 64"/>
          <p:cNvSpPr txBox="1">
            <a:spLocks noChangeArrowheads="1"/>
          </p:cNvSpPr>
          <p:nvPr/>
        </p:nvSpPr>
        <p:spPr bwMode="auto">
          <a:xfrm>
            <a:off x="2972708" y="5843365"/>
            <a:ext cx="3443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E quanto a este aqui?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1" grpId="0" animBg="1"/>
      <p:bldP spid="307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770" y="2068505"/>
            <a:ext cx="85053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Capítulo </a:t>
            </a:r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6</a:t>
            </a:r>
            <a:endParaRPr lang="pt-BR" sz="4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pPr algn="ctr"/>
            <a:r>
              <a:rPr lang="pt-BR" sz="5400" dirty="0" smtClean="0">
                <a:solidFill>
                  <a:srgbClr val="FF0000"/>
                </a:solidFill>
                <a:latin typeface="Calibri" pitchFamily="34" charset="0"/>
              </a:rPr>
              <a:t>Introdução a amplificadores de pequenos sinais </a:t>
            </a:r>
            <a:endParaRPr lang="pt-BR" sz="54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3771900" y="45720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4137025" y="5210175"/>
            <a:ext cx="565150" cy="565150"/>
            <a:chOff x="2606" y="3282"/>
            <a:chExt cx="356" cy="356"/>
          </a:xfrm>
        </p:grpSpPr>
        <p:sp>
          <p:nvSpPr>
            <p:cNvPr id="20559" name="Line 4"/>
            <p:cNvSpPr>
              <a:spLocks noChangeShapeType="1"/>
            </p:cNvSpPr>
            <p:nvPr/>
          </p:nvSpPr>
          <p:spPr bwMode="auto">
            <a:xfrm>
              <a:off x="2606" y="3282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60" name="AutoShape 5"/>
            <p:cNvSpPr>
              <a:spLocks noChangeArrowheads="1"/>
            </p:cNvSpPr>
            <p:nvPr/>
          </p:nvSpPr>
          <p:spPr bwMode="auto">
            <a:xfrm rot="5480873" flipH="1" flipV="1">
              <a:off x="2611" y="328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484" name="Line 6"/>
          <p:cNvSpPr>
            <a:spLocks noChangeShapeType="1"/>
          </p:cNvSpPr>
          <p:nvPr/>
        </p:nvSpPr>
        <p:spPr bwMode="auto">
          <a:xfrm flipH="1">
            <a:off x="2654300" y="5045075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 flipV="1">
            <a:off x="4124325" y="42989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H="1">
            <a:off x="4124325" y="47371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487" name="Group 9"/>
          <p:cNvGrpSpPr>
            <a:grpSpLocks/>
          </p:cNvGrpSpPr>
          <p:nvPr/>
        </p:nvGrpSpPr>
        <p:grpSpPr bwMode="auto">
          <a:xfrm>
            <a:off x="4556125" y="3451225"/>
            <a:ext cx="247650" cy="654050"/>
            <a:chOff x="2870" y="2174"/>
            <a:chExt cx="156" cy="412"/>
          </a:xfrm>
        </p:grpSpPr>
        <p:sp>
          <p:nvSpPr>
            <p:cNvPr id="20552" name="Line 10"/>
            <p:cNvSpPr>
              <a:spLocks noChangeShapeType="1"/>
            </p:cNvSpPr>
            <p:nvPr/>
          </p:nvSpPr>
          <p:spPr bwMode="auto">
            <a:xfrm flipH="1" flipV="1">
              <a:off x="2874" y="22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3" name="Line 11"/>
            <p:cNvSpPr>
              <a:spLocks noChangeShapeType="1"/>
            </p:cNvSpPr>
            <p:nvPr/>
          </p:nvSpPr>
          <p:spPr bwMode="auto">
            <a:xfrm flipH="1" flipV="1">
              <a:off x="2872" y="234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4" name="Line 12"/>
            <p:cNvSpPr>
              <a:spLocks noChangeShapeType="1"/>
            </p:cNvSpPr>
            <p:nvPr/>
          </p:nvSpPr>
          <p:spPr bwMode="auto">
            <a:xfrm flipH="1" flipV="1">
              <a:off x="2870" y="248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5" name="Line 13"/>
            <p:cNvSpPr>
              <a:spLocks noChangeShapeType="1"/>
            </p:cNvSpPr>
            <p:nvPr/>
          </p:nvSpPr>
          <p:spPr bwMode="auto">
            <a:xfrm flipV="1">
              <a:off x="2870" y="24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6" name="Line 14"/>
            <p:cNvSpPr>
              <a:spLocks noChangeShapeType="1"/>
            </p:cNvSpPr>
            <p:nvPr/>
          </p:nvSpPr>
          <p:spPr bwMode="auto">
            <a:xfrm flipV="1">
              <a:off x="2874" y="22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7" name="Line 15"/>
            <p:cNvSpPr>
              <a:spLocks noChangeShapeType="1"/>
            </p:cNvSpPr>
            <p:nvPr/>
          </p:nvSpPr>
          <p:spPr bwMode="auto">
            <a:xfrm flipV="1">
              <a:off x="2876" y="21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8" name="Line 16"/>
            <p:cNvSpPr>
              <a:spLocks noChangeShapeType="1"/>
            </p:cNvSpPr>
            <p:nvPr/>
          </p:nvSpPr>
          <p:spPr bwMode="auto">
            <a:xfrm flipV="1">
              <a:off x="2948" y="255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88" name="Group 17"/>
          <p:cNvGrpSpPr>
            <a:grpSpLocks/>
          </p:cNvGrpSpPr>
          <p:nvPr/>
        </p:nvGrpSpPr>
        <p:grpSpPr bwMode="auto">
          <a:xfrm rot="5400002" flipV="1">
            <a:off x="5784850" y="4019550"/>
            <a:ext cx="482600" cy="615950"/>
            <a:chOff x="3644" y="2532"/>
            <a:chExt cx="305" cy="388"/>
          </a:xfrm>
        </p:grpSpPr>
        <p:sp>
          <p:nvSpPr>
            <p:cNvPr id="20548" name="Line 18"/>
            <p:cNvSpPr>
              <a:spLocks noChangeShapeType="1"/>
            </p:cNvSpPr>
            <p:nvPr/>
          </p:nvSpPr>
          <p:spPr bwMode="auto">
            <a:xfrm>
              <a:off x="364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9" name="Line 19"/>
            <p:cNvSpPr>
              <a:spLocks noChangeShapeType="1"/>
            </p:cNvSpPr>
            <p:nvPr/>
          </p:nvSpPr>
          <p:spPr bwMode="auto">
            <a:xfrm>
              <a:off x="385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0" name="Line 20"/>
            <p:cNvSpPr>
              <a:spLocks noChangeShapeType="1"/>
            </p:cNvSpPr>
            <p:nvPr/>
          </p:nvSpPr>
          <p:spPr bwMode="auto">
            <a:xfrm>
              <a:off x="3949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1" name="Line 21"/>
            <p:cNvSpPr>
              <a:spLocks noChangeShapeType="1"/>
            </p:cNvSpPr>
            <p:nvPr/>
          </p:nvSpPr>
          <p:spPr bwMode="auto">
            <a:xfrm>
              <a:off x="3750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89" name="Group 22"/>
          <p:cNvGrpSpPr>
            <a:grpSpLocks/>
          </p:cNvGrpSpPr>
          <p:nvPr/>
        </p:nvGrpSpPr>
        <p:grpSpPr bwMode="auto">
          <a:xfrm>
            <a:off x="4292600" y="6013450"/>
            <a:ext cx="762000" cy="304800"/>
            <a:chOff x="2704" y="3788"/>
            <a:chExt cx="480" cy="192"/>
          </a:xfrm>
        </p:grpSpPr>
        <p:sp>
          <p:nvSpPr>
            <p:cNvPr id="20545" name="Line 23"/>
            <p:cNvSpPr>
              <a:spLocks noChangeShapeType="1"/>
            </p:cNvSpPr>
            <p:nvPr/>
          </p:nvSpPr>
          <p:spPr bwMode="auto">
            <a:xfrm>
              <a:off x="2704" y="37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6" name="Line 24"/>
            <p:cNvSpPr>
              <a:spLocks noChangeShapeType="1"/>
            </p:cNvSpPr>
            <p:nvPr/>
          </p:nvSpPr>
          <p:spPr bwMode="auto">
            <a:xfrm>
              <a:off x="2800" y="38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7" name="Line 25"/>
            <p:cNvSpPr>
              <a:spLocks noChangeShapeType="1"/>
            </p:cNvSpPr>
            <p:nvPr/>
          </p:nvSpPr>
          <p:spPr bwMode="auto">
            <a:xfrm>
              <a:off x="2896" y="39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90" name="Group 26"/>
          <p:cNvGrpSpPr>
            <a:grpSpLocks/>
          </p:cNvGrpSpPr>
          <p:nvPr/>
        </p:nvGrpSpPr>
        <p:grpSpPr bwMode="auto">
          <a:xfrm>
            <a:off x="2454275" y="4791075"/>
            <a:ext cx="174625" cy="482600"/>
            <a:chOff x="1546" y="3018"/>
            <a:chExt cx="110" cy="304"/>
          </a:xfrm>
        </p:grpSpPr>
        <p:sp>
          <p:nvSpPr>
            <p:cNvPr id="20543" name="Line 27"/>
            <p:cNvSpPr>
              <a:spLocks noChangeShapeType="1"/>
            </p:cNvSpPr>
            <p:nvPr/>
          </p:nvSpPr>
          <p:spPr bwMode="auto">
            <a:xfrm>
              <a:off x="1656" y="3018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4" name="Freeform 28"/>
            <p:cNvSpPr>
              <a:spLocks noChangeArrowheads="1"/>
            </p:cNvSpPr>
            <p:nvPr/>
          </p:nvSpPr>
          <p:spPr bwMode="auto">
            <a:xfrm>
              <a:off x="1546" y="3018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14 w 97"/>
                <a:gd name="T3" fmla="*/ 36 h 455"/>
                <a:gd name="T4" fmla="*/ 14 w 97"/>
                <a:gd name="T5" fmla="*/ 89 h 455"/>
                <a:gd name="T6" fmla="*/ 2 w 97"/>
                <a:gd name="T7" fmla="*/ 123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91" name="Group 29"/>
          <p:cNvGrpSpPr>
            <a:grpSpLocks/>
          </p:cNvGrpSpPr>
          <p:nvPr/>
        </p:nvGrpSpPr>
        <p:grpSpPr bwMode="auto">
          <a:xfrm>
            <a:off x="3244850" y="3489325"/>
            <a:ext cx="247650" cy="654050"/>
            <a:chOff x="2044" y="2198"/>
            <a:chExt cx="156" cy="412"/>
          </a:xfrm>
        </p:grpSpPr>
        <p:sp>
          <p:nvSpPr>
            <p:cNvPr id="20536" name="Line 30"/>
            <p:cNvSpPr>
              <a:spLocks noChangeShapeType="1"/>
            </p:cNvSpPr>
            <p:nvPr/>
          </p:nvSpPr>
          <p:spPr bwMode="auto">
            <a:xfrm flipH="1" flipV="1">
              <a:off x="2048" y="22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7" name="Line 31"/>
            <p:cNvSpPr>
              <a:spLocks noChangeShapeType="1"/>
            </p:cNvSpPr>
            <p:nvPr/>
          </p:nvSpPr>
          <p:spPr bwMode="auto">
            <a:xfrm flipH="1" flipV="1">
              <a:off x="2046" y="23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8" name="Line 32"/>
            <p:cNvSpPr>
              <a:spLocks noChangeShapeType="1"/>
            </p:cNvSpPr>
            <p:nvPr/>
          </p:nvSpPr>
          <p:spPr bwMode="auto">
            <a:xfrm flipH="1" flipV="1">
              <a:off x="2044" y="250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9" name="Line 33"/>
            <p:cNvSpPr>
              <a:spLocks noChangeShapeType="1"/>
            </p:cNvSpPr>
            <p:nvPr/>
          </p:nvSpPr>
          <p:spPr bwMode="auto">
            <a:xfrm flipV="1">
              <a:off x="2044" y="24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0" name="Line 34"/>
            <p:cNvSpPr>
              <a:spLocks noChangeShapeType="1"/>
            </p:cNvSpPr>
            <p:nvPr/>
          </p:nvSpPr>
          <p:spPr bwMode="auto">
            <a:xfrm flipV="1">
              <a:off x="2048" y="230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1" name="Line 35"/>
            <p:cNvSpPr>
              <a:spLocks noChangeShapeType="1"/>
            </p:cNvSpPr>
            <p:nvPr/>
          </p:nvSpPr>
          <p:spPr bwMode="auto">
            <a:xfrm flipV="1">
              <a:off x="2050" y="219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2" name="Line 36"/>
            <p:cNvSpPr>
              <a:spLocks noChangeShapeType="1"/>
            </p:cNvSpPr>
            <p:nvPr/>
          </p:nvSpPr>
          <p:spPr bwMode="auto">
            <a:xfrm flipV="1">
              <a:off x="2122" y="258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92" name="Group 37"/>
          <p:cNvGrpSpPr>
            <a:grpSpLocks/>
          </p:cNvGrpSpPr>
          <p:nvPr/>
        </p:nvGrpSpPr>
        <p:grpSpPr bwMode="auto">
          <a:xfrm>
            <a:off x="5654675" y="4873625"/>
            <a:ext cx="762000" cy="304800"/>
            <a:chOff x="3562" y="3070"/>
            <a:chExt cx="480" cy="192"/>
          </a:xfrm>
        </p:grpSpPr>
        <p:sp>
          <p:nvSpPr>
            <p:cNvPr id="20533" name="Line 38"/>
            <p:cNvSpPr>
              <a:spLocks noChangeShapeType="1"/>
            </p:cNvSpPr>
            <p:nvPr/>
          </p:nvSpPr>
          <p:spPr bwMode="auto">
            <a:xfrm>
              <a:off x="3562" y="30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4" name="Line 39"/>
            <p:cNvSpPr>
              <a:spLocks noChangeShapeType="1"/>
            </p:cNvSpPr>
            <p:nvPr/>
          </p:nvSpPr>
          <p:spPr bwMode="auto">
            <a:xfrm>
              <a:off x="3658" y="31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5" name="Line 40"/>
            <p:cNvSpPr>
              <a:spLocks noChangeShapeType="1"/>
            </p:cNvSpPr>
            <p:nvPr/>
          </p:nvSpPr>
          <p:spPr bwMode="auto">
            <a:xfrm>
              <a:off x="3754" y="32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93" name="Group 41"/>
          <p:cNvGrpSpPr>
            <a:grpSpLocks/>
          </p:cNvGrpSpPr>
          <p:nvPr/>
        </p:nvGrpSpPr>
        <p:grpSpPr bwMode="auto">
          <a:xfrm>
            <a:off x="1387475" y="6013450"/>
            <a:ext cx="762000" cy="304800"/>
            <a:chOff x="874" y="3788"/>
            <a:chExt cx="480" cy="192"/>
          </a:xfrm>
        </p:grpSpPr>
        <p:sp>
          <p:nvSpPr>
            <p:cNvPr id="20530" name="Line 42"/>
            <p:cNvSpPr>
              <a:spLocks noChangeShapeType="1"/>
            </p:cNvSpPr>
            <p:nvPr/>
          </p:nvSpPr>
          <p:spPr bwMode="auto">
            <a:xfrm>
              <a:off x="874" y="37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1" name="Line 43"/>
            <p:cNvSpPr>
              <a:spLocks noChangeShapeType="1"/>
            </p:cNvSpPr>
            <p:nvPr/>
          </p:nvSpPr>
          <p:spPr bwMode="auto">
            <a:xfrm>
              <a:off x="970" y="38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2" name="Line 44"/>
            <p:cNvSpPr>
              <a:spLocks noChangeShapeType="1"/>
            </p:cNvSpPr>
            <p:nvPr/>
          </p:nvSpPr>
          <p:spPr bwMode="auto">
            <a:xfrm>
              <a:off x="1066" y="39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94" name="Group 45"/>
          <p:cNvGrpSpPr>
            <a:grpSpLocks/>
          </p:cNvGrpSpPr>
          <p:nvPr/>
        </p:nvGrpSpPr>
        <p:grpSpPr bwMode="auto">
          <a:xfrm>
            <a:off x="1508125" y="5283200"/>
            <a:ext cx="508000" cy="508000"/>
            <a:chOff x="950" y="3328"/>
            <a:chExt cx="320" cy="320"/>
          </a:xfrm>
        </p:grpSpPr>
        <p:sp>
          <p:nvSpPr>
            <p:cNvPr id="20526" name="Oval 46"/>
            <p:cNvSpPr>
              <a:spLocks noChangeArrowheads="1"/>
            </p:cNvSpPr>
            <p:nvPr/>
          </p:nvSpPr>
          <p:spPr bwMode="auto">
            <a:xfrm>
              <a:off x="950" y="3328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527" name="Group 47"/>
            <p:cNvGrpSpPr>
              <a:grpSpLocks/>
            </p:cNvGrpSpPr>
            <p:nvPr/>
          </p:nvGrpSpPr>
          <p:grpSpPr bwMode="auto">
            <a:xfrm>
              <a:off x="1020" y="3418"/>
              <a:ext cx="186" cy="150"/>
              <a:chOff x="1020" y="3418"/>
              <a:chExt cx="186" cy="150"/>
            </a:xfrm>
          </p:grpSpPr>
          <p:sp>
            <p:nvSpPr>
              <p:cNvPr id="20528" name="Freeform 48"/>
              <p:cNvSpPr>
                <a:spLocks noChangeArrowheads="1"/>
              </p:cNvSpPr>
              <p:nvPr/>
            </p:nvSpPr>
            <p:spPr bwMode="auto">
              <a:xfrm>
                <a:off x="1020" y="3418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29" name="Freeform 49"/>
              <p:cNvSpPr>
                <a:spLocks noChangeArrowheads="1"/>
              </p:cNvSpPr>
              <p:nvPr/>
            </p:nvSpPr>
            <p:spPr bwMode="auto">
              <a:xfrm flipV="1">
                <a:off x="1113" y="3492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0495" name="Line 50"/>
          <p:cNvSpPr>
            <a:spLocks noChangeShapeType="1"/>
          </p:cNvSpPr>
          <p:nvPr/>
        </p:nvSpPr>
        <p:spPr bwMode="auto">
          <a:xfrm flipH="1">
            <a:off x="3365500" y="4152900"/>
            <a:ext cx="0" cy="885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6" name="Line 51"/>
          <p:cNvSpPr>
            <a:spLocks noChangeShapeType="1"/>
          </p:cNvSpPr>
          <p:nvPr/>
        </p:nvSpPr>
        <p:spPr bwMode="auto">
          <a:xfrm>
            <a:off x="4679950" y="41021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7" name="Line 52"/>
          <p:cNvSpPr>
            <a:spLocks noChangeShapeType="1"/>
          </p:cNvSpPr>
          <p:nvPr/>
        </p:nvSpPr>
        <p:spPr bwMode="auto">
          <a:xfrm>
            <a:off x="4683125" y="5765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8" name="Line 53"/>
          <p:cNvSpPr>
            <a:spLocks noChangeShapeType="1"/>
          </p:cNvSpPr>
          <p:nvPr/>
        </p:nvSpPr>
        <p:spPr bwMode="auto">
          <a:xfrm>
            <a:off x="3333750" y="3117850"/>
            <a:ext cx="269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9" name="Line 54"/>
          <p:cNvSpPr>
            <a:spLocks noChangeShapeType="1"/>
          </p:cNvSpPr>
          <p:nvPr/>
        </p:nvSpPr>
        <p:spPr bwMode="auto">
          <a:xfrm>
            <a:off x="6026150" y="3105150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0" name="Line 55"/>
          <p:cNvSpPr>
            <a:spLocks noChangeShapeType="1"/>
          </p:cNvSpPr>
          <p:nvPr/>
        </p:nvSpPr>
        <p:spPr bwMode="auto">
          <a:xfrm>
            <a:off x="3349625" y="312102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1" name="Line 56"/>
          <p:cNvSpPr>
            <a:spLocks noChangeShapeType="1"/>
          </p:cNvSpPr>
          <p:nvPr/>
        </p:nvSpPr>
        <p:spPr bwMode="auto">
          <a:xfrm flipH="1" flipV="1">
            <a:off x="4660900" y="31019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2" name="Line 57"/>
          <p:cNvSpPr>
            <a:spLocks noChangeShapeType="1"/>
          </p:cNvSpPr>
          <p:nvPr/>
        </p:nvSpPr>
        <p:spPr bwMode="auto">
          <a:xfrm flipH="1">
            <a:off x="1755775" y="5041900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3" name="Line 58"/>
          <p:cNvSpPr>
            <a:spLocks noChangeShapeType="1"/>
          </p:cNvSpPr>
          <p:nvPr/>
        </p:nvSpPr>
        <p:spPr bwMode="auto">
          <a:xfrm flipH="1">
            <a:off x="1755775" y="50228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4" name="Line 59"/>
          <p:cNvSpPr>
            <a:spLocks noChangeShapeType="1"/>
          </p:cNvSpPr>
          <p:nvPr/>
        </p:nvSpPr>
        <p:spPr bwMode="auto">
          <a:xfrm flipH="1">
            <a:off x="1762125" y="580072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5" name="Text Box 60"/>
          <p:cNvSpPr txBox="1">
            <a:spLocks noChangeArrowheads="1"/>
          </p:cNvSpPr>
          <p:nvPr/>
        </p:nvSpPr>
        <p:spPr bwMode="auto">
          <a:xfrm>
            <a:off x="1851025" y="3460750"/>
            <a:ext cx="1454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350 k</a:t>
            </a:r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0506" name="Text Box 61"/>
          <p:cNvSpPr txBox="1">
            <a:spLocks noChangeArrowheads="1"/>
          </p:cNvSpPr>
          <p:nvPr/>
        </p:nvSpPr>
        <p:spPr bwMode="auto">
          <a:xfrm>
            <a:off x="2276475" y="5181600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</a:rPr>
              <a:t>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0507" name="Text Box 62"/>
          <p:cNvSpPr txBox="1">
            <a:spLocks noChangeArrowheads="1"/>
          </p:cNvSpPr>
          <p:nvPr/>
        </p:nvSpPr>
        <p:spPr bwMode="auto">
          <a:xfrm>
            <a:off x="4546600" y="524192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0508" name="Text Box 63"/>
          <p:cNvSpPr txBox="1">
            <a:spLocks noChangeArrowheads="1"/>
          </p:cNvSpPr>
          <p:nvPr/>
        </p:nvSpPr>
        <p:spPr bwMode="auto">
          <a:xfrm>
            <a:off x="3346450" y="49561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509" name="Text Box 64"/>
          <p:cNvSpPr txBox="1">
            <a:spLocks noChangeArrowheads="1"/>
          </p:cNvSpPr>
          <p:nvPr/>
        </p:nvSpPr>
        <p:spPr bwMode="auto">
          <a:xfrm>
            <a:off x="4508500" y="4270375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0510" name="Text Box 65"/>
          <p:cNvSpPr txBox="1">
            <a:spLocks noChangeArrowheads="1"/>
          </p:cNvSpPr>
          <p:nvPr/>
        </p:nvSpPr>
        <p:spPr bwMode="auto">
          <a:xfrm>
            <a:off x="4740275" y="3495675"/>
            <a:ext cx="1047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1 k</a:t>
            </a:r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0511" name="Text Box 66"/>
          <p:cNvSpPr txBox="1">
            <a:spLocks noChangeArrowheads="1"/>
          </p:cNvSpPr>
          <p:nvPr/>
        </p:nvSpPr>
        <p:spPr bwMode="auto">
          <a:xfrm>
            <a:off x="6346825" y="4041775"/>
            <a:ext cx="984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14 V</a:t>
            </a:r>
          </a:p>
        </p:txBody>
      </p:sp>
      <p:sp>
        <p:nvSpPr>
          <p:cNvPr id="31811" name="Text Box 67"/>
          <p:cNvSpPr txBox="1">
            <a:spLocks noChangeArrowheads="1"/>
          </p:cNvSpPr>
          <p:nvPr/>
        </p:nvSpPr>
        <p:spPr bwMode="auto">
          <a:xfrm>
            <a:off x="222250" y="231775"/>
            <a:ext cx="771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I</a:t>
            </a:r>
            <a:r>
              <a:rPr kumimoji="0" lang="en-US" baseline="-25000"/>
              <a:t>B</a:t>
            </a:r>
            <a:r>
              <a:rPr kumimoji="0" lang="en-US"/>
              <a:t> =</a:t>
            </a:r>
          </a:p>
        </p:txBody>
      </p:sp>
      <p:sp>
        <p:nvSpPr>
          <p:cNvPr id="31812" name="Text Box 68"/>
          <p:cNvSpPr txBox="1">
            <a:spLocks noChangeArrowheads="1"/>
          </p:cNvSpPr>
          <p:nvPr/>
        </p:nvSpPr>
        <p:spPr bwMode="auto">
          <a:xfrm>
            <a:off x="1266825" y="-47625"/>
            <a:ext cx="884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14 V</a:t>
            </a:r>
          </a:p>
        </p:txBody>
      </p:sp>
      <p:sp>
        <p:nvSpPr>
          <p:cNvPr id="31813" name="Text Box 69"/>
          <p:cNvSpPr txBox="1">
            <a:spLocks noChangeArrowheads="1"/>
          </p:cNvSpPr>
          <p:nvPr/>
        </p:nvSpPr>
        <p:spPr bwMode="auto">
          <a:xfrm>
            <a:off x="1095375" y="47307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350 k</a:t>
            </a:r>
            <a:r>
              <a:rPr kumimoji="0" lang="en-US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>
              <a:solidFill>
                <a:srgbClr val="FF0000"/>
              </a:solidFill>
            </a:endParaRPr>
          </a:p>
        </p:txBody>
      </p:sp>
      <p:sp>
        <p:nvSpPr>
          <p:cNvPr id="31814" name="Line 70"/>
          <p:cNvSpPr>
            <a:spLocks noChangeShapeType="1"/>
          </p:cNvSpPr>
          <p:nvPr/>
        </p:nvSpPr>
        <p:spPr bwMode="auto">
          <a:xfrm>
            <a:off x="1120775" y="488950"/>
            <a:ext cx="1196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815" name="Text Box 71"/>
          <p:cNvSpPr txBox="1">
            <a:spLocks noChangeArrowheads="1"/>
          </p:cNvSpPr>
          <p:nvPr/>
        </p:nvSpPr>
        <p:spPr bwMode="auto">
          <a:xfrm>
            <a:off x="5260975" y="5235575"/>
            <a:ext cx="1473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3333CC"/>
                </a:solidFill>
                <a:latin typeface="Symbol" pitchFamily="18" charset="2"/>
              </a:rPr>
              <a:t>b</a:t>
            </a:r>
            <a:r>
              <a:rPr kumimoji="0" lang="en-US" sz="3200">
                <a:solidFill>
                  <a:srgbClr val="3333CC"/>
                </a:solidFill>
              </a:rPr>
              <a:t> = 150</a:t>
            </a:r>
            <a:endParaRPr kumimoji="0" lang="en-US" sz="3200">
              <a:solidFill>
                <a:srgbClr val="3333CC"/>
              </a:solidFill>
              <a:latin typeface="Symbol" pitchFamily="18" charset="2"/>
            </a:endParaRPr>
          </a:p>
        </p:txBody>
      </p:sp>
      <p:sp>
        <p:nvSpPr>
          <p:cNvPr id="31816" name="Text Box 72"/>
          <p:cNvSpPr txBox="1">
            <a:spLocks noChangeArrowheads="1"/>
          </p:cNvSpPr>
          <p:nvPr/>
        </p:nvSpPr>
        <p:spPr bwMode="auto">
          <a:xfrm>
            <a:off x="219075" y="911225"/>
            <a:ext cx="191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I</a:t>
            </a:r>
            <a:r>
              <a:rPr kumimoji="0" lang="en-US" baseline="-25000"/>
              <a:t>C</a:t>
            </a:r>
            <a:r>
              <a:rPr kumimoji="0" lang="en-US"/>
              <a:t>  =  </a:t>
            </a:r>
            <a:r>
              <a:rPr kumimoji="0" lang="en-US">
                <a:latin typeface="Symbol" pitchFamily="18" charset="2"/>
              </a:rPr>
              <a:t>b</a:t>
            </a:r>
            <a:r>
              <a:rPr kumimoji="0" lang="en-US"/>
              <a:t> x I</a:t>
            </a:r>
            <a:r>
              <a:rPr kumimoji="0" lang="en-US" baseline="-25000"/>
              <a:t>B</a:t>
            </a:r>
            <a:endParaRPr kumimoji="0" lang="en-US"/>
          </a:p>
        </p:txBody>
      </p:sp>
      <p:sp>
        <p:nvSpPr>
          <p:cNvPr id="31817" name="Text Box 73"/>
          <p:cNvSpPr txBox="1">
            <a:spLocks noChangeArrowheads="1"/>
          </p:cNvSpPr>
          <p:nvPr/>
        </p:nvSpPr>
        <p:spPr bwMode="auto">
          <a:xfrm>
            <a:off x="2486025" y="228600"/>
            <a:ext cx="1577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 40 </a:t>
            </a:r>
            <a:r>
              <a:rPr kumimoji="0" lang="en-US">
                <a:latin typeface="Symbol" pitchFamily="18" charset="2"/>
              </a:rPr>
              <a:t>m</a:t>
            </a:r>
            <a:r>
              <a:rPr kumimoji="0" lang="en-US"/>
              <a:t>A </a:t>
            </a:r>
          </a:p>
        </p:txBody>
      </p:sp>
      <p:sp>
        <p:nvSpPr>
          <p:cNvPr id="31818" name="Text Box 74"/>
          <p:cNvSpPr txBox="1">
            <a:spLocks noChangeArrowheads="1"/>
          </p:cNvSpPr>
          <p:nvPr/>
        </p:nvSpPr>
        <p:spPr bwMode="auto">
          <a:xfrm>
            <a:off x="2174875" y="911225"/>
            <a:ext cx="2378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=  150 x 40 </a:t>
            </a:r>
            <a:r>
              <a:rPr kumimoji="0" lang="en-US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kumimoji="0" lang="en-US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819" name="Text Box 75"/>
          <p:cNvSpPr txBox="1">
            <a:spLocks noChangeArrowheads="1"/>
          </p:cNvSpPr>
          <p:nvPr/>
        </p:nvSpPr>
        <p:spPr bwMode="auto">
          <a:xfrm>
            <a:off x="4540250" y="914400"/>
            <a:ext cx="1382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 6 mA</a:t>
            </a:r>
          </a:p>
        </p:txBody>
      </p:sp>
      <p:sp>
        <p:nvSpPr>
          <p:cNvPr id="31820" name="Text Box 76"/>
          <p:cNvSpPr txBox="1">
            <a:spLocks noChangeArrowheads="1"/>
          </p:cNvSpPr>
          <p:nvPr/>
        </p:nvSpPr>
        <p:spPr bwMode="auto">
          <a:xfrm>
            <a:off x="238125" y="1419225"/>
            <a:ext cx="490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R</a:t>
            </a:r>
            <a:r>
              <a:rPr kumimoji="0" lang="en-US" baseline="-50000"/>
              <a:t>L</a:t>
            </a:r>
            <a:r>
              <a:rPr kumimoji="0" lang="en-US"/>
              <a:t>  =  I</a:t>
            </a:r>
            <a:r>
              <a:rPr kumimoji="0" lang="en-US" baseline="-25000"/>
              <a:t>C</a:t>
            </a:r>
            <a:r>
              <a:rPr kumimoji="0" lang="en-US"/>
              <a:t> x R</a:t>
            </a:r>
            <a:r>
              <a:rPr kumimoji="0" lang="en-US" baseline="-25000"/>
              <a:t>L</a:t>
            </a:r>
            <a:r>
              <a:rPr kumimoji="0" lang="en-US"/>
              <a:t>  =  </a:t>
            </a:r>
            <a:r>
              <a:rPr kumimoji="0" lang="en-US">
                <a:solidFill>
                  <a:srgbClr val="FF0000"/>
                </a:solidFill>
              </a:rPr>
              <a:t>6 mA x 1 k</a:t>
            </a:r>
            <a:r>
              <a:rPr kumimoji="0" lang="en-US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1821" name="Text Box 77"/>
          <p:cNvSpPr txBox="1">
            <a:spLocks noChangeArrowheads="1"/>
          </p:cNvSpPr>
          <p:nvPr/>
        </p:nvSpPr>
        <p:spPr bwMode="auto">
          <a:xfrm>
            <a:off x="5270500" y="1425575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 6 V</a:t>
            </a:r>
          </a:p>
        </p:txBody>
      </p:sp>
      <p:sp>
        <p:nvSpPr>
          <p:cNvPr id="31822" name="Text Box 78"/>
          <p:cNvSpPr txBox="1">
            <a:spLocks noChangeArrowheads="1"/>
          </p:cNvSpPr>
          <p:nvPr/>
        </p:nvSpPr>
        <p:spPr bwMode="auto">
          <a:xfrm>
            <a:off x="250825" y="2492375"/>
            <a:ext cx="88074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Este é um bom ponto Q  para amplificação linear.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250825" y="2012950"/>
            <a:ext cx="5945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CE </a:t>
            </a:r>
            <a:r>
              <a:rPr kumimoji="0" lang="en-US"/>
              <a:t> =  V</a:t>
            </a:r>
            <a:r>
              <a:rPr kumimoji="0" lang="en-US" baseline="-25000"/>
              <a:t>CC</a:t>
            </a:r>
            <a:r>
              <a:rPr kumimoji="0" lang="en-US"/>
              <a:t> - V</a:t>
            </a:r>
            <a:r>
              <a:rPr kumimoji="0" lang="en-US" baseline="-25000"/>
              <a:t>R</a:t>
            </a:r>
            <a:r>
              <a:rPr kumimoji="0" lang="en-US" baseline="-50000"/>
              <a:t>L</a:t>
            </a:r>
            <a:r>
              <a:rPr kumimoji="0" lang="en-US"/>
              <a:t>  =  </a:t>
            </a:r>
            <a:r>
              <a:rPr kumimoji="0" lang="en-US">
                <a:solidFill>
                  <a:srgbClr val="FF0000"/>
                </a:solidFill>
              </a:rPr>
              <a:t>14 V - 6 V</a:t>
            </a:r>
            <a:r>
              <a:rPr kumimoji="0" lang="en-US"/>
              <a:t>  =  8 V</a:t>
            </a:r>
          </a:p>
        </p:txBody>
      </p:sp>
      <p:sp>
        <p:nvSpPr>
          <p:cNvPr id="20525" name="Line 80"/>
          <p:cNvSpPr>
            <a:spLocks noChangeShapeType="1"/>
          </p:cNvSpPr>
          <p:nvPr/>
        </p:nvSpPr>
        <p:spPr bwMode="auto">
          <a:xfrm flipV="1">
            <a:off x="6022975" y="4572000"/>
            <a:ext cx="0" cy="292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3771900" y="461962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4137025" y="5257800"/>
            <a:ext cx="565150" cy="565150"/>
            <a:chOff x="2606" y="3312"/>
            <a:chExt cx="356" cy="356"/>
          </a:xfrm>
        </p:grpSpPr>
        <p:sp>
          <p:nvSpPr>
            <p:cNvPr id="21585" name="Line 4"/>
            <p:cNvSpPr>
              <a:spLocks noChangeShapeType="1"/>
            </p:cNvSpPr>
            <p:nvPr/>
          </p:nvSpPr>
          <p:spPr bwMode="auto">
            <a:xfrm>
              <a:off x="2606" y="3312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6" name="AutoShape 5"/>
            <p:cNvSpPr>
              <a:spLocks noChangeArrowheads="1"/>
            </p:cNvSpPr>
            <p:nvPr/>
          </p:nvSpPr>
          <p:spPr bwMode="auto">
            <a:xfrm rot="5480873" flipH="1" flipV="1">
              <a:off x="2611" y="331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08" name="Line 6"/>
          <p:cNvSpPr>
            <a:spLocks noChangeShapeType="1"/>
          </p:cNvSpPr>
          <p:nvPr/>
        </p:nvSpPr>
        <p:spPr bwMode="auto">
          <a:xfrm flipH="1">
            <a:off x="2654300" y="5092700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V="1">
            <a:off x="4124325" y="434657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 flipH="1">
            <a:off x="4124325" y="478472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1511" name="Group 9"/>
          <p:cNvGrpSpPr>
            <a:grpSpLocks/>
          </p:cNvGrpSpPr>
          <p:nvPr/>
        </p:nvGrpSpPr>
        <p:grpSpPr bwMode="auto">
          <a:xfrm>
            <a:off x="4556125" y="3498850"/>
            <a:ext cx="247650" cy="654050"/>
            <a:chOff x="2870" y="2204"/>
            <a:chExt cx="156" cy="412"/>
          </a:xfrm>
        </p:grpSpPr>
        <p:sp>
          <p:nvSpPr>
            <p:cNvPr id="21578" name="Line 10"/>
            <p:cNvSpPr>
              <a:spLocks noChangeShapeType="1"/>
            </p:cNvSpPr>
            <p:nvPr/>
          </p:nvSpPr>
          <p:spPr bwMode="auto">
            <a:xfrm flipH="1" flipV="1">
              <a:off x="2874" y="224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9" name="Line 11"/>
            <p:cNvSpPr>
              <a:spLocks noChangeShapeType="1"/>
            </p:cNvSpPr>
            <p:nvPr/>
          </p:nvSpPr>
          <p:spPr bwMode="auto">
            <a:xfrm flipH="1" flipV="1">
              <a:off x="2872" y="23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0" name="Line 12"/>
            <p:cNvSpPr>
              <a:spLocks noChangeShapeType="1"/>
            </p:cNvSpPr>
            <p:nvPr/>
          </p:nvSpPr>
          <p:spPr bwMode="auto">
            <a:xfrm flipH="1" flipV="1">
              <a:off x="2870" y="251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1" name="Line 13"/>
            <p:cNvSpPr>
              <a:spLocks noChangeShapeType="1"/>
            </p:cNvSpPr>
            <p:nvPr/>
          </p:nvSpPr>
          <p:spPr bwMode="auto">
            <a:xfrm flipV="1">
              <a:off x="2870" y="244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2" name="Line 14"/>
            <p:cNvSpPr>
              <a:spLocks noChangeShapeType="1"/>
            </p:cNvSpPr>
            <p:nvPr/>
          </p:nvSpPr>
          <p:spPr bwMode="auto">
            <a:xfrm flipV="1">
              <a:off x="2874" y="230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3" name="Line 15"/>
            <p:cNvSpPr>
              <a:spLocks noChangeShapeType="1"/>
            </p:cNvSpPr>
            <p:nvPr/>
          </p:nvSpPr>
          <p:spPr bwMode="auto">
            <a:xfrm flipV="1">
              <a:off x="2876" y="220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4" name="Line 16"/>
            <p:cNvSpPr>
              <a:spLocks noChangeShapeType="1"/>
            </p:cNvSpPr>
            <p:nvPr/>
          </p:nvSpPr>
          <p:spPr bwMode="auto">
            <a:xfrm flipV="1">
              <a:off x="2948" y="258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12" name="Group 17"/>
          <p:cNvGrpSpPr>
            <a:grpSpLocks/>
          </p:cNvGrpSpPr>
          <p:nvPr/>
        </p:nvGrpSpPr>
        <p:grpSpPr bwMode="auto">
          <a:xfrm rot="5400002" flipV="1">
            <a:off x="5784850" y="4067175"/>
            <a:ext cx="482600" cy="615950"/>
            <a:chOff x="3644" y="2562"/>
            <a:chExt cx="305" cy="388"/>
          </a:xfrm>
        </p:grpSpPr>
        <p:sp>
          <p:nvSpPr>
            <p:cNvPr id="21574" name="Line 18"/>
            <p:cNvSpPr>
              <a:spLocks noChangeShapeType="1"/>
            </p:cNvSpPr>
            <p:nvPr/>
          </p:nvSpPr>
          <p:spPr bwMode="auto">
            <a:xfrm>
              <a:off x="3644" y="256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5" name="Line 19"/>
            <p:cNvSpPr>
              <a:spLocks noChangeShapeType="1"/>
            </p:cNvSpPr>
            <p:nvPr/>
          </p:nvSpPr>
          <p:spPr bwMode="auto">
            <a:xfrm>
              <a:off x="3854" y="256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6" name="Line 20"/>
            <p:cNvSpPr>
              <a:spLocks noChangeShapeType="1"/>
            </p:cNvSpPr>
            <p:nvPr/>
          </p:nvSpPr>
          <p:spPr bwMode="auto">
            <a:xfrm>
              <a:off x="3949" y="264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7" name="Line 21"/>
            <p:cNvSpPr>
              <a:spLocks noChangeShapeType="1"/>
            </p:cNvSpPr>
            <p:nvPr/>
          </p:nvSpPr>
          <p:spPr bwMode="auto">
            <a:xfrm>
              <a:off x="3750" y="264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13" name="Group 22"/>
          <p:cNvGrpSpPr>
            <a:grpSpLocks/>
          </p:cNvGrpSpPr>
          <p:nvPr/>
        </p:nvGrpSpPr>
        <p:grpSpPr bwMode="auto">
          <a:xfrm>
            <a:off x="4292600" y="6061075"/>
            <a:ext cx="762000" cy="304800"/>
            <a:chOff x="2704" y="3818"/>
            <a:chExt cx="480" cy="192"/>
          </a:xfrm>
        </p:grpSpPr>
        <p:sp>
          <p:nvSpPr>
            <p:cNvPr id="21571" name="Line 23"/>
            <p:cNvSpPr>
              <a:spLocks noChangeShapeType="1"/>
            </p:cNvSpPr>
            <p:nvPr/>
          </p:nvSpPr>
          <p:spPr bwMode="auto">
            <a:xfrm>
              <a:off x="2704" y="381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2" name="Line 24"/>
            <p:cNvSpPr>
              <a:spLocks noChangeShapeType="1"/>
            </p:cNvSpPr>
            <p:nvPr/>
          </p:nvSpPr>
          <p:spPr bwMode="auto">
            <a:xfrm>
              <a:off x="2800" y="391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3" name="Line 25"/>
            <p:cNvSpPr>
              <a:spLocks noChangeShapeType="1"/>
            </p:cNvSpPr>
            <p:nvPr/>
          </p:nvSpPr>
          <p:spPr bwMode="auto">
            <a:xfrm>
              <a:off x="2896" y="401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14" name="Group 26"/>
          <p:cNvGrpSpPr>
            <a:grpSpLocks/>
          </p:cNvGrpSpPr>
          <p:nvPr/>
        </p:nvGrpSpPr>
        <p:grpSpPr bwMode="auto">
          <a:xfrm>
            <a:off x="2454275" y="4838700"/>
            <a:ext cx="174625" cy="482600"/>
            <a:chOff x="1546" y="3048"/>
            <a:chExt cx="110" cy="304"/>
          </a:xfrm>
        </p:grpSpPr>
        <p:sp>
          <p:nvSpPr>
            <p:cNvPr id="21569" name="Line 27"/>
            <p:cNvSpPr>
              <a:spLocks noChangeShapeType="1"/>
            </p:cNvSpPr>
            <p:nvPr/>
          </p:nvSpPr>
          <p:spPr bwMode="auto">
            <a:xfrm>
              <a:off x="1656" y="3048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0" name="Freeform 28"/>
            <p:cNvSpPr>
              <a:spLocks noChangeArrowheads="1"/>
            </p:cNvSpPr>
            <p:nvPr/>
          </p:nvSpPr>
          <p:spPr bwMode="auto">
            <a:xfrm>
              <a:off x="1546" y="3048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14 w 97"/>
                <a:gd name="T3" fmla="*/ 36 h 455"/>
                <a:gd name="T4" fmla="*/ 14 w 97"/>
                <a:gd name="T5" fmla="*/ 89 h 455"/>
                <a:gd name="T6" fmla="*/ 2 w 97"/>
                <a:gd name="T7" fmla="*/ 123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15" name="Group 29"/>
          <p:cNvGrpSpPr>
            <a:grpSpLocks/>
          </p:cNvGrpSpPr>
          <p:nvPr/>
        </p:nvGrpSpPr>
        <p:grpSpPr bwMode="auto">
          <a:xfrm>
            <a:off x="3244850" y="3536950"/>
            <a:ext cx="247650" cy="654050"/>
            <a:chOff x="2044" y="2228"/>
            <a:chExt cx="156" cy="412"/>
          </a:xfrm>
        </p:grpSpPr>
        <p:sp>
          <p:nvSpPr>
            <p:cNvPr id="21562" name="Line 30"/>
            <p:cNvSpPr>
              <a:spLocks noChangeShapeType="1"/>
            </p:cNvSpPr>
            <p:nvPr/>
          </p:nvSpPr>
          <p:spPr bwMode="auto">
            <a:xfrm flipH="1" flipV="1">
              <a:off x="2048" y="227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3" name="Line 31"/>
            <p:cNvSpPr>
              <a:spLocks noChangeShapeType="1"/>
            </p:cNvSpPr>
            <p:nvPr/>
          </p:nvSpPr>
          <p:spPr bwMode="auto">
            <a:xfrm flipH="1" flipV="1">
              <a:off x="2046" y="240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4" name="Line 32"/>
            <p:cNvSpPr>
              <a:spLocks noChangeShapeType="1"/>
            </p:cNvSpPr>
            <p:nvPr/>
          </p:nvSpPr>
          <p:spPr bwMode="auto">
            <a:xfrm flipH="1" flipV="1">
              <a:off x="2044" y="25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5" name="Line 33"/>
            <p:cNvSpPr>
              <a:spLocks noChangeShapeType="1"/>
            </p:cNvSpPr>
            <p:nvPr/>
          </p:nvSpPr>
          <p:spPr bwMode="auto">
            <a:xfrm flipV="1">
              <a:off x="2044" y="246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6" name="Line 34"/>
            <p:cNvSpPr>
              <a:spLocks noChangeShapeType="1"/>
            </p:cNvSpPr>
            <p:nvPr/>
          </p:nvSpPr>
          <p:spPr bwMode="auto">
            <a:xfrm flipV="1">
              <a:off x="2048" y="233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7" name="Line 35"/>
            <p:cNvSpPr>
              <a:spLocks noChangeShapeType="1"/>
            </p:cNvSpPr>
            <p:nvPr/>
          </p:nvSpPr>
          <p:spPr bwMode="auto">
            <a:xfrm flipV="1">
              <a:off x="2050" y="222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8" name="Line 36"/>
            <p:cNvSpPr>
              <a:spLocks noChangeShapeType="1"/>
            </p:cNvSpPr>
            <p:nvPr/>
          </p:nvSpPr>
          <p:spPr bwMode="auto">
            <a:xfrm flipV="1">
              <a:off x="2122" y="261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16" name="Group 37"/>
          <p:cNvGrpSpPr>
            <a:grpSpLocks/>
          </p:cNvGrpSpPr>
          <p:nvPr/>
        </p:nvGrpSpPr>
        <p:grpSpPr bwMode="auto">
          <a:xfrm>
            <a:off x="5654675" y="4921250"/>
            <a:ext cx="762000" cy="304800"/>
            <a:chOff x="3562" y="3100"/>
            <a:chExt cx="480" cy="192"/>
          </a:xfrm>
        </p:grpSpPr>
        <p:sp>
          <p:nvSpPr>
            <p:cNvPr id="21559" name="Line 38"/>
            <p:cNvSpPr>
              <a:spLocks noChangeShapeType="1"/>
            </p:cNvSpPr>
            <p:nvPr/>
          </p:nvSpPr>
          <p:spPr bwMode="auto">
            <a:xfrm>
              <a:off x="3562" y="310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0" name="Line 39"/>
            <p:cNvSpPr>
              <a:spLocks noChangeShapeType="1"/>
            </p:cNvSpPr>
            <p:nvPr/>
          </p:nvSpPr>
          <p:spPr bwMode="auto">
            <a:xfrm>
              <a:off x="3658" y="319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1" name="Line 40"/>
            <p:cNvSpPr>
              <a:spLocks noChangeShapeType="1"/>
            </p:cNvSpPr>
            <p:nvPr/>
          </p:nvSpPr>
          <p:spPr bwMode="auto">
            <a:xfrm>
              <a:off x="3754" y="329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17" name="Group 41"/>
          <p:cNvGrpSpPr>
            <a:grpSpLocks/>
          </p:cNvGrpSpPr>
          <p:nvPr/>
        </p:nvGrpSpPr>
        <p:grpSpPr bwMode="auto">
          <a:xfrm>
            <a:off x="1387475" y="6061075"/>
            <a:ext cx="762000" cy="304800"/>
            <a:chOff x="874" y="3818"/>
            <a:chExt cx="480" cy="192"/>
          </a:xfrm>
        </p:grpSpPr>
        <p:sp>
          <p:nvSpPr>
            <p:cNvPr id="21556" name="Line 42"/>
            <p:cNvSpPr>
              <a:spLocks noChangeShapeType="1"/>
            </p:cNvSpPr>
            <p:nvPr/>
          </p:nvSpPr>
          <p:spPr bwMode="auto">
            <a:xfrm>
              <a:off x="874" y="381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57" name="Line 43"/>
            <p:cNvSpPr>
              <a:spLocks noChangeShapeType="1"/>
            </p:cNvSpPr>
            <p:nvPr/>
          </p:nvSpPr>
          <p:spPr bwMode="auto">
            <a:xfrm>
              <a:off x="970" y="391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58" name="Line 44"/>
            <p:cNvSpPr>
              <a:spLocks noChangeShapeType="1"/>
            </p:cNvSpPr>
            <p:nvPr/>
          </p:nvSpPr>
          <p:spPr bwMode="auto">
            <a:xfrm>
              <a:off x="1066" y="401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18" name="Group 45"/>
          <p:cNvGrpSpPr>
            <a:grpSpLocks/>
          </p:cNvGrpSpPr>
          <p:nvPr/>
        </p:nvGrpSpPr>
        <p:grpSpPr bwMode="auto">
          <a:xfrm>
            <a:off x="1508125" y="5330825"/>
            <a:ext cx="508000" cy="508000"/>
            <a:chOff x="950" y="3358"/>
            <a:chExt cx="320" cy="320"/>
          </a:xfrm>
        </p:grpSpPr>
        <p:sp>
          <p:nvSpPr>
            <p:cNvPr id="21552" name="Oval 46"/>
            <p:cNvSpPr>
              <a:spLocks noChangeArrowheads="1"/>
            </p:cNvSpPr>
            <p:nvPr/>
          </p:nvSpPr>
          <p:spPr bwMode="auto">
            <a:xfrm>
              <a:off x="950" y="3358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53" name="Group 47"/>
            <p:cNvGrpSpPr>
              <a:grpSpLocks/>
            </p:cNvGrpSpPr>
            <p:nvPr/>
          </p:nvGrpSpPr>
          <p:grpSpPr bwMode="auto">
            <a:xfrm>
              <a:off x="1020" y="3448"/>
              <a:ext cx="186" cy="150"/>
              <a:chOff x="1020" y="3448"/>
              <a:chExt cx="186" cy="150"/>
            </a:xfrm>
          </p:grpSpPr>
          <p:sp>
            <p:nvSpPr>
              <p:cNvPr id="21554" name="Freeform 48"/>
              <p:cNvSpPr>
                <a:spLocks noChangeArrowheads="1"/>
              </p:cNvSpPr>
              <p:nvPr/>
            </p:nvSpPr>
            <p:spPr bwMode="auto">
              <a:xfrm>
                <a:off x="1020" y="3448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55" name="Freeform 49"/>
              <p:cNvSpPr>
                <a:spLocks noChangeArrowheads="1"/>
              </p:cNvSpPr>
              <p:nvPr/>
            </p:nvSpPr>
            <p:spPr bwMode="auto">
              <a:xfrm flipV="1">
                <a:off x="1113" y="3522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1519" name="Line 50"/>
          <p:cNvSpPr>
            <a:spLocks noChangeShapeType="1"/>
          </p:cNvSpPr>
          <p:nvPr/>
        </p:nvSpPr>
        <p:spPr bwMode="auto">
          <a:xfrm flipH="1">
            <a:off x="3365500" y="4200525"/>
            <a:ext cx="0" cy="885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0" name="Line 51"/>
          <p:cNvSpPr>
            <a:spLocks noChangeShapeType="1"/>
          </p:cNvSpPr>
          <p:nvPr/>
        </p:nvSpPr>
        <p:spPr bwMode="auto">
          <a:xfrm>
            <a:off x="4679950" y="41497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1" name="Line 52"/>
          <p:cNvSpPr>
            <a:spLocks noChangeShapeType="1"/>
          </p:cNvSpPr>
          <p:nvPr/>
        </p:nvSpPr>
        <p:spPr bwMode="auto">
          <a:xfrm>
            <a:off x="4683125" y="58134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2" name="Line 53"/>
          <p:cNvSpPr>
            <a:spLocks noChangeShapeType="1"/>
          </p:cNvSpPr>
          <p:nvPr/>
        </p:nvSpPr>
        <p:spPr bwMode="auto">
          <a:xfrm>
            <a:off x="3333750" y="3165475"/>
            <a:ext cx="269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3" name="Line 54"/>
          <p:cNvSpPr>
            <a:spLocks noChangeShapeType="1"/>
          </p:cNvSpPr>
          <p:nvPr/>
        </p:nvSpPr>
        <p:spPr bwMode="auto">
          <a:xfrm>
            <a:off x="6026150" y="3152775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4" name="Line 55"/>
          <p:cNvSpPr>
            <a:spLocks noChangeShapeType="1"/>
          </p:cNvSpPr>
          <p:nvPr/>
        </p:nvSpPr>
        <p:spPr bwMode="auto">
          <a:xfrm>
            <a:off x="3349625" y="3168650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5" name="Line 56"/>
          <p:cNvSpPr>
            <a:spLocks noChangeShapeType="1"/>
          </p:cNvSpPr>
          <p:nvPr/>
        </p:nvSpPr>
        <p:spPr bwMode="auto">
          <a:xfrm flipH="1" flipV="1">
            <a:off x="4660900" y="3200400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6" name="Line 57"/>
          <p:cNvSpPr>
            <a:spLocks noChangeShapeType="1"/>
          </p:cNvSpPr>
          <p:nvPr/>
        </p:nvSpPr>
        <p:spPr bwMode="auto">
          <a:xfrm flipH="1">
            <a:off x="1755775" y="5089525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7" name="Line 58"/>
          <p:cNvSpPr>
            <a:spLocks noChangeShapeType="1"/>
          </p:cNvSpPr>
          <p:nvPr/>
        </p:nvSpPr>
        <p:spPr bwMode="auto">
          <a:xfrm flipH="1">
            <a:off x="1755775" y="507047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8" name="Line 59"/>
          <p:cNvSpPr>
            <a:spLocks noChangeShapeType="1"/>
          </p:cNvSpPr>
          <p:nvPr/>
        </p:nvSpPr>
        <p:spPr bwMode="auto">
          <a:xfrm flipH="1">
            <a:off x="1762125" y="58483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29" name="Text Box 60"/>
          <p:cNvSpPr txBox="1">
            <a:spLocks noChangeArrowheads="1"/>
          </p:cNvSpPr>
          <p:nvPr/>
        </p:nvSpPr>
        <p:spPr bwMode="auto">
          <a:xfrm>
            <a:off x="1851025" y="3508375"/>
            <a:ext cx="1454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350 k</a:t>
            </a:r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1530" name="Text Box 61"/>
          <p:cNvSpPr txBox="1">
            <a:spLocks noChangeArrowheads="1"/>
          </p:cNvSpPr>
          <p:nvPr/>
        </p:nvSpPr>
        <p:spPr bwMode="auto">
          <a:xfrm>
            <a:off x="2276475" y="5229225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</a:rPr>
              <a:t>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1531" name="Text Box 62"/>
          <p:cNvSpPr txBox="1">
            <a:spLocks noChangeArrowheads="1"/>
          </p:cNvSpPr>
          <p:nvPr/>
        </p:nvSpPr>
        <p:spPr bwMode="auto">
          <a:xfrm>
            <a:off x="4546600" y="528955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532" name="Text Box 63"/>
          <p:cNvSpPr txBox="1">
            <a:spLocks noChangeArrowheads="1"/>
          </p:cNvSpPr>
          <p:nvPr/>
        </p:nvSpPr>
        <p:spPr bwMode="auto">
          <a:xfrm>
            <a:off x="3346450" y="500380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1533" name="Text Box 64"/>
          <p:cNvSpPr txBox="1">
            <a:spLocks noChangeArrowheads="1"/>
          </p:cNvSpPr>
          <p:nvPr/>
        </p:nvSpPr>
        <p:spPr bwMode="auto">
          <a:xfrm>
            <a:off x="4508500" y="4318000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534" name="Text Box 65"/>
          <p:cNvSpPr txBox="1">
            <a:spLocks noChangeArrowheads="1"/>
          </p:cNvSpPr>
          <p:nvPr/>
        </p:nvSpPr>
        <p:spPr bwMode="auto">
          <a:xfrm>
            <a:off x="4740275" y="3543300"/>
            <a:ext cx="1047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1 k</a:t>
            </a:r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1535" name="Text Box 66"/>
          <p:cNvSpPr txBox="1">
            <a:spLocks noChangeArrowheads="1"/>
          </p:cNvSpPr>
          <p:nvPr/>
        </p:nvSpPr>
        <p:spPr bwMode="auto">
          <a:xfrm>
            <a:off x="6346825" y="4089400"/>
            <a:ext cx="984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14 V</a:t>
            </a:r>
          </a:p>
        </p:txBody>
      </p:sp>
      <p:sp>
        <p:nvSpPr>
          <p:cNvPr id="32835" name="Text Box 67"/>
          <p:cNvSpPr txBox="1">
            <a:spLocks noChangeArrowheads="1"/>
          </p:cNvSpPr>
          <p:nvPr/>
        </p:nvSpPr>
        <p:spPr bwMode="auto">
          <a:xfrm>
            <a:off x="222250" y="279400"/>
            <a:ext cx="771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I</a:t>
            </a:r>
            <a:r>
              <a:rPr kumimoji="0" lang="en-US" baseline="-25000"/>
              <a:t>B</a:t>
            </a:r>
            <a:r>
              <a:rPr kumimoji="0" lang="en-US"/>
              <a:t> =</a:t>
            </a:r>
          </a:p>
        </p:txBody>
      </p:sp>
      <p:sp>
        <p:nvSpPr>
          <p:cNvPr id="32836" name="Text Box 68"/>
          <p:cNvSpPr txBox="1">
            <a:spLocks noChangeArrowheads="1"/>
          </p:cNvSpPr>
          <p:nvPr/>
        </p:nvSpPr>
        <p:spPr bwMode="auto">
          <a:xfrm>
            <a:off x="1266825" y="0"/>
            <a:ext cx="884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14 V</a:t>
            </a:r>
          </a:p>
        </p:txBody>
      </p:sp>
      <p:sp>
        <p:nvSpPr>
          <p:cNvPr id="32837" name="Text Box 69"/>
          <p:cNvSpPr txBox="1">
            <a:spLocks noChangeArrowheads="1"/>
          </p:cNvSpPr>
          <p:nvPr/>
        </p:nvSpPr>
        <p:spPr bwMode="auto">
          <a:xfrm>
            <a:off x="1095375" y="520700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350 k</a:t>
            </a:r>
            <a:r>
              <a:rPr kumimoji="0" lang="en-US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>
              <a:solidFill>
                <a:srgbClr val="FF0000"/>
              </a:solidFill>
            </a:endParaRPr>
          </a:p>
        </p:txBody>
      </p:sp>
      <p:sp>
        <p:nvSpPr>
          <p:cNvPr id="32838" name="Line 70"/>
          <p:cNvSpPr>
            <a:spLocks noChangeShapeType="1"/>
          </p:cNvSpPr>
          <p:nvPr/>
        </p:nvSpPr>
        <p:spPr bwMode="auto">
          <a:xfrm>
            <a:off x="1120775" y="536575"/>
            <a:ext cx="1196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839" name="Text Box 71"/>
          <p:cNvSpPr txBox="1">
            <a:spLocks noChangeArrowheads="1"/>
          </p:cNvSpPr>
          <p:nvPr/>
        </p:nvSpPr>
        <p:spPr bwMode="auto">
          <a:xfrm>
            <a:off x="5260975" y="5283200"/>
            <a:ext cx="1473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3333CC"/>
                </a:solidFill>
                <a:latin typeface="Symbol" pitchFamily="18" charset="2"/>
              </a:rPr>
              <a:t>b</a:t>
            </a:r>
            <a:r>
              <a:rPr kumimoji="0" lang="en-US" sz="3200">
                <a:solidFill>
                  <a:srgbClr val="3333CC"/>
                </a:solidFill>
              </a:rPr>
              <a:t> = 350</a:t>
            </a:r>
            <a:endParaRPr kumimoji="0" lang="en-US" sz="3200">
              <a:solidFill>
                <a:srgbClr val="3333CC"/>
              </a:solidFill>
              <a:latin typeface="Symbol" pitchFamily="18" charset="2"/>
            </a:endParaRPr>
          </a:p>
        </p:txBody>
      </p:sp>
      <p:sp>
        <p:nvSpPr>
          <p:cNvPr id="32840" name="Text Box 72"/>
          <p:cNvSpPr txBox="1">
            <a:spLocks noChangeArrowheads="1"/>
          </p:cNvSpPr>
          <p:nvPr/>
        </p:nvSpPr>
        <p:spPr bwMode="auto">
          <a:xfrm>
            <a:off x="219075" y="958850"/>
            <a:ext cx="191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I</a:t>
            </a:r>
            <a:r>
              <a:rPr kumimoji="0" lang="en-US" baseline="-25000"/>
              <a:t>C</a:t>
            </a:r>
            <a:r>
              <a:rPr kumimoji="0" lang="en-US"/>
              <a:t>  =  </a:t>
            </a:r>
            <a:r>
              <a:rPr kumimoji="0" lang="en-US">
                <a:latin typeface="Symbol" pitchFamily="18" charset="2"/>
              </a:rPr>
              <a:t>b</a:t>
            </a:r>
            <a:r>
              <a:rPr kumimoji="0" lang="en-US"/>
              <a:t> x I</a:t>
            </a:r>
            <a:r>
              <a:rPr kumimoji="0" lang="en-US" baseline="-25000"/>
              <a:t>B</a:t>
            </a:r>
            <a:endParaRPr kumimoji="0" lang="en-US"/>
          </a:p>
        </p:txBody>
      </p:sp>
      <p:sp>
        <p:nvSpPr>
          <p:cNvPr id="32841" name="Text Box 73"/>
          <p:cNvSpPr txBox="1">
            <a:spLocks noChangeArrowheads="1"/>
          </p:cNvSpPr>
          <p:nvPr/>
        </p:nvSpPr>
        <p:spPr bwMode="auto">
          <a:xfrm>
            <a:off x="2486025" y="276225"/>
            <a:ext cx="42751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 40 </a:t>
            </a:r>
            <a:r>
              <a:rPr kumimoji="0" lang="en-US">
                <a:latin typeface="Symbol" pitchFamily="18" charset="2"/>
              </a:rPr>
              <a:t>m</a:t>
            </a:r>
            <a:r>
              <a:rPr kumimoji="0" lang="en-US"/>
              <a:t>A  </a:t>
            </a:r>
            <a:r>
              <a:rPr kumimoji="0" lang="en-US">
                <a:solidFill>
                  <a:srgbClr val="FF0000"/>
                </a:solidFill>
              </a:rPr>
              <a:t>(I</a:t>
            </a:r>
            <a:r>
              <a:rPr kumimoji="0" lang="en-US" baseline="-25000">
                <a:solidFill>
                  <a:srgbClr val="FF0000"/>
                </a:solidFill>
              </a:rPr>
              <a:t>B </a:t>
            </a:r>
            <a:r>
              <a:rPr kumimoji="0" lang="en-US">
                <a:solidFill>
                  <a:srgbClr val="FF0000"/>
                </a:solidFill>
              </a:rPr>
              <a:t>não é afetado)</a:t>
            </a:r>
            <a:endParaRPr kumimoji="0" lang="en-US"/>
          </a:p>
        </p:txBody>
      </p:sp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2174875" y="958850"/>
            <a:ext cx="2378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=  350 x 40 </a:t>
            </a:r>
            <a:r>
              <a:rPr kumimoji="0" lang="en-US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kumimoji="0" lang="en-US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4540250" y="962025"/>
            <a:ext cx="3994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 14 mA  </a:t>
            </a:r>
            <a:r>
              <a:rPr kumimoji="0" lang="en-US">
                <a:solidFill>
                  <a:srgbClr val="FF0000"/>
                </a:solidFill>
              </a:rPr>
              <a:t>(I</a:t>
            </a:r>
            <a:r>
              <a:rPr kumimoji="0" lang="en-US" baseline="-25000">
                <a:solidFill>
                  <a:srgbClr val="FF0000"/>
                </a:solidFill>
              </a:rPr>
              <a:t>C</a:t>
            </a:r>
            <a:r>
              <a:rPr kumimoji="0" lang="en-US">
                <a:solidFill>
                  <a:srgbClr val="FF0000"/>
                </a:solidFill>
              </a:rPr>
              <a:t> é mais alta)</a:t>
            </a:r>
            <a:endParaRPr kumimoji="0" lang="en-US"/>
          </a:p>
        </p:txBody>
      </p:sp>
      <p:sp>
        <p:nvSpPr>
          <p:cNvPr id="32844" name="Text Box 76"/>
          <p:cNvSpPr txBox="1">
            <a:spLocks noChangeArrowheads="1"/>
          </p:cNvSpPr>
          <p:nvPr/>
        </p:nvSpPr>
        <p:spPr bwMode="auto">
          <a:xfrm>
            <a:off x="238125" y="1466850"/>
            <a:ext cx="50784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R</a:t>
            </a:r>
            <a:r>
              <a:rPr kumimoji="0" lang="en-US" baseline="-50000"/>
              <a:t>L</a:t>
            </a:r>
            <a:r>
              <a:rPr kumimoji="0" lang="en-US"/>
              <a:t>  =  I</a:t>
            </a:r>
            <a:r>
              <a:rPr kumimoji="0" lang="en-US" baseline="-25000"/>
              <a:t>C</a:t>
            </a:r>
            <a:r>
              <a:rPr kumimoji="0" lang="en-US"/>
              <a:t> x R</a:t>
            </a:r>
            <a:r>
              <a:rPr kumimoji="0" lang="en-US" baseline="-25000"/>
              <a:t>L</a:t>
            </a:r>
            <a:r>
              <a:rPr kumimoji="0" lang="en-US"/>
              <a:t>  =  </a:t>
            </a:r>
            <a:r>
              <a:rPr kumimoji="0" lang="en-US">
                <a:solidFill>
                  <a:srgbClr val="FF0000"/>
                </a:solidFill>
              </a:rPr>
              <a:t>14 mA x 1 k</a:t>
            </a:r>
            <a:r>
              <a:rPr kumimoji="0" lang="en-US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2845" name="Text Box 77"/>
          <p:cNvSpPr txBox="1">
            <a:spLocks noChangeArrowheads="1"/>
          </p:cNvSpPr>
          <p:nvPr/>
        </p:nvSpPr>
        <p:spPr bwMode="auto">
          <a:xfrm>
            <a:off x="5270500" y="1473200"/>
            <a:ext cx="3886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 14 V </a:t>
            </a:r>
            <a:r>
              <a:rPr kumimoji="0" lang="en-US">
                <a:solidFill>
                  <a:srgbClr val="FF0000"/>
                </a:solidFill>
              </a:rPr>
              <a:t>(V</a:t>
            </a:r>
            <a:r>
              <a:rPr kumimoji="0" lang="en-US" baseline="-25000">
                <a:solidFill>
                  <a:srgbClr val="FF0000"/>
                </a:solidFill>
              </a:rPr>
              <a:t>R</a:t>
            </a:r>
            <a:r>
              <a:rPr kumimoji="0" lang="en-US" baseline="-50000">
                <a:solidFill>
                  <a:srgbClr val="FF0000"/>
                </a:solidFill>
              </a:rPr>
              <a:t>L</a:t>
            </a:r>
            <a:r>
              <a:rPr kumimoji="0" lang="en-US">
                <a:solidFill>
                  <a:srgbClr val="FF0000"/>
                </a:solidFill>
              </a:rPr>
              <a:t> é mais alta)</a:t>
            </a:r>
            <a:endParaRPr kumimoji="0" lang="en-US"/>
          </a:p>
        </p:txBody>
      </p:sp>
      <p:sp>
        <p:nvSpPr>
          <p:cNvPr id="32846" name="Text Box 78"/>
          <p:cNvSpPr txBox="1">
            <a:spLocks noChangeArrowheads="1"/>
          </p:cNvSpPr>
          <p:nvPr/>
        </p:nvSpPr>
        <p:spPr bwMode="auto">
          <a:xfrm>
            <a:off x="133350" y="2530475"/>
            <a:ext cx="87550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900">
                <a:solidFill>
                  <a:srgbClr val="FF0000"/>
                </a:solidFill>
              </a:rPr>
              <a:t>Este é </a:t>
            </a:r>
            <a:r>
              <a:rPr kumimoji="0" lang="en-US" sz="2900" i="1">
                <a:solidFill>
                  <a:srgbClr val="FF0000"/>
                </a:solidFill>
              </a:rPr>
              <a:t>não </a:t>
            </a:r>
            <a:r>
              <a:rPr kumimoji="0" lang="en-US" sz="2900">
                <a:solidFill>
                  <a:srgbClr val="FF0000"/>
                </a:solidFill>
              </a:rPr>
              <a:t>um bom ponto Q  para amplificação linear. </a:t>
            </a:r>
          </a:p>
        </p:txBody>
      </p:sp>
      <p:sp>
        <p:nvSpPr>
          <p:cNvPr id="32847" name="Text Box 79"/>
          <p:cNvSpPr txBox="1">
            <a:spLocks noChangeArrowheads="1"/>
          </p:cNvSpPr>
          <p:nvPr/>
        </p:nvSpPr>
        <p:spPr bwMode="auto">
          <a:xfrm>
            <a:off x="250825" y="2060575"/>
            <a:ext cx="8972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CE </a:t>
            </a:r>
            <a:r>
              <a:rPr kumimoji="0" lang="en-US"/>
              <a:t> =  V</a:t>
            </a:r>
            <a:r>
              <a:rPr kumimoji="0" lang="en-US" baseline="-25000"/>
              <a:t>CC</a:t>
            </a:r>
            <a:r>
              <a:rPr kumimoji="0" lang="en-US"/>
              <a:t> - V</a:t>
            </a:r>
            <a:r>
              <a:rPr kumimoji="0" lang="en-US" baseline="-25000"/>
              <a:t>R</a:t>
            </a:r>
            <a:r>
              <a:rPr kumimoji="0" lang="en-US" baseline="-50000"/>
              <a:t>L</a:t>
            </a:r>
            <a:r>
              <a:rPr kumimoji="0" lang="en-US"/>
              <a:t>  =  </a:t>
            </a:r>
            <a:r>
              <a:rPr kumimoji="0" lang="en-US">
                <a:solidFill>
                  <a:srgbClr val="FF0000"/>
                </a:solidFill>
              </a:rPr>
              <a:t>14 V - 14 V</a:t>
            </a:r>
            <a:r>
              <a:rPr kumimoji="0" lang="en-US"/>
              <a:t>  =  0 V </a:t>
            </a:r>
            <a:r>
              <a:rPr kumimoji="0" lang="en-US">
                <a:solidFill>
                  <a:srgbClr val="FF0000"/>
                </a:solidFill>
              </a:rPr>
              <a:t>(V</a:t>
            </a:r>
            <a:r>
              <a:rPr kumimoji="0" lang="en-US" baseline="-25000">
                <a:solidFill>
                  <a:srgbClr val="FF0000"/>
                </a:solidFill>
              </a:rPr>
              <a:t>CE </a:t>
            </a:r>
            <a:r>
              <a:rPr kumimoji="0" lang="en-US">
                <a:solidFill>
                  <a:srgbClr val="FF0000"/>
                </a:solidFill>
              </a:rPr>
              <a:t>é mais baixa)</a:t>
            </a:r>
            <a:endParaRPr kumimoji="0" lang="en-US"/>
          </a:p>
        </p:txBody>
      </p:sp>
      <p:sp>
        <p:nvSpPr>
          <p:cNvPr id="32848" name="AutoShape 80"/>
          <p:cNvSpPr>
            <a:spLocks noChangeArrowheads="1"/>
          </p:cNvSpPr>
          <p:nvPr/>
        </p:nvSpPr>
        <p:spPr bwMode="auto">
          <a:xfrm>
            <a:off x="6753225" y="5384800"/>
            <a:ext cx="1755775" cy="409575"/>
          </a:xfrm>
          <a:prstGeom prst="leftArrow">
            <a:avLst>
              <a:gd name="adj1" fmla="val 51167"/>
              <a:gd name="adj2" fmla="val 10659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849" name="Text Box 81"/>
          <p:cNvSpPr txBox="1">
            <a:spLocks noChangeArrowheads="1"/>
          </p:cNvSpPr>
          <p:nvPr/>
        </p:nvSpPr>
        <p:spPr bwMode="auto">
          <a:xfrm>
            <a:off x="6626225" y="5867400"/>
            <a:ext cx="2381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kumimoji="0" lang="en-US" sz="3200">
                <a:solidFill>
                  <a:srgbClr val="FF0000"/>
                </a:solidFill>
              </a:rPr>
              <a:t> é mais alto</a:t>
            </a:r>
            <a:endParaRPr kumimoji="0" lang="en-US" sz="320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21551" name="Line 82"/>
          <p:cNvSpPr>
            <a:spLocks noChangeShapeType="1"/>
          </p:cNvSpPr>
          <p:nvPr/>
        </p:nvSpPr>
        <p:spPr bwMode="auto">
          <a:xfrm flipV="1">
            <a:off x="6022975" y="4619625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38" grpId="0" animBg="1"/>
      <p:bldP spid="328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0" y="4190098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781300" y="4190098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289300" y="4190098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97300" y="4177398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333875" y="4193273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762500" y="4190098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308600" y="4190098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803900" y="4190098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308725" y="4177398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819900" y="4190098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047875" y="3513823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070100" y="3069323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070100" y="2659748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070100" y="2234298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936750" y="1786623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933575" y="1357998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1933575" y="903973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286250" y="4701273"/>
            <a:ext cx="2103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V</a:t>
            </a:r>
            <a:r>
              <a:rPr kumimoji="0" lang="en-US" baseline="-25000">
                <a:solidFill>
                  <a:srgbClr val="3333CC"/>
                </a:solidFill>
              </a:rPr>
              <a:t>CE </a:t>
            </a:r>
            <a:r>
              <a:rPr kumimoji="0" lang="en-US">
                <a:solidFill>
                  <a:srgbClr val="3333CC"/>
                </a:solidFill>
              </a:rPr>
              <a:t>em volts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422275" y="2231123"/>
            <a:ext cx="1647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I</a:t>
            </a:r>
            <a:r>
              <a:rPr kumimoji="0" lang="en-US" baseline="-25000">
                <a:solidFill>
                  <a:srgbClr val="3333CC"/>
                </a:solidFill>
              </a:rPr>
              <a:t>C </a:t>
            </a:r>
            <a:r>
              <a:rPr kumimoji="0" lang="en-US">
                <a:solidFill>
                  <a:srgbClr val="3333CC"/>
                </a:solidFill>
              </a:rPr>
              <a:t>em mA</a:t>
            </a:r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2470150" y="3196323"/>
            <a:ext cx="6143625" cy="1019175"/>
            <a:chOff x="1556" y="2178"/>
            <a:chExt cx="3870" cy="642"/>
          </a:xfrm>
        </p:grpSpPr>
        <p:sp>
          <p:nvSpPr>
            <p:cNvPr id="22599" name="Freeform 22"/>
            <p:cNvSpPr>
              <a:spLocks noChangeArrowheads="1"/>
            </p:cNvSpPr>
            <p:nvPr/>
          </p:nvSpPr>
          <p:spPr bwMode="auto">
            <a:xfrm>
              <a:off x="1556" y="2354"/>
              <a:ext cx="3207" cy="466"/>
            </a:xfrm>
            <a:custGeom>
              <a:avLst/>
              <a:gdLst>
                <a:gd name="T0" fmla="*/ 5 w 3208"/>
                <a:gd name="T1" fmla="*/ 464 h 467"/>
                <a:gd name="T2" fmla="*/ 27 w 3208"/>
                <a:gd name="T3" fmla="*/ 365 h 467"/>
                <a:gd name="T4" fmla="*/ 167 w 3208"/>
                <a:gd name="T5" fmla="*/ 83 h 467"/>
                <a:gd name="T6" fmla="*/ 746 w 3208"/>
                <a:gd name="T7" fmla="*/ 21 h 467"/>
                <a:gd name="T8" fmla="*/ 3205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0" name="Text Box 23"/>
            <p:cNvSpPr txBox="1">
              <a:spLocks noChangeArrowheads="1"/>
            </p:cNvSpPr>
            <p:nvPr/>
          </p:nvSpPr>
          <p:spPr bwMode="auto">
            <a:xfrm>
              <a:off x="4739" y="2178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20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0" name="Group 24"/>
          <p:cNvGrpSpPr>
            <a:grpSpLocks/>
          </p:cNvGrpSpPr>
          <p:nvPr/>
        </p:nvGrpSpPr>
        <p:grpSpPr bwMode="auto">
          <a:xfrm>
            <a:off x="2457450" y="3936098"/>
            <a:ext cx="5984875" cy="517525"/>
            <a:chOff x="1548" y="2644"/>
            <a:chExt cx="3770" cy="326"/>
          </a:xfrm>
        </p:grpSpPr>
        <p:sp>
          <p:nvSpPr>
            <p:cNvPr id="22597" name="Line 25"/>
            <p:cNvSpPr>
              <a:spLocks noChangeShapeType="1"/>
            </p:cNvSpPr>
            <p:nvPr/>
          </p:nvSpPr>
          <p:spPr bwMode="auto">
            <a:xfrm>
              <a:off x="1548" y="2807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8" name="Text Box 26"/>
            <p:cNvSpPr txBox="1">
              <a:spLocks noChangeArrowheads="1"/>
            </p:cNvSpPr>
            <p:nvPr/>
          </p:nvSpPr>
          <p:spPr bwMode="auto">
            <a:xfrm>
              <a:off x="4742" y="2644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1" name="Group 27"/>
          <p:cNvGrpSpPr>
            <a:grpSpLocks/>
          </p:cNvGrpSpPr>
          <p:nvPr/>
        </p:nvGrpSpPr>
        <p:grpSpPr bwMode="auto">
          <a:xfrm>
            <a:off x="2457450" y="789673"/>
            <a:ext cx="6334125" cy="3409950"/>
            <a:chOff x="1548" y="662"/>
            <a:chExt cx="3990" cy="2148"/>
          </a:xfrm>
        </p:grpSpPr>
        <p:sp>
          <p:nvSpPr>
            <p:cNvPr id="22595" name="Freeform 28"/>
            <p:cNvSpPr>
              <a:spLocks noChangeArrowheads="1"/>
            </p:cNvSpPr>
            <p:nvPr/>
          </p:nvSpPr>
          <p:spPr bwMode="auto">
            <a:xfrm>
              <a:off x="1548" y="844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4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6" name="Text Box 29"/>
            <p:cNvSpPr txBox="1">
              <a:spLocks noChangeArrowheads="1"/>
            </p:cNvSpPr>
            <p:nvPr/>
          </p:nvSpPr>
          <p:spPr bwMode="auto">
            <a:xfrm>
              <a:off x="4740" y="662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100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2" name="Group 30"/>
          <p:cNvGrpSpPr>
            <a:grpSpLocks/>
          </p:cNvGrpSpPr>
          <p:nvPr/>
        </p:nvGrpSpPr>
        <p:grpSpPr bwMode="auto">
          <a:xfrm>
            <a:off x="2438400" y="745223"/>
            <a:ext cx="5137150" cy="3495675"/>
            <a:chOff x="1536" y="634"/>
            <a:chExt cx="3236" cy="2202"/>
          </a:xfrm>
        </p:grpSpPr>
        <p:sp>
          <p:nvSpPr>
            <p:cNvPr id="22575" name="Line 31"/>
            <p:cNvSpPr>
              <a:spLocks noChangeShapeType="1"/>
            </p:cNvSpPr>
            <p:nvPr/>
          </p:nvSpPr>
          <p:spPr bwMode="auto">
            <a:xfrm>
              <a:off x="1536" y="63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76" name="Line 32"/>
            <p:cNvSpPr>
              <a:spLocks noChangeShapeType="1"/>
            </p:cNvSpPr>
            <p:nvPr/>
          </p:nvSpPr>
          <p:spPr bwMode="auto">
            <a:xfrm>
              <a:off x="1538" y="63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77" name="Line 33"/>
            <p:cNvSpPr>
              <a:spLocks noChangeShapeType="1"/>
            </p:cNvSpPr>
            <p:nvPr/>
          </p:nvSpPr>
          <p:spPr bwMode="auto">
            <a:xfrm>
              <a:off x="1540" y="9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78" name="Line 34"/>
            <p:cNvSpPr>
              <a:spLocks noChangeShapeType="1"/>
            </p:cNvSpPr>
            <p:nvPr/>
          </p:nvSpPr>
          <p:spPr bwMode="auto">
            <a:xfrm>
              <a:off x="1540" y="118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79" name="Line 35"/>
            <p:cNvSpPr>
              <a:spLocks noChangeShapeType="1"/>
            </p:cNvSpPr>
            <p:nvPr/>
          </p:nvSpPr>
          <p:spPr bwMode="auto">
            <a:xfrm>
              <a:off x="1540" y="145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0" name="Line 36"/>
            <p:cNvSpPr>
              <a:spLocks noChangeShapeType="1"/>
            </p:cNvSpPr>
            <p:nvPr/>
          </p:nvSpPr>
          <p:spPr bwMode="auto">
            <a:xfrm>
              <a:off x="1540" y="17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1" name="Line 37"/>
            <p:cNvSpPr>
              <a:spLocks noChangeShapeType="1"/>
            </p:cNvSpPr>
            <p:nvPr/>
          </p:nvSpPr>
          <p:spPr bwMode="auto">
            <a:xfrm>
              <a:off x="1540" y="20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2" name="Line 38"/>
            <p:cNvSpPr>
              <a:spLocks noChangeShapeType="1"/>
            </p:cNvSpPr>
            <p:nvPr/>
          </p:nvSpPr>
          <p:spPr bwMode="auto">
            <a:xfrm>
              <a:off x="1540" y="22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3" name="Line 39"/>
            <p:cNvSpPr>
              <a:spLocks noChangeShapeType="1"/>
            </p:cNvSpPr>
            <p:nvPr/>
          </p:nvSpPr>
          <p:spPr bwMode="auto">
            <a:xfrm>
              <a:off x="1540" y="255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4" name="Line 40"/>
            <p:cNvSpPr>
              <a:spLocks noChangeShapeType="1"/>
            </p:cNvSpPr>
            <p:nvPr/>
          </p:nvSpPr>
          <p:spPr bwMode="auto">
            <a:xfrm>
              <a:off x="1540" y="282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5" name="Line 41"/>
            <p:cNvSpPr>
              <a:spLocks noChangeShapeType="1"/>
            </p:cNvSpPr>
            <p:nvPr/>
          </p:nvSpPr>
          <p:spPr bwMode="auto">
            <a:xfrm>
              <a:off x="1858" y="644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6" name="Line 42"/>
            <p:cNvSpPr>
              <a:spLocks noChangeShapeType="1"/>
            </p:cNvSpPr>
            <p:nvPr/>
          </p:nvSpPr>
          <p:spPr bwMode="auto">
            <a:xfrm>
              <a:off x="2184" y="638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7" name="Line 43"/>
            <p:cNvSpPr>
              <a:spLocks noChangeShapeType="1"/>
            </p:cNvSpPr>
            <p:nvPr/>
          </p:nvSpPr>
          <p:spPr bwMode="auto">
            <a:xfrm>
              <a:off x="2510" y="642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8" name="Line 44"/>
            <p:cNvSpPr>
              <a:spLocks noChangeShapeType="1"/>
            </p:cNvSpPr>
            <p:nvPr/>
          </p:nvSpPr>
          <p:spPr bwMode="auto">
            <a:xfrm>
              <a:off x="2838" y="64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9" name="Line 45"/>
            <p:cNvSpPr>
              <a:spLocks noChangeShapeType="1"/>
            </p:cNvSpPr>
            <p:nvPr/>
          </p:nvSpPr>
          <p:spPr bwMode="auto">
            <a:xfrm>
              <a:off x="3172" y="638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0" name="Line 46"/>
            <p:cNvSpPr>
              <a:spLocks noChangeShapeType="1"/>
            </p:cNvSpPr>
            <p:nvPr/>
          </p:nvSpPr>
          <p:spPr bwMode="auto">
            <a:xfrm>
              <a:off x="3492" y="638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1" name="Line 47"/>
            <p:cNvSpPr>
              <a:spLocks noChangeShapeType="1"/>
            </p:cNvSpPr>
            <p:nvPr/>
          </p:nvSpPr>
          <p:spPr bwMode="auto">
            <a:xfrm>
              <a:off x="3824" y="64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2" name="Line 48"/>
            <p:cNvSpPr>
              <a:spLocks noChangeShapeType="1"/>
            </p:cNvSpPr>
            <p:nvPr/>
          </p:nvSpPr>
          <p:spPr bwMode="auto">
            <a:xfrm>
              <a:off x="4142" y="64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3" name="Line 49"/>
            <p:cNvSpPr>
              <a:spLocks noChangeShapeType="1"/>
            </p:cNvSpPr>
            <p:nvPr/>
          </p:nvSpPr>
          <p:spPr bwMode="auto">
            <a:xfrm>
              <a:off x="4460" y="64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4" name="Line 50"/>
            <p:cNvSpPr>
              <a:spLocks noChangeShapeType="1"/>
            </p:cNvSpPr>
            <p:nvPr/>
          </p:nvSpPr>
          <p:spPr bwMode="auto">
            <a:xfrm>
              <a:off x="4766" y="63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553" name="Group 51"/>
          <p:cNvGrpSpPr>
            <a:grpSpLocks/>
          </p:cNvGrpSpPr>
          <p:nvPr/>
        </p:nvGrpSpPr>
        <p:grpSpPr bwMode="auto">
          <a:xfrm>
            <a:off x="2463800" y="1348473"/>
            <a:ext cx="6149975" cy="2867025"/>
            <a:chOff x="1552" y="1014"/>
            <a:chExt cx="3874" cy="1806"/>
          </a:xfrm>
        </p:grpSpPr>
        <p:sp>
          <p:nvSpPr>
            <p:cNvPr id="22573" name="Freeform 52"/>
            <p:cNvSpPr>
              <a:spLocks noChangeArrowheads="1"/>
            </p:cNvSpPr>
            <p:nvPr/>
          </p:nvSpPr>
          <p:spPr bwMode="auto">
            <a:xfrm>
              <a:off x="1552" y="1200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74" name="Text Box 53"/>
            <p:cNvSpPr txBox="1">
              <a:spLocks noChangeArrowheads="1"/>
            </p:cNvSpPr>
            <p:nvPr/>
          </p:nvSpPr>
          <p:spPr bwMode="auto">
            <a:xfrm>
              <a:off x="4738" y="1014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80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4" name="Group 54"/>
          <p:cNvGrpSpPr>
            <a:grpSpLocks/>
          </p:cNvGrpSpPr>
          <p:nvPr/>
        </p:nvGrpSpPr>
        <p:grpSpPr bwMode="auto">
          <a:xfrm>
            <a:off x="2463800" y="1926323"/>
            <a:ext cx="6149975" cy="2289175"/>
            <a:chOff x="1552" y="1378"/>
            <a:chExt cx="3874" cy="1442"/>
          </a:xfrm>
        </p:grpSpPr>
        <p:sp>
          <p:nvSpPr>
            <p:cNvPr id="22571" name="Freeform 55"/>
            <p:cNvSpPr>
              <a:spLocks noChangeArrowheads="1"/>
            </p:cNvSpPr>
            <p:nvPr/>
          </p:nvSpPr>
          <p:spPr bwMode="auto">
            <a:xfrm>
              <a:off x="1552" y="1568"/>
              <a:ext cx="3222" cy="1252"/>
            </a:xfrm>
            <a:custGeom>
              <a:avLst/>
              <a:gdLst>
                <a:gd name="T0" fmla="*/ 0 w 3223"/>
                <a:gd name="T1" fmla="*/ 1250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72" name="Text Box 56"/>
            <p:cNvSpPr txBox="1">
              <a:spLocks noChangeArrowheads="1"/>
            </p:cNvSpPr>
            <p:nvPr/>
          </p:nvSpPr>
          <p:spPr bwMode="auto">
            <a:xfrm>
              <a:off x="4738" y="1378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60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5" name="Group 57"/>
          <p:cNvGrpSpPr>
            <a:grpSpLocks/>
          </p:cNvGrpSpPr>
          <p:nvPr/>
        </p:nvGrpSpPr>
        <p:grpSpPr bwMode="auto">
          <a:xfrm>
            <a:off x="2460625" y="2548623"/>
            <a:ext cx="6169025" cy="1682750"/>
            <a:chOff x="1550" y="1770"/>
            <a:chExt cx="3886" cy="1060"/>
          </a:xfrm>
        </p:grpSpPr>
        <p:sp>
          <p:nvSpPr>
            <p:cNvPr id="22569" name="Freeform 58"/>
            <p:cNvSpPr>
              <a:spLocks noChangeArrowheads="1"/>
            </p:cNvSpPr>
            <p:nvPr/>
          </p:nvSpPr>
          <p:spPr bwMode="auto">
            <a:xfrm>
              <a:off x="1550" y="1960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70" name="Text Box 59"/>
            <p:cNvSpPr txBox="1">
              <a:spLocks noChangeArrowheads="1"/>
            </p:cNvSpPr>
            <p:nvPr/>
          </p:nvSpPr>
          <p:spPr bwMode="auto">
            <a:xfrm>
              <a:off x="4750" y="177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0">
                  <a:solidFill>
                    <a:srgbClr val="3333CC"/>
                  </a:solidFill>
                </a:rPr>
                <a:t>40 </a:t>
              </a:r>
              <a:r>
                <a:rPr kumimoji="0" lang="en-US" b="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b="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33852" name="Line 60"/>
          <p:cNvSpPr>
            <a:spLocks noChangeShapeType="1"/>
          </p:cNvSpPr>
          <p:nvPr/>
        </p:nvSpPr>
        <p:spPr bwMode="auto">
          <a:xfrm flipV="1">
            <a:off x="2603500" y="-175527"/>
            <a:ext cx="1149350" cy="153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 rot="18387809">
            <a:off x="2587625" y="-502552"/>
            <a:ext cx="1349375" cy="1978025"/>
            <a:chOff x="1630" y="-152"/>
            <a:chExt cx="850" cy="1246"/>
          </a:xfrm>
        </p:grpSpPr>
        <p:sp>
          <p:nvSpPr>
            <p:cNvPr id="22567" name="Freeform 62"/>
            <p:cNvSpPr>
              <a:spLocks noChangeArrowheads="1"/>
            </p:cNvSpPr>
            <p:nvPr/>
          </p:nvSpPr>
          <p:spPr bwMode="auto">
            <a:xfrm>
              <a:off x="1630" y="-152"/>
              <a:ext cx="423" cy="622"/>
            </a:xfrm>
            <a:custGeom>
              <a:avLst/>
              <a:gdLst>
                <a:gd name="T0" fmla="*/ 67 w 1066"/>
                <a:gd name="T1" fmla="*/ 212 h 1065"/>
                <a:gd name="T2" fmla="*/ 48 w 1066"/>
                <a:gd name="T3" fmla="*/ 55 h 1065"/>
                <a:gd name="T4" fmla="*/ 34 w 1066"/>
                <a:gd name="T5" fmla="*/ 2 h 1065"/>
                <a:gd name="T6" fmla="*/ 20 w 1066"/>
                <a:gd name="T7" fmla="*/ 43 h 1065"/>
                <a:gd name="T8" fmla="*/ 0 w 1066"/>
                <a:gd name="T9" fmla="*/ 212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68" name="Freeform 63"/>
            <p:cNvSpPr>
              <a:spLocks noChangeArrowheads="1"/>
            </p:cNvSpPr>
            <p:nvPr/>
          </p:nvSpPr>
          <p:spPr bwMode="auto">
            <a:xfrm flipV="1">
              <a:off x="2057" y="472"/>
              <a:ext cx="423" cy="622"/>
            </a:xfrm>
            <a:custGeom>
              <a:avLst/>
              <a:gdLst>
                <a:gd name="T0" fmla="*/ 67 w 1066"/>
                <a:gd name="T1" fmla="*/ 212 h 1065"/>
                <a:gd name="T2" fmla="*/ 48 w 1066"/>
                <a:gd name="T3" fmla="*/ 55 h 1065"/>
                <a:gd name="T4" fmla="*/ 34 w 1066"/>
                <a:gd name="T5" fmla="*/ 2 h 1065"/>
                <a:gd name="T6" fmla="*/ 20 w 1066"/>
                <a:gd name="T7" fmla="*/ 43 h 1065"/>
                <a:gd name="T8" fmla="*/ 0 w 1066"/>
                <a:gd name="T9" fmla="*/ 212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856" name="Line 64"/>
          <p:cNvSpPr>
            <a:spLocks noChangeShapeType="1"/>
          </p:cNvSpPr>
          <p:nvPr/>
        </p:nvSpPr>
        <p:spPr bwMode="auto">
          <a:xfrm>
            <a:off x="2616200" y="1373873"/>
            <a:ext cx="3175" cy="5118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57" name="Line 65"/>
          <p:cNvSpPr>
            <a:spLocks noChangeShapeType="1"/>
          </p:cNvSpPr>
          <p:nvPr/>
        </p:nvSpPr>
        <p:spPr bwMode="auto">
          <a:xfrm flipH="1">
            <a:off x="3406775" y="1996173"/>
            <a:ext cx="3175" cy="4441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58" name="Text Box 66"/>
          <p:cNvSpPr txBox="1">
            <a:spLocks noChangeArrowheads="1"/>
          </p:cNvSpPr>
          <p:nvPr/>
        </p:nvSpPr>
        <p:spPr bwMode="auto">
          <a:xfrm>
            <a:off x="3470275" y="5450573"/>
            <a:ext cx="300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FF0000"/>
                </a:solidFill>
              </a:rPr>
              <a:t>A saída não linear.</a:t>
            </a:r>
          </a:p>
        </p:txBody>
      </p:sp>
      <p:sp>
        <p:nvSpPr>
          <p:cNvPr id="33859" name="Oval 67"/>
          <p:cNvSpPr>
            <a:spLocks noChangeArrowheads="1"/>
          </p:cNvSpPr>
          <p:nvPr/>
        </p:nvSpPr>
        <p:spPr bwMode="auto">
          <a:xfrm>
            <a:off x="2543175" y="1256398"/>
            <a:ext cx="180975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60" name="Line 68"/>
          <p:cNvSpPr>
            <a:spLocks noChangeShapeType="1"/>
          </p:cNvSpPr>
          <p:nvPr/>
        </p:nvSpPr>
        <p:spPr bwMode="auto">
          <a:xfrm flipV="1">
            <a:off x="3409950" y="516623"/>
            <a:ext cx="1089025" cy="1466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3" name="Line 69"/>
          <p:cNvSpPr>
            <a:spLocks noChangeShapeType="1"/>
          </p:cNvSpPr>
          <p:nvPr/>
        </p:nvSpPr>
        <p:spPr bwMode="auto">
          <a:xfrm>
            <a:off x="2438400" y="1177023"/>
            <a:ext cx="3644900" cy="3003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62" name="Freeform 70"/>
          <p:cNvSpPr>
            <a:spLocks noChangeArrowheads="1"/>
          </p:cNvSpPr>
          <p:nvPr/>
        </p:nvSpPr>
        <p:spPr bwMode="auto">
          <a:xfrm rot="16200000" flipV="1">
            <a:off x="2673350" y="4398061"/>
            <a:ext cx="673100" cy="800100"/>
          </a:xfrm>
          <a:custGeom>
            <a:avLst/>
            <a:gdLst>
              <a:gd name="T0" fmla="*/ 2147483647 w 1066"/>
              <a:gd name="T1" fmla="*/ 2147483647 h 1065"/>
              <a:gd name="T2" fmla="*/ 2147483647 w 1066"/>
              <a:gd name="T3" fmla="*/ 2147483647 h 1065"/>
              <a:gd name="T4" fmla="*/ 2147483647 w 1066"/>
              <a:gd name="T5" fmla="*/ 2147483647 h 1065"/>
              <a:gd name="T6" fmla="*/ 2147483647 w 1066"/>
              <a:gd name="T7" fmla="*/ 2147483647 h 1065"/>
              <a:gd name="T8" fmla="*/ 0 w 1066"/>
              <a:gd name="T9" fmla="*/ 2147483647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6"/>
              <a:gd name="T16" fmla="*/ 0 h 1065"/>
              <a:gd name="T17" fmla="*/ 1066 w 1066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6" h="1065">
                <a:moveTo>
                  <a:pt x="1066" y="1065"/>
                </a:moveTo>
                <a:cubicBezTo>
                  <a:pt x="1016" y="934"/>
                  <a:pt x="854" y="455"/>
                  <a:pt x="766" y="279"/>
                </a:cubicBezTo>
                <a:cubicBezTo>
                  <a:pt x="678" y="103"/>
                  <a:pt x="612" y="20"/>
                  <a:pt x="538" y="10"/>
                </a:cubicBezTo>
                <a:cubicBezTo>
                  <a:pt x="464" y="0"/>
                  <a:pt x="411" y="41"/>
                  <a:pt x="321" y="217"/>
                </a:cubicBezTo>
                <a:cubicBezTo>
                  <a:pt x="231" y="393"/>
                  <a:pt x="67" y="888"/>
                  <a:pt x="0" y="106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63" name="Freeform 71"/>
          <p:cNvSpPr>
            <a:spLocks noChangeArrowheads="1"/>
          </p:cNvSpPr>
          <p:nvPr/>
        </p:nvSpPr>
        <p:spPr bwMode="auto">
          <a:xfrm rot="16200000" flipV="1">
            <a:off x="2673350" y="5629961"/>
            <a:ext cx="673100" cy="800100"/>
          </a:xfrm>
          <a:custGeom>
            <a:avLst/>
            <a:gdLst>
              <a:gd name="T0" fmla="*/ 2147483647 w 1066"/>
              <a:gd name="T1" fmla="*/ 2147483647 h 1065"/>
              <a:gd name="T2" fmla="*/ 2147483647 w 1066"/>
              <a:gd name="T3" fmla="*/ 2147483647 h 1065"/>
              <a:gd name="T4" fmla="*/ 2147483647 w 1066"/>
              <a:gd name="T5" fmla="*/ 2147483647 h 1065"/>
              <a:gd name="T6" fmla="*/ 2147483647 w 1066"/>
              <a:gd name="T7" fmla="*/ 2147483647 h 1065"/>
              <a:gd name="T8" fmla="*/ 0 w 1066"/>
              <a:gd name="T9" fmla="*/ 2147483647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6"/>
              <a:gd name="T16" fmla="*/ 0 h 1065"/>
              <a:gd name="T17" fmla="*/ 1066 w 1066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6" h="1065">
                <a:moveTo>
                  <a:pt x="1066" y="1065"/>
                </a:moveTo>
                <a:cubicBezTo>
                  <a:pt x="1016" y="934"/>
                  <a:pt x="854" y="455"/>
                  <a:pt x="766" y="279"/>
                </a:cubicBezTo>
                <a:cubicBezTo>
                  <a:pt x="678" y="103"/>
                  <a:pt x="612" y="20"/>
                  <a:pt x="538" y="10"/>
                </a:cubicBezTo>
                <a:cubicBezTo>
                  <a:pt x="464" y="0"/>
                  <a:pt x="411" y="41"/>
                  <a:pt x="321" y="217"/>
                </a:cubicBezTo>
                <a:cubicBezTo>
                  <a:pt x="231" y="393"/>
                  <a:pt x="67" y="888"/>
                  <a:pt x="0" y="106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6" name="Text Box 72"/>
          <p:cNvSpPr txBox="1">
            <a:spLocks noChangeArrowheads="1"/>
          </p:cNvSpPr>
          <p:nvPr/>
        </p:nvSpPr>
        <p:spPr bwMode="auto">
          <a:xfrm>
            <a:off x="4445458" y="43542"/>
            <a:ext cx="47420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400" b="0" dirty="0">
                <a:latin typeface="Calibri" pitchFamily="34" charset="0"/>
              </a:rPr>
              <a:t>Um </a:t>
            </a:r>
            <a:r>
              <a:rPr kumimoji="0" lang="en-US" b="0" dirty="0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kumimoji="0" lang="en-US" b="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latin typeface="Calibri" pitchFamily="34" charset="0"/>
              </a:rPr>
              <a:t>mais</a:t>
            </a:r>
            <a:r>
              <a:rPr kumimoji="0" lang="en-US" sz="2400" b="0" dirty="0">
                <a:latin typeface="Calibri" pitchFamily="34" charset="0"/>
              </a:rPr>
              <a:t> alto </a:t>
            </a:r>
            <a:r>
              <a:rPr kumimoji="0" lang="en-US" sz="2400" b="0" dirty="0" err="1" smtClean="0">
                <a:latin typeface="Calibri" pitchFamily="34" charset="0"/>
              </a:rPr>
              <a:t>causa</a:t>
            </a:r>
            <a:r>
              <a:rPr kumimoji="0" lang="en-US" sz="2400" b="0" dirty="0" smtClean="0">
                <a:latin typeface="Calibri" pitchFamily="34" charset="0"/>
              </a:rPr>
              <a:t> </a:t>
            </a:r>
            <a:r>
              <a:rPr kumimoji="0" lang="en-US" sz="2400" b="0" dirty="0" err="1" smtClean="0">
                <a:latin typeface="Calibri" pitchFamily="34" charset="0"/>
              </a:rPr>
              <a:t>saturação</a:t>
            </a:r>
            <a:r>
              <a:rPr kumimoji="0" lang="en-US" sz="2400" b="0" dirty="0">
                <a:latin typeface="Calibri" pitchFamily="34" charset="0"/>
              </a:rPr>
              <a:t>.</a:t>
            </a:r>
            <a:endParaRPr kumimoji="0" lang="en-US" sz="2400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2" grpId="0" animBg="1"/>
      <p:bldP spid="33856" grpId="0" animBg="1"/>
      <p:bldP spid="33857" grpId="0" animBg="1"/>
      <p:bldP spid="33859" grpId="0" animBg="1"/>
      <p:bldP spid="33860" grpId="0" animBg="1"/>
      <p:bldP spid="33862" grpId="0" animBg="1"/>
      <p:bldP spid="338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3771900" y="461962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4137025" y="5257800"/>
            <a:ext cx="565150" cy="565150"/>
            <a:chOff x="2606" y="3312"/>
            <a:chExt cx="356" cy="356"/>
          </a:xfrm>
        </p:grpSpPr>
        <p:sp>
          <p:nvSpPr>
            <p:cNvPr id="23621" name="Line 4"/>
            <p:cNvSpPr>
              <a:spLocks noChangeShapeType="1"/>
            </p:cNvSpPr>
            <p:nvPr/>
          </p:nvSpPr>
          <p:spPr bwMode="auto">
            <a:xfrm>
              <a:off x="2606" y="3312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2" name="AutoShape 5"/>
            <p:cNvSpPr>
              <a:spLocks noChangeArrowheads="1"/>
            </p:cNvSpPr>
            <p:nvPr/>
          </p:nvSpPr>
          <p:spPr bwMode="auto">
            <a:xfrm rot="5480873" flipH="1" flipV="1">
              <a:off x="2611" y="331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3556" name="Line 6"/>
          <p:cNvSpPr>
            <a:spLocks noChangeShapeType="1"/>
          </p:cNvSpPr>
          <p:nvPr/>
        </p:nvSpPr>
        <p:spPr bwMode="auto">
          <a:xfrm flipH="1">
            <a:off x="2654300" y="5092700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4124325" y="434657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4124325" y="478472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3559" name="Group 9"/>
          <p:cNvGrpSpPr>
            <a:grpSpLocks/>
          </p:cNvGrpSpPr>
          <p:nvPr/>
        </p:nvGrpSpPr>
        <p:grpSpPr bwMode="auto">
          <a:xfrm>
            <a:off x="4556125" y="3498850"/>
            <a:ext cx="247650" cy="654050"/>
            <a:chOff x="2870" y="2204"/>
            <a:chExt cx="156" cy="412"/>
          </a:xfrm>
        </p:grpSpPr>
        <p:sp>
          <p:nvSpPr>
            <p:cNvPr id="23614" name="Line 10"/>
            <p:cNvSpPr>
              <a:spLocks noChangeShapeType="1"/>
            </p:cNvSpPr>
            <p:nvPr/>
          </p:nvSpPr>
          <p:spPr bwMode="auto">
            <a:xfrm flipH="1" flipV="1">
              <a:off x="2874" y="224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5" name="Line 11"/>
            <p:cNvSpPr>
              <a:spLocks noChangeShapeType="1"/>
            </p:cNvSpPr>
            <p:nvPr/>
          </p:nvSpPr>
          <p:spPr bwMode="auto">
            <a:xfrm flipH="1" flipV="1">
              <a:off x="2872" y="23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6" name="Line 12"/>
            <p:cNvSpPr>
              <a:spLocks noChangeShapeType="1"/>
            </p:cNvSpPr>
            <p:nvPr/>
          </p:nvSpPr>
          <p:spPr bwMode="auto">
            <a:xfrm flipH="1" flipV="1">
              <a:off x="2870" y="251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7" name="Line 13"/>
            <p:cNvSpPr>
              <a:spLocks noChangeShapeType="1"/>
            </p:cNvSpPr>
            <p:nvPr/>
          </p:nvSpPr>
          <p:spPr bwMode="auto">
            <a:xfrm flipV="1">
              <a:off x="2870" y="244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8" name="Line 14"/>
            <p:cNvSpPr>
              <a:spLocks noChangeShapeType="1"/>
            </p:cNvSpPr>
            <p:nvPr/>
          </p:nvSpPr>
          <p:spPr bwMode="auto">
            <a:xfrm flipV="1">
              <a:off x="2874" y="230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9" name="Line 15"/>
            <p:cNvSpPr>
              <a:spLocks noChangeShapeType="1"/>
            </p:cNvSpPr>
            <p:nvPr/>
          </p:nvSpPr>
          <p:spPr bwMode="auto">
            <a:xfrm flipV="1">
              <a:off x="2876" y="220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0" name="Line 16"/>
            <p:cNvSpPr>
              <a:spLocks noChangeShapeType="1"/>
            </p:cNvSpPr>
            <p:nvPr/>
          </p:nvSpPr>
          <p:spPr bwMode="auto">
            <a:xfrm flipV="1">
              <a:off x="2948" y="258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 rot="5400002" flipV="1">
            <a:off x="5784850" y="4067175"/>
            <a:ext cx="482600" cy="615950"/>
            <a:chOff x="3644" y="2562"/>
            <a:chExt cx="305" cy="388"/>
          </a:xfrm>
        </p:grpSpPr>
        <p:sp>
          <p:nvSpPr>
            <p:cNvPr id="23610" name="Line 18"/>
            <p:cNvSpPr>
              <a:spLocks noChangeShapeType="1"/>
            </p:cNvSpPr>
            <p:nvPr/>
          </p:nvSpPr>
          <p:spPr bwMode="auto">
            <a:xfrm>
              <a:off x="3644" y="256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1" name="Line 19"/>
            <p:cNvSpPr>
              <a:spLocks noChangeShapeType="1"/>
            </p:cNvSpPr>
            <p:nvPr/>
          </p:nvSpPr>
          <p:spPr bwMode="auto">
            <a:xfrm>
              <a:off x="3854" y="256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2" name="Line 20"/>
            <p:cNvSpPr>
              <a:spLocks noChangeShapeType="1"/>
            </p:cNvSpPr>
            <p:nvPr/>
          </p:nvSpPr>
          <p:spPr bwMode="auto">
            <a:xfrm>
              <a:off x="3949" y="264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3" name="Line 21"/>
            <p:cNvSpPr>
              <a:spLocks noChangeShapeType="1"/>
            </p:cNvSpPr>
            <p:nvPr/>
          </p:nvSpPr>
          <p:spPr bwMode="auto">
            <a:xfrm>
              <a:off x="3750" y="264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61" name="Group 22"/>
          <p:cNvGrpSpPr>
            <a:grpSpLocks/>
          </p:cNvGrpSpPr>
          <p:nvPr/>
        </p:nvGrpSpPr>
        <p:grpSpPr bwMode="auto">
          <a:xfrm>
            <a:off x="4292600" y="6061075"/>
            <a:ext cx="762000" cy="304800"/>
            <a:chOff x="2704" y="3818"/>
            <a:chExt cx="480" cy="192"/>
          </a:xfrm>
        </p:grpSpPr>
        <p:sp>
          <p:nvSpPr>
            <p:cNvPr id="23607" name="Line 23"/>
            <p:cNvSpPr>
              <a:spLocks noChangeShapeType="1"/>
            </p:cNvSpPr>
            <p:nvPr/>
          </p:nvSpPr>
          <p:spPr bwMode="auto">
            <a:xfrm>
              <a:off x="2704" y="381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8" name="Line 24"/>
            <p:cNvSpPr>
              <a:spLocks noChangeShapeType="1"/>
            </p:cNvSpPr>
            <p:nvPr/>
          </p:nvSpPr>
          <p:spPr bwMode="auto">
            <a:xfrm>
              <a:off x="2800" y="391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9" name="Line 25"/>
            <p:cNvSpPr>
              <a:spLocks noChangeShapeType="1"/>
            </p:cNvSpPr>
            <p:nvPr/>
          </p:nvSpPr>
          <p:spPr bwMode="auto">
            <a:xfrm>
              <a:off x="2896" y="401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62" name="Group 26"/>
          <p:cNvGrpSpPr>
            <a:grpSpLocks/>
          </p:cNvGrpSpPr>
          <p:nvPr/>
        </p:nvGrpSpPr>
        <p:grpSpPr bwMode="auto">
          <a:xfrm>
            <a:off x="2454275" y="4838700"/>
            <a:ext cx="174625" cy="482600"/>
            <a:chOff x="1546" y="3048"/>
            <a:chExt cx="110" cy="304"/>
          </a:xfrm>
        </p:grpSpPr>
        <p:sp>
          <p:nvSpPr>
            <p:cNvPr id="23605" name="Line 27"/>
            <p:cNvSpPr>
              <a:spLocks noChangeShapeType="1"/>
            </p:cNvSpPr>
            <p:nvPr/>
          </p:nvSpPr>
          <p:spPr bwMode="auto">
            <a:xfrm>
              <a:off x="1656" y="3048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6" name="Freeform 28"/>
            <p:cNvSpPr>
              <a:spLocks noChangeArrowheads="1"/>
            </p:cNvSpPr>
            <p:nvPr/>
          </p:nvSpPr>
          <p:spPr bwMode="auto">
            <a:xfrm>
              <a:off x="1546" y="3048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14 w 97"/>
                <a:gd name="T3" fmla="*/ 36 h 455"/>
                <a:gd name="T4" fmla="*/ 14 w 97"/>
                <a:gd name="T5" fmla="*/ 89 h 455"/>
                <a:gd name="T6" fmla="*/ 2 w 97"/>
                <a:gd name="T7" fmla="*/ 123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63" name="Group 29"/>
          <p:cNvGrpSpPr>
            <a:grpSpLocks/>
          </p:cNvGrpSpPr>
          <p:nvPr/>
        </p:nvGrpSpPr>
        <p:grpSpPr bwMode="auto">
          <a:xfrm>
            <a:off x="3244850" y="3536950"/>
            <a:ext cx="247650" cy="654050"/>
            <a:chOff x="2044" y="2228"/>
            <a:chExt cx="156" cy="412"/>
          </a:xfrm>
        </p:grpSpPr>
        <p:sp>
          <p:nvSpPr>
            <p:cNvPr id="23598" name="Line 30"/>
            <p:cNvSpPr>
              <a:spLocks noChangeShapeType="1"/>
            </p:cNvSpPr>
            <p:nvPr/>
          </p:nvSpPr>
          <p:spPr bwMode="auto">
            <a:xfrm flipH="1" flipV="1">
              <a:off x="2048" y="227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9" name="Line 31"/>
            <p:cNvSpPr>
              <a:spLocks noChangeShapeType="1"/>
            </p:cNvSpPr>
            <p:nvPr/>
          </p:nvSpPr>
          <p:spPr bwMode="auto">
            <a:xfrm flipH="1" flipV="1">
              <a:off x="2046" y="240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0" name="Line 32"/>
            <p:cNvSpPr>
              <a:spLocks noChangeShapeType="1"/>
            </p:cNvSpPr>
            <p:nvPr/>
          </p:nvSpPr>
          <p:spPr bwMode="auto">
            <a:xfrm flipH="1" flipV="1">
              <a:off x="2044" y="25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1" name="Line 33"/>
            <p:cNvSpPr>
              <a:spLocks noChangeShapeType="1"/>
            </p:cNvSpPr>
            <p:nvPr/>
          </p:nvSpPr>
          <p:spPr bwMode="auto">
            <a:xfrm flipV="1">
              <a:off x="2044" y="246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2" name="Line 34"/>
            <p:cNvSpPr>
              <a:spLocks noChangeShapeType="1"/>
            </p:cNvSpPr>
            <p:nvPr/>
          </p:nvSpPr>
          <p:spPr bwMode="auto">
            <a:xfrm flipV="1">
              <a:off x="2048" y="233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3" name="Line 35"/>
            <p:cNvSpPr>
              <a:spLocks noChangeShapeType="1"/>
            </p:cNvSpPr>
            <p:nvPr/>
          </p:nvSpPr>
          <p:spPr bwMode="auto">
            <a:xfrm flipV="1">
              <a:off x="2050" y="222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4" name="Line 36"/>
            <p:cNvSpPr>
              <a:spLocks noChangeShapeType="1"/>
            </p:cNvSpPr>
            <p:nvPr/>
          </p:nvSpPr>
          <p:spPr bwMode="auto">
            <a:xfrm flipV="1">
              <a:off x="2122" y="261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64" name="Group 37"/>
          <p:cNvGrpSpPr>
            <a:grpSpLocks/>
          </p:cNvGrpSpPr>
          <p:nvPr/>
        </p:nvGrpSpPr>
        <p:grpSpPr bwMode="auto">
          <a:xfrm>
            <a:off x="5654675" y="4921250"/>
            <a:ext cx="762000" cy="304800"/>
            <a:chOff x="3562" y="3100"/>
            <a:chExt cx="480" cy="192"/>
          </a:xfrm>
        </p:grpSpPr>
        <p:sp>
          <p:nvSpPr>
            <p:cNvPr id="23595" name="Line 38"/>
            <p:cNvSpPr>
              <a:spLocks noChangeShapeType="1"/>
            </p:cNvSpPr>
            <p:nvPr/>
          </p:nvSpPr>
          <p:spPr bwMode="auto">
            <a:xfrm>
              <a:off x="3562" y="310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6" name="Line 39"/>
            <p:cNvSpPr>
              <a:spLocks noChangeShapeType="1"/>
            </p:cNvSpPr>
            <p:nvPr/>
          </p:nvSpPr>
          <p:spPr bwMode="auto">
            <a:xfrm>
              <a:off x="3658" y="319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7" name="Line 40"/>
            <p:cNvSpPr>
              <a:spLocks noChangeShapeType="1"/>
            </p:cNvSpPr>
            <p:nvPr/>
          </p:nvSpPr>
          <p:spPr bwMode="auto">
            <a:xfrm>
              <a:off x="3754" y="329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65" name="Group 41"/>
          <p:cNvGrpSpPr>
            <a:grpSpLocks/>
          </p:cNvGrpSpPr>
          <p:nvPr/>
        </p:nvGrpSpPr>
        <p:grpSpPr bwMode="auto">
          <a:xfrm>
            <a:off x="1374775" y="6048375"/>
            <a:ext cx="762000" cy="304800"/>
            <a:chOff x="866" y="3810"/>
            <a:chExt cx="480" cy="192"/>
          </a:xfrm>
        </p:grpSpPr>
        <p:sp>
          <p:nvSpPr>
            <p:cNvPr id="23592" name="Line 42"/>
            <p:cNvSpPr>
              <a:spLocks noChangeShapeType="1"/>
            </p:cNvSpPr>
            <p:nvPr/>
          </p:nvSpPr>
          <p:spPr bwMode="auto">
            <a:xfrm>
              <a:off x="866" y="381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3" name="Line 43"/>
            <p:cNvSpPr>
              <a:spLocks noChangeShapeType="1"/>
            </p:cNvSpPr>
            <p:nvPr/>
          </p:nvSpPr>
          <p:spPr bwMode="auto">
            <a:xfrm>
              <a:off x="962" y="390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4" name="Line 44"/>
            <p:cNvSpPr>
              <a:spLocks noChangeShapeType="1"/>
            </p:cNvSpPr>
            <p:nvPr/>
          </p:nvSpPr>
          <p:spPr bwMode="auto">
            <a:xfrm>
              <a:off x="1058" y="400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66" name="Group 45"/>
          <p:cNvGrpSpPr>
            <a:grpSpLocks/>
          </p:cNvGrpSpPr>
          <p:nvPr/>
        </p:nvGrpSpPr>
        <p:grpSpPr bwMode="auto">
          <a:xfrm>
            <a:off x="1508125" y="5330825"/>
            <a:ext cx="508000" cy="508000"/>
            <a:chOff x="950" y="3358"/>
            <a:chExt cx="320" cy="320"/>
          </a:xfrm>
        </p:grpSpPr>
        <p:sp>
          <p:nvSpPr>
            <p:cNvPr id="23588" name="Oval 46"/>
            <p:cNvSpPr>
              <a:spLocks noChangeArrowheads="1"/>
            </p:cNvSpPr>
            <p:nvPr/>
          </p:nvSpPr>
          <p:spPr bwMode="auto">
            <a:xfrm>
              <a:off x="950" y="3358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3589" name="Group 47"/>
            <p:cNvGrpSpPr>
              <a:grpSpLocks/>
            </p:cNvGrpSpPr>
            <p:nvPr/>
          </p:nvGrpSpPr>
          <p:grpSpPr bwMode="auto">
            <a:xfrm>
              <a:off x="1020" y="3448"/>
              <a:ext cx="186" cy="150"/>
              <a:chOff x="1020" y="3448"/>
              <a:chExt cx="186" cy="150"/>
            </a:xfrm>
          </p:grpSpPr>
          <p:sp>
            <p:nvSpPr>
              <p:cNvPr id="23590" name="Freeform 48"/>
              <p:cNvSpPr>
                <a:spLocks noChangeArrowheads="1"/>
              </p:cNvSpPr>
              <p:nvPr/>
            </p:nvSpPr>
            <p:spPr bwMode="auto">
              <a:xfrm>
                <a:off x="1020" y="3448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591" name="Freeform 49"/>
              <p:cNvSpPr>
                <a:spLocks noChangeArrowheads="1"/>
              </p:cNvSpPr>
              <p:nvPr/>
            </p:nvSpPr>
            <p:spPr bwMode="auto">
              <a:xfrm flipV="1">
                <a:off x="1113" y="3522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3567" name="Line 50"/>
          <p:cNvSpPr>
            <a:spLocks noChangeShapeType="1"/>
          </p:cNvSpPr>
          <p:nvPr/>
        </p:nvSpPr>
        <p:spPr bwMode="auto">
          <a:xfrm flipH="1">
            <a:off x="3365500" y="4200525"/>
            <a:ext cx="0" cy="885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68" name="Line 51"/>
          <p:cNvSpPr>
            <a:spLocks noChangeShapeType="1"/>
          </p:cNvSpPr>
          <p:nvPr/>
        </p:nvSpPr>
        <p:spPr bwMode="auto">
          <a:xfrm>
            <a:off x="4679950" y="41497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69" name="Line 52"/>
          <p:cNvSpPr>
            <a:spLocks noChangeShapeType="1"/>
          </p:cNvSpPr>
          <p:nvPr/>
        </p:nvSpPr>
        <p:spPr bwMode="auto">
          <a:xfrm>
            <a:off x="4683125" y="58134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0" name="Line 53"/>
          <p:cNvSpPr>
            <a:spLocks noChangeShapeType="1"/>
          </p:cNvSpPr>
          <p:nvPr/>
        </p:nvSpPr>
        <p:spPr bwMode="auto">
          <a:xfrm flipV="1">
            <a:off x="6029325" y="4635500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1" name="Line 54"/>
          <p:cNvSpPr>
            <a:spLocks noChangeShapeType="1"/>
          </p:cNvSpPr>
          <p:nvPr/>
        </p:nvSpPr>
        <p:spPr bwMode="auto">
          <a:xfrm>
            <a:off x="3333750" y="3165475"/>
            <a:ext cx="269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2" name="Line 55"/>
          <p:cNvSpPr>
            <a:spLocks noChangeShapeType="1"/>
          </p:cNvSpPr>
          <p:nvPr/>
        </p:nvSpPr>
        <p:spPr bwMode="auto">
          <a:xfrm>
            <a:off x="6026150" y="3152775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3" name="Line 56"/>
          <p:cNvSpPr>
            <a:spLocks noChangeShapeType="1"/>
          </p:cNvSpPr>
          <p:nvPr/>
        </p:nvSpPr>
        <p:spPr bwMode="auto">
          <a:xfrm>
            <a:off x="3349625" y="3168650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4" name="Line 57"/>
          <p:cNvSpPr>
            <a:spLocks noChangeShapeType="1"/>
          </p:cNvSpPr>
          <p:nvPr/>
        </p:nvSpPr>
        <p:spPr bwMode="auto">
          <a:xfrm flipH="1" flipV="1">
            <a:off x="4660900" y="3200400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5" name="Line 58"/>
          <p:cNvSpPr>
            <a:spLocks noChangeShapeType="1"/>
          </p:cNvSpPr>
          <p:nvPr/>
        </p:nvSpPr>
        <p:spPr bwMode="auto">
          <a:xfrm flipH="1">
            <a:off x="1755775" y="5089525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6" name="Line 59"/>
          <p:cNvSpPr>
            <a:spLocks noChangeShapeType="1"/>
          </p:cNvSpPr>
          <p:nvPr/>
        </p:nvSpPr>
        <p:spPr bwMode="auto">
          <a:xfrm flipH="1">
            <a:off x="1755775" y="507047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7" name="Line 60"/>
          <p:cNvSpPr>
            <a:spLocks noChangeShapeType="1"/>
          </p:cNvSpPr>
          <p:nvPr/>
        </p:nvSpPr>
        <p:spPr bwMode="auto">
          <a:xfrm flipH="1">
            <a:off x="1762125" y="58483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8" name="Text Box 61"/>
          <p:cNvSpPr txBox="1">
            <a:spLocks noChangeArrowheads="1"/>
          </p:cNvSpPr>
          <p:nvPr/>
        </p:nvSpPr>
        <p:spPr bwMode="auto">
          <a:xfrm>
            <a:off x="2632075" y="3533775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3579" name="Text Box 62"/>
          <p:cNvSpPr txBox="1">
            <a:spLocks noChangeArrowheads="1"/>
          </p:cNvSpPr>
          <p:nvPr/>
        </p:nvSpPr>
        <p:spPr bwMode="auto">
          <a:xfrm>
            <a:off x="2276475" y="5229225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</a:rPr>
              <a:t>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3580" name="Text Box 63"/>
          <p:cNvSpPr txBox="1">
            <a:spLocks noChangeArrowheads="1"/>
          </p:cNvSpPr>
          <p:nvPr/>
        </p:nvSpPr>
        <p:spPr bwMode="auto">
          <a:xfrm>
            <a:off x="4546600" y="528955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3581" name="Text Box 64"/>
          <p:cNvSpPr txBox="1">
            <a:spLocks noChangeArrowheads="1"/>
          </p:cNvSpPr>
          <p:nvPr/>
        </p:nvSpPr>
        <p:spPr bwMode="auto">
          <a:xfrm>
            <a:off x="3346450" y="500380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3582" name="Text Box 65"/>
          <p:cNvSpPr txBox="1">
            <a:spLocks noChangeArrowheads="1"/>
          </p:cNvSpPr>
          <p:nvPr/>
        </p:nvSpPr>
        <p:spPr bwMode="auto">
          <a:xfrm>
            <a:off x="4508500" y="4318000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583" name="Text Box 66"/>
          <p:cNvSpPr txBox="1">
            <a:spLocks noChangeArrowheads="1"/>
          </p:cNvSpPr>
          <p:nvPr/>
        </p:nvSpPr>
        <p:spPr bwMode="auto">
          <a:xfrm>
            <a:off x="4756150" y="3549650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3584" name="Text Box 67"/>
          <p:cNvSpPr txBox="1">
            <a:spLocks noChangeArrowheads="1"/>
          </p:cNvSpPr>
          <p:nvPr/>
        </p:nvSpPr>
        <p:spPr bwMode="auto">
          <a:xfrm>
            <a:off x="6346825" y="4089400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4884" name="Text Box 68"/>
          <p:cNvSpPr txBox="1">
            <a:spLocks noChangeArrowheads="1"/>
          </p:cNvSpPr>
          <p:nvPr/>
        </p:nvSpPr>
        <p:spPr bwMode="auto">
          <a:xfrm>
            <a:off x="2409825" y="1123950"/>
            <a:ext cx="49593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>
                <a:solidFill>
                  <a:srgbClr val="3333CC"/>
                </a:solidFill>
              </a:rPr>
              <a:t>É</a:t>
            </a:r>
            <a:r>
              <a:rPr kumimoji="0" lang="en-US" sz="4400">
                <a:solidFill>
                  <a:srgbClr val="3333CC"/>
                </a:solidFill>
                <a:latin typeface="Symbol" pitchFamily="18" charset="2"/>
              </a:rPr>
              <a:t> </a:t>
            </a:r>
            <a:r>
              <a:rPr kumimoji="0" lang="en-US" sz="4400">
                <a:solidFill>
                  <a:srgbClr val="3333CC"/>
                </a:solidFill>
              </a:rPr>
              <a:t>dependente de </a:t>
            </a:r>
            <a:r>
              <a:rPr kumimoji="0" lang="en-US" sz="4400">
                <a:solidFill>
                  <a:srgbClr val="3333CC"/>
                </a:solidFill>
                <a:latin typeface="Symbol" pitchFamily="18" charset="2"/>
              </a:rPr>
              <a:t>b</a:t>
            </a:r>
            <a:r>
              <a:rPr kumimoji="0" lang="en-US" sz="4400">
                <a:solidFill>
                  <a:srgbClr val="3333CC"/>
                </a:solidFill>
              </a:rPr>
              <a:t> !</a:t>
            </a:r>
            <a:endParaRPr kumimoji="0" lang="en-US" sz="4400">
              <a:solidFill>
                <a:srgbClr val="3333CC"/>
              </a:solidFill>
              <a:latin typeface="Symbol" pitchFamily="18" charset="2"/>
            </a:endParaRPr>
          </a:p>
        </p:txBody>
      </p:sp>
      <p:sp>
        <p:nvSpPr>
          <p:cNvPr id="34885" name="Text Box 69"/>
          <p:cNvSpPr txBox="1">
            <a:spLocks noChangeArrowheads="1"/>
          </p:cNvSpPr>
          <p:nvPr/>
        </p:nvSpPr>
        <p:spPr bwMode="auto">
          <a:xfrm>
            <a:off x="384175" y="539750"/>
            <a:ext cx="8912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/>
              <a:t>Este amplificador emissor comum não é prático.  </a:t>
            </a:r>
          </a:p>
        </p:txBody>
      </p:sp>
      <p:sp>
        <p:nvSpPr>
          <p:cNvPr id="34886" name="Text Box 70"/>
          <p:cNvSpPr txBox="1">
            <a:spLocks noChangeArrowheads="1"/>
          </p:cNvSpPr>
          <p:nvPr/>
        </p:nvSpPr>
        <p:spPr bwMode="auto">
          <a:xfrm>
            <a:off x="1330325" y="2203450"/>
            <a:ext cx="7032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/>
              <a:t>É também dependente de temperatura.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60262" y="114757"/>
            <a:ext cx="7093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amplificador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básico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coletor-emissor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20906" y="91349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Os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sinais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coletor-emissor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possuem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fase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______________.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15256" y="1208316"/>
            <a:ext cx="1750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invertida</a:t>
            </a:r>
            <a:endParaRPr kumimoji="0" lang="en-US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20906" y="2034269"/>
            <a:ext cx="87230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Os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limites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carga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um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saturação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 _________.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500295" y="1951719"/>
            <a:ext cx="10654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corte</a:t>
            </a:r>
            <a:endParaRPr kumimoji="0" lang="en-US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20907" y="2867486"/>
            <a:ext cx="9150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lineares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normalmente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operados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próximos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 da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linha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carga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46843" y="3177727"/>
            <a:ext cx="12855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centro</a:t>
            </a:r>
            <a:endParaRPr kumimoji="0" lang="en-US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20907" y="3988261"/>
            <a:ext cx="86121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ponto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operante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um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também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chamado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ponto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______________ 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59935" y="4312110"/>
            <a:ext cx="19709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quiescente</a:t>
            </a:r>
            <a:endParaRPr kumimoji="0" lang="en-US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251472" y="5035559"/>
            <a:ext cx="92743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polarização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um resistor base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único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não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prática</a:t>
            </a:r>
            <a:endParaRPr kumimoji="0"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vez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seu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 é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dependente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885875" y="5352150"/>
            <a:ext cx="4439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b="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</a:t>
            </a:r>
            <a:endParaRPr kumimoji="0" lang="en-US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470400" y="3902075"/>
            <a:ext cx="1247775" cy="771525"/>
          </a:xfrm>
          <a:prstGeom prst="rect">
            <a:avLst/>
          </a:prstGeom>
          <a:solidFill>
            <a:srgbClr val="EDFF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692400" y="3635375"/>
            <a:ext cx="1247775" cy="771525"/>
          </a:xfrm>
          <a:prstGeom prst="rect">
            <a:avLst/>
          </a:prstGeom>
          <a:solidFill>
            <a:srgbClr val="EDFF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733675" y="1412875"/>
            <a:ext cx="1247775" cy="771525"/>
          </a:xfrm>
          <a:prstGeom prst="rect">
            <a:avLst/>
          </a:prstGeom>
          <a:solidFill>
            <a:srgbClr val="EDFF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987800" y="254952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4349750" y="3187700"/>
            <a:ext cx="565150" cy="565150"/>
            <a:chOff x="2740" y="2008"/>
            <a:chExt cx="356" cy="356"/>
          </a:xfrm>
        </p:grpSpPr>
        <p:sp>
          <p:nvSpPr>
            <p:cNvPr id="25696" name="Line 7"/>
            <p:cNvSpPr>
              <a:spLocks noChangeShapeType="1"/>
            </p:cNvSpPr>
            <p:nvPr/>
          </p:nvSpPr>
          <p:spPr bwMode="auto">
            <a:xfrm>
              <a:off x="2740" y="2008"/>
              <a:ext cx="355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97" name="AutoShape 8"/>
            <p:cNvSpPr>
              <a:spLocks noChangeArrowheads="1"/>
            </p:cNvSpPr>
            <p:nvPr/>
          </p:nvSpPr>
          <p:spPr bwMode="auto">
            <a:xfrm rot="5480873" flipH="1" flipV="1">
              <a:off x="2745" y="2012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5607" name="Line 9"/>
          <p:cNvSpPr>
            <a:spLocks noChangeShapeType="1"/>
          </p:cNvSpPr>
          <p:nvPr/>
        </p:nvSpPr>
        <p:spPr bwMode="auto">
          <a:xfrm flipH="1">
            <a:off x="2867025" y="3022600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4340225" y="227647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H="1">
            <a:off x="4340225" y="271462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5610" name="Group 12"/>
          <p:cNvGrpSpPr>
            <a:grpSpLocks/>
          </p:cNvGrpSpPr>
          <p:nvPr/>
        </p:nvGrpSpPr>
        <p:grpSpPr bwMode="auto">
          <a:xfrm>
            <a:off x="4768850" y="1428750"/>
            <a:ext cx="247650" cy="654050"/>
            <a:chOff x="3004" y="900"/>
            <a:chExt cx="156" cy="412"/>
          </a:xfrm>
        </p:grpSpPr>
        <p:sp>
          <p:nvSpPr>
            <p:cNvPr id="25689" name="Line 13"/>
            <p:cNvSpPr>
              <a:spLocks noChangeShapeType="1"/>
            </p:cNvSpPr>
            <p:nvPr/>
          </p:nvSpPr>
          <p:spPr bwMode="auto">
            <a:xfrm flipH="1" flipV="1">
              <a:off x="3008" y="94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90" name="Line 14"/>
            <p:cNvSpPr>
              <a:spLocks noChangeShapeType="1"/>
            </p:cNvSpPr>
            <p:nvPr/>
          </p:nvSpPr>
          <p:spPr bwMode="auto">
            <a:xfrm flipH="1" flipV="1">
              <a:off x="3006" y="107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91" name="Line 15"/>
            <p:cNvSpPr>
              <a:spLocks noChangeShapeType="1"/>
            </p:cNvSpPr>
            <p:nvPr/>
          </p:nvSpPr>
          <p:spPr bwMode="auto">
            <a:xfrm flipH="1" flipV="1">
              <a:off x="3004" y="120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92" name="Line 16"/>
            <p:cNvSpPr>
              <a:spLocks noChangeShapeType="1"/>
            </p:cNvSpPr>
            <p:nvPr/>
          </p:nvSpPr>
          <p:spPr bwMode="auto">
            <a:xfrm flipV="1">
              <a:off x="3004" y="11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93" name="Line 17"/>
            <p:cNvSpPr>
              <a:spLocks noChangeShapeType="1"/>
            </p:cNvSpPr>
            <p:nvPr/>
          </p:nvSpPr>
          <p:spPr bwMode="auto">
            <a:xfrm flipV="1">
              <a:off x="3008" y="100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94" name="Line 18"/>
            <p:cNvSpPr>
              <a:spLocks noChangeShapeType="1"/>
            </p:cNvSpPr>
            <p:nvPr/>
          </p:nvSpPr>
          <p:spPr bwMode="auto">
            <a:xfrm flipV="1">
              <a:off x="3010" y="90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95" name="Line 19"/>
            <p:cNvSpPr>
              <a:spLocks noChangeShapeType="1"/>
            </p:cNvSpPr>
            <p:nvPr/>
          </p:nvSpPr>
          <p:spPr bwMode="auto">
            <a:xfrm flipV="1">
              <a:off x="3082" y="1281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1" name="Group 20"/>
          <p:cNvGrpSpPr>
            <a:grpSpLocks/>
          </p:cNvGrpSpPr>
          <p:nvPr/>
        </p:nvGrpSpPr>
        <p:grpSpPr bwMode="auto">
          <a:xfrm rot="5400002" flipV="1">
            <a:off x="5999163" y="1997075"/>
            <a:ext cx="482600" cy="615950"/>
            <a:chOff x="3779" y="1258"/>
            <a:chExt cx="305" cy="388"/>
          </a:xfrm>
        </p:grpSpPr>
        <p:sp>
          <p:nvSpPr>
            <p:cNvPr id="25685" name="Line 21"/>
            <p:cNvSpPr>
              <a:spLocks noChangeShapeType="1"/>
            </p:cNvSpPr>
            <p:nvPr/>
          </p:nvSpPr>
          <p:spPr bwMode="auto">
            <a:xfrm>
              <a:off x="3779" y="125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6" name="Line 22"/>
            <p:cNvSpPr>
              <a:spLocks noChangeShapeType="1"/>
            </p:cNvSpPr>
            <p:nvPr/>
          </p:nvSpPr>
          <p:spPr bwMode="auto">
            <a:xfrm>
              <a:off x="3990" y="125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7" name="Line 23"/>
            <p:cNvSpPr>
              <a:spLocks noChangeShapeType="1"/>
            </p:cNvSpPr>
            <p:nvPr/>
          </p:nvSpPr>
          <p:spPr bwMode="auto">
            <a:xfrm>
              <a:off x="4084" y="133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8" name="Line 24"/>
            <p:cNvSpPr>
              <a:spLocks noChangeShapeType="1"/>
            </p:cNvSpPr>
            <p:nvPr/>
          </p:nvSpPr>
          <p:spPr bwMode="auto">
            <a:xfrm>
              <a:off x="3884" y="133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2" name="Group 25"/>
          <p:cNvGrpSpPr>
            <a:grpSpLocks/>
          </p:cNvGrpSpPr>
          <p:nvPr/>
        </p:nvGrpSpPr>
        <p:grpSpPr bwMode="auto">
          <a:xfrm>
            <a:off x="4524375" y="4959350"/>
            <a:ext cx="762000" cy="304800"/>
            <a:chOff x="2850" y="3124"/>
            <a:chExt cx="480" cy="192"/>
          </a:xfrm>
        </p:grpSpPr>
        <p:sp>
          <p:nvSpPr>
            <p:cNvPr id="25682" name="Line 26"/>
            <p:cNvSpPr>
              <a:spLocks noChangeShapeType="1"/>
            </p:cNvSpPr>
            <p:nvPr/>
          </p:nvSpPr>
          <p:spPr bwMode="auto">
            <a:xfrm>
              <a:off x="2850" y="312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3" name="Line 27"/>
            <p:cNvSpPr>
              <a:spLocks noChangeShapeType="1"/>
            </p:cNvSpPr>
            <p:nvPr/>
          </p:nvSpPr>
          <p:spPr bwMode="auto">
            <a:xfrm>
              <a:off x="2946" y="322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4" name="Line 28"/>
            <p:cNvSpPr>
              <a:spLocks noChangeShapeType="1"/>
            </p:cNvSpPr>
            <p:nvPr/>
          </p:nvSpPr>
          <p:spPr bwMode="auto">
            <a:xfrm>
              <a:off x="3042" y="331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3" name="Group 29"/>
          <p:cNvGrpSpPr>
            <a:grpSpLocks/>
          </p:cNvGrpSpPr>
          <p:nvPr/>
        </p:nvGrpSpPr>
        <p:grpSpPr bwMode="auto">
          <a:xfrm>
            <a:off x="2670175" y="2768600"/>
            <a:ext cx="174625" cy="482600"/>
            <a:chOff x="1682" y="1744"/>
            <a:chExt cx="110" cy="304"/>
          </a:xfrm>
        </p:grpSpPr>
        <p:sp>
          <p:nvSpPr>
            <p:cNvPr id="25680" name="Line 30"/>
            <p:cNvSpPr>
              <a:spLocks noChangeShapeType="1"/>
            </p:cNvSpPr>
            <p:nvPr/>
          </p:nvSpPr>
          <p:spPr bwMode="auto">
            <a:xfrm>
              <a:off x="1792" y="1744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1" name="Freeform 31"/>
            <p:cNvSpPr>
              <a:spLocks noChangeArrowheads="1"/>
            </p:cNvSpPr>
            <p:nvPr/>
          </p:nvSpPr>
          <p:spPr bwMode="auto">
            <a:xfrm>
              <a:off x="1682" y="1744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14 w 97"/>
                <a:gd name="T3" fmla="*/ 36 h 455"/>
                <a:gd name="T4" fmla="*/ 14 w 97"/>
                <a:gd name="T5" fmla="*/ 89 h 455"/>
                <a:gd name="T6" fmla="*/ 2 w 97"/>
                <a:gd name="T7" fmla="*/ 123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4" name="Group 32"/>
          <p:cNvGrpSpPr>
            <a:grpSpLocks/>
          </p:cNvGrpSpPr>
          <p:nvPr/>
        </p:nvGrpSpPr>
        <p:grpSpPr bwMode="auto">
          <a:xfrm>
            <a:off x="3460750" y="1466850"/>
            <a:ext cx="247650" cy="654050"/>
            <a:chOff x="2180" y="924"/>
            <a:chExt cx="156" cy="412"/>
          </a:xfrm>
        </p:grpSpPr>
        <p:sp>
          <p:nvSpPr>
            <p:cNvPr id="25673" name="Line 33"/>
            <p:cNvSpPr>
              <a:spLocks noChangeShapeType="1"/>
            </p:cNvSpPr>
            <p:nvPr/>
          </p:nvSpPr>
          <p:spPr bwMode="auto">
            <a:xfrm flipH="1" flipV="1">
              <a:off x="2184" y="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4" name="Line 34"/>
            <p:cNvSpPr>
              <a:spLocks noChangeShapeType="1"/>
            </p:cNvSpPr>
            <p:nvPr/>
          </p:nvSpPr>
          <p:spPr bwMode="auto">
            <a:xfrm flipH="1" flipV="1">
              <a:off x="2182" y="110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5" name="Line 35"/>
            <p:cNvSpPr>
              <a:spLocks noChangeShapeType="1"/>
            </p:cNvSpPr>
            <p:nvPr/>
          </p:nvSpPr>
          <p:spPr bwMode="auto">
            <a:xfrm flipH="1" flipV="1">
              <a:off x="2180" y="12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6" name="Line 36"/>
            <p:cNvSpPr>
              <a:spLocks noChangeShapeType="1"/>
            </p:cNvSpPr>
            <p:nvPr/>
          </p:nvSpPr>
          <p:spPr bwMode="auto">
            <a:xfrm flipV="1">
              <a:off x="2180" y="116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7" name="Line 37"/>
            <p:cNvSpPr>
              <a:spLocks noChangeShapeType="1"/>
            </p:cNvSpPr>
            <p:nvPr/>
          </p:nvSpPr>
          <p:spPr bwMode="auto">
            <a:xfrm flipV="1">
              <a:off x="2184" y="103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8" name="Line 38"/>
            <p:cNvSpPr>
              <a:spLocks noChangeShapeType="1"/>
            </p:cNvSpPr>
            <p:nvPr/>
          </p:nvSpPr>
          <p:spPr bwMode="auto">
            <a:xfrm flipV="1">
              <a:off x="2186" y="92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9" name="Line 39"/>
            <p:cNvSpPr>
              <a:spLocks noChangeShapeType="1"/>
            </p:cNvSpPr>
            <p:nvPr/>
          </p:nvSpPr>
          <p:spPr bwMode="auto">
            <a:xfrm flipV="1">
              <a:off x="2258" y="130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5" name="Group 40"/>
          <p:cNvGrpSpPr>
            <a:grpSpLocks/>
          </p:cNvGrpSpPr>
          <p:nvPr/>
        </p:nvGrpSpPr>
        <p:grpSpPr bwMode="auto">
          <a:xfrm>
            <a:off x="5867400" y="2851150"/>
            <a:ext cx="762000" cy="304800"/>
            <a:chOff x="3696" y="1796"/>
            <a:chExt cx="480" cy="192"/>
          </a:xfrm>
        </p:grpSpPr>
        <p:sp>
          <p:nvSpPr>
            <p:cNvPr id="25670" name="Line 41"/>
            <p:cNvSpPr>
              <a:spLocks noChangeShapeType="1"/>
            </p:cNvSpPr>
            <p:nvPr/>
          </p:nvSpPr>
          <p:spPr bwMode="auto">
            <a:xfrm>
              <a:off x="3696" y="179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1" name="Line 42"/>
            <p:cNvSpPr>
              <a:spLocks noChangeShapeType="1"/>
            </p:cNvSpPr>
            <p:nvPr/>
          </p:nvSpPr>
          <p:spPr bwMode="auto">
            <a:xfrm>
              <a:off x="3792" y="18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2" name="Line 43"/>
            <p:cNvSpPr>
              <a:spLocks noChangeShapeType="1"/>
            </p:cNvSpPr>
            <p:nvPr/>
          </p:nvSpPr>
          <p:spPr bwMode="auto">
            <a:xfrm>
              <a:off x="3888" y="198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6" name="Group 44"/>
          <p:cNvGrpSpPr>
            <a:grpSpLocks/>
          </p:cNvGrpSpPr>
          <p:nvPr/>
        </p:nvGrpSpPr>
        <p:grpSpPr bwMode="auto">
          <a:xfrm>
            <a:off x="1590675" y="3994150"/>
            <a:ext cx="762000" cy="304800"/>
            <a:chOff x="1002" y="2516"/>
            <a:chExt cx="480" cy="192"/>
          </a:xfrm>
        </p:grpSpPr>
        <p:sp>
          <p:nvSpPr>
            <p:cNvPr id="25667" name="Line 45"/>
            <p:cNvSpPr>
              <a:spLocks noChangeShapeType="1"/>
            </p:cNvSpPr>
            <p:nvPr/>
          </p:nvSpPr>
          <p:spPr bwMode="auto">
            <a:xfrm>
              <a:off x="1002" y="251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8" name="Line 46"/>
            <p:cNvSpPr>
              <a:spLocks noChangeShapeType="1"/>
            </p:cNvSpPr>
            <p:nvPr/>
          </p:nvSpPr>
          <p:spPr bwMode="auto">
            <a:xfrm>
              <a:off x="1098" y="261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9" name="Line 47"/>
            <p:cNvSpPr>
              <a:spLocks noChangeShapeType="1"/>
            </p:cNvSpPr>
            <p:nvPr/>
          </p:nvSpPr>
          <p:spPr bwMode="auto">
            <a:xfrm>
              <a:off x="1194" y="270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7" name="Group 48"/>
          <p:cNvGrpSpPr>
            <a:grpSpLocks/>
          </p:cNvGrpSpPr>
          <p:nvPr/>
        </p:nvGrpSpPr>
        <p:grpSpPr bwMode="auto">
          <a:xfrm>
            <a:off x="1720850" y="3260725"/>
            <a:ext cx="508000" cy="508000"/>
            <a:chOff x="1084" y="2054"/>
            <a:chExt cx="320" cy="320"/>
          </a:xfrm>
        </p:grpSpPr>
        <p:sp>
          <p:nvSpPr>
            <p:cNvPr id="25663" name="Oval 49"/>
            <p:cNvSpPr>
              <a:spLocks noChangeArrowheads="1"/>
            </p:cNvSpPr>
            <p:nvPr/>
          </p:nvSpPr>
          <p:spPr bwMode="auto">
            <a:xfrm>
              <a:off x="1084" y="2054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25664" name="Group 50"/>
            <p:cNvGrpSpPr>
              <a:grpSpLocks/>
            </p:cNvGrpSpPr>
            <p:nvPr/>
          </p:nvGrpSpPr>
          <p:grpSpPr bwMode="auto">
            <a:xfrm>
              <a:off x="1154" y="2144"/>
              <a:ext cx="186" cy="150"/>
              <a:chOff x="1154" y="2144"/>
              <a:chExt cx="186" cy="150"/>
            </a:xfrm>
          </p:grpSpPr>
          <p:sp>
            <p:nvSpPr>
              <p:cNvPr id="25665" name="Freeform 51"/>
              <p:cNvSpPr>
                <a:spLocks noChangeArrowheads="1"/>
              </p:cNvSpPr>
              <p:nvPr/>
            </p:nvSpPr>
            <p:spPr bwMode="auto">
              <a:xfrm>
                <a:off x="1154" y="2144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5666" name="Freeform 52"/>
              <p:cNvSpPr>
                <a:spLocks noChangeArrowheads="1"/>
              </p:cNvSpPr>
              <p:nvPr/>
            </p:nvSpPr>
            <p:spPr bwMode="auto">
              <a:xfrm flipV="1">
                <a:off x="1248" y="2218"/>
                <a:ext cx="92" cy="74"/>
              </a:xfrm>
              <a:custGeom>
                <a:avLst/>
                <a:gdLst>
                  <a:gd name="T0" fmla="*/ 1 w 1066"/>
                  <a:gd name="T1" fmla="*/ 0 h 1065"/>
                  <a:gd name="T2" fmla="*/ 1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25618" name="Line 53"/>
          <p:cNvSpPr>
            <a:spLocks noChangeShapeType="1"/>
          </p:cNvSpPr>
          <p:nvPr/>
        </p:nvSpPr>
        <p:spPr bwMode="auto">
          <a:xfrm flipH="1">
            <a:off x="3581400" y="213042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19" name="Line 54"/>
          <p:cNvSpPr>
            <a:spLocks noChangeShapeType="1"/>
          </p:cNvSpPr>
          <p:nvPr/>
        </p:nvSpPr>
        <p:spPr bwMode="auto">
          <a:xfrm>
            <a:off x="4892675" y="20796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0" name="Line 55"/>
          <p:cNvSpPr>
            <a:spLocks noChangeShapeType="1"/>
          </p:cNvSpPr>
          <p:nvPr/>
        </p:nvSpPr>
        <p:spPr bwMode="auto">
          <a:xfrm>
            <a:off x="4899025" y="37433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1" name="Line 56"/>
          <p:cNvSpPr>
            <a:spLocks noChangeShapeType="1"/>
          </p:cNvSpPr>
          <p:nvPr/>
        </p:nvSpPr>
        <p:spPr bwMode="auto">
          <a:xfrm flipV="1">
            <a:off x="6245225" y="2565400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2" name="Line 57"/>
          <p:cNvSpPr>
            <a:spLocks noChangeShapeType="1"/>
          </p:cNvSpPr>
          <p:nvPr/>
        </p:nvSpPr>
        <p:spPr bwMode="auto">
          <a:xfrm>
            <a:off x="3546475" y="1095375"/>
            <a:ext cx="269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3" name="Line 58"/>
          <p:cNvSpPr>
            <a:spLocks noChangeShapeType="1"/>
          </p:cNvSpPr>
          <p:nvPr/>
        </p:nvSpPr>
        <p:spPr bwMode="auto">
          <a:xfrm>
            <a:off x="6238875" y="1082675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4" name="Line 59"/>
          <p:cNvSpPr>
            <a:spLocks noChangeShapeType="1"/>
          </p:cNvSpPr>
          <p:nvPr/>
        </p:nvSpPr>
        <p:spPr bwMode="auto">
          <a:xfrm>
            <a:off x="3562350" y="1098550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5" name="Line 60"/>
          <p:cNvSpPr>
            <a:spLocks noChangeShapeType="1"/>
          </p:cNvSpPr>
          <p:nvPr/>
        </p:nvSpPr>
        <p:spPr bwMode="auto">
          <a:xfrm flipH="1" flipV="1">
            <a:off x="4876800" y="1130300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6" name="Line 61"/>
          <p:cNvSpPr>
            <a:spLocks noChangeShapeType="1"/>
          </p:cNvSpPr>
          <p:nvPr/>
        </p:nvSpPr>
        <p:spPr bwMode="auto">
          <a:xfrm flipH="1">
            <a:off x="1968500" y="3019425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7" name="Line 62"/>
          <p:cNvSpPr>
            <a:spLocks noChangeShapeType="1"/>
          </p:cNvSpPr>
          <p:nvPr/>
        </p:nvSpPr>
        <p:spPr bwMode="auto">
          <a:xfrm flipH="1">
            <a:off x="1971675" y="300037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8" name="Line 63"/>
          <p:cNvSpPr>
            <a:spLocks noChangeShapeType="1"/>
          </p:cNvSpPr>
          <p:nvPr/>
        </p:nvSpPr>
        <p:spPr bwMode="auto">
          <a:xfrm flipH="1">
            <a:off x="1974850" y="37782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9" name="Text Box 64"/>
          <p:cNvSpPr txBox="1">
            <a:spLocks noChangeArrowheads="1"/>
          </p:cNvSpPr>
          <p:nvPr/>
        </p:nvSpPr>
        <p:spPr bwMode="auto">
          <a:xfrm>
            <a:off x="2733675" y="1463675"/>
            <a:ext cx="708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B1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30" name="Text Box 65"/>
          <p:cNvSpPr txBox="1">
            <a:spLocks noChangeArrowheads="1"/>
          </p:cNvSpPr>
          <p:nvPr/>
        </p:nvSpPr>
        <p:spPr bwMode="auto">
          <a:xfrm>
            <a:off x="2060575" y="2339975"/>
            <a:ext cx="546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C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31" name="Text Box 66"/>
          <p:cNvSpPr txBox="1">
            <a:spLocks noChangeArrowheads="1"/>
          </p:cNvSpPr>
          <p:nvPr/>
        </p:nvSpPr>
        <p:spPr bwMode="auto">
          <a:xfrm>
            <a:off x="4762500" y="3219450"/>
            <a:ext cx="385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5632" name="Text Box 67"/>
          <p:cNvSpPr txBox="1">
            <a:spLocks noChangeArrowheads="1"/>
          </p:cNvSpPr>
          <p:nvPr/>
        </p:nvSpPr>
        <p:spPr bwMode="auto">
          <a:xfrm>
            <a:off x="3562350" y="2933700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5633" name="Text Box 68"/>
          <p:cNvSpPr txBox="1">
            <a:spLocks noChangeArrowheads="1"/>
          </p:cNvSpPr>
          <p:nvPr/>
        </p:nvSpPr>
        <p:spPr bwMode="auto">
          <a:xfrm>
            <a:off x="4724400" y="2247900"/>
            <a:ext cx="402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5634" name="Text Box 69"/>
          <p:cNvSpPr txBox="1">
            <a:spLocks noChangeArrowheads="1"/>
          </p:cNvSpPr>
          <p:nvPr/>
        </p:nvSpPr>
        <p:spPr bwMode="auto">
          <a:xfrm>
            <a:off x="4972050" y="1479550"/>
            <a:ext cx="5309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L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35" name="Text Box 70"/>
          <p:cNvSpPr txBox="1">
            <a:spLocks noChangeArrowheads="1"/>
          </p:cNvSpPr>
          <p:nvPr/>
        </p:nvSpPr>
        <p:spPr bwMode="auto">
          <a:xfrm>
            <a:off x="6562725" y="2019300"/>
            <a:ext cx="7086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CC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5636" name="Group 71"/>
          <p:cNvGrpSpPr>
            <a:grpSpLocks/>
          </p:cNvGrpSpPr>
          <p:nvPr/>
        </p:nvGrpSpPr>
        <p:grpSpPr bwMode="auto">
          <a:xfrm>
            <a:off x="4775200" y="3962400"/>
            <a:ext cx="247650" cy="654050"/>
            <a:chOff x="3008" y="2496"/>
            <a:chExt cx="156" cy="412"/>
          </a:xfrm>
        </p:grpSpPr>
        <p:sp>
          <p:nvSpPr>
            <p:cNvPr id="25656" name="Line 72"/>
            <p:cNvSpPr>
              <a:spLocks noChangeShapeType="1"/>
            </p:cNvSpPr>
            <p:nvPr/>
          </p:nvSpPr>
          <p:spPr bwMode="auto">
            <a:xfrm flipH="1" flipV="1">
              <a:off x="3012" y="25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7" name="Line 73"/>
            <p:cNvSpPr>
              <a:spLocks noChangeShapeType="1"/>
            </p:cNvSpPr>
            <p:nvPr/>
          </p:nvSpPr>
          <p:spPr bwMode="auto">
            <a:xfrm flipH="1" flipV="1">
              <a:off x="3010" y="267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8" name="Line 74"/>
            <p:cNvSpPr>
              <a:spLocks noChangeShapeType="1"/>
            </p:cNvSpPr>
            <p:nvPr/>
          </p:nvSpPr>
          <p:spPr bwMode="auto">
            <a:xfrm flipH="1" flipV="1">
              <a:off x="3008" y="280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9" name="Line 75"/>
            <p:cNvSpPr>
              <a:spLocks noChangeShapeType="1"/>
            </p:cNvSpPr>
            <p:nvPr/>
          </p:nvSpPr>
          <p:spPr bwMode="auto">
            <a:xfrm flipV="1">
              <a:off x="3008" y="273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0" name="Line 76"/>
            <p:cNvSpPr>
              <a:spLocks noChangeShapeType="1"/>
            </p:cNvSpPr>
            <p:nvPr/>
          </p:nvSpPr>
          <p:spPr bwMode="auto">
            <a:xfrm flipV="1">
              <a:off x="3012" y="260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1" name="Line 77"/>
            <p:cNvSpPr>
              <a:spLocks noChangeShapeType="1"/>
            </p:cNvSpPr>
            <p:nvPr/>
          </p:nvSpPr>
          <p:spPr bwMode="auto">
            <a:xfrm flipV="1">
              <a:off x="3014" y="2496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2" name="Line 78"/>
            <p:cNvSpPr>
              <a:spLocks noChangeShapeType="1"/>
            </p:cNvSpPr>
            <p:nvPr/>
          </p:nvSpPr>
          <p:spPr bwMode="auto">
            <a:xfrm flipV="1">
              <a:off x="3086" y="287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37" name="Group 79"/>
          <p:cNvGrpSpPr>
            <a:grpSpLocks/>
          </p:cNvGrpSpPr>
          <p:nvPr/>
        </p:nvGrpSpPr>
        <p:grpSpPr bwMode="auto">
          <a:xfrm>
            <a:off x="3482975" y="3679825"/>
            <a:ext cx="247650" cy="654050"/>
            <a:chOff x="2194" y="2318"/>
            <a:chExt cx="156" cy="412"/>
          </a:xfrm>
        </p:grpSpPr>
        <p:sp>
          <p:nvSpPr>
            <p:cNvPr id="25649" name="Line 80"/>
            <p:cNvSpPr>
              <a:spLocks noChangeShapeType="1"/>
            </p:cNvSpPr>
            <p:nvPr/>
          </p:nvSpPr>
          <p:spPr bwMode="auto">
            <a:xfrm flipH="1" flipV="1">
              <a:off x="2198" y="23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0" name="Line 81"/>
            <p:cNvSpPr>
              <a:spLocks noChangeShapeType="1"/>
            </p:cNvSpPr>
            <p:nvPr/>
          </p:nvSpPr>
          <p:spPr bwMode="auto">
            <a:xfrm flipH="1" flipV="1">
              <a:off x="2196" y="249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1" name="Line 82"/>
            <p:cNvSpPr>
              <a:spLocks noChangeShapeType="1"/>
            </p:cNvSpPr>
            <p:nvPr/>
          </p:nvSpPr>
          <p:spPr bwMode="auto">
            <a:xfrm flipH="1" flipV="1">
              <a:off x="2194" y="262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2" name="Line 83"/>
            <p:cNvSpPr>
              <a:spLocks noChangeShapeType="1"/>
            </p:cNvSpPr>
            <p:nvPr/>
          </p:nvSpPr>
          <p:spPr bwMode="auto">
            <a:xfrm flipV="1">
              <a:off x="2194" y="255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3" name="Line 84"/>
            <p:cNvSpPr>
              <a:spLocks noChangeShapeType="1"/>
            </p:cNvSpPr>
            <p:nvPr/>
          </p:nvSpPr>
          <p:spPr bwMode="auto">
            <a:xfrm flipV="1">
              <a:off x="2198" y="242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4" name="Line 85"/>
            <p:cNvSpPr>
              <a:spLocks noChangeShapeType="1"/>
            </p:cNvSpPr>
            <p:nvPr/>
          </p:nvSpPr>
          <p:spPr bwMode="auto">
            <a:xfrm flipV="1">
              <a:off x="2200" y="231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5" name="Line 86"/>
            <p:cNvSpPr>
              <a:spLocks noChangeShapeType="1"/>
            </p:cNvSpPr>
            <p:nvPr/>
          </p:nvSpPr>
          <p:spPr bwMode="auto">
            <a:xfrm flipV="1">
              <a:off x="2272" y="269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38" name="Group 87"/>
          <p:cNvGrpSpPr>
            <a:grpSpLocks/>
          </p:cNvGrpSpPr>
          <p:nvPr/>
        </p:nvGrpSpPr>
        <p:grpSpPr bwMode="auto">
          <a:xfrm>
            <a:off x="3232150" y="4949825"/>
            <a:ext cx="762000" cy="304800"/>
            <a:chOff x="2036" y="3118"/>
            <a:chExt cx="480" cy="192"/>
          </a:xfrm>
        </p:grpSpPr>
        <p:sp>
          <p:nvSpPr>
            <p:cNvPr id="25646" name="Line 88"/>
            <p:cNvSpPr>
              <a:spLocks noChangeShapeType="1"/>
            </p:cNvSpPr>
            <p:nvPr/>
          </p:nvSpPr>
          <p:spPr bwMode="auto">
            <a:xfrm>
              <a:off x="2036" y="311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7" name="Line 89"/>
            <p:cNvSpPr>
              <a:spLocks noChangeShapeType="1"/>
            </p:cNvSpPr>
            <p:nvPr/>
          </p:nvSpPr>
          <p:spPr bwMode="auto">
            <a:xfrm>
              <a:off x="2132" y="321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8" name="Line 90"/>
            <p:cNvSpPr>
              <a:spLocks noChangeShapeType="1"/>
            </p:cNvSpPr>
            <p:nvPr/>
          </p:nvSpPr>
          <p:spPr bwMode="auto">
            <a:xfrm>
              <a:off x="2228" y="331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5639" name="Line 91"/>
          <p:cNvSpPr>
            <a:spLocks noChangeShapeType="1"/>
          </p:cNvSpPr>
          <p:nvPr/>
        </p:nvSpPr>
        <p:spPr bwMode="auto">
          <a:xfrm>
            <a:off x="3613150" y="433387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40" name="Line 92"/>
          <p:cNvSpPr>
            <a:spLocks noChangeShapeType="1"/>
          </p:cNvSpPr>
          <p:nvPr/>
        </p:nvSpPr>
        <p:spPr bwMode="auto">
          <a:xfrm>
            <a:off x="4905375" y="463232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41" name="Text Box 93"/>
          <p:cNvSpPr txBox="1">
            <a:spLocks noChangeArrowheads="1"/>
          </p:cNvSpPr>
          <p:nvPr/>
        </p:nvSpPr>
        <p:spPr bwMode="auto">
          <a:xfrm>
            <a:off x="2724150" y="3714750"/>
            <a:ext cx="708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B2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42" name="Text Box 94"/>
          <p:cNvSpPr txBox="1">
            <a:spLocks noChangeArrowheads="1"/>
          </p:cNvSpPr>
          <p:nvPr/>
        </p:nvSpPr>
        <p:spPr bwMode="auto">
          <a:xfrm>
            <a:off x="4984750" y="4025900"/>
            <a:ext cx="5485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  <a:latin typeface="Calibri" pitchFamily="34" charset="0"/>
              </a:rPr>
              <a:t>E</a:t>
            </a:r>
            <a:endParaRPr kumimoji="0" 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59" name="Text Box 95"/>
          <p:cNvSpPr txBox="1">
            <a:spLocks noChangeArrowheads="1"/>
          </p:cNvSpPr>
          <p:nvPr/>
        </p:nvSpPr>
        <p:spPr bwMode="auto">
          <a:xfrm>
            <a:off x="696232" y="231775"/>
            <a:ext cx="76161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0" dirty="0">
                <a:latin typeface="Calibri" pitchFamily="34" charset="0"/>
              </a:rPr>
              <a:t>Este </a:t>
            </a:r>
            <a:r>
              <a:rPr kumimoji="0" lang="en-US" sz="3200" b="0" dirty="0" err="1">
                <a:latin typeface="Calibri" pitchFamily="34" charset="0"/>
              </a:rPr>
              <a:t>amplificador</a:t>
            </a:r>
            <a:r>
              <a:rPr kumimoji="0" lang="en-US" sz="3200" b="0" dirty="0">
                <a:latin typeface="Calibri" pitchFamily="34" charset="0"/>
              </a:rPr>
              <a:t> </a:t>
            </a:r>
            <a:r>
              <a:rPr kumimoji="0" lang="en-US" sz="3200" b="0" dirty="0" err="1">
                <a:latin typeface="Calibri" pitchFamily="34" charset="0"/>
              </a:rPr>
              <a:t>emissor</a:t>
            </a:r>
            <a:r>
              <a:rPr kumimoji="0" lang="en-US" sz="3200" b="0" dirty="0">
                <a:latin typeface="Calibri" pitchFamily="34" charset="0"/>
              </a:rPr>
              <a:t> </a:t>
            </a:r>
            <a:r>
              <a:rPr kumimoji="0" lang="en-US" sz="3200" b="0" dirty="0" err="1">
                <a:latin typeface="Calibri" pitchFamily="34" charset="0"/>
              </a:rPr>
              <a:t>comum</a:t>
            </a:r>
            <a:r>
              <a:rPr kumimoji="0" lang="en-US" sz="3200" b="0" dirty="0">
                <a:latin typeface="Calibri" pitchFamily="34" charset="0"/>
              </a:rPr>
              <a:t> é </a:t>
            </a:r>
            <a:r>
              <a:rPr kumimoji="0" lang="en-US" sz="3200" b="0" dirty="0" err="1">
                <a:latin typeface="Calibri" pitchFamily="34" charset="0"/>
              </a:rPr>
              <a:t>prático</a:t>
            </a:r>
            <a:r>
              <a:rPr kumimoji="0" lang="en-US" sz="3200" b="0" dirty="0">
                <a:latin typeface="Calibri" pitchFamily="34" charset="0"/>
              </a:rPr>
              <a:t>.</a:t>
            </a:r>
          </a:p>
        </p:txBody>
      </p:sp>
      <p:sp>
        <p:nvSpPr>
          <p:cNvPr id="36960" name="Text Box 96"/>
          <p:cNvSpPr txBox="1">
            <a:spLocks noChangeArrowheads="1"/>
          </p:cNvSpPr>
          <p:nvPr/>
        </p:nvSpPr>
        <p:spPr bwMode="auto">
          <a:xfrm>
            <a:off x="1650088" y="5430156"/>
            <a:ext cx="6981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sz="2400" b="0" dirty="0">
                <a:latin typeface="Calibri" pitchFamily="34" charset="0"/>
              </a:rPr>
              <a:t>Este </a:t>
            </a:r>
            <a:r>
              <a:rPr kumimoji="0" lang="en-US" sz="2400" b="0" dirty="0" err="1">
                <a:latin typeface="Calibri" pitchFamily="34" charset="0"/>
              </a:rPr>
              <a:t>usa</a:t>
            </a:r>
            <a:r>
              <a:rPr kumimoji="0" lang="en-US" sz="2400" b="0" dirty="0">
                <a:latin typeface="Calibri" pitchFamily="34" charset="0"/>
              </a:rPr>
              <a:t> </a:t>
            </a:r>
            <a:r>
              <a:rPr kumimoji="0" lang="en-US" sz="2400" b="0" i="1" dirty="0" err="1">
                <a:solidFill>
                  <a:srgbClr val="FF0000"/>
                </a:solidFill>
                <a:latin typeface="Calibri" pitchFamily="34" charset="0"/>
              </a:rPr>
              <a:t>polarização</a:t>
            </a:r>
            <a:r>
              <a:rPr kumimoji="0" lang="en-US" sz="2400" b="0" i="1" dirty="0">
                <a:solidFill>
                  <a:srgbClr val="FF0000"/>
                </a:solidFill>
                <a:latin typeface="Calibri" pitchFamily="34" charset="0"/>
              </a:rPr>
              <a:t> de divisor de </a:t>
            </a:r>
            <a:r>
              <a:rPr kumimoji="0" lang="en-US" sz="2400" b="0" i="1" dirty="0" err="1">
                <a:solidFill>
                  <a:srgbClr val="FF0000"/>
                </a:solidFill>
                <a:latin typeface="Calibri" pitchFamily="34" charset="0"/>
              </a:rPr>
              <a:t>tensão</a:t>
            </a:r>
            <a:r>
              <a:rPr kumimoji="0" lang="en-US" sz="2400" b="0" dirty="0">
                <a:latin typeface="Calibri" pitchFamily="34" charset="0"/>
              </a:rPr>
              <a:t> e</a:t>
            </a:r>
          </a:p>
        </p:txBody>
      </p:sp>
      <p:sp>
        <p:nvSpPr>
          <p:cNvPr id="36961" name="Text Box 97"/>
          <p:cNvSpPr txBox="1">
            <a:spLocks noChangeArrowheads="1"/>
          </p:cNvSpPr>
          <p:nvPr/>
        </p:nvSpPr>
        <p:spPr bwMode="auto">
          <a:xfrm>
            <a:off x="1108977" y="5917292"/>
            <a:ext cx="7720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0" dirty="0">
                <a:latin typeface="Calibri" pitchFamily="34" charset="0"/>
              </a:rPr>
              <a:t>    </a:t>
            </a:r>
            <a:r>
              <a:rPr kumimoji="0" lang="en-US" sz="2400" b="0" dirty="0" err="1">
                <a:latin typeface="Calibri" pitchFamily="34" charset="0"/>
              </a:rPr>
              <a:t>realimentação</a:t>
            </a:r>
            <a:r>
              <a:rPr kumimoji="0" lang="en-US" sz="2400" b="0" dirty="0">
                <a:latin typeface="Calibri" pitchFamily="34" charset="0"/>
              </a:rPr>
              <a:t> no </a:t>
            </a:r>
            <a:r>
              <a:rPr kumimoji="0" lang="en-US" sz="2400" b="0" dirty="0" err="1">
                <a:latin typeface="Calibri" pitchFamily="34" charset="0"/>
              </a:rPr>
              <a:t>emissor</a:t>
            </a:r>
            <a:r>
              <a:rPr kumimoji="0" lang="en-US" sz="2400" b="0" dirty="0">
                <a:latin typeface="Calibri" pitchFamily="34" charset="0"/>
              </a:rPr>
              <a:t> </a:t>
            </a:r>
            <a:r>
              <a:rPr kumimoji="0" lang="en-US" sz="2400" b="0" dirty="0" err="1">
                <a:latin typeface="Calibri" pitchFamily="34" charset="0"/>
              </a:rPr>
              <a:t>para</a:t>
            </a:r>
            <a:r>
              <a:rPr kumimoji="0" lang="en-US" sz="2400" b="0" dirty="0">
                <a:latin typeface="Calibri" pitchFamily="34" charset="0"/>
              </a:rPr>
              <a:t> </a:t>
            </a:r>
            <a:r>
              <a:rPr kumimoji="0" lang="en-US" sz="2400" b="0" dirty="0" err="1">
                <a:latin typeface="Calibri" pitchFamily="34" charset="0"/>
              </a:rPr>
              <a:t>reduzir</a:t>
            </a:r>
            <a:r>
              <a:rPr kumimoji="0" lang="en-US" sz="2400" b="0" dirty="0">
                <a:latin typeface="Calibri" pitchFamily="34" charset="0"/>
              </a:rPr>
              <a:t> </a:t>
            </a:r>
            <a:r>
              <a:rPr kumimoji="0" lang="en-US" sz="2400" b="0" dirty="0" err="1">
                <a:latin typeface="Calibri" pitchFamily="34" charset="0"/>
              </a:rPr>
              <a:t>sensibilidade</a:t>
            </a:r>
            <a:r>
              <a:rPr kumimoji="0" lang="en-US" sz="2400" b="0" dirty="0">
                <a:latin typeface="Calibri" pitchFamily="34" charset="0"/>
              </a:rPr>
              <a:t> de b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7" grpId="0" animBg="1"/>
      <p:bldP spid="368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 rot="10800000">
            <a:off x="7045325" y="1511300"/>
            <a:ext cx="330200" cy="984250"/>
            <a:chOff x="4438" y="952"/>
            <a:chExt cx="208" cy="620"/>
          </a:xfrm>
        </p:grpSpPr>
        <p:sp>
          <p:nvSpPr>
            <p:cNvPr id="26682" name="Line 3"/>
            <p:cNvSpPr>
              <a:spLocks noChangeShapeType="1"/>
            </p:cNvSpPr>
            <p:nvPr/>
          </p:nvSpPr>
          <p:spPr bwMode="auto">
            <a:xfrm flipV="1">
              <a:off x="4438" y="1106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3" name="Line 4"/>
            <p:cNvSpPr>
              <a:spLocks noChangeShapeType="1"/>
            </p:cNvSpPr>
            <p:nvPr/>
          </p:nvSpPr>
          <p:spPr bwMode="auto">
            <a:xfrm flipV="1">
              <a:off x="4438" y="1312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4" name="Line 5"/>
            <p:cNvSpPr>
              <a:spLocks noChangeShapeType="1"/>
            </p:cNvSpPr>
            <p:nvPr/>
          </p:nvSpPr>
          <p:spPr bwMode="auto">
            <a:xfrm flipH="1" flipV="1">
              <a:off x="4438" y="1208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5" name="Line 6"/>
            <p:cNvSpPr>
              <a:spLocks noChangeShapeType="1"/>
            </p:cNvSpPr>
            <p:nvPr/>
          </p:nvSpPr>
          <p:spPr bwMode="auto">
            <a:xfrm flipH="1" flipV="1">
              <a:off x="4438" y="1412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6" name="Line 7"/>
            <p:cNvSpPr>
              <a:spLocks noChangeShapeType="1"/>
            </p:cNvSpPr>
            <p:nvPr/>
          </p:nvSpPr>
          <p:spPr bwMode="auto">
            <a:xfrm flipH="1" flipV="1">
              <a:off x="4438" y="1002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7" name="Freeform 8"/>
            <p:cNvSpPr>
              <a:spLocks noChangeArrowheads="1"/>
            </p:cNvSpPr>
            <p:nvPr/>
          </p:nvSpPr>
          <p:spPr bwMode="auto">
            <a:xfrm flipH="1">
              <a:off x="4538" y="1516"/>
              <a:ext cx="106" cy="54"/>
            </a:xfrm>
            <a:custGeom>
              <a:avLst/>
              <a:gdLst>
                <a:gd name="T0" fmla="*/ 70 w 131"/>
                <a:gd name="T1" fmla="*/ 34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8" name="Freeform 9"/>
            <p:cNvSpPr>
              <a:spLocks noChangeArrowheads="1"/>
            </p:cNvSpPr>
            <p:nvPr/>
          </p:nvSpPr>
          <p:spPr bwMode="auto">
            <a:xfrm flipH="1">
              <a:off x="4438" y="952"/>
              <a:ext cx="100" cy="50"/>
            </a:xfrm>
            <a:custGeom>
              <a:avLst/>
              <a:gdLst>
                <a:gd name="T0" fmla="*/ 58 w 131"/>
                <a:gd name="T1" fmla="*/ 27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27" name="Group 10"/>
          <p:cNvGrpSpPr>
            <a:grpSpLocks/>
          </p:cNvGrpSpPr>
          <p:nvPr/>
        </p:nvGrpSpPr>
        <p:grpSpPr bwMode="auto">
          <a:xfrm>
            <a:off x="7067550" y="4302125"/>
            <a:ext cx="330200" cy="984250"/>
            <a:chOff x="4452" y="2710"/>
            <a:chExt cx="208" cy="620"/>
          </a:xfrm>
        </p:grpSpPr>
        <p:sp>
          <p:nvSpPr>
            <p:cNvPr id="26675" name="Line 11"/>
            <p:cNvSpPr>
              <a:spLocks noChangeShapeType="1"/>
            </p:cNvSpPr>
            <p:nvPr/>
          </p:nvSpPr>
          <p:spPr bwMode="auto">
            <a:xfrm flipV="1">
              <a:off x="4452" y="2864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6" name="Line 12"/>
            <p:cNvSpPr>
              <a:spLocks noChangeShapeType="1"/>
            </p:cNvSpPr>
            <p:nvPr/>
          </p:nvSpPr>
          <p:spPr bwMode="auto">
            <a:xfrm flipV="1">
              <a:off x="4452" y="3070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7" name="Line 13"/>
            <p:cNvSpPr>
              <a:spLocks noChangeShapeType="1"/>
            </p:cNvSpPr>
            <p:nvPr/>
          </p:nvSpPr>
          <p:spPr bwMode="auto">
            <a:xfrm flipH="1" flipV="1">
              <a:off x="4452" y="2968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8" name="Line 14"/>
            <p:cNvSpPr>
              <a:spLocks noChangeShapeType="1"/>
            </p:cNvSpPr>
            <p:nvPr/>
          </p:nvSpPr>
          <p:spPr bwMode="auto">
            <a:xfrm flipH="1" flipV="1">
              <a:off x="4452" y="3172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9" name="Line 15"/>
            <p:cNvSpPr>
              <a:spLocks noChangeShapeType="1"/>
            </p:cNvSpPr>
            <p:nvPr/>
          </p:nvSpPr>
          <p:spPr bwMode="auto">
            <a:xfrm flipH="1" flipV="1">
              <a:off x="4452" y="2760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0" name="Freeform 16"/>
            <p:cNvSpPr>
              <a:spLocks noChangeArrowheads="1"/>
            </p:cNvSpPr>
            <p:nvPr/>
          </p:nvSpPr>
          <p:spPr bwMode="auto">
            <a:xfrm flipH="1">
              <a:off x="4552" y="3276"/>
              <a:ext cx="106" cy="54"/>
            </a:xfrm>
            <a:custGeom>
              <a:avLst/>
              <a:gdLst>
                <a:gd name="T0" fmla="*/ 70 w 131"/>
                <a:gd name="T1" fmla="*/ 34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1" name="Freeform 17"/>
            <p:cNvSpPr>
              <a:spLocks noChangeArrowheads="1"/>
            </p:cNvSpPr>
            <p:nvPr/>
          </p:nvSpPr>
          <p:spPr bwMode="auto">
            <a:xfrm flipH="1">
              <a:off x="4452" y="2710"/>
              <a:ext cx="100" cy="50"/>
            </a:xfrm>
            <a:custGeom>
              <a:avLst/>
              <a:gdLst>
                <a:gd name="T0" fmla="*/ 58 w 131"/>
                <a:gd name="T1" fmla="*/ 27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628" name="Text Box 18"/>
          <p:cNvSpPr txBox="1">
            <a:spLocks noChangeArrowheads="1"/>
          </p:cNvSpPr>
          <p:nvPr/>
        </p:nvSpPr>
        <p:spPr bwMode="auto">
          <a:xfrm>
            <a:off x="6740525" y="381000"/>
            <a:ext cx="985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+V</a:t>
            </a:r>
            <a:r>
              <a:rPr kumimoji="0" lang="en-US" baseline="-25000">
                <a:solidFill>
                  <a:srgbClr val="3333CC"/>
                </a:solidFill>
              </a:rPr>
              <a:t>CC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26629" name="Text Box 19"/>
          <p:cNvSpPr txBox="1">
            <a:spLocks noChangeArrowheads="1"/>
          </p:cNvSpPr>
          <p:nvPr/>
        </p:nvSpPr>
        <p:spPr bwMode="auto">
          <a:xfrm>
            <a:off x="7426325" y="1739900"/>
            <a:ext cx="5984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R</a:t>
            </a:r>
            <a:r>
              <a:rPr kumimoji="0" lang="en-US" baseline="-25000">
                <a:solidFill>
                  <a:srgbClr val="3333CC"/>
                </a:solidFill>
              </a:rPr>
              <a:t>L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26630" name="Text Box 20"/>
          <p:cNvSpPr txBox="1">
            <a:spLocks noChangeArrowheads="1"/>
          </p:cNvSpPr>
          <p:nvPr/>
        </p:nvSpPr>
        <p:spPr bwMode="auto">
          <a:xfrm>
            <a:off x="7473950" y="4552950"/>
            <a:ext cx="5984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R</a:t>
            </a:r>
            <a:r>
              <a:rPr kumimoji="0" lang="en-US" baseline="-25000">
                <a:solidFill>
                  <a:srgbClr val="3333CC"/>
                </a:solidFill>
              </a:rPr>
              <a:t>E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26631" name="Line 21"/>
          <p:cNvSpPr>
            <a:spLocks noChangeShapeType="1"/>
          </p:cNvSpPr>
          <p:nvPr/>
        </p:nvSpPr>
        <p:spPr bwMode="auto">
          <a:xfrm flipH="1">
            <a:off x="6842125" y="3003550"/>
            <a:ext cx="0" cy="828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2" name="Line 22"/>
          <p:cNvSpPr>
            <a:spLocks noChangeShapeType="1"/>
          </p:cNvSpPr>
          <p:nvPr/>
        </p:nvSpPr>
        <p:spPr bwMode="auto">
          <a:xfrm>
            <a:off x="6845300" y="3609975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3" name="Line 23"/>
          <p:cNvSpPr>
            <a:spLocks noChangeShapeType="1"/>
          </p:cNvSpPr>
          <p:nvPr/>
        </p:nvSpPr>
        <p:spPr bwMode="auto">
          <a:xfrm flipH="1">
            <a:off x="5826125" y="3419475"/>
            <a:ext cx="1003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4" name="Freeform 24"/>
          <p:cNvSpPr>
            <a:spLocks noChangeArrowheads="1"/>
          </p:cNvSpPr>
          <p:nvPr/>
        </p:nvSpPr>
        <p:spPr bwMode="auto">
          <a:xfrm>
            <a:off x="6934200" y="3692525"/>
            <a:ext cx="238125" cy="247650"/>
          </a:xfrm>
          <a:custGeom>
            <a:avLst/>
            <a:gdLst>
              <a:gd name="T0" fmla="*/ 2147483647 w 151"/>
              <a:gd name="T1" fmla="*/ 2147483647 h 157"/>
              <a:gd name="T2" fmla="*/ 2147483647 w 151"/>
              <a:gd name="T3" fmla="*/ 0 h 157"/>
              <a:gd name="T4" fmla="*/ 0 w 151"/>
              <a:gd name="T5" fmla="*/ 2147483647 h 157"/>
              <a:gd name="T6" fmla="*/ 2147483647 w 151"/>
              <a:gd name="T7" fmla="*/ 2147483647 h 157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57"/>
              <a:gd name="T14" fmla="*/ 151 w 151"/>
              <a:gd name="T15" fmla="*/ 157 h 1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57">
                <a:moveTo>
                  <a:pt x="151" y="157"/>
                </a:moveTo>
                <a:lnTo>
                  <a:pt x="96" y="0"/>
                </a:lnTo>
                <a:lnTo>
                  <a:pt x="0" y="97"/>
                </a:lnTo>
                <a:lnTo>
                  <a:pt x="151" y="15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5" name="Oval 25"/>
          <p:cNvSpPr>
            <a:spLocks noChangeArrowheads="1"/>
          </p:cNvSpPr>
          <p:nvPr/>
        </p:nvSpPr>
        <p:spPr bwMode="auto">
          <a:xfrm>
            <a:off x="6413500" y="2806700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6" name="Line 26"/>
          <p:cNvSpPr>
            <a:spLocks noChangeShapeType="1"/>
          </p:cNvSpPr>
          <p:nvPr/>
        </p:nvSpPr>
        <p:spPr bwMode="auto">
          <a:xfrm flipV="1">
            <a:off x="6845300" y="283845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7" name="Line 27"/>
          <p:cNvSpPr>
            <a:spLocks noChangeShapeType="1"/>
          </p:cNvSpPr>
          <p:nvPr/>
        </p:nvSpPr>
        <p:spPr bwMode="auto">
          <a:xfrm flipV="1">
            <a:off x="7229475" y="2501900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8" name="Line 28"/>
          <p:cNvSpPr>
            <a:spLocks noChangeShapeType="1"/>
          </p:cNvSpPr>
          <p:nvPr/>
        </p:nvSpPr>
        <p:spPr bwMode="auto">
          <a:xfrm flipV="1">
            <a:off x="7229475" y="3975100"/>
            <a:ext cx="0" cy="349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9" name="Line 29"/>
          <p:cNvSpPr>
            <a:spLocks noChangeShapeType="1"/>
          </p:cNvSpPr>
          <p:nvPr/>
        </p:nvSpPr>
        <p:spPr bwMode="auto">
          <a:xfrm>
            <a:off x="7245350" y="5260975"/>
            <a:ext cx="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6640" name="Group 30"/>
          <p:cNvGrpSpPr>
            <a:grpSpLocks/>
          </p:cNvGrpSpPr>
          <p:nvPr/>
        </p:nvGrpSpPr>
        <p:grpSpPr bwMode="auto">
          <a:xfrm>
            <a:off x="6877050" y="5638800"/>
            <a:ext cx="762000" cy="304800"/>
            <a:chOff x="4332" y="3552"/>
            <a:chExt cx="480" cy="192"/>
          </a:xfrm>
        </p:grpSpPr>
        <p:sp>
          <p:nvSpPr>
            <p:cNvPr id="26672" name="Line 31"/>
            <p:cNvSpPr>
              <a:spLocks noChangeShapeType="1"/>
            </p:cNvSpPr>
            <p:nvPr/>
          </p:nvSpPr>
          <p:spPr bwMode="auto">
            <a:xfrm>
              <a:off x="4332" y="355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3" name="Line 32"/>
            <p:cNvSpPr>
              <a:spLocks noChangeShapeType="1"/>
            </p:cNvSpPr>
            <p:nvPr/>
          </p:nvSpPr>
          <p:spPr bwMode="auto">
            <a:xfrm>
              <a:off x="4428" y="36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4" name="Line 33"/>
            <p:cNvSpPr>
              <a:spLocks noChangeShapeType="1"/>
            </p:cNvSpPr>
            <p:nvPr/>
          </p:nvSpPr>
          <p:spPr bwMode="auto">
            <a:xfrm>
              <a:off x="4524" y="374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 rot="10800000">
            <a:off x="5648325" y="1835150"/>
            <a:ext cx="330200" cy="984250"/>
            <a:chOff x="3558" y="1156"/>
            <a:chExt cx="208" cy="620"/>
          </a:xfrm>
        </p:grpSpPr>
        <p:sp>
          <p:nvSpPr>
            <p:cNvPr id="26665" name="Line 35"/>
            <p:cNvSpPr>
              <a:spLocks noChangeShapeType="1"/>
            </p:cNvSpPr>
            <p:nvPr/>
          </p:nvSpPr>
          <p:spPr bwMode="auto">
            <a:xfrm flipV="1">
              <a:off x="3558" y="1310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 flipV="1">
              <a:off x="3558" y="1516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7" name="Line 37"/>
            <p:cNvSpPr>
              <a:spLocks noChangeShapeType="1"/>
            </p:cNvSpPr>
            <p:nvPr/>
          </p:nvSpPr>
          <p:spPr bwMode="auto">
            <a:xfrm flipH="1" flipV="1">
              <a:off x="3558" y="1412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 flipH="1" flipV="1">
              <a:off x="3558" y="1616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9" name="Line 39"/>
            <p:cNvSpPr>
              <a:spLocks noChangeShapeType="1"/>
            </p:cNvSpPr>
            <p:nvPr/>
          </p:nvSpPr>
          <p:spPr bwMode="auto">
            <a:xfrm flipH="1" flipV="1">
              <a:off x="3558" y="1206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0" name="Freeform 40"/>
            <p:cNvSpPr>
              <a:spLocks noChangeArrowheads="1"/>
            </p:cNvSpPr>
            <p:nvPr/>
          </p:nvSpPr>
          <p:spPr bwMode="auto">
            <a:xfrm flipH="1">
              <a:off x="3658" y="1720"/>
              <a:ext cx="106" cy="54"/>
            </a:xfrm>
            <a:custGeom>
              <a:avLst/>
              <a:gdLst>
                <a:gd name="T0" fmla="*/ 70 w 131"/>
                <a:gd name="T1" fmla="*/ 34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1" name="Freeform 41"/>
            <p:cNvSpPr>
              <a:spLocks noChangeArrowheads="1"/>
            </p:cNvSpPr>
            <p:nvPr/>
          </p:nvSpPr>
          <p:spPr bwMode="auto">
            <a:xfrm flipH="1">
              <a:off x="3558" y="1156"/>
              <a:ext cx="100" cy="50"/>
            </a:xfrm>
            <a:custGeom>
              <a:avLst/>
              <a:gdLst>
                <a:gd name="T0" fmla="*/ 58 w 131"/>
                <a:gd name="T1" fmla="*/ 27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 rot="10800000">
            <a:off x="5648325" y="4267200"/>
            <a:ext cx="330200" cy="984250"/>
            <a:chOff x="3558" y="2688"/>
            <a:chExt cx="208" cy="620"/>
          </a:xfrm>
        </p:grpSpPr>
        <p:sp>
          <p:nvSpPr>
            <p:cNvPr id="26658" name="Line 43"/>
            <p:cNvSpPr>
              <a:spLocks noChangeShapeType="1"/>
            </p:cNvSpPr>
            <p:nvPr/>
          </p:nvSpPr>
          <p:spPr bwMode="auto">
            <a:xfrm flipV="1">
              <a:off x="3558" y="2842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59" name="Line 44"/>
            <p:cNvSpPr>
              <a:spLocks noChangeShapeType="1"/>
            </p:cNvSpPr>
            <p:nvPr/>
          </p:nvSpPr>
          <p:spPr bwMode="auto">
            <a:xfrm flipV="1">
              <a:off x="3558" y="3048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0" name="Line 45"/>
            <p:cNvSpPr>
              <a:spLocks noChangeShapeType="1"/>
            </p:cNvSpPr>
            <p:nvPr/>
          </p:nvSpPr>
          <p:spPr bwMode="auto">
            <a:xfrm flipH="1" flipV="1">
              <a:off x="3558" y="2944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1" name="Line 46"/>
            <p:cNvSpPr>
              <a:spLocks noChangeShapeType="1"/>
            </p:cNvSpPr>
            <p:nvPr/>
          </p:nvSpPr>
          <p:spPr bwMode="auto">
            <a:xfrm flipH="1" flipV="1">
              <a:off x="3558" y="3148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2" name="Line 47"/>
            <p:cNvSpPr>
              <a:spLocks noChangeShapeType="1"/>
            </p:cNvSpPr>
            <p:nvPr/>
          </p:nvSpPr>
          <p:spPr bwMode="auto">
            <a:xfrm flipH="1" flipV="1">
              <a:off x="3558" y="2738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3" name="Freeform 48"/>
            <p:cNvSpPr>
              <a:spLocks noChangeArrowheads="1"/>
            </p:cNvSpPr>
            <p:nvPr/>
          </p:nvSpPr>
          <p:spPr bwMode="auto">
            <a:xfrm flipH="1">
              <a:off x="3658" y="3252"/>
              <a:ext cx="106" cy="54"/>
            </a:xfrm>
            <a:custGeom>
              <a:avLst/>
              <a:gdLst>
                <a:gd name="T0" fmla="*/ 70 w 131"/>
                <a:gd name="T1" fmla="*/ 34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4" name="Freeform 49"/>
            <p:cNvSpPr>
              <a:spLocks noChangeArrowheads="1"/>
            </p:cNvSpPr>
            <p:nvPr/>
          </p:nvSpPr>
          <p:spPr bwMode="auto">
            <a:xfrm flipH="1">
              <a:off x="3558" y="2688"/>
              <a:ext cx="100" cy="50"/>
            </a:xfrm>
            <a:custGeom>
              <a:avLst/>
              <a:gdLst>
                <a:gd name="T0" fmla="*/ 58 w 131"/>
                <a:gd name="T1" fmla="*/ 27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6026150" y="2070100"/>
            <a:ext cx="717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R</a:t>
            </a:r>
            <a:r>
              <a:rPr kumimoji="0" lang="en-US" baseline="-25000">
                <a:solidFill>
                  <a:srgbClr val="3333CC"/>
                </a:solidFill>
              </a:rPr>
              <a:t>B1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6026150" y="4419600"/>
            <a:ext cx="717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R</a:t>
            </a:r>
            <a:r>
              <a:rPr kumimoji="0" lang="en-US" baseline="-25000">
                <a:solidFill>
                  <a:srgbClr val="3333CC"/>
                </a:solidFill>
              </a:rPr>
              <a:t>B2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37940" name="Line 52"/>
          <p:cNvSpPr>
            <a:spLocks noChangeShapeType="1"/>
          </p:cNvSpPr>
          <p:nvPr/>
        </p:nvSpPr>
        <p:spPr bwMode="auto">
          <a:xfrm flipV="1">
            <a:off x="5826125" y="2819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445125" y="5638800"/>
            <a:ext cx="762000" cy="304800"/>
            <a:chOff x="3430" y="3552"/>
            <a:chExt cx="480" cy="192"/>
          </a:xfrm>
        </p:grpSpPr>
        <p:sp>
          <p:nvSpPr>
            <p:cNvPr id="26655" name="Line 54"/>
            <p:cNvSpPr>
              <a:spLocks noChangeShapeType="1"/>
            </p:cNvSpPr>
            <p:nvPr/>
          </p:nvSpPr>
          <p:spPr bwMode="auto">
            <a:xfrm>
              <a:off x="3430" y="355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56" name="Line 55"/>
            <p:cNvSpPr>
              <a:spLocks noChangeShapeType="1"/>
            </p:cNvSpPr>
            <p:nvPr/>
          </p:nvSpPr>
          <p:spPr bwMode="auto">
            <a:xfrm>
              <a:off x="3526" y="36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57" name="Line 56"/>
            <p:cNvSpPr>
              <a:spLocks noChangeShapeType="1"/>
            </p:cNvSpPr>
            <p:nvPr/>
          </p:nvSpPr>
          <p:spPr bwMode="auto">
            <a:xfrm>
              <a:off x="3622" y="374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5826125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48" name="Line 58"/>
          <p:cNvSpPr>
            <a:spLocks noChangeShapeType="1"/>
          </p:cNvSpPr>
          <p:nvPr/>
        </p:nvSpPr>
        <p:spPr bwMode="auto">
          <a:xfrm flipV="1">
            <a:off x="7197725" y="106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 flipH="1">
            <a:off x="5826125" y="13112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 flipV="1">
            <a:off x="5826125" y="13112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51" name="Oval 61"/>
          <p:cNvSpPr>
            <a:spLocks noChangeArrowheads="1"/>
          </p:cNvSpPr>
          <p:nvPr/>
        </p:nvSpPr>
        <p:spPr bwMode="auto">
          <a:xfrm>
            <a:off x="7121525" y="9144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2" name="Text Box 62"/>
          <p:cNvSpPr txBox="1">
            <a:spLocks noChangeArrowheads="1"/>
          </p:cNvSpPr>
          <p:nvPr/>
        </p:nvSpPr>
        <p:spPr bwMode="auto">
          <a:xfrm>
            <a:off x="822325" y="247650"/>
            <a:ext cx="388461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i="1">
                <a:solidFill>
                  <a:srgbClr val="FF0000"/>
                </a:solidFill>
              </a:rPr>
              <a:t>Polarização de divisor</a:t>
            </a:r>
          </a:p>
          <a:p>
            <a:r>
              <a:rPr kumimoji="0" lang="en-US" sz="3200" i="1">
                <a:solidFill>
                  <a:srgbClr val="FF0000"/>
                </a:solidFill>
              </a:rPr>
              <a:t>         de tensão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3733800" y="381000"/>
            <a:ext cx="22288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3600" b="0">
                <a:solidFill>
                  <a:srgbClr val="3333CC"/>
                </a:solidFill>
              </a:rPr>
              <a:t>{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1406525" y="3048000"/>
            <a:ext cx="33147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</a:rPr>
              <a:t>R</a:t>
            </a:r>
            <a:r>
              <a:rPr kumimoji="0" lang="en-US" baseline="-25000">
                <a:solidFill>
                  <a:srgbClr val="3333CC"/>
                </a:solidFill>
              </a:rPr>
              <a:t>B1</a:t>
            </a:r>
            <a:r>
              <a:rPr kumimoji="0" lang="en-US">
                <a:solidFill>
                  <a:srgbClr val="3333CC"/>
                </a:solidFill>
              </a:rPr>
              <a:t> e R</a:t>
            </a:r>
            <a:r>
              <a:rPr kumimoji="0" lang="en-US" baseline="-25000">
                <a:solidFill>
                  <a:srgbClr val="3333CC"/>
                </a:solidFill>
              </a:rPr>
              <a:t>B2</a:t>
            </a:r>
            <a:r>
              <a:rPr kumimoji="0" lang="en-US">
                <a:solidFill>
                  <a:srgbClr val="3333CC"/>
                </a:solidFill>
              </a:rPr>
              <a:t> formam </a:t>
            </a:r>
          </a:p>
          <a:p>
            <a:pPr algn="ctr"/>
            <a:r>
              <a:rPr kumimoji="0" lang="en-US">
                <a:solidFill>
                  <a:srgbClr val="3333CC"/>
                </a:solidFill>
              </a:rPr>
              <a:t>um divisor de tensão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0" grpId="0" animBg="1"/>
      <p:bldP spid="37945" grpId="0" animBg="1"/>
      <p:bldP spid="37947" grpId="0" animBg="1"/>
      <p:bldP spid="379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740525" y="381000"/>
            <a:ext cx="985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+V</a:t>
            </a:r>
            <a:r>
              <a:rPr kumimoji="0" lang="en-US" baseline="-25000">
                <a:solidFill>
                  <a:srgbClr val="3333CC"/>
                </a:solidFill>
              </a:rPr>
              <a:t>CC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>
            <a:off x="5826125" y="3419475"/>
            <a:ext cx="1003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10800000">
            <a:off x="5648325" y="1835150"/>
            <a:ext cx="330200" cy="984250"/>
            <a:chOff x="3558" y="1156"/>
            <a:chExt cx="208" cy="620"/>
          </a:xfrm>
        </p:grpSpPr>
        <p:sp>
          <p:nvSpPr>
            <p:cNvPr id="27681" name="Line 5"/>
            <p:cNvSpPr>
              <a:spLocks noChangeShapeType="1"/>
            </p:cNvSpPr>
            <p:nvPr/>
          </p:nvSpPr>
          <p:spPr bwMode="auto">
            <a:xfrm flipV="1">
              <a:off x="3558" y="1310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82" name="Line 6"/>
            <p:cNvSpPr>
              <a:spLocks noChangeShapeType="1"/>
            </p:cNvSpPr>
            <p:nvPr/>
          </p:nvSpPr>
          <p:spPr bwMode="auto">
            <a:xfrm flipV="1">
              <a:off x="3558" y="1516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83" name="Line 7"/>
            <p:cNvSpPr>
              <a:spLocks noChangeShapeType="1"/>
            </p:cNvSpPr>
            <p:nvPr/>
          </p:nvSpPr>
          <p:spPr bwMode="auto">
            <a:xfrm flipH="1" flipV="1">
              <a:off x="3558" y="1412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84" name="Line 8"/>
            <p:cNvSpPr>
              <a:spLocks noChangeShapeType="1"/>
            </p:cNvSpPr>
            <p:nvPr/>
          </p:nvSpPr>
          <p:spPr bwMode="auto">
            <a:xfrm flipH="1" flipV="1">
              <a:off x="3558" y="1616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85" name="Line 9"/>
            <p:cNvSpPr>
              <a:spLocks noChangeShapeType="1"/>
            </p:cNvSpPr>
            <p:nvPr/>
          </p:nvSpPr>
          <p:spPr bwMode="auto">
            <a:xfrm flipH="1" flipV="1">
              <a:off x="3558" y="1206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86" name="Freeform 10"/>
            <p:cNvSpPr>
              <a:spLocks noChangeArrowheads="1"/>
            </p:cNvSpPr>
            <p:nvPr/>
          </p:nvSpPr>
          <p:spPr bwMode="auto">
            <a:xfrm flipH="1">
              <a:off x="3658" y="1720"/>
              <a:ext cx="106" cy="54"/>
            </a:xfrm>
            <a:custGeom>
              <a:avLst/>
              <a:gdLst>
                <a:gd name="T0" fmla="*/ 70 w 131"/>
                <a:gd name="T1" fmla="*/ 34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87" name="Freeform 11"/>
            <p:cNvSpPr>
              <a:spLocks noChangeArrowheads="1"/>
            </p:cNvSpPr>
            <p:nvPr/>
          </p:nvSpPr>
          <p:spPr bwMode="auto">
            <a:xfrm flipH="1">
              <a:off x="3558" y="1156"/>
              <a:ext cx="100" cy="50"/>
            </a:xfrm>
            <a:custGeom>
              <a:avLst/>
              <a:gdLst>
                <a:gd name="T0" fmla="*/ 58 w 131"/>
                <a:gd name="T1" fmla="*/ 27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 rot="10800000">
            <a:off x="5648325" y="4267200"/>
            <a:ext cx="330200" cy="984250"/>
            <a:chOff x="3558" y="2688"/>
            <a:chExt cx="208" cy="620"/>
          </a:xfrm>
        </p:grpSpPr>
        <p:sp>
          <p:nvSpPr>
            <p:cNvPr id="27674" name="Line 13"/>
            <p:cNvSpPr>
              <a:spLocks noChangeShapeType="1"/>
            </p:cNvSpPr>
            <p:nvPr/>
          </p:nvSpPr>
          <p:spPr bwMode="auto">
            <a:xfrm flipV="1">
              <a:off x="3558" y="2842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5" name="Line 14"/>
            <p:cNvSpPr>
              <a:spLocks noChangeShapeType="1"/>
            </p:cNvSpPr>
            <p:nvPr/>
          </p:nvSpPr>
          <p:spPr bwMode="auto">
            <a:xfrm flipV="1">
              <a:off x="3558" y="3048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6" name="Line 15"/>
            <p:cNvSpPr>
              <a:spLocks noChangeShapeType="1"/>
            </p:cNvSpPr>
            <p:nvPr/>
          </p:nvSpPr>
          <p:spPr bwMode="auto">
            <a:xfrm flipH="1" flipV="1">
              <a:off x="3558" y="2944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 flipH="1" flipV="1">
              <a:off x="3558" y="3148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8" name="Line 17"/>
            <p:cNvSpPr>
              <a:spLocks noChangeShapeType="1"/>
            </p:cNvSpPr>
            <p:nvPr/>
          </p:nvSpPr>
          <p:spPr bwMode="auto">
            <a:xfrm flipH="1" flipV="1">
              <a:off x="3558" y="2738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9" name="Freeform 18"/>
            <p:cNvSpPr>
              <a:spLocks noChangeArrowheads="1"/>
            </p:cNvSpPr>
            <p:nvPr/>
          </p:nvSpPr>
          <p:spPr bwMode="auto">
            <a:xfrm flipH="1">
              <a:off x="3658" y="3252"/>
              <a:ext cx="106" cy="54"/>
            </a:xfrm>
            <a:custGeom>
              <a:avLst/>
              <a:gdLst>
                <a:gd name="T0" fmla="*/ 70 w 131"/>
                <a:gd name="T1" fmla="*/ 34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80" name="Freeform 19"/>
            <p:cNvSpPr>
              <a:spLocks noChangeArrowheads="1"/>
            </p:cNvSpPr>
            <p:nvPr/>
          </p:nvSpPr>
          <p:spPr bwMode="auto">
            <a:xfrm flipH="1">
              <a:off x="3558" y="2688"/>
              <a:ext cx="100" cy="50"/>
            </a:xfrm>
            <a:custGeom>
              <a:avLst/>
              <a:gdLst>
                <a:gd name="T0" fmla="*/ 58 w 131"/>
                <a:gd name="T1" fmla="*/ 27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026150" y="2070100"/>
            <a:ext cx="717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R</a:t>
            </a:r>
            <a:r>
              <a:rPr kumimoji="0" lang="en-US" baseline="-25000">
                <a:solidFill>
                  <a:srgbClr val="3333CC"/>
                </a:solidFill>
              </a:rPr>
              <a:t>B1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6026150" y="4419600"/>
            <a:ext cx="717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R</a:t>
            </a:r>
            <a:r>
              <a:rPr kumimoji="0" lang="en-US" baseline="-25000">
                <a:solidFill>
                  <a:srgbClr val="3333CC"/>
                </a:solidFill>
              </a:rPr>
              <a:t>B2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5826125" y="2819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445125" y="5638800"/>
            <a:ext cx="762000" cy="304800"/>
            <a:chOff x="3430" y="3552"/>
            <a:chExt cx="480" cy="192"/>
          </a:xfrm>
        </p:grpSpPr>
        <p:sp>
          <p:nvSpPr>
            <p:cNvPr id="27671" name="Line 24"/>
            <p:cNvSpPr>
              <a:spLocks noChangeShapeType="1"/>
            </p:cNvSpPr>
            <p:nvPr/>
          </p:nvSpPr>
          <p:spPr bwMode="auto">
            <a:xfrm>
              <a:off x="3430" y="355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>
              <a:off x="3526" y="36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>
              <a:off x="3622" y="374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5826125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V="1">
            <a:off x="7197725" y="10985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H="1">
            <a:off x="5826125" y="13112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flipV="1">
            <a:off x="5826125" y="13112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7105650" y="930275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6858000" y="3124200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+V</a:t>
            </a:r>
            <a:r>
              <a:rPr kumimoji="0" lang="en-US" baseline="-25000">
                <a:solidFill>
                  <a:srgbClr val="3333CC"/>
                </a:solidFill>
              </a:rPr>
              <a:t>B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27664" name="Text Box 33"/>
          <p:cNvSpPr txBox="1">
            <a:spLocks noChangeArrowheads="1"/>
          </p:cNvSpPr>
          <p:nvPr/>
        </p:nvSpPr>
        <p:spPr bwMode="auto">
          <a:xfrm>
            <a:off x="635453" y="515257"/>
            <a:ext cx="45667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Análise</a:t>
            </a:r>
            <a:r>
              <a:rPr kumimoji="0"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polarização</a:t>
            </a:r>
            <a:r>
              <a:rPr kumimoji="0"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divisor de </a:t>
            </a:r>
            <a:r>
              <a:rPr kumimoji="0"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: 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1314450" y="31146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V</a:t>
            </a:r>
            <a:r>
              <a:rPr kumimoji="0" lang="en-US" baseline="-25000">
                <a:solidFill>
                  <a:srgbClr val="3333CC"/>
                </a:solidFill>
              </a:rPr>
              <a:t>B</a:t>
            </a:r>
            <a:r>
              <a:rPr kumimoji="0" lang="en-US">
                <a:solidFill>
                  <a:srgbClr val="3333CC"/>
                </a:solidFill>
              </a:rPr>
              <a:t> =</a:t>
            </a: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2667000" y="2819400"/>
            <a:ext cx="717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R</a:t>
            </a:r>
            <a:r>
              <a:rPr kumimoji="0" lang="en-US" baseline="-25000">
                <a:solidFill>
                  <a:srgbClr val="3333CC"/>
                </a:solidFill>
              </a:rPr>
              <a:t>B2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2235200" y="3349625"/>
            <a:ext cx="163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R</a:t>
            </a:r>
            <a:r>
              <a:rPr kumimoji="0" lang="en-US" baseline="-25000">
                <a:solidFill>
                  <a:srgbClr val="3333CC"/>
                </a:solidFill>
              </a:rPr>
              <a:t>B1</a:t>
            </a:r>
            <a:r>
              <a:rPr kumimoji="0" lang="en-US">
                <a:solidFill>
                  <a:srgbClr val="3333CC"/>
                </a:solidFill>
              </a:rPr>
              <a:t> + R</a:t>
            </a:r>
            <a:r>
              <a:rPr kumimoji="0" lang="en-US" baseline="-25000">
                <a:solidFill>
                  <a:srgbClr val="3333CC"/>
                </a:solidFill>
              </a:rPr>
              <a:t>B2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2362200" y="3397250"/>
            <a:ext cx="14097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3784600" y="3124200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3333CC"/>
                </a:solidFill>
              </a:rPr>
              <a:t>V</a:t>
            </a:r>
            <a:r>
              <a:rPr kumimoji="0" lang="en-US" baseline="-25000">
                <a:solidFill>
                  <a:srgbClr val="3333CC"/>
                </a:solidFill>
              </a:rPr>
              <a:t>CC</a:t>
            </a:r>
            <a:endParaRPr kumimoji="0" lang="en-US">
              <a:solidFill>
                <a:srgbClr val="3333CC"/>
              </a:solidFill>
            </a:endParaRP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972907" y="4379686"/>
            <a:ext cx="421641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base é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normalmente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muito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menor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divisor, logo,</a:t>
            </a:r>
          </a:p>
          <a:p>
            <a:pPr algn="ctr"/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pode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ser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ignorada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34" grpId="0" animBg="1"/>
      <p:bldP spid="38939" grpId="0" animBg="1"/>
      <p:bldP spid="38940" grpId="0" animBg="1"/>
      <p:bldP spid="38941" grpId="0" animBg="1"/>
      <p:bldP spid="38942" grpId="0" animBg="1"/>
      <p:bldP spid="38943" grpId="0" animBg="1"/>
      <p:bldP spid="389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2274194" y="353196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2636144" y="4170140"/>
            <a:ext cx="565150" cy="565150"/>
            <a:chOff x="1240" y="2764"/>
            <a:chExt cx="356" cy="356"/>
          </a:xfrm>
        </p:grpSpPr>
        <p:sp>
          <p:nvSpPr>
            <p:cNvPr id="28756" name="Line 4"/>
            <p:cNvSpPr>
              <a:spLocks noChangeShapeType="1"/>
            </p:cNvSpPr>
            <p:nvPr/>
          </p:nvSpPr>
          <p:spPr bwMode="auto">
            <a:xfrm>
              <a:off x="1240" y="2764"/>
              <a:ext cx="355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57" name="AutoShape 5"/>
            <p:cNvSpPr>
              <a:spLocks noChangeArrowheads="1"/>
            </p:cNvSpPr>
            <p:nvPr/>
          </p:nvSpPr>
          <p:spPr bwMode="auto">
            <a:xfrm rot="5480873" flipH="1" flipV="1">
              <a:off x="1245" y="276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8676" name="Line 6"/>
          <p:cNvSpPr>
            <a:spLocks noChangeShapeType="1"/>
          </p:cNvSpPr>
          <p:nvPr/>
        </p:nvSpPr>
        <p:spPr bwMode="auto">
          <a:xfrm flipH="1" flipV="1">
            <a:off x="1515369" y="4001865"/>
            <a:ext cx="1101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 flipV="1">
            <a:off x="2626619" y="325574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 flipH="1">
            <a:off x="2626619" y="369389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8679" name="Group 9"/>
          <p:cNvGrpSpPr>
            <a:grpSpLocks/>
          </p:cNvGrpSpPr>
          <p:nvPr/>
        </p:nvGrpSpPr>
        <p:grpSpPr bwMode="auto">
          <a:xfrm>
            <a:off x="3055244" y="2411190"/>
            <a:ext cx="247650" cy="654050"/>
            <a:chOff x="1504" y="1656"/>
            <a:chExt cx="156" cy="412"/>
          </a:xfrm>
        </p:grpSpPr>
        <p:sp>
          <p:nvSpPr>
            <p:cNvPr id="28749" name="Line 10"/>
            <p:cNvSpPr>
              <a:spLocks noChangeShapeType="1"/>
            </p:cNvSpPr>
            <p:nvPr/>
          </p:nvSpPr>
          <p:spPr bwMode="auto">
            <a:xfrm flipH="1" flipV="1">
              <a:off x="1508" y="169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50" name="Line 11"/>
            <p:cNvSpPr>
              <a:spLocks noChangeShapeType="1"/>
            </p:cNvSpPr>
            <p:nvPr/>
          </p:nvSpPr>
          <p:spPr bwMode="auto">
            <a:xfrm flipH="1" flipV="1">
              <a:off x="1506" y="183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51" name="Line 12"/>
            <p:cNvSpPr>
              <a:spLocks noChangeShapeType="1"/>
            </p:cNvSpPr>
            <p:nvPr/>
          </p:nvSpPr>
          <p:spPr bwMode="auto">
            <a:xfrm flipH="1" flipV="1">
              <a:off x="1504" y="196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52" name="Line 13"/>
            <p:cNvSpPr>
              <a:spLocks noChangeShapeType="1"/>
            </p:cNvSpPr>
            <p:nvPr/>
          </p:nvSpPr>
          <p:spPr bwMode="auto">
            <a:xfrm flipV="1">
              <a:off x="1504" y="189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53" name="Line 14"/>
            <p:cNvSpPr>
              <a:spLocks noChangeShapeType="1"/>
            </p:cNvSpPr>
            <p:nvPr/>
          </p:nvSpPr>
          <p:spPr bwMode="auto">
            <a:xfrm flipV="1">
              <a:off x="1508" y="176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54" name="Line 15"/>
            <p:cNvSpPr>
              <a:spLocks noChangeShapeType="1"/>
            </p:cNvSpPr>
            <p:nvPr/>
          </p:nvSpPr>
          <p:spPr bwMode="auto">
            <a:xfrm flipV="1">
              <a:off x="1510" y="1656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55" name="Line 16"/>
            <p:cNvSpPr>
              <a:spLocks noChangeShapeType="1"/>
            </p:cNvSpPr>
            <p:nvPr/>
          </p:nvSpPr>
          <p:spPr bwMode="auto">
            <a:xfrm flipV="1">
              <a:off x="1582" y="203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80" name="Group 17"/>
          <p:cNvGrpSpPr>
            <a:grpSpLocks/>
          </p:cNvGrpSpPr>
          <p:nvPr/>
        </p:nvGrpSpPr>
        <p:grpSpPr bwMode="auto">
          <a:xfrm>
            <a:off x="2810769" y="5941790"/>
            <a:ext cx="762000" cy="304800"/>
            <a:chOff x="1350" y="3880"/>
            <a:chExt cx="480" cy="192"/>
          </a:xfrm>
        </p:grpSpPr>
        <p:sp>
          <p:nvSpPr>
            <p:cNvPr id="28746" name="Line 18"/>
            <p:cNvSpPr>
              <a:spLocks noChangeShapeType="1"/>
            </p:cNvSpPr>
            <p:nvPr/>
          </p:nvSpPr>
          <p:spPr bwMode="auto">
            <a:xfrm>
              <a:off x="1350" y="38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7" name="Line 19"/>
            <p:cNvSpPr>
              <a:spLocks noChangeShapeType="1"/>
            </p:cNvSpPr>
            <p:nvPr/>
          </p:nvSpPr>
          <p:spPr bwMode="auto">
            <a:xfrm>
              <a:off x="1446" y="39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8" name="Line 20"/>
            <p:cNvSpPr>
              <a:spLocks noChangeShapeType="1"/>
            </p:cNvSpPr>
            <p:nvPr/>
          </p:nvSpPr>
          <p:spPr bwMode="auto">
            <a:xfrm>
              <a:off x="1542" y="40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81" name="Group 21"/>
          <p:cNvGrpSpPr>
            <a:grpSpLocks/>
          </p:cNvGrpSpPr>
          <p:nvPr/>
        </p:nvGrpSpPr>
        <p:grpSpPr bwMode="auto">
          <a:xfrm>
            <a:off x="1397894" y="2446115"/>
            <a:ext cx="247650" cy="654050"/>
            <a:chOff x="460" y="1678"/>
            <a:chExt cx="156" cy="412"/>
          </a:xfrm>
        </p:grpSpPr>
        <p:sp>
          <p:nvSpPr>
            <p:cNvPr id="28739" name="Line 22"/>
            <p:cNvSpPr>
              <a:spLocks noChangeShapeType="1"/>
            </p:cNvSpPr>
            <p:nvPr/>
          </p:nvSpPr>
          <p:spPr bwMode="auto">
            <a:xfrm flipH="1" flipV="1">
              <a:off x="464" y="17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0" name="Line 23"/>
            <p:cNvSpPr>
              <a:spLocks noChangeShapeType="1"/>
            </p:cNvSpPr>
            <p:nvPr/>
          </p:nvSpPr>
          <p:spPr bwMode="auto">
            <a:xfrm flipH="1" flipV="1">
              <a:off x="462" y="185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1" name="Line 24"/>
            <p:cNvSpPr>
              <a:spLocks noChangeShapeType="1"/>
            </p:cNvSpPr>
            <p:nvPr/>
          </p:nvSpPr>
          <p:spPr bwMode="auto">
            <a:xfrm flipH="1" flipV="1">
              <a:off x="460" y="1987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2" name="Line 25"/>
            <p:cNvSpPr>
              <a:spLocks noChangeShapeType="1"/>
            </p:cNvSpPr>
            <p:nvPr/>
          </p:nvSpPr>
          <p:spPr bwMode="auto">
            <a:xfrm flipV="1">
              <a:off x="460" y="191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3" name="Line 26"/>
            <p:cNvSpPr>
              <a:spLocks noChangeShapeType="1"/>
            </p:cNvSpPr>
            <p:nvPr/>
          </p:nvSpPr>
          <p:spPr bwMode="auto">
            <a:xfrm flipV="1">
              <a:off x="464" y="178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4" name="Line 27"/>
            <p:cNvSpPr>
              <a:spLocks noChangeShapeType="1"/>
            </p:cNvSpPr>
            <p:nvPr/>
          </p:nvSpPr>
          <p:spPr bwMode="auto">
            <a:xfrm flipV="1">
              <a:off x="466" y="167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5" name="Line 28"/>
            <p:cNvSpPr>
              <a:spLocks noChangeShapeType="1"/>
            </p:cNvSpPr>
            <p:nvPr/>
          </p:nvSpPr>
          <p:spPr bwMode="auto">
            <a:xfrm flipV="1">
              <a:off x="538" y="2059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682" name="Line 29"/>
          <p:cNvSpPr>
            <a:spLocks noChangeShapeType="1"/>
          </p:cNvSpPr>
          <p:nvPr/>
        </p:nvSpPr>
        <p:spPr bwMode="auto">
          <a:xfrm flipH="1">
            <a:off x="1518544" y="311286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3" name="Line 30"/>
          <p:cNvSpPr>
            <a:spLocks noChangeShapeType="1"/>
          </p:cNvSpPr>
          <p:nvPr/>
        </p:nvSpPr>
        <p:spPr bwMode="auto">
          <a:xfrm>
            <a:off x="3179069" y="306206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4" name="Line 31"/>
          <p:cNvSpPr>
            <a:spLocks noChangeShapeType="1"/>
          </p:cNvSpPr>
          <p:nvPr/>
        </p:nvSpPr>
        <p:spPr bwMode="auto">
          <a:xfrm>
            <a:off x="3185419" y="472576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5" name="Line 32"/>
          <p:cNvSpPr>
            <a:spLocks noChangeShapeType="1"/>
          </p:cNvSpPr>
          <p:nvPr/>
        </p:nvSpPr>
        <p:spPr bwMode="auto">
          <a:xfrm>
            <a:off x="1489969" y="2077815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6" name="Line 33"/>
          <p:cNvSpPr>
            <a:spLocks noChangeShapeType="1"/>
          </p:cNvSpPr>
          <p:nvPr/>
        </p:nvSpPr>
        <p:spPr bwMode="auto">
          <a:xfrm>
            <a:off x="1499494" y="207781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7" name="Line 34"/>
          <p:cNvSpPr>
            <a:spLocks noChangeShapeType="1"/>
          </p:cNvSpPr>
          <p:nvPr/>
        </p:nvSpPr>
        <p:spPr bwMode="auto">
          <a:xfrm flipH="1" flipV="1">
            <a:off x="3175894" y="2049240"/>
            <a:ext cx="0" cy="368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8" name="Text Box 35"/>
          <p:cNvSpPr txBox="1">
            <a:spLocks noChangeArrowheads="1"/>
          </p:cNvSpPr>
          <p:nvPr/>
        </p:nvSpPr>
        <p:spPr bwMode="auto">
          <a:xfrm>
            <a:off x="670819" y="244611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8689" name="Text Box 36"/>
          <p:cNvSpPr txBox="1">
            <a:spLocks noChangeArrowheads="1"/>
          </p:cNvSpPr>
          <p:nvPr/>
        </p:nvSpPr>
        <p:spPr bwMode="auto">
          <a:xfrm>
            <a:off x="3048894" y="419871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8690" name="Text Box 37"/>
          <p:cNvSpPr txBox="1">
            <a:spLocks noChangeArrowheads="1"/>
          </p:cNvSpPr>
          <p:nvPr/>
        </p:nvSpPr>
        <p:spPr bwMode="auto">
          <a:xfrm>
            <a:off x="1864619" y="392884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8691" name="Text Box 38"/>
          <p:cNvSpPr txBox="1">
            <a:spLocks noChangeArrowheads="1"/>
          </p:cNvSpPr>
          <p:nvPr/>
        </p:nvSpPr>
        <p:spPr bwMode="auto">
          <a:xfrm>
            <a:off x="3010794" y="3230340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8692" name="Text Box 39"/>
          <p:cNvSpPr txBox="1">
            <a:spLocks noChangeArrowheads="1"/>
          </p:cNvSpPr>
          <p:nvPr/>
        </p:nvSpPr>
        <p:spPr bwMode="auto">
          <a:xfrm>
            <a:off x="3258444" y="2461990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8693" name="Text Box 40"/>
          <p:cNvSpPr txBox="1">
            <a:spLocks noChangeArrowheads="1"/>
          </p:cNvSpPr>
          <p:nvPr/>
        </p:nvSpPr>
        <p:spPr bwMode="auto">
          <a:xfrm>
            <a:off x="1274069" y="1036415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28694" name="Group 41"/>
          <p:cNvGrpSpPr>
            <a:grpSpLocks/>
          </p:cNvGrpSpPr>
          <p:nvPr/>
        </p:nvGrpSpPr>
        <p:grpSpPr bwMode="auto">
          <a:xfrm>
            <a:off x="3061594" y="4941665"/>
            <a:ext cx="247650" cy="654050"/>
            <a:chOff x="1508" y="3250"/>
            <a:chExt cx="156" cy="412"/>
          </a:xfrm>
        </p:grpSpPr>
        <p:sp>
          <p:nvSpPr>
            <p:cNvPr id="28732" name="Line 42"/>
            <p:cNvSpPr>
              <a:spLocks noChangeShapeType="1"/>
            </p:cNvSpPr>
            <p:nvPr/>
          </p:nvSpPr>
          <p:spPr bwMode="auto">
            <a:xfrm flipH="1" flipV="1">
              <a:off x="1512" y="329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3" name="Line 43"/>
            <p:cNvSpPr>
              <a:spLocks noChangeShapeType="1"/>
            </p:cNvSpPr>
            <p:nvPr/>
          </p:nvSpPr>
          <p:spPr bwMode="auto">
            <a:xfrm flipH="1" flipV="1">
              <a:off x="1510" y="342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4" name="Line 44"/>
            <p:cNvSpPr>
              <a:spLocks noChangeShapeType="1"/>
            </p:cNvSpPr>
            <p:nvPr/>
          </p:nvSpPr>
          <p:spPr bwMode="auto">
            <a:xfrm flipH="1" flipV="1">
              <a:off x="1508" y="355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5" name="Line 45"/>
            <p:cNvSpPr>
              <a:spLocks noChangeShapeType="1"/>
            </p:cNvSpPr>
            <p:nvPr/>
          </p:nvSpPr>
          <p:spPr bwMode="auto">
            <a:xfrm flipV="1">
              <a:off x="1508" y="349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6" name="Line 46"/>
            <p:cNvSpPr>
              <a:spLocks noChangeShapeType="1"/>
            </p:cNvSpPr>
            <p:nvPr/>
          </p:nvSpPr>
          <p:spPr bwMode="auto">
            <a:xfrm flipV="1">
              <a:off x="1512" y="335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7" name="Line 47"/>
            <p:cNvSpPr>
              <a:spLocks noChangeShapeType="1"/>
            </p:cNvSpPr>
            <p:nvPr/>
          </p:nvSpPr>
          <p:spPr bwMode="auto">
            <a:xfrm flipV="1">
              <a:off x="1514" y="325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8" name="Line 48"/>
            <p:cNvSpPr>
              <a:spLocks noChangeShapeType="1"/>
            </p:cNvSpPr>
            <p:nvPr/>
          </p:nvSpPr>
          <p:spPr bwMode="auto">
            <a:xfrm flipV="1">
              <a:off x="1586" y="3631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95" name="Group 49"/>
          <p:cNvGrpSpPr>
            <a:grpSpLocks/>
          </p:cNvGrpSpPr>
          <p:nvPr/>
        </p:nvGrpSpPr>
        <p:grpSpPr bwMode="auto">
          <a:xfrm>
            <a:off x="1420119" y="4662265"/>
            <a:ext cx="247650" cy="654050"/>
            <a:chOff x="474" y="3074"/>
            <a:chExt cx="156" cy="412"/>
          </a:xfrm>
        </p:grpSpPr>
        <p:sp>
          <p:nvSpPr>
            <p:cNvPr id="28725" name="Line 50"/>
            <p:cNvSpPr>
              <a:spLocks noChangeShapeType="1"/>
            </p:cNvSpPr>
            <p:nvPr/>
          </p:nvSpPr>
          <p:spPr bwMode="auto">
            <a:xfrm flipH="1" flipV="1">
              <a:off x="478" y="311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6" name="Line 51"/>
            <p:cNvSpPr>
              <a:spLocks noChangeShapeType="1"/>
            </p:cNvSpPr>
            <p:nvPr/>
          </p:nvSpPr>
          <p:spPr bwMode="auto">
            <a:xfrm flipH="1" flipV="1">
              <a:off x="476" y="325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7" name="Line 52"/>
            <p:cNvSpPr>
              <a:spLocks noChangeShapeType="1"/>
            </p:cNvSpPr>
            <p:nvPr/>
          </p:nvSpPr>
          <p:spPr bwMode="auto">
            <a:xfrm flipH="1" flipV="1">
              <a:off x="474" y="338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8" name="Line 53"/>
            <p:cNvSpPr>
              <a:spLocks noChangeShapeType="1"/>
            </p:cNvSpPr>
            <p:nvPr/>
          </p:nvSpPr>
          <p:spPr bwMode="auto">
            <a:xfrm flipV="1">
              <a:off x="474" y="331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9" name="Line 54"/>
            <p:cNvSpPr>
              <a:spLocks noChangeShapeType="1"/>
            </p:cNvSpPr>
            <p:nvPr/>
          </p:nvSpPr>
          <p:spPr bwMode="auto">
            <a:xfrm flipV="1">
              <a:off x="478" y="318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0" name="Line 55"/>
            <p:cNvSpPr>
              <a:spLocks noChangeShapeType="1"/>
            </p:cNvSpPr>
            <p:nvPr/>
          </p:nvSpPr>
          <p:spPr bwMode="auto">
            <a:xfrm flipV="1">
              <a:off x="480" y="3074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1" name="Line 56"/>
            <p:cNvSpPr>
              <a:spLocks noChangeShapeType="1"/>
            </p:cNvSpPr>
            <p:nvPr/>
          </p:nvSpPr>
          <p:spPr bwMode="auto">
            <a:xfrm flipV="1">
              <a:off x="552" y="3456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96" name="Group 57"/>
          <p:cNvGrpSpPr>
            <a:grpSpLocks/>
          </p:cNvGrpSpPr>
          <p:nvPr/>
        </p:nvGrpSpPr>
        <p:grpSpPr bwMode="auto">
          <a:xfrm>
            <a:off x="1169294" y="5929090"/>
            <a:ext cx="762000" cy="304800"/>
            <a:chOff x="316" y="3872"/>
            <a:chExt cx="480" cy="192"/>
          </a:xfrm>
        </p:grpSpPr>
        <p:sp>
          <p:nvSpPr>
            <p:cNvPr id="28722" name="Line 58"/>
            <p:cNvSpPr>
              <a:spLocks noChangeShapeType="1"/>
            </p:cNvSpPr>
            <p:nvPr/>
          </p:nvSpPr>
          <p:spPr bwMode="auto">
            <a:xfrm>
              <a:off x="316" y="38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3" name="Line 59"/>
            <p:cNvSpPr>
              <a:spLocks noChangeShapeType="1"/>
            </p:cNvSpPr>
            <p:nvPr/>
          </p:nvSpPr>
          <p:spPr bwMode="auto">
            <a:xfrm>
              <a:off x="412" y="3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4" name="Line 60"/>
            <p:cNvSpPr>
              <a:spLocks noChangeShapeType="1"/>
            </p:cNvSpPr>
            <p:nvPr/>
          </p:nvSpPr>
          <p:spPr bwMode="auto">
            <a:xfrm>
              <a:off x="508" y="4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697" name="Line 61"/>
          <p:cNvSpPr>
            <a:spLocks noChangeShapeType="1"/>
          </p:cNvSpPr>
          <p:nvPr/>
        </p:nvSpPr>
        <p:spPr bwMode="auto">
          <a:xfrm>
            <a:off x="1550294" y="531631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8" name="Line 62"/>
          <p:cNvSpPr>
            <a:spLocks noChangeShapeType="1"/>
          </p:cNvSpPr>
          <p:nvPr/>
        </p:nvSpPr>
        <p:spPr bwMode="auto">
          <a:xfrm>
            <a:off x="3191769" y="5611590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9" name="Text Box 63"/>
          <p:cNvSpPr txBox="1">
            <a:spLocks noChangeArrowheads="1"/>
          </p:cNvSpPr>
          <p:nvPr/>
        </p:nvSpPr>
        <p:spPr bwMode="auto">
          <a:xfrm>
            <a:off x="664469" y="469401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8700" name="Text Box 64"/>
          <p:cNvSpPr txBox="1">
            <a:spLocks noChangeArrowheads="1"/>
          </p:cNvSpPr>
          <p:nvPr/>
        </p:nvSpPr>
        <p:spPr bwMode="auto">
          <a:xfrm>
            <a:off x="3271144" y="5005165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8701" name="Oval 65"/>
          <p:cNvSpPr>
            <a:spLocks noChangeArrowheads="1"/>
          </p:cNvSpPr>
          <p:nvPr/>
        </p:nvSpPr>
        <p:spPr bwMode="auto">
          <a:xfrm>
            <a:off x="2267844" y="161744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0002" name="Text Box 66"/>
          <p:cNvSpPr txBox="1">
            <a:spLocks noChangeArrowheads="1"/>
          </p:cNvSpPr>
          <p:nvPr/>
        </p:nvSpPr>
        <p:spPr bwMode="auto">
          <a:xfrm>
            <a:off x="3791844" y="5033740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220 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40003" name="Text Box 67"/>
          <p:cNvSpPr txBox="1">
            <a:spLocks noChangeArrowheads="1"/>
          </p:cNvSpPr>
          <p:nvPr/>
        </p:nvSpPr>
        <p:spPr bwMode="auto">
          <a:xfrm>
            <a:off x="2070994" y="1103090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12 V</a:t>
            </a:r>
          </a:p>
        </p:txBody>
      </p:sp>
      <p:sp>
        <p:nvSpPr>
          <p:cNvPr id="40004" name="Text Box 68"/>
          <p:cNvSpPr txBox="1">
            <a:spLocks noChangeArrowheads="1"/>
          </p:cNvSpPr>
          <p:nvPr/>
        </p:nvSpPr>
        <p:spPr bwMode="auto">
          <a:xfrm>
            <a:off x="1642369" y="4770215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2,7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40005" name="Text Box 69"/>
          <p:cNvSpPr txBox="1">
            <a:spLocks noChangeArrowheads="1"/>
          </p:cNvSpPr>
          <p:nvPr/>
        </p:nvSpPr>
        <p:spPr bwMode="auto">
          <a:xfrm>
            <a:off x="1613794" y="2487390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28706" name="Line 70"/>
          <p:cNvSpPr>
            <a:spLocks noChangeShapeType="1"/>
          </p:cNvSpPr>
          <p:nvPr/>
        </p:nvSpPr>
        <p:spPr bwMode="auto">
          <a:xfrm>
            <a:off x="2356744" y="1833340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007" name="Text Box 71"/>
          <p:cNvSpPr txBox="1">
            <a:spLocks noChangeArrowheads="1"/>
          </p:cNvSpPr>
          <p:nvPr/>
        </p:nvSpPr>
        <p:spPr bwMode="auto">
          <a:xfrm>
            <a:off x="3693419" y="2490565"/>
            <a:ext cx="1493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2,2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28708" name="Text Box 72"/>
          <p:cNvSpPr txBox="1">
            <a:spLocks noChangeArrowheads="1"/>
          </p:cNvSpPr>
          <p:nvPr/>
        </p:nvSpPr>
        <p:spPr bwMode="auto">
          <a:xfrm>
            <a:off x="828222" y="225879"/>
            <a:ext cx="7521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 dirty="0" err="1">
                <a:latin typeface="Calibri" pitchFamily="34" charset="0"/>
              </a:rPr>
              <a:t>Resolvendo</a:t>
            </a:r>
            <a:r>
              <a:rPr kumimoji="0" lang="en-US" b="0" dirty="0">
                <a:latin typeface="Calibri" pitchFamily="34" charset="0"/>
              </a:rPr>
              <a:t> o </a:t>
            </a:r>
            <a:r>
              <a:rPr kumimoji="0" lang="en-US" b="0" dirty="0" err="1">
                <a:latin typeface="Calibri" pitchFamily="34" charset="0"/>
              </a:rPr>
              <a:t>circuito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para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suas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condições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de CC </a:t>
            </a:r>
            <a:r>
              <a:rPr kumimoji="0" lang="en-US" b="0" dirty="0">
                <a:latin typeface="Calibri" pitchFamily="34" charset="0"/>
              </a:rPr>
              <a:t>:</a:t>
            </a:r>
          </a:p>
        </p:txBody>
      </p:sp>
      <p:sp>
        <p:nvSpPr>
          <p:cNvPr id="40009" name="Text Box 73"/>
          <p:cNvSpPr txBox="1">
            <a:spLocks noChangeArrowheads="1"/>
          </p:cNvSpPr>
          <p:nvPr/>
        </p:nvSpPr>
        <p:spPr bwMode="auto">
          <a:xfrm>
            <a:off x="4431843" y="1344390"/>
            <a:ext cx="977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B</a:t>
            </a:r>
            <a:r>
              <a:rPr kumimoji="0" lang="en-US"/>
              <a:t> = </a:t>
            </a:r>
          </a:p>
        </p:txBody>
      </p:sp>
      <p:sp>
        <p:nvSpPr>
          <p:cNvPr id="40010" name="Text Box 74"/>
          <p:cNvSpPr txBox="1">
            <a:spLocks noChangeArrowheads="1"/>
          </p:cNvSpPr>
          <p:nvPr/>
        </p:nvSpPr>
        <p:spPr bwMode="auto">
          <a:xfrm>
            <a:off x="5895518" y="1033240"/>
            <a:ext cx="717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R</a:t>
            </a:r>
            <a:r>
              <a:rPr kumimoji="0" lang="en-US" baseline="-25000"/>
              <a:t>B2</a:t>
            </a:r>
            <a:endParaRPr kumimoji="0" lang="en-US"/>
          </a:p>
        </p:txBody>
      </p:sp>
      <p:sp>
        <p:nvSpPr>
          <p:cNvPr id="40011" name="Text Box 75"/>
          <p:cNvSpPr txBox="1">
            <a:spLocks noChangeArrowheads="1"/>
          </p:cNvSpPr>
          <p:nvPr/>
        </p:nvSpPr>
        <p:spPr bwMode="auto">
          <a:xfrm>
            <a:off x="5479593" y="1588865"/>
            <a:ext cx="163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R</a:t>
            </a:r>
            <a:r>
              <a:rPr kumimoji="0" lang="en-US" baseline="-25000"/>
              <a:t>B1</a:t>
            </a:r>
            <a:r>
              <a:rPr kumimoji="0" lang="en-US"/>
              <a:t> + R</a:t>
            </a:r>
            <a:r>
              <a:rPr kumimoji="0" lang="en-US" baseline="-25000"/>
              <a:t>B2</a:t>
            </a:r>
            <a:endParaRPr kumimoji="0" lang="en-US"/>
          </a:p>
        </p:txBody>
      </p:sp>
      <p:sp>
        <p:nvSpPr>
          <p:cNvPr id="40012" name="Text Box 76"/>
          <p:cNvSpPr txBox="1">
            <a:spLocks noChangeArrowheads="1"/>
          </p:cNvSpPr>
          <p:nvPr/>
        </p:nvSpPr>
        <p:spPr bwMode="auto">
          <a:xfrm>
            <a:off x="7260768" y="1312640"/>
            <a:ext cx="1050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x V</a:t>
            </a:r>
            <a:r>
              <a:rPr kumimoji="0" lang="en-US" baseline="-25000"/>
              <a:t>CC</a:t>
            </a:r>
            <a:endParaRPr kumimoji="0" lang="en-US"/>
          </a:p>
        </p:txBody>
      </p:sp>
      <p:sp>
        <p:nvSpPr>
          <p:cNvPr id="40013" name="Line 77"/>
          <p:cNvSpPr>
            <a:spLocks noChangeShapeType="1"/>
          </p:cNvSpPr>
          <p:nvPr/>
        </p:nvSpPr>
        <p:spPr bwMode="auto">
          <a:xfrm>
            <a:off x="5428793" y="1604740"/>
            <a:ext cx="1771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014" name="Text Box 78"/>
          <p:cNvSpPr txBox="1">
            <a:spLocks noChangeArrowheads="1"/>
          </p:cNvSpPr>
          <p:nvPr/>
        </p:nvSpPr>
        <p:spPr bwMode="auto">
          <a:xfrm>
            <a:off x="4511218" y="3236690"/>
            <a:ext cx="977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B</a:t>
            </a:r>
            <a:r>
              <a:rPr kumimoji="0" lang="en-US"/>
              <a:t> = </a:t>
            </a:r>
          </a:p>
        </p:txBody>
      </p:sp>
      <p:sp>
        <p:nvSpPr>
          <p:cNvPr id="40015" name="Text Box 79"/>
          <p:cNvSpPr txBox="1">
            <a:spLocks noChangeArrowheads="1"/>
          </p:cNvSpPr>
          <p:nvPr/>
        </p:nvSpPr>
        <p:spPr bwMode="auto">
          <a:xfrm>
            <a:off x="6041568" y="2966815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2,7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40016" name="Text Box 80"/>
          <p:cNvSpPr txBox="1">
            <a:spLocks noChangeArrowheads="1"/>
          </p:cNvSpPr>
          <p:nvPr/>
        </p:nvSpPr>
        <p:spPr bwMode="auto">
          <a:xfrm>
            <a:off x="6768643" y="3462115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40017" name="Text Box 81"/>
          <p:cNvSpPr txBox="1">
            <a:spLocks noChangeArrowheads="1"/>
          </p:cNvSpPr>
          <p:nvPr/>
        </p:nvSpPr>
        <p:spPr bwMode="auto">
          <a:xfrm>
            <a:off x="5422443" y="3465290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2,7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40018" name="Text Box 82"/>
          <p:cNvSpPr txBox="1">
            <a:spLocks noChangeArrowheads="1"/>
          </p:cNvSpPr>
          <p:nvPr/>
        </p:nvSpPr>
        <p:spPr bwMode="auto">
          <a:xfrm>
            <a:off x="6527343" y="3446240"/>
            <a:ext cx="385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+</a:t>
            </a:r>
          </a:p>
        </p:txBody>
      </p:sp>
      <p:sp>
        <p:nvSpPr>
          <p:cNvPr id="40019" name="Text Box 83"/>
          <p:cNvSpPr txBox="1">
            <a:spLocks noChangeArrowheads="1"/>
          </p:cNvSpPr>
          <p:nvPr/>
        </p:nvSpPr>
        <p:spPr bwMode="auto">
          <a:xfrm>
            <a:off x="7848143" y="3201765"/>
            <a:ext cx="11509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x 12 V</a:t>
            </a:r>
          </a:p>
        </p:txBody>
      </p:sp>
      <p:sp>
        <p:nvSpPr>
          <p:cNvPr id="40020" name="Line 84"/>
          <p:cNvSpPr>
            <a:spLocks noChangeShapeType="1"/>
          </p:cNvSpPr>
          <p:nvPr/>
        </p:nvSpPr>
        <p:spPr bwMode="auto">
          <a:xfrm>
            <a:off x="5489118" y="3493865"/>
            <a:ext cx="2282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021" name="Text Box 85"/>
          <p:cNvSpPr txBox="1">
            <a:spLocks noChangeArrowheads="1"/>
          </p:cNvSpPr>
          <p:nvPr/>
        </p:nvSpPr>
        <p:spPr bwMode="auto">
          <a:xfrm>
            <a:off x="4565193" y="4303490"/>
            <a:ext cx="1960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B</a:t>
            </a:r>
            <a:r>
              <a:rPr kumimoji="0" lang="en-US"/>
              <a:t> = 1,31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13" grpId="0" animBg="1"/>
      <p:bldP spid="400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2349939" y="3575507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715064" y="4213682"/>
            <a:ext cx="565150" cy="565150"/>
            <a:chOff x="1244" y="2764"/>
            <a:chExt cx="356" cy="356"/>
          </a:xfrm>
        </p:grpSpPr>
        <p:sp>
          <p:nvSpPr>
            <p:cNvPr id="29769" name="Line 4"/>
            <p:cNvSpPr>
              <a:spLocks noChangeShapeType="1"/>
            </p:cNvSpPr>
            <p:nvPr/>
          </p:nvSpPr>
          <p:spPr bwMode="auto">
            <a:xfrm>
              <a:off x="1244" y="276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70" name="AutoShape 5"/>
            <p:cNvSpPr>
              <a:spLocks noChangeArrowheads="1"/>
            </p:cNvSpPr>
            <p:nvPr/>
          </p:nvSpPr>
          <p:spPr bwMode="auto">
            <a:xfrm rot="5480873" flipH="1" flipV="1">
              <a:off x="1248" y="276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9700" name="Line 6"/>
          <p:cNvSpPr>
            <a:spLocks noChangeShapeType="1"/>
          </p:cNvSpPr>
          <p:nvPr/>
        </p:nvSpPr>
        <p:spPr bwMode="auto">
          <a:xfrm flipH="1">
            <a:off x="1578414" y="4048582"/>
            <a:ext cx="11176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 flipV="1">
            <a:off x="2702364" y="3299282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 flipH="1">
            <a:off x="2702364" y="3737432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9703" name="Group 9"/>
          <p:cNvGrpSpPr>
            <a:grpSpLocks/>
          </p:cNvGrpSpPr>
          <p:nvPr/>
        </p:nvGrpSpPr>
        <p:grpSpPr bwMode="auto">
          <a:xfrm>
            <a:off x="3134164" y="2454732"/>
            <a:ext cx="247650" cy="654050"/>
            <a:chOff x="1508" y="1656"/>
            <a:chExt cx="156" cy="412"/>
          </a:xfrm>
        </p:grpSpPr>
        <p:sp>
          <p:nvSpPr>
            <p:cNvPr id="29762" name="Line 10"/>
            <p:cNvSpPr>
              <a:spLocks noChangeShapeType="1"/>
            </p:cNvSpPr>
            <p:nvPr/>
          </p:nvSpPr>
          <p:spPr bwMode="auto">
            <a:xfrm flipH="1" flipV="1">
              <a:off x="1512" y="16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63" name="Line 11"/>
            <p:cNvSpPr>
              <a:spLocks noChangeShapeType="1"/>
            </p:cNvSpPr>
            <p:nvPr/>
          </p:nvSpPr>
          <p:spPr bwMode="auto">
            <a:xfrm flipH="1" flipV="1">
              <a:off x="1510" y="18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64" name="Line 12"/>
            <p:cNvSpPr>
              <a:spLocks noChangeShapeType="1"/>
            </p:cNvSpPr>
            <p:nvPr/>
          </p:nvSpPr>
          <p:spPr bwMode="auto">
            <a:xfrm flipH="1" flipV="1">
              <a:off x="1508" y="1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65" name="Line 13"/>
            <p:cNvSpPr>
              <a:spLocks noChangeShapeType="1"/>
            </p:cNvSpPr>
            <p:nvPr/>
          </p:nvSpPr>
          <p:spPr bwMode="auto">
            <a:xfrm flipV="1">
              <a:off x="1508" y="18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66" name="Line 14"/>
            <p:cNvSpPr>
              <a:spLocks noChangeShapeType="1"/>
            </p:cNvSpPr>
            <p:nvPr/>
          </p:nvSpPr>
          <p:spPr bwMode="auto">
            <a:xfrm flipV="1">
              <a:off x="1512" y="17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67" name="Line 15"/>
            <p:cNvSpPr>
              <a:spLocks noChangeShapeType="1"/>
            </p:cNvSpPr>
            <p:nvPr/>
          </p:nvSpPr>
          <p:spPr bwMode="auto">
            <a:xfrm flipV="1">
              <a:off x="1514" y="16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68" name="Line 16"/>
            <p:cNvSpPr>
              <a:spLocks noChangeShapeType="1"/>
            </p:cNvSpPr>
            <p:nvPr/>
          </p:nvSpPr>
          <p:spPr bwMode="auto">
            <a:xfrm flipV="1">
              <a:off x="1586" y="203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704" name="Group 17"/>
          <p:cNvGrpSpPr>
            <a:grpSpLocks/>
          </p:cNvGrpSpPr>
          <p:nvPr/>
        </p:nvGrpSpPr>
        <p:grpSpPr bwMode="auto">
          <a:xfrm>
            <a:off x="2886514" y="5985332"/>
            <a:ext cx="762000" cy="304800"/>
            <a:chOff x="1352" y="3880"/>
            <a:chExt cx="480" cy="192"/>
          </a:xfrm>
        </p:grpSpPr>
        <p:sp>
          <p:nvSpPr>
            <p:cNvPr id="29759" name="Line 18"/>
            <p:cNvSpPr>
              <a:spLocks noChangeShapeType="1"/>
            </p:cNvSpPr>
            <p:nvPr/>
          </p:nvSpPr>
          <p:spPr bwMode="auto">
            <a:xfrm>
              <a:off x="1352" y="38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60" name="Line 19"/>
            <p:cNvSpPr>
              <a:spLocks noChangeShapeType="1"/>
            </p:cNvSpPr>
            <p:nvPr/>
          </p:nvSpPr>
          <p:spPr bwMode="auto">
            <a:xfrm>
              <a:off x="1448" y="39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61" name="Line 20"/>
            <p:cNvSpPr>
              <a:spLocks noChangeShapeType="1"/>
            </p:cNvSpPr>
            <p:nvPr/>
          </p:nvSpPr>
          <p:spPr bwMode="auto">
            <a:xfrm>
              <a:off x="1544" y="40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705" name="Group 21"/>
          <p:cNvGrpSpPr>
            <a:grpSpLocks/>
          </p:cNvGrpSpPr>
          <p:nvPr/>
        </p:nvGrpSpPr>
        <p:grpSpPr bwMode="auto">
          <a:xfrm>
            <a:off x="1473639" y="2489657"/>
            <a:ext cx="247650" cy="654050"/>
            <a:chOff x="462" y="1678"/>
            <a:chExt cx="156" cy="412"/>
          </a:xfrm>
        </p:grpSpPr>
        <p:sp>
          <p:nvSpPr>
            <p:cNvPr id="29752" name="Line 22"/>
            <p:cNvSpPr>
              <a:spLocks noChangeShapeType="1"/>
            </p:cNvSpPr>
            <p:nvPr/>
          </p:nvSpPr>
          <p:spPr bwMode="auto">
            <a:xfrm flipH="1" flipV="1">
              <a:off x="466" y="172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3" name="Line 23"/>
            <p:cNvSpPr>
              <a:spLocks noChangeShapeType="1"/>
            </p:cNvSpPr>
            <p:nvPr/>
          </p:nvSpPr>
          <p:spPr bwMode="auto">
            <a:xfrm flipH="1" flipV="1">
              <a:off x="464" y="185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4" name="Line 24"/>
            <p:cNvSpPr>
              <a:spLocks noChangeShapeType="1"/>
            </p:cNvSpPr>
            <p:nvPr/>
          </p:nvSpPr>
          <p:spPr bwMode="auto">
            <a:xfrm flipH="1" flipV="1">
              <a:off x="462" y="198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5" name="Line 25"/>
            <p:cNvSpPr>
              <a:spLocks noChangeShapeType="1"/>
            </p:cNvSpPr>
            <p:nvPr/>
          </p:nvSpPr>
          <p:spPr bwMode="auto">
            <a:xfrm flipV="1">
              <a:off x="462" y="19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6" name="Line 26"/>
            <p:cNvSpPr>
              <a:spLocks noChangeShapeType="1"/>
            </p:cNvSpPr>
            <p:nvPr/>
          </p:nvSpPr>
          <p:spPr bwMode="auto">
            <a:xfrm flipV="1">
              <a:off x="466" y="178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7" name="Line 27"/>
            <p:cNvSpPr>
              <a:spLocks noChangeShapeType="1"/>
            </p:cNvSpPr>
            <p:nvPr/>
          </p:nvSpPr>
          <p:spPr bwMode="auto">
            <a:xfrm flipV="1">
              <a:off x="468" y="167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8" name="Line 28"/>
            <p:cNvSpPr>
              <a:spLocks noChangeShapeType="1"/>
            </p:cNvSpPr>
            <p:nvPr/>
          </p:nvSpPr>
          <p:spPr bwMode="auto">
            <a:xfrm flipV="1">
              <a:off x="540" y="205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706" name="Line 29"/>
          <p:cNvSpPr>
            <a:spLocks noChangeShapeType="1"/>
          </p:cNvSpPr>
          <p:nvPr/>
        </p:nvSpPr>
        <p:spPr bwMode="auto">
          <a:xfrm flipH="1">
            <a:off x="1594289" y="3156407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7" name="Line 30"/>
          <p:cNvSpPr>
            <a:spLocks noChangeShapeType="1"/>
          </p:cNvSpPr>
          <p:nvPr/>
        </p:nvSpPr>
        <p:spPr bwMode="auto">
          <a:xfrm>
            <a:off x="3257989" y="3105607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8" name="Line 31"/>
          <p:cNvSpPr>
            <a:spLocks noChangeShapeType="1"/>
          </p:cNvSpPr>
          <p:nvPr/>
        </p:nvSpPr>
        <p:spPr bwMode="auto">
          <a:xfrm>
            <a:off x="3261164" y="4769307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9" name="Line 32"/>
          <p:cNvSpPr>
            <a:spLocks noChangeShapeType="1"/>
          </p:cNvSpPr>
          <p:nvPr/>
        </p:nvSpPr>
        <p:spPr bwMode="auto">
          <a:xfrm>
            <a:off x="1565714" y="2121357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0" name="Line 33"/>
          <p:cNvSpPr>
            <a:spLocks noChangeShapeType="1"/>
          </p:cNvSpPr>
          <p:nvPr/>
        </p:nvSpPr>
        <p:spPr bwMode="auto">
          <a:xfrm>
            <a:off x="1578414" y="2121357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1" name="Text Box 34"/>
          <p:cNvSpPr txBox="1">
            <a:spLocks noChangeArrowheads="1"/>
          </p:cNvSpPr>
          <p:nvPr/>
        </p:nvSpPr>
        <p:spPr bwMode="auto">
          <a:xfrm>
            <a:off x="749739" y="2489657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9712" name="Text Box 35"/>
          <p:cNvSpPr txBox="1">
            <a:spLocks noChangeArrowheads="1"/>
          </p:cNvSpPr>
          <p:nvPr/>
        </p:nvSpPr>
        <p:spPr bwMode="auto">
          <a:xfrm>
            <a:off x="3124639" y="4242257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9713" name="Text Box 36"/>
          <p:cNvSpPr txBox="1">
            <a:spLocks noChangeArrowheads="1"/>
          </p:cNvSpPr>
          <p:nvPr/>
        </p:nvSpPr>
        <p:spPr bwMode="auto">
          <a:xfrm>
            <a:off x="1940364" y="3972382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714" name="Text Box 37"/>
          <p:cNvSpPr txBox="1">
            <a:spLocks noChangeArrowheads="1"/>
          </p:cNvSpPr>
          <p:nvPr/>
        </p:nvSpPr>
        <p:spPr bwMode="auto">
          <a:xfrm>
            <a:off x="3086539" y="3273882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9715" name="Text Box 38"/>
          <p:cNvSpPr txBox="1">
            <a:spLocks noChangeArrowheads="1"/>
          </p:cNvSpPr>
          <p:nvPr/>
        </p:nvSpPr>
        <p:spPr bwMode="auto">
          <a:xfrm>
            <a:off x="3334189" y="2505532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9716" name="Text Box 39"/>
          <p:cNvSpPr txBox="1">
            <a:spLocks noChangeArrowheads="1"/>
          </p:cNvSpPr>
          <p:nvPr/>
        </p:nvSpPr>
        <p:spPr bwMode="auto">
          <a:xfrm>
            <a:off x="1349814" y="1079957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29717" name="Group 40"/>
          <p:cNvGrpSpPr>
            <a:grpSpLocks/>
          </p:cNvGrpSpPr>
          <p:nvPr/>
        </p:nvGrpSpPr>
        <p:grpSpPr bwMode="auto">
          <a:xfrm>
            <a:off x="3140514" y="4985207"/>
            <a:ext cx="247650" cy="654050"/>
            <a:chOff x="1512" y="3250"/>
            <a:chExt cx="156" cy="412"/>
          </a:xfrm>
        </p:grpSpPr>
        <p:sp>
          <p:nvSpPr>
            <p:cNvPr id="29745" name="Line 41"/>
            <p:cNvSpPr>
              <a:spLocks noChangeShapeType="1"/>
            </p:cNvSpPr>
            <p:nvPr/>
          </p:nvSpPr>
          <p:spPr bwMode="auto">
            <a:xfrm flipH="1" flipV="1">
              <a:off x="1516" y="329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46" name="Line 42"/>
            <p:cNvSpPr>
              <a:spLocks noChangeShapeType="1"/>
            </p:cNvSpPr>
            <p:nvPr/>
          </p:nvSpPr>
          <p:spPr bwMode="auto">
            <a:xfrm flipH="1" flipV="1">
              <a:off x="1514" y="342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47" name="Line 43"/>
            <p:cNvSpPr>
              <a:spLocks noChangeShapeType="1"/>
            </p:cNvSpPr>
            <p:nvPr/>
          </p:nvSpPr>
          <p:spPr bwMode="auto">
            <a:xfrm flipH="1" flipV="1">
              <a:off x="1512" y="35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48" name="Line 44"/>
            <p:cNvSpPr>
              <a:spLocks noChangeShapeType="1"/>
            </p:cNvSpPr>
            <p:nvPr/>
          </p:nvSpPr>
          <p:spPr bwMode="auto">
            <a:xfrm flipV="1">
              <a:off x="1512" y="34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49" name="Line 45"/>
            <p:cNvSpPr>
              <a:spLocks noChangeShapeType="1"/>
            </p:cNvSpPr>
            <p:nvPr/>
          </p:nvSpPr>
          <p:spPr bwMode="auto">
            <a:xfrm flipV="1">
              <a:off x="1516" y="335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0" name="Line 46"/>
            <p:cNvSpPr>
              <a:spLocks noChangeShapeType="1"/>
            </p:cNvSpPr>
            <p:nvPr/>
          </p:nvSpPr>
          <p:spPr bwMode="auto">
            <a:xfrm flipV="1">
              <a:off x="1518" y="325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1" name="Line 47"/>
            <p:cNvSpPr>
              <a:spLocks noChangeShapeType="1"/>
            </p:cNvSpPr>
            <p:nvPr/>
          </p:nvSpPr>
          <p:spPr bwMode="auto">
            <a:xfrm flipV="1">
              <a:off x="1590" y="363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718" name="Group 48"/>
          <p:cNvGrpSpPr>
            <a:grpSpLocks/>
          </p:cNvGrpSpPr>
          <p:nvPr/>
        </p:nvGrpSpPr>
        <p:grpSpPr bwMode="auto">
          <a:xfrm>
            <a:off x="1499039" y="4705807"/>
            <a:ext cx="247650" cy="654050"/>
            <a:chOff x="478" y="3074"/>
            <a:chExt cx="156" cy="412"/>
          </a:xfrm>
        </p:grpSpPr>
        <p:sp>
          <p:nvSpPr>
            <p:cNvPr id="29738" name="Line 49"/>
            <p:cNvSpPr>
              <a:spLocks noChangeShapeType="1"/>
            </p:cNvSpPr>
            <p:nvPr/>
          </p:nvSpPr>
          <p:spPr bwMode="auto">
            <a:xfrm flipH="1" flipV="1">
              <a:off x="482" y="31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39" name="Line 50"/>
            <p:cNvSpPr>
              <a:spLocks noChangeShapeType="1"/>
            </p:cNvSpPr>
            <p:nvPr/>
          </p:nvSpPr>
          <p:spPr bwMode="auto">
            <a:xfrm flipH="1" flipV="1">
              <a:off x="480" y="32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40" name="Line 51"/>
            <p:cNvSpPr>
              <a:spLocks noChangeShapeType="1"/>
            </p:cNvSpPr>
            <p:nvPr/>
          </p:nvSpPr>
          <p:spPr bwMode="auto">
            <a:xfrm flipH="1" flipV="1">
              <a:off x="478" y="33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41" name="Line 52"/>
            <p:cNvSpPr>
              <a:spLocks noChangeShapeType="1"/>
            </p:cNvSpPr>
            <p:nvPr/>
          </p:nvSpPr>
          <p:spPr bwMode="auto">
            <a:xfrm flipV="1">
              <a:off x="478" y="33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42" name="Line 53"/>
            <p:cNvSpPr>
              <a:spLocks noChangeShapeType="1"/>
            </p:cNvSpPr>
            <p:nvPr/>
          </p:nvSpPr>
          <p:spPr bwMode="auto">
            <a:xfrm flipV="1">
              <a:off x="482" y="318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43" name="Line 54"/>
            <p:cNvSpPr>
              <a:spLocks noChangeShapeType="1"/>
            </p:cNvSpPr>
            <p:nvPr/>
          </p:nvSpPr>
          <p:spPr bwMode="auto">
            <a:xfrm flipV="1">
              <a:off x="484" y="30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44" name="Line 55"/>
            <p:cNvSpPr>
              <a:spLocks noChangeShapeType="1"/>
            </p:cNvSpPr>
            <p:nvPr/>
          </p:nvSpPr>
          <p:spPr bwMode="auto">
            <a:xfrm flipV="1">
              <a:off x="556" y="34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719" name="Group 56"/>
          <p:cNvGrpSpPr>
            <a:grpSpLocks/>
          </p:cNvGrpSpPr>
          <p:nvPr/>
        </p:nvGrpSpPr>
        <p:grpSpPr bwMode="auto">
          <a:xfrm>
            <a:off x="1248214" y="5972632"/>
            <a:ext cx="762000" cy="304800"/>
            <a:chOff x="320" y="3872"/>
            <a:chExt cx="480" cy="192"/>
          </a:xfrm>
        </p:grpSpPr>
        <p:sp>
          <p:nvSpPr>
            <p:cNvPr id="29735" name="Line 57"/>
            <p:cNvSpPr>
              <a:spLocks noChangeShapeType="1"/>
            </p:cNvSpPr>
            <p:nvPr/>
          </p:nvSpPr>
          <p:spPr bwMode="auto">
            <a:xfrm>
              <a:off x="320" y="38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36" name="Line 58"/>
            <p:cNvSpPr>
              <a:spLocks noChangeShapeType="1"/>
            </p:cNvSpPr>
            <p:nvPr/>
          </p:nvSpPr>
          <p:spPr bwMode="auto">
            <a:xfrm>
              <a:off x="416" y="3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37" name="Line 59"/>
            <p:cNvSpPr>
              <a:spLocks noChangeShapeType="1"/>
            </p:cNvSpPr>
            <p:nvPr/>
          </p:nvSpPr>
          <p:spPr bwMode="auto">
            <a:xfrm>
              <a:off x="512" y="4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720" name="Line 60"/>
          <p:cNvSpPr>
            <a:spLocks noChangeShapeType="1"/>
          </p:cNvSpPr>
          <p:nvPr/>
        </p:nvSpPr>
        <p:spPr bwMode="auto">
          <a:xfrm>
            <a:off x="1626039" y="5359857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1" name="Text Box 61"/>
          <p:cNvSpPr txBox="1">
            <a:spLocks noChangeArrowheads="1"/>
          </p:cNvSpPr>
          <p:nvPr/>
        </p:nvSpPr>
        <p:spPr bwMode="auto">
          <a:xfrm>
            <a:off x="740214" y="4737557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9722" name="Text Box 62"/>
          <p:cNvSpPr txBox="1">
            <a:spLocks noChangeArrowheads="1"/>
          </p:cNvSpPr>
          <p:nvPr/>
        </p:nvSpPr>
        <p:spPr bwMode="auto">
          <a:xfrm>
            <a:off x="3346889" y="5048707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29723" name="Oval 63"/>
          <p:cNvSpPr>
            <a:spLocks noChangeArrowheads="1"/>
          </p:cNvSpPr>
          <p:nvPr/>
        </p:nvSpPr>
        <p:spPr bwMode="auto">
          <a:xfrm>
            <a:off x="2334064" y="1660982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4" name="Text Box 64"/>
          <p:cNvSpPr txBox="1">
            <a:spLocks noChangeArrowheads="1"/>
          </p:cNvSpPr>
          <p:nvPr/>
        </p:nvSpPr>
        <p:spPr bwMode="auto">
          <a:xfrm>
            <a:off x="3870764" y="5077282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220 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29725" name="Text Box 65"/>
          <p:cNvSpPr txBox="1">
            <a:spLocks noChangeArrowheads="1"/>
          </p:cNvSpPr>
          <p:nvPr/>
        </p:nvSpPr>
        <p:spPr bwMode="auto">
          <a:xfrm>
            <a:off x="2149914" y="1146632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12 V</a:t>
            </a:r>
          </a:p>
        </p:txBody>
      </p:sp>
      <p:sp>
        <p:nvSpPr>
          <p:cNvPr id="29726" name="Text Box 66"/>
          <p:cNvSpPr txBox="1">
            <a:spLocks noChangeArrowheads="1"/>
          </p:cNvSpPr>
          <p:nvPr/>
        </p:nvSpPr>
        <p:spPr bwMode="auto">
          <a:xfrm>
            <a:off x="1718114" y="4813757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2,7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29727" name="Text Box 67"/>
          <p:cNvSpPr txBox="1">
            <a:spLocks noChangeArrowheads="1"/>
          </p:cNvSpPr>
          <p:nvPr/>
        </p:nvSpPr>
        <p:spPr bwMode="auto">
          <a:xfrm>
            <a:off x="1692714" y="2530932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29728" name="Line 68"/>
          <p:cNvSpPr>
            <a:spLocks noChangeShapeType="1"/>
          </p:cNvSpPr>
          <p:nvPr/>
        </p:nvSpPr>
        <p:spPr bwMode="auto">
          <a:xfrm>
            <a:off x="2426139" y="1876882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9" name="Text Box 69"/>
          <p:cNvSpPr txBox="1">
            <a:spLocks noChangeArrowheads="1"/>
          </p:cNvSpPr>
          <p:nvPr/>
        </p:nvSpPr>
        <p:spPr bwMode="auto">
          <a:xfrm>
            <a:off x="3769164" y="2534107"/>
            <a:ext cx="1498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2.2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29730" name="Text Box 70"/>
          <p:cNvSpPr txBox="1">
            <a:spLocks noChangeArrowheads="1"/>
          </p:cNvSpPr>
          <p:nvPr/>
        </p:nvSpPr>
        <p:spPr bwMode="auto">
          <a:xfrm>
            <a:off x="889453" y="298450"/>
            <a:ext cx="7521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 dirty="0" err="1">
                <a:latin typeface="Calibri" pitchFamily="34" charset="0"/>
              </a:rPr>
              <a:t>Resolvendo</a:t>
            </a:r>
            <a:r>
              <a:rPr kumimoji="0" lang="en-US" b="0" dirty="0">
                <a:latin typeface="Calibri" pitchFamily="34" charset="0"/>
              </a:rPr>
              <a:t> o </a:t>
            </a:r>
            <a:r>
              <a:rPr kumimoji="0" lang="en-US" b="0" dirty="0" err="1">
                <a:latin typeface="Calibri" pitchFamily="34" charset="0"/>
              </a:rPr>
              <a:t>circuito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para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suas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condições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de CC </a:t>
            </a:r>
            <a:r>
              <a:rPr kumimoji="0" lang="en-US" b="0" dirty="0">
                <a:latin typeface="Calibri" pitchFamily="34" charset="0"/>
              </a:rPr>
              <a:t>:</a:t>
            </a:r>
          </a:p>
        </p:txBody>
      </p:sp>
      <p:sp>
        <p:nvSpPr>
          <p:cNvPr id="29731" name="Text Box 71"/>
          <p:cNvSpPr txBox="1">
            <a:spLocks noChangeArrowheads="1"/>
          </p:cNvSpPr>
          <p:nvPr/>
        </p:nvSpPr>
        <p:spPr bwMode="auto">
          <a:xfrm>
            <a:off x="5793908" y="2537282"/>
            <a:ext cx="2265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E</a:t>
            </a:r>
            <a:r>
              <a:rPr kumimoji="0" lang="en-US"/>
              <a:t> = V</a:t>
            </a:r>
            <a:r>
              <a:rPr kumimoji="0" lang="en-US" baseline="-25000"/>
              <a:t>B</a:t>
            </a:r>
            <a:r>
              <a:rPr kumimoji="0" lang="en-US"/>
              <a:t> - V</a:t>
            </a:r>
            <a:r>
              <a:rPr kumimoji="0" lang="en-US" baseline="-25000"/>
              <a:t>BE</a:t>
            </a:r>
            <a:endParaRPr kumimoji="0" lang="en-US"/>
          </a:p>
        </p:txBody>
      </p:sp>
      <p:sp>
        <p:nvSpPr>
          <p:cNvPr id="41032" name="Text Box 72"/>
          <p:cNvSpPr txBox="1">
            <a:spLocks noChangeArrowheads="1"/>
          </p:cNvSpPr>
          <p:nvPr/>
        </p:nvSpPr>
        <p:spPr bwMode="auto">
          <a:xfrm>
            <a:off x="4620066" y="3572332"/>
            <a:ext cx="45069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/>
              <a:t>V</a:t>
            </a:r>
            <a:r>
              <a:rPr kumimoji="0" lang="en-US" baseline="-25000" dirty="0"/>
              <a:t>E </a:t>
            </a:r>
            <a:r>
              <a:rPr kumimoji="0" lang="en-US" dirty="0"/>
              <a:t>= 1,31 V – 0,7 V = 0.61 V </a:t>
            </a:r>
          </a:p>
        </p:txBody>
      </p:sp>
      <p:sp>
        <p:nvSpPr>
          <p:cNvPr id="29733" name="Line 73"/>
          <p:cNvSpPr>
            <a:spLocks noChangeShapeType="1"/>
          </p:cNvSpPr>
          <p:nvPr/>
        </p:nvSpPr>
        <p:spPr bwMode="auto">
          <a:xfrm flipV="1">
            <a:off x="3245289" y="2130882"/>
            <a:ext cx="0" cy="333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4" name="Line 74"/>
          <p:cNvSpPr>
            <a:spLocks noChangeShapeType="1"/>
          </p:cNvSpPr>
          <p:nvPr/>
        </p:nvSpPr>
        <p:spPr bwMode="auto">
          <a:xfrm flipH="1" flipV="1">
            <a:off x="3254814" y="5645607"/>
            <a:ext cx="0" cy="323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7"/>
          <p:cNvSpPr txBox="1">
            <a:spLocks noChangeArrowheads="1"/>
          </p:cNvSpPr>
          <p:nvPr/>
        </p:nvSpPr>
        <p:spPr bwMode="auto">
          <a:xfrm>
            <a:off x="722993" y="1614716"/>
            <a:ext cx="547335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0" lang="en-US" sz="3200" b="0" dirty="0">
                <a:latin typeface="Calibri" pitchFamily="34" charset="0"/>
              </a:rPr>
              <a:t> </a:t>
            </a:r>
            <a:r>
              <a:rPr kumimoji="0" lang="en-US" sz="3200" b="0" dirty="0" err="1">
                <a:latin typeface="Calibri" pitchFamily="34" charset="0"/>
              </a:rPr>
              <a:t>Medição</a:t>
            </a:r>
            <a:r>
              <a:rPr kumimoji="0" lang="en-US" sz="3200" b="0" dirty="0">
                <a:latin typeface="Calibri" pitchFamily="34" charset="0"/>
              </a:rPr>
              <a:t> do </a:t>
            </a:r>
            <a:r>
              <a:rPr kumimoji="0" lang="en-US" sz="3200" b="0" dirty="0" err="1">
                <a:latin typeface="Calibri" pitchFamily="34" charset="0"/>
              </a:rPr>
              <a:t>ganho</a:t>
            </a:r>
            <a:endParaRPr kumimoji="0" lang="en-US" sz="3200" b="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3200" b="0" dirty="0">
                <a:latin typeface="Calibri" pitchFamily="34" charset="0"/>
              </a:rPr>
              <a:t> </a:t>
            </a:r>
            <a:r>
              <a:rPr kumimoji="0" lang="en-US" sz="3200" b="0" dirty="0" err="1">
                <a:latin typeface="Calibri" pitchFamily="34" charset="0"/>
              </a:rPr>
              <a:t>Amplificador</a:t>
            </a:r>
            <a:r>
              <a:rPr kumimoji="0" lang="en-US" sz="3200" b="0" dirty="0">
                <a:latin typeface="Calibri" pitchFamily="34" charset="0"/>
              </a:rPr>
              <a:t> </a:t>
            </a:r>
            <a:r>
              <a:rPr kumimoji="0" lang="en-US" sz="3200" b="0" dirty="0" err="1">
                <a:latin typeface="Calibri" pitchFamily="34" charset="0"/>
              </a:rPr>
              <a:t>emissor</a:t>
            </a:r>
            <a:r>
              <a:rPr kumimoji="0" lang="en-US" sz="3200" b="0" dirty="0">
                <a:latin typeface="Calibri" pitchFamily="34" charset="0"/>
              </a:rPr>
              <a:t> </a:t>
            </a:r>
            <a:r>
              <a:rPr kumimoji="0" lang="en-US" sz="3200" b="0" dirty="0" err="1">
                <a:latin typeface="Calibri" pitchFamily="34" charset="0"/>
              </a:rPr>
              <a:t>comum</a:t>
            </a:r>
            <a:endParaRPr kumimoji="0" lang="en-US" sz="3200" b="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3200" b="0" dirty="0">
                <a:latin typeface="Calibri" pitchFamily="34" charset="0"/>
              </a:rPr>
              <a:t> </a:t>
            </a:r>
            <a:r>
              <a:rPr kumimoji="0" lang="en-US" sz="3200" b="0" dirty="0" err="1">
                <a:latin typeface="Calibri" pitchFamily="34" charset="0"/>
              </a:rPr>
              <a:t>Estabilizando</a:t>
            </a:r>
            <a:r>
              <a:rPr kumimoji="0" lang="en-US" sz="3200" b="0" dirty="0">
                <a:latin typeface="Calibri" pitchFamily="34" charset="0"/>
              </a:rPr>
              <a:t> o </a:t>
            </a:r>
            <a:r>
              <a:rPr kumimoji="0" lang="en-US" sz="3200" b="0" dirty="0" err="1">
                <a:latin typeface="Calibri" pitchFamily="34" charset="0"/>
              </a:rPr>
              <a:t>amplificador</a:t>
            </a:r>
            <a:endParaRPr kumimoji="0" lang="en-US" sz="3200" b="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3200" b="0" dirty="0">
                <a:latin typeface="Calibri" pitchFamily="34" charset="0"/>
              </a:rPr>
              <a:t> </a:t>
            </a:r>
            <a:r>
              <a:rPr kumimoji="0" lang="en-US" sz="3200" b="0" dirty="0" err="1">
                <a:latin typeface="Calibri" pitchFamily="34" charset="0"/>
              </a:rPr>
              <a:t>Outras</a:t>
            </a:r>
            <a:r>
              <a:rPr kumimoji="0" lang="en-US" sz="3200" b="0" dirty="0">
                <a:latin typeface="Calibri" pitchFamily="34" charset="0"/>
              </a:rPr>
              <a:t> </a:t>
            </a:r>
            <a:r>
              <a:rPr kumimoji="0" lang="en-US" sz="3200" b="0" dirty="0" err="1">
                <a:latin typeface="Calibri" pitchFamily="34" charset="0"/>
              </a:rPr>
              <a:t>configurações</a:t>
            </a:r>
            <a:endParaRPr kumimoji="0" lang="en-US" sz="3200" b="0" dirty="0">
              <a:latin typeface="Calibri" pitchFamily="34" charset="0"/>
            </a:endParaRPr>
          </a:p>
        </p:txBody>
      </p:sp>
      <p:sp>
        <p:nvSpPr>
          <p:cNvPr id="3076" name="Text Box 18"/>
          <p:cNvSpPr txBox="1">
            <a:spLocks noChangeArrowheads="1"/>
          </p:cNvSpPr>
          <p:nvPr/>
        </p:nvSpPr>
        <p:spPr bwMode="auto">
          <a:xfrm>
            <a:off x="3262993" y="420915"/>
            <a:ext cx="28332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600">
                <a:solidFill>
                  <a:srgbClr val="FF0000"/>
                </a:solidFill>
                <a:latin typeface="Calibri" pitchFamily="34" charset="0"/>
              </a:rPr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rrowheads="1"/>
          </p:cNvSpPr>
          <p:nvPr/>
        </p:nvSpPr>
        <p:spPr bwMode="auto">
          <a:xfrm>
            <a:off x="2364453" y="3619049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2729578" y="4257224"/>
            <a:ext cx="565150" cy="565150"/>
            <a:chOff x="1244" y="2764"/>
            <a:chExt cx="356" cy="356"/>
          </a:xfrm>
        </p:grpSpPr>
        <p:sp>
          <p:nvSpPr>
            <p:cNvPr id="30801" name="Line 4"/>
            <p:cNvSpPr>
              <a:spLocks noChangeShapeType="1"/>
            </p:cNvSpPr>
            <p:nvPr/>
          </p:nvSpPr>
          <p:spPr bwMode="auto">
            <a:xfrm>
              <a:off x="1244" y="276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802" name="AutoShape 5"/>
            <p:cNvSpPr>
              <a:spLocks noChangeArrowheads="1"/>
            </p:cNvSpPr>
            <p:nvPr/>
          </p:nvSpPr>
          <p:spPr bwMode="auto">
            <a:xfrm rot="5480873" flipH="1" flipV="1">
              <a:off x="1248" y="276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724" name="Line 6"/>
          <p:cNvSpPr>
            <a:spLocks noChangeShapeType="1"/>
          </p:cNvSpPr>
          <p:nvPr/>
        </p:nvSpPr>
        <p:spPr bwMode="auto">
          <a:xfrm flipH="1">
            <a:off x="1592928" y="4092124"/>
            <a:ext cx="11176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 flipV="1">
            <a:off x="2716878" y="3342824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 flipH="1">
            <a:off x="2716878" y="3780974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0727" name="Group 9"/>
          <p:cNvGrpSpPr>
            <a:grpSpLocks/>
          </p:cNvGrpSpPr>
          <p:nvPr/>
        </p:nvGrpSpPr>
        <p:grpSpPr bwMode="auto">
          <a:xfrm>
            <a:off x="3148678" y="2498274"/>
            <a:ext cx="247650" cy="654050"/>
            <a:chOff x="1508" y="1656"/>
            <a:chExt cx="156" cy="412"/>
          </a:xfrm>
        </p:grpSpPr>
        <p:sp>
          <p:nvSpPr>
            <p:cNvPr id="30794" name="Line 10"/>
            <p:cNvSpPr>
              <a:spLocks noChangeShapeType="1"/>
            </p:cNvSpPr>
            <p:nvPr/>
          </p:nvSpPr>
          <p:spPr bwMode="auto">
            <a:xfrm flipH="1" flipV="1">
              <a:off x="1512" y="16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5" name="Line 11"/>
            <p:cNvSpPr>
              <a:spLocks noChangeShapeType="1"/>
            </p:cNvSpPr>
            <p:nvPr/>
          </p:nvSpPr>
          <p:spPr bwMode="auto">
            <a:xfrm flipH="1" flipV="1">
              <a:off x="1510" y="18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6" name="Line 12"/>
            <p:cNvSpPr>
              <a:spLocks noChangeShapeType="1"/>
            </p:cNvSpPr>
            <p:nvPr/>
          </p:nvSpPr>
          <p:spPr bwMode="auto">
            <a:xfrm flipH="1" flipV="1">
              <a:off x="1508" y="1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7" name="Line 13"/>
            <p:cNvSpPr>
              <a:spLocks noChangeShapeType="1"/>
            </p:cNvSpPr>
            <p:nvPr/>
          </p:nvSpPr>
          <p:spPr bwMode="auto">
            <a:xfrm flipV="1">
              <a:off x="1508" y="18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8" name="Line 14"/>
            <p:cNvSpPr>
              <a:spLocks noChangeShapeType="1"/>
            </p:cNvSpPr>
            <p:nvPr/>
          </p:nvSpPr>
          <p:spPr bwMode="auto">
            <a:xfrm flipV="1">
              <a:off x="1512" y="17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9" name="Line 15"/>
            <p:cNvSpPr>
              <a:spLocks noChangeShapeType="1"/>
            </p:cNvSpPr>
            <p:nvPr/>
          </p:nvSpPr>
          <p:spPr bwMode="auto">
            <a:xfrm flipV="1">
              <a:off x="1514" y="16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800" name="Line 16"/>
            <p:cNvSpPr>
              <a:spLocks noChangeShapeType="1"/>
            </p:cNvSpPr>
            <p:nvPr/>
          </p:nvSpPr>
          <p:spPr bwMode="auto">
            <a:xfrm flipV="1">
              <a:off x="1586" y="203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728" name="Group 17"/>
          <p:cNvGrpSpPr>
            <a:grpSpLocks/>
          </p:cNvGrpSpPr>
          <p:nvPr/>
        </p:nvGrpSpPr>
        <p:grpSpPr bwMode="auto">
          <a:xfrm>
            <a:off x="2901028" y="6028874"/>
            <a:ext cx="762000" cy="304800"/>
            <a:chOff x="1352" y="3880"/>
            <a:chExt cx="480" cy="192"/>
          </a:xfrm>
        </p:grpSpPr>
        <p:sp>
          <p:nvSpPr>
            <p:cNvPr id="30791" name="Line 18"/>
            <p:cNvSpPr>
              <a:spLocks noChangeShapeType="1"/>
            </p:cNvSpPr>
            <p:nvPr/>
          </p:nvSpPr>
          <p:spPr bwMode="auto">
            <a:xfrm>
              <a:off x="1352" y="38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2" name="Line 19"/>
            <p:cNvSpPr>
              <a:spLocks noChangeShapeType="1"/>
            </p:cNvSpPr>
            <p:nvPr/>
          </p:nvSpPr>
          <p:spPr bwMode="auto">
            <a:xfrm>
              <a:off x="1448" y="39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3" name="Line 20"/>
            <p:cNvSpPr>
              <a:spLocks noChangeShapeType="1"/>
            </p:cNvSpPr>
            <p:nvPr/>
          </p:nvSpPr>
          <p:spPr bwMode="auto">
            <a:xfrm>
              <a:off x="1544" y="40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729" name="Group 21"/>
          <p:cNvGrpSpPr>
            <a:grpSpLocks/>
          </p:cNvGrpSpPr>
          <p:nvPr/>
        </p:nvGrpSpPr>
        <p:grpSpPr bwMode="auto">
          <a:xfrm>
            <a:off x="1488153" y="2533199"/>
            <a:ext cx="247650" cy="654050"/>
            <a:chOff x="462" y="1678"/>
            <a:chExt cx="156" cy="412"/>
          </a:xfrm>
        </p:grpSpPr>
        <p:sp>
          <p:nvSpPr>
            <p:cNvPr id="30784" name="Line 22"/>
            <p:cNvSpPr>
              <a:spLocks noChangeShapeType="1"/>
            </p:cNvSpPr>
            <p:nvPr/>
          </p:nvSpPr>
          <p:spPr bwMode="auto">
            <a:xfrm flipH="1" flipV="1">
              <a:off x="466" y="172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5" name="Line 23"/>
            <p:cNvSpPr>
              <a:spLocks noChangeShapeType="1"/>
            </p:cNvSpPr>
            <p:nvPr/>
          </p:nvSpPr>
          <p:spPr bwMode="auto">
            <a:xfrm flipH="1" flipV="1">
              <a:off x="464" y="185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6" name="Line 24"/>
            <p:cNvSpPr>
              <a:spLocks noChangeShapeType="1"/>
            </p:cNvSpPr>
            <p:nvPr/>
          </p:nvSpPr>
          <p:spPr bwMode="auto">
            <a:xfrm flipH="1" flipV="1">
              <a:off x="462" y="198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7" name="Line 25"/>
            <p:cNvSpPr>
              <a:spLocks noChangeShapeType="1"/>
            </p:cNvSpPr>
            <p:nvPr/>
          </p:nvSpPr>
          <p:spPr bwMode="auto">
            <a:xfrm flipV="1">
              <a:off x="462" y="19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8" name="Line 26"/>
            <p:cNvSpPr>
              <a:spLocks noChangeShapeType="1"/>
            </p:cNvSpPr>
            <p:nvPr/>
          </p:nvSpPr>
          <p:spPr bwMode="auto">
            <a:xfrm flipV="1">
              <a:off x="466" y="178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9" name="Line 27"/>
            <p:cNvSpPr>
              <a:spLocks noChangeShapeType="1"/>
            </p:cNvSpPr>
            <p:nvPr/>
          </p:nvSpPr>
          <p:spPr bwMode="auto">
            <a:xfrm flipV="1">
              <a:off x="468" y="167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0" name="Line 28"/>
            <p:cNvSpPr>
              <a:spLocks noChangeShapeType="1"/>
            </p:cNvSpPr>
            <p:nvPr/>
          </p:nvSpPr>
          <p:spPr bwMode="auto">
            <a:xfrm flipV="1">
              <a:off x="540" y="205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30" name="Line 29"/>
          <p:cNvSpPr>
            <a:spLocks noChangeShapeType="1"/>
          </p:cNvSpPr>
          <p:nvPr/>
        </p:nvSpPr>
        <p:spPr bwMode="auto">
          <a:xfrm flipH="1">
            <a:off x="1608803" y="3199949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31" name="Line 30"/>
          <p:cNvSpPr>
            <a:spLocks noChangeShapeType="1"/>
          </p:cNvSpPr>
          <p:nvPr/>
        </p:nvSpPr>
        <p:spPr bwMode="auto">
          <a:xfrm>
            <a:off x="3272503" y="3149149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32" name="Line 31"/>
          <p:cNvSpPr>
            <a:spLocks noChangeShapeType="1"/>
          </p:cNvSpPr>
          <p:nvPr/>
        </p:nvSpPr>
        <p:spPr bwMode="auto">
          <a:xfrm>
            <a:off x="3275678" y="4812849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33" name="Line 32"/>
          <p:cNvSpPr>
            <a:spLocks noChangeShapeType="1"/>
          </p:cNvSpPr>
          <p:nvPr/>
        </p:nvSpPr>
        <p:spPr bwMode="auto">
          <a:xfrm>
            <a:off x="1580228" y="2164899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34" name="Line 33"/>
          <p:cNvSpPr>
            <a:spLocks noChangeShapeType="1"/>
          </p:cNvSpPr>
          <p:nvPr/>
        </p:nvSpPr>
        <p:spPr bwMode="auto">
          <a:xfrm>
            <a:off x="1592928" y="2164899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35" name="Line 34"/>
          <p:cNvSpPr>
            <a:spLocks noChangeShapeType="1"/>
          </p:cNvSpPr>
          <p:nvPr/>
        </p:nvSpPr>
        <p:spPr bwMode="auto">
          <a:xfrm flipH="1" flipV="1">
            <a:off x="3253453" y="2196649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36" name="Text Box 35"/>
          <p:cNvSpPr txBox="1">
            <a:spLocks noChangeArrowheads="1"/>
          </p:cNvSpPr>
          <p:nvPr/>
        </p:nvSpPr>
        <p:spPr bwMode="auto">
          <a:xfrm>
            <a:off x="764253" y="2533199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0737" name="Text Box 36"/>
          <p:cNvSpPr txBox="1">
            <a:spLocks noChangeArrowheads="1"/>
          </p:cNvSpPr>
          <p:nvPr/>
        </p:nvSpPr>
        <p:spPr bwMode="auto">
          <a:xfrm>
            <a:off x="3139153" y="4285799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738" name="Text Box 37"/>
          <p:cNvSpPr txBox="1">
            <a:spLocks noChangeArrowheads="1"/>
          </p:cNvSpPr>
          <p:nvPr/>
        </p:nvSpPr>
        <p:spPr bwMode="auto">
          <a:xfrm>
            <a:off x="1954878" y="4015924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739" name="Text Box 38"/>
          <p:cNvSpPr txBox="1">
            <a:spLocks noChangeArrowheads="1"/>
          </p:cNvSpPr>
          <p:nvPr/>
        </p:nvSpPr>
        <p:spPr bwMode="auto">
          <a:xfrm>
            <a:off x="3101053" y="3317424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740" name="Text Box 39"/>
          <p:cNvSpPr txBox="1">
            <a:spLocks noChangeArrowheads="1"/>
          </p:cNvSpPr>
          <p:nvPr/>
        </p:nvSpPr>
        <p:spPr bwMode="auto">
          <a:xfrm>
            <a:off x="3348703" y="2549074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0741" name="Text Box 40"/>
          <p:cNvSpPr txBox="1">
            <a:spLocks noChangeArrowheads="1"/>
          </p:cNvSpPr>
          <p:nvPr/>
        </p:nvSpPr>
        <p:spPr bwMode="auto">
          <a:xfrm>
            <a:off x="1364328" y="1123499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30742" name="Group 41"/>
          <p:cNvGrpSpPr>
            <a:grpSpLocks/>
          </p:cNvGrpSpPr>
          <p:nvPr/>
        </p:nvGrpSpPr>
        <p:grpSpPr bwMode="auto">
          <a:xfrm>
            <a:off x="3155028" y="5028749"/>
            <a:ext cx="247650" cy="654050"/>
            <a:chOff x="1512" y="3250"/>
            <a:chExt cx="156" cy="412"/>
          </a:xfrm>
        </p:grpSpPr>
        <p:sp>
          <p:nvSpPr>
            <p:cNvPr id="30777" name="Line 42"/>
            <p:cNvSpPr>
              <a:spLocks noChangeShapeType="1"/>
            </p:cNvSpPr>
            <p:nvPr/>
          </p:nvSpPr>
          <p:spPr bwMode="auto">
            <a:xfrm flipH="1" flipV="1">
              <a:off x="1516" y="329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8" name="Line 43"/>
            <p:cNvSpPr>
              <a:spLocks noChangeShapeType="1"/>
            </p:cNvSpPr>
            <p:nvPr/>
          </p:nvSpPr>
          <p:spPr bwMode="auto">
            <a:xfrm flipH="1" flipV="1">
              <a:off x="1514" y="342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9" name="Line 44"/>
            <p:cNvSpPr>
              <a:spLocks noChangeShapeType="1"/>
            </p:cNvSpPr>
            <p:nvPr/>
          </p:nvSpPr>
          <p:spPr bwMode="auto">
            <a:xfrm flipH="1" flipV="1">
              <a:off x="1512" y="35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0" name="Line 45"/>
            <p:cNvSpPr>
              <a:spLocks noChangeShapeType="1"/>
            </p:cNvSpPr>
            <p:nvPr/>
          </p:nvSpPr>
          <p:spPr bwMode="auto">
            <a:xfrm flipV="1">
              <a:off x="1512" y="34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1" name="Line 46"/>
            <p:cNvSpPr>
              <a:spLocks noChangeShapeType="1"/>
            </p:cNvSpPr>
            <p:nvPr/>
          </p:nvSpPr>
          <p:spPr bwMode="auto">
            <a:xfrm flipV="1">
              <a:off x="1516" y="335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2" name="Line 47"/>
            <p:cNvSpPr>
              <a:spLocks noChangeShapeType="1"/>
            </p:cNvSpPr>
            <p:nvPr/>
          </p:nvSpPr>
          <p:spPr bwMode="auto">
            <a:xfrm flipV="1">
              <a:off x="1518" y="325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3" name="Line 48"/>
            <p:cNvSpPr>
              <a:spLocks noChangeShapeType="1"/>
            </p:cNvSpPr>
            <p:nvPr/>
          </p:nvSpPr>
          <p:spPr bwMode="auto">
            <a:xfrm flipV="1">
              <a:off x="1590" y="363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743" name="Group 49"/>
          <p:cNvGrpSpPr>
            <a:grpSpLocks/>
          </p:cNvGrpSpPr>
          <p:nvPr/>
        </p:nvGrpSpPr>
        <p:grpSpPr bwMode="auto">
          <a:xfrm>
            <a:off x="1513553" y="4749349"/>
            <a:ext cx="247650" cy="654050"/>
            <a:chOff x="478" y="3074"/>
            <a:chExt cx="156" cy="412"/>
          </a:xfrm>
        </p:grpSpPr>
        <p:sp>
          <p:nvSpPr>
            <p:cNvPr id="30770" name="Line 50"/>
            <p:cNvSpPr>
              <a:spLocks noChangeShapeType="1"/>
            </p:cNvSpPr>
            <p:nvPr/>
          </p:nvSpPr>
          <p:spPr bwMode="auto">
            <a:xfrm flipH="1" flipV="1">
              <a:off x="482" y="31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1" name="Line 51"/>
            <p:cNvSpPr>
              <a:spLocks noChangeShapeType="1"/>
            </p:cNvSpPr>
            <p:nvPr/>
          </p:nvSpPr>
          <p:spPr bwMode="auto">
            <a:xfrm flipH="1" flipV="1">
              <a:off x="480" y="32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 flipH="1" flipV="1">
              <a:off x="478" y="33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3" name="Line 53"/>
            <p:cNvSpPr>
              <a:spLocks noChangeShapeType="1"/>
            </p:cNvSpPr>
            <p:nvPr/>
          </p:nvSpPr>
          <p:spPr bwMode="auto">
            <a:xfrm flipV="1">
              <a:off x="478" y="33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 flipV="1">
              <a:off x="482" y="318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5" name="Line 55"/>
            <p:cNvSpPr>
              <a:spLocks noChangeShapeType="1"/>
            </p:cNvSpPr>
            <p:nvPr/>
          </p:nvSpPr>
          <p:spPr bwMode="auto">
            <a:xfrm flipV="1">
              <a:off x="484" y="30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6" name="Line 56"/>
            <p:cNvSpPr>
              <a:spLocks noChangeShapeType="1"/>
            </p:cNvSpPr>
            <p:nvPr/>
          </p:nvSpPr>
          <p:spPr bwMode="auto">
            <a:xfrm flipV="1">
              <a:off x="556" y="34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744" name="Group 57"/>
          <p:cNvGrpSpPr>
            <a:grpSpLocks/>
          </p:cNvGrpSpPr>
          <p:nvPr/>
        </p:nvGrpSpPr>
        <p:grpSpPr bwMode="auto">
          <a:xfrm>
            <a:off x="1262728" y="6016174"/>
            <a:ext cx="762000" cy="304800"/>
            <a:chOff x="320" y="3872"/>
            <a:chExt cx="480" cy="192"/>
          </a:xfrm>
        </p:grpSpPr>
        <p:sp>
          <p:nvSpPr>
            <p:cNvPr id="30767" name="Line 58"/>
            <p:cNvSpPr>
              <a:spLocks noChangeShapeType="1"/>
            </p:cNvSpPr>
            <p:nvPr/>
          </p:nvSpPr>
          <p:spPr bwMode="auto">
            <a:xfrm>
              <a:off x="320" y="38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68" name="Line 59"/>
            <p:cNvSpPr>
              <a:spLocks noChangeShapeType="1"/>
            </p:cNvSpPr>
            <p:nvPr/>
          </p:nvSpPr>
          <p:spPr bwMode="auto">
            <a:xfrm>
              <a:off x="416" y="3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69" name="Line 60"/>
            <p:cNvSpPr>
              <a:spLocks noChangeShapeType="1"/>
            </p:cNvSpPr>
            <p:nvPr/>
          </p:nvSpPr>
          <p:spPr bwMode="auto">
            <a:xfrm>
              <a:off x="512" y="4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45" name="Line 61"/>
          <p:cNvSpPr>
            <a:spLocks noChangeShapeType="1"/>
          </p:cNvSpPr>
          <p:nvPr/>
        </p:nvSpPr>
        <p:spPr bwMode="auto">
          <a:xfrm>
            <a:off x="1640553" y="5403399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46" name="Text Box 62"/>
          <p:cNvSpPr txBox="1">
            <a:spLocks noChangeArrowheads="1"/>
          </p:cNvSpPr>
          <p:nvPr/>
        </p:nvSpPr>
        <p:spPr bwMode="auto">
          <a:xfrm>
            <a:off x="754728" y="4781099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0747" name="Text Box 63"/>
          <p:cNvSpPr txBox="1">
            <a:spLocks noChangeArrowheads="1"/>
          </p:cNvSpPr>
          <p:nvPr/>
        </p:nvSpPr>
        <p:spPr bwMode="auto">
          <a:xfrm>
            <a:off x="3361403" y="5092249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0748" name="Oval 64"/>
          <p:cNvSpPr>
            <a:spLocks noChangeArrowheads="1"/>
          </p:cNvSpPr>
          <p:nvPr/>
        </p:nvSpPr>
        <p:spPr bwMode="auto">
          <a:xfrm>
            <a:off x="2348578" y="1704524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49" name="Text Box 65"/>
          <p:cNvSpPr txBox="1">
            <a:spLocks noChangeArrowheads="1"/>
          </p:cNvSpPr>
          <p:nvPr/>
        </p:nvSpPr>
        <p:spPr bwMode="auto">
          <a:xfrm>
            <a:off x="3885278" y="5120824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220 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0750" name="Text Box 66"/>
          <p:cNvSpPr txBox="1">
            <a:spLocks noChangeArrowheads="1"/>
          </p:cNvSpPr>
          <p:nvPr/>
        </p:nvSpPr>
        <p:spPr bwMode="auto">
          <a:xfrm>
            <a:off x="2164428" y="1190174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12 V</a:t>
            </a:r>
          </a:p>
        </p:txBody>
      </p:sp>
      <p:sp>
        <p:nvSpPr>
          <p:cNvPr id="30751" name="Text Box 67"/>
          <p:cNvSpPr txBox="1">
            <a:spLocks noChangeArrowheads="1"/>
          </p:cNvSpPr>
          <p:nvPr/>
        </p:nvSpPr>
        <p:spPr bwMode="auto">
          <a:xfrm>
            <a:off x="1732628" y="4857299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2,7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0752" name="Text Box 68"/>
          <p:cNvSpPr txBox="1">
            <a:spLocks noChangeArrowheads="1"/>
          </p:cNvSpPr>
          <p:nvPr/>
        </p:nvSpPr>
        <p:spPr bwMode="auto">
          <a:xfrm>
            <a:off x="1707228" y="2574474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0753" name="Line 69"/>
          <p:cNvSpPr>
            <a:spLocks noChangeShapeType="1"/>
          </p:cNvSpPr>
          <p:nvPr/>
        </p:nvSpPr>
        <p:spPr bwMode="auto">
          <a:xfrm>
            <a:off x="2440653" y="1920424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54" name="Text Box 70"/>
          <p:cNvSpPr txBox="1">
            <a:spLocks noChangeArrowheads="1"/>
          </p:cNvSpPr>
          <p:nvPr/>
        </p:nvSpPr>
        <p:spPr bwMode="auto">
          <a:xfrm>
            <a:off x="3783678" y="2577649"/>
            <a:ext cx="1493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2,2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0755" name="Text Box 71"/>
          <p:cNvSpPr txBox="1">
            <a:spLocks noChangeArrowheads="1"/>
          </p:cNvSpPr>
          <p:nvPr/>
        </p:nvSpPr>
        <p:spPr bwMode="auto">
          <a:xfrm>
            <a:off x="1005561" y="298450"/>
            <a:ext cx="7521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latin typeface="Calibri" pitchFamily="34" charset="0"/>
              </a:rPr>
              <a:t>Resolvendo o circuito para suas </a:t>
            </a:r>
            <a:r>
              <a:rPr kumimoji="0" lang="en-US" b="0">
                <a:solidFill>
                  <a:srgbClr val="FF0000"/>
                </a:solidFill>
                <a:latin typeface="Calibri" pitchFamily="34" charset="0"/>
              </a:rPr>
              <a:t>condições de CC </a:t>
            </a:r>
            <a:r>
              <a:rPr kumimoji="0" lang="en-US" b="0">
                <a:latin typeface="Calibri" pitchFamily="34" charset="0"/>
              </a:rPr>
              <a:t>:</a:t>
            </a:r>
          </a:p>
        </p:txBody>
      </p:sp>
      <p:sp>
        <p:nvSpPr>
          <p:cNvPr id="30756" name="Text Box 72"/>
          <p:cNvSpPr txBox="1">
            <a:spLocks noChangeArrowheads="1"/>
          </p:cNvSpPr>
          <p:nvPr/>
        </p:nvSpPr>
        <p:spPr bwMode="auto">
          <a:xfrm>
            <a:off x="6177628" y="2237924"/>
            <a:ext cx="860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I</a:t>
            </a:r>
            <a:r>
              <a:rPr kumimoji="0" lang="en-US" baseline="-25000"/>
              <a:t>E</a:t>
            </a:r>
            <a:r>
              <a:rPr kumimoji="0" lang="en-US"/>
              <a:t> = </a:t>
            </a:r>
          </a:p>
        </p:txBody>
      </p:sp>
      <p:sp>
        <p:nvSpPr>
          <p:cNvPr id="30757" name="Text Box 73"/>
          <p:cNvSpPr txBox="1">
            <a:spLocks noChangeArrowheads="1"/>
          </p:cNvSpPr>
          <p:nvPr/>
        </p:nvSpPr>
        <p:spPr bwMode="auto">
          <a:xfrm>
            <a:off x="7082503" y="2501449"/>
            <a:ext cx="5984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R</a:t>
            </a:r>
            <a:r>
              <a:rPr kumimoji="0" lang="en-US" baseline="-25000"/>
              <a:t>E</a:t>
            </a:r>
            <a:endParaRPr kumimoji="0" lang="en-US"/>
          </a:p>
        </p:txBody>
      </p:sp>
      <p:sp>
        <p:nvSpPr>
          <p:cNvPr id="30758" name="Text Box 74"/>
          <p:cNvSpPr txBox="1">
            <a:spLocks noChangeArrowheads="1"/>
          </p:cNvSpPr>
          <p:nvPr/>
        </p:nvSpPr>
        <p:spPr bwMode="auto">
          <a:xfrm>
            <a:off x="7034878" y="1942649"/>
            <a:ext cx="5984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E</a:t>
            </a:r>
            <a:endParaRPr kumimoji="0" lang="en-US"/>
          </a:p>
        </p:txBody>
      </p:sp>
      <p:sp>
        <p:nvSpPr>
          <p:cNvPr id="30759" name="Line 75"/>
          <p:cNvSpPr>
            <a:spLocks noChangeShapeType="1"/>
          </p:cNvSpPr>
          <p:nvPr/>
        </p:nvSpPr>
        <p:spPr bwMode="auto">
          <a:xfrm>
            <a:off x="7060278" y="2495099"/>
            <a:ext cx="590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5123528" y="3638099"/>
            <a:ext cx="831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I</a:t>
            </a:r>
            <a:r>
              <a:rPr kumimoji="0" lang="en-US" baseline="-25000"/>
              <a:t>E </a:t>
            </a:r>
            <a:r>
              <a:rPr kumimoji="0" lang="en-US"/>
              <a:t>= </a:t>
            </a:r>
          </a:p>
        </p:txBody>
      </p: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6091903" y="3374574"/>
            <a:ext cx="1155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0,61 V</a:t>
            </a:r>
          </a:p>
        </p:txBody>
      </p:sp>
      <p:sp>
        <p:nvSpPr>
          <p:cNvPr id="42062" name="Text Box 78"/>
          <p:cNvSpPr txBox="1">
            <a:spLocks noChangeArrowheads="1"/>
          </p:cNvSpPr>
          <p:nvPr/>
        </p:nvSpPr>
        <p:spPr bwMode="auto">
          <a:xfrm>
            <a:off x="6107778" y="3930199"/>
            <a:ext cx="1098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220 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42063" name="Line 79"/>
          <p:cNvSpPr>
            <a:spLocks noChangeShapeType="1"/>
          </p:cNvSpPr>
          <p:nvPr/>
        </p:nvSpPr>
        <p:spPr bwMode="auto">
          <a:xfrm>
            <a:off x="5987128" y="3898449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064" name="Text Box 80"/>
          <p:cNvSpPr txBox="1">
            <a:spLocks noChangeArrowheads="1"/>
          </p:cNvSpPr>
          <p:nvPr/>
        </p:nvSpPr>
        <p:spPr bwMode="auto">
          <a:xfrm>
            <a:off x="7330153" y="3622224"/>
            <a:ext cx="1757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2,77 mA</a:t>
            </a:r>
          </a:p>
        </p:txBody>
      </p:sp>
      <p:sp>
        <p:nvSpPr>
          <p:cNvPr id="42065" name="Text Box 81"/>
          <p:cNvSpPr txBox="1">
            <a:spLocks noChangeArrowheads="1"/>
          </p:cNvSpPr>
          <p:nvPr/>
        </p:nvSpPr>
        <p:spPr bwMode="auto">
          <a:xfrm>
            <a:off x="6212553" y="4958899"/>
            <a:ext cx="13477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I</a:t>
            </a:r>
            <a:r>
              <a:rPr kumimoji="0" lang="en-US" sz="3200" baseline="-25000">
                <a:solidFill>
                  <a:srgbClr val="FF0000"/>
                </a:solidFill>
              </a:rPr>
              <a:t>C</a:t>
            </a:r>
            <a:r>
              <a:rPr kumimoji="0" lang="en-US" sz="3200">
                <a:solidFill>
                  <a:srgbClr val="FF0000"/>
                </a:solidFill>
              </a:rPr>
              <a:t> </a:t>
            </a:r>
            <a:r>
              <a:rPr kumimoji="0" lang="en-US" sz="3200">
                <a:solidFill>
                  <a:srgbClr val="FF0000"/>
                </a:solidFill>
                <a:latin typeface="Symbol" pitchFamily="18" charset="2"/>
              </a:rPr>
              <a:t>@ </a:t>
            </a:r>
            <a:r>
              <a:rPr kumimoji="0" lang="en-US" sz="3200">
                <a:solidFill>
                  <a:srgbClr val="FF0000"/>
                </a:solidFill>
              </a:rPr>
              <a:t>I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0766" name="Line 82"/>
          <p:cNvSpPr>
            <a:spLocks noChangeShapeType="1"/>
          </p:cNvSpPr>
          <p:nvPr/>
        </p:nvSpPr>
        <p:spPr bwMode="auto">
          <a:xfrm flipH="1">
            <a:off x="3278853" y="5689149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2306397" y="353196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671522" y="4170140"/>
            <a:ext cx="565150" cy="565150"/>
            <a:chOff x="1244" y="2764"/>
            <a:chExt cx="356" cy="356"/>
          </a:xfrm>
        </p:grpSpPr>
        <p:sp>
          <p:nvSpPr>
            <p:cNvPr id="31822" name="Line 4"/>
            <p:cNvSpPr>
              <a:spLocks noChangeShapeType="1"/>
            </p:cNvSpPr>
            <p:nvPr/>
          </p:nvSpPr>
          <p:spPr bwMode="auto">
            <a:xfrm>
              <a:off x="1244" y="276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23" name="AutoShape 5"/>
            <p:cNvSpPr>
              <a:spLocks noChangeArrowheads="1"/>
            </p:cNvSpPr>
            <p:nvPr/>
          </p:nvSpPr>
          <p:spPr bwMode="auto">
            <a:xfrm rot="5480873" flipH="1" flipV="1">
              <a:off x="1248" y="276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1748" name="Line 6"/>
          <p:cNvSpPr>
            <a:spLocks noChangeShapeType="1"/>
          </p:cNvSpPr>
          <p:nvPr/>
        </p:nvSpPr>
        <p:spPr bwMode="auto">
          <a:xfrm flipH="1">
            <a:off x="1534872" y="4005040"/>
            <a:ext cx="11176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 flipV="1">
            <a:off x="2658822" y="325574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H="1">
            <a:off x="2658822" y="369389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1751" name="Group 9"/>
          <p:cNvGrpSpPr>
            <a:grpSpLocks/>
          </p:cNvGrpSpPr>
          <p:nvPr/>
        </p:nvGrpSpPr>
        <p:grpSpPr bwMode="auto">
          <a:xfrm>
            <a:off x="3090622" y="2411190"/>
            <a:ext cx="247650" cy="654050"/>
            <a:chOff x="1508" y="1656"/>
            <a:chExt cx="156" cy="412"/>
          </a:xfrm>
        </p:grpSpPr>
        <p:sp>
          <p:nvSpPr>
            <p:cNvPr id="31815" name="Line 10"/>
            <p:cNvSpPr>
              <a:spLocks noChangeShapeType="1"/>
            </p:cNvSpPr>
            <p:nvPr/>
          </p:nvSpPr>
          <p:spPr bwMode="auto">
            <a:xfrm flipH="1" flipV="1">
              <a:off x="1512" y="16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16" name="Line 11"/>
            <p:cNvSpPr>
              <a:spLocks noChangeShapeType="1"/>
            </p:cNvSpPr>
            <p:nvPr/>
          </p:nvSpPr>
          <p:spPr bwMode="auto">
            <a:xfrm flipH="1" flipV="1">
              <a:off x="1510" y="18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17" name="Line 12"/>
            <p:cNvSpPr>
              <a:spLocks noChangeShapeType="1"/>
            </p:cNvSpPr>
            <p:nvPr/>
          </p:nvSpPr>
          <p:spPr bwMode="auto">
            <a:xfrm flipH="1" flipV="1">
              <a:off x="1508" y="1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18" name="Line 13"/>
            <p:cNvSpPr>
              <a:spLocks noChangeShapeType="1"/>
            </p:cNvSpPr>
            <p:nvPr/>
          </p:nvSpPr>
          <p:spPr bwMode="auto">
            <a:xfrm flipV="1">
              <a:off x="1508" y="18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19" name="Line 14"/>
            <p:cNvSpPr>
              <a:spLocks noChangeShapeType="1"/>
            </p:cNvSpPr>
            <p:nvPr/>
          </p:nvSpPr>
          <p:spPr bwMode="auto">
            <a:xfrm flipV="1">
              <a:off x="1512" y="17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20" name="Line 15"/>
            <p:cNvSpPr>
              <a:spLocks noChangeShapeType="1"/>
            </p:cNvSpPr>
            <p:nvPr/>
          </p:nvSpPr>
          <p:spPr bwMode="auto">
            <a:xfrm flipV="1">
              <a:off x="1514" y="16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21" name="Line 16"/>
            <p:cNvSpPr>
              <a:spLocks noChangeShapeType="1"/>
            </p:cNvSpPr>
            <p:nvPr/>
          </p:nvSpPr>
          <p:spPr bwMode="auto">
            <a:xfrm flipV="1">
              <a:off x="1586" y="203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752" name="Group 17"/>
          <p:cNvGrpSpPr>
            <a:grpSpLocks/>
          </p:cNvGrpSpPr>
          <p:nvPr/>
        </p:nvGrpSpPr>
        <p:grpSpPr bwMode="auto">
          <a:xfrm>
            <a:off x="2842972" y="5941790"/>
            <a:ext cx="762000" cy="304800"/>
            <a:chOff x="1352" y="3880"/>
            <a:chExt cx="480" cy="192"/>
          </a:xfrm>
        </p:grpSpPr>
        <p:sp>
          <p:nvSpPr>
            <p:cNvPr id="31812" name="Line 18"/>
            <p:cNvSpPr>
              <a:spLocks noChangeShapeType="1"/>
            </p:cNvSpPr>
            <p:nvPr/>
          </p:nvSpPr>
          <p:spPr bwMode="auto">
            <a:xfrm>
              <a:off x="1352" y="38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13" name="Line 19"/>
            <p:cNvSpPr>
              <a:spLocks noChangeShapeType="1"/>
            </p:cNvSpPr>
            <p:nvPr/>
          </p:nvSpPr>
          <p:spPr bwMode="auto">
            <a:xfrm>
              <a:off x="1448" y="39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14" name="Line 20"/>
            <p:cNvSpPr>
              <a:spLocks noChangeShapeType="1"/>
            </p:cNvSpPr>
            <p:nvPr/>
          </p:nvSpPr>
          <p:spPr bwMode="auto">
            <a:xfrm>
              <a:off x="1544" y="40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753" name="Group 21"/>
          <p:cNvGrpSpPr>
            <a:grpSpLocks/>
          </p:cNvGrpSpPr>
          <p:nvPr/>
        </p:nvGrpSpPr>
        <p:grpSpPr bwMode="auto">
          <a:xfrm>
            <a:off x="1430097" y="2446115"/>
            <a:ext cx="247650" cy="654050"/>
            <a:chOff x="462" y="1678"/>
            <a:chExt cx="156" cy="412"/>
          </a:xfrm>
        </p:grpSpPr>
        <p:sp>
          <p:nvSpPr>
            <p:cNvPr id="31805" name="Line 22"/>
            <p:cNvSpPr>
              <a:spLocks noChangeShapeType="1"/>
            </p:cNvSpPr>
            <p:nvPr/>
          </p:nvSpPr>
          <p:spPr bwMode="auto">
            <a:xfrm flipH="1" flipV="1">
              <a:off x="466" y="172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06" name="Line 23"/>
            <p:cNvSpPr>
              <a:spLocks noChangeShapeType="1"/>
            </p:cNvSpPr>
            <p:nvPr/>
          </p:nvSpPr>
          <p:spPr bwMode="auto">
            <a:xfrm flipH="1" flipV="1">
              <a:off x="464" y="185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07" name="Line 24"/>
            <p:cNvSpPr>
              <a:spLocks noChangeShapeType="1"/>
            </p:cNvSpPr>
            <p:nvPr/>
          </p:nvSpPr>
          <p:spPr bwMode="auto">
            <a:xfrm flipH="1" flipV="1">
              <a:off x="462" y="198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08" name="Line 25"/>
            <p:cNvSpPr>
              <a:spLocks noChangeShapeType="1"/>
            </p:cNvSpPr>
            <p:nvPr/>
          </p:nvSpPr>
          <p:spPr bwMode="auto">
            <a:xfrm flipV="1">
              <a:off x="462" y="19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09" name="Line 26"/>
            <p:cNvSpPr>
              <a:spLocks noChangeShapeType="1"/>
            </p:cNvSpPr>
            <p:nvPr/>
          </p:nvSpPr>
          <p:spPr bwMode="auto">
            <a:xfrm flipV="1">
              <a:off x="466" y="178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10" name="Line 27"/>
            <p:cNvSpPr>
              <a:spLocks noChangeShapeType="1"/>
            </p:cNvSpPr>
            <p:nvPr/>
          </p:nvSpPr>
          <p:spPr bwMode="auto">
            <a:xfrm flipV="1">
              <a:off x="468" y="167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11" name="Line 28"/>
            <p:cNvSpPr>
              <a:spLocks noChangeShapeType="1"/>
            </p:cNvSpPr>
            <p:nvPr/>
          </p:nvSpPr>
          <p:spPr bwMode="auto">
            <a:xfrm flipV="1">
              <a:off x="540" y="205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754" name="Line 29"/>
          <p:cNvSpPr>
            <a:spLocks noChangeShapeType="1"/>
          </p:cNvSpPr>
          <p:nvPr/>
        </p:nvSpPr>
        <p:spPr bwMode="auto">
          <a:xfrm flipH="1">
            <a:off x="1550747" y="311286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55" name="Line 30"/>
          <p:cNvSpPr>
            <a:spLocks noChangeShapeType="1"/>
          </p:cNvSpPr>
          <p:nvPr/>
        </p:nvSpPr>
        <p:spPr bwMode="auto">
          <a:xfrm>
            <a:off x="3214447" y="306206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56" name="Line 31"/>
          <p:cNvSpPr>
            <a:spLocks noChangeShapeType="1"/>
          </p:cNvSpPr>
          <p:nvPr/>
        </p:nvSpPr>
        <p:spPr bwMode="auto">
          <a:xfrm>
            <a:off x="3217622" y="472576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57" name="Line 32"/>
          <p:cNvSpPr>
            <a:spLocks noChangeShapeType="1"/>
          </p:cNvSpPr>
          <p:nvPr/>
        </p:nvSpPr>
        <p:spPr bwMode="auto">
          <a:xfrm>
            <a:off x="1522172" y="2077815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58" name="Line 33"/>
          <p:cNvSpPr>
            <a:spLocks noChangeShapeType="1"/>
          </p:cNvSpPr>
          <p:nvPr/>
        </p:nvSpPr>
        <p:spPr bwMode="auto">
          <a:xfrm>
            <a:off x="1534872" y="207781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59" name="Line 34"/>
          <p:cNvSpPr>
            <a:spLocks noChangeShapeType="1"/>
          </p:cNvSpPr>
          <p:nvPr/>
        </p:nvSpPr>
        <p:spPr bwMode="auto">
          <a:xfrm flipH="1" flipV="1">
            <a:off x="3195397" y="2109565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60" name="Text Box 35"/>
          <p:cNvSpPr txBox="1">
            <a:spLocks noChangeArrowheads="1"/>
          </p:cNvSpPr>
          <p:nvPr/>
        </p:nvSpPr>
        <p:spPr bwMode="auto">
          <a:xfrm>
            <a:off x="706197" y="244611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1761" name="Text Box 36"/>
          <p:cNvSpPr txBox="1">
            <a:spLocks noChangeArrowheads="1"/>
          </p:cNvSpPr>
          <p:nvPr/>
        </p:nvSpPr>
        <p:spPr bwMode="auto">
          <a:xfrm>
            <a:off x="3081097" y="419871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1762" name="Text Box 37"/>
          <p:cNvSpPr txBox="1">
            <a:spLocks noChangeArrowheads="1"/>
          </p:cNvSpPr>
          <p:nvPr/>
        </p:nvSpPr>
        <p:spPr bwMode="auto">
          <a:xfrm>
            <a:off x="1896822" y="392884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763" name="Text Box 38"/>
          <p:cNvSpPr txBox="1">
            <a:spLocks noChangeArrowheads="1"/>
          </p:cNvSpPr>
          <p:nvPr/>
        </p:nvSpPr>
        <p:spPr bwMode="auto">
          <a:xfrm>
            <a:off x="3042997" y="3230340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764" name="Text Box 39"/>
          <p:cNvSpPr txBox="1">
            <a:spLocks noChangeArrowheads="1"/>
          </p:cNvSpPr>
          <p:nvPr/>
        </p:nvSpPr>
        <p:spPr bwMode="auto">
          <a:xfrm>
            <a:off x="3290647" y="2461990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1765" name="Text Box 40"/>
          <p:cNvSpPr txBox="1">
            <a:spLocks noChangeArrowheads="1"/>
          </p:cNvSpPr>
          <p:nvPr/>
        </p:nvSpPr>
        <p:spPr bwMode="auto">
          <a:xfrm>
            <a:off x="1306272" y="1036415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31766" name="Group 41"/>
          <p:cNvGrpSpPr>
            <a:grpSpLocks/>
          </p:cNvGrpSpPr>
          <p:nvPr/>
        </p:nvGrpSpPr>
        <p:grpSpPr bwMode="auto">
          <a:xfrm>
            <a:off x="3096972" y="4941665"/>
            <a:ext cx="247650" cy="654050"/>
            <a:chOff x="1512" y="3250"/>
            <a:chExt cx="156" cy="412"/>
          </a:xfrm>
        </p:grpSpPr>
        <p:sp>
          <p:nvSpPr>
            <p:cNvPr id="31798" name="Line 42"/>
            <p:cNvSpPr>
              <a:spLocks noChangeShapeType="1"/>
            </p:cNvSpPr>
            <p:nvPr/>
          </p:nvSpPr>
          <p:spPr bwMode="auto">
            <a:xfrm flipH="1" flipV="1">
              <a:off x="1516" y="329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99" name="Line 43"/>
            <p:cNvSpPr>
              <a:spLocks noChangeShapeType="1"/>
            </p:cNvSpPr>
            <p:nvPr/>
          </p:nvSpPr>
          <p:spPr bwMode="auto">
            <a:xfrm flipH="1" flipV="1">
              <a:off x="1514" y="342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00" name="Line 44"/>
            <p:cNvSpPr>
              <a:spLocks noChangeShapeType="1"/>
            </p:cNvSpPr>
            <p:nvPr/>
          </p:nvSpPr>
          <p:spPr bwMode="auto">
            <a:xfrm flipH="1" flipV="1">
              <a:off x="1512" y="35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01" name="Line 45"/>
            <p:cNvSpPr>
              <a:spLocks noChangeShapeType="1"/>
            </p:cNvSpPr>
            <p:nvPr/>
          </p:nvSpPr>
          <p:spPr bwMode="auto">
            <a:xfrm flipV="1">
              <a:off x="1512" y="34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02" name="Line 46"/>
            <p:cNvSpPr>
              <a:spLocks noChangeShapeType="1"/>
            </p:cNvSpPr>
            <p:nvPr/>
          </p:nvSpPr>
          <p:spPr bwMode="auto">
            <a:xfrm flipV="1">
              <a:off x="1516" y="335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03" name="Line 47"/>
            <p:cNvSpPr>
              <a:spLocks noChangeShapeType="1"/>
            </p:cNvSpPr>
            <p:nvPr/>
          </p:nvSpPr>
          <p:spPr bwMode="auto">
            <a:xfrm flipV="1">
              <a:off x="1518" y="325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04" name="Line 48"/>
            <p:cNvSpPr>
              <a:spLocks noChangeShapeType="1"/>
            </p:cNvSpPr>
            <p:nvPr/>
          </p:nvSpPr>
          <p:spPr bwMode="auto">
            <a:xfrm flipV="1">
              <a:off x="1590" y="363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767" name="Group 49"/>
          <p:cNvGrpSpPr>
            <a:grpSpLocks/>
          </p:cNvGrpSpPr>
          <p:nvPr/>
        </p:nvGrpSpPr>
        <p:grpSpPr bwMode="auto">
          <a:xfrm>
            <a:off x="1455497" y="4662265"/>
            <a:ext cx="247650" cy="654050"/>
            <a:chOff x="478" y="3074"/>
            <a:chExt cx="156" cy="412"/>
          </a:xfrm>
        </p:grpSpPr>
        <p:sp>
          <p:nvSpPr>
            <p:cNvPr id="31791" name="Line 50"/>
            <p:cNvSpPr>
              <a:spLocks noChangeShapeType="1"/>
            </p:cNvSpPr>
            <p:nvPr/>
          </p:nvSpPr>
          <p:spPr bwMode="auto">
            <a:xfrm flipH="1" flipV="1">
              <a:off x="482" y="31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92" name="Line 51"/>
            <p:cNvSpPr>
              <a:spLocks noChangeShapeType="1"/>
            </p:cNvSpPr>
            <p:nvPr/>
          </p:nvSpPr>
          <p:spPr bwMode="auto">
            <a:xfrm flipH="1" flipV="1">
              <a:off x="480" y="32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93" name="Line 52"/>
            <p:cNvSpPr>
              <a:spLocks noChangeShapeType="1"/>
            </p:cNvSpPr>
            <p:nvPr/>
          </p:nvSpPr>
          <p:spPr bwMode="auto">
            <a:xfrm flipH="1" flipV="1">
              <a:off x="478" y="33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94" name="Line 53"/>
            <p:cNvSpPr>
              <a:spLocks noChangeShapeType="1"/>
            </p:cNvSpPr>
            <p:nvPr/>
          </p:nvSpPr>
          <p:spPr bwMode="auto">
            <a:xfrm flipV="1">
              <a:off x="478" y="33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95" name="Line 54"/>
            <p:cNvSpPr>
              <a:spLocks noChangeShapeType="1"/>
            </p:cNvSpPr>
            <p:nvPr/>
          </p:nvSpPr>
          <p:spPr bwMode="auto">
            <a:xfrm flipV="1">
              <a:off x="482" y="318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96" name="Line 55"/>
            <p:cNvSpPr>
              <a:spLocks noChangeShapeType="1"/>
            </p:cNvSpPr>
            <p:nvPr/>
          </p:nvSpPr>
          <p:spPr bwMode="auto">
            <a:xfrm flipV="1">
              <a:off x="484" y="30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97" name="Line 56"/>
            <p:cNvSpPr>
              <a:spLocks noChangeShapeType="1"/>
            </p:cNvSpPr>
            <p:nvPr/>
          </p:nvSpPr>
          <p:spPr bwMode="auto">
            <a:xfrm flipV="1">
              <a:off x="556" y="34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768" name="Group 57"/>
          <p:cNvGrpSpPr>
            <a:grpSpLocks/>
          </p:cNvGrpSpPr>
          <p:nvPr/>
        </p:nvGrpSpPr>
        <p:grpSpPr bwMode="auto">
          <a:xfrm>
            <a:off x="1204672" y="5929090"/>
            <a:ext cx="762000" cy="304800"/>
            <a:chOff x="320" y="3872"/>
            <a:chExt cx="480" cy="192"/>
          </a:xfrm>
        </p:grpSpPr>
        <p:sp>
          <p:nvSpPr>
            <p:cNvPr id="31788" name="Line 58"/>
            <p:cNvSpPr>
              <a:spLocks noChangeShapeType="1"/>
            </p:cNvSpPr>
            <p:nvPr/>
          </p:nvSpPr>
          <p:spPr bwMode="auto">
            <a:xfrm>
              <a:off x="320" y="38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89" name="Line 59"/>
            <p:cNvSpPr>
              <a:spLocks noChangeShapeType="1"/>
            </p:cNvSpPr>
            <p:nvPr/>
          </p:nvSpPr>
          <p:spPr bwMode="auto">
            <a:xfrm>
              <a:off x="416" y="3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90" name="Line 60"/>
            <p:cNvSpPr>
              <a:spLocks noChangeShapeType="1"/>
            </p:cNvSpPr>
            <p:nvPr/>
          </p:nvSpPr>
          <p:spPr bwMode="auto">
            <a:xfrm>
              <a:off x="512" y="4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769" name="Line 61"/>
          <p:cNvSpPr>
            <a:spLocks noChangeShapeType="1"/>
          </p:cNvSpPr>
          <p:nvPr/>
        </p:nvSpPr>
        <p:spPr bwMode="auto">
          <a:xfrm>
            <a:off x="1582497" y="531631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70" name="Text Box 62"/>
          <p:cNvSpPr txBox="1">
            <a:spLocks noChangeArrowheads="1"/>
          </p:cNvSpPr>
          <p:nvPr/>
        </p:nvSpPr>
        <p:spPr bwMode="auto">
          <a:xfrm>
            <a:off x="696672" y="469401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1771" name="Text Box 63"/>
          <p:cNvSpPr txBox="1">
            <a:spLocks noChangeArrowheads="1"/>
          </p:cNvSpPr>
          <p:nvPr/>
        </p:nvSpPr>
        <p:spPr bwMode="auto">
          <a:xfrm>
            <a:off x="3303347" y="5005165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1772" name="Oval 64"/>
          <p:cNvSpPr>
            <a:spLocks noChangeArrowheads="1"/>
          </p:cNvSpPr>
          <p:nvPr/>
        </p:nvSpPr>
        <p:spPr bwMode="auto">
          <a:xfrm>
            <a:off x="2290522" y="161744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773" name="Text Box 65"/>
          <p:cNvSpPr txBox="1">
            <a:spLocks noChangeArrowheads="1"/>
          </p:cNvSpPr>
          <p:nvPr/>
        </p:nvSpPr>
        <p:spPr bwMode="auto">
          <a:xfrm>
            <a:off x="3827222" y="5033740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220 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1774" name="Text Box 66"/>
          <p:cNvSpPr txBox="1">
            <a:spLocks noChangeArrowheads="1"/>
          </p:cNvSpPr>
          <p:nvPr/>
        </p:nvSpPr>
        <p:spPr bwMode="auto">
          <a:xfrm>
            <a:off x="2106372" y="1103090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12 V</a:t>
            </a:r>
          </a:p>
        </p:txBody>
      </p:sp>
      <p:sp>
        <p:nvSpPr>
          <p:cNvPr id="31775" name="Text Box 67"/>
          <p:cNvSpPr txBox="1">
            <a:spLocks noChangeArrowheads="1"/>
          </p:cNvSpPr>
          <p:nvPr/>
        </p:nvSpPr>
        <p:spPr bwMode="auto">
          <a:xfrm>
            <a:off x="1674572" y="4770215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2,7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1776" name="Text Box 68"/>
          <p:cNvSpPr txBox="1">
            <a:spLocks noChangeArrowheads="1"/>
          </p:cNvSpPr>
          <p:nvPr/>
        </p:nvSpPr>
        <p:spPr bwMode="auto">
          <a:xfrm>
            <a:off x="1649172" y="2487390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1777" name="Line 69"/>
          <p:cNvSpPr>
            <a:spLocks noChangeShapeType="1"/>
          </p:cNvSpPr>
          <p:nvPr/>
        </p:nvSpPr>
        <p:spPr bwMode="auto">
          <a:xfrm>
            <a:off x="2382597" y="1833340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78" name="Text Box 70"/>
          <p:cNvSpPr txBox="1">
            <a:spLocks noChangeArrowheads="1"/>
          </p:cNvSpPr>
          <p:nvPr/>
        </p:nvSpPr>
        <p:spPr bwMode="auto">
          <a:xfrm>
            <a:off x="3725622" y="2490565"/>
            <a:ext cx="1493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2,2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1779" name="Text Box 71"/>
          <p:cNvSpPr txBox="1">
            <a:spLocks noChangeArrowheads="1"/>
          </p:cNvSpPr>
          <p:nvPr/>
        </p:nvSpPr>
        <p:spPr bwMode="auto">
          <a:xfrm>
            <a:off x="831393" y="225880"/>
            <a:ext cx="7521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latin typeface="Calibri" pitchFamily="34" charset="0"/>
              </a:rPr>
              <a:t>Resolvendo</a:t>
            </a:r>
            <a:r>
              <a:rPr kumimoji="0" lang="en-US" dirty="0">
                <a:latin typeface="Calibri" pitchFamily="34" charset="0"/>
              </a:rPr>
              <a:t> o </a:t>
            </a:r>
            <a:r>
              <a:rPr kumimoji="0" lang="en-US" dirty="0" err="1">
                <a:latin typeface="Calibri" pitchFamily="34" charset="0"/>
              </a:rPr>
              <a:t>circuito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para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suas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condições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de CC </a:t>
            </a:r>
            <a:r>
              <a:rPr kumimoji="0" lang="en-US" dirty="0">
                <a:latin typeface="Calibri" pitchFamily="34" charset="0"/>
              </a:rPr>
              <a:t>:</a:t>
            </a:r>
          </a:p>
        </p:txBody>
      </p:sp>
      <p:sp>
        <p:nvSpPr>
          <p:cNvPr id="31780" name="Line 72"/>
          <p:cNvSpPr>
            <a:spLocks noChangeShapeType="1"/>
          </p:cNvSpPr>
          <p:nvPr/>
        </p:nvSpPr>
        <p:spPr bwMode="auto">
          <a:xfrm flipH="1">
            <a:off x="3220797" y="560206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81" name="Text Box 73"/>
          <p:cNvSpPr txBox="1">
            <a:spLocks noChangeArrowheads="1"/>
          </p:cNvSpPr>
          <p:nvPr/>
        </p:nvSpPr>
        <p:spPr bwMode="auto">
          <a:xfrm>
            <a:off x="5725872" y="1017365"/>
            <a:ext cx="2232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R</a:t>
            </a:r>
            <a:r>
              <a:rPr kumimoji="0" lang="en-US" baseline="-50000"/>
              <a:t>L</a:t>
            </a:r>
            <a:r>
              <a:rPr kumimoji="0" lang="en-US"/>
              <a:t> = I</a:t>
            </a:r>
            <a:r>
              <a:rPr kumimoji="0" lang="en-US" baseline="-25000"/>
              <a:t>C</a:t>
            </a:r>
            <a:r>
              <a:rPr kumimoji="0" lang="en-US"/>
              <a:t> x R</a:t>
            </a:r>
            <a:r>
              <a:rPr kumimoji="0" lang="en-US" baseline="-25000"/>
              <a:t>L</a:t>
            </a:r>
            <a:endParaRPr kumimoji="0" lang="en-US"/>
          </a:p>
        </p:txBody>
      </p:sp>
      <p:sp>
        <p:nvSpPr>
          <p:cNvPr id="43082" name="Text Box 74"/>
          <p:cNvSpPr txBox="1">
            <a:spLocks noChangeArrowheads="1"/>
          </p:cNvSpPr>
          <p:nvPr/>
        </p:nvSpPr>
        <p:spPr bwMode="auto">
          <a:xfrm>
            <a:off x="4874972" y="1880965"/>
            <a:ext cx="3870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R</a:t>
            </a:r>
            <a:r>
              <a:rPr kumimoji="0" lang="en-US" baseline="-50000"/>
              <a:t>L</a:t>
            </a:r>
            <a:r>
              <a:rPr kumimoji="0" lang="en-US"/>
              <a:t> = 2,77 mA x 2,2 k</a:t>
            </a:r>
            <a:r>
              <a:rPr kumimoji="0" lang="en-US">
                <a:latin typeface="Symbol" pitchFamily="18" charset="2"/>
              </a:rPr>
              <a:t>W</a:t>
            </a:r>
            <a:r>
              <a:rPr kumimoji="0" lang="en-US"/>
              <a:t> </a:t>
            </a:r>
          </a:p>
        </p:txBody>
      </p:sp>
      <p:sp>
        <p:nvSpPr>
          <p:cNvPr id="43083" name="Text Box 75"/>
          <p:cNvSpPr txBox="1">
            <a:spLocks noChangeArrowheads="1"/>
          </p:cNvSpPr>
          <p:nvPr/>
        </p:nvSpPr>
        <p:spPr bwMode="auto">
          <a:xfrm>
            <a:off x="5776672" y="2674715"/>
            <a:ext cx="2120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R</a:t>
            </a:r>
            <a:r>
              <a:rPr kumimoji="0" lang="en-US" baseline="-50000"/>
              <a:t>L</a:t>
            </a:r>
            <a:r>
              <a:rPr kumimoji="0" lang="en-US"/>
              <a:t> = 6,09 V</a:t>
            </a:r>
          </a:p>
        </p:txBody>
      </p:sp>
      <p:sp>
        <p:nvSpPr>
          <p:cNvPr id="43084" name="Text Box 76"/>
          <p:cNvSpPr txBox="1">
            <a:spLocks noChangeArrowheads="1"/>
          </p:cNvSpPr>
          <p:nvPr/>
        </p:nvSpPr>
        <p:spPr bwMode="auto">
          <a:xfrm>
            <a:off x="5036897" y="3462115"/>
            <a:ext cx="33480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CE</a:t>
            </a:r>
            <a:r>
              <a:rPr kumimoji="0" lang="en-US"/>
              <a:t> = V</a:t>
            </a:r>
            <a:r>
              <a:rPr kumimoji="0" lang="en-US" baseline="-25000"/>
              <a:t>CC</a:t>
            </a:r>
            <a:r>
              <a:rPr kumimoji="0" lang="en-US"/>
              <a:t> - V</a:t>
            </a:r>
            <a:r>
              <a:rPr kumimoji="0" lang="en-US" baseline="-25000"/>
              <a:t>R</a:t>
            </a:r>
            <a:r>
              <a:rPr kumimoji="0" lang="en-US" baseline="-50000"/>
              <a:t>L</a:t>
            </a:r>
            <a:r>
              <a:rPr kumimoji="0" lang="en-US"/>
              <a:t> - V</a:t>
            </a:r>
            <a:r>
              <a:rPr kumimoji="0" lang="en-US" baseline="-25000"/>
              <a:t>E</a:t>
            </a:r>
            <a:endParaRPr kumimoji="0" lang="en-US"/>
          </a:p>
        </p:txBody>
      </p:sp>
      <p:sp>
        <p:nvSpPr>
          <p:cNvPr id="43085" name="Text Box 77"/>
          <p:cNvSpPr txBox="1">
            <a:spLocks noChangeArrowheads="1"/>
          </p:cNvSpPr>
          <p:nvPr/>
        </p:nvSpPr>
        <p:spPr bwMode="auto">
          <a:xfrm>
            <a:off x="4414597" y="4268565"/>
            <a:ext cx="4595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CE</a:t>
            </a:r>
            <a:r>
              <a:rPr kumimoji="0" lang="en-US"/>
              <a:t> = 12 V – 6,09 V – 0,61 V </a:t>
            </a:r>
          </a:p>
        </p:txBody>
      </p:sp>
      <p:sp>
        <p:nvSpPr>
          <p:cNvPr id="43086" name="Text Box 78"/>
          <p:cNvSpPr txBox="1">
            <a:spLocks noChangeArrowheads="1"/>
          </p:cNvSpPr>
          <p:nvPr/>
        </p:nvSpPr>
        <p:spPr bwMode="auto">
          <a:xfrm>
            <a:off x="5808422" y="5071840"/>
            <a:ext cx="1954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V</a:t>
            </a:r>
            <a:r>
              <a:rPr kumimoji="0" lang="en-US" baseline="-25000"/>
              <a:t>CE</a:t>
            </a:r>
            <a:r>
              <a:rPr kumimoji="0" lang="en-US"/>
              <a:t> = 5,3 V</a:t>
            </a:r>
          </a:p>
        </p:txBody>
      </p:sp>
      <p:sp>
        <p:nvSpPr>
          <p:cNvPr id="43087" name="Text Box 79"/>
          <p:cNvSpPr txBox="1">
            <a:spLocks noChangeArrowheads="1"/>
          </p:cNvSpPr>
          <p:nvPr/>
        </p:nvSpPr>
        <p:spPr bwMode="auto">
          <a:xfrm>
            <a:off x="5249622" y="5833840"/>
            <a:ext cx="35798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Um ponto Q linear!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714829" y="-2902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Revi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são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da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an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á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i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e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até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aqui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63978" y="1346202"/>
            <a:ext cx="8575222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1.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Calcule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base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usando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equação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divisor de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2.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Subtraia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0,7 V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ter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3.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Divida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pela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resistência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obter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  <a:endParaRPr kumimoji="0"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4. Determine a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queda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através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resistor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5.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Calcule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o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usando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KVL.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6.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Decida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se o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ponto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Q é linear.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7.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Vá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análise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CA.</a:t>
            </a:r>
          </a:p>
          <a:p>
            <a:pPr marL="342900" indent="-342900">
              <a:spcBef>
                <a:spcPct val="20000"/>
              </a:spcBef>
            </a:pPr>
            <a:endParaRPr kumimoji="0"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rrowheads="1"/>
          </p:cNvSpPr>
          <p:nvPr/>
        </p:nvSpPr>
        <p:spPr bwMode="auto">
          <a:xfrm>
            <a:off x="2233827" y="345939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598952" y="4097570"/>
            <a:ext cx="565150" cy="565150"/>
            <a:chOff x="1244" y="2764"/>
            <a:chExt cx="356" cy="356"/>
          </a:xfrm>
        </p:grpSpPr>
        <p:sp>
          <p:nvSpPr>
            <p:cNvPr id="33876" name="Line 4"/>
            <p:cNvSpPr>
              <a:spLocks noChangeShapeType="1"/>
            </p:cNvSpPr>
            <p:nvPr/>
          </p:nvSpPr>
          <p:spPr bwMode="auto">
            <a:xfrm>
              <a:off x="1244" y="276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77" name="AutoShape 5"/>
            <p:cNvSpPr>
              <a:spLocks noChangeArrowheads="1"/>
            </p:cNvSpPr>
            <p:nvPr/>
          </p:nvSpPr>
          <p:spPr bwMode="auto">
            <a:xfrm rot="5480873" flipH="1" flipV="1">
              <a:off x="1248" y="276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3796" name="Line 6"/>
          <p:cNvSpPr>
            <a:spLocks noChangeShapeType="1"/>
          </p:cNvSpPr>
          <p:nvPr/>
        </p:nvSpPr>
        <p:spPr bwMode="auto">
          <a:xfrm flipH="1">
            <a:off x="1465477" y="3932470"/>
            <a:ext cx="1114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V="1">
            <a:off x="2586252" y="318317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 flipH="1">
            <a:off x="2586252" y="362132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3018052" y="2338620"/>
            <a:ext cx="247650" cy="654050"/>
            <a:chOff x="1508" y="1656"/>
            <a:chExt cx="156" cy="412"/>
          </a:xfrm>
        </p:grpSpPr>
        <p:sp>
          <p:nvSpPr>
            <p:cNvPr id="33869" name="Line 10"/>
            <p:cNvSpPr>
              <a:spLocks noChangeShapeType="1"/>
            </p:cNvSpPr>
            <p:nvPr/>
          </p:nvSpPr>
          <p:spPr bwMode="auto">
            <a:xfrm flipH="1" flipV="1">
              <a:off x="1512" y="16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70" name="Line 11"/>
            <p:cNvSpPr>
              <a:spLocks noChangeShapeType="1"/>
            </p:cNvSpPr>
            <p:nvPr/>
          </p:nvSpPr>
          <p:spPr bwMode="auto">
            <a:xfrm flipH="1" flipV="1">
              <a:off x="1510" y="18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71" name="Line 12"/>
            <p:cNvSpPr>
              <a:spLocks noChangeShapeType="1"/>
            </p:cNvSpPr>
            <p:nvPr/>
          </p:nvSpPr>
          <p:spPr bwMode="auto">
            <a:xfrm flipH="1" flipV="1">
              <a:off x="1508" y="1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72" name="Line 13"/>
            <p:cNvSpPr>
              <a:spLocks noChangeShapeType="1"/>
            </p:cNvSpPr>
            <p:nvPr/>
          </p:nvSpPr>
          <p:spPr bwMode="auto">
            <a:xfrm flipV="1">
              <a:off x="1508" y="18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73" name="Line 14"/>
            <p:cNvSpPr>
              <a:spLocks noChangeShapeType="1"/>
            </p:cNvSpPr>
            <p:nvPr/>
          </p:nvSpPr>
          <p:spPr bwMode="auto">
            <a:xfrm flipV="1">
              <a:off x="1512" y="17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74" name="Line 15"/>
            <p:cNvSpPr>
              <a:spLocks noChangeShapeType="1"/>
            </p:cNvSpPr>
            <p:nvPr/>
          </p:nvSpPr>
          <p:spPr bwMode="auto">
            <a:xfrm flipV="1">
              <a:off x="1514" y="16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75" name="Line 16"/>
            <p:cNvSpPr>
              <a:spLocks noChangeShapeType="1"/>
            </p:cNvSpPr>
            <p:nvPr/>
          </p:nvSpPr>
          <p:spPr bwMode="auto">
            <a:xfrm flipV="1">
              <a:off x="1586" y="203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3800" name="Group 17"/>
          <p:cNvGrpSpPr>
            <a:grpSpLocks/>
          </p:cNvGrpSpPr>
          <p:nvPr/>
        </p:nvGrpSpPr>
        <p:grpSpPr bwMode="auto">
          <a:xfrm>
            <a:off x="2770402" y="5869220"/>
            <a:ext cx="762000" cy="304800"/>
            <a:chOff x="1352" y="3880"/>
            <a:chExt cx="480" cy="192"/>
          </a:xfrm>
        </p:grpSpPr>
        <p:sp>
          <p:nvSpPr>
            <p:cNvPr id="33866" name="Line 18"/>
            <p:cNvSpPr>
              <a:spLocks noChangeShapeType="1"/>
            </p:cNvSpPr>
            <p:nvPr/>
          </p:nvSpPr>
          <p:spPr bwMode="auto">
            <a:xfrm>
              <a:off x="1352" y="38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67" name="Line 19"/>
            <p:cNvSpPr>
              <a:spLocks noChangeShapeType="1"/>
            </p:cNvSpPr>
            <p:nvPr/>
          </p:nvSpPr>
          <p:spPr bwMode="auto">
            <a:xfrm>
              <a:off x="1448" y="39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68" name="Line 20"/>
            <p:cNvSpPr>
              <a:spLocks noChangeShapeType="1"/>
            </p:cNvSpPr>
            <p:nvPr/>
          </p:nvSpPr>
          <p:spPr bwMode="auto">
            <a:xfrm>
              <a:off x="1544" y="40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3801" name="Group 21"/>
          <p:cNvGrpSpPr>
            <a:grpSpLocks/>
          </p:cNvGrpSpPr>
          <p:nvPr/>
        </p:nvGrpSpPr>
        <p:grpSpPr bwMode="auto">
          <a:xfrm>
            <a:off x="1357527" y="2373545"/>
            <a:ext cx="247650" cy="654050"/>
            <a:chOff x="462" y="1678"/>
            <a:chExt cx="156" cy="412"/>
          </a:xfrm>
        </p:grpSpPr>
        <p:sp>
          <p:nvSpPr>
            <p:cNvPr id="33859" name="Line 22"/>
            <p:cNvSpPr>
              <a:spLocks noChangeShapeType="1"/>
            </p:cNvSpPr>
            <p:nvPr/>
          </p:nvSpPr>
          <p:spPr bwMode="auto">
            <a:xfrm flipH="1" flipV="1">
              <a:off x="466" y="172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60" name="Line 23"/>
            <p:cNvSpPr>
              <a:spLocks noChangeShapeType="1"/>
            </p:cNvSpPr>
            <p:nvPr/>
          </p:nvSpPr>
          <p:spPr bwMode="auto">
            <a:xfrm flipH="1" flipV="1">
              <a:off x="464" y="185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61" name="Line 24"/>
            <p:cNvSpPr>
              <a:spLocks noChangeShapeType="1"/>
            </p:cNvSpPr>
            <p:nvPr/>
          </p:nvSpPr>
          <p:spPr bwMode="auto">
            <a:xfrm flipH="1" flipV="1">
              <a:off x="462" y="198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62" name="Line 25"/>
            <p:cNvSpPr>
              <a:spLocks noChangeShapeType="1"/>
            </p:cNvSpPr>
            <p:nvPr/>
          </p:nvSpPr>
          <p:spPr bwMode="auto">
            <a:xfrm flipV="1">
              <a:off x="462" y="19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63" name="Line 26"/>
            <p:cNvSpPr>
              <a:spLocks noChangeShapeType="1"/>
            </p:cNvSpPr>
            <p:nvPr/>
          </p:nvSpPr>
          <p:spPr bwMode="auto">
            <a:xfrm flipV="1">
              <a:off x="466" y="178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64" name="Line 27"/>
            <p:cNvSpPr>
              <a:spLocks noChangeShapeType="1"/>
            </p:cNvSpPr>
            <p:nvPr/>
          </p:nvSpPr>
          <p:spPr bwMode="auto">
            <a:xfrm flipV="1">
              <a:off x="468" y="167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65" name="Line 28"/>
            <p:cNvSpPr>
              <a:spLocks noChangeShapeType="1"/>
            </p:cNvSpPr>
            <p:nvPr/>
          </p:nvSpPr>
          <p:spPr bwMode="auto">
            <a:xfrm flipV="1">
              <a:off x="540" y="205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802" name="Line 29"/>
          <p:cNvSpPr>
            <a:spLocks noChangeShapeType="1"/>
          </p:cNvSpPr>
          <p:nvPr/>
        </p:nvSpPr>
        <p:spPr bwMode="auto">
          <a:xfrm flipH="1">
            <a:off x="1478177" y="304029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03" name="Line 30"/>
          <p:cNvSpPr>
            <a:spLocks noChangeShapeType="1"/>
          </p:cNvSpPr>
          <p:nvPr/>
        </p:nvSpPr>
        <p:spPr bwMode="auto">
          <a:xfrm>
            <a:off x="3141877" y="298949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04" name="Line 31"/>
          <p:cNvSpPr>
            <a:spLocks noChangeShapeType="1"/>
          </p:cNvSpPr>
          <p:nvPr/>
        </p:nvSpPr>
        <p:spPr bwMode="auto">
          <a:xfrm>
            <a:off x="3145052" y="465319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05" name="Line 32"/>
          <p:cNvSpPr>
            <a:spLocks noChangeShapeType="1"/>
          </p:cNvSpPr>
          <p:nvPr/>
        </p:nvSpPr>
        <p:spPr bwMode="auto">
          <a:xfrm>
            <a:off x="1449602" y="2005245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06" name="Line 33"/>
          <p:cNvSpPr>
            <a:spLocks noChangeShapeType="1"/>
          </p:cNvSpPr>
          <p:nvPr/>
        </p:nvSpPr>
        <p:spPr bwMode="auto">
          <a:xfrm>
            <a:off x="1462302" y="200524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07" name="Line 34"/>
          <p:cNvSpPr>
            <a:spLocks noChangeShapeType="1"/>
          </p:cNvSpPr>
          <p:nvPr/>
        </p:nvSpPr>
        <p:spPr bwMode="auto">
          <a:xfrm flipH="1" flipV="1">
            <a:off x="3122827" y="2002070"/>
            <a:ext cx="0" cy="33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08" name="Text Box 35"/>
          <p:cNvSpPr txBox="1">
            <a:spLocks noChangeArrowheads="1"/>
          </p:cNvSpPr>
          <p:nvPr/>
        </p:nvSpPr>
        <p:spPr bwMode="auto">
          <a:xfrm>
            <a:off x="633627" y="237354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3809" name="Text Box 36"/>
          <p:cNvSpPr txBox="1">
            <a:spLocks noChangeArrowheads="1"/>
          </p:cNvSpPr>
          <p:nvPr/>
        </p:nvSpPr>
        <p:spPr bwMode="auto">
          <a:xfrm>
            <a:off x="3008527" y="412614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3810" name="Text Box 37"/>
          <p:cNvSpPr txBox="1">
            <a:spLocks noChangeArrowheads="1"/>
          </p:cNvSpPr>
          <p:nvPr/>
        </p:nvSpPr>
        <p:spPr bwMode="auto">
          <a:xfrm>
            <a:off x="1824252" y="385627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3811" name="Text Box 38"/>
          <p:cNvSpPr txBox="1">
            <a:spLocks noChangeArrowheads="1"/>
          </p:cNvSpPr>
          <p:nvPr/>
        </p:nvSpPr>
        <p:spPr bwMode="auto">
          <a:xfrm>
            <a:off x="2970427" y="3157770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3812" name="Text Box 39"/>
          <p:cNvSpPr txBox="1">
            <a:spLocks noChangeArrowheads="1"/>
          </p:cNvSpPr>
          <p:nvPr/>
        </p:nvSpPr>
        <p:spPr bwMode="auto">
          <a:xfrm>
            <a:off x="3218077" y="2389420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3813" name="Text Box 40"/>
          <p:cNvSpPr txBox="1">
            <a:spLocks noChangeArrowheads="1"/>
          </p:cNvSpPr>
          <p:nvPr/>
        </p:nvSpPr>
        <p:spPr bwMode="auto">
          <a:xfrm>
            <a:off x="1233702" y="963845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33814" name="Group 41"/>
          <p:cNvGrpSpPr>
            <a:grpSpLocks/>
          </p:cNvGrpSpPr>
          <p:nvPr/>
        </p:nvGrpSpPr>
        <p:grpSpPr bwMode="auto">
          <a:xfrm>
            <a:off x="3024402" y="4869095"/>
            <a:ext cx="247650" cy="654050"/>
            <a:chOff x="1512" y="3250"/>
            <a:chExt cx="156" cy="412"/>
          </a:xfrm>
        </p:grpSpPr>
        <p:sp>
          <p:nvSpPr>
            <p:cNvPr id="33852" name="Line 42"/>
            <p:cNvSpPr>
              <a:spLocks noChangeShapeType="1"/>
            </p:cNvSpPr>
            <p:nvPr/>
          </p:nvSpPr>
          <p:spPr bwMode="auto">
            <a:xfrm flipH="1" flipV="1">
              <a:off x="1516" y="329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53" name="Line 43"/>
            <p:cNvSpPr>
              <a:spLocks noChangeShapeType="1"/>
            </p:cNvSpPr>
            <p:nvPr/>
          </p:nvSpPr>
          <p:spPr bwMode="auto">
            <a:xfrm flipH="1" flipV="1">
              <a:off x="1514" y="342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54" name="Line 44"/>
            <p:cNvSpPr>
              <a:spLocks noChangeShapeType="1"/>
            </p:cNvSpPr>
            <p:nvPr/>
          </p:nvSpPr>
          <p:spPr bwMode="auto">
            <a:xfrm flipH="1" flipV="1">
              <a:off x="1512" y="35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55" name="Line 45"/>
            <p:cNvSpPr>
              <a:spLocks noChangeShapeType="1"/>
            </p:cNvSpPr>
            <p:nvPr/>
          </p:nvSpPr>
          <p:spPr bwMode="auto">
            <a:xfrm flipV="1">
              <a:off x="1512" y="34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56" name="Line 46"/>
            <p:cNvSpPr>
              <a:spLocks noChangeShapeType="1"/>
            </p:cNvSpPr>
            <p:nvPr/>
          </p:nvSpPr>
          <p:spPr bwMode="auto">
            <a:xfrm flipV="1">
              <a:off x="1516" y="335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57" name="Line 47"/>
            <p:cNvSpPr>
              <a:spLocks noChangeShapeType="1"/>
            </p:cNvSpPr>
            <p:nvPr/>
          </p:nvSpPr>
          <p:spPr bwMode="auto">
            <a:xfrm flipV="1">
              <a:off x="1518" y="325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58" name="Line 48"/>
            <p:cNvSpPr>
              <a:spLocks noChangeShapeType="1"/>
            </p:cNvSpPr>
            <p:nvPr/>
          </p:nvSpPr>
          <p:spPr bwMode="auto">
            <a:xfrm flipV="1">
              <a:off x="1590" y="363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3815" name="Group 49"/>
          <p:cNvGrpSpPr>
            <a:grpSpLocks/>
          </p:cNvGrpSpPr>
          <p:nvPr/>
        </p:nvGrpSpPr>
        <p:grpSpPr bwMode="auto">
          <a:xfrm>
            <a:off x="1382927" y="4589695"/>
            <a:ext cx="247650" cy="654050"/>
            <a:chOff x="478" y="3074"/>
            <a:chExt cx="156" cy="412"/>
          </a:xfrm>
        </p:grpSpPr>
        <p:sp>
          <p:nvSpPr>
            <p:cNvPr id="33845" name="Line 50"/>
            <p:cNvSpPr>
              <a:spLocks noChangeShapeType="1"/>
            </p:cNvSpPr>
            <p:nvPr/>
          </p:nvSpPr>
          <p:spPr bwMode="auto">
            <a:xfrm flipH="1" flipV="1">
              <a:off x="482" y="31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46" name="Line 51"/>
            <p:cNvSpPr>
              <a:spLocks noChangeShapeType="1"/>
            </p:cNvSpPr>
            <p:nvPr/>
          </p:nvSpPr>
          <p:spPr bwMode="auto">
            <a:xfrm flipH="1" flipV="1">
              <a:off x="480" y="32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47" name="Line 52"/>
            <p:cNvSpPr>
              <a:spLocks noChangeShapeType="1"/>
            </p:cNvSpPr>
            <p:nvPr/>
          </p:nvSpPr>
          <p:spPr bwMode="auto">
            <a:xfrm flipH="1" flipV="1">
              <a:off x="478" y="33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48" name="Line 53"/>
            <p:cNvSpPr>
              <a:spLocks noChangeShapeType="1"/>
            </p:cNvSpPr>
            <p:nvPr/>
          </p:nvSpPr>
          <p:spPr bwMode="auto">
            <a:xfrm flipV="1">
              <a:off x="478" y="33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49" name="Line 54"/>
            <p:cNvSpPr>
              <a:spLocks noChangeShapeType="1"/>
            </p:cNvSpPr>
            <p:nvPr/>
          </p:nvSpPr>
          <p:spPr bwMode="auto">
            <a:xfrm flipV="1">
              <a:off x="482" y="318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50" name="Line 55"/>
            <p:cNvSpPr>
              <a:spLocks noChangeShapeType="1"/>
            </p:cNvSpPr>
            <p:nvPr/>
          </p:nvSpPr>
          <p:spPr bwMode="auto">
            <a:xfrm flipV="1">
              <a:off x="484" y="30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51" name="Line 56"/>
            <p:cNvSpPr>
              <a:spLocks noChangeShapeType="1"/>
            </p:cNvSpPr>
            <p:nvPr/>
          </p:nvSpPr>
          <p:spPr bwMode="auto">
            <a:xfrm flipV="1">
              <a:off x="556" y="34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3816" name="Group 57"/>
          <p:cNvGrpSpPr>
            <a:grpSpLocks/>
          </p:cNvGrpSpPr>
          <p:nvPr/>
        </p:nvGrpSpPr>
        <p:grpSpPr bwMode="auto">
          <a:xfrm>
            <a:off x="1132102" y="5856520"/>
            <a:ext cx="762000" cy="304800"/>
            <a:chOff x="320" y="3872"/>
            <a:chExt cx="480" cy="192"/>
          </a:xfrm>
        </p:grpSpPr>
        <p:sp>
          <p:nvSpPr>
            <p:cNvPr id="33842" name="Line 58"/>
            <p:cNvSpPr>
              <a:spLocks noChangeShapeType="1"/>
            </p:cNvSpPr>
            <p:nvPr/>
          </p:nvSpPr>
          <p:spPr bwMode="auto">
            <a:xfrm>
              <a:off x="320" y="38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43" name="Line 59"/>
            <p:cNvSpPr>
              <a:spLocks noChangeShapeType="1"/>
            </p:cNvSpPr>
            <p:nvPr/>
          </p:nvSpPr>
          <p:spPr bwMode="auto">
            <a:xfrm>
              <a:off x="416" y="3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44" name="Line 60"/>
            <p:cNvSpPr>
              <a:spLocks noChangeShapeType="1"/>
            </p:cNvSpPr>
            <p:nvPr/>
          </p:nvSpPr>
          <p:spPr bwMode="auto">
            <a:xfrm>
              <a:off x="512" y="4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817" name="Line 61"/>
          <p:cNvSpPr>
            <a:spLocks noChangeShapeType="1"/>
          </p:cNvSpPr>
          <p:nvPr/>
        </p:nvSpPr>
        <p:spPr bwMode="auto">
          <a:xfrm>
            <a:off x="1509927" y="524374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18" name="Text Box 62"/>
          <p:cNvSpPr txBox="1">
            <a:spLocks noChangeArrowheads="1"/>
          </p:cNvSpPr>
          <p:nvPr/>
        </p:nvSpPr>
        <p:spPr bwMode="auto">
          <a:xfrm>
            <a:off x="624102" y="462144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3819" name="Text Box 63"/>
          <p:cNvSpPr txBox="1">
            <a:spLocks noChangeArrowheads="1"/>
          </p:cNvSpPr>
          <p:nvPr/>
        </p:nvSpPr>
        <p:spPr bwMode="auto">
          <a:xfrm>
            <a:off x="3230777" y="4932595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3820" name="Oval 64"/>
          <p:cNvSpPr>
            <a:spLocks noChangeArrowheads="1"/>
          </p:cNvSpPr>
          <p:nvPr/>
        </p:nvSpPr>
        <p:spPr bwMode="auto">
          <a:xfrm>
            <a:off x="2217952" y="154487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21" name="Text Box 65"/>
          <p:cNvSpPr txBox="1">
            <a:spLocks noChangeArrowheads="1"/>
          </p:cNvSpPr>
          <p:nvPr/>
        </p:nvSpPr>
        <p:spPr bwMode="auto">
          <a:xfrm>
            <a:off x="3754652" y="4961170"/>
            <a:ext cx="1387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220 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3822" name="Text Box 66"/>
          <p:cNvSpPr txBox="1">
            <a:spLocks noChangeArrowheads="1"/>
          </p:cNvSpPr>
          <p:nvPr/>
        </p:nvSpPr>
        <p:spPr bwMode="auto">
          <a:xfrm>
            <a:off x="2033802" y="1030520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12 V</a:t>
            </a:r>
          </a:p>
        </p:txBody>
      </p:sp>
      <p:sp>
        <p:nvSpPr>
          <p:cNvPr id="33823" name="Text Box 67"/>
          <p:cNvSpPr txBox="1">
            <a:spLocks noChangeArrowheads="1"/>
          </p:cNvSpPr>
          <p:nvPr/>
        </p:nvSpPr>
        <p:spPr bwMode="auto">
          <a:xfrm>
            <a:off x="1602002" y="4697645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2,7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3824" name="Text Box 68"/>
          <p:cNvSpPr txBox="1">
            <a:spLocks noChangeArrowheads="1"/>
          </p:cNvSpPr>
          <p:nvPr/>
        </p:nvSpPr>
        <p:spPr bwMode="auto">
          <a:xfrm>
            <a:off x="1576602" y="2414820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3825" name="Line 69"/>
          <p:cNvSpPr>
            <a:spLocks noChangeShapeType="1"/>
          </p:cNvSpPr>
          <p:nvPr/>
        </p:nvSpPr>
        <p:spPr bwMode="auto">
          <a:xfrm>
            <a:off x="2310027" y="1760770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26" name="Text Box 70"/>
          <p:cNvSpPr txBox="1">
            <a:spLocks noChangeArrowheads="1"/>
          </p:cNvSpPr>
          <p:nvPr/>
        </p:nvSpPr>
        <p:spPr bwMode="auto">
          <a:xfrm>
            <a:off x="3653052" y="2417995"/>
            <a:ext cx="1493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2,2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3827" name="Text Box 71"/>
          <p:cNvSpPr txBox="1">
            <a:spLocks noChangeArrowheads="1"/>
          </p:cNvSpPr>
          <p:nvPr/>
        </p:nvSpPr>
        <p:spPr bwMode="auto">
          <a:xfrm>
            <a:off x="932991" y="225878"/>
            <a:ext cx="7521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 dirty="0" err="1">
                <a:latin typeface="Calibri" pitchFamily="34" charset="0"/>
              </a:rPr>
              <a:t>Resolvendo</a:t>
            </a:r>
            <a:r>
              <a:rPr kumimoji="0" lang="en-US" b="0" dirty="0">
                <a:latin typeface="Calibri" pitchFamily="34" charset="0"/>
              </a:rPr>
              <a:t> o </a:t>
            </a:r>
            <a:r>
              <a:rPr kumimoji="0" lang="en-US" b="0" dirty="0" err="1">
                <a:latin typeface="Calibri" pitchFamily="34" charset="0"/>
              </a:rPr>
              <a:t>circuito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para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suas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condições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de CC </a:t>
            </a:r>
            <a:r>
              <a:rPr kumimoji="0" lang="en-US" b="0" dirty="0">
                <a:latin typeface="Calibri" pitchFamily="34" charset="0"/>
              </a:rPr>
              <a:t>:</a:t>
            </a:r>
          </a:p>
        </p:txBody>
      </p:sp>
      <p:sp>
        <p:nvSpPr>
          <p:cNvPr id="33828" name="Line 72"/>
          <p:cNvSpPr>
            <a:spLocks noChangeShapeType="1"/>
          </p:cNvSpPr>
          <p:nvPr/>
        </p:nvSpPr>
        <p:spPr bwMode="auto">
          <a:xfrm flipH="1">
            <a:off x="3148227" y="552949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3624477" y="1702712"/>
            <a:ext cx="5214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A resistência do emissor CA é r</a:t>
            </a:r>
            <a:r>
              <a:rPr kumimoji="0" lang="en-US" baseline="-25000"/>
              <a:t>E</a:t>
            </a:r>
            <a:r>
              <a:rPr kumimoji="0" lang="en-US"/>
              <a:t>:</a:t>
            </a:r>
          </a:p>
        </p:txBody>
      </p:sp>
      <p:sp>
        <p:nvSpPr>
          <p:cNvPr id="45130" name="AutoShape 74"/>
          <p:cNvSpPr>
            <a:spLocks noChangeArrowheads="1"/>
          </p:cNvSpPr>
          <p:nvPr/>
        </p:nvSpPr>
        <p:spPr bwMode="auto">
          <a:xfrm rot="20137251">
            <a:off x="2640227" y="2986320"/>
            <a:ext cx="4432300" cy="460375"/>
          </a:xfrm>
          <a:prstGeom prst="leftArrow">
            <a:avLst>
              <a:gd name="adj1" fmla="val 50343"/>
              <a:gd name="adj2" fmla="val 24069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5163907" y="3185437"/>
            <a:ext cx="2076450" cy="1028700"/>
            <a:chOff x="3134" y="2162"/>
            <a:chExt cx="1308" cy="648"/>
          </a:xfrm>
        </p:grpSpPr>
        <p:sp>
          <p:nvSpPr>
            <p:cNvPr id="33838" name="Text Box 76"/>
            <p:cNvSpPr txBox="1">
              <a:spLocks noChangeArrowheads="1"/>
            </p:cNvSpPr>
            <p:nvPr/>
          </p:nvSpPr>
          <p:spPr bwMode="auto">
            <a:xfrm>
              <a:off x="3134" y="2306"/>
              <a:ext cx="55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r</a:t>
              </a:r>
              <a:r>
                <a:rPr kumimoji="0" lang="en-US" baseline="-25000"/>
                <a:t>E</a:t>
              </a:r>
              <a:r>
                <a:rPr kumimoji="0" lang="en-US"/>
                <a:t> = </a:t>
              </a:r>
            </a:p>
          </p:txBody>
        </p:sp>
        <p:sp>
          <p:nvSpPr>
            <p:cNvPr id="33839" name="Text Box 77"/>
            <p:cNvSpPr txBox="1">
              <a:spLocks noChangeArrowheads="1"/>
            </p:cNvSpPr>
            <p:nvPr/>
          </p:nvSpPr>
          <p:spPr bwMode="auto">
            <a:xfrm>
              <a:off x="3690" y="2162"/>
              <a:ext cx="74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25 mV</a:t>
              </a:r>
            </a:p>
          </p:txBody>
        </p:sp>
        <p:sp>
          <p:nvSpPr>
            <p:cNvPr id="33840" name="Text Box 78"/>
            <p:cNvSpPr txBox="1">
              <a:spLocks noChangeArrowheads="1"/>
            </p:cNvSpPr>
            <p:nvPr/>
          </p:nvSpPr>
          <p:spPr bwMode="auto">
            <a:xfrm>
              <a:off x="3898" y="2482"/>
              <a:ext cx="30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I</a:t>
              </a:r>
              <a:r>
                <a:rPr kumimoji="0" lang="en-US" baseline="-25000"/>
                <a:t>E</a:t>
              </a:r>
              <a:endParaRPr kumimoji="0" lang="en-US"/>
            </a:p>
          </p:txBody>
        </p:sp>
        <p:sp>
          <p:nvSpPr>
            <p:cNvPr id="33841" name="Line 79"/>
            <p:cNvSpPr>
              <a:spLocks noChangeShapeType="1"/>
            </p:cNvSpPr>
            <p:nvPr/>
          </p:nvSpPr>
          <p:spPr bwMode="auto">
            <a:xfrm>
              <a:off x="3656" y="2480"/>
              <a:ext cx="78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5135332" y="4391937"/>
            <a:ext cx="3790950" cy="981075"/>
            <a:chOff x="3116" y="2922"/>
            <a:chExt cx="2388" cy="618"/>
          </a:xfrm>
        </p:grpSpPr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3116" y="3064"/>
              <a:ext cx="4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r</a:t>
              </a:r>
              <a:r>
                <a:rPr kumimoji="0" lang="en-US" baseline="-25000"/>
                <a:t>E</a:t>
              </a:r>
              <a:r>
                <a:rPr kumimoji="0" lang="en-US"/>
                <a:t> =</a:t>
              </a:r>
            </a:p>
          </p:txBody>
        </p:sp>
        <p:sp>
          <p:nvSpPr>
            <p:cNvPr id="33834" name="Text Box 82"/>
            <p:cNvSpPr txBox="1">
              <a:spLocks noChangeArrowheads="1"/>
            </p:cNvSpPr>
            <p:nvPr/>
          </p:nvSpPr>
          <p:spPr bwMode="auto">
            <a:xfrm>
              <a:off x="3772" y="2922"/>
              <a:ext cx="74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25 mV</a:t>
              </a:r>
            </a:p>
          </p:txBody>
        </p:sp>
        <p:sp>
          <p:nvSpPr>
            <p:cNvPr id="33835" name="Text Box 83"/>
            <p:cNvSpPr txBox="1">
              <a:spLocks noChangeArrowheads="1"/>
            </p:cNvSpPr>
            <p:nvPr/>
          </p:nvSpPr>
          <p:spPr bwMode="auto">
            <a:xfrm>
              <a:off x="3678" y="3210"/>
              <a:ext cx="9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2,77 mA</a:t>
              </a:r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4576" y="3060"/>
              <a:ext cx="9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= 9,03 </a:t>
              </a:r>
              <a:r>
                <a:rPr kumimoji="0" lang="en-US">
                  <a:latin typeface="Symbol" pitchFamily="18" charset="2"/>
                </a:rPr>
                <a:t>W</a:t>
              </a:r>
              <a:endParaRPr kumimoji="0" lang="en-US"/>
            </a:p>
          </p:txBody>
        </p:sp>
        <p:sp>
          <p:nvSpPr>
            <p:cNvPr id="33837" name="Line 85"/>
            <p:cNvSpPr>
              <a:spLocks noChangeShapeType="1"/>
            </p:cNvSpPr>
            <p:nvPr/>
          </p:nvSpPr>
          <p:spPr bwMode="auto">
            <a:xfrm>
              <a:off x="3694" y="3228"/>
              <a:ext cx="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2233827" y="3343283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598952" y="3981458"/>
            <a:ext cx="565150" cy="565150"/>
            <a:chOff x="1244" y="2764"/>
            <a:chExt cx="356" cy="356"/>
          </a:xfrm>
        </p:grpSpPr>
        <p:sp>
          <p:nvSpPr>
            <p:cNvPr id="34899" name="Line 4"/>
            <p:cNvSpPr>
              <a:spLocks noChangeShapeType="1"/>
            </p:cNvSpPr>
            <p:nvPr/>
          </p:nvSpPr>
          <p:spPr bwMode="auto">
            <a:xfrm>
              <a:off x="1244" y="276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900" name="AutoShape 5"/>
            <p:cNvSpPr>
              <a:spLocks noChangeArrowheads="1"/>
            </p:cNvSpPr>
            <p:nvPr/>
          </p:nvSpPr>
          <p:spPr bwMode="auto">
            <a:xfrm rot="5480873" flipH="1" flipV="1">
              <a:off x="1248" y="276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4820" name="Line 6"/>
          <p:cNvSpPr>
            <a:spLocks noChangeShapeType="1"/>
          </p:cNvSpPr>
          <p:nvPr/>
        </p:nvSpPr>
        <p:spPr bwMode="auto">
          <a:xfrm flipH="1">
            <a:off x="1465477" y="3816358"/>
            <a:ext cx="1111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 flipV="1">
            <a:off x="2586252" y="3067058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2" name="Line 8"/>
          <p:cNvSpPr>
            <a:spLocks noChangeShapeType="1"/>
          </p:cNvSpPr>
          <p:nvPr/>
        </p:nvSpPr>
        <p:spPr bwMode="auto">
          <a:xfrm flipH="1">
            <a:off x="2586252" y="3505208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3018052" y="2222508"/>
            <a:ext cx="247650" cy="654050"/>
            <a:chOff x="1508" y="1656"/>
            <a:chExt cx="156" cy="412"/>
          </a:xfrm>
        </p:grpSpPr>
        <p:sp>
          <p:nvSpPr>
            <p:cNvPr id="34892" name="Line 10"/>
            <p:cNvSpPr>
              <a:spLocks noChangeShapeType="1"/>
            </p:cNvSpPr>
            <p:nvPr/>
          </p:nvSpPr>
          <p:spPr bwMode="auto">
            <a:xfrm flipH="1" flipV="1">
              <a:off x="1512" y="16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3" name="Line 11"/>
            <p:cNvSpPr>
              <a:spLocks noChangeShapeType="1"/>
            </p:cNvSpPr>
            <p:nvPr/>
          </p:nvSpPr>
          <p:spPr bwMode="auto">
            <a:xfrm flipH="1" flipV="1">
              <a:off x="1510" y="18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4" name="Line 12"/>
            <p:cNvSpPr>
              <a:spLocks noChangeShapeType="1"/>
            </p:cNvSpPr>
            <p:nvPr/>
          </p:nvSpPr>
          <p:spPr bwMode="auto">
            <a:xfrm flipH="1" flipV="1">
              <a:off x="1508" y="1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5" name="Line 13"/>
            <p:cNvSpPr>
              <a:spLocks noChangeShapeType="1"/>
            </p:cNvSpPr>
            <p:nvPr/>
          </p:nvSpPr>
          <p:spPr bwMode="auto">
            <a:xfrm flipV="1">
              <a:off x="1508" y="18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6" name="Line 14"/>
            <p:cNvSpPr>
              <a:spLocks noChangeShapeType="1"/>
            </p:cNvSpPr>
            <p:nvPr/>
          </p:nvSpPr>
          <p:spPr bwMode="auto">
            <a:xfrm flipV="1">
              <a:off x="1512" y="17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7" name="Line 15"/>
            <p:cNvSpPr>
              <a:spLocks noChangeShapeType="1"/>
            </p:cNvSpPr>
            <p:nvPr/>
          </p:nvSpPr>
          <p:spPr bwMode="auto">
            <a:xfrm flipV="1">
              <a:off x="1514" y="16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8" name="Line 16"/>
            <p:cNvSpPr>
              <a:spLocks noChangeShapeType="1"/>
            </p:cNvSpPr>
            <p:nvPr/>
          </p:nvSpPr>
          <p:spPr bwMode="auto">
            <a:xfrm flipV="1">
              <a:off x="1586" y="203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4824" name="Group 17"/>
          <p:cNvGrpSpPr>
            <a:grpSpLocks/>
          </p:cNvGrpSpPr>
          <p:nvPr/>
        </p:nvGrpSpPr>
        <p:grpSpPr bwMode="auto">
          <a:xfrm>
            <a:off x="2770402" y="5753108"/>
            <a:ext cx="762000" cy="304800"/>
            <a:chOff x="1352" y="3880"/>
            <a:chExt cx="480" cy="192"/>
          </a:xfrm>
        </p:grpSpPr>
        <p:sp>
          <p:nvSpPr>
            <p:cNvPr id="34889" name="Line 18"/>
            <p:cNvSpPr>
              <a:spLocks noChangeShapeType="1"/>
            </p:cNvSpPr>
            <p:nvPr/>
          </p:nvSpPr>
          <p:spPr bwMode="auto">
            <a:xfrm>
              <a:off x="1352" y="38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0" name="Line 19"/>
            <p:cNvSpPr>
              <a:spLocks noChangeShapeType="1"/>
            </p:cNvSpPr>
            <p:nvPr/>
          </p:nvSpPr>
          <p:spPr bwMode="auto">
            <a:xfrm>
              <a:off x="1448" y="39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1" name="Line 20"/>
            <p:cNvSpPr>
              <a:spLocks noChangeShapeType="1"/>
            </p:cNvSpPr>
            <p:nvPr/>
          </p:nvSpPr>
          <p:spPr bwMode="auto">
            <a:xfrm>
              <a:off x="1544" y="40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4825" name="Group 21"/>
          <p:cNvGrpSpPr>
            <a:grpSpLocks/>
          </p:cNvGrpSpPr>
          <p:nvPr/>
        </p:nvGrpSpPr>
        <p:grpSpPr bwMode="auto">
          <a:xfrm>
            <a:off x="1357527" y="2257433"/>
            <a:ext cx="247650" cy="654050"/>
            <a:chOff x="462" y="1678"/>
            <a:chExt cx="156" cy="412"/>
          </a:xfrm>
        </p:grpSpPr>
        <p:sp>
          <p:nvSpPr>
            <p:cNvPr id="34882" name="Line 22"/>
            <p:cNvSpPr>
              <a:spLocks noChangeShapeType="1"/>
            </p:cNvSpPr>
            <p:nvPr/>
          </p:nvSpPr>
          <p:spPr bwMode="auto">
            <a:xfrm flipH="1" flipV="1">
              <a:off x="466" y="172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83" name="Line 23"/>
            <p:cNvSpPr>
              <a:spLocks noChangeShapeType="1"/>
            </p:cNvSpPr>
            <p:nvPr/>
          </p:nvSpPr>
          <p:spPr bwMode="auto">
            <a:xfrm flipH="1" flipV="1">
              <a:off x="464" y="185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84" name="Line 24"/>
            <p:cNvSpPr>
              <a:spLocks noChangeShapeType="1"/>
            </p:cNvSpPr>
            <p:nvPr/>
          </p:nvSpPr>
          <p:spPr bwMode="auto">
            <a:xfrm flipH="1" flipV="1">
              <a:off x="462" y="198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85" name="Line 25"/>
            <p:cNvSpPr>
              <a:spLocks noChangeShapeType="1"/>
            </p:cNvSpPr>
            <p:nvPr/>
          </p:nvSpPr>
          <p:spPr bwMode="auto">
            <a:xfrm flipV="1">
              <a:off x="462" y="19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86" name="Line 26"/>
            <p:cNvSpPr>
              <a:spLocks noChangeShapeType="1"/>
            </p:cNvSpPr>
            <p:nvPr/>
          </p:nvSpPr>
          <p:spPr bwMode="auto">
            <a:xfrm flipV="1">
              <a:off x="466" y="178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87" name="Line 27"/>
            <p:cNvSpPr>
              <a:spLocks noChangeShapeType="1"/>
            </p:cNvSpPr>
            <p:nvPr/>
          </p:nvSpPr>
          <p:spPr bwMode="auto">
            <a:xfrm flipV="1">
              <a:off x="468" y="167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88" name="Line 28"/>
            <p:cNvSpPr>
              <a:spLocks noChangeShapeType="1"/>
            </p:cNvSpPr>
            <p:nvPr/>
          </p:nvSpPr>
          <p:spPr bwMode="auto">
            <a:xfrm flipV="1">
              <a:off x="540" y="205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4826" name="Line 29"/>
          <p:cNvSpPr>
            <a:spLocks noChangeShapeType="1"/>
          </p:cNvSpPr>
          <p:nvPr/>
        </p:nvSpPr>
        <p:spPr bwMode="auto">
          <a:xfrm flipH="1">
            <a:off x="1478177" y="2924183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7" name="Line 30"/>
          <p:cNvSpPr>
            <a:spLocks noChangeShapeType="1"/>
          </p:cNvSpPr>
          <p:nvPr/>
        </p:nvSpPr>
        <p:spPr bwMode="auto">
          <a:xfrm>
            <a:off x="3141877" y="2873383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3145052" y="4537083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9" name="Line 32"/>
          <p:cNvSpPr>
            <a:spLocks noChangeShapeType="1"/>
          </p:cNvSpPr>
          <p:nvPr/>
        </p:nvSpPr>
        <p:spPr bwMode="auto">
          <a:xfrm>
            <a:off x="1449602" y="1889133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30" name="Line 33"/>
          <p:cNvSpPr>
            <a:spLocks noChangeShapeType="1"/>
          </p:cNvSpPr>
          <p:nvPr/>
        </p:nvSpPr>
        <p:spPr bwMode="auto">
          <a:xfrm>
            <a:off x="1462302" y="1889133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31" name="Line 34"/>
          <p:cNvSpPr>
            <a:spLocks noChangeShapeType="1"/>
          </p:cNvSpPr>
          <p:nvPr/>
        </p:nvSpPr>
        <p:spPr bwMode="auto">
          <a:xfrm flipH="1" flipV="1">
            <a:off x="3135527" y="1898658"/>
            <a:ext cx="0" cy="317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32" name="Text Box 35"/>
          <p:cNvSpPr txBox="1">
            <a:spLocks noChangeArrowheads="1"/>
          </p:cNvSpPr>
          <p:nvPr/>
        </p:nvSpPr>
        <p:spPr bwMode="auto">
          <a:xfrm>
            <a:off x="633627" y="2257433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4833" name="Text Box 36"/>
          <p:cNvSpPr txBox="1">
            <a:spLocks noChangeArrowheads="1"/>
          </p:cNvSpPr>
          <p:nvPr/>
        </p:nvSpPr>
        <p:spPr bwMode="auto">
          <a:xfrm>
            <a:off x="3008527" y="4010033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834" name="Text Box 37"/>
          <p:cNvSpPr txBox="1">
            <a:spLocks noChangeArrowheads="1"/>
          </p:cNvSpPr>
          <p:nvPr/>
        </p:nvSpPr>
        <p:spPr bwMode="auto">
          <a:xfrm>
            <a:off x="1824252" y="3740158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4835" name="Text Box 38"/>
          <p:cNvSpPr txBox="1">
            <a:spLocks noChangeArrowheads="1"/>
          </p:cNvSpPr>
          <p:nvPr/>
        </p:nvSpPr>
        <p:spPr bwMode="auto">
          <a:xfrm>
            <a:off x="2970427" y="3041658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836" name="Text Box 39"/>
          <p:cNvSpPr txBox="1">
            <a:spLocks noChangeArrowheads="1"/>
          </p:cNvSpPr>
          <p:nvPr/>
        </p:nvSpPr>
        <p:spPr bwMode="auto">
          <a:xfrm>
            <a:off x="3218077" y="2273308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4837" name="Text Box 40"/>
          <p:cNvSpPr txBox="1">
            <a:spLocks noChangeArrowheads="1"/>
          </p:cNvSpPr>
          <p:nvPr/>
        </p:nvSpPr>
        <p:spPr bwMode="auto">
          <a:xfrm>
            <a:off x="1233702" y="847733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34838" name="Group 41"/>
          <p:cNvGrpSpPr>
            <a:grpSpLocks/>
          </p:cNvGrpSpPr>
          <p:nvPr/>
        </p:nvGrpSpPr>
        <p:grpSpPr bwMode="auto">
          <a:xfrm>
            <a:off x="3024402" y="4752983"/>
            <a:ext cx="247650" cy="654050"/>
            <a:chOff x="1512" y="3250"/>
            <a:chExt cx="156" cy="412"/>
          </a:xfrm>
        </p:grpSpPr>
        <p:sp>
          <p:nvSpPr>
            <p:cNvPr id="34875" name="Line 42"/>
            <p:cNvSpPr>
              <a:spLocks noChangeShapeType="1"/>
            </p:cNvSpPr>
            <p:nvPr/>
          </p:nvSpPr>
          <p:spPr bwMode="auto">
            <a:xfrm flipH="1" flipV="1">
              <a:off x="1516" y="329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76" name="Line 43"/>
            <p:cNvSpPr>
              <a:spLocks noChangeShapeType="1"/>
            </p:cNvSpPr>
            <p:nvPr/>
          </p:nvSpPr>
          <p:spPr bwMode="auto">
            <a:xfrm flipH="1" flipV="1">
              <a:off x="1514" y="342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77" name="Line 44"/>
            <p:cNvSpPr>
              <a:spLocks noChangeShapeType="1"/>
            </p:cNvSpPr>
            <p:nvPr/>
          </p:nvSpPr>
          <p:spPr bwMode="auto">
            <a:xfrm flipH="1" flipV="1">
              <a:off x="1512" y="35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78" name="Line 45"/>
            <p:cNvSpPr>
              <a:spLocks noChangeShapeType="1"/>
            </p:cNvSpPr>
            <p:nvPr/>
          </p:nvSpPr>
          <p:spPr bwMode="auto">
            <a:xfrm flipV="1">
              <a:off x="1512" y="34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79" name="Line 46"/>
            <p:cNvSpPr>
              <a:spLocks noChangeShapeType="1"/>
            </p:cNvSpPr>
            <p:nvPr/>
          </p:nvSpPr>
          <p:spPr bwMode="auto">
            <a:xfrm flipV="1">
              <a:off x="1516" y="335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80" name="Line 47"/>
            <p:cNvSpPr>
              <a:spLocks noChangeShapeType="1"/>
            </p:cNvSpPr>
            <p:nvPr/>
          </p:nvSpPr>
          <p:spPr bwMode="auto">
            <a:xfrm flipV="1">
              <a:off x="1518" y="325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81" name="Line 48"/>
            <p:cNvSpPr>
              <a:spLocks noChangeShapeType="1"/>
            </p:cNvSpPr>
            <p:nvPr/>
          </p:nvSpPr>
          <p:spPr bwMode="auto">
            <a:xfrm flipV="1">
              <a:off x="1590" y="363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4839" name="Group 49"/>
          <p:cNvGrpSpPr>
            <a:grpSpLocks/>
          </p:cNvGrpSpPr>
          <p:nvPr/>
        </p:nvGrpSpPr>
        <p:grpSpPr bwMode="auto">
          <a:xfrm>
            <a:off x="1382927" y="4473583"/>
            <a:ext cx="247650" cy="654050"/>
            <a:chOff x="478" y="3074"/>
            <a:chExt cx="156" cy="412"/>
          </a:xfrm>
        </p:grpSpPr>
        <p:sp>
          <p:nvSpPr>
            <p:cNvPr id="34868" name="Line 50"/>
            <p:cNvSpPr>
              <a:spLocks noChangeShapeType="1"/>
            </p:cNvSpPr>
            <p:nvPr/>
          </p:nvSpPr>
          <p:spPr bwMode="auto">
            <a:xfrm flipH="1" flipV="1">
              <a:off x="482" y="31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69" name="Line 51"/>
            <p:cNvSpPr>
              <a:spLocks noChangeShapeType="1"/>
            </p:cNvSpPr>
            <p:nvPr/>
          </p:nvSpPr>
          <p:spPr bwMode="auto">
            <a:xfrm flipH="1" flipV="1">
              <a:off x="480" y="32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70" name="Line 52"/>
            <p:cNvSpPr>
              <a:spLocks noChangeShapeType="1"/>
            </p:cNvSpPr>
            <p:nvPr/>
          </p:nvSpPr>
          <p:spPr bwMode="auto">
            <a:xfrm flipH="1" flipV="1">
              <a:off x="478" y="33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71" name="Line 53"/>
            <p:cNvSpPr>
              <a:spLocks noChangeShapeType="1"/>
            </p:cNvSpPr>
            <p:nvPr/>
          </p:nvSpPr>
          <p:spPr bwMode="auto">
            <a:xfrm flipV="1">
              <a:off x="478" y="33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72" name="Line 54"/>
            <p:cNvSpPr>
              <a:spLocks noChangeShapeType="1"/>
            </p:cNvSpPr>
            <p:nvPr/>
          </p:nvSpPr>
          <p:spPr bwMode="auto">
            <a:xfrm flipV="1">
              <a:off x="482" y="318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73" name="Line 55"/>
            <p:cNvSpPr>
              <a:spLocks noChangeShapeType="1"/>
            </p:cNvSpPr>
            <p:nvPr/>
          </p:nvSpPr>
          <p:spPr bwMode="auto">
            <a:xfrm flipV="1">
              <a:off x="484" y="30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74" name="Line 56"/>
            <p:cNvSpPr>
              <a:spLocks noChangeShapeType="1"/>
            </p:cNvSpPr>
            <p:nvPr/>
          </p:nvSpPr>
          <p:spPr bwMode="auto">
            <a:xfrm flipV="1">
              <a:off x="556" y="34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4840" name="Group 57"/>
          <p:cNvGrpSpPr>
            <a:grpSpLocks/>
          </p:cNvGrpSpPr>
          <p:nvPr/>
        </p:nvGrpSpPr>
        <p:grpSpPr bwMode="auto">
          <a:xfrm>
            <a:off x="1132102" y="5740408"/>
            <a:ext cx="762000" cy="304800"/>
            <a:chOff x="320" y="3872"/>
            <a:chExt cx="480" cy="192"/>
          </a:xfrm>
        </p:grpSpPr>
        <p:sp>
          <p:nvSpPr>
            <p:cNvPr id="34865" name="Line 58"/>
            <p:cNvSpPr>
              <a:spLocks noChangeShapeType="1"/>
            </p:cNvSpPr>
            <p:nvPr/>
          </p:nvSpPr>
          <p:spPr bwMode="auto">
            <a:xfrm>
              <a:off x="320" y="38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66" name="Line 59"/>
            <p:cNvSpPr>
              <a:spLocks noChangeShapeType="1"/>
            </p:cNvSpPr>
            <p:nvPr/>
          </p:nvSpPr>
          <p:spPr bwMode="auto">
            <a:xfrm>
              <a:off x="416" y="3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67" name="Line 60"/>
            <p:cNvSpPr>
              <a:spLocks noChangeShapeType="1"/>
            </p:cNvSpPr>
            <p:nvPr/>
          </p:nvSpPr>
          <p:spPr bwMode="auto">
            <a:xfrm>
              <a:off x="512" y="4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4841" name="Line 61"/>
          <p:cNvSpPr>
            <a:spLocks noChangeShapeType="1"/>
          </p:cNvSpPr>
          <p:nvPr/>
        </p:nvSpPr>
        <p:spPr bwMode="auto">
          <a:xfrm>
            <a:off x="1509927" y="5127633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42" name="Text Box 62"/>
          <p:cNvSpPr txBox="1">
            <a:spLocks noChangeArrowheads="1"/>
          </p:cNvSpPr>
          <p:nvPr/>
        </p:nvSpPr>
        <p:spPr bwMode="auto">
          <a:xfrm>
            <a:off x="624102" y="4505333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4843" name="Text Box 63"/>
          <p:cNvSpPr txBox="1">
            <a:spLocks noChangeArrowheads="1"/>
          </p:cNvSpPr>
          <p:nvPr/>
        </p:nvSpPr>
        <p:spPr bwMode="auto">
          <a:xfrm>
            <a:off x="3230777" y="4816483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4844" name="Oval 64"/>
          <p:cNvSpPr>
            <a:spLocks noChangeArrowheads="1"/>
          </p:cNvSpPr>
          <p:nvPr/>
        </p:nvSpPr>
        <p:spPr bwMode="auto">
          <a:xfrm>
            <a:off x="2217952" y="1428758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845" name="Text Box 65"/>
          <p:cNvSpPr txBox="1">
            <a:spLocks noChangeArrowheads="1"/>
          </p:cNvSpPr>
          <p:nvPr/>
        </p:nvSpPr>
        <p:spPr bwMode="auto">
          <a:xfrm>
            <a:off x="3754652" y="4845058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220 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4846" name="Text Box 66"/>
          <p:cNvSpPr txBox="1">
            <a:spLocks noChangeArrowheads="1"/>
          </p:cNvSpPr>
          <p:nvPr/>
        </p:nvSpPr>
        <p:spPr bwMode="auto">
          <a:xfrm>
            <a:off x="2033802" y="914408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12 V</a:t>
            </a:r>
          </a:p>
        </p:txBody>
      </p:sp>
      <p:sp>
        <p:nvSpPr>
          <p:cNvPr id="34847" name="Text Box 67"/>
          <p:cNvSpPr txBox="1">
            <a:spLocks noChangeArrowheads="1"/>
          </p:cNvSpPr>
          <p:nvPr/>
        </p:nvSpPr>
        <p:spPr bwMode="auto">
          <a:xfrm>
            <a:off x="1602002" y="4581533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2,7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4848" name="Text Box 68"/>
          <p:cNvSpPr txBox="1">
            <a:spLocks noChangeArrowheads="1"/>
          </p:cNvSpPr>
          <p:nvPr/>
        </p:nvSpPr>
        <p:spPr bwMode="auto">
          <a:xfrm>
            <a:off x="1576602" y="2298708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4849" name="Line 69"/>
          <p:cNvSpPr>
            <a:spLocks noChangeShapeType="1"/>
          </p:cNvSpPr>
          <p:nvPr/>
        </p:nvSpPr>
        <p:spPr bwMode="auto">
          <a:xfrm>
            <a:off x="2310027" y="1644658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50" name="Text Box 70"/>
          <p:cNvSpPr txBox="1">
            <a:spLocks noChangeArrowheads="1"/>
          </p:cNvSpPr>
          <p:nvPr/>
        </p:nvSpPr>
        <p:spPr bwMode="auto">
          <a:xfrm>
            <a:off x="3653052" y="2301883"/>
            <a:ext cx="1493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2,2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4851" name="Text Box 71"/>
          <p:cNvSpPr txBox="1">
            <a:spLocks noChangeArrowheads="1"/>
          </p:cNvSpPr>
          <p:nvPr/>
        </p:nvSpPr>
        <p:spPr bwMode="auto">
          <a:xfrm>
            <a:off x="729797" y="196850"/>
            <a:ext cx="7557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 dirty="0" err="1">
                <a:latin typeface="Calibri" pitchFamily="34" charset="0"/>
              </a:rPr>
              <a:t>Resolvendo</a:t>
            </a:r>
            <a:r>
              <a:rPr kumimoji="0" lang="en-US" b="0" dirty="0">
                <a:latin typeface="Calibri" pitchFamily="34" charset="0"/>
              </a:rPr>
              <a:t> o </a:t>
            </a:r>
            <a:r>
              <a:rPr kumimoji="0" lang="en-US" b="0" dirty="0" err="1">
                <a:latin typeface="Calibri" pitchFamily="34" charset="0"/>
              </a:rPr>
              <a:t>circuito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para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suas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condições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de CC</a:t>
            </a:r>
            <a:r>
              <a:rPr kumimoji="0" lang="en-US" b="0" dirty="0" smtClean="0">
                <a:latin typeface="Calibri" pitchFamily="34" charset="0"/>
              </a:rPr>
              <a:t>:</a:t>
            </a:r>
            <a:endParaRPr kumimoji="0" lang="en-US" b="0" dirty="0">
              <a:latin typeface="Calibri" pitchFamily="34" charset="0"/>
            </a:endParaRPr>
          </a:p>
        </p:txBody>
      </p:sp>
      <p:sp>
        <p:nvSpPr>
          <p:cNvPr id="34852" name="Line 72"/>
          <p:cNvSpPr>
            <a:spLocks noChangeShapeType="1"/>
          </p:cNvSpPr>
          <p:nvPr/>
        </p:nvSpPr>
        <p:spPr bwMode="auto">
          <a:xfrm flipH="1">
            <a:off x="3148227" y="5413383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153" name="Text Box 73"/>
          <p:cNvSpPr txBox="1">
            <a:spLocks noChangeArrowheads="1"/>
          </p:cNvSpPr>
          <p:nvPr/>
        </p:nvSpPr>
        <p:spPr bwMode="auto">
          <a:xfrm>
            <a:off x="3731066" y="1338497"/>
            <a:ext cx="4660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>
                <a:latin typeface="Calibri" pitchFamily="34" charset="0"/>
              </a:rPr>
              <a:t>O </a:t>
            </a:r>
            <a:r>
              <a:rPr kumimoji="0" lang="en-US" sz="2000" b="0" dirty="0" err="1">
                <a:latin typeface="Calibri" pitchFamily="34" charset="0"/>
              </a:rPr>
              <a:t>ganho</a:t>
            </a:r>
            <a:r>
              <a:rPr kumimoji="0" lang="en-US" sz="2000" b="0" dirty="0">
                <a:latin typeface="Calibri" pitchFamily="34" charset="0"/>
              </a:rPr>
              <a:t> de </a:t>
            </a:r>
            <a:r>
              <a:rPr kumimoji="0" lang="en-US" sz="2000" b="0" dirty="0" err="1">
                <a:latin typeface="Calibri" pitchFamily="34" charset="0"/>
              </a:rPr>
              <a:t>tensão</a:t>
            </a:r>
            <a:r>
              <a:rPr kumimoji="0" lang="en-US" sz="2000" b="0" dirty="0">
                <a:latin typeface="Calibri" pitchFamily="34" charset="0"/>
              </a:rPr>
              <a:t> da base </a:t>
            </a:r>
            <a:r>
              <a:rPr kumimoji="0" lang="en-US" sz="2000" b="0" dirty="0" err="1">
                <a:latin typeface="Calibri" pitchFamily="34" charset="0"/>
              </a:rPr>
              <a:t>para</a:t>
            </a:r>
            <a:r>
              <a:rPr kumimoji="0" lang="en-US" sz="2000" b="0" dirty="0">
                <a:latin typeface="Calibri" pitchFamily="34" charset="0"/>
              </a:rPr>
              <a:t> o </a:t>
            </a:r>
            <a:r>
              <a:rPr kumimoji="0" lang="en-US" sz="2000" b="0" dirty="0" err="1">
                <a:latin typeface="Calibri" pitchFamily="34" charset="0"/>
              </a:rPr>
              <a:t>coletor</a:t>
            </a:r>
            <a:r>
              <a:rPr kumimoji="0" lang="en-US" sz="2000" b="0" dirty="0">
                <a:latin typeface="Calibri" pitchFamily="34" charset="0"/>
              </a:rPr>
              <a:t>:</a:t>
            </a: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631077" y="2222508"/>
            <a:ext cx="2628900" cy="1162050"/>
            <a:chOff x="3154" y="1656"/>
            <a:chExt cx="1656" cy="732"/>
          </a:xfrm>
        </p:grpSpPr>
        <p:sp>
          <p:nvSpPr>
            <p:cNvPr id="34861" name="Text Box 75"/>
            <p:cNvSpPr txBox="1">
              <a:spLocks noChangeArrowheads="1"/>
            </p:cNvSpPr>
            <p:nvPr/>
          </p:nvSpPr>
          <p:spPr bwMode="auto">
            <a:xfrm>
              <a:off x="3154" y="1872"/>
              <a:ext cx="56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A</a:t>
              </a:r>
              <a:r>
                <a:rPr kumimoji="0" lang="en-US" baseline="-25000"/>
                <a:t>V</a:t>
              </a:r>
              <a:r>
                <a:rPr kumimoji="0" lang="en-US"/>
                <a:t> =</a:t>
              </a:r>
            </a:p>
          </p:txBody>
        </p:sp>
        <p:sp>
          <p:nvSpPr>
            <p:cNvPr id="34862" name="Text Box 76"/>
            <p:cNvSpPr txBox="1">
              <a:spLocks noChangeArrowheads="1"/>
            </p:cNvSpPr>
            <p:nvPr/>
          </p:nvSpPr>
          <p:spPr bwMode="auto">
            <a:xfrm>
              <a:off x="4152" y="1656"/>
              <a:ext cx="37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R</a:t>
              </a:r>
              <a:r>
                <a:rPr kumimoji="0" lang="en-US" baseline="-25000"/>
                <a:t>L</a:t>
              </a:r>
              <a:endParaRPr kumimoji="0" lang="en-US"/>
            </a:p>
          </p:txBody>
        </p:sp>
        <p:sp>
          <p:nvSpPr>
            <p:cNvPr id="34863" name="Text Box 77"/>
            <p:cNvSpPr txBox="1">
              <a:spLocks noChangeArrowheads="1"/>
            </p:cNvSpPr>
            <p:nvPr/>
          </p:nvSpPr>
          <p:spPr bwMode="auto">
            <a:xfrm>
              <a:off x="3904" y="2060"/>
              <a:ext cx="81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R</a:t>
              </a:r>
              <a:r>
                <a:rPr kumimoji="0" lang="en-US" baseline="-25000"/>
                <a:t>E</a:t>
              </a:r>
              <a:r>
                <a:rPr kumimoji="0" lang="en-US"/>
                <a:t> + r</a:t>
              </a:r>
              <a:r>
                <a:rPr kumimoji="0" lang="en-US" baseline="-25000"/>
                <a:t>E</a:t>
              </a:r>
              <a:endParaRPr kumimoji="0" lang="en-US"/>
            </a:p>
          </p:txBody>
        </p:sp>
        <p:sp>
          <p:nvSpPr>
            <p:cNvPr id="34864" name="Line 78"/>
            <p:cNvSpPr>
              <a:spLocks noChangeShapeType="1"/>
            </p:cNvSpPr>
            <p:nvPr/>
          </p:nvSpPr>
          <p:spPr bwMode="auto">
            <a:xfrm>
              <a:off x="3816" y="2026"/>
              <a:ext cx="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4472202" y="3654433"/>
            <a:ext cx="4737100" cy="1133475"/>
            <a:chOff x="2424" y="2558"/>
            <a:chExt cx="2984" cy="714"/>
          </a:xfrm>
        </p:grpSpPr>
        <p:sp>
          <p:nvSpPr>
            <p:cNvPr id="34856" name="Text Box 80"/>
            <p:cNvSpPr txBox="1">
              <a:spLocks noChangeArrowheads="1"/>
            </p:cNvSpPr>
            <p:nvPr/>
          </p:nvSpPr>
          <p:spPr bwMode="auto">
            <a:xfrm>
              <a:off x="2424" y="2738"/>
              <a:ext cx="56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A</a:t>
              </a:r>
              <a:r>
                <a:rPr kumimoji="0" lang="en-US" baseline="-25000"/>
                <a:t>V</a:t>
              </a:r>
              <a:r>
                <a:rPr kumimoji="0" lang="en-US"/>
                <a:t> =</a:t>
              </a:r>
            </a:p>
          </p:txBody>
        </p:sp>
        <p:sp>
          <p:nvSpPr>
            <p:cNvPr id="34857" name="Text Box 81"/>
            <p:cNvSpPr txBox="1">
              <a:spLocks noChangeArrowheads="1"/>
            </p:cNvSpPr>
            <p:nvPr/>
          </p:nvSpPr>
          <p:spPr bwMode="auto">
            <a:xfrm>
              <a:off x="3412" y="2558"/>
              <a:ext cx="7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2,2 k</a:t>
              </a:r>
              <a:r>
                <a:rPr kumimoji="0" lang="en-US">
                  <a:latin typeface="Symbol" pitchFamily="18" charset="2"/>
                </a:rPr>
                <a:t>W</a:t>
              </a:r>
              <a:endParaRPr kumimoji="0" lang="en-US"/>
            </a:p>
          </p:txBody>
        </p:sp>
        <p:sp>
          <p:nvSpPr>
            <p:cNvPr id="34858" name="Text Box 82"/>
            <p:cNvSpPr txBox="1">
              <a:spLocks noChangeArrowheads="1"/>
            </p:cNvSpPr>
            <p:nvPr/>
          </p:nvSpPr>
          <p:spPr bwMode="auto">
            <a:xfrm>
              <a:off x="3096" y="2942"/>
              <a:ext cx="15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220 </a:t>
              </a:r>
              <a:r>
                <a:rPr kumimoji="0" lang="en-US">
                  <a:latin typeface="Symbol" pitchFamily="18" charset="2"/>
                </a:rPr>
                <a:t>W + </a:t>
              </a:r>
              <a:r>
                <a:rPr kumimoji="0" lang="en-US"/>
                <a:t>9,03</a:t>
              </a:r>
              <a:r>
                <a:rPr kumimoji="0" lang="en-US">
                  <a:latin typeface="Symbol" pitchFamily="18" charset="2"/>
                </a:rPr>
                <a:t> W</a:t>
              </a:r>
              <a:endParaRPr kumimoji="0" lang="en-US"/>
            </a:p>
          </p:txBody>
        </p:sp>
        <p:sp>
          <p:nvSpPr>
            <p:cNvPr id="34859" name="Line 83"/>
            <p:cNvSpPr>
              <a:spLocks noChangeShapeType="1"/>
            </p:cNvSpPr>
            <p:nvPr/>
          </p:nvSpPr>
          <p:spPr bwMode="auto">
            <a:xfrm>
              <a:off x="3040" y="2900"/>
              <a:ext cx="16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60" name="Text Box 84"/>
            <p:cNvSpPr txBox="1">
              <a:spLocks noChangeArrowheads="1"/>
            </p:cNvSpPr>
            <p:nvPr/>
          </p:nvSpPr>
          <p:spPr bwMode="auto">
            <a:xfrm>
              <a:off x="4710" y="2726"/>
              <a:ext cx="6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= 9,61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2219313" y="3662591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584438" y="4300766"/>
            <a:ext cx="565150" cy="565150"/>
            <a:chOff x="1244" y="2764"/>
            <a:chExt cx="356" cy="356"/>
          </a:xfrm>
        </p:grpSpPr>
        <p:sp>
          <p:nvSpPr>
            <p:cNvPr id="35931" name="Line 4"/>
            <p:cNvSpPr>
              <a:spLocks noChangeShapeType="1"/>
            </p:cNvSpPr>
            <p:nvPr/>
          </p:nvSpPr>
          <p:spPr bwMode="auto">
            <a:xfrm>
              <a:off x="1244" y="276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32" name="AutoShape 5"/>
            <p:cNvSpPr>
              <a:spLocks noChangeArrowheads="1"/>
            </p:cNvSpPr>
            <p:nvPr/>
          </p:nvSpPr>
          <p:spPr bwMode="auto">
            <a:xfrm rot="5480873" flipH="1" flipV="1">
              <a:off x="1248" y="276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5844" name="Line 6"/>
          <p:cNvSpPr>
            <a:spLocks noChangeShapeType="1"/>
          </p:cNvSpPr>
          <p:nvPr/>
        </p:nvSpPr>
        <p:spPr bwMode="auto">
          <a:xfrm flipH="1">
            <a:off x="1447788" y="4135666"/>
            <a:ext cx="11176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45" name="Line 7"/>
          <p:cNvSpPr>
            <a:spLocks noChangeShapeType="1"/>
          </p:cNvSpPr>
          <p:nvPr/>
        </p:nvSpPr>
        <p:spPr bwMode="auto">
          <a:xfrm flipV="1">
            <a:off x="2571738" y="3386366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 flipH="1">
            <a:off x="2571738" y="3824516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5847" name="Group 9"/>
          <p:cNvGrpSpPr>
            <a:grpSpLocks/>
          </p:cNvGrpSpPr>
          <p:nvPr/>
        </p:nvGrpSpPr>
        <p:grpSpPr bwMode="auto">
          <a:xfrm>
            <a:off x="3003538" y="2541816"/>
            <a:ext cx="247650" cy="654050"/>
            <a:chOff x="1508" y="1656"/>
            <a:chExt cx="156" cy="412"/>
          </a:xfrm>
        </p:grpSpPr>
        <p:sp>
          <p:nvSpPr>
            <p:cNvPr id="35924" name="Line 10"/>
            <p:cNvSpPr>
              <a:spLocks noChangeShapeType="1"/>
            </p:cNvSpPr>
            <p:nvPr/>
          </p:nvSpPr>
          <p:spPr bwMode="auto">
            <a:xfrm flipH="1" flipV="1">
              <a:off x="1512" y="16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25" name="Line 11"/>
            <p:cNvSpPr>
              <a:spLocks noChangeShapeType="1"/>
            </p:cNvSpPr>
            <p:nvPr/>
          </p:nvSpPr>
          <p:spPr bwMode="auto">
            <a:xfrm flipH="1" flipV="1">
              <a:off x="1510" y="18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26" name="Line 12"/>
            <p:cNvSpPr>
              <a:spLocks noChangeShapeType="1"/>
            </p:cNvSpPr>
            <p:nvPr/>
          </p:nvSpPr>
          <p:spPr bwMode="auto">
            <a:xfrm flipH="1" flipV="1">
              <a:off x="1508" y="1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27" name="Line 13"/>
            <p:cNvSpPr>
              <a:spLocks noChangeShapeType="1"/>
            </p:cNvSpPr>
            <p:nvPr/>
          </p:nvSpPr>
          <p:spPr bwMode="auto">
            <a:xfrm flipV="1">
              <a:off x="1508" y="18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28" name="Line 14"/>
            <p:cNvSpPr>
              <a:spLocks noChangeShapeType="1"/>
            </p:cNvSpPr>
            <p:nvPr/>
          </p:nvSpPr>
          <p:spPr bwMode="auto">
            <a:xfrm flipV="1">
              <a:off x="1512" y="17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29" name="Line 15"/>
            <p:cNvSpPr>
              <a:spLocks noChangeShapeType="1"/>
            </p:cNvSpPr>
            <p:nvPr/>
          </p:nvSpPr>
          <p:spPr bwMode="auto">
            <a:xfrm flipV="1">
              <a:off x="1514" y="16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30" name="Line 16"/>
            <p:cNvSpPr>
              <a:spLocks noChangeShapeType="1"/>
            </p:cNvSpPr>
            <p:nvPr/>
          </p:nvSpPr>
          <p:spPr bwMode="auto">
            <a:xfrm flipV="1">
              <a:off x="1586" y="203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5848" name="Group 17"/>
          <p:cNvGrpSpPr>
            <a:grpSpLocks/>
          </p:cNvGrpSpPr>
          <p:nvPr/>
        </p:nvGrpSpPr>
        <p:grpSpPr bwMode="auto">
          <a:xfrm>
            <a:off x="2755888" y="6072416"/>
            <a:ext cx="762000" cy="304800"/>
            <a:chOff x="1352" y="3880"/>
            <a:chExt cx="480" cy="192"/>
          </a:xfrm>
        </p:grpSpPr>
        <p:sp>
          <p:nvSpPr>
            <p:cNvPr id="35921" name="Line 18"/>
            <p:cNvSpPr>
              <a:spLocks noChangeShapeType="1"/>
            </p:cNvSpPr>
            <p:nvPr/>
          </p:nvSpPr>
          <p:spPr bwMode="auto">
            <a:xfrm>
              <a:off x="1352" y="38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22" name="Line 19"/>
            <p:cNvSpPr>
              <a:spLocks noChangeShapeType="1"/>
            </p:cNvSpPr>
            <p:nvPr/>
          </p:nvSpPr>
          <p:spPr bwMode="auto">
            <a:xfrm>
              <a:off x="1448" y="39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23" name="Line 20"/>
            <p:cNvSpPr>
              <a:spLocks noChangeShapeType="1"/>
            </p:cNvSpPr>
            <p:nvPr/>
          </p:nvSpPr>
          <p:spPr bwMode="auto">
            <a:xfrm>
              <a:off x="1544" y="40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5849" name="Group 21"/>
          <p:cNvGrpSpPr>
            <a:grpSpLocks/>
          </p:cNvGrpSpPr>
          <p:nvPr/>
        </p:nvGrpSpPr>
        <p:grpSpPr bwMode="auto">
          <a:xfrm>
            <a:off x="1343013" y="2576741"/>
            <a:ext cx="247650" cy="654050"/>
            <a:chOff x="462" y="1678"/>
            <a:chExt cx="156" cy="412"/>
          </a:xfrm>
        </p:grpSpPr>
        <p:sp>
          <p:nvSpPr>
            <p:cNvPr id="35914" name="Line 22"/>
            <p:cNvSpPr>
              <a:spLocks noChangeShapeType="1"/>
            </p:cNvSpPr>
            <p:nvPr/>
          </p:nvSpPr>
          <p:spPr bwMode="auto">
            <a:xfrm flipH="1" flipV="1">
              <a:off x="466" y="172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15" name="Line 23"/>
            <p:cNvSpPr>
              <a:spLocks noChangeShapeType="1"/>
            </p:cNvSpPr>
            <p:nvPr/>
          </p:nvSpPr>
          <p:spPr bwMode="auto">
            <a:xfrm flipH="1" flipV="1">
              <a:off x="464" y="185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16" name="Line 24"/>
            <p:cNvSpPr>
              <a:spLocks noChangeShapeType="1"/>
            </p:cNvSpPr>
            <p:nvPr/>
          </p:nvSpPr>
          <p:spPr bwMode="auto">
            <a:xfrm flipH="1" flipV="1">
              <a:off x="462" y="198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17" name="Line 25"/>
            <p:cNvSpPr>
              <a:spLocks noChangeShapeType="1"/>
            </p:cNvSpPr>
            <p:nvPr/>
          </p:nvSpPr>
          <p:spPr bwMode="auto">
            <a:xfrm flipV="1">
              <a:off x="462" y="19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18" name="Line 26"/>
            <p:cNvSpPr>
              <a:spLocks noChangeShapeType="1"/>
            </p:cNvSpPr>
            <p:nvPr/>
          </p:nvSpPr>
          <p:spPr bwMode="auto">
            <a:xfrm flipV="1">
              <a:off x="466" y="178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19" name="Line 27"/>
            <p:cNvSpPr>
              <a:spLocks noChangeShapeType="1"/>
            </p:cNvSpPr>
            <p:nvPr/>
          </p:nvSpPr>
          <p:spPr bwMode="auto">
            <a:xfrm flipV="1">
              <a:off x="468" y="167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20" name="Line 28"/>
            <p:cNvSpPr>
              <a:spLocks noChangeShapeType="1"/>
            </p:cNvSpPr>
            <p:nvPr/>
          </p:nvSpPr>
          <p:spPr bwMode="auto">
            <a:xfrm flipV="1">
              <a:off x="540" y="205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5850" name="Line 29"/>
          <p:cNvSpPr>
            <a:spLocks noChangeShapeType="1"/>
          </p:cNvSpPr>
          <p:nvPr/>
        </p:nvSpPr>
        <p:spPr bwMode="auto">
          <a:xfrm flipH="1">
            <a:off x="1463663" y="3243491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51" name="Line 30"/>
          <p:cNvSpPr>
            <a:spLocks noChangeShapeType="1"/>
          </p:cNvSpPr>
          <p:nvPr/>
        </p:nvSpPr>
        <p:spPr bwMode="auto">
          <a:xfrm>
            <a:off x="3127363" y="3192691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52" name="Line 31"/>
          <p:cNvSpPr>
            <a:spLocks noChangeShapeType="1"/>
          </p:cNvSpPr>
          <p:nvPr/>
        </p:nvSpPr>
        <p:spPr bwMode="auto">
          <a:xfrm>
            <a:off x="3130538" y="4856391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53" name="Line 32"/>
          <p:cNvSpPr>
            <a:spLocks noChangeShapeType="1"/>
          </p:cNvSpPr>
          <p:nvPr/>
        </p:nvSpPr>
        <p:spPr bwMode="auto">
          <a:xfrm>
            <a:off x="1435088" y="2208441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54" name="Line 33"/>
          <p:cNvSpPr>
            <a:spLocks noChangeShapeType="1"/>
          </p:cNvSpPr>
          <p:nvPr/>
        </p:nvSpPr>
        <p:spPr bwMode="auto">
          <a:xfrm>
            <a:off x="1447788" y="2208441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55" name="Line 34"/>
          <p:cNvSpPr>
            <a:spLocks noChangeShapeType="1"/>
          </p:cNvSpPr>
          <p:nvPr/>
        </p:nvSpPr>
        <p:spPr bwMode="auto">
          <a:xfrm flipH="1" flipV="1">
            <a:off x="3108313" y="2240191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56" name="Text Box 35"/>
          <p:cNvSpPr txBox="1">
            <a:spLocks noChangeArrowheads="1"/>
          </p:cNvSpPr>
          <p:nvPr/>
        </p:nvSpPr>
        <p:spPr bwMode="auto">
          <a:xfrm>
            <a:off x="619113" y="2576741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5857" name="Text Box 36"/>
          <p:cNvSpPr txBox="1">
            <a:spLocks noChangeArrowheads="1"/>
          </p:cNvSpPr>
          <p:nvPr/>
        </p:nvSpPr>
        <p:spPr bwMode="auto">
          <a:xfrm>
            <a:off x="2994013" y="4329341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5858" name="Text Box 37"/>
          <p:cNvSpPr txBox="1">
            <a:spLocks noChangeArrowheads="1"/>
          </p:cNvSpPr>
          <p:nvPr/>
        </p:nvSpPr>
        <p:spPr bwMode="auto">
          <a:xfrm>
            <a:off x="1809738" y="4059466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5859" name="Text Box 38"/>
          <p:cNvSpPr txBox="1">
            <a:spLocks noChangeArrowheads="1"/>
          </p:cNvSpPr>
          <p:nvPr/>
        </p:nvSpPr>
        <p:spPr bwMode="auto">
          <a:xfrm>
            <a:off x="2955913" y="3360966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5860" name="Text Box 39"/>
          <p:cNvSpPr txBox="1">
            <a:spLocks noChangeArrowheads="1"/>
          </p:cNvSpPr>
          <p:nvPr/>
        </p:nvSpPr>
        <p:spPr bwMode="auto">
          <a:xfrm>
            <a:off x="3203563" y="2592616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5861" name="Text Box 40"/>
          <p:cNvSpPr txBox="1">
            <a:spLocks noChangeArrowheads="1"/>
          </p:cNvSpPr>
          <p:nvPr/>
        </p:nvSpPr>
        <p:spPr bwMode="auto">
          <a:xfrm>
            <a:off x="1219188" y="1167041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35862" name="Group 41"/>
          <p:cNvGrpSpPr>
            <a:grpSpLocks/>
          </p:cNvGrpSpPr>
          <p:nvPr/>
        </p:nvGrpSpPr>
        <p:grpSpPr bwMode="auto">
          <a:xfrm>
            <a:off x="3009888" y="5072291"/>
            <a:ext cx="247650" cy="654050"/>
            <a:chOff x="1512" y="3250"/>
            <a:chExt cx="156" cy="412"/>
          </a:xfrm>
        </p:grpSpPr>
        <p:sp>
          <p:nvSpPr>
            <p:cNvPr id="35907" name="Line 42"/>
            <p:cNvSpPr>
              <a:spLocks noChangeShapeType="1"/>
            </p:cNvSpPr>
            <p:nvPr/>
          </p:nvSpPr>
          <p:spPr bwMode="auto">
            <a:xfrm flipH="1" flipV="1">
              <a:off x="1516" y="329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8" name="Line 43"/>
            <p:cNvSpPr>
              <a:spLocks noChangeShapeType="1"/>
            </p:cNvSpPr>
            <p:nvPr/>
          </p:nvSpPr>
          <p:spPr bwMode="auto">
            <a:xfrm flipH="1" flipV="1">
              <a:off x="1514" y="342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9" name="Line 44"/>
            <p:cNvSpPr>
              <a:spLocks noChangeShapeType="1"/>
            </p:cNvSpPr>
            <p:nvPr/>
          </p:nvSpPr>
          <p:spPr bwMode="auto">
            <a:xfrm flipH="1" flipV="1">
              <a:off x="1512" y="35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10" name="Line 45"/>
            <p:cNvSpPr>
              <a:spLocks noChangeShapeType="1"/>
            </p:cNvSpPr>
            <p:nvPr/>
          </p:nvSpPr>
          <p:spPr bwMode="auto">
            <a:xfrm flipV="1">
              <a:off x="1512" y="34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11" name="Line 46"/>
            <p:cNvSpPr>
              <a:spLocks noChangeShapeType="1"/>
            </p:cNvSpPr>
            <p:nvPr/>
          </p:nvSpPr>
          <p:spPr bwMode="auto">
            <a:xfrm flipV="1">
              <a:off x="1516" y="335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12" name="Line 47"/>
            <p:cNvSpPr>
              <a:spLocks noChangeShapeType="1"/>
            </p:cNvSpPr>
            <p:nvPr/>
          </p:nvSpPr>
          <p:spPr bwMode="auto">
            <a:xfrm flipV="1">
              <a:off x="1518" y="325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13" name="Line 48"/>
            <p:cNvSpPr>
              <a:spLocks noChangeShapeType="1"/>
            </p:cNvSpPr>
            <p:nvPr/>
          </p:nvSpPr>
          <p:spPr bwMode="auto">
            <a:xfrm flipV="1">
              <a:off x="1590" y="363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5863" name="Group 49"/>
          <p:cNvGrpSpPr>
            <a:grpSpLocks/>
          </p:cNvGrpSpPr>
          <p:nvPr/>
        </p:nvGrpSpPr>
        <p:grpSpPr bwMode="auto">
          <a:xfrm>
            <a:off x="1368413" y="4792891"/>
            <a:ext cx="247650" cy="654050"/>
            <a:chOff x="478" y="3074"/>
            <a:chExt cx="156" cy="412"/>
          </a:xfrm>
        </p:grpSpPr>
        <p:sp>
          <p:nvSpPr>
            <p:cNvPr id="35900" name="Line 50"/>
            <p:cNvSpPr>
              <a:spLocks noChangeShapeType="1"/>
            </p:cNvSpPr>
            <p:nvPr/>
          </p:nvSpPr>
          <p:spPr bwMode="auto">
            <a:xfrm flipH="1" flipV="1">
              <a:off x="482" y="31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1" name="Line 51"/>
            <p:cNvSpPr>
              <a:spLocks noChangeShapeType="1"/>
            </p:cNvSpPr>
            <p:nvPr/>
          </p:nvSpPr>
          <p:spPr bwMode="auto">
            <a:xfrm flipH="1" flipV="1">
              <a:off x="480" y="32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2" name="Line 52"/>
            <p:cNvSpPr>
              <a:spLocks noChangeShapeType="1"/>
            </p:cNvSpPr>
            <p:nvPr/>
          </p:nvSpPr>
          <p:spPr bwMode="auto">
            <a:xfrm flipH="1" flipV="1">
              <a:off x="478" y="33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3" name="Line 53"/>
            <p:cNvSpPr>
              <a:spLocks noChangeShapeType="1"/>
            </p:cNvSpPr>
            <p:nvPr/>
          </p:nvSpPr>
          <p:spPr bwMode="auto">
            <a:xfrm flipV="1">
              <a:off x="478" y="33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4" name="Line 54"/>
            <p:cNvSpPr>
              <a:spLocks noChangeShapeType="1"/>
            </p:cNvSpPr>
            <p:nvPr/>
          </p:nvSpPr>
          <p:spPr bwMode="auto">
            <a:xfrm flipV="1">
              <a:off x="482" y="318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5" name="Line 55"/>
            <p:cNvSpPr>
              <a:spLocks noChangeShapeType="1"/>
            </p:cNvSpPr>
            <p:nvPr/>
          </p:nvSpPr>
          <p:spPr bwMode="auto">
            <a:xfrm flipV="1">
              <a:off x="484" y="30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6" name="Line 56"/>
            <p:cNvSpPr>
              <a:spLocks noChangeShapeType="1"/>
            </p:cNvSpPr>
            <p:nvPr/>
          </p:nvSpPr>
          <p:spPr bwMode="auto">
            <a:xfrm flipV="1">
              <a:off x="556" y="34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5864" name="Group 57"/>
          <p:cNvGrpSpPr>
            <a:grpSpLocks/>
          </p:cNvGrpSpPr>
          <p:nvPr/>
        </p:nvGrpSpPr>
        <p:grpSpPr bwMode="auto">
          <a:xfrm>
            <a:off x="1117588" y="6059716"/>
            <a:ext cx="762000" cy="304800"/>
            <a:chOff x="320" y="3872"/>
            <a:chExt cx="480" cy="192"/>
          </a:xfrm>
        </p:grpSpPr>
        <p:sp>
          <p:nvSpPr>
            <p:cNvPr id="35897" name="Line 58"/>
            <p:cNvSpPr>
              <a:spLocks noChangeShapeType="1"/>
            </p:cNvSpPr>
            <p:nvPr/>
          </p:nvSpPr>
          <p:spPr bwMode="auto">
            <a:xfrm>
              <a:off x="320" y="38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98" name="Line 59"/>
            <p:cNvSpPr>
              <a:spLocks noChangeShapeType="1"/>
            </p:cNvSpPr>
            <p:nvPr/>
          </p:nvSpPr>
          <p:spPr bwMode="auto">
            <a:xfrm>
              <a:off x="416" y="3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99" name="Line 60"/>
            <p:cNvSpPr>
              <a:spLocks noChangeShapeType="1"/>
            </p:cNvSpPr>
            <p:nvPr/>
          </p:nvSpPr>
          <p:spPr bwMode="auto">
            <a:xfrm>
              <a:off x="512" y="4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5865" name="Line 61"/>
          <p:cNvSpPr>
            <a:spLocks noChangeShapeType="1"/>
          </p:cNvSpPr>
          <p:nvPr/>
        </p:nvSpPr>
        <p:spPr bwMode="auto">
          <a:xfrm>
            <a:off x="1495413" y="5446941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66" name="Text Box 62"/>
          <p:cNvSpPr txBox="1">
            <a:spLocks noChangeArrowheads="1"/>
          </p:cNvSpPr>
          <p:nvPr/>
        </p:nvSpPr>
        <p:spPr bwMode="auto">
          <a:xfrm>
            <a:off x="609588" y="4824641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5867" name="Text Box 63"/>
          <p:cNvSpPr txBox="1">
            <a:spLocks noChangeArrowheads="1"/>
          </p:cNvSpPr>
          <p:nvPr/>
        </p:nvSpPr>
        <p:spPr bwMode="auto">
          <a:xfrm>
            <a:off x="3216263" y="5135791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5868" name="Oval 64"/>
          <p:cNvSpPr>
            <a:spLocks noChangeArrowheads="1"/>
          </p:cNvSpPr>
          <p:nvPr/>
        </p:nvSpPr>
        <p:spPr bwMode="auto">
          <a:xfrm>
            <a:off x="2203438" y="1748066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69" name="Text Box 65"/>
          <p:cNvSpPr txBox="1">
            <a:spLocks noChangeArrowheads="1"/>
          </p:cNvSpPr>
          <p:nvPr/>
        </p:nvSpPr>
        <p:spPr bwMode="auto">
          <a:xfrm>
            <a:off x="2019288" y="1233716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12 V</a:t>
            </a:r>
          </a:p>
        </p:txBody>
      </p:sp>
      <p:sp>
        <p:nvSpPr>
          <p:cNvPr id="35870" name="Text Box 66"/>
          <p:cNvSpPr txBox="1">
            <a:spLocks noChangeArrowheads="1"/>
          </p:cNvSpPr>
          <p:nvPr/>
        </p:nvSpPr>
        <p:spPr bwMode="auto">
          <a:xfrm>
            <a:off x="1587488" y="4900841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2,7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5871" name="Text Box 67"/>
          <p:cNvSpPr txBox="1">
            <a:spLocks noChangeArrowheads="1"/>
          </p:cNvSpPr>
          <p:nvPr/>
        </p:nvSpPr>
        <p:spPr bwMode="auto">
          <a:xfrm>
            <a:off x="1562088" y="2618016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5872" name="Line 68"/>
          <p:cNvSpPr>
            <a:spLocks noChangeShapeType="1"/>
          </p:cNvSpPr>
          <p:nvPr/>
        </p:nvSpPr>
        <p:spPr bwMode="auto">
          <a:xfrm>
            <a:off x="2295513" y="1963966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73" name="Text Box 69"/>
          <p:cNvSpPr txBox="1">
            <a:spLocks noChangeArrowheads="1"/>
          </p:cNvSpPr>
          <p:nvPr/>
        </p:nvSpPr>
        <p:spPr bwMode="auto">
          <a:xfrm>
            <a:off x="3638538" y="2621191"/>
            <a:ext cx="1493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2,2 k</a:t>
            </a:r>
            <a:r>
              <a:rPr kumimoji="0" lang="en-US">
                <a:latin typeface="Symbol" pitchFamily="18" charset="2"/>
              </a:rPr>
              <a:t>W</a:t>
            </a:r>
            <a:endParaRPr kumimoji="0" lang="en-US"/>
          </a:p>
        </p:txBody>
      </p:sp>
      <p:sp>
        <p:nvSpPr>
          <p:cNvPr id="35874" name="Text Box 70"/>
          <p:cNvSpPr txBox="1">
            <a:spLocks noChangeArrowheads="1"/>
          </p:cNvSpPr>
          <p:nvPr/>
        </p:nvSpPr>
        <p:spPr bwMode="auto">
          <a:xfrm>
            <a:off x="932986" y="246742"/>
            <a:ext cx="7521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 dirty="0" err="1">
                <a:latin typeface="Calibri" pitchFamily="34" charset="0"/>
              </a:rPr>
              <a:t>Resolvendo</a:t>
            </a:r>
            <a:r>
              <a:rPr kumimoji="0" lang="en-US" b="0" dirty="0">
                <a:latin typeface="Calibri" pitchFamily="34" charset="0"/>
              </a:rPr>
              <a:t> o </a:t>
            </a:r>
            <a:r>
              <a:rPr kumimoji="0" lang="en-US" b="0" dirty="0" err="1">
                <a:latin typeface="Calibri" pitchFamily="34" charset="0"/>
              </a:rPr>
              <a:t>circuito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para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latin typeface="Calibri" pitchFamily="34" charset="0"/>
              </a:rPr>
              <a:t>suas</a:t>
            </a:r>
            <a:r>
              <a:rPr kumimoji="0" lang="en-US" b="0" dirty="0"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condições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de CC </a:t>
            </a:r>
            <a:r>
              <a:rPr kumimoji="0" lang="en-US" b="0" dirty="0">
                <a:latin typeface="Calibri" pitchFamily="34" charset="0"/>
              </a:rPr>
              <a:t>:</a:t>
            </a:r>
          </a:p>
        </p:txBody>
      </p:sp>
      <p:sp>
        <p:nvSpPr>
          <p:cNvPr id="35875" name="Line 71"/>
          <p:cNvSpPr>
            <a:spLocks noChangeShapeType="1"/>
          </p:cNvSpPr>
          <p:nvPr/>
        </p:nvSpPr>
        <p:spPr bwMode="auto">
          <a:xfrm flipH="1">
            <a:off x="3133713" y="5732691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5616563" y="2541816"/>
            <a:ext cx="2628900" cy="1162050"/>
            <a:chOff x="3154" y="1656"/>
            <a:chExt cx="1656" cy="732"/>
          </a:xfrm>
        </p:grpSpPr>
        <p:sp>
          <p:nvSpPr>
            <p:cNvPr id="35893" name="Text Box 73"/>
            <p:cNvSpPr txBox="1">
              <a:spLocks noChangeArrowheads="1"/>
            </p:cNvSpPr>
            <p:nvPr/>
          </p:nvSpPr>
          <p:spPr bwMode="auto">
            <a:xfrm>
              <a:off x="3154" y="1872"/>
              <a:ext cx="56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A</a:t>
              </a:r>
              <a:r>
                <a:rPr kumimoji="0" lang="en-US" baseline="-25000"/>
                <a:t>V</a:t>
              </a:r>
              <a:r>
                <a:rPr kumimoji="0" lang="en-US"/>
                <a:t> =</a:t>
              </a:r>
            </a:p>
          </p:txBody>
        </p:sp>
        <p:sp>
          <p:nvSpPr>
            <p:cNvPr id="35894" name="Text Box 74"/>
            <p:cNvSpPr txBox="1">
              <a:spLocks noChangeArrowheads="1"/>
            </p:cNvSpPr>
            <p:nvPr/>
          </p:nvSpPr>
          <p:spPr bwMode="auto">
            <a:xfrm>
              <a:off x="4152" y="1656"/>
              <a:ext cx="37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R</a:t>
              </a:r>
              <a:r>
                <a:rPr kumimoji="0" lang="en-US" baseline="-25000"/>
                <a:t>L</a:t>
              </a:r>
              <a:endParaRPr kumimoji="0" lang="en-US"/>
            </a:p>
          </p:txBody>
        </p:sp>
        <p:sp>
          <p:nvSpPr>
            <p:cNvPr id="35895" name="Text Box 75"/>
            <p:cNvSpPr txBox="1">
              <a:spLocks noChangeArrowheads="1"/>
            </p:cNvSpPr>
            <p:nvPr/>
          </p:nvSpPr>
          <p:spPr bwMode="auto">
            <a:xfrm>
              <a:off x="4184" y="2060"/>
              <a:ext cx="31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r</a:t>
              </a:r>
              <a:r>
                <a:rPr kumimoji="0" lang="en-US" baseline="-25000"/>
                <a:t>E</a:t>
              </a:r>
              <a:endParaRPr kumimoji="0" lang="en-US"/>
            </a:p>
          </p:txBody>
        </p:sp>
        <p:sp>
          <p:nvSpPr>
            <p:cNvPr id="35896" name="Line 76"/>
            <p:cNvSpPr>
              <a:spLocks noChangeShapeType="1"/>
            </p:cNvSpPr>
            <p:nvPr/>
          </p:nvSpPr>
          <p:spPr bwMode="auto">
            <a:xfrm>
              <a:off x="3816" y="2026"/>
              <a:ext cx="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4457688" y="3973741"/>
            <a:ext cx="4637088" cy="1133475"/>
            <a:chOff x="2424" y="2558"/>
            <a:chExt cx="2921" cy="714"/>
          </a:xfrm>
        </p:grpSpPr>
        <p:sp>
          <p:nvSpPr>
            <p:cNvPr id="35888" name="Text Box 78"/>
            <p:cNvSpPr txBox="1">
              <a:spLocks noChangeArrowheads="1"/>
            </p:cNvSpPr>
            <p:nvPr/>
          </p:nvSpPr>
          <p:spPr bwMode="auto">
            <a:xfrm>
              <a:off x="2424" y="2738"/>
              <a:ext cx="56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A</a:t>
              </a:r>
              <a:r>
                <a:rPr kumimoji="0" lang="en-US" baseline="-25000"/>
                <a:t>V</a:t>
              </a:r>
              <a:r>
                <a:rPr kumimoji="0" lang="en-US"/>
                <a:t> =</a:t>
              </a:r>
            </a:p>
          </p:txBody>
        </p:sp>
        <p:sp>
          <p:nvSpPr>
            <p:cNvPr id="35889" name="Text Box 79"/>
            <p:cNvSpPr txBox="1">
              <a:spLocks noChangeArrowheads="1"/>
            </p:cNvSpPr>
            <p:nvPr/>
          </p:nvSpPr>
          <p:spPr bwMode="auto">
            <a:xfrm>
              <a:off x="3412" y="2558"/>
              <a:ext cx="7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2,2 k</a:t>
              </a:r>
              <a:r>
                <a:rPr kumimoji="0" lang="en-US">
                  <a:latin typeface="Symbol" pitchFamily="18" charset="2"/>
                </a:rPr>
                <a:t>W</a:t>
              </a:r>
              <a:endParaRPr kumimoji="0" lang="en-US"/>
            </a:p>
          </p:txBody>
        </p:sp>
        <p:sp>
          <p:nvSpPr>
            <p:cNvPr id="35890" name="Text Box 80"/>
            <p:cNvSpPr txBox="1">
              <a:spLocks noChangeArrowheads="1"/>
            </p:cNvSpPr>
            <p:nvPr/>
          </p:nvSpPr>
          <p:spPr bwMode="auto">
            <a:xfrm>
              <a:off x="3416" y="2942"/>
              <a:ext cx="7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9,03</a:t>
              </a:r>
              <a:r>
                <a:rPr kumimoji="0" lang="en-US">
                  <a:latin typeface="Symbol" pitchFamily="18" charset="2"/>
                </a:rPr>
                <a:t> W</a:t>
              </a:r>
              <a:endParaRPr kumimoji="0" lang="en-US"/>
            </a:p>
          </p:txBody>
        </p:sp>
        <p:sp>
          <p:nvSpPr>
            <p:cNvPr id="35891" name="Line 81"/>
            <p:cNvSpPr>
              <a:spLocks noChangeShapeType="1"/>
            </p:cNvSpPr>
            <p:nvPr/>
          </p:nvSpPr>
          <p:spPr bwMode="auto">
            <a:xfrm>
              <a:off x="3040" y="2900"/>
              <a:ext cx="16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92" name="Text Box 82"/>
            <p:cNvSpPr txBox="1">
              <a:spLocks noChangeArrowheads="1"/>
            </p:cNvSpPr>
            <p:nvPr/>
          </p:nvSpPr>
          <p:spPr bwMode="auto">
            <a:xfrm>
              <a:off x="4710" y="2726"/>
              <a:ext cx="63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= 244</a:t>
              </a:r>
            </a:p>
          </p:txBody>
        </p:sp>
      </p:grpSp>
      <p:sp>
        <p:nvSpPr>
          <p:cNvPr id="35878" name="Text Box 83"/>
          <p:cNvSpPr txBox="1">
            <a:spLocks noChangeArrowheads="1"/>
          </p:cNvSpPr>
          <p:nvPr/>
        </p:nvSpPr>
        <p:spPr bwMode="auto">
          <a:xfrm>
            <a:off x="3879158" y="1157969"/>
            <a:ext cx="454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400" b="0" dirty="0">
                <a:latin typeface="Calibri" pitchFamily="34" charset="0"/>
              </a:rPr>
              <a:t>Um capacitor de </a:t>
            </a:r>
            <a:r>
              <a:rPr kumimoji="0" lang="en-US" sz="2400" b="0" dirty="0" err="1">
                <a:latin typeface="Calibri" pitchFamily="34" charset="0"/>
              </a:rPr>
              <a:t>desvio</a:t>
            </a:r>
            <a:r>
              <a:rPr kumimoji="0" lang="en-US" sz="2400" b="0" dirty="0">
                <a:latin typeface="Calibri" pitchFamily="34" charset="0"/>
              </a:rPr>
              <a:t> do </a:t>
            </a:r>
            <a:r>
              <a:rPr kumimoji="0" lang="en-US" sz="2400" b="0" dirty="0" err="1">
                <a:latin typeface="Calibri" pitchFamily="34" charset="0"/>
              </a:rPr>
              <a:t>emissor</a:t>
            </a:r>
            <a:endParaRPr kumimoji="0" lang="en-US" sz="2400" b="0" dirty="0">
              <a:latin typeface="Calibri" pitchFamily="34" charset="0"/>
            </a:endParaRPr>
          </a:p>
          <a:p>
            <a:pPr algn="ctr"/>
            <a:r>
              <a:rPr kumimoji="0" lang="en-US" sz="2400" b="0" dirty="0" err="1">
                <a:latin typeface="Calibri" pitchFamily="34" charset="0"/>
              </a:rPr>
              <a:t>pode</a:t>
            </a:r>
            <a:r>
              <a:rPr kumimoji="0" lang="en-US" sz="2400" b="0" dirty="0">
                <a:latin typeface="Calibri" pitchFamily="34" charset="0"/>
              </a:rPr>
              <a:t> ser </a:t>
            </a:r>
            <a:r>
              <a:rPr kumimoji="0" lang="en-US" sz="2400" b="0" dirty="0" err="1">
                <a:latin typeface="Calibri" pitchFamily="34" charset="0"/>
              </a:rPr>
              <a:t>usado</a:t>
            </a:r>
            <a:r>
              <a:rPr kumimoji="0" lang="en-US" sz="2400" b="0" dirty="0">
                <a:latin typeface="Calibri" pitchFamily="34" charset="0"/>
              </a:rPr>
              <a:t> </a:t>
            </a:r>
            <a:r>
              <a:rPr kumimoji="0" lang="en-US" sz="2400" b="0" dirty="0" err="1">
                <a:latin typeface="Calibri" pitchFamily="34" charset="0"/>
              </a:rPr>
              <a:t>para</a:t>
            </a:r>
            <a:r>
              <a:rPr kumimoji="0" lang="en-US" sz="2400" b="0" dirty="0">
                <a:latin typeface="Calibri" pitchFamily="34" charset="0"/>
              </a:rPr>
              <a:t> </a:t>
            </a:r>
            <a:r>
              <a:rPr kumimoji="0" lang="en-US" sz="2400" b="0" dirty="0" err="1">
                <a:latin typeface="Calibri" pitchFamily="34" charset="0"/>
              </a:rPr>
              <a:t>aumentar</a:t>
            </a:r>
            <a:r>
              <a:rPr kumimoji="0" lang="en-US" sz="2400" b="0" dirty="0">
                <a:latin typeface="Calibri" pitchFamily="34" charset="0"/>
              </a:rPr>
              <a:t> A</a:t>
            </a:r>
            <a:r>
              <a:rPr kumimoji="0" lang="en-US" sz="2400" b="0" baseline="-25000" dirty="0">
                <a:latin typeface="Calibri" pitchFamily="34" charset="0"/>
              </a:rPr>
              <a:t>V</a:t>
            </a:r>
            <a:r>
              <a:rPr kumimoji="0" lang="en-US" sz="2400" b="0" dirty="0">
                <a:latin typeface="Calibri" pitchFamily="34" charset="0"/>
              </a:rPr>
              <a:t>:</a:t>
            </a:r>
          </a:p>
        </p:txBody>
      </p:sp>
      <p:grpSp>
        <p:nvGrpSpPr>
          <p:cNvPr id="35879" name="Group 84"/>
          <p:cNvGrpSpPr>
            <a:grpSpLocks/>
          </p:cNvGrpSpPr>
          <p:nvPr/>
        </p:nvGrpSpPr>
        <p:grpSpPr bwMode="auto">
          <a:xfrm rot="16199998">
            <a:off x="4035413" y="5207229"/>
            <a:ext cx="174625" cy="485775"/>
            <a:chOff x="2158" y="3335"/>
            <a:chExt cx="111" cy="306"/>
          </a:xfrm>
        </p:grpSpPr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>
              <a:off x="2270" y="3335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87" name="Freeform 86"/>
            <p:cNvSpPr>
              <a:spLocks noChangeArrowheads="1"/>
            </p:cNvSpPr>
            <p:nvPr/>
          </p:nvSpPr>
          <p:spPr bwMode="auto">
            <a:xfrm>
              <a:off x="2158" y="3335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15 w 97"/>
                <a:gd name="T3" fmla="*/ 36 h 455"/>
                <a:gd name="T4" fmla="*/ 15 w 97"/>
                <a:gd name="T5" fmla="*/ 90 h 455"/>
                <a:gd name="T6" fmla="*/ 2 w 97"/>
                <a:gd name="T7" fmla="*/ 124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5880" name="Text Box 87"/>
          <p:cNvSpPr txBox="1">
            <a:spLocks noChangeArrowheads="1"/>
          </p:cNvSpPr>
          <p:nvPr/>
        </p:nvSpPr>
        <p:spPr bwMode="auto">
          <a:xfrm>
            <a:off x="4394188" y="5158016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5881" name="Line 88"/>
          <p:cNvSpPr>
            <a:spLocks noChangeShapeType="1"/>
          </p:cNvSpPr>
          <p:nvPr/>
        </p:nvSpPr>
        <p:spPr bwMode="auto">
          <a:xfrm>
            <a:off x="3136888" y="4951641"/>
            <a:ext cx="984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82" name="Line 89"/>
          <p:cNvSpPr>
            <a:spLocks noChangeShapeType="1"/>
          </p:cNvSpPr>
          <p:nvPr/>
        </p:nvSpPr>
        <p:spPr bwMode="auto">
          <a:xfrm>
            <a:off x="3159113" y="5875566"/>
            <a:ext cx="984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83" name="Line 90"/>
          <p:cNvSpPr>
            <a:spLocks noChangeShapeType="1"/>
          </p:cNvSpPr>
          <p:nvPr/>
        </p:nvSpPr>
        <p:spPr bwMode="auto">
          <a:xfrm flipH="1" flipV="1">
            <a:off x="4124313" y="5478691"/>
            <a:ext cx="0" cy="425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884" name="Line 91"/>
          <p:cNvSpPr>
            <a:spLocks noChangeShapeType="1"/>
          </p:cNvSpPr>
          <p:nvPr/>
        </p:nvSpPr>
        <p:spPr bwMode="auto">
          <a:xfrm flipH="1" flipV="1">
            <a:off x="4121138" y="4954816"/>
            <a:ext cx="0" cy="393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96" name="AutoShape 92"/>
          <p:cNvSpPr>
            <a:spLocks noChangeArrowheads="1"/>
          </p:cNvSpPr>
          <p:nvPr/>
        </p:nvSpPr>
        <p:spPr bwMode="auto">
          <a:xfrm>
            <a:off x="4987913" y="5186591"/>
            <a:ext cx="3924300" cy="476250"/>
          </a:xfrm>
          <a:prstGeom prst="leftArrow">
            <a:avLst>
              <a:gd name="adj1" fmla="val 50667"/>
              <a:gd name="adj2" fmla="val 206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9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" y="20320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amplificador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prático</a:t>
            </a:r>
            <a:r>
              <a:rPr kumimoji="0" lang="en-US" b="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b="0" dirty="0" err="1">
                <a:solidFill>
                  <a:srgbClr val="FF0000"/>
                </a:solidFill>
                <a:latin typeface="Calibri" pitchFamily="34" charset="0"/>
              </a:rPr>
              <a:t>coletor-emissor</a:t>
            </a:r>
            <a:endParaRPr kumimoji="0" lang="en-US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18834" y="1081312"/>
            <a:ext cx="9112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dependência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  <a:sym typeface="Symbol" pitchFamily="18" charset="2"/>
              </a:rPr>
              <a:t>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reduzida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com </a:t>
            </a:r>
            <a:r>
              <a:rPr kumimoji="0" lang="en-US" sz="2400" b="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realimentação</a:t>
            </a:r>
            <a:r>
              <a:rPr kumimoji="0" lang="en-US" sz="2400" b="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polarização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___________ 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de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148111" y="1440087"/>
            <a:ext cx="1432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rgbClr val="FF0000"/>
                </a:solidFill>
                <a:latin typeface="Calibri" pitchFamily="34" charset="0"/>
              </a:rPr>
              <a:t>divisor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133" y="2319562"/>
            <a:ext cx="93109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Para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encontrar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o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, V</a:t>
            </a:r>
            <a:r>
              <a:rPr kumimoji="0" lang="en-US" sz="2400" b="0" baseline="-250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BE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400" b="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subtraído</a:t>
            </a:r>
            <a:r>
              <a:rPr kumimoji="0" lang="en-US" sz="2400" b="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____________.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359647" y="2256517"/>
            <a:ext cx="741810" cy="45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2400" b="0" baseline="-25000" dirty="0">
                <a:solidFill>
                  <a:srgbClr val="FF0000"/>
                </a:solidFill>
                <a:latin typeface="Calibri" pitchFamily="34" charset="0"/>
              </a:rPr>
              <a:t>B</a:t>
            </a:r>
            <a:endParaRPr kumimoji="0" lang="en-US" sz="24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87084" y="3143256"/>
            <a:ext cx="9564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Para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encontrar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V</a:t>
            </a:r>
            <a:r>
              <a:rPr kumimoji="0" lang="en-US" sz="2400" b="0" baseline="-250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CE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, V</a:t>
            </a:r>
            <a:r>
              <a:rPr kumimoji="0" lang="en-US" sz="2400" b="0" baseline="-250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RL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e V</a:t>
            </a:r>
            <a:r>
              <a:rPr kumimoji="0" lang="en-US" sz="2400" b="0" baseline="-250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subtraídos</a:t>
            </a:r>
            <a:r>
              <a:rPr kumimoji="0" lang="en-US" sz="2400" b="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_________.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014809" y="3089734"/>
            <a:ext cx="972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2400" b="0" baseline="-25000" dirty="0">
                <a:solidFill>
                  <a:srgbClr val="FF0000"/>
                </a:solidFill>
                <a:latin typeface="Calibri" pitchFamily="34" charset="0"/>
              </a:rPr>
              <a:t>CC</a:t>
            </a:r>
            <a:endParaRPr kumimoji="0" lang="en-US" sz="24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02958" y="4104373"/>
            <a:ext cx="9128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igual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à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resistência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400" b="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sz="2400" b="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_________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pela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resistência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223448" y="4079882"/>
            <a:ext cx="1660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 err="1">
                <a:solidFill>
                  <a:srgbClr val="FF0000"/>
                </a:solidFill>
                <a:latin typeface="Calibri" pitchFamily="34" charset="0"/>
              </a:rPr>
              <a:t>dividido</a:t>
            </a:r>
            <a:endParaRPr kumimoji="0" lang="en-US" sz="24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225097" y="5091791"/>
            <a:ext cx="10117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voltagem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pode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ser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aumentado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pela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__________</a:t>
            </a:r>
            <a:endParaRPr kumimoji="0" lang="en-US" sz="2400" b="0" dirty="0">
              <a:solidFill>
                <a:schemeClr val="tx2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do resistor </a:t>
            </a:r>
            <a:r>
              <a:rPr kumimoji="0" lang="en-US" sz="2400" b="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4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7318748" y="5036466"/>
            <a:ext cx="1839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 err="1">
                <a:solidFill>
                  <a:srgbClr val="FF0000"/>
                </a:solidFill>
                <a:latin typeface="Calibri" pitchFamily="34" charset="0"/>
              </a:rPr>
              <a:t>distorção</a:t>
            </a:r>
            <a:endParaRPr kumimoji="0" lang="en-US" sz="2400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rrowheads="1"/>
          </p:cNvSpPr>
          <p:nvPr/>
        </p:nvSpPr>
        <p:spPr bwMode="auto">
          <a:xfrm>
            <a:off x="4467225" y="3644451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4832350" y="4282626"/>
            <a:ext cx="565150" cy="565150"/>
            <a:chOff x="3044" y="2844"/>
            <a:chExt cx="356" cy="356"/>
          </a:xfrm>
        </p:grpSpPr>
        <p:sp>
          <p:nvSpPr>
            <p:cNvPr id="37979" name="Line 4"/>
            <p:cNvSpPr>
              <a:spLocks noChangeShapeType="1"/>
            </p:cNvSpPr>
            <p:nvPr/>
          </p:nvSpPr>
          <p:spPr bwMode="auto">
            <a:xfrm>
              <a:off x="3044" y="2844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80" name="AutoShape 5"/>
            <p:cNvSpPr>
              <a:spLocks noChangeArrowheads="1"/>
            </p:cNvSpPr>
            <p:nvPr/>
          </p:nvSpPr>
          <p:spPr bwMode="auto">
            <a:xfrm rot="5480873" flipH="1" flipV="1">
              <a:off x="3049" y="2849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7892" name="Line 6"/>
          <p:cNvSpPr>
            <a:spLocks noChangeShapeType="1"/>
          </p:cNvSpPr>
          <p:nvPr/>
        </p:nvSpPr>
        <p:spPr bwMode="auto">
          <a:xfrm flipH="1">
            <a:off x="3695700" y="4117526"/>
            <a:ext cx="11176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893" name="Line 7"/>
          <p:cNvSpPr>
            <a:spLocks noChangeShapeType="1"/>
          </p:cNvSpPr>
          <p:nvPr/>
        </p:nvSpPr>
        <p:spPr bwMode="auto">
          <a:xfrm flipV="1">
            <a:off x="4819650" y="3371401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 flipH="1">
            <a:off x="4819650" y="3809551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5251450" y="2523676"/>
            <a:ext cx="247650" cy="654050"/>
            <a:chOff x="3308" y="1736"/>
            <a:chExt cx="156" cy="412"/>
          </a:xfrm>
        </p:grpSpPr>
        <p:sp>
          <p:nvSpPr>
            <p:cNvPr id="37972" name="Line 10"/>
            <p:cNvSpPr>
              <a:spLocks noChangeShapeType="1"/>
            </p:cNvSpPr>
            <p:nvPr/>
          </p:nvSpPr>
          <p:spPr bwMode="auto">
            <a:xfrm flipH="1" flipV="1">
              <a:off x="3312" y="177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73" name="Line 11"/>
            <p:cNvSpPr>
              <a:spLocks noChangeShapeType="1"/>
            </p:cNvSpPr>
            <p:nvPr/>
          </p:nvSpPr>
          <p:spPr bwMode="auto">
            <a:xfrm flipH="1" flipV="1">
              <a:off x="3310" y="191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74" name="Line 12"/>
            <p:cNvSpPr>
              <a:spLocks noChangeShapeType="1"/>
            </p:cNvSpPr>
            <p:nvPr/>
          </p:nvSpPr>
          <p:spPr bwMode="auto">
            <a:xfrm flipH="1" flipV="1">
              <a:off x="3308" y="204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75" name="Line 13"/>
            <p:cNvSpPr>
              <a:spLocks noChangeShapeType="1"/>
            </p:cNvSpPr>
            <p:nvPr/>
          </p:nvSpPr>
          <p:spPr bwMode="auto">
            <a:xfrm flipV="1">
              <a:off x="3308" y="197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76" name="Line 14"/>
            <p:cNvSpPr>
              <a:spLocks noChangeShapeType="1"/>
            </p:cNvSpPr>
            <p:nvPr/>
          </p:nvSpPr>
          <p:spPr bwMode="auto">
            <a:xfrm flipV="1">
              <a:off x="3312" y="184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77" name="Line 15"/>
            <p:cNvSpPr>
              <a:spLocks noChangeShapeType="1"/>
            </p:cNvSpPr>
            <p:nvPr/>
          </p:nvSpPr>
          <p:spPr bwMode="auto">
            <a:xfrm flipV="1">
              <a:off x="3314" y="173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78" name="Line 16"/>
            <p:cNvSpPr>
              <a:spLocks noChangeShapeType="1"/>
            </p:cNvSpPr>
            <p:nvPr/>
          </p:nvSpPr>
          <p:spPr bwMode="auto">
            <a:xfrm flipV="1">
              <a:off x="3386" y="2117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896" name="Group 17"/>
          <p:cNvGrpSpPr>
            <a:grpSpLocks/>
          </p:cNvGrpSpPr>
          <p:nvPr/>
        </p:nvGrpSpPr>
        <p:grpSpPr bwMode="auto">
          <a:xfrm>
            <a:off x="5003800" y="6054276"/>
            <a:ext cx="762000" cy="304800"/>
            <a:chOff x="3152" y="3960"/>
            <a:chExt cx="480" cy="192"/>
          </a:xfrm>
        </p:grpSpPr>
        <p:sp>
          <p:nvSpPr>
            <p:cNvPr id="37969" name="Line 18"/>
            <p:cNvSpPr>
              <a:spLocks noChangeShapeType="1"/>
            </p:cNvSpPr>
            <p:nvPr/>
          </p:nvSpPr>
          <p:spPr bwMode="auto">
            <a:xfrm>
              <a:off x="3152" y="396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70" name="Line 19"/>
            <p:cNvSpPr>
              <a:spLocks noChangeShapeType="1"/>
            </p:cNvSpPr>
            <p:nvPr/>
          </p:nvSpPr>
          <p:spPr bwMode="auto">
            <a:xfrm>
              <a:off x="3248" y="405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71" name="Line 20"/>
            <p:cNvSpPr>
              <a:spLocks noChangeShapeType="1"/>
            </p:cNvSpPr>
            <p:nvPr/>
          </p:nvSpPr>
          <p:spPr bwMode="auto">
            <a:xfrm>
              <a:off x="3344" y="415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3590925" y="2561776"/>
            <a:ext cx="247650" cy="654050"/>
            <a:chOff x="2262" y="1760"/>
            <a:chExt cx="156" cy="412"/>
          </a:xfrm>
        </p:grpSpPr>
        <p:sp>
          <p:nvSpPr>
            <p:cNvPr id="37962" name="Line 22"/>
            <p:cNvSpPr>
              <a:spLocks noChangeShapeType="1"/>
            </p:cNvSpPr>
            <p:nvPr/>
          </p:nvSpPr>
          <p:spPr bwMode="auto">
            <a:xfrm flipH="1" flipV="1">
              <a:off x="2266" y="180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63" name="Line 23"/>
            <p:cNvSpPr>
              <a:spLocks noChangeShapeType="1"/>
            </p:cNvSpPr>
            <p:nvPr/>
          </p:nvSpPr>
          <p:spPr bwMode="auto">
            <a:xfrm flipH="1" flipV="1">
              <a:off x="2264" y="193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64" name="Line 24"/>
            <p:cNvSpPr>
              <a:spLocks noChangeShapeType="1"/>
            </p:cNvSpPr>
            <p:nvPr/>
          </p:nvSpPr>
          <p:spPr bwMode="auto">
            <a:xfrm flipH="1" flipV="1">
              <a:off x="2262" y="207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65" name="Line 25"/>
            <p:cNvSpPr>
              <a:spLocks noChangeShapeType="1"/>
            </p:cNvSpPr>
            <p:nvPr/>
          </p:nvSpPr>
          <p:spPr bwMode="auto">
            <a:xfrm flipV="1">
              <a:off x="2262" y="200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66" name="Line 26"/>
            <p:cNvSpPr>
              <a:spLocks noChangeShapeType="1"/>
            </p:cNvSpPr>
            <p:nvPr/>
          </p:nvSpPr>
          <p:spPr bwMode="auto">
            <a:xfrm flipV="1">
              <a:off x="2266" y="186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67" name="Line 27"/>
            <p:cNvSpPr>
              <a:spLocks noChangeShapeType="1"/>
            </p:cNvSpPr>
            <p:nvPr/>
          </p:nvSpPr>
          <p:spPr bwMode="auto">
            <a:xfrm flipV="1">
              <a:off x="2268" y="176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68" name="Line 28"/>
            <p:cNvSpPr>
              <a:spLocks noChangeShapeType="1"/>
            </p:cNvSpPr>
            <p:nvPr/>
          </p:nvSpPr>
          <p:spPr bwMode="auto">
            <a:xfrm flipV="1">
              <a:off x="2340" y="214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898" name="Line 29"/>
          <p:cNvSpPr>
            <a:spLocks noChangeShapeType="1"/>
          </p:cNvSpPr>
          <p:nvPr/>
        </p:nvSpPr>
        <p:spPr bwMode="auto">
          <a:xfrm flipH="1">
            <a:off x="3711575" y="3225351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899" name="Line 30"/>
          <p:cNvSpPr>
            <a:spLocks noChangeShapeType="1"/>
          </p:cNvSpPr>
          <p:nvPr/>
        </p:nvSpPr>
        <p:spPr bwMode="auto">
          <a:xfrm>
            <a:off x="5375275" y="3174551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00" name="Line 31"/>
          <p:cNvSpPr>
            <a:spLocks noChangeShapeType="1"/>
          </p:cNvSpPr>
          <p:nvPr/>
        </p:nvSpPr>
        <p:spPr bwMode="auto">
          <a:xfrm>
            <a:off x="5378450" y="4838251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01" name="Line 32"/>
          <p:cNvSpPr>
            <a:spLocks noChangeShapeType="1"/>
          </p:cNvSpPr>
          <p:nvPr/>
        </p:nvSpPr>
        <p:spPr bwMode="auto">
          <a:xfrm>
            <a:off x="3683000" y="2190301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02" name="Line 33"/>
          <p:cNvSpPr>
            <a:spLocks noChangeShapeType="1"/>
          </p:cNvSpPr>
          <p:nvPr/>
        </p:nvSpPr>
        <p:spPr bwMode="auto">
          <a:xfrm>
            <a:off x="3695700" y="2193476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03" name="Line 34"/>
          <p:cNvSpPr>
            <a:spLocks noChangeShapeType="1"/>
          </p:cNvSpPr>
          <p:nvPr/>
        </p:nvSpPr>
        <p:spPr bwMode="auto">
          <a:xfrm flipH="1" flipV="1">
            <a:off x="5356225" y="2225226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04" name="Text Box 35"/>
          <p:cNvSpPr txBox="1">
            <a:spLocks noChangeArrowheads="1"/>
          </p:cNvSpPr>
          <p:nvPr/>
        </p:nvSpPr>
        <p:spPr bwMode="auto">
          <a:xfrm>
            <a:off x="2867025" y="2558601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7905" name="Text Box 36"/>
          <p:cNvSpPr txBox="1">
            <a:spLocks noChangeArrowheads="1"/>
          </p:cNvSpPr>
          <p:nvPr/>
        </p:nvSpPr>
        <p:spPr bwMode="auto">
          <a:xfrm>
            <a:off x="5241925" y="4314376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7906" name="Text Box 37"/>
          <p:cNvSpPr txBox="1">
            <a:spLocks noChangeArrowheads="1"/>
          </p:cNvSpPr>
          <p:nvPr/>
        </p:nvSpPr>
        <p:spPr bwMode="auto">
          <a:xfrm>
            <a:off x="4057650" y="4044501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907" name="Text Box 38"/>
          <p:cNvSpPr txBox="1">
            <a:spLocks noChangeArrowheads="1"/>
          </p:cNvSpPr>
          <p:nvPr/>
        </p:nvSpPr>
        <p:spPr bwMode="auto">
          <a:xfrm>
            <a:off x="5203825" y="3342826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7908" name="Text Box 39"/>
          <p:cNvSpPr txBox="1">
            <a:spLocks noChangeArrowheads="1"/>
          </p:cNvSpPr>
          <p:nvPr/>
        </p:nvSpPr>
        <p:spPr bwMode="auto">
          <a:xfrm>
            <a:off x="5451475" y="2574476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7909" name="Text Box 40"/>
          <p:cNvSpPr txBox="1">
            <a:spLocks noChangeArrowheads="1"/>
          </p:cNvSpPr>
          <p:nvPr/>
        </p:nvSpPr>
        <p:spPr bwMode="auto">
          <a:xfrm>
            <a:off x="4102100" y="1152076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>
                <a:solidFill>
                  <a:srgbClr val="FF0000"/>
                </a:solidFill>
              </a:rPr>
              <a:t>V</a:t>
            </a:r>
            <a:r>
              <a:rPr kumimoji="0" lang="en-US" sz="3200" baseline="-25000" dirty="0">
                <a:solidFill>
                  <a:srgbClr val="FF0000"/>
                </a:solidFill>
              </a:rPr>
              <a:t>CC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grpSp>
        <p:nvGrpSpPr>
          <p:cNvPr id="37910" name="Group 41"/>
          <p:cNvGrpSpPr>
            <a:grpSpLocks/>
          </p:cNvGrpSpPr>
          <p:nvPr/>
        </p:nvGrpSpPr>
        <p:grpSpPr bwMode="auto">
          <a:xfrm>
            <a:off x="5257800" y="5057326"/>
            <a:ext cx="247650" cy="654050"/>
            <a:chOff x="3312" y="3332"/>
            <a:chExt cx="156" cy="412"/>
          </a:xfrm>
        </p:grpSpPr>
        <p:sp>
          <p:nvSpPr>
            <p:cNvPr id="37955" name="Line 42"/>
            <p:cNvSpPr>
              <a:spLocks noChangeShapeType="1"/>
            </p:cNvSpPr>
            <p:nvPr/>
          </p:nvSpPr>
          <p:spPr bwMode="auto">
            <a:xfrm flipH="1" flipV="1">
              <a:off x="3316" y="337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56" name="Line 43"/>
            <p:cNvSpPr>
              <a:spLocks noChangeShapeType="1"/>
            </p:cNvSpPr>
            <p:nvPr/>
          </p:nvSpPr>
          <p:spPr bwMode="auto">
            <a:xfrm flipH="1" flipV="1">
              <a:off x="3314" y="350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57" name="Line 44"/>
            <p:cNvSpPr>
              <a:spLocks noChangeShapeType="1"/>
            </p:cNvSpPr>
            <p:nvPr/>
          </p:nvSpPr>
          <p:spPr bwMode="auto">
            <a:xfrm flipH="1" flipV="1">
              <a:off x="3312" y="364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58" name="Line 45"/>
            <p:cNvSpPr>
              <a:spLocks noChangeShapeType="1"/>
            </p:cNvSpPr>
            <p:nvPr/>
          </p:nvSpPr>
          <p:spPr bwMode="auto">
            <a:xfrm flipV="1">
              <a:off x="3312" y="357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59" name="Line 46"/>
            <p:cNvSpPr>
              <a:spLocks noChangeShapeType="1"/>
            </p:cNvSpPr>
            <p:nvPr/>
          </p:nvSpPr>
          <p:spPr bwMode="auto">
            <a:xfrm flipV="1">
              <a:off x="3316" y="34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60" name="Line 47"/>
            <p:cNvSpPr>
              <a:spLocks noChangeShapeType="1"/>
            </p:cNvSpPr>
            <p:nvPr/>
          </p:nvSpPr>
          <p:spPr bwMode="auto">
            <a:xfrm flipV="1">
              <a:off x="3318" y="333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61" name="Line 48"/>
            <p:cNvSpPr>
              <a:spLocks noChangeShapeType="1"/>
            </p:cNvSpPr>
            <p:nvPr/>
          </p:nvSpPr>
          <p:spPr bwMode="auto">
            <a:xfrm flipV="1">
              <a:off x="3390" y="37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911" name="Group 49"/>
          <p:cNvGrpSpPr>
            <a:grpSpLocks/>
          </p:cNvGrpSpPr>
          <p:nvPr/>
        </p:nvGrpSpPr>
        <p:grpSpPr bwMode="auto">
          <a:xfrm>
            <a:off x="3616325" y="4774751"/>
            <a:ext cx="247650" cy="654050"/>
            <a:chOff x="2278" y="3154"/>
            <a:chExt cx="156" cy="412"/>
          </a:xfrm>
        </p:grpSpPr>
        <p:sp>
          <p:nvSpPr>
            <p:cNvPr id="37948" name="Line 50"/>
            <p:cNvSpPr>
              <a:spLocks noChangeShapeType="1"/>
            </p:cNvSpPr>
            <p:nvPr/>
          </p:nvSpPr>
          <p:spPr bwMode="auto">
            <a:xfrm flipH="1" flipV="1">
              <a:off x="2282" y="31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49" name="Line 51"/>
            <p:cNvSpPr>
              <a:spLocks noChangeShapeType="1"/>
            </p:cNvSpPr>
            <p:nvPr/>
          </p:nvSpPr>
          <p:spPr bwMode="auto">
            <a:xfrm flipH="1" flipV="1">
              <a:off x="2280" y="332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50" name="Line 52"/>
            <p:cNvSpPr>
              <a:spLocks noChangeShapeType="1"/>
            </p:cNvSpPr>
            <p:nvPr/>
          </p:nvSpPr>
          <p:spPr bwMode="auto">
            <a:xfrm flipH="1" flipV="1">
              <a:off x="2278" y="346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51" name="Line 53"/>
            <p:cNvSpPr>
              <a:spLocks noChangeShapeType="1"/>
            </p:cNvSpPr>
            <p:nvPr/>
          </p:nvSpPr>
          <p:spPr bwMode="auto">
            <a:xfrm flipV="1">
              <a:off x="2278" y="339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52" name="Line 54"/>
            <p:cNvSpPr>
              <a:spLocks noChangeShapeType="1"/>
            </p:cNvSpPr>
            <p:nvPr/>
          </p:nvSpPr>
          <p:spPr bwMode="auto">
            <a:xfrm flipV="1">
              <a:off x="2282" y="32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53" name="Line 55"/>
            <p:cNvSpPr>
              <a:spLocks noChangeShapeType="1"/>
            </p:cNvSpPr>
            <p:nvPr/>
          </p:nvSpPr>
          <p:spPr bwMode="auto">
            <a:xfrm flipV="1">
              <a:off x="2284" y="315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54" name="Line 56"/>
            <p:cNvSpPr>
              <a:spLocks noChangeShapeType="1"/>
            </p:cNvSpPr>
            <p:nvPr/>
          </p:nvSpPr>
          <p:spPr bwMode="auto">
            <a:xfrm flipV="1">
              <a:off x="2356" y="353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912" name="Group 57"/>
          <p:cNvGrpSpPr>
            <a:grpSpLocks/>
          </p:cNvGrpSpPr>
          <p:nvPr/>
        </p:nvGrpSpPr>
        <p:grpSpPr bwMode="auto">
          <a:xfrm>
            <a:off x="3365500" y="6044751"/>
            <a:ext cx="762000" cy="304800"/>
            <a:chOff x="2120" y="3954"/>
            <a:chExt cx="480" cy="192"/>
          </a:xfrm>
        </p:grpSpPr>
        <p:sp>
          <p:nvSpPr>
            <p:cNvPr id="37945" name="Line 58"/>
            <p:cNvSpPr>
              <a:spLocks noChangeShapeType="1"/>
            </p:cNvSpPr>
            <p:nvPr/>
          </p:nvSpPr>
          <p:spPr bwMode="auto">
            <a:xfrm>
              <a:off x="2120" y="395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46" name="Line 59"/>
            <p:cNvSpPr>
              <a:spLocks noChangeShapeType="1"/>
            </p:cNvSpPr>
            <p:nvPr/>
          </p:nvSpPr>
          <p:spPr bwMode="auto">
            <a:xfrm>
              <a:off x="2216" y="405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47" name="Line 60"/>
            <p:cNvSpPr>
              <a:spLocks noChangeShapeType="1"/>
            </p:cNvSpPr>
            <p:nvPr/>
          </p:nvSpPr>
          <p:spPr bwMode="auto">
            <a:xfrm>
              <a:off x="2312" y="414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913" name="Line 61"/>
          <p:cNvSpPr>
            <a:spLocks noChangeShapeType="1"/>
          </p:cNvSpPr>
          <p:nvPr/>
        </p:nvSpPr>
        <p:spPr bwMode="auto">
          <a:xfrm>
            <a:off x="3743325" y="5428801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14" name="Text Box 62"/>
          <p:cNvSpPr txBox="1">
            <a:spLocks noChangeArrowheads="1"/>
          </p:cNvSpPr>
          <p:nvPr/>
        </p:nvSpPr>
        <p:spPr bwMode="auto">
          <a:xfrm>
            <a:off x="2857500" y="4809676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7915" name="Text Box 63"/>
          <p:cNvSpPr txBox="1">
            <a:spLocks noChangeArrowheads="1"/>
          </p:cNvSpPr>
          <p:nvPr/>
        </p:nvSpPr>
        <p:spPr bwMode="auto">
          <a:xfrm>
            <a:off x="5464175" y="5120826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7916" name="Oval 64"/>
          <p:cNvSpPr>
            <a:spLocks noChangeArrowheads="1"/>
          </p:cNvSpPr>
          <p:nvPr/>
        </p:nvSpPr>
        <p:spPr bwMode="auto">
          <a:xfrm>
            <a:off x="4451350" y="1729926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7917" name="Line 65"/>
          <p:cNvSpPr>
            <a:spLocks noChangeShapeType="1"/>
          </p:cNvSpPr>
          <p:nvPr/>
        </p:nvSpPr>
        <p:spPr bwMode="auto">
          <a:xfrm>
            <a:off x="4543425" y="1949001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18" name="Line 66"/>
          <p:cNvSpPr>
            <a:spLocks noChangeShapeType="1"/>
          </p:cNvSpPr>
          <p:nvPr/>
        </p:nvSpPr>
        <p:spPr bwMode="auto">
          <a:xfrm flipH="1">
            <a:off x="5381625" y="5714551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7919" name="Group 67"/>
          <p:cNvGrpSpPr>
            <a:grpSpLocks/>
          </p:cNvGrpSpPr>
          <p:nvPr/>
        </p:nvGrpSpPr>
        <p:grpSpPr bwMode="auto">
          <a:xfrm rot="16199998">
            <a:off x="6283325" y="5190676"/>
            <a:ext cx="174625" cy="485775"/>
            <a:chOff x="3958" y="3416"/>
            <a:chExt cx="111" cy="306"/>
          </a:xfrm>
        </p:grpSpPr>
        <p:sp>
          <p:nvSpPr>
            <p:cNvPr id="37943" name="Line 68"/>
            <p:cNvSpPr>
              <a:spLocks noChangeShapeType="1"/>
            </p:cNvSpPr>
            <p:nvPr/>
          </p:nvSpPr>
          <p:spPr bwMode="auto">
            <a:xfrm>
              <a:off x="4070" y="3416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44" name="Freeform 69"/>
            <p:cNvSpPr>
              <a:spLocks noChangeArrowheads="1"/>
            </p:cNvSpPr>
            <p:nvPr/>
          </p:nvSpPr>
          <p:spPr bwMode="auto">
            <a:xfrm>
              <a:off x="3958" y="3416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15 w 97"/>
                <a:gd name="T3" fmla="*/ 36 h 455"/>
                <a:gd name="T4" fmla="*/ 15 w 97"/>
                <a:gd name="T5" fmla="*/ 90 h 455"/>
                <a:gd name="T6" fmla="*/ 2 w 97"/>
                <a:gd name="T7" fmla="*/ 124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920" name="Text Box 70"/>
          <p:cNvSpPr txBox="1">
            <a:spLocks noChangeArrowheads="1"/>
          </p:cNvSpPr>
          <p:nvPr/>
        </p:nvSpPr>
        <p:spPr bwMode="auto">
          <a:xfrm>
            <a:off x="6642100" y="5139876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7921" name="Line 71"/>
          <p:cNvSpPr>
            <a:spLocks noChangeShapeType="1"/>
          </p:cNvSpPr>
          <p:nvPr/>
        </p:nvSpPr>
        <p:spPr bwMode="auto">
          <a:xfrm>
            <a:off x="5384800" y="4936676"/>
            <a:ext cx="984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22" name="Line 72"/>
          <p:cNvSpPr>
            <a:spLocks noChangeShapeType="1"/>
          </p:cNvSpPr>
          <p:nvPr/>
        </p:nvSpPr>
        <p:spPr bwMode="auto">
          <a:xfrm>
            <a:off x="5407025" y="5860601"/>
            <a:ext cx="984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23" name="Line 73"/>
          <p:cNvSpPr>
            <a:spLocks noChangeShapeType="1"/>
          </p:cNvSpPr>
          <p:nvPr/>
        </p:nvSpPr>
        <p:spPr bwMode="auto">
          <a:xfrm flipH="1" flipV="1">
            <a:off x="6372225" y="5460551"/>
            <a:ext cx="0" cy="425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24" name="Line 74"/>
          <p:cNvSpPr>
            <a:spLocks noChangeShapeType="1"/>
          </p:cNvSpPr>
          <p:nvPr/>
        </p:nvSpPr>
        <p:spPr bwMode="auto">
          <a:xfrm flipH="1" flipV="1">
            <a:off x="6369050" y="4936676"/>
            <a:ext cx="0" cy="393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25" name="Text Box 75"/>
          <p:cNvSpPr txBox="1">
            <a:spLocks noChangeArrowheads="1"/>
          </p:cNvSpPr>
          <p:nvPr/>
        </p:nvSpPr>
        <p:spPr bwMode="auto">
          <a:xfrm>
            <a:off x="2720508" y="87084"/>
            <a:ext cx="38376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>
                <a:latin typeface="Calibri" pitchFamily="34" charset="0"/>
              </a:rPr>
              <a:t>A </a:t>
            </a:r>
            <a:r>
              <a:rPr kumimoji="0" lang="en-US" sz="2000" b="0" dirty="0" err="1">
                <a:latin typeface="Calibri" pitchFamily="34" charset="0"/>
              </a:rPr>
              <a:t>configuração</a:t>
            </a:r>
            <a:r>
              <a:rPr kumimoji="0" lang="en-US" sz="2000" b="0" dirty="0">
                <a:latin typeface="Calibri" pitchFamily="34" charset="0"/>
              </a:rPr>
              <a:t> do </a:t>
            </a:r>
            <a:r>
              <a:rPr kumimoji="0" lang="en-US" sz="2000" b="0" dirty="0" err="1">
                <a:latin typeface="Calibri" pitchFamily="34" charset="0"/>
              </a:rPr>
              <a:t>emissor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comum</a:t>
            </a:r>
            <a:r>
              <a:rPr kumimoji="0" lang="en-US" sz="2000" b="0" dirty="0">
                <a:latin typeface="Calibri" pitchFamily="34" charset="0"/>
              </a:rPr>
              <a:t> </a:t>
            </a:r>
          </a:p>
          <a:p>
            <a:r>
              <a:rPr kumimoji="0" lang="en-US" sz="2000" b="0" dirty="0">
                <a:latin typeface="Calibri" pitchFamily="34" charset="0"/>
              </a:rPr>
              <a:t>     é </a:t>
            </a:r>
            <a:r>
              <a:rPr kumimoji="0" lang="en-US" sz="2000" b="0" dirty="0" err="1">
                <a:latin typeface="Calibri" pitchFamily="34" charset="0"/>
              </a:rPr>
              <a:t>usada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mais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frequentemente</a:t>
            </a:r>
            <a:r>
              <a:rPr kumimoji="0" lang="en-US" sz="2000" b="0" dirty="0">
                <a:latin typeface="Calibri" pitchFamily="34" charset="0"/>
              </a:rPr>
              <a:t>. </a:t>
            </a:r>
          </a:p>
        </p:txBody>
      </p:sp>
      <p:sp>
        <p:nvSpPr>
          <p:cNvPr id="49228" name="Text Box 76"/>
          <p:cNvSpPr txBox="1">
            <a:spLocks noChangeArrowheads="1"/>
          </p:cNvSpPr>
          <p:nvPr/>
        </p:nvSpPr>
        <p:spPr bwMode="auto">
          <a:xfrm>
            <a:off x="2417071" y="876755"/>
            <a:ext cx="4369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 err="1">
                <a:latin typeface="Calibri" pitchFamily="34" charset="0"/>
              </a:rPr>
              <a:t>Esta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possui</a:t>
            </a:r>
            <a:r>
              <a:rPr kumimoji="0" lang="en-US" sz="2000" b="0" dirty="0">
                <a:latin typeface="Calibri" pitchFamily="34" charset="0"/>
              </a:rPr>
              <a:t> o </a:t>
            </a:r>
            <a:r>
              <a:rPr kumimoji="0" lang="en-US" sz="2000" b="0" i="1" dirty="0" err="1">
                <a:latin typeface="Calibri" pitchFamily="34" charset="0"/>
              </a:rPr>
              <a:t>melhor</a:t>
            </a:r>
            <a:r>
              <a:rPr kumimoji="0" lang="en-US" sz="2000" b="0" i="1" dirty="0">
                <a:latin typeface="Calibri" pitchFamily="34" charset="0"/>
              </a:rPr>
              <a:t> </a:t>
            </a:r>
            <a:r>
              <a:rPr kumimoji="0" lang="en-US" sz="2000" b="0" i="1" dirty="0" err="1">
                <a:latin typeface="Calibri" pitchFamily="34" charset="0"/>
              </a:rPr>
              <a:t>ganho</a:t>
            </a:r>
            <a:r>
              <a:rPr kumimoji="0" lang="en-US" sz="2000" b="0" i="1" dirty="0">
                <a:latin typeface="Calibri" pitchFamily="34" charset="0"/>
              </a:rPr>
              <a:t> de </a:t>
            </a:r>
            <a:r>
              <a:rPr kumimoji="0" lang="en-US" sz="2000" b="0" i="1" dirty="0" err="1">
                <a:latin typeface="Calibri" pitchFamily="34" charset="0"/>
              </a:rPr>
              <a:t>potência</a:t>
            </a:r>
            <a:r>
              <a:rPr kumimoji="0" lang="en-US" sz="2000" b="0" i="1" dirty="0">
                <a:latin typeface="Calibri" pitchFamily="34" charset="0"/>
              </a:rPr>
              <a:t>.</a:t>
            </a:r>
            <a:endParaRPr kumimoji="0" lang="en-US" sz="2000" b="0" dirty="0">
              <a:latin typeface="Calibri" pitchFamily="34" charset="0"/>
            </a:endParaRPr>
          </a:p>
        </p:txBody>
      </p:sp>
      <p:sp>
        <p:nvSpPr>
          <p:cNvPr id="49229" name="AutoShape 77"/>
          <p:cNvSpPr>
            <a:spLocks noChangeArrowheads="1"/>
          </p:cNvSpPr>
          <p:nvPr/>
        </p:nvSpPr>
        <p:spPr bwMode="auto">
          <a:xfrm>
            <a:off x="2413000" y="3987351"/>
            <a:ext cx="1196975" cy="327025"/>
          </a:xfrm>
          <a:prstGeom prst="rightArrow">
            <a:avLst>
              <a:gd name="adj1" fmla="val 51454"/>
              <a:gd name="adj2" fmla="val 37856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9230" name="AutoShape 78"/>
          <p:cNvSpPr>
            <a:spLocks noChangeArrowheads="1"/>
          </p:cNvSpPr>
          <p:nvPr/>
        </p:nvSpPr>
        <p:spPr bwMode="auto">
          <a:xfrm>
            <a:off x="5489575" y="3187251"/>
            <a:ext cx="1196975" cy="327025"/>
          </a:xfrm>
          <a:prstGeom prst="rightArrow">
            <a:avLst>
              <a:gd name="adj1" fmla="val 51454"/>
              <a:gd name="adj2" fmla="val 92234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447675" y="3936551"/>
            <a:ext cx="1793875" cy="434975"/>
            <a:chOff x="282" y="2626"/>
            <a:chExt cx="1130" cy="274"/>
          </a:xfrm>
        </p:grpSpPr>
        <p:grpSp>
          <p:nvGrpSpPr>
            <p:cNvPr id="37937" name="Group 80"/>
            <p:cNvGrpSpPr>
              <a:grpSpLocks/>
            </p:cNvGrpSpPr>
            <p:nvPr/>
          </p:nvGrpSpPr>
          <p:grpSpPr bwMode="auto">
            <a:xfrm>
              <a:off x="282" y="2626"/>
              <a:ext cx="563" cy="273"/>
              <a:chOff x="282" y="2626"/>
              <a:chExt cx="563" cy="273"/>
            </a:xfrm>
          </p:grpSpPr>
          <p:sp>
            <p:nvSpPr>
              <p:cNvPr id="37941" name="Freeform 81"/>
              <p:cNvSpPr>
                <a:spLocks noChangeArrowheads="1"/>
              </p:cNvSpPr>
              <p:nvPr/>
            </p:nvSpPr>
            <p:spPr bwMode="auto">
              <a:xfrm>
                <a:off x="282" y="2626"/>
                <a:ext cx="280" cy="135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942" name="Freeform 82"/>
              <p:cNvSpPr>
                <a:spLocks noChangeArrowheads="1"/>
              </p:cNvSpPr>
              <p:nvPr/>
            </p:nvSpPr>
            <p:spPr bwMode="auto">
              <a:xfrm flipV="1">
                <a:off x="565" y="2763"/>
                <a:ext cx="280" cy="135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938" name="Group 83"/>
            <p:cNvGrpSpPr>
              <a:grpSpLocks/>
            </p:cNvGrpSpPr>
            <p:nvPr/>
          </p:nvGrpSpPr>
          <p:grpSpPr bwMode="auto">
            <a:xfrm>
              <a:off x="847" y="2626"/>
              <a:ext cx="563" cy="273"/>
              <a:chOff x="847" y="2626"/>
              <a:chExt cx="564" cy="274"/>
            </a:xfrm>
          </p:grpSpPr>
          <p:sp>
            <p:nvSpPr>
              <p:cNvPr id="37939" name="Freeform 84"/>
              <p:cNvSpPr>
                <a:spLocks noChangeArrowheads="1"/>
              </p:cNvSpPr>
              <p:nvPr/>
            </p:nvSpPr>
            <p:spPr bwMode="auto">
              <a:xfrm>
                <a:off x="847" y="2626"/>
                <a:ext cx="280" cy="135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940" name="Freeform 85"/>
              <p:cNvSpPr>
                <a:spLocks noChangeArrowheads="1"/>
              </p:cNvSpPr>
              <p:nvPr/>
            </p:nvSpPr>
            <p:spPr bwMode="auto">
              <a:xfrm flipV="1">
                <a:off x="1130" y="2763"/>
                <a:ext cx="280" cy="135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3" name="Group 86"/>
          <p:cNvGrpSpPr>
            <a:grpSpLocks/>
          </p:cNvGrpSpPr>
          <p:nvPr/>
        </p:nvGrpSpPr>
        <p:grpSpPr bwMode="auto">
          <a:xfrm flipV="1">
            <a:off x="6816725" y="2225226"/>
            <a:ext cx="1876425" cy="2257425"/>
            <a:chOff x="4294" y="1548"/>
            <a:chExt cx="1182" cy="1422"/>
          </a:xfrm>
        </p:grpSpPr>
        <p:grpSp>
          <p:nvGrpSpPr>
            <p:cNvPr id="37931" name="Group 87"/>
            <p:cNvGrpSpPr>
              <a:grpSpLocks/>
            </p:cNvGrpSpPr>
            <p:nvPr/>
          </p:nvGrpSpPr>
          <p:grpSpPr bwMode="auto">
            <a:xfrm>
              <a:off x="4294" y="1548"/>
              <a:ext cx="590" cy="1417"/>
              <a:chOff x="4294" y="1548"/>
              <a:chExt cx="590" cy="1417"/>
            </a:xfrm>
          </p:grpSpPr>
          <p:sp>
            <p:nvSpPr>
              <p:cNvPr id="37935" name="Freeform 88"/>
              <p:cNvSpPr>
                <a:spLocks noChangeArrowheads="1"/>
              </p:cNvSpPr>
              <p:nvPr/>
            </p:nvSpPr>
            <p:spPr bwMode="auto">
              <a:xfrm>
                <a:off x="4294" y="1548"/>
                <a:ext cx="294" cy="707"/>
              </a:xfrm>
              <a:custGeom>
                <a:avLst/>
                <a:gdLst>
                  <a:gd name="T0" fmla="*/ 22 w 1066"/>
                  <a:gd name="T1" fmla="*/ 311 h 1065"/>
                  <a:gd name="T2" fmla="*/ 16 w 1066"/>
                  <a:gd name="T3" fmla="*/ 82 h 1065"/>
                  <a:gd name="T4" fmla="*/ 11 w 1066"/>
                  <a:gd name="T5" fmla="*/ 3 h 1065"/>
                  <a:gd name="T6" fmla="*/ 7 w 1066"/>
                  <a:gd name="T7" fmla="*/ 64 h 1065"/>
                  <a:gd name="T8" fmla="*/ 0 w 1066"/>
                  <a:gd name="T9" fmla="*/ 311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936" name="Freeform 89"/>
              <p:cNvSpPr>
                <a:spLocks noChangeArrowheads="1"/>
              </p:cNvSpPr>
              <p:nvPr/>
            </p:nvSpPr>
            <p:spPr bwMode="auto">
              <a:xfrm flipV="1">
                <a:off x="4590" y="2257"/>
                <a:ext cx="294" cy="707"/>
              </a:xfrm>
              <a:custGeom>
                <a:avLst/>
                <a:gdLst>
                  <a:gd name="T0" fmla="*/ 22 w 1066"/>
                  <a:gd name="T1" fmla="*/ 311 h 1065"/>
                  <a:gd name="T2" fmla="*/ 16 w 1066"/>
                  <a:gd name="T3" fmla="*/ 82 h 1065"/>
                  <a:gd name="T4" fmla="*/ 11 w 1066"/>
                  <a:gd name="T5" fmla="*/ 3 h 1065"/>
                  <a:gd name="T6" fmla="*/ 7 w 1066"/>
                  <a:gd name="T7" fmla="*/ 64 h 1065"/>
                  <a:gd name="T8" fmla="*/ 0 w 1066"/>
                  <a:gd name="T9" fmla="*/ 311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932" name="Group 90"/>
            <p:cNvGrpSpPr>
              <a:grpSpLocks/>
            </p:cNvGrpSpPr>
            <p:nvPr/>
          </p:nvGrpSpPr>
          <p:grpSpPr bwMode="auto">
            <a:xfrm>
              <a:off x="4884" y="1552"/>
              <a:ext cx="590" cy="1417"/>
              <a:chOff x="4884" y="1552"/>
              <a:chExt cx="590" cy="1418"/>
            </a:xfrm>
          </p:grpSpPr>
          <p:sp>
            <p:nvSpPr>
              <p:cNvPr id="37933" name="Freeform 91"/>
              <p:cNvSpPr>
                <a:spLocks noChangeArrowheads="1"/>
              </p:cNvSpPr>
              <p:nvPr/>
            </p:nvSpPr>
            <p:spPr bwMode="auto">
              <a:xfrm>
                <a:off x="4884" y="1552"/>
                <a:ext cx="293" cy="707"/>
              </a:xfrm>
              <a:custGeom>
                <a:avLst/>
                <a:gdLst>
                  <a:gd name="T0" fmla="*/ 22 w 1066"/>
                  <a:gd name="T1" fmla="*/ 311 h 1065"/>
                  <a:gd name="T2" fmla="*/ 16 w 1066"/>
                  <a:gd name="T3" fmla="*/ 82 h 1065"/>
                  <a:gd name="T4" fmla="*/ 11 w 1066"/>
                  <a:gd name="T5" fmla="*/ 3 h 1065"/>
                  <a:gd name="T6" fmla="*/ 7 w 1066"/>
                  <a:gd name="T7" fmla="*/ 64 h 1065"/>
                  <a:gd name="T8" fmla="*/ 0 w 1066"/>
                  <a:gd name="T9" fmla="*/ 311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934" name="Freeform 92"/>
              <p:cNvSpPr>
                <a:spLocks noChangeArrowheads="1"/>
              </p:cNvSpPr>
              <p:nvPr/>
            </p:nvSpPr>
            <p:spPr bwMode="auto">
              <a:xfrm flipV="1">
                <a:off x="5181" y="2262"/>
                <a:ext cx="293" cy="707"/>
              </a:xfrm>
              <a:custGeom>
                <a:avLst/>
                <a:gdLst>
                  <a:gd name="T0" fmla="*/ 22 w 1066"/>
                  <a:gd name="T1" fmla="*/ 311 h 1065"/>
                  <a:gd name="T2" fmla="*/ 16 w 1066"/>
                  <a:gd name="T3" fmla="*/ 82 h 1065"/>
                  <a:gd name="T4" fmla="*/ 11 w 1066"/>
                  <a:gd name="T5" fmla="*/ 3 h 1065"/>
                  <a:gd name="T6" fmla="*/ 7 w 1066"/>
                  <a:gd name="T7" fmla="*/ 64 h 1065"/>
                  <a:gd name="T8" fmla="*/ 0 w 1066"/>
                  <a:gd name="T9" fmla="*/ 311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29" grpId="0" animBg="1"/>
      <p:bldP spid="492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4104375" y="3717021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4469500" y="4355196"/>
            <a:ext cx="565150" cy="565150"/>
            <a:chOff x="3044" y="2844"/>
            <a:chExt cx="356" cy="356"/>
          </a:xfrm>
        </p:grpSpPr>
        <p:sp>
          <p:nvSpPr>
            <p:cNvPr id="39008" name="Line 4"/>
            <p:cNvSpPr>
              <a:spLocks noChangeShapeType="1"/>
            </p:cNvSpPr>
            <p:nvPr/>
          </p:nvSpPr>
          <p:spPr bwMode="auto">
            <a:xfrm>
              <a:off x="3044" y="2844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9" name="AutoShape 5"/>
            <p:cNvSpPr>
              <a:spLocks noChangeArrowheads="1"/>
            </p:cNvSpPr>
            <p:nvPr/>
          </p:nvSpPr>
          <p:spPr bwMode="auto">
            <a:xfrm rot="5480873" flipH="1" flipV="1">
              <a:off x="3049" y="2849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8916" name="Line 6"/>
          <p:cNvSpPr>
            <a:spLocks noChangeShapeType="1"/>
          </p:cNvSpPr>
          <p:nvPr/>
        </p:nvSpPr>
        <p:spPr bwMode="auto">
          <a:xfrm flipH="1">
            <a:off x="3332850" y="4190096"/>
            <a:ext cx="11176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 flipV="1">
            <a:off x="4456800" y="3443971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 flipH="1">
            <a:off x="4456800" y="3882121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8919" name="Group 9"/>
          <p:cNvGrpSpPr>
            <a:grpSpLocks/>
          </p:cNvGrpSpPr>
          <p:nvPr/>
        </p:nvGrpSpPr>
        <p:grpSpPr bwMode="auto">
          <a:xfrm>
            <a:off x="4888600" y="2596246"/>
            <a:ext cx="247650" cy="654050"/>
            <a:chOff x="3308" y="1736"/>
            <a:chExt cx="156" cy="412"/>
          </a:xfrm>
        </p:grpSpPr>
        <p:sp>
          <p:nvSpPr>
            <p:cNvPr id="39001" name="Line 10"/>
            <p:cNvSpPr>
              <a:spLocks noChangeShapeType="1"/>
            </p:cNvSpPr>
            <p:nvPr/>
          </p:nvSpPr>
          <p:spPr bwMode="auto">
            <a:xfrm flipH="1" flipV="1">
              <a:off x="3312" y="177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2" name="Line 11"/>
            <p:cNvSpPr>
              <a:spLocks noChangeShapeType="1"/>
            </p:cNvSpPr>
            <p:nvPr/>
          </p:nvSpPr>
          <p:spPr bwMode="auto">
            <a:xfrm flipH="1" flipV="1">
              <a:off x="3310" y="191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3" name="Line 12"/>
            <p:cNvSpPr>
              <a:spLocks noChangeShapeType="1"/>
            </p:cNvSpPr>
            <p:nvPr/>
          </p:nvSpPr>
          <p:spPr bwMode="auto">
            <a:xfrm flipH="1" flipV="1">
              <a:off x="3308" y="204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4" name="Line 13"/>
            <p:cNvSpPr>
              <a:spLocks noChangeShapeType="1"/>
            </p:cNvSpPr>
            <p:nvPr/>
          </p:nvSpPr>
          <p:spPr bwMode="auto">
            <a:xfrm flipV="1">
              <a:off x="3308" y="197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5" name="Line 14"/>
            <p:cNvSpPr>
              <a:spLocks noChangeShapeType="1"/>
            </p:cNvSpPr>
            <p:nvPr/>
          </p:nvSpPr>
          <p:spPr bwMode="auto">
            <a:xfrm flipV="1">
              <a:off x="3312" y="184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6" name="Line 15"/>
            <p:cNvSpPr>
              <a:spLocks noChangeShapeType="1"/>
            </p:cNvSpPr>
            <p:nvPr/>
          </p:nvSpPr>
          <p:spPr bwMode="auto">
            <a:xfrm flipV="1">
              <a:off x="3314" y="173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7" name="Line 16"/>
            <p:cNvSpPr>
              <a:spLocks noChangeShapeType="1"/>
            </p:cNvSpPr>
            <p:nvPr/>
          </p:nvSpPr>
          <p:spPr bwMode="auto">
            <a:xfrm flipV="1">
              <a:off x="3386" y="2117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8920" name="Group 17"/>
          <p:cNvGrpSpPr>
            <a:grpSpLocks/>
          </p:cNvGrpSpPr>
          <p:nvPr/>
        </p:nvGrpSpPr>
        <p:grpSpPr bwMode="auto">
          <a:xfrm>
            <a:off x="4640950" y="6126846"/>
            <a:ext cx="762000" cy="304800"/>
            <a:chOff x="3152" y="3960"/>
            <a:chExt cx="480" cy="192"/>
          </a:xfrm>
        </p:grpSpPr>
        <p:sp>
          <p:nvSpPr>
            <p:cNvPr id="38998" name="Line 18"/>
            <p:cNvSpPr>
              <a:spLocks noChangeShapeType="1"/>
            </p:cNvSpPr>
            <p:nvPr/>
          </p:nvSpPr>
          <p:spPr bwMode="auto">
            <a:xfrm>
              <a:off x="3152" y="396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9" name="Line 19"/>
            <p:cNvSpPr>
              <a:spLocks noChangeShapeType="1"/>
            </p:cNvSpPr>
            <p:nvPr/>
          </p:nvSpPr>
          <p:spPr bwMode="auto">
            <a:xfrm>
              <a:off x="3248" y="405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0" name="Line 20"/>
            <p:cNvSpPr>
              <a:spLocks noChangeShapeType="1"/>
            </p:cNvSpPr>
            <p:nvPr/>
          </p:nvSpPr>
          <p:spPr bwMode="auto">
            <a:xfrm>
              <a:off x="3344" y="415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8921" name="Group 21"/>
          <p:cNvGrpSpPr>
            <a:grpSpLocks/>
          </p:cNvGrpSpPr>
          <p:nvPr/>
        </p:nvGrpSpPr>
        <p:grpSpPr bwMode="auto">
          <a:xfrm>
            <a:off x="3228075" y="2634346"/>
            <a:ext cx="247650" cy="654050"/>
            <a:chOff x="2262" y="1760"/>
            <a:chExt cx="156" cy="412"/>
          </a:xfrm>
        </p:grpSpPr>
        <p:sp>
          <p:nvSpPr>
            <p:cNvPr id="38991" name="Line 22"/>
            <p:cNvSpPr>
              <a:spLocks noChangeShapeType="1"/>
            </p:cNvSpPr>
            <p:nvPr/>
          </p:nvSpPr>
          <p:spPr bwMode="auto">
            <a:xfrm flipH="1" flipV="1">
              <a:off x="2266" y="180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2" name="Line 23"/>
            <p:cNvSpPr>
              <a:spLocks noChangeShapeType="1"/>
            </p:cNvSpPr>
            <p:nvPr/>
          </p:nvSpPr>
          <p:spPr bwMode="auto">
            <a:xfrm flipH="1" flipV="1">
              <a:off x="2264" y="193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3" name="Line 24"/>
            <p:cNvSpPr>
              <a:spLocks noChangeShapeType="1"/>
            </p:cNvSpPr>
            <p:nvPr/>
          </p:nvSpPr>
          <p:spPr bwMode="auto">
            <a:xfrm flipH="1" flipV="1">
              <a:off x="2262" y="207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4" name="Line 25"/>
            <p:cNvSpPr>
              <a:spLocks noChangeShapeType="1"/>
            </p:cNvSpPr>
            <p:nvPr/>
          </p:nvSpPr>
          <p:spPr bwMode="auto">
            <a:xfrm flipV="1">
              <a:off x="2262" y="200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5" name="Line 26"/>
            <p:cNvSpPr>
              <a:spLocks noChangeShapeType="1"/>
            </p:cNvSpPr>
            <p:nvPr/>
          </p:nvSpPr>
          <p:spPr bwMode="auto">
            <a:xfrm flipV="1">
              <a:off x="2266" y="186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6" name="Line 27"/>
            <p:cNvSpPr>
              <a:spLocks noChangeShapeType="1"/>
            </p:cNvSpPr>
            <p:nvPr/>
          </p:nvSpPr>
          <p:spPr bwMode="auto">
            <a:xfrm flipV="1">
              <a:off x="2268" y="176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7" name="Line 28"/>
            <p:cNvSpPr>
              <a:spLocks noChangeShapeType="1"/>
            </p:cNvSpPr>
            <p:nvPr/>
          </p:nvSpPr>
          <p:spPr bwMode="auto">
            <a:xfrm flipV="1">
              <a:off x="2340" y="214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22" name="Line 29"/>
          <p:cNvSpPr>
            <a:spLocks noChangeShapeType="1"/>
          </p:cNvSpPr>
          <p:nvPr/>
        </p:nvSpPr>
        <p:spPr bwMode="auto">
          <a:xfrm flipH="1">
            <a:off x="3348725" y="3297921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23" name="Line 30"/>
          <p:cNvSpPr>
            <a:spLocks noChangeShapeType="1"/>
          </p:cNvSpPr>
          <p:nvPr/>
        </p:nvSpPr>
        <p:spPr bwMode="auto">
          <a:xfrm>
            <a:off x="5012425" y="3247121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24" name="Line 31"/>
          <p:cNvSpPr>
            <a:spLocks noChangeShapeType="1"/>
          </p:cNvSpPr>
          <p:nvPr/>
        </p:nvSpPr>
        <p:spPr bwMode="auto">
          <a:xfrm>
            <a:off x="5015600" y="4910821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25" name="Line 32"/>
          <p:cNvSpPr>
            <a:spLocks noChangeShapeType="1"/>
          </p:cNvSpPr>
          <p:nvPr/>
        </p:nvSpPr>
        <p:spPr bwMode="auto">
          <a:xfrm>
            <a:off x="3320150" y="2262871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26" name="Line 33"/>
          <p:cNvSpPr>
            <a:spLocks noChangeShapeType="1"/>
          </p:cNvSpPr>
          <p:nvPr/>
        </p:nvSpPr>
        <p:spPr bwMode="auto">
          <a:xfrm>
            <a:off x="3332850" y="2266046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27" name="Line 34"/>
          <p:cNvSpPr>
            <a:spLocks noChangeShapeType="1"/>
          </p:cNvSpPr>
          <p:nvPr/>
        </p:nvSpPr>
        <p:spPr bwMode="auto">
          <a:xfrm flipH="1" flipV="1">
            <a:off x="4993375" y="2297796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28" name="Text Box 35"/>
          <p:cNvSpPr txBox="1">
            <a:spLocks noChangeArrowheads="1"/>
          </p:cNvSpPr>
          <p:nvPr/>
        </p:nvSpPr>
        <p:spPr bwMode="auto">
          <a:xfrm>
            <a:off x="2504175" y="2631171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8929" name="Text Box 36"/>
          <p:cNvSpPr txBox="1">
            <a:spLocks noChangeArrowheads="1"/>
          </p:cNvSpPr>
          <p:nvPr/>
        </p:nvSpPr>
        <p:spPr bwMode="auto">
          <a:xfrm>
            <a:off x="4879075" y="4386946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8930" name="Text Box 37"/>
          <p:cNvSpPr txBox="1">
            <a:spLocks noChangeArrowheads="1"/>
          </p:cNvSpPr>
          <p:nvPr/>
        </p:nvSpPr>
        <p:spPr bwMode="auto">
          <a:xfrm>
            <a:off x="3694800" y="4117071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931" name="Text Box 38"/>
          <p:cNvSpPr txBox="1">
            <a:spLocks noChangeArrowheads="1"/>
          </p:cNvSpPr>
          <p:nvPr/>
        </p:nvSpPr>
        <p:spPr bwMode="auto">
          <a:xfrm>
            <a:off x="4840975" y="3415396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932" name="Text Box 39"/>
          <p:cNvSpPr txBox="1">
            <a:spLocks noChangeArrowheads="1"/>
          </p:cNvSpPr>
          <p:nvPr/>
        </p:nvSpPr>
        <p:spPr bwMode="auto">
          <a:xfrm>
            <a:off x="5088625" y="2647046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C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8933" name="Text Box 40"/>
          <p:cNvSpPr txBox="1">
            <a:spLocks noChangeArrowheads="1"/>
          </p:cNvSpPr>
          <p:nvPr/>
        </p:nvSpPr>
        <p:spPr bwMode="auto">
          <a:xfrm>
            <a:off x="3739250" y="1224646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38934" name="Group 41"/>
          <p:cNvGrpSpPr>
            <a:grpSpLocks/>
          </p:cNvGrpSpPr>
          <p:nvPr/>
        </p:nvGrpSpPr>
        <p:grpSpPr bwMode="auto">
          <a:xfrm>
            <a:off x="4894950" y="5129896"/>
            <a:ext cx="247650" cy="654050"/>
            <a:chOff x="3312" y="3332"/>
            <a:chExt cx="156" cy="412"/>
          </a:xfrm>
        </p:grpSpPr>
        <p:sp>
          <p:nvSpPr>
            <p:cNvPr id="38984" name="Line 42"/>
            <p:cNvSpPr>
              <a:spLocks noChangeShapeType="1"/>
            </p:cNvSpPr>
            <p:nvPr/>
          </p:nvSpPr>
          <p:spPr bwMode="auto">
            <a:xfrm flipH="1" flipV="1">
              <a:off x="3316" y="337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5" name="Line 43"/>
            <p:cNvSpPr>
              <a:spLocks noChangeShapeType="1"/>
            </p:cNvSpPr>
            <p:nvPr/>
          </p:nvSpPr>
          <p:spPr bwMode="auto">
            <a:xfrm flipH="1" flipV="1">
              <a:off x="3314" y="350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6" name="Line 44"/>
            <p:cNvSpPr>
              <a:spLocks noChangeShapeType="1"/>
            </p:cNvSpPr>
            <p:nvPr/>
          </p:nvSpPr>
          <p:spPr bwMode="auto">
            <a:xfrm flipH="1" flipV="1">
              <a:off x="3312" y="364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7" name="Line 45"/>
            <p:cNvSpPr>
              <a:spLocks noChangeShapeType="1"/>
            </p:cNvSpPr>
            <p:nvPr/>
          </p:nvSpPr>
          <p:spPr bwMode="auto">
            <a:xfrm flipV="1">
              <a:off x="3312" y="357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8" name="Line 46"/>
            <p:cNvSpPr>
              <a:spLocks noChangeShapeType="1"/>
            </p:cNvSpPr>
            <p:nvPr/>
          </p:nvSpPr>
          <p:spPr bwMode="auto">
            <a:xfrm flipV="1">
              <a:off x="3316" y="34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9" name="Line 47"/>
            <p:cNvSpPr>
              <a:spLocks noChangeShapeType="1"/>
            </p:cNvSpPr>
            <p:nvPr/>
          </p:nvSpPr>
          <p:spPr bwMode="auto">
            <a:xfrm flipV="1">
              <a:off x="3318" y="333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0" name="Line 48"/>
            <p:cNvSpPr>
              <a:spLocks noChangeShapeType="1"/>
            </p:cNvSpPr>
            <p:nvPr/>
          </p:nvSpPr>
          <p:spPr bwMode="auto">
            <a:xfrm flipV="1">
              <a:off x="3390" y="37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8935" name="Group 49"/>
          <p:cNvGrpSpPr>
            <a:grpSpLocks/>
          </p:cNvGrpSpPr>
          <p:nvPr/>
        </p:nvGrpSpPr>
        <p:grpSpPr bwMode="auto">
          <a:xfrm>
            <a:off x="3253475" y="4847321"/>
            <a:ext cx="247650" cy="654050"/>
            <a:chOff x="2278" y="3154"/>
            <a:chExt cx="156" cy="412"/>
          </a:xfrm>
        </p:grpSpPr>
        <p:sp>
          <p:nvSpPr>
            <p:cNvPr id="38977" name="Line 50"/>
            <p:cNvSpPr>
              <a:spLocks noChangeShapeType="1"/>
            </p:cNvSpPr>
            <p:nvPr/>
          </p:nvSpPr>
          <p:spPr bwMode="auto">
            <a:xfrm flipH="1" flipV="1">
              <a:off x="2282" y="31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78" name="Line 51"/>
            <p:cNvSpPr>
              <a:spLocks noChangeShapeType="1"/>
            </p:cNvSpPr>
            <p:nvPr/>
          </p:nvSpPr>
          <p:spPr bwMode="auto">
            <a:xfrm flipH="1" flipV="1">
              <a:off x="2280" y="332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79" name="Line 52"/>
            <p:cNvSpPr>
              <a:spLocks noChangeShapeType="1"/>
            </p:cNvSpPr>
            <p:nvPr/>
          </p:nvSpPr>
          <p:spPr bwMode="auto">
            <a:xfrm flipH="1" flipV="1">
              <a:off x="2278" y="346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0" name="Line 53"/>
            <p:cNvSpPr>
              <a:spLocks noChangeShapeType="1"/>
            </p:cNvSpPr>
            <p:nvPr/>
          </p:nvSpPr>
          <p:spPr bwMode="auto">
            <a:xfrm flipV="1">
              <a:off x="2278" y="339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1" name="Line 54"/>
            <p:cNvSpPr>
              <a:spLocks noChangeShapeType="1"/>
            </p:cNvSpPr>
            <p:nvPr/>
          </p:nvSpPr>
          <p:spPr bwMode="auto">
            <a:xfrm flipV="1">
              <a:off x="2282" y="32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2" name="Line 55"/>
            <p:cNvSpPr>
              <a:spLocks noChangeShapeType="1"/>
            </p:cNvSpPr>
            <p:nvPr/>
          </p:nvSpPr>
          <p:spPr bwMode="auto">
            <a:xfrm flipV="1">
              <a:off x="2284" y="315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3" name="Line 56"/>
            <p:cNvSpPr>
              <a:spLocks noChangeShapeType="1"/>
            </p:cNvSpPr>
            <p:nvPr/>
          </p:nvSpPr>
          <p:spPr bwMode="auto">
            <a:xfrm flipV="1">
              <a:off x="2356" y="353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8936" name="Group 57"/>
          <p:cNvGrpSpPr>
            <a:grpSpLocks/>
          </p:cNvGrpSpPr>
          <p:nvPr/>
        </p:nvGrpSpPr>
        <p:grpSpPr bwMode="auto">
          <a:xfrm>
            <a:off x="3002650" y="6117321"/>
            <a:ext cx="762000" cy="304800"/>
            <a:chOff x="2120" y="3954"/>
            <a:chExt cx="480" cy="192"/>
          </a:xfrm>
        </p:grpSpPr>
        <p:sp>
          <p:nvSpPr>
            <p:cNvPr id="38974" name="Line 58"/>
            <p:cNvSpPr>
              <a:spLocks noChangeShapeType="1"/>
            </p:cNvSpPr>
            <p:nvPr/>
          </p:nvSpPr>
          <p:spPr bwMode="auto">
            <a:xfrm>
              <a:off x="2120" y="395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75" name="Line 59"/>
            <p:cNvSpPr>
              <a:spLocks noChangeShapeType="1"/>
            </p:cNvSpPr>
            <p:nvPr/>
          </p:nvSpPr>
          <p:spPr bwMode="auto">
            <a:xfrm>
              <a:off x="2216" y="405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76" name="Line 60"/>
            <p:cNvSpPr>
              <a:spLocks noChangeShapeType="1"/>
            </p:cNvSpPr>
            <p:nvPr/>
          </p:nvSpPr>
          <p:spPr bwMode="auto">
            <a:xfrm>
              <a:off x="2312" y="414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37" name="Line 61"/>
          <p:cNvSpPr>
            <a:spLocks noChangeShapeType="1"/>
          </p:cNvSpPr>
          <p:nvPr/>
        </p:nvSpPr>
        <p:spPr bwMode="auto">
          <a:xfrm>
            <a:off x="3380475" y="5501371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38" name="Text Box 62"/>
          <p:cNvSpPr txBox="1">
            <a:spLocks noChangeArrowheads="1"/>
          </p:cNvSpPr>
          <p:nvPr/>
        </p:nvSpPr>
        <p:spPr bwMode="auto">
          <a:xfrm>
            <a:off x="2494650" y="4882246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8939" name="Text Box 63"/>
          <p:cNvSpPr txBox="1">
            <a:spLocks noChangeArrowheads="1"/>
          </p:cNvSpPr>
          <p:nvPr/>
        </p:nvSpPr>
        <p:spPr bwMode="auto">
          <a:xfrm>
            <a:off x="5101325" y="5193396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8940" name="Oval 64"/>
          <p:cNvSpPr>
            <a:spLocks noChangeArrowheads="1"/>
          </p:cNvSpPr>
          <p:nvPr/>
        </p:nvSpPr>
        <p:spPr bwMode="auto">
          <a:xfrm>
            <a:off x="4088500" y="1802496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8941" name="Line 65"/>
          <p:cNvSpPr>
            <a:spLocks noChangeShapeType="1"/>
          </p:cNvSpPr>
          <p:nvPr/>
        </p:nvSpPr>
        <p:spPr bwMode="auto">
          <a:xfrm>
            <a:off x="4180575" y="2021571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42" name="Line 66"/>
          <p:cNvSpPr>
            <a:spLocks noChangeShapeType="1"/>
          </p:cNvSpPr>
          <p:nvPr/>
        </p:nvSpPr>
        <p:spPr bwMode="auto">
          <a:xfrm flipH="1">
            <a:off x="5018775" y="5787121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43" name="Line 67"/>
          <p:cNvSpPr>
            <a:spLocks noChangeShapeType="1"/>
          </p:cNvSpPr>
          <p:nvPr/>
        </p:nvSpPr>
        <p:spPr bwMode="auto">
          <a:xfrm>
            <a:off x="5021950" y="3351896"/>
            <a:ext cx="984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8944" name="Group 68"/>
          <p:cNvGrpSpPr>
            <a:grpSpLocks/>
          </p:cNvGrpSpPr>
          <p:nvPr/>
        </p:nvGrpSpPr>
        <p:grpSpPr bwMode="auto">
          <a:xfrm>
            <a:off x="5733150" y="3332846"/>
            <a:ext cx="482600" cy="949325"/>
            <a:chOff x="3840" y="2200"/>
            <a:chExt cx="304" cy="598"/>
          </a:xfrm>
        </p:grpSpPr>
        <p:grpSp>
          <p:nvGrpSpPr>
            <p:cNvPr id="38969" name="Group 69"/>
            <p:cNvGrpSpPr>
              <a:grpSpLocks/>
            </p:cNvGrpSpPr>
            <p:nvPr/>
          </p:nvGrpSpPr>
          <p:grpSpPr bwMode="auto">
            <a:xfrm rot="-5400002">
              <a:off x="3936" y="2359"/>
              <a:ext cx="110" cy="304"/>
              <a:chOff x="3936" y="2359"/>
              <a:chExt cx="111" cy="305"/>
            </a:xfrm>
          </p:grpSpPr>
          <p:sp>
            <p:nvSpPr>
              <p:cNvPr id="38972" name="Line 70"/>
              <p:cNvSpPr>
                <a:spLocks noChangeShapeType="1"/>
              </p:cNvSpPr>
              <p:nvPr/>
            </p:nvSpPr>
            <p:spPr bwMode="auto">
              <a:xfrm>
                <a:off x="4047" y="2359"/>
                <a:ext cx="0" cy="30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73" name="Freeform 71"/>
              <p:cNvSpPr>
                <a:spLocks noChangeArrowheads="1"/>
              </p:cNvSpPr>
              <p:nvPr/>
            </p:nvSpPr>
            <p:spPr bwMode="auto">
              <a:xfrm>
                <a:off x="3936" y="2359"/>
                <a:ext cx="54" cy="293"/>
              </a:xfrm>
              <a:custGeom>
                <a:avLst/>
                <a:gdLst>
                  <a:gd name="T0" fmla="*/ 0 w 97"/>
                  <a:gd name="T1" fmla="*/ 0 h 455"/>
                  <a:gd name="T2" fmla="*/ 14 w 97"/>
                  <a:gd name="T3" fmla="*/ 35 h 455"/>
                  <a:gd name="T4" fmla="*/ 14 w 97"/>
                  <a:gd name="T5" fmla="*/ 88 h 455"/>
                  <a:gd name="T6" fmla="*/ 2 w 97"/>
                  <a:gd name="T7" fmla="*/ 122 h 4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455"/>
                  <a:gd name="T14" fmla="*/ 97 w 97"/>
                  <a:gd name="T15" fmla="*/ 455 h 4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455">
                    <a:moveTo>
                      <a:pt x="0" y="0"/>
                    </a:moveTo>
                    <a:cubicBezTo>
                      <a:pt x="14" y="21"/>
                      <a:pt x="69" y="79"/>
                      <a:pt x="83" y="134"/>
                    </a:cubicBezTo>
                    <a:cubicBezTo>
                      <a:pt x="97" y="189"/>
                      <a:pt x="95" y="278"/>
                      <a:pt x="83" y="331"/>
                    </a:cubicBezTo>
                    <a:cubicBezTo>
                      <a:pt x="71" y="384"/>
                      <a:pt x="26" y="429"/>
                      <a:pt x="11" y="45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8970" name="Line 72"/>
            <p:cNvSpPr>
              <a:spLocks noChangeShapeType="1"/>
            </p:cNvSpPr>
            <p:nvPr/>
          </p:nvSpPr>
          <p:spPr bwMode="auto">
            <a:xfrm flipH="1" flipV="1">
              <a:off x="3991" y="2530"/>
              <a:ext cx="0" cy="2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71" name="Line 73"/>
            <p:cNvSpPr>
              <a:spLocks noChangeShapeType="1"/>
            </p:cNvSpPr>
            <p:nvPr/>
          </p:nvSpPr>
          <p:spPr bwMode="auto">
            <a:xfrm flipH="1" flipV="1">
              <a:off x="3990" y="2200"/>
              <a:ext cx="0" cy="2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45" name="Text Box 74"/>
          <p:cNvSpPr txBox="1">
            <a:spLocks noChangeArrowheads="1"/>
          </p:cNvSpPr>
          <p:nvPr/>
        </p:nvSpPr>
        <p:spPr bwMode="auto">
          <a:xfrm>
            <a:off x="1398361" y="231321"/>
            <a:ext cx="5849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>
                <a:latin typeface="Calibri" pitchFamily="34" charset="0"/>
              </a:rPr>
              <a:t>A </a:t>
            </a:r>
            <a:r>
              <a:rPr kumimoji="0" lang="en-US" sz="2000" b="0" dirty="0" err="1">
                <a:latin typeface="Calibri" pitchFamily="34" charset="0"/>
              </a:rPr>
              <a:t>configuração</a:t>
            </a:r>
            <a:r>
              <a:rPr kumimoji="0" lang="en-US" sz="2000" b="0" dirty="0">
                <a:latin typeface="Calibri" pitchFamily="34" charset="0"/>
              </a:rPr>
              <a:t> do </a:t>
            </a:r>
            <a:r>
              <a:rPr kumimoji="0" lang="en-US" sz="2000" b="0" dirty="0" err="1">
                <a:latin typeface="Calibri" pitchFamily="34" charset="0"/>
              </a:rPr>
              <a:t>coletor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comum</a:t>
            </a:r>
            <a:r>
              <a:rPr kumimoji="0" lang="en-US" sz="2000" b="0" dirty="0">
                <a:latin typeface="Calibri" pitchFamily="34" charset="0"/>
              </a:rPr>
              <a:t> é </a:t>
            </a:r>
            <a:r>
              <a:rPr kumimoji="0" lang="en-US" sz="2000" b="0" dirty="0" err="1">
                <a:latin typeface="Calibri" pitchFamily="34" charset="0"/>
              </a:rPr>
              <a:t>mostrada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abaixo</a:t>
            </a:r>
            <a:r>
              <a:rPr kumimoji="0"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50251" name="Text Box 75"/>
          <p:cNvSpPr txBox="1">
            <a:spLocks noChangeArrowheads="1"/>
          </p:cNvSpPr>
          <p:nvPr/>
        </p:nvSpPr>
        <p:spPr bwMode="auto">
          <a:xfrm>
            <a:off x="1252311" y="879021"/>
            <a:ext cx="6340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>
                <a:latin typeface="Calibri" pitchFamily="34" charset="0"/>
              </a:rPr>
              <a:t>Sua</a:t>
            </a:r>
            <a:r>
              <a:rPr kumimoji="0" lang="en-US" sz="2000" b="0" i="1">
                <a:latin typeface="Calibri" pitchFamily="34" charset="0"/>
              </a:rPr>
              <a:t> impedância de entrada </a:t>
            </a:r>
            <a:r>
              <a:rPr kumimoji="0" lang="en-US" sz="2000" b="0">
                <a:latin typeface="Calibri" pitchFamily="34" charset="0"/>
              </a:rPr>
              <a:t>e ganho de corrente são altos.</a:t>
            </a:r>
          </a:p>
        </p:txBody>
      </p:sp>
      <p:sp>
        <p:nvSpPr>
          <p:cNvPr id="50252" name="AutoShape 76"/>
          <p:cNvSpPr>
            <a:spLocks noChangeArrowheads="1"/>
          </p:cNvSpPr>
          <p:nvPr/>
        </p:nvSpPr>
        <p:spPr bwMode="auto">
          <a:xfrm>
            <a:off x="2050150" y="4059921"/>
            <a:ext cx="1196975" cy="327025"/>
          </a:xfrm>
          <a:prstGeom prst="rightArrow">
            <a:avLst>
              <a:gd name="adj1" fmla="val 51454"/>
              <a:gd name="adj2" fmla="val 37856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53" name="AutoShape 77"/>
          <p:cNvSpPr>
            <a:spLocks noChangeArrowheads="1"/>
          </p:cNvSpPr>
          <p:nvPr/>
        </p:nvSpPr>
        <p:spPr bwMode="auto">
          <a:xfrm>
            <a:off x="5110850" y="4885421"/>
            <a:ext cx="1196975" cy="327025"/>
          </a:xfrm>
          <a:prstGeom prst="rightArrow">
            <a:avLst>
              <a:gd name="adj1" fmla="val 51454"/>
              <a:gd name="adj2" fmla="val 92234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84825" y="4009121"/>
            <a:ext cx="1793875" cy="434975"/>
            <a:chOff x="282" y="2626"/>
            <a:chExt cx="1130" cy="274"/>
          </a:xfrm>
        </p:grpSpPr>
        <p:grpSp>
          <p:nvGrpSpPr>
            <p:cNvPr id="38963" name="Group 79"/>
            <p:cNvGrpSpPr>
              <a:grpSpLocks/>
            </p:cNvGrpSpPr>
            <p:nvPr/>
          </p:nvGrpSpPr>
          <p:grpSpPr bwMode="auto">
            <a:xfrm>
              <a:off x="282" y="2626"/>
              <a:ext cx="563" cy="273"/>
              <a:chOff x="282" y="2626"/>
              <a:chExt cx="563" cy="273"/>
            </a:xfrm>
          </p:grpSpPr>
          <p:sp>
            <p:nvSpPr>
              <p:cNvPr id="38967" name="Freeform 80"/>
              <p:cNvSpPr>
                <a:spLocks noChangeArrowheads="1"/>
              </p:cNvSpPr>
              <p:nvPr/>
            </p:nvSpPr>
            <p:spPr bwMode="auto">
              <a:xfrm>
                <a:off x="282" y="2626"/>
                <a:ext cx="280" cy="135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68" name="Freeform 81"/>
              <p:cNvSpPr>
                <a:spLocks noChangeArrowheads="1"/>
              </p:cNvSpPr>
              <p:nvPr/>
            </p:nvSpPr>
            <p:spPr bwMode="auto">
              <a:xfrm flipV="1">
                <a:off x="565" y="2763"/>
                <a:ext cx="280" cy="135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8964" name="Group 82"/>
            <p:cNvGrpSpPr>
              <a:grpSpLocks/>
            </p:cNvGrpSpPr>
            <p:nvPr/>
          </p:nvGrpSpPr>
          <p:grpSpPr bwMode="auto">
            <a:xfrm>
              <a:off x="847" y="2626"/>
              <a:ext cx="563" cy="273"/>
              <a:chOff x="847" y="2626"/>
              <a:chExt cx="564" cy="274"/>
            </a:xfrm>
          </p:grpSpPr>
          <p:sp>
            <p:nvSpPr>
              <p:cNvPr id="38965" name="Freeform 83"/>
              <p:cNvSpPr>
                <a:spLocks noChangeArrowheads="1"/>
              </p:cNvSpPr>
              <p:nvPr/>
            </p:nvSpPr>
            <p:spPr bwMode="auto">
              <a:xfrm>
                <a:off x="847" y="2626"/>
                <a:ext cx="280" cy="135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66" name="Freeform 84"/>
              <p:cNvSpPr>
                <a:spLocks noChangeArrowheads="1"/>
              </p:cNvSpPr>
              <p:nvPr/>
            </p:nvSpPr>
            <p:spPr bwMode="auto">
              <a:xfrm flipV="1">
                <a:off x="1130" y="2763"/>
                <a:ext cx="280" cy="135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38950" name="Group 85"/>
          <p:cNvGrpSpPr>
            <a:grpSpLocks/>
          </p:cNvGrpSpPr>
          <p:nvPr/>
        </p:nvGrpSpPr>
        <p:grpSpPr bwMode="auto">
          <a:xfrm>
            <a:off x="5599800" y="4294871"/>
            <a:ext cx="762000" cy="304800"/>
            <a:chOff x="3756" y="2806"/>
            <a:chExt cx="480" cy="192"/>
          </a:xfrm>
        </p:grpSpPr>
        <p:sp>
          <p:nvSpPr>
            <p:cNvPr id="38960" name="Line 86"/>
            <p:cNvSpPr>
              <a:spLocks noChangeShapeType="1"/>
            </p:cNvSpPr>
            <p:nvPr/>
          </p:nvSpPr>
          <p:spPr bwMode="auto">
            <a:xfrm>
              <a:off x="3756" y="280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61" name="Line 87"/>
            <p:cNvSpPr>
              <a:spLocks noChangeShapeType="1"/>
            </p:cNvSpPr>
            <p:nvPr/>
          </p:nvSpPr>
          <p:spPr bwMode="auto">
            <a:xfrm>
              <a:off x="3852" y="290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62" name="Line 88"/>
            <p:cNvSpPr>
              <a:spLocks noChangeShapeType="1"/>
            </p:cNvSpPr>
            <p:nvPr/>
          </p:nvSpPr>
          <p:spPr bwMode="auto">
            <a:xfrm>
              <a:off x="3948" y="299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6361800" y="4821921"/>
            <a:ext cx="1793875" cy="434975"/>
            <a:chOff x="4236" y="3138"/>
            <a:chExt cx="1130" cy="274"/>
          </a:xfrm>
        </p:grpSpPr>
        <p:grpSp>
          <p:nvGrpSpPr>
            <p:cNvPr id="38954" name="Group 90"/>
            <p:cNvGrpSpPr>
              <a:grpSpLocks/>
            </p:cNvGrpSpPr>
            <p:nvPr/>
          </p:nvGrpSpPr>
          <p:grpSpPr bwMode="auto">
            <a:xfrm>
              <a:off x="4236" y="3138"/>
              <a:ext cx="563" cy="274"/>
              <a:chOff x="4236" y="3138"/>
              <a:chExt cx="563" cy="274"/>
            </a:xfrm>
          </p:grpSpPr>
          <p:sp>
            <p:nvSpPr>
              <p:cNvPr id="38958" name="Freeform 91"/>
              <p:cNvSpPr>
                <a:spLocks noChangeArrowheads="1"/>
              </p:cNvSpPr>
              <p:nvPr/>
            </p:nvSpPr>
            <p:spPr bwMode="auto">
              <a:xfrm>
                <a:off x="4236" y="3138"/>
                <a:ext cx="280" cy="136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59" name="Freeform 92"/>
              <p:cNvSpPr>
                <a:spLocks noChangeArrowheads="1"/>
              </p:cNvSpPr>
              <p:nvPr/>
            </p:nvSpPr>
            <p:spPr bwMode="auto">
              <a:xfrm flipV="1">
                <a:off x="4519" y="3274"/>
                <a:ext cx="280" cy="136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8955" name="Group 93"/>
            <p:cNvGrpSpPr>
              <a:grpSpLocks/>
            </p:cNvGrpSpPr>
            <p:nvPr/>
          </p:nvGrpSpPr>
          <p:grpSpPr bwMode="auto">
            <a:xfrm>
              <a:off x="4801" y="3138"/>
              <a:ext cx="563" cy="274"/>
              <a:chOff x="4801" y="3138"/>
              <a:chExt cx="564" cy="274"/>
            </a:xfrm>
          </p:grpSpPr>
          <p:sp>
            <p:nvSpPr>
              <p:cNvPr id="38956" name="Freeform 94"/>
              <p:cNvSpPr>
                <a:spLocks noChangeArrowheads="1"/>
              </p:cNvSpPr>
              <p:nvPr/>
            </p:nvSpPr>
            <p:spPr bwMode="auto">
              <a:xfrm>
                <a:off x="4801" y="3138"/>
                <a:ext cx="280" cy="136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57" name="Freeform 95"/>
              <p:cNvSpPr>
                <a:spLocks noChangeArrowheads="1"/>
              </p:cNvSpPr>
              <p:nvPr/>
            </p:nvSpPr>
            <p:spPr bwMode="auto">
              <a:xfrm flipV="1">
                <a:off x="5084" y="3276"/>
                <a:ext cx="280" cy="136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0272" name="Text Box 96"/>
          <p:cNvSpPr txBox="1">
            <a:spLocks noChangeArrowheads="1"/>
          </p:cNvSpPr>
          <p:nvPr/>
        </p:nvSpPr>
        <p:spPr bwMode="auto">
          <a:xfrm>
            <a:off x="5552628" y="1540332"/>
            <a:ext cx="31606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b="0" dirty="0">
                <a:latin typeface="Calibri" pitchFamily="34" charset="0"/>
              </a:rPr>
              <a:t>É </a:t>
            </a:r>
            <a:r>
              <a:rPr kumimoji="0" lang="en-US" sz="2000" b="0" dirty="0" err="1">
                <a:latin typeface="Calibri" pitchFamily="34" charset="0"/>
              </a:rPr>
              <a:t>frequentemente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chamado</a:t>
            </a:r>
            <a:r>
              <a:rPr kumimoji="0" lang="en-US" sz="2000" b="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b="0" dirty="0">
                <a:latin typeface="Calibri" pitchFamily="34" charset="0"/>
              </a:rPr>
              <a:t>de </a:t>
            </a:r>
            <a:r>
              <a:rPr kumimoji="0" lang="en-US" sz="2000" b="0" dirty="0" err="1">
                <a:latin typeface="Calibri" pitchFamily="34" charset="0"/>
              </a:rPr>
              <a:t>emissor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seguidor</a:t>
            </a:r>
            <a:r>
              <a:rPr kumimoji="0"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50273" name="Text Box 97"/>
          <p:cNvSpPr txBox="1">
            <a:spLocks noChangeArrowheads="1"/>
          </p:cNvSpPr>
          <p:nvPr/>
        </p:nvSpPr>
        <p:spPr bwMode="auto">
          <a:xfrm>
            <a:off x="6518963" y="5314046"/>
            <a:ext cx="1317625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/>
              <a:t>Saída</a:t>
            </a:r>
          </a:p>
          <a:p>
            <a:pPr algn="ctr"/>
            <a:r>
              <a:rPr kumimoji="0" lang="en-US"/>
              <a:t>em fase</a:t>
            </a:r>
          </a:p>
          <a:p>
            <a:pPr algn="ctr"/>
            <a:endParaRPr kumimoji="0" lang="en-US"/>
          </a:p>
          <a:p>
            <a:pPr algn="ctr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2" grpId="0" animBg="1"/>
      <p:bldP spid="502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ChangeArrowheads="1"/>
          </p:cNvSpPr>
          <p:nvPr/>
        </p:nvSpPr>
        <p:spPr bwMode="auto">
          <a:xfrm>
            <a:off x="1987550" y="4745723"/>
            <a:ext cx="3317875" cy="377825"/>
          </a:xfrm>
          <a:prstGeom prst="rightArrow">
            <a:avLst>
              <a:gd name="adj1" fmla="val 51259"/>
              <a:gd name="adj2" fmla="val 221001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4467225" y="3615423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4832350" y="4253598"/>
            <a:ext cx="565150" cy="565150"/>
            <a:chOff x="3044" y="2844"/>
            <a:chExt cx="356" cy="356"/>
          </a:xfrm>
        </p:grpSpPr>
        <p:sp>
          <p:nvSpPr>
            <p:cNvPr id="40032" name="Line 5"/>
            <p:cNvSpPr>
              <a:spLocks noChangeShapeType="1"/>
            </p:cNvSpPr>
            <p:nvPr/>
          </p:nvSpPr>
          <p:spPr bwMode="auto">
            <a:xfrm>
              <a:off x="3044" y="2844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33" name="AutoShape 6"/>
            <p:cNvSpPr>
              <a:spLocks noChangeArrowheads="1"/>
            </p:cNvSpPr>
            <p:nvPr/>
          </p:nvSpPr>
          <p:spPr bwMode="auto">
            <a:xfrm rot="5480873" flipH="1" flipV="1">
              <a:off x="3049" y="2849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3695700" y="4088498"/>
            <a:ext cx="11176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flipV="1">
            <a:off x="4819650" y="3342373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43" name="Line 9"/>
          <p:cNvSpPr>
            <a:spLocks noChangeShapeType="1"/>
          </p:cNvSpPr>
          <p:nvPr/>
        </p:nvSpPr>
        <p:spPr bwMode="auto">
          <a:xfrm flipH="1">
            <a:off x="4819650" y="3780523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9944" name="Group 10"/>
          <p:cNvGrpSpPr>
            <a:grpSpLocks/>
          </p:cNvGrpSpPr>
          <p:nvPr/>
        </p:nvGrpSpPr>
        <p:grpSpPr bwMode="auto">
          <a:xfrm>
            <a:off x="5251450" y="2494648"/>
            <a:ext cx="247650" cy="654050"/>
            <a:chOff x="3308" y="1736"/>
            <a:chExt cx="156" cy="412"/>
          </a:xfrm>
        </p:grpSpPr>
        <p:sp>
          <p:nvSpPr>
            <p:cNvPr id="40025" name="Line 11"/>
            <p:cNvSpPr>
              <a:spLocks noChangeShapeType="1"/>
            </p:cNvSpPr>
            <p:nvPr/>
          </p:nvSpPr>
          <p:spPr bwMode="auto">
            <a:xfrm flipH="1" flipV="1">
              <a:off x="3312" y="177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26" name="Line 12"/>
            <p:cNvSpPr>
              <a:spLocks noChangeShapeType="1"/>
            </p:cNvSpPr>
            <p:nvPr/>
          </p:nvSpPr>
          <p:spPr bwMode="auto">
            <a:xfrm flipH="1" flipV="1">
              <a:off x="3310" y="191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27" name="Line 13"/>
            <p:cNvSpPr>
              <a:spLocks noChangeShapeType="1"/>
            </p:cNvSpPr>
            <p:nvPr/>
          </p:nvSpPr>
          <p:spPr bwMode="auto">
            <a:xfrm flipH="1" flipV="1">
              <a:off x="3308" y="204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28" name="Line 14"/>
            <p:cNvSpPr>
              <a:spLocks noChangeShapeType="1"/>
            </p:cNvSpPr>
            <p:nvPr/>
          </p:nvSpPr>
          <p:spPr bwMode="auto">
            <a:xfrm flipV="1">
              <a:off x="3308" y="197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29" name="Line 15"/>
            <p:cNvSpPr>
              <a:spLocks noChangeShapeType="1"/>
            </p:cNvSpPr>
            <p:nvPr/>
          </p:nvSpPr>
          <p:spPr bwMode="auto">
            <a:xfrm flipV="1">
              <a:off x="3312" y="184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30" name="Line 16"/>
            <p:cNvSpPr>
              <a:spLocks noChangeShapeType="1"/>
            </p:cNvSpPr>
            <p:nvPr/>
          </p:nvSpPr>
          <p:spPr bwMode="auto">
            <a:xfrm flipV="1">
              <a:off x="3314" y="173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31" name="Line 17"/>
            <p:cNvSpPr>
              <a:spLocks noChangeShapeType="1"/>
            </p:cNvSpPr>
            <p:nvPr/>
          </p:nvSpPr>
          <p:spPr bwMode="auto">
            <a:xfrm flipV="1">
              <a:off x="3386" y="2117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945" name="Group 18"/>
          <p:cNvGrpSpPr>
            <a:grpSpLocks/>
          </p:cNvGrpSpPr>
          <p:nvPr/>
        </p:nvGrpSpPr>
        <p:grpSpPr bwMode="auto">
          <a:xfrm>
            <a:off x="5003800" y="6025248"/>
            <a:ext cx="762000" cy="304800"/>
            <a:chOff x="3152" y="3960"/>
            <a:chExt cx="480" cy="192"/>
          </a:xfrm>
        </p:grpSpPr>
        <p:sp>
          <p:nvSpPr>
            <p:cNvPr id="40022" name="Line 19"/>
            <p:cNvSpPr>
              <a:spLocks noChangeShapeType="1"/>
            </p:cNvSpPr>
            <p:nvPr/>
          </p:nvSpPr>
          <p:spPr bwMode="auto">
            <a:xfrm>
              <a:off x="3152" y="396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23" name="Line 20"/>
            <p:cNvSpPr>
              <a:spLocks noChangeShapeType="1"/>
            </p:cNvSpPr>
            <p:nvPr/>
          </p:nvSpPr>
          <p:spPr bwMode="auto">
            <a:xfrm>
              <a:off x="3248" y="405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24" name="Line 21"/>
            <p:cNvSpPr>
              <a:spLocks noChangeShapeType="1"/>
            </p:cNvSpPr>
            <p:nvPr/>
          </p:nvSpPr>
          <p:spPr bwMode="auto">
            <a:xfrm>
              <a:off x="3344" y="415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946" name="Group 22"/>
          <p:cNvGrpSpPr>
            <a:grpSpLocks/>
          </p:cNvGrpSpPr>
          <p:nvPr/>
        </p:nvGrpSpPr>
        <p:grpSpPr bwMode="auto">
          <a:xfrm>
            <a:off x="3590925" y="2532748"/>
            <a:ext cx="247650" cy="654050"/>
            <a:chOff x="2262" y="1760"/>
            <a:chExt cx="156" cy="412"/>
          </a:xfrm>
        </p:grpSpPr>
        <p:sp>
          <p:nvSpPr>
            <p:cNvPr id="40015" name="Line 23"/>
            <p:cNvSpPr>
              <a:spLocks noChangeShapeType="1"/>
            </p:cNvSpPr>
            <p:nvPr/>
          </p:nvSpPr>
          <p:spPr bwMode="auto">
            <a:xfrm flipH="1" flipV="1">
              <a:off x="2266" y="180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16" name="Line 24"/>
            <p:cNvSpPr>
              <a:spLocks noChangeShapeType="1"/>
            </p:cNvSpPr>
            <p:nvPr/>
          </p:nvSpPr>
          <p:spPr bwMode="auto">
            <a:xfrm flipH="1" flipV="1">
              <a:off x="2264" y="193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17" name="Line 25"/>
            <p:cNvSpPr>
              <a:spLocks noChangeShapeType="1"/>
            </p:cNvSpPr>
            <p:nvPr/>
          </p:nvSpPr>
          <p:spPr bwMode="auto">
            <a:xfrm flipH="1" flipV="1">
              <a:off x="2262" y="207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18" name="Line 26"/>
            <p:cNvSpPr>
              <a:spLocks noChangeShapeType="1"/>
            </p:cNvSpPr>
            <p:nvPr/>
          </p:nvSpPr>
          <p:spPr bwMode="auto">
            <a:xfrm flipV="1">
              <a:off x="2262" y="200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19" name="Line 27"/>
            <p:cNvSpPr>
              <a:spLocks noChangeShapeType="1"/>
            </p:cNvSpPr>
            <p:nvPr/>
          </p:nvSpPr>
          <p:spPr bwMode="auto">
            <a:xfrm flipV="1">
              <a:off x="2266" y="186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20" name="Line 28"/>
            <p:cNvSpPr>
              <a:spLocks noChangeShapeType="1"/>
            </p:cNvSpPr>
            <p:nvPr/>
          </p:nvSpPr>
          <p:spPr bwMode="auto">
            <a:xfrm flipV="1">
              <a:off x="2268" y="176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21" name="Line 29"/>
            <p:cNvSpPr>
              <a:spLocks noChangeShapeType="1"/>
            </p:cNvSpPr>
            <p:nvPr/>
          </p:nvSpPr>
          <p:spPr bwMode="auto">
            <a:xfrm flipV="1">
              <a:off x="2340" y="214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947" name="Line 30"/>
          <p:cNvSpPr>
            <a:spLocks noChangeShapeType="1"/>
          </p:cNvSpPr>
          <p:nvPr/>
        </p:nvSpPr>
        <p:spPr bwMode="auto">
          <a:xfrm flipH="1">
            <a:off x="3711575" y="3196323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48" name="Line 31"/>
          <p:cNvSpPr>
            <a:spLocks noChangeShapeType="1"/>
          </p:cNvSpPr>
          <p:nvPr/>
        </p:nvSpPr>
        <p:spPr bwMode="auto">
          <a:xfrm>
            <a:off x="5375275" y="3145523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49" name="Line 32"/>
          <p:cNvSpPr>
            <a:spLocks noChangeShapeType="1"/>
          </p:cNvSpPr>
          <p:nvPr/>
        </p:nvSpPr>
        <p:spPr bwMode="auto">
          <a:xfrm>
            <a:off x="5378450" y="4809223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50" name="Line 33"/>
          <p:cNvSpPr>
            <a:spLocks noChangeShapeType="1"/>
          </p:cNvSpPr>
          <p:nvPr/>
        </p:nvSpPr>
        <p:spPr bwMode="auto">
          <a:xfrm>
            <a:off x="3683000" y="2161273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51" name="Line 34"/>
          <p:cNvSpPr>
            <a:spLocks noChangeShapeType="1"/>
          </p:cNvSpPr>
          <p:nvPr/>
        </p:nvSpPr>
        <p:spPr bwMode="auto">
          <a:xfrm>
            <a:off x="3695700" y="2164448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52" name="Line 35"/>
          <p:cNvSpPr>
            <a:spLocks noChangeShapeType="1"/>
          </p:cNvSpPr>
          <p:nvPr/>
        </p:nvSpPr>
        <p:spPr bwMode="auto">
          <a:xfrm flipH="1" flipV="1">
            <a:off x="5356225" y="2196198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53" name="Text Box 36"/>
          <p:cNvSpPr txBox="1">
            <a:spLocks noChangeArrowheads="1"/>
          </p:cNvSpPr>
          <p:nvPr/>
        </p:nvSpPr>
        <p:spPr bwMode="auto">
          <a:xfrm>
            <a:off x="2867025" y="2529573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B1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9954" name="Text Box 37"/>
          <p:cNvSpPr txBox="1">
            <a:spLocks noChangeArrowheads="1"/>
          </p:cNvSpPr>
          <p:nvPr/>
        </p:nvSpPr>
        <p:spPr bwMode="auto">
          <a:xfrm>
            <a:off x="5241925" y="4285348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955" name="Text Box 38"/>
          <p:cNvSpPr txBox="1">
            <a:spLocks noChangeArrowheads="1"/>
          </p:cNvSpPr>
          <p:nvPr/>
        </p:nvSpPr>
        <p:spPr bwMode="auto">
          <a:xfrm>
            <a:off x="4057650" y="4015473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956" name="Text Box 39"/>
          <p:cNvSpPr txBox="1">
            <a:spLocks noChangeArrowheads="1"/>
          </p:cNvSpPr>
          <p:nvPr/>
        </p:nvSpPr>
        <p:spPr bwMode="auto">
          <a:xfrm>
            <a:off x="5203825" y="3313798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957" name="Text Box 40"/>
          <p:cNvSpPr txBox="1">
            <a:spLocks noChangeArrowheads="1"/>
          </p:cNvSpPr>
          <p:nvPr/>
        </p:nvSpPr>
        <p:spPr bwMode="auto">
          <a:xfrm>
            <a:off x="5451475" y="2545448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L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9958" name="Text Box 41"/>
          <p:cNvSpPr txBox="1">
            <a:spLocks noChangeArrowheads="1"/>
          </p:cNvSpPr>
          <p:nvPr/>
        </p:nvSpPr>
        <p:spPr bwMode="auto">
          <a:xfrm>
            <a:off x="4102100" y="1123048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V</a:t>
            </a:r>
            <a:r>
              <a:rPr kumimoji="0" lang="en-US" sz="3200" baseline="-25000">
                <a:solidFill>
                  <a:srgbClr val="FF0000"/>
                </a:solidFill>
              </a:rPr>
              <a:t>CC</a:t>
            </a:r>
            <a:endParaRPr kumimoji="0" lang="en-US" sz="3200">
              <a:solidFill>
                <a:srgbClr val="FF0000"/>
              </a:solidFill>
            </a:endParaRPr>
          </a:p>
        </p:txBody>
      </p:sp>
      <p:grpSp>
        <p:nvGrpSpPr>
          <p:cNvPr id="39959" name="Group 42"/>
          <p:cNvGrpSpPr>
            <a:grpSpLocks/>
          </p:cNvGrpSpPr>
          <p:nvPr/>
        </p:nvGrpSpPr>
        <p:grpSpPr bwMode="auto">
          <a:xfrm>
            <a:off x="5257800" y="5028298"/>
            <a:ext cx="247650" cy="654050"/>
            <a:chOff x="3312" y="3332"/>
            <a:chExt cx="156" cy="412"/>
          </a:xfrm>
        </p:grpSpPr>
        <p:sp>
          <p:nvSpPr>
            <p:cNvPr id="40008" name="Line 43"/>
            <p:cNvSpPr>
              <a:spLocks noChangeShapeType="1"/>
            </p:cNvSpPr>
            <p:nvPr/>
          </p:nvSpPr>
          <p:spPr bwMode="auto">
            <a:xfrm flipH="1" flipV="1">
              <a:off x="3316" y="337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09" name="Line 44"/>
            <p:cNvSpPr>
              <a:spLocks noChangeShapeType="1"/>
            </p:cNvSpPr>
            <p:nvPr/>
          </p:nvSpPr>
          <p:spPr bwMode="auto">
            <a:xfrm flipH="1" flipV="1">
              <a:off x="3314" y="350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10" name="Line 45"/>
            <p:cNvSpPr>
              <a:spLocks noChangeShapeType="1"/>
            </p:cNvSpPr>
            <p:nvPr/>
          </p:nvSpPr>
          <p:spPr bwMode="auto">
            <a:xfrm flipH="1" flipV="1">
              <a:off x="3312" y="364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11" name="Line 46"/>
            <p:cNvSpPr>
              <a:spLocks noChangeShapeType="1"/>
            </p:cNvSpPr>
            <p:nvPr/>
          </p:nvSpPr>
          <p:spPr bwMode="auto">
            <a:xfrm flipV="1">
              <a:off x="3312" y="357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12" name="Line 47"/>
            <p:cNvSpPr>
              <a:spLocks noChangeShapeType="1"/>
            </p:cNvSpPr>
            <p:nvPr/>
          </p:nvSpPr>
          <p:spPr bwMode="auto">
            <a:xfrm flipV="1">
              <a:off x="3316" y="34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13" name="Line 48"/>
            <p:cNvSpPr>
              <a:spLocks noChangeShapeType="1"/>
            </p:cNvSpPr>
            <p:nvPr/>
          </p:nvSpPr>
          <p:spPr bwMode="auto">
            <a:xfrm flipV="1">
              <a:off x="3318" y="333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14" name="Line 49"/>
            <p:cNvSpPr>
              <a:spLocks noChangeShapeType="1"/>
            </p:cNvSpPr>
            <p:nvPr/>
          </p:nvSpPr>
          <p:spPr bwMode="auto">
            <a:xfrm flipV="1">
              <a:off x="3390" y="37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960" name="Group 50"/>
          <p:cNvGrpSpPr>
            <a:grpSpLocks/>
          </p:cNvGrpSpPr>
          <p:nvPr/>
        </p:nvGrpSpPr>
        <p:grpSpPr bwMode="auto">
          <a:xfrm>
            <a:off x="3616325" y="4745723"/>
            <a:ext cx="247650" cy="654050"/>
            <a:chOff x="2278" y="3154"/>
            <a:chExt cx="156" cy="412"/>
          </a:xfrm>
        </p:grpSpPr>
        <p:sp>
          <p:nvSpPr>
            <p:cNvPr id="40001" name="Line 51"/>
            <p:cNvSpPr>
              <a:spLocks noChangeShapeType="1"/>
            </p:cNvSpPr>
            <p:nvPr/>
          </p:nvSpPr>
          <p:spPr bwMode="auto">
            <a:xfrm flipH="1" flipV="1">
              <a:off x="2282" y="31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02" name="Line 52"/>
            <p:cNvSpPr>
              <a:spLocks noChangeShapeType="1"/>
            </p:cNvSpPr>
            <p:nvPr/>
          </p:nvSpPr>
          <p:spPr bwMode="auto">
            <a:xfrm flipH="1" flipV="1">
              <a:off x="2280" y="332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03" name="Line 53"/>
            <p:cNvSpPr>
              <a:spLocks noChangeShapeType="1"/>
            </p:cNvSpPr>
            <p:nvPr/>
          </p:nvSpPr>
          <p:spPr bwMode="auto">
            <a:xfrm flipH="1" flipV="1">
              <a:off x="2278" y="346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04" name="Line 54"/>
            <p:cNvSpPr>
              <a:spLocks noChangeShapeType="1"/>
            </p:cNvSpPr>
            <p:nvPr/>
          </p:nvSpPr>
          <p:spPr bwMode="auto">
            <a:xfrm flipV="1">
              <a:off x="2278" y="339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05" name="Line 55"/>
            <p:cNvSpPr>
              <a:spLocks noChangeShapeType="1"/>
            </p:cNvSpPr>
            <p:nvPr/>
          </p:nvSpPr>
          <p:spPr bwMode="auto">
            <a:xfrm flipV="1">
              <a:off x="2282" y="32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06" name="Line 56"/>
            <p:cNvSpPr>
              <a:spLocks noChangeShapeType="1"/>
            </p:cNvSpPr>
            <p:nvPr/>
          </p:nvSpPr>
          <p:spPr bwMode="auto">
            <a:xfrm flipV="1">
              <a:off x="2284" y="315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07" name="Line 57"/>
            <p:cNvSpPr>
              <a:spLocks noChangeShapeType="1"/>
            </p:cNvSpPr>
            <p:nvPr/>
          </p:nvSpPr>
          <p:spPr bwMode="auto">
            <a:xfrm flipV="1">
              <a:off x="2356" y="353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961" name="Group 58"/>
          <p:cNvGrpSpPr>
            <a:grpSpLocks/>
          </p:cNvGrpSpPr>
          <p:nvPr/>
        </p:nvGrpSpPr>
        <p:grpSpPr bwMode="auto">
          <a:xfrm>
            <a:off x="3365500" y="6015723"/>
            <a:ext cx="762000" cy="304800"/>
            <a:chOff x="2120" y="3954"/>
            <a:chExt cx="480" cy="192"/>
          </a:xfrm>
        </p:grpSpPr>
        <p:sp>
          <p:nvSpPr>
            <p:cNvPr id="39998" name="Line 59"/>
            <p:cNvSpPr>
              <a:spLocks noChangeShapeType="1"/>
            </p:cNvSpPr>
            <p:nvPr/>
          </p:nvSpPr>
          <p:spPr bwMode="auto">
            <a:xfrm>
              <a:off x="2120" y="395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999" name="Line 60"/>
            <p:cNvSpPr>
              <a:spLocks noChangeShapeType="1"/>
            </p:cNvSpPr>
            <p:nvPr/>
          </p:nvSpPr>
          <p:spPr bwMode="auto">
            <a:xfrm>
              <a:off x="2216" y="405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000" name="Line 61"/>
            <p:cNvSpPr>
              <a:spLocks noChangeShapeType="1"/>
            </p:cNvSpPr>
            <p:nvPr/>
          </p:nvSpPr>
          <p:spPr bwMode="auto">
            <a:xfrm>
              <a:off x="2312" y="414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962" name="Line 62"/>
          <p:cNvSpPr>
            <a:spLocks noChangeShapeType="1"/>
          </p:cNvSpPr>
          <p:nvPr/>
        </p:nvSpPr>
        <p:spPr bwMode="auto">
          <a:xfrm>
            <a:off x="3743325" y="5399773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63" name="Text Box 63"/>
          <p:cNvSpPr txBox="1">
            <a:spLocks noChangeArrowheads="1"/>
          </p:cNvSpPr>
          <p:nvPr/>
        </p:nvSpPr>
        <p:spPr bwMode="auto">
          <a:xfrm>
            <a:off x="2857500" y="4780648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B2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9964" name="Text Box 64"/>
          <p:cNvSpPr txBox="1">
            <a:spLocks noChangeArrowheads="1"/>
          </p:cNvSpPr>
          <p:nvPr/>
        </p:nvSpPr>
        <p:spPr bwMode="auto">
          <a:xfrm>
            <a:off x="5464175" y="5091798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F0000"/>
                </a:solidFill>
              </a:rPr>
              <a:t>R</a:t>
            </a:r>
            <a:r>
              <a:rPr kumimoji="0" lang="en-US" sz="3200" baseline="-25000">
                <a:solidFill>
                  <a:srgbClr val="FF0000"/>
                </a:solidFill>
              </a:rPr>
              <a:t>E</a:t>
            </a:r>
            <a:endParaRPr kumimoji="0" lang="en-US" sz="3200">
              <a:solidFill>
                <a:srgbClr val="FF0000"/>
              </a:solidFill>
            </a:endParaRPr>
          </a:p>
        </p:txBody>
      </p:sp>
      <p:sp>
        <p:nvSpPr>
          <p:cNvPr id="39965" name="Oval 65"/>
          <p:cNvSpPr>
            <a:spLocks noChangeArrowheads="1"/>
          </p:cNvSpPr>
          <p:nvPr/>
        </p:nvSpPr>
        <p:spPr bwMode="auto">
          <a:xfrm>
            <a:off x="4451350" y="1700898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66" name="Line 66"/>
          <p:cNvSpPr>
            <a:spLocks noChangeShapeType="1"/>
          </p:cNvSpPr>
          <p:nvPr/>
        </p:nvSpPr>
        <p:spPr bwMode="auto">
          <a:xfrm>
            <a:off x="4543425" y="1919973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67" name="Line 67"/>
          <p:cNvSpPr>
            <a:spLocks noChangeShapeType="1"/>
          </p:cNvSpPr>
          <p:nvPr/>
        </p:nvSpPr>
        <p:spPr bwMode="auto">
          <a:xfrm flipH="1">
            <a:off x="5381625" y="5685523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68" name="Line 68"/>
          <p:cNvSpPr>
            <a:spLocks noChangeShapeType="1"/>
          </p:cNvSpPr>
          <p:nvPr/>
        </p:nvSpPr>
        <p:spPr bwMode="auto">
          <a:xfrm>
            <a:off x="2727325" y="3380473"/>
            <a:ext cx="984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9969" name="Group 69"/>
          <p:cNvGrpSpPr>
            <a:grpSpLocks/>
          </p:cNvGrpSpPr>
          <p:nvPr/>
        </p:nvGrpSpPr>
        <p:grpSpPr bwMode="auto">
          <a:xfrm>
            <a:off x="2466975" y="3358248"/>
            <a:ext cx="482600" cy="949325"/>
            <a:chOff x="1554" y="2280"/>
            <a:chExt cx="304" cy="598"/>
          </a:xfrm>
        </p:grpSpPr>
        <p:grpSp>
          <p:nvGrpSpPr>
            <p:cNvPr id="39993" name="Group 70"/>
            <p:cNvGrpSpPr>
              <a:grpSpLocks/>
            </p:cNvGrpSpPr>
            <p:nvPr/>
          </p:nvGrpSpPr>
          <p:grpSpPr bwMode="auto">
            <a:xfrm rot="-5400002">
              <a:off x="1650" y="2440"/>
              <a:ext cx="110" cy="304"/>
              <a:chOff x="1650" y="2440"/>
              <a:chExt cx="111" cy="304"/>
            </a:xfrm>
          </p:grpSpPr>
          <p:sp>
            <p:nvSpPr>
              <p:cNvPr id="39996" name="Line 71"/>
              <p:cNvSpPr>
                <a:spLocks noChangeShapeType="1"/>
              </p:cNvSpPr>
              <p:nvPr/>
            </p:nvSpPr>
            <p:spPr bwMode="auto">
              <a:xfrm>
                <a:off x="1761" y="2440"/>
                <a:ext cx="0" cy="30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97" name="Freeform 72"/>
              <p:cNvSpPr>
                <a:spLocks noChangeArrowheads="1"/>
              </p:cNvSpPr>
              <p:nvPr/>
            </p:nvSpPr>
            <p:spPr bwMode="auto">
              <a:xfrm>
                <a:off x="1650" y="2440"/>
                <a:ext cx="54" cy="293"/>
              </a:xfrm>
              <a:custGeom>
                <a:avLst/>
                <a:gdLst>
                  <a:gd name="T0" fmla="*/ 0 w 97"/>
                  <a:gd name="T1" fmla="*/ 0 h 455"/>
                  <a:gd name="T2" fmla="*/ 14 w 97"/>
                  <a:gd name="T3" fmla="*/ 35 h 455"/>
                  <a:gd name="T4" fmla="*/ 14 w 97"/>
                  <a:gd name="T5" fmla="*/ 88 h 455"/>
                  <a:gd name="T6" fmla="*/ 2 w 97"/>
                  <a:gd name="T7" fmla="*/ 122 h 4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455"/>
                  <a:gd name="T14" fmla="*/ 97 w 97"/>
                  <a:gd name="T15" fmla="*/ 455 h 4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455">
                    <a:moveTo>
                      <a:pt x="0" y="0"/>
                    </a:moveTo>
                    <a:cubicBezTo>
                      <a:pt x="14" y="21"/>
                      <a:pt x="69" y="79"/>
                      <a:pt x="83" y="134"/>
                    </a:cubicBezTo>
                    <a:cubicBezTo>
                      <a:pt x="97" y="189"/>
                      <a:pt x="95" y="278"/>
                      <a:pt x="83" y="331"/>
                    </a:cubicBezTo>
                    <a:cubicBezTo>
                      <a:pt x="71" y="384"/>
                      <a:pt x="26" y="429"/>
                      <a:pt x="11" y="45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9994" name="Line 73"/>
            <p:cNvSpPr>
              <a:spLocks noChangeShapeType="1"/>
            </p:cNvSpPr>
            <p:nvPr/>
          </p:nvSpPr>
          <p:spPr bwMode="auto">
            <a:xfrm flipH="1" flipV="1">
              <a:off x="1705" y="2609"/>
              <a:ext cx="0" cy="2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995" name="Line 74"/>
            <p:cNvSpPr>
              <a:spLocks noChangeShapeType="1"/>
            </p:cNvSpPr>
            <p:nvPr/>
          </p:nvSpPr>
          <p:spPr bwMode="auto">
            <a:xfrm flipH="1" flipV="1">
              <a:off x="1704" y="2280"/>
              <a:ext cx="0" cy="2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970" name="Text Box 75"/>
          <p:cNvSpPr txBox="1">
            <a:spLocks noChangeArrowheads="1"/>
          </p:cNvSpPr>
          <p:nvPr/>
        </p:nvSpPr>
        <p:spPr bwMode="auto">
          <a:xfrm>
            <a:off x="1933120" y="253547"/>
            <a:ext cx="5732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>
                <a:latin typeface="Calibri" pitchFamily="34" charset="0"/>
              </a:rPr>
              <a:t>A </a:t>
            </a:r>
            <a:r>
              <a:rPr kumimoji="0" lang="en-US" sz="2000" b="0" dirty="0" err="1">
                <a:latin typeface="Calibri" pitchFamily="34" charset="0"/>
              </a:rPr>
              <a:t>configuração</a:t>
            </a:r>
            <a:r>
              <a:rPr kumimoji="0" lang="en-US" sz="2000" b="0" dirty="0">
                <a:latin typeface="Calibri" pitchFamily="34" charset="0"/>
              </a:rPr>
              <a:t> do </a:t>
            </a:r>
            <a:r>
              <a:rPr kumimoji="0" lang="en-US" sz="2000" b="0" dirty="0" err="1">
                <a:latin typeface="Calibri" pitchFamily="34" charset="0"/>
              </a:rPr>
              <a:t>coletor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comum</a:t>
            </a:r>
            <a:r>
              <a:rPr kumimoji="0" lang="en-US" sz="2000" b="0" dirty="0">
                <a:latin typeface="Calibri" pitchFamily="34" charset="0"/>
              </a:rPr>
              <a:t> é </a:t>
            </a:r>
            <a:r>
              <a:rPr kumimoji="0" lang="en-US" sz="2000" b="0" dirty="0" err="1">
                <a:latin typeface="Calibri" pitchFamily="34" charset="0"/>
              </a:rPr>
              <a:t>mostrada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abaixo</a:t>
            </a:r>
            <a:r>
              <a:rPr kumimoji="0"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51276" name="Text Box 76"/>
          <p:cNvSpPr txBox="1">
            <a:spLocks noChangeArrowheads="1"/>
          </p:cNvSpPr>
          <p:nvPr/>
        </p:nvSpPr>
        <p:spPr bwMode="auto">
          <a:xfrm>
            <a:off x="482600" y="890361"/>
            <a:ext cx="2848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>
                <a:latin typeface="Calibri" pitchFamily="34" charset="0"/>
              </a:rPr>
              <a:t>O </a:t>
            </a:r>
            <a:r>
              <a:rPr kumimoji="0" lang="en-US" sz="2000" b="0" dirty="0" err="1">
                <a:latin typeface="Calibri" pitchFamily="34" charset="0"/>
              </a:rPr>
              <a:t>ganho</a:t>
            </a:r>
            <a:r>
              <a:rPr kumimoji="0" lang="en-US" sz="2000" b="0" dirty="0">
                <a:latin typeface="Calibri" pitchFamily="34" charset="0"/>
              </a:rPr>
              <a:t> de </a:t>
            </a:r>
            <a:r>
              <a:rPr kumimoji="0" lang="en-US" sz="2000" b="0" dirty="0" err="1">
                <a:latin typeface="Calibri" pitchFamily="34" charset="0"/>
              </a:rPr>
              <a:t>tensão</a:t>
            </a:r>
            <a:r>
              <a:rPr kumimoji="0" lang="en-US" sz="2000" b="0" dirty="0">
                <a:latin typeface="Calibri" pitchFamily="34" charset="0"/>
              </a:rPr>
              <a:t> é alto.</a:t>
            </a:r>
          </a:p>
        </p:txBody>
      </p:sp>
      <p:sp>
        <p:nvSpPr>
          <p:cNvPr id="51277" name="AutoShape 77"/>
          <p:cNvSpPr>
            <a:spLocks noChangeArrowheads="1"/>
          </p:cNvSpPr>
          <p:nvPr/>
        </p:nvSpPr>
        <p:spPr bwMode="auto">
          <a:xfrm>
            <a:off x="5454650" y="3139173"/>
            <a:ext cx="1196975" cy="327025"/>
          </a:xfrm>
          <a:prstGeom prst="rightArrow">
            <a:avLst>
              <a:gd name="adj1" fmla="val 51454"/>
              <a:gd name="adj2" fmla="val 37856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111125" y="4729848"/>
            <a:ext cx="1793875" cy="434975"/>
            <a:chOff x="70" y="3144"/>
            <a:chExt cx="1130" cy="274"/>
          </a:xfrm>
        </p:grpSpPr>
        <p:grpSp>
          <p:nvGrpSpPr>
            <p:cNvPr id="39987" name="Group 79"/>
            <p:cNvGrpSpPr>
              <a:grpSpLocks/>
            </p:cNvGrpSpPr>
            <p:nvPr/>
          </p:nvGrpSpPr>
          <p:grpSpPr bwMode="auto">
            <a:xfrm>
              <a:off x="70" y="3144"/>
              <a:ext cx="564" cy="274"/>
              <a:chOff x="70" y="3144"/>
              <a:chExt cx="564" cy="274"/>
            </a:xfrm>
          </p:grpSpPr>
          <p:sp>
            <p:nvSpPr>
              <p:cNvPr id="39991" name="Freeform 80"/>
              <p:cNvSpPr>
                <a:spLocks noChangeArrowheads="1"/>
              </p:cNvSpPr>
              <p:nvPr/>
            </p:nvSpPr>
            <p:spPr bwMode="auto">
              <a:xfrm>
                <a:off x="70" y="3144"/>
                <a:ext cx="280" cy="136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92" name="Freeform 81"/>
              <p:cNvSpPr>
                <a:spLocks noChangeArrowheads="1"/>
              </p:cNvSpPr>
              <p:nvPr/>
            </p:nvSpPr>
            <p:spPr bwMode="auto">
              <a:xfrm flipV="1">
                <a:off x="352" y="3280"/>
                <a:ext cx="280" cy="136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9988" name="Group 82"/>
            <p:cNvGrpSpPr>
              <a:grpSpLocks/>
            </p:cNvGrpSpPr>
            <p:nvPr/>
          </p:nvGrpSpPr>
          <p:grpSpPr bwMode="auto">
            <a:xfrm>
              <a:off x="636" y="3144"/>
              <a:ext cx="564" cy="274"/>
              <a:chOff x="636" y="3144"/>
              <a:chExt cx="564" cy="274"/>
            </a:xfrm>
          </p:grpSpPr>
          <p:sp>
            <p:nvSpPr>
              <p:cNvPr id="39989" name="Freeform 83"/>
              <p:cNvSpPr>
                <a:spLocks noChangeArrowheads="1"/>
              </p:cNvSpPr>
              <p:nvPr/>
            </p:nvSpPr>
            <p:spPr bwMode="auto">
              <a:xfrm>
                <a:off x="636" y="3144"/>
                <a:ext cx="280" cy="136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90" name="Freeform 84"/>
              <p:cNvSpPr>
                <a:spLocks noChangeArrowheads="1"/>
              </p:cNvSpPr>
              <p:nvPr/>
            </p:nvSpPr>
            <p:spPr bwMode="auto">
              <a:xfrm flipV="1">
                <a:off x="918" y="3282"/>
                <a:ext cx="280" cy="136"/>
              </a:xfrm>
              <a:custGeom>
                <a:avLst/>
                <a:gdLst>
                  <a:gd name="T0" fmla="*/ 19 w 1066"/>
                  <a:gd name="T1" fmla="*/ 2 h 1065"/>
                  <a:gd name="T2" fmla="*/ 14 w 1066"/>
                  <a:gd name="T3" fmla="*/ 1 h 1065"/>
                  <a:gd name="T4" fmla="*/ 10 w 1066"/>
                  <a:gd name="T5" fmla="*/ 0 h 1065"/>
                  <a:gd name="T6" fmla="*/ 6 w 1066"/>
                  <a:gd name="T7" fmla="*/ 1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39974" name="Group 85"/>
          <p:cNvGrpSpPr>
            <a:grpSpLocks/>
          </p:cNvGrpSpPr>
          <p:nvPr/>
        </p:nvGrpSpPr>
        <p:grpSpPr bwMode="auto">
          <a:xfrm>
            <a:off x="2333625" y="4275823"/>
            <a:ext cx="762000" cy="304800"/>
            <a:chOff x="1470" y="2858"/>
            <a:chExt cx="480" cy="192"/>
          </a:xfrm>
        </p:grpSpPr>
        <p:sp>
          <p:nvSpPr>
            <p:cNvPr id="39984" name="Line 86"/>
            <p:cNvSpPr>
              <a:spLocks noChangeShapeType="1"/>
            </p:cNvSpPr>
            <p:nvPr/>
          </p:nvSpPr>
          <p:spPr bwMode="auto">
            <a:xfrm>
              <a:off x="1470" y="285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985" name="Line 87"/>
            <p:cNvSpPr>
              <a:spLocks noChangeShapeType="1"/>
            </p:cNvSpPr>
            <p:nvPr/>
          </p:nvSpPr>
          <p:spPr bwMode="auto">
            <a:xfrm>
              <a:off x="1566" y="295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986" name="Line 88"/>
            <p:cNvSpPr>
              <a:spLocks noChangeShapeType="1"/>
            </p:cNvSpPr>
            <p:nvPr/>
          </p:nvSpPr>
          <p:spPr bwMode="auto">
            <a:xfrm>
              <a:off x="1662" y="305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6724650" y="1843773"/>
            <a:ext cx="1793875" cy="2914650"/>
            <a:chOff x="4236" y="1326"/>
            <a:chExt cx="1130" cy="1836"/>
          </a:xfrm>
        </p:grpSpPr>
        <p:grpSp>
          <p:nvGrpSpPr>
            <p:cNvPr id="39978" name="Group 90"/>
            <p:cNvGrpSpPr>
              <a:grpSpLocks/>
            </p:cNvGrpSpPr>
            <p:nvPr/>
          </p:nvGrpSpPr>
          <p:grpSpPr bwMode="auto">
            <a:xfrm>
              <a:off x="4236" y="1326"/>
              <a:ext cx="563" cy="1830"/>
              <a:chOff x="4236" y="1326"/>
              <a:chExt cx="563" cy="1830"/>
            </a:xfrm>
          </p:grpSpPr>
          <p:sp>
            <p:nvSpPr>
              <p:cNvPr id="39982" name="Freeform 91"/>
              <p:cNvSpPr>
                <a:spLocks noChangeArrowheads="1"/>
              </p:cNvSpPr>
              <p:nvPr/>
            </p:nvSpPr>
            <p:spPr bwMode="auto">
              <a:xfrm>
                <a:off x="4236" y="1326"/>
                <a:ext cx="280" cy="914"/>
              </a:xfrm>
              <a:custGeom>
                <a:avLst/>
                <a:gdLst>
                  <a:gd name="T0" fmla="*/ 19 w 1066"/>
                  <a:gd name="T1" fmla="*/ 673 h 1065"/>
                  <a:gd name="T2" fmla="*/ 14 w 1066"/>
                  <a:gd name="T3" fmla="*/ 176 h 1065"/>
                  <a:gd name="T4" fmla="*/ 10 w 1066"/>
                  <a:gd name="T5" fmla="*/ 7 h 1065"/>
                  <a:gd name="T6" fmla="*/ 6 w 1066"/>
                  <a:gd name="T7" fmla="*/ 137 h 1065"/>
                  <a:gd name="T8" fmla="*/ 0 w 1066"/>
                  <a:gd name="T9" fmla="*/ 673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83" name="Freeform 92"/>
              <p:cNvSpPr>
                <a:spLocks noChangeArrowheads="1"/>
              </p:cNvSpPr>
              <p:nvPr/>
            </p:nvSpPr>
            <p:spPr bwMode="auto">
              <a:xfrm flipV="1">
                <a:off x="4519" y="2242"/>
                <a:ext cx="280" cy="914"/>
              </a:xfrm>
              <a:custGeom>
                <a:avLst/>
                <a:gdLst>
                  <a:gd name="T0" fmla="*/ 19 w 1066"/>
                  <a:gd name="T1" fmla="*/ 673 h 1065"/>
                  <a:gd name="T2" fmla="*/ 14 w 1066"/>
                  <a:gd name="T3" fmla="*/ 176 h 1065"/>
                  <a:gd name="T4" fmla="*/ 10 w 1066"/>
                  <a:gd name="T5" fmla="*/ 7 h 1065"/>
                  <a:gd name="T6" fmla="*/ 6 w 1066"/>
                  <a:gd name="T7" fmla="*/ 137 h 1065"/>
                  <a:gd name="T8" fmla="*/ 0 w 1066"/>
                  <a:gd name="T9" fmla="*/ 673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9979" name="Group 93"/>
            <p:cNvGrpSpPr>
              <a:grpSpLocks/>
            </p:cNvGrpSpPr>
            <p:nvPr/>
          </p:nvGrpSpPr>
          <p:grpSpPr bwMode="auto">
            <a:xfrm>
              <a:off x="4801" y="1332"/>
              <a:ext cx="563" cy="1830"/>
              <a:chOff x="4801" y="1332"/>
              <a:chExt cx="564" cy="1830"/>
            </a:xfrm>
          </p:grpSpPr>
          <p:sp>
            <p:nvSpPr>
              <p:cNvPr id="39980" name="Freeform 94"/>
              <p:cNvSpPr>
                <a:spLocks noChangeArrowheads="1"/>
              </p:cNvSpPr>
              <p:nvPr/>
            </p:nvSpPr>
            <p:spPr bwMode="auto">
              <a:xfrm>
                <a:off x="4801" y="1332"/>
                <a:ext cx="280" cy="914"/>
              </a:xfrm>
              <a:custGeom>
                <a:avLst/>
                <a:gdLst>
                  <a:gd name="T0" fmla="*/ 19 w 1066"/>
                  <a:gd name="T1" fmla="*/ 673 h 1065"/>
                  <a:gd name="T2" fmla="*/ 14 w 1066"/>
                  <a:gd name="T3" fmla="*/ 176 h 1065"/>
                  <a:gd name="T4" fmla="*/ 10 w 1066"/>
                  <a:gd name="T5" fmla="*/ 7 h 1065"/>
                  <a:gd name="T6" fmla="*/ 6 w 1066"/>
                  <a:gd name="T7" fmla="*/ 137 h 1065"/>
                  <a:gd name="T8" fmla="*/ 0 w 1066"/>
                  <a:gd name="T9" fmla="*/ 673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81" name="Freeform 95"/>
              <p:cNvSpPr>
                <a:spLocks noChangeArrowheads="1"/>
              </p:cNvSpPr>
              <p:nvPr/>
            </p:nvSpPr>
            <p:spPr bwMode="auto">
              <a:xfrm flipV="1">
                <a:off x="5084" y="2248"/>
                <a:ext cx="280" cy="914"/>
              </a:xfrm>
              <a:custGeom>
                <a:avLst/>
                <a:gdLst>
                  <a:gd name="T0" fmla="*/ 19 w 1066"/>
                  <a:gd name="T1" fmla="*/ 673 h 1065"/>
                  <a:gd name="T2" fmla="*/ 14 w 1066"/>
                  <a:gd name="T3" fmla="*/ 176 h 1065"/>
                  <a:gd name="T4" fmla="*/ 10 w 1066"/>
                  <a:gd name="T5" fmla="*/ 7 h 1065"/>
                  <a:gd name="T6" fmla="*/ 6 w 1066"/>
                  <a:gd name="T7" fmla="*/ 137 h 1065"/>
                  <a:gd name="T8" fmla="*/ 0 w 1066"/>
                  <a:gd name="T9" fmla="*/ 673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1296" name="Text Box 96"/>
          <p:cNvSpPr txBox="1">
            <a:spLocks noChangeArrowheads="1"/>
          </p:cNvSpPr>
          <p:nvPr/>
        </p:nvSpPr>
        <p:spPr bwMode="auto">
          <a:xfrm>
            <a:off x="5303156" y="925739"/>
            <a:ext cx="36521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b="0" dirty="0">
                <a:latin typeface="Calibri" pitchFamily="34" charset="0"/>
              </a:rPr>
              <a:t>É </a:t>
            </a:r>
            <a:r>
              <a:rPr kumimoji="0" lang="en-US" sz="2000" b="0" dirty="0" err="1">
                <a:latin typeface="Calibri" pitchFamily="34" charset="0"/>
              </a:rPr>
              <a:t>usado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 smtClean="0">
                <a:latin typeface="Calibri" pitchFamily="34" charset="0"/>
              </a:rPr>
              <a:t>principalmente</a:t>
            </a:r>
            <a:r>
              <a:rPr kumimoji="0" lang="en-US" sz="2000" b="0" dirty="0" smtClean="0">
                <a:latin typeface="Calibri" pitchFamily="34" charset="0"/>
              </a:rPr>
              <a:t> </a:t>
            </a:r>
            <a:r>
              <a:rPr kumimoji="0" lang="en-US" sz="2000" b="0" dirty="0" err="1" smtClean="0">
                <a:latin typeface="Calibri" pitchFamily="34" charset="0"/>
              </a:rPr>
              <a:t>em</a:t>
            </a:r>
            <a:r>
              <a:rPr kumimoji="0" lang="en-US" sz="2000" b="0" dirty="0" smtClean="0">
                <a:latin typeface="Calibri" pitchFamily="34" charset="0"/>
              </a:rPr>
              <a:t> </a:t>
            </a:r>
            <a:r>
              <a:rPr kumimoji="0" lang="en-US" sz="2000" b="0" i="1" dirty="0">
                <a:latin typeface="Calibri" pitchFamily="34" charset="0"/>
              </a:rPr>
              <a:t>RF</a:t>
            </a:r>
            <a:r>
              <a:rPr kumimoji="0"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51297" name="Text Box 97"/>
          <p:cNvSpPr txBox="1">
            <a:spLocks noChangeArrowheads="1"/>
          </p:cNvSpPr>
          <p:nvPr/>
        </p:nvSpPr>
        <p:spPr bwMode="auto">
          <a:xfrm>
            <a:off x="7016750" y="4964798"/>
            <a:ext cx="13176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/>
              <a:t>Saída</a:t>
            </a:r>
          </a:p>
          <a:p>
            <a:pPr algn="ctr"/>
            <a:r>
              <a:rPr kumimoji="0" lang="en-US"/>
              <a:t>em fase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727700" y="466725"/>
            <a:ext cx="2806700" cy="2200275"/>
          </a:xfrm>
          <a:prstGeom prst="rect">
            <a:avLst/>
          </a:prstGeom>
          <a:solidFill>
            <a:srgbClr val="454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727700" y="4667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737225" y="4667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740400" y="7397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5740400" y="10160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740400" y="12890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740400" y="15621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5740400" y="18383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5740400" y="21113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5740400" y="23876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5740400" y="26606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6013450" y="4762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6289675" y="4699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6292850" y="4762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6578600" y="4857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6854825" y="4794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7150100" y="4699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7429500" y="4699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7715250" y="4794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7991475" y="4730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7994650" y="4730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8264525" y="4730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8540750" y="4667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523875" y="501650"/>
            <a:ext cx="2806700" cy="2200275"/>
          </a:xfrm>
          <a:prstGeom prst="rect">
            <a:avLst/>
          </a:prstGeom>
          <a:solidFill>
            <a:srgbClr val="454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523875" y="5016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533400" y="5016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536575" y="7747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>
            <a:off x="536575" y="10509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536575" y="13239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536575" y="15970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536575" y="18732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536575" y="21463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536575" y="24225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536575" y="26955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809625" y="5111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1085850" y="5048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>
            <a:off x="1374775" y="5207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>
            <a:off x="1651000" y="5143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1660525" y="5111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1946275" y="5048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2225675" y="5048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>
            <a:off x="2511425" y="5143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0" name="Line 44"/>
          <p:cNvSpPr>
            <a:spLocks noChangeShapeType="1"/>
          </p:cNvSpPr>
          <p:nvPr/>
        </p:nvSpPr>
        <p:spPr bwMode="auto">
          <a:xfrm>
            <a:off x="2787650" y="5080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>
            <a:off x="3067050" y="5016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>
            <a:off x="3336925" y="5016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3276600" y="3124200"/>
            <a:ext cx="2514600" cy="1371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3492500" y="3498850"/>
            <a:ext cx="2144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700"/>
              <a:t>Amplificador</a:t>
            </a:r>
          </a:p>
        </p:txBody>
      </p:sp>
      <p:grpSp>
        <p:nvGrpSpPr>
          <p:cNvPr id="4145" name="Group 49"/>
          <p:cNvGrpSpPr>
            <a:grpSpLocks/>
          </p:cNvGrpSpPr>
          <p:nvPr/>
        </p:nvGrpSpPr>
        <p:grpSpPr bwMode="auto">
          <a:xfrm rot="16200000" flipH="1">
            <a:off x="3797300" y="4960938"/>
            <a:ext cx="482600" cy="615950"/>
            <a:chOff x="2392" y="3125"/>
            <a:chExt cx="305" cy="388"/>
          </a:xfrm>
        </p:grpSpPr>
        <p:sp>
          <p:nvSpPr>
            <p:cNvPr id="4201" name="Line 50"/>
            <p:cNvSpPr>
              <a:spLocks noChangeShapeType="1"/>
            </p:cNvSpPr>
            <p:nvPr/>
          </p:nvSpPr>
          <p:spPr bwMode="auto">
            <a:xfrm>
              <a:off x="2392" y="3125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2" name="Line 51"/>
            <p:cNvSpPr>
              <a:spLocks noChangeShapeType="1"/>
            </p:cNvSpPr>
            <p:nvPr/>
          </p:nvSpPr>
          <p:spPr bwMode="auto">
            <a:xfrm>
              <a:off x="2602" y="3125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3" name="Line 52"/>
            <p:cNvSpPr>
              <a:spLocks noChangeShapeType="1"/>
            </p:cNvSpPr>
            <p:nvPr/>
          </p:nvSpPr>
          <p:spPr bwMode="auto">
            <a:xfrm>
              <a:off x="2697" y="3203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4" name="Line 53"/>
            <p:cNvSpPr>
              <a:spLocks noChangeShapeType="1"/>
            </p:cNvSpPr>
            <p:nvPr/>
          </p:nvSpPr>
          <p:spPr bwMode="auto">
            <a:xfrm>
              <a:off x="2498" y="3203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46" name="Group 54"/>
          <p:cNvGrpSpPr>
            <a:grpSpLocks/>
          </p:cNvGrpSpPr>
          <p:nvPr/>
        </p:nvGrpSpPr>
        <p:grpSpPr bwMode="auto">
          <a:xfrm>
            <a:off x="4724400" y="6096000"/>
            <a:ext cx="762000" cy="304800"/>
            <a:chOff x="2976" y="3840"/>
            <a:chExt cx="480" cy="192"/>
          </a:xfrm>
        </p:grpSpPr>
        <p:sp>
          <p:nvSpPr>
            <p:cNvPr id="4198" name="Line 55"/>
            <p:cNvSpPr>
              <a:spLocks noChangeShapeType="1"/>
            </p:cNvSpPr>
            <p:nvPr/>
          </p:nvSpPr>
          <p:spPr bwMode="auto">
            <a:xfrm>
              <a:off x="2976" y="384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9" name="Line 56"/>
            <p:cNvSpPr>
              <a:spLocks noChangeShapeType="1"/>
            </p:cNvSpPr>
            <p:nvPr/>
          </p:nvSpPr>
          <p:spPr bwMode="auto">
            <a:xfrm>
              <a:off x="3072" y="393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0" name="Line 57"/>
            <p:cNvSpPr>
              <a:spLocks noChangeShapeType="1"/>
            </p:cNvSpPr>
            <p:nvPr/>
          </p:nvSpPr>
          <p:spPr bwMode="auto">
            <a:xfrm>
              <a:off x="3168" y="403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47" name="Group 58"/>
          <p:cNvGrpSpPr>
            <a:grpSpLocks/>
          </p:cNvGrpSpPr>
          <p:nvPr/>
        </p:nvGrpSpPr>
        <p:grpSpPr bwMode="auto">
          <a:xfrm>
            <a:off x="3657600" y="6096000"/>
            <a:ext cx="762000" cy="304800"/>
            <a:chOff x="2304" y="3840"/>
            <a:chExt cx="480" cy="192"/>
          </a:xfrm>
        </p:grpSpPr>
        <p:sp>
          <p:nvSpPr>
            <p:cNvPr id="4195" name="Line 59"/>
            <p:cNvSpPr>
              <a:spLocks noChangeShapeType="1"/>
            </p:cNvSpPr>
            <p:nvPr/>
          </p:nvSpPr>
          <p:spPr bwMode="auto">
            <a:xfrm>
              <a:off x="2304" y="384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6" name="Line 60"/>
            <p:cNvSpPr>
              <a:spLocks noChangeShapeType="1"/>
            </p:cNvSpPr>
            <p:nvPr/>
          </p:nvSpPr>
          <p:spPr bwMode="auto">
            <a:xfrm>
              <a:off x="2400" y="393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7" name="Line 61"/>
            <p:cNvSpPr>
              <a:spLocks noChangeShapeType="1"/>
            </p:cNvSpPr>
            <p:nvPr/>
          </p:nvSpPr>
          <p:spPr bwMode="auto">
            <a:xfrm>
              <a:off x="2496" y="403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48" name="Line 62"/>
          <p:cNvSpPr>
            <a:spLocks noChangeShapeType="1"/>
          </p:cNvSpPr>
          <p:nvPr/>
        </p:nvSpPr>
        <p:spPr bwMode="auto">
          <a:xfrm flipV="1">
            <a:off x="4038600" y="4495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9" name="Line 63"/>
          <p:cNvSpPr>
            <a:spLocks noChangeShapeType="1"/>
          </p:cNvSpPr>
          <p:nvPr/>
        </p:nvSpPr>
        <p:spPr bwMode="auto">
          <a:xfrm>
            <a:off x="4038600" y="5546725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50" name="Line 64"/>
          <p:cNvSpPr>
            <a:spLocks noChangeShapeType="1"/>
          </p:cNvSpPr>
          <p:nvPr/>
        </p:nvSpPr>
        <p:spPr bwMode="auto">
          <a:xfrm flipV="1">
            <a:off x="5105400" y="44958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5781675" y="857250"/>
            <a:ext cx="2901950" cy="3190875"/>
            <a:chOff x="3642" y="540"/>
            <a:chExt cx="1828" cy="2010"/>
          </a:xfrm>
        </p:grpSpPr>
        <p:grpSp>
          <p:nvGrpSpPr>
            <p:cNvPr id="4186" name="Group 66"/>
            <p:cNvGrpSpPr>
              <a:grpSpLocks/>
            </p:cNvGrpSpPr>
            <p:nvPr/>
          </p:nvGrpSpPr>
          <p:grpSpPr bwMode="auto">
            <a:xfrm>
              <a:off x="3642" y="540"/>
              <a:ext cx="1700" cy="883"/>
              <a:chOff x="3642" y="540"/>
              <a:chExt cx="1700" cy="883"/>
            </a:xfrm>
          </p:grpSpPr>
          <p:grpSp>
            <p:nvGrpSpPr>
              <p:cNvPr id="4189" name="Group 67"/>
              <p:cNvGrpSpPr>
                <a:grpSpLocks/>
              </p:cNvGrpSpPr>
              <p:nvPr/>
            </p:nvGrpSpPr>
            <p:grpSpPr bwMode="auto">
              <a:xfrm>
                <a:off x="3642" y="540"/>
                <a:ext cx="848" cy="879"/>
                <a:chOff x="3642" y="540"/>
                <a:chExt cx="848" cy="879"/>
              </a:xfrm>
            </p:grpSpPr>
            <p:sp>
              <p:nvSpPr>
                <p:cNvPr id="4193" name="Freeform 68"/>
                <p:cNvSpPr>
                  <a:spLocks noChangeArrowheads="1"/>
                </p:cNvSpPr>
                <p:nvPr/>
              </p:nvSpPr>
              <p:spPr bwMode="auto">
                <a:xfrm>
                  <a:off x="3642" y="540"/>
                  <a:ext cx="421" cy="438"/>
                </a:xfrm>
                <a:custGeom>
                  <a:avLst/>
                  <a:gdLst>
                    <a:gd name="T0" fmla="*/ 66 w 1066"/>
                    <a:gd name="T1" fmla="*/ 74 h 1065"/>
                    <a:gd name="T2" fmla="*/ 47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4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94" name="Freeform 69"/>
                <p:cNvSpPr>
                  <a:spLocks noChangeArrowheads="1"/>
                </p:cNvSpPr>
                <p:nvPr/>
              </p:nvSpPr>
              <p:spPr bwMode="auto">
                <a:xfrm flipV="1">
                  <a:off x="4067" y="980"/>
                  <a:ext cx="421" cy="438"/>
                </a:xfrm>
                <a:custGeom>
                  <a:avLst/>
                  <a:gdLst>
                    <a:gd name="T0" fmla="*/ 66 w 1066"/>
                    <a:gd name="T1" fmla="*/ 74 h 1065"/>
                    <a:gd name="T2" fmla="*/ 47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4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4190" name="Group 70"/>
              <p:cNvGrpSpPr>
                <a:grpSpLocks/>
              </p:cNvGrpSpPr>
              <p:nvPr/>
            </p:nvGrpSpPr>
            <p:grpSpPr bwMode="auto">
              <a:xfrm>
                <a:off x="4494" y="544"/>
                <a:ext cx="848" cy="879"/>
                <a:chOff x="4494" y="544"/>
                <a:chExt cx="848" cy="879"/>
              </a:xfrm>
            </p:grpSpPr>
            <p:sp>
              <p:nvSpPr>
                <p:cNvPr id="4191" name="Freeform 71"/>
                <p:cNvSpPr>
                  <a:spLocks noChangeArrowheads="1"/>
                </p:cNvSpPr>
                <p:nvPr/>
              </p:nvSpPr>
              <p:spPr bwMode="auto">
                <a:xfrm>
                  <a:off x="4494" y="544"/>
                  <a:ext cx="422" cy="439"/>
                </a:xfrm>
                <a:custGeom>
                  <a:avLst/>
                  <a:gdLst>
                    <a:gd name="T0" fmla="*/ 66 w 1066"/>
                    <a:gd name="T1" fmla="*/ 75 h 1065"/>
                    <a:gd name="T2" fmla="*/ 48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5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92" name="Freeform 72"/>
                <p:cNvSpPr>
                  <a:spLocks noChangeArrowheads="1"/>
                </p:cNvSpPr>
                <p:nvPr/>
              </p:nvSpPr>
              <p:spPr bwMode="auto">
                <a:xfrm flipV="1">
                  <a:off x="4920" y="984"/>
                  <a:ext cx="422" cy="439"/>
                </a:xfrm>
                <a:custGeom>
                  <a:avLst/>
                  <a:gdLst>
                    <a:gd name="T0" fmla="*/ 66 w 1066"/>
                    <a:gd name="T1" fmla="*/ 75 h 1065"/>
                    <a:gd name="T2" fmla="*/ 48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5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4187" name="AutoShape 73"/>
            <p:cNvSpPr>
              <a:spLocks noChangeArrowheads="1"/>
            </p:cNvSpPr>
            <p:nvPr/>
          </p:nvSpPr>
          <p:spPr bwMode="auto">
            <a:xfrm>
              <a:off x="3696" y="2303"/>
              <a:ext cx="1296" cy="192"/>
            </a:xfrm>
            <a:prstGeom prst="rightArrow">
              <a:avLst>
                <a:gd name="adj1" fmla="val 50000"/>
                <a:gd name="adj2" fmla="val 16875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8" name="Text Box 74"/>
            <p:cNvSpPr txBox="1">
              <a:spLocks noChangeArrowheads="1"/>
            </p:cNvSpPr>
            <p:nvPr/>
          </p:nvSpPr>
          <p:spPr bwMode="auto">
            <a:xfrm>
              <a:off x="4980" y="2223"/>
              <a:ext cx="65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Saída</a:t>
              </a:r>
            </a:p>
          </p:txBody>
        </p:sp>
      </p:grpSp>
      <p:sp>
        <p:nvSpPr>
          <p:cNvPr id="4152" name="Text Box 75"/>
          <p:cNvSpPr txBox="1">
            <a:spLocks noChangeArrowheads="1"/>
          </p:cNvSpPr>
          <p:nvPr/>
        </p:nvSpPr>
        <p:spPr bwMode="auto">
          <a:xfrm>
            <a:off x="6542088" y="5302250"/>
            <a:ext cx="1004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/>
              <a:t>Entrada</a:t>
            </a:r>
          </a:p>
        </p:txBody>
      </p:sp>
      <p:grpSp>
        <p:nvGrpSpPr>
          <p:cNvPr id="4153" name="Group 76"/>
          <p:cNvGrpSpPr>
            <a:grpSpLocks/>
          </p:cNvGrpSpPr>
          <p:nvPr/>
        </p:nvGrpSpPr>
        <p:grpSpPr bwMode="auto">
          <a:xfrm>
            <a:off x="5135563" y="5005388"/>
            <a:ext cx="1433512" cy="485775"/>
            <a:chOff x="3244" y="3144"/>
            <a:chExt cx="903" cy="306"/>
          </a:xfrm>
        </p:grpSpPr>
        <p:sp>
          <p:nvSpPr>
            <p:cNvPr id="4184" name="Text Box 77"/>
            <p:cNvSpPr txBox="1">
              <a:spLocks noChangeArrowheads="1"/>
            </p:cNvSpPr>
            <p:nvPr/>
          </p:nvSpPr>
          <p:spPr bwMode="auto">
            <a:xfrm>
              <a:off x="3244" y="3144"/>
              <a:ext cx="76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Ganho</a:t>
              </a:r>
            </a:p>
          </p:txBody>
        </p:sp>
        <p:sp>
          <p:nvSpPr>
            <p:cNvPr id="4185" name="Text Box 78"/>
            <p:cNvSpPr txBox="1">
              <a:spLocks noChangeArrowheads="1"/>
            </p:cNvSpPr>
            <p:nvPr/>
          </p:nvSpPr>
          <p:spPr bwMode="auto">
            <a:xfrm>
              <a:off x="3904" y="3150"/>
              <a:ext cx="24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/>
                <a:t>=</a:t>
              </a:r>
            </a:p>
          </p:txBody>
        </p:sp>
      </p:grpSp>
      <p:sp>
        <p:nvSpPr>
          <p:cNvPr id="4154" name="Line 79"/>
          <p:cNvSpPr>
            <a:spLocks noChangeShapeType="1"/>
          </p:cNvSpPr>
          <p:nvPr/>
        </p:nvSpPr>
        <p:spPr bwMode="auto">
          <a:xfrm>
            <a:off x="6518275" y="5273675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-34925" y="1377950"/>
            <a:ext cx="3325813" cy="2628900"/>
            <a:chOff x="-31" y="868"/>
            <a:chExt cx="2095" cy="1656"/>
          </a:xfrm>
        </p:grpSpPr>
        <p:grpSp>
          <p:nvGrpSpPr>
            <p:cNvPr id="4175" name="Group 81"/>
            <p:cNvGrpSpPr>
              <a:grpSpLocks/>
            </p:cNvGrpSpPr>
            <p:nvPr/>
          </p:nvGrpSpPr>
          <p:grpSpPr bwMode="auto">
            <a:xfrm>
              <a:off x="364" y="868"/>
              <a:ext cx="1700" cy="274"/>
              <a:chOff x="364" y="868"/>
              <a:chExt cx="1700" cy="274"/>
            </a:xfrm>
          </p:grpSpPr>
          <p:grpSp>
            <p:nvGrpSpPr>
              <p:cNvPr id="4178" name="Group 82"/>
              <p:cNvGrpSpPr>
                <a:grpSpLocks/>
              </p:cNvGrpSpPr>
              <p:nvPr/>
            </p:nvGrpSpPr>
            <p:grpSpPr bwMode="auto">
              <a:xfrm>
                <a:off x="364" y="868"/>
                <a:ext cx="848" cy="274"/>
                <a:chOff x="364" y="868"/>
                <a:chExt cx="848" cy="274"/>
              </a:xfrm>
            </p:grpSpPr>
            <p:sp>
              <p:nvSpPr>
                <p:cNvPr id="4182" name="Freeform 83"/>
                <p:cNvSpPr>
                  <a:spLocks noChangeArrowheads="1"/>
                </p:cNvSpPr>
                <p:nvPr/>
              </p:nvSpPr>
              <p:spPr bwMode="auto">
                <a:xfrm>
                  <a:off x="364" y="868"/>
                  <a:ext cx="422" cy="136"/>
                </a:xfrm>
                <a:custGeom>
                  <a:avLst/>
                  <a:gdLst>
                    <a:gd name="T0" fmla="*/ 66 w 1066"/>
                    <a:gd name="T1" fmla="*/ 2 h 1065"/>
                    <a:gd name="T2" fmla="*/ 48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83" name="Freeform 84"/>
                <p:cNvSpPr>
                  <a:spLocks noChangeArrowheads="1"/>
                </p:cNvSpPr>
                <p:nvPr/>
              </p:nvSpPr>
              <p:spPr bwMode="auto">
                <a:xfrm flipV="1">
                  <a:off x="790" y="1004"/>
                  <a:ext cx="422" cy="136"/>
                </a:xfrm>
                <a:custGeom>
                  <a:avLst/>
                  <a:gdLst>
                    <a:gd name="T0" fmla="*/ 66 w 1066"/>
                    <a:gd name="T1" fmla="*/ 2 h 1065"/>
                    <a:gd name="T2" fmla="*/ 48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4179" name="Group 85"/>
              <p:cNvGrpSpPr>
                <a:grpSpLocks/>
              </p:cNvGrpSpPr>
              <p:nvPr/>
            </p:nvGrpSpPr>
            <p:grpSpPr bwMode="auto">
              <a:xfrm>
                <a:off x="1214" y="868"/>
                <a:ext cx="848" cy="274"/>
                <a:chOff x="1214" y="868"/>
                <a:chExt cx="848" cy="274"/>
              </a:xfrm>
            </p:grpSpPr>
            <p:sp>
              <p:nvSpPr>
                <p:cNvPr id="4180" name="Freeform 86"/>
                <p:cNvSpPr>
                  <a:spLocks noChangeArrowheads="1"/>
                </p:cNvSpPr>
                <p:nvPr/>
              </p:nvSpPr>
              <p:spPr bwMode="auto">
                <a:xfrm>
                  <a:off x="1214" y="868"/>
                  <a:ext cx="421" cy="136"/>
                </a:xfrm>
                <a:custGeom>
                  <a:avLst/>
                  <a:gdLst>
                    <a:gd name="T0" fmla="*/ 66 w 1066"/>
                    <a:gd name="T1" fmla="*/ 2 h 1065"/>
                    <a:gd name="T2" fmla="*/ 47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81" name="Freeform 87"/>
                <p:cNvSpPr>
                  <a:spLocks noChangeArrowheads="1"/>
                </p:cNvSpPr>
                <p:nvPr/>
              </p:nvSpPr>
              <p:spPr bwMode="auto">
                <a:xfrm flipV="1">
                  <a:off x="1640" y="1006"/>
                  <a:ext cx="421" cy="136"/>
                </a:xfrm>
                <a:custGeom>
                  <a:avLst/>
                  <a:gdLst>
                    <a:gd name="T0" fmla="*/ 66 w 1066"/>
                    <a:gd name="T1" fmla="*/ 2 h 1065"/>
                    <a:gd name="T2" fmla="*/ 47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4176" name="AutoShape 88"/>
            <p:cNvSpPr>
              <a:spLocks noChangeArrowheads="1"/>
            </p:cNvSpPr>
            <p:nvPr/>
          </p:nvSpPr>
          <p:spPr bwMode="auto">
            <a:xfrm>
              <a:off x="768" y="2304"/>
              <a:ext cx="1296" cy="192"/>
            </a:xfrm>
            <a:prstGeom prst="rightArrow">
              <a:avLst>
                <a:gd name="adj1" fmla="val 50000"/>
                <a:gd name="adj2" fmla="val 16875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77" name="Text Box 89"/>
            <p:cNvSpPr txBox="1">
              <a:spLocks noChangeArrowheads="1"/>
            </p:cNvSpPr>
            <p:nvPr/>
          </p:nvSpPr>
          <p:spPr bwMode="auto">
            <a:xfrm>
              <a:off x="-31" y="2214"/>
              <a:ext cx="8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600"/>
                <a:t>Entrada</a:t>
              </a:r>
            </a:p>
          </p:txBody>
        </p:sp>
      </p:grpSp>
      <p:sp>
        <p:nvSpPr>
          <p:cNvPr id="4156" name="Text Box 90"/>
          <p:cNvSpPr txBox="1">
            <a:spLocks noChangeArrowheads="1"/>
          </p:cNvSpPr>
          <p:nvPr/>
        </p:nvSpPr>
        <p:spPr bwMode="auto">
          <a:xfrm>
            <a:off x="6594475" y="4752975"/>
            <a:ext cx="920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/>
              <a:t>Saída</a:t>
            </a:r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7562850" y="4991100"/>
            <a:ext cx="1108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= 3,33</a:t>
            </a:r>
          </a:p>
        </p:txBody>
      </p: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3363913" y="1281113"/>
            <a:ext cx="4291012" cy="4686300"/>
            <a:chOff x="2142" y="834"/>
            <a:chExt cx="2488" cy="2860"/>
          </a:xfrm>
        </p:grpSpPr>
        <p:grpSp>
          <p:nvGrpSpPr>
            <p:cNvPr id="4165" name="Group 93"/>
            <p:cNvGrpSpPr>
              <a:grpSpLocks/>
            </p:cNvGrpSpPr>
            <p:nvPr/>
          </p:nvGrpSpPr>
          <p:grpSpPr bwMode="auto">
            <a:xfrm>
              <a:off x="2142" y="834"/>
              <a:ext cx="1358" cy="297"/>
              <a:chOff x="2142" y="834"/>
              <a:chExt cx="1358" cy="297"/>
            </a:xfrm>
          </p:grpSpPr>
          <p:grpSp>
            <p:nvGrpSpPr>
              <p:cNvPr id="4169" name="Group 94"/>
              <p:cNvGrpSpPr>
                <a:grpSpLocks/>
              </p:cNvGrpSpPr>
              <p:nvPr/>
            </p:nvGrpSpPr>
            <p:grpSpPr bwMode="auto">
              <a:xfrm>
                <a:off x="2142" y="840"/>
                <a:ext cx="710" cy="291"/>
                <a:chOff x="2142" y="840"/>
                <a:chExt cx="710" cy="291"/>
              </a:xfrm>
            </p:grpSpPr>
            <p:sp>
              <p:nvSpPr>
                <p:cNvPr id="4173" name="Line 95"/>
                <p:cNvSpPr>
                  <a:spLocks noChangeShapeType="1"/>
                </p:cNvSpPr>
                <p:nvPr/>
              </p:nvSpPr>
              <p:spPr bwMode="auto">
                <a:xfrm>
                  <a:off x="2142" y="998"/>
                  <a:ext cx="2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7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308" y="840"/>
                  <a:ext cx="54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sz="2400"/>
                    <a:t>1,5 V</a:t>
                  </a:r>
                </a:p>
              </p:txBody>
            </p:sp>
          </p:grpSp>
          <p:grpSp>
            <p:nvGrpSpPr>
              <p:cNvPr id="4170" name="Group 97"/>
              <p:cNvGrpSpPr>
                <a:grpSpLocks/>
              </p:cNvGrpSpPr>
              <p:nvPr/>
            </p:nvGrpSpPr>
            <p:grpSpPr bwMode="auto">
              <a:xfrm>
                <a:off x="2948" y="834"/>
                <a:ext cx="552" cy="266"/>
                <a:chOff x="2948" y="834"/>
                <a:chExt cx="552" cy="266"/>
              </a:xfrm>
            </p:grpSpPr>
            <p:sp>
              <p:nvSpPr>
                <p:cNvPr id="4171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3263" y="984"/>
                  <a:ext cx="2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72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8" y="834"/>
                  <a:ext cx="39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sz="2400"/>
                    <a:t>5 V</a:t>
                  </a:r>
                </a:p>
              </p:txBody>
            </p:sp>
          </p:grpSp>
        </p:grpSp>
        <p:grpSp>
          <p:nvGrpSpPr>
            <p:cNvPr id="4166" name="Group 100"/>
            <p:cNvGrpSpPr>
              <a:grpSpLocks/>
            </p:cNvGrpSpPr>
            <p:nvPr/>
          </p:nvGrpSpPr>
          <p:grpSpPr bwMode="auto">
            <a:xfrm>
              <a:off x="3817" y="2948"/>
              <a:ext cx="813" cy="746"/>
              <a:chOff x="3817" y="2948"/>
              <a:chExt cx="813" cy="746"/>
            </a:xfrm>
          </p:grpSpPr>
          <p:sp>
            <p:nvSpPr>
              <p:cNvPr id="4167" name="Rectangle 101"/>
              <p:cNvSpPr>
                <a:spLocks noChangeArrowheads="1"/>
              </p:cNvSpPr>
              <p:nvPr/>
            </p:nvSpPr>
            <p:spPr bwMode="auto">
              <a:xfrm>
                <a:off x="3817" y="2948"/>
                <a:ext cx="813" cy="26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8" name="Rectangle 102"/>
              <p:cNvSpPr>
                <a:spLocks noChangeArrowheads="1"/>
              </p:cNvSpPr>
              <p:nvPr/>
            </p:nvSpPr>
            <p:spPr bwMode="auto">
              <a:xfrm>
                <a:off x="3857" y="3348"/>
                <a:ext cx="771" cy="34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5463" name="Text Box 103"/>
          <p:cNvSpPr txBox="1">
            <a:spLocks noChangeArrowheads="1"/>
          </p:cNvSpPr>
          <p:nvPr/>
        </p:nvSpPr>
        <p:spPr bwMode="auto">
          <a:xfrm>
            <a:off x="6492875" y="5294313"/>
            <a:ext cx="976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1,5 V</a:t>
            </a:r>
            <a:endParaRPr kumimoji="0" lang="en-US" sz="16300"/>
          </a:p>
        </p:txBody>
      </p:sp>
      <p:sp>
        <p:nvSpPr>
          <p:cNvPr id="15464" name="Text Box 104"/>
          <p:cNvSpPr txBox="1">
            <a:spLocks noChangeArrowheads="1"/>
          </p:cNvSpPr>
          <p:nvPr/>
        </p:nvSpPr>
        <p:spPr bwMode="auto">
          <a:xfrm>
            <a:off x="6623050" y="4746625"/>
            <a:ext cx="7064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5 V</a:t>
            </a:r>
          </a:p>
        </p:txBody>
      </p:sp>
      <p:grpSp>
        <p:nvGrpSpPr>
          <p:cNvPr id="19" name="Group 105"/>
          <p:cNvGrpSpPr>
            <a:grpSpLocks/>
          </p:cNvGrpSpPr>
          <p:nvPr/>
        </p:nvGrpSpPr>
        <p:grpSpPr bwMode="auto">
          <a:xfrm>
            <a:off x="-1588" y="4330700"/>
            <a:ext cx="7126288" cy="1289050"/>
            <a:chOff x="-1" y="2693"/>
            <a:chExt cx="4489" cy="812"/>
          </a:xfrm>
        </p:grpSpPr>
        <p:sp>
          <p:nvSpPr>
            <p:cNvPr id="4162" name="Text Box 106"/>
            <p:cNvSpPr txBox="1">
              <a:spLocks noChangeArrowheads="1"/>
            </p:cNvSpPr>
            <p:nvPr/>
          </p:nvSpPr>
          <p:spPr bwMode="auto">
            <a:xfrm>
              <a:off x="-1" y="2693"/>
              <a:ext cx="2244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500">
                  <a:solidFill>
                    <a:srgbClr val="FB0F33"/>
                  </a:solidFill>
                </a:rPr>
                <a:t>As unidades se cancelam</a:t>
              </a:r>
            </a:p>
          </p:txBody>
        </p:sp>
        <p:sp>
          <p:nvSpPr>
            <p:cNvPr id="4163" name="Line 107"/>
            <p:cNvSpPr>
              <a:spLocks noChangeShapeType="1"/>
            </p:cNvSpPr>
            <p:nvPr/>
          </p:nvSpPr>
          <p:spPr bwMode="auto">
            <a:xfrm>
              <a:off x="1832" y="2946"/>
              <a:ext cx="2574" cy="237"/>
            </a:xfrm>
            <a:prstGeom prst="line">
              <a:avLst/>
            </a:prstGeom>
            <a:noFill/>
            <a:ln w="57150">
              <a:solidFill>
                <a:srgbClr val="FB0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4" name="Line 108"/>
            <p:cNvSpPr>
              <a:spLocks noChangeShapeType="1"/>
            </p:cNvSpPr>
            <p:nvPr/>
          </p:nvSpPr>
          <p:spPr bwMode="auto">
            <a:xfrm>
              <a:off x="1840" y="2948"/>
              <a:ext cx="2648" cy="557"/>
            </a:xfrm>
            <a:prstGeom prst="line">
              <a:avLst/>
            </a:prstGeom>
            <a:noFill/>
            <a:ln w="57150">
              <a:solidFill>
                <a:srgbClr val="FB0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5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0986" y="938892"/>
            <a:ext cx="3601357" cy="4388062"/>
            <a:chOff x="264" y="756"/>
            <a:chExt cx="2472" cy="3012"/>
          </a:xfrm>
        </p:grpSpPr>
        <p:pic>
          <p:nvPicPr>
            <p:cNvPr id="4098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4" y="756"/>
              <a:ext cx="2472" cy="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82" name="Rectangle 4"/>
            <p:cNvSpPr>
              <a:spLocks noChangeArrowheads="1"/>
            </p:cNvSpPr>
            <p:nvPr/>
          </p:nvSpPr>
          <p:spPr bwMode="auto">
            <a:xfrm>
              <a:off x="1938" y="1916"/>
              <a:ext cx="406" cy="1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83" name="Oval 5"/>
            <p:cNvSpPr>
              <a:spLocks noChangeArrowheads="1"/>
            </p:cNvSpPr>
            <p:nvPr/>
          </p:nvSpPr>
          <p:spPr bwMode="auto">
            <a:xfrm>
              <a:off x="1634" y="1820"/>
              <a:ext cx="368" cy="3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2163082" y="101598"/>
            <a:ext cx="51687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rgbClr val="FF0000"/>
                </a:solidFill>
                <a:latin typeface="Calibri" pitchFamily="34" charset="0"/>
              </a:rPr>
              <a:t>Amplificador PNP coletor-emissor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97239" y="1361168"/>
            <a:ext cx="3006959" cy="3237139"/>
            <a:chOff x="630" y="1022"/>
            <a:chExt cx="2064" cy="2222"/>
          </a:xfrm>
        </p:grpSpPr>
        <p:sp>
          <p:nvSpPr>
            <p:cNvPr id="40973" name="Text Box 8"/>
            <p:cNvSpPr txBox="1">
              <a:spLocks noChangeArrowheads="1"/>
            </p:cNvSpPr>
            <p:nvPr/>
          </p:nvSpPr>
          <p:spPr bwMode="auto">
            <a:xfrm>
              <a:off x="1454" y="2358"/>
              <a:ext cx="3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dirty="0"/>
                <a:t>47 </a:t>
              </a:r>
              <a:r>
                <a:rPr kumimoji="0" lang="en-US" sz="1600" dirty="0">
                  <a:latin typeface="Symbol" pitchFamily="18" charset="2"/>
                </a:rPr>
                <a:t>W</a:t>
              </a:r>
              <a:endParaRPr kumimoji="0" lang="en-US" sz="1600" dirty="0"/>
            </a:p>
          </p:txBody>
        </p:sp>
        <p:sp>
          <p:nvSpPr>
            <p:cNvPr id="40974" name="Text Box 9"/>
            <p:cNvSpPr txBox="1">
              <a:spLocks noChangeArrowheads="1"/>
            </p:cNvSpPr>
            <p:nvPr/>
          </p:nvSpPr>
          <p:spPr bwMode="auto">
            <a:xfrm>
              <a:off x="1426" y="3048"/>
              <a:ext cx="3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dirty="0"/>
                <a:t>1 k</a:t>
              </a:r>
              <a:r>
                <a:rPr kumimoji="0" lang="en-US" sz="1600" dirty="0">
                  <a:latin typeface="Symbol" pitchFamily="18" charset="2"/>
                </a:rPr>
                <a:t>W</a:t>
              </a:r>
              <a:endParaRPr kumimoji="0" lang="en-US" sz="1600" dirty="0"/>
            </a:p>
          </p:txBody>
        </p:sp>
        <p:sp>
          <p:nvSpPr>
            <p:cNvPr id="40975" name="Text Box 10"/>
            <p:cNvSpPr txBox="1">
              <a:spLocks noChangeArrowheads="1"/>
            </p:cNvSpPr>
            <p:nvPr/>
          </p:nvSpPr>
          <p:spPr bwMode="auto">
            <a:xfrm>
              <a:off x="1320" y="1150"/>
              <a:ext cx="4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dirty="0"/>
                <a:t>1,5 k</a:t>
              </a:r>
              <a:r>
                <a:rPr kumimoji="0" lang="en-US" sz="1600" dirty="0">
                  <a:latin typeface="Symbol" pitchFamily="18" charset="2"/>
                </a:rPr>
                <a:t>W</a:t>
              </a:r>
              <a:endParaRPr kumimoji="0" lang="en-US" sz="1600" dirty="0"/>
            </a:p>
          </p:txBody>
        </p:sp>
        <p:sp>
          <p:nvSpPr>
            <p:cNvPr id="40976" name="Text Box 11"/>
            <p:cNvSpPr txBox="1">
              <a:spLocks noChangeArrowheads="1"/>
            </p:cNvSpPr>
            <p:nvPr/>
          </p:nvSpPr>
          <p:spPr bwMode="auto">
            <a:xfrm>
              <a:off x="630" y="1358"/>
              <a:ext cx="45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/>
                <a:t>22 k</a:t>
              </a:r>
              <a:r>
                <a:rPr kumimoji="0" lang="en-US" sz="1600">
                  <a:latin typeface="Symbol" pitchFamily="18" charset="2"/>
                </a:rPr>
                <a:t>W</a:t>
              </a:r>
              <a:endParaRPr kumimoji="0" lang="en-US" sz="1600"/>
            </a:p>
          </p:txBody>
        </p:sp>
        <p:sp>
          <p:nvSpPr>
            <p:cNvPr id="40977" name="Text Box 12"/>
            <p:cNvSpPr txBox="1">
              <a:spLocks noChangeArrowheads="1"/>
            </p:cNvSpPr>
            <p:nvPr/>
          </p:nvSpPr>
          <p:spPr bwMode="auto">
            <a:xfrm>
              <a:off x="634" y="2288"/>
              <a:ext cx="45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dirty="0"/>
                <a:t>10 k</a:t>
              </a:r>
              <a:r>
                <a:rPr kumimoji="0" lang="en-US" sz="1600" dirty="0">
                  <a:latin typeface="Symbol" pitchFamily="18" charset="2"/>
                </a:rPr>
                <a:t>W</a:t>
              </a:r>
              <a:endParaRPr kumimoji="0" lang="en-US" sz="1600" dirty="0"/>
            </a:p>
          </p:txBody>
        </p:sp>
        <p:sp>
          <p:nvSpPr>
            <p:cNvPr id="40978" name="Text Box 13"/>
            <p:cNvSpPr txBox="1">
              <a:spLocks noChangeArrowheads="1"/>
            </p:cNvSpPr>
            <p:nvPr/>
          </p:nvSpPr>
          <p:spPr bwMode="auto">
            <a:xfrm>
              <a:off x="2470" y="1270"/>
              <a:ext cx="22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/>
                <a:t>+</a:t>
              </a:r>
            </a:p>
          </p:txBody>
        </p:sp>
        <p:sp>
          <p:nvSpPr>
            <p:cNvPr id="40979" name="Text Box 14"/>
            <p:cNvSpPr txBox="1">
              <a:spLocks noChangeArrowheads="1"/>
            </p:cNvSpPr>
            <p:nvPr/>
          </p:nvSpPr>
          <p:spPr bwMode="auto">
            <a:xfrm>
              <a:off x="1974" y="1134"/>
              <a:ext cx="36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/>
                <a:t>12 V</a:t>
              </a:r>
            </a:p>
          </p:txBody>
        </p:sp>
        <p:sp>
          <p:nvSpPr>
            <p:cNvPr id="40980" name="Line 15"/>
            <p:cNvSpPr>
              <a:spLocks noChangeShapeType="1"/>
            </p:cNvSpPr>
            <p:nvPr/>
          </p:nvSpPr>
          <p:spPr bwMode="auto">
            <a:xfrm>
              <a:off x="2526" y="1022"/>
              <a:ext cx="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879975" y="930275"/>
            <a:ext cx="1709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/>
              <a:t>V</a:t>
            </a:r>
            <a:r>
              <a:rPr kumimoji="0" lang="en-US" sz="2000" baseline="-25000"/>
              <a:t>B </a:t>
            </a:r>
            <a:r>
              <a:rPr kumimoji="0" lang="en-US" sz="2000"/>
              <a:t> =  - 3,75 V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4886325" y="1787525"/>
            <a:ext cx="1709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/>
              <a:t>V</a:t>
            </a:r>
            <a:r>
              <a:rPr kumimoji="0" lang="en-US" sz="2000" baseline="-25000"/>
              <a:t>E </a:t>
            </a:r>
            <a:r>
              <a:rPr kumimoji="0" lang="en-US" sz="2000"/>
              <a:t> =  - 3,05 V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879975" y="2705100"/>
            <a:ext cx="1819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/>
              <a:t>I</a:t>
            </a:r>
            <a:r>
              <a:rPr kumimoji="0" lang="en-US" sz="2000" baseline="-25000"/>
              <a:t>E </a:t>
            </a:r>
            <a:r>
              <a:rPr kumimoji="0" lang="en-US" sz="2000"/>
              <a:t> =  2,913 mA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889500" y="3702050"/>
            <a:ext cx="1674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/>
              <a:t>V</a:t>
            </a:r>
            <a:r>
              <a:rPr kumimoji="0" lang="en-US" sz="2000" baseline="-25000"/>
              <a:t>RL </a:t>
            </a:r>
            <a:r>
              <a:rPr kumimoji="0" lang="en-US" sz="2000"/>
              <a:t> =  4,37 V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883150" y="4676775"/>
            <a:ext cx="1831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/>
              <a:t>V</a:t>
            </a:r>
            <a:r>
              <a:rPr kumimoji="0" lang="en-US" sz="2000" baseline="-25000"/>
              <a:t>CE </a:t>
            </a:r>
            <a:r>
              <a:rPr kumimoji="0" lang="en-US" sz="2000"/>
              <a:t> =  - 4,58 V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4889500" y="5632450"/>
            <a:ext cx="1719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/>
              <a:t>V</a:t>
            </a:r>
            <a:r>
              <a:rPr kumimoji="0" lang="en-US" sz="2000" baseline="-25000"/>
              <a:t>C </a:t>
            </a:r>
            <a:r>
              <a:rPr kumimoji="0" lang="en-US" sz="2000"/>
              <a:t> =  - 7,63 V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7054850" y="2679700"/>
            <a:ext cx="1503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/>
              <a:t>r</a:t>
            </a:r>
            <a:r>
              <a:rPr kumimoji="0" lang="en-US" sz="2000" baseline="-25000"/>
              <a:t>E </a:t>
            </a:r>
            <a:r>
              <a:rPr kumimoji="0" lang="en-US" sz="2000"/>
              <a:t> =  8,58 </a:t>
            </a:r>
            <a:r>
              <a:rPr kumimoji="0" lang="en-US" sz="2000">
                <a:latin typeface="Symbol" pitchFamily="18" charset="2"/>
              </a:rPr>
              <a:t>W</a:t>
            </a:r>
            <a:endParaRPr kumimoji="0" lang="en-US" sz="2000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7058025" y="3686175"/>
            <a:ext cx="1120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/>
              <a:t>A</a:t>
            </a:r>
            <a:r>
              <a:rPr kumimoji="0" lang="en-US" sz="2000" baseline="-25000"/>
              <a:t>V </a:t>
            </a:r>
            <a:r>
              <a:rPr kumimoji="0" lang="en-US" sz="2000"/>
              <a:t> =  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403350" y="260350"/>
            <a:ext cx="61809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latin typeface="Calibri" pitchFamily="34" charset="0"/>
              </a:rPr>
              <a:t>Quiz </a:t>
            </a:r>
            <a:r>
              <a:rPr kumimoji="0" lang="en-US" dirty="0" err="1">
                <a:latin typeface="Calibri" pitchFamily="34" charset="0"/>
              </a:rPr>
              <a:t>sobre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configuração</a:t>
            </a:r>
            <a:r>
              <a:rPr kumimoji="0" lang="en-US" dirty="0">
                <a:latin typeface="Calibri" pitchFamily="34" charset="0"/>
              </a:rPr>
              <a:t> de </a:t>
            </a:r>
            <a:r>
              <a:rPr kumimoji="0" lang="en-US" dirty="0" err="1">
                <a:latin typeface="Calibri" pitchFamily="34" charset="0"/>
              </a:rPr>
              <a:t>amplificador</a:t>
            </a:r>
            <a:endParaRPr kumimoji="0" lang="en-US" dirty="0">
              <a:latin typeface="Calibri" pitchFamily="34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4168" y="1290861"/>
            <a:ext cx="8926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coletor-emissor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a base </a:t>
            </a:r>
            <a:r>
              <a:rPr kumimoji="0"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a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o __________ é a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634160" y="1266367"/>
            <a:ext cx="9341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 err="1">
                <a:solidFill>
                  <a:srgbClr val="FF0000"/>
                </a:solidFill>
                <a:latin typeface="Calibri" pitchFamily="34" charset="0"/>
              </a:rPr>
              <a:t>coletor</a:t>
            </a:r>
            <a:endParaRPr kumimoji="0"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88687" y="2077807"/>
            <a:ext cx="87956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seguidor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a base é a </a:t>
            </a:r>
            <a:r>
              <a:rPr kumimoji="0" lang="en-US" sz="2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 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a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247366" y="2024287"/>
            <a:ext cx="10198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 err="1">
                <a:solidFill>
                  <a:srgbClr val="FF0000"/>
                </a:solidFill>
                <a:latin typeface="Calibri" pitchFamily="34" charset="0"/>
              </a:rPr>
              <a:t>emissor</a:t>
            </a:r>
            <a:endParaRPr kumimoji="0"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46283" y="2940043"/>
            <a:ext cx="8331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única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configuração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faz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inversão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fase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a ________________.</a:t>
            </a:r>
            <a:endParaRPr kumimoji="0" 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5513612" y="2872011"/>
            <a:ext cx="1847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 err="1">
                <a:solidFill>
                  <a:srgbClr val="FF0000"/>
                </a:solidFill>
                <a:latin typeface="Calibri" pitchFamily="34" charset="0"/>
              </a:rPr>
              <a:t>coletor-emissor</a:t>
            </a:r>
            <a:endParaRPr kumimoji="0"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59736" y="3610879"/>
            <a:ext cx="87391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configuração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com o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melhor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potência</a:t>
            </a:r>
            <a:r>
              <a:rPr kumimoji="0"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_____________.</a:t>
            </a:r>
            <a:endParaRPr kumimoji="0" 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5732689" y="3557356"/>
            <a:ext cx="18478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 err="1">
                <a:solidFill>
                  <a:srgbClr val="FF0000"/>
                </a:solidFill>
                <a:latin typeface="Calibri" pitchFamily="34" charset="0"/>
              </a:rPr>
              <a:t>coletor-emissor</a:t>
            </a:r>
            <a:endParaRPr kumimoji="0" lang="en-US" sz="2000" b="0" dirty="0">
              <a:solidFill>
                <a:srgbClr val="FF0000"/>
              </a:solidFill>
              <a:latin typeface="Calibri" pitchFamily="34" charset="0"/>
            </a:endParaRPr>
          </a:p>
          <a:p>
            <a:endParaRPr kumimoji="0"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82445" y="4322532"/>
            <a:ext cx="87599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Na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configuração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base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comum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o</a:t>
            </a:r>
            <a:r>
              <a:rPr kumimoji="0"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 é 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terminal de </a:t>
            </a:r>
            <a:r>
              <a:rPr kumimoji="0"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026806" y="4291689"/>
            <a:ext cx="10198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 err="1">
                <a:solidFill>
                  <a:srgbClr val="FF0000"/>
                </a:solidFill>
                <a:latin typeface="Calibri" pitchFamily="34" charset="0"/>
              </a:rPr>
              <a:t>emissor</a:t>
            </a:r>
            <a:endParaRPr kumimoji="0"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17"/>
          <p:cNvSpPr txBox="1">
            <a:spLocks noChangeArrowheads="1"/>
          </p:cNvSpPr>
          <p:nvPr/>
        </p:nvSpPr>
        <p:spPr bwMode="auto">
          <a:xfrm>
            <a:off x="3362325" y="463550"/>
            <a:ext cx="223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b="0" dirty="0">
                <a:solidFill>
                  <a:srgbClr val="FF0000"/>
                </a:solidFill>
                <a:latin typeface="Calibri" pitchFamily="34" charset="0"/>
              </a:rPr>
              <a:t>REVISÃO</a:t>
            </a:r>
          </a:p>
        </p:txBody>
      </p:sp>
      <p:sp>
        <p:nvSpPr>
          <p:cNvPr id="43012" name="Rectangle 18"/>
          <p:cNvSpPr>
            <a:spLocks noChangeArrowheads="1"/>
          </p:cNvSpPr>
          <p:nvPr/>
        </p:nvSpPr>
        <p:spPr bwMode="auto">
          <a:xfrm>
            <a:off x="582386" y="1727200"/>
            <a:ext cx="547335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0"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3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Medição</a:t>
            </a:r>
            <a:r>
              <a:rPr kumimoji="0"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3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endParaRPr kumimoji="0" 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3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3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3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comum</a:t>
            </a:r>
            <a:endParaRPr kumimoji="0" 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3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Estabilizando</a:t>
            </a:r>
            <a:r>
              <a:rPr kumimoji="0"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o </a:t>
            </a:r>
            <a:r>
              <a:rPr kumimoji="0" lang="en-US" sz="3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endParaRPr kumimoji="0" 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3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Outras</a:t>
            </a:r>
            <a:r>
              <a:rPr kumimoji="0"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3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configurações</a:t>
            </a:r>
            <a:endParaRPr kumimoji="0" 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2625" y="44450"/>
            <a:ext cx="70182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latin typeface="Calibri" pitchFamily="34" charset="0"/>
              </a:rPr>
              <a:t>O ganho pode ser expressado em decibéis (dB).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619250" y="549275"/>
            <a:ext cx="4943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latin typeface="Calibri" pitchFamily="34" charset="0"/>
              </a:rPr>
              <a:t>O dB é uma unidade logarítmica.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9900" y="1225550"/>
            <a:ext cx="74195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 i="1">
                <a:solidFill>
                  <a:srgbClr val="FF0000"/>
                </a:solidFill>
                <a:latin typeface="Calibri" pitchFamily="34" charset="0"/>
              </a:rPr>
              <a:t>Logaritmos </a:t>
            </a:r>
            <a:r>
              <a:rPr kumimoji="0" lang="en-US" b="0">
                <a:latin typeface="Calibri" pitchFamily="34" charset="0"/>
              </a:rPr>
              <a:t>comuns</a:t>
            </a:r>
            <a:r>
              <a:rPr kumimoji="0" lang="en-US" b="0" i="1">
                <a:solidFill>
                  <a:srgbClr val="FF0000"/>
                </a:solidFill>
                <a:latin typeface="Calibri" pitchFamily="34" charset="0"/>
              </a:rPr>
              <a:t> são expoentes</a:t>
            </a:r>
            <a:r>
              <a:rPr kumimoji="0" lang="en-US" b="0">
                <a:latin typeface="Calibri" pitchFamily="34" charset="0"/>
              </a:rPr>
              <a:t> do número 10.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171575" y="2482850"/>
            <a:ext cx="2700338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000" b="0">
                <a:latin typeface="Calibri" pitchFamily="34" charset="0"/>
              </a:rPr>
              <a:t>10</a:t>
            </a:r>
            <a:r>
              <a:rPr kumimoji="0" lang="en-US" sz="4000" b="0" baseline="40000">
                <a:solidFill>
                  <a:srgbClr val="3333CC"/>
                </a:solidFill>
                <a:latin typeface="Calibri" pitchFamily="34" charset="0"/>
              </a:rPr>
              <a:t>2</a:t>
            </a:r>
            <a:r>
              <a:rPr kumimoji="0" lang="en-US" sz="4000" b="0">
                <a:latin typeface="Calibri" pitchFamily="34" charset="0"/>
              </a:rPr>
              <a:t>   = 100</a:t>
            </a:r>
          </a:p>
          <a:p>
            <a:r>
              <a:rPr kumimoji="0" lang="en-US" sz="4000" b="0">
                <a:latin typeface="Calibri" pitchFamily="34" charset="0"/>
              </a:rPr>
              <a:t>10</a:t>
            </a:r>
            <a:r>
              <a:rPr kumimoji="0" lang="en-US" sz="4000" b="0" baseline="40000">
                <a:solidFill>
                  <a:srgbClr val="3333CC"/>
                </a:solidFill>
                <a:latin typeface="Calibri" pitchFamily="34" charset="0"/>
              </a:rPr>
              <a:t>3</a:t>
            </a:r>
            <a:r>
              <a:rPr kumimoji="0" lang="en-US" sz="4000" b="0">
                <a:latin typeface="Calibri" pitchFamily="34" charset="0"/>
              </a:rPr>
              <a:t>   = 1000</a:t>
            </a:r>
          </a:p>
          <a:p>
            <a:r>
              <a:rPr kumimoji="0" lang="en-US" sz="4000" b="0">
                <a:latin typeface="Calibri" pitchFamily="34" charset="0"/>
              </a:rPr>
              <a:t>10</a:t>
            </a:r>
            <a:r>
              <a:rPr kumimoji="0" lang="en-US" sz="4000" b="0" baseline="40000">
                <a:solidFill>
                  <a:srgbClr val="3333CC"/>
                </a:solidFill>
                <a:latin typeface="Calibri" pitchFamily="34" charset="0"/>
              </a:rPr>
              <a:t>-2</a:t>
            </a:r>
            <a:r>
              <a:rPr kumimoji="0" lang="en-US" sz="4000" b="0">
                <a:latin typeface="Calibri" pitchFamily="34" charset="0"/>
              </a:rPr>
              <a:t>  = 0.01</a:t>
            </a:r>
          </a:p>
          <a:p>
            <a:r>
              <a:rPr kumimoji="0" lang="en-US" sz="4000" b="0">
                <a:latin typeface="Calibri" pitchFamily="34" charset="0"/>
              </a:rPr>
              <a:t>10</a:t>
            </a:r>
            <a:r>
              <a:rPr kumimoji="0" lang="en-US" sz="4000" b="0" baseline="40000">
                <a:solidFill>
                  <a:srgbClr val="3333CC"/>
                </a:solidFill>
                <a:latin typeface="Calibri" pitchFamily="34" charset="0"/>
              </a:rPr>
              <a:t>0</a:t>
            </a:r>
            <a:r>
              <a:rPr kumimoji="0" lang="en-US" sz="4000" b="0" baseline="30000">
                <a:latin typeface="Calibri" pitchFamily="34" charset="0"/>
              </a:rPr>
              <a:t>    </a:t>
            </a:r>
            <a:r>
              <a:rPr kumimoji="0" lang="en-US" sz="4000" b="0">
                <a:latin typeface="Calibri" pitchFamily="34" charset="0"/>
              </a:rPr>
              <a:t>= 1</a:t>
            </a:r>
          </a:p>
          <a:p>
            <a:r>
              <a:rPr kumimoji="0" lang="en-US" sz="4000" b="0">
                <a:latin typeface="Calibri" pitchFamily="34" charset="0"/>
              </a:rPr>
              <a:t>10</a:t>
            </a:r>
            <a:r>
              <a:rPr kumimoji="0" lang="en-US" sz="4000" b="0" baseline="40000">
                <a:solidFill>
                  <a:srgbClr val="3333CC"/>
                </a:solidFill>
                <a:latin typeface="Calibri" pitchFamily="34" charset="0"/>
              </a:rPr>
              <a:t>3,6</a:t>
            </a:r>
            <a:r>
              <a:rPr kumimoji="0" lang="en-US" sz="4000" b="0">
                <a:latin typeface="Calibri" pitchFamily="34" charset="0"/>
              </a:rPr>
              <a:t> = 3981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327650" y="2051050"/>
            <a:ext cx="2566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latin typeface="Calibri" pitchFamily="34" charset="0"/>
              </a:rPr>
              <a:t>O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0">
                <a:solidFill>
                  <a:srgbClr val="FF0000"/>
                </a:solidFill>
                <a:latin typeface="Calibri" pitchFamily="34" charset="0"/>
              </a:rPr>
              <a:t>log de 100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0">
                <a:latin typeface="Calibri" pitchFamily="34" charset="0"/>
              </a:rPr>
              <a:t>é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264150" y="2943225"/>
            <a:ext cx="27462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latin typeface="Calibri" pitchFamily="34" charset="0"/>
              </a:rPr>
              <a:t>O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0">
                <a:solidFill>
                  <a:srgbClr val="FF0000"/>
                </a:solidFill>
                <a:latin typeface="Calibri" pitchFamily="34" charset="0"/>
              </a:rPr>
              <a:t>log de 1000 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é 3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254625" y="3829050"/>
            <a:ext cx="27767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latin typeface="Calibri" pitchFamily="34" charset="0"/>
              </a:rPr>
              <a:t>O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0">
                <a:solidFill>
                  <a:srgbClr val="FF0000"/>
                </a:solidFill>
                <a:latin typeface="Calibri" pitchFamily="34" charset="0"/>
              </a:rPr>
              <a:t>log de 0.01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é -2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521325" y="4699000"/>
            <a:ext cx="2207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latin typeface="Calibri" pitchFamily="34" charset="0"/>
              </a:rPr>
              <a:t>O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0">
                <a:solidFill>
                  <a:srgbClr val="FF0000"/>
                </a:solidFill>
                <a:latin typeface="Calibri" pitchFamily="34" charset="0"/>
              </a:rPr>
              <a:t>log de 1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0">
                <a:latin typeface="Calibri" pitchFamily="34" charset="0"/>
              </a:rPr>
              <a:t>é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0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111750" y="5588000"/>
            <a:ext cx="305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latin typeface="Calibri" pitchFamily="34" charset="0"/>
              </a:rPr>
              <a:t>O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0">
                <a:solidFill>
                  <a:srgbClr val="FF0000"/>
                </a:solidFill>
                <a:latin typeface="Calibri" pitchFamily="34" charset="0"/>
              </a:rPr>
              <a:t>log de 3981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0">
                <a:latin typeface="Calibri" pitchFamily="34" charset="0"/>
              </a:rPr>
              <a:t>é</a:t>
            </a:r>
            <a:r>
              <a:rPr kumimoji="0" lang="en-US" b="0">
                <a:solidFill>
                  <a:srgbClr val="3333CC"/>
                </a:solidFill>
                <a:latin typeface="Calibri" pitchFamily="34" charset="0"/>
              </a:rPr>
              <a:t> 3,6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0825" y="403225"/>
            <a:ext cx="8608639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900">
                <a:solidFill>
                  <a:srgbClr val="FB0F33"/>
                </a:solidFill>
                <a:latin typeface="Calibri" pitchFamily="34" charset="0"/>
              </a:rPr>
              <a:t>A unidade de dB é baseada em uma razão de potência.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03525" y="1631950"/>
            <a:ext cx="24272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latin typeface="Calibri" pitchFamily="34" charset="0"/>
              </a:rPr>
              <a:t>dB = 10 x log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7177" y="1349375"/>
            <a:ext cx="1071563" cy="1212850"/>
            <a:chOff x="3362" y="850"/>
            <a:chExt cx="675" cy="764"/>
          </a:xfrm>
        </p:grpSpPr>
        <p:sp>
          <p:nvSpPr>
            <p:cNvPr id="6169" name="Text Box 5"/>
            <p:cNvSpPr txBox="1">
              <a:spLocks noChangeArrowheads="1"/>
            </p:cNvSpPr>
            <p:nvPr/>
          </p:nvSpPr>
          <p:spPr bwMode="auto">
            <a:xfrm>
              <a:off x="3362" y="850"/>
              <a:ext cx="59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B0F33"/>
                  </a:solidFill>
                  <a:latin typeface="Calibri" pitchFamily="34" charset="0"/>
                </a:rPr>
                <a:t>P</a:t>
              </a:r>
              <a:r>
                <a:rPr kumimoji="0" lang="en-US" sz="2500" baseline="-25000">
                  <a:solidFill>
                    <a:srgbClr val="FB0F33"/>
                  </a:solidFill>
                  <a:latin typeface="Calibri" pitchFamily="34" charset="0"/>
                </a:rPr>
                <a:t>SAÍDA</a:t>
              </a:r>
              <a:endParaRPr kumimoji="0" lang="en-US" sz="2500">
                <a:solidFill>
                  <a:srgbClr val="FB0F33"/>
                </a:solidFill>
                <a:latin typeface="Calibri" pitchFamily="34" charset="0"/>
              </a:endParaRPr>
            </a:p>
          </p:txBody>
        </p:sp>
        <p:sp>
          <p:nvSpPr>
            <p:cNvPr id="6170" name="Text Box 6"/>
            <p:cNvSpPr txBox="1">
              <a:spLocks noChangeArrowheads="1"/>
            </p:cNvSpPr>
            <p:nvPr/>
          </p:nvSpPr>
          <p:spPr bwMode="auto">
            <a:xfrm>
              <a:off x="3436" y="1246"/>
              <a:ext cx="60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B0F33"/>
                  </a:solidFill>
                  <a:latin typeface="Calibri" pitchFamily="34" charset="0"/>
                </a:rPr>
                <a:t>P</a:t>
              </a:r>
              <a:r>
                <a:rPr kumimoji="0" lang="en-US" sz="1600" baseline="-25000">
                  <a:solidFill>
                    <a:srgbClr val="FB0F33"/>
                  </a:solidFill>
                  <a:latin typeface="Calibri" pitchFamily="34" charset="0"/>
                </a:rPr>
                <a:t>ENTRADA</a:t>
              </a:r>
              <a:endParaRPr kumimoji="0" lang="en-US" sz="1600">
                <a:solidFill>
                  <a:srgbClr val="FB0F33"/>
                </a:solidFill>
                <a:latin typeface="Calibri" pitchFamily="34" charset="0"/>
              </a:endParaRPr>
            </a:p>
          </p:txBody>
        </p:sp>
      </p:grpSp>
      <p:sp>
        <p:nvSpPr>
          <p:cNvPr id="6149" name="Line 7"/>
          <p:cNvSpPr>
            <a:spLocks noChangeShapeType="1"/>
          </p:cNvSpPr>
          <p:nvPr/>
        </p:nvSpPr>
        <p:spPr bwMode="auto">
          <a:xfrm>
            <a:off x="5400675" y="1968500"/>
            <a:ext cx="949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429250" y="1327150"/>
            <a:ext cx="1071563" cy="1285875"/>
            <a:chOff x="3414" y="836"/>
            <a:chExt cx="675" cy="810"/>
          </a:xfrm>
        </p:grpSpPr>
        <p:sp>
          <p:nvSpPr>
            <p:cNvPr id="6167" name="Rectangle 9"/>
            <p:cNvSpPr>
              <a:spLocks noChangeArrowheads="1"/>
            </p:cNvSpPr>
            <p:nvPr/>
          </p:nvSpPr>
          <p:spPr bwMode="auto">
            <a:xfrm>
              <a:off x="3414" y="836"/>
              <a:ext cx="648" cy="3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6168" name="Rectangle 10"/>
            <p:cNvSpPr>
              <a:spLocks noChangeArrowheads="1"/>
            </p:cNvSpPr>
            <p:nvPr/>
          </p:nvSpPr>
          <p:spPr bwMode="auto">
            <a:xfrm>
              <a:off x="3416" y="1285"/>
              <a:ext cx="673" cy="3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29240" y="1370013"/>
            <a:ext cx="1066800" cy="1225550"/>
            <a:chOff x="3366" y="872"/>
            <a:chExt cx="672" cy="772"/>
          </a:xfrm>
        </p:grpSpPr>
        <p:sp>
          <p:nvSpPr>
            <p:cNvPr id="6165" name="Text Box 12"/>
            <p:cNvSpPr txBox="1">
              <a:spLocks noChangeArrowheads="1"/>
            </p:cNvSpPr>
            <p:nvPr/>
          </p:nvSpPr>
          <p:spPr bwMode="auto">
            <a:xfrm>
              <a:off x="3366" y="872"/>
              <a:ext cx="67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B0F33"/>
                  </a:solidFill>
                  <a:latin typeface="Calibri" pitchFamily="34" charset="0"/>
                </a:rPr>
                <a:t>50 W</a:t>
              </a:r>
            </a:p>
          </p:txBody>
        </p:sp>
        <p:sp>
          <p:nvSpPr>
            <p:cNvPr id="6166" name="Text Box 13"/>
            <p:cNvSpPr txBox="1">
              <a:spLocks noChangeArrowheads="1"/>
            </p:cNvSpPr>
            <p:nvPr/>
          </p:nvSpPr>
          <p:spPr bwMode="auto">
            <a:xfrm>
              <a:off x="3418" y="1276"/>
              <a:ext cx="5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B0F33"/>
                  </a:solidFill>
                  <a:latin typeface="Calibri" pitchFamily="34" charset="0"/>
                </a:rPr>
                <a:t>1 W</a:t>
              </a:r>
            </a:p>
          </p:txBody>
        </p:sp>
      </p:grp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257800" y="1370013"/>
            <a:ext cx="1098550" cy="1130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248275" y="1628775"/>
            <a:ext cx="6014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B0F33"/>
                </a:solidFill>
                <a:latin typeface="Calibri" pitchFamily="34" charset="0"/>
              </a:rPr>
              <a:t>50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4522788" y="1644650"/>
            <a:ext cx="1492250" cy="57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556125" y="1628775"/>
            <a:ext cx="9156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B0F33"/>
                </a:solidFill>
                <a:latin typeface="Calibri" pitchFamily="34" charset="0"/>
              </a:rPr>
              <a:t>1,70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830638" y="1552575"/>
            <a:ext cx="1724025" cy="590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717925" y="1612900"/>
            <a:ext cx="6014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solidFill>
                  <a:srgbClr val="FB0F33"/>
                </a:solidFill>
                <a:latin typeface="Calibri" pitchFamily="34" charset="0"/>
              </a:rPr>
              <a:t>17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755650" y="2349500"/>
            <a:ext cx="575638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900">
                <a:solidFill>
                  <a:srgbClr val="FB0F33"/>
                </a:solidFill>
                <a:latin typeface="Calibri" pitchFamily="34" charset="0"/>
              </a:rPr>
              <a:t>A unidade de dB pode ser adaptada </a:t>
            </a:r>
          </a:p>
          <a:p>
            <a:r>
              <a:rPr kumimoji="0" lang="en-US" sz="2900">
                <a:solidFill>
                  <a:srgbClr val="FB0F33"/>
                </a:solidFill>
                <a:latin typeface="Calibri" pitchFamily="34" charset="0"/>
              </a:rPr>
              <a:t>para uma razão de tensão. 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781300" y="3546475"/>
            <a:ext cx="4427538" cy="1409700"/>
            <a:chOff x="1752" y="2234"/>
            <a:chExt cx="2789" cy="888"/>
          </a:xfrm>
        </p:grpSpPr>
        <p:sp>
          <p:nvSpPr>
            <p:cNvPr id="6161" name="Text Box 22"/>
            <p:cNvSpPr txBox="1">
              <a:spLocks noChangeArrowheads="1"/>
            </p:cNvSpPr>
            <p:nvPr/>
          </p:nvSpPr>
          <p:spPr bwMode="auto">
            <a:xfrm>
              <a:off x="1752" y="2508"/>
              <a:ext cx="152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latin typeface="Calibri" pitchFamily="34" charset="0"/>
                </a:rPr>
                <a:t>dB = </a:t>
              </a:r>
              <a:r>
                <a:rPr kumimoji="0" lang="en-US" sz="3200">
                  <a:solidFill>
                    <a:srgbClr val="FB0F33"/>
                  </a:solidFill>
                  <a:latin typeface="Calibri" pitchFamily="34" charset="0"/>
                </a:rPr>
                <a:t>20</a:t>
              </a:r>
              <a:r>
                <a:rPr kumimoji="0" lang="en-US" sz="3200">
                  <a:latin typeface="Calibri" pitchFamily="34" charset="0"/>
                </a:rPr>
                <a:t> x log </a:t>
              </a:r>
            </a:p>
          </p:txBody>
        </p:sp>
        <p:sp>
          <p:nvSpPr>
            <p:cNvPr id="6162" name="Text Box 23"/>
            <p:cNvSpPr txBox="1">
              <a:spLocks noChangeArrowheads="1"/>
            </p:cNvSpPr>
            <p:nvPr/>
          </p:nvSpPr>
          <p:spPr bwMode="auto">
            <a:xfrm>
              <a:off x="3272" y="2234"/>
              <a:ext cx="81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latin typeface="Calibri" pitchFamily="34" charset="0"/>
                </a:rPr>
                <a:t>V</a:t>
              </a:r>
              <a:r>
                <a:rPr kumimoji="0" lang="en-US" sz="4000" baseline="-25000">
                  <a:latin typeface="Calibri" pitchFamily="34" charset="0"/>
                </a:rPr>
                <a:t>SAÍDA</a:t>
              </a:r>
              <a:endParaRPr kumimoji="0" lang="en-US" sz="4000">
                <a:latin typeface="Calibri" pitchFamily="34" charset="0"/>
              </a:endParaRPr>
            </a:p>
          </p:txBody>
        </p:sp>
        <p:sp>
          <p:nvSpPr>
            <p:cNvPr id="6163" name="Text Box 24"/>
            <p:cNvSpPr txBox="1">
              <a:spLocks noChangeArrowheads="1"/>
            </p:cNvSpPr>
            <p:nvPr/>
          </p:nvSpPr>
          <p:spPr bwMode="auto">
            <a:xfrm>
              <a:off x="3406" y="2676"/>
              <a:ext cx="113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latin typeface="Calibri" pitchFamily="34" charset="0"/>
                </a:rPr>
                <a:t>V</a:t>
              </a:r>
              <a:r>
                <a:rPr kumimoji="0" lang="en-US" sz="4000" baseline="-25000">
                  <a:latin typeface="Calibri" pitchFamily="34" charset="0"/>
                </a:rPr>
                <a:t>ENTRADA</a:t>
              </a:r>
              <a:endParaRPr kumimoji="0" lang="en-US" sz="4000">
                <a:latin typeface="Calibri" pitchFamily="34" charset="0"/>
              </a:endParaRPr>
            </a:p>
          </p:txBody>
        </p:sp>
        <p:sp>
          <p:nvSpPr>
            <p:cNvPr id="6164" name="Line 25"/>
            <p:cNvSpPr>
              <a:spLocks noChangeShapeType="1"/>
            </p:cNvSpPr>
            <p:nvPr/>
          </p:nvSpPr>
          <p:spPr bwMode="auto">
            <a:xfrm>
              <a:off x="3340" y="2702"/>
              <a:ext cx="704" cy="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349375" y="5299075"/>
            <a:ext cx="688342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>
                <a:latin typeface="Calibri" pitchFamily="34" charset="0"/>
              </a:rPr>
              <a:t>Esta equação pressupõe que V</a:t>
            </a:r>
            <a:r>
              <a:rPr kumimoji="0" lang="en-US" baseline="-25000">
                <a:latin typeface="Calibri" pitchFamily="34" charset="0"/>
              </a:rPr>
              <a:t>SAÍDA</a:t>
            </a:r>
            <a:r>
              <a:rPr kumimoji="0" lang="en-US">
                <a:latin typeface="Calibri" pitchFamily="34" charset="0"/>
              </a:rPr>
              <a:t> e V</a:t>
            </a:r>
            <a:r>
              <a:rPr kumimoji="0" lang="en-US" baseline="-25000">
                <a:latin typeface="Calibri" pitchFamily="34" charset="0"/>
              </a:rPr>
              <a:t>ENTRADA </a:t>
            </a:r>
            <a:endParaRPr kumimoji="0" lang="en-US">
              <a:latin typeface="Calibri" pitchFamily="34" charset="0"/>
            </a:endParaRPr>
          </a:p>
          <a:p>
            <a:pPr algn="ctr"/>
            <a:r>
              <a:rPr kumimoji="0" lang="en-US">
                <a:latin typeface="Calibri" pitchFamily="34" charset="0"/>
              </a:rPr>
              <a:t>são medidos através de </a:t>
            </a:r>
            <a:r>
              <a:rPr kumimoji="0" lang="en-US" i="1">
                <a:solidFill>
                  <a:srgbClr val="3333CC"/>
                </a:solidFill>
                <a:latin typeface="Calibri" pitchFamily="34" charset="0"/>
              </a:rPr>
              <a:t>impedâncias iguais </a:t>
            </a:r>
            <a:endParaRPr kumimoji="0"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animBg="1"/>
      <p:bldP spid="17424" grpId="0" animBg="1"/>
      <p:bldP spid="174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63500" y="1231900"/>
            <a:ext cx="835025" cy="295275"/>
          </a:xfrm>
          <a:prstGeom prst="rightArrow">
            <a:avLst>
              <a:gd name="adj1" fmla="val 50537"/>
              <a:gd name="adj2" fmla="val 7204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3125" y="1101725"/>
            <a:ext cx="1127125" cy="590550"/>
            <a:chOff x="550" y="694"/>
            <a:chExt cx="710" cy="372"/>
          </a:xfrm>
        </p:grpSpPr>
        <p:sp>
          <p:nvSpPr>
            <p:cNvPr id="7198" name="Rectangle 4"/>
            <p:cNvSpPr>
              <a:spLocks noChangeArrowheads="1"/>
            </p:cNvSpPr>
            <p:nvPr/>
          </p:nvSpPr>
          <p:spPr bwMode="auto">
            <a:xfrm>
              <a:off x="578" y="694"/>
              <a:ext cx="682" cy="372"/>
            </a:xfrm>
            <a:prstGeom prst="rect">
              <a:avLst/>
            </a:prstGeom>
            <a:solidFill>
              <a:srgbClr val="DFE1F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FE1F9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7199" name="Text Box 5"/>
            <p:cNvSpPr txBox="1">
              <a:spLocks noChangeArrowheads="1"/>
            </p:cNvSpPr>
            <p:nvPr/>
          </p:nvSpPr>
          <p:spPr bwMode="auto">
            <a:xfrm>
              <a:off x="550" y="738"/>
              <a:ext cx="6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+10 dB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66925" y="1104900"/>
            <a:ext cx="1454150" cy="590550"/>
            <a:chOff x="1302" y="696"/>
            <a:chExt cx="916" cy="372"/>
          </a:xfrm>
        </p:grpSpPr>
        <p:grpSp>
          <p:nvGrpSpPr>
            <p:cNvPr id="7194" name="Group 7"/>
            <p:cNvGrpSpPr>
              <a:grpSpLocks/>
            </p:cNvGrpSpPr>
            <p:nvPr/>
          </p:nvGrpSpPr>
          <p:grpSpPr bwMode="auto">
            <a:xfrm>
              <a:off x="1539" y="696"/>
              <a:ext cx="679" cy="372"/>
              <a:chOff x="1539" y="696"/>
              <a:chExt cx="680" cy="372"/>
            </a:xfrm>
          </p:grpSpPr>
          <p:sp>
            <p:nvSpPr>
              <p:cNvPr id="7196" name="Rectangle 8"/>
              <p:cNvSpPr>
                <a:spLocks noChangeArrowheads="1"/>
              </p:cNvSpPr>
              <p:nvPr/>
            </p:nvSpPr>
            <p:spPr bwMode="auto">
              <a:xfrm>
                <a:off x="1539" y="696"/>
                <a:ext cx="680" cy="372"/>
              </a:xfrm>
              <a:prstGeom prst="rect">
                <a:avLst/>
              </a:prstGeom>
              <a:solidFill>
                <a:srgbClr val="DFE1F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FE1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7197" name="Text Box 9"/>
              <p:cNvSpPr txBox="1">
                <a:spLocks noChangeArrowheads="1"/>
              </p:cNvSpPr>
              <p:nvPr/>
            </p:nvSpPr>
            <p:spPr bwMode="auto">
              <a:xfrm>
                <a:off x="1595" y="728"/>
                <a:ext cx="5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400">
                    <a:latin typeface="Calibri" pitchFamily="34" charset="0"/>
                  </a:rPr>
                  <a:t>-6 dB</a:t>
                </a:r>
              </a:p>
            </p:txBody>
          </p:sp>
        </p:grpSp>
        <p:sp>
          <p:nvSpPr>
            <p:cNvPr id="7195" name="Line 10"/>
            <p:cNvSpPr>
              <a:spLocks noChangeShapeType="1"/>
            </p:cNvSpPr>
            <p:nvPr/>
          </p:nvSpPr>
          <p:spPr bwMode="auto">
            <a:xfrm>
              <a:off x="1302" y="838"/>
              <a:ext cx="2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597276" y="1095375"/>
            <a:ext cx="1452563" cy="590550"/>
            <a:chOff x="2266" y="690"/>
            <a:chExt cx="915" cy="372"/>
          </a:xfrm>
        </p:grpSpPr>
        <p:grpSp>
          <p:nvGrpSpPr>
            <p:cNvPr id="7190" name="Group 12"/>
            <p:cNvGrpSpPr>
              <a:grpSpLocks/>
            </p:cNvGrpSpPr>
            <p:nvPr/>
          </p:nvGrpSpPr>
          <p:grpSpPr bwMode="auto">
            <a:xfrm>
              <a:off x="2486" y="690"/>
              <a:ext cx="695" cy="372"/>
              <a:chOff x="2486" y="690"/>
              <a:chExt cx="695" cy="372"/>
            </a:xfrm>
          </p:grpSpPr>
          <p:sp>
            <p:nvSpPr>
              <p:cNvPr id="7192" name="Rectangle 13"/>
              <p:cNvSpPr>
                <a:spLocks noChangeArrowheads="1"/>
              </p:cNvSpPr>
              <p:nvPr/>
            </p:nvSpPr>
            <p:spPr bwMode="auto">
              <a:xfrm>
                <a:off x="2500" y="690"/>
                <a:ext cx="681" cy="372"/>
              </a:xfrm>
              <a:prstGeom prst="rect">
                <a:avLst/>
              </a:prstGeom>
              <a:solidFill>
                <a:srgbClr val="DFE1F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FE1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7193" name="Text Box 14"/>
              <p:cNvSpPr txBox="1">
                <a:spLocks noChangeArrowheads="1"/>
              </p:cNvSpPr>
              <p:nvPr/>
            </p:nvSpPr>
            <p:spPr bwMode="auto">
              <a:xfrm>
                <a:off x="2486" y="736"/>
                <a:ext cx="66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400">
                    <a:latin typeface="Calibri" pitchFamily="34" charset="0"/>
                  </a:rPr>
                  <a:t>+30 dB</a:t>
                </a:r>
              </a:p>
            </p:txBody>
          </p:sp>
        </p:grpSp>
        <p:sp>
          <p:nvSpPr>
            <p:cNvPr id="7191" name="Line 15"/>
            <p:cNvSpPr>
              <a:spLocks noChangeShapeType="1"/>
            </p:cNvSpPr>
            <p:nvPr/>
          </p:nvSpPr>
          <p:spPr bwMode="auto">
            <a:xfrm>
              <a:off x="2266" y="850"/>
              <a:ext cx="2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118102" y="1098550"/>
            <a:ext cx="1455738" cy="590550"/>
            <a:chOff x="3224" y="692"/>
            <a:chExt cx="917" cy="372"/>
          </a:xfrm>
        </p:grpSpPr>
        <p:grpSp>
          <p:nvGrpSpPr>
            <p:cNvPr id="7186" name="Group 17"/>
            <p:cNvGrpSpPr>
              <a:grpSpLocks/>
            </p:cNvGrpSpPr>
            <p:nvPr/>
          </p:nvGrpSpPr>
          <p:grpSpPr bwMode="auto">
            <a:xfrm>
              <a:off x="3460" y="692"/>
              <a:ext cx="681" cy="372"/>
              <a:chOff x="3460" y="692"/>
              <a:chExt cx="681" cy="372"/>
            </a:xfrm>
          </p:grpSpPr>
          <p:sp>
            <p:nvSpPr>
              <p:cNvPr id="7188" name="Rectangle 18"/>
              <p:cNvSpPr>
                <a:spLocks noChangeArrowheads="1"/>
              </p:cNvSpPr>
              <p:nvPr/>
            </p:nvSpPr>
            <p:spPr bwMode="auto">
              <a:xfrm>
                <a:off x="3460" y="692"/>
                <a:ext cx="681" cy="372"/>
              </a:xfrm>
              <a:prstGeom prst="rect">
                <a:avLst/>
              </a:prstGeom>
              <a:solidFill>
                <a:srgbClr val="DFE1F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FE1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7189" name="Text Box 19"/>
              <p:cNvSpPr txBox="1">
                <a:spLocks noChangeArrowheads="1"/>
              </p:cNvSpPr>
              <p:nvPr/>
            </p:nvSpPr>
            <p:spPr bwMode="auto">
              <a:xfrm>
                <a:off x="3520" y="738"/>
                <a:ext cx="53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400">
                    <a:latin typeface="Calibri" pitchFamily="34" charset="0"/>
                  </a:rPr>
                  <a:t>-8 dB</a:t>
                </a:r>
              </a:p>
            </p:txBody>
          </p:sp>
        </p:grp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3224" y="842"/>
              <a:ext cx="2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683375" y="1104900"/>
            <a:ext cx="1463675" cy="590550"/>
            <a:chOff x="4210" y="696"/>
            <a:chExt cx="922" cy="372"/>
          </a:xfrm>
        </p:grpSpPr>
        <p:grpSp>
          <p:nvGrpSpPr>
            <p:cNvPr id="7182" name="Group 22"/>
            <p:cNvGrpSpPr>
              <a:grpSpLocks/>
            </p:cNvGrpSpPr>
            <p:nvPr/>
          </p:nvGrpSpPr>
          <p:grpSpPr bwMode="auto">
            <a:xfrm>
              <a:off x="4442" y="696"/>
              <a:ext cx="690" cy="372"/>
              <a:chOff x="4442" y="696"/>
              <a:chExt cx="690" cy="372"/>
            </a:xfrm>
          </p:grpSpPr>
          <p:sp>
            <p:nvSpPr>
              <p:cNvPr id="7184" name="Rectangle 23"/>
              <p:cNvSpPr>
                <a:spLocks noChangeArrowheads="1"/>
              </p:cNvSpPr>
              <p:nvPr/>
            </p:nvSpPr>
            <p:spPr bwMode="auto">
              <a:xfrm>
                <a:off x="4450" y="696"/>
                <a:ext cx="682" cy="372"/>
              </a:xfrm>
              <a:prstGeom prst="rect">
                <a:avLst/>
              </a:prstGeom>
              <a:solidFill>
                <a:srgbClr val="DFE1F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FE1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7185" name="Text Box 24"/>
              <p:cNvSpPr txBox="1">
                <a:spLocks noChangeArrowheads="1"/>
              </p:cNvSpPr>
              <p:nvPr/>
            </p:nvSpPr>
            <p:spPr bwMode="auto">
              <a:xfrm>
                <a:off x="4442" y="738"/>
                <a:ext cx="66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400">
                    <a:latin typeface="Calibri" pitchFamily="34" charset="0"/>
                  </a:rPr>
                  <a:t>+20 dB</a:t>
                </a:r>
              </a:p>
            </p:txBody>
          </p:sp>
        </p:grpSp>
        <p:sp>
          <p:nvSpPr>
            <p:cNvPr id="7183" name="Line 25"/>
            <p:cNvSpPr>
              <a:spLocks noChangeShapeType="1"/>
            </p:cNvSpPr>
            <p:nvPr/>
          </p:nvSpPr>
          <p:spPr bwMode="auto">
            <a:xfrm>
              <a:off x="4210" y="846"/>
              <a:ext cx="2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8147050" y="1235075"/>
            <a:ext cx="835025" cy="295275"/>
          </a:xfrm>
          <a:prstGeom prst="rightArrow">
            <a:avLst>
              <a:gd name="adj1" fmla="val 50537"/>
              <a:gd name="adj2" fmla="val 7204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66725" y="2133600"/>
            <a:ext cx="838133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600" b="0">
                <a:latin typeface="Calibri" pitchFamily="34" charset="0"/>
              </a:rPr>
              <a:t>Unidades dB são convenientes para a avaliação de</a:t>
            </a:r>
            <a:r>
              <a:rPr kumimoji="0" lang="en-US" sz="2600">
                <a:latin typeface="Calibri" pitchFamily="34" charset="0"/>
              </a:rPr>
              <a:t> </a:t>
            </a:r>
            <a:r>
              <a:rPr kumimoji="0" lang="en-US" sz="2600">
                <a:solidFill>
                  <a:srgbClr val="3333CC"/>
                </a:solidFill>
                <a:latin typeface="Calibri" pitchFamily="34" charset="0"/>
              </a:rPr>
              <a:t>sistemas</a:t>
            </a:r>
            <a:r>
              <a:rPr kumimoji="0" lang="en-US" sz="2600">
                <a:latin typeface="Calibri" pitchFamily="34" charset="0"/>
              </a:rPr>
              <a:t> .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603740" y="2876550"/>
            <a:ext cx="120577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latin typeface="Calibri" pitchFamily="34" charset="0"/>
              </a:rPr>
              <a:t>+10 dB</a:t>
            </a:r>
          </a:p>
          <a:p>
            <a:r>
              <a:rPr kumimoji="0" lang="en-US">
                <a:latin typeface="Calibri" pitchFamily="34" charset="0"/>
              </a:rPr>
              <a:t>   -6 dB</a:t>
            </a:r>
          </a:p>
          <a:p>
            <a:r>
              <a:rPr kumimoji="0" lang="en-US">
                <a:latin typeface="Calibri" pitchFamily="34" charset="0"/>
              </a:rPr>
              <a:t>+30 dB</a:t>
            </a:r>
          </a:p>
          <a:p>
            <a:r>
              <a:rPr kumimoji="0" lang="en-US">
                <a:latin typeface="Calibri" pitchFamily="34" charset="0"/>
              </a:rPr>
              <a:t>   -8 dB</a:t>
            </a:r>
          </a:p>
          <a:p>
            <a:r>
              <a:rPr kumimoji="0" lang="en-US">
                <a:latin typeface="Calibri" pitchFamily="34" charset="0"/>
              </a:rPr>
              <a:t>+20 dB</a:t>
            </a:r>
          </a:p>
        </p:txBody>
      </p: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1190615" y="5156200"/>
            <a:ext cx="5005388" cy="628650"/>
            <a:chOff x="430" y="3248"/>
            <a:chExt cx="3153" cy="396"/>
          </a:xfrm>
        </p:grpSpPr>
        <p:sp>
          <p:nvSpPr>
            <p:cNvPr id="7180" name="Text Box 30"/>
            <p:cNvSpPr txBox="1">
              <a:spLocks noChangeArrowheads="1"/>
            </p:cNvSpPr>
            <p:nvPr/>
          </p:nvSpPr>
          <p:spPr bwMode="auto">
            <a:xfrm>
              <a:off x="430" y="3314"/>
              <a:ext cx="315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dirty="0" err="1">
                  <a:solidFill>
                    <a:srgbClr val="3333CC"/>
                  </a:solidFill>
                  <a:latin typeface="Calibri" pitchFamily="34" charset="0"/>
                </a:rPr>
                <a:t>Ganho</a:t>
              </a:r>
              <a:r>
                <a:rPr kumimoji="0" lang="en-US" dirty="0">
                  <a:solidFill>
                    <a:srgbClr val="3333CC"/>
                  </a:solidFill>
                  <a:latin typeface="Calibri" pitchFamily="34" charset="0"/>
                </a:rPr>
                <a:t> total do </a:t>
              </a:r>
              <a:r>
                <a:rPr kumimoji="0" lang="en-US" dirty="0" err="1">
                  <a:solidFill>
                    <a:srgbClr val="3333CC"/>
                  </a:solidFill>
                  <a:latin typeface="Calibri" pitchFamily="34" charset="0"/>
                </a:rPr>
                <a:t>sistema</a:t>
              </a:r>
              <a:r>
                <a:rPr kumimoji="0" lang="en-US" dirty="0">
                  <a:solidFill>
                    <a:srgbClr val="3333CC"/>
                  </a:solidFill>
                  <a:latin typeface="Calibri" pitchFamily="34" charset="0"/>
                </a:rPr>
                <a:t> =</a:t>
              </a:r>
              <a:r>
                <a:rPr kumimoji="0" lang="en-US" dirty="0">
                  <a:latin typeface="Calibri" pitchFamily="34" charset="0"/>
                </a:rPr>
                <a:t> +46 dB</a:t>
              </a:r>
            </a:p>
          </p:txBody>
        </p:sp>
        <p:sp>
          <p:nvSpPr>
            <p:cNvPr id="7181" name="Line 31"/>
            <p:cNvSpPr>
              <a:spLocks noChangeShapeType="1"/>
            </p:cNvSpPr>
            <p:nvPr/>
          </p:nvSpPr>
          <p:spPr bwMode="auto">
            <a:xfrm>
              <a:off x="1866" y="3248"/>
              <a:ext cx="1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25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76600" y="187325"/>
            <a:ext cx="23993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>
                <a:latin typeface="Calibri" pitchFamily="34" charset="0"/>
              </a:rPr>
              <a:t>Quiz sobre ganho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74168" y="957036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igual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à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_____________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pelo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endParaRPr kumimoji="0"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85704" y="947058"/>
            <a:ext cx="1769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dirty="0" err="1">
                <a:solidFill>
                  <a:srgbClr val="FF0000"/>
                </a:solidFill>
                <a:latin typeface="Calibri" pitchFamily="34" charset="0"/>
              </a:rPr>
              <a:t>multiplicada</a:t>
            </a:r>
            <a:endParaRPr kumimoji="0"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258908" y="2082348"/>
            <a:ext cx="1506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dirty="0" err="1">
                <a:solidFill>
                  <a:srgbClr val="FF0000"/>
                </a:solidFill>
                <a:latin typeface="Calibri" pitchFamily="34" charset="0"/>
              </a:rPr>
              <a:t>expoentes</a:t>
            </a:r>
            <a:endParaRPr kumimoji="0"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4168" y="3052536"/>
            <a:ext cx="91439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Dobrar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log é o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mesmo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___________________ o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número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ele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representa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108446" y="3034847"/>
            <a:ext cx="26598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dirty="0" err="1">
                <a:solidFill>
                  <a:srgbClr val="FF0000"/>
                </a:solidFill>
                <a:latin typeface="Calibri" pitchFamily="34" charset="0"/>
              </a:rPr>
              <a:t>elevar</a:t>
            </a:r>
            <a:r>
              <a:rPr kumimoji="0" lang="en-US" sz="2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rgbClr val="FF0000"/>
                </a:solidFill>
                <a:latin typeface="Calibri" pitchFamily="34" charset="0"/>
              </a:rPr>
              <a:t>ao</a:t>
            </a:r>
            <a:r>
              <a:rPr kumimoji="0" lang="en-US" sz="2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rgbClr val="FF0000"/>
                </a:solidFill>
                <a:latin typeface="Calibri" pitchFamily="34" charset="0"/>
              </a:rPr>
              <a:t>quadrado</a:t>
            </a:r>
            <a:endParaRPr kumimoji="0"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74168" y="4351111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performance do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sistema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encontrada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através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da 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perdas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estágio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dB.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639829" y="4328887"/>
            <a:ext cx="1021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dirty="0" err="1">
                <a:solidFill>
                  <a:srgbClr val="FF0000"/>
                </a:solidFill>
                <a:latin typeface="Calibri" pitchFamily="34" charset="0"/>
              </a:rPr>
              <a:t>adição</a:t>
            </a:r>
            <a:endParaRPr kumimoji="0"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277254" y="54864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Logs de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números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menores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____________.</a:t>
            </a:r>
            <a:endParaRPr kumimoji="0"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787239" y="5424262"/>
            <a:ext cx="1409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dirty="0" err="1">
                <a:solidFill>
                  <a:srgbClr val="FF0000"/>
                </a:solidFill>
                <a:latin typeface="Calibri" pitchFamily="34" charset="0"/>
              </a:rPr>
              <a:t>negativos</a:t>
            </a:r>
            <a:endParaRPr kumimoji="0"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74168" y="2090511"/>
            <a:ext cx="9143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Logaritmos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comuns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 do </a:t>
            </a:r>
            <a:r>
              <a:rPr kumimoji="0"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número</a:t>
            </a:r>
            <a:r>
              <a:rPr kumimoji="0"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402882" y="205930"/>
            <a:ext cx="69520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>
                <a:latin typeface="Calibri" pitchFamily="34" charset="0"/>
              </a:rPr>
              <a:t>Um </a:t>
            </a:r>
            <a:r>
              <a:rPr kumimoji="0" lang="en-US" sz="2000" b="0" dirty="0" err="1">
                <a:latin typeface="Calibri" pitchFamily="34" charset="0"/>
              </a:rPr>
              <a:t>amplificador</a:t>
            </a:r>
            <a:r>
              <a:rPr kumimoji="0" lang="en-US" sz="2000" b="0" dirty="0">
                <a:latin typeface="Calibri" pitchFamily="34" charset="0"/>
              </a:rPr>
              <a:t> de </a:t>
            </a:r>
            <a:r>
              <a:rPr kumimoji="0" lang="en-US" sz="2000" b="0" dirty="0" err="1">
                <a:latin typeface="Calibri" pitchFamily="34" charset="0"/>
              </a:rPr>
              <a:t>pequenos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sinais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também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pode</a:t>
            </a:r>
            <a:r>
              <a:rPr kumimoji="0" lang="en-US" sz="2000" b="0" dirty="0">
                <a:latin typeface="Calibri" pitchFamily="34" charset="0"/>
              </a:rPr>
              <a:t> ser </a:t>
            </a:r>
            <a:r>
              <a:rPr kumimoji="0" lang="en-US" sz="2000" b="0" dirty="0" err="1">
                <a:latin typeface="Calibri" pitchFamily="34" charset="0"/>
              </a:rPr>
              <a:t>chamado</a:t>
            </a:r>
            <a:r>
              <a:rPr kumimoji="0" lang="en-US" sz="2000" b="0" dirty="0">
                <a:latin typeface="Calibri" pitchFamily="34" charset="0"/>
              </a:rPr>
              <a:t> </a:t>
            </a:r>
          </a:p>
          <a:p>
            <a:r>
              <a:rPr kumimoji="0" lang="en-US" sz="2000" b="0" dirty="0">
                <a:latin typeface="Calibri" pitchFamily="34" charset="0"/>
              </a:rPr>
              <a:t>                                  de </a:t>
            </a:r>
            <a:r>
              <a:rPr kumimoji="0" lang="en-US" sz="2000" b="0" dirty="0" err="1">
                <a:latin typeface="Calibri" pitchFamily="34" charset="0"/>
              </a:rPr>
              <a:t>amplificador</a:t>
            </a:r>
            <a:r>
              <a:rPr kumimoji="0" lang="en-US" sz="2000" b="0" dirty="0">
                <a:latin typeface="Calibri" pitchFamily="34" charset="0"/>
              </a:rPr>
              <a:t> de </a:t>
            </a:r>
            <a:r>
              <a:rPr kumimoji="0" lang="en-US" sz="2000" b="0" dirty="0" err="1">
                <a:latin typeface="Calibri" pitchFamily="34" charset="0"/>
              </a:rPr>
              <a:t>tensão</a:t>
            </a:r>
            <a:r>
              <a:rPr kumimoji="0" lang="en-US" sz="2000" b="0" dirty="0">
                <a:latin typeface="Calibri" pitchFamily="34" charset="0"/>
              </a:rPr>
              <a:t>.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74193" y="992876"/>
            <a:ext cx="5394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0" dirty="0" err="1">
                <a:latin typeface="Calibri" pitchFamily="34" charset="0"/>
              </a:rPr>
              <a:t>Amplificadores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emissores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comuns</a:t>
            </a:r>
            <a:r>
              <a:rPr kumimoji="0" lang="en-US" sz="2000" b="0" dirty="0">
                <a:latin typeface="Calibri" pitchFamily="34" charset="0"/>
              </a:rPr>
              <a:t> </a:t>
            </a:r>
            <a:r>
              <a:rPr kumimoji="0" lang="en-US" sz="2000" b="0" dirty="0" err="1">
                <a:latin typeface="Calibri" pitchFamily="34" charset="0"/>
              </a:rPr>
              <a:t>são</a:t>
            </a:r>
            <a:r>
              <a:rPr kumimoji="0" lang="en-US" sz="2000" b="0" dirty="0">
                <a:latin typeface="Calibri" pitchFamily="34" charset="0"/>
              </a:rPr>
              <a:t> de um </a:t>
            </a:r>
            <a:r>
              <a:rPr kumimoji="0" lang="en-US" sz="2000" b="0" dirty="0" err="1">
                <a:latin typeface="Calibri" pitchFamily="34" charset="0"/>
              </a:rPr>
              <a:t>tipo</a:t>
            </a:r>
            <a:r>
              <a:rPr kumimoji="0" lang="en-US" sz="2000" b="0" dirty="0">
                <a:latin typeface="Calibri" pitchFamily="34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39013" y="1657132"/>
            <a:ext cx="4679950" cy="4048125"/>
            <a:chOff x="1046" y="1120"/>
            <a:chExt cx="2948" cy="2550"/>
          </a:xfrm>
        </p:grpSpPr>
        <p:grpSp>
          <p:nvGrpSpPr>
            <p:cNvPr id="9295" name="Group 5"/>
            <p:cNvGrpSpPr>
              <a:grpSpLocks/>
            </p:cNvGrpSpPr>
            <p:nvPr/>
          </p:nvGrpSpPr>
          <p:grpSpPr bwMode="auto">
            <a:xfrm>
              <a:off x="2606" y="3282"/>
              <a:ext cx="356" cy="356"/>
              <a:chOff x="2606" y="3282"/>
              <a:chExt cx="356" cy="356"/>
            </a:xfrm>
          </p:grpSpPr>
          <p:sp>
            <p:nvSpPr>
              <p:cNvPr id="9305" name="Line 6"/>
              <p:cNvSpPr>
                <a:spLocks noChangeShapeType="1"/>
              </p:cNvSpPr>
              <p:nvPr/>
            </p:nvSpPr>
            <p:spPr bwMode="auto">
              <a:xfrm>
                <a:off x="2606" y="3282"/>
                <a:ext cx="356" cy="35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306" name="AutoShape 7"/>
              <p:cNvSpPr>
                <a:spLocks noChangeArrowheads="1"/>
              </p:cNvSpPr>
              <p:nvPr/>
            </p:nvSpPr>
            <p:spPr bwMode="auto">
              <a:xfrm rot="5480873" flipH="1" flipV="1">
                <a:off x="2611" y="3287"/>
                <a:ext cx="118" cy="116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9296" name="Line 8"/>
            <p:cNvSpPr>
              <a:spLocks noChangeShapeType="1"/>
            </p:cNvSpPr>
            <p:nvPr/>
          </p:nvSpPr>
          <p:spPr bwMode="auto">
            <a:xfrm flipH="1">
              <a:off x="1672" y="3178"/>
              <a:ext cx="9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97" name="Line 9"/>
            <p:cNvSpPr>
              <a:spLocks noChangeShapeType="1"/>
            </p:cNvSpPr>
            <p:nvPr/>
          </p:nvSpPr>
          <p:spPr bwMode="auto">
            <a:xfrm flipV="1">
              <a:off x="2598" y="2708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98" name="Line 10"/>
            <p:cNvSpPr>
              <a:spLocks noChangeShapeType="1"/>
            </p:cNvSpPr>
            <p:nvPr/>
          </p:nvSpPr>
          <p:spPr bwMode="auto">
            <a:xfrm flipH="1">
              <a:off x="2598" y="2984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9299" name="Group 11"/>
            <p:cNvGrpSpPr>
              <a:grpSpLocks/>
            </p:cNvGrpSpPr>
            <p:nvPr/>
          </p:nvGrpSpPr>
          <p:grpSpPr bwMode="auto">
            <a:xfrm>
              <a:off x="1046" y="1120"/>
              <a:ext cx="2948" cy="2550"/>
              <a:chOff x="1046" y="1120"/>
              <a:chExt cx="2948" cy="2550"/>
            </a:xfrm>
          </p:grpSpPr>
          <p:sp>
            <p:nvSpPr>
              <p:cNvPr id="9300" name="Oval 12"/>
              <p:cNvSpPr>
                <a:spLocks noChangeArrowheads="1"/>
              </p:cNvSpPr>
              <p:nvPr/>
            </p:nvSpPr>
            <p:spPr bwMode="auto">
              <a:xfrm>
                <a:off x="2376" y="2880"/>
                <a:ext cx="588" cy="59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301" name="Text Box 13"/>
              <p:cNvSpPr txBox="1">
                <a:spLocks noChangeArrowheads="1"/>
              </p:cNvSpPr>
              <p:nvPr/>
            </p:nvSpPr>
            <p:spPr bwMode="auto">
              <a:xfrm>
                <a:off x="2840" y="2690"/>
                <a:ext cx="25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3200">
                    <a:solidFill>
                      <a:srgbClr val="FF0000"/>
                    </a:solidFill>
                    <a:latin typeface="Calibri" pitchFamily="34" charset="0"/>
                  </a:rPr>
                  <a:t>C</a:t>
                </a:r>
              </a:p>
            </p:txBody>
          </p:sp>
          <p:sp>
            <p:nvSpPr>
              <p:cNvPr id="9302" name="Text Box 14"/>
              <p:cNvSpPr txBox="1">
                <a:spLocks noChangeArrowheads="1"/>
              </p:cNvSpPr>
              <p:nvPr/>
            </p:nvSpPr>
            <p:spPr bwMode="auto">
              <a:xfrm>
                <a:off x="2108" y="3122"/>
                <a:ext cx="26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3200">
                    <a:solidFill>
                      <a:srgbClr val="FF0000"/>
                    </a:solidFill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9303" name="Text Box 15"/>
              <p:cNvSpPr txBox="1">
                <a:spLocks noChangeArrowheads="1"/>
              </p:cNvSpPr>
              <p:nvPr/>
            </p:nvSpPr>
            <p:spPr bwMode="auto">
              <a:xfrm>
                <a:off x="2864" y="3302"/>
                <a:ext cx="243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3200">
                    <a:solidFill>
                      <a:srgbClr val="FF0000"/>
                    </a:solidFill>
                    <a:latin typeface="Calibri" pitchFamily="34" charset="0"/>
                  </a:rPr>
                  <a:t>E</a:t>
                </a:r>
              </a:p>
            </p:txBody>
          </p:sp>
          <p:sp>
            <p:nvSpPr>
              <p:cNvPr id="9304" name="Text Box 16"/>
              <p:cNvSpPr txBox="1">
                <a:spLocks noChangeArrowheads="1"/>
              </p:cNvSpPr>
              <p:nvPr/>
            </p:nvSpPr>
            <p:spPr bwMode="auto">
              <a:xfrm>
                <a:off x="1046" y="1120"/>
                <a:ext cx="2948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sz="2400">
                    <a:latin typeface="Calibri" pitchFamily="34" charset="0"/>
                  </a:rPr>
                  <a:t>Começa com um transistor NPN de </a:t>
                </a:r>
              </a:p>
              <a:p>
                <a:pPr algn="ctr"/>
                <a:r>
                  <a:rPr kumimoji="0" lang="en-US" sz="2400">
                    <a:latin typeface="Calibri" pitchFamily="34" charset="0"/>
                  </a:rPr>
                  <a:t>junção bipolar</a:t>
                </a:r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224638" y="1496794"/>
            <a:ext cx="7297738" cy="3521075"/>
            <a:chOff x="600" y="1044"/>
            <a:chExt cx="4597" cy="2218"/>
          </a:xfrm>
        </p:grpSpPr>
        <p:grpSp>
          <p:nvGrpSpPr>
            <p:cNvPr id="9278" name="Group 18"/>
            <p:cNvGrpSpPr>
              <a:grpSpLocks/>
            </p:cNvGrpSpPr>
            <p:nvPr/>
          </p:nvGrpSpPr>
          <p:grpSpPr bwMode="auto">
            <a:xfrm rot="5400002" flipV="1">
              <a:off x="3644" y="2531"/>
              <a:ext cx="304" cy="387"/>
              <a:chOff x="3644" y="2532"/>
              <a:chExt cx="304" cy="387"/>
            </a:xfrm>
          </p:grpSpPr>
          <p:sp>
            <p:nvSpPr>
              <p:cNvPr id="9291" name="Line 19"/>
              <p:cNvSpPr>
                <a:spLocks noChangeShapeType="1"/>
              </p:cNvSpPr>
              <p:nvPr/>
            </p:nvSpPr>
            <p:spPr bwMode="auto">
              <a:xfrm>
                <a:off x="3644" y="2532"/>
                <a:ext cx="0" cy="38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92" name="Line 20"/>
              <p:cNvSpPr>
                <a:spLocks noChangeShapeType="1"/>
              </p:cNvSpPr>
              <p:nvPr/>
            </p:nvSpPr>
            <p:spPr bwMode="auto">
              <a:xfrm>
                <a:off x="3854" y="2532"/>
                <a:ext cx="0" cy="38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93" name="Line 21"/>
              <p:cNvSpPr>
                <a:spLocks noChangeShapeType="1"/>
              </p:cNvSpPr>
              <p:nvPr/>
            </p:nvSpPr>
            <p:spPr bwMode="auto">
              <a:xfrm>
                <a:off x="3948" y="2609"/>
                <a:ext cx="0" cy="24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94" name="Line 22"/>
              <p:cNvSpPr>
                <a:spLocks noChangeShapeType="1"/>
              </p:cNvSpPr>
              <p:nvPr/>
            </p:nvSpPr>
            <p:spPr bwMode="auto">
              <a:xfrm>
                <a:off x="3749" y="2609"/>
                <a:ext cx="0" cy="24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9279" name="Group 23"/>
            <p:cNvGrpSpPr>
              <a:grpSpLocks/>
            </p:cNvGrpSpPr>
            <p:nvPr/>
          </p:nvGrpSpPr>
          <p:grpSpPr bwMode="auto">
            <a:xfrm>
              <a:off x="3562" y="3070"/>
              <a:ext cx="480" cy="192"/>
              <a:chOff x="3562" y="3070"/>
              <a:chExt cx="480" cy="192"/>
            </a:xfrm>
          </p:grpSpPr>
          <p:sp>
            <p:nvSpPr>
              <p:cNvPr id="9288" name="Line 24"/>
              <p:cNvSpPr>
                <a:spLocks noChangeShapeType="1"/>
              </p:cNvSpPr>
              <p:nvPr/>
            </p:nvSpPr>
            <p:spPr bwMode="auto">
              <a:xfrm>
                <a:off x="3562" y="307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89" name="Line 25"/>
              <p:cNvSpPr>
                <a:spLocks noChangeShapeType="1"/>
              </p:cNvSpPr>
              <p:nvPr/>
            </p:nvSpPr>
            <p:spPr bwMode="auto">
              <a:xfrm>
                <a:off x="3658" y="3166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90" name="Line 26"/>
              <p:cNvSpPr>
                <a:spLocks noChangeShapeType="1"/>
              </p:cNvSpPr>
              <p:nvPr/>
            </p:nvSpPr>
            <p:spPr bwMode="auto">
              <a:xfrm>
                <a:off x="3754" y="3262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9280" name="Line 27"/>
            <p:cNvSpPr>
              <a:spLocks noChangeShapeType="1"/>
            </p:cNvSpPr>
            <p:nvPr/>
          </p:nvSpPr>
          <p:spPr bwMode="auto">
            <a:xfrm flipV="1">
              <a:off x="3798" y="2890"/>
              <a:ext cx="0" cy="1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81" name="Line 28"/>
            <p:cNvSpPr>
              <a:spLocks noChangeShapeType="1"/>
            </p:cNvSpPr>
            <p:nvPr/>
          </p:nvSpPr>
          <p:spPr bwMode="auto">
            <a:xfrm>
              <a:off x="2100" y="1964"/>
              <a:ext cx="16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3796" y="1956"/>
              <a:ext cx="0" cy="6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83" name="Line 30"/>
            <p:cNvSpPr>
              <a:spLocks noChangeShapeType="1"/>
            </p:cNvSpPr>
            <p:nvPr/>
          </p:nvSpPr>
          <p:spPr bwMode="auto">
            <a:xfrm>
              <a:off x="2110" y="1966"/>
              <a:ext cx="0" cy="2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84" name="Line 31"/>
            <p:cNvSpPr>
              <a:spLocks noChangeShapeType="1"/>
            </p:cNvSpPr>
            <p:nvPr/>
          </p:nvSpPr>
          <p:spPr bwMode="auto">
            <a:xfrm flipH="1" flipV="1">
              <a:off x="2936" y="1986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85" name="Text Box 32"/>
            <p:cNvSpPr txBox="1">
              <a:spLocks noChangeArrowheads="1"/>
            </p:cNvSpPr>
            <p:nvPr/>
          </p:nvSpPr>
          <p:spPr bwMode="auto">
            <a:xfrm>
              <a:off x="3998" y="2546"/>
              <a:ext cx="4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V</a:t>
              </a:r>
              <a:r>
                <a:rPr kumimoji="0" lang="en-US" sz="3200" baseline="-25000">
                  <a:solidFill>
                    <a:srgbClr val="FF0000"/>
                  </a:solidFill>
                  <a:latin typeface="Calibri" pitchFamily="34" charset="0"/>
                </a:rPr>
                <a:t>CC</a:t>
              </a:r>
              <a:endParaRPr kumimoji="0" lang="en-US" sz="32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286" name="Rectangle 33"/>
            <p:cNvSpPr>
              <a:spLocks noChangeArrowheads="1"/>
            </p:cNvSpPr>
            <p:nvPr/>
          </p:nvSpPr>
          <p:spPr bwMode="auto">
            <a:xfrm>
              <a:off x="600" y="1044"/>
              <a:ext cx="4550" cy="5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87" name="Text Box 34"/>
            <p:cNvSpPr txBox="1">
              <a:spLocks noChangeArrowheads="1"/>
            </p:cNvSpPr>
            <p:nvPr/>
          </p:nvSpPr>
          <p:spPr bwMode="auto">
            <a:xfrm>
              <a:off x="2032" y="1110"/>
              <a:ext cx="3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Adiciona um suprimento de potência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329538" y="1506319"/>
            <a:ext cx="6399213" cy="2671763"/>
            <a:chOff x="1302" y="1044"/>
            <a:chExt cx="4031" cy="1683"/>
          </a:xfrm>
        </p:grpSpPr>
        <p:grpSp>
          <p:nvGrpSpPr>
            <p:cNvPr id="9266" name="Group 36"/>
            <p:cNvGrpSpPr>
              <a:grpSpLocks/>
            </p:cNvGrpSpPr>
            <p:nvPr/>
          </p:nvGrpSpPr>
          <p:grpSpPr bwMode="auto">
            <a:xfrm>
              <a:off x="2869" y="2173"/>
              <a:ext cx="156" cy="412"/>
              <a:chOff x="2869" y="2173"/>
              <a:chExt cx="156" cy="412"/>
            </a:xfrm>
          </p:grpSpPr>
          <p:sp>
            <p:nvSpPr>
              <p:cNvPr id="9271" name="Line 37"/>
              <p:cNvSpPr>
                <a:spLocks noChangeShapeType="1"/>
              </p:cNvSpPr>
              <p:nvPr/>
            </p:nvSpPr>
            <p:spPr bwMode="auto">
              <a:xfrm flipH="1" flipV="1">
                <a:off x="2873" y="2216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72" name="Line 38"/>
              <p:cNvSpPr>
                <a:spLocks noChangeShapeType="1"/>
              </p:cNvSpPr>
              <p:nvPr/>
            </p:nvSpPr>
            <p:spPr bwMode="auto">
              <a:xfrm flipH="1" flipV="1">
                <a:off x="2871" y="2349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73" name="Line 39"/>
              <p:cNvSpPr>
                <a:spLocks noChangeShapeType="1"/>
              </p:cNvSpPr>
              <p:nvPr/>
            </p:nvSpPr>
            <p:spPr bwMode="auto">
              <a:xfrm flipH="1" flipV="1">
                <a:off x="2869" y="2482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74" name="Line 40"/>
              <p:cNvSpPr>
                <a:spLocks noChangeShapeType="1"/>
              </p:cNvSpPr>
              <p:nvPr/>
            </p:nvSpPr>
            <p:spPr bwMode="auto">
              <a:xfrm flipV="1">
                <a:off x="2869" y="2414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75" name="Line 41"/>
              <p:cNvSpPr>
                <a:spLocks noChangeShapeType="1"/>
              </p:cNvSpPr>
              <p:nvPr/>
            </p:nvSpPr>
            <p:spPr bwMode="auto">
              <a:xfrm flipV="1">
                <a:off x="2873" y="2279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76" name="Line 42"/>
              <p:cNvSpPr>
                <a:spLocks noChangeShapeType="1"/>
              </p:cNvSpPr>
              <p:nvPr/>
            </p:nvSpPr>
            <p:spPr bwMode="auto">
              <a:xfrm flipV="1">
                <a:off x="2875" y="2173"/>
                <a:ext cx="76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77" name="Line 43"/>
              <p:cNvSpPr>
                <a:spLocks noChangeShapeType="1"/>
              </p:cNvSpPr>
              <p:nvPr/>
            </p:nvSpPr>
            <p:spPr bwMode="auto">
              <a:xfrm flipV="1">
                <a:off x="2947" y="2554"/>
                <a:ext cx="76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9267" name="Line 44"/>
            <p:cNvSpPr>
              <a:spLocks noChangeShapeType="1"/>
            </p:cNvSpPr>
            <p:nvPr/>
          </p:nvSpPr>
          <p:spPr bwMode="auto">
            <a:xfrm>
              <a:off x="2947" y="2583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68" name="Text Box 45"/>
            <p:cNvSpPr txBox="1">
              <a:spLocks noChangeArrowheads="1"/>
            </p:cNvSpPr>
            <p:nvPr/>
          </p:nvSpPr>
          <p:spPr bwMode="auto">
            <a:xfrm>
              <a:off x="3025" y="2205"/>
              <a:ext cx="33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kumimoji="0" lang="en-US" sz="3200" baseline="-25000">
                  <a:solidFill>
                    <a:srgbClr val="FF0000"/>
                  </a:solidFill>
                  <a:latin typeface="Calibri" pitchFamily="34" charset="0"/>
                </a:rPr>
                <a:t>L</a:t>
              </a:r>
              <a:endParaRPr kumimoji="0" lang="en-US" sz="32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269" name="Rectangle 46"/>
            <p:cNvSpPr>
              <a:spLocks noChangeArrowheads="1"/>
            </p:cNvSpPr>
            <p:nvPr/>
          </p:nvSpPr>
          <p:spPr bwMode="auto">
            <a:xfrm>
              <a:off x="1302" y="1044"/>
              <a:ext cx="4031" cy="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70" name="Text Box 47"/>
            <p:cNvSpPr txBox="1">
              <a:spLocks noChangeArrowheads="1"/>
            </p:cNvSpPr>
            <p:nvPr/>
          </p:nvSpPr>
          <p:spPr bwMode="auto">
            <a:xfrm>
              <a:off x="2020" y="1100"/>
              <a:ext cx="27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Em seguida, um resistor de carga</a:t>
              </a: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2859763" y="1488857"/>
            <a:ext cx="5854700" cy="3409950"/>
            <a:chOff x="1626" y="1024"/>
            <a:chExt cx="3688" cy="2148"/>
          </a:xfrm>
        </p:grpSpPr>
        <p:grpSp>
          <p:nvGrpSpPr>
            <p:cNvPr id="9254" name="Group 49"/>
            <p:cNvGrpSpPr>
              <a:grpSpLocks/>
            </p:cNvGrpSpPr>
            <p:nvPr/>
          </p:nvGrpSpPr>
          <p:grpSpPr bwMode="auto">
            <a:xfrm>
              <a:off x="2044" y="2197"/>
              <a:ext cx="156" cy="412"/>
              <a:chOff x="2044" y="2197"/>
              <a:chExt cx="156" cy="412"/>
            </a:xfrm>
          </p:grpSpPr>
          <p:sp>
            <p:nvSpPr>
              <p:cNvPr id="9259" name="Line 50"/>
              <p:cNvSpPr>
                <a:spLocks noChangeShapeType="1"/>
              </p:cNvSpPr>
              <p:nvPr/>
            </p:nvSpPr>
            <p:spPr bwMode="auto">
              <a:xfrm flipH="1" flipV="1">
                <a:off x="2048" y="2239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60" name="Line 51"/>
              <p:cNvSpPr>
                <a:spLocks noChangeShapeType="1"/>
              </p:cNvSpPr>
              <p:nvPr/>
            </p:nvSpPr>
            <p:spPr bwMode="auto">
              <a:xfrm flipH="1" flipV="1">
                <a:off x="2046" y="2373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61" name="Line 52"/>
              <p:cNvSpPr>
                <a:spLocks noChangeShapeType="1"/>
              </p:cNvSpPr>
              <p:nvPr/>
            </p:nvSpPr>
            <p:spPr bwMode="auto">
              <a:xfrm flipH="1" flipV="1">
                <a:off x="2044" y="2507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62" name="Line 53"/>
              <p:cNvSpPr>
                <a:spLocks noChangeShapeType="1"/>
              </p:cNvSpPr>
              <p:nvPr/>
            </p:nvSpPr>
            <p:spPr bwMode="auto">
              <a:xfrm flipV="1">
                <a:off x="2044" y="2437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63" name="Line 54"/>
              <p:cNvSpPr>
                <a:spLocks noChangeShapeType="1"/>
              </p:cNvSpPr>
              <p:nvPr/>
            </p:nvSpPr>
            <p:spPr bwMode="auto">
              <a:xfrm flipV="1">
                <a:off x="2048" y="2303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64" name="Line 55"/>
              <p:cNvSpPr>
                <a:spLocks noChangeShapeType="1"/>
              </p:cNvSpPr>
              <p:nvPr/>
            </p:nvSpPr>
            <p:spPr bwMode="auto">
              <a:xfrm flipV="1">
                <a:off x="2050" y="2197"/>
                <a:ext cx="75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65" name="Line 56"/>
              <p:cNvSpPr>
                <a:spLocks noChangeShapeType="1"/>
              </p:cNvSpPr>
              <p:nvPr/>
            </p:nvSpPr>
            <p:spPr bwMode="auto">
              <a:xfrm flipV="1">
                <a:off x="2122" y="2579"/>
                <a:ext cx="75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9255" name="Line 57"/>
            <p:cNvSpPr>
              <a:spLocks noChangeShapeType="1"/>
            </p:cNvSpPr>
            <p:nvPr/>
          </p:nvSpPr>
          <p:spPr bwMode="auto">
            <a:xfrm flipH="1">
              <a:off x="2120" y="2615"/>
              <a:ext cx="0" cy="55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56" name="Text Box 58"/>
            <p:cNvSpPr txBox="1">
              <a:spLocks noChangeArrowheads="1"/>
            </p:cNvSpPr>
            <p:nvPr/>
          </p:nvSpPr>
          <p:spPr bwMode="auto">
            <a:xfrm>
              <a:off x="1626" y="2185"/>
              <a:ext cx="35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kumimoji="0" lang="en-US" sz="3200" baseline="-25000">
                  <a:solidFill>
                    <a:srgbClr val="FF0000"/>
                  </a:solidFill>
                  <a:latin typeface="Calibri" pitchFamily="34" charset="0"/>
                </a:rPr>
                <a:t>B</a:t>
              </a:r>
              <a:endParaRPr kumimoji="0" lang="en-US" sz="32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257" name="Rectangle 59"/>
            <p:cNvSpPr>
              <a:spLocks noChangeArrowheads="1"/>
            </p:cNvSpPr>
            <p:nvPr/>
          </p:nvSpPr>
          <p:spPr bwMode="auto">
            <a:xfrm>
              <a:off x="1842" y="1024"/>
              <a:ext cx="3310" cy="60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58" name="Text Box 60"/>
            <p:cNvSpPr txBox="1">
              <a:spLocks noChangeArrowheads="1"/>
            </p:cNvSpPr>
            <p:nvPr/>
          </p:nvSpPr>
          <p:spPr bwMode="auto">
            <a:xfrm>
              <a:off x="1802" y="1104"/>
              <a:ext cx="35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Então um resistor de polarização da base</a:t>
              </a:r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854751" y="1599982"/>
            <a:ext cx="8240712" cy="4057650"/>
            <a:chOff x="340" y="1076"/>
            <a:chExt cx="5191" cy="2556"/>
          </a:xfrm>
        </p:grpSpPr>
        <p:grpSp>
          <p:nvGrpSpPr>
            <p:cNvPr id="9247" name="Group 62"/>
            <p:cNvGrpSpPr>
              <a:grpSpLocks/>
            </p:cNvGrpSpPr>
            <p:nvPr/>
          </p:nvGrpSpPr>
          <p:grpSpPr bwMode="auto">
            <a:xfrm>
              <a:off x="1546" y="3018"/>
              <a:ext cx="110" cy="304"/>
              <a:chOff x="1546" y="3018"/>
              <a:chExt cx="110" cy="304"/>
            </a:xfrm>
          </p:grpSpPr>
          <p:sp>
            <p:nvSpPr>
              <p:cNvPr id="9252" name="Line 63"/>
              <p:cNvSpPr>
                <a:spLocks noChangeShapeType="1"/>
              </p:cNvSpPr>
              <p:nvPr/>
            </p:nvSpPr>
            <p:spPr bwMode="auto">
              <a:xfrm>
                <a:off x="1656" y="3018"/>
                <a:ext cx="0" cy="30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53" name="Freeform 64"/>
              <p:cNvSpPr>
                <a:spLocks noChangeArrowheads="1"/>
              </p:cNvSpPr>
              <p:nvPr/>
            </p:nvSpPr>
            <p:spPr bwMode="auto">
              <a:xfrm>
                <a:off x="1546" y="3018"/>
                <a:ext cx="54" cy="294"/>
              </a:xfrm>
              <a:custGeom>
                <a:avLst/>
                <a:gdLst>
                  <a:gd name="T0" fmla="*/ 0 w 97"/>
                  <a:gd name="T1" fmla="*/ 0 h 455"/>
                  <a:gd name="T2" fmla="*/ 14 w 97"/>
                  <a:gd name="T3" fmla="*/ 36 h 455"/>
                  <a:gd name="T4" fmla="*/ 14 w 97"/>
                  <a:gd name="T5" fmla="*/ 89 h 455"/>
                  <a:gd name="T6" fmla="*/ 2 w 97"/>
                  <a:gd name="T7" fmla="*/ 123 h 4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455"/>
                  <a:gd name="T14" fmla="*/ 97 w 97"/>
                  <a:gd name="T15" fmla="*/ 455 h 4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455">
                    <a:moveTo>
                      <a:pt x="0" y="0"/>
                    </a:moveTo>
                    <a:cubicBezTo>
                      <a:pt x="14" y="21"/>
                      <a:pt x="69" y="79"/>
                      <a:pt x="83" y="134"/>
                    </a:cubicBezTo>
                    <a:cubicBezTo>
                      <a:pt x="97" y="189"/>
                      <a:pt x="95" y="278"/>
                      <a:pt x="83" y="331"/>
                    </a:cubicBezTo>
                    <a:cubicBezTo>
                      <a:pt x="71" y="384"/>
                      <a:pt x="26" y="429"/>
                      <a:pt x="11" y="45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9248" name="Line 65"/>
            <p:cNvSpPr>
              <a:spLocks noChangeShapeType="1"/>
            </p:cNvSpPr>
            <p:nvPr/>
          </p:nvSpPr>
          <p:spPr bwMode="auto">
            <a:xfrm flipH="1">
              <a:off x="1106" y="3176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49" name="Text Box 66"/>
            <p:cNvSpPr txBox="1">
              <a:spLocks noChangeArrowheads="1"/>
            </p:cNvSpPr>
            <p:nvPr/>
          </p:nvSpPr>
          <p:spPr bwMode="auto">
            <a:xfrm>
              <a:off x="1434" y="3264"/>
              <a:ext cx="34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kumimoji="0" lang="en-US" sz="3200" baseline="-25000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endParaRPr kumimoji="0" lang="en-US" sz="32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250" name="Rectangle 67"/>
            <p:cNvSpPr>
              <a:spLocks noChangeArrowheads="1"/>
            </p:cNvSpPr>
            <p:nvPr/>
          </p:nvSpPr>
          <p:spPr bwMode="auto">
            <a:xfrm>
              <a:off x="340" y="1076"/>
              <a:ext cx="5191" cy="3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51" name="Text Box 68"/>
            <p:cNvSpPr txBox="1">
              <a:spLocks noChangeArrowheads="1"/>
            </p:cNvSpPr>
            <p:nvPr/>
          </p:nvSpPr>
          <p:spPr bwMode="auto">
            <a:xfrm>
              <a:off x="1320" y="1106"/>
              <a:ext cx="339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2400">
                  <a:latin typeface="Calibri" pitchFamily="34" charset="0"/>
                </a:rPr>
                <a:t>Normalmente é requerido um capacitor</a:t>
              </a:r>
            </a:p>
            <a:p>
              <a:pPr algn="ctr"/>
              <a:r>
                <a:rPr kumimoji="0" lang="en-US" sz="2400">
                  <a:latin typeface="Calibri" pitchFamily="34" charset="0"/>
                </a:rPr>
                <a:t>de acoplamento</a:t>
              </a:r>
            </a:p>
          </p:txBody>
        </p: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1635801" y="1528544"/>
            <a:ext cx="6699250" cy="4664075"/>
            <a:chOff x="828" y="1034"/>
            <a:chExt cx="4220" cy="2938"/>
          </a:xfrm>
        </p:grpSpPr>
        <p:grpSp>
          <p:nvGrpSpPr>
            <p:cNvPr id="9234" name="Group 70"/>
            <p:cNvGrpSpPr>
              <a:grpSpLocks/>
            </p:cNvGrpSpPr>
            <p:nvPr/>
          </p:nvGrpSpPr>
          <p:grpSpPr bwMode="auto">
            <a:xfrm>
              <a:off x="866" y="3780"/>
              <a:ext cx="480" cy="192"/>
              <a:chOff x="866" y="3780"/>
              <a:chExt cx="480" cy="192"/>
            </a:xfrm>
          </p:grpSpPr>
          <p:sp>
            <p:nvSpPr>
              <p:cNvPr id="9244" name="Line 71"/>
              <p:cNvSpPr>
                <a:spLocks noChangeShapeType="1"/>
              </p:cNvSpPr>
              <p:nvPr/>
            </p:nvSpPr>
            <p:spPr bwMode="auto">
              <a:xfrm>
                <a:off x="866" y="37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45" name="Line 72"/>
              <p:cNvSpPr>
                <a:spLocks noChangeShapeType="1"/>
              </p:cNvSpPr>
              <p:nvPr/>
            </p:nvSpPr>
            <p:spPr bwMode="auto">
              <a:xfrm>
                <a:off x="962" y="3876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246" name="Line 73"/>
              <p:cNvSpPr>
                <a:spLocks noChangeShapeType="1"/>
              </p:cNvSpPr>
              <p:nvPr/>
            </p:nvSpPr>
            <p:spPr bwMode="auto">
              <a:xfrm>
                <a:off x="1058" y="3972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9235" name="Group 74"/>
            <p:cNvGrpSpPr>
              <a:grpSpLocks/>
            </p:cNvGrpSpPr>
            <p:nvPr/>
          </p:nvGrpSpPr>
          <p:grpSpPr bwMode="auto">
            <a:xfrm>
              <a:off x="950" y="3328"/>
              <a:ext cx="320" cy="320"/>
              <a:chOff x="950" y="3328"/>
              <a:chExt cx="320" cy="320"/>
            </a:xfrm>
          </p:grpSpPr>
          <p:sp>
            <p:nvSpPr>
              <p:cNvPr id="9240" name="Oval 75"/>
              <p:cNvSpPr>
                <a:spLocks noChangeArrowheads="1"/>
              </p:cNvSpPr>
              <p:nvPr/>
            </p:nvSpPr>
            <p:spPr bwMode="auto">
              <a:xfrm>
                <a:off x="950" y="3328"/>
                <a:ext cx="320" cy="32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grpSp>
            <p:nvGrpSpPr>
              <p:cNvPr id="9241" name="Group 76"/>
              <p:cNvGrpSpPr>
                <a:grpSpLocks/>
              </p:cNvGrpSpPr>
              <p:nvPr/>
            </p:nvGrpSpPr>
            <p:grpSpPr bwMode="auto">
              <a:xfrm>
                <a:off x="1020" y="3418"/>
                <a:ext cx="186" cy="150"/>
                <a:chOff x="1020" y="3418"/>
                <a:chExt cx="186" cy="150"/>
              </a:xfrm>
            </p:grpSpPr>
            <p:sp>
              <p:nvSpPr>
                <p:cNvPr id="9242" name="Freeform 77"/>
                <p:cNvSpPr>
                  <a:spLocks noChangeArrowheads="1"/>
                </p:cNvSpPr>
                <p:nvPr/>
              </p:nvSpPr>
              <p:spPr bwMode="auto">
                <a:xfrm>
                  <a:off x="1020" y="3418"/>
                  <a:ext cx="92" cy="74"/>
                </a:xfrm>
                <a:custGeom>
                  <a:avLst/>
                  <a:gdLst>
                    <a:gd name="T0" fmla="*/ 1 w 1066"/>
                    <a:gd name="T1" fmla="*/ 0 h 1065"/>
                    <a:gd name="T2" fmla="*/ 1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9243" name="Freeform 78"/>
                <p:cNvSpPr>
                  <a:spLocks noChangeArrowheads="1"/>
                </p:cNvSpPr>
                <p:nvPr/>
              </p:nvSpPr>
              <p:spPr bwMode="auto">
                <a:xfrm flipV="1">
                  <a:off x="1113" y="3492"/>
                  <a:ext cx="92" cy="74"/>
                </a:xfrm>
                <a:custGeom>
                  <a:avLst/>
                  <a:gdLst>
                    <a:gd name="T0" fmla="*/ 1 w 1066"/>
                    <a:gd name="T1" fmla="*/ 0 h 1065"/>
                    <a:gd name="T2" fmla="*/ 1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9236" name="Line 79"/>
            <p:cNvSpPr>
              <a:spLocks noChangeShapeType="1"/>
            </p:cNvSpPr>
            <p:nvPr/>
          </p:nvSpPr>
          <p:spPr bwMode="auto">
            <a:xfrm flipH="1">
              <a:off x="1106" y="3164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37" name="Line 80"/>
            <p:cNvSpPr>
              <a:spLocks noChangeShapeType="1"/>
            </p:cNvSpPr>
            <p:nvPr/>
          </p:nvSpPr>
          <p:spPr bwMode="auto">
            <a:xfrm flipH="1">
              <a:off x="1110" y="3654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38" name="Rectangle 81"/>
            <p:cNvSpPr>
              <a:spLocks noChangeArrowheads="1"/>
            </p:cNvSpPr>
            <p:nvPr/>
          </p:nvSpPr>
          <p:spPr bwMode="auto">
            <a:xfrm>
              <a:off x="828" y="1034"/>
              <a:ext cx="4220" cy="5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39" name="Text Box 82"/>
            <p:cNvSpPr txBox="1">
              <a:spLocks noChangeArrowheads="1"/>
            </p:cNvSpPr>
            <p:nvPr/>
          </p:nvSpPr>
          <p:spPr bwMode="auto">
            <a:xfrm>
              <a:off x="1854" y="1162"/>
              <a:ext cx="23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>
                  <a:latin typeface="Calibri" pitchFamily="34" charset="0"/>
                </a:rPr>
                <a:t>Conecta uma fonte de sinal</a:t>
              </a:r>
            </a:p>
          </p:txBody>
        </p:sp>
      </p:grp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1226442" y="1574809"/>
            <a:ext cx="7748588" cy="4629150"/>
            <a:chOff x="578" y="1064"/>
            <a:chExt cx="4881" cy="2916"/>
          </a:xfrm>
        </p:grpSpPr>
        <p:grpSp>
          <p:nvGrpSpPr>
            <p:cNvPr id="9227" name="Group 84"/>
            <p:cNvGrpSpPr>
              <a:grpSpLocks/>
            </p:cNvGrpSpPr>
            <p:nvPr/>
          </p:nvGrpSpPr>
          <p:grpSpPr bwMode="auto">
            <a:xfrm>
              <a:off x="2703" y="3788"/>
              <a:ext cx="480" cy="192"/>
              <a:chOff x="2703" y="3788"/>
              <a:chExt cx="480" cy="192"/>
            </a:xfrm>
          </p:grpSpPr>
          <p:sp>
            <p:nvSpPr>
              <p:cNvPr id="9231" name="Line 85"/>
              <p:cNvSpPr>
                <a:spLocks noChangeShapeType="1"/>
              </p:cNvSpPr>
              <p:nvPr/>
            </p:nvSpPr>
            <p:spPr bwMode="auto">
              <a:xfrm>
                <a:off x="2703" y="3788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400" b="0">
                  <a:latin typeface="Calibri" pitchFamily="34" charset="0"/>
                </a:endParaRPr>
              </a:p>
            </p:txBody>
          </p:sp>
          <p:sp>
            <p:nvSpPr>
              <p:cNvPr id="9232" name="Line 86"/>
              <p:cNvSpPr>
                <a:spLocks noChangeShapeType="1"/>
              </p:cNvSpPr>
              <p:nvPr/>
            </p:nvSpPr>
            <p:spPr bwMode="auto">
              <a:xfrm>
                <a:off x="2799" y="3884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400" b="0">
                  <a:latin typeface="Calibri" pitchFamily="34" charset="0"/>
                </a:endParaRPr>
              </a:p>
            </p:txBody>
          </p:sp>
          <p:sp>
            <p:nvSpPr>
              <p:cNvPr id="9233" name="Line 87"/>
              <p:cNvSpPr>
                <a:spLocks noChangeShapeType="1"/>
              </p:cNvSpPr>
              <p:nvPr/>
            </p:nvSpPr>
            <p:spPr bwMode="auto">
              <a:xfrm>
                <a:off x="2895" y="3980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400" b="0">
                  <a:latin typeface="Calibri" pitchFamily="34" charset="0"/>
                </a:endParaRPr>
              </a:p>
            </p:txBody>
          </p:sp>
        </p:grpSp>
        <p:sp>
          <p:nvSpPr>
            <p:cNvPr id="9228" name="Line 88"/>
            <p:cNvSpPr>
              <a:spLocks noChangeShapeType="1"/>
            </p:cNvSpPr>
            <p:nvPr/>
          </p:nvSpPr>
          <p:spPr bwMode="auto">
            <a:xfrm>
              <a:off x="2949" y="3632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400" b="0">
                <a:latin typeface="Calibri" pitchFamily="34" charset="0"/>
              </a:endParaRPr>
            </a:p>
          </p:txBody>
        </p:sp>
        <p:sp>
          <p:nvSpPr>
            <p:cNvPr id="9229" name="Rectangle 89"/>
            <p:cNvSpPr>
              <a:spLocks noChangeArrowheads="1"/>
            </p:cNvSpPr>
            <p:nvPr/>
          </p:nvSpPr>
          <p:spPr bwMode="auto">
            <a:xfrm>
              <a:off x="578" y="1064"/>
              <a:ext cx="4881" cy="5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2400" b="0">
                <a:latin typeface="Calibri" pitchFamily="34" charset="0"/>
              </a:endParaRPr>
            </a:p>
          </p:txBody>
        </p:sp>
        <p:sp>
          <p:nvSpPr>
            <p:cNvPr id="9230" name="Text Box 90"/>
            <p:cNvSpPr txBox="1">
              <a:spLocks noChangeArrowheads="1"/>
            </p:cNvSpPr>
            <p:nvPr/>
          </p:nvSpPr>
          <p:spPr bwMode="auto">
            <a:xfrm>
              <a:off x="1162" y="1200"/>
              <a:ext cx="355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2000" b="0" dirty="0">
                  <a:latin typeface="Calibri" pitchFamily="34" charset="0"/>
                </a:rPr>
                <a:t>O terminal do </a:t>
              </a:r>
              <a:r>
                <a:rPr kumimoji="0" lang="en-US" sz="2000" b="0" dirty="0" err="1">
                  <a:latin typeface="Calibri" pitchFamily="34" charset="0"/>
                </a:rPr>
                <a:t>emissor</a:t>
              </a:r>
              <a:r>
                <a:rPr kumimoji="0" lang="en-US" sz="2000" b="0" dirty="0">
                  <a:latin typeface="Calibri" pitchFamily="34" charset="0"/>
                </a:rPr>
                <a:t> </a:t>
              </a:r>
              <a:r>
                <a:rPr kumimoji="0" lang="en-US" sz="2000" b="0" dirty="0" err="1">
                  <a:latin typeface="Calibri" pitchFamily="34" charset="0"/>
                </a:rPr>
                <a:t>está</a:t>
              </a:r>
              <a:r>
                <a:rPr kumimoji="0" lang="en-US" sz="2000" b="0" dirty="0">
                  <a:latin typeface="Calibri" pitchFamily="34" charset="0"/>
                </a:rPr>
                <a:t> </a:t>
              </a:r>
              <a:r>
                <a:rPr kumimoji="0" lang="en-US" sz="2000" b="0" dirty="0" err="1">
                  <a:latin typeface="Calibri" pitchFamily="34" charset="0"/>
                </a:rPr>
                <a:t>aterrado</a:t>
              </a:r>
              <a:endParaRPr kumimoji="0" lang="en-US" sz="2000" b="0" dirty="0">
                <a:latin typeface="Calibri" pitchFamily="34" charset="0"/>
              </a:endParaRPr>
            </a:p>
            <a:p>
              <a:pPr algn="ctr"/>
              <a:r>
                <a:rPr kumimoji="0" lang="en-US" sz="2000" b="0" dirty="0">
                  <a:latin typeface="Calibri" pitchFamily="34" charset="0"/>
                </a:rPr>
                <a:t>e é </a:t>
              </a:r>
              <a:r>
                <a:rPr kumimoji="0" lang="en-US" sz="2000" b="0" dirty="0" err="1">
                  <a:latin typeface="Calibri" pitchFamily="34" charset="0"/>
                </a:rPr>
                <a:t>comum</a:t>
              </a:r>
              <a:r>
                <a:rPr kumimoji="0" lang="en-US" sz="2000" b="0" dirty="0">
                  <a:latin typeface="Calibri" pitchFamily="34" charset="0"/>
                </a:rPr>
                <a:t> </a:t>
              </a:r>
              <a:r>
                <a:rPr kumimoji="0" lang="en-US" sz="2000" b="0" dirty="0" err="1">
                  <a:latin typeface="Calibri" pitchFamily="34" charset="0"/>
                </a:rPr>
                <a:t>aos</a:t>
              </a:r>
              <a:r>
                <a:rPr kumimoji="0" lang="en-US" sz="2000" b="0" dirty="0">
                  <a:latin typeface="Calibri" pitchFamily="34" charset="0"/>
                </a:rPr>
                <a:t> </a:t>
              </a:r>
              <a:r>
                <a:rPr kumimoji="0" lang="en-US" sz="2000" b="0" dirty="0" err="1">
                  <a:latin typeface="Calibri" pitchFamily="34" charset="0"/>
                </a:rPr>
                <a:t>circuitos</a:t>
              </a:r>
              <a:r>
                <a:rPr kumimoji="0" lang="en-US" sz="2000" b="0" dirty="0">
                  <a:latin typeface="Calibri" pitchFamily="34" charset="0"/>
                </a:rPr>
                <a:t> de </a:t>
              </a:r>
              <a:r>
                <a:rPr kumimoji="0" lang="en-US" sz="2000" b="0" dirty="0" err="1">
                  <a:latin typeface="Calibri" pitchFamily="34" charset="0"/>
                </a:rPr>
                <a:t>sinal</a:t>
              </a:r>
              <a:r>
                <a:rPr kumimoji="0" lang="en-US" sz="2000" b="0" dirty="0">
                  <a:latin typeface="Calibri" pitchFamily="34" charset="0"/>
                </a:rPr>
                <a:t> de </a:t>
              </a:r>
              <a:r>
                <a:rPr kumimoji="0" lang="en-US" sz="2000" b="0" dirty="0" err="1">
                  <a:latin typeface="Calibri" pitchFamily="34" charset="0"/>
                </a:rPr>
                <a:t>entrada</a:t>
              </a:r>
              <a:r>
                <a:rPr kumimoji="0" lang="en-US" sz="2000" b="0" dirty="0">
                  <a:latin typeface="Calibri" pitchFamily="34" charset="0"/>
                </a:rPr>
                <a:t> e </a:t>
              </a:r>
              <a:r>
                <a:rPr kumimoji="0" lang="en-US" sz="2000" b="0" dirty="0" err="1">
                  <a:latin typeface="Calibri" pitchFamily="34" charset="0"/>
                </a:rPr>
                <a:t>saída</a:t>
              </a:r>
              <a:r>
                <a:rPr kumimoji="0" lang="en-US" sz="2000" b="0" dirty="0">
                  <a:latin typeface="Calibri" pitchFamily="34" charset="0"/>
                </a:rPr>
                <a:t>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TF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Angsan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ajorFont>
      <a:minorFont>
        <a:latin typeface="Arial"/>
        <a:ea typeface=""/>
        <a:cs typeface=""/>
        <a:font script="Yiii" typeface="Microsoft Yi Baiti"/>
        <a:font script="Syrc" typeface="Estrangelo Edessa"/>
        <a:font script="Hebr" typeface="Arial"/>
        <a:font script="Knda" typeface="Tunga"/>
        <a:font script="Arab" typeface="Arial"/>
        <a:font script="Cans" typeface="Euphemia"/>
        <a:font script="Telu" typeface="Gautami"/>
        <a:font script="Khmr" typeface="DaunPenh"/>
        <a:font script="Viet" typeface="Arial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Cordi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3133</TotalTime>
  <Pages>0</Pages>
  <Words>2064</Words>
  <Characters>0</Characters>
  <Application>Microsoft PowerPoint</Application>
  <DocSecurity>0</DocSecurity>
  <PresentationFormat>Apresentação na tela (4:3)</PresentationFormat>
  <Lines>0</Lines>
  <Paragraphs>662</Paragraphs>
  <Slides>42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Times New Roman</vt:lpstr>
      <vt:lpstr>Arial</vt:lpstr>
      <vt:lpstr>Calibri</vt:lpstr>
      <vt:lpstr>Book Antiqua</vt:lpstr>
      <vt:lpstr>Symbol</vt:lpstr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Chuck Schuler</dc:creator>
  <cp:lastModifiedBy>estagiario_dgd</cp:lastModifiedBy>
  <cp:revision>209</cp:revision>
  <dcterms:created xsi:type="dcterms:W3CDTF">1997-10-18T12:01:20Z</dcterms:created>
  <dcterms:modified xsi:type="dcterms:W3CDTF">2013-03-22T17:33:35Z</dcterms:modified>
</cp:coreProperties>
</file>