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94" r:id="rId2"/>
    <p:sldId id="29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1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2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-84" y="-8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hape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marL="0" indent="0" algn="ctr" defTabSz="914400" latinLnBrk="0">
              <a:buNone/>
              <a:defRPr lang="en-US" sz="4400" b="0" i="0" u="none" baseline="0" smtClean="0">
                <a:solidFill>
                  <a:schemeClr val="tx2"/>
                </a:solidFill>
                <a:latin typeface="Times New Roman"/>
                <a:ea typeface="Arial"/>
                <a:sym typeface="Times New Roman"/>
              </a:defRPr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2051" name="Shape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latinLnBrk="0">
              <a:spcBef>
                <a:spcPct val="20000"/>
              </a:spcBef>
              <a:buNone/>
              <a:defRPr lang="en-US" sz="32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1pPr>
            <a:lvl2pPr marL="457200" lvl="1" indent="0" algn="ctr" defTabSz="914400" latinLnBrk="0">
              <a:spcBef>
                <a:spcPct val="20000"/>
              </a:spcBef>
              <a:buNone/>
              <a:defRPr lang="en-US" sz="28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2pPr>
            <a:lvl3pPr marL="914400" lvl="2" indent="0" algn="ctr" defTabSz="914400" latinLnBrk="0">
              <a:spcBef>
                <a:spcPct val="20000"/>
              </a:spcBef>
              <a:buNone/>
              <a:defRPr lang="en-US" sz="24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3pPr>
            <a:lvl4pPr marL="1371600" lvl="3" indent="0" algn="ctr" defTabSz="914400" latinLnBrk="0">
              <a:spcBef>
                <a:spcPct val="20000"/>
              </a:spcBef>
              <a:buNone/>
              <a:defRPr lang="en-US" sz="20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4pPr>
            <a:lvl5pPr marL="1828800" lvl="4" indent="0" algn="ctr" defTabSz="914400" latinLnBrk="0">
              <a:spcBef>
                <a:spcPct val="20000"/>
              </a:spcBef>
              <a:buNone/>
              <a:defRPr lang="en-US" sz="20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5pPr>
            <a:lvl6pPr marL="1828800" lvl="4" indent="0" algn="ctr" defTabSz="914400" latinLnBrk="0">
              <a:spcBef>
                <a:spcPct val="20000"/>
              </a:spcBef>
              <a:buNone/>
              <a:defRPr lang="en-US" sz="20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6pPr>
            <a:lvl7pPr marL="1828800" lvl="4" indent="0" algn="ctr" defTabSz="914400" latinLnBrk="0">
              <a:spcBef>
                <a:spcPct val="20000"/>
              </a:spcBef>
              <a:buNone/>
              <a:defRPr lang="en-US" sz="20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7pPr>
            <a:lvl8pPr marL="1828800" lvl="4" indent="0" algn="ctr" defTabSz="914400" latinLnBrk="0">
              <a:spcBef>
                <a:spcPct val="20000"/>
              </a:spcBef>
              <a:buNone/>
              <a:defRPr lang="en-US" sz="20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8pPr>
            <a:lvl9pPr marL="1828800" lvl="4" indent="0" algn="ctr" defTabSz="914400" latinLnBrk="0">
              <a:spcBef>
                <a:spcPct val="20000"/>
              </a:spcBef>
              <a:buNone/>
              <a:defRPr lang="en-US" sz="2000" b="0" i="0" u="none" baseline="0" smtClean="0">
                <a:solidFill>
                  <a:schemeClr val="tx1"/>
                </a:solidFill>
                <a:latin typeface="Times New Roman"/>
                <a:ea typeface="Arial"/>
                <a:sym typeface="Times New Roman"/>
              </a:defRPr>
            </a:lvl9pPr>
          </a:lstStyle>
          <a:p>
            <a:r>
              <a:rPr lang="pt-BR" altLang="en-US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56F7F-C7A9-458A-AA3F-2AEE4104935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11267" name="Shape"/>
          <p:cNvSpPr>
            <a:spLocks noGrp="1"/>
          </p:cNvSpPr>
          <p:nvPr>
            <p:ph type="body" orient="vert" idx="1"/>
          </p:nvPr>
        </p:nvSpPr>
        <p:spPr>
          <a:prstGeom prst="rect">
            <a:avLst/>
          </a:prstGeom>
        </p:spPr>
        <p:txBody>
          <a:bodyPr vert="eaVert"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04FAB-064B-4AE1-BFC1-D65BB35B589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1905000" cy="5486400"/>
          </a:xfrm>
          <a:prstGeom prst="rect">
            <a:avLst/>
          </a:prstGeom>
        </p:spPr>
        <p:txBody>
          <a:bodyPr vert="eaVert"/>
          <a:lstStyle>
            <a:lvl1pPr>
              <a:defRPr lang="en-US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12291" name="Shape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5000" cy="5486400"/>
          </a:xfrm>
          <a:prstGeom prst="rect">
            <a:avLst/>
          </a:prstGeom>
        </p:spPr>
        <p:txBody>
          <a:bodyPr vert="eaVert"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10028-276B-4EB8-8297-810A45EF7E8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3075" name="Shape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2611D-28B4-48C1-9813-79952B52723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ape"/>
          <p:cNvSpPr>
            <a:spLocks noGrp="1"/>
          </p:cNvSpPr>
          <p:nvPr>
            <p:ph type="title"/>
          </p:nvPr>
        </p:nvSpPr>
        <p:spPr>
          <a:xfrm>
            <a:off x="721995" y="4406900"/>
            <a:ext cx="7773035" cy="1362075"/>
          </a:xfrm>
          <a:prstGeom prst="rect">
            <a:avLst/>
          </a:prstGeom>
        </p:spPr>
        <p:txBody>
          <a:bodyPr anchor="t"/>
          <a:lstStyle>
            <a:lvl1pPr algn="l">
              <a:defRPr lang="en-US" sz="4000" b="1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4099" name="Shape"/>
          <p:cNvSpPr>
            <a:spLocks noGrp="1"/>
          </p:cNvSpPr>
          <p:nvPr>
            <p:ph type="body" idx="1"/>
          </p:nvPr>
        </p:nvSpPr>
        <p:spPr>
          <a:xfrm>
            <a:off x="721995" y="2906395"/>
            <a:ext cx="7773035" cy="1501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000" smtClean="0"/>
            </a:lvl1pPr>
            <a:lvl2pPr marL="457200" lvl="1" indent="0">
              <a:buNone/>
              <a:defRPr lang="en-US" sz="1800" smtClean="0"/>
            </a:lvl2pPr>
            <a:lvl3pPr marL="914400" lvl="2" indent="0">
              <a:buNone/>
              <a:defRPr lang="en-US" sz="1600" smtClean="0"/>
            </a:lvl3pPr>
            <a:lvl4pPr marL="1371600" lvl="3" indent="0">
              <a:buNone/>
              <a:defRPr lang="en-US" sz="1400" smtClean="0"/>
            </a:lvl4pPr>
            <a:lvl5pPr marL="1828800" lvl="4" indent="0">
              <a:buNone/>
              <a:defRPr lang="en-US" sz="1400" smtClean="0"/>
            </a:lvl5pPr>
            <a:lvl6pPr marL="2286000" lvl="5" indent="0">
              <a:buNone/>
              <a:defRPr lang="en-US" sz="1400" smtClean="0"/>
            </a:lvl6pPr>
            <a:lvl7pPr marL="2743200" lvl="6" indent="0">
              <a:buNone/>
              <a:defRPr lang="en-US" sz="1400" smtClean="0"/>
            </a:lvl7pPr>
            <a:lvl8pPr marL="3200400" lvl="7" indent="0">
              <a:buNone/>
              <a:defRPr lang="en-US" sz="1400" smtClean="0"/>
            </a:lvl8pPr>
            <a:lvl9pPr marL="3657600" lvl="8" indent="0">
              <a:buNone/>
              <a:defRPr lang="en-US" sz="1400" smtClean="0"/>
            </a:lvl9pPr>
          </a:lstStyle>
          <a:p>
            <a:r>
              <a:rPr lang="pt-BR" altLang="en-US" smtClean="0"/>
              <a:t>Click to edit Master text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7CF99-636B-4F4D-8E94-3C797323A5F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hap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5123" name="Shape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lang="en-US" sz="2800" smtClean="0"/>
            </a:lvl1pPr>
            <a:lvl2pPr lvl="1">
              <a:defRPr lang="en-US" sz="2400" smtClean="0"/>
            </a:lvl2pPr>
            <a:lvl3pPr lvl="2">
              <a:defRPr lang="en-US" sz="2000" smtClean="0"/>
            </a:lvl3pPr>
            <a:lvl4pPr lvl="3">
              <a:defRPr lang="en-US" sz="1800" smtClean="0"/>
            </a:lvl4pPr>
            <a:lvl5pPr lvl="4">
              <a:defRPr lang="en-US" sz="1800" smtClean="0"/>
            </a:lvl5pPr>
            <a:lvl6pPr lvl="5">
              <a:defRPr lang="en-US" sz="1800" smtClean="0"/>
            </a:lvl6pPr>
            <a:lvl7pPr lvl="6">
              <a:defRPr lang="en-US" sz="1800" smtClean="0"/>
            </a:lvl7pPr>
            <a:lvl8pPr lvl="7">
              <a:defRPr lang="en-US" sz="1800" smtClean="0"/>
            </a:lvl8pPr>
            <a:lvl9pPr lvl="8">
              <a:defRPr lang="en-US" sz="1800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5124" name="Shape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lang="en-US" sz="2800" smtClean="0"/>
            </a:lvl1pPr>
            <a:lvl2pPr lvl="1">
              <a:defRPr lang="en-US" sz="2400" smtClean="0"/>
            </a:lvl2pPr>
            <a:lvl3pPr lvl="2">
              <a:defRPr lang="en-US" sz="2000" smtClean="0"/>
            </a:lvl3pPr>
            <a:lvl4pPr lvl="3">
              <a:defRPr lang="en-US" sz="1800" smtClean="0"/>
            </a:lvl4pPr>
            <a:lvl5pPr lvl="4">
              <a:defRPr lang="en-US" sz="1800" smtClean="0"/>
            </a:lvl5pPr>
            <a:lvl6pPr lvl="5">
              <a:defRPr lang="en-US" sz="1800" smtClean="0"/>
            </a:lvl6pPr>
            <a:lvl7pPr lvl="6">
              <a:defRPr lang="en-US" sz="1800" smtClean="0"/>
            </a:lvl7pPr>
            <a:lvl8pPr lvl="7">
              <a:defRPr lang="en-US" sz="1800" smtClean="0"/>
            </a:lvl8pPr>
            <a:lvl9pPr lvl="8">
              <a:defRPr lang="en-US" sz="1800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EBC38-3DF8-46F7-8283-6ADB2531F3F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63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6147" name="Shape"/>
          <p:cNvSpPr>
            <a:spLocks noGrp="1"/>
          </p:cNvSpPr>
          <p:nvPr>
            <p:ph type="body" idx="1"/>
          </p:nvPr>
        </p:nvSpPr>
        <p:spPr>
          <a:xfrm>
            <a:off x="457200" y="1534795"/>
            <a:ext cx="4040505" cy="6400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200" b="1" smtClean="0"/>
            </a:lvl1pPr>
            <a:lvl2pPr marL="457200" lvl="1" indent="0">
              <a:buNone/>
              <a:defRPr lang="en-US" sz="2000" b="1" smtClean="0"/>
            </a:lvl2pPr>
            <a:lvl3pPr marL="914400" lvl="2" indent="0">
              <a:buNone/>
              <a:defRPr lang="en-US" sz="1800" b="1" smtClean="0"/>
            </a:lvl3pPr>
            <a:lvl4pPr marL="1371600" lvl="3" indent="0">
              <a:buNone/>
              <a:defRPr lang="en-US" sz="1600" b="1" smtClean="0"/>
            </a:lvl4pPr>
            <a:lvl5pPr marL="1828800" lvl="4" indent="0">
              <a:buNone/>
              <a:defRPr lang="en-US" sz="1600" b="1" smtClean="0"/>
            </a:lvl5pPr>
            <a:lvl6pPr marL="2286000" lvl="5" indent="0">
              <a:buNone/>
              <a:defRPr lang="en-US" sz="1600" b="1" smtClean="0"/>
            </a:lvl6pPr>
            <a:lvl7pPr marL="2743200" lvl="6" indent="0">
              <a:buNone/>
              <a:defRPr lang="en-US" sz="1600" b="1" smtClean="0"/>
            </a:lvl7pPr>
            <a:lvl8pPr marL="3200400" lvl="7" indent="0">
              <a:buNone/>
              <a:defRPr lang="en-US" sz="1600" b="1" smtClean="0"/>
            </a:lvl8pPr>
            <a:lvl9pPr marL="3657600" lvl="8" indent="0">
              <a:buNone/>
              <a:defRPr lang="en-US" sz="1600" b="1" smtClean="0"/>
            </a:lvl9pPr>
          </a:lstStyle>
          <a:p>
            <a:r>
              <a:rPr lang="pt-BR" altLang="en-US" smtClean="0"/>
              <a:t>Click to edit Master text style</a:t>
            </a:r>
          </a:p>
        </p:txBody>
      </p:sp>
      <p:sp>
        <p:nvSpPr>
          <p:cNvPr id="6148" name="Shape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505" cy="3951605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 lvl="1">
              <a:defRPr lang="en-US" sz="2000" smtClean="0"/>
            </a:lvl2pPr>
            <a:lvl3pPr lvl="2">
              <a:defRPr lang="en-US" sz="1800" smtClean="0"/>
            </a:lvl3pPr>
            <a:lvl4pPr lvl="3">
              <a:defRPr lang="en-US" sz="1600" smtClean="0"/>
            </a:lvl4pPr>
            <a:lvl5pPr lvl="4">
              <a:defRPr lang="en-US" sz="1600" smtClean="0"/>
            </a:lvl5pPr>
            <a:lvl6pPr lvl="5">
              <a:defRPr lang="en-US" sz="1600" smtClean="0"/>
            </a:lvl6pPr>
            <a:lvl7pPr lvl="6">
              <a:defRPr lang="en-US" sz="1600" smtClean="0"/>
            </a:lvl7pPr>
            <a:lvl8pPr lvl="7">
              <a:defRPr lang="en-US" sz="1600" smtClean="0"/>
            </a:lvl8pPr>
            <a:lvl9pPr lvl="8">
              <a:defRPr lang="en-US" sz="1600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6149" name="Shape"/>
          <p:cNvSpPr>
            <a:spLocks noGrp="1"/>
          </p:cNvSpPr>
          <p:nvPr>
            <p:ph type="body" sz="quarter" idx="3"/>
          </p:nvPr>
        </p:nvSpPr>
        <p:spPr>
          <a:xfrm>
            <a:off x="4645025" y="1534795"/>
            <a:ext cx="4041775" cy="6400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200" b="1" smtClean="0"/>
            </a:lvl1pPr>
            <a:lvl2pPr marL="457200" lvl="1" indent="0">
              <a:buNone/>
              <a:defRPr lang="en-US" sz="2000" b="1" smtClean="0"/>
            </a:lvl2pPr>
            <a:lvl3pPr marL="914400" lvl="2" indent="0">
              <a:buNone/>
              <a:defRPr lang="en-US" sz="1800" b="1" smtClean="0"/>
            </a:lvl3pPr>
            <a:lvl4pPr marL="1371600" lvl="3" indent="0">
              <a:buNone/>
              <a:defRPr lang="en-US" sz="1600" b="1" smtClean="0"/>
            </a:lvl4pPr>
            <a:lvl5pPr marL="1828800" lvl="4" indent="0">
              <a:buNone/>
              <a:defRPr lang="en-US" sz="1600" b="1" smtClean="0"/>
            </a:lvl5pPr>
            <a:lvl6pPr marL="2286000" lvl="5" indent="0">
              <a:buNone/>
              <a:defRPr lang="en-US" sz="1600" b="1" smtClean="0"/>
            </a:lvl6pPr>
            <a:lvl7pPr marL="2743200" lvl="6" indent="0">
              <a:buNone/>
              <a:defRPr lang="en-US" sz="1600" b="1" smtClean="0"/>
            </a:lvl7pPr>
            <a:lvl8pPr marL="3200400" lvl="7" indent="0">
              <a:buNone/>
              <a:defRPr lang="en-US" sz="1600" b="1" smtClean="0"/>
            </a:lvl8pPr>
            <a:lvl9pPr marL="3657600" lvl="8" indent="0">
              <a:buNone/>
              <a:defRPr lang="en-US" sz="1600" b="1" smtClean="0"/>
            </a:lvl9pPr>
          </a:lstStyle>
          <a:p>
            <a:r>
              <a:rPr lang="pt-BR" altLang="en-US" smtClean="0"/>
              <a:t>Click to edit Master text style</a:t>
            </a:r>
          </a:p>
        </p:txBody>
      </p:sp>
      <p:sp>
        <p:nvSpPr>
          <p:cNvPr id="6150" name="Shape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605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 lvl="1">
              <a:defRPr lang="en-US" sz="2000" smtClean="0"/>
            </a:lvl2pPr>
            <a:lvl3pPr lvl="2">
              <a:defRPr lang="en-US" sz="1800" smtClean="0"/>
            </a:lvl3pPr>
            <a:lvl4pPr lvl="3">
              <a:defRPr lang="en-US" sz="1600" smtClean="0"/>
            </a:lvl4pPr>
            <a:lvl5pPr lvl="4">
              <a:defRPr lang="en-US" sz="1600" smtClean="0"/>
            </a:lvl5pPr>
            <a:lvl6pPr lvl="5">
              <a:defRPr lang="en-US" sz="1600" smtClean="0"/>
            </a:lvl6pPr>
            <a:lvl7pPr lvl="6">
              <a:defRPr lang="en-US" sz="1600" smtClean="0"/>
            </a:lvl7pPr>
            <a:lvl8pPr lvl="7">
              <a:defRPr lang="en-US" sz="1600" smtClean="0"/>
            </a:lvl8pPr>
            <a:lvl9pPr lvl="8">
              <a:defRPr lang="en-US" sz="1600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CE6E6-E196-417F-BB89-D1E4AE374BE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FB340-105A-454B-B268-E553DA4786F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A51D1-F22C-45CE-92F4-E3D2C254DCB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630" cy="1162050"/>
          </a:xfrm>
          <a:prstGeom prst="rect">
            <a:avLst/>
          </a:prstGeom>
        </p:spPr>
        <p:txBody>
          <a:bodyPr anchor="b"/>
          <a:lstStyle>
            <a:lvl1pPr algn="l">
              <a:defRPr lang="en-US" sz="2000" b="1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9219" name="Shape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430"/>
          </a:xfrm>
          <a:prstGeom prst="rect">
            <a:avLst/>
          </a:prstGeom>
        </p:spPr>
        <p:txBody>
          <a:bodyPr/>
          <a:lstStyle>
            <a:lvl1pPr>
              <a:defRPr lang="en-US" sz="3200" smtClean="0"/>
            </a:lvl1pPr>
            <a:lvl2pPr lvl="1">
              <a:defRPr lang="en-US" sz="2800" smtClean="0"/>
            </a:lvl2pPr>
            <a:lvl3pPr lvl="2">
              <a:defRPr lang="en-US" sz="2400" smtClean="0"/>
            </a:lvl3pPr>
            <a:lvl4pPr lvl="3">
              <a:defRPr lang="en-US" sz="2000" smtClean="0"/>
            </a:lvl4pPr>
            <a:lvl5pPr lvl="4">
              <a:defRPr lang="en-US" sz="2000" smtClean="0"/>
            </a:lvl5pPr>
            <a:lvl6pPr lvl="5">
              <a:defRPr lang="en-US" sz="2000" smtClean="0"/>
            </a:lvl6pPr>
            <a:lvl7pPr lvl="6">
              <a:defRPr lang="en-US" sz="2000" smtClean="0"/>
            </a:lvl7pPr>
            <a:lvl8pPr lvl="7">
              <a:defRPr lang="en-US" sz="2000" smtClean="0"/>
            </a:lvl8pPr>
            <a:lvl9pPr lvl="8">
              <a:defRPr lang="en-US" sz="2000" smtClean="0"/>
            </a:lvl9pPr>
          </a:lstStyle>
          <a:p>
            <a:r>
              <a:rPr lang="pt-BR" altLang="en-US" smtClean="0"/>
              <a:t>Click to edit Master text style</a:t>
            </a:r>
          </a:p>
          <a:p>
            <a:pPr lvl="1"/>
            <a:r>
              <a:rPr lang="pt-BR" altLang="en-US" smtClean="0"/>
              <a:t>Second level</a:t>
            </a:r>
          </a:p>
          <a:p>
            <a:pPr lvl="2"/>
            <a:r>
              <a:rPr lang="pt-BR" altLang="en-US" smtClean="0"/>
              <a:t>Third level</a:t>
            </a:r>
          </a:p>
          <a:p>
            <a:pPr lvl="3"/>
            <a:r>
              <a:rPr lang="pt-BR" altLang="en-US" smtClean="0"/>
              <a:t>Forth level</a:t>
            </a:r>
          </a:p>
          <a:p>
            <a:pPr lvl="4"/>
            <a:r>
              <a:rPr lang="pt-BR" altLang="en-US" smtClean="0"/>
              <a:t>Fifth level</a:t>
            </a:r>
          </a:p>
        </p:txBody>
      </p:sp>
      <p:sp>
        <p:nvSpPr>
          <p:cNvPr id="9220" name="Shape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630" cy="46913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400" smtClean="0"/>
            </a:lvl1pPr>
            <a:lvl2pPr marL="457200" lvl="1" indent="0">
              <a:buNone/>
              <a:defRPr lang="en-US" sz="1200" smtClean="0"/>
            </a:lvl2pPr>
            <a:lvl3pPr marL="914400" lvl="2" indent="0">
              <a:buNone/>
              <a:defRPr lang="en-US" sz="1000" smtClean="0"/>
            </a:lvl3pPr>
            <a:lvl4pPr marL="1371600" lvl="3" indent="0">
              <a:buNone/>
              <a:defRPr lang="en-US" sz="900" smtClean="0"/>
            </a:lvl4pPr>
            <a:lvl5pPr marL="1828800" lvl="4" indent="0">
              <a:buNone/>
              <a:defRPr lang="en-US" sz="900" smtClean="0"/>
            </a:lvl5pPr>
            <a:lvl6pPr marL="2286000" lvl="5" indent="0">
              <a:buNone/>
              <a:defRPr lang="en-US" sz="900" smtClean="0"/>
            </a:lvl6pPr>
            <a:lvl7pPr marL="2743200" lvl="6" indent="0">
              <a:buNone/>
              <a:defRPr lang="en-US" sz="900" smtClean="0"/>
            </a:lvl7pPr>
            <a:lvl8pPr marL="3200400" lvl="7" indent="0">
              <a:buNone/>
              <a:defRPr lang="en-US" sz="900" smtClean="0"/>
            </a:lvl8pPr>
            <a:lvl9pPr marL="3657600" lvl="8" indent="0">
              <a:buNone/>
              <a:defRPr lang="en-US" sz="900" smtClean="0"/>
            </a:lvl9pPr>
          </a:lstStyle>
          <a:p>
            <a:r>
              <a:rPr lang="pt-BR" altLang="en-US" smtClean="0"/>
              <a:t>Click to edit Master text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433CF-0313-4AE4-9AEC-9A6205E2C8C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hape"/>
          <p:cNvSpPr>
            <a:spLocks noGrp="1"/>
          </p:cNvSpPr>
          <p:nvPr>
            <p:ph type="title"/>
          </p:nvPr>
        </p:nvSpPr>
        <p:spPr>
          <a:xfrm>
            <a:off x="1791970" y="4800600"/>
            <a:ext cx="5487035" cy="567055"/>
          </a:xfrm>
          <a:prstGeom prst="rect">
            <a:avLst/>
          </a:prstGeom>
        </p:spPr>
        <p:txBody>
          <a:bodyPr anchor="b"/>
          <a:lstStyle>
            <a:lvl1pPr algn="l">
              <a:defRPr lang="en-US" sz="2000" b="1" smtClean="0"/>
            </a:lvl1pPr>
          </a:lstStyle>
          <a:p>
            <a:r>
              <a:rPr lang="pt-BR" altLang="en-US" smtClean="0"/>
              <a:t>Click to edit Master title style</a:t>
            </a:r>
          </a:p>
        </p:txBody>
      </p:sp>
      <p:sp>
        <p:nvSpPr>
          <p:cNvPr id="10243" name="Shape"/>
          <p:cNvSpPr>
            <a:spLocks noGrp="1"/>
          </p:cNvSpPr>
          <p:nvPr>
            <p:ph type="pic" idx="1"/>
          </p:nvPr>
        </p:nvSpPr>
        <p:spPr>
          <a:xfrm>
            <a:off x="1791970" y="612775"/>
            <a:ext cx="548703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200" smtClean="0"/>
            </a:lvl1pPr>
            <a:lvl2pPr marL="457200" lvl="1" indent="0">
              <a:buNone/>
              <a:defRPr lang="en-US" sz="2800" smtClean="0"/>
            </a:lvl2pPr>
            <a:lvl3pPr marL="914400" lvl="2" indent="0">
              <a:buNone/>
              <a:defRPr lang="en-US" sz="2400" smtClean="0"/>
            </a:lvl3pPr>
            <a:lvl4pPr marL="1371600" lvl="3" indent="0">
              <a:buNone/>
              <a:defRPr lang="en-US" sz="2000" smtClean="0"/>
            </a:lvl4pPr>
            <a:lvl5pPr marL="1828800" lvl="4" indent="0">
              <a:buNone/>
              <a:defRPr lang="en-US" sz="2000" smtClean="0"/>
            </a:lvl5pPr>
            <a:lvl6pPr marL="2286000" lvl="5" indent="0">
              <a:buNone/>
              <a:defRPr lang="en-US" sz="2000" smtClean="0"/>
            </a:lvl6pPr>
            <a:lvl7pPr marL="2743200" lvl="6" indent="0">
              <a:buNone/>
              <a:defRPr lang="en-US" sz="2000" smtClean="0"/>
            </a:lvl7pPr>
            <a:lvl8pPr marL="3200400" lvl="7" indent="0">
              <a:buNone/>
              <a:defRPr lang="en-US" sz="2000" smtClean="0"/>
            </a:lvl8pPr>
            <a:lvl9pPr marL="3657600" lvl="8" indent="0">
              <a:buNone/>
              <a:defRPr lang="en-US" sz="2000" smtClean="0"/>
            </a:lvl9pPr>
          </a:lstStyle>
          <a:p>
            <a:pPr lvl="0"/>
            <a:endParaRPr lang="pt-BR" altLang="en-US" noProof="0" smtClean="0">
              <a:sym typeface="Times New Roman"/>
            </a:endParaRPr>
          </a:p>
        </p:txBody>
      </p:sp>
      <p:sp>
        <p:nvSpPr>
          <p:cNvPr id="10244" name="Shape"/>
          <p:cNvSpPr>
            <a:spLocks noGrp="1"/>
          </p:cNvSpPr>
          <p:nvPr>
            <p:ph type="body" sz="half" idx="2"/>
          </p:nvPr>
        </p:nvSpPr>
        <p:spPr>
          <a:xfrm>
            <a:off x="1791970" y="5367020"/>
            <a:ext cx="5487035" cy="805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400" smtClean="0"/>
            </a:lvl1pPr>
            <a:lvl2pPr marL="457200" lvl="1" indent="0">
              <a:buNone/>
              <a:defRPr lang="en-US" sz="1200" smtClean="0"/>
            </a:lvl2pPr>
            <a:lvl3pPr marL="914400" lvl="2" indent="0">
              <a:buNone/>
              <a:defRPr lang="en-US" sz="1000" smtClean="0"/>
            </a:lvl3pPr>
            <a:lvl4pPr marL="1371600" lvl="3" indent="0">
              <a:buNone/>
              <a:defRPr lang="en-US" sz="900" smtClean="0"/>
            </a:lvl4pPr>
            <a:lvl5pPr marL="1828800" lvl="4" indent="0">
              <a:buNone/>
              <a:defRPr lang="en-US" sz="900" smtClean="0"/>
            </a:lvl5pPr>
            <a:lvl6pPr marL="2286000" lvl="5" indent="0">
              <a:buNone/>
              <a:defRPr lang="en-US" sz="900" smtClean="0"/>
            </a:lvl6pPr>
            <a:lvl7pPr marL="2743200" lvl="6" indent="0">
              <a:buNone/>
              <a:defRPr lang="en-US" sz="900" smtClean="0"/>
            </a:lvl7pPr>
            <a:lvl8pPr marL="3200400" lvl="7" indent="0">
              <a:buNone/>
              <a:defRPr lang="en-US" sz="900" smtClean="0"/>
            </a:lvl8pPr>
            <a:lvl9pPr marL="3657600" lvl="8" indent="0">
              <a:buNone/>
              <a:defRPr lang="en-US" sz="900" smtClean="0"/>
            </a:lvl9pPr>
          </a:lstStyle>
          <a:p>
            <a:r>
              <a:rPr lang="pt-BR" altLang="en-US" smtClean="0"/>
              <a:t>Click to edit Master text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522F0-549E-4FA0-829E-92D8ED5B014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Times New Roman" pitchFamily="18" charset="0"/>
              </a:rPr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Times New Roman" pitchFamily="18" charset="0"/>
              </a:rPr>
              <a:t>Click to edit Master text styles</a:t>
            </a:r>
          </a:p>
          <a:p>
            <a:pPr lvl="1"/>
            <a:r>
              <a:rPr lang="en-US" smtClean="0">
                <a:sym typeface="Times New Roman" pitchFamily="18" charset="0"/>
              </a:rPr>
              <a:t>Second level</a:t>
            </a:r>
          </a:p>
          <a:p>
            <a:pPr lvl="2"/>
            <a:r>
              <a:rPr lang="en-US" smtClean="0">
                <a:sym typeface="Times New Roman" pitchFamily="18" charset="0"/>
              </a:rPr>
              <a:t>Third level</a:t>
            </a:r>
          </a:p>
          <a:p>
            <a:pPr lvl="3"/>
            <a:r>
              <a:rPr lang="en-US" smtClean="0">
                <a:sym typeface="Times New Roman" pitchFamily="18" charset="0"/>
              </a:rPr>
              <a:t>Fourth level</a:t>
            </a:r>
          </a:p>
          <a:p>
            <a:pPr lvl="4"/>
            <a:r>
              <a:rPr lang="en-US" smtClean="0">
                <a:sym typeface="Times New Roman" pitchFamily="18" charset="0"/>
              </a:rPr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4CBC36A0-35CE-4C2D-A8E7-82D2FF5415C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-38100" y="6629400"/>
            <a:ext cx="103663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0" lang="en-US" sz="1200" b="1" i="1">
                <a:latin typeface="Book Antiqua" pitchFamily="18" charset="0"/>
              </a:rPr>
              <a:t>McGraw-Hill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5584825" y="6651625"/>
            <a:ext cx="3676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0" lang="en-US" sz="1000" b="1" i="1">
                <a:latin typeface="Book Antiqua" pitchFamily="18" charset="0"/>
              </a:rPr>
              <a:t>© 2008 The McGraw-Hill Companies Inc.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lang="en-US" sz="4400">
          <a:solidFill>
            <a:schemeClr val="tx2"/>
          </a:solidFill>
          <a:latin typeface="Times New Roman"/>
          <a:ea typeface="Arial"/>
          <a:cs typeface="Arial" charset="0"/>
          <a:sym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  <a:sym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  <a:sym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  <a:sym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  <a:sym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lang="en-US" sz="3200">
          <a:solidFill>
            <a:schemeClr val="tx1"/>
          </a:solidFill>
          <a:latin typeface="Times New Roman"/>
          <a:ea typeface="Arial"/>
          <a:cs typeface="Arial" charset="0"/>
          <a:sym typeface="Times New Roman" pitchFamily="18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lang="en-US" sz="2800">
          <a:solidFill>
            <a:schemeClr val="tx1"/>
          </a:solidFill>
          <a:latin typeface="Times New Roman"/>
          <a:ea typeface="Arial"/>
          <a:cs typeface="Arial" charset="0"/>
          <a:sym typeface="Times New Roman" pitchFamily="18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lang="en-US" sz="2400">
          <a:solidFill>
            <a:schemeClr val="tx1"/>
          </a:solidFill>
          <a:latin typeface="Times New Roman"/>
          <a:ea typeface="Arial"/>
          <a:cs typeface="Arial" charset="0"/>
          <a:sym typeface="Times New Roman" pitchFamily="18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lang="en-US" sz="2000">
          <a:solidFill>
            <a:schemeClr val="tx1"/>
          </a:solidFill>
          <a:latin typeface="Times New Roman"/>
          <a:ea typeface="Arial"/>
          <a:cs typeface="Arial" charset="0"/>
          <a:sym typeface="Times New Roman" pitchFamily="18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lang="en-US" sz="2000">
          <a:solidFill>
            <a:schemeClr val="tx1"/>
          </a:solidFill>
          <a:latin typeface="Times New Roman"/>
          <a:ea typeface="Arial"/>
          <a:cs typeface="Arial" charset="0"/>
          <a:sym typeface="Times New Roman" pitchFamily="18" charset="0"/>
        </a:defRPr>
      </a:lvl5pPr>
      <a:lvl6pPr marL="2057400" lvl="4" indent="-228600" algn="l" defTabSz="914400" latinLnBrk="0">
        <a:spcBef>
          <a:spcPct val="20000"/>
        </a:spcBef>
        <a:buFontTx/>
        <a:buChar char="»"/>
        <a:defRPr lang="en-US" sz="2000" b="0" i="0" u="none" baseline="0" smtClean="0">
          <a:solidFill>
            <a:schemeClr val="tx1"/>
          </a:solidFill>
          <a:latin typeface="Times New Roman"/>
          <a:ea typeface="Arial"/>
          <a:sym typeface="Times New Roman"/>
        </a:defRPr>
      </a:lvl6pPr>
      <a:lvl7pPr marL="2057400" lvl="4" indent="-228600" algn="l" defTabSz="914400" latinLnBrk="0">
        <a:spcBef>
          <a:spcPct val="20000"/>
        </a:spcBef>
        <a:buFontTx/>
        <a:buChar char="»"/>
        <a:defRPr lang="en-US" sz="2000" b="0" i="0" u="none" baseline="0" smtClean="0">
          <a:solidFill>
            <a:schemeClr val="tx1"/>
          </a:solidFill>
          <a:latin typeface="Times New Roman"/>
          <a:ea typeface="Arial"/>
          <a:sym typeface="Times New Roman"/>
        </a:defRPr>
      </a:lvl7pPr>
      <a:lvl8pPr marL="2057400" lvl="4" indent="-228600" algn="l" defTabSz="914400" latinLnBrk="0">
        <a:spcBef>
          <a:spcPct val="20000"/>
        </a:spcBef>
        <a:buFontTx/>
        <a:buChar char="»"/>
        <a:defRPr lang="en-US" sz="2000" b="0" i="0" u="none" baseline="0" smtClean="0">
          <a:solidFill>
            <a:schemeClr val="tx1"/>
          </a:solidFill>
          <a:latin typeface="Times New Roman"/>
          <a:ea typeface="Arial"/>
          <a:sym typeface="Times New Roman"/>
        </a:defRPr>
      </a:lvl8pPr>
      <a:lvl9pPr marL="2057400" lvl="4" indent="-228600" algn="l" defTabSz="914400" latinLnBrk="0">
        <a:spcBef>
          <a:spcPct val="20000"/>
        </a:spcBef>
        <a:buFontTx/>
        <a:buChar char="»"/>
        <a:defRPr lang="en-US" sz="2000" b="0" i="0" u="none" baseline="0" smtClean="0">
          <a:solidFill>
            <a:schemeClr val="tx1"/>
          </a:solidFill>
          <a:latin typeface="Times New Roman"/>
          <a:ea typeface="Arial"/>
          <a:sym typeface="Times New Roman"/>
        </a:defRPr>
      </a:lvl9pPr>
    </p:bodyStyle>
    <p:otherStyle>
      <a:lvl1pPr marL="0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1pPr>
      <a:lvl2pPr marL="457200" lvl="1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2pPr>
      <a:lvl3pPr marL="914400" lvl="2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3pPr>
      <a:lvl4pPr marL="1371600" lvl="3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4pPr>
      <a:lvl5pPr marL="1828800" lvl="4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5pPr>
      <a:lvl6pPr marL="2286000" lvl="5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6pPr>
      <a:lvl7pPr marL="2743200" lvl="6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7pPr>
      <a:lvl8pPr marL="3200400" lvl="7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8pPr>
      <a:lvl9pPr marL="3657600" lvl="8" indent="0" algn="l" defTabSz="914400" latinLnBrk="1">
        <a:defRPr lang="en-US" sz="1800" b="0" i="0" u="none" smtClean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476375" y="187325"/>
            <a:ext cx="63030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latin typeface="Calibri" pitchFamily="34" charset="0"/>
              </a:rPr>
              <a:t>Quiz sobre acoplamento de amplificador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00026" y="1200150"/>
            <a:ext cx="87534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1800" dirty="0" err="1">
                <a:latin typeface="Calibri" pitchFamily="34" charset="0"/>
              </a:rPr>
              <a:t>Acoplamento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capacitivo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não</a:t>
            </a:r>
            <a:r>
              <a:rPr kumimoji="0" lang="en-US" sz="1800" dirty="0">
                <a:latin typeface="Calibri" pitchFamily="34" charset="0"/>
              </a:rPr>
              <a:t> é </a:t>
            </a:r>
            <a:r>
              <a:rPr kumimoji="0" lang="en-US" sz="1800" dirty="0" err="1">
                <a:latin typeface="Calibri" pitchFamily="34" charset="0"/>
              </a:rPr>
              <a:t>útil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 smtClean="0">
                <a:latin typeface="Calibri" pitchFamily="34" charset="0"/>
              </a:rPr>
              <a:t>para</a:t>
            </a:r>
            <a:r>
              <a:rPr kumimoji="0" lang="en-US" sz="1800" dirty="0" smtClean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amplificadores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smtClean="0">
                <a:latin typeface="Calibri" pitchFamily="34" charset="0"/>
              </a:rPr>
              <a:t>_____.</a:t>
            </a:r>
            <a:endParaRPr kumimoji="0" lang="en-US" sz="1800" dirty="0">
              <a:latin typeface="Calibri" pitchFamily="34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451475" y="1149350"/>
            <a:ext cx="4571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>
                <a:solidFill>
                  <a:srgbClr val="FF0000"/>
                </a:solidFill>
                <a:latin typeface="Calibri" pitchFamily="34" charset="0"/>
              </a:rPr>
              <a:t>CC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19075" y="1873250"/>
            <a:ext cx="87439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1800" dirty="0" err="1">
                <a:latin typeface="Calibri" pitchFamily="34" charset="0"/>
              </a:rPr>
              <a:t>Resposta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em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frequencia</a:t>
            </a:r>
            <a:r>
              <a:rPr kumimoji="0" lang="en-US" sz="1800" dirty="0">
                <a:latin typeface="Calibri" pitchFamily="34" charset="0"/>
              </a:rPr>
              <a:t> CC </a:t>
            </a:r>
            <a:r>
              <a:rPr kumimoji="0" lang="en-US" sz="1800" dirty="0" err="1" smtClean="0">
                <a:latin typeface="Calibri" pitchFamily="34" charset="0"/>
              </a:rPr>
              <a:t>requer</a:t>
            </a:r>
            <a:r>
              <a:rPr kumimoji="0" lang="en-US" sz="1800" dirty="0" smtClean="0">
                <a:latin typeface="Calibri" pitchFamily="34" charset="0"/>
              </a:rPr>
              <a:t> </a:t>
            </a:r>
            <a:r>
              <a:rPr kumimoji="0" lang="en-US" sz="1800" dirty="0" err="1" smtClean="0">
                <a:latin typeface="Calibri" pitchFamily="34" charset="0"/>
              </a:rPr>
              <a:t>acoplamento</a:t>
            </a:r>
            <a:r>
              <a:rPr kumimoji="0" lang="en-US" sz="1800" dirty="0" smtClean="0">
                <a:latin typeface="Calibri" pitchFamily="34" charset="0"/>
              </a:rPr>
              <a:t> _________.</a:t>
            </a:r>
            <a:endParaRPr kumimoji="0" lang="en-US" sz="1800" dirty="0">
              <a:latin typeface="Calibri" pitchFamily="34" charset="0"/>
            </a:endParaRPr>
          </a:p>
          <a:p>
            <a:endParaRPr kumimoji="0" lang="en-US" sz="1800" dirty="0">
              <a:latin typeface="Calibri" pitchFamily="34" charset="0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914900" y="1803400"/>
            <a:ext cx="8106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rgbClr val="FF0000"/>
                </a:solidFill>
                <a:latin typeface="Calibri" pitchFamily="34" charset="0"/>
              </a:rPr>
              <a:t>direto</a:t>
            </a:r>
            <a:endParaRPr kumimoji="0" lang="en-US" sz="20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266700" y="2778125"/>
            <a:ext cx="8658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1800" dirty="0" err="1">
                <a:latin typeface="Calibri" pitchFamily="34" charset="0"/>
              </a:rPr>
              <a:t>Acoplamento</a:t>
            </a:r>
            <a:r>
              <a:rPr kumimoji="0" lang="en-US" sz="1800" dirty="0">
                <a:latin typeface="Calibri" pitchFamily="34" charset="0"/>
              </a:rPr>
              <a:t> de </a:t>
            </a:r>
            <a:r>
              <a:rPr kumimoji="0" lang="en-US" sz="1800" dirty="0" err="1">
                <a:latin typeface="Calibri" pitchFamily="34" charset="0"/>
              </a:rPr>
              <a:t>transformador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oferece</a:t>
            </a:r>
            <a:r>
              <a:rPr kumimoji="0" lang="en-US" sz="1800" dirty="0">
                <a:latin typeface="Calibri" pitchFamily="34" charset="0"/>
              </a:rPr>
              <a:t> a </a:t>
            </a:r>
            <a:r>
              <a:rPr kumimoji="0" lang="en-US" sz="1800" dirty="0" err="1" smtClean="0">
                <a:latin typeface="Calibri" pitchFamily="34" charset="0"/>
              </a:rPr>
              <a:t>vantagem</a:t>
            </a:r>
            <a:r>
              <a:rPr kumimoji="0" lang="en-US" sz="1800" dirty="0" smtClean="0">
                <a:latin typeface="Calibri" pitchFamily="34" charset="0"/>
              </a:rPr>
              <a:t> de </a:t>
            </a:r>
            <a:r>
              <a:rPr kumimoji="0" lang="en-US" sz="1800" dirty="0" err="1">
                <a:latin typeface="Calibri" pitchFamily="34" charset="0"/>
              </a:rPr>
              <a:t>casamento</a:t>
            </a:r>
            <a:r>
              <a:rPr kumimoji="0" lang="en-US" sz="1800" dirty="0">
                <a:latin typeface="Calibri" pitchFamily="34" charset="0"/>
              </a:rPr>
              <a:t> de </a:t>
            </a:r>
            <a:r>
              <a:rPr kumimoji="0" lang="en-US" sz="1800" dirty="0" smtClean="0">
                <a:latin typeface="Calibri" pitchFamily="34" charset="0"/>
              </a:rPr>
              <a:t>_____________ </a:t>
            </a:r>
            <a:r>
              <a:rPr kumimoji="0" lang="en-US" sz="1800" dirty="0">
                <a:latin typeface="Calibri" pitchFamily="34" charset="0"/>
              </a:rPr>
              <a:t>.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6915150" y="2708275"/>
            <a:ext cx="13965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rgbClr val="FF0000"/>
                </a:solidFill>
                <a:latin typeface="Calibri" pitchFamily="34" charset="0"/>
              </a:rPr>
              <a:t>impedância</a:t>
            </a:r>
            <a:endParaRPr kumimoji="0" lang="en-US" sz="20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263525" y="3613150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1800" dirty="0" err="1">
                <a:latin typeface="Calibri" pitchFamily="34" charset="0"/>
              </a:rPr>
              <a:t>Acoplamento</a:t>
            </a:r>
            <a:r>
              <a:rPr kumimoji="0" lang="en-US" sz="1800" dirty="0">
                <a:latin typeface="Calibri" pitchFamily="34" charset="0"/>
              </a:rPr>
              <a:t> com </a:t>
            </a:r>
            <a:r>
              <a:rPr kumimoji="0" lang="en-US" sz="1800" dirty="0" err="1">
                <a:latin typeface="Calibri" pitchFamily="34" charset="0"/>
              </a:rPr>
              <a:t>transformador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 smtClean="0">
                <a:latin typeface="Calibri" pitchFamily="34" charset="0"/>
              </a:rPr>
              <a:t>sintonizado</a:t>
            </a:r>
            <a:r>
              <a:rPr kumimoji="0" lang="en-US" sz="1800" dirty="0" smtClean="0">
                <a:latin typeface="Calibri" pitchFamily="34" charset="0"/>
              </a:rPr>
              <a:t> </a:t>
            </a:r>
            <a:r>
              <a:rPr kumimoji="0" lang="en-US" sz="1800" dirty="0" err="1" smtClean="0">
                <a:latin typeface="Calibri" pitchFamily="34" charset="0"/>
              </a:rPr>
              <a:t>propicia_______________</a:t>
            </a:r>
            <a:r>
              <a:rPr kumimoji="0" lang="en-US" sz="1800" dirty="0" err="1">
                <a:latin typeface="Calibri" pitchFamily="34" charset="0"/>
              </a:rPr>
              <a:t>de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frequência</a:t>
            </a:r>
            <a:r>
              <a:rPr kumimoji="0" lang="en-US" sz="1800" dirty="0">
                <a:latin typeface="Calibri" pitchFamily="34" charset="0"/>
              </a:rPr>
              <a:t>.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5489575" y="3533775"/>
            <a:ext cx="14416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rgbClr val="FF0000"/>
                </a:solidFill>
                <a:latin typeface="Calibri" pitchFamily="34" charset="0"/>
              </a:rPr>
              <a:t>seletividade</a:t>
            </a:r>
            <a:endParaRPr kumimoji="0" lang="en-US" sz="20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273050" y="4502150"/>
            <a:ext cx="6887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800" dirty="0">
                <a:latin typeface="Calibri" pitchFamily="34" charset="0"/>
              </a:rPr>
              <a:t>Um </a:t>
            </a:r>
            <a:r>
              <a:rPr kumimoji="0" lang="en-US" sz="1800" dirty="0" err="1">
                <a:latin typeface="Calibri" pitchFamily="34" charset="0"/>
              </a:rPr>
              <a:t>amplificador</a:t>
            </a:r>
            <a:r>
              <a:rPr kumimoji="0" lang="en-US" sz="1800" dirty="0">
                <a:latin typeface="Calibri" pitchFamily="34" charset="0"/>
              </a:rPr>
              <a:t> Darlington é um </a:t>
            </a:r>
            <a:r>
              <a:rPr kumimoji="0" lang="en-US" sz="1800" dirty="0" err="1">
                <a:latin typeface="Calibri" pitchFamily="34" charset="0"/>
              </a:rPr>
              <a:t>exemplo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smtClean="0">
                <a:latin typeface="Calibri" pitchFamily="34" charset="0"/>
              </a:rPr>
              <a:t>de </a:t>
            </a:r>
            <a:r>
              <a:rPr kumimoji="0" lang="en-US" sz="1800" dirty="0" err="1" smtClean="0">
                <a:latin typeface="Calibri" pitchFamily="34" charset="0"/>
              </a:rPr>
              <a:t>acoplamento</a:t>
            </a:r>
            <a:r>
              <a:rPr kumimoji="0" lang="en-US" sz="1800" dirty="0" smtClean="0">
                <a:latin typeface="Calibri" pitchFamily="34" charset="0"/>
              </a:rPr>
              <a:t> ________ </a:t>
            </a:r>
            <a:r>
              <a:rPr kumimoji="0" lang="en-US" sz="1800" dirty="0">
                <a:latin typeface="Calibri" pitchFamily="34" charset="0"/>
              </a:rPr>
              <a:t>.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5978525" y="4403725"/>
            <a:ext cx="8106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rgbClr val="FF0000"/>
                </a:solidFill>
                <a:latin typeface="Calibri" pitchFamily="34" charset="0"/>
              </a:rPr>
              <a:t>direto</a:t>
            </a:r>
            <a:endParaRPr kumimoji="0" lang="en-US" sz="20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val 2"/>
          <p:cNvSpPr>
            <a:spLocks noChangeArrowheads="1"/>
          </p:cNvSpPr>
          <p:nvPr/>
        </p:nvSpPr>
        <p:spPr bwMode="auto">
          <a:xfrm>
            <a:off x="5056500" y="3402033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5418450" y="4040208"/>
            <a:ext cx="565150" cy="565150"/>
            <a:chOff x="3260" y="2784"/>
            <a:chExt cx="356" cy="356"/>
          </a:xfrm>
        </p:grpSpPr>
        <p:sp>
          <p:nvSpPr>
            <p:cNvPr id="11337" name="Line 4"/>
            <p:cNvSpPr>
              <a:spLocks noChangeShapeType="1"/>
            </p:cNvSpPr>
            <p:nvPr/>
          </p:nvSpPr>
          <p:spPr bwMode="auto">
            <a:xfrm>
              <a:off x="3260" y="2784"/>
              <a:ext cx="355" cy="35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38" name="AutoShape 5"/>
            <p:cNvSpPr>
              <a:spLocks noChangeArrowheads="1"/>
            </p:cNvSpPr>
            <p:nvPr/>
          </p:nvSpPr>
          <p:spPr bwMode="auto">
            <a:xfrm rot="5480873" flipH="1" flipV="1">
              <a:off x="3265" y="2788"/>
              <a:ext cx="119" cy="117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1268" name="Line 6"/>
          <p:cNvSpPr>
            <a:spLocks noChangeShapeType="1"/>
          </p:cNvSpPr>
          <p:nvPr/>
        </p:nvSpPr>
        <p:spPr bwMode="auto">
          <a:xfrm flipH="1">
            <a:off x="4300850" y="3875108"/>
            <a:ext cx="1098550" cy="6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 flipV="1">
            <a:off x="5408925" y="3128983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 flipH="1">
            <a:off x="5408925" y="3567133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1271" name="Group 9"/>
          <p:cNvGrpSpPr>
            <a:grpSpLocks/>
          </p:cNvGrpSpPr>
          <p:nvPr/>
        </p:nvGrpSpPr>
        <p:grpSpPr bwMode="auto">
          <a:xfrm>
            <a:off x="5837550" y="2281258"/>
            <a:ext cx="247650" cy="654050"/>
            <a:chOff x="3524" y="1676"/>
            <a:chExt cx="156" cy="412"/>
          </a:xfrm>
        </p:grpSpPr>
        <p:sp>
          <p:nvSpPr>
            <p:cNvPr id="11330" name="Line 10"/>
            <p:cNvSpPr>
              <a:spLocks noChangeShapeType="1"/>
            </p:cNvSpPr>
            <p:nvPr/>
          </p:nvSpPr>
          <p:spPr bwMode="auto">
            <a:xfrm flipH="1" flipV="1">
              <a:off x="3528" y="171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31" name="Line 11"/>
            <p:cNvSpPr>
              <a:spLocks noChangeShapeType="1"/>
            </p:cNvSpPr>
            <p:nvPr/>
          </p:nvSpPr>
          <p:spPr bwMode="auto">
            <a:xfrm flipH="1" flipV="1">
              <a:off x="3526" y="1851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32" name="Line 12"/>
            <p:cNvSpPr>
              <a:spLocks noChangeShapeType="1"/>
            </p:cNvSpPr>
            <p:nvPr/>
          </p:nvSpPr>
          <p:spPr bwMode="auto">
            <a:xfrm flipH="1" flipV="1">
              <a:off x="3524" y="1985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33" name="Line 13"/>
            <p:cNvSpPr>
              <a:spLocks noChangeShapeType="1"/>
            </p:cNvSpPr>
            <p:nvPr/>
          </p:nvSpPr>
          <p:spPr bwMode="auto">
            <a:xfrm flipV="1">
              <a:off x="3524" y="1916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34" name="Line 14"/>
            <p:cNvSpPr>
              <a:spLocks noChangeShapeType="1"/>
            </p:cNvSpPr>
            <p:nvPr/>
          </p:nvSpPr>
          <p:spPr bwMode="auto">
            <a:xfrm flipV="1">
              <a:off x="3528" y="1781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35" name="Line 15"/>
            <p:cNvSpPr>
              <a:spLocks noChangeShapeType="1"/>
            </p:cNvSpPr>
            <p:nvPr/>
          </p:nvSpPr>
          <p:spPr bwMode="auto">
            <a:xfrm flipV="1">
              <a:off x="3530" y="1676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36" name="Line 16"/>
            <p:cNvSpPr>
              <a:spLocks noChangeShapeType="1"/>
            </p:cNvSpPr>
            <p:nvPr/>
          </p:nvSpPr>
          <p:spPr bwMode="auto">
            <a:xfrm flipV="1">
              <a:off x="3602" y="2057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272" name="Group 17"/>
          <p:cNvGrpSpPr>
            <a:grpSpLocks/>
          </p:cNvGrpSpPr>
          <p:nvPr/>
        </p:nvGrpSpPr>
        <p:grpSpPr bwMode="auto">
          <a:xfrm>
            <a:off x="5593075" y="5811858"/>
            <a:ext cx="762000" cy="304800"/>
            <a:chOff x="3370" y="3900"/>
            <a:chExt cx="480" cy="192"/>
          </a:xfrm>
        </p:grpSpPr>
        <p:sp>
          <p:nvSpPr>
            <p:cNvPr id="11327" name="Line 18"/>
            <p:cNvSpPr>
              <a:spLocks noChangeShapeType="1"/>
            </p:cNvSpPr>
            <p:nvPr/>
          </p:nvSpPr>
          <p:spPr bwMode="auto">
            <a:xfrm>
              <a:off x="3370" y="390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28" name="Line 19"/>
            <p:cNvSpPr>
              <a:spLocks noChangeShapeType="1"/>
            </p:cNvSpPr>
            <p:nvPr/>
          </p:nvSpPr>
          <p:spPr bwMode="auto">
            <a:xfrm>
              <a:off x="3466" y="399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29" name="Line 20"/>
            <p:cNvSpPr>
              <a:spLocks noChangeShapeType="1"/>
            </p:cNvSpPr>
            <p:nvPr/>
          </p:nvSpPr>
          <p:spPr bwMode="auto">
            <a:xfrm>
              <a:off x="3562" y="409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273" name="Group 21"/>
          <p:cNvGrpSpPr>
            <a:grpSpLocks/>
          </p:cNvGrpSpPr>
          <p:nvPr/>
        </p:nvGrpSpPr>
        <p:grpSpPr bwMode="auto">
          <a:xfrm>
            <a:off x="4180200" y="2319358"/>
            <a:ext cx="247650" cy="654050"/>
            <a:chOff x="2480" y="1700"/>
            <a:chExt cx="156" cy="412"/>
          </a:xfrm>
        </p:grpSpPr>
        <p:sp>
          <p:nvSpPr>
            <p:cNvPr id="11320" name="Line 22"/>
            <p:cNvSpPr>
              <a:spLocks noChangeShapeType="1"/>
            </p:cNvSpPr>
            <p:nvPr/>
          </p:nvSpPr>
          <p:spPr bwMode="auto">
            <a:xfrm flipH="1" flipV="1">
              <a:off x="2484" y="174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21" name="Line 23"/>
            <p:cNvSpPr>
              <a:spLocks noChangeShapeType="1"/>
            </p:cNvSpPr>
            <p:nvPr/>
          </p:nvSpPr>
          <p:spPr bwMode="auto">
            <a:xfrm flipH="1" flipV="1">
              <a:off x="2482" y="187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22" name="Line 24"/>
            <p:cNvSpPr>
              <a:spLocks noChangeShapeType="1"/>
            </p:cNvSpPr>
            <p:nvPr/>
          </p:nvSpPr>
          <p:spPr bwMode="auto">
            <a:xfrm flipH="1" flipV="1">
              <a:off x="2480" y="201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23" name="Line 25"/>
            <p:cNvSpPr>
              <a:spLocks noChangeShapeType="1"/>
            </p:cNvSpPr>
            <p:nvPr/>
          </p:nvSpPr>
          <p:spPr bwMode="auto">
            <a:xfrm flipV="1">
              <a:off x="2480" y="194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24" name="Line 26"/>
            <p:cNvSpPr>
              <a:spLocks noChangeShapeType="1"/>
            </p:cNvSpPr>
            <p:nvPr/>
          </p:nvSpPr>
          <p:spPr bwMode="auto">
            <a:xfrm flipV="1">
              <a:off x="2484" y="180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25" name="Line 27"/>
            <p:cNvSpPr>
              <a:spLocks noChangeShapeType="1"/>
            </p:cNvSpPr>
            <p:nvPr/>
          </p:nvSpPr>
          <p:spPr bwMode="auto">
            <a:xfrm flipV="1">
              <a:off x="2486" y="1700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26" name="Line 28"/>
            <p:cNvSpPr>
              <a:spLocks noChangeShapeType="1"/>
            </p:cNvSpPr>
            <p:nvPr/>
          </p:nvSpPr>
          <p:spPr bwMode="auto">
            <a:xfrm flipV="1">
              <a:off x="2558" y="2082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1274" name="Line 29"/>
          <p:cNvSpPr>
            <a:spLocks noChangeShapeType="1"/>
          </p:cNvSpPr>
          <p:nvPr/>
        </p:nvSpPr>
        <p:spPr bwMode="auto">
          <a:xfrm flipH="1">
            <a:off x="4300850" y="2957533"/>
            <a:ext cx="0" cy="1571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275" name="Line 30"/>
          <p:cNvSpPr>
            <a:spLocks noChangeShapeType="1"/>
          </p:cNvSpPr>
          <p:nvPr/>
        </p:nvSpPr>
        <p:spPr bwMode="auto">
          <a:xfrm>
            <a:off x="5961375" y="2932133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276" name="Line 31"/>
          <p:cNvSpPr>
            <a:spLocks noChangeShapeType="1"/>
          </p:cNvSpPr>
          <p:nvPr/>
        </p:nvSpPr>
        <p:spPr bwMode="auto">
          <a:xfrm>
            <a:off x="5967725" y="4595833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277" name="Line 32"/>
          <p:cNvSpPr>
            <a:spLocks noChangeShapeType="1"/>
          </p:cNvSpPr>
          <p:nvPr/>
        </p:nvSpPr>
        <p:spPr bwMode="auto">
          <a:xfrm>
            <a:off x="4272275" y="1947883"/>
            <a:ext cx="17049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278" name="Line 33"/>
          <p:cNvSpPr>
            <a:spLocks noChangeShapeType="1"/>
          </p:cNvSpPr>
          <p:nvPr/>
        </p:nvSpPr>
        <p:spPr bwMode="auto">
          <a:xfrm flipH="1">
            <a:off x="4288150" y="1922483"/>
            <a:ext cx="0" cy="403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279" name="Line 34"/>
          <p:cNvSpPr>
            <a:spLocks noChangeShapeType="1"/>
          </p:cNvSpPr>
          <p:nvPr/>
        </p:nvSpPr>
        <p:spPr bwMode="auto">
          <a:xfrm flipH="1" flipV="1">
            <a:off x="5945500" y="1976458"/>
            <a:ext cx="0" cy="311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280" name="Text Box 35"/>
          <p:cNvSpPr txBox="1">
            <a:spLocks noChangeArrowheads="1"/>
          </p:cNvSpPr>
          <p:nvPr/>
        </p:nvSpPr>
        <p:spPr bwMode="auto">
          <a:xfrm>
            <a:off x="3453125" y="2316183"/>
            <a:ext cx="793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R</a:t>
            </a:r>
            <a:r>
              <a:rPr kumimoji="0" lang="en-US" sz="3200" b="1" baseline="-25000">
                <a:solidFill>
                  <a:srgbClr val="FF0000"/>
                </a:solidFill>
              </a:rPr>
              <a:t>B1</a:t>
            </a:r>
            <a:endParaRPr kumimoji="0" lang="en-US" sz="3200" b="1">
              <a:solidFill>
                <a:srgbClr val="FF0000"/>
              </a:solidFill>
            </a:endParaRPr>
          </a:p>
        </p:txBody>
      </p:sp>
      <p:sp>
        <p:nvSpPr>
          <p:cNvPr id="11281" name="Text Box 36"/>
          <p:cNvSpPr txBox="1">
            <a:spLocks noChangeArrowheads="1"/>
          </p:cNvSpPr>
          <p:nvPr/>
        </p:nvSpPr>
        <p:spPr bwMode="auto">
          <a:xfrm>
            <a:off x="5831200" y="4071958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1282" name="Text Box 37"/>
          <p:cNvSpPr txBox="1">
            <a:spLocks noChangeArrowheads="1"/>
          </p:cNvSpPr>
          <p:nvPr/>
        </p:nvSpPr>
        <p:spPr bwMode="auto">
          <a:xfrm>
            <a:off x="4646925" y="3802083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1283" name="Text Box 38"/>
          <p:cNvSpPr txBox="1">
            <a:spLocks noChangeArrowheads="1"/>
          </p:cNvSpPr>
          <p:nvPr/>
        </p:nvSpPr>
        <p:spPr bwMode="auto">
          <a:xfrm>
            <a:off x="5793100" y="3100408"/>
            <a:ext cx="4762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1284" name="Text Box 39"/>
          <p:cNvSpPr txBox="1">
            <a:spLocks noChangeArrowheads="1"/>
          </p:cNvSpPr>
          <p:nvPr/>
        </p:nvSpPr>
        <p:spPr bwMode="auto">
          <a:xfrm>
            <a:off x="6040750" y="2332058"/>
            <a:ext cx="657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R</a:t>
            </a:r>
            <a:r>
              <a:rPr kumimoji="0" lang="en-US" sz="3200" b="1" baseline="-25000">
                <a:solidFill>
                  <a:srgbClr val="FF0000"/>
                </a:solidFill>
              </a:rPr>
              <a:t>L</a:t>
            </a:r>
            <a:endParaRPr kumimoji="0" lang="en-US" sz="3200" b="1">
              <a:solidFill>
                <a:srgbClr val="FF0000"/>
              </a:solidFill>
            </a:endParaRPr>
          </a:p>
        </p:txBody>
      </p:sp>
      <p:sp>
        <p:nvSpPr>
          <p:cNvPr id="11285" name="Text Box 40"/>
          <p:cNvSpPr txBox="1">
            <a:spLocks noChangeArrowheads="1"/>
          </p:cNvSpPr>
          <p:nvPr/>
        </p:nvSpPr>
        <p:spPr bwMode="auto">
          <a:xfrm>
            <a:off x="4056375" y="909658"/>
            <a:ext cx="8699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V</a:t>
            </a:r>
            <a:r>
              <a:rPr kumimoji="0" lang="en-US" sz="3200" b="1" baseline="-25000">
                <a:solidFill>
                  <a:srgbClr val="FF0000"/>
                </a:solidFill>
              </a:rPr>
              <a:t>CC</a:t>
            </a:r>
            <a:endParaRPr kumimoji="0" lang="en-US" sz="3200" b="1">
              <a:solidFill>
                <a:srgbClr val="FF0000"/>
              </a:solidFill>
            </a:endParaRPr>
          </a:p>
        </p:txBody>
      </p:sp>
      <p:grpSp>
        <p:nvGrpSpPr>
          <p:cNvPr id="11286" name="Group 41"/>
          <p:cNvGrpSpPr>
            <a:grpSpLocks/>
          </p:cNvGrpSpPr>
          <p:nvPr/>
        </p:nvGrpSpPr>
        <p:grpSpPr bwMode="auto">
          <a:xfrm>
            <a:off x="5843900" y="4814908"/>
            <a:ext cx="247650" cy="654050"/>
            <a:chOff x="3528" y="3272"/>
            <a:chExt cx="156" cy="412"/>
          </a:xfrm>
        </p:grpSpPr>
        <p:sp>
          <p:nvSpPr>
            <p:cNvPr id="11313" name="Line 42"/>
            <p:cNvSpPr>
              <a:spLocks noChangeShapeType="1"/>
            </p:cNvSpPr>
            <p:nvPr/>
          </p:nvSpPr>
          <p:spPr bwMode="auto">
            <a:xfrm flipH="1" flipV="1">
              <a:off x="3532" y="3314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14" name="Line 43"/>
            <p:cNvSpPr>
              <a:spLocks noChangeShapeType="1"/>
            </p:cNvSpPr>
            <p:nvPr/>
          </p:nvSpPr>
          <p:spPr bwMode="auto">
            <a:xfrm flipH="1" flipV="1">
              <a:off x="3530" y="344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15" name="Line 44"/>
            <p:cNvSpPr>
              <a:spLocks noChangeShapeType="1"/>
            </p:cNvSpPr>
            <p:nvPr/>
          </p:nvSpPr>
          <p:spPr bwMode="auto">
            <a:xfrm flipH="1" flipV="1">
              <a:off x="3528" y="3582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16" name="Line 45"/>
            <p:cNvSpPr>
              <a:spLocks noChangeShapeType="1"/>
            </p:cNvSpPr>
            <p:nvPr/>
          </p:nvSpPr>
          <p:spPr bwMode="auto">
            <a:xfrm flipV="1">
              <a:off x="3528" y="3512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17" name="Line 46"/>
            <p:cNvSpPr>
              <a:spLocks noChangeShapeType="1"/>
            </p:cNvSpPr>
            <p:nvPr/>
          </p:nvSpPr>
          <p:spPr bwMode="auto">
            <a:xfrm flipV="1">
              <a:off x="3532" y="337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18" name="Line 47"/>
            <p:cNvSpPr>
              <a:spLocks noChangeShapeType="1"/>
            </p:cNvSpPr>
            <p:nvPr/>
          </p:nvSpPr>
          <p:spPr bwMode="auto">
            <a:xfrm flipV="1">
              <a:off x="3534" y="3272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19" name="Line 48"/>
            <p:cNvSpPr>
              <a:spLocks noChangeShapeType="1"/>
            </p:cNvSpPr>
            <p:nvPr/>
          </p:nvSpPr>
          <p:spPr bwMode="auto">
            <a:xfrm flipV="1">
              <a:off x="3606" y="3654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287" name="Group 49"/>
          <p:cNvGrpSpPr>
            <a:grpSpLocks/>
          </p:cNvGrpSpPr>
          <p:nvPr/>
        </p:nvGrpSpPr>
        <p:grpSpPr bwMode="auto">
          <a:xfrm>
            <a:off x="4202425" y="4532333"/>
            <a:ext cx="247650" cy="654050"/>
            <a:chOff x="2494" y="3094"/>
            <a:chExt cx="156" cy="412"/>
          </a:xfrm>
        </p:grpSpPr>
        <p:sp>
          <p:nvSpPr>
            <p:cNvPr id="11306" name="Line 50"/>
            <p:cNvSpPr>
              <a:spLocks noChangeShapeType="1"/>
            </p:cNvSpPr>
            <p:nvPr/>
          </p:nvSpPr>
          <p:spPr bwMode="auto">
            <a:xfrm flipH="1" flipV="1">
              <a:off x="2498" y="3136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07" name="Line 51"/>
            <p:cNvSpPr>
              <a:spLocks noChangeShapeType="1"/>
            </p:cNvSpPr>
            <p:nvPr/>
          </p:nvSpPr>
          <p:spPr bwMode="auto">
            <a:xfrm flipH="1" flipV="1">
              <a:off x="2496" y="3269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08" name="Line 52"/>
            <p:cNvSpPr>
              <a:spLocks noChangeShapeType="1"/>
            </p:cNvSpPr>
            <p:nvPr/>
          </p:nvSpPr>
          <p:spPr bwMode="auto">
            <a:xfrm flipH="1" flipV="1">
              <a:off x="2494" y="340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09" name="Line 53"/>
            <p:cNvSpPr>
              <a:spLocks noChangeShapeType="1"/>
            </p:cNvSpPr>
            <p:nvPr/>
          </p:nvSpPr>
          <p:spPr bwMode="auto">
            <a:xfrm flipV="1">
              <a:off x="2494" y="3334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10" name="Line 54"/>
            <p:cNvSpPr>
              <a:spLocks noChangeShapeType="1"/>
            </p:cNvSpPr>
            <p:nvPr/>
          </p:nvSpPr>
          <p:spPr bwMode="auto">
            <a:xfrm flipV="1">
              <a:off x="2498" y="3199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11" name="Line 55"/>
            <p:cNvSpPr>
              <a:spLocks noChangeShapeType="1"/>
            </p:cNvSpPr>
            <p:nvPr/>
          </p:nvSpPr>
          <p:spPr bwMode="auto">
            <a:xfrm flipV="1">
              <a:off x="2500" y="3094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12" name="Line 56"/>
            <p:cNvSpPr>
              <a:spLocks noChangeShapeType="1"/>
            </p:cNvSpPr>
            <p:nvPr/>
          </p:nvSpPr>
          <p:spPr bwMode="auto">
            <a:xfrm flipV="1">
              <a:off x="2572" y="3475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288" name="Group 57"/>
          <p:cNvGrpSpPr>
            <a:grpSpLocks/>
          </p:cNvGrpSpPr>
          <p:nvPr/>
        </p:nvGrpSpPr>
        <p:grpSpPr bwMode="auto">
          <a:xfrm>
            <a:off x="3951600" y="5802333"/>
            <a:ext cx="762000" cy="304800"/>
            <a:chOff x="2336" y="3894"/>
            <a:chExt cx="480" cy="192"/>
          </a:xfrm>
        </p:grpSpPr>
        <p:sp>
          <p:nvSpPr>
            <p:cNvPr id="11303" name="Line 58"/>
            <p:cNvSpPr>
              <a:spLocks noChangeShapeType="1"/>
            </p:cNvSpPr>
            <p:nvPr/>
          </p:nvSpPr>
          <p:spPr bwMode="auto">
            <a:xfrm>
              <a:off x="2336" y="3894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04" name="Line 59"/>
            <p:cNvSpPr>
              <a:spLocks noChangeShapeType="1"/>
            </p:cNvSpPr>
            <p:nvPr/>
          </p:nvSpPr>
          <p:spPr bwMode="auto">
            <a:xfrm>
              <a:off x="2432" y="3990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05" name="Line 60"/>
            <p:cNvSpPr>
              <a:spLocks noChangeShapeType="1"/>
            </p:cNvSpPr>
            <p:nvPr/>
          </p:nvSpPr>
          <p:spPr bwMode="auto">
            <a:xfrm>
              <a:off x="2528" y="4086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1289" name="Line 61"/>
          <p:cNvSpPr>
            <a:spLocks noChangeShapeType="1"/>
          </p:cNvSpPr>
          <p:nvPr/>
        </p:nvSpPr>
        <p:spPr bwMode="auto">
          <a:xfrm>
            <a:off x="4332600" y="5186383"/>
            <a:ext cx="0" cy="606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290" name="Text Box 62"/>
          <p:cNvSpPr txBox="1">
            <a:spLocks noChangeArrowheads="1"/>
          </p:cNvSpPr>
          <p:nvPr/>
        </p:nvSpPr>
        <p:spPr bwMode="auto">
          <a:xfrm>
            <a:off x="3443600" y="4567258"/>
            <a:ext cx="793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R</a:t>
            </a:r>
            <a:r>
              <a:rPr kumimoji="0" lang="en-US" sz="3200" b="1" baseline="-25000">
                <a:solidFill>
                  <a:srgbClr val="FF0000"/>
                </a:solidFill>
              </a:rPr>
              <a:t>B2</a:t>
            </a:r>
            <a:endParaRPr kumimoji="0" lang="en-US" sz="3200" b="1">
              <a:solidFill>
                <a:srgbClr val="FF0000"/>
              </a:solidFill>
            </a:endParaRPr>
          </a:p>
        </p:txBody>
      </p:sp>
      <p:sp>
        <p:nvSpPr>
          <p:cNvPr id="11291" name="Text Box 63"/>
          <p:cNvSpPr txBox="1">
            <a:spLocks noChangeArrowheads="1"/>
          </p:cNvSpPr>
          <p:nvPr/>
        </p:nvSpPr>
        <p:spPr bwMode="auto">
          <a:xfrm>
            <a:off x="6053450" y="4878408"/>
            <a:ext cx="657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R</a:t>
            </a:r>
            <a:r>
              <a:rPr kumimoji="0" lang="en-US" sz="3200" b="1" baseline="-25000">
                <a:solidFill>
                  <a:srgbClr val="FF0000"/>
                </a:solidFill>
              </a:rPr>
              <a:t>E</a:t>
            </a:r>
            <a:endParaRPr kumimoji="0" lang="en-US" sz="3200" b="1">
              <a:solidFill>
                <a:srgbClr val="FF0000"/>
              </a:solidFill>
            </a:endParaRPr>
          </a:p>
        </p:txBody>
      </p:sp>
      <p:sp>
        <p:nvSpPr>
          <p:cNvPr id="11292" name="Oval 64"/>
          <p:cNvSpPr>
            <a:spLocks noChangeArrowheads="1"/>
          </p:cNvSpPr>
          <p:nvPr/>
        </p:nvSpPr>
        <p:spPr bwMode="auto">
          <a:xfrm>
            <a:off x="5034275" y="1487508"/>
            <a:ext cx="196850" cy="196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293" name="Text Box 65"/>
          <p:cNvSpPr txBox="1">
            <a:spLocks noChangeArrowheads="1"/>
          </p:cNvSpPr>
          <p:nvPr/>
        </p:nvSpPr>
        <p:spPr bwMode="auto">
          <a:xfrm>
            <a:off x="4853300" y="976333"/>
            <a:ext cx="1174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= 12 V</a:t>
            </a:r>
          </a:p>
        </p:txBody>
      </p:sp>
      <p:sp>
        <p:nvSpPr>
          <p:cNvPr id="11294" name="Text Box 66"/>
          <p:cNvSpPr txBox="1">
            <a:spLocks noChangeArrowheads="1"/>
          </p:cNvSpPr>
          <p:nvPr/>
        </p:nvSpPr>
        <p:spPr bwMode="auto">
          <a:xfrm>
            <a:off x="4424675" y="4643458"/>
            <a:ext cx="1200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2,7 k</a:t>
            </a:r>
            <a:r>
              <a:rPr kumimoji="0" lang="en-US" sz="2800" b="1">
                <a:latin typeface="Symbol" pitchFamily="18" charset="2"/>
              </a:rPr>
              <a:t>W</a:t>
            </a:r>
            <a:endParaRPr kumimoji="0" lang="en-US" sz="2800" b="1"/>
          </a:p>
        </p:txBody>
      </p:sp>
      <p:sp>
        <p:nvSpPr>
          <p:cNvPr id="11295" name="Text Box 67"/>
          <p:cNvSpPr txBox="1">
            <a:spLocks noChangeArrowheads="1"/>
          </p:cNvSpPr>
          <p:nvPr/>
        </p:nvSpPr>
        <p:spPr bwMode="auto">
          <a:xfrm>
            <a:off x="4396100" y="2360633"/>
            <a:ext cx="111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22 k</a:t>
            </a:r>
            <a:r>
              <a:rPr kumimoji="0" lang="en-US" sz="2800" b="1">
                <a:latin typeface="Symbol" pitchFamily="18" charset="2"/>
              </a:rPr>
              <a:t>W</a:t>
            </a:r>
            <a:endParaRPr kumimoji="0" lang="en-US" sz="2800" b="1"/>
          </a:p>
        </p:txBody>
      </p:sp>
      <p:sp>
        <p:nvSpPr>
          <p:cNvPr id="11296" name="Line 68"/>
          <p:cNvSpPr>
            <a:spLocks noChangeShapeType="1"/>
          </p:cNvSpPr>
          <p:nvPr/>
        </p:nvSpPr>
        <p:spPr bwMode="auto">
          <a:xfrm>
            <a:off x="5135875" y="1665308"/>
            <a:ext cx="0" cy="301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297" name="Text Box 69"/>
          <p:cNvSpPr txBox="1">
            <a:spLocks noChangeArrowheads="1"/>
          </p:cNvSpPr>
          <p:nvPr/>
        </p:nvSpPr>
        <p:spPr bwMode="auto">
          <a:xfrm>
            <a:off x="6475725" y="2360633"/>
            <a:ext cx="14938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= 2,2 k</a:t>
            </a:r>
            <a:r>
              <a:rPr kumimoji="0" lang="en-US" sz="2800" b="1">
                <a:latin typeface="Symbol" pitchFamily="18" charset="2"/>
              </a:rPr>
              <a:t>W</a:t>
            </a:r>
            <a:endParaRPr kumimoji="0" lang="en-US" sz="2800" b="1"/>
          </a:p>
        </p:txBody>
      </p:sp>
      <p:sp>
        <p:nvSpPr>
          <p:cNvPr id="11298" name="Text Box 70"/>
          <p:cNvSpPr txBox="1">
            <a:spLocks noChangeArrowheads="1"/>
          </p:cNvSpPr>
          <p:nvPr/>
        </p:nvSpPr>
        <p:spPr bwMode="auto">
          <a:xfrm>
            <a:off x="1377747" y="244543"/>
            <a:ext cx="70561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2000" dirty="0" err="1">
                <a:latin typeface="Calibri" pitchFamily="34" charset="0"/>
              </a:rPr>
              <a:t>Mais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sobre</a:t>
            </a:r>
            <a:r>
              <a:rPr kumimoji="0" lang="en-US" sz="2000" dirty="0">
                <a:latin typeface="Calibri" pitchFamily="34" charset="0"/>
              </a:rPr>
              <a:t> resolver o </a:t>
            </a:r>
            <a:r>
              <a:rPr kumimoji="0" lang="en-US" sz="2000" dirty="0" err="1">
                <a:latin typeface="Calibri" pitchFamily="34" charset="0"/>
              </a:rPr>
              <a:t>circuito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 smtClean="0">
                <a:latin typeface="Calibri" pitchFamily="34" charset="0"/>
              </a:rPr>
              <a:t>prático</a:t>
            </a:r>
            <a:r>
              <a:rPr kumimoji="0" lang="en-US" sz="2000" dirty="0" smtClean="0">
                <a:latin typeface="Calibri" pitchFamily="34" charset="0"/>
              </a:rPr>
              <a:t> </a:t>
            </a:r>
            <a:r>
              <a:rPr kumimoji="0" lang="en-US" sz="2000" dirty="0" err="1" smtClean="0">
                <a:latin typeface="Calibri" pitchFamily="34" charset="0"/>
              </a:rPr>
              <a:t>para</a:t>
            </a:r>
            <a:r>
              <a:rPr kumimoji="0" lang="en-US" sz="2000" dirty="0" smtClean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suas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condições</a:t>
            </a:r>
            <a:r>
              <a:rPr kumimoji="0" lang="en-US" sz="2000" dirty="0">
                <a:latin typeface="Calibri" pitchFamily="34" charset="0"/>
              </a:rPr>
              <a:t> de CA:</a:t>
            </a:r>
          </a:p>
        </p:txBody>
      </p:sp>
      <p:sp>
        <p:nvSpPr>
          <p:cNvPr id="11299" name="Line 71"/>
          <p:cNvSpPr>
            <a:spLocks noChangeShapeType="1"/>
          </p:cNvSpPr>
          <p:nvPr/>
        </p:nvSpPr>
        <p:spPr bwMode="auto">
          <a:xfrm flipH="1">
            <a:off x="5967725" y="5472133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300" name="Text Box 72"/>
          <p:cNvSpPr txBox="1">
            <a:spLocks noChangeArrowheads="1"/>
          </p:cNvSpPr>
          <p:nvPr/>
        </p:nvSpPr>
        <p:spPr bwMode="auto">
          <a:xfrm>
            <a:off x="6574150" y="4906983"/>
            <a:ext cx="13890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= 220 </a:t>
            </a:r>
            <a:r>
              <a:rPr kumimoji="0" lang="en-US" sz="2800" b="1">
                <a:latin typeface="Symbol" pitchFamily="18" charset="2"/>
              </a:rPr>
              <a:t>W</a:t>
            </a:r>
            <a:endParaRPr kumimoji="0" lang="en-US" sz="2800" b="1"/>
          </a:p>
        </p:txBody>
      </p:sp>
      <p:sp>
        <p:nvSpPr>
          <p:cNvPr id="22601" name="AutoShape 73"/>
          <p:cNvSpPr>
            <a:spLocks noChangeArrowheads="1"/>
          </p:cNvSpPr>
          <p:nvPr/>
        </p:nvSpPr>
        <p:spPr bwMode="auto">
          <a:xfrm>
            <a:off x="2291075" y="3636983"/>
            <a:ext cx="1968500" cy="508000"/>
          </a:xfrm>
          <a:prstGeom prst="rightArrow">
            <a:avLst>
              <a:gd name="adj1" fmla="val 50000"/>
              <a:gd name="adj2" fmla="val 9687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602" name="Text Box 74"/>
          <p:cNvSpPr txBox="1">
            <a:spLocks noChangeArrowheads="1"/>
          </p:cNvSpPr>
          <p:nvPr/>
        </p:nvSpPr>
        <p:spPr bwMode="auto">
          <a:xfrm>
            <a:off x="173350" y="3548083"/>
            <a:ext cx="22431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600" b="1">
                <a:solidFill>
                  <a:srgbClr val="FF0000"/>
                </a:solidFill>
              </a:rPr>
              <a:t>Z</a:t>
            </a:r>
            <a:r>
              <a:rPr kumimoji="0" lang="en-US" sz="3600" b="1" baseline="-25000">
                <a:solidFill>
                  <a:srgbClr val="FF0000"/>
                </a:solidFill>
              </a:rPr>
              <a:t>entrada</a:t>
            </a:r>
            <a:r>
              <a:rPr kumimoji="0" lang="en-US" sz="3600" b="1">
                <a:solidFill>
                  <a:srgbClr val="FF0000"/>
                </a:solidFill>
              </a:rPr>
              <a:t> = ?</a:t>
            </a:r>
            <a:endParaRPr kumimoji="0" lang="en-US" sz="3600" b="1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2"/>
          <p:cNvSpPr>
            <a:spLocks noChangeArrowheads="1"/>
          </p:cNvSpPr>
          <p:nvPr/>
        </p:nvSpPr>
        <p:spPr bwMode="auto">
          <a:xfrm>
            <a:off x="2407421" y="3525931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2772546" y="4164106"/>
            <a:ext cx="565150" cy="565150"/>
            <a:chOff x="1244" y="2764"/>
            <a:chExt cx="356" cy="356"/>
          </a:xfrm>
        </p:grpSpPr>
        <p:sp>
          <p:nvSpPr>
            <p:cNvPr id="12364" name="Line 4"/>
            <p:cNvSpPr>
              <a:spLocks noChangeShapeType="1"/>
            </p:cNvSpPr>
            <p:nvPr/>
          </p:nvSpPr>
          <p:spPr bwMode="auto">
            <a:xfrm>
              <a:off x="1244" y="2764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65" name="AutoShape 5"/>
            <p:cNvSpPr>
              <a:spLocks noChangeArrowheads="1"/>
            </p:cNvSpPr>
            <p:nvPr/>
          </p:nvSpPr>
          <p:spPr bwMode="auto">
            <a:xfrm rot="5480873" flipH="1" flipV="1">
              <a:off x="1248" y="2767"/>
              <a:ext cx="119" cy="117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2292" name="Line 6"/>
          <p:cNvSpPr>
            <a:spLocks noChangeShapeType="1"/>
          </p:cNvSpPr>
          <p:nvPr/>
        </p:nvSpPr>
        <p:spPr bwMode="auto">
          <a:xfrm flipH="1">
            <a:off x="1635896" y="3999006"/>
            <a:ext cx="1117600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293" name="Line 7"/>
          <p:cNvSpPr>
            <a:spLocks noChangeShapeType="1"/>
          </p:cNvSpPr>
          <p:nvPr/>
        </p:nvSpPr>
        <p:spPr bwMode="auto">
          <a:xfrm flipV="1">
            <a:off x="2759846" y="3249706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294" name="Line 8"/>
          <p:cNvSpPr>
            <a:spLocks noChangeShapeType="1"/>
          </p:cNvSpPr>
          <p:nvPr/>
        </p:nvSpPr>
        <p:spPr bwMode="auto">
          <a:xfrm flipH="1">
            <a:off x="2759846" y="3687856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2295" name="Group 9"/>
          <p:cNvGrpSpPr>
            <a:grpSpLocks/>
          </p:cNvGrpSpPr>
          <p:nvPr/>
        </p:nvGrpSpPr>
        <p:grpSpPr bwMode="auto">
          <a:xfrm>
            <a:off x="3191646" y="2405156"/>
            <a:ext cx="247650" cy="654050"/>
            <a:chOff x="1508" y="1656"/>
            <a:chExt cx="156" cy="412"/>
          </a:xfrm>
        </p:grpSpPr>
        <p:sp>
          <p:nvSpPr>
            <p:cNvPr id="12357" name="Line 10"/>
            <p:cNvSpPr>
              <a:spLocks noChangeShapeType="1"/>
            </p:cNvSpPr>
            <p:nvPr/>
          </p:nvSpPr>
          <p:spPr bwMode="auto">
            <a:xfrm flipH="1" flipV="1">
              <a:off x="1512" y="169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58" name="Line 11"/>
            <p:cNvSpPr>
              <a:spLocks noChangeShapeType="1"/>
            </p:cNvSpPr>
            <p:nvPr/>
          </p:nvSpPr>
          <p:spPr bwMode="auto">
            <a:xfrm flipH="1" flipV="1">
              <a:off x="1510" y="183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59" name="Line 12"/>
            <p:cNvSpPr>
              <a:spLocks noChangeShapeType="1"/>
            </p:cNvSpPr>
            <p:nvPr/>
          </p:nvSpPr>
          <p:spPr bwMode="auto">
            <a:xfrm flipH="1" flipV="1">
              <a:off x="1508" y="196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60" name="Line 13"/>
            <p:cNvSpPr>
              <a:spLocks noChangeShapeType="1"/>
            </p:cNvSpPr>
            <p:nvPr/>
          </p:nvSpPr>
          <p:spPr bwMode="auto">
            <a:xfrm flipV="1">
              <a:off x="1508" y="189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61" name="Line 14"/>
            <p:cNvSpPr>
              <a:spLocks noChangeShapeType="1"/>
            </p:cNvSpPr>
            <p:nvPr/>
          </p:nvSpPr>
          <p:spPr bwMode="auto">
            <a:xfrm flipV="1">
              <a:off x="1512" y="176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62" name="Line 15"/>
            <p:cNvSpPr>
              <a:spLocks noChangeShapeType="1"/>
            </p:cNvSpPr>
            <p:nvPr/>
          </p:nvSpPr>
          <p:spPr bwMode="auto">
            <a:xfrm flipV="1">
              <a:off x="1514" y="165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63" name="Line 16"/>
            <p:cNvSpPr>
              <a:spLocks noChangeShapeType="1"/>
            </p:cNvSpPr>
            <p:nvPr/>
          </p:nvSpPr>
          <p:spPr bwMode="auto">
            <a:xfrm flipV="1">
              <a:off x="1586" y="2038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296" name="Group 17"/>
          <p:cNvGrpSpPr>
            <a:grpSpLocks/>
          </p:cNvGrpSpPr>
          <p:nvPr/>
        </p:nvGrpSpPr>
        <p:grpSpPr bwMode="auto">
          <a:xfrm>
            <a:off x="2943996" y="5935756"/>
            <a:ext cx="762000" cy="304800"/>
            <a:chOff x="1352" y="3880"/>
            <a:chExt cx="480" cy="192"/>
          </a:xfrm>
        </p:grpSpPr>
        <p:sp>
          <p:nvSpPr>
            <p:cNvPr id="12354" name="Line 18"/>
            <p:cNvSpPr>
              <a:spLocks noChangeShapeType="1"/>
            </p:cNvSpPr>
            <p:nvPr/>
          </p:nvSpPr>
          <p:spPr bwMode="auto">
            <a:xfrm>
              <a:off x="1352" y="388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55" name="Line 19"/>
            <p:cNvSpPr>
              <a:spLocks noChangeShapeType="1"/>
            </p:cNvSpPr>
            <p:nvPr/>
          </p:nvSpPr>
          <p:spPr bwMode="auto">
            <a:xfrm>
              <a:off x="1448" y="397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56" name="Line 20"/>
            <p:cNvSpPr>
              <a:spLocks noChangeShapeType="1"/>
            </p:cNvSpPr>
            <p:nvPr/>
          </p:nvSpPr>
          <p:spPr bwMode="auto">
            <a:xfrm>
              <a:off x="1544" y="407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297" name="Group 21"/>
          <p:cNvGrpSpPr>
            <a:grpSpLocks/>
          </p:cNvGrpSpPr>
          <p:nvPr/>
        </p:nvGrpSpPr>
        <p:grpSpPr bwMode="auto">
          <a:xfrm>
            <a:off x="1531121" y="2440081"/>
            <a:ext cx="247650" cy="654050"/>
            <a:chOff x="462" y="1678"/>
            <a:chExt cx="156" cy="412"/>
          </a:xfrm>
        </p:grpSpPr>
        <p:sp>
          <p:nvSpPr>
            <p:cNvPr id="12347" name="Line 22"/>
            <p:cNvSpPr>
              <a:spLocks noChangeShapeType="1"/>
            </p:cNvSpPr>
            <p:nvPr/>
          </p:nvSpPr>
          <p:spPr bwMode="auto">
            <a:xfrm flipH="1" flipV="1">
              <a:off x="466" y="172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48" name="Line 23"/>
            <p:cNvSpPr>
              <a:spLocks noChangeShapeType="1"/>
            </p:cNvSpPr>
            <p:nvPr/>
          </p:nvSpPr>
          <p:spPr bwMode="auto">
            <a:xfrm flipH="1" flipV="1">
              <a:off x="464" y="185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49" name="Line 24"/>
            <p:cNvSpPr>
              <a:spLocks noChangeShapeType="1"/>
            </p:cNvSpPr>
            <p:nvPr/>
          </p:nvSpPr>
          <p:spPr bwMode="auto">
            <a:xfrm flipH="1" flipV="1">
              <a:off x="462" y="1987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50" name="Line 25"/>
            <p:cNvSpPr>
              <a:spLocks noChangeShapeType="1"/>
            </p:cNvSpPr>
            <p:nvPr/>
          </p:nvSpPr>
          <p:spPr bwMode="auto">
            <a:xfrm flipV="1">
              <a:off x="462" y="191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51" name="Line 26"/>
            <p:cNvSpPr>
              <a:spLocks noChangeShapeType="1"/>
            </p:cNvSpPr>
            <p:nvPr/>
          </p:nvSpPr>
          <p:spPr bwMode="auto">
            <a:xfrm flipV="1">
              <a:off x="466" y="178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52" name="Line 27"/>
            <p:cNvSpPr>
              <a:spLocks noChangeShapeType="1"/>
            </p:cNvSpPr>
            <p:nvPr/>
          </p:nvSpPr>
          <p:spPr bwMode="auto">
            <a:xfrm flipV="1">
              <a:off x="468" y="1678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53" name="Line 28"/>
            <p:cNvSpPr>
              <a:spLocks noChangeShapeType="1"/>
            </p:cNvSpPr>
            <p:nvPr/>
          </p:nvSpPr>
          <p:spPr bwMode="auto">
            <a:xfrm flipV="1">
              <a:off x="540" y="2059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298" name="Line 29"/>
          <p:cNvSpPr>
            <a:spLocks noChangeShapeType="1"/>
          </p:cNvSpPr>
          <p:nvPr/>
        </p:nvSpPr>
        <p:spPr bwMode="auto">
          <a:xfrm flipH="1">
            <a:off x="1651771" y="3106831"/>
            <a:ext cx="0" cy="1543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299" name="Line 30"/>
          <p:cNvSpPr>
            <a:spLocks noChangeShapeType="1"/>
          </p:cNvSpPr>
          <p:nvPr/>
        </p:nvSpPr>
        <p:spPr bwMode="auto">
          <a:xfrm>
            <a:off x="3315471" y="3056031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300" name="Line 31"/>
          <p:cNvSpPr>
            <a:spLocks noChangeShapeType="1"/>
          </p:cNvSpPr>
          <p:nvPr/>
        </p:nvSpPr>
        <p:spPr bwMode="auto">
          <a:xfrm>
            <a:off x="3318646" y="4719731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301" name="Line 32"/>
          <p:cNvSpPr>
            <a:spLocks noChangeShapeType="1"/>
          </p:cNvSpPr>
          <p:nvPr/>
        </p:nvSpPr>
        <p:spPr bwMode="auto">
          <a:xfrm>
            <a:off x="1623196" y="2071781"/>
            <a:ext cx="17049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302" name="Line 33"/>
          <p:cNvSpPr>
            <a:spLocks noChangeShapeType="1"/>
          </p:cNvSpPr>
          <p:nvPr/>
        </p:nvSpPr>
        <p:spPr bwMode="auto">
          <a:xfrm>
            <a:off x="1635896" y="2071781"/>
            <a:ext cx="0" cy="374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303" name="Line 34"/>
          <p:cNvSpPr>
            <a:spLocks noChangeShapeType="1"/>
          </p:cNvSpPr>
          <p:nvPr/>
        </p:nvSpPr>
        <p:spPr bwMode="auto">
          <a:xfrm flipH="1" flipV="1">
            <a:off x="3302771" y="2090831"/>
            <a:ext cx="0" cy="3238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304" name="Text Box 35"/>
          <p:cNvSpPr txBox="1">
            <a:spLocks noChangeArrowheads="1"/>
          </p:cNvSpPr>
          <p:nvPr/>
        </p:nvSpPr>
        <p:spPr bwMode="auto">
          <a:xfrm>
            <a:off x="807221" y="2440081"/>
            <a:ext cx="643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 dirty="0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kumimoji="0" lang="en-US" sz="2800" b="1" baseline="-25000" dirty="0">
                <a:solidFill>
                  <a:srgbClr val="FF0000"/>
                </a:solidFill>
                <a:latin typeface="Calibri" pitchFamily="34" charset="0"/>
              </a:rPr>
              <a:t>B1</a:t>
            </a:r>
            <a:endParaRPr kumimoji="0" lang="en-US" sz="28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2305" name="Text Box 36"/>
          <p:cNvSpPr txBox="1">
            <a:spLocks noChangeArrowheads="1"/>
          </p:cNvSpPr>
          <p:nvPr/>
        </p:nvSpPr>
        <p:spPr bwMode="auto">
          <a:xfrm>
            <a:off x="3182121" y="4192681"/>
            <a:ext cx="3593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FF0000"/>
                </a:solidFill>
                <a:latin typeface="Calibri" pitchFamily="34" charset="0"/>
              </a:rPr>
              <a:t>E</a:t>
            </a:r>
          </a:p>
        </p:txBody>
      </p:sp>
      <p:sp>
        <p:nvSpPr>
          <p:cNvPr id="12306" name="Text Box 37"/>
          <p:cNvSpPr txBox="1">
            <a:spLocks noChangeArrowheads="1"/>
          </p:cNvSpPr>
          <p:nvPr/>
        </p:nvSpPr>
        <p:spPr bwMode="auto">
          <a:xfrm>
            <a:off x="1997846" y="3922806"/>
            <a:ext cx="3866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12307" name="Text Box 38"/>
          <p:cNvSpPr txBox="1">
            <a:spLocks noChangeArrowheads="1"/>
          </p:cNvSpPr>
          <p:nvPr/>
        </p:nvSpPr>
        <p:spPr bwMode="auto">
          <a:xfrm>
            <a:off x="3144021" y="3224306"/>
            <a:ext cx="3754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FF0000"/>
                </a:solidFill>
                <a:latin typeface="Calibri" pitchFamily="34" charset="0"/>
              </a:rPr>
              <a:t>C</a:t>
            </a:r>
          </a:p>
        </p:txBody>
      </p:sp>
      <p:sp>
        <p:nvSpPr>
          <p:cNvPr id="12308" name="Text Box 39"/>
          <p:cNvSpPr txBox="1">
            <a:spLocks noChangeArrowheads="1"/>
          </p:cNvSpPr>
          <p:nvPr/>
        </p:nvSpPr>
        <p:spPr bwMode="auto">
          <a:xfrm>
            <a:off x="3391671" y="2455956"/>
            <a:ext cx="4876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kumimoji="0" lang="en-US" sz="2800" b="1" baseline="-25000">
                <a:solidFill>
                  <a:srgbClr val="FF0000"/>
                </a:solidFill>
                <a:latin typeface="Calibri" pitchFamily="34" charset="0"/>
              </a:rPr>
              <a:t>L</a:t>
            </a:r>
            <a:endParaRPr kumimoji="0" lang="en-US" sz="28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2309" name="Text Box 40"/>
          <p:cNvSpPr txBox="1">
            <a:spLocks noChangeArrowheads="1"/>
          </p:cNvSpPr>
          <p:nvPr/>
        </p:nvSpPr>
        <p:spPr bwMode="auto">
          <a:xfrm>
            <a:off x="1407296" y="1030381"/>
            <a:ext cx="6437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 dirty="0">
                <a:solidFill>
                  <a:srgbClr val="FF0000"/>
                </a:solidFill>
                <a:latin typeface="Calibri" pitchFamily="34" charset="0"/>
              </a:rPr>
              <a:t>V</a:t>
            </a:r>
            <a:r>
              <a:rPr kumimoji="0" lang="en-US" sz="2800" b="1" baseline="-25000" dirty="0">
                <a:solidFill>
                  <a:srgbClr val="FF0000"/>
                </a:solidFill>
                <a:latin typeface="Calibri" pitchFamily="34" charset="0"/>
              </a:rPr>
              <a:t>CC</a:t>
            </a:r>
            <a:endParaRPr kumimoji="0" lang="en-US" sz="28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12310" name="Group 41"/>
          <p:cNvGrpSpPr>
            <a:grpSpLocks/>
          </p:cNvGrpSpPr>
          <p:nvPr/>
        </p:nvGrpSpPr>
        <p:grpSpPr bwMode="auto">
          <a:xfrm>
            <a:off x="3197996" y="4935631"/>
            <a:ext cx="247650" cy="654050"/>
            <a:chOff x="1512" y="3250"/>
            <a:chExt cx="156" cy="412"/>
          </a:xfrm>
        </p:grpSpPr>
        <p:sp>
          <p:nvSpPr>
            <p:cNvPr id="12340" name="Line 42"/>
            <p:cNvSpPr>
              <a:spLocks noChangeShapeType="1"/>
            </p:cNvSpPr>
            <p:nvPr/>
          </p:nvSpPr>
          <p:spPr bwMode="auto">
            <a:xfrm flipH="1" flipV="1">
              <a:off x="1516" y="329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41" name="Line 43"/>
            <p:cNvSpPr>
              <a:spLocks noChangeShapeType="1"/>
            </p:cNvSpPr>
            <p:nvPr/>
          </p:nvSpPr>
          <p:spPr bwMode="auto">
            <a:xfrm flipH="1" flipV="1">
              <a:off x="1514" y="3425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42" name="Line 44"/>
            <p:cNvSpPr>
              <a:spLocks noChangeShapeType="1"/>
            </p:cNvSpPr>
            <p:nvPr/>
          </p:nvSpPr>
          <p:spPr bwMode="auto">
            <a:xfrm flipH="1" flipV="1">
              <a:off x="1512" y="355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43" name="Line 45"/>
            <p:cNvSpPr>
              <a:spLocks noChangeShapeType="1"/>
            </p:cNvSpPr>
            <p:nvPr/>
          </p:nvSpPr>
          <p:spPr bwMode="auto">
            <a:xfrm flipV="1">
              <a:off x="1512" y="349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44" name="Line 46"/>
            <p:cNvSpPr>
              <a:spLocks noChangeShapeType="1"/>
            </p:cNvSpPr>
            <p:nvPr/>
          </p:nvSpPr>
          <p:spPr bwMode="auto">
            <a:xfrm flipV="1">
              <a:off x="1516" y="3355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45" name="Line 47"/>
            <p:cNvSpPr>
              <a:spLocks noChangeShapeType="1"/>
            </p:cNvSpPr>
            <p:nvPr/>
          </p:nvSpPr>
          <p:spPr bwMode="auto">
            <a:xfrm flipV="1">
              <a:off x="1518" y="3250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46" name="Line 48"/>
            <p:cNvSpPr>
              <a:spLocks noChangeShapeType="1"/>
            </p:cNvSpPr>
            <p:nvPr/>
          </p:nvSpPr>
          <p:spPr bwMode="auto">
            <a:xfrm flipV="1">
              <a:off x="1590" y="3631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311" name="Group 49"/>
          <p:cNvGrpSpPr>
            <a:grpSpLocks/>
          </p:cNvGrpSpPr>
          <p:nvPr/>
        </p:nvGrpSpPr>
        <p:grpSpPr bwMode="auto">
          <a:xfrm>
            <a:off x="1556521" y="4656231"/>
            <a:ext cx="247650" cy="654050"/>
            <a:chOff x="478" y="3074"/>
            <a:chExt cx="156" cy="412"/>
          </a:xfrm>
        </p:grpSpPr>
        <p:sp>
          <p:nvSpPr>
            <p:cNvPr id="12333" name="Line 50"/>
            <p:cNvSpPr>
              <a:spLocks noChangeShapeType="1"/>
            </p:cNvSpPr>
            <p:nvPr/>
          </p:nvSpPr>
          <p:spPr bwMode="auto">
            <a:xfrm flipH="1" flipV="1">
              <a:off x="482" y="311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34" name="Line 51"/>
            <p:cNvSpPr>
              <a:spLocks noChangeShapeType="1"/>
            </p:cNvSpPr>
            <p:nvPr/>
          </p:nvSpPr>
          <p:spPr bwMode="auto">
            <a:xfrm flipH="1" flipV="1">
              <a:off x="480" y="325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35" name="Line 52"/>
            <p:cNvSpPr>
              <a:spLocks noChangeShapeType="1"/>
            </p:cNvSpPr>
            <p:nvPr/>
          </p:nvSpPr>
          <p:spPr bwMode="auto">
            <a:xfrm flipH="1" flipV="1">
              <a:off x="478" y="338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36" name="Line 53"/>
            <p:cNvSpPr>
              <a:spLocks noChangeShapeType="1"/>
            </p:cNvSpPr>
            <p:nvPr/>
          </p:nvSpPr>
          <p:spPr bwMode="auto">
            <a:xfrm flipV="1">
              <a:off x="478" y="331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37" name="Line 54"/>
            <p:cNvSpPr>
              <a:spLocks noChangeShapeType="1"/>
            </p:cNvSpPr>
            <p:nvPr/>
          </p:nvSpPr>
          <p:spPr bwMode="auto">
            <a:xfrm flipV="1">
              <a:off x="482" y="318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38" name="Line 55"/>
            <p:cNvSpPr>
              <a:spLocks noChangeShapeType="1"/>
            </p:cNvSpPr>
            <p:nvPr/>
          </p:nvSpPr>
          <p:spPr bwMode="auto">
            <a:xfrm flipV="1">
              <a:off x="484" y="307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39" name="Line 56"/>
            <p:cNvSpPr>
              <a:spLocks noChangeShapeType="1"/>
            </p:cNvSpPr>
            <p:nvPr/>
          </p:nvSpPr>
          <p:spPr bwMode="auto">
            <a:xfrm flipV="1">
              <a:off x="556" y="345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312" name="Group 57"/>
          <p:cNvGrpSpPr>
            <a:grpSpLocks/>
          </p:cNvGrpSpPr>
          <p:nvPr/>
        </p:nvGrpSpPr>
        <p:grpSpPr bwMode="auto">
          <a:xfrm>
            <a:off x="1305696" y="5923056"/>
            <a:ext cx="762000" cy="304800"/>
            <a:chOff x="320" y="3872"/>
            <a:chExt cx="480" cy="192"/>
          </a:xfrm>
        </p:grpSpPr>
        <p:sp>
          <p:nvSpPr>
            <p:cNvPr id="12330" name="Line 58"/>
            <p:cNvSpPr>
              <a:spLocks noChangeShapeType="1"/>
            </p:cNvSpPr>
            <p:nvPr/>
          </p:nvSpPr>
          <p:spPr bwMode="auto">
            <a:xfrm>
              <a:off x="320" y="387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31" name="Line 59"/>
            <p:cNvSpPr>
              <a:spLocks noChangeShapeType="1"/>
            </p:cNvSpPr>
            <p:nvPr/>
          </p:nvSpPr>
          <p:spPr bwMode="auto">
            <a:xfrm>
              <a:off x="416" y="3968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32" name="Line 60"/>
            <p:cNvSpPr>
              <a:spLocks noChangeShapeType="1"/>
            </p:cNvSpPr>
            <p:nvPr/>
          </p:nvSpPr>
          <p:spPr bwMode="auto">
            <a:xfrm>
              <a:off x="512" y="4064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313" name="Line 61"/>
          <p:cNvSpPr>
            <a:spLocks noChangeShapeType="1"/>
          </p:cNvSpPr>
          <p:nvPr/>
        </p:nvSpPr>
        <p:spPr bwMode="auto">
          <a:xfrm>
            <a:off x="1683521" y="5310281"/>
            <a:ext cx="0" cy="606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314" name="Text Box 62"/>
          <p:cNvSpPr txBox="1">
            <a:spLocks noChangeArrowheads="1"/>
          </p:cNvSpPr>
          <p:nvPr/>
        </p:nvSpPr>
        <p:spPr bwMode="auto">
          <a:xfrm>
            <a:off x="797696" y="4687981"/>
            <a:ext cx="643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kumimoji="0" lang="en-US" sz="2800" b="1" baseline="-25000">
                <a:solidFill>
                  <a:srgbClr val="FF0000"/>
                </a:solidFill>
                <a:latin typeface="Calibri" pitchFamily="34" charset="0"/>
              </a:rPr>
              <a:t>B2</a:t>
            </a:r>
            <a:endParaRPr kumimoji="0" lang="en-US" sz="28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2315" name="Text Box 63"/>
          <p:cNvSpPr txBox="1">
            <a:spLocks noChangeArrowheads="1"/>
          </p:cNvSpPr>
          <p:nvPr/>
        </p:nvSpPr>
        <p:spPr bwMode="auto">
          <a:xfrm>
            <a:off x="3404371" y="4999131"/>
            <a:ext cx="5036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kumimoji="0" lang="en-US" sz="2800" b="1" baseline="-25000">
                <a:solidFill>
                  <a:srgbClr val="FF0000"/>
                </a:solidFill>
                <a:latin typeface="Calibri" pitchFamily="34" charset="0"/>
              </a:rPr>
              <a:t>E</a:t>
            </a:r>
            <a:endParaRPr kumimoji="0" lang="en-US" sz="28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2316" name="Oval 64"/>
          <p:cNvSpPr>
            <a:spLocks noChangeArrowheads="1"/>
          </p:cNvSpPr>
          <p:nvPr/>
        </p:nvSpPr>
        <p:spPr bwMode="auto">
          <a:xfrm>
            <a:off x="2382021" y="1611406"/>
            <a:ext cx="196850" cy="196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17" name="Text Box 65"/>
          <p:cNvSpPr txBox="1">
            <a:spLocks noChangeArrowheads="1"/>
          </p:cNvSpPr>
          <p:nvPr/>
        </p:nvSpPr>
        <p:spPr bwMode="auto">
          <a:xfrm>
            <a:off x="2207396" y="1097056"/>
            <a:ext cx="9701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>
                <a:latin typeface="Calibri" pitchFamily="34" charset="0"/>
              </a:rPr>
              <a:t>= 12 V</a:t>
            </a:r>
          </a:p>
        </p:txBody>
      </p:sp>
      <p:sp>
        <p:nvSpPr>
          <p:cNvPr id="12318" name="Text Box 66"/>
          <p:cNvSpPr txBox="1">
            <a:spLocks noChangeArrowheads="1"/>
          </p:cNvSpPr>
          <p:nvPr/>
        </p:nvSpPr>
        <p:spPr bwMode="auto">
          <a:xfrm>
            <a:off x="1775596" y="4764181"/>
            <a:ext cx="1071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>
                <a:latin typeface="Calibri" pitchFamily="34" charset="0"/>
              </a:rPr>
              <a:t>2,7 kW</a:t>
            </a:r>
          </a:p>
        </p:txBody>
      </p:sp>
      <p:sp>
        <p:nvSpPr>
          <p:cNvPr id="12319" name="Text Box 67"/>
          <p:cNvSpPr txBox="1">
            <a:spLocks noChangeArrowheads="1"/>
          </p:cNvSpPr>
          <p:nvPr/>
        </p:nvSpPr>
        <p:spPr bwMode="auto">
          <a:xfrm>
            <a:off x="1750196" y="2481356"/>
            <a:ext cx="9909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>
                <a:latin typeface="Calibri" pitchFamily="34" charset="0"/>
              </a:rPr>
              <a:t>22 kW</a:t>
            </a:r>
          </a:p>
        </p:txBody>
      </p:sp>
      <p:sp>
        <p:nvSpPr>
          <p:cNvPr id="12320" name="Line 68"/>
          <p:cNvSpPr>
            <a:spLocks noChangeShapeType="1"/>
          </p:cNvSpPr>
          <p:nvPr/>
        </p:nvSpPr>
        <p:spPr bwMode="auto">
          <a:xfrm flipH="1">
            <a:off x="2480446" y="1801906"/>
            <a:ext cx="0" cy="288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321" name="Text Box 69"/>
          <p:cNvSpPr txBox="1">
            <a:spLocks noChangeArrowheads="1"/>
          </p:cNvSpPr>
          <p:nvPr/>
        </p:nvSpPr>
        <p:spPr bwMode="auto">
          <a:xfrm>
            <a:off x="3826646" y="2484531"/>
            <a:ext cx="12939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>
                <a:latin typeface="Calibri" pitchFamily="34" charset="0"/>
              </a:rPr>
              <a:t>= 2,2 kW</a:t>
            </a:r>
          </a:p>
        </p:txBody>
      </p:sp>
      <p:sp>
        <p:nvSpPr>
          <p:cNvPr id="12322" name="Text Box 70"/>
          <p:cNvSpPr txBox="1">
            <a:spLocks noChangeArrowheads="1"/>
          </p:cNvSpPr>
          <p:nvPr/>
        </p:nvSpPr>
        <p:spPr bwMode="auto">
          <a:xfrm>
            <a:off x="0" y="14592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dirty="0" err="1">
                <a:solidFill>
                  <a:srgbClr val="FF0000"/>
                </a:solidFill>
                <a:latin typeface="Calibri" pitchFamily="34" charset="0"/>
              </a:rPr>
              <a:t>Z</a:t>
            </a:r>
            <a:r>
              <a:rPr kumimoji="0" lang="en-US" baseline="-25000" dirty="0" err="1">
                <a:solidFill>
                  <a:srgbClr val="FF0000"/>
                </a:solidFill>
                <a:latin typeface="Calibri" pitchFamily="34" charset="0"/>
              </a:rPr>
              <a:t>entrada</a:t>
            </a:r>
            <a:r>
              <a:rPr kumimoji="0" lang="en-US" dirty="0">
                <a:latin typeface="Calibri" pitchFamily="34" charset="0"/>
              </a:rPr>
              <a:t> é </a:t>
            </a:r>
            <a:r>
              <a:rPr kumimoji="0" lang="en-US" dirty="0" err="1">
                <a:latin typeface="Calibri" pitchFamily="34" charset="0"/>
              </a:rPr>
              <a:t>uma</a:t>
            </a:r>
            <a:r>
              <a:rPr kumimoji="0" lang="en-US" dirty="0">
                <a:latin typeface="Calibri" pitchFamily="34" charset="0"/>
              </a:rPr>
              <a:t> </a:t>
            </a:r>
            <a:r>
              <a:rPr kumimoji="0" lang="en-US" dirty="0" err="1">
                <a:latin typeface="Calibri" pitchFamily="34" charset="0"/>
              </a:rPr>
              <a:t>combinação</a:t>
            </a:r>
            <a:r>
              <a:rPr kumimoji="0" lang="en-US" dirty="0">
                <a:latin typeface="Calibri" pitchFamily="34" charset="0"/>
              </a:rPr>
              <a:t> de R</a:t>
            </a:r>
            <a:r>
              <a:rPr kumimoji="0" lang="en-US" baseline="-25000" dirty="0">
                <a:latin typeface="Calibri" pitchFamily="34" charset="0"/>
              </a:rPr>
              <a:t>B1</a:t>
            </a:r>
            <a:r>
              <a:rPr kumimoji="0" lang="en-US" dirty="0">
                <a:latin typeface="Calibri" pitchFamily="34" charset="0"/>
              </a:rPr>
              <a:t>, </a:t>
            </a:r>
            <a:r>
              <a:rPr kumimoji="0" lang="en-US" dirty="0" smtClean="0">
                <a:latin typeface="Calibri" pitchFamily="34" charset="0"/>
              </a:rPr>
              <a:t>R</a:t>
            </a:r>
            <a:r>
              <a:rPr kumimoji="0" lang="en-US" baseline="-25000" dirty="0" smtClean="0">
                <a:latin typeface="Calibri" pitchFamily="34" charset="0"/>
              </a:rPr>
              <a:t>B2</a:t>
            </a:r>
            <a:r>
              <a:rPr kumimoji="0" lang="en-US" dirty="0" smtClean="0">
                <a:latin typeface="Calibri" pitchFamily="34" charset="0"/>
              </a:rPr>
              <a:t>, e </a:t>
            </a:r>
            <a:r>
              <a:rPr kumimoji="0" lang="en-US" dirty="0" err="1">
                <a:solidFill>
                  <a:srgbClr val="3333CC"/>
                </a:solidFill>
                <a:latin typeface="Calibri" pitchFamily="34" charset="0"/>
              </a:rPr>
              <a:t>r</a:t>
            </a:r>
            <a:r>
              <a:rPr kumimoji="0" lang="en-US" baseline="-25000" dirty="0" err="1">
                <a:solidFill>
                  <a:srgbClr val="3333CC"/>
                </a:solidFill>
                <a:latin typeface="Calibri" pitchFamily="34" charset="0"/>
              </a:rPr>
              <a:t>entrada</a:t>
            </a:r>
            <a:r>
              <a:rPr kumimoji="0" lang="en-US" dirty="0">
                <a:latin typeface="Calibri" pitchFamily="34" charset="0"/>
              </a:rPr>
              <a:t> do transistor.</a:t>
            </a:r>
          </a:p>
        </p:txBody>
      </p:sp>
      <p:sp>
        <p:nvSpPr>
          <p:cNvPr id="12323" name="Line 71"/>
          <p:cNvSpPr>
            <a:spLocks noChangeShapeType="1"/>
          </p:cNvSpPr>
          <p:nvPr/>
        </p:nvSpPr>
        <p:spPr bwMode="auto">
          <a:xfrm flipH="1">
            <a:off x="3321821" y="5596031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324" name="Text Box 72"/>
          <p:cNvSpPr txBox="1">
            <a:spLocks noChangeArrowheads="1"/>
          </p:cNvSpPr>
          <p:nvPr/>
        </p:nvSpPr>
        <p:spPr bwMode="auto">
          <a:xfrm>
            <a:off x="3928246" y="5027706"/>
            <a:ext cx="12218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>
                <a:latin typeface="Calibri" pitchFamily="34" charset="0"/>
              </a:rPr>
              <a:t>= 220 W</a:t>
            </a:r>
          </a:p>
        </p:txBody>
      </p:sp>
      <p:sp>
        <p:nvSpPr>
          <p:cNvPr id="23625" name="Text Box 73"/>
          <p:cNvSpPr txBox="1">
            <a:spLocks noChangeArrowheads="1"/>
          </p:cNvSpPr>
          <p:nvPr/>
        </p:nvSpPr>
        <p:spPr bwMode="auto">
          <a:xfrm>
            <a:off x="6399584" y="2642613"/>
            <a:ext cx="2619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dirty="0" err="1">
                <a:solidFill>
                  <a:srgbClr val="3333CC"/>
                </a:solidFill>
                <a:latin typeface="Calibri" pitchFamily="34" charset="0"/>
              </a:rPr>
              <a:t>r</a:t>
            </a:r>
            <a:r>
              <a:rPr kumimoji="0" lang="en-US" baseline="-25000" dirty="0" err="1">
                <a:solidFill>
                  <a:srgbClr val="3333CC"/>
                </a:solidFill>
                <a:latin typeface="Calibri" pitchFamily="34" charset="0"/>
              </a:rPr>
              <a:t>entrada</a:t>
            </a:r>
            <a:r>
              <a:rPr kumimoji="0" lang="en-US" dirty="0">
                <a:latin typeface="Calibri" pitchFamily="34" charset="0"/>
              </a:rPr>
              <a:t>  =  b (R</a:t>
            </a:r>
            <a:r>
              <a:rPr kumimoji="0" lang="en-US" baseline="-25000" dirty="0">
                <a:latin typeface="Calibri" pitchFamily="34" charset="0"/>
              </a:rPr>
              <a:t>E</a:t>
            </a:r>
            <a:r>
              <a:rPr kumimoji="0" lang="en-US" dirty="0">
                <a:latin typeface="Calibri" pitchFamily="34" charset="0"/>
              </a:rPr>
              <a:t> + </a:t>
            </a:r>
            <a:r>
              <a:rPr kumimoji="0" lang="en-US" dirty="0" err="1">
                <a:latin typeface="Calibri" pitchFamily="34" charset="0"/>
              </a:rPr>
              <a:t>r</a:t>
            </a:r>
            <a:r>
              <a:rPr kumimoji="0" lang="en-US" baseline="-25000" dirty="0" err="1">
                <a:latin typeface="Calibri" pitchFamily="34" charset="0"/>
              </a:rPr>
              <a:t>E</a:t>
            </a:r>
            <a:r>
              <a:rPr kumimoji="0" lang="en-US" dirty="0">
                <a:latin typeface="Calibri" pitchFamily="34" charset="0"/>
              </a:rPr>
              <a:t>) </a:t>
            </a:r>
          </a:p>
        </p:txBody>
      </p:sp>
      <p:sp>
        <p:nvSpPr>
          <p:cNvPr id="23626" name="Text Box 74"/>
          <p:cNvSpPr txBox="1">
            <a:spLocks noChangeArrowheads="1"/>
          </p:cNvSpPr>
          <p:nvPr/>
        </p:nvSpPr>
        <p:spPr bwMode="auto">
          <a:xfrm>
            <a:off x="5207281" y="3311525"/>
            <a:ext cx="39367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dirty="0" err="1">
                <a:solidFill>
                  <a:srgbClr val="3333CC"/>
                </a:solidFill>
                <a:latin typeface="Calibri" pitchFamily="34" charset="0"/>
              </a:rPr>
              <a:t>r</a:t>
            </a:r>
            <a:r>
              <a:rPr kumimoji="0" lang="en-US" baseline="-25000" dirty="0" err="1">
                <a:solidFill>
                  <a:srgbClr val="3333CC"/>
                </a:solidFill>
                <a:latin typeface="Calibri" pitchFamily="34" charset="0"/>
              </a:rPr>
              <a:t>entrada</a:t>
            </a:r>
            <a:r>
              <a:rPr kumimoji="0" lang="en-US" dirty="0">
                <a:latin typeface="Calibri" pitchFamily="34" charset="0"/>
              </a:rPr>
              <a:t> = 150 (220 W + 9,03 W)</a:t>
            </a:r>
          </a:p>
        </p:txBody>
      </p:sp>
      <p:sp>
        <p:nvSpPr>
          <p:cNvPr id="23627" name="Text Box 75"/>
          <p:cNvSpPr txBox="1">
            <a:spLocks noChangeArrowheads="1"/>
          </p:cNvSpPr>
          <p:nvPr/>
        </p:nvSpPr>
        <p:spPr bwMode="auto">
          <a:xfrm>
            <a:off x="6912876" y="3990975"/>
            <a:ext cx="22311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dirty="0" err="1">
                <a:solidFill>
                  <a:srgbClr val="3333CC"/>
                </a:solidFill>
                <a:latin typeface="Calibri" pitchFamily="34" charset="0"/>
              </a:rPr>
              <a:t>r</a:t>
            </a:r>
            <a:r>
              <a:rPr kumimoji="0" lang="en-US" baseline="-25000" dirty="0" err="1">
                <a:solidFill>
                  <a:srgbClr val="3333CC"/>
                </a:solidFill>
                <a:latin typeface="Calibri" pitchFamily="34" charset="0"/>
              </a:rPr>
              <a:t>entrada</a:t>
            </a:r>
            <a:r>
              <a:rPr kumimoji="0" lang="en-US" baseline="-25000" dirty="0">
                <a:latin typeface="Calibri" pitchFamily="34" charset="0"/>
              </a:rPr>
              <a:t> </a:t>
            </a:r>
            <a:r>
              <a:rPr kumimoji="0" lang="en-US" dirty="0">
                <a:latin typeface="Calibri" pitchFamily="34" charset="0"/>
              </a:rPr>
              <a:t>= 34,4 kW</a:t>
            </a:r>
          </a:p>
        </p:txBody>
      </p:sp>
      <p:sp>
        <p:nvSpPr>
          <p:cNvPr id="23628" name="Text Box 76"/>
          <p:cNvSpPr txBox="1">
            <a:spLocks noChangeArrowheads="1"/>
          </p:cNvSpPr>
          <p:nvPr/>
        </p:nvSpPr>
        <p:spPr bwMode="auto">
          <a:xfrm>
            <a:off x="6126379" y="5595972"/>
            <a:ext cx="301762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000" dirty="0">
                <a:solidFill>
                  <a:schemeClr val="tx2"/>
                </a:solidFill>
                <a:latin typeface="Calibri" pitchFamily="34" charset="0"/>
              </a:rPr>
              <a:t>Note:</a:t>
            </a:r>
            <a:r>
              <a:rPr kumimoji="0" lang="en-US" sz="2000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rgbClr val="3333CC"/>
                </a:solidFill>
                <a:latin typeface="Calibri" pitchFamily="34" charset="0"/>
              </a:rPr>
              <a:t>r</a:t>
            </a:r>
            <a:r>
              <a:rPr kumimoji="0" lang="en-US" sz="2000" baseline="-25000" dirty="0" err="1">
                <a:solidFill>
                  <a:srgbClr val="3333CC"/>
                </a:solidFill>
                <a:latin typeface="Calibri" pitchFamily="34" charset="0"/>
              </a:rPr>
              <a:t>entrada</a:t>
            </a:r>
            <a:r>
              <a:rPr kumimoji="0" lang="en-US" sz="2000" dirty="0">
                <a:latin typeface="Calibri" pitchFamily="34" charset="0"/>
              </a:rPr>
              <a:t>  =  </a:t>
            </a:r>
            <a:r>
              <a:rPr kumimoji="0" lang="en-US" sz="2000" dirty="0" err="1">
                <a:latin typeface="Calibri" pitchFamily="34" charset="0"/>
              </a:rPr>
              <a:t>br</a:t>
            </a:r>
            <a:r>
              <a:rPr kumimoji="0" lang="en-US" sz="2000" baseline="-25000" dirty="0" err="1">
                <a:latin typeface="Calibri" pitchFamily="34" charset="0"/>
              </a:rPr>
              <a:t>E</a:t>
            </a:r>
            <a:endParaRPr kumimoji="0" lang="en-US" sz="2000" dirty="0">
              <a:latin typeface="Calibri" pitchFamily="34" charset="0"/>
            </a:endParaRPr>
          </a:p>
          <a:p>
            <a:pPr algn="ctr"/>
            <a:r>
              <a:rPr kumimoji="0" lang="en-US" sz="2000" dirty="0" err="1">
                <a:latin typeface="Calibri" pitchFamily="34" charset="0"/>
              </a:rPr>
              <a:t>quando</a:t>
            </a:r>
            <a:r>
              <a:rPr kumimoji="0" lang="en-US" sz="2000" dirty="0">
                <a:latin typeface="Calibri" pitchFamily="34" charset="0"/>
              </a:rPr>
              <a:t> R</a:t>
            </a:r>
            <a:r>
              <a:rPr kumimoji="0" lang="en-US" sz="2000" baseline="-25000" dirty="0">
                <a:latin typeface="Calibri" pitchFamily="34" charset="0"/>
              </a:rPr>
              <a:t>E</a:t>
            </a:r>
            <a:r>
              <a:rPr kumimoji="0" lang="en-US" sz="2000" dirty="0">
                <a:latin typeface="Calibri" pitchFamily="34" charset="0"/>
              </a:rPr>
              <a:t> for </a:t>
            </a:r>
            <a:r>
              <a:rPr kumimoji="0" lang="en-US" sz="2000" dirty="0" err="1">
                <a:latin typeface="Calibri" pitchFamily="34" charset="0"/>
              </a:rPr>
              <a:t>contornado</a:t>
            </a:r>
            <a:r>
              <a:rPr kumimoji="0" lang="en-US" sz="2000" dirty="0">
                <a:latin typeface="Calibri" pitchFamily="34" charset="0"/>
              </a:rPr>
              <a:t>.</a:t>
            </a:r>
            <a:r>
              <a:rPr kumimoji="0" lang="en-US" dirty="0">
                <a:latin typeface="Calibri" pitchFamily="34" charset="0"/>
              </a:rPr>
              <a:t> </a:t>
            </a:r>
          </a:p>
        </p:txBody>
      </p:sp>
      <p:sp>
        <p:nvSpPr>
          <p:cNvPr id="12329" name="Text Box 77"/>
          <p:cNvSpPr txBox="1">
            <a:spLocks noChangeArrowheads="1"/>
          </p:cNvSpPr>
          <p:nvPr/>
        </p:nvSpPr>
        <p:spPr bwMode="auto">
          <a:xfrm>
            <a:off x="5448470" y="1385583"/>
            <a:ext cx="35628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dirty="0">
                <a:latin typeface="Calibri" pitchFamily="34" charset="0"/>
              </a:rPr>
              <a:t>Determine </a:t>
            </a:r>
            <a:r>
              <a:rPr kumimoji="0" lang="en-US" dirty="0" err="1">
                <a:solidFill>
                  <a:srgbClr val="3333CC"/>
                </a:solidFill>
                <a:latin typeface="Calibri" pitchFamily="34" charset="0"/>
              </a:rPr>
              <a:t>r</a:t>
            </a:r>
            <a:r>
              <a:rPr kumimoji="0" lang="en-US" baseline="-25000" dirty="0" err="1">
                <a:solidFill>
                  <a:srgbClr val="3333CC"/>
                </a:solidFill>
                <a:latin typeface="Calibri" pitchFamily="34" charset="0"/>
              </a:rPr>
              <a:t>entrada</a:t>
            </a:r>
            <a:r>
              <a:rPr kumimoji="0" lang="en-US" dirty="0">
                <a:latin typeface="Calibri" pitchFamily="34" charset="0"/>
              </a:rPr>
              <a:t> </a:t>
            </a:r>
            <a:r>
              <a:rPr kumimoji="0" lang="en-US" dirty="0" err="1">
                <a:latin typeface="Calibri" pitchFamily="34" charset="0"/>
              </a:rPr>
              <a:t>primeiro</a:t>
            </a:r>
            <a:r>
              <a:rPr kumimoji="0" lang="en-US" dirty="0">
                <a:latin typeface="Calibri" pitchFamily="34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val 2"/>
          <p:cNvSpPr>
            <a:spLocks noChangeArrowheads="1"/>
          </p:cNvSpPr>
          <p:nvPr/>
        </p:nvSpPr>
        <p:spPr bwMode="auto">
          <a:xfrm>
            <a:off x="2390775" y="3597275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2755900" y="4235450"/>
            <a:ext cx="565150" cy="565150"/>
            <a:chOff x="1244" y="2764"/>
            <a:chExt cx="356" cy="356"/>
          </a:xfrm>
        </p:grpSpPr>
        <p:sp>
          <p:nvSpPr>
            <p:cNvPr id="13418" name="Line 4"/>
            <p:cNvSpPr>
              <a:spLocks noChangeShapeType="1"/>
            </p:cNvSpPr>
            <p:nvPr/>
          </p:nvSpPr>
          <p:spPr bwMode="auto">
            <a:xfrm>
              <a:off x="1244" y="2764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419" name="AutoShape 5"/>
            <p:cNvSpPr>
              <a:spLocks noChangeArrowheads="1"/>
            </p:cNvSpPr>
            <p:nvPr/>
          </p:nvSpPr>
          <p:spPr bwMode="auto">
            <a:xfrm rot="5480873" flipH="1" flipV="1">
              <a:off x="1248" y="2767"/>
              <a:ext cx="119" cy="117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3316" name="Line 6"/>
          <p:cNvSpPr>
            <a:spLocks noChangeShapeType="1"/>
          </p:cNvSpPr>
          <p:nvPr/>
        </p:nvSpPr>
        <p:spPr bwMode="auto">
          <a:xfrm flipH="1">
            <a:off x="1619250" y="4070350"/>
            <a:ext cx="1117600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17" name="Line 7"/>
          <p:cNvSpPr>
            <a:spLocks noChangeShapeType="1"/>
          </p:cNvSpPr>
          <p:nvPr/>
        </p:nvSpPr>
        <p:spPr bwMode="auto">
          <a:xfrm flipV="1">
            <a:off x="2743200" y="3321050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18" name="Line 8"/>
          <p:cNvSpPr>
            <a:spLocks noChangeShapeType="1"/>
          </p:cNvSpPr>
          <p:nvPr/>
        </p:nvSpPr>
        <p:spPr bwMode="auto">
          <a:xfrm flipH="1">
            <a:off x="2743200" y="3759200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3319" name="Group 9"/>
          <p:cNvGrpSpPr>
            <a:grpSpLocks/>
          </p:cNvGrpSpPr>
          <p:nvPr/>
        </p:nvGrpSpPr>
        <p:grpSpPr bwMode="auto">
          <a:xfrm>
            <a:off x="3175000" y="2476500"/>
            <a:ext cx="247650" cy="654050"/>
            <a:chOff x="1508" y="1656"/>
            <a:chExt cx="156" cy="412"/>
          </a:xfrm>
        </p:grpSpPr>
        <p:sp>
          <p:nvSpPr>
            <p:cNvPr id="13411" name="Line 10"/>
            <p:cNvSpPr>
              <a:spLocks noChangeShapeType="1"/>
            </p:cNvSpPr>
            <p:nvPr/>
          </p:nvSpPr>
          <p:spPr bwMode="auto">
            <a:xfrm flipH="1" flipV="1">
              <a:off x="1512" y="169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412" name="Line 11"/>
            <p:cNvSpPr>
              <a:spLocks noChangeShapeType="1"/>
            </p:cNvSpPr>
            <p:nvPr/>
          </p:nvSpPr>
          <p:spPr bwMode="auto">
            <a:xfrm flipH="1" flipV="1">
              <a:off x="1510" y="183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413" name="Line 12"/>
            <p:cNvSpPr>
              <a:spLocks noChangeShapeType="1"/>
            </p:cNvSpPr>
            <p:nvPr/>
          </p:nvSpPr>
          <p:spPr bwMode="auto">
            <a:xfrm flipH="1" flipV="1">
              <a:off x="1508" y="196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414" name="Line 13"/>
            <p:cNvSpPr>
              <a:spLocks noChangeShapeType="1"/>
            </p:cNvSpPr>
            <p:nvPr/>
          </p:nvSpPr>
          <p:spPr bwMode="auto">
            <a:xfrm flipV="1">
              <a:off x="1508" y="189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415" name="Line 14"/>
            <p:cNvSpPr>
              <a:spLocks noChangeShapeType="1"/>
            </p:cNvSpPr>
            <p:nvPr/>
          </p:nvSpPr>
          <p:spPr bwMode="auto">
            <a:xfrm flipV="1">
              <a:off x="1512" y="176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416" name="Line 15"/>
            <p:cNvSpPr>
              <a:spLocks noChangeShapeType="1"/>
            </p:cNvSpPr>
            <p:nvPr/>
          </p:nvSpPr>
          <p:spPr bwMode="auto">
            <a:xfrm flipV="1">
              <a:off x="1514" y="165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417" name="Line 16"/>
            <p:cNvSpPr>
              <a:spLocks noChangeShapeType="1"/>
            </p:cNvSpPr>
            <p:nvPr/>
          </p:nvSpPr>
          <p:spPr bwMode="auto">
            <a:xfrm flipV="1">
              <a:off x="1586" y="2038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3320" name="Group 17"/>
          <p:cNvGrpSpPr>
            <a:grpSpLocks/>
          </p:cNvGrpSpPr>
          <p:nvPr/>
        </p:nvGrpSpPr>
        <p:grpSpPr bwMode="auto">
          <a:xfrm>
            <a:off x="2927350" y="6007100"/>
            <a:ext cx="762000" cy="304800"/>
            <a:chOff x="1352" y="3880"/>
            <a:chExt cx="480" cy="192"/>
          </a:xfrm>
        </p:grpSpPr>
        <p:sp>
          <p:nvSpPr>
            <p:cNvPr id="13408" name="Line 18"/>
            <p:cNvSpPr>
              <a:spLocks noChangeShapeType="1"/>
            </p:cNvSpPr>
            <p:nvPr/>
          </p:nvSpPr>
          <p:spPr bwMode="auto">
            <a:xfrm>
              <a:off x="1352" y="388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409" name="Line 19"/>
            <p:cNvSpPr>
              <a:spLocks noChangeShapeType="1"/>
            </p:cNvSpPr>
            <p:nvPr/>
          </p:nvSpPr>
          <p:spPr bwMode="auto">
            <a:xfrm>
              <a:off x="1448" y="397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410" name="Line 20"/>
            <p:cNvSpPr>
              <a:spLocks noChangeShapeType="1"/>
            </p:cNvSpPr>
            <p:nvPr/>
          </p:nvSpPr>
          <p:spPr bwMode="auto">
            <a:xfrm>
              <a:off x="1544" y="407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3321" name="Group 21"/>
          <p:cNvGrpSpPr>
            <a:grpSpLocks/>
          </p:cNvGrpSpPr>
          <p:nvPr/>
        </p:nvGrpSpPr>
        <p:grpSpPr bwMode="auto">
          <a:xfrm>
            <a:off x="1514475" y="2511425"/>
            <a:ext cx="247650" cy="654050"/>
            <a:chOff x="462" y="1678"/>
            <a:chExt cx="156" cy="412"/>
          </a:xfrm>
        </p:grpSpPr>
        <p:sp>
          <p:nvSpPr>
            <p:cNvPr id="13401" name="Line 22"/>
            <p:cNvSpPr>
              <a:spLocks noChangeShapeType="1"/>
            </p:cNvSpPr>
            <p:nvPr/>
          </p:nvSpPr>
          <p:spPr bwMode="auto">
            <a:xfrm flipH="1" flipV="1">
              <a:off x="466" y="172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402" name="Line 23"/>
            <p:cNvSpPr>
              <a:spLocks noChangeShapeType="1"/>
            </p:cNvSpPr>
            <p:nvPr/>
          </p:nvSpPr>
          <p:spPr bwMode="auto">
            <a:xfrm flipH="1" flipV="1">
              <a:off x="464" y="185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403" name="Line 24"/>
            <p:cNvSpPr>
              <a:spLocks noChangeShapeType="1"/>
            </p:cNvSpPr>
            <p:nvPr/>
          </p:nvSpPr>
          <p:spPr bwMode="auto">
            <a:xfrm flipH="1" flipV="1">
              <a:off x="462" y="1987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404" name="Line 25"/>
            <p:cNvSpPr>
              <a:spLocks noChangeShapeType="1"/>
            </p:cNvSpPr>
            <p:nvPr/>
          </p:nvSpPr>
          <p:spPr bwMode="auto">
            <a:xfrm flipV="1">
              <a:off x="462" y="191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405" name="Line 26"/>
            <p:cNvSpPr>
              <a:spLocks noChangeShapeType="1"/>
            </p:cNvSpPr>
            <p:nvPr/>
          </p:nvSpPr>
          <p:spPr bwMode="auto">
            <a:xfrm flipV="1">
              <a:off x="466" y="178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406" name="Line 27"/>
            <p:cNvSpPr>
              <a:spLocks noChangeShapeType="1"/>
            </p:cNvSpPr>
            <p:nvPr/>
          </p:nvSpPr>
          <p:spPr bwMode="auto">
            <a:xfrm flipV="1">
              <a:off x="468" y="1678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407" name="Line 28"/>
            <p:cNvSpPr>
              <a:spLocks noChangeShapeType="1"/>
            </p:cNvSpPr>
            <p:nvPr/>
          </p:nvSpPr>
          <p:spPr bwMode="auto">
            <a:xfrm flipV="1">
              <a:off x="540" y="2059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3322" name="Line 29"/>
          <p:cNvSpPr>
            <a:spLocks noChangeShapeType="1"/>
          </p:cNvSpPr>
          <p:nvPr/>
        </p:nvSpPr>
        <p:spPr bwMode="auto">
          <a:xfrm flipH="1">
            <a:off x="1635125" y="3178175"/>
            <a:ext cx="0" cy="1543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23" name="Line 30"/>
          <p:cNvSpPr>
            <a:spLocks noChangeShapeType="1"/>
          </p:cNvSpPr>
          <p:nvPr/>
        </p:nvSpPr>
        <p:spPr bwMode="auto">
          <a:xfrm>
            <a:off x="3298825" y="3127375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24" name="Line 31"/>
          <p:cNvSpPr>
            <a:spLocks noChangeShapeType="1"/>
          </p:cNvSpPr>
          <p:nvPr/>
        </p:nvSpPr>
        <p:spPr bwMode="auto">
          <a:xfrm>
            <a:off x="3302000" y="4791075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25" name="Line 32"/>
          <p:cNvSpPr>
            <a:spLocks noChangeShapeType="1"/>
          </p:cNvSpPr>
          <p:nvPr/>
        </p:nvSpPr>
        <p:spPr bwMode="auto">
          <a:xfrm>
            <a:off x="1606550" y="2143125"/>
            <a:ext cx="17049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26" name="Line 33"/>
          <p:cNvSpPr>
            <a:spLocks noChangeShapeType="1"/>
          </p:cNvSpPr>
          <p:nvPr/>
        </p:nvSpPr>
        <p:spPr bwMode="auto">
          <a:xfrm>
            <a:off x="1619250" y="2143125"/>
            <a:ext cx="0" cy="374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27" name="Line 34"/>
          <p:cNvSpPr>
            <a:spLocks noChangeShapeType="1"/>
          </p:cNvSpPr>
          <p:nvPr/>
        </p:nvSpPr>
        <p:spPr bwMode="auto">
          <a:xfrm flipH="1" flipV="1">
            <a:off x="3286125" y="2133600"/>
            <a:ext cx="0" cy="355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28" name="Text Box 35"/>
          <p:cNvSpPr txBox="1">
            <a:spLocks noChangeArrowheads="1"/>
          </p:cNvSpPr>
          <p:nvPr/>
        </p:nvSpPr>
        <p:spPr bwMode="auto">
          <a:xfrm>
            <a:off x="790575" y="2511425"/>
            <a:ext cx="793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R</a:t>
            </a:r>
            <a:r>
              <a:rPr kumimoji="0" lang="en-US" sz="3200" b="1" baseline="-25000">
                <a:solidFill>
                  <a:srgbClr val="FF0000"/>
                </a:solidFill>
              </a:rPr>
              <a:t>B1</a:t>
            </a:r>
            <a:endParaRPr kumimoji="0" lang="en-US" sz="3200" b="1">
              <a:solidFill>
                <a:srgbClr val="FF0000"/>
              </a:solidFill>
            </a:endParaRPr>
          </a:p>
        </p:txBody>
      </p:sp>
      <p:sp>
        <p:nvSpPr>
          <p:cNvPr id="13329" name="Text Box 36"/>
          <p:cNvSpPr txBox="1">
            <a:spLocks noChangeArrowheads="1"/>
          </p:cNvSpPr>
          <p:nvPr/>
        </p:nvSpPr>
        <p:spPr bwMode="auto">
          <a:xfrm>
            <a:off x="3165475" y="4264025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3330" name="Text Box 37"/>
          <p:cNvSpPr txBox="1">
            <a:spLocks noChangeArrowheads="1"/>
          </p:cNvSpPr>
          <p:nvPr/>
        </p:nvSpPr>
        <p:spPr bwMode="auto">
          <a:xfrm>
            <a:off x="1981200" y="3994150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3331" name="Text Box 38"/>
          <p:cNvSpPr txBox="1">
            <a:spLocks noChangeArrowheads="1"/>
          </p:cNvSpPr>
          <p:nvPr/>
        </p:nvSpPr>
        <p:spPr bwMode="auto">
          <a:xfrm>
            <a:off x="3127375" y="3295650"/>
            <a:ext cx="4762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3332" name="Text Box 39"/>
          <p:cNvSpPr txBox="1">
            <a:spLocks noChangeArrowheads="1"/>
          </p:cNvSpPr>
          <p:nvPr/>
        </p:nvSpPr>
        <p:spPr bwMode="auto">
          <a:xfrm>
            <a:off x="3375025" y="2527300"/>
            <a:ext cx="657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 dirty="0">
                <a:solidFill>
                  <a:srgbClr val="FF0000"/>
                </a:solidFill>
              </a:rPr>
              <a:t>R</a:t>
            </a:r>
            <a:r>
              <a:rPr kumimoji="0" lang="en-US" sz="3200" b="1" baseline="-25000" dirty="0">
                <a:solidFill>
                  <a:srgbClr val="FF0000"/>
                </a:solidFill>
              </a:rPr>
              <a:t>L</a:t>
            </a:r>
            <a:endParaRPr kumimoji="0" lang="en-US" sz="3200" b="1" dirty="0">
              <a:solidFill>
                <a:srgbClr val="FF0000"/>
              </a:solidFill>
            </a:endParaRPr>
          </a:p>
        </p:txBody>
      </p:sp>
      <p:sp>
        <p:nvSpPr>
          <p:cNvPr id="13333" name="Text Box 40"/>
          <p:cNvSpPr txBox="1">
            <a:spLocks noChangeArrowheads="1"/>
          </p:cNvSpPr>
          <p:nvPr/>
        </p:nvSpPr>
        <p:spPr bwMode="auto">
          <a:xfrm>
            <a:off x="1390650" y="1101725"/>
            <a:ext cx="8699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V</a:t>
            </a:r>
            <a:r>
              <a:rPr kumimoji="0" lang="en-US" sz="3200" b="1" baseline="-25000">
                <a:solidFill>
                  <a:srgbClr val="FF0000"/>
                </a:solidFill>
              </a:rPr>
              <a:t>CC</a:t>
            </a:r>
            <a:endParaRPr kumimoji="0" lang="en-US" sz="3200" b="1">
              <a:solidFill>
                <a:srgbClr val="FF0000"/>
              </a:solidFill>
            </a:endParaRPr>
          </a:p>
        </p:txBody>
      </p:sp>
      <p:grpSp>
        <p:nvGrpSpPr>
          <p:cNvPr id="13334" name="Group 41"/>
          <p:cNvGrpSpPr>
            <a:grpSpLocks/>
          </p:cNvGrpSpPr>
          <p:nvPr/>
        </p:nvGrpSpPr>
        <p:grpSpPr bwMode="auto">
          <a:xfrm>
            <a:off x="3181350" y="5006975"/>
            <a:ext cx="247650" cy="654050"/>
            <a:chOff x="1512" y="3250"/>
            <a:chExt cx="156" cy="412"/>
          </a:xfrm>
        </p:grpSpPr>
        <p:sp>
          <p:nvSpPr>
            <p:cNvPr id="13394" name="Line 42"/>
            <p:cNvSpPr>
              <a:spLocks noChangeShapeType="1"/>
            </p:cNvSpPr>
            <p:nvPr/>
          </p:nvSpPr>
          <p:spPr bwMode="auto">
            <a:xfrm flipH="1" flipV="1">
              <a:off x="1516" y="329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95" name="Line 43"/>
            <p:cNvSpPr>
              <a:spLocks noChangeShapeType="1"/>
            </p:cNvSpPr>
            <p:nvPr/>
          </p:nvSpPr>
          <p:spPr bwMode="auto">
            <a:xfrm flipH="1" flipV="1">
              <a:off x="1514" y="3425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96" name="Line 44"/>
            <p:cNvSpPr>
              <a:spLocks noChangeShapeType="1"/>
            </p:cNvSpPr>
            <p:nvPr/>
          </p:nvSpPr>
          <p:spPr bwMode="auto">
            <a:xfrm flipH="1" flipV="1">
              <a:off x="1512" y="355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97" name="Line 45"/>
            <p:cNvSpPr>
              <a:spLocks noChangeShapeType="1"/>
            </p:cNvSpPr>
            <p:nvPr/>
          </p:nvSpPr>
          <p:spPr bwMode="auto">
            <a:xfrm flipV="1">
              <a:off x="1512" y="349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98" name="Line 46"/>
            <p:cNvSpPr>
              <a:spLocks noChangeShapeType="1"/>
            </p:cNvSpPr>
            <p:nvPr/>
          </p:nvSpPr>
          <p:spPr bwMode="auto">
            <a:xfrm flipV="1">
              <a:off x="1516" y="3355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99" name="Line 47"/>
            <p:cNvSpPr>
              <a:spLocks noChangeShapeType="1"/>
            </p:cNvSpPr>
            <p:nvPr/>
          </p:nvSpPr>
          <p:spPr bwMode="auto">
            <a:xfrm flipV="1">
              <a:off x="1518" y="3250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400" name="Line 48"/>
            <p:cNvSpPr>
              <a:spLocks noChangeShapeType="1"/>
            </p:cNvSpPr>
            <p:nvPr/>
          </p:nvSpPr>
          <p:spPr bwMode="auto">
            <a:xfrm flipV="1">
              <a:off x="1590" y="3631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3335" name="Group 49"/>
          <p:cNvGrpSpPr>
            <a:grpSpLocks/>
          </p:cNvGrpSpPr>
          <p:nvPr/>
        </p:nvGrpSpPr>
        <p:grpSpPr bwMode="auto">
          <a:xfrm>
            <a:off x="1539875" y="4727575"/>
            <a:ext cx="247650" cy="654050"/>
            <a:chOff x="478" y="3074"/>
            <a:chExt cx="156" cy="412"/>
          </a:xfrm>
        </p:grpSpPr>
        <p:sp>
          <p:nvSpPr>
            <p:cNvPr id="13387" name="Line 50"/>
            <p:cNvSpPr>
              <a:spLocks noChangeShapeType="1"/>
            </p:cNvSpPr>
            <p:nvPr/>
          </p:nvSpPr>
          <p:spPr bwMode="auto">
            <a:xfrm flipH="1" flipV="1">
              <a:off x="482" y="311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88" name="Line 51"/>
            <p:cNvSpPr>
              <a:spLocks noChangeShapeType="1"/>
            </p:cNvSpPr>
            <p:nvPr/>
          </p:nvSpPr>
          <p:spPr bwMode="auto">
            <a:xfrm flipH="1" flipV="1">
              <a:off x="480" y="325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89" name="Line 52"/>
            <p:cNvSpPr>
              <a:spLocks noChangeShapeType="1"/>
            </p:cNvSpPr>
            <p:nvPr/>
          </p:nvSpPr>
          <p:spPr bwMode="auto">
            <a:xfrm flipH="1" flipV="1">
              <a:off x="478" y="338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90" name="Line 53"/>
            <p:cNvSpPr>
              <a:spLocks noChangeShapeType="1"/>
            </p:cNvSpPr>
            <p:nvPr/>
          </p:nvSpPr>
          <p:spPr bwMode="auto">
            <a:xfrm flipV="1">
              <a:off x="478" y="331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91" name="Line 54"/>
            <p:cNvSpPr>
              <a:spLocks noChangeShapeType="1"/>
            </p:cNvSpPr>
            <p:nvPr/>
          </p:nvSpPr>
          <p:spPr bwMode="auto">
            <a:xfrm flipV="1">
              <a:off x="482" y="318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92" name="Line 55"/>
            <p:cNvSpPr>
              <a:spLocks noChangeShapeType="1"/>
            </p:cNvSpPr>
            <p:nvPr/>
          </p:nvSpPr>
          <p:spPr bwMode="auto">
            <a:xfrm flipV="1">
              <a:off x="484" y="307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93" name="Line 56"/>
            <p:cNvSpPr>
              <a:spLocks noChangeShapeType="1"/>
            </p:cNvSpPr>
            <p:nvPr/>
          </p:nvSpPr>
          <p:spPr bwMode="auto">
            <a:xfrm flipV="1">
              <a:off x="556" y="345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3336" name="Group 57"/>
          <p:cNvGrpSpPr>
            <a:grpSpLocks/>
          </p:cNvGrpSpPr>
          <p:nvPr/>
        </p:nvGrpSpPr>
        <p:grpSpPr bwMode="auto">
          <a:xfrm>
            <a:off x="1289050" y="5994400"/>
            <a:ext cx="762000" cy="304800"/>
            <a:chOff x="320" y="3872"/>
            <a:chExt cx="480" cy="192"/>
          </a:xfrm>
        </p:grpSpPr>
        <p:sp>
          <p:nvSpPr>
            <p:cNvPr id="13384" name="Line 58"/>
            <p:cNvSpPr>
              <a:spLocks noChangeShapeType="1"/>
            </p:cNvSpPr>
            <p:nvPr/>
          </p:nvSpPr>
          <p:spPr bwMode="auto">
            <a:xfrm>
              <a:off x="320" y="387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85" name="Line 59"/>
            <p:cNvSpPr>
              <a:spLocks noChangeShapeType="1"/>
            </p:cNvSpPr>
            <p:nvPr/>
          </p:nvSpPr>
          <p:spPr bwMode="auto">
            <a:xfrm>
              <a:off x="416" y="3968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86" name="Line 60"/>
            <p:cNvSpPr>
              <a:spLocks noChangeShapeType="1"/>
            </p:cNvSpPr>
            <p:nvPr/>
          </p:nvSpPr>
          <p:spPr bwMode="auto">
            <a:xfrm>
              <a:off x="512" y="4064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3337" name="Line 61"/>
          <p:cNvSpPr>
            <a:spLocks noChangeShapeType="1"/>
          </p:cNvSpPr>
          <p:nvPr/>
        </p:nvSpPr>
        <p:spPr bwMode="auto">
          <a:xfrm>
            <a:off x="1666875" y="5381625"/>
            <a:ext cx="0" cy="606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38" name="Text Box 62"/>
          <p:cNvSpPr txBox="1">
            <a:spLocks noChangeArrowheads="1"/>
          </p:cNvSpPr>
          <p:nvPr/>
        </p:nvSpPr>
        <p:spPr bwMode="auto">
          <a:xfrm>
            <a:off x="781050" y="4759325"/>
            <a:ext cx="793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R</a:t>
            </a:r>
            <a:r>
              <a:rPr kumimoji="0" lang="en-US" sz="3200" b="1" baseline="-25000">
                <a:solidFill>
                  <a:srgbClr val="FF0000"/>
                </a:solidFill>
              </a:rPr>
              <a:t>B2</a:t>
            </a:r>
            <a:endParaRPr kumimoji="0" lang="en-US" sz="3200" b="1">
              <a:solidFill>
                <a:srgbClr val="FF0000"/>
              </a:solidFill>
            </a:endParaRPr>
          </a:p>
        </p:txBody>
      </p:sp>
      <p:sp>
        <p:nvSpPr>
          <p:cNvPr id="13339" name="Text Box 63"/>
          <p:cNvSpPr txBox="1">
            <a:spLocks noChangeArrowheads="1"/>
          </p:cNvSpPr>
          <p:nvPr/>
        </p:nvSpPr>
        <p:spPr bwMode="auto">
          <a:xfrm>
            <a:off x="3387725" y="5070475"/>
            <a:ext cx="657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R</a:t>
            </a:r>
            <a:r>
              <a:rPr kumimoji="0" lang="en-US" sz="3200" b="1" baseline="-25000">
                <a:solidFill>
                  <a:srgbClr val="FF0000"/>
                </a:solidFill>
              </a:rPr>
              <a:t>E</a:t>
            </a:r>
            <a:endParaRPr kumimoji="0" lang="en-US" sz="3200" b="1">
              <a:solidFill>
                <a:srgbClr val="FF0000"/>
              </a:solidFill>
            </a:endParaRPr>
          </a:p>
        </p:txBody>
      </p:sp>
      <p:sp>
        <p:nvSpPr>
          <p:cNvPr id="13340" name="Oval 64"/>
          <p:cNvSpPr>
            <a:spLocks noChangeArrowheads="1"/>
          </p:cNvSpPr>
          <p:nvPr/>
        </p:nvSpPr>
        <p:spPr bwMode="auto">
          <a:xfrm>
            <a:off x="2374900" y="1682750"/>
            <a:ext cx="196850" cy="196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3341" name="Text Box 65"/>
          <p:cNvSpPr txBox="1">
            <a:spLocks noChangeArrowheads="1"/>
          </p:cNvSpPr>
          <p:nvPr/>
        </p:nvSpPr>
        <p:spPr bwMode="auto">
          <a:xfrm>
            <a:off x="2190750" y="1168400"/>
            <a:ext cx="1174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= 12 V</a:t>
            </a:r>
          </a:p>
        </p:txBody>
      </p:sp>
      <p:sp>
        <p:nvSpPr>
          <p:cNvPr id="13342" name="Text Box 66"/>
          <p:cNvSpPr txBox="1">
            <a:spLocks noChangeArrowheads="1"/>
          </p:cNvSpPr>
          <p:nvPr/>
        </p:nvSpPr>
        <p:spPr bwMode="auto">
          <a:xfrm>
            <a:off x="1758950" y="4835525"/>
            <a:ext cx="1200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2,7 k</a:t>
            </a:r>
            <a:r>
              <a:rPr kumimoji="0" lang="en-US" sz="2800" b="1">
                <a:latin typeface="Symbol" pitchFamily="18" charset="2"/>
              </a:rPr>
              <a:t>W</a:t>
            </a:r>
            <a:endParaRPr kumimoji="0" lang="en-US" sz="2800" b="1"/>
          </a:p>
        </p:txBody>
      </p:sp>
      <p:sp>
        <p:nvSpPr>
          <p:cNvPr id="13343" name="Text Box 67"/>
          <p:cNvSpPr txBox="1">
            <a:spLocks noChangeArrowheads="1"/>
          </p:cNvSpPr>
          <p:nvPr/>
        </p:nvSpPr>
        <p:spPr bwMode="auto">
          <a:xfrm>
            <a:off x="1733550" y="2552700"/>
            <a:ext cx="111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22 k</a:t>
            </a:r>
            <a:r>
              <a:rPr kumimoji="0" lang="en-US" sz="2800" b="1">
                <a:latin typeface="Symbol" pitchFamily="18" charset="2"/>
              </a:rPr>
              <a:t>W</a:t>
            </a:r>
            <a:endParaRPr kumimoji="0" lang="en-US" sz="2800" b="1"/>
          </a:p>
        </p:txBody>
      </p:sp>
      <p:sp>
        <p:nvSpPr>
          <p:cNvPr id="13344" name="Line 68"/>
          <p:cNvSpPr>
            <a:spLocks noChangeShapeType="1"/>
          </p:cNvSpPr>
          <p:nvPr/>
        </p:nvSpPr>
        <p:spPr bwMode="auto">
          <a:xfrm>
            <a:off x="2466975" y="1898650"/>
            <a:ext cx="0" cy="260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45" name="Text Box 69"/>
          <p:cNvSpPr txBox="1">
            <a:spLocks noChangeArrowheads="1"/>
          </p:cNvSpPr>
          <p:nvPr/>
        </p:nvSpPr>
        <p:spPr bwMode="auto">
          <a:xfrm>
            <a:off x="3810000" y="2555875"/>
            <a:ext cx="14938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= 2,2 k</a:t>
            </a:r>
            <a:r>
              <a:rPr kumimoji="0" lang="en-US" sz="2800" b="1">
                <a:latin typeface="Symbol" pitchFamily="18" charset="2"/>
              </a:rPr>
              <a:t>W</a:t>
            </a:r>
            <a:endParaRPr kumimoji="0" lang="en-US" sz="2800" b="1"/>
          </a:p>
        </p:txBody>
      </p:sp>
      <p:sp>
        <p:nvSpPr>
          <p:cNvPr id="13346" name="Line 70"/>
          <p:cNvSpPr>
            <a:spLocks noChangeShapeType="1"/>
          </p:cNvSpPr>
          <p:nvPr/>
        </p:nvSpPr>
        <p:spPr bwMode="auto">
          <a:xfrm flipH="1">
            <a:off x="3305175" y="5667375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47" name="Text Box 71"/>
          <p:cNvSpPr txBox="1">
            <a:spLocks noChangeArrowheads="1"/>
          </p:cNvSpPr>
          <p:nvPr/>
        </p:nvSpPr>
        <p:spPr bwMode="auto">
          <a:xfrm>
            <a:off x="3911600" y="5099050"/>
            <a:ext cx="13890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= 220 </a:t>
            </a:r>
            <a:r>
              <a:rPr kumimoji="0" lang="en-US" sz="2800" b="1">
                <a:latin typeface="Symbol" pitchFamily="18" charset="2"/>
              </a:rPr>
              <a:t>W</a:t>
            </a:r>
            <a:endParaRPr kumimoji="0" lang="en-US" sz="2800" b="1"/>
          </a:p>
        </p:txBody>
      </p: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4581525" y="1257299"/>
            <a:ext cx="4552950" cy="1073150"/>
            <a:chOff x="2269" y="1002"/>
            <a:chExt cx="2868" cy="676"/>
          </a:xfrm>
        </p:grpSpPr>
        <p:sp>
          <p:nvSpPr>
            <p:cNvPr id="13367" name="Text Box 73"/>
            <p:cNvSpPr txBox="1">
              <a:spLocks noChangeArrowheads="1"/>
            </p:cNvSpPr>
            <p:nvPr/>
          </p:nvSpPr>
          <p:spPr bwMode="auto">
            <a:xfrm>
              <a:off x="2269" y="1034"/>
              <a:ext cx="6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000" dirty="0" err="1">
                  <a:solidFill>
                    <a:srgbClr val="FF0000"/>
                  </a:solidFill>
                  <a:latin typeface="Calibri" pitchFamily="34" charset="0"/>
                </a:rPr>
                <a:t>Z</a:t>
              </a:r>
              <a:r>
                <a:rPr kumimoji="0" lang="en-US" sz="2000" baseline="-25000" dirty="0" err="1">
                  <a:solidFill>
                    <a:srgbClr val="FF0000"/>
                  </a:solidFill>
                  <a:latin typeface="Calibri" pitchFamily="34" charset="0"/>
                </a:rPr>
                <a:t>entrada</a:t>
              </a:r>
              <a:r>
                <a:rPr kumimoji="0" lang="en-US" sz="2000" dirty="0">
                  <a:latin typeface="Calibri" pitchFamily="34" charset="0"/>
                </a:rPr>
                <a:t> =</a:t>
              </a:r>
            </a:p>
          </p:txBody>
        </p:sp>
        <p:sp>
          <p:nvSpPr>
            <p:cNvPr id="13368" name="Text Box 74"/>
            <p:cNvSpPr txBox="1">
              <a:spLocks noChangeArrowheads="1"/>
            </p:cNvSpPr>
            <p:nvPr/>
          </p:nvSpPr>
          <p:spPr bwMode="auto">
            <a:xfrm>
              <a:off x="3938" y="1002"/>
              <a:ext cx="1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000" dirty="0">
                  <a:latin typeface="Calibri" pitchFamily="34" charset="0"/>
                </a:rPr>
                <a:t>1</a:t>
              </a:r>
            </a:p>
          </p:txBody>
        </p:sp>
        <p:grpSp>
          <p:nvGrpSpPr>
            <p:cNvPr id="13369" name="Group 75"/>
            <p:cNvGrpSpPr>
              <a:grpSpLocks/>
            </p:cNvGrpSpPr>
            <p:nvPr/>
          </p:nvGrpSpPr>
          <p:grpSpPr bwMode="auto">
            <a:xfrm>
              <a:off x="3832" y="1210"/>
              <a:ext cx="434" cy="466"/>
              <a:chOff x="3832" y="1210"/>
              <a:chExt cx="434" cy="466"/>
            </a:xfrm>
          </p:grpSpPr>
          <p:sp>
            <p:nvSpPr>
              <p:cNvPr id="13381" name="Text Box 76"/>
              <p:cNvSpPr txBox="1">
                <a:spLocks noChangeArrowheads="1"/>
              </p:cNvSpPr>
              <p:nvPr/>
            </p:nvSpPr>
            <p:spPr bwMode="auto">
              <a:xfrm>
                <a:off x="3904" y="1424"/>
                <a:ext cx="32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000" dirty="0">
                    <a:latin typeface="Calibri" pitchFamily="34" charset="0"/>
                  </a:rPr>
                  <a:t>R</a:t>
                </a:r>
                <a:r>
                  <a:rPr kumimoji="0" lang="en-US" sz="2000" baseline="-25000" dirty="0">
                    <a:latin typeface="Calibri" pitchFamily="34" charset="0"/>
                  </a:rPr>
                  <a:t>B2</a:t>
                </a:r>
                <a:endParaRPr kumimoji="0" lang="en-US" sz="2000" dirty="0">
                  <a:latin typeface="Calibri" pitchFamily="34" charset="0"/>
                </a:endParaRPr>
              </a:p>
            </p:txBody>
          </p:sp>
          <p:sp>
            <p:nvSpPr>
              <p:cNvPr id="13382" name="Text Box 77"/>
              <p:cNvSpPr txBox="1">
                <a:spLocks noChangeArrowheads="1"/>
              </p:cNvSpPr>
              <p:nvPr/>
            </p:nvSpPr>
            <p:spPr bwMode="auto">
              <a:xfrm>
                <a:off x="3934" y="1210"/>
                <a:ext cx="19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00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3383" name="Line 78"/>
              <p:cNvSpPr>
                <a:spLocks noChangeShapeType="1"/>
              </p:cNvSpPr>
              <p:nvPr/>
            </p:nvSpPr>
            <p:spPr bwMode="auto">
              <a:xfrm flipV="1">
                <a:off x="3832" y="1454"/>
                <a:ext cx="43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sz="1400">
                  <a:latin typeface="Calibri" pitchFamily="34" charset="0"/>
                </a:endParaRPr>
              </a:p>
            </p:txBody>
          </p:sp>
        </p:grpSp>
        <p:grpSp>
          <p:nvGrpSpPr>
            <p:cNvPr id="13370" name="Group 79"/>
            <p:cNvGrpSpPr>
              <a:grpSpLocks/>
            </p:cNvGrpSpPr>
            <p:nvPr/>
          </p:nvGrpSpPr>
          <p:grpSpPr bwMode="auto">
            <a:xfrm>
              <a:off x="4616" y="1208"/>
              <a:ext cx="521" cy="470"/>
              <a:chOff x="4616" y="1208"/>
              <a:chExt cx="521" cy="470"/>
            </a:xfrm>
          </p:grpSpPr>
          <p:sp>
            <p:nvSpPr>
              <p:cNvPr id="13378" name="Text Box 80"/>
              <p:cNvSpPr txBox="1">
                <a:spLocks noChangeArrowheads="1"/>
              </p:cNvSpPr>
              <p:nvPr/>
            </p:nvSpPr>
            <p:spPr bwMode="auto">
              <a:xfrm>
                <a:off x="4616" y="1426"/>
                <a:ext cx="521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000" dirty="0" err="1">
                    <a:latin typeface="Calibri" pitchFamily="34" charset="0"/>
                  </a:rPr>
                  <a:t>r</a:t>
                </a:r>
                <a:r>
                  <a:rPr kumimoji="0" lang="en-US" sz="2000" baseline="-25000" dirty="0" err="1">
                    <a:latin typeface="Calibri" pitchFamily="34" charset="0"/>
                  </a:rPr>
                  <a:t>entrada</a:t>
                </a:r>
                <a:endParaRPr kumimoji="0" lang="en-US" sz="2000" dirty="0">
                  <a:latin typeface="Calibri" pitchFamily="34" charset="0"/>
                </a:endParaRPr>
              </a:p>
            </p:txBody>
          </p:sp>
          <p:sp>
            <p:nvSpPr>
              <p:cNvPr id="13379" name="Text Box 81"/>
              <p:cNvSpPr txBox="1">
                <a:spLocks noChangeArrowheads="1"/>
              </p:cNvSpPr>
              <p:nvPr/>
            </p:nvSpPr>
            <p:spPr bwMode="auto">
              <a:xfrm>
                <a:off x="4736" y="1208"/>
                <a:ext cx="19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00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3380" name="Line 82"/>
              <p:cNvSpPr>
                <a:spLocks noChangeShapeType="1"/>
              </p:cNvSpPr>
              <p:nvPr/>
            </p:nvSpPr>
            <p:spPr bwMode="auto">
              <a:xfrm flipV="1">
                <a:off x="4620" y="1462"/>
                <a:ext cx="43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sz="1400">
                  <a:latin typeface="Calibri" pitchFamily="34" charset="0"/>
                </a:endParaRPr>
              </a:p>
            </p:txBody>
          </p:sp>
        </p:grpSp>
        <p:sp>
          <p:nvSpPr>
            <p:cNvPr id="13371" name="Text Box 83"/>
            <p:cNvSpPr txBox="1">
              <a:spLocks noChangeArrowheads="1"/>
            </p:cNvSpPr>
            <p:nvPr/>
          </p:nvSpPr>
          <p:spPr bwMode="auto">
            <a:xfrm>
              <a:off x="4326" y="137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000">
                  <a:latin typeface="Calibri" pitchFamily="34" charset="0"/>
                </a:rPr>
                <a:t>+</a:t>
              </a:r>
            </a:p>
          </p:txBody>
        </p:sp>
        <p:grpSp>
          <p:nvGrpSpPr>
            <p:cNvPr id="13372" name="Group 84"/>
            <p:cNvGrpSpPr>
              <a:grpSpLocks/>
            </p:cNvGrpSpPr>
            <p:nvPr/>
          </p:nvGrpSpPr>
          <p:grpSpPr bwMode="auto">
            <a:xfrm>
              <a:off x="3012" y="1210"/>
              <a:ext cx="727" cy="455"/>
              <a:chOff x="3012" y="1210"/>
              <a:chExt cx="727" cy="455"/>
            </a:xfrm>
          </p:grpSpPr>
          <p:sp>
            <p:nvSpPr>
              <p:cNvPr id="13374" name="Text Box 85"/>
              <p:cNvSpPr txBox="1">
                <a:spLocks noChangeArrowheads="1"/>
              </p:cNvSpPr>
              <p:nvPr/>
            </p:nvSpPr>
            <p:spPr bwMode="auto">
              <a:xfrm>
                <a:off x="3074" y="1413"/>
                <a:ext cx="32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000" dirty="0">
                    <a:latin typeface="Calibri" pitchFamily="34" charset="0"/>
                  </a:rPr>
                  <a:t>R</a:t>
                </a:r>
                <a:r>
                  <a:rPr kumimoji="0" lang="en-US" sz="2000" baseline="-25000" dirty="0">
                    <a:latin typeface="Calibri" pitchFamily="34" charset="0"/>
                  </a:rPr>
                  <a:t>B1</a:t>
                </a:r>
                <a:endParaRPr kumimoji="0" lang="en-US" sz="2000" dirty="0">
                  <a:latin typeface="Calibri" pitchFamily="34" charset="0"/>
                </a:endParaRPr>
              </a:p>
            </p:txBody>
          </p:sp>
          <p:sp>
            <p:nvSpPr>
              <p:cNvPr id="13375" name="Text Box 86"/>
              <p:cNvSpPr txBox="1">
                <a:spLocks noChangeArrowheads="1"/>
              </p:cNvSpPr>
              <p:nvPr/>
            </p:nvSpPr>
            <p:spPr bwMode="auto">
              <a:xfrm>
                <a:off x="3138" y="1210"/>
                <a:ext cx="19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0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3376" name="Line 87"/>
              <p:cNvSpPr>
                <a:spLocks noChangeShapeType="1"/>
              </p:cNvSpPr>
              <p:nvPr/>
            </p:nvSpPr>
            <p:spPr bwMode="auto">
              <a:xfrm flipV="1">
                <a:off x="3012" y="1437"/>
                <a:ext cx="43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sz="1400">
                  <a:latin typeface="Calibri" pitchFamily="34" charset="0"/>
                </a:endParaRPr>
              </a:p>
            </p:txBody>
          </p:sp>
          <p:sp>
            <p:nvSpPr>
              <p:cNvPr id="13377" name="Text Box 88"/>
              <p:cNvSpPr txBox="1">
                <a:spLocks noChangeArrowheads="1"/>
              </p:cNvSpPr>
              <p:nvPr/>
            </p:nvSpPr>
            <p:spPr bwMode="auto">
              <a:xfrm>
                <a:off x="3542" y="1378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000">
                    <a:latin typeface="Calibri" pitchFamily="34" charset="0"/>
                  </a:rPr>
                  <a:t>+</a:t>
                </a:r>
              </a:p>
            </p:txBody>
          </p:sp>
        </p:grpSp>
        <p:sp>
          <p:nvSpPr>
            <p:cNvPr id="13373" name="Line 89"/>
            <p:cNvSpPr>
              <a:spLocks noChangeShapeType="1"/>
            </p:cNvSpPr>
            <p:nvPr/>
          </p:nvSpPr>
          <p:spPr bwMode="auto">
            <a:xfrm>
              <a:off x="2956" y="1236"/>
              <a:ext cx="212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1400">
                <a:latin typeface="Calibri" pitchFamily="34" charset="0"/>
              </a:endParaRPr>
            </a:p>
          </p:txBody>
        </p:sp>
      </p:grpSp>
      <p:grpSp>
        <p:nvGrpSpPr>
          <p:cNvPr id="13" name="Group 90"/>
          <p:cNvGrpSpPr>
            <a:grpSpLocks/>
          </p:cNvGrpSpPr>
          <p:nvPr/>
        </p:nvGrpSpPr>
        <p:grpSpPr bwMode="auto">
          <a:xfrm>
            <a:off x="4032250" y="3308351"/>
            <a:ext cx="5111750" cy="1192213"/>
            <a:chOff x="2260" y="2186"/>
            <a:chExt cx="3220" cy="751"/>
          </a:xfrm>
        </p:grpSpPr>
        <p:sp>
          <p:nvSpPr>
            <p:cNvPr id="13352" name="Text Box 91"/>
            <p:cNvSpPr txBox="1">
              <a:spLocks noChangeArrowheads="1"/>
            </p:cNvSpPr>
            <p:nvPr/>
          </p:nvSpPr>
          <p:spPr bwMode="auto">
            <a:xfrm>
              <a:off x="4414" y="2556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000" dirty="0">
                  <a:latin typeface="Calibri" pitchFamily="34" charset="0"/>
                </a:rPr>
                <a:t>+</a:t>
              </a:r>
            </a:p>
          </p:txBody>
        </p:sp>
        <p:sp>
          <p:nvSpPr>
            <p:cNvPr id="13353" name="Text Box 92"/>
            <p:cNvSpPr txBox="1">
              <a:spLocks noChangeArrowheads="1"/>
            </p:cNvSpPr>
            <p:nvPr/>
          </p:nvSpPr>
          <p:spPr bwMode="auto">
            <a:xfrm>
              <a:off x="3534" y="256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000" dirty="0">
                  <a:latin typeface="Calibri" pitchFamily="34" charset="0"/>
                </a:rPr>
                <a:t>+</a:t>
              </a:r>
            </a:p>
          </p:txBody>
        </p:sp>
        <p:grpSp>
          <p:nvGrpSpPr>
            <p:cNvPr id="13354" name="Group 93"/>
            <p:cNvGrpSpPr>
              <a:grpSpLocks/>
            </p:cNvGrpSpPr>
            <p:nvPr/>
          </p:nvGrpSpPr>
          <p:grpSpPr bwMode="auto">
            <a:xfrm>
              <a:off x="2260" y="2186"/>
              <a:ext cx="3220" cy="751"/>
              <a:chOff x="2260" y="2186"/>
              <a:chExt cx="3220" cy="751"/>
            </a:xfrm>
          </p:grpSpPr>
          <p:sp>
            <p:nvSpPr>
              <p:cNvPr id="13355" name="Text Box 94"/>
              <p:cNvSpPr txBox="1">
                <a:spLocks noChangeArrowheads="1"/>
              </p:cNvSpPr>
              <p:nvPr/>
            </p:nvSpPr>
            <p:spPr bwMode="auto">
              <a:xfrm>
                <a:off x="2260" y="2226"/>
                <a:ext cx="65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000" dirty="0" err="1">
                    <a:solidFill>
                      <a:srgbClr val="FF0000"/>
                    </a:solidFill>
                    <a:latin typeface="Calibri" pitchFamily="34" charset="0"/>
                  </a:rPr>
                  <a:t>Z</a:t>
                </a:r>
                <a:r>
                  <a:rPr kumimoji="0" lang="en-US" sz="2000" baseline="-25000" dirty="0" err="1">
                    <a:solidFill>
                      <a:srgbClr val="FF0000"/>
                    </a:solidFill>
                    <a:latin typeface="Calibri" pitchFamily="34" charset="0"/>
                  </a:rPr>
                  <a:t>entrada</a:t>
                </a:r>
                <a:r>
                  <a:rPr kumimoji="0" lang="en-US" sz="2000" dirty="0">
                    <a:latin typeface="Calibri" pitchFamily="34" charset="0"/>
                  </a:rPr>
                  <a:t> =</a:t>
                </a:r>
              </a:p>
            </p:txBody>
          </p:sp>
          <p:sp>
            <p:nvSpPr>
              <p:cNvPr id="13356" name="Text Box 95"/>
              <p:cNvSpPr txBox="1">
                <a:spLocks noChangeArrowheads="1"/>
              </p:cNvSpPr>
              <p:nvPr/>
            </p:nvSpPr>
            <p:spPr bwMode="auto">
              <a:xfrm>
                <a:off x="4098" y="2186"/>
                <a:ext cx="19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0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3357" name="Text Box 96"/>
              <p:cNvSpPr txBox="1">
                <a:spLocks noChangeArrowheads="1"/>
              </p:cNvSpPr>
              <p:nvPr/>
            </p:nvSpPr>
            <p:spPr bwMode="auto">
              <a:xfrm>
                <a:off x="3836" y="2672"/>
                <a:ext cx="53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1800" dirty="0">
                    <a:latin typeface="Calibri" pitchFamily="34" charset="0"/>
                  </a:rPr>
                  <a:t>2,7 kW</a:t>
                </a:r>
              </a:p>
            </p:txBody>
          </p:sp>
          <p:sp>
            <p:nvSpPr>
              <p:cNvPr id="13358" name="Text Box 97"/>
              <p:cNvSpPr txBox="1">
                <a:spLocks noChangeArrowheads="1"/>
              </p:cNvSpPr>
              <p:nvPr/>
            </p:nvSpPr>
            <p:spPr bwMode="auto">
              <a:xfrm>
                <a:off x="3908" y="2462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180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3359" name="Line 98"/>
              <p:cNvSpPr>
                <a:spLocks noChangeShapeType="1"/>
              </p:cNvSpPr>
              <p:nvPr/>
            </p:nvSpPr>
            <p:spPr bwMode="auto">
              <a:xfrm flipV="1">
                <a:off x="3766" y="2688"/>
                <a:ext cx="65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sz="1400">
                  <a:latin typeface="Calibri" pitchFamily="34" charset="0"/>
                </a:endParaRPr>
              </a:p>
            </p:txBody>
          </p:sp>
          <p:sp>
            <p:nvSpPr>
              <p:cNvPr id="13360" name="Text Box 99"/>
              <p:cNvSpPr txBox="1">
                <a:spLocks noChangeArrowheads="1"/>
              </p:cNvSpPr>
              <p:nvPr/>
            </p:nvSpPr>
            <p:spPr bwMode="auto">
              <a:xfrm>
                <a:off x="4770" y="2700"/>
                <a:ext cx="61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1800" dirty="0">
                    <a:latin typeface="Calibri" pitchFamily="34" charset="0"/>
                  </a:rPr>
                  <a:t>34,4 kW</a:t>
                </a:r>
              </a:p>
            </p:txBody>
          </p:sp>
          <p:sp>
            <p:nvSpPr>
              <p:cNvPr id="13361" name="Text Box 100"/>
              <p:cNvSpPr txBox="1">
                <a:spLocks noChangeArrowheads="1"/>
              </p:cNvSpPr>
              <p:nvPr/>
            </p:nvSpPr>
            <p:spPr bwMode="auto">
              <a:xfrm>
                <a:off x="4930" y="2430"/>
                <a:ext cx="19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00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3362" name="Line 101"/>
              <p:cNvSpPr>
                <a:spLocks noChangeShapeType="1"/>
              </p:cNvSpPr>
              <p:nvPr/>
            </p:nvSpPr>
            <p:spPr bwMode="auto">
              <a:xfrm flipV="1">
                <a:off x="4616" y="2684"/>
                <a:ext cx="86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sz="1400">
                  <a:latin typeface="Calibri" pitchFamily="34" charset="0"/>
                </a:endParaRPr>
              </a:p>
            </p:txBody>
          </p:sp>
          <p:sp>
            <p:nvSpPr>
              <p:cNvPr id="13363" name="Text Box 102"/>
              <p:cNvSpPr txBox="1">
                <a:spLocks noChangeArrowheads="1"/>
              </p:cNvSpPr>
              <p:nvPr/>
            </p:nvSpPr>
            <p:spPr bwMode="auto">
              <a:xfrm>
                <a:off x="2966" y="2704"/>
                <a:ext cx="49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1800" dirty="0">
                    <a:latin typeface="Calibri" pitchFamily="34" charset="0"/>
                  </a:rPr>
                  <a:t>22 kW</a:t>
                </a:r>
              </a:p>
            </p:txBody>
          </p:sp>
          <p:sp>
            <p:nvSpPr>
              <p:cNvPr id="13364" name="Text Box 103"/>
              <p:cNvSpPr txBox="1">
                <a:spLocks noChangeArrowheads="1"/>
              </p:cNvSpPr>
              <p:nvPr/>
            </p:nvSpPr>
            <p:spPr bwMode="auto">
              <a:xfrm>
                <a:off x="3112" y="2432"/>
                <a:ext cx="19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00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3365" name="Line 104"/>
              <p:cNvSpPr>
                <a:spLocks noChangeShapeType="1"/>
              </p:cNvSpPr>
              <p:nvPr/>
            </p:nvSpPr>
            <p:spPr bwMode="auto">
              <a:xfrm flipV="1">
                <a:off x="2914" y="2684"/>
                <a:ext cx="62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sz="1400">
                  <a:latin typeface="Calibri" pitchFamily="34" charset="0"/>
                </a:endParaRPr>
              </a:p>
            </p:txBody>
          </p:sp>
          <p:sp>
            <p:nvSpPr>
              <p:cNvPr id="13366" name="Line 105"/>
              <p:cNvSpPr>
                <a:spLocks noChangeShapeType="1"/>
              </p:cNvSpPr>
              <p:nvPr/>
            </p:nvSpPr>
            <p:spPr bwMode="auto">
              <a:xfrm>
                <a:off x="2930" y="2458"/>
                <a:ext cx="254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sz="1400">
                  <a:latin typeface="Calibri" pitchFamily="34" charset="0"/>
                </a:endParaRPr>
              </a:p>
            </p:txBody>
          </p:sp>
        </p:grpSp>
      </p:grpSp>
      <p:sp>
        <p:nvSpPr>
          <p:cNvPr id="24682" name="Text Box 106"/>
          <p:cNvSpPr txBox="1">
            <a:spLocks noChangeArrowheads="1"/>
          </p:cNvSpPr>
          <p:nvPr/>
        </p:nvSpPr>
        <p:spPr bwMode="auto">
          <a:xfrm>
            <a:off x="7174871" y="5359400"/>
            <a:ext cx="19691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rgbClr val="FF0000"/>
                </a:solidFill>
                <a:latin typeface="Calibri" pitchFamily="34" charset="0"/>
              </a:rPr>
              <a:t>Z</a:t>
            </a:r>
            <a:r>
              <a:rPr kumimoji="0" lang="en-US" sz="2000" baseline="-25000" dirty="0" err="1">
                <a:solidFill>
                  <a:srgbClr val="FF0000"/>
                </a:solidFill>
                <a:latin typeface="Calibri" pitchFamily="34" charset="0"/>
              </a:rPr>
              <a:t>entrada</a:t>
            </a:r>
            <a:r>
              <a:rPr kumimoji="0" lang="en-US" sz="2000" dirty="0">
                <a:latin typeface="Calibri" pitchFamily="34" charset="0"/>
              </a:rPr>
              <a:t> = 2,25 kW</a:t>
            </a:r>
          </a:p>
        </p:txBody>
      </p:sp>
      <p:sp>
        <p:nvSpPr>
          <p:cNvPr id="13351" name="Text Box 107"/>
          <p:cNvSpPr txBox="1">
            <a:spLocks noChangeArrowheads="1"/>
          </p:cNvSpPr>
          <p:nvPr/>
        </p:nvSpPr>
        <p:spPr bwMode="auto">
          <a:xfrm>
            <a:off x="581026" y="165100"/>
            <a:ext cx="82962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2000" dirty="0">
                <a:latin typeface="Calibri" pitchFamily="34" charset="0"/>
              </a:rPr>
              <a:t>R</a:t>
            </a:r>
            <a:r>
              <a:rPr kumimoji="0" lang="en-US" sz="2000" baseline="-25000" dirty="0">
                <a:latin typeface="Calibri" pitchFamily="34" charset="0"/>
              </a:rPr>
              <a:t>B1</a:t>
            </a:r>
            <a:r>
              <a:rPr kumimoji="0" lang="en-US" sz="2000" dirty="0">
                <a:latin typeface="Calibri" pitchFamily="34" charset="0"/>
              </a:rPr>
              <a:t>, R</a:t>
            </a:r>
            <a:r>
              <a:rPr kumimoji="0" lang="en-US" sz="2000" baseline="-25000" dirty="0">
                <a:latin typeface="Calibri" pitchFamily="34" charset="0"/>
              </a:rPr>
              <a:t>B2</a:t>
            </a:r>
            <a:r>
              <a:rPr kumimoji="0" lang="en-US" sz="2000" dirty="0">
                <a:latin typeface="Calibri" pitchFamily="34" charset="0"/>
              </a:rPr>
              <a:t>, e </a:t>
            </a:r>
            <a:r>
              <a:rPr kumimoji="0" lang="en-US" sz="2000" dirty="0" err="1">
                <a:latin typeface="Calibri" pitchFamily="34" charset="0"/>
              </a:rPr>
              <a:t>r</a:t>
            </a:r>
            <a:r>
              <a:rPr kumimoji="0" lang="en-US" sz="2000" baseline="-25000" dirty="0" err="1">
                <a:latin typeface="Calibri" pitchFamily="34" charset="0"/>
              </a:rPr>
              <a:t>entrada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agem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em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 smtClean="0">
                <a:latin typeface="Calibri" pitchFamily="34" charset="0"/>
              </a:rPr>
              <a:t>paralelo</a:t>
            </a:r>
            <a:r>
              <a:rPr kumimoji="0" lang="en-US" sz="2000" dirty="0" smtClean="0">
                <a:latin typeface="Calibri" pitchFamily="34" charset="0"/>
              </a:rPr>
              <a:t> </a:t>
            </a:r>
            <a:r>
              <a:rPr kumimoji="0" lang="en-US" sz="2000" dirty="0" err="1" smtClean="0">
                <a:latin typeface="Calibri" pitchFamily="34" charset="0"/>
              </a:rPr>
              <a:t>para</a:t>
            </a:r>
            <a:r>
              <a:rPr kumimoji="0" lang="en-US" sz="2000" dirty="0" smtClean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dar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carga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ao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sinal</a:t>
            </a:r>
            <a:r>
              <a:rPr kumimoji="0" lang="en-US" sz="2000" dirty="0">
                <a:latin typeface="Calibri" pitchFamily="34" charset="0"/>
              </a:rPr>
              <a:t> de </a:t>
            </a:r>
            <a:r>
              <a:rPr kumimoji="0" lang="en-US" sz="2000" dirty="0" err="1">
                <a:latin typeface="Calibri" pitchFamily="34" charset="0"/>
              </a:rPr>
              <a:t>entrada</a:t>
            </a:r>
            <a:r>
              <a:rPr kumimoji="0" lang="en-US" sz="2000" dirty="0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ChangeArrowheads="1"/>
          </p:cNvSpPr>
          <p:nvPr/>
        </p:nvSpPr>
        <p:spPr bwMode="auto">
          <a:xfrm>
            <a:off x="5419725" y="1689100"/>
            <a:ext cx="2279650" cy="838200"/>
          </a:xfrm>
          <a:prstGeom prst="roundRect">
            <a:avLst>
              <a:gd name="adj" fmla="val 16667"/>
            </a:avLst>
          </a:prstGeom>
          <a:solidFill>
            <a:srgbClr val="FDF71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 rot="16200000" flipH="1">
            <a:off x="4319588" y="3300413"/>
            <a:ext cx="0" cy="4953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3152775" y="3813175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3517900" y="4451350"/>
            <a:ext cx="565150" cy="565150"/>
            <a:chOff x="2216" y="2804"/>
            <a:chExt cx="356" cy="356"/>
          </a:xfrm>
        </p:grpSpPr>
        <p:sp>
          <p:nvSpPr>
            <p:cNvPr id="14430" name="Line 6"/>
            <p:cNvSpPr>
              <a:spLocks noChangeShapeType="1"/>
            </p:cNvSpPr>
            <p:nvPr/>
          </p:nvSpPr>
          <p:spPr bwMode="auto">
            <a:xfrm>
              <a:off x="2216" y="2804"/>
              <a:ext cx="356" cy="35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31" name="AutoShape 7"/>
            <p:cNvSpPr>
              <a:spLocks noChangeArrowheads="1"/>
            </p:cNvSpPr>
            <p:nvPr/>
          </p:nvSpPr>
          <p:spPr bwMode="auto">
            <a:xfrm rot="5480873" flipH="1" flipV="1">
              <a:off x="2221" y="2809"/>
              <a:ext cx="118" cy="116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4342" name="Line 8"/>
          <p:cNvSpPr>
            <a:spLocks noChangeShapeType="1"/>
          </p:cNvSpPr>
          <p:nvPr/>
        </p:nvSpPr>
        <p:spPr bwMode="auto">
          <a:xfrm flipH="1">
            <a:off x="2393950" y="4286250"/>
            <a:ext cx="1104900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343" name="Line 9"/>
          <p:cNvSpPr>
            <a:spLocks noChangeShapeType="1"/>
          </p:cNvSpPr>
          <p:nvPr/>
        </p:nvSpPr>
        <p:spPr bwMode="auto">
          <a:xfrm flipV="1">
            <a:off x="3505200" y="3540125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344" name="Line 10"/>
          <p:cNvSpPr>
            <a:spLocks noChangeShapeType="1"/>
          </p:cNvSpPr>
          <p:nvPr/>
        </p:nvSpPr>
        <p:spPr bwMode="auto">
          <a:xfrm flipH="1">
            <a:off x="3505200" y="3978275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4345" name="Group 11"/>
          <p:cNvGrpSpPr>
            <a:grpSpLocks/>
          </p:cNvGrpSpPr>
          <p:nvPr/>
        </p:nvGrpSpPr>
        <p:grpSpPr bwMode="auto">
          <a:xfrm>
            <a:off x="3937000" y="2692400"/>
            <a:ext cx="247650" cy="654050"/>
            <a:chOff x="2480" y="1696"/>
            <a:chExt cx="156" cy="412"/>
          </a:xfrm>
        </p:grpSpPr>
        <p:sp>
          <p:nvSpPr>
            <p:cNvPr id="14423" name="Line 12"/>
            <p:cNvSpPr>
              <a:spLocks noChangeShapeType="1"/>
            </p:cNvSpPr>
            <p:nvPr/>
          </p:nvSpPr>
          <p:spPr bwMode="auto">
            <a:xfrm flipH="1" flipV="1">
              <a:off x="2484" y="173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24" name="Line 13"/>
            <p:cNvSpPr>
              <a:spLocks noChangeShapeType="1"/>
            </p:cNvSpPr>
            <p:nvPr/>
          </p:nvSpPr>
          <p:spPr bwMode="auto">
            <a:xfrm flipH="1" flipV="1">
              <a:off x="2482" y="1871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25" name="Line 14"/>
            <p:cNvSpPr>
              <a:spLocks noChangeShapeType="1"/>
            </p:cNvSpPr>
            <p:nvPr/>
          </p:nvSpPr>
          <p:spPr bwMode="auto">
            <a:xfrm flipH="1" flipV="1">
              <a:off x="2480" y="2005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26" name="Line 15"/>
            <p:cNvSpPr>
              <a:spLocks noChangeShapeType="1"/>
            </p:cNvSpPr>
            <p:nvPr/>
          </p:nvSpPr>
          <p:spPr bwMode="auto">
            <a:xfrm flipV="1">
              <a:off x="2480" y="193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27" name="Line 16"/>
            <p:cNvSpPr>
              <a:spLocks noChangeShapeType="1"/>
            </p:cNvSpPr>
            <p:nvPr/>
          </p:nvSpPr>
          <p:spPr bwMode="auto">
            <a:xfrm flipV="1">
              <a:off x="2484" y="1801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28" name="Line 17"/>
            <p:cNvSpPr>
              <a:spLocks noChangeShapeType="1"/>
            </p:cNvSpPr>
            <p:nvPr/>
          </p:nvSpPr>
          <p:spPr bwMode="auto">
            <a:xfrm flipV="1">
              <a:off x="2486" y="169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29" name="Line 18"/>
            <p:cNvSpPr>
              <a:spLocks noChangeShapeType="1"/>
            </p:cNvSpPr>
            <p:nvPr/>
          </p:nvSpPr>
          <p:spPr bwMode="auto">
            <a:xfrm flipV="1">
              <a:off x="2558" y="2077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346" name="Group 19"/>
          <p:cNvGrpSpPr>
            <a:grpSpLocks/>
          </p:cNvGrpSpPr>
          <p:nvPr/>
        </p:nvGrpSpPr>
        <p:grpSpPr bwMode="auto">
          <a:xfrm>
            <a:off x="3689350" y="6223000"/>
            <a:ext cx="762000" cy="304800"/>
            <a:chOff x="2324" y="3920"/>
            <a:chExt cx="480" cy="192"/>
          </a:xfrm>
        </p:grpSpPr>
        <p:sp>
          <p:nvSpPr>
            <p:cNvPr id="14420" name="Line 20"/>
            <p:cNvSpPr>
              <a:spLocks noChangeShapeType="1"/>
            </p:cNvSpPr>
            <p:nvPr/>
          </p:nvSpPr>
          <p:spPr bwMode="auto">
            <a:xfrm>
              <a:off x="2324" y="392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21" name="Line 21"/>
            <p:cNvSpPr>
              <a:spLocks noChangeShapeType="1"/>
            </p:cNvSpPr>
            <p:nvPr/>
          </p:nvSpPr>
          <p:spPr bwMode="auto">
            <a:xfrm>
              <a:off x="2420" y="401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22" name="Line 22"/>
            <p:cNvSpPr>
              <a:spLocks noChangeShapeType="1"/>
            </p:cNvSpPr>
            <p:nvPr/>
          </p:nvSpPr>
          <p:spPr bwMode="auto">
            <a:xfrm>
              <a:off x="2516" y="411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347" name="Group 23"/>
          <p:cNvGrpSpPr>
            <a:grpSpLocks/>
          </p:cNvGrpSpPr>
          <p:nvPr/>
        </p:nvGrpSpPr>
        <p:grpSpPr bwMode="auto">
          <a:xfrm>
            <a:off x="2276475" y="2730500"/>
            <a:ext cx="247650" cy="654050"/>
            <a:chOff x="1434" y="1720"/>
            <a:chExt cx="156" cy="412"/>
          </a:xfrm>
        </p:grpSpPr>
        <p:sp>
          <p:nvSpPr>
            <p:cNvPr id="14413" name="Line 24"/>
            <p:cNvSpPr>
              <a:spLocks noChangeShapeType="1"/>
            </p:cNvSpPr>
            <p:nvPr/>
          </p:nvSpPr>
          <p:spPr bwMode="auto">
            <a:xfrm flipH="1" flipV="1">
              <a:off x="1438" y="1762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14" name="Line 25"/>
            <p:cNvSpPr>
              <a:spLocks noChangeShapeType="1"/>
            </p:cNvSpPr>
            <p:nvPr/>
          </p:nvSpPr>
          <p:spPr bwMode="auto">
            <a:xfrm flipH="1" flipV="1">
              <a:off x="1436" y="1896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15" name="Line 26"/>
            <p:cNvSpPr>
              <a:spLocks noChangeShapeType="1"/>
            </p:cNvSpPr>
            <p:nvPr/>
          </p:nvSpPr>
          <p:spPr bwMode="auto">
            <a:xfrm flipH="1" flipV="1">
              <a:off x="1434" y="203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16" name="Line 27"/>
            <p:cNvSpPr>
              <a:spLocks noChangeShapeType="1"/>
            </p:cNvSpPr>
            <p:nvPr/>
          </p:nvSpPr>
          <p:spPr bwMode="auto">
            <a:xfrm flipV="1">
              <a:off x="1434" y="196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17" name="Line 28"/>
            <p:cNvSpPr>
              <a:spLocks noChangeShapeType="1"/>
            </p:cNvSpPr>
            <p:nvPr/>
          </p:nvSpPr>
          <p:spPr bwMode="auto">
            <a:xfrm flipV="1">
              <a:off x="1438" y="1826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18" name="Line 29"/>
            <p:cNvSpPr>
              <a:spLocks noChangeShapeType="1"/>
            </p:cNvSpPr>
            <p:nvPr/>
          </p:nvSpPr>
          <p:spPr bwMode="auto">
            <a:xfrm flipV="1">
              <a:off x="1440" y="1720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19" name="Line 30"/>
            <p:cNvSpPr>
              <a:spLocks noChangeShapeType="1"/>
            </p:cNvSpPr>
            <p:nvPr/>
          </p:nvSpPr>
          <p:spPr bwMode="auto">
            <a:xfrm flipV="1">
              <a:off x="1512" y="2102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348" name="Line 31"/>
          <p:cNvSpPr>
            <a:spLocks noChangeShapeType="1"/>
          </p:cNvSpPr>
          <p:nvPr/>
        </p:nvSpPr>
        <p:spPr bwMode="auto">
          <a:xfrm flipH="1">
            <a:off x="2397125" y="3394075"/>
            <a:ext cx="0" cy="1543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349" name="Line 32"/>
          <p:cNvSpPr>
            <a:spLocks noChangeShapeType="1"/>
          </p:cNvSpPr>
          <p:nvPr/>
        </p:nvSpPr>
        <p:spPr bwMode="auto">
          <a:xfrm>
            <a:off x="4060825" y="3343275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350" name="Line 33"/>
          <p:cNvSpPr>
            <a:spLocks noChangeShapeType="1"/>
          </p:cNvSpPr>
          <p:nvPr/>
        </p:nvSpPr>
        <p:spPr bwMode="auto">
          <a:xfrm>
            <a:off x="4064000" y="5006975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351" name="Line 34"/>
          <p:cNvSpPr>
            <a:spLocks noChangeShapeType="1"/>
          </p:cNvSpPr>
          <p:nvPr/>
        </p:nvSpPr>
        <p:spPr bwMode="auto">
          <a:xfrm>
            <a:off x="2368550" y="2359025"/>
            <a:ext cx="17049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352" name="Line 35"/>
          <p:cNvSpPr>
            <a:spLocks noChangeShapeType="1"/>
          </p:cNvSpPr>
          <p:nvPr/>
        </p:nvSpPr>
        <p:spPr bwMode="auto">
          <a:xfrm>
            <a:off x="2381250" y="2330450"/>
            <a:ext cx="0" cy="4095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353" name="Line 36"/>
          <p:cNvSpPr>
            <a:spLocks noChangeShapeType="1"/>
          </p:cNvSpPr>
          <p:nvPr/>
        </p:nvSpPr>
        <p:spPr bwMode="auto">
          <a:xfrm flipH="1" flipV="1">
            <a:off x="4048125" y="2349500"/>
            <a:ext cx="0" cy="355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354" name="Text Box 37"/>
          <p:cNvSpPr txBox="1">
            <a:spLocks noChangeArrowheads="1"/>
          </p:cNvSpPr>
          <p:nvPr/>
        </p:nvSpPr>
        <p:spPr bwMode="auto">
          <a:xfrm>
            <a:off x="1552575" y="2727325"/>
            <a:ext cx="793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/>
              <a:t>R</a:t>
            </a:r>
            <a:r>
              <a:rPr kumimoji="0" lang="en-US" sz="3200" b="1" baseline="-25000"/>
              <a:t>B1</a:t>
            </a:r>
            <a:endParaRPr kumimoji="0" lang="en-US" sz="3200" b="1"/>
          </a:p>
        </p:txBody>
      </p:sp>
      <p:sp>
        <p:nvSpPr>
          <p:cNvPr id="14355" name="Text Box 38"/>
          <p:cNvSpPr txBox="1">
            <a:spLocks noChangeArrowheads="1"/>
          </p:cNvSpPr>
          <p:nvPr/>
        </p:nvSpPr>
        <p:spPr bwMode="auto">
          <a:xfrm>
            <a:off x="2152650" y="1320800"/>
            <a:ext cx="8699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/>
              <a:t>V</a:t>
            </a:r>
            <a:r>
              <a:rPr kumimoji="0" lang="en-US" sz="3200" b="1" baseline="-25000"/>
              <a:t>CC</a:t>
            </a:r>
            <a:endParaRPr kumimoji="0" lang="en-US" sz="3200" b="1"/>
          </a:p>
        </p:txBody>
      </p:sp>
      <p:grpSp>
        <p:nvGrpSpPr>
          <p:cNvPr id="14356" name="Group 39"/>
          <p:cNvGrpSpPr>
            <a:grpSpLocks/>
          </p:cNvGrpSpPr>
          <p:nvPr/>
        </p:nvGrpSpPr>
        <p:grpSpPr bwMode="auto">
          <a:xfrm>
            <a:off x="3943350" y="5226050"/>
            <a:ext cx="247650" cy="654050"/>
            <a:chOff x="2484" y="3292"/>
            <a:chExt cx="156" cy="412"/>
          </a:xfrm>
        </p:grpSpPr>
        <p:sp>
          <p:nvSpPr>
            <p:cNvPr id="14406" name="Line 40"/>
            <p:cNvSpPr>
              <a:spLocks noChangeShapeType="1"/>
            </p:cNvSpPr>
            <p:nvPr/>
          </p:nvSpPr>
          <p:spPr bwMode="auto">
            <a:xfrm flipH="1" flipV="1">
              <a:off x="2488" y="333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07" name="Line 41"/>
            <p:cNvSpPr>
              <a:spLocks noChangeShapeType="1"/>
            </p:cNvSpPr>
            <p:nvPr/>
          </p:nvSpPr>
          <p:spPr bwMode="auto">
            <a:xfrm flipH="1" flipV="1">
              <a:off x="2486" y="346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08" name="Line 42"/>
            <p:cNvSpPr>
              <a:spLocks noChangeShapeType="1"/>
            </p:cNvSpPr>
            <p:nvPr/>
          </p:nvSpPr>
          <p:spPr bwMode="auto">
            <a:xfrm flipH="1" flipV="1">
              <a:off x="2484" y="360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09" name="Line 43"/>
            <p:cNvSpPr>
              <a:spLocks noChangeShapeType="1"/>
            </p:cNvSpPr>
            <p:nvPr/>
          </p:nvSpPr>
          <p:spPr bwMode="auto">
            <a:xfrm flipV="1">
              <a:off x="2484" y="353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10" name="Line 44"/>
            <p:cNvSpPr>
              <a:spLocks noChangeShapeType="1"/>
            </p:cNvSpPr>
            <p:nvPr/>
          </p:nvSpPr>
          <p:spPr bwMode="auto">
            <a:xfrm flipV="1">
              <a:off x="2488" y="339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11" name="Line 45"/>
            <p:cNvSpPr>
              <a:spLocks noChangeShapeType="1"/>
            </p:cNvSpPr>
            <p:nvPr/>
          </p:nvSpPr>
          <p:spPr bwMode="auto">
            <a:xfrm flipV="1">
              <a:off x="2490" y="3292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12" name="Line 46"/>
            <p:cNvSpPr>
              <a:spLocks noChangeShapeType="1"/>
            </p:cNvSpPr>
            <p:nvPr/>
          </p:nvSpPr>
          <p:spPr bwMode="auto">
            <a:xfrm flipV="1">
              <a:off x="2562" y="367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357" name="Group 47"/>
          <p:cNvGrpSpPr>
            <a:grpSpLocks/>
          </p:cNvGrpSpPr>
          <p:nvPr/>
        </p:nvGrpSpPr>
        <p:grpSpPr bwMode="auto">
          <a:xfrm>
            <a:off x="2301875" y="4943475"/>
            <a:ext cx="247650" cy="654050"/>
            <a:chOff x="1450" y="3114"/>
            <a:chExt cx="156" cy="412"/>
          </a:xfrm>
        </p:grpSpPr>
        <p:sp>
          <p:nvSpPr>
            <p:cNvPr id="14399" name="Line 48"/>
            <p:cNvSpPr>
              <a:spLocks noChangeShapeType="1"/>
            </p:cNvSpPr>
            <p:nvPr/>
          </p:nvSpPr>
          <p:spPr bwMode="auto">
            <a:xfrm flipH="1" flipV="1">
              <a:off x="1454" y="315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00" name="Line 49"/>
            <p:cNvSpPr>
              <a:spLocks noChangeShapeType="1"/>
            </p:cNvSpPr>
            <p:nvPr/>
          </p:nvSpPr>
          <p:spPr bwMode="auto">
            <a:xfrm flipH="1" flipV="1">
              <a:off x="1452" y="328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01" name="Line 50"/>
            <p:cNvSpPr>
              <a:spLocks noChangeShapeType="1"/>
            </p:cNvSpPr>
            <p:nvPr/>
          </p:nvSpPr>
          <p:spPr bwMode="auto">
            <a:xfrm flipH="1" flipV="1">
              <a:off x="1450" y="3423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02" name="Line 51"/>
            <p:cNvSpPr>
              <a:spLocks noChangeShapeType="1"/>
            </p:cNvSpPr>
            <p:nvPr/>
          </p:nvSpPr>
          <p:spPr bwMode="auto">
            <a:xfrm flipV="1">
              <a:off x="1450" y="335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03" name="Line 52"/>
            <p:cNvSpPr>
              <a:spLocks noChangeShapeType="1"/>
            </p:cNvSpPr>
            <p:nvPr/>
          </p:nvSpPr>
          <p:spPr bwMode="auto">
            <a:xfrm flipV="1">
              <a:off x="1454" y="321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04" name="Line 53"/>
            <p:cNvSpPr>
              <a:spLocks noChangeShapeType="1"/>
            </p:cNvSpPr>
            <p:nvPr/>
          </p:nvSpPr>
          <p:spPr bwMode="auto">
            <a:xfrm flipV="1">
              <a:off x="1456" y="311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05" name="Line 54"/>
            <p:cNvSpPr>
              <a:spLocks noChangeShapeType="1"/>
            </p:cNvSpPr>
            <p:nvPr/>
          </p:nvSpPr>
          <p:spPr bwMode="auto">
            <a:xfrm flipV="1">
              <a:off x="1528" y="3495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358" name="Group 55"/>
          <p:cNvGrpSpPr>
            <a:grpSpLocks/>
          </p:cNvGrpSpPr>
          <p:nvPr/>
        </p:nvGrpSpPr>
        <p:grpSpPr bwMode="auto">
          <a:xfrm>
            <a:off x="2051050" y="6213475"/>
            <a:ext cx="762000" cy="304800"/>
            <a:chOff x="1292" y="3914"/>
            <a:chExt cx="480" cy="192"/>
          </a:xfrm>
        </p:grpSpPr>
        <p:sp>
          <p:nvSpPr>
            <p:cNvPr id="14396" name="Line 56"/>
            <p:cNvSpPr>
              <a:spLocks noChangeShapeType="1"/>
            </p:cNvSpPr>
            <p:nvPr/>
          </p:nvSpPr>
          <p:spPr bwMode="auto">
            <a:xfrm>
              <a:off x="1292" y="3914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97" name="Line 57"/>
            <p:cNvSpPr>
              <a:spLocks noChangeShapeType="1"/>
            </p:cNvSpPr>
            <p:nvPr/>
          </p:nvSpPr>
          <p:spPr bwMode="auto">
            <a:xfrm>
              <a:off x="1388" y="4010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98" name="Line 58"/>
            <p:cNvSpPr>
              <a:spLocks noChangeShapeType="1"/>
            </p:cNvSpPr>
            <p:nvPr/>
          </p:nvSpPr>
          <p:spPr bwMode="auto">
            <a:xfrm>
              <a:off x="1484" y="4106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359" name="Line 59"/>
          <p:cNvSpPr>
            <a:spLocks noChangeShapeType="1"/>
          </p:cNvSpPr>
          <p:nvPr/>
        </p:nvSpPr>
        <p:spPr bwMode="auto">
          <a:xfrm>
            <a:off x="2428875" y="5597525"/>
            <a:ext cx="0" cy="606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360" name="Text Box 60"/>
          <p:cNvSpPr txBox="1">
            <a:spLocks noChangeArrowheads="1"/>
          </p:cNvSpPr>
          <p:nvPr/>
        </p:nvSpPr>
        <p:spPr bwMode="auto">
          <a:xfrm>
            <a:off x="1543050" y="4978400"/>
            <a:ext cx="793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/>
              <a:t>R</a:t>
            </a:r>
            <a:r>
              <a:rPr kumimoji="0" lang="en-US" sz="3200" b="1" baseline="-25000"/>
              <a:t>B2</a:t>
            </a:r>
            <a:endParaRPr kumimoji="0" lang="en-US" sz="3200" b="1"/>
          </a:p>
        </p:txBody>
      </p:sp>
      <p:sp>
        <p:nvSpPr>
          <p:cNvPr id="14361" name="Text Box 61"/>
          <p:cNvSpPr txBox="1">
            <a:spLocks noChangeArrowheads="1"/>
          </p:cNvSpPr>
          <p:nvPr/>
        </p:nvSpPr>
        <p:spPr bwMode="auto">
          <a:xfrm>
            <a:off x="4149725" y="5289550"/>
            <a:ext cx="657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/>
              <a:t>R</a:t>
            </a:r>
            <a:r>
              <a:rPr kumimoji="0" lang="en-US" sz="3200" b="1" baseline="-25000"/>
              <a:t>E</a:t>
            </a:r>
            <a:endParaRPr kumimoji="0" lang="en-US" sz="3200" b="1"/>
          </a:p>
        </p:txBody>
      </p:sp>
      <p:sp>
        <p:nvSpPr>
          <p:cNvPr id="14362" name="Oval 62"/>
          <p:cNvSpPr>
            <a:spLocks noChangeArrowheads="1"/>
          </p:cNvSpPr>
          <p:nvPr/>
        </p:nvSpPr>
        <p:spPr bwMode="auto">
          <a:xfrm>
            <a:off x="3130550" y="1898650"/>
            <a:ext cx="196850" cy="196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4363" name="Text Box 63"/>
          <p:cNvSpPr txBox="1">
            <a:spLocks noChangeArrowheads="1"/>
          </p:cNvSpPr>
          <p:nvPr/>
        </p:nvSpPr>
        <p:spPr bwMode="auto">
          <a:xfrm>
            <a:off x="2952750" y="1387475"/>
            <a:ext cx="1174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= 12 V</a:t>
            </a:r>
          </a:p>
        </p:txBody>
      </p:sp>
      <p:sp>
        <p:nvSpPr>
          <p:cNvPr id="14364" name="Text Box 64"/>
          <p:cNvSpPr txBox="1">
            <a:spLocks noChangeArrowheads="1"/>
          </p:cNvSpPr>
          <p:nvPr/>
        </p:nvSpPr>
        <p:spPr bwMode="auto">
          <a:xfrm>
            <a:off x="2520950" y="5054600"/>
            <a:ext cx="1200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2,7 k</a:t>
            </a:r>
            <a:r>
              <a:rPr kumimoji="0" lang="en-US" sz="2800" b="1">
                <a:latin typeface="Symbol" pitchFamily="18" charset="2"/>
              </a:rPr>
              <a:t>W</a:t>
            </a:r>
            <a:endParaRPr kumimoji="0" lang="en-US" sz="2800" b="1"/>
          </a:p>
        </p:txBody>
      </p:sp>
      <p:sp>
        <p:nvSpPr>
          <p:cNvPr id="14365" name="Text Box 65"/>
          <p:cNvSpPr txBox="1">
            <a:spLocks noChangeArrowheads="1"/>
          </p:cNvSpPr>
          <p:nvPr/>
        </p:nvSpPr>
        <p:spPr bwMode="auto">
          <a:xfrm>
            <a:off x="2495550" y="2771775"/>
            <a:ext cx="111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22 k</a:t>
            </a:r>
            <a:r>
              <a:rPr kumimoji="0" lang="en-US" sz="2800" b="1">
                <a:latin typeface="Symbol" pitchFamily="18" charset="2"/>
              </a:rPr>
              <a:t>W</a:t>
            </a:r>
            <a:endParaRPr kumimoji="0" lang="en-US" sz="2800" b="1"/>
          </a:p>
        </p:txBody>
      </p:sp>
      <p:sp>
        <p:nvSpPr>
          <p:cNvPr id="14366" name="Line 66"/>
          <p:cNvSpPr>
            <a:spLocks noChangeShapeType="1"/>
          </p:cNvSpPr>
          <p:nvPr/>
        </p:nvSpPr>
        <p:spPr bwMode="auto">
          <a:xfrm flipH="1">
            <a:off x="3228975" y="2085975"/>
            <a:ext cx="0" cy="292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4367" name="Group 67"/>
          <p:cNvGrpSpPr>
            <a:grpSpLocks/>
          </p:cNvGrpSpPr>
          <p:nvPr/>
        </p:nvGrpSpPr>
        <p:grpSpPr bwMode="auto">
          <a:xfrm>
            <a:off x="4137025" y="2600325"/>
            <a:ext cx="1928813" cy="552450"/>
            <a:chOff x="2606" y="1638"/>
            <a:chExt cx="1215" cy="348"/>
          </a:xfrm>
        </p:grpSpPr>
        <p:sp>
          <p:nvSpPr>
            <p:cNvPr id="14394" name="Text Box 68"/>
            <p:cNvSpPr txBox="1">
              <a:spLocks noChangeArrowheads="1"/>
            </p:cNvSpPr>
            <p:nvPr/>
          </p:nvSpPr>
          <p:spPr bwMode="auto">
            <a:xfrm>
              <a:off x="2606" y="1638"/>
              <a:ext cx="414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 b="1"/>
                <a:t>R</a:t>
              </a:r>
              <a:r>
                <a:rPr kumimoji="0" lang="en-US" sz="3200" b="1" baseline="-25000"/>
                <a:t>L</a:t>
              </a:r>
              <a:endParaRPr kumimoji="0" lang="en-US" sz="3200" b="1"/>
            </a:p>
          </p:txBody>
        </p:sp>
        <p:sp>
          <p:nvSpPr>
            <p:cNvPr id="14395" name="Text Box 69"/>
            <p:cNvSpPr txBox="1">
              <a:spLocks noChangeArrowheads="1"/>
            </p:cNvSpPr>
            <p:nvPr/>
          </p:nvSpPr>
          <p:spPr bwMode="auto">
            <a:xfrm>
              <a:off x="2880" y="1656"/>
              <a:ext cx="94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/>
                <a:t>= 2,2 k</a:t>
              </a:r>
              <a:r>
                <a:rPr kumimoji="0" lang="en-US" sz="2800" b="1">
                  <a:latin typeface="Symbol" pitchFamily="18" charset="2"/>
                </a:rPr>
                <a:t>W</a:t>
              </a:r>
              <a:endParaRPr kumimoji="0" lang="en-US" sz="2800" b="1"/>
            </a:p>
          </p:txBody>
        </p:sp>
      </p:grpSp>
      <p:sp>
        <p:nvSpPr>
          <p:cNvPr id="14368" name="Line 70"/>
          <p:cNvSpPr>
            <a:spLocks noChangeShapeType="1"/>
          </p:cNvSpPr>
          <p:nvPr/>
        </p:nvSpPr>
        <p:spPr bwMode="auto">
          <a:xfrm flipH="1">
            <a:off x="4067175" y="5883275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369" name="Text Box 71"/>
          <p:cNvSpPr txBox="1">
            <a:spLocks noChangeArrowheads="1"/>
          </p:cNvSpPr>
          <p:nvPr/>
        </p:nvSpPr>
        <p:spPr bwMode="auto">
          <a:xfrm>
            <a:off x="4673600" y="5318125"/>
            <a:ext cx="13890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= 220 </a:t>
            </a:r>
            <a:r>
              <a:rPr kumimoji="0" lang="en-US" sz="2800" b="1">
                <a:latin typeface="Symbol" pitchFamily="18" charset="2"/>
              </a:rPr>
              <a:t>W</a:t>
            </a:r>
            <a:endParaRPr kumimoji="0" lang="en-US" sz="2800" b="1"/>
          </a:p>
        </p:txBody>
      </p:sp>
      <p:sp>
        <p:nvSpPr>
          <p:cNvPr id="25672" name="Text Box 72"/>
          <p:cNvSpPr txBox="1">
            <a:spLocks noChangeArrowheads="1"/>
          </p:cNvSpPr>
          <p:nvPr/>
        </p:nvSpPr>
        <p:spPr bwMode="auto">
          <a:xfrm>
            <a:off x="5270500" y="3892550"/>
            <a:ext cx="24399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FF0000"/>
                </a:solidFill>
              </a:rPr>
              <a:t>carga = 2,2 k</a:t>
            </a:r>
            <a:r>
              <a:rPr kumimoji="0" lang="en-US" sz="2800" b="1">
                <a:solidFill>
                  <a:srgbClr val="FF0000"/>
                </a:solidFill>
                <a:latin typeface="Symbol" pitchFamily="18" charset="2"/>
              </a:rPr>
              <a:t>W</a:t>
            </a:r>
            <a:endParaRPr kumimoji="0" lang="en-US" sz="2800" b="1">
              <a:solidFill>
                <a:srgbClr val="FF0000"/>
              </a:solidFill>
            </a:endParaRPr>
          </a:p>
        </p:txBody>
      </p:sp>
      <p:grpSp>
        <p:nvGrpSpPr>
          <p:cNvPr id="14371" name="Group 73"/>
          <p:cNvGrpSpPr>
            <a:grpSpLocks/>
          </p:cNvGrpSpPr>
          <p:nvPr/>
        </p:nvGrpSpPr>
        <p:grpSpPr bwMode="auto">
          <a:xfrm rot="10799998">
            <a:off x="4575175" y="3295650"/>
            <a:ext cx="174625" cy="482600"/>
            <a:chOff x="2882" y="2076"/>
            <a:chExt cx="110" cy="304"/>
          </a:xfrm>
        </p:grpSpPr>
        <p:sp>
          <p:nvSpPr>
            <p:cNvPr id="14392" name="Line 74"/>
            <p:cNvSpPr>
              <a:spLocks noChangeShapeType="1"/>
            </p:cNvSpPr>
            <p:nvPr/>
          </p:nvSpPr>
          <p:spPr bwMode="auto">
            <a:xfrm>
              <a:off x="2992" y="2076"/>
              <a:ext cx="0" cy="30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93" name="Freeform 75"/>
            <p:cNvSpPr>
              <a:spLocks noChangeArrowheads="1"/>
            </p:cNvSpPr>
            <p:nvPr/>
          </p:nvSpPr>
          <p:spPr bwMode="auto">
            <a:xfrm>
              <a:off x="2882" y="2076"/>
              <a:ext cx="54" cy="293"/>
            </a:xfrm>
            <a:custGeom>
              <a:avLst/>
              <a:gdLst>
                <a:gd name="T0" fmla="*/ 0 w 97"/>
                <a:gd name="T1" fmla="*/ 0 h 455"/>
                <a:gd name="T2" fmla="*/ 26 w 97"/>
                <a:gd name="T3" fmla="*/ 55 h 455"/>
                <a:gd name="T4" fmla="*/ 26 w 97"/>
                <a:gd name="T5" fmla="*/ 137 h 455"/>
                <a:gd name="T6" fmla="*/ 3 w 97"/>
                <a:gd name="T7" fmla="*/ 189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372" name="Line 76"/>
          <p:cNvSpPr>
            <a:spLocks noChangeShapeType="1"/>
          </p:cNvSpPr>
          <p:nvPr/>
        </p:nvSpPr>
        <p:spPr bwMode="auto">
          <a:xfrm rot="-5400002" flipH="1" flipV="1">
            <a:off x="4876800" y="3352800"/>
            <a:ext cx="0" cy="393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4373" name="Group 77"/>
          <p:cNvGrpSpPr>
            <a:grpSpLocks/>
          </p:cNvGrpSpPr>
          <p:nvPr/>
        </p:nvGrpSpPr>
        <p:grpSpPr bwMode="auto">
          <a:xfrm>
            <a:off x="4743450" y="3530600"/>
            <a:ext cx="762000" cy="1558925"/>
            <a:chOff x="2988" y="2224"/>
            <a:chExt cx="480" cy="982"/>
          </a:xfrm>
        </p:grpSpPr>
        <p:grpSp>
          <p:nvGrpSpPr>
            <p:cNvPr id="14377" name="Group 78"/>
            <p:cNvGrpSpPr>
              <a:grpSpLocks/>
            </p:cNvGrpSpPr>
            <p:nvPr/>
          </p:nvGrpSpPr>
          <p:grpSpPr bwMode="auto">
            <a:xfrm>
              <a:off x="2988" y="2382"/>
              <a:ext cx="480" cy="822"/>
              <a:chOff x="2988" y="2382"/>
              <a:chExt cx="480" cy="822"/>
            </a:xfrm>
          </p:grpSpPr>
          <p:grpSp>
            <p:nvGrpSpPr>
              <p:cNvPr id="14379" name="Group 79"/>
              <p:cNvGrpSpPr>
                <a:grpSpLocks/>
              </p:cNvGrpSpPr>
              <p:nvPr/>
            </p:nvGrpSpPr>
            <p:grpSpPr bwMode="auto">
              <a:xfrm>
                <a:off x="3134" y="2382"/>
                <a:ext cx="156" cy="411"/>
                <a:chOff x="3134" y="2382"/>
                <a:chExt cx="156" cy="411"/>
              </a:xfrm>
            </p:grpSpPr>
            <p:sp>
              <p:nvSpPr>
                <p:cNvPr id="14385" name="Line 80"/>
                <p:cNvSpPr>
                  <a:spLocks noChangeShapeType="1"/>
                </p:cNvSpPr>
                <p:nvPr/>
              </p:nvSpPr>
              <p:spPr bwMode="auto">
                <a:xfrm flipH="1" flipV="1">
                  <a:off x="3138" y="2424"/>
                  <a:ext cx="152" cy="62"/>
                </a:xfrm>
                <a:prstGeom prst="line">
                  <a:avLst/>
                </a:prstGeom>
                <a:noFill/>
                <a:ln w="508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386" name="Line 81"/>
                <p:cNvSpPr>
                  <a:spLocks noChangeShapeType="1"/>
                </p:cNvSpPr>
                <p:nvPr/>
              </p:nvSpPr>
              <p:spPr bwMode="auto">
                <a:xfrm flipH="1" flipV="1">
                  <a:off x="3136" y="2557"/>
                  <a:ext cx="152" cy="62"/>
                </a:xfrm>
                <a:prstGeom prst="line">
                  <a:avLst/>
                </a:prstGeom>
                <a:noFill/>
                <a:ln w="508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387" name="Line 82"/>
                <p:cNvSpPr>
                  <a:spLocks noChangeShapeType="1"/>
                </p:cNvSpPr>
                <p:nvPr/>
              </p:nvSpPr>
              <p:spPr bwMode="auto">
                <a:xfrm flipH="1" flipV="1">
                  <a:off x="3134" y="2691"/>
                  <a:ext cx="152" cy="62"/>
                </a:xfrm>
                <a:prstGeom prst="line">
                  <a:avLst/>
                </a:prstGeom>
                <a:noFill/>
                <a:ln w="508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388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3134" y="2622"/>
                  <a:ext cx="152" cy="62"/>
                </a:xfrm>
                <a:prstGeom prst="line">
                  <a:avLst/>
                </a:prstGeom>
                <a:noFill/>
                <a:ln w="508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389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3138" y="2487"/>
                  <a:ext cx="152" cy="62"/>
                </a:xfrm>
                <a:prstGeom prst="line">
                  <a:avLst/>
                </a:prstGeom>
                <a:noFill/>
                <a:ln w="508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39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3140" y="2382"/>
                  <a:ext cx="76" cy="30"/>
                </a:xfrm>
                <a:prstGeom prst="line">
                  <a:avLst/>
                </a:prstGeom>
                <a:noFill/>
                <a:ln w="508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391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3212" y="2762"/>
                  <a:ext cx="76" cy="30"/>
                </a:xfrm>
                <a:prstGeom prst="line">
                  <a:avLst/>
                </a:prstGeom>
                <a:noFill/>
                <a:ln w="508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4380" name="Group 87"/>
              <p:cNvGrpSpPr>
                <a:grpSpLocks/>
              </p:cNvGrpSpPr>
              <p:nvPr/>
            </p:nvGrpSpPr>
            <p:grpSpPr bwMode="auto">
              <a:xfrm>
                <a:off x="2988" y="3013"/>
                <a:ext cx="480" cy="192"/>
                <a:chOff x="2988" y="3013"/>
                <a:chExt cx="480" cy="192"/>
              </a:xfrm>
            </p:grpSpPr>
            <p:sp>
              <p:nvSpPr>
                <p:cNvPr id="14382" name="Line 88"/>
                <p:cNvSpPr>
                  <a:spLocks noChangeShapeType="1"/>
                </p:cNvSpPr>
                <p:nvPr/>
              </p:nvSpPr>
              <p:spPr bwMode="auto">
                <a:xfrm>
                  <a:off x="2988" y="3013"/>
                  <a:ext cx="480" cy="0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383" name="Line 89"/>
                <p:cNvSpPr>
                  <a:spLocks noChangeShapeType="1"/>
                </p:cNvSpPr>
                <p:nvPr/>
              </p:nvSpPr>
              <p:spPr bwMode="auto">
                <a:xfrm>
                  <a:off x="3084" y="3109"/>
                  <a:ext cx="288" cy="0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384" name="Line 90"/>
                <p:cNvSpPr>
                  <a:spLocks noChangeShapeType="1"/>
                </p:cNvSpPr>
                <p:nvPr/>
              </p:nvSpPr>
              <p:spPr bwMode="auto">
                <a:xfrm>
                  <a:off x="3180" y="3205"/>
                  <a:ext cx="96" cy="0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4381" name="Line 91"/>
              <p:cNvSpPr>
                <a:spLocks noChangeShapeType="1"/>
              </p:cNvSpPr>
              <p:nvPr/>
            </p:nvSpPr>
            <p:spPr bwMode="auto">
              <a:xfrm flipH="1">
                <a:off x="3226" y="2799"/>
                <a:ext cx="0" cy="215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4378" name="Line 92"/>
            <p:cNvSpPr>
              <a:spLocks noChangeShapeType="1"/>
            </p:cNvSpPr>
            <p:nvPr/>
          </p:nvSpPr>
          <p:spPr bwMode="auto">
            <a:xfrm>
              <a:off x="3206" y="2224"/>
              <a:ext cx="0" cy="16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374" name="Text Box 93"/>
          <p:cNvSpPr txBox="1">
            <a:spLocks noChangeArrowheads="1"/>
          </p:cNvSpPr>
          <p:nvPr/>
        </p:nvSpPr>
        <p:spPr bwMode="auto">
          <a:xfrm>
            <a:off x="539750" y="260350"/>
            <a:ext cx="8410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O que acontece quando um amplificador é </a:t>
            </a:r>
            <a:r>
              <a:rPr kumimoji="0" lang="en-US" sz="2800" b="1">
                <a:solidFill>
                  <a:srgbClr val="FF0000"/>
                </a:solidFill>
              </a:rPr>
              <a:t>carregado</a:t>
            </a:r>
            <a:r>
              <a:rPr kumimoji="0" lang="en-US" sz="2800" b="1"/>
              <a:t>?</a:t>
            </a:r>
          </a:p>
        </p:txBody>
      </p:sp>
      <p:sp>
        <p:nvSpPr>
          <p:cNvPr id="25694" name="Text Box 94"/>
          <p:cNvSpPr txBox="1">
            <a:spLocks noChangeArrowheads="1"/>
          </p:cNvSpPr>
          <p:nvPr/>
        </p:nvSpPr>
        <p:spPr bwMode="auto">
          <a:xfrm>
            <a:off x="3994150" y="1000125"/>
            <a:ext cx="49133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R</a:t>
            </a:r>
            <a:r>
              <a:rPr kumimoji="0" lang="en-US" sz="2800" b="1" baseline="-25000"/>
              <a:t>L</a:t>
            </a:r>
            <a:r>
              <a:rPr kumimoji="0" lang="en-US" sz="2800" b="1"/>
              <a:t> e a </a:t>
            </a:r>
            <a:r>
              <a:rPr kumimoji="0" lang="en-US" sz="2800" b="1">
                <a:solidFill>
                  <a:srgbClr val="FF0000"/>
                </a:solidFill>
              </a:rPr>
              <a:t>carga </a:t>
            </a:r>
            <a:r>
              <a:rPr kumimoji="0" lang="en-US" sz="2800" b="1"/>
              <a:t>agem em paralelo.</a:t>
            </a:r>
          </a:p>
        </p:txBody>
      </p:sp>
      <p:sp>
        <p:nvSpPr>
          <p:cNvPr id="25695" name="Text Box 95"/>
          <p:cNvSpPr txBox="1">
            <a:spLocks noChangeArrowheads="1"/>
          </p:cNvSpPr>
          <p:nvPr/>
        </p:nvSpPr>
        <p:spPr bwMode="auto">
          <a:xfrm>
            <a:off x="5537200" y="1803400"/>
            <a:ext cx="19462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R</a:t>
            </a:r>
            <a:r>
              <a:rPr kumimoji="0" lang="en-US" sz="2800" b="1" baseline="-25000"/>
              <a:t>P </a:t>
            </a:r>
            <a:r>
              <a:rPr kumimoji="0" lang="en-US" sz="2800" b="1"/>
              <a:t>= 1,1 k</a:t>
            </a:r>
            <a:r>
              <a:rPr kumimoji="0" lang="en-US" sz="2800" b="1">
                <a:latin typeface="Symbol" pitchFamily="18" charset="2"/>
              </a:rPr>
              <a:t>W</a:t>
            </a:r>
            <a:endParaRPr kumimoji="0" 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 rot="16200000" flipH="1">
            <a:off x="3255963" y="3300413"/>
            <a:ext cx="0" cy="4953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2089150" y="3813175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2454275" y="4451350"/>
            <a:ext cx="565150" cy="565150"/>
            <a:chOff x="1546" y="2804"/>
            <a:chExt cx="356" cy="356"/>
          </a:xfrm>
        </p:grpSpPr>
        <p:sp>
          <p:nvSpPr>
            <p:cNvPr id="15462" name="Line 5"/>
            <p:cNvSpPr>
              <a:spLocks noChangeShapeType="1"/>
            </p:cNvSpPr>
            <p:nvPr/>
          </p:nvSpPr>
          <p:spPr bwMode="auto">
            <a:xfrm>
              <a:off x="1546" y="2804"/>
              <a:ext cx="356" cy="35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63" name="AutoShape 6"/>
            <p:cNvSpPr>
              <a:spLocks noChangeArrowheads="1"/>
            </p:cNvSpPr>
            <p:nvPr/>
          </p:nvSpPr>
          <p:spPr bwMode="auto">
            <a:xfrm rot="5480873" flipH="1" flipV="1">
              <a:off x="1551" y="2809"/>
              <a:ext cx="118" cy="116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5365" name="Line 7"/>
          <p:cNvSpPr>
            <a:spLocks noChangeShapeType="1"/>
          </p:cNvSpPr>
          <p:nvPr/>
        </p:nvSpPr>
        <p:spPr bwMode="auto">
          <a:xfrm flipH="1">
            <a:off x="1317625" y="4286250"/>
            <a:ext cx="1117600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66" name="Line 8"/>
          <p:cNvSpPr>
            <a:spLocks noChangeShapeType="1"/>
          </p:cNvSpPr>
          <p:nvPr/>
        </p:nvSpPr>
        <p:spPr bwMode="auto">
          <a:xfrm flipV="1">
            <a:off x="2441575" y="3540125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67" name="Line 9"/>
          <p:cNvSpPr>
            <a:spLocks noChangeShapeType="1"/>
          </p:cNvSpPr>
          <p:nvPr/>
        </p:nvSpPr>
        <p:spPr bwMode="auto">
          <a:xfrm flipH="1">
            <a:off x="2441575" y="3978275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5368" name="Group 10"/>
          <p:cNvGrpSpPr>
            <a:grpSpLocks/>
          </p:cNvGrpSpPr>
          <p:nvPr/>
        </p:nvGrpSpPr>
        <p:grpSpPr bwMode="auto">
          <a:xfrm>
            <a:off x="2873375" y="2692400"/>
            <a:ext cx="247650" cy="654050"/>
            <a:chOff x="1810" y="1696"/>
            <a:chExt cx="156" cy="412"/>
          </a:xfrm>
        </p:grpSpPr>
        <p:sp>
          <p:nvSpPr>
            <p:cNvPr id="15455" name="Line 11"/>
            <p:cNvSpPr>
              <a:spLocks noChangeShapeType="1"/>
            </p:cNvSpPr>
            <p:nvPr/>
          </p:nvSpPr>
          <p:spPr bwMode="auto">
            <a:xfrm flipH="1" flipV="1">
              <a:off x="1814" y="173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56" name="Line 12"/>
            <p:cNvSpPr>
              <a:spLocks noChangeShapeType="1"/>
            </p:cNvSpPr>
            <p:nvPr/>
          </p:nvSpPr>
          <p:spPr bwMode="auto">
            <a:xfrm flipH="1" flipV="1">
              <a:off x="1812" y="1871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57" name="Line 13"/>
            <p:cNvSpPr>
              <a:spLocks noChangeShapeType="1"/>
            </p:cNvSpPr>
            <p:nvPr/>
          </p:nvSpPr>
          <p:spPr bwMode="auto">
            <a:xfrm flipH="1" flipV="1">
              <a:off x="1810" y="2005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58" name="Line 14"/>
            <p:cNvSpPr>
              <a:spLocks noChangeShapeType="1"/>
            </p:cNvSpPr>
            <p:nvPr/>
          </p:nvSpPr>
          <p:spPr bwMode="auto">
            <a:xfrm flipV="1">
              <a:off x="1810" y="193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59" name="Line 15"/>
            <p:cNvSpPr>
              <a:spLocks noChangeShapeType="1"/>
            </p:cNvSpPr>
            <p:nvPr/>
          </p:nvSpPr>
          <p:spPr bwMode="auto">
            <a:xfrm flipV="1">
              <a:off x="1814" y="1801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60" name="Line 16"/>
            <p:cNvSpPr>
              <a:spLocks noChangeShapeType="1"/>
            </p:cNvSpPr>
            <p:nvPr/>
          </p:nvSpPr>
          <p:spPr bwMode="auto">
            <a:xfrm flipV="1">
              <a:off x="1816" y="169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61" name="Line 17"/>
            <p:cNvSpPr>
              <a:spLocks noChangeShapeType="1"/>
            </p:cNvSpPr>
            <p:nvPr/>
          </p:nvSpPr>
          <p:spPr bwMode="auto">
            <a:xfrm flipV="1">
              <a:off x="1888" y="2077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369" name="Group 18"/>
          <p:cNvGrpSpPr>
            <a:grpSpLocks/>
          </p:cNvGrpSpPr>
          <p:nvPr/>
        </p:nvGrpSpPr>
        <p:grpSpPr bwMode="auto">
          <a:xfrm>
            <a:off x="2625725" y="6223000"/>
            <a:ext cx="762000" cy="304800"/>
            <a:chOff x="1654" y="3920"/>
            <a:chExt cx="480" cy="192"/>
          </a:xfrm>
        </p:grpSpPr>
        <p:sp>
          <p:nvSpPr>
            <p:cNvPr id="15452" name="Line 19"/>
            <p:cNvSpPr>
              <a:spLocks noChangeShapeType="1"/>
            </p:cNvSpPr>
            <p:nvPr/>
          </p:nvSpPr>
          <p:spPr bwMode="auto">
            <a:xfrm>
              <a:off x="1654" y="392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53" name="Line 20"/>
            <p:cNvSpPr>
              <a:spLocks noChangeShapeType="1"/>
            </p:cNvSpPr>
            <p:nvPr/>
          </p:nvSpPr>
          <p:spPr bwMode="auto">
            <a:xfrm>
              <a:off x="1750" y="401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54" name="Line 21"/>
            <p:cNvSpPr>
              <a:spLocks noChangeShapeType="1"/>
            </p:cNvSpPr>
            <p:nvPr/>
          </p:nvSpPr>
          <p:spPr bwMode="auto">
            <a:xfrm>
              <a:off x="1846" y="411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370" name="Group 22"/>
          <p:cNvGrpSpPr>
            <a:grpSpLocks/>
          </p:cNvGrpSpPr>
          <p:nvPr/>
        </p:nvGrpSpPr>
        <p:grpSpPr bwMode="auto">
          <a:xfrm>
            <a:off x="1212850" y="2730500"/>
            <a:ext cx="247650" cy="654050"/>
            <a:chOff x="764" y="1720"/>
            <a:chExt cx="156" cy="412"/>
          </a:xfrm>
        </p:grpSpPr>
        <p:sp>
          <p:nvSpPr>
            <p:cNvPr id="15445" name="Line 23"/>
            <p:cNvSpPr>
              <a:spLocks noChangeShapeType="1"/>
            </p:cNvSpPr>
            <p:nvPr/>
          </p:nvSpPr>
          <p:spPr bwMode="auto">
            <a:xfrm flipH="1" flipV="1">
              <a:off x="768" y="1762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46" name="Line 24"/>
            <p:cNvSpPr>
              <a:spLocks noChangeShapeType="1"/>
            </p:cNvSpPr>
            <p:nvPr/>
          </p:nvSpPr>
          <p:spPr bwMode="auto">
            <a:xfrm flipH="1" flipV="1">
              <a:off x="766" y="1896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47" name="Line 25"/>
            <p:cNvSpPr>
              <a:spLocks noChangeShapeType="1"/>
            </p:cNvSpPr>
            <p:nvPr/>
          </p:nvSpPr>
          <p:spPr bwMode="auto">
            <a:xfrm flipH="1" flipV="1">
              <a:off x="764" y="203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48" name="Line 26"/>
            <p:cNvSpPr>
              <a:spLocks noChangeShapeType="1"/>
            </p:cNvSpPr>
            <p:nvPr/>
          </p:nvSpPr>
          <p:spPr bwMode="auto">
            <a:xfrm flipV="1">
              <a:off x="764" y="196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49" name="Line 27"/>
            <p:cNvSpPr>
              <a:spLocks noChangeShapeType="1"/>
            </p:cNvSpPr>
            <p:nvPr/>
          </p:nvSpPr>
          <p:spPr bwMode="auto">
            <a:xfrm flipV="1">
              <a:off x="768" y="1826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50" name="Line 28"/>
            <p:cNvSpPr>
              <a:spLocks noChangeShapeType="1"/>
            </p:cNvSpPr>
            <p:nvPr/>
          </p:nvSpPr>
          <p:spPr bwMode="auto">
            <a:xfrm flipV="1">
              <a:off x="770" y="1720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51" name="Line 29"/>
            <p:cNvSpPr>
              <a:spLocks noChangeShapeType="1"/>
            </p:cNvSpPr>
            <p:nvPr/>
          </p:nvSpPr>
          <p:spPr bwMode="auto">
            <a:xfrm flipV="1">
              <a:off x="842" y="2102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371" name="Line 30"/>
          <p:cNvSpPr>
            <a:spLocks noChangeShapeType="1"/>
          </p:cNvSpPr>
          <p:nvPr/>
        </p:nvSpPr>
        <p:spPr bwMode="auto">
          <a:xfrm flipH="1">
            <a:off x="1333500" y="3394075"/>
            <a:ext cx="0" cy="1543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72" name="Line 31"/>
          <p:cNvSpPr>
            <a:spLocks noChangeShapeType="1"/>
          </p:cNvSpPr>
          <p:nvPr/>
        </p:nvSpPr>
        <p:spPr bwMode="auto">
          <a:xfrm>
            <a:off x="2997200" y="3343275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73" name="Line 32"/>
          <p:cNvSpPr>
            <a:spLocks noChangeShapeType="1"/>
          </p:cNvSpPr>
          <p:nvPr/>
        </p:nvSpPr>
        <p:spPr bwMode="auto">
          <a:xfrm>
            <a:off x="3000375" y="5006975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74" name="Line 33"/>
          <p:cNvSpPr>
            <a:spLocks noChangeShapeType="1"/>
          </p:cNvSpPr>
          <p:nvPr/>
        </p:nvSpPr>
        <p:spPr bwMode="auto">
          <a:xfrm>
            <a:off x="1304925" y="2359025"/>
            <a:ext cx="17049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75" name="Line 34"/>
          <p:cNvSpPr>
            <a:spLocks noChangeShapeType="1"/>
          </p:cNvSpPr>
          <p:nvPr/>
        </p:nvSpPr>
        <p:spPr bwMode="auto">
          <a:xfrm>
            <a:off x="1317625" y="2362200"/>
            <a:ext cx="0" cy="374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76" name="Line 35"/>
          <p:cNvSpPr>
            <a:spLocks noChangeShapeType="1"/>
          </p:cNvSpPr>
          <p:nvPr/>
        </p:nvSpPr>
        <p:spPr bwMode="auto">
          <a:xfrm flipH="1" flipV="1">
            <a:off x="2981325" y="2349500"/>
            <a:ext cx="0" cy="355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77" name="Text Box 36"/>
          <p:cNvSpPr txBox="1">
            <a:spLocks noChangeArrowheads="1"/>
          </p:cNvSpPr>
          <p:nvPr/>
        </p:nvSpPr>
        <p:spPr bwMode="auto">
          <a:xfrm>
            <a:off x="488950" y="2727325"/>
            <a:ext cx="793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/>
              <a:t>R</a:t>
            </a:r>
            <a:r>
              <a:rPr kumimoji="0" lang="en-US" sz="3200" b="1" baseline="-25000"/>
              <a:t>B1</a:t>
            </a:r>
            <a:endParaRPr kumimoji="0" lang="en-US" sz="3200" b="1"/>
          </a:p>
        </p:txBody>
      </p:sp>
      <p:grpSp>
        <p:nvGrpSpPr>
          <p:cNvPr id="15378" name="Group 37"/>
          <p:cNvGrpSpPr>
            <a:grpSpLocks/>
          </p:cNvGrpSpPr>
          <p:nvPr/>
        </p:nvGrpSpPr>
        <p:grpSpPr bwMode="auto">
          <a:xfrm>
            <a:off x="2879725" y="5226050"/>
            <a:ext cx="247650" cy="654050"/>
            <a:chOff x="1814" y="3292"/>
            <a:chExt cx="156" cy="412"/>
          </a:xfrm>
        </p:grpSpPr>
        <p:sp>
          <p:nvSpPr>
            <p:cNvPr id="15438" name="Line 38"/>
            <p:cNvSpPr>
              <a:spLocks noChangeShapeType="1"/>
            </p:cNvSpPr>
            <p:nvPr/>
          </p:nvSpPr>
          <p:spPr bwMode="auto">
            <a:xfrm flipH="1" flipV="1">
              <a:off x="1818" y="333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9" name="Line 39"/>
            <p:cNvSpPr>
              <a:spLocks noChangeShapeType="1"/>
            </p:cNvSpPr>
            <p:nvPr/>
          </p:nvSpPr>
          <p:spPr bwMode="auto">
            <a:xfrm flipH="1" flipV="1">
              <a:off x="1816" y="346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40" name="Line 40"/>
            <p:cNvSpPr>
              <a:spLocks noChangeShapeType="1"/>
            </p:cNvSpPr>
            <p:nvPr/>
          </p:nvSpPr>
          <p:spPr bwMode="auto">
            <a:xfrm flipH="1" flipV="1">
              <a:off x="1814" y="360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41" name="Line 41"/>
            <p:cNvSpPr>
              <a:spLocks noChangeShapeType="1"/>
            </p:cNvSpPr>
            <p:nvPr/>
          </p:nvSpPr>
          <p:spPr bwMode="auto">
            <a:xfrm flipV="1">
              <a:off x="1814" y="353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42" name="Line 42"/>
            <p:cNvSpPr>
              <a:spLocks noChangeShapeType="1"/>
            </p:cNvSpPr>
            <p:nvPr/>
          </p:nvSpPr>
          <p:spPr bwMode="auto">
            <a:xfrm flipV="1">
              <a:off x="1818" y="339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43" name="Line 43"/>
            <p:cNvSpPr>
              <a:spLocks noChangeShapeType="1"/>
            </p:cNvSpPr>
            <p:nvPr/>
          </p:nvSpPr>
          <p:spPr bwMode="auto">
            <a:xfrm flipV="1">
              <a:off x="1820" y="3292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44" name="Line 44"/>
            <p:cNvSpPr>
              <a:spLocks noChangeShapeType="1"/>
            </p:cNvSpPr>
            <p:nvPr/>
          </p:nvSpPr>
          <p:spPr bwMode="auto">
            <a:xfrm flipV="1">
              <a:off x="1892" y="367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379" name="Group 45"/>
          <p:cNvGrpSpPr>
            <a:grpSpLocks/>
          </p:cNvGrpSpPr>
          <p:nvPr/>
        </p:nvGrpSpPr>
        <p:grpSpPr bwMode="auto">
          <a:xfrm>
            <a:off x="1238250" y="4943475"/>
            <a:ext cx="247650" cy="654050"/>
            <a:chOff x="780" y="3114"/>
            <a:chExt cx="156" cy="412"/>
          </a:xfrm>
        </p:grpSpPr>
        <p:sp>
          <p:nvSpPr>
            <p:cNvPr id="15431" name="Line 46"/>
            <p:cNvSpPr>
              <a:spLocks noChangeShapeType="1"/>
            </p:cNvSpPr>
            <p:nvPr/>
          </p:nvSpPr>
          <p:spPr bwMode="auto">
            <a:xfrm flipH="1" flipV="1">
              <a:off x="784" y="315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2" name="Line 47"/>
            <p:cNvSpPr>
              <a:spLocks noChangeShapeType="1"/>
            </p:cNvSpPr>
            <p:nvPr/>
          </p:nvSpPr>
          <p:spPr bwMode="auto">
            <a:xfrm flipH="1" flipV="1">
              <a:off x="782" y="328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3" name="Line 48"/>
            <p:cNvSpPr>
              <a:spLocks noChangeShapeType="1"/>
            </p:cNvSpPr>
            <p:nvPr/>
          </p:nvSpPr>
          <p:spPr bwMode="auto">
            <a:xfrm flipH="1" flipV="1">
              <a:off x="780" y="3423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4" name="Line 49"/>
            <p:cNvSpPr>
              <a:spLocks noChangeShapeType="1"/>
            </p:cNvSpPr>
            <p:nvPr/>
          </p:nvSpPr>
          <p:spPr bwMode="auto">
            <a:xfrm flipV="1">
              <a:off x="780" y="335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5" name="Line 50"/>
            <p:cNvSpPr>
              <a:spLocks noChangeShapeType="1"/>
            </p:cNvSpPr>
            <p:nvPr/>
          </p:nvSpPr>
          <p:spPr bwMode="auto">
            <a:xfrm flipV="1">
              <a:off x="784" y="321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6" name="Line 51"/>
            <p:cNvSpPr>
              <a:spLocks noChangeShapeType="1"/>
            </p:cNvSpPr>
            <p:nvPr/>
          </p:nvSpPr>
          <p:spPr bwMode="auto">
            <a:xfrm flipV="1">
              <a:off x="786" y="311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7" name="Line 52"/>
            <p:cNvSpPr>
              <a:spLocks noChangeShapeType="1"/>
            </p:cNvSpPr>
            <p:nvPr/>
          </p:nvSpPr>
          <p:spPr bwMode="auto">
            <a:xfrm flipV="1">
              <a:off x="858" y="3495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380" name="Group 53"/>
          <p:cNvGrpSpPr>
            <a:grpSpLocks/>
          </p:cNvGrpSpPr>
          <p:nvPr/>
        </p:nvGrpSpPr>
        <p:grpSpPr bwMode="auto">
          <a:xfrm>
            <a:off x="987425" y="6213475"/>
            <a:ext cx="762000" cy="304800"/>
            <a:chOff x="622" y="3914"/>
            <a:chExt cx="480" cy="192"/>
          </a:xfrm>
        </p:grpSpPr>
        <p:sp>
          <p:nvSpPr>
            <p:cNvPr id="15428" name="Line 54"/>
            <p:cNvSpPr>
              <a:spLocks noChangeShapeType="1"/>
            </p:cNvSpPr>
            <p:nvPr/>
          </p:nvSpPr>
          <p:spPr bwMode="auto">
            <a:xfrm>
              <a:off x="622" y="3914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9" name="Line 55"/>
            <p:cNvSpPr>
              <a:spLocks noChangeShapeType="1"/>
            </p:cNvSpPr>
            <p:nvPr/>
          </p:nvSpPr>
          <p:spPr bwMode="auto">
            <a:xfrm>
              <a:off x="718" y="4010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0" name="Line 56"/>
            <p:cNvSpPr>
              <a:spLocks noChangeShapeType="1"/>
            </p:cNvSpPr>
            <p:nvPr/>
          </p:nvSpPr>
          <p:spPr bwMode="auto">
            <a:xfrm>
              <a:off x="814" y="4106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381" name="Line 57"/>
          <p:cNvSpPr>
            <a:spLocks noChangeShapeType="1"/>
          </p:cNvSpPr>
          <p:nvPr/>
        </p:nvSpPr>
        <p:spPr bwMode="auto">
          <a:xfrm>
            <a:off x="1365250" y="5597525"/>
            <a:ext cx="0" cy="606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82" name="Text Box 58"/>
          <p:cNvSpPr txBox="1">
            <a:spLocks noChangeArrowheads="1"/>
          </p:cNvSpPr>
          <p:nvPr/>
        </p:nvSpPr>
        <p:spPr bwMode="auto">
          <a:xfrm>
            <a:off x="479425" y="4978400"/>
            <a:ext cx="793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/>
              <a:t>R</a:t>
            </a:r>
            <a:r>
              <a:rPr kumimoji="0" lang="en-US" sz="3200" b="1" baseline="-25000"/>
              <a:t>B2</a:t>
            </a:r>
            <a:endParaRPr kumimoji="0" lang="en-US" sz="3200" b="1"/>
          </a:p>
        </p:txBody>
      </p:sp>
      <p:sp>
        <p:nvSpPr>
          <p:cNvPr id="15383" name="Text Box 59"/>
          <p:cNvSpPr txBox="1">
            <a:spLocks noChangeArrowheads="1"/>
          </p:cNvSpPr>
          <p:nvPr/>
        </p:nvSpPr>
        <p:spPr bwMode="auto">
          <a:xfrm>
            <a:off x="3086100" y="5289550"/>
            <a:ext cx="657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/>
              <a:t>R</a:t>
            </a:r>
            <a:r>
              <a:rPr kumimoji="0" lang="en-US" sz="3200" b="1" baseline="-25000"/>
              <a:t>E</a:t>
            </a:r>
            <a:endParaRPr kumimoji="0" lang="en-US" sz="3200" b="1"/>
          </a:p>
        </p:txBody>
      </p:sp>
      <p:sp>
        <p:nvSpPr>
          <p:cNvPr id="15384" name="Oval 60"/>
          <p:cNvSpPr>
            <a:spLocks noChangeArrowheads="1"/>
          </p:cNvSpPr>
          <p:nvPr/>
        </p:nvSpPr>
        <p:spPr bwMode="auto">
          <a:xfrm>
            <a:off x="2063750" y="1898650"/>
            <a:ext cx="196850" cy="196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5385" name="Group 61"/>
          <p:cNvGrpSpPr>
            <a:grpSpLocks/>
          </p:cNvGrpSpPr>
          <p:nvPr/>
        </p:nvGrpSpPr>
        <p:grpSpPr bwMode="auto">
          <a:xfrm>
            <a:off x="1184275" y="1397000"/>
            <a:ext cx="1974850" cy="584200"/>
            <a:chOff x="746" y="880"/>
            <a:chExt cx="1244" cy="368"/>
          </a:xfrm>
        </p:grpSpPr>
        <p:sp>
          <p:nvSpPr>
            <p:cNvPr id="15426" name="Text Box 62"/>
            <p:cNvSpPr txBox="1">
              <a:spLocks noChangeArrowheads="1"/>
            </p:cNvSpPr>
            <p:nvPr/>
          </p:nvSpPr>
          <p:spPr bwMode="auto">
            <a:xfrm>
              <a:off x="746" y="880"/>
              <a:ext cx="548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 b="1"/>
                <a:t>V</a:t>
              </a:r>
              <a:r>
                <a:rPr kumimoji="0" lang="en-US" sz="3200" b="1" baseline="-25000"/>
                <a:t>CC</a:t>
              </a:r>
              <a:endParaRPr kumimoji="0" lang="en-US" sz="3200" b="1"/>
            </a:p>
          </p:txBody>
        </p:sp>
        <p:sp>
          <p:nvSpPr>
            <p:cNvPr id="15427" name="Text Box 63"/>
            <p:cNvSpPr txBox="1">
              <a:spLocks noChangeArrowheads="1"/>
            </p:cNvSpPr>
            <p:nvPr/>
          </p:nvSpPr>
          <p:spPr bwMode="auto">
            <a:xfrm>
              <a:off x="1248" y="922"/>
              <a:ext cx="740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/>
                <a:t>= 12 V</a:t>
              </a:r>
            </a:p>
          </p:txBody>
        </p:sp>
      </p:grpSp>
      <p:sp>
        <p:nvSpPr>
          <p:cNvPr id="15386" name="Text Box 64"/>
          <p:cNvSpPr txBox="1">
            <a:spLocks noChangeArrowheads="1"/>
          </p:cNvSpPr>
          <p:nvPr/>
        </p:nvSpPr>
        <p:spPr bwMode="auto">
          <a:xfrm>
            <a:off x="1457325" y="5054600"/>
            <a:ext cx="1200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2,7 k</a:t>
            </a:r>
            <a:r>
              <a:rPr kumimoji="0" lang="en-US" sz="2800" b="1">
                <a:latin typeface="Symbol" pitchFamily="18" charset="2"/>
              </a:rPr>
              <a:t>W</a:t>
            </a:r>
            <a:endParaRPr kumimoji="0" lang="en-US" sz="2800" b="1"/>
          </a:p>
        </p:txBody>
      </p:sp>
      <p:sp>
        <p:nvSpPr>
          <p:cNvPr id="15387" name="Text Box 65"/>
          <p:cNvSpPr txBox="1">
            <a:spLocks noChangeArrowheads="1"/>
          </p:cNvSpPr>
          <p:nvPr/>
        </p:nvSpPr>
        <p:spPr bwMode="auto">
          <a:xfrm>
            <a:off x="1431925" y="2771775"/>
            <a:ext cx="111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22 k</a:t>
            </a:r>
            <a:r>
              <a:rPr kumimoji="0" lang="en-US" sz="2800" b="1">
                <a:latin typeface="Symbol" pitchFamily="18" charset="2"/>
              </a:rPr>
              <a:t>W</a:t>
            </a:r>
            <a:endParaRPr kumimoji="0" lang="en-US" sz="2800" b="1"/>
          </a:p>
        </p:txBody>
      </p:sp>
      <p:sp>
        <p:nvSpPr>
          <p:cNvPr id="15388" name="Text Box 66"/>
          <p:cNvSpPr txBox="1">
            <a:spLocks noChangeArrowheads="1"/>
          </p:cNvSpPr>
          <p:nvPr/>
        </p:nvSpPr>
        <p:spPr bwMode="auto">
          <a:xfrm>
            <a:off x="3073400" y="2695575"/>
            <a:ext cx="657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3333CC"/>
                </a:solidFill>
              </a:rPr>
              <a:t>R</a:t>
            </a:r>
            <a:r>
              <a:rPr kumimoji="0" lang="en-US" sz="3200" b="1" baseline="-25000">
                <a:solidFill>
                  <a:srgbClr val="3333CC"/>
                </a:solidFill>
              </a:rPr>
              <a:t>L</a:t>
            </a:r>
            <a:endParaRPr kumimoji="0" lang="en-US" sz="3200" b="1"/>
          </a:p>
        </p:txBody>
      </p:sp>
      <p:sp>
        <p:nvSpPr>
          <p:cNvPr id="15389" name="Text Box 67"/>
          <p:cNvSpPr txBox="1">
            <a:spLocks noChangeArrowheads="1"/>
          </p:cNvSpPr>
          <p:nvPr/>
        </p:nvSpPr>
        <p:spPr bwMode="auto">
          <a:xfrm>
            <a:off x="3546475" y="2724150"/>
            <a:ext cx="14938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= 2,2 k</a:t>
            </a:r>
            <a:r>
              <a:rPr kumimoji="0" lang="en-US" sz="2800" b="1">
                <a:latin typeface="Symbol" pitchFamily="18" charset="2"/>
              </a:rPr>
              <a:t>W</a:t>
            </a:r>
            <a:endParaRPr kumimoji="0" lang="en-US" sz="2800" b="1"/>
          </a:p>
        </p:txBody>
      </p:sp>
      <p:sp>
        <p:nvSpPr>
          <p:cNvPr id="15390" name="Line 68"/>
          <p:cNvSpPr>
            <a:spLocks noChangeShapeType="1"/>
          </p:cNvSpPr>
          <p:nvPr/>
        </p:nvSpPr>
        <p:spPr bwMode="auto">
          <a:xfrm flipH="1">
            <a:off x="3003550" y="5883275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91" name="Text Box 69"/>
          <p:cNvSpPr txBox="1">
            <a:spLocks noChangeArrowheads="1"/>
          </p:cNvSpPr>
          <p:nvPr/>
        </p:nvSpPr>
        <p:spPr bwMode="auto">
          <a:xfrm>
            <a:off x="3609975" y="5318125"/>
            <a:ext cx="13890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= 220 </a:t>
            </a:r>
            <a:r>
              <a:rPr kumimoji="0" lang="en-US" sz="2800" b="1">
                <a:latin typeface="Symbol" pitchFamily="18" charset="2"/>
              </a:rPr>
              <a:t>W</a:t>
            </a:r>
            <a:endParaRPr kumimoji="0" lang="en-US" sz="2800" b="1"/>
          </a:p>
        </p:txBody>
      </p:sp>
      <p:grpSp>
        <p:nvGrpSpPr>
          <p:cNvPr id="15392" name="Group 70"/>
          <p:cNvGrpSpPr>
            <a:grpSpLocks/>
          </p:cNvGrpSpPr>
          <p:nvPr/>
        </p:nvGrpSpPr>
        <p:grpSpPr bwMode="auto">
          <a:xfrm>
            <a:off x="3911600" y="3797300"/>
            <a:ext cx="247650" cy="654050"/>
            <a:chOff x="2464" y="2392"/>
            <a:chExt cx="156" cy="412"/>
          </a:xfrm>
        </p:grpSpPr>
        <p:sp>
          <p:nvSpPr>
            <p:cNvPr id="15419" name="Line 71"/>
            <p:cNvSpPr>
              <a:spLocks noChangeShapeType="1"/>
            </p:cNvSpPr>
            <p:nvPr/>
          </p:nvSpPr>
          <p:spPr bwMode="auto">
            <a:xfrm flipH="1" flipV="1">
              <a:off x="2468" y="243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0" name="Line 72"/>
            <p:cNvSpPr>
              <a:spLocks noChangeShapeType="1"/>
            </p:cNvSpPr>
            <p:nvPr/>
          </p:nvSpPr>
          <p:spPr bwMode="auto">
            <a:xfrm flipH="1" flipV="1">
              <a:off x="2466" y="2567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1" name="Line 73"/>
            <p:cNvSpPr>
              <a:spLocks noChangeShapeType="1"/>
            </p:cNvSpPr>
            <p:nvPr/>
          </p:nvSpPr>
          <p:spPr bwMode="auto">
            <a:xfrm flipH="1" flipV="1">
              <a:off x="2464" y="2701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2" name="Line 74"/>
            <p:cNvSpPr>
              <a:spLocks noChangeShapeType="1"/>
            </p:cNvSpPr>
            <p:nvPr/>
          </p:nvSpPr>
          <p:spPr bwMode="auto">
            <a:xfrm flipV="1">
              <a:off x="2464" y="263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3" name="Line 75"/>
            <p:cNvSpPr>
              <a:spLocks noChangeShapeType="1"/>
            </p:cNvSpPr>
            <p:nvPr/>
          </p:nvSpPr>
          <p:spPr bwMode="auto">
            <a:xfrm flipV="1">
              <a:off x="2468" y="2497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4" name="Line 76"/>
            <p:cNvSpPr>
              <a:spLocks noChangeShapeType="1"/>
            </p:cNvSpPr>
            <p:nvPr/>
          </p:nvSpPr>
          <p:spPr bwMode="auto">
            <a:xfrm flipV="1">
              <a:off x="2470" y="2392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5" name="Line 77"/>
            <p:cNvSpPr>
              <a:spLocks noChangeShapeType="1"/>
            </p:cNvSpPr>
            <p:nvPr/>
          </p:nvSpPr>
          <p:spPr bwMode="auto">
            <a:xfrm flipV="1">
              <a:off x="2542" y="2773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393" name="Text Box 78"/>
          <p:cNvSpPr txBox="1">
            <a:spLocks noChangeArrowheads="1"/>
          </p:cNvSpPr>
          <p:nvPr/>
        </p:nvSpPr>
        <p:spPr bwMode="auto">
          <a:xfrm>
            <a:off x="4111625" y="3892550"/>
            <a:ext cx="24399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 dirty="0" err="1"/>
              <a:t>carga</a:t>
            </a:r>
            <a:r>
              <a:rPr kumimoji="0" lang="en-US" sz="2800" b="1" dirty="0"/>
              <a:t> = 2,2 k</a:t>
            </a:r>
            <a:r>
              <a:rPr kumimoji="0" lang="en-US" sz="2800" b="1" dirty="0">
                <a:latin typeface="Symbol" pitchFamily="18" charset="2"/>
              </a:rPr>
              <a:t>W</a:t>
            </a:r>
            <a:endParaRPr kumimoji="0" lang="en-US" sz="2800" b="1" dirty="0"/>
          </a:p>
        </p:txBody>
      </p:sp>
      <p:grpSp>
        <p:nvGrpSpPr>
          <p:cNvPr id="15394" name="Group 79"/>
          <p:cNvGrpSpPr>
            <a:grpSpLocks/>
          </p:cNvGrpSpPr>
          <p:nvPr/>
        </p:nvGrpSpPr>
        <p:grpSpPr bwMode="auto">
          <a:xfrm>
            <a:off x="3679825" y="4800600"/>
            <a:ext cx="762000" cy="304800"/>
            <a:chOff x="2318" y="3024"/>
            <a:chExt cx="480" cy="192"/>
          </a:xfrm>
        </p:grpSpPr>
        <p:sp>
          <p:nvSpPr>
            <p:cNvPr id="15416" name="Line 80"/>
            <p:cNvSpPr>
              <a:spLocks noChangeShapeType="1"/>
            </p:cNvSpPr>
            <p:nvPr/>
          </p:nvSpPr>
          <p:spPr bwMode="auto">
            <a:xfrm>
              <a:off x="2318" y="3024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7" name="Line 81"/>
            <p:cNvSpPr>
              <a:spLocks noChangeShapeType="1"/>
            </p:cNvSpPr>
            <p:nvPr/>
          </p:nvSpPr>
          <p:spPr bwMode="auto">
            <a:xfrm>
              <a:off x="2414" y="3120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8" name="Line 82"/>
            <p:cNvSpPr>
              <a:spLocks noChangeShapeType="1"/>
            </p:cNvSpPr>
            <p:nvPr/>
          </p:nvSpPr>
          <p:spPr bwMode="auto">
            <a:xfrm>
              <a:off x="2510" y="3216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395" name="Line 83"/>
          <p:cNvSpPr>
            <a:spLocks noChangeShapeType="1"/>
          </p:cNvSpPr>
          <p:nvPr/>
        </p:nvSpPr>
        <p:spPr bwMode="auto">
          <a:xfrm flipH="1">
            <a:off x="4057650" y="4460875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5396" name="Group 84"/>
          <p:cNvGrpSpPr>
            <a:grpSpLocks/>
          </p:cNvGrpSpPr>
          <p:nvPr/>
        </p:nvGrpSpPr>
        <p:grpSpPr bwMode="auto">
          <a:xfrm rot="10799998">
            <a:off x="3511550" y="3295650"/>
            <a:ext cx="174625" cy="482600"/>
            <a:chOff x="2212" y="2076"/>
            <a:chExt cx="110" cy="304"/>
          </a:xfrm>
        </p:grpSpPr>
        <p:sp>
          <p:nvSpPr>
            <p:cNvPr id="15414" name="Line 85"/>
            <p:cNvSpPr>
              <a:spLocks noChangeShapeType="1"/>
            </p:cNvSpPr>
            <p:nvPr/>
          </p:nvSpPr>
          <p:spPr bwMode="auto">
            <a:xfrm>
              <a:off x="2322" y="2076"/>
              <a:ext cx="0" cy="3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5" name="Freeform 86"/>
            <p:cNvSpPr>
              <a:spLocks noChangeArrowheads="1"/>
            </p:cNvSpPr>
            <p:nvPr/>
          </p:nvSpPr>
          <p:spPr bwMode="auto">
            <a:xfrm>
              <a:off x="2212" y="2076"/>
              <a:ext cx="54" cy="293"/>
            </a:xfrm>
            <a:custGeom>
              <a:avLst/>
              <a:gdLst>
                <a:gd name="T0" fmla="*/ 0 w 97"/>
                <a:gd name="T1" fmla="*/ 0 h 455"/>
                <a:gd name="T2" fmla="*/ 26 w 97"/>
                <a:gd name="T3" fmla="*/ 55 h 455"/>
                <a:gd name="T4" fmla="*/ 26 w 97"/>
                <a:gd name="T5" fmla="*/ 137 h 455"/>
                <a:gd name="T6" fmla="*/ 3 w 97"/>
                <a:gd name="T7" fmla="*/ 189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397" name="Line 87"/>
          <p:cNvSpPr>
            <a:spLocks noChangeShapeType="1"/>
          </p:cNvSpPr>
          <p:nvPr/>
        </p:nvSpPr>
        <p:spPr bwMode="auto">
          <a:xfrm rot="-5400002" flipH="1" flipV="1">
            <a:off x="3813175" y="3352800"/>
            <a:ext cx="0" cy="393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98" name="Line 88"/>
          <p:cNvSpPr>
            <a:spLocks noChangeShapeType="1"/>
          </p:cNvSpPr>
          <p:nvPr/>
        </p:nvSpPr>
        <p:spPr bwMode="auto">
          <a:xfrm>
            <a:off x="4025900" y="3546475"/>
            <a:ext cx="0" cy="2635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99" name="Text Box 89"/>
          <p:cNvSpPr txBox="1">
            <a:spLocks noChangeArrowheads="1"/>
          </p:cNvSpPr>
          <p:nvPr/>
        </p:nvSpPr>
        <p:spPr bwMode="auto">
          <a:xfrm>
            <a:off x="396875" y="187325"/>
            <a:ext cx="8277225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500" b="1"/>
              <a:t>Existem duas correntes de saturação para um amplificador </a:t>
            </a:r>
          </a:p>
          <a:p>
            <a:r>
              <a:rPr kumimoji="0" lang="en-US" sz="2500" b="1"/>
              <a:t>com carga.</a:t>
            </a:r>
          </a:p>
        </p:txBody>
      </p:sp>
      <p:sp>
        <p:nvSpPr>
          <p:cNvPr id="15400" name="Text Box 90"/>
          <p:cNvSpPr txBox="1">
            <a:spLocks noChangeArrowheads="1"/>
          </p:cNvSpPr>
          <p:nvPr/>
        </p:nvSpPr>
        <p:spPr bwMode="auto">
          <a:xfrm>
            <a:off x="4133850" y="3273425"/>
            <a:ext cx="2016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 dirty="0">
                <a:solidFill>
                  <a:srgbClr val="FF0000"/>
                </a:solidFill>
              </a:rPr>
              <a:t>R</a:t>
            </a:r>
            <a:r>
              <a:rPr kumimoji="0" lang="en-US" sz="3200" b="1" baseline="-25000" dirty="0">
                <a:solidFill>
                  <a:srgbClr val="FF0000"/>
                </a:solidFill>
              </a:rPr>
              <a:t>P</a:t>
            </a:r>
            <a:r>
              <a:rPr kumimoji="0" lang="en-US" sz="2800" b="1" baseline="-25000" dirty="0"/>
              <a:t> </a:t>
            </a:r>
            <a:r>
              <a:rPr kumimoji="0" lang="en-US" sz="2800" b="1" dirty="0"/>
              <a:t>= 1,1 k</a:t>
            </a:r>
            <a:r>
              <a:rPr kumimoji="0" lang="en-US" sz="2800" b="1" dirty="0">
                <a:latin typeface="Symbol" pitchFamily="18" charset="2"/>
              </a:rPr>
              <a:t>W</a:t>
            </a:r>
            <a:endParaRPr kumimoji="0" lang="en-US" sz="2800" b="1" dirty="0"/>
          </a:p>
        </p:txBody>
      </p:sp>
      <p:sp>
        <p:nvSpPr>
          <p:cNvPr id="26715" name="Text Box 91"/>
          <p:cNvSpPr txBox="1">
            <a:spLocks noChangeArrowheads="1"/>
          </p:cNvSpPr>
          <p:nvPr/>
        </p:nvSpPr>
        <p:spPr bwMode="auto">
          <a:xfrm>
            <a:off x="4143375" y="1076325"/>
            <a:ext cx="16668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I</a:t>
            </a:r>
            <a:r>
              <a:rPr kumimoji="0" lang="en-US" sz="2800" b="1" baseline="-25000"/>
              <a:t>SAT(CC)</a:t>
            </a:r>
            <a:r>
              <a:rPr kumimoji="0" lang="en-US" sz="2800" b="1"/>
              <a:t> = </a:t>
            </a:r>
          </a:p>
        </p:txBody>
      </p:sp>
      <p:grpSp>
        <p:nvGrpSpPr>
          <p:cNvPr id="13" name="Group 92"/>
          <p:cNvGrpSpPr>
            <a:grpSpLocks/>
          </p:cNvGrpSpPr>
          <p:nvPr/>
        </p:nvGrpSpPr>
        <p:grpSpPr bwMode="auto">
          <a:xfrm>
            <a:off x="5721350" y="765175"/>
            <a:ext cx="1371600" cy="1047750"/>
            <a:chOff x="3604" y="482"/>
            <a:chExt cx="864" cy="660"/>
          </a:xfrm>
        </p:grpSpPr>
        <p:sp>
          <p:nvSpPr>
            <p:cNvPr id="15411" name="Text Box 93"/>
            <p:cNvSpPr txBox="1">
              <a:spLocks noChangeArrowheads="1"/>
            </p:cNvSpPr>
            <p:nvPr/>
          </p:nvSpPr>
          <p:spPr bwMode="auto">
            <a:xfrm>
              <a:off x="3756" y="482"/>
              <a:ext cx="49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/>
                <a:t>V</a:t>
              </a:r>
              <a:r>
                <a:rPr kumimoji="0" lang="en-US" sz="2800" b="1" baseline="-25000"/>
                <a:t>CC</a:t>
              </a:r>
              <a:endParaRPr kumimoji="0" lang="en-US" sz="2800"/>
            </a:p>
          </p:txBody>
        </p:sp>
        <p:sp>
          <p:nvSpPr>
            <p:cNvPr id="15412" name="Text Box 94"/>
            <p:cNvSpPr txBox="1">
              <a:spLocks noChangeArrowheads="1"/>
            </p:cNvSpPr>
            <p:nvPr/>
          </p:nvSpPr>
          <p:spPr bwMode="auto">
            <a:xfrm>
              <a:off x="3604" y="814"/>
              <a:ext cx="860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>
                  <a:solidFill>
                    <a:srgbClr val="3333CC"/>
                  </a:solidFill>
                </a:rPr>
                <a:t>R</a:t>
              </a:r>
              <a:r>
                <a:rPr kumimoji="0" lang="en-US" sz="2800" b="1" baseline="-25000">
                  <a:solidFill>
                    <a:srgbClr val="3333CC"/>
                  </a:solidFill>
                </a:rPr>
                <a:t>L </a:t>
              </a:r>
              <a:r>
                <a:rPr kumimoji="0" lang="en-US" sz="2800" b="1">
                  <a:solidFill>
                    <a:srgbClr val="3333CC"/>
                  </a:solidFill>
                </a:rPr>
                <a:t>+ </a:t>
              </a:r>
              <a:r>
                <a:rPr kumimoji="0" lang="en-US" sz="2800" b="1"/>
                <a:t>R</a:t>
              </a:r>
              <a:r>
                <a:rPr kumimoji="0" lang="en-US" sz="2800" b="1" baseline="-25000"/>
                <a:t>E</a:t>
              </a:r>
              <a:endParaRPr kumimoji="0" lang="en-US" sz="2800" b="1"/>
            </a:p>
          </p:txBody>
        </p:sp>
        <p:sp>
          <p:nvSpPr>
            <p:cNvPr id="15413" name="Line 95"/>
            <p:cNvSpPr>
              <a:spLocks noChangeShapeType="1"/>
            </p:cNvSpPr>
            <p:nvPr/>
          </p:nvSpPr>
          <p:spPr bwMode="auto">
            <a:xfrm>
              <a:off x="3662" y="842"/>
              <a:ext cx="702" cy="1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6720" name="Text Box 96"/>
          <p:cNvSpPr txBox="1">
            <a:spLocks noChangeArrowheads="1"/>
          </p:cNvSpPr>
          <p:nvPr/>
        </p:nvSpPr>
        <p:spPr bwMode="auto">
          <a:xfrm>
            <a:off x="6959600" y="1063625"/>
            <a:ext cx="1757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= 4,96 mA</a:t>
            </a:r>
          </a:p>
        </p:txBody>
      </p:sp>
      <p:sp>
        <p:nvSpPr>
          <p:cNvPr id="26721" name="Text Box 97"/>
          <p:cNvSpPr txBox="1">
            <a:spLocks noChangeArrowheads="1"/>
          </p:cNvSpPr>
          <p:nvPr/>
        </p:nvSpPr>
        <p:spPr bwMode="auto">
          <a:xfrm>
            <a:off x="4156075" y="2124075"/>
            <a:ext cx="16668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I</a:t>
            </a:r>
            <a:r>
              <a:rPr kumimoji="0" lang="en-US" sz="2800" b="1" baseline="-25000"/>
              <a:t>SAT(CA)</a:t>
            </a:r>
            <a:r>
              <a:rPr kumimoji="0" lang="en-US" sz="2800" b="1"/>
              <a:t> = </a:t>
            </a:r>
          </a:p>
        </p:txBody>
      </p:sp>
      <p:grpSp>
        <p:nvGrpSpPr>
          <p:cNvPr id="14" name="Group 98"/>
          <p:cNvGrpSpPr>
            <a:grpSpLocks/>
          </p:cNvGrpSpPr>
          <p:nvPr/>
        </p:nvGrpSpPr>
        <p:grpSpPr bwMode="auto">
          <a:xfrm>
            <a:off x="5743575" y="1825625"/>
            <a:ext cx="1358900" cy="1050925"/>
            <a:chOff x="3618" y="1150"/>
            <a:chExt cx="856" cy="662"/>
          </a:xfrm>
        </p:grpSpPr>
        <p:sp>
          <p:nvSpPr>
            <p:cNvPr id="15408" name="Text Box 99"/>
            <p:cNvSpPr txBox="1">
              <a:spLocks noChangeArrowheads="1"/>
            </p:cNvSpPr>
            <p:nvPr/>
          </p:nvSpPr>
          <p:spPr bwMode="auto">
            <a:xfrm>
              <a:off x="3754" y="1150"/>
              <a:ext cx="49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/>
                <a:t>V</a:t>
              </a:r>
              <a:r>
                <a:rPr kumimoji="0" lang="en-US" sz="2800" b="1" baseline="-25000"/>
                <a:t>CC</a:t>
              </a:r>
              <a:endParaRPr kumimoji="0" lang="en-US" sz="2800"/>
            </a:p>
          </p:txBody>
        </p:sp>
        <p:sp>
          <p:nvSpPr>
            <p:cNvPr id="15409" name="Text Box 100"/>
            <p:cNvSpPr txBox="1">
              <a:spLocks noChangeArrowheads="1"/>
            </p:cNvSpPr>
            <p:nvPr/>
          </p:nvSpPr>
          <p:spPr bwMode="auto">
            <a:xfrm>
              <a:off x="3618" y="1486"/>
              <a:ext cx="85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>
                  <a:solidFill>
                    <a:srgbClr val="FF0000"/>
                  </a:solidFill>
                </a:rPr>
                <a:t>R</a:t>
              </a:r>
              <a:r>
                <a:rPr kumimoji="0" lang="en-US" sz="2800" b="1" baseline="-25000">
                  <a:solidFill>
                    <a:srgbClr val="FF0000"/>
                  </a:solidFill>
                </a:rPr>
                <a:t>P </a:t>
              </a:r>
              <a:r>
                <a:rPr kumimoji="0" lang="en-US" sz="2800" b="1">
                  <a:solidFill>
                    <a:srgbClr val="FF0000"/>
                  </a:solidFill>
                </a:rPr>
                <a:t>+ </a:t>
              </a:r>
              <a:r>
                <a:rPr kumimoji="0" lang="en-US" sz="2800" b="1"/>
                <a:t>R</a:t>
              </a:r>
              <a:r>
                <a:rPr kumimoji="0" lang="en-US" sz="2800" b="1" baseline="-25000"/>
                <a:t>E</a:t>
              </a:r>
              <a:endParaRPr kumimoji="0" lang="en-US" sz="2800" b="1"/>
            </a:p>
          </p:txBody>
        </p:sp>
        <p:sp>
          <p:nvSpPr>
            <p:cNvPr id="15410" name="Line 101"/>
            <p:cNvSpPr>
              <a:spLocks noChangeShapeType="1"/>
            </p:cNvSpPr>
            <p:nvPr/>
          </p:nvSpPr>
          <p:spPr bwMode="auto">
            <a:xfrm flipV="1">
              <a:off x="3670" y="1510"/>
              <a:ext cx="72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6726" name="Text Box 102"/>
          <p:cNvSpPr txBox="1">
            <a:spLocks noChangeArrowheads="1"/>
          </p:cNvSpPr>
          <p:nvPr/>
        </p:nvSpPr>
        <p:spPr bwMode="auto">
          <a:xfrm>
            <a:off x="7051675" y="2127250"/>
            <a:ext cx="1757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= 9,09 mA</a:t>
            </a:r>
          </a:p>
        </p:txBody>
      </p:sp>
      <p:sp>
        <p:nvSpPr>
          <p:cNvPr id="15407" name="Line 103"/>
          <p:cNvSpPr>
            <a:spLocks noChangeShapeType="1"/>
          </p:cNvSpPr>
          <p:nvPr/>
        </p:nvSpPr>
        <p:spPr bwMode="auto">
          <a:xfrm flipV="1">
            <a:off x="2162175" y="2089150"/>
            <a:ext cx="0" cy="2825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286000" y="48514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781300" y="48514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289300" y="48514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797300" y="48387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333875" y="485457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8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4762500" y="48514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308600" y="48514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12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803900" y="48514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14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308725" y="48387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16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6819900" y="48514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18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2047875" y="417512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2070100" y="373062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2070100" y="332105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2070100" y="28956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8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1936750" y="2447925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1933575" y="20193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12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1933575" y="1565275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14</a:t>
            </a: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4676775" y="5289550"/>
            <a:ext cx="2103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</a:rPr>
              <a:t>V</a:t>
            </a:r>
            <a:r>
              <a:rPr kumimoji="0" lang="en-US" sz="2800" b="1" baseline="-25000">
                <a:solidFill>
                  <a:srgbClr val="3333CC"/>
                </a:solidFill>
              </a:rPr>
              <a:t>CE </a:t>
            </a:r>
            <a:r>
              <a:rPr kumimoji="0" lang="en-US" sz="2800" b="1">
                <a:solidFill>
                  <a:srgbClr val="3333CC"/>
                </a:solidFill>
              </a:rPr>
              <a:t>em volts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422275" y="2892425"/>
            <a:ext cx="1677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</a:rPr>
              <a:t>I</a:t>
            </a:r>
            <a:r>
              <a:rPr kumimoji="0" lang="en-US" sz="2800" b="1" baseline="-25000">
                <a:solidFill>
                  <a:srgbClr val="3333CC"/>
                </a:solidFill>
              </a:rPr>
              <a:t>C</a:t>
            </a:r>
            <a:r>
              <a:rPr kumimoji="0" lang="en-US" sz="2800" b="1">
                <a:solidFill>
                  <a:srgbClr val="3333CC"/>
                </a:solidFill>
              </a:rPr>
              <a:t> em mA</a:t>
            </a:r>
          </a:p>
        </p:txBody>
      </p:sp>
      <p:grpSp>
        <p:nvGrpSpPr>
          <p:cNvPr id="16405" name="Group 21"/>
          <p:cNvGrpSpPr>
            <a:grpSpLocks/>
          </p:cNvGrpSpPr>
          <p:nvPr/>
        </p:nvGrpSpPr>
        <p:grpSpPr bwMode="auto">
          <a:xfrm>
            <a:off x="2470150" y="3857625"/>
            <a:ext cx="6143625" cy="1019175"/>
            <a:chOff x="1556" y="2430"/>
            <a:chExt cx="3870" cy="642"/>
          </a:xfrm>
        </p:grpSpPr>
        <p:sp>
          <p:nvSpPr>
            <p:cNvPr id="16449" name="Freeform 22"/>
            <p:cNvSpPr>
              <a:spLocks noChangeArrowheads="1"/>
            </p:cNvSpPr>
            <p:nvPr/>
          </p:nvSpPr>
          <p:spPr bwMode="auto">
            <a:xfrm>
              <a:off x="1556" y="2606"/>
              <a:ext cx="3207" cy="466"/>
            </a:xfrm>
            <a:custGeom>
              <a:avLst/>
              <a:gdLst>
                <a:gd name="T0" fmla="*/ 5 w 3208"/>
                <a:gd name="T1" fmla="*/ 465 h 467"/>
                <a:gd name="T2" fmla="*/ 27 w 3208"/>
                <a:gd name="T3" fmla="*/ 366 h 467"/>
                <a:gd name="T4" fmla="*/ 167 w 3208"/>
                <a:gd name="T5" fmla="*/ 83 h 467"/>
                <a:gd name="T6" fmla="*/ 746 w 3208"/>
                <a:gd name="T7" fmla="*/ 21 h 467"/>
                <a:gd name="T8" fmla="*/ 3206 w 3208"/>
                <a:gd name="T9" fmla="*/ 0 h 4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8"/>
                <a:gd name="T16" fmla="*/ 0 h 467"/>
                <a:gd name="T17" fmla="*/ 3208 w 3208"/>
                <a:gd name="T18" fmla="*/ 467 h 4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8" h="467">
                  <a:moveTo>
                    <a:pt x="5" y="467"/>
                  </a:moveTo>
                  <a:cubicBezTo>
                    <a:pt x="7" y="451"/>
                    <a:pt x="0" y="432"/>
                    <a:pt x="27" y="368"/>
                  </a:cubicBezTo>
                  <a:cubicBezTo>
                    <a:pt x="54" y="304"/>
                    <a:pt x="47" y="141"/>
                    <a:pt x="167" y="83"/>
                  </a:cubicBezTo>
                  <a:cubicBezTo>
                    <a:pt x="287" y="25"/>
                    <a:pt x="239" y="35"/>
                    <a:pt x="746" y="21"/>
                  </a:cubicBezTo>
                  <a:cubicBezTo>
                    <a:pt x="1253" y="7"/>
                    <a:pt x="2695" y="4"/>
                    <a:pt x="3208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50" name="Text Box 23"/>
            <p:cNvSpPr txBox="1">
              <a:spLocks noChangeArrowheads="1"/>
            </p:cNvSpPr>
            <p:nvPr/>
          </p:nvSpPr>
          <p:spPr bwMode="auto">
            <a:xfrm>
              <a:off x="4739" y="2430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20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16406" name="Group 24"/>
          <p:cNvGrpSpPr>
            <a:grpSpLocks/>
          </p:cNvGrpSpPr>
          <p:nvPr/>
        </p:nvGrpSpPr>
        <p:grpSpPr bwMode="auto">
          <a:xfrm>
            <a:off x="2457450" y="4597400"/>
            <a:ext cx="5984875" cy="517525"/>
            <a:chOff x="1548" y="2896"/>
            <a:chExt cx="3770" cy="326"/>
          </a:xfrm>
        </p:grpSpPr>
        <p:sp>
          <p:nvSpPr>
            <p:cNvPr id="16447" name="Line 25"/>
            <p:cNvSpPr>
              <a:spLocks noChangeShapeType="1"/>
            </p:cNvSpPr>
            <p:nvPr/>
          </p:nvSpPr>
          <p:spPr bwMode="auto">
            <a:xfrm>
              <a:off x="1548" y="3059"/>
              <a:ext cx="3216" cy="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48" name="Text Box 26"/>
            <p:cNvSpPr txBox="1">
              <a:spLocks noChangeArrowheads="1"/>
            </p:cNvSpPr>
            <p:nvPr/>
          </p:nvSpPr>
          <p:spPr bwMode="auto">
            <a:xfrm>
              <a:off x="4742" y="2896"/>
              <a:ext cx="57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16407" name="Group 27"/>
          <p:cNvGrpSpPr>
            <a:grpSpLocks/>
          </p:cNvGrpSpPr>
          <p:nvPr/>
        </p:nvGrpSpPr>
        <p:grpSpPr bwMode="auto">
          <a:xfrm>
            <a:off x="2457450" y="1450975"/>
            <a:ext cx="6334125" cy="3409950"/>
            <a:chOff x="1548" y="914"/>
            <a:chExt cx="3990" cy="2148"/>
          </a:xfrm>
        </p:grpSpPr>
        <p:sp>
          <p:nvSpPr>
            <p:cNvPr id="16445" name="Freeform 28"/>
            <p:cNvSpPr>
              <a:spLocks noChangeArrowheads="1"/>
            </p:cNvSpPr>
            <p:nvPr/>
          </p:nvSpPr>
          <p:spPr bwMode="auto">
            <a:xfrm>
              <a:off x="1548" y="1096"/>
              <a:ext cx="3226" cy="1966"/>
            </a:xfrm>
            <a:custGeom>
              <a:avLst/>
              <a:gdLst>
                <a:gd name="T0" fmla="*/ 0 w 3227"/>
                <a:gd name="T1" fmla="*/ 1966 h 1966"/>
                <a:gd name="T2" fmla="*/ 82 w 3227"/>
                <a:gd name="T3" fmla="*/ 404 h 1966"/>
                <a:gd name="T4" fmla="*/ 217 w 3227"/>
                <a:gd name="T5" fmla="*/ 114 h 1966"/>
                <a:gd name="T6" fmla="*/ 858 w 3227"/>
                <a:gd name="T7" fmla="*/ 73 h 1966"/>
                <a:gd name="T8" fmla="*/ 3225 w 3227"/>
                <a:gd name="T9" fmla="*/ 0 h 19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7"/>
                <a:gd name="T16" fmla="*/ 0 h 1966"/>
                <a:gd name="T17" fmla="*/ 3227 w 3227"/>
                <a:gd name="T18" fmla="*/ 1966 h 19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7" h="1966">
                  <a:moveTo>
                    <a:pt x="0" y="1966"/>
                  </a:moveTo>
                  <a:cubicBezTo>
                    <a:pt x="14" y="1706"/>
                    <a:pt x="46" y="713"/>
                    <a:pt x="82" y="404"/>
                  </a:cubicBezTo>
                  <a:cubicBezTo>
                    <a:pt x="118" y="95"/>
                    <a:pt x="88" y="169"/>
                    <a:pt x="217" y="114"/>
                  </a:cubicBezTo>
                  <a:cubicBezTo>
                    <a:pt x="346" y="59"/>
                    <a:pt x="356" y="92"/>
                    <a:pt x="858" y="73"/>
                  </a:cubicBezTo>
                  <a:cubicBezTo>
                    <a:pt x="1360" y="54"/>
                    <a:pt x="2734" y="15"/>
                    <a:pt x="3227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46" name="Text Box 29"/>
            <p:cNvSpPr txBox="1">
              <a:spLocks noChangeArrowheads="1"/>
            </p:cNvSpPr>
            <p:nvPr/>
          </p:nvSpPr>
          <p:spPr bwMode="auto">
            <a:xfrm>
              <a:off x="4740" y="914"/>
              <a:ext cx="79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100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16408" name="Group 30"/>
          <p:cNvGrpSpPr>
            <a:grpSpLocks/>
          </p:cNvGrpSpPr>
          <p:nvPr/>
        </p:nvGrpSpPr>
        <p:grpSpPr bwMode="auto">
          <a:xfrm>
            <a:off x="2438400" y="1406525"/>
            <a:ext cx="5137150" cy="3495675"/>
            <a:chOff x="1536" y="886"/>
            <a:chExt cx="3236" cy="2202"/>
          </a:xfrm>
        </p:grpSpPr>
        <p:sp>
          <p:nvSpPr>
            <p:cNvPr id="16425" name="Line 31"/>
            <p:cNvSpPr>
              <a:spLocks noChangeShapeType="1"/>
            </p:cNvSpPr>
            <p:nvPr/>
          </p:nvSpPr>
          <p:spPr bwMode="auto">
            <a:xfrm>
              <a:off x="1536" y="886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26" name="Line 32"/>
            <p:cNvSpPr>
              <a:spLocks noChangeShapeType="1"/>
            </p:cNvSpPr>
            <p:nvPr/>
          </p:nvSpPr>
          <p:spPr bwMode="auto">
            <a:xfrm>
              <a:off x="1538" y="888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27" name="Line 33"/>
            <p:cNvSpPr>
              <a:spLocks noChangeShapeType="1"/>
            </p:cNvSpPr>
            <p:nvPr/>
          </p:nvSpPr>
          <p:spPr bwMode="auto">
            <a:xfrm>
              <a:off x="1540" y="1160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28" name="Line 34"/>
            <p:cNvSpPr>
              <a:spLocks noChangeShapeType="1"/>
            </p:cNvSpPr>
            <p:nvPr/>
          </p:nvSpPr>
          <p:spPr bwMode="auto">
            <a:xfrm>
              <a:off x="1540" y="1434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29" name="Line 35"/>
            <p:cNvSpPr>
              <a:spLocks noChangeShapeType="1"/>
            </p:cNvSpPr>
            <p:nvPr/>
          </p:nvSpPr>
          <p:spPr bwMode="auto">
            <a:xfrm>
              <a:off x="1540" y="1708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30" name="Line 36"/>
            <p:cNvSpPr>
              <a:spLocks noChangeShapeType="1"/>
            </p:cNvSpPr>
            <p:nvPr/>
          </p:nvSpPr>
          <p:spPr bwMode="auto">
            <a:xfrm>
              <a:off x="1540" y="1980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31" name="Line 37"/>
            <p:cNvSpPr>
              <a:spLocks noChangeShapeType="1"/>
            </p:cNvSpPr>
            <p:nvPr/>
          </p:nvSpPr>
          <p:spPr bwMode="auto">
            <a:xfrm>
              <a:off x="1540" y="2254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32" name="Line 38"/>
            <p:cNvSpPr>
              <a:spLocks noChangeShapeType="1"/>
            </p:cNvSpPr>
            <p:nvPr/>
          </p:nvSpPr>
          <p:spPr bwMode="auto">
            <a:xfrm>
              <a:off x="1540" y="2528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33" name="Line 39"/>
            <p:cNvSpPr>
              <a:spLocks noChangeShapeType="1"/>
            </p:cNvSpPr>
            <p:nvPr/>
          </p:nvSpPr>
          <p:spPr bwMode="auto">
            <a:xfrm>
              <a:off x="1540" y="2802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34" name="Line 40"/>
            <p:cNvSpPr>
              <a:spLocks noChangeShapeType="1"/>
            </p:cNvSpPr>
            <p:nvPr/>
          </p:nvSpPr>
          <p:spPr bwMode="auto">
            <a:xfrm>
              <a:off x="1540" y="3076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35" name="Line 41"/>
            <p:cNvSpPr>
              <a:spLocks noChangeShapeType="1"/>
            </p:cNvSpPr>
            <p:nvPr/>
          </p:nvSpPr>
          <p:spPr bwMode="auto">
            <a:xfrm>
              <a:off x="1858" y="896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36" name="Line 42"/>
            <p:cNvSpPr>
              <a:spLocks noChangeShapeType="1"/>
            </p:cNvSpPr>
            <p:nvPr/>
          </p:nvSpPr>
          <p:spPr bwMode="auto">
            <a:xfrm>
              <a:off x="2184" y="89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37" name="Line 43"/>
            <p:cNvSpPr>
              <a:spLocks noChangeShapeType="1"/>
            </p:cNvSpPr>
            <p:nvPr/>
          </p:nvSpPr>
          <p:spPr bwMode="auto">
            <a:xfrm>
              <a:off x="2510" y="894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38" name="Line 44"/>
            <p:cNvSpPr>
              <a:spLocks noChangeShapeType="1"/>
            </p:cNvSpPr>
            <p:nvPr/>
          </p:nvSpPr>
          <p:spPr bwMode="auto">
            <a:xfrm>
              <a:off x="2838" y="898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39" name="Line 45"/>
            <p:cNvSpPr>
              <a:spLocks noChangeShapeType="1"/>
            </p:cNvSpPr>
            <p:nvPr/>
          </p:nvSpPr>
          <p:spPr bwMode="auto">
            <a:xfrm>
              <a:off x="3172" y="89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40" name="Line 46"/>
            <p:cNvSpPr>
              <a:spLocks noChangeShapeType="1"/>
            </p:cNvSpPr>
            <p:nvPr/>
          </p:nvSpPr>
          <p:spPr bwMode="auto">
            <a:xfrm>
              <a:off x="3492" y="89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41" name="Line 47"/>
            <p:cNvSpPr>
              <a:spLocks noChangeShapeType="1"/>
            </p:cNvSpPr>
            <p:nvPr/>
          </p:nvSpPr>
          <p:spPr bwMode="auto">
            <a:xfrm>
              <a:off x="3824" y="898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42" name="Line 48"/>
            <p:cNvSpPr>
              <a:spLocks noChangeShapeType="1"/>
            </p:cNvSpPr>
            <p:nvPr/>
          </p:nvSpPr>
          <p:spPr bwMode="auto">
            <a:xfrm>
              <a:off x="4142" y="892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43" name="Line 49"/>
            <p:cNvSpPr>
              <a:spLocks noChangeShapeType="1"/>
            </p:cNvSpPr>
            <p:nvPr/>
          </p:nvSpPr>
          <p:spPr bwMode="auto">
            <a:xfrm>
              <a:off x="4460" y="892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44" name="Line 50"/>
            <p:cNvSpPr>
              <a:spLocks noChangeShapeType="1"/>
            </p:cNvSpPr>
            <p:nvPr/>
          </p:nvSpPr>
          <p:spPr bwMode="auto">
            <a:xfrm>
              <a:off x="4766" y="886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6409" name="Group 51"/>
          <p:cNvGrpSpPr>
            <a:grpSpLocks/>
          </p:cNvGrpSpPr>
          <p:nvPr/>
        </p:nvGrpSpPr>
        <p:grpSpPr bwMode="auto">
          <a:xfrm>
            <a:off x="2463800" y="2009775"/>
            <a:ext cx="6149975" cy="2867025"/>
            <a:chOff x="1552" y="1266"/>
            <a:chExt cx="3874" cy="1806"/>
          </a:xfrm>
        </p:grpSpPr>
        <p:sp>
          <p:nvSpPr>
            <p:cNvPr id="16423" name="Freeform 52"/>
            <p:cNvSpPr>
              <a:spLocks noChangeArrowheads="1"/>
            </p:cNvSpPr>
            <p:nvPr/>
          </p:nvSpPr>
          <p:spPr bwMode="auto">
            <a:xfrm>
              <a:off x="1552" y="1452"/>
              <a:ext cx="3208" cy="1620"/>
            </a:xfrm>
            <a:custGeom>
              <a:avLst/>
              <a:gdLst>
                <a:gd name="T0" fmla="*/ 0 w 3209"/>
                <a:gd name="T1" fmla="*/ 1619 h 1621"/>
                <a:gd name="T2" fmla="*/ 64 w 3209"/>
                <a:gd name="T3" fmla="*/ 404 h 1621"/>
                <a:gd name="T4" fmla="*/ 199 w 3209"/>
                <a:gd name="T5" fmla="*/ 114 h 1621"/>
                <a:gd name="T6" fmla="*/ 840 w 3209"/>
                <a:gd name="T7" fmla="*/ 73 h 1621"/>
                <a:gd name="T8" fmla="*/ 3207 w 3209"/>
                <a:gd name="T9" fmla="*/ 0 h 16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9"/>
                <a:gd name="T16" fmla="*/ 0 h 1621"/>
                <a:gd name="T17" fmla="*/ 3209 w 3209"/>
                <a:gd name="T18" fmla="*/ 1621 h 16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9" h="1621">
                  <a:moveTo>
                    <a:pt x="0" y="1621"/>
                  </a:moveTo>
                  <a:cubicBezTo>
                    <a:pt x="11" y="1416"/>
                    <a:pt x="31" y="655"/>
                    <a:pt x="64" y="404"/>
                  </a:cubicBezTo>
                  <a:cubicBezTo>
                    <a:pt x="97" y="153"/>
                    <a:pt x="70" y="169"/>
                    <a:pt x="199" y="114"/>
                  </a:cubicBezTo>
                  <a:cubicBezTo>
                    <a:pt x="328" y="59"/>
                    <a:pt x="338" y="92"/>
                    <a:pt x="840" y="73"/>
                  </a:cubicBezTo>
                  <a:cubicBezTo>
                    <a:pt x="1342" y="54"/>
                    <a:pt x="2716" y="15"/>
                    <a:pt x="3209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24" name="Text Box 53"/>
            <p:cNvSpPr txBox="1">
              <a:spLocks noChangeArrowheads="1"/>
            </p:cNvSpPr>
            <p:nvPr/>
          </p:nvSpPr>
          <p:spPr bwMode="auto">
            <a:xfrm>
              <a:off x="4738" y="1266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80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16410" name="Group 54"/>
          <p:cNvGrpSpPr>
            <a:grpSpLocks/>
          </p:cNvGrpSpPr>
          <p:nvPr/>
        </p:nvGrpSpPr>
        <p:grpSpPr bwMode="auto">
          <a:xfrm>
            <a:off x="2463800" y="2587625"/>
            <a:ext cx="6149975" cy="2289175"/>
            <a:chOff x="1552" y="1630"/>
            <a:chExt cx="3874" cy="1442"/>
          </a:xfrm>
        </p:grpSpPr>
        <p:sp>
          <p:nvSpPr>
            <p:cNvPr id="16421" name="Freeform 55"/>
            <p:cNvSpPr>
              <a:spLocks noChangeArrowheads="1"/>
            </p:cNvSpPr>
            <p:nvPr/>
          </p:nvSpPr>
          <p:spPr bwMode="auto">
            <a:xfrm>
              <a:off x="1552" y="1820"/>
              <a:ext cx="3222" cy="1252"/>
            </a:xfrm>
            <a:custGeom>
              <a:avLst/>
              <a:gdLst>
                <a:gd name="T0" fmla="*/ 0 w 3223"/>
                <a:gd name="T1" fmla="*/ 1251 h 1253"/>
                <a:gd name="T2" fmla="*/ 50 w 3223"/>
                <a:gd name="T3" fmla="*/ 412 h 1253"/>
                <a:gd name="T4" fmla="*/ 185 w 3223"/>
                <a:gd name="T5" fmla="*/ 122 h 1253"/>
                <a:gd name="T6" fmla="*/ 826 w 3223"/>
                <a:gd name="T7" fmla="*/ 81 h 1253"/>
                <a:gd name="T8" fmla="*/ 3221 w 3223"/>
                <a:gd name="T9" fmla="*/ 0 h 1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3"/>
                <a:gd name="T16" fmla="*/ 0 h 1253"/>
                <a:gd name="T17" fmla="*/ 3223 w 3223"/>
                <a:gd name="T18" fmla="*/ 1253 h 1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3" h="1253">
                  <a:moveTo>
                    <a:pt x="0" y="1253"/>
                  </a:moveTo>
                  <a:cubicBezTo>
                    <a:pt x="7" y="1113"/>
                    <a:pt x="19" y="600"/>
                    <a:pt x="50" y="412"/>
                  </a:cubicBezTo>
                  <a:cubicBezTo>
                    <a:pt x="81" y="224"/>
                    <a:pt x="56" y="177"/>
                    <a:pt x="185" y="122"/>
                  </a:cubicBezTo>
                  <a:cubicBezTo>
                    <a:pt x="314" y="67"/>
                    <a:pt x="320" y="101"/>
                    <a:pt x="826" y="81"/>
                  </a:cubicBezTo>
                  <a:cubicBezTo>
                    <a:pt x="1332" y="61"/>
                    <a:pt x="2724" y="17"/>
                    <a:pt x="3223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22" name="Text Box 56"/>
            <p:cNvSpPr txBox="1">
              <a:spLocks noChangeArrowheads="1"/>
            </p:cNvSpPr>
            <p:nvPr/>
          </p:nvSpPr>
          <p:spPr bwMode="auto">
            <a:xfrm>
              <a:off x="4738" y="1630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60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16411" name="Group 57"/>
          <p:cNvGrpSpPr>
            <a:grpSpLocks/>
          </p:cNvGrpSpPr>
          <p:nvPr/>
        </p:nvGrpSpPr>
        <p:grpSpPr bwMode="auto">
          <a:xfrm>
            <a:off x="2460625" y="3209925"/>
            <a:ext cx="6169025" cy="1682750"/>
            <a:chOff x="1550" y="2022"/>
            <a:chExt cx="3886" cy="1060"/>
          </a:xfrm>
        </p:grpSpPr>
        <p:sp>
          <p:nvSpPr>
            <p:cNvPr id="16419" name="Freeform 58"/>
            <p:cNvSpPr>
              <a:spLocks noChangeArrowheads="1"/>
            </p:cNvSpPr>
            <p:nvPr/>
          </p:nvSpPr>
          <p:spPr bwMode="auto">
            <a:xfrm>
              <a:off x="1550" y="2212"/>
              <a:ext cx="3214" cy="870"/>
            </a:xfrm>
            <a:custGeom>
              <a:avLst/>
              <a:gdLst>
                <a:gd name="T0" fmla="*/ 0 w 3214"/>
                <a:gd name="T1" fmla="*/ 870 h 870"/>
                <a:gd name="T2" fmla="*/ 47 w 3214"/>
                <a:gd name="T3" fmla="*/ 385 h 870"/>
                <a:gd name="T4" fmla="*/ 182 w 3214"/>
                <a:gd name="T5" fmla="*/ 95 h 870"/>
                <a:gd name="T6" fmla="*/ 823 w 3214"/>
                <a:gd name="T7" fmla="*/ 54 h 870"/>
                <a:gd name="T8" fmla="*/ 3214 w 3214"/>
                <a:gd name="T9" fmla="*/ 0 h 8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4"/>
                <a:gd name="T16" fmla="*/ 0 h 870"/>
                <a:gd name="T17" fmla="*/ 3214 w 3214"/>
                <a:gd name="T18" fmla="*/ 870 h 8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4" h="870">
                  <a:moveTo>
                    <a:pt x="0" y="870"/>
                  </a:moveTo>
                  <a:cubicBezTo>
                    <a:pt x="6" y="789"/>
                    <a:pt x="17" y="514"/>
                    <a:pt x="47" y="385"/>
                  </a:cubicBezTo>
                  <a:cubicBezTo>
                    <a:pt x="77" y="256"/>
                    <a:pt x="53" y="150"/>
                    <a:pt x="182" y="95"/>
                  </a:cubicBezTo>
                  <a:cubicBezTo>
                    <a:pt x="311" y="40"/>
                    <a:pt x="318" y="70"/>
                    <a:pt x="823" y="54"/>
                  </a:cubicBezTo>
                  <a:cubicBezTo>
                    <a:pt x="1328" y="38"/>
                    <a:pt x="2716" y="11"/>
                    <a:pt x="3214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20" name="Text Box 59"/>
            <p:cNvSpPr txBox="1">
              <a:spLocks noChangeArrowheads="1"/>
            </p:cNvSpPr>
            <p:nvPr/>
          </p:nvSpPr>
          <p:spPr bwMode="auto">
            <a:xfrm>
              <a:off x="4750" y="2022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40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sp>
        <p:nvSpPr>
          <p:cNvPr id="27708" name="Line 60"/>
          <p:cNvSpPr>
            <a:spLocks noChangeShapeType="1"/>
          </p:cNvSpPr>
          <p:nvPr/>
        </p:nvSpPr>
        <p:spPr bwMode="auto">
          <a:xfrm>
            <a:off x="2447925" y="3790950"/>
            <a:ext cx="3101975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7709" name="Line 61"/>
          <p:cNvSpPr>
            <a:spLocks noChangeShapeType="1"/>
          </p:cNvSpPr>
          <p:nvPr/>
        </p:nvSpPr>
        <p:spPr bwMode="auto">
          <a:xfrm>
            <a:off x="2444750" y="2921000"/>
            <a:ext cx="3121025" cy="1936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414" name="Text Box 62"/>
          <p:cNvSpPr txBox="1">
            <a:spLocks noChangeArrowheads="1"/>
          </p:cNvSpPr>
          <p:nvPr/>
        </p:nvSpPr>
        <p:spPr bwMode="auto">
          <a:xfrm>
            <a:off x="250825" y="187325"/>
            <a:ext cx="8710613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500" b="1"/>
              <a:t>Existem duas linhas de carga para um amplificador carregado.</a:t>
            </a:r>
          </a:p>
        </p:txBody>
      </p:sp>
      <p:sp>
        <p:nvSpPr>
          <p:cNvPr id="27711" name="Text Box 63"/>
          <p:cNvSpPr txBox="1">
            <a:spLocks noChangeArrowheads="1"/>
          </p:cNvSpPr>
          <p:nvPr/>
        </p:nvSpPr>
        <p:spPr bwMode="auto">
          <a:xfrm>
            <a:off x="2486025" y="3851275"/>
            <a:ext cx="6223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/>
              <a:t>CC</a:t>
            </a:r>
          </a:p>
        </p:txBody>
      </p:sp>
      <p:sp>
        <p:nvSpPr>
          <p:cNvPr id="27712" name="Text Box 64"/>
          <p:cNvSpPr txBox="1">
            <a:spLocks noChangeArrowheads="1"/>
          </p:cNvSpPr>
          <p:nvPr/>
        </p:nvSpPr>
        <p:spPr bwMode="auto">
          <a:xfrm>
            <a:off x="3181350" y="3089275"/>
            <a:ext cx="29083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>
                <a:solidFill>
                  <a:srgbClr val="FF0000"/>
                </a:solidFill>
              </a:rPr>
              <a:t>CA TEMPORÁRIO </a:t>
            </a:r>
          </a:p>
        </p:txBody>
      </p:sp>
      <p:sp>
        <p:nvSpPr>
          <p:cNvPr id="27713" name="Text Box 65"/>
          <p:cNvSpPr txBox="1">
            <a:spLocks noChangeArrowheads="1"/>
          </p:cNvSpPr>
          <p:nvPr/>
        </p:nvSpPr>
        <p:spPr bwMode="auto">
          <a:xfrm>
            <a:off x="1806575" y="774700"/>
            <a:ext cx="5668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/>
              <a:t>A reta de carga CC conecta V</a:t>
            </a:r>
            <a:r>
              <a:rPr kumimoji="0" lang="en-US" b="1" baseline="-25000"/>
              <a:t>CC</a:t>
            </a:r>
            <a:r>
              <a:rPr kumimoji="0" lang="en-US" b="1"/>
              <a:t> e I</a:t>
            </a:r>
            <a:r>
              <a:rPr kumimoji="0" lang="en-US" b="1" baseline="-25000"/>
              <a:t>SAT(CC)</a:t>
            </a:r>
            <a:r>
              <a:rPr kumimoji="0" lang="en-US" b="1"/>
              <a:t>.</a:t>
            </a:r>
          </a:p>
        </p:txBody>
      </p:sp>
      <p:sp>
        <p:nvSpPr>
          <p:cNvPr id="27714" name="Text Box 66"/>
          <p:cNvSpPr txBox="1">
            <a:spLocks noChangeArrowheads="1"/>
          </p:cNvSpPr>
          <p:nvPr/>
        </p:nvSpPr>
        <p:spPr bwMode="auto">
          <a:xfrm>
            <a:off x="1219200" y="5889625"/>
            <a:ext cx="7556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 dirty="0" err="1">
                <a:solidFill>
                  <a:srgbClr val="FF0000"/>
                </a:solidFill>
              </a:rPr>
              <a:t>Uma</a:t>
            </a:r>
            <a:r>
              <a:rPr kumimoji="0" lang="en-US" b="1" dirty="0">
                <a:solidFill>
                  <a:srgbClr val="FF0000"/>
                </a:solidFill>
              </a:rPr>
              <a:t> </a:t>
            </a:r>
            <a:r>
              <a:rPr kumimoji="0" lang="en-US" b="1" dirty="0" err="1">
                <a:solidFill>
                  <a:srgbClr val="FF0000"/>
                </a:solidFill>
              </a:rPr>
              <a:t>reta</a:t>
            </a:r>
            <a:r>
              <a:rPr kumimoji="0" lang="en-US" b="1" dirty="0">
                <a:solidFill>
                  <a:srgbClr val="FF0000"/>
                </a:solidFill>
              </a:rPr>
              <a:t> de </a:t>
            </a:r>
            <a:r>
              <a:rPr kumimoji="0" lang="en-US" b="1" dirty="0" err="1">
                <a:solidFill>
                  <a:srgbClr val="FF0000"/>
                </a:solidFill>
              </a:rPr>
              <a:t>carga</a:t>
            </a:r>
            <a:r>
              <a:rPr kumimoji="0" lang="en-US" b="1" dirty="0">
                <a:solidFill>
                  <a:srgbClr val="FF0000"/>
                </a:solidFill>
              </a:rPr>
              <a:t> CA </a:t>
            </a:r>
            <a:r>
              <a:rPr kumimoji="0" lang="en-US" b="1" i="1" dirty="0" err="1">
                <a:solidFill>
                  <a:srgbClr val="FF0000"/>
                </a:solidFill>
              </a:rPr>
              <a:t>temporária</a:t>
            </a:r>
            <a:r>
              <a:rPr kumimoji="0" lang="en-US" b="1" dirty="0">
                <a:solidFill>
                  <a:srgbClr val="FF0000"/>
                </a:solidFill>
              </a:rPr>
              <a:t> </a:t>
            </a:r>
            <a:r>
              <a:rPr kumimoji="0" lang="en-US" b="1" dirty="0" err="1">
                <a:solidFill>
                  <a:srgbClr val="FF0000"/>
                </a:solidFill>
              </a:rPr>
              <a:t>conecta</a:t>
            </a:r>
            <a:r>
              <a:rPr kumimoji="0" lang="en-US" b="1" dirty="0">
                <a:solidFill>
                  <a:srgbClr val="FF0000"/>
                </a:solidFill>
              </a:rPr>
              <a:t> V</a:t>
            </a:r>
            <a:r>
              <a:rPr kumimoji="0" lang="en-US" b="1" baseline="-25000" dirty="0">
                <a:solidFill>
                  <a:srgbClr val="FF0000"/>
                </a:solidFill>
              </a:rPr>
              <a:t>CC</a:t>
            </a:r>
            <a:r>
              <a:rPr kumimoji="0" lang="en-US" b="1" dirty="0">
                <a:solidFill>
                  <a:srgbClr val="FF0000"/>
                </a:solidFill>
              </a:rPr>
              <a:t> e I</a:t>
            </a:r>
            <a:r>
              <a:rPr kumimoji="0" lang="en-US" b="1" baseline="-25000" dirty="0">
                <a:solidFill>
                  <a:srgbClr val="FF0000"/>
                </a:solidFill>
              </a:rPr>
              <a:t>SAT(CA)</a:t>
            </a:r>
            <a:r>
              <a:rPr kumimoji="0" lang="en-US" b="1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08" grpId="0" animBg="1"/>
      <p:bldP spid="2770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286000" y="48514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781300" y="48514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289300" y="48514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797300" y="48387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333875" y="485457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8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4762500" y="48514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5308600" y="48514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12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5803900" y="48514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14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6308725" y="48387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16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6819900" y="48514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18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047875" y="417512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2070100" y="373062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2070100" y="332105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2070100" y="2895600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8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1936750" y="2447925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1933575" y="2019300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12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1933575" y="1565275"/>
            <a:ext cx="538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</a:rPr>
              <a:t>14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4676775" y="5289550"/>
            <a:ext cx="2133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</a:rPr>
              <a:t>V</a:t>
            </a:r>
            <a:r>
              <a:rPr kumimoji="0" lang="en-US" sz="2800" b="1" baseline="-25000">
                <a:solidFill>
                  <a:srgbClr val="3333CC"/>
                </a:solidFill>
              </a:rPr>
              <a:t>CE</a:t>
            </a:r>
            <a:r>
              <a:rPr kumimoji="0" lang="en-US" sz="2800" b="1">
                <a:solidFill>
                  <a:srgbClr val="3333CC"/>
                </a:solidFill>
              </a:rPr>
              <a:t> em volts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422275" y="2892425"/>
            <a:ext cx="1677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</a:rPr>
              <a:t>I</a:t>
            </a:r>
            <a:r>
              <a:rPr kumimoji="0" lang="en-US" sz="2800" b="1" baseline="-25000">
                <a:solidFill>
                  <a:srgbClr val="3333CC"/>
                </a:solidFill>
              </a:rPr>
              <a:t>C</a:t>
            </a:r>
            <a:r>
              <a:rPr kumimoji="0" lang="en-US" sz="2800" b="1">
                <a:solidFill>
                  <a:srgbClr val="3333CC"/>
                </a:solidFill>
              </a:rPr>
              <a:t> em mA</a:t>
            </a:r>
          </a:p>
        </p:txBody>
      </p:sp>
      <p:grpSp>
        <p:nvGrpSpPr>
          <p:cNvPr id="17429" name="Group 21"/>
          <p:cNvGrpSpPr>
            <a:grpSpLocks/>
          </p:cNvGrpSpPr>
          <p:nvPr/>
        </p:nvGrpSpPr>
        <p:grpSpPr bwMode="auto">
          <a:xfrm>
            <a:off x="2470150" y="3857625"/>
            <a:ext cx="6143625" cy="1019175"/>
            <a:chOff x="1556" y="2430"/>
            <a:chExt cx="3870" cy="642"/>
          </a:xfrm>
        </p:grpSpPr>
        <p:sp>
          <p:nvSpPr>
            <p:cNvPr id="17476" name="Freeform 22"/>
            <p:cNvSpPr>
              <a:spLocks noChangeArrowheads="1"/>
            </p:cNvSpPr>
            <p:nvPr/>
          </p:nvSpPr>
          <p:spPr bwMode="auto">
            <a:xfrm>
              <a:off x="1556" y="2606"/>
              <a:ext cx="3207" cy="466"/>
            </a:xfrm>
            <a:custGeom>
              <a:avLst/>
              <a:gdLst>
                <a:gd name="T0" fmla="*/ 5 w 3208"/>
                <a:gd name="T1" fmla="*/ 465 h 467"/>
                <a:gd name="T2" fmla="*/ 27 w 3208"/>
                <a:gd name="T3" fmla="*/ 366 h 467"/>
                <a:gd name="T4" fmla="*/ 167 w 3208"/>
                <a:gd name="T5" fmla="*/ 83 h 467"/>
                <a:gd name="T6" fmla="*/ 746 w 3208"/>
                <a:gd name="T7" fmla="*/ 21 h 467"/>
                <a:gd name="T8" fmla="*/ 3206 w 3208"/>
                <a:gd name="T9" fmla="*/ 0 h 4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8"/>
                <a:gd name="T16" fmla="*/ 0 h 467"/>
                <a:gd name="T17" fmla="*/ 3208 w 3208"/>
                <a:gd name="T18" fmla="*/ 467 h 4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8" h="467">
                  <a:moveTo>
                    <a:pt x="5" y="467"/>
                  </a:moveTo>
                  <a:cubicBezTo>
                    <a:pt x="7" y="451"/>
                    <a:pt x="0" y="432"/>
                    <a:pt x="27" y="368"/>
                  </a:cubicBezTo>
                  <a:cubicBezTo>
                    <a:pt x="54" y="304"/>
                    <a:pt x="47" y="141"/>
                    <a:pt x="167" y="83"/>
                  </a:cubicBezTo>
                  <a:cubicBezTo>
                    <a:pt x="287" y="25"/>
                    <a:pt x="239" y="35"/>
                    <a:pt x="746" y="21"/>
                  </a:cubicBezTo>
                  <a:cubicBezTo>
                    <a:pt x="1253" y="7"/>
                    <a:pt x="2695" y="4"/>
                    <a:pt x="3208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7" name="Text Box 23"/>
            <p:cNvSpPr txBox="1">
              <a:spLocks noChangeArrowheads="1"/>
            </p:cNvSpPr>
            <p:nvPr/>
          </p:nvSpPr>
          <p:spPr bwMode="auto">
            <a:xfrm>
              <a:off x="4739" y="2430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20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17430" name="Group 24"/>
          <p:cNvGrpSpPr>
            <a:grpSpLocks/>
          </p:cNvGrpSpPr>
          <p:nvPr/>
        </p:nvGrpSpPr>
        <p:grpSpPr bwMode="auto">
          <a:xfrm>
            <a:off x="2457450" y="4597400"/>
            <a:ext cx="5984875" cy="517525"/>
            <a:chOff x="1548" y="2896"/>
            <a:chExt cx="3770" cy="326"/>
          </a:xfrm>
        </p:grpSpPr>
        <p:sp>
          <p:nvSpPr>
            <p:cNvPr id="17474" name="Line 25"/>
            <p:cNvSpPr>
              <a:spLocks noChangeShapeType="1"/>
            </p:cNvSpPr>
            <p:nvPr/>
          </p:nvSpPr>
          <p:spPr bwMode="auto">
            <a:xfrm>
              <a:off x="1548" y="3059"/>
              <a:ext cx="3216" cy="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5" name="Text Box 26"/>
            <p:cNvSpPr txBox="1">
              <a:spLocks noChangeArrowheads="1"/>
            </p:cNvSpPr>
            <p:nvPr/>
          </p:nvSpPr>
          <p:spPr bwMode="auto">
            <a:xfrm>
              <a:off x="4742" y="2896"/>
              <a:ext cx="57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17431" name="Group 27"/>
          <p:cNvGrpSpPr>
            <a:grpSpLocks/>
          </p:cNvGrpSpPr>
          <p:nvPr/>
        </p:nvGrpSpPr>
        <p:grpSpPr bwMode="auto">
          <a:xfrm>
            <a:off x="2457450" y="1450975"/>
            <a:ext cx="6334125" cy="3409950"/>
            <a:chOff x="1548" y="914"/>
            <a:chExt cx="3990" cy="2148"/>
          </a:xfrm>
        </p:grpSpPr>
        <p:sp>
          <p:nvSpPr>
            <p:cNvPr id="17472" name="Freeform 28"/>
            <p:cNvSpPr>
              <a:spLocks noChangeArrowheads="1"/>
            </p:cNvSpPr>
            <p:nvPr/>
          </p:nvSpPr>
          <p:spPr bwMode="auto">
            <a:xfrm>
              <a:off x="1548" y="1096"/>
              <a:ext cx="3226" cy="1966"/>
            </a:xfrm>
            <a:custGeom>
              <a:avLst/>
              <a:gdLst>
                <a:gd name="T0" fmla="*/ 0 w 3227"/>
                <a:gd name="T1" fmla="*/ 1966 h 1966"/>
                <a:gd name="T2" fmla="*/ 82 w 3227"/>
                <a:gd name="T3" fmla="*/ 404 h 1966"/>
                <a:gd name="T4" fmla="*/ 217 w 3227"/>
                <a:gd name="T5" fmla="*/ 114 h 1966"/>
                <a:gd name="T6" fmla="*/ 858 w 3227"/>
                <a:gd name="T7" fmla="*/ 73 h 1966"/>
                <a:gd name="T8" fmla="*/ 3225 w 3227"/>
                <a:gd name="T9" fmla="*/ 0 h 19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7"/>
                <a:gd name="T16" fmla="*/ 0 h 1966"/>
                <a:gd name="T17" fmla="*/ 3227 w 3227"/>
                <a:gd name="T18" fmla="*/ 1966 h 19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7" h="1966">
                  <a:moveTo>
                    <a:pt x="0" y="1966"/>
                  </a:moveTo>
                  <a:cubicBezTo>
                    <a:pt x="14" y="1706"/>
                    <a:pt x="46" y="713"/>
                    <a:pt x="82" y="404"/>
                  </a:cubicBezTo>
                  <a:cubicBezTo>
                    <a:pt x="118" y="95"/>
                    <a:pt x="88" y="169"/>
                    <a:pt x="217" y="114"/>
                  </a:cubicBezTo>
                  <a:cubicBezTo>
                    <a:pt x="346" y="59"/>
                    <a:pt x="356" y="92"/>
                    <a:pt x="858" y="73"/>
                  </a:cubicBezTo>
                  <a:cubicBezTo>
                    <a:pt x="1360" y="54"/>
                    <a:pt x="2734" y="15"/>
                    <a:pt x="3227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3" name="Text Box 29"/>
            <p:cNvSpPr txBox="1">
              <a:spLocks noChangeArrowheads="1"/>
            </p:cNvSpPr>
            <p:nvPr/>
          </p:nvSpPr>
          <p:spPr bwMode="auto">
            <a:xfrm>
              <a:off x="4740" y="914"/>
              <a:ext cx="79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100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17432" name="Group 30"/>
          <p:cNvGrpSpPr>
            <a:grpSpLocks/>
          </p:cNvGrpSpPr>
          <p:nvPr/>
        </p:nvGrpSpPr>
        <p:grpSpPr bwMode="auto">
          <a:xfrm>
            <a:off x="2438400" y="1406525"/>
            <a:ext cx="5137150" cy="3495675"/>
            <a:chOff x="1536" y="886"/>
            <a:chExt cx="3236" cy="2202"/>
          </a:xfrm>
        </p:grpSpPr>
        <p:sp>
          <p:nvSpPr>
            <p:cNvPr id="17452" name="Line 31"/>
            <p:cNvSpPr>
              <a:spLocks noChangeShapeType="1"/>
            </p:cNvSpPr>
            <p:nvPr/>
          </p:nvSpPr>
          <p:spPr bwMode="auto">
            <a:xfrm>
              <a:off x="1536" y="886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3" name="Line 32"/>
            <p:cNvSpPr>
              <a:spLocks noChangeShapeType="1"/>
            </p:cNvSpPr>
            <p:nvPr/>
          </p:nvSpPr>
          <p:spPr bwMode="auto">
            <a:xfrm>
              <a:off x="1538" y="888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4" name="Line 33"/>
            <p:cNvSpPr>
              <a:spLocks noChangeShapeType="1"/>
            </p:cNvSpPr>
            <p:nvPr/>
          </p:nvSpPr>
          <p:spPr bwMode="auto">
            <a:xfrm>
              <a:off x="1540" y="1160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5" name="Line 34"/>
            <p:cNvSpPr>
              <a:spLocks noChangeShapeType="1"/>
            </p:cNvSpPr>
            <p:nvPr/>
          </p:nvSpPr>
          <p:spPr bwMode="auto">
            <a:xfrm>
              <a:off x="1540" y="1434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6" name="Line 35"/>
            <p:cNvSpPr>
              <a:spLocks noChangeShapeType="1"/>
            </p:cNvSpPr>
            <p:nvPr/>
          </p:nvSpPr>
          <p:spPr bwMode="auto">
            <a:xfrm>
              <a:off x="1540" y="1708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7" name="Line 36"/>
            <p:cNvSpPr>
              <a:spLocks noChangeShapeType="1"/>
            </p:cNvSpPr>
            <p:nvPr/>
          </p:nvSpPr>
          <p:spPr bwMode="auto">
            <a:xfrm>
              <a:off x="1540" y="1980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8" name="Line 37"/>
            <p:cNvSpPr>
              <a:spLocks noChangeShapeType="1"/>
            </p:cNvSpPr>
            <p:nvPr/>
          </p:nvSpPr>
          <p:spPr bwMode="auto">
            <a:xfrm>
              <a:off x="1540" y="2254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9" name="Line 38"/>
            <p:cNvSpPr>
              <a:spLocks noChangeShapeType="1"/>
            </p:cNvSpPr>
            <p:nvPr/>
          </p:nvSpPr>
          <p:spPr bwMode="auto">
            <a:xfrm>
              <a:off x="1540" y="2528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0" name="Line 39"/>
            <p:cNvSpPr>
              <a:spLocks noChangeShapeType="1"/>
            </p:cNvSpPr>
            <p:nvPr/>
          </p:nvSpPr>
          <p:spPr bwMode="auto">
            <a:xfrm>
              <a:off x="1540" y="2802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1" name="Line 40"/>
            <p:cNvSpPr>
              <a:spLocks noChangeShapeType="1"/>
            </p:cNvSpPr>
            <p:nvPr/>
          </p:nvSpPr>
          <p:spPr bwMode="auto">
            <a:xfrm>
              <a:off x="1540" y="3076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2" name="Line 41"/>
            <p:cNvSpPr>
              <a:spLocks noChangeShapeType="1"/>
            </p:cNvSpPr>
            <p:nvPr/>
          </p:nvSpPr>
          <p:spPr bwMode="auto">
            <a:xfrm>
              <a:off x="1858" y="896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3" name="Line 42"/>
            <p:cNvSpPr>
              <a:spLocks noChangeShapeType="1"/>
            </p:cNvSpPr>
            <p:nvPr/>
          </p:nvSpPr>
          <p:spPr bwMode="auto">
            <a:xfrm>
              <a:off x="2184" y="89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4" name="Line 43"/>
            <p:cNvSpPr>
              <a:spLocks noChangeShapeType="1"/>
            </p:cNvSpPr>
            <p:nvPr/>
          </p:nvSpPr>
          <p:spPr bwMode="auto">
            <a:xfrm>
              <a:off x="2510" y="894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5" name="Line 44"/>
            <p:cNvSpPr>
              <a:spLocks noChangeShapeType="1"/>
            </p:cNvSpPr>
            <p:nvPr/>
          </p:nvSpPr>
          <p:spPr bwMode="auto">
            <a:xfrm>
              <a:off x="2838" y="898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6" name="Line 45"/>
            <p:cNvSpPr>
              <a:spLocks noChangeShapeType="1"/>
            </p:cNvSpPr>
            <p:nvPr/>
          </p:nvSpPr>
          <p:spPr bwMode="auto">
            <a:xfrm>
              <a:off x="3172" y="89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7" name="Line 46"/>
            <p:cNvSpPr>
              <a:spLocks noChangeShapeType="1"/>
            </p:cNvSpPr>
            <p:nvPr/>
          </p:nvSpPr>
          <p:spPr bwMode="auto">
            <a:xfrm>
              <a:off x="3492" y="89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8" name="Line 47"/>
            <p:cNvSpPr>
              <a:spLocks noChangeShapeType="1"/>
            </p:cNvSpPr>
            <p:nvPr/>
          </p:nvSpPr>
          <p:spPr bwMode="auto">
            <a:xfrm>
              <a:off x="3824" y="898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9" name="Line 48"/>
            <p:cNvSpPr>
              <a:spLocks noChangeShapeType="1"/>
            </p:cNvSpPr>
            <p:nvPr/>
          </p:nvSpPr>
          <p:spPr bwMode="auto">
            <a:xfrm>
              <a:off x="4142" y="892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0" name="Line 49"/>
            <p:cNvSpPr>
              <a:spLocks noChangeShapeType="1"/>
            </p:cNvSpPr>
            <p:nvPr/>
          </p:nvSpPr>
          <p:spPr bwMode="auto">
            <a:xfrm>
              <a:off x="4460" y="892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71" name="Line 50"/>
            <p:cNvSpPr>
              <a:spLocks noChangeShapeType="1"/>
            </p:cNvSpPr>
            <p:nvPr/>
          </p:nvSpPr>
          <p:spPr bwMode="auto">
            <a:xfrm>
              <a:off x="4766" y="886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433" name="Group 51"/>
          <p:cNvGrpSpPr>
            <a:grpSpLocks/>
          </p:cNvGrpSpPr>
          <p:nvPr/>
        </p:nvGrpSpPr>
        <p:grpSpPr bwMode="auto">
          <a:xfrm>
            <a:off x="2463800" y="2009775"/>
            <a:ext cx="6149975" cy="2867025"/>
            <a:chOff x="1552" y="1266"/>
            <a:chExt cx="3874" cy="1806"/>
          </a:xfrm>
        </p:grpSpPr>
        <p:sp>
          <p:nvSpPr>
            <p:cNvPr id="17450" name="Freeform 52"/>
            <p:cNvSpPr>
              <a:spLocks noChangeArrowheads="1"/>
            </p:cNvSpPr>
            <p:nvPr/>
          </p:nvSpPr>
          <p:spPr bwMode="auto">
            <a:xfrm>
              <a:off x="1552" y="1452"/>
              <a:ext cx="3208" cy="1620"/>
            </a:xfrm>
            <a:custGeom>
              <a:avLst/>
              <a:gdLst>
                <a:gd name="T0" fmla="*/ 0 w 3209"/>
                <a:gd name="T1" fmla="*/ 1619 h 1621"/>
                <a:gd name="T2" fmla="*/ 64 w 3209"/>
                <a:gd name="T3" fmla="*/ 404 h 1621"/>
                <a:gd name="T4" fmla="*/ 199 w 3209"/>
                <a:gd name="T5" fmla="*/ 114 h 1621"/>
                <a:gd name="T6" fmla="*/ 840 w 3209"/>
                <a:gd name="T7" fmla="*/ 73 h 1621"/>
                <a:gd name="T8" fmla="*/ 3207 w 3209"/>
                <a:gd name="T9" fmla="*/ 0 h 16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9"/>
                <a:gd name="T16" fmla="*/ 0 h 1621"/>
                <a:gd name="T17" fmla="*/ 3209 w 3209"/>
                <a:gd name="T18" fmla="*/ 1621 h 16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9" h="1621">
                  <a:moveTo>
                    <a:pt x="0" y="1621"/>
                  </a:moveTo>
                  <a:cubicBezTo>
                    <a:pt x="11" y="1416"/>
                    <a:pt x="31" y="655"/>
                    <a:pt x="64" y="404"/>
                  </a:cubicBezTo>
                  <a:cubicBezTo>
                    <a:pt x="97" y="153"/>
                    <a:pt x="70" y="169"/>
                    <a:pt x="199" y="114"/>
                  </a:cubicBezTo>
                  <a:cubicBezTo>
                    <a:pt x="328" y="59"/>
                    <a:pt x="338" y="92"/>
                    <a:pt x="840" y="73"/>
                  </a:cubicBezTo>
                  <a:cubicBezTo>
                    <a:pt x="1342" y="54"/>
                    <a:pt x="2716" y="15"/>
                    <a:pt x="3209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1" name="Text Box 53"/>
            <p:cNvSpPr txBox="1">
              <a:spLocks noChangeArrowheads="1"/>
            </p:cNvSpPr>
            <p:nvPr/>
          </p:nvSpPr>
          <p:spPr bwMode="auto">
            <a:xfrm>
              <a:off x="4738" y="1266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80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17434" name="Group 54"/>
          <p:cNvGrpSpPr>
            <a:grpSpLocks/>
          </p:cNvGrpSpPr>
          <p:nvPr/>
        </p:nvGrpSpPr>
        <p:grpSpPr bwMode="auto">
          <a:xfrm>
            <a:off x="2463800" y="2587625"/>
            <a:ext cx="6149975" cy="2289175"/>
            <a:chOff x="1552" y="1630"/>
            <a:chExt cx="3874" cy="1442"/>
          </a:xfrm>
        </p:grpSpPr>
        <p:sp>
          <p:nvSpPr>
            <p:cNvPr id="17448" name="Freeform 55"/>
            <p:cNvSpPr>
              <a:spLocks noChangeArrowheads="1"/>
            </p:cNvSpPr>
            <p:nvPr/>
          </p:nvSpPr>
          <p:spPr bwMode="auto">
            <a:xfrm>
              <a:off x="1552" y="1820"/>
              <a:ext cx="3222" cy="1252"/>
            </a:xfrm>
            <a:custGeom>
              <a:avLst/>
              <a:gdLst>
                <a:gd name="T0" fmla="*/ 0 w 3223"/>
                <a:gd name="T1" fmla="*/ 1251 h 1253"/>
                <a:gd name="T2" fmla="*/ 50 w 3223"/>
                <a:gd name="T3" fmla="*/ 412 h 1253"/>
                <a:gd name="T4" fmla="*/ 185 w 3223"/>
                <a:gd name="T5" fmla="*/ 122 h 1253"/>
                <a:gd name="T6" fmla="*/ 826 w 3223"/>
                <a:gd name="T7" fmla="*/ 81 h 1253"/>
                <a:gd name="T8" fmla="*/ 3221 w 3223"/>
                <a:gd name="T9" fmla="*/ 0 h 1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3"/>
                <a:gd name="T16" fmla="*/ 0 h 1253"/>
                <a:gd name="T17" fmla="*/ 3223 w 3223"/>
                <a:gd name="T18" fmla="*/ 1253 h 1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3" h="1253">
                  <a:moveTo>
                    <a:pt x="0" y="1253"/>
                  </a:moveTo>
                  <a:cubicBezTo>
                    <a:pt x="7" y="1113"/>
                    <a:pt x="19" y="600"/>
                    <a:pt x="50" y="412"/>
                  </a:cubicBezTo>
                  <a:cubicBezTo>
                    <a:pt x="81" y="224"/>
                    <a:pt x="56" y="177"/>
                    <a:pt x="185" y="122"/>
                  </a:cubicBezTo>
                  <a:cubicBezTo>
                    <a:pt x="314" y="67"/>
                    <a:pt x="320" y="101"/>
                    <a:pt x="826" y="81"/>
                  </a:cubicBezTo>
                  <a:cubicBezTo>
                    <a:pt x="1332" y="61"/>
                    <a:pt x="2724" y="17"/>
                    <a:pt x="3223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49" name="Text Box 56"/>
            <p:cNvSpPr txBox="1">
              <a:spLocks noChangeArrowheads="1"/>
            </p:cNvSpPr>
            <p:nvPr/>
          </p:nvSpPr>
          <p:spPr bwMode="auto">
            <a:xfrm>
              <a:off x="4738" y="1630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60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grpSp>
        <p:nvGrpSpPr>
          <p:cNvPr id="17435" name="Group 57"/>
          <p:cNvGrpSpPr>
            <a:grpSpLocks/>
          </p:cNvGrpSpPr>
          <p:nvPr/>
        </p:nvGrpSpPr>
        <p:grpSpPr bwMode="auto">
          <a:xfrm>
            <a:off x="2460625" y="3209925"/>
            <a:ext cx="6169025" cy="1682750"/>
            <a:chOff x="1550" y="2022"/>
            <a:chExt cx="3886" cy="1060"/>
          </a:xfrm>
        </p:grpSpPr>
        <p:sp>
          <p:nvSpPr>
            <p:cNvPr id="17446" name="Freeform 58"/>
            <p:cNvSpPr>
              <a:spLocks noChangeArrowheads="1"/>
            </p:cNvSpPr>
            <p:nvPr/>
          </p:nvSpPr>
          <p:spPr bwMode="auto">
            <a:xfrm>
              <a:off x="1550" y="2212"/>
              <a:ext cx="3214" cy="870"/>
            </a:xfrm>
            <a:custGeom>
              <a:avLst/>
              <a:gdLst>
                <a:gd name="T0" fmla="*/ 0 w 3214"/>
                <a:gd name="T1" fmla="*/ 870 h 870"/>
                <a:gd name="T2" fmla="*/ 47 w 3214"/>
                <a:gd name="T3" fmla="*/ 385 h 870"/>
                <a:gd name="T4" fmla="*/ 182 w 3214"/>
                <a:gd name="T5" fmla="*/ 95 h 870"/>
                <a:gd name="T6" fmla="*/ 823 w 3214"/>
                <a:gd name="T7" fmla="*/ 54 h 870"/>
                <a:gd name="T8" fmla="*/ 3214 w 3214"/>
                <a:gd name="T9" fmla="*/ 0 h 8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4"/>
                <a:gd name="T16" fmla="*/ 0 h 870"/>
                <a:gd name="T17" fmla="*/ 3214 w 3214"/>
                <a:gd name="T18" fmla="*/ 870 h 8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4" h="870">
                  <a:moveTo>
                    <a:pt x="0" y="870"/>
                  </a:moveTo>
                  <a:cubicBezTo>
                    <a:pt x="6" y="789"/>
                    <a:pt x="17" y="514"/>
                    <a:pt x="47" y="385"/>
                  </a:cubicBezTo>
                  <a:cubicBezTo>
                    <a:pt x="77" y="256"/>
                    <a:pt x="53" y="150"/>
                    <a:pt x="182" y="95"/>
                  </a:cubicBezTo>
                  <a:cubicBezTo>
                    <a:pt x="311" y="40"/>
                    <a:pt x="318" y="70"/>
                    <a:pt x="823" y="54"/>
                  </a:cubicBezTo>
                  <a:cubicBezTo>
                    <a:pt x="1328" y="38"/>
                    <a:pt x="2716" y="11"/>
                    <a:pt x="3214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47" name="Text Box 59"/>
            <p:cNvSpPr txBox="1">
              <a:spLocks noChangeArrowheads="1"/>
            </p:cNvSpPr>
            <p:nvPr/>
          </p:nvSpPr>
          <p:spPr bwMode="auto">
            <a:xfrm>
              <a:off x="4750" y="2022"/>
              <a:ext cx="68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</a:rPr>
                <a:t>40 </a:t>
              </a:r>
              <a:r>
                <a:rPr kumimoji="0" lang="en-US" sz="2800">
                  <a:solidFill>
                    <a:srgbClr val="3333CC"/>
                  </a:solidFill>
                  <a:latin typeface="Symbol" pitchFamily="18" charset="2"/>
                </a:rPr>
                <a:t>m</a:t>
              </a:r>
              <a:r>
                <a:rPr kumimoji="0" lang="en-US" sz="2800">
                  <a:solidFill>
                    <a:srgbClr val="3333CC"/>
                  </a:solidFill>
                </a:rPr>
                <a:t>A</a:t>
              </a:r>
            </a:p>
          </p:txBody>
        </p:sp>
      </p:grpSp>
      <p:sp>
        <p:nvSpPr>
          <p:cNvPr id="17436" name="Line 60"/>
          <p:cNvSpPr>
            <a:spLocks noChangeShapeType="1"/>
          </p:cNvSpPr>
          <p:nvPr/>
        </p:nvSpPr>
        <p:spPr bwMode="auto">
          <a:xfrm>
            <a:off x="2447925" y="3794125"/>
            <a:ext cx="3101975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437" name="Line 61"/>
          <p:cNvSpPr>
            <a:spLocks noChangeShapeType="1"/>
          </p:cNvSpPr>
          <p:nvPr/>
        </p:nvSpPr>
        <p:spPr bwMode="auto">
          <a:xfrm>
            <a:off x="2413000" y="2901950"/>
            <a:ext cx="3152775" cy="195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734" name="Line 62"/>
          <p:cNvSpPr>
            <a:spLocks noChangeShapeType="1"/>
          </p:cNvSpPr>
          <p:nvPr/>
        </p:nvSpPr>
        <p:spPr bwMode="auto">
          <a:xfrm flipV="1">
            <a:off x="3806825" y="4257675"/>
            <a:ext cx="0" cy="15271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735" name="Line 63"/>
          <p:cNvSpPr>
            <a:spLocks noChangeShapeType="1"/>
          </p:cNvSpPr>
          <p:nvPr/>
        </p:nvSpPr>
        <p:spPr bwMode="auto">
          <a:xfrm>
            <a:off x="2413000" y="3387725"/>
            <a:ext cx="2413000" cy="1511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736" name="Text Box 64"/>
          <p:cNvSpPr txBox="1">
            <a:spLocks noChangeArrowheads="1"/>
          </p:cNvSpPr>
          <p:nvPr/>
        </p:nvSpPr>
        <p:spPr bwMode="auto">
          <a:xfrm>
            <a:off x="3394075" y="5711825"/>
            <a:ext cx="86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/>
              <a:t>5,3 V</a:t>
            </a:r>
          </a:p>
        </p:txBody>
      </p:sp>
      <p:sp>
        <p:nvSpPr>
          <p:cNvPr id="17441" name="Text Box 65"/>
          <p:cNvSpPr txBox="1">
            <a:spLocks noChangeArrowheads="1"/>
          </p:cNvSpPr>
          <p:nvPr/>
        </p:nvSpPr>
        <p:spPr bwMode="auto">
          <a:xfrm>
            <a:off x="2517775" y="3835400"/>
            <a:ext cx="6223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/>
              <a:t>CC</a:t>
            </a:r>
          </a:p>
        </p:txBody>
      </p:sp>
      <p:sp>
        <p:nvSpPr>
          <p:cNvPr id="28738" name="Text Box 66"/>
          <p:cNvSpPr txBox="1">
            <a:spLocks noChangeArrowheads="1"/>
          </p:cNvSpPr>
          <p:nvPr/>
        </p:nvSpPr>
        <p:spPr bwMode="auto">
          <a:xfrm>
            <a:off x="2562225" y="3187700"/>
            <a:ext cx="6223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>
                <a:solidFill>
                  <a:srgbClr val="3333CC"/>
                </a:solidFill>
              </a:rPr>
              <a:t>CA</a:t>
            </a:r>
          </a:p>
        </p:txBody>
      </p:sp>
      <p:sp>
        <p:nvSpPr>
          <p:cNvPr id="17443" name="Text Box 67"/>
          <p:cNvSpPr txBox="1">
            <a:spLocks noChangeArrowheads="1"/>
          </p:cNvSpPr>
          <p:nvPr/>
        </p:nvSpPr>
        <p:spPr bwMode="auto">
          <a:xfrm>
            <a:off x="4067175" y="3648075"/>
            <a:ext cx="289242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>
                <a:solidFill>
                  <a:srgbClr val="FF0000"/>
                </a:solidFill>
              </a:rPr>
              <a:t>CA TEMPORÁRIA </a:t>
            </a:r>
          </a:p>
        </p:txBody>
      </p:sp>
      <p:sp>
        <p:nvSpPr>
          <p:cNvPr id="17444" name="Text Box 68"/>
          <p:cNvSpPr txBox="1">
            <a:spLocks noChangeArrowheads="1"/>
          </p:cNvSpPr>
          <p:nvPr/>
        </p:nvSpPr>
        <p:spPr bwMode="auto">
          <a:xfrm>
            <a:off x="612774" y="184150"/>
            <a:ext cx="80168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1800" dirty="0">
                <a:latin typeface="Calibri" pitchFamily="34" charset="0"/>
              </a:rPr>
              <a:t>O  V</a:t>
            </a:r>
            <a:r>
              <a:rPr kumimoji="0" lang="en-US" sz="1800" baseline="-25000" dirty="0">
                <a:latin typeface="Calibri" pitchFamily="34" charset="0"/>
              </a:rPr>
              <a:t>CE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quiescente</a:t>
            </a:r>
            <a:r>
              <a:rPr kumimoji="0" lang="en-US" sz="1800" dirty="0">
                <a:latin typeface="Calibri" pitchFamily="34" charset="0"/>
              </a:rPr>
              <a:t> é </a:t>
            </a:r>
            <a:r>
              <a:rPr kumimoji="0" lang="en-US" sz="1800" dirty="0" err="1">
                <a:latin typeface="Calibri" pitchFamily="34" charset="0"/>
              </a:rPr>
              <a:t>projetado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para</a:t>
            </a:r>
            <a:r>
              <a:rPr kumimoji="0" lang="en-US" sz="1800" dirty="0">
                <a:latin typeface="Calibri" pitchFamily="34" charset="0"/>
              </a:rPr>
              <a:t> a </a:t>
            </a:r>
            <a:r>
              <a:rPr kumimoji="0" lang="en-US" sz="1800" dirty="0" err="1">
                <a:latin typeface="Calibri" pitchFamily="34" charset="0"/>
              </a:rPr>
              <a:t>reta</a:t>
            </a:r>
            <a:r>
              <a:rPr kumimoji="0" lang="en-US" sz="1800" dirty="0">
                <a:latin typeface="Calibri" pitchFamily="34" charset="0"/>
              </a:rPr>
              <a:t> de </a:t>
            </a:r>
            <a:r>
              <a:rPr kumimoji="0" lang="en-US" sz="1800" dirty="0" err="1">
                <a:latin typeface="Calibri" pitchFamily="34" charset="0"/>
              </a:rPr>
              <a:t>carga</a:t>
            </a:r>
            <a:r>
              <a:rPr kumimoji="0" lang="en-US" sz="1800" dirty="0">
                <a:latin typeface="Calibri" pitchFamily="34" charset="0"/>
              </a:rPr>
              <a:t> CC </a:t>
            </a:r>
          </a:p>
          <a:p>
            <a:pPr algn="ctr"/>
            <a:r>
              <a:rPr kumimoji="0" lang="en-US" sz="1800" dirty="0" err="1">
                <a:latin typeface="Calibri" pitchFamily="34" charset="0"/>
              </a:rPr>
              <a:t>estabelecer</a:t>
            </a:r>
            <a:r>
              <a:rPr kumimoji="0" lang="en-US" sz="1800" dirty="0">
                <a:latin typeface="Calibri" pitchFamily="34" charset="0"/>
              </a:rPr>
              <a:t> o </a:t>
            </a:r>
            <a:r>
              <a:rPr kumimoji="0" lang="en-US" sz="1800" dirty="0" err="1">
                <a:latin typeface="Calibri" pitchFamily="34" charset="0"/>
              </a:rPr>
              <a:t>ponto</a:t>
            </a:r>
            <a:r>
              <a:rPr kumimoji="0" lang="en-US" sz="1800" dirty="0">
                <a:latin typeface="Calibri" pitchFamily="34" charset="0"/>
              </a:rPr>
              <a:t> Q.  A </a:t>
            </a:r>
            <a:r>
              <a:rPr kumimoji="0" lang="en-US" sz="1800" dirty="0" err="1">
                <a:latin typeface="Calibri" pitchFamily="34" charset="0"/>
              </a:rPr>
              <a:t>reta</a:t>
            </a:r>
            <a:r>
              <a:rPr kumimoji="0" lang="en-US" sz="1800" dirty="0">
                <a:latin typeface="Calibri" pitchFamily="34" charset="0"/>
              </a:rPr>
              <a:t> de </a:t>
            </a:r>
            <a:r>
              <a:rPr kumimoji="0" lang="en-US" sz="1800" dirty="0" err="1">
                <a:latin typeface="Calibri" pitchFamily="34" charset="0"/>
              </a:rPr>
              <a:t>carga</a:t>
            </a:r>
            <a:r>
              <a:rPr kumimoji="0" lang="en-US" sz="1800" dirty="0">
                <a:latin typeface="Calibri" pitchFamily="34" charset="0"/>
              </a:rPr>
              <a:t> CA é </a:t>
            </a:r>
            <a:r>
              <a:rPr kumimoji="0" lang="en-US" sz="1800" dirty="0" err="1">
                <a:latin typeface="Calibri" pitchFamily="34" charset="0"/>
              </a:rPr>
              <a:t>traçada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através</a:t>
            </a:r>
            <a:r>
              <a:rPr kumimoji="0" lang="en-US" sz="1800" dirty="0">
                <a:latin typeface="Calibri" pitchFamily="34" charset="0"/>
              </a:rPr>
              <a:t> </a:t>
            </a:r>
          </a:p>
          <a:p>
            <a:pPr algn="ctr"/>
            <a:r>
              <a:rPr kumimoji="0" lang="en-US" sz="1800" dirty="0">
                <a:latin typeface="Calibri" pitchFamily="34" charset="0"/>
              </a:rPr>
              <a:t>do </a:t>
            </a:r>
            <a:r>
              <a:rPr kumimoji="0" lang="en-US" sz="1800" dirty="0" err="1">
                <a:latin typeface="Calibri" pitchFamily="34" charset="0"/>
              </a:rPr>
              <a:t>ponto</a:t>
            </a:r>
            <a:r>
              <a:rPr kumimoji="0" lang="en-US" sz="1800" dirty="0">
                <a:latin typeface="Calibri" pitchFamily="34" charset="0"/>
              </a:rPr>
              <a:t> Q, </a:t>
            </a:r>
            <a:r>
              <a:rPr kumimoji="0" lang="en-US" sz="1800" dirty="0" err="1">
                <a:latin typeface="Calibri" pitchFamily="34" charset="0"/>
              </a:rPr>
              <a:t>em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paralelo</a:t>
            </a:r>
            <a:r>
              <a:rPr kumimoji="0" lang="en-US" sz="1800" dirty="0">
                <a:latin typeface="Calibri" pitchFamily="34" charset="0"/>
              </a:rPr>
              <a:t> à </a:t>
            </a:r>
            <a:r>
              <a:rPr kumimoji="0" lang="en-US" sz="1800" dirty="0" err="1">
                <a:latin typeface="Calibri" pitchFamily="34" charset="0"/>
              </a:rPr>
              <a:t>reta</a:t>
            </a:r>
            <a:r>
              <a:rPr kumimoji="0" lang="en-US" sz="1800" dirty="0">
                <a:latin typeface="Calibri" pitchFamily="34" charset="0"/>
              </a:rPr>
              <a:t> de </a:t>
            </a:r>
            <a:r>
              <a:rPr kumimoji="0" lang="en-US" sz="1800" dirty="0" err="1">
                <a:latin typeface="Calibri" pitchFamily="34" charset="0"/>
              </a:rPr>
              <a:t>carga</a:t>
            </a:r>
            <a:r>
              <a:rPr kumimoji="0" lang="en-US" sz="1800" dirty="0">
                <a:latin typeface="Calibri" pitchFamily="34" charset="0"/>
              </a:rPr>
              <a:t> CA </a:t>
            </a:r>
            <a:r>
              <a:rPr kumimoji="0" lang="en-US" sz="1800" dirty="0" err="1">
                <a:latin typeface="Calibri" pitchFamily="34" charset="0"/>
              </a:rPr>
              <a:t>temporária</a:t>
            </a:r>
            <a:r>
              <a:rPr kumimoji="0" lang="en-US" sz="1800" dirty="0">
                <a:latin typeface="Calibri" pitchFamily="34" charset="0"/>
              </a:rPr>
              <a:t>.</a:t>
            </a:r>
          </a:p>
        </p:txBody>
      </p:sp>
      <p:sp>
        <p:nvSpPr>
          <p:cNvPr id="28741" name="Oval 69"/>
          <p:cNvSpPr>
            <a:spLocks noChangeAspect="1" noChangeArrowheads="1"/>
          </p:cNvSpPr>
          <p:nvPr/>
        </p:nvSpPr>
        <p:spPr bwMode="auto">
          <a:xfrm>
            <a:off x="3740150" y="4203700"/>
            <a:ext cx="117475" cy="1174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28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28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34" grpId="0" animBg="1"/>
      <p:bldP spid="28735" grpId="0" animBg="1"/>
      <p:bldP spid="287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324100" y="4603750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819400" y="4603750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327400" y="4603750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835400" y="4591050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371975" y="4606925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800600" y="4603750"/>
            <a:ext cx="550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5346700" y="4603750"/>
            <a:ext cx="550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5842000" y="4603750"/>
            <a:ext cx="550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14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6346825" y="4591050"/>
            <a:ext cx="550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16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858000" y="4603750"/>
            <a:ext cx="550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18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2085975" y="3927475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108200" y="3482975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2108200" y="3073400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2108200" y="2647950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1974850" y="2200275"/>
            <a:ext cx="550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1971675" y="1771650"/>
            <a:ext cx="550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1971675" y="1317625"/>
            <a:ext cx="550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14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4714875" y="5041900"/>
            <a:ext cx="1985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V</a:t>
            </a:r>
            <a:r>
              <a:rPr kumimoji="0" lang="en-US" sz="2800" b="1" baseline="-25000">
                <a:solidFill>
                  <a:srgbClr val="3333CC"/>
                </a:solidFill>
                <a:latin typeface="Calibri" pitchFamily="34" charset="0"/>
              </a:rPr>
              <a:t>CE</a:t>
            </a:r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 em volts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460375" y="2644775"/>
            <a:ext cx="15536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I</a:t>
            </a:r>
            <a:r>
              <a:rPr kumimoji="0" lang="en-US" sz="2800" b="1" baseline="-25000">
                <a:solidFill>
                  <a:srgbClr val="3333CC"/>
                </a:solidFill>
                <a:latin typeface="Calibri" pitchFamily="34" charset="0"/>
              </a:rPr>
              <a:t>C</a:t>
            </a:r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 em mA</a:t>
            </a:r>
          </a:p>
        </p:txBody>
      </p:sp>
      <p:grpSp>
        <p:nvGrpSpPr>
          <p:cNvPr id="18453" name="Group 21"/>
          <p:cNvGrpSpPr>
            <a:grpSpLocks/>
          </p:cNvGrpSpPr>
          <p:nvPr/>
        </p:nvGrpSpPr>
        <p:grpSpPr bwMode="auto">
          <a:xfrm>
            <a:off x="2508250" y="3609975"/>
            <a:ext cx="6180138" cy="1019175"/>
            <a:chOff x="1556" y="2430"/>
            <a:chExt cx="3893" cy="642"/>
          </a:xfrm>
        </p:grpSpPr>
        <p:sp>
          <p:nvSpPr>
            <p:cNvPr id="18503" name="Freeform 22"/>
            <p:cNvSpPr>
              <a:spLocks noChangeArrowheads="1"/>
            </p:cNvSpPr>
            <p:nvPr/>
          </p:nvSpPr>
          <p:spPr bwMode="auto">
            <a:xfrm>
              <a:off x="1556" y="2606"/>
              <a:ext cx="3207" cy="466"/>
            </a:xfrm>
            <a:custGeom>
              <a:avLst/>
              <a:gdLst>
                <a:gd name="T0" fmla="*/ 5 w 3208"/>
                <a:gd name="T1" fmla="*/ 465 h 467"/>
                <a:gd name="T2" fmla="*/ 27 w 3208"/>
                <a:gd name="T3" fmla="*/ 366 h 467"/>
                <a:gd name="T4" fmla="*/ 167 w 3208"/>
                <a:gd name="T5" fmla="*/ 83 h 467"/>
                <a:gd name="T6" fmla="*/ 746 w 3208"/>
                <a:gd name="T7" fmla="*/ 21 h 467"/>
                <a:gd name="T8" fmla="*/ 3206 w 3208"/>
                <a:gd name="T9" fmla="*/ 0 h 4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8"/>
                <a:gd name="T16" fmla="*/ 0 h 467"/>
                <a:gd name="T17" fmla="*/ 3208 w 3208"/>
                <a:gd name="T18" fmla="*/ 467 h 4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8" h="467">
                  <a:moveTo>
                    <a:pt x="5" y="467"/>
                  </a:moveTo>
                  <a:cubicBezTo>
                    <a:pt x="7" y="451"/>
                    <a:pt x="0" y="432"/>
                    <a:pt x="27" y="368"/>
                  </a:cubicBezTo>
                  <a:cubicBezTo>
                    <a:pt x="54" y="304"/>
                    <a:pt x="47" y="141"/>
                    <a:pt x="167" y="83"/>
                  </a:cubicBezTo>
                  <a:cubicBezTo>
                    <a:pt x="287" y="25"/>
                    <a:pt x="239" y="35"/>
                    <a:pt x="746" y="21"/>
                  </a:cubicBezTo>
                  <a:cubicBezTo>
                    <a:pt x="1253" y="7"/>
                    <a:pt x="2695" y="4"/>
                    <a:pt x="3208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504" name="Text Box 23"/>
            <p:cNvSpPr txBox="1">
              <a:spLocks noChangeArrowheads="1"/>
            </p:cNvSpPr>
            <p:nvPr/>
          </p:nvSpPr>
          <p:spPr bwMode="auto">
            <a:xfrm>
              <a:off x="4739" y="2430"/>
              <a:ext cx="71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  <a:latin typeface="Calibri" pitchFamily="34" charset="0"/>
                </a:rPr>
                <a:t>20 mA</a:t>
              </a:r>
            </a:p>
          </p:txBody>
        </p:sp>
      </p:grpSp>
      <p:grpSp>
        <p:nvGrpSpPr>
          <p:cNvPr id="18454" name="Group 24"/>
          <p:cNvGrpSpPr>
            <a:grpSpLocks/>
          </p:cNvGrpSpPr>
          <p:nvPr/>
        </p:nvGrpSpPr>
        <p:grpSpPr bwMode="auto">
          <a:xfrm>
            <a:off x="2495550" y="4349750"/>
            <a:ext cx="6015038" cy="523875"/>
            <a:chOff x="1548" y="2896"/>
            <a:chExt cx="3789" cy="330"/>
          </a:xfrm>
        </p:grpSpPr>
        <p:sp>
          <p:nvSpPr>
            <p:cNvPr id="18501" name="Line 25"/>
            <p:cNvSpPr>
              <a:spLocks noChangeShapeType="1"/>
            </p:cNvSpPr>
            <p:nvPr/>
          </p:nvSpPr>
          <p:spPr bwMode="auto">
            <a:xfrm>
              <a:off x="1548" y="3059"/>
              <a:ext cx="3216" cy="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502" name="Text Box 26"/>
            <p:cNvSpPr txBox="1">
              <a:spLocks noChangeArrowheads="1"/>
            </p:cNvSpPr>
            <p:nvPr/>
          </p:nvSpPr>
          <p:spPr bwMode="auto">
            <a:xfrm>
              <a:off x="4742" y="2896"/>
              <a:ext cx="59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  <a:latin typeface="Calibri" pitchFamily="34" charset="0"/>
                </a:rPr>
                <a:t>0 mA</a:t>
              </a:r>
            </a:p>
          </p:txBody>
        </p:sp>
      </p:grpSp>
      <p:grpSp>
        <p:nvGrpSpPr>
          <p:cNvPr id="18455" name="Group 27"/>
          <p:cNvGrpSpPr>
            <a:grpSpLocks/>
          </p:cNvGrpSpPr>
          <p:nvPr/>
        </p:nvGrpSpPr>
        <p:grpSpPr bwMode="auto">
          <a:xfrm>
            <a:off x="2495550" y="1203325"/>
            <a:ext cx="6376988" cy="3409950"/>
            <a:chOff x="1548" y="914"/>
            <a:chExt cx="4017" cy="2148"/>
          </a:xfrm>
        </p:grpSpPr>
        <p:sp>
          <p:nvSpPr>
            <p:cNvPr id="18499" name="Freeform 28"/>
            <p:cNvSpPr>
              <a:spLocks noChangeArrowheads="1"/>
            </p:cNvSpPr>
            <p:nvPr/>
          </p:nvSpPr>
          <p:spPr bwMode="auto">
            <a:xfrm>
              <a:off x="1548" y="1096"/>
              <a:ext cx="3226" cy="1966"/>
            </a:xfrm>
            <a:custGeom>
              <a:avLst/>
              <a:gdLst>
                <a:gd name="T0" fmla="*/ 0 w 3227"/>
                <a:gd name="T1" fmla="*/ 1966 h 1966"/>
                <a:gd name="T2" fmla="*/ 82 w 3227"/>
                <a:gd name="T3" fmla="*/ 404 h 1966"/>
                <a:gd name="T4" fmla="*/ 217 w 3227"/>
                <a:gd name="T5" fmla="*/ 114 h 1966"/>
                <a:gd name="T6" fmla="*/ 858 w 3227"/>
                <a:gd name="T7" fmla="*/ 73 h 1966"/>
                <a:gd name="T8" fmla="*/ 3225 w 3227"/>
                <a:gd name="T9" fmla="*/ 0 h 19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7"/>
                <a:gd name="T16" fmla="*/ 0 h 1966"/>
                <a:gd name="T17" fmla="*/ 3227 w 3227"/>
                <a:gd name="T18" fmla="*/ 1966 h 19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7" h="1966">
                  <a:moveTo>
                    <a:pt x="0" y="1966"/>
                  </a:moveTo>
                  <a:cubicBezTo>
                    <a:pt x="14" y="1706"/>
                    <a:pt x="46" y="713"/>
                    <a:pt x="82" y="404"/>
                  </a:cubicBezTo>
                  <a:cubicBezTo>
                    <a:pt x="118" y="95"/>
                    <a:pt x="88" y="169"/>
                    <a:pt x="217" y="114"/>
                  </a:cubicBezTo>
                  <a:cubicBezTo>
                    <a:pt x="346" y="59"/>
                    <a:pt x="356" y="92"/>
                    <a:pt x="858" y="73"/>
                  </a:cubicBezTo>
                  <a:cubicBezTo>
                    <a:pt x="1360" y="54"/>
                    <a:pt x="2734" y="15"/>
                    <a:pt x="3227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500" name="Text Box 29"/>
            <p:cNvSpPr txBox="1">
              <a:spLocks noChangeArrowheads="1"/>
            </p:cNvSpPr>
            <p:nvPr/>
          </p:nvSpPr>
          <p:spPr bwMode="auto">
            <a:xfrm>
              <a:off x="4740" y="914"/>
              <a:ext cx="82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  <a:latin typeface="Calibri" pitchFamily="34" charset="0"/>
                </a:rPr>
                <a:t>100 mA</a:t>
              </a:r>
            </a:p>
          </p:txBody>
        </p:sp>
      </p:grpSp>
      <p:grpSp>
        <p:nvGrpSpPr>
          <p:cNvPr id="18456" name="Group 30"/>
          <p:cNvGrpSpPr>
            <a:grpSpLocks/>
          </p:cNvGrpSpPr>
          <p:nvPr/>
        </p:nvGrpSpPr>
        <p:grpSpPr bwMode="auto">
          <a:xfrm>
            <a:off x="2476500" y="1158875"/>
            <a:ext cx="5137150" cy="3495675"/>
            <a:chOff x="1536" y="886"/>
            <a:chExt cx="3236" cy="2202"/>
          </a:xfrm>
        </p:grpSpPr>
        <p:sp>
          <p:nvSpPr>
            <p:cNvPr id="18479" name="Line 31"/>
            <p:cNvSpPr>
              <a:spLocks noChangeShapeType="1"/>
            </p:cNvSpPr>
            <p:nvPr/>
          </p:nvSpPr>
          <p:spPr bwMode="auto">
            <a:xfrm>
              <a:off x="1536" y="886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80" name="Line 32"/>
            <p:cNvSpPr>
              <a:spLocks noChangeShapeType="1"/>
            </p:cNvSpPr>
            <p:nvPr/>
          </p:nvSpPr>
          <p:spPr bwMode="auto">
            <a:xfrm>
              <a:off x="1538" y="888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81" name="Line 33"/>
            <p:cNvSpPr>
              <a:spLocks noChangeShapeType="1"/>
            </p:cNvSpPr>
            <p:nvPr/>
          </p:nvSpPr>
          <p:spPr bwMode="auto">
            <a:xfrm>
              <a:off x="1540" y="1160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82" name="Line 34"/>
            <p:cNvSpPr>
              <a:spLocks noChangeShapeType="1"/>
            </p:cNvSpPr>
            <p:nvPr/>
          </p:nvSpPr>
          <p:spPr bwMode="auto">
            <a:xfrm>
              <a:off x="1540" y="1434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83" name="Line 35"/>
            <p:cNvSpPr>
              <a:spLocks noChangeShapeType="1"/>
            </p:cNvSpPr>
            <p:nvPr/>
          </p:nvSpPr>
          <p:spPr bwMode="auto">
            <a:xfrm>
              <a:off x="1540" y="1708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84" name="Line 36"/>
            <p:cNvSpPr>
              <a:spLocks noChangeShapeType="1"/>
            </p:cNvSpPr>
            <p:nvPr/>
          </p:nvSpPr>
          <p:spPr bwMode="auto">
            <a:xfrm>
              <a:off x="1540" y="1980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85" name="Line 37"/>
            <p:cNvSpPr>
              <a:spLocks noChangeShapeType="1"/>
            </p:cNvSpPr>
            <p:nvPr/>
          </p:nvSpPr>
          <p:spPr bwMode="auto">
            <a:xfrm>
              <a:off x="1540" y="2254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86" name="Line 38"/>
            <p:cNvSpPr>
              <a:spLocks noChangeShapeType="1"/>
            </p:cNvSpPr>
            <p:nvPr/>
          </p:nvSpPr>
          <p:spPr bwMode="auto">
            <a:xfrm>
              <a:off x="1540" y="2528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87" name="Line 39"/>
            <p:cNvSpPr>
              <a:spLocks noChangeShapeType="1"/>
            </p:cNvSpPr>
            <p:nvPr/>
          </p:nvSpPr>
          <p:spPr bwMode="auto">
            <a:xfrm>
              <a:off x="1540" y="2802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88" name="Line 40"/>
            <p:cNvSpPr>
              <a:spLocks noChangeShapeType="1"/>
            </p:cNvSpPr>
            <p:nvPr/>
          </p:nvSpPr>
          <p:spPr bwMode="auto">
            <a:xfrm>
              <a:off x="1540" y="3076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89" name="Line 41"/>
            <p:cNvSpPr>
              <a:spLocks noChangeShapeType="1"/>
            </p:cNvSpPr>
            <p:nvPr/>
          </p:nvSpPr>
          <p:spPr bwMode="auto">
            <a:xfrm>
              <a:off x="1858" y="896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90" name="Line 42"/>
            <p:cNvSpPr>
              <a:spLocks noChangeShapeType="1"/>
            </p:cNvSpPr>
            <p:nvPr/>
          </p:nvSpPr>
          <p:spPr bwMode="auto">
            <a:xfrm>
              <a:off x="2184" y="89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91" name="Line 43"/>
            <p:cNvSpPr>
              <a:spLocks noChangeShapeType="1"/>
            </p:cNvSpPr>
            <p:nvPr/>
          </p:nvSpPr>
          <p:spPr bwMode="auto">
            <a:xfrm>
              <a:off x="2510" y="894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92" name="Line 44"/>
            <p:cNvSpPr>
              <a:spLocks noChangeShapeType="1"/>
            </p:cNvSpPr>
            <p:nvPr/>
          </p:nvSpPr>
          <p:spPr bwMode="auto">
            <a:xfrm>
              <a:off x="2838" y="898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93" name="Line 45"/>
            <p:cNvSpPr>
              <a:spLocks noChangeShapeType="1"/>
            </p:cNvSpPr>
            <p:nvPr/>
          </p:nvSpPr>
          <p:spPr bwMode="auto">
            <a:xfrm>
              <a:off x="3172" y="89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94" name="Line 46"/>
            <p:cNvSpPr>
              <a:spLocks noChangeShapeType="1"/>
            </p:cNvSpPr>
            <p:nvPr/>
          </p:nvSpPr>
          <p:spPr bwMode="auto">
            <a:xfrm>
              <a:off x="3492" y="890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95" name="Line 47"/>
            <p:cNvSpPr>
              <a:spLocks noChangeShapeType="1"/>
            </p:cNvSpPr>
            <p:nvPr/>
          </p:nvSpPr>
          <p:spPr bwMode="auto">
            <a:xfrm>
              <a:off x="3824" y="898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96" name="Line 48"/>
            <p:cNvSpPr>
              <a:spLocks noChangeShapeType="1"/>
            </p:cNvSpPr>
            <p:nvPr/>
          </p:nvSpPr>
          <p:spPr bwMode="auto">
            <a:xfrm>
              <a:off x="4142" y="892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97" name="Line 49"/>
            <p:cNvSpPr>
              <a:spLocks noChangeShapeType="1"/>
            </p:cNvSpPr>
            <p:nvPr/>
          </p:nvSpPr>
          <p:spPr bwMode="auto">
            <a:xfrm>
              <a:off x="4460" y="892"/>
              <a:ext cx="0" cy="2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98" name="Line 50"/>
            <p:cNvSpPr>
              <a:spLocks noChangeShapeType="1"/>
            </p:cNvSpPr>
            <p:nvPr/>
          </p:nvSpPr>
          <p:spPr bwMode="auto">
            <a:xfrm>
              <a:off x="4766" y="886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8457" name="Group 51"/>
          <p:cNvGrpSpPr>
            <a:grpSpLocks/>
          </p:cNvGrpSpPr>
          <p:nvPr/>
        </p:nvGrpSpPr>
        <p:grpSpPr bwMode="auto">
          <a:xfrm>
            <a:off x="2501900" y="1762125"/>
            <a:ext cx="6184900" cy="2867025"/>
            <a:chOff x="1552" y="1266"/>
            <a:chExt cx="3896" cy="1806"/>
          </a:xfrm>
        </p:grpSpPr>
        <p:sp>
          <p:nvSpPr>
            <p:cNvPr id="18477" name="Freeform 52"/>
            <p:cNvSpPr>
              <a:spLocks noChangeArrowheads="1"/>
            </p:cNvSpPr>
            <p:nvPr/>
          </p:nvSpPr>
          <p:spPr bwMode="auto">
            <a:xfrm>
              <a:off x="1552" y="1452"/>
              <a:ext cx="3208" cy="1620"/>
            </a:xfrm>
            <a:custGeom>
              <a:avLst/>
              <a:gdLst>
                <a:gd name="T0" fmla="*/ 0 w 3209"/>
                <a:gd name="T1" fmla="*/ 1619 h 1621"/>
                <a:gd name="T2" fmla="*/ 64 w 3209"/>
                <a:gd name="T3" fmla="*/ 404 h 1621"/>
                <a:gd name="T4" fmla="*/ 199 w 3209"/>
                <a:gd name="T5" fmla="*/ 114 h 1621"/>
                <a:gd name="T6" fmla="*/ 840 w 3209"/>
                <a:gd name="T7" fmla="*/ 73 h 1621"/>
                <a:gd name="T8" fmla="*/ 3207 w 3209"/>
                <a:gd name="T9" fmla="*/ 0 h 16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9"/>
                <a:gd name="T16" fmla="*/ 0 h 1621"/>
                <a:gd name="T17" fmla="*/ 3209 w 3209"/>
                <a:gd name="T18" fmla="*/ 1621 h 16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9" h="1621">
                  <a:moveTo>
                    <a:pt x="0" y="1621"/>
                  </a:moveTo>
                  <a:cubicBezTo>
                    <a:pt x="11" y="1416"/>
                    <a:pt x="31" y="655"/>
                    <a:pt x="64" y="404"/>
                  </a:cubicBezTo>
                  <a:cubicBezTo>
                    <a:pt x="97" y="153"/>
                    <a:pt x="70" y="169"/>
                    <a:pt x="199" y="114"/>
                  </a:cubicBezTo>
                  <a:cubicBezTo>
                    <a:pt x="328" y="59"/>
                    <a:pt x="338" y="92"/>
                    <a:pt x="840" y="73"/>
                  </a:cubicBezTo>
                  <a:cubicBezTo>
                    <a:pt x="1342" y="54"/>
                    <a:pt x="2716" y="15"/>
                    <a:pt x="3209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78" name="Text Box 53"/>
            <p:cNvSpPr txBox="1">
              <a:spLocks noChangeArrowheads="1"/>
            </p:cNvSpPr>
            <p:nvPr/>
          </p:nvSpPr>
          <p:spPr bwMode="auto">
            <a:xfrm>
              <a:off x="4738" y="1266"/>
              <a:ext cx="71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  <a:latin typeface="Calibri" pitchFamily="34" charset="0"/>
                </a:rPr>
                <a:t>80 mA</a:t>
              </a:r>
            </a:p>
          </p:txBody>
        </p:sp>
      </p:grpSp>
      <p:grpSp>
        <p:nvGrpSpPr>
          <p:cNvPr id="18458" name="Group 54"/>
          <p:cNvGrpSpPr>
            <a:grpSpLocks/>
          </p:cNvGrpSpPr>
          <p:nvPr/>
        </p:nvGrpSpPr>
        <p:grpSpPr bwMode="auto">
          <a:xfrm>
            <a:off x="2501900" y="2339975"/>
            <a:ext cx="6184900" cy="2289175"/>
            <a:chOff x="1552" y="1630"/>
            <a:chExt cx="3896" cy="1442"/>
          </a:xfrm>
        </p:grpSpPr>
        <p:sp>
          <p:nvSpPr>
            <p:cNvPr id="18475" name="Freeform 55"/>
            <p:cNvSpPr>
              <a:spLocks noChangeArrowheads="1"/>
            </p:cNvSpPr>
            <p:nvPr/>
          </p:nvSpPr>
          <p:spPr bwMode="auto">
            <a:xfrm>
              <a:off x="1552" y="1820"/>
              <a:ext cx="3222" cy="1252"/>
            </a:xfrm>
            <a:custGeom>
              <a:avLst/>
              <a:gdLst>
                <a:gd name="T0" fmla="*/ 0 w 3223"/>
                <a:gd name="T1" fmla="*/ 1251 h 1253"/>
                <a:gd name="T2" fmla="*/ 50 w 3223"/>
                <a:gd name="T3" fmla="*/ 412 h 1253"/>
                <a:gd name="T4" fmla="*/ 185 w 3223"/>
                <a:gd name="T5" fmla="*/ 122 h 1253"/>
                <a:gd name="T6" fmla="*/ 826 w 3223"/>
                <a:gd name="T7" fmla="*/ 81 h 1253"/>
                <a:gd name="T8" fmla="*/ 3221 w 3223"/>
                <a:gd name="T9" fmla="*/ 0 h 1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3"/>
                <a:gd name="T16" fmla="*/ 0 h 1253"/>
                <a:gd name="T17" fmla="*/ 3223 w 3223"/>
                <a:gd name="T18" fmla="*/ 1253 h 1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3" h="1253">
                  <a:moveTo>
                    <a:pt x="0" y="1253"/>
                  </a:moveTo>
                  <a:cubicBezTo>
                    <a:pt x="7" y="1113"/>
                    <a:pt x="19" y="600"/>
                    <a:pt x="50" y="412"/>
                  </a:cubicBezTo>
                  <a:cubicBezTo>
                    <a:pt x="81" y="224"/>
                    <a:pt x="56" y="177"/>
                    <a:pt x="185" y="122"/>
                  </a:cubicBezTo>
                  <a:cubicBezTo>
                    <a:pt x="314" y="67"/>
                    <a:pt x="320" y="101"/>
                    <a:pt x="826" y="81"/>
                  </a:cubicBezTo>
                  <a:cubicBezTo>
                    <a:pt x="1332" y="61"/>
                    <a:pt x="2724" y="17"/>
                    <a:pt x="3223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76" name="Text Box 56"/>
            <p:cNvSpPr txBox="1">
              <a:spLocks noChangeArrowheads="1"/>
            </p:cNvSpPr>
            <p:nvPr/>
          </p:nvSpPr>
          <p:spPr bwMode="auto">
            <a:xfrm>
              <a:off x="4738" y="1630"/>
              <a:ext cx="71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  <a:latin typeface="Calibri" pitchFamily="34" charset="0"/>
                </a:rPr>
                <a:t>60 mA</a:t>
              </a:r>
            </a:p>
          </p:txBody>
        </p:sp>
      </p:grpSp>
      <p:grpSp>
        <p:nvGrpSpPr>
          <p:cNvPr id="18459" name="Group 57"/>
          <p:cNvGrpSpPr>
            <a:grpSpLocks/>
          </p:cNvGrpSpPr>
          <p:nvPr/>
        </p:nvGrpSpPr>
        <p:grpSpPr bwMode="auto">
          <a:xfrm>
            <a:off x="2498725" y="2962275"/>
            <a:ext cx="6207125" cy="1682750"/>
            <a:chOff x="1550" y="2022"/>
            <a:chExt cx="3910" cy="1060"/>
          </a:xfrm>
        </p:grpSpPr>
        <p:sp>
          <p:nvSpPr>
            <p:cNvPr id="18473" name="Freeform 58"/>
            <p:cNvSpPr>
              <a:spLocks noChangeArrowheads="1"/>
            </p:cNvSpPr>
            <p:nvPr/>
          </p:nvSpPr>
          <p:spPr bwMode="auto">
            <a:xfrm>
              <a:off x="1550" y="2212"/>
              <a:ext cx="3214" cy="870"/>
            </a:xfrm>
            <a:custGeom>
              <a:avLst/>
              <a:gdLst>
                <a:gd name="T0" fmla="*/ 0 w 3214"/>
                <a:gd name="T1" fmla="*/ 870 h 870"/>
                <a:gd name="T2" fmla="*/ 47 w 3214"/>
                <a:gd name="T3" fmla="*/ 385 h 870"/>
                <a:gd name="T4" fmla="*/ 182 w 3214"/>
                <a:gd name="T5" fmla="*/ 95 h 870"/>
                <a:gd name="T6" fmla="*/ 823 w 3214"/>
                <a:gd name="T7" fmla="*/ 54 h 870"/>
                <a:gd name="T8" fmla="*/ 3214 w 3214"/>
                <a:gd name="T9" fmla="*/ 0 h 8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4"/>
                <a:gd name="T16" fmla="*/ 0 h 870"/>
                <a:gd name="T17" fmla="*/ 3214 w 3214"/>
                <a:gd name="T18" fmla="*/ 870 h 8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4" h="870">
                  <a:moveTo>
                    <a:pt x="0" y="870"/>
                  </a:moveTo>
                  <a:cubicBezTo>
                    <a:pt x="6" y="789"/>
                    <a:pt x="17" y="514"/>
                    <a:pt x="47" y="385"/>
                  </a:cubicBezTo>
                  <a:cubicBezTo>
                    <a:pt x="77" y="256"/>
                    <a:pt x="53" y="150"/>
                    <a:pt x="182" y="95"/>
                  </a:cubicBezTo>
                  <a:cubicBezTo>
                    <a:pt x="311" y="40"/>
                    <a:pt x="318" y="70"/>
                    <a:pt x="823" y="54"/>
                  </a:cubicBezTo>
                  <a:cubicBezTo>
                    <a:pt x="1328" y="38"/>
                    <a:pt x="2716" y="11"/>
                    <a:pt x="3214" y="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74" name="Text Box 59"/>
            <p:cNvSpPr txBox="1">
              <a:spLocks noChangeArrowheads="1"/>
            </p:cNvSpPr>
            <p:nvPr/>
          </p:nvSpPr>
          <p:spPr bwMode="auto">
            <a:xfrm>
              <a:off x="4750" y="2022"/>
              <a:ext cx="71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>
                  <a:solidFill>
                    <a:srgbClr val="3333CC"/>
                  </a:solidFill>
                  <a:latin typeface="Calibri" pitchFamily="34" charset="0"/>
                </a:rPr>
                <a:t>40 mA</a:t>
              </a:r>
            </a:p>
          </p:txBody>
        </p:sp>
      </p:grpSp>
      <p:sp>
        <p:nvSpPr>
          <p:cNvPr id="18460" name="Line 60"/>
          <p:cNvSpPr>
            <a:spLocks noChangeShapeType="1"/>
          </p:cNvSpPr>
          <p:nvPr/>
        </p:nvSpPr>
        <p:spPr bwMode="auto">
          <a:xfrm flipV="1">
            <a:off x="3844925" y="4010025"/>
            <a:ext cx="0" cy="15271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8461" name="Line 61"/>
          <p:cNvSpPr>
            <a:spLocks noChangeShapeType="1"/>
          </p:cNvSpPr>
          <p:nvPr/>
        </p:nvSpPr>
        <p:spPr bwMode="auto">
          <a:xfrm>
            <a:off x="2451100" y="3140075"/>
            <a:ext cx="2413000" cy="1511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8462" name="Text Box 62"/>
          <p:cNvSpPr txBox="1">
            <a:spLocks noChangeArrowheads="1"/>
          </p:cNvSpPr>
          <p:nvPr/>
        </p:nvSpPr>
        <p:spPr bwMode="auto">
          <a:xfrm>
            <a:off x="3432175" y="5464175"/>
            <a:ext cx="8274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>
                <a:latin typeface="Calibri" pitchFamily="34" charset="0"/>
              </a:rPr>
              <a:t>5,3 V</a:t>
            </a:r>
          </a:p>
        </p:txBody>
      </p:sp>
      <p:sp>
        <p:nvSpPr>
          <p:cNvPr id="18463" name="Text Box 63"/>
          <p:cNvSpPr txBox="1">
            <a:spLocks noChangeArrowheads="1"/>
          </p:cNvSpPr>
          <p:nvPr/>
        </p:nvSpPr>
        <p:spPr bwMode="auto">
          <a:xfrm>
            <a:off x="2711450" y="3533775"/>
            <a:ext cx="5341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>
                <a:solidFill>
                  <a:srgbClr val="3333CC"/>
                </a:solidFill>
                <a:latin typeface="Calibri" pitchFamily="34" charset="0"/>
              </a:rPr>
              <a:t>CA</a:t>
            </a:r>
          </a:p>
        </p:txBody>
      </p:sp>
      <p:sp>
        <p:nvSpPr>
          <p:cNvPr id="29760" name="Line 64"/>
          <p:cNvSpPr>
            <a:spLocks noChangeShapeType="1"/>
          </p:cNvSpPr>
          <p:nvPr/>
        </p:nvSpPr>
        <p:spPr bwMode="auto">
          <a:xfrm flipV="1">
            <a:off x="2892425" y="1295400"/>
            <a:ext cx="1247775" cy="2047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9" name="Group 65"/>
          <p:cNvGrpSpPr>
            <a:grpSpLocks/>
          </p:cNvGrpSpPr>
          <p:nvPr/>
        </p:nvGrpSpPr>
        <p:grpSpPr bwMode="auto">
          <a:xfrm rot="18387809">
            <a:off x="3683000" y="2076451"/>
            <a:ext cx="1347787" cy="2227262"/>
            <a:chOff x="2296" y="1464"/>
            <a:chExt cx="850" cy="1404"/>
          </a:xfrm>
        </p:grpSpPr>
        <p:sp>
          <p:nvSpPr>
            <p:cNvPr id="18471" name="Freeform 66"/>
            <p:cNvSpPr>
              <a:spLocks noChangeArrowheads="1"/>
            </p:cNvSpPr>
            <p:nvPr/>
          </p:nvSpPr>
          <p:spPr bwMode="auto">
            <a:xfrm>
              <a:off x="2296" y="1464"/>
              <a:ext cx="422" cy="700"/>
            </a:xfrm>
            <a:custGeom>
              <a:avLst/>
              <a:gdLst>
                <a:gd name="T0" fmla="*/ 167 w 1066"/>
                <a:gd name="T1" fmla="*/ 460 h 1065"/>
                <a:gd name="T2" fmla="*/ 120 w 1066"/>
                <a:gd name="T3" fmla="*/ 120 h 1065"/>
                <a:gd name="T4" fmla="*/ 84 w 1066"/>
                <a:gd name="T5" fmla="*/ 5 h 1065"/>
                <a:gd name="T6" fmla="*/ 50 w 1066"/>
                <a:gd name="T7" fmla="*/ 94 h 1065"/>
                <a:gd name="T8" fmla="*/ 0 w 1066"/>
                <a:gd name="T9" fmla="*/ 460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8472" name="Freeform 67"/>
            <p:cNvSpPr>
              <a:spLocks noChangeArrowheads="1"/>
            </p:cNvSpPr>
            <p:nvPr/>
          </p:nvSpPr>
          <p:spPr bwMode="auto">
            <a:xfrm flipV="1">
              <a:off x="2723" y="2168"/>
              <a:ext cx="422" cy="700"/>
            </a:xfrm>
            <a:custGeom>
              <a:avLst/>
              <a:gdLst>
                <a:gd name="T0" fmla="*/ 167 w 1066"/>
                <a:gd name="T1" fmla="*/ 460 h 1065"/>
                <a:gd name="T2" fmla="*/ 120 w 1066"/>
                <a:gd name="T3" fmla="*/ 120 h 1065"/>
                <a:gd name="T4" fmla="*/ 84 w 1066"/>
                <a:gd name="T5" fmla="*/ 5 h 1065"/>
                <a:gd name="T6" fmla="*/ 50 w 1066"/>
                <a:gd name="T7" fmla="*/ 94 h 1065"/>
                <a:gd name="T8" fmla="*/ 0 w 1066"/>
                <a:gd name="T9" fmla="*/ 460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9764" name="Line 68"/>
          <p:cNvSpPr>
            <a:spLocks noChangeShapeType="1"/>
          </p:cNvSpPr>
          <p:nvPr/>
        </p:nvSpPr>
        <p:spPr bwMode="auto">
          <a:xfrm flipV="1">
            <a:off x="3851275" y="1939925"/>
            <a:ext cx="1247775" cy="2047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9765" name="Line 69"/>
          <p:cNvSpPr>
            <a:spLocks noChangeShapeType="1"/>
          </p:cNvSpPr>
          <p:nvPr/>
        </p:nvSpPr>
        <p:spPr bwMode="auto">
          <a:xfrm flipV="1">
            <a:off x="4857750" y="2536825"/>
            <a:ext cx="1247775" cy="2047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8468" name="Text Box 70"/>
          <p:cNvSpPr txBox="1">
            <a:spLocks noChangeArrowheads="1"/>
          </p:cNvSpPr>
          <p:nvPr/>
        </p:nvSpPr>
        <p:spPr bwMode="auto">
          <a:xfrm>
            <a:off x="1644650" y="200025"/>
            <a:ext cx="522527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000" dirty="0">
                <a:latin typeface="Calibri" pitchFamily="34" charset="0"/>
              </a:rPr>
              <a:t>A </a:t>
            </a:r>
            <a:r>
              <a:rPr kumimoji="0" lang="en-US" sz="2000" dirty="0" err="1">
                <a:latin typeface="Calibri" pitchFamily="34" charset="0"/>
              </a:rPr>
              <a:t>reta</a:t>
            </a:r>
            <a:r>
              <a:rPr kumimoji="0" lang="en-US" sz="2000" dirty="0">
                <a:latin typeface="Calibri" pitchFamily="34" charset="0"/>
              </a:rPr>
              <a:t> de </a:t>
            </a:r>
            <a:r>
              <a:rPr kumimoji="0" lang="en-US" sz="2000" dirty="0" err="1">
                <a:latin typeface="Calibri" pitchFamily="34" charset="0"/>
              </a:rPr>
              <a:t>carga</a:t>
            </a:r>
            <a:r>
              <a:rPr kumimoji="0" lang="en-US" sz="2000" dirty="0">
                <a:latin typeface="Calibri" pitchFamily="34" charset="0"/>
              </a:rPr>
              <a:t> CA </a:t>
            </a:r>
            <a:r>
              <a:rPr kumimoji="0" lang="en-US" sz="2000" dirty="0" err="1">
                <a:latin typeface="Calibri" pitchFamily="34" charset="0"/>
              </a:rPr>
              <a:t>mostra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os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limites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para</a:t>
            </a:r>
            <a:r>
              <a:rPr kumimoji="0" lang="en-US" sz="2000" dirty="0">
                <a:latin typeface="Calibri" pitchFamily="34" charset="0"/>
              </a:rPr>
              <a:t> V</a:t>
            </a:r>
            <a:r>
              <a:rPr kumimoji="0" lang="en-US" sz="2000" baseline="-25000" dirty="0">
                <a:latin typeface="Calibri" pitchFamily="34" charset="0"/>
              </a:rPr>
              <a:t>CE</a:t>
            </a:r>
            <a:r>
              <a:rPr kumimoji="0" lang="en-US" sz="2000" dirty="0">
                <a:latin typeface="Calibri" pitchFamily="34" charset="0"/>
              </a:rPr>
              <a:t> </a:t>
            </a:r>
          </a:p>
          <a:p>
            <a:pPr algn="ctr"/>
            <a:r>
              <a:rPr kumimoji="0" lang="en-US" sz="2000" dirty="0">
                <a:latin typeface="Calibri" pitchFamily="34" charset="0"/>
              </a:rPr>
              <a:t>e se o </a:t>
            </a:r>
            <a:r>
              <a:rPr kumimoji="0" lang="en-US" sz="2000" dirty="0" err="1">
                <a:latin typeface="Calibri" pitchFamily="34" charset="0"/>
              </a:rPr>
              <a:t>ponto</a:t>
            </a:r>
            <a:r>
              <a:rPr kumimoji="0" lang="en-US" sz="2000" dirty="0">
                <a:latin typeface="Calibri" pitchFamily="34" charset="0"/>
              </a:rPr>
              <a:t> Q </a:t>
            </a:r>
            <a:r>
              <a:rPr kumimoji="0" lang="en-US" sz="2000" dirty="0" err="1">
                <a:latin typeface="Calibri" pitchFamily="34" charset="0"/>
              </a:rPr>
              <a:t>está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apropriadamente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localizado</a:t>
            </a:r>
            <a:r>
              <a:rPr kumimoji="0"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29767" name="Text Box 71"/>
          <p:cNvSpPr txBox="1">
            <a:spLocks noChangeArrowheads="1"/>
          </p:cNvSpPr>
          <p:nvPr/>
        </p:nvSpPr>
        <p:spPr bwMode="auto">
          <a:xfrm>
            <a:off x="1336675" y="6042025"/>
            <a:ext cx="78073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1600" dirty="0">
                <a:latin typeface="Calibri" pitchFamily="34" charset="0"/>
              </a:rPr>
              <a:t>Com </a:t>
            </a:r>
            <a:r>
              <a:rPr kumimoji="0" lang="en-US" sz="1600" dirty="0" err="1">
                <a:latin typeface="Calibri" pitchFamily="34" charset="0"/>
              </a:rPr>
              <a:t>amplificadores</a:t>
            </a:r>
            <a:r>
              <a:rPr kumimoji="0" lang="en-US" sz="1600" dirty="0">
                <a:latin typeface="Calibri" pitchFamily="34" charset="0"/>
              </a:rPr>
              <a:t> de </a:t>
            </a:r>
            <a:r>
              <a:rPr kumimoji="0" lang="en-US" sz="1600" dirty="0" err="1">
                <a:latin typeface="Calibri" pitchFamily="34" charset="0"/>
              </a:rPr>
              <a:t>carga</a:t>
            </a:r>
            <a:r>
              <a:rPr kumimoji="0" lang="en-US" sz="1600" dirty="0">
                <a:latin typeface="Calibri" pitchFamily="34" charset="0"/>
              </a:rPr>
              <a:t>, o </a:t>
            </a:r>
            <a:r>
              <a:rPr kumimoji="0" lang="en-US" sz="1600" dirty="0" err="1">
                <a:latin typeface="Calibri" pitchFamily="34" charset="0"/>
              </a:rPr>
              <a:t>ponto</a:t>
            </a:r>
            <a:r>
              <a:rPr kumimoji="0" lang="en-US" sz="1600" dirty="0">
                <a:latin typeface="Calibri" pitchFamily="34" charset="0"/>
              </a:rPr>
              <a:t> Q </a:t>
            </a:r>
            <a:r>
              <a:rPr kumimoji="0" lang="en-US" sz="1600" dirty="0" err="1">
                <a:latin typeface="Calibri" pitchFamily="34" charset="0"/>
              </a:rPr>
              <a:t>está</a:t>
            </a:r>
            <a:r>
              <a:rPr kumimoji="0" lang="en-US" sz="1600" dirty="0">
                <a:latin typeface="Calibri" pitchFamily="34" charset="0"/>
              </a:rPr>
              <a:t> </a:t>
            </a:r>
            <a:r>
              <a:rPr kumimoji="0" lang="en-US" sz="1600" dirty="0" err="1" smtClean="0">
                <a:latin typeface="Calibri" pitchFamily="34" charset="0"/>
              </a:rPr>
              <a:t>frequentemente</a:t>
            </a:r>
            <a:r>
              <a:rPr kumimoji="0" lang="en-US" sz="1600" dirty="0" smtClean="0">
                <a:latin typeface="Calibri" pitchFamily="34" charset="0"/>
              </a:rPr>
              <a:t> </a:t>
            </a:r>
            <a:r>
              <a:rPr kumimoji="0" lang="en-US" sz="1600" dirty="0" err="1">
                <a:latin typeface="Calibri" pitchFamily="34" charset="0"/>
              </a:rPr>
              <a:t>próximo</a:t>
            </a:r>
            <a:r>
              <a:rPr kumimoji="0" lang="en-US" sz="1600" dirty="0">
                <a:latin typeface="Calibri" pitchFamily="34" charset="0"/>
              </a:rPr>
              <a:t> </a:t>
            </a:r>
            <a:r>
              <a:rPr kumimoji="0" lang="en-US" sz="1600" dirty="0" smtClean="0">
                <a:latin typeface="Calibri" pitchFamily="34" charset="0"/>
              </a:rPr>
              <a:t>da </a:t>
            </a:r>
            <a:r>
              <a:rPr kumimoji="0" lang="en-US" sz="1600" dirty="0" err="1" smtClean="0">
                <a:latin typeface="Calibri" pitchFamily="34" charset="0"/>
              </a:rPr>
              <a:t>saturação</a:t>
            </a:r>
            <a:r>
              <a:rPr kumimoji="0" lang="en-US" sz="1600" dirty="0">
                <a:latin typeface="Calibri" pitchFamily="34" charset="0"/>
              </a:rPr>
              <a:t>.</a:t>
            </a:r>
          </a:p>
        </p:txBody>
      </p:sp>
      <p:sp>
        <p:nvSpPr>
          <p:cNvPr id="29768" name="Oval 72"/>
          <p:cNvSpPr>
            <a:spLocks noChangeAspect="1" noChangeArrowheads="1"/>
          </p:cNvSpPr>
          <p:nvPr/>
        </p:nvSpPr>
        <p:spPr bwMode="auto">
          <a:xfrm>
            <a:off x="3778250" y="3956050"/>
            <a:ext cx="117475" cy="1174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60" grpId="0" animBg="1"/>
      <p:bldP spid="29764" grpId="0" animBg="1"/>
      <p:bldP spid="29765" grpId="0" animBg="1"/>
      <p:bldP spid="2976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/>
          <p:cNvSpPr>
            <a:spLocks noChangeShapeType="1"/>
          </p:cNvSpPr>
          <p:nvPr/>
        </p:nvSpPr>
        <p:spPr bwMode="auto">
          <a:xfrm rot="16200000" flipH="1">
            <a:off x="3484563" y="2957513"/>
            <a:ext cx="0" cy="4953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2317750" y="3470275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2682875" y="4108450"/>
            <a:ext cx="565150" cy="565150"/>
            <a:chOff x="1546" y="2804"/>
            <a:chExt cx="356" cy="356"/>
          </a:xfrm>
        </p:grpSpPr>
        <p:sp>
          <p:nvSpPr>
            <p:cNvPr id="19558" name="Line 5"/>
            <p:cNvSpPr>
              <a:spLocks noChangeShapeType="1"/>
            </p:cNvSpPr>
            <p:nvPr/>
          </p:nvSpPr>
          <p:spPr bwMode="auto">
            <a:xfrm>
              <a:off x="1546" y="2804"/>
              <a:ext cx="356" cy="35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59" name="AutoShape 6"/>
            <p:cNvSpPr>
              <a:spLocks noChangeArrowheads="1"/>
            </p:cNvSpPr>
            <p:nvPr/>
          </p:nvSpPr>
          <p:spPr bwMode="auto">
            <a:xfrm rot="5480873" flipH="1" flipV="1">
              <a:off x="1551" y="2809"/>
              <a:ext cx="118" cy="116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9461" name="Line 7"/>
          <p:cNvSpPr>
            <a:spLocks noChangeShapeType="1"/>
          </p:cNvSpPr>
          <p:nvPr/>
        </p:nvSpPr>
        <p:spPr bwMode="auto">
          <a:xfrm flipH="1">
            <a:off x="1546225" y="3943350"/>
            <a:ext cx="1117600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2" name="Line 8"/>
          <p:cNvSpPr>
            <a:spLocks noChangeShapeType="1"/>
          </p:cNvSpPr>
          <p:nvPr/>
        </p:nvSpPr>
        <p:spPr bwMode="auto">
          <a:xfrm flipV="1">
            <a:off x="2670175" y="3197225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3" name="Line 9"/>
          <p:cNvSpPr>
            <a:spLocks noChangeShapeType="1"/>
          </p:cNvSpPr>
          <p:nvPr/>
        </p:nvSpPr>
        <p:spPr bwMode="auto">
          <a:xfrm flipH="1">
            <a:off x="2670175" y="3635375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9464" name="Group 10"/>
          <p:cNvGrpSpPr>
            <a:grpSpLocks/>
          </p:cNvGrpSpPr>
          <p:nvPr/>
        </p:nvGrpSpPr>
        <p:grpSpPr bwMode="auto">
          <a:xfrm>
            <a:off x="3101975" y="2349500"/>
            <a:ext cx="247650" cy="654050"/>
            <a:chOff x="1810" y="1696"/>
            <a:chExt cx="156" cy="412"/>
          </a:xfrm>
        </p:grpSpPr>
        <p:sp>
          <p:nvSpPr>
            <p:cNvPr id="19551" name="Line 11"/>
            <p:cNvSpPr>
              <a:spLocks noChangeShapeType="1"/>
            </p:cNvSpPr>
            <p:nvPr/>
          </p:nvSpPr>
          <p:spPr bwMode="auto">
            <a:xfrm flipH="1" flipV="1">
              <a:off x="1814" y="173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52" name="Line 12"/>
            <p:cNvSpPr>
              <a:spLocks noChangeShapeType="1"/>
            </p:cNvSpPr>
            <p:nvPr/>
          </p:nvSpPr>
          <p:spPr bwMode="auto">
            <a:xfrm flipH="1" flipV="1">
              <a:off x="1812" y="1871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53" name="Line 13"/>
            <p:cNvSpPr>
              <a:spLocks noChangeShapeType="1"/>
            </p:cNvSpPr>
            <p:nvPr/>
          </p:nvSpPr>
          <p:spPr bwMode="auto">
            <a:xfrm flipH="1" flipV="1">
              <a:off x="1810" y="2005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54" name="Line 14"/>
            <p:cNvSpPr>
              <a:spLocks noChangeShapeType="1"/>
            </p:cNvSpPr>
            <p:nvPr/>
          </p:nvSpPr>
          <p:spPr bwMode="auto">
            <a:xfrm flipV="1">
              <a:off x="1810" y="193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55" name="Line 15"/>
            <p:cNvSpPr>
              <a:spLocks noChangeShapeType="1"/>
            </p:cNvSpPr>
            <p:nvPr/>
          </p:nvSpPr>
          <p:spPr bwMode="auto">
            <a:xfrm flipV="1">
              <a:off x="1814" y="1801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56" name="Line 16"/>
            <p:cNvSpPr>
              <a:spLocks noChangeShapeType="1"/>
            </p:cNvSpPr>
            <p:nvPr/>
          </p:nvSpPr>
          <p:spPr bwMode="auto">
            <a:xfrm flipV="1">
              <a:off x="1816" y="169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57" name="Line 17"/>
            <p:cNvSpPr>
              <a:spLocks noChangeShapeType="1"/>
            </p:cNvSpPr>
            <p:nvPr/>
          </p:nvSpPr>
          <p:spPr bwMode="auto">
            <a:xfrm flipV="1">
              <a:off x="1888" y="2077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465" name="Group 18"/>
          <p:cNvGrpSpPr>
            <a:grpSpLocks/>
          </p:cNvGrpSpPr>
          <p:nvPr/>
        </p:nvGrpSpPr>
        <p:grpSpPr bwMode="auto">
          <a:xfrm>
            <a:off x="2854325" y="5880100"/>
            <a:ext cx="762000" cy="304800"/>
            <a:chOff x="1654" y="3920"/>
            <a:chExt cx="480" cy="192"/>
          </a:xfrm>
        </p:grpSpPr>
        <p:sp>
          <p:nvSpPr>
            <p:cNvPr id="19548" name="Line 19"/>
            <p:cNvSpPr>
              <a:spLocks noChangeShapeType="1"/>
            </p:cNvSpPr>
            <p:nvPr/>
          </p:nvSpPr>
          <p:spPr bwMode="auto">
            <a:xfrm>
              <a:off x="1654" y="392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49" name="Line 20"/>
            <p:cNvSpPr>
              <a:spLocks noChangeShapeType="1"/>
            </p:cNvSpPr>
            <p:nvPr/>
          </p:nvSpPr>
          <p:spPr bwMode="auto">
            <a:xfrm>
              <a:off x="1750" y="401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50" name="Line 21"/>
            <p:cNvSpPr>
              <a:spLocks noChangeShapeType="1"/>
            </p:cNvSpPr>
            <p:nvPr/>
          </p:nvSpPr>
          <p:spPr bwMode="auto">
            <a:xfrm>
              <a:off x="1846" y="411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466" name="Group 22"/>
          <p:cNvGrpSpPr>
            <a:grpSpLocks/>
          </p:cNvGrpSpPr>
          <p:nvPr/>
        </p:nvGrpSpPr>
        <p:grpSpPr bwMode="auto">
          <a:xfrm>
            <a:off x="1441450" y="2387600"/>
            <a:ext cx="247650" cy="654050"/>
            <a:chOff x="764" y="1720"/>
            <a:chExt cx="156" cy="412"/>
          </a:xfrm>
        </p:grpSpPr>
        <p:sp>
          <p:nvSpPr>
            <p:cNvPr id="19541" name="Line 23"/>
            <p:cNvSpPr>
              <a:spLocks noChangeShapeType="1"/>
            </p:cNvSpPr>
            <p:nvPr/>
          </p:nvSpPr>
          <p:spPr bwMode="auto">
            <a:xfrm flipH="1" flipV="1">
              <a:off x="768" y="1762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42" name="Line 24"/>
            <p:cNvSpPr>
              <a:spLocks noChangeShapeType="1"/>
            </p:cNvSpPr>
            <p:nvPr/>
          </p:nvSpPr>
          <p:spPr bwMode="auto">
            <a:xfrm flipH="1" flipV="1">
              <a:off x="766" y="1896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43" name="Line 25"/>
            <p:cNvSpPr>
              <a:spLocks noChangeShapeType="1"/>
            </p:cNvSpPr>
            <p:nvPr/>
          </p:nvSpPr>
          <p:spPr bwMode="auto">
            <a:xfrm flipH="1" flipV="1">
              <a:off x="764" y="203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44" name="Line 26"/>
            <p:cNvSpPr>
              <a:spLocks noChangeShapeType="1"/>
            </p:cNvSpPr>
            <p:nvPr/>
          </p:nvSpPr>
          <p:spPr bwMode="auto">
            <a:xfrm flipV="1">
              <a:off x="764" y="196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45" name="Line 27"/>
            <p:cNvSpPr>
              <a:spLocks noChangeShapeType="1"/>
            </p:cNvSpPr>
            <p:nvPr/>
          </p:nvSpPr>
          <p:spPr bwMode="auto">
            <a:xfrm flipV="1">
              <a:off x="768" y="1826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46" name="Line 28"/>
            <p:cNvSpPr>
              <a:spLocks noChangeShapeType="1"/>
            </p:cNvSpPr>
            <p:nvPr/>
          </p:nvSpPr>
          <p:spPr bwMode="auto">
            <a:xfrm flipV="1">
              <a:off x="770" y="1720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47" name="Line 29"/>
            <p:cNvSpPr>
              <a:spLocks noChangeShapeType="1"/>
            </p:cNvSpPr>
            <p:nvPr/>
          </p:nvSpPr>
          <p:spPr bwMode="auto">
            <a:xfrm flipV="1">
              <a:off x="842" y="2102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467" name="Line 30"/>
          <p:cNvSpPr>
            <a:spLocks noChangeShapeType="1"/>
          </p:cNvSpPr>
          <p:nvPr/>
        </p:nvSpPr>
        <p:spPr bwMode="auto">
          <a:xfrm flipH="1">
            <a:off x="1562100" y="3051175"/>
            <a:ext cx="0" cy="1543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8" name="Line 31"/>
          <p:cNvSpPr>
            <a:spLocks noChangeShapeType="1"/>
          </p:cNvSpPr>
          <p:nvPr/>
        </p:nvSpPr>
        <p:spPr bwMode="auto">
          <a:xfrm>
            <a:off x="3225800" y="3000375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9" name="Line 32"/>
          <p:cNvSpPr>
            <a:spLocks noChangeShapeType="1"/>
          </p:cNvSpPr>
          <p:nvPr/>
        </p:nvSpPr>
        <p:spPr bwMode="auto">
          <a:xfrm>
            <a:off x="3228975" y="4664075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70" name="Line 33"/>
          <p:cNvSpPr>
            <a:spLocks noChangeShapeType="1"/>
          </p:cNvSpPr>
          <p:nvPr/>
        </p:nvSpPr>
        <p:spPr bwMode="auto">
          <a:xfrm>
            <a:off x="1533525" y="2016125"/>
            <a:ext cx="17049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71" name="Line 34"/>
          <p:cNvSpPr>
            <a:spLocks noChangeShapeType="1"/>
          </p:cNvSpPr>
          <p:nvPr/>
        </p:nvSpPr>
        <p:spPr bwMode="auto">
          <a:xfrm>
            <a:off x="1546225" y="2019300"/>
            <a:ext cx="0" cy="374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72" name="Line 35"/>
          <p:cNvSpPr>
            <a:spLocks noChangeShapeType="1"/>
          </p:cNvSpPr>
          <p:nvPr/>
        </p:nvSpPr>
        <p:spPr bwMode="auto">
          <a:xfrm flipH="1" flipV="1">
            <a:off x="3209925" y="2000250"/>
            <a:ext cx="0" cy="355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73" name="Text Box 36"/>
          <p:cNvSpPr txBox="1">
            <a:spLocks noChangeArrowheads="1"/>
          </p:cNvSpPr>
          <p:nvPr/>
        </p:nvSpPr>
        <p:spPr bwMode="auto">
          <a:xfrm>
            <a:off x="717550" y="2384425"/>
            <a:ext cx="793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/>
              <a:t>R</a:t>
            </a:r>
            <a:r>
              <a:rPr kumimoji="0" lang="en-US" sz="3200" b="1" baseline="-25000"/>
              <a:t>B1</a:t>
            </a:r>
            <a:endParaRPr kumimoji="0" lang="en-US" sz="3200" b="1"/>
          </a:p>
        </p:txBody>
      </p:sp>
      <p:grpSp>
        <p:nvGrpSpPr>
          <p:cNvPr id="19474" name="Group 37"/>
          <p:cNvGrpSpPr>
            <a:grpSpLocks/>
          </p:cNvGrpSpPr>
          <p:nvPr/>
        </p:nvGrpSpPr>
        <p:grpSpPr bwMode="auto">
          <a:xfrm>
            <a:off x="3108325" y="4883150"/>
            <a:ext cx="247650" cy="654050"/>
            <a:chOff x="1814" y="3292"/>
            <a:chExt cx="156" cy="412"/>
          </a:xfrm>
        </p:grpSpPr>
        <p:sp>
          <p:nvSpPr>
            <p:cNvPr id="19534" name="Line 38"/>
            <p:cNvSpPr>
              <a:spLocks noChangeShapeType="1"/>
            </p:cNvSpPr>
            <p:nvPr/>
          </p:nvSpPr>
          <p:spPr bwMode="auto">
            <a:xfrm flipH="1" flipV="1">
              <a:off x="1818" y="333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35" name="Line 39"/>
            <p:cNvSpPr>
              <a:spLocks noChangeShapeType="1"/>
            </p:cNvSpPr>
            <p:nvPr/>
          </p:nvSpPr>
          <p:spPr bwMode="auto">
            <a:xfrm flipH="1" flipV="1">
              <a:off x="1816" y="346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36" name="Line 40"/>
            <p:cNvSpPr>
              <a:spLocks noChangeShapeType="1"/>
            </p:cNvSpPr>
            <p:nvPr/>
          </p:nvSpPr>
          <p:spPr bwMode="auto">
            <a:xfrm flipH="1" flipV="1">
              <a:off x="1814" y="360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37" name="Line 41"/>
            <p:cNvSpPr>
              <a:spLocks noChangeShapeType="1"/>
            </p:cNvSpPr>
            <p:nvPr/>
          </p:nvSpPr>
          <p:spPr bwMode="auto">
            <a:xfrm flipV="1">
              <a:off x="1814" y="353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38" name="Line 42"/>
            <p:cNvSpPr>
              <a:spLocks noChangeShapeType="1"/>
            </p:cNvSpPr>
            <p:nvPr/>
          </p:nvSpPr>
          <p:spPr bwMode="auto">
            <a:xfrm flipV="1">
              <a:off x="1818" y="339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39" name="Line 43"/>
            <p:cNvSpPr>
              <a:spLocks noChangeShapeType="1"/>
            </p:cNvSpPr>
            <p:nvPr/>
          </p:nvSpPr>
          <p:spPr bwMode="auto">
            <a:xfrm flipV="1">
              <a:off x="1820" y="3292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40" name="Line 44"/>
            <p:cNvSpPr>
              <a:spLocks noChangeShapeType="1"/>
            </p:cNvSpPr>
            <p:nvPr/>
          </p:nvSpPr>
          <p:spPr bwMode="auto">
            <a:xfrm flipV="1">
              <a:off x="1892" y="367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475" name="Group 45"/>
          <p:cNvGrpSpPr>
            <a:grpSpLocks/>
          </p:cNvGrpSpPr>
          <p:nvPr/>
        </p:nvGrpSpPr>
        <p:grpSpPr bwMode="auto">
          <a:xfrm>
            <a:off x="1466850" y="4600575"/>
            <a:ext cx="247650" cy="654050"/>
            <a:chOff x="780" y="3114"/>
            <a:chExt cx="156" cy="412"/>
          </a:xfrm>
        </p:grpSpPr>
        <p:sp>
          <p:nvSpPr>
            <p:cNvPr id="19527" name="Line 46"/>
            <p:cNvSpPr>
              <a:spLocks noChangeShapeType="1"/>
            </p:cNvSpPr>
            <p:nvPr/>
          </p:nvSpPr>
          <p:spPr bwMode="auto">
            <a:xfrm flipH="1" flipV="1">
              <a:off x="784" y="315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28" name="Line 47"/>
            <p:cNvSpPr>
              <a:spLocks noChangeShapeType="1"/>
            </p:cNvSpPr>
            <p:nvPr/>
          </p:nvSpPr>
          <p:spPr bwMode="auto">
            <a:xfrm flipH="1" flipV="1">
              <a:off x="782" y="328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29" name="Line 48"/>
            <p:cNvSpPr>
              <a:spLocks noChangeShapeType="1"/>
            </p:cNvSpPr>
            <p:nvPr/>
          </p:nvSpPr>
          <p:spPr bwMode="auto">
            <a:xfrm flipH="1" flipV="1">
              <a:off x="780" y="3423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30" name="Line 49"/>
            <p:cNvSpPr>
              <a:spLocks noChangeShapeType="1"/>
            </p:cNvSpPr>
            <p:nvPr/>
          </p:nvSpPr>
          <p:spPr bwMode="auto">
            <a:xfrm flipV="1">
              <a:off x="780" y="335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31" name="Line 50"/>
            <p:cNvSpPr>
              <a:spLocks noChangeShapeType="1"/>
            </p:cNvSpPr>
            <p:nvPr/>
          </p:nvSpPr>
          <p:spPr bwMode="auto">
            <a:xfrm flipV="1">
              <a:off x="784" y="321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32" name="Line 51"/>
            <p:cNvSpPr>
              <a:spLocks noChangeShapeType="1"/>
            </p:cNvSpPr>
            <p:nvPr/>
          </p:nvSpPr>
          <p:spPr bwMode="auto">
            <a:xfrm flipV="1">
              <a:off x="786" y="311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33" name="Line 52"/>
            <p:cNvSpPr>
              <a:spLocks noChangeShapeType="1"/>
            </p:cNvSpPr>
            <p:nvPr/>
          </p:nvSpPr>
          <p:spPr bwMode="auto">
            <a:xfrm flipV="1">
              <a:off x="858" y="3495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476" name="Group 53"/>
          <p:cNvGrpSpPr>
            <a:grpSpLocks/>
          </p:cNvGrpSpPr>
          <p:nvPr/>
        </p:nvGrpSpPr>
        <p:grpSpPr bwMode="auto">
          <a:xfrm>
            <a:off x="1216025" y="5870575"/>
            <a:ext cx="762000" cy="304800"/>
            <a:chOff x="622" y="3914"/>
            <a:chExt cx="480" cy="192"/>
          </a:xfrm>
        </p:grpSpPr>
        <p:sp>
          <p:nvSpPr>
            <p:cNvPr id="19524" name="Line 54"/>
            <p:cNvSpPr>
              <a:spLocks noChangeShapeType="1"/>
            </p:cNvSpPr>
            <p:nvPr/>
          </p:nvSpPr>
          <p:spPr bwMode="auto">
            <a:xfrm>
              <a:off x="622" y="3914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25" name="Line 55"/>
            <p:cNvSpPr>
              <a:spLocks noChangeShapeType="1"/>
            </p:cNvSpPr>
            <p:nvPr/>
          </p:nvSpPr>
          <p:spPr bwMode="auto">
            <a:xfrm>
              <a:off x="718" y="4010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26" name="Line 56"/>
            <p:cNvSpPr>
              <a:spLocks noChangeShapeType="1"/>
            </p:cNvSpPr>
            <p:nvPr/>
          </p:nvSpPr>
          <p:spPr bwMode="auto">
            <a:xfrm>
              <a:off x="814" y="4106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477" name="Line 57"/>
          <p:cNvSpPr>
            <a:spLocks noChangeShapeType="1"/>
          </p:cNvSpPr>
          <p:nvPr/>
        </p:nvSpPr>
        <p:spPr bwMode="auto">
          <a:xfrm>
            <a:off x="1593850" y="5254625"/>
            <a:ext cx="0" cy="606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78" name="Text Box 58"/>
          <p:cNvSpPr txBox="1">
            <a:spLocks noChangeArrowheads="1"/>
          </p:cNvSpPr>
          <p:nvPr/>
        </p:nvSpPr>
        <p:spPr bwMode="auto">
          <a:xfrm>
            <a:off x="708025" y="4635500"/>
            <a:ext cx="7937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/>
              <a:t>R</a:t>
            </a:r>
            <a:r>
              <a:rPr kumimoji="0" lang="en-US" sz="3200" b="1" baseline="-25000"/>
              <a:t>B2</a:t>
            </a:r>
            <a:endParaRPr kumimoji="0" lang="en-US" sz="3200" b="1"/>
          </a:p>
        </p:txBody>
      </p:sp>
      <p:sp>
        <p:nvSpPr>
          <p:cNvPr id="19479" name="Text Box 59"/>
          <p:cNvSpPr txBox="1">
            <a:spLocks noChangeArrowheads="1"/>
          </p:cNvSpPr>
          <p:nvPr/>
        </p:nvSpPr>
        <p:spPr bwMode="auto">
          <a:xfrm>
            <a:off x="3314700" y="4946650"/>
            <a:ext cx="657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/>
              <a:t>R</a:t>
            </a:r>
            <a:r>
              <a:rPr kumimoji="0" lang="en-US" sz="3200" b="1" baseline="-25000"/>
              <a:t>E</a:t>
            </a:r>
            <a:endParaRPr kumimoji="0" lang="en-US" sz="3200" b="1"/>
          </a:p>
        </p:txBody>
      </p:sp>
      <p:sp>
        <p:nvSpPr>
          <p:cNvPr id="19480" name="Oval 60"/>
          <p:cNvSpPr>
            <a:spLocks noChangeArrowheads="1"/>
          </p:cNvSpPr>
          <p:nvPr/>
        </p:nvSpPr>
        <p:spPr bwMode="auto">
          <a:xfrm>
            <a:off x="2298700" y="1555750"/>
            <a:ext cx="196850" cy="196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9481" name="Group 61"/>
          <p:cNvGrpSpPr>
            <a:grpSpLocks/>
          </p:cNvGrpSpPr>
          <p:nvPr/>
        </p:nvGrpSpPr>
        <p:grpSpPr bwMode="auto">
          <a:xfrm>
            <a:off x="1412875" y="1054100"/>
            <a:ext cx="1974850" cy="584200"/>
            <a:chOff x="746" y="880"/>
            <a:chExt cx="1244" cy="368"/>
          </a:xfrm>
        </p:grpSpPr>
        <p:sp>
          <p:nvSpPr>
            <p:cNvPr id="19522" name="Text Box 62"/>
            <p:cNvSpPr txBox="1">
              <a:spLocks noChangeArrowheads="1"/>
            </p:cNvSpPr>
            <p:nvPr/>
          </p:nvSpPr>
          <p:spPr bwMode="auto">
            <a:xfrm>
              <a:off x="746" y="880"/>
              <a:ext cx="548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 b="1"/>
                <a:t>V</a:t>
              </a:r>
              <a:r>
                <a:rPr kumimoji="0" lang="en-US" sz="3200" b="1" baseline="-25000"/>
                <a:t>CC</a:t>
              </a:r>
              <a:endParaRPr kumimoji="0" lang="en-US" sz="3200" b="1"/>
            </a:p>
          </p:txBody>
        </p:sp>
        <p:sp>
          <p:nvSpPr>
            <p:cNvPr id="19523" name="Text Box 63"/>
            <p:cNvSpPr txBox="1">
              <a:spLocks noChangeArrowheads="1"/>
            </p:cNvSpPr>
            <p:nvPr/>
          </p:nvSpPr>
          <p:spPr bwMode="auto">
            <a:xfrm>
              <a:off x="1248" y="922"/>
              <a:ext cx="740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/>
                <a:t>= 12 V</a:t>
              </a:r>
            </a:p>
          </p:txBody>
        </p:sp>
      </p:grpSp>
      <p:sp>
        <p:nvSpPr>
          <p:cNvPr id="19482" name="Text Box 64"/>
          <p:cNvSpPr txBox="1">
            <a:spLocks noChangeArrowheads="1"/>
          </p:cNvSpPr>
          <p:nvPr/>
        </p:nvSpPr>
        <p:spPr bwMode="auto">
          <a:xfrm>
            <a:off x="1685925" y="4711700"/>
            <a:ext cx="1200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2,7 k</a:t>
            </a:r>
            <a:r>
              <a:rPr kumimoji="0" lang="en-US" sz="2800" b="1">
                <a:latin typeface="Symbol" pitchFamily="18" charset="2"/>
              </a:rPr>
              <a:t>W</a:t>
            </a:r>
            <a:endParaRPr kumimoji="0" lang="en-US" sz="2800" b="1"/>
          </a:p>
        </p:txBody>
      </p:sp>
      <p:sp>
        <p:nvSpPr>
          <p:cNvPr id="19483" name="Text Box 65"/>
          <p:cNvSpPr txBox="1">
            <a:spLocks noChangeArrowheads="1"/>
          </p:cNvSpPr>
          <p:nvPr/>
        </p:nvSpPr>
        <p:spPr bwMode="auto">
          <a:xfrm>
            <a:off x="1660525" y="2428875"/>
            <a:ext cx="111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22 k</a:t>
            </a:r>
            <a:r>
              <a:rPr kumimoji="0" lang="en-US" sz="2800" b="1">
                <a:latin typeface="Symbol" pitchFamily="18" charset="2"/>
              </a:rPr>
              <a:t>W</a:t>
            </a:r>
            <a:endParaRPr kumimoji="0" lang="en-US" sz="2800" b="1"/>
          </a:p>
        </p:txBody>
      </p:sp>
      <p:grpSp>
        <p:nvGrpSpPr>
          <p:cNvPr id="19484" name="Group 66"/>
          <p:cNvGrpSpPr>
            <a:grpSpLocks/>
          </p:cNvGrpSpPr>
          <p:nvPr/>
        </p:nvGrpSpPr>
        <p:grpSpPr bwMode="auto">
          <a:xfrm>
            <a:off x="3302000" y="2352675"/>
            <a:ext cx="1928813" cy="552450"/>
            <a:chOff x="1936" y="1698"/>
            <a:chExt cx="1215" cy="348"/>
          </a:xfrm>
        </p:grpSpPr>
        <p:sp>
          <p:nvSpPr>
            <p:cNvPr id="19520" name="Text Box 67"/>
            <p:cNvSpPr txBox="1">
              <a:spLocks noChangeArrowheads="1"/>
            </p:cNvSpPr>
            <p:nvPr/>
          </p:nvSpPr>
          <p:spPr bwMode="auto">
            <a:xfrm>
              <a:off x="1936" y="1698"/>
              <a:ext cx="414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 b="1">
                  <a:solidFill>
                    <a:srgbClr val="3333CC"/>
                  </a:solidFill>
                </a:rPr>
                <a:t>R</a:t>
              </a:r>
              <a:r>
                <a:rPr kumimoji="0" lang="en-US" sz="3200" b="1" baseline="-25000">
                  <a:solidFill>
                    <a:srgbClr val="3333CC"/>
                  </a:solidFill>
                </a:rPr>
                <a:t>L</a:t>
              </a:r>
              <a:endParaRPr kumimoji="0" lang="en-US" sz="3200" b="1"/>
            </a:p>
          </p:txBody>
        </p:sp>
        <p:sp>
          <p:nvSpPr>
            <p:cNvPr id="19521" name="Text Box 68"/>
            <p:cNvSpPr txBox="1">
              <a:spLocks noChangeArrowheads="1"/>
            </p:cNvSpPr>
            <p:nvPr/>
          </p:nvSpPr>
          <p:spPr bwMode="auto">
            <a:xfrm>
              <a:off x="2210" y="1716"/>
              <a:ext cx="94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/>
                <a:t>= 2,2 k</a:t>
              </a:r>
              <a:r>
                <a:rPr kumimoji="0" lang="en-US" sz="2800" b="1">
                  <a:latin typeface="Symbol" pitchFamily="18" charset="2"/>
                </a:rPr>
                <a:t>W</a:t>
              </a:r>
              <a:endParaRPr kumimoji="0" lang="en-US" sz="2800" b="1"/>
            </a:p>
          </p:txBody>
        </p:sp>
      </p:grpSp>
      <p:sp>
        <p:nvSpPr>
          <p:cNvPr id="19485" name="Line 69"/>
          <p:cNvSpPr>
            <a:spLocks noChangeShapeType="1"/>
          </p:cNvSpPr>
          <p:nvPr/>
        </p:nvSpPr>
        <p:spPr bwMode="auto">
          <a:xfrm flipH="1">
            <a:off x="3232150" y="5540375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86" name="Text Box 70"/>
          <p:cNvSpPr txBox="1">
            <a:spLocks noChangeArrowheads="1"/>
          </p:cNvSpPr>
          <p:nvPr/>
        </p:nvSpPr>
        <p:spPr bwMode="auto">
          <a:xfrm>
            <a:off x="3838575" y="4975225"/>
            <a:ext cx="13890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= 220 </a:t>
            </a:r>
            <a:r>
              <a:rPr kumimoji="0" lang="en-US" sz="2800" b="1">
                <a:latin typeface="Symbol" pitchFamily="18" charset="2"/>
              </a:rPr>
              <a:t>W</a:t>
            </a:r>
            <a:endParaRPr kumimoji="0" lang="en-US" sz="2800" b="1"/>
          </a:p>
        </p:txBody>
      </p:sp>
      <p:grpSp>
        <p:nvGrpSpPr>
          <p:cNvPr id="19487" name="Group 71"/>
          <p:cNvGrpSpPr>
            <a:grpSpLocks/>
          </p:cNvGrpSpPr>
          <p:nvPr/>
        </p:nvGrpSpPr>
        <p:grpSpPr bwMode="auto">
          <a:xfrm>
            <a:off x="4140200" y="3454400"/>
            <a:ext cx="247650" cy="654050"/>
            <a:chOff x="2464" y="2392"/>
            <a:chExt cx="156" cy="412"/>
          </a:xfrm>
        </p:grpSpPr>
        <p:sp>
          <p:nvSpPr>
            <p:cNvPr id="19513" name="Line 72"/>
            <p:cNvSpPr>
              <a:spLocks noChangeShapeType="1"/>
            </p:cNvSpPr>
            <p:nvPr/>
          </p:nvSpPr>
          <p:spPr bwMode="auto">
            <a:xfrm flipH="1" flipV="1">
              <a:off x="2468" y="243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14" name="Line 73"/>
            <p:cNvSpPr>
              <a:spLocks noChangeShapeType="1"/>
            </p:cNvSpPr>
            <p:nvPr/>
          </p:nvSpPr>
          <p:spPr bwMode="auto">
            <a:xfrm flipH="1" flipV="1">
              <a:off x="2466" y="2567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15" name="Line 74"/>
            <p:cNvSpPr>
              <a:spLocks noChangeShapeType="1"/>
            </p:cNvSpPr>
            <p:nvPr/>
          </p:nvSpPr>
          <p:spPr bwMode="auto">
            <a:xfrm flipH="1" flipV="1">
              <a:off x="2464" y="2701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16" name="Line 75"/>
            <p:cNvSpPr>
              <a:spLocks noChangeShapeType="1"/>
            </p:cNvSpPr>
            <p:nvPr/>
          </p:nvSpPr>
          <p:spPr bwMode="auto">
            <a:xfrm flipV="1">
              <a:off x="2464" y="263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17" name="Line 76"/>
            <p:cNvSpPr>
              <a:spLocks noChangeShapeType="1"/>
            </p:cNvSpPr>
            <p:nvPr/>
          </p:nvSpPr>
          <p:spPr bwMode="auto">
            <a:xfrm flipV="1">
              <a:off x="2468" y="2497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18" name="Line 77"/>
            <p:cNvSpPr>
              <a:spLocks noChangeShapeType="1"/>
            </p:cNvSpPr>
            <p:nvPr/>
          </p:nvSpPr>
          <p:spPr bwMode="auto">
            <a:xfrm flipV="1">
              <a:off x="2470" y="2392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19" name="Line 78"/>
            <p:cNvSpPr>
              <a:spLocks noChangeShapeType="1"/>
            </p:cNvSpPr>
            <p:nvPr/>
          </p:nvSpPr>
          <p:spPr bwMode="auto">
            <a:xfrm flipV="1">
              <a:off x="2542" y="2773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488" name="Text Box 79"/>
          <p:cNvSpPr txBox="1">
            <a:spLocks noChangeArrowheads="1"/>
          </p:cNvSpPr>
          <p:nvPr/>
        </p:nvSpPr>
        <p:spPr bwMode="auto">
          <a:xfrm>
            <a:off x="4340225" y="3549650"/>
            <a:ext cx="2451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Carga= 2,2 k</a:t>
            </a:r>
            <a:r>
              <a:rPr kumimoji="0" lang="en-US" sz="2800" b="1">
                <a:latin typeface="Symbol" pitchFamily="18" charset="2"/>
              </a:rPr>
              <a:t>W</a:t>
            </a:r>
            <a:endParaRPr kumimoji="0" lang="en-US" sz="2800" b="1"/>
          </a:p>
        </p:txBody>
      </p:sp>
      <p:grpSp>
        <p:nvGrpSpPr>
          <p:cNvPr id="19489" name="Group 80"/>
          <p:cNvGrpSpPr>
            <a:grpSpLocks/>
          </p:cNvGrpSpPr>
          <p:nvPr/>
        </p:nvGrpSpPr>
        <p:grpSpPr bwMode="auto">
          <a:xfrm>
            <a:off x="3908425" y="4457700"/>
            <a:ext cx="762000" cy="304800"/>
            <a:chOff x="2318" y="3024"/>
            <a:chExt cx="480" cy="192"/>
          </a:xfrm>
        </p:grpSpPr>
        <p:sp>
          <p:nvSpPr>
            <p:cNvPr id="19510" name="Line 81"/>
            <p:cNvSpPr>
              <a:spLocks noChangeShapeType="1"/>
            </p:cNvSpPr>
            <p:nvPr/>
          </p:nvSpPr>
          <p:spPr bwMode="auto">
            <a:xfrm>
              <a:off x="2318" y="3024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11" name="Line 82"/>
            <p:cNvSpPr>
              <a:spLocks noChangeShapeType="1"/>
            </p:cNvSpPr>
            <p:nvPr/>
          </p:nvSpPr>
          <p:spPr bwMode="auto">
            <a:xfrm>
              <a:off x="2414" y="3120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12" name="Line 83"/>
            <p:cNvSpPr>
              <a:spLocks noChangeShapeType="1"/>
            </p:cNvSpPr>
            <p:nvPr/>
          </p:nvSpPr>
          <p:spPr bwMode="auto">
            <a:xfrm>
              <a:off x="2510" y="3216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490" name="Line 84"/>
          <p:cNvSpPr>
            <a:spLocks noChangeShapeType="1"/>
          </p:cNvSpPr>
          <p:nvPr/>
        </p:nvSpPr>
        <p:spPr bwMode="auto">
          <a:xfrm flipH="1">
            <a:off x="4286250" y="4117975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9491" name="Group 85"/>
          <p:cNvGrpSpPr>
            <a:grpSpLocks/>
          </p:cNvGrpSpPr>
          <p:nvPr/>
        </p:nvGrpSpPr>
        <p:grpSpPr bwMode="auto">
          <a:xfrm rot="10799998">
            <a:off x="3740150" y="2952750"/>
            <a:ext cx="174625" cy="482600"/>
            <a:chOff x="2212" y="2076"/>
            <a:chExt cx="110" cy="304"/>
          </a:xfrm>
        </p:grpSpPr>
        <p:sp>
          <p:nvSpPr>
            <p:cNvPr id="19508" name="Line 86"/>
            <p:cNvSpPr>
              <a:spLocks noChangeShapeType="1"/>
            </p:cNvSpPr>
            <p:nvPr/>
          </p:nvSpPr>
          <p:spPr bwMode="auto">
            <a:xfrm>
              <a:off x="2322" y="2076"/>
              <a:ext cx="0" cy="3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09" name="Freeform 87"/>
            <p:cNvSpPr>
              <a:spLocks noChangeArrowheads="1"/>
            </p:cNvSpPr>
            <p:nvPr/>
          </p:nvSpPr>
          <p:spPr bwMode="auto">
            <a:xfrm>
              <a:off x="2212" y="2076"/>
              <a:ext cx="54" cy="293"/>
            </a:xfrm>
            <a:custGeom>
              <a:avLst/>
              <a:gdLst>
                <a:gd name="T0" fmla="*/ 0 w 97"/>
                <a:gd name="T1" fmla="*/ 0 h 455"/>
                <a:gd name="T2" fmla="*/ 26 w 97"/>
                <a:gd name="T3" fmla="*/ 55 h 455"/>
                <a:gd name="T4" fmla="*/ 26 w 97"/>
                <a:gd name="T5" fmla="*/ 137 h 455"/>
                <a:gd name="T6" fmla="*/ 3 w 97"/>
                <a:gd name="T7" fmla="*/ 189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492" name="Line 88"/>
          <p:cNvSpPr>
            <a:spLocks noChangeShapeType="1"/>
          </p:cNvSpPr>
          <p:nvPr/>
        </p:nvSpPr>
        <p:spPr bwMode="auto">
          <a:xfrm rot="16199998" flipH="1" flipV="1">
            <a:off x="4041775" y="3009900"/>
            <a:ext cx="0" cy="393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93" name="Line 89"/>
          <p:cNvSpPr>
            <a:spLocks noChangeShapeType="1"/>
          </p:cNvSpPr>
          <p:nvPr/>
        </p:nvSpPr>
        <p:spPr bwMode="auto">
          <a:xfrm>
            <a:off x="4254500" y="3181350"/>
            <a:ext cx="0" cy="292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94" name="Text Box 90"/>
          <p:cNvSpPr txBox="1">
            <a:spLocks noChangeArrowheads="1"/>
          </p:cNvSpPr>
          <p:nvPr/>
        </p:nvSpPr>
        <p:spPr bwMode="auto">
          <a:xfrm>
            <a:off x="1492250" y="120650"/>
            <a:ext cx="6182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800" dirty="0">
                <a:latin typeface="Calibri" pitchFamily="34" charset="0"/>
              </a:rPr>
              <a:t>E </a:t>
            </a:r>
            <a:r>
              <a:rPr kumimoji="0" lang="en-US" sz="1800" dirty="0" err="1">
                <a:latin typeface="Calibri" pitchFamily="34" charset="0"/>
              </a:rPr>
              <a:t>quanto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ao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ganho</a:t>
            </a:r>
            <a:r>
              <a:rPr kumimoji="0" lang="en-US" sz="1800" dirty="0">
                <a:latin typeface="Calibri" pitchFamily="34" charset="0"/>
              </a:rPr>
              <a:t> de </a:t>
            </a:r>
            <a:r>
              <a:rPr kumimoji="0" lang="en-US" sz="1800" dirty="0" err="1">
                <a:latin typeface="Calibri" pitchFamily="34" charset="0"/>
              </a:rPr>
              <a:t>tensão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para</a:t>
            </a:r>
            <a:r>
              <a:rPr kumimoji="0" lang="en-US" sz="1800" dirty="0">
                <a:latin typeface="Calibri" pitchFamily="34" charset="0"/>
              </a:rPr>
              <a:t> um </a:t>
            </a:r>
            <a:r>
              <a:rPr kumimoji="0" lang="en-US" sz="1800" dirty="0" err="1">
                <a:latin typeface="Calibri" pitchFamily="34" charset="0"/>
              </a:rPr>
              <a:t>amplificador</a:t>
            </a:r>
            <a:r>
              <a:rPr kumimoji="0" lang="en-US" sz="1800" dirty="0">
                <a:latin typeface="Calibri" pitchFamily="34" charset="0"/>
              </a:rPr>
              <a:t> com </a:t>
            </a:r>
            <a:r>
              <a:rPr kumimoji="0" lang="en-US" sz="1800" dirty="0" err="1">
                <a:latin typeface="Calibri" pitchFamily="34" charset="0"/>
              </a:rPr>
              <a:t>carga</a:t>
            </a:r>
            <a:r>
              <a:rPr kumimoji="0" lang="en-US" sz="1800" dirty="0">
                <a:latin typeface="Calibri" pitchFamily="34" charset="0"/>
              </a:rPr>
              <a:t>?</a:t>
            </a:r>
          </a:p>
        </p:txBody>
      </p:sp>
      <p:sp>
        <p:nvSpPr>
          <p:cNvPr id="19495" name="Text Box 91"/>
          <p:cNvSpPr txBox="1">
            <a:spLocks noChangeArrowheads="1"/>
          </p:cNvSpPr>
          <p:nvPr/>
        </p:nvSpPr>
        <p:spPr bwMode="auto">
          <a:xfrm>
            <a:off x="4362450" y="2930525"/>
            <a:ext cx="2016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R</a:t>
            </a:r>
            <a:r>
              <a:rPr kumimoji="0" lang="en-US" sz="3200" b="1" baseline="-25000">
                <a:solidFill>
                  <a:srgbClr val="FF0000"/>
                </a:solidFill>
              </a:rPr>
              <a:t>P</a:t>
            </a:r>
            <a:r>
              <a:rPr kumimoji="0" lang="en-US" sz="2800" b="1" baseline="-25000"/>
              <a:t> </a:t>
            </a:r>
            <a:r>
              <a:rPr kumimoji="0" lang="en-US" sz="2800" b="1"/>
              <a:t>= 1,1 k</a:t>
            </a:r>
            <a:r>
              <a:rPr kumimoji="0" lang="en-US" sz="2800" b="1">
                <a:latin typeface="Symbol" pitchFamily="18" charset="2"/>
              </a:rPr>
              <a:t>W</a:t>
            </a:r>
            <a:endParaRPr kumimoji="0" lang="en-US" sz="2800" b="1"/>
          </a:p>
        </p:txBody>
      </p:sp>
      <p:grpSp>
        <p:nvGrpSpPr>
          <p:cNvPr id="14" name="Group 92"/>
          <p:cNvGrpSpPr>
            <a:grpSpLocks/>
          </p:cNvGrpSpPr>
          <p:nvPr/>
        </p:nvGrpSpPr>
        <p:grpSpPr bwMode="auto">
          <a:xfrm>
            <a:off x="6096000" y="704850"/>
            <a:ext cx="1819275" cy="830263"/>
            <a:chOff x="3798" y="498"/>
            <a:chExt cx="1390" cy="523"/>
          </a:xfrm>
        </p:grpSpPr>
        <p:sp>
          <p:nvSpPr>
            <p:cNvPr id="19504" name="Text Box 93"/>
            <p:cNvSpPr txBox="1">
              <a:spLocks noChangeArrowheads="1"/>
            </p:cNvSpPr>
            <p:nvPr/>
          </p:nvSpPr>
          <p:spPr bwMode="auto">
            <a:xfrm>
              <a:off x="3798" y="564"/>
              <a:ext cx="36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800" dirty="0">
                  <a:latin typeface="Calibri" pitchFamily="34" charset="0"/>
                </a:rPr>
                <a:t>A</a:t>
              </a:r>
              <a:r>
                <a:rPr kumimoji="0" lang="en-US" sz="1800" baseline="-25000" dirty="0">
                  <a:latin typeface="Calibri" pitchFamily="34" charset="0"/>
                </a:rPr>
                <a:t>V</a:t>
              </a:r>
              <a:r>
                <a:rPr kumimoji="0" lang="en-US" sz="1800" dirty="0">
                  <a:latin typeface="Calibri" pitchFamily="34" charset="0"/>
                </a:rPr>
                <a:t> =</a:t>
              </a:r>
            </a:p>
          </p:txBody>
        </p:sp>
        <p:sp>
          <p:nvSpPr>
            <p:cNvPr id="19505" name="Text Box 94"/>
            <p:cNvSpPr txBox="1">
              <a:spLocks noChangeArrowheads="1"/>
            </p:cNvSpPr>
            <p:nvPr/>
          </p:nvSpPr>
          <p:spPr bwMode="auto">
            <a:xfrm>
              <a:off x="4418" y="49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800" dirty="0">
                  <a:solidFill>
                    <a:srgbClr val="FF0000"/>
                  </a:solidFill>
                  <a:latin typeface="Calibri" pitchFamily="34" charset="0"/>
                </a:rPr>
                <a:t>R</a:t>
              </a:r>
              <a:r>
                <a:rPr kumimoji="0" lang="en-US" sz="1800" baseline="-25000" dirty="0">
                  <a:solidFill>
                    <a:srgbClr val="FF0000"/>
                  </a:solidFill>
                  <a:latin typeface="Calibri" pitchFamily="34" charset="0"/>
                </a:rPr>
                <a:t>P</a:t>
              </a:r>
              <a:endParaRPr kumimoji="0" lang="en-US" sz="1800" dirty="0">
                <a:latin typeface="Calibri" pitchFamily="34" charset="0"/>
              </a:endParaRPr>
            </a:p>
          </p:txBody>
        </p:sp>
        <p:sp>
          <p:nvSpPr>
            <p:cNvPr id="19506" name="Text Box 95"/>
            <p:cNvSpPr txBox="1">
              <a:spLocks noChangeArrowheads="1"/>
            </p:cNvSpPr>
            <p:nvPr/>
          </p:nvSpPr>
          <p:spPr bwMode="auto">
            <a:xfrm>
              <a:off x="4356" y="788"/>
              <a:ext cx="4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800" dirty="0">
                  <a:latin typeface="Calibri" pitchFamily="34" charset="0"/>
                </a:rPr>
                <a:t>R</a:t>
              </a:r>
              <a:r>
                <a:rPr kumimoji="0" lang="en-US" sz="1800" baseline="-25000" dirty="0">
                  <a:latin typeface="Calibri" pitchFamily="34" charset="0"/>
                </a:rPr>
                <a:t>E</a:t>
              </a:r>
              <a:r>
                <a:rPr kumimoji="0" lang="en-US" sz="1800" dirty="0">
                  <a:latin typeface="Calibri" pitchFamily="34" charset="0"/>
                </a:rPr>
                <a:t> + </a:t>
              </a:r>
              <a:r>
                <a:rPr kumimoji="0" lang="en-US" sz="1800" dirty="0" err="1">
                  <a:latin typeface="Calibri" pitchFamily="34" charset="0"/>
                </a:rPr>
                <a:t>r</a:t>
              </a:r>
              <a:r>
                <a:rPr kumimoji="0" lang="en-US" sz="1800" baseline="-25000" dirty="0" err="1">
                  <a:latin typeface="Calibri" pitchFamily="34" charset="0"/>
                </a:rPr>
                <a:t>E</a:t>
              </a:r>
              <a:endParaRPr kumimoji="0" lang="en-US" sz="1800" dirty="0">
                <a:latin typeface="Calibri" pitchFamily="34" charset="0"/>
              </a:endParaRPr>
            </a:p>
          </p:txBody>
        </p:sp>
        <p:sp>
          <p:nvSpPr>
            <p:cNvPr id="19507" name="Line 96"/>
            <p:cNvSpPr>
              <a:spLocks noChangeShapeType="1"/>
            </p:cNvSpPr>
            <p:nvPr/>
          </p:nvSpPr>
          <p:spPr bwMode="auto">
            <a:xfrm>
              <a:off x="4196" y="766"/>
              <a:ext cx="9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1600">
                <a:latin typeface="Calibri" pitchFamily="34" charset="0"/>
              </a:endParaRPr>
            </a:p>
          </p:txBody>
        </p:sp>
      </p:grpSp>
      <p:grpSp>
        <p:nvGrpSpPr>
          <p:cNvPr id="15" name="Group 97"/>
          <p:cNvGrpSpPr>
            <a:grpSpLocks/>
          </p:cNvGrpSpPr>
          <p:nvPr/>
        </p:nvGrpSpPr>
        <p:grpSpPr bwMode="auto">
          <a:xfrm>
            <a:off x="5165725" y="1708151"/>
            <a:ext cx="3856038" cy="865188"/>
            <a:chOff x="2804" y="1220"/>
            <a:chExt cx="2429" cy="545"/>
          </a:xfrm>
        </p:grpSpPr>
        <p:sp>
          <p:nvSpPr>
            <p:cNvPr id="19499" name="Text Box 98"/>
            <p:cNvSpPr txBox="1">
              <a:spLocks noChangeArrowheads="1"/>
            </p:cNvSpPr>
            <p:nvPr/>
          </p:nvSpPr>
          <p:spPr bwMode="auto">
            <a:xfrm>
              <a:off x="2804" y="1328"/>
              <a:ext cx="36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800">
                  <a:latin typeface="Calibri" pitchFamily="34" charset="0"/>
                </a:rPr>
                <a:t>A</a:t>
              </a:r>
              <a:r>
                <a:rPr kumimoji="0" lang="en-US" sz="1800" baseline="-25000">
                  <a:latin typeface="Calibri" pitchFamily="34" charset="0"/>
                </a:rPr>
                <a:t>V</a:t>
              </a:r>
              <a:r>
                <a:rPr kumimoji="0" lang="en-US" sz="1800">
                  <a:latin typeface="Calibri" pitchFamily="34" charset="0"/>
                </a:rPr>
                <a:t> =</a:t>
              </a:r>
            </a:p>
          </p:txBody>
        </p:sp>
        <p:sp>
          <p:nvSpPr>
            <p:cNvPr id="19500" name="Text Box 99"/>
            <p:cNvSpPr txBox="1">
              <a:spLocks noChangeArrowheads="1"/>
            </p:cNvSpPr>
            <p:nvPr/>
          </p:nvSpPr>
          <p:spPr bwMode="auto">
            <a:xfrm>
              <a:off x="3702" y="1220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800" dirty="0">
                  <a:latin typeface="Calibri" pitchFamily="34" charset="0"/>
                </a:rPr>
                <a:t>1,1 kW</a:t>
              </a:r>
            </a:p>
          </p:txBody>
        </p:sp>
        <p:sp>
          <p:nvSpPr>
            <p:cNvPr id="19501" name="Text Box 100"/>
            <p:cNvSpPr txBox="1">
              <a:spLocks noChangeArrowheads="1"/>
            </p:cNvSpPr>
            <p:nvPr/>
          </p:nvSpPr>
          <p:spPr bwMode="auto">
            <a:xfrm>
              <a:off x="3476" y="1532"/>
              <a:ext cx="10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800">
                  <a:latin typeface="Calibri" pitchFamily="34" charset="0"/>
                </a:rPr>
                <a:t>220 W + 9,03 W</a:t>
              </a:r>
            </a:p>
          </p:txBody>
        </p:sp>
        <p:sp>
          <p:nvSpPr>
            <p:cNvPr id="19502" name="Line 101"/>
            <p:cNvSpPr>
              <a:spLocks noChangeShapeType="1"/>
            </p:cNvSpPr>
            <p:nvPr/>
          </p:nvSpPr>
          <p:spPr bwMode="auto">
            <a:xfrm>
              <a:off x="3162" y="1478"/>
              <a:ext cx="162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1600">
                <a:latin typeface="Calibri" pitchFamily="34" charset="0"/>
              </a:endParaRPr>
            </a:p>
          </p:txBody>
        </p:sp>
        <p:sp>
          <p:nvSpPr>
            <p:cNvPr id="19503" name="Text Box 102"/>
            <p:cNvSpPr txBox="1">
              <a:spLocks noChangeArrowheads="1"/>
            </p:cNvSpPr>
            <p:nvPr/>
          </p:nvSpPr>
          <p:spPr bwMode="auto">
            <a:xfrm>
              <a:off x="4826" y="1334"/>
              <a:ext cx="4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800" dirty="0">
                  <a:latin typeface="Calibri" pitchFamily="34" charset="0"/>
                </a:rPr>
                <a:t>= 4,8</a:t>
              </a:r>
            </a:p>
          </p:txBody>
        </p:sp>
      </p:grpSp>
      <p:sp>
        <p:nvSpPr>
          <p:cNvPr id="19498" name="Line 103"/>
          <p:cNvSpPr>
            <a:spLocks noChangeShapeType="1"/>
          </p:cNvSpPr>
          <p:nvPr/>
        </p:nvSpPr>
        <p:spPr bwMode="auto">
          <a:xfrm flipV="1">
            <a:off x="2397125" y="1755775"/>
            <a:ext cx="0" cy="266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04445" y="1906580"/>
            <a:ext cx="704895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Capítulo </a:t>
            </a:r>
            <a:r>
              <a:rPr lang="pt-B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7</a:t>
            </a:r>
            <a:endParaRPr lang="pt-B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  <a:p>
            <a:pPr algn="ctr"/>
            <a:r>
              <a:rPr lang="pt-BR" sz="4000" dirty="0" smtClean="0">
                <a:solidFill>
                  <a:srgbClr val="FF0000"/>
                </a:solidFill>
                <a:latin typeface="Calibri" pitchFamily="34" charset="0"/>
              </a:rPr>
              <a:t>Mais informações sobre</a:t>
            </a:r>
            <a:br>
              <a:rPr lang="pt-BR" sz="4000" dirty="0" smtClean="0">
                <a:solidFill>
                  <a:srgbClr val="FF0000"/>
                </a:solidFill>
                <a:latin typeface="Calibri" pitchFamily="34" charset="0"/>
              </a:rPr>
            </a:br>
            <a:r>
              <a:rPr lang="pt-BR" sz="4000" dirty="0" smtClean="0">
                <a:solidFill>
                  <a:srgbClr val="FF0000"/>
                </a:solidFill>
                <a:latin typeface="Calibri" pitchFamily="34" charset="0"/>
              </a:rPr>
              <a:t>amplificadores de pequenos sinais</a:t>
            </a:r>
            <a:endParaRPr lang="pt-BR" sz="4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2"/>
          <p:cNvSpPr>
            <a:spLocks noChangeArrowheads="1"/>
          </p:cNvSpPr>
          <p:nvPr/>
        </p:nvSpPr>
        <p:spPr bwMode="auto">
          <a:xfrm>
            <a:off x="2628900" y="3003550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2994025" y="3641725"/>
            <a:ext cx="565150" cy="565150"/>
            <a:chOff x="1724" y="2504"/>
            <a:chExt cx="356" cy="356"/>
          </a:xfrm>
        </p:grpSpPr>
        <p:sp>
          <p:nvSpPr>
            <p:cNvPr id="20614" name="Line 4"/>
            <p:cNvSpPr>
              <a:spLocks noChangeShapeType="1"/>
            </p:cNvSpPr>
            <p:nvPr/>
          </p:nvSpPr>
          <p:spPr bwMode="auto">
            <a:xfrm>
              <a:off x="1724" y="2504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615" name="AutoShape 5"/>
            <p:cNvSpPr>
              <a:spLocks noChangeArrowheads="1"/>
            </p:cNvSpPr>
            <p:nvPr/>
          </p:nvSpPr>
          <p:spPr bwMode="auto">
            <a:xfrm rot="5480873" flipH="1" flipV="1">
              <a:off x="1728" y="2507"/>
              <a:ext cx="119" cy="117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0484" name="Line 6"/>
          <p:cNvSpPr>
            <a:spLocks noChangeShapeType="1"/>
          </p:cNvSpPr>
          <p:nvPr/>
        </p:nvSpPr>
        <p:spPr bwMode="auto">
          <a:xfrm flipH="1" flipV="1">
            <a:off x="1584325" y="3473450"/>
            <a:ext cx="1374775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485" name="Line 7"/>
          <p:cNvSpPr>
            <a:spLocks noChangeShapeType="1"/>
          </p:cNvSpPr>
          <p:nvPr/>
        </p:nvSpPr>
        <p:spPr bwMode="auto">
          <a:xfrm flipV="1">
            <a:off x="2981325" y="2727325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486" name="Line 8"/>
          <p:cNvSpPr>
            <a:spLocks noChangeShapeType="1"/>
          </p:cNvSpPr>
          <p:nvPr/>
        </p:nvSpPr>
        <p:spPr bwMode="auto">
          <a:xfrm flipH="1">
            <a:off x="2981325" y="3165475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0487" name="Group 9"/>
          <p:cNvGrpSpPr>
            <a:grpSpLocks/>
          </p:cNvGrpSpPr>
          <p:nvPr/>
        </p:nvGrpSpPr>
        <p:grpSpPr bwMode="auto">
          <a:xfrm>
            <a:off x="3413125" y="1882775"/>
            <a:ext cx="247650" cy="654050"/>
            <a:chOff x="1988" y="1396"/>
            <a:chExt cx="156" cy="412"/>
          </a:xfrm>
        </p:grpSpPr>
        <p:sp>
          <p:nvSpPr>
            <p:cNvPr id="20607" name="Line 10"/>
            <p:cNvSpPr>
              <a:spLocks noChangeShapeType="1"/>
            </p:cNvSpPr>
            <p:nvPr/>
          </p:nvSpPr>
          <p:spPr bwMode="auto">
            <a:xfrm flipH="1" flipV="1">
              <a:off x="1992" y="143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608" name="Line 11"/>
            <p:cNvSpPr>
              <a:spLocks noChangeShapeType="1"/>
            </p:cNvSpPr>
            <p:nvPr/>
          </p:nvSpPr>
          <p:spPr bwMode="auto">
            <a:xfrm flipH="1" flipV="1">
              <a:off x="1990" y="157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609" name="Line 12"/>
            <p:cNvSpPr>
              <a:spLocks noChangeShapeType="1"/>
            </p:cNvSpPr>
            <p:nvPr/>
          </p:nvSpPr>
          <p:spPr bwMode="auto">
            <a:xfrm flipH="1" flipV="1">
              <a:off x="1988" y="170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610" name="Line 13"/>
            <p:cNvSpPr>
              <a:spLocks noChangeShapeType="1"/>
            </p:cNvSpPr>
            <p:nvPr/>
          </p:nvSpPr>
          <p:spPr bwMode="auto">
            <a:xfrm flipV="1">
              <a:off x="1988" y="163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611" name="Line 14"/>
            <p:cNvSpPr>
              <a:spLocks noChangeShapeType="1"/>
            </p:cNvSpPr>
            <p:nvPr/>
          </p:nvSpPr>
          <p:spPr bwMode="auto">
            <a:xfrm flipV="1">
              <a:off x="1992" y="150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612" name="Line 15"/>
            <p:cNvSpPr>
              <a:spLocks noChangeShapeType="1"/>
            </p:cNvSpPr>
            <p:nvPr/>
          </p:nvSpPr>
          <p:spPr bwMode="auto">
            <a:xfrm flipV="1">
              <a:off x="1994" y="139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613" name="Line 16"/>
            <p:cNvSpPr>
              <a:spLocks noChangeShapeType="1"/>
            </p:cNvSpPr>
            <p:nvPr/>
          </p:nvSpPr>
          <p:spPr bwMode="auto">
            <a:xfrm flipV="1">
              <a:off x="2066" y="1778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488" name="Group 17"/>
          <p:cNvGrpSpPr>
            <a:grpSpLocks/>
          </p:cNvGrpSpPr>
          <p:nvPr/>
        </p:nvGrpSpPr>
        <p:grpSpPr bwMode="auto">
          <a:xfrm>
            <a:off x="3165475" y="5413375"/>
            <a:ext cx="762000" cy="304800"/>
            <a:chOff x="1832" y="3620"/>
            <a:chExt cx="480" cy="192"/>
          </a:xfrm>
        </p:grpSpPr>
        <p:sp>
          <p:nvSpPr>
            <p:cNvPr id="20604" name="Line 18"/>
            <p:cNvSpPr>
              <a:spLocks noChangeShapeType="1"/>
            </p:cNvSpPr>
            <p:nvPr/>
          </p:nvSpPr>
          <p:spPr bwMode="auto">
            <a:xfrm>
              <a:off x="1832" y="362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605" name="Line 19"/>
            <p:cNvSpPr>
              <a:spLocks noChangeShapeType="1"/>
            </p:cNvSpPr>
            <p:nvPr/>
          </p:nvSpPr>
          <p:spPr bwMode="auto">
            <a:xfrm>
              <a:off x="1928" y="371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606" name="Line 20"/>
            <p:cNvSpPr>
              <a:spLocks noChangeShapeType="1"/>
            </p:cNvSpPr>
            <p:nvPr/>
          </p:nvSpPr>
          <p:spPr bwMode="auto">
            <a:xfrm>
              <a:off x="2024" y="381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489" name="Group 21"/>
          <p:cNvGrpSpPr>
            <a:grpSpLocks/>
          </p:cNvGrpSpPr>
          <p:nvPr/>
        </p:nvGrpSpPr>
        <p:grpSpPr bwMode="auto">
          <a:xfrm>
            <a:off x="1752600" y="1917700"/>
            <a:ext cx="247650" cy="654050"/>
            <a:chOff x="942" y="1418"/>
            <a:chExt cx="156" cy="412"/>
          </a:xfrm>
        </p:grpSpPr>
        <p:sp>
          <p:nvSpPr>
            <p:cNvPr id="20597" name="Line 22"/>
            <p:cNvSpPr>
              <a:spLocks noChangeShapeType="1"/>
            </p:cNvSpPr>
            <p:nvPr/>
          </p:nvSpPr>
          <p:spPr bwMode="auto">
            <a:xfrm flipH="1" flipV="1">
              <a:off x="946" y="146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98" name="Line 23"/>
            <p:cNvSpPr>
              <a:spLocks noChangeShapeType="1"/>
            </p:cNvSpPr>
            <p:nvPr/>
          </p:nvSpPr>
          <p:spPr bwMode="auto">
            <a:xfrm flipH="1" flipV="1">
              <a:off x="944" y="159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99" name="Line 24"/>
            <p:cNvSpPr>
              <a:spLocks noChangeShapeType="1"/>
            </p:cNvSpPr>
            <p:nvPr/>
          </p:nvSpPr>
          <p:spPr bwMode="auto">
            <a:xfrm flipH="1" flipV="1">
              <a:off x="942" y="1727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600" name="Line 25"/>
            <p:cNvSpPr>
              <a:spLocks noChangeShapeType="1"/>
            </p:cNvSpPr>
            <p:nvPr/>
          </p:nvSpPr>
          <p:spPr bwMode="auto">
            <a:xfrm flipV="1">
              <a:off x="942" y="165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601" name="Line 26"/>
            <p:cNvSpPr>
              <a:spLocks noChangeShapeType="1"/>
            </p:cNvSpPr>
            <p:nvPr/>
          </p:nvSpPr>
          <p:spPr bwMode="auto">
            <a:xfrm flipV="1">
              <a:off x="946" y="152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602" name="Line 27"/>
            <p:cNvSpPr>
              <a:spLocks noChangeShapeType="1"/>
            </p:cNvSpPr>
            <p:nvPr/>
          </p:nvSpPr>
          <p:spPr bwMode="auto">
            <a:xfrm flipV="1">
              <a:off x="948" y="1418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603" name="Line 28"/>
            <p:cNvSpPr>
              <a:spLocks noChangeShapeType="1"/>
            </p:cNvSpPr>
            <p:nvPr/>
          </p:nvSpPr>
          <p:spPr bwMode="auto">
            <a:xfrm flipV="1">
              <a:off x="1020" y="1799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490" name="Line 29"/>
          <p:cNvSpPr>
            <a:spLocks noChangeShapeType="1"/>
          </p:cNvSpPr>
          <p:nvPr/>
        </p:nvSpPr>
        <p:spPr bwMode="auto">
          <a:xfrm flipH="1">
            <a:off x="1873250" y="2584450"/>
            <a:ext cx="0" cy="1543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491" name="Line 30"/>
          <p:cNvSpPr>
            <a:spLocks noChangeShapeType="1"/>
          </p:cNvSpPr>
          <p:nvPr/>
        </p:nvSpPr>
        <p:spPr bwMode="auto">
          <a:xfrm>
            <a:off x="3536950" y="2524125"/>
            <a:ext cx="0" cy="2349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492" name="Line 31"/>
          <p:cNvSpPr>
            <a:spLocks noChangeShapeType="1"/>
          </p:cNvSpPr>
          <p:nvPr/>
        </p:nvSpPr>
        <p:spPr bwMode="auto">
          <a:xfrm>
            <a:off x="3540125" y="419735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493" name="Line 32"/>
          <p:cNvSpPr>
            <a:spLocks noChangeShapeType="1"/>
          </p:cNvSpPr>
          <p:nvPr/>
        </p:nvSpPr>
        <p:spPr bwMode="auto">
          <a:xfrm>
            <a:off x="1844675" y="1549400"/>
            <a:ext cx="3752850" cy="12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494" name="Line 33"/>
          <p:cNvSpPr>
            <a:spLocks noChangeShapeType="1"/>
          </p:cNvSpPr>
          <p:nvPr/>
        </p:nvSpPr>
        <p:spPr bwMode="auto">
          <a:xfrm>
            <a:off x="1857375" y="1549400"/>
            <a:ext cx="0" cy="374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495" name="Line 34"/>
          <p:cNvSpPr>
            <a:spLocks noChangeShapeType="1"/>
          </p:cNvSpPr>
          <p:nvPr/>
        </p:nvSpPr>
        <p:spPr bwMode="auto">
          <a:xfrm flipH="1" flipV="1">
            <a:off x="3517900" y="1581150"/>
            <a:ext cx="0" cy="295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496" name="Text Box 35"/>
          <p:cNvSpPr txBox="1">
            <a:spLocks noChangeArrowheads="1"/>
          </p:cNvSpPr>
          <p:nvPr/>
        </p:nvSpPr>
        <p:spPr bwMode="auto">
          <a:xfrm>
            <a:off x="4067175" y="409575"/>
            <a:ext cx="8699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V</a:t>
            </a:r>
            <a:r>
              <a:rPr kumimoji="0" lang="en-US" sz="3200" b="1" baseline="-25000">
                <a:solidFill>
                  <a:srgbClr val="FF0000"/>
                </a:solidFill>
              </a:rPr>
              <a:t>CC</a:t>
            </a:r>
            <a:endParaRPr kumimoji="0" lang="en-US" sz="3200" b="1">
              <a:solidFill>
                <a:srgbClr val="FF0000"/>
              </a:solidFill>
            </a:endParaRPr>
          </a:p>
        </p:txBody>
      </p:sp>
      <p:grpSp>
        <p:nvGrpSpPr>
          <p:cNvPr id="20497" name="Group 36"/>
          <p:cNvGrpSpPr>
            <a:grpSpLocks/>
          </p:cNvGrpSpPr>
          <p:nvPr/>
        </p:nvGrpSpPr>
        <p:grpSpPr bwMode="auto">
          <a:xfrm>
            <a:off x="3419475" y="4413250"/>
            <a:ext cx="247650" cy="654050"/>
            <a:chOff x="1992" y="2990"/>
            <a:chExt cx="156" cy="412"/>
          </a:xfrm>
        </p:grpSpPr>
        <p:sp>
          <p:nvSpPr>
            <p:cNvPr id="20590" name="Line 37"/>
            <p:cNvSpPr>
              <a:spLocks noChangeShapeType="1"/>
            </p:cNvSpPr>
            <p:nvPr/>
          </p:nvSpPr>
          <p:spPr bwMode="auto">
            <a:xfrm flipH="1" flipV="1">
              <a:off x="1996" y="303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91" name="Line 38"/>
            <p:cNvSpPr>
              <a:spLocks noChangeShapeType="1"/>
            </p:cNvSpPr>
            <p:nvPr/>
          </p:nvSpPr>
          <p:spPr bwMode="auto">
            <a:xfrm flipH="1" flipV="1">
              <a:off x="1994" y="3165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92" name="Line 39"/>
            <p:cNvSpPr>
              <a:spLocks noChangeShapeType="1"/>
            </p:cNvSpPr>
            <p:nvPr/>
          </p:nvSpPr>
          <p:spPr bwMode="auto">
            <a:xfrm flipH="1" flipV="1">
              <a:off x="1992" y="329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93" name="Line 40"/>
            <p:cNvSpPr>
              <a:spLocks noChangeShapeType="1"/>
            </p:cNvSpPr>
            <p:nvPr/>
          </p:nvSpPr>
          <p:spPr bwMode="auto">
            <a:xfrm flipV="1">
              <a:off x="1992" y="323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94" name="Line 41"/>
            <p:cNvSpPr>
              <a:spLocks noChangeShapeType="1"/>
            </p:cNvSpPr>
            <p:nvPr/>
          </p:nvSpPr>
          <p:spPr bwMode="auto">
            <a:xfrm flipV="1">
              <a:off x="1996" y="3095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95" name="Line 42"/>
            <p:cNvSpPr>
              <a:spLocks noChangeShapeType="1"/>
            </p:cNvSpPr>
            <p:nvPr/>
          </p:nvSpPr>
          <p:spPr bwMode="auto">
            <a:xfrm flipV="1">
              <a:off x="1998" y="2990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96" name="Line 43"/>
            <p:cNvSpPr>
              <a:spLocks noChangeShapeType="1"/>
            </p:cNvSpPr>
            <p:nvPr/>
          </p:nvSpPr>
          <p:spPr bwMode="auto">
            <a:xfrm flipV="1">
              <a:off x="2070" y="3371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498" name="Group 44"/>
          <p:cNvGrpSpPr>
            <a:grpSpLocks/>
          </p:cNvGrpSpPr>
          <p:nvPr/>
        </p:nvGrpSpPr>
        <p:grpSpPr bwMode="auto">
          <a:xfrm>
            <a:off x="1778000" y="4133850"/>
            <a:ext cx="247650" cy="654050"/>
            <a:chOff x="958" y="2814"/>
            <a:chExt cx="156" cy="412"/>
          </a:xfrm>
        </p:grpSpPr>
        <p:sp>
          <p:nvSpPr>
            <p:cNvPr id="20583" name="Line 45"/>
            <p:cNvSpPr>
              <a:spLocks noChangeShapeType="1"/>
            </p:cNvSpPr>
            <p:nvPr/>
          </p:nvSpPr>
          <p:spPr bwMode="auto">
            <a:xfrm flipH="1" flipV="1">
              <a:off x="962" y="285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84" name="Line 46"/>
            <p:cNvSpPr>
              <a:spLocks noChangeShapeType="1"/>
            </p:cNvSpPr>
            <p:nvPr/>
          </p:nvSpPr>
          <p:spPr bwMode="auto">
            <a:xfrm flipH="1" flipV="1">
              <a:off x="960" y="299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85" name="Line 47"/>
            <p:cNvSpPr>
              <a:spLocks noChangeShapeType="1"/>
            </p:cNvSpPr>
            <p:nvPr/>
          </p:nvSpPr>
          <p:spPr bwMode="auto">
            <a:xfrm flipH="1" flipV="1">
              <a:off x="958" y="312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86" name="Line 48"/>
            <p:cNvSpPr>
              <a:spLocks noChangeShapeType="1"/>
            </p:cNvSpPr>
            <p:nvPr/>
          </p:nvSpPr>
          <p:spPr bwMode="auto">
            <a:xfrm flipV="1">
              <a:off x="958" y="305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87" name="Line 49"/>
            <p:cNvSpPr>
              <a:spLocks noChangeShapeType="1"/>
            </p:cNvSpPr>
            <p:nvPr/>
          </p:nvSpPr>
          <p:spPr bwMode="auto">
            <a:xfrm flipV="1">
              <a:off x="962" y="292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88" name="Line 50"/>
            <p:cNvSpPr>
              <a:spLocks noChangeShapeType="1"/>
            </p:cNvSpPr>
            <p:nvPr/>
          </p:nvSpPr>
          <p:spPr bwMode="auto">
            <a:xfrm flipV="1">
              <a:off x="964" y="281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89" name="Line 51"/>
            <p:cNvSpPr>
              <a:spLocks noChangeShapeType="1"/>
            </p:cNvSpPr>
            <p:nvPr/>
          </p:nvSpPr>
          <p:spPr bwMode="auto">
            <a:xfrm flipV="1">
              <a:off x="1036" y="319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499" name="Group 52"/>
          <p:cNvGrpSpPr>
            <a:grpSpLocks/>
          </p:cNvGrpSpPr>
          <p:nvPr/>
        </p:nvGrpSpPr>
        <p:grpSpPr bwMode="auto">
          <a:xfrm>
            <a:off x="1527175" y="5400675"/>
            <a:ext cx="762000" cy="304800"/>
            <a:chOff x="800" y="3612"/>
            <a:chExt cx="480" cy="192"/>
          </a:xfrm>
        </p:grpSpPr>
        <p:sp>
          <p:nvSpPr>
            <p:cNvPr id="20580" name="Line 53"/>
            <p:cNvSpPr>
              <a:spLocks noChangeShapeType="1"/>
            </p:cNvSpPr>
            <p:nvPr/>
          </p:nvSpPr>
          <p:spPr bwMode="auto">
            <a:xfrm>
              <a:off x="800" y="361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81" name="Line 54"/>
            <p:cNvSpPr>
              <a:spLocks noChangeShapeType="1"/>
            </p:cNvSpPr>
            <p:nvPr/>
          </p:nvSpPr>
          <p:spPr bwMode="auto">
            <a:xfrm>
              <a:off x="896" y="3708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82" name="Line 55"/>
            <p:cNvSpPr>
              <a:spLocks noChangeShapeType="1"/>
            </p:cNvSpPr>
            <p:nvPr/>
          </p:nvSpPr>
          <p:spPr bwMode="auto">
            <a:xfrm>
              <a:off x="992" y="3804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500" name="Line 56"/>
          <p:cNvSpPr>
            <a:spLocks noChangeShapeType="1"/>
          </p:cNvSpPr>
          <p:nvPr/>
        </p:nvSpPr>
        <p:spPr bwMode="auto">
          <a:xfrm>
            <a:off x="1905000" y="4787900"/>
            <a:ext cx="0" cy="606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01" name="Oval 57"/>
          <p:cNvSpPr>
            <a:spLocks noChangeArrowheads="1"/>
          </p:cNvSpPr>
          <p:nvPr/>
        </p:nvSpPr>
        <p:spPr bwMode="auto">
          <a:xfrm>
            <a:off x="4467225" y="1047750"/>
            <a:ext cx="196850" cy="196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02" name="Line 58"/>
          <p:cNvSpPr>
            <a:spLocks noChangeShapeType="1"/>
          </p:cNvSpPr>
          <p:nvPr/>
        </p:nvSpPr>
        <p:spPr bwMode="auto">
          <a:xfrm>
            <a:off x="4565650" y="1273175"/>
            <a:ext cx="0" cy="260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03" name="Line 59"/>
          <p:cNvSpPr>
            <a:spLocks noChangeShapeType="1"/>
          </p:cNvSpPr>
          <p:nvPr/>
        </p:nvSpPr>
        <p:spPr bwMode="auto">
          <a:xfrm flipH="1">
            <a:off x="3543300" y="5073650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0504" name="Group 60"/>
          <p:cNvGrpSpPr>
            <a:grpSpLocks/>
          </p:cNvGrpSpPr>
          <p:nvPr/>
        </p:nvGrpSpPr>
        <p:grpSpPr bwMode="auto">
          <a:xfrm rot="10799998">
            <a:off x="4514850" y="2482850"/>
            <a:ext cx="174625" cy="482600"/>
            <a:chOff x="2682" y="1774"/>
            <a:chExt cx="110" cy="304"/>
          </a:xfrm>
        </p:grpSpPr>
        <p:sp>
          <p:nvSpPr>
            <p:cNvPr id="20578" name="Line 61"/>
            <p:cNvSpPr>
              <a:spLocks noChangeShapeType="1"/>
            </p:cNvSpPr>
            <p:nvPr/>
          </p:nvSpPr>
          <p:spPr bwMode="auto">
            <a:xfrm>
              <a:off x="2792" y="1774"/>
              <a:ext cx="0" cy="3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79" name="Freeform 62"/>
            <p:cNvSpPr>
              <a:spLocks noChangeArrowheads="1"/>
            </p:cNvSpPr>
            <p:nvPr/>
          </p:nvSpPr>
          <p:spPr bwMode="auto">
            <a:xfrm>
              <a:off x="2682" y="1774"/>
              <a:ext cx="54" cy="293"/>
            </a:xfrm>
            <a:custGeom>
              <a:avLst/>
              <a:gdLst>
                <a:gd name="T0" fmla="*/ 0 w 97"/>
                <a:gd name="T1" fmla="*/ 0 h 455"/>
                <a:gd name="T2" fmla="*/ 26 w 97"/>
                <a:gd name="T3" fmla="*/ 55 h 455"/>
                <a:gd name="T4" fmla="*/ 26 w 97"/>
                <a:gd name="T5" fmla="*/ 137 h 455"/>
                <a:gd name="T6" fmla="*/ 3 w 97"/>
                <a:gd name="T7" fmla="*/ 189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505" name="Line 63"/>
          <p:cNvSpPr>
            <a:spLocks noChangeShapeType="1"/>
          </p:cNvSpPr>
          <p:nvPr/>
        </p:nvSpPr>
        <p:spPr bwMode="auto">
          <a:xfrm rot="16199998" flipH="1" flipV="1">
            <a:off x="4841875" y="2514600"/>
            <a:ext cx="0" cy="4254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06" name="Line 64"/>
          <p:cNvSpPr>
            <a:spLocks noChangeShapeType="1"/>
          </p:cNvSpPr>
          <p:nvPr/>
        </p:nvSpPr>
        <p:spPr bwMode="auto">
          <a:xfrm rot="5400002" flipH="1">
            <a:off x="4016375" y="2244725"/>
            <a:ext cx="0" cy="965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07" name="Oval 65"/>
          <p:cNvSpPr>
            <a:spLocks noChangeArrowheads="1"/>
          </p:cNvSpPr>
          <p:nvPr/>
        </p:nvSpPr>
        <p:spPr bwMode="auto">
          <a:xfrm>
            <a:off x="6311900" y="3025775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0508" name="Group 66"/>
          <p:cNvGrpSpPr>
            <a:grpSpLocks/>
          </p:cNvGrpSpPr>
          <p:nvPr/>
        </p:nvGrpSpPr>
        <p:grpSpPr bwMode="auto">
          <a:xfrm>
            <a:off x="6677025" y="3663950"/>
            <a:ext cx="565150" cy="565150"/>
            <a:chOff x="4044" y="2518"/>
            <a:chExt cx="356" cy="356"/>
          </a:xfrm>
        </p:grpSpPr>
        <p:sp>
          <p:nvSpPr>
            <p:cNvPr id="20576" name="Line 67"/>
            <p:cNvSpPr>
              <a:spLocks noChangeShapeType="1"/>
            </p:cNvSpPr>
            <p:nvPr/>
          </p:nvSpPr>
          <p:spPr bwMode="auto">
            <a:xfrm>
              <a:off x="4044" y="2518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77" name="AutoShape 68"/>
            <p:cNvSpPr>
              <a:spLocks noChangeArrowheads="1"/>
            </p:cNvSpPr>
            <p:nvPr/>
          </p:nvSpPr>
          <p:spPr bwMode="auto">
            <a:xfrm rot="5480873" flipH="1" flipV="1">
              <a:off x="4048" y="2521"/>
              <a:ext cx="119" cy="117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0509" name="Line 69"/>
          <p:cNvSpPr>
            <a:spLocks noChangeShapeType="1"/>
          </p:cNvSpPr>
          <p:nvPr/>
        </p:nvSpPr>
        <p:spPr bwMode="auto">
          <a:xfrm flipH="1">
            <a:off x="5041900" y="3479800"/>
            <a:ext cx="1625600" cy="6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10" name="Line 70"/>
          <p:cNvSpPr>
            <a:spLocks noChangeShapeType="1"/>
          </p:cNvSpPr>
          <p:nvPr/>
        </p:nvSpPr>
        <p:spPr bwMode="auto">
          <a:xfrm flipV="1">
            <a:off x="6664325" y="2749550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11" name="Line 71"/>
          <p:cNvSpPr>
            <a:spLocks noChangeShapeType="1"/>
          </p:cNvSpPr>
          <p:nvPr/>
        </p:nvSpPr>
        <p:spPr bwMode="auto">
          <a:xfrm flipH="1">
            <a:off x="6664325" y="3187700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0512" name="Group 72"/>
          <p:cNvGrpSpPr>
            <a:grpSpLocks/>
          </p:cNvGrpSpPr>
          <p:nvPr/>
        </p:nvGrpSpPr>
        <p:grpSpPr bwMode="auto">
          <a:xfrm>
            <a:off x="7096125" y="1905000"/>
            <a:ext cx="247650" cy="654050"/>
            <a:chOff x="4308" y="1410"/>
            <a:chExt cx="156" cy="412"/>
          </a:xfrm>
        </p:grpSpPr>
        <p:sp>
          <p:nvSpPr>
            <p:cNvPr id="20569" name="Line 73"/>
            <p:cNvSpPr>
              <a:spLocks noChangeShapeType="1"/>
            </p:cNvSpPr>
            <p:nvPr/>
          </p:nvSpPr>
          <p:spPr bwMode="auto">
            <a:xfrm flipH="1" flipV="1">
              <a:off x="4312" y="145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70" name="Line 74"/>
            <p:cNvSpPr>
              <a:spLocks noChangeShapeType="1"/>
            </p:cNvSpPr>
            <p:nvPr/>
          </p:nvSpPr>
          <p:spPr bwMode="auto">
            <a:xfrm flipH="1" flipV="1">
              <a:off x="4310" y="158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71" name="Line 75"/>
            <p:cNvSpPr>
              <a:spLocks noChangeShapeType="1"/>
            </p:cNvSpPr>
            <p:nvPr/>
          </p:nvSpPr>
          <p:spPr bwMode="auto">
            <a:xfrm flipH="1" flipV="1">
              <a:off x="4308" y="172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72" name="Line 76"/>
            <p:cNvSpPr>
              <a:spLocks noChangeShapeType="1"/>
            </p:cNvSpPr>
            <p:nvPr/>
          </p:nvSpPr>
          <p:spPr bwMode="auto">
            <a:xfrm flipV="1">
              <a:off x="4308" y="165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73" name="Line 77"/>
            <p:cNvSpPr>
              <a:spLocks noChangeShapeType="1"/>
            </p:cNvSpPr>
            <p:nvPr/>
          </p:nvSpPr>
          <p:spPr bwMode="auto">
            <a:xfrm flipV="1">
              <a:off x="4312" y="151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74" name="Line 78"/>
            <p:cNvSpPr>
              <a:spLocks noChangeShapeType="1"/>
            </p:cNvSpPr>
            <p:nvPr/>
          </p:nvSpPr>
          <p:spPr bwMode="auto">
            <a:xfrm flipV="1">
              <a:off x="4314" y="1410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75" name="Line 79"/>
            <p:cNvSpPr>
              <a:spLocks noChangeShapeType="1"/>
            </p:cNvSpPr>
            <p:nvPr/>
          </p:nvSpPr>
          <p:spPr bwMode="auto">
            <a:xfrm flipV="1">
              <a:off x="4386" y="1792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513" name="Group 80"/>
          <p:cNvGrpSpPr>
            <a:grpSpLocks/>
          </p:cNvGrpSpPr>
          <p:nvPr/>
        </p:nvGrpSpPr>
        <p:grpSpPr bwMode="auto">
          <a:xfrm>
            <a:off x="6848475" y="5435600"/>
            <a:ext cx="762000" cy="304800"/>
            <a:chOff x="4152" y="3634"/>
            <a:chExt cx="480" cy="192"/>
          </a:xfrm>
        </p:grpSpPr>
        <p:sp>
          <p:nvSpPr>
            <p:cNvPr id="20566" name="Line 81"/>
            <p:cNvSpPr>
              <a:spLocks noChangeShapeType="1"/>
            </p:cNvSpPr>
            <p:nvPr/>
          </p:nvSpPr>
          <p:spPr bwMode="auto">
            <a:xfrm>
              <a:off x="4152" y="3634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67" name="Line 82"/>
            <p:cNvSpPr>
              <a:spLocks noChangeShapeType="1"/>
            </p:cNvSpPr>
            <p:nvPr/>
          </p:nvSpPr>
          <p:spPr bwMode="auto">
            <a:xfrm>
              <a:off x="4248" y="3730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68" name="Line 83"/>
            <p:cNvSpPr>
              <a:spLocks noChangeShapeType="1"/>
            </p:cNvSpPr>
            <p:nvPr/>
          </p:nvSpPr>
          <p:spPr bwMode="auto">
            <a:xfrm>
              <a:off x="4344" y="3826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514" name="Group 84"/>
          <p:cNvGrpSpPr>
            <a:grpSpLocks/>
          </p:cNvGrpSpPr>
          <p:nvPr/>
        </p:nvGrpSpPr>
        <p:grpSpPr bwMode="auto">
          <a:xfrm>
            <a:off x="5435600" y="1939925"/>
            <a:ext cx="247650" cy="654050"/>
            <a:chOff x="3262" y="1432"/>
            <a:chExt cx="156" cy="412"/>
          </a:xfrm>
        </p:grpSpPr>
        <p:sp>
          <p:nvSpPr>
            <p:cNvPr id="20559" name="Line 85"/>
            <p:cNvSpPr>
              <a:spLocks noChangeShapeType="1"/>
            </p:cNvSpPr>
            <p:nvPr/>
          </p:nvSpPr>
          <p:spPr bwMode="auto">
            <a:xfrm flipH="1" flipV="1">
              <a:off x="3266" y="1474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60" name="Line 86"/>
            <p:cNvSpPr>
              <a:spLocks noChangeShapeType="1"/>
            </p:cNvSpPr>
            <p:nvPr/>
          </p:nvSpPr>
          <p:spPr bwMode="auto">
            <a:xfrm flipH="1" flipV="1">
              <a:off x="3264" y="1607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61" name="Line 87"/>
            <p:cNvSpPr>
              <a:spLocks noChangeShapeType="1"/>
            </p:cNvSpPr>
            <p:nvPr/>
          </p:nvSpPr>
          <p:spPr bwMode="auto">
            <a:xfrm flipH="1" flipV="1">
              <a:off x="3262" y="1741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62" name="Line 88"/>
            <p:cNvSpPr>
              <a:spLocks noChangeShapeType="1"/>
            </p:cNvSpPr>
            <p:nvPr/>
          </p:nvSpPr>
          <p:spPr bwMode="auto">
            <a:xfrm flipV="1">
              <a:off x="3262" y="1672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63" name="Line 89"/>
            <p:cNvSpPr>
              <a:spLocks noChangeShapeType="1"/>
            </p:cNvSpPr>
            <p:nvPr/>
          </p:nvSpPr>
          <p:spPr bwMode="auto">
            <a:xfrm flipV="1">
              <a:off x="3266" y="1537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64" name="Line 90"/>
            <p:cNvSpPr>
              <a:spLocks noChangeShapeType="1"/>
            </p:cNvSpPr>
            <p:nvPr/>
          </p:nvSpPr>
          <p:spPr bwMode="auto">
            <a:xfrm flipV="1">
              <a:off x="3268" y="1432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65" name="Line 91"/>
            <p:cNvSpPr>
              <a:spLocks noChangeShapeType="1"/>
            </p:cNvSpPr>
            <p:nvPr/>
          </p:nvSpPr>
          <p:spPr bwMode="auto">
            <a:xfrm flipV="1">
              <a:off x="3340" y="1813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515" name="Line 92"/>
          <p:cNvSpPr>
            <a:spLocks noChangeShapeType="1"/>
          </p:cNvSpPr>
          <p:nvPr/>
        </p:nvSpPr>
        <p:spPr bwMode="auto">
          <a:xfrm flipH="1">
            <a:off x="5556250" y="2606675"/>
            <a:ext cx="0" cy="1543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16" name="Line 93"/>
          <p:cNvSpPr>
            <a:spLocks noChangeShapeType="1"/>
          </p:cNvSpPr>
          <p:nvPr/>
        </p:nvSpPr>
        <p:spPr bwMode="auto">
          <a:xfrm>
            <a:off x="7219950" y="2555875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17" name="Line 94"/>
          <p:cNvSpPr>
            <a:spLocks noChangeShapeType="1"/>
          </p:cNvSpPr>
          <p:nvPr/>
        </p:nvSpPr>
        <p:spPr bwMode="auto">
          <a:xfrm>
            <a:off x="7223125" y="4219575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18" name="Line 95"/>
          <p:cNvSpPr>
            <a:spLocks noChangeShapeType="1"/>
          </p:cNvSpPr>
          <p:nvPr/>
        </p:nvSpPr>
        <p:spPr bwMode="auto">
          <a:xfrm flipV="1">
            <a:off x="5537200" y="1552575"/>
            <a:ext cx="1638300" cy="95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19" name="Line 96"/>
          <p:cNvSpPr>
            <a:spLocks noChangeShapeType="1"/>
          </p:cNvSpPr>
          <p:nvPr/>
        </p:nvSpPr>
        <p:spPr bwMode="auto">
          <a:xfrm>
            <a:off x="5540375" y="1571625"/>
            <a:ext cx="0" cy="374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20" name="Line 97"/>
          <p:cNvSpPr>
            <a:spLocks noChangeShapeType="1"/>
          </p:cNvSpPr>
          <p:nvPr/>
        </p:nvSpPr>
        <p:spPr bwMode="auto">
          <a:xfrm flipV="1">
            <a:off x="7181850" y="1536700"/>
            <a:ext cx="0" cy="3619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0521" name="Group 98"/>
          <p:cNvGrpSpPr>
            <a:grpSpLocks/>
          </p:cNvGrpSpPr>
          <p:nvPr/>
        </p:nvGrpSpPr>
        <p:grpSpPr bwMode="auto">
          <a:xfrm>
            <a:off x="7102475" y="4435475"/>
            <a:ext cx="247650" cy="654050"/>
            <a:chOff x="4312" y="3004"/>
            <a:chExt cx="156" cy="412"/>
          </a:xfrm>
        </p:grpSpPr>
        <p:sp>
          <p:nvSpPr>
            <p:cNvPr id="20552" name="Line 99"/>
            <p:cNvSpPr>
              <a:spLocks noChangeShapeType="1"/>
            </p:cNvSpPr>
            <p:nvPr/>
          </p:nvSpPr>
          <p:spPr bwMode="auto">
            <a:xfrm flipH="1" flipV="1">
              <a:off x="4316" y="304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53" name="Line 100"/>
            <p:cNvSpPr>
              <a:spLocks noChangeShapeType="1"/>
            </p:cNvSpPr>
            <p:nvPr/>
          </p:nvSpPr>
          <p:spPr bwMode="auto">
            <a:xfrm flipH="1" flipV="1">
              <a:off x="4314" y="317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54" name="Line 101"/>
            <p:cNvSpPr>
              <a:spLocks noChangeShapeType="1"/>
            </p:cNvSpPr>
            <p:nvPr/>
          </p:nvSpPr>
          <p:spPr bwMode="auto">
            <a:xfrm flipH="1" flipV="1">
              <a:off x="4312" y="3313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55" name="Line 102"/>
            <p:cNvSpPr>
              <a:spLocks noChangeShapeType="1"/>
            </p:cNvSpPr>
            <p:nvPr/>
          </p:nvSpPr>
          <p:spPr bwMode="auto">
            <a:xfrm flipV="1">
              <a:off x="4312" y="324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56" name="Line 103"/>
            <p:cNvSpPr>
              <a:spLocks noChangeShapeType="1"/>
            </p:cNvSpPr>
            <p:nvPr/>
          </p:nvSpPr>
          <p:spPr bwMode="auto">
            <a:xfrm flipV="1">
              <a:off x="4316" y="310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57" name="Line 104"/>
            <p:cNvSpPr>
              <a:spLocks noChangeShapeType="1"/>
            </p:cNvSpPr>
            <p:nvPr/>
          </p:nvSpPr>
          <p:spPr bwMode="auto">
            <a:xfrm flipV="1">
              <a:off x="4318" y="300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58" name="Line 105"/>
            <p:cNvSpPr>
              <a:spLocks noChangeShapeType="1"/>
            </p:cNvSpPr>
            <p:nvPr/>
          </p:nvSpPr>
          <p:spPr bwMode="auto">
            <a:xfrm flipV="1">
              <a:off x="4390" y="3385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522" name="Group 106"/>
          <p:cNvGrpSpPr>
            <a:grpSpLocks/>
          </p:cNvGrpSpPr>
          <p:nvPr/>
        </p:nvGrpSpPr>
        <p:grpSpPr bwMode="auto">
          <a:xfrm>
            <a:off x="5461000" y="4156075"/>
            <a:ext cx="247650" cy="654050"/>
            <a:chOff x="3278" y="2828"/>
            <a:chExt cx="156" cy="412"/>
          </a:xfrm>
        </p:grpSpPr>
        <p:sp>
          <p:nvSpPr>
            <p:cNvPr id="20545" name="Line 107"/>
            <p:cNvSpPr>
              <a:spLocks noChangeShapeType="1"/>
            </p:cNvSpPr>
            <p:nvPr/>
          </p:nvSpPr>
          <p:spPr bwMode="auto">
            <a:xfrm flipH="1" flipV="1">
              <a:off x="3282" y="287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46" name="Line 108"/>
            <p:cNvSpPr>
              <a:spLocks noChangeShapeType="1"/>
            </p:cNvSpPr>
            <p:nvPr/>
          </p:nvSpPr>
          <p:spPr bwMode="auto">
            <a:xfrm flipH="1" flipV="1">
              <a:off x="3280" y="300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47" name="Line 109"/>
            <p:cNvSpPr>
              <a:spLocks noChangeShapeType="1"/>
            </p:cNvSpPr>
            <p:nvPr/>
          </p:nvSpPr>
          <p:spPr bwMode="auto">
            <a:xfrm flipH="1" flipV="1">
              <a:off x="3278" y="313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48" name="Line 110"/>
            <p:cNvSpPr>
              <a:spLocks noChangeShapeType="1"/>
            </p:cNvSpPr>
            <p:nvPr/>
          </p:nvSpPr>
          <p:spPr bwMode="auto">
            <a:xfrm flipV="1">
              <a:off x="3278" y="306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49" name="Line 111"/>
            <p:cNvSpPr>
              <a:spLocks noChangeShapeType="1"/>
            </p:cNvSpPr>
            <p:nvPr/>
          </p:nvSpPr>
          <p:spPr bwMode="auto">
            <a:xfrm flipV="1">
              <a:off x="3282" y="293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50" name="Line 112"/>
            <p:cNvSpPr>
              <a:spLocks noChangeShapeType="1"/>
            </p:cNvSpPr>
            <p:nvPr/>
          </p:nvSpPr>
          <p:spPr bwMode="auto">
            <a:xfrm flipV="1">
              <a:off x="3284" y="2828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51" name="Line 113"/>
            <p:cNvSpPr>
              <a:spLocks noChangeShapeType="1"/>
            </p:cNvSpPr>
            <p:nvPr/>
          </p:nvSpPr>
          <p:spPr bwMode="auto">
            <a:xfrm flipV="1">
              <a:off x="3356" y="3210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523" name="Group 114"/>
          <p:cNvGrpSpPr>
            <a:grpSpLocks/>
          </p:cNvGrpSpPr>
          <p:nvPr/>
        </p:nvGrpSpPr>
        <p:grpSpPr bwMode="auto">
          <a:xfrm>
            <a:off x="5210175" y="5422900"/>
            <a:ext cx="762000" cy="304800"/>
            <a:chOff x="3120" y="3626"/>
            <a:chExt cx="480" cy="192"/>
          </a:xfrm>
        </p:grpSpPr>
        <p:sp>
          <p:nvSpPr>
            <p:cNvPr id="20542" name="Line 115"/>
            <p:cNvSpPr>
              <a:spLocks noChangeShapeType="1"/>
            </p:cNvSpPr>
            <p:nvPr/>
          </p:nvSpPr>
          <p:spPr bwMode="auto">
            <a:xfrm>
              <a:off x="3120" y="3626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43" name="Line 116"/>
            <p:cNvSpPr>
              <a:spLocks noChangeShapeType="1"/>
            </p:cNvSpPr>
            <p:nvPr/>
          </p:nvSpPr>
          <p:spPr bwMode="auto">
            <a:xfrm>
              <a:off x="3216" y="372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44" name="Line 117"/>
            <p:cNvSpPr>
              <a:spLocks noChangeShapeType="1"/>
            </p:cNvSpPr>
            <p:nvPr/>
          </p:nvSpPr>
          <p:spPr bwMode="auto">
            <a:xfrm>
              <a:off x="3312" y="3818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524" name="Line 118"/>
          <p:cNvSpPr>
            <a:spLocks noChangeShapeType="1"/>
          </p:cNvSpPr>
          <p:nvPr/>
        </p:nvSpPr>
        <p:spPr bwMode="auto">
          <a:xfrm>
            <a:off x="5588000" y="4810125"/>
            <a:ext cx="0" cy="606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25" name="Line 119"/>
          <p:cNvSpPr>
            <a:spLocks noChangeShapeType="1"/>
          </p:cNvSpPr>
          <p:nvPr/>
        </p:nvSpPr>
        <p:spPr bwMode="auto">
          <a:xfrm flipH="1">
            <a:off x="7226300" y="5095875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26" name="Line 120"/>
          <p:cNvSpPr>
            <a:spLocks noChangeShapeType="1"/>
          </p:cNvSpPr>
          <p:nvPr/>
        </p:nvSpPr>
        <p:spPr bwMode="auto">
          <a:xfrm>
            <a:off x="5057775" y="2705100"/>
            <a:ext cx="0" cy="803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865" name="Text Box 121"/>
          <p:cNvSpPr txBox="1">
            <a:spLocks noChangeArrowheads="1"/>
          </p:cNvSpPr>
          <p:nvPr/>
        </p:nvSpPr>
        <p:spPr bwMode="auto">
          <a:xfrm>
            <a:off x="1441450" y="6032500"/>
            <a:ext cx="52004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>
                <a:solidFill>
                  <a:srgbClr val="FF0000"/>
                </a:solidFill>
                <a:latin typeface="Calibri" pitchFamily="34" charset="0"/>
              </a:rPr>
              <a:t>Z</a:t>
            </a:r>
            <a:r>
              <a:rPr kumimoji="0" lang="en-US" sz="2000" baseline="-25000">
                <a:solidFill>
                  <a:srgbClr val="FF0000"/>
                </a:solidFill>
                <a:latin typeface="Calibri" pitchFamily="34" charset="0"/>
              </a:rPr>
              <a:t>entrada </a:t>
            </a:r>
            <a:r>
              <a:rPr kumimoji="0" lang="en-US" sz="2000">
                <a:solidFill>
                  <a:srgbClr val="FF0000"/>
                </a:solidFill>
                <a:latin typeface="Calibri" pitchFamily="34" charset="0"/>
              </a:rPr>
              <a:t>do 2º estágio fornece carga ao 1º estágio.</a:t>
            </a:r>
          </a:p>
        </p:txBody>
      </p:sp>
      <p:sp>
        <p:nvSpPr>
          <p:cNvPr id="20528" name="Text Box 122"/>
          <p:cNvSpPr txBox="1">
            <a:spLocks noChangeArrowheads="1"/>
          </p:cNvSpPr>
          <p:nvPr/>
        </p:nvSpPr>
        <p:spPr bwMode="auto">
          <a:xfrm>
            <a:off x="2032000" y="155575"/>
            <a:ext cx="53885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latin typeface="Calibri" pitchFamily="34" charset="0"/>
              </a:rPr>
              <a:t>Ao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analisar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amplificadores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em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cascata</a:t>
            </a:r>
            <a:r>
              <a:rPr kumimoji="0" lang="en-US" sz="2000" dirty="0">
                <a:latin typeface="Calibri" pitchFamily="34" charset="0"/>
              </a:rPr>
              <a:t>, </a:t>
            </a:r>
            <a:r>
              <a:rPr kumimoji="0" lang="en-US" sz="2000" dirty="0" err="1">
                <a:latin typeface="Calibri" pitchFamily="34" charset="0"/>
              </a:rPr>
              <a:t>lembre</a:t>
            </a:r>
            <a:r>
              <a:rPr kumimoji="0" lang="en-US" sz="2000" dirty="0">
                <a:latin typeface="Calibri" pitchFamily="34" charset="0"/>
              </a:rPr>
              <a:t>-se:</a:t>
            </a:r>
          </a:p>
        </p:txBody>
      </p:sp>
      <p:grpSp>
        <p:nvGrpSpPr>
          <p:cNvPr id="20529" name="Group 123"/>
          <p:cNvGrpSpPr>
            <a:grpSpLocks/>
          </p:cNvGrpSpPr>
          <p:nvPr/>
        </p:nvGrpSpPr>
        <p:grpSpPr bwMode="auto">
          <a:xfrm rot="10799998">
            <a:off x="1495425" y="3225800"/>
            <a:ext cx="174625" cy="482600"/>
            <a:chOff x="780" y="2242"/>
            <a:chExt cx="110" cy="304"/>
          </a:xfrm>
        </p:grpSpPr>
        <p:sp>
          <p:nvSpPr>
            <p:cNvPr id="20540" name="Line 124"/>
            <p:cNvSpPr>
              <a:spLocks noChangeShapeType="1"/>
            </p:cNvSpPr>
            <p:nvPr/>
          </p:nvSpPr>
          <p:spPr bwMode="auto">
            <a:xfrm>
              <a:off x="890" y="2242"/>
              <a:ext cx="0" cy="3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41" name="Freeform 125"/>
            <p:cNvSpPr>
              <a:spLocks noChangeArrowheads="1"/>
            </p:cNvSpPr>
            <p:nvPr/>
          </p:nvSpPr>
          <p:spPr bwMode="auto">
            <a:xfrm>
              <a:off x="780" y="2242"/>
              <a:ext cx="54" cy="293"/>
            </a:xfrm>
            <a:custGeom>
              <a:avLst/>
              <a:gdLst>
                <a:gd name="T0" fmla="*/ 0 w 97"/>
                <a:gd name="T1" fmla="*/ 0 h 455"/>
                <a:gd name="T2" fmla="*/ 26 w 97"/>
                <a:gd name="T3" fmla="*/ 55 h 455"/>
                <a:gd name="T4" fmla="*/ 26 w 97"/>
                <a:gd name="T5" fmla="*/ 137 h 455"/>
                <a:gd name="T6" fmla="*/ 3 w 97"/>
                <a:gd name="T7" fmla="*/ 189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530" name="Group 126"/>
          <p:cNvGrpSpPr>
            <a:grpSpLocks/>
          </p:cNvGrpSpPr>
          <p:nvPr/>
        </p:nvGrpSpPr>
        <p:grpSpPr bwMode="auto">
          <a:xfrm rot="10799998">
            <a:off x="7664450" y="2524125"/>
            <a:ext cx="174625" cy="482600"/>
            <a:chOff x="4666" y="1800"/>
            <a:chExt cx="110" cy="304"/>
          </a:xfrm>
        </p:grpSpPr>
        <p:sp>
          <p:nvSpPr>
            <p:cNvPr id="20538" name="Line 127"/>
            <p:cNvSpPr>
              <a:spLocks noChangeShapeType="1"/>
            </p:cNvSpPr>
            <p:nvPr/>
          </p:nvSpPr>
          <p:spPr bwMode="auto">
            <a:xfrm>
              <a:off x="4776" y="1800"/>
              <a:ext cx="0" cy="3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39" name="Freeform 128"/>
            <p:cNvSpPr>
              <a:spLocks noChangeArrowheads="1"/>
            </p:cNvSpPr>
            <p:nvPr/>
          </p:nvSpPr>
          <p:spPr bwMode="auto">
            <a:xfrm>
              <a:off x="4666" y="1800"/>
              <a:ext cx="54" cy="294"/>
            </a:xfrm>
            <a:custGeom>
              <a:avLst/>
              <a:gdLst>
                <a:gd name="T0" fmla="*/ 0 w 97"/>
                <a:gd name="T1" fmla="*/ 0 h 455"/>
                <a:gd name="T2" fmla="*/ 26 w 97"/>
                <a:gd name="T3" fmla="*/ 56 h 455"/>
                <a:gd name="T4" fmla="*/ 26 w 97"/>
                <a:gd name="T5" fmla="*/ 138 h 455"/>
                <a:gd name="T6" fmla="*/ 3 w 97"/>
                <a:gd name="T7" fmla="*/ 190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531" name="Line 129"/>
          <p:cNvSpPr>
            <a:spLocks noChangeShapeType="1"/>
          </p:cNvSpPr>
          <p:nvPr/>
        </p:nvSpPr>
        <p:spPr bwMode="auto">
          <a:xfrm>
            <a:off x="7219950" y="2768600"/>
            <a:ext cx="4254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32" name="Line 130"/>
          <p:cNvSpPr>
            <a:spLocks noChangeShapeType="1"/>
          </p:cNvSpPr>
          <p:nvPr/>
        </p:nvSpPr>
        <p:spPr bwMode="auto">
          <a:xfrm>
            <a:off x="1317625" y="3479800"/>
            <a:ext cx="1460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33" name="Line 131"/>
          <p:cNvSpPr>
            <a:spLocks noChangeShapeType="1"/>
          </p:cNvSpPr>
          <p:nvPr/>
        </p:nvSpPr>
        <p:spPr bwMode="auto">
          <a:xfrm>
            <a:off x="7753350" y="2778125"/>
            <a:ext cx="1460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876" name="AutoShape 132"/>
          <p:cNvSpPr>
            <a:spLocks noChangeArrowheads="1"/>
          </p:cNvSpPr>
          <p:nvPr/>
        </p:nvSpPr>
        <p:spPr bwMode="auto">
          <a:xfrm rot="21119625">
            <a:off x="3860800" y="2873375"/>
            <a:ext cx="358775" cy="2974975"/>
          </a:xfrm>
          <a:prstGeom prst="upArrow">
            <a:avLst>
              <a:gd name="adj1" fmla="val 53102"/>
              <a:gd name="adj2" fmla="val 20530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1877" name="AutoShape 133"/>
          <p:cNvSpPr>
            <a:spLocks noChangeArrowheads="1"/>
          </p:cNvSpPr>
          <p:nvPr/>
        </p:nvSpPr>
        <p:spPr bwMode="auto">
          <a:xfrm rot="484175">
            <a:off x="4568825" y="3571876"/>
            <a:ext cx="358775" cy="2235200"/>
          </a:xfrm>
          <a:prstGeom prst="upArrow">
            <a:avLst>
              <a:gd name="adj1" fmla="val 53102"/>
              <a:gd name="adj2" fmla="val 15575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36" name="Text Box 134"/>
          <p:cNvSpPr txBox="1">
            <a:spLocks noChangeArrowheads="1"/>
          </p:cNvSpPr>
          <p:nvPr/>
        </p:nvSpPr>
        <p:spPr bwMode="auto">
          <a:xfrm>
            <a:off x="6169025" y="2393950"/>
            <a:ext cx="4778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FF0000"/>
                </a:solidFill>
              </a:rPr>
              <a:t>2º</a:t>
            </a:r>
          </a:p>
        </p:txBody>
      </p:sp>
      <p:sp>
        <p:nvSpPr>
          <p:cNvPr id="20537" name="Text Box 135"/>
          <p:cNvSpPr txBox="1">
            <a:spLocks noChangeArrowheads="1"/>
          </p:cNvSpPr>
          <p:nvPr/>
        </p:nvSpPr>
        <p:spPr bwMode="auto">
          <a:xfrm>
            <a:off x="2419350" y="2339975"/>
            <a:ext cx="4778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FF0000"/>
                </a:solidFill>
              </a:rPr>
              <a:t>1º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76" grpId="0" animBg="1"/>
      <p:bldP spid="3187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260475" y="187325"/>
            <a:ext cx="67585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>
                <a:latin typeface="Calibri" pitchFamily="34" charset="0"/>
              </a:rPr>
              <a:t>Quiz </a:t>
            </a:r>
            <a:r>
              <a:rPr kumimoji="0" lang="en-US" sz="2800" dirty="0" err="1">
                <a:latin typeface="Calibri" pitchFamily="34" charset="0"/>
              </a:rPr>
              <a:t>sobre</a:t>
            </a:r>
            <a:r>
              <a:rPr kumimoji="0" lang="en-US" sz="2800" dirty="0">
                <a:latin typeface="Calibri" pitchFamily="34" charset="0"/>
              </a:rPr>
              <a:t> </a:t>
            </a:r>
            <a:r>
              <a:rPr kumimoji="0" lang="en-US" sz="2800" dirty="0" err="1">
                <a:latin typeface="Calibri" pitchFamily="34" charset="0"/>
              </a:rPr>
              <a:t>condições</a:t>
            </a:r>
            <a:r>
              <a:rPr kumimoji="0" lang="en-US" sz="2800" dirty="0">
                <a:latin typeface="Calibri" pitchFamily="34" charset="0"/>
              </a:rPr>
              <a:t> de um </a:t>
            </a:r>
            <a:r>
              <a:rPr kumimoji="0" lang="en-US" sz="2800" dirty="0" err="1">
                <a:latin typeface="Calibri" pitchFamily="34" charset="0"/>
              </a:rPr>
              <a:t>amplificador</a:t>
            </a:r>
            <a:r>
              <a:rPr kumimoji="0" lang="en-US" sz="2800" dirty="0">
                <a:latin typeface="Calibri" pitchFamily="34" charset="0"/>
              </a:rPr>
              <a:t> CA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55643" y="971550"/>
            <a:ext cx="87743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1800" dirty="0">
                <a:latin typeface="Calibri" pitchFamily="34" charset="0"/>
              </a:rPr>
              <a:t>Um </a:t>
            </a:r>
            <a:r>
              <a:rPr kumimoji="0" lang="en-US" sz="1800" dirty="0" err="1">
                <a:latin typeface="Calibri" pitchFamily="34" charset="0"/>
              </a:rPr>
              <a:t>emissor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contornado</a:t>
            </a:r>
            <a:r>
              <a:rPr kumimoji="0" lang="en-US" sz="1800" dirty="0">
                <a:latin typeface="Calibri" pitchFamily="34" charset="0"/>
              </a:rPr>
              <a:t> _________ a </a:t>
            </a:r>
            <a:r>
              <a:rPr kumimoji="0" lang="en-US" sz="1800" dirty="0" err="1" smtClean="0">
                <a:latin typeface="Calibri" pitchFamily="34" charset="0"/>
              </a:rPr>
              <a:t>impedância</a:t>
            </a:r>
            <a:r>
              <a:rPr kumimoji="0" lang="en-US" sz="1800" dirty="0" smtClean="0">
                <a:latin typeface="Calibri" pitchFamily="34" charset="0"/>
              </a:rPr>
              <a:t> de </a:t>
            </a:r>
            <a:r>
              <a:rPr kumimoji="0" lang="en-US" sz="1800" dirty="0" err="1">
                <a:latin typeface="Calibri" pitchFamily="34" charset="0"/>
              </a:rPr>
              <a:t>entrada</a:t>
            </a:r>
            <a:r>
              <a:rPr kumimoji="0" lang="en-US" sz="1800" dirty="0">
                <a:latin typeface="Calibri" pitchFamily="34" charset="0"/>
              </a:rPr>
              <a:t> de um </a:t>
            </a:r>
            <a:r>
              <a:rPr kumimoji="0" lang="en-US" sz="1800" dirty="0" err="1">
                <a:latin typeface="Calibri" pitchFamily="34" charset="0"/>
              </a:rPr>
              <a:t>amplificador</a:t>
            </a:r>
            <a:r>
              <a:rPr kumimoji="0" lang="en-US" sz="1800" dirty="0">
                <a:latin typeface="Calibri" pitchFamily="34" charset="0"/>
              </a:rPr>
              <a:t>.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603432" y="941151"/>
            <a:ext cx="8931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800" dirty="0" err="1">
                <a:solidFill>
                  <a:srgbClr val="FF0000"/>
                </a:solidFill>
                <a:latin typeface="Calibri" pitchFamily="34" charset="0"/>
              </a:rPr>
              <a:t>diminui</a:t>
            </a:r>
            <a:endParaRPr kumimoji="0" lang="en-US" sz="1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09752" y="1841635"/>
            <a:ext cx="85159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1800" dirty="0" err="1">
                <a:latin typeface="Calibri" pitchFamily="34" charset="0"/>
              </a:rPr>
              <a:t>Recebimento</a:t>
            </a:r>
            <a:r>
              <a:rPr kumimoji="0" lang="en-US" sz="1800" dirty="0">
                <a:latin typeface="Calibri" pitchFamily="34" charset="0"/>
              </a:rPr>
              <a:t> de </a:t>
            </a:r>
            <a:r>
              <a:rPr kumimoji="0" lang="en-US" sz="1800" dirty="0" err="1">
                <a:latin typeface="Calibri" pitchFamily="34" charset="0"/>
              </a:rPr>
              <a:t>carga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na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saída</a:t>
            </a:r>
            <a:r>
              <a:rPr kumimoji="0" lang="en-US" sz="1800" dirty="0">
                <a:latin typeface="Calibri" pitchFamily="34" charset="0"/>
              </a:rPr>
              <a:t> de um </a:t>
            </a:r>
            <a:r>
              <a:rPr kumimoji="0" lang="en-US" sz="1800" dirty="0" err="1" smtClean="0">
                <a:latin typeface="Calibri" pitchFamily="34" charset="0"/>
              </a:rPr>
              <a:t>amplificador</a:t>
            </a:r>
            <a:r>
              <a:rPr kumimoji="0" lang="en-US" sz="1800" dirty="0" smtClean="0">
                <a:latin typeface="Calibri" pitchFamily="34" charset="0"/>
              </a:rPr>
              <a:t> ________ </a:t>
            </a:r>
            <a:r>
              <a:rPr kumimoji="0" lang="en-US" sz="1800" dirty="0" err="1">
                <a:latin typeface="Calibri" pitchFamily="34" charset="0"/>
              </a:rPr>
              <a:t>seu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ganho</a:t>
            </a:r>
            <a:r>
              <a:rPr kumimoji="0" lang="en-US" sz="1800" dirty="0">
                <a:latin typeface="Calibri" pitchFamily="34" charset="0"/>
              </a:rPr>
              <a:t> de </a:t>
            </a:r>
            <a:r>
              <a:rPr kumimoji="0" lang="en-US" sz="1800" dirty="0" err="1">
                <a:latin typeface="Calibri" pitchFamily="34" charset="0"/>
              </a:rPr>
              <a:t>tensão</a:t>
            </a:r>
            <a:r>
              <a:rPr kumimoji="0" lang="en-US" sz="1800" dirty="0">
                <a:latin typeface="Calibri" pitchFamily="34" charset="0"/>
              </a:rPr>
              <a:t>.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5113168" y="1821167"/>
            <a:ext cx="8931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800" dirty="0" err="1">
                <a:solidFill>
                  <a:srgbClr val="FF0000"/>
                </a:solidFill>
                <a:latin typeface="Calibri" pitchFamily="34" charset="0"/>
              </a:rPr>
              <a:t>diminui</a:t>
            </a:r>
            <a:endParaRPr kumimoji="0" lang="en-US" sz="1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217724" y="2734553"/>
            <a:ext cx="7171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800" dirty="0">
                <a:latin typeface="Calibri" pitchFamily="34" charset="0"/>
              </a:rPr>
              <a:t>Um </a:t>
            </a:r>
            <a:r>
              <a:rPr kumimoji="0" lang="en-US" sz="1800" dirty="0" err="1">
                <a:latin typeface="Calibri" pitchFamily="34" charset="0"/>
              </a:rPr>
              <a:t>amplificador</a:t>
            </a:r>
            <a:r>
              <a:rPr kumimoji="0" lang="en-US" sz="1800" dirty="0">
                <a:latin typeface="Calibri" pitchFamily="34" charset="0"/>
              </a:rPr>
              <a:t> com </a:t>
            </a:r>
            <a:r>
              <a:rPr kumimoji="0" lang="en-US" sz="1800" dirty="0" err="1">
                <a:latin typeface="Calibri" pitchFamily="34" charset="0"/>
              </a:rPr>
              <a:t>carga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possui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duas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retas</a:t>
            </a:r>
            <a:r>
              <a:rPr kumimoji="0" lang="en-US" sz="1800" dirty="0">
                <a:latin typeface="Calibri" pitchFamily="34" charset="0"/>
              </a:rPr>
              <a:t> de </a:t>
            </a:r>
            <a:r>
              <a:rPr kumimoji="0" lang="en-US" sz="1800" dirty="0" err="1" smtClean="0">
                <a:latin typeface="Calibri" pitchFamily="34" charset="0"/>
              </a:rPr>
              <a:t>carga</a:t>
            </a:r>
            <a:r>
              <a:rPr kumimoji="0" lang="en-US" sz="1800" dirty="0">
                <a:latin typeface="Calibri" pitchFamily="34" charset="0"/>
              </a:rPr>
              <a:t>: CC e ___________.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6274070" y="2679970"/>
            <a:ext cx="4411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800" dirty="0">
                <a:solidFill>
                  <a:srgbClr val="FF0000"/>
                </a:solidFill>
                <a:latin typeface="Calibri" pitchFamily="34" charset="0"/>
              </a:rPr>
              <a:t>CA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222520" y="3634024"/>
            <a:ext cx="840935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800" dirty="0">
                <a:latin typeface="Calibri" pitchFamily="34" charset="0"/>
              </a:rPr>
              <a:t>Os </a:t>
            </a:r>
            <a:r>
              <a:rPr kumimoji="0" lang="en-US" sz="1800" dirty="0" err="1">
                <a:latin typeface="Calibri" pitchFamily="34" charset="0"/>
              </a:rPr>
              <a:t>pontos</a:t>
            </a:r>
            <a:r>
              <a:rPr kumimoji="0" lang="en-US" sz="1800" dirty="0">
                <a:latin typeface="Calibri" pitchFamily="34" charset="0"/>
              </a:rPr>
              <a:t> de </a:t>
            </a:r>
            <a:r>
              <a:rPr kumimoji="0" lang="en-US" sz="1800" dirty="0" err="1">
                <a:latin typeface="Calibri" pitchFamily="34" charset="0"/>
              </a:rPr>
              <a:t>ceifamento</a:t>
            </a:r>
            <a:r>
              <a:rPr kumimoji="0" lang="en-US" sz="1800" dirty="0">
                <a:latin typeface="Calibri" pitchFamily="34" charset="0"/>
              </a:rPr>
              <a:t> de um </a:t>
            </a:r>
            <a:r>
              <a:rPr kumimoji="0" lang="en-US" sz="1800" dirty="0" err="1">
                <a:latin typeface="Calibri" pitchFamily="34" charset="0"/>
              </a:rPr>
              <a:t>amplificador</a:t>
            </a:r>
            <a:r>
              <a:rPr kumimoji="0" lang="en-US" sz="1800" dirty="0">
                <a:latin typeface="Calibri" pitchFamily="34" charset="0"/>
              </a:rPr>
              <a:t> com </a:t>
            </a:r>
            <a:r>
              <a:rPr kumimoji="0" lang="en-US" sz="1800" dirty="0" err="1" smtClean="0">
                <a:latin typeface="Calibri" pitchFamily="34" charset="0"/>
              </a:rPr>
              <a:t>carga</a:t>
            </a:r>
            <a:r>
              <a:rPr kumimoji="0" lang="en-US" sz="1800" dirty="0" smtClean="0">
                <a:latin typeface="Calibri" pitchFamily="34" charset="0"/>
              </a:rPr>
              <a:t>  </a:t>
            </a:r>
            <a:r>
              <a:rPr kumimoji="0" lang="en-US" sz="1800" dirty="0" err="1">
                <a:latin typeface="Calibri" pitchFamily="34" charset="0"/>
              </a:rPr>
              <a:t>são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marcados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pela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sua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reta</a:t>
            </a:r>
            <a:r>
              <a:rPr kumimoji="0" lang="en-US" sz="1800" dirty="0">
                <a:latin typeface="Calibri" pitchFamily="34" charset="0"/>
              </a:rPr>
              <a:t> de </a:t>
            </a:r>
            <a:endParaRPr kumimoji="0" lang="en-US" sz="1800" dirty="0" smtClean="0">
              <a:latin typeface="Calibri" pitchFamily="34" charset="0"/>
            </a:endParaRPr>
          </a:p>
          <a:p>
            <a:r>
              <a:rPr kumimoji="0" lang="en-US" sz="1800" dirty="0" err="1" smtClean="0">
                <a:latin typeface="Calibri" pitchFamily="34" charset="0"/>
              </a:rPr>
              <a:t>carga</a:t>
            </a:r>
            <a:r>
              <a:rPr kumimoji="0" lang="en-US" sz="1800" dirty="0" smtClean="0">
                <a:latin typeface="Calibri" pitchFamily="34" charset="0"/>
              </a:rPr>
              <a:t> </a:t>
            </a:r>
            <a:r>
              <a:rPr kumimoji="0" lang="en-US" sz="1800" dirty="0">
                <a:latin typeface="Calibri" pitchFamily="34" charset="0"/>
              </a:rPr>
              <a:t>de _______.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1282092" y="3872419"/>
            <a:ext cx="4411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800" dirty="0">
                <a:solidFill>
                  <a:srgbClr val="FF0000"/>
                </a:solidFill>
                <a:latin typeface="Calibri" pitchFamily="34" charset="0"/>
              </a:rPr>
              <a:t>CA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227316" y="4579228"/>
            <a:ext cx="89759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800" dirty="0" err="1">
                <a:latin typeface="Calibri" pitchFamily="34" charset="0"/>
              </a:rPr>
              <a:t>Em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uma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amplificador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em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cascata</a:t>
            </a:r>
            <a:r>
              <a:rPr kumimoji="0" lang="en-US" sz="1800" dirty="0">
                <a:latin typeface="Calibri" pitchFamily="34" charset="0"/>
              </a:rPr>
              <a:t> , o </a:t>
            </a:r>
            <a:r>
              <a:rPr kumimoji="0" lang="en-US" sz="1800" dirty="0" err="1">
                <a:latin typeface="Calibri" pitchFamily="34" charset="0"/>
              </a:rPr>
              <a:t>Z</a:t>
            </a:r>
            <a:r>
              <a:rPr kumimoji="0" lang="en-US" sz="1800" baseline="-25000" dirty="0" err="1">
                <a:latin typeface="Calibri" pitchFamily="34" charset="0"/>
              </a:rPr>
              <a:t>entrada</a:t>
            </a:r>
            <a:r>
              <a:rPr kumimoji="0" lang="en-US" sz="1800" dirty="0">
                <a:latin typeface="Calibri" pitchFamily="34" charset="0"/>
              </a:rPr>
              <a:t> de um </a:t>
            </a:r>
            <a:r>
              <a:rPr kumimoji="0" lang="en-US" sz="1800" dirty="0" err="1" smtClean="0">
                <a:latin typeface="Calibri" pitchFamily="34" charset="0"/>
              </a:rPr>
              <a:t>estágio</a:t>
            </a:r>
            <a:r>
              <a:rPr kumimoji="0" lang="en-US" sz="1800" dirty="0" smtClean="0">
                <a:latin typeface="Calibri" pitchFamily="34" charset="0"/>
              </a:rPr>
              <a:t> ____________</a:t>
            </a:r>
            <a:r>
              <a:rPr kumimoji="0" lang="en-US" sz="1800" dirty="0" err="1" smtClean="0">
                <a:latin typeface="Calibri" pitchFamily="34" charset="0"/>
              </a:rPr>
              <a:t>ao</a:t>
            </a:r>
            <a:r>
              <a:rPr kumimoji="0" lang="en-US" sz="1800" dirty="0" smtClean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estágio</a:t>
            </a:r>
            <a:r>
              <a:rPr kumimoji="0" lang="en-US" sz="1800" dirty="0">
                <a:latin typeface="Calibri" pitchFamily="34" charset="0"/>
              </a:rPr>
              <a:t> anterior.</a:t>
            </a: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5655149" y="4534375"/>
            <a:ext cx="14544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800" dirty="0" err="1">
                <a:solidFill>
                  <a:srgbClr val="FF0000"/>
                </a:solidFill>
                <a:latin typeface="Calibri" pitchFamily="34" charset="0"/>
              </a:rPr>
              <a:t>fornece</a:t>
            </a:r>
            <a:r>
              <a:rPr kumimoji="0" lang="en-US" sz="18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rgbClr val="FF0000"/>
                </a:solidFill>
                <a:latin typeface="Calibri" pitchFamily="34" charset="0"/>
              </a:rPr>
              <a:t>carga</a:t>
            </a:r>
            <a:endParaRPr kumimoji="0" lang="en-US" sz="18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/>
          <p:cNvSpPr>
            <a:spLocks noChangeShapeType="1"/>
          </p:cNvSpPr>
          <p:nvPr/>
        </p:nvSpPr>
        <p:spPr bwMode="auto">
          <a:xfrm flipH="1">
            <a:off x="5019675" y="3629025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4667250" y="3467100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flipH="1">
            <a:off x="3006725" y="3940175"/>
            <a:ext cx="2006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 rot="5400000">
            <a:off x="4784725" y="3819525"/>
            <a:ext cx="228600" cy="228600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5032375" y="3752850"/>
            <a:ext cx="393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5026025" y="4111625"/>
            <a:ext cx="393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rot="16199998">
            <a:off x="4816475" y="4689475"/>
            <a:ext cx="11493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rot="16199998">
            <a:off x="4876800" y="3209925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5448300" y="2857500"/>
            <a:ext cx="11007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latin typeface="Calibri" pitchFamily="34" charset="0"/>
              </a:rPr>
              <a:t>Dreno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400675" y="4359275"/>
            <a:ext cx="10286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latin typeface="Calibri" pitchFamily="34" charset="0"/>
              </a:rPr>
              <a:t>Fonte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3305175" y="3425825"/>
            <a:ext cx="12745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latin typeface="Calibri" pitchFamily="34" charset="0"/>
              </a:rPr>
              <a:t>Gatilho</a:t>
            </a:r>
          </a:p>
        </p:txBody>
      </p:sp>
      <p:grpSp>
        <p:nvGrpSpPr>
          <p:cNvPr id="22541" name="Group 13"/>
          <p:cNvGrpSpPr>
            <a:grpSpLocks/>
          </p:cNvGrpSpPr>
          <p:nvPr/>
        </p:nvGrpSpPr>
        <p:grpSpPr bwMode="auto">
          <a:xfrm>
            <a:off x="3702050" y="4206875"/>
            <a:ext cx="247650" cy="654050"/>
            <a:chOff x="2404" y="2788"/>
            <a:chExt cx="156" cy="412"/>
          </a:xfrm>
        </p:grpSpPr>
        <p:sp>
          <p:nvSpPr>
            <p:cNvPr id="22602" name="Line 14"/>
            <p:cNvSpPr>
              <a:spLocks noChangeShapeType="1"/>
            </p:cNvSpPr>
            <p:nvPr/>
          </p:nvSpPr>
          <p:spPr bwMode="auto">
            <a:xfrm flipH="1" flipV="1">
              <a:off x="2408" y="283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2603" name="Line 15"/>
            <p:cNvSpPr>
              <a:spLocks noChangeShapeType="1"/>
            </p:cNvSpPr>
            <p:nvPr/>
          </p:nvSpPr>
          <p:spPr bwMode="auto">
            <a:xfrm flipH="1" flipV="1">
              <a:off x="2406" y="2964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2604" name="Line 16"/>
            <p:cNvSpPr>
              <a:spLocks noChangeShapeType="1"/>
            </p:cNvSpPr>
            <p:nvPr/>
          </p:nvSpPr>
          <p:spPr bwMode="auto">
            <a:xfrm flipH="1" flipV="1">
              <a:off x="2404" y="309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2605" name="Line 17"/>
            <p:cNvSpPr>
              <a:spLocks noChangeShapeType="1"/>
            </p:cNvSpPr>
            <p:nvPr/>
          </p:nvSpPr>
          <p:spPr bwMode="auto">
            <a:xfrm flipV="1">
              <a:off x="2404" y="302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2606" name="Line 18"/>
            <p:cNvSpPr>
              <a:spLocks noChangeShapeType="1"/>
            </p:cNvSpPr>
            <p:nvPr/>
          </p:nvSpPr>
          <p:spPr bwMode="auto">
            <a:xfrm flipV="1">
              <a:off x="2408" y="2894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2607" name="Line 19"/>
            <p:cNvSpPr>
              <a:spLocks noChangeShapeType="1"/>
            </p:cNvSpPr>
            <p:nvPr/>
          </p:nvSpPr>
          <p:spPr bwMode="auto">
            <a:xfrm flipV="1">
              <a:off x="2410" y="2788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2608" name="Line 20"/>
            <p:cNvSpPr>
              <a:spLocks noChangeShapeType="1"/>
            </p:cNvSpPr>
            <p:nvPr/>
          </p:nvSpPr>
          <p:spPr bwMode="auto">
            <a:xfrm flipV="1">
              <a:off x="2482" y="3170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2542" name="Group 21"/>
          <p:cNvGrpSpPr>
            <a:grpSpLocks/>
          </p:cNvGrpSpPr>
          <p:nvPr/>
        </p:nvGrpSpPr>
        <p:grpSpPr bwMode="auto">
          <a:xfrm>
            <a:off x="1771650" y="5054600"/>
            <a:ext cx="762000" cy="304800"/>
            <a:chOff x="1188" y="3322"/>
            <a:chExt cx="480" cy="192"/>
          </a:xfrm>
        </p:grpSpPr>
        <p:sp>
          <p:nvSpPr>
            <p:cNvPr id="22599" name="Line 22"/>
            <p:cNvSpPr>
              <a:spLocks noChangeShapeType="1"/>
            </p:cNvSpPr>
            <p:nvPr/>
          </p:nvSpPr>
          <p:spPr bwMode="auto">
            <a:xfrm>
              <a:off x="1188" y="332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2600" name="Line 23"/>
            <p:cNvSpPr>
              <a:spLocks noChangeShapeType="1"/>
            </p:cNvSpPr>
            <p:nvPr/>
          </p:nvSpPr>
          <p:spPr bwMode="auto">
            <a:xfrm>
              <a:off x="1284" y="3418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2601" name="Line 24"/>
            <p:cNvSpPr>
              <a:spLocks noChangeShapeType="1"/>
            </p:cNvSpPr>
            <p:nvPr/>
          </p:nvSpPr>
          <p:spPr bwMode="auto">
            <a:xfrm>
              <a:off x="1380" y="3514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2543" name="Group 25"/>
          <p:cNvGrpSpPr>
            <a:grpSpLocks/>
          </p:cNvGrpSpPr>
          <p:nvPr/>
        </p:nvGrpSpPr>
        <p:grpSpPr bwMode="auto">
          <a:xfrm>
            <a:off x="3429000" y="5965825"/>
            <a:ext cx="762000" cy="304800"/>
            <a:chOff x="2232" y="3896"/>
            <a:chExt cx="480" cy="192"/>
          </a:xfrm>
        </p:grpSpPr>
        <p:sp>
          <p:nvSpPr>
            <p:cNvPr id="22596" name="Line 26"/>
            <p:cNvSpPr>
              <a:spLocks noChangeShapeType="1"/>
            </p:cNvSpPr>
            <p:nvPr/>
          </p:nvSpPr>
          <p:spPr bwMode="auto">
            <a:xfrm>
              <a:off x="2232" y="3896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2597" name="Line 27"/>
            <p:cNvSpPr>
              <a:spLocks noChangeShapeType="1"/>
            </p:cNvSpPr>
            <p:nvPr/>
          </p:nvSpPr>
          <p:spPr bwMode="auto">
            <a:xfrm>
              <a:off x="2328" y="399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2598" name="Line 28"/>
            <p:cNvSpPr>
              <a:spLocks noChangeShapeType="1"/>
            </p:cNvSpPr>
            <p:nvPr/>
          </p:nvSpPr>
          <p:spPr bwMode="auto">
            <a:xfrm>
              <a:off x="2424" y="4088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2544" name="Group 29"/>
          <p:cNvGrpSpPr>
            <a:grpSpLocks/>
          </p:cNvGrpSpPr>
          <p:nvPr/>
        </p:nvGrpSpPr>
        <p:grpSpPr bwMode="auto">
          <a:xfrm>
            <a:off x="4997450" y="5260975"/>
            <a:ext cx="762000" cy="304800"/>
            <a:chOff x="3220" y="3452"/>
            <a:chExt cx="480" cy="192"/>
          </a:xfrm>
        </p:grpSpPr>
        <p:sp>
          <p:nvSpPr>
            <p:cNvPr id="22593" name="Line 30"/>
            <p:cNvSpPr>
              <a:spLocks noChangeShapeType="1"/>
            </p:cNvSpPr>
            <p:nvPr/>
          </p:nvSpPr>
          <p:spPr bwMode="auto">
            <a:xfrm>
              <a:off x="3220" y="345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2594" name="Line 31"/>
            <p:cNvSpPr>
              <a:spLocks noChangeShapeType="1"/>
            </p:cNvSpPr>
            <p:nvPr/>
          </p:nvSpPr>
          <p:spPr bwMode="auto">
            <a:xfrm>
              <a:off x="3316" y="3548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2595" name="Line 32"/>
            <p:cNvSpPr>
              <a:spLocks noChangeShapeType="1"/>
            </p:cNvSpPr>
            <p:nvPr/>
          </p:nvSpPr>
          <p:spPr bwMode="auto">
            <a:xfrm>
              <a:off x="3412" y="3644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2545" name="Group 33"/>
          <p:cNvGrpSpPr>
            <a:grpSpLocks/>
          </p:cNvGrpSpPr>
          <p:nvPr/>
        </p:nvGrpSpPr>
        <p:grpSpPr bwMode="auto">
          <a:xfrm rot="10799998">
            <a:off x="2911475" y="3683000"/>
            <a:ext cx="174625" cy="482600"/>
            <a:chOff x="1906" y="2458"/>
            <a:chExt cx="110" cy="304"/>
          </a:xfrm>
        </p:grpSpPr>
        <p:sp>
          <p:nvSpPr>
            <p:cNvPr id="22591" name="Line 34"/>
            <p:cNvSpPr>
              <a:spLocks noChangeShapeType="1"/>
            </p:cNvSpPr>
            <p:nvPr/>
          </p:nvSpPr>
          <p:spPr bwMode="auto">
            <a:xfrm>
              <a:off x="2016" y="2458"/>
              <a:ext cx="0" cy="3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2592" name="Freeform 35"/>
            <p:cNvSpPr>
              <a:spLocks noChangeArrowheads="1"/>
            </p:cNvSpPr>
            <p:nvPr/>
          </p:nvSpPr>
          <p:spPr bwMode="auto">
            <a:xfrm>
              <a:off x="1906" y="2458"/>
              <a:ext cx="54" cy="294"/>
            </a:xfrm>
            <a:custGeom>
              <a:avLst/>
              <a:gdLst>
                <a:gd name="T0" fmla="*/ 0 w 97"/>
                <a:gd name="T1" fmla="*/ 0 h 455"/>
                <a:gd name="T2" fmla="*/ 26 w 97"/>
                <a:gd name="T3" fmla="*/ 56 h 455"/>
                <a:gd name="T4" fmla="*/ 26 w 97"/>
                <a:gd name="T5" fmla="*/ 138 h 455"/>
                <a:gd name="T6" fmla="*/ 3 w 97"/>
                <a:gd name="T7" fmla="*/ 190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2546" name="Group 36"/>
          <p:cNvGrpSpPr>
            <a:grpSpLocks/>
          </p:cNvGrpSpPr>
          <p:nvPr/>
        </p:nvGrpSpPr>
        <p:grpSpPr bwMode="auto">
          <a:xfrm>
            <a:off x="5264150" y="2044700"/>
            <a:ext cx="247650" cy="654050"/>
            <a:chOff x="3388" y="1426"/>
            <a:chExt cx="156" cy="412"/>
          </a:xfrm>
        </p:grpSpPr>
        <p:sp>
          <p:nvSpPr>
            <p:cNvPr id="22584" name="Line 37"/>
            <p:cNvSpPr>
              <a:spLocks noChangeShapeType="1"/>
            </p:cNvSpPr>
            <p:nvPr/>
          </p:nvSpPr>
          <p:spPr bwMode="auto">
            <a:xfrm flipH="1" flipV="1">
              <a:off x="3392" y="146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2585" name="Line 38"/>
            <p:cNvSpPr>
              <a:spLocks noChangeShapeType="1"/>
            </p:cNvSpPr>
            <p:nvPr/>
          </p:nvSpPr>
          <p:spPr bwMode="auto">
            <a:xfrm flipH="1" flipV="1">
              <a:off x="3390" y="1601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2586" name="Line 39"/>
            <p:cNvSpPr>
              <a:spLocks noChangeShapeType="1"/>
            </p:cNvSpPr>
            <p:nvPr/>
          </p:nvSpPr>
          <p:spPr bwMode="auto">
            <a:xfrm flipH="1" flipV="1">
              <a:off x="3388" y="1735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2587" name="Line 40"/>
            <p:cNvSpPr>
              <a:spLocks noChangeShapeType="1"/>
            </p:cNvSpPr>
            <p:nvPr/>
          </p:nvSpPr>
          <p:spPr bwMode="auto">
            <a:xfrm flipV="1">
              <a:off x="3388" y="1666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2588" name="Line 41"/>
            <p:cNvSpPr>
              <a:spLocks noChangeShapeType="1"/>
            </p:cNvSpPr>
            <p:nvPr/>
          </p:nvSpPr>
          <p:spPr bwMode="auto">
            <a:xfrm flipV="1">
              <a:off x="3392" y="1531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2589" name="Line 42"/>
            <p:cNvSpPr>
              <a:spLocks noChangeShapeType="1"/>
            </p:cNvSpPr>
            <p:nvPr/>
          </p:nvSpPr>
          <p:spPr bwMode="auto">
            <a:xfrm flipV="1">
              <a:off x="3394" y="1426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2590" name="Line 43"/>
            <p:cNvSpPr>
              <a:spLocks noChangeShapeType="1"/>
            </p:cNvSpPr>
            <p:nvPr/>
          </p:nvSpPr>
          <p:spPr bwMode="auto">
            <a:xfrm flipV="1">
              <a:off x="3466" y="1807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2547" name="Text Box 44"/>
          <p:cNvSpPr txBox="1">
            <a:spLocks noChangeArrowheads="1"/>
          </p:cNvSpPr>
          <p:nvPr/>
        </p:nvSpPr>
        <p:spPr bwMode="auto">
          <a:xfrm>
            <a:off x="4876800" y="882650"/>
            <a:ext cx="18854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V</a:t>
            </a:r>
            <a:r>
              <a:rPr kumimoji="0" lang="en-US" sz="3200" b="1" baseline="-25000">
                <a:solidFill>
                  <a:srgbClr val="FF0000"/>
                </a:solidFill>
                <a:latin typeface="Calibri" pitchFamily="34" charset="0"/>
              </a:rPr>
              <a:t>DD </a:t>
            </a:r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= 20 V</a:t>
            </a:r>
          </a:p>
        </p:txBody>
      </p:sp>
      <p:sp>
        <p:nvSpPr>
          <p:cNvPr id="22548" name="Oval 45"/>
          <p:cNvSpPr>
            <a:spLocks noChangeArrowheads="1"/>
          </p:cNvSpPr>
          <p:nvPr/>
        </p:nvSpPr>
        <p:spPr bwMode="auto">
          <a:xfrm>
            <a:off x="5276850" y="1552575"/>
            <a:ext cx="196850" cy="196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2549" name="Group 46"/>
          <p:cNvGrpSpPr>
            <a:grpSpLocks/>
          </p:cNvGrpSpPr>
          <p:nvPr/>
        </p:nvGrpSpPr>
        <p:grpSpPr bwMode="auto">
          <a:xfrm rot="5400000" flipH="1" flipV="1">
            <a:off x="3570288" y="5119688"/>
            <a:ext cx="482600" cy="615950"/>
            <a:chOff x="2321" y="3363"/>
            <a:chExt cx="305" cy="388"/>
          </a:xfrm>
        </p:grpSpPr>
        <p:sp>
          <p:nvSpPr>
            <p:cNvPr id="22580" name="Line 47"/>
            <p:cNvSpPr>
              <a:spLocks noChangeShapeType="1"/>
            </p:cNvSpPr>
            <p:nvPr/>
          </p:nvSpPr>
          <p:spPr bwMode="auto">
            <a:xfrm>
              <a:off x="2321" y="3363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2581" name="Line 48"/>
            <p:cNvSpPr>
              <a:spLocks noChangeShapeType="1"/>
            </p:cNvSpPr>
            <p:nvPr/>
          </p:nvSpPr>
          <p:spPr bwMode="auto">
            <a:xfrm>
              <a:off x="2532" y="3363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2582" name="Line 49"/>
            <p:cNvSpPr>
              <a:spLocks noChangeShapeType="1"/>
            </p:cNvSpPr>
            <p:nvPr/>
          </p:nvSpPr>
          <p:spPr bwMode="auto">
            <a:xfrm>
              <a:off x="2626" y="3441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2583" name="Line 50"/>
            <p:cNvSpPr>
              <a:spLocks noChangeShapeType="1"/>
            </p:cNvSpPr>
            <p:nvPr/>
          </p:nvSpPr>
          <p:spPr bwMode="auto">
            <a:xfrm>
              <a:off x="2426" y="3441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2550" name="Group 51"/>
          <p:cNvGrpSpPr>
            <a:grpSpLocks/>
          </p:cNvGrpSpPr>
          <p:nvPr/>
        </p:nvGrpSpPr>
        <p:grpSpPr bwMode="auto">
          <a:xfrm>
            <a:off x="1905000" y="4225925"/>
            <a:ext cx="508000" cy="508000"/>
            <a:chOff x="1272" y="2800"/>
            <a:chExt cx="320" cy="320"/>
          </a:xfrm>
        </p:grpSpPr>
        <p:sp>
          <p:nvSpPr>
            <p:cNvPr id="22576" name="Oval 52"/>
            <p:cNvSpPr>
              <a:spLocks noChangeArrowheads="1"/>
            </p:cNvSpPr>
            <p:nvPr/>
          </p:nvSpPr>
          <p:spPr bwMode="auto">
            <a:xfrm>
              <a:off x="1272" y="2800"/>
              <a:ext cx="320" cy="32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grpSp>
          <p:nvGrpSpPr>
            <p:cNvPr id="22577" name="Group 53"/>
            <p:cNvGrpSpPr>
              <a:grpSpLocks/>
            </p:cNvGrpSpPr>
            <p:nvPr/>
          </p:nvGrpSpPr>
          <p:grpSpPr bwMode="auto">
            <a:xfrm>
              <a:off x="1342" y="2890"/>
              <a:ext cx="186" cy="150"/>
              <a:chOff x="1342" y="2890"/>
              <a:chExt cx="186" cy="150"/>
            </a:xfrm>
          </p:grpSpPr>
          <p:sp>
            <p:nvSpPr>
              <p:cNvPr id="22578" name="Freeform 54"/>
              <p:cNvSpPr>
                <a:spLocks noChangeArrowheads="1"/>
              </p:cNvSpPr>
              <p:nvPr/>
            </p:nvSpPr>
            <p:spPr bwMode="auto">
              <a:xfrm>
                <a:off x="1342" y="2890"/>
                <a:ext cx="92" cy="74"/>
              </a:xfrm>
              <a:custGeom>
                <a:avLst/>
                <a:gdLst>
                  <a:gd name="T0" fmla="*/ 8 w 1066"/>
                  <a:gd name="T1" fmla="*/ 5 h 1065"/>
                  <a:gd name="T2" fmla="*/ 6 w 1066"/>
                  <a:gd name="T3" fmla="*/ 1 h 1065"/>
                  <a:gd name="T4" fmla="*/ 4 w 1066"/>
                  <a:gd name="T5" fmla="*/ 0 h 1065"/>
                  <a:gd name="T6" fmla="*/ 2 w 1066"/>
                  <a:gd name="T7" fmla="*/ 1 h 1065"/>
                  <a:gd name="T8" fmla="*/ 0 w 1066"/>
                  <a:gd name="T9" fmla="*/ 5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22579" name="Freeform 55"/>
              <p:cNvSpPr>
                <a:spLocks noChangeArrowheads="1"/>
              </p:cNvSpPr>
              <p:nvPr/>
            </p:nvSpPr>
            <p:spPr bwMode="auto">
              <a:xfrm flipV="1">
                <a:off x="1435" y="2964"/>
                <a:ext cx="92" cy="74"/>
              </a:xfrm>
              <a:custGeom>
                <a:avLst/>
                <a:gdLst>
                  <a:gd name="T0" fmla="*/ 8 w 1066"/>
                  <a:gd name="T1" fmla="*/ 5 h 1065"/>
                  <a:gd name="T2" fmla="*/ 6 w 1066"/>
                  <a:gd name="T3" fmla="*/ 1 h 1065"/>
                  <a:gd name="T4" fmla="*/ 4 w 1066"/>
                  <a:gd name="T5" fmla="*/ 0 h 1065"/>
                  <a:gd name="T6" fmla="*/ 2 w 1066"/>
                  <a:gd name="T7" fmla="*/ 1 h 1065"/>
                  <a:gd name="T8" fmla="*/ 0 w 1066"/>
                  <a:gd name="T9" fmla="*/ 5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</p:grpSp>
      <p:sp>
        <p:nvSpPr>
          <p:cNvPr id="22551" name="Line 56"/>
          <p:cNvSpPr>
            <a:spLocks noChangeShapeType="1"/>
          </p:cNvSpPr>
          <p:nvPr/>
        </p:nvSpPr>
        <p:spPr bwMode="auto">
          <a:xfrm>
            <a:off x="3825875" y="4854575"/>
            <a:ext cx="0" cy="3206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2552" name="Line 57"/>
          <p:cNvSpPr>
            <a:spLocks noChangeShapeType="1"/>
          </p:cNvSpPr>
          <p:nvPr/>
        </p:nvSpPr>
        <p:spPr bwMode="auto">
          <a:xfrm>
            <a:off x="3810000" y="3940175"/>
            <a:ext cx="0" cy="27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2553" name="Line 58"/>
          <p:cNvSpPr>
            <a:spLocks noChangeShapeType="1"/>
          </p:cNvSpPr>
          <p:nvPr/>
        </p:nvSpPr>
        <p:spPr bwMode="auto">
          <a:xfrm>
            <a:off x="3813175" y="5680075"/>
            <a:ext cx="0" cy="27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2554" name="Line 59"/>
          <p:cNvSpPr>
            <a:spLocks noChangeShapeType="1"/>
          </p:cNvSpPr>
          <p:nvPr/>
        </p:nvSpPr>
        <p:spPr bwMode="auto">
          <a:xfrm flipH="1" flipV="1">
            <a:off x="2152650" y="3933825"/>
            <a:ext cx="7556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2555" name="Line 60"/>
          <p:cNvSpPr>
            <a:spLocks noChangeShapeType="1"/>
          </p:cNvSpPr>
          <p:nvPr/>
        </p:nvSpPr>
        <p:spPr bwMode="auto">
          <a:xfrm>
            <a:off x="2168525" y="3927475"/>
            <a:ext cx="0" cy="27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2556" name="Line 61"/>
          <p:cNvSpPr>
            <a:spLocks noChangeShapeType="1"/>
          </p:cNvSpPr>
          <p:nvPr/>
        </p:nvSpPr>
        <p:spPr bwMode="auto">
          <a:xfrm>
            <a:off x="2146300" y="4749800"/>
            <a:ext cx="0" cy="27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2557" name="Text Box 62"/>
          <p:cNvSpPr txBox="1">
            <a:spLocks noChangeArrowheads="1"/>
          </p:cNvSpPr>
          <p:nvPr/>
        </p:nvSpPr>
        <p:spPr bwMode="auto">
          <a:xfrm>
            <a:off x="1387475" y="5337175"/>
            <a:ext cx="19425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V</a:t>
            </a:r>
            <a:r>
              <a:rPr kumimoji="0" lang="en-US" sz="3200" b="1" baseline="-25000">
                <a:solidFill>
                  <a:srgbClr val="FF0000"/>
                </a:solidFill>
                <a:latin typeface="Calibri" pitchFamily="34" charset="0"/>
              </a:rPr>
              <a:t>GS </a:t>
            </a:r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= 1,5 V</a:t>
            </a:r>
          </a:p>
        </p:txBody>
      </p:sp>
      <p:sp>
        <p:nvSpPr>
          <p:cNvPr id="22558" name="Text Box 63"/>
          <p:cNvSpPr txBox="1">
            <a:spLocks noChangeArrowheads="1"/>
          </p:cNvSpPr>
          <p:nvPr/>
        </p:nvSpPr>
        <p:spPr bwMode="auto">
          <a:xfrm>
            <a:off x="3994150" y="4251325"/>
            <a:ext cx="5870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kumimoji="0" lang="en-US" sz="3200" b="1" baseline="-25000">
                <a:solidFill>
                  <a:srgbClr val="FF0000"/>
                </a:solidFill>
                <a:latin typeface="Calibri" pitchFamily="34" charset="0"/>
              </a:rPr>
              <a:t>G</a:t>
            </a:r>
            <a:endParaRPr kumimoji="0" lang="en-US" sz="32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2559" name="Text Box 64"/>
          <p:cNvSpPr txBox="1">
            <a:spLocks noChangeArrowheads="1"/>
          </p:cNvSpPr>
          <p:nvPr/>
        </p:nvSpPr>
        <p:spPr bwMode="auto">
          <a:xfrm>
            <a:off x="2667000" y="4140200"/>
            <a:ext cx="546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C</a:t>
            </a:r>
            <a:r>
              <a:rPr kumimoji="0" lang="en-US" sz="3200" b="1" baseline="-25000">
                <a:solidFill>
                  <a:srgbClr val="FF0000"/>
                </a:solidFill>
                <a:latin typeface="Calibri" pitchFamily="34" charset="0"/>
              </a:rPr>
              <a:t>C</a:t>
            </a:r>
            <a:endParaRPr kumimoji="0" lang="en-US" sz="32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2560" name="Text Box 65"/>
          <p:cNvSpPr txBox="1">
            <a:spLocks noChangeArrowheads="1"/>
          </p:cNvSpPr>
          <p:nvPr/>
        </p:nvSpPr>
        <p:spPr bwMode="auto">
          <a:xfrm>
            <a:off x="5511800" y="2060575"/>
            <a:ext cx="176202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kumimoji="0" lang="en-US" sz="3200" b="1" baseline="-25000">
                <a:solidFill>
                  <a:srgbClr val="FF0000"/>
                </a:solidFill>
                <a:latin typeface="Calibri" pitchFamily="34" charset="0"/>
              </a:rPr>
              <a:t>L </a:t>
            </a:r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= 5 kW</a:t>
            </a:r>
          </a:p>
        </p:txBody>
      </p:sp>
      <p:sp>
        <p:nvSpPr>
          <p:cNvPr id="22561" name="Text Box 66"/>
          <p:cNvSpPr txBox="1">
            <a:spLocks noChangeArrowheads="1"/>
          </p:cNvSpPr>
          <p:nvPr/>
        </p:nvSpPr>
        <p:spPr bwMode="auto">
          <a:xfrm>
            <a:off x="530225" y="3886200"/>
            <a:ext cx="1273104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600" b="1">
                <a:solidFill>
                  <a:srgbClr val="FF0000"/>
                </a:solidFill>
                <a:latin typeface="Calibri" pitchFamily="34" charset="0"/>
              </a:rPr>
              <a:t>Sinal de</a:t>
            </a:r>
          </a:p>
          <a:p>
            <a:pPr algn="ctr"/>
            <a:r>
              <a:rPr kumimoji="0" lang="en-US" sz="2600" b="1">
                <a:solidFill>
                  <a:srgbClr val="FF0000"/>
                </a:solidFill>
                <a:latin typeface="Calibri" pitchFamily="34" charset="0"/>
              </a:rPr>
              <a:t>entrada</a:t>
            </a:r>
          </a:p>
        </p:txBody>
      </p:sp>
      <p:sp>
        <p:nvSpPr>
          <p:cNvPr id="22562" name="Text Box 67"/>
          <p:cNvSpPr txBox="1">
            <a:spLocks noChangeArrowheads="1"/>
          </p:cNvSpPr>
          <p:nvPr/>
        </p:nvSpPr>
        <p:spPr bwMode="auto">
          <a:xfrm>
            <a:off x="1511300" y="177800"/>
            <a:ext cx="61957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 dirty="0" err="1">
                <a:latin typeface="Calibri" pitchFamily="34" charset="0"/>
              </a:rPr>
              <a:t>Amplificador</a:t>
            </a:r>
            <a:r>
              <a:rPr kumimoji="0" lang="en-US" sz="3200" b="1" dirty="0">
                <a:latin typeface="Calibri" pitchFamily="34" charset="0"/>
              </a:rPr>
              <a:t> JFET de </a:t>
            </a:r>
            <a:r>
              <a:rPr kumimoji="0" lang="en-US" sz="3200" b="1" dirty="0" err="1">
                <a:latin typeface="Calibri" pitchFamily="34" charset="0"/>
              </a:rPr>
              <a:t>fonte</a:t>
            </a:r>
            <a:r>
              <a:rPr kumimoji="0" lang="en-US" sz="3200" b="1" dirty="0">
                <a:latin typeface="Calibri" pitchFamily="34" charset="0"/>
              </a:rPr>
              <a:t> </a:t>
            </a:r>
            <a:r>
              <a:rPr kumimoji="0" lang="en-US" sz="3200" b="1" dirty="0" err="1">
                <a:latin typeface="Calibri" pitchFamily="34" charset="0"/>
              </a:rPr>
              <a:t>comum</a:t>
            </a:r>
            <a:r>
              <a:rPr kumimoji="0" lang="en-US" sz="3200" b="1" dirty="0">
                <a:latin typeface="Calibri" pitchFamily="34" charset="0"/>
              </a:rPr>
              <a:t>.</a:t>
            </a:r>
          </a:p>
        </p:txBody>
      </p:sp>
      <p:grpSp>
        <p:nvGrpSpPr>
          <p:cNvPr id="11" name="Group 68"/>
          <p:cNvGrpSpPr>
            <a:grpSpLocks/>
          </p:cNvGrpSpPr>
          <p:nvPr/>
        </p:nvGrpSpPr>
        <p:grpSpPr bwMode="auto">
          <a:xfrm flipV="1">
            <a:off x="6807200" y="2530475"/>
            <a:ext cx="1346200" cy="2009775"/>
            <a:chOff x="4360" y="1732"/>
            <a:chExt cx="848" cy="1266"/>
          </a:xfrm>
        </p:grpSpPr>
        <p:sp>
          <p:nvSpPr>
            <p:cNvPr id="22574" name="Freeform 69"/>
            <p:cNvSpPr>
              <a:spLocks noChangeArrowheads="1"/>
            </p:cNvSpPr>
            <p:nvPr/>
          </p:nvSpPr>
          <p:spPr bwMode="auto">
            <a:xfrm>
              <a:off x="4360" y="1732"/>
              <a:ext cx="421" cy="632"/>
            </a:xfrm>
            <a:custGeom>
              <a:avLst/>
              <a:gdLst>
                <a:gd name="T0" fmla="*/ 166 w 1066"/>
                <a:gd name="T1" fmla="*/ 375 h 1065"/>
                <a:gd name="T2" fmla="*/ 120 w 1066"/>
                <a:gd name="T3" fmla="*/ 99 h 1065"/>
                <a:gd name="T4" fmla="*/ 84 w 1066"/>
                <a:gd name="T5" fmla="*/ 4 h 1065"/>
                <a:gd name="T6" fmla="*/ 50 w 1066"/>
                <a:gd name="T7" fmla="*/ 77 h 1065"/>
                <a:gd name="T8" fmla="*/ 0 w 1066"/>
                <a:gd name="T9" fmla="*/ 375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2575" name="Freeform 70"/>
            <p:cNvSpPr>
              <a:spLocks noChangeArrowheads="1"/>
            </p:cNvSpPr>
            <p:nvPr/>
          </p:nvSpPr>
          <p:spPr bwMode="auto">
            <a:xfrm flipV="1">
              <a:off x="4785" y="2366"/>
              <a:ext cx="421" cy="632"/>
            </a:xfrm>
            <a:custGeom>
              <a:avLst/>
              <a:gdLst>
                <a:gd name="T0" fmla="*/ 166 w 1066"/>
                <a:gd name="T1" fmla="*/ 375 h 1065"/>
                <a:gd name="T2" fmla="*/ 120 w 1066"/>
                <a:gd name="T3" fmla="*/ 99 h 1065"/>
                <a:gd name="T4" fmla="*/ 84 w 1066"/>
                <a:gd name="T5" fmla="*/ 4 h 1065"/>
                <a:gd name="T6" fmla="*/ 50 w 1066"/>
                <a:gd name="T7" fmla="*/ 77 h 1065"/>
                <a:gd name="T8" fmla="*/ 0 w 1066"/>
                <a:gd name="T9" fmla="*/ 375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33863" name="AutoShape 71"/>
          <p:cNvSpPr>
            <a:spLocks noChangeArrowheads="1"/>
          </p:cNvSpPr>
          <p:nvPr/>
        </p:nvSpPr>
        <p:spPr bwMode="auto">
          <a:xfrm>
            <a:off x="5584825" y="3409950"/>
            <a:ext cx="1117600" cy="244475"/>
          </a:xfrm>
          <a:prstGeom prst="rightArrow">
            <a:avLst>
              <a:gd name="adj1" fmla="val 50648"/>
              <a:gd name="adj2" fmla="val 114286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3864" name="AutoShape 72"/>
          <p:cNvSpPr>
            <a:spLocks noChangeArrowheads="1"/>
          </p:cNvSpPr>
          <p:nvPr/>
        </p:nvSpPr>
        <p:spPr bwMode="auto">
          <a:xfrm rot="674236">
            <a:off x="4210050" y="5562600"/>
            <a:ext cx="2165350" cy="425450"/>
          </a:xfrm>
          <a:prstGeom prst="leftArrow">
            <a:avLst>
              <a:gd name="adj1" fmla="val 49250"/>
              <a:gd name="adj2" fmla="val 12761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3865" name="Text Box 73"/>
          <p:cNvSpPr txBox="1">
            <a:spLocks noChangeArrowheads="1"/>
          </p:cNvSpPr>
          <p:nvPr/>
        </p:nvSpPr>
        <p:spPr bwMode="auto">
          <a:xfrm>
            <a:off x="6318250" y="5692775"/>
            <a:ext cx="2250873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500" b="1">
                <a:solidFill>
                  <a:srgbClr val="FF0000"/>
                </a:solidFill>
                <a:latin typeface="Calibri" pitchFamily="34" charset="0"/>
              </a:rPr>
              <a:t>Polarização fixa</a:t>
            </a:r>
          </a:p>
        </p:txBody>
      </p:sp>
      <p:sp>
        <p:nvSpPr>
          <p:cNvPr id="33866" name="Text Box 74"/>
          <p:cNvSpPr txBox="1">
            <a:spLocks noChangeArrowheads="1"/>
          </p:cNvSpPr>
          <p:nvPr/>
        </p:nvSpPr>
        <p:spPr bwMode="auto">
          <a:xfrm>
            <a:off x="727075" y="1724025"/>
            <a:ext cx="10608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 dirty="0">
                <a:solidFill>
                  <a:srgbClr val="3333CC"/>
                </a:solidFill>
                <a:latin typeface="Calibri" pitchFamily="34" charset="0"/>
              </a:rPr>
              <a:t>I</a:t>
            </a:r>
            <a:r>
              <a:rPr kumimoji="0" lang="en-US" sz="3200" b="1" baseline="-25000" dirty="0">
                <a:solidFill>
                  <a:srgbClr val="3333CC"/>
                </a:solidFill>
                <a:latin typeface="Calibri" pitchFamily="34" charset="0"/>
              </a:rPr>
              <a:t>SAT </a:t>
            </a:r>
            <a:r>
              <a:rPr kumimoji="0" lang="en-US" sz="3200" b="1" dirty="0">
                <a:solidFill>
                  <a:srgbClr val="3333CC"/>
                </a:solidFill>
                <a:latin typeface="Calibri" pitchFamily="34" charset="0"/>
              </a:rPr>
              <a:t>= </a:t>
            </a:r>
          </a:p>
        </p:txBody>
      </p:sp>
      <p:sp>
        <p:nvSpPr>
          <p:cNvPr id="33867" name="Text Box 75"/>
          <p:cNvSpPr txBox="1">
            <a:spLocks noChangeArrowheads="1"/>
          </p:cNvSpPr>
          <p:nvPr/>
        </p:nvSpPr>
        <p:spPr bwMode="auto">
          <a:xfrm>
            <a:off x="2022475" y="1428750"/>
            <a:ext cx="9364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3333CC"/>
                </a:solidFill>
                <a:latin typeface="Calibri" pitchFamily="34" charset="0"/>
              </a:rPr>
              <a:t>20 V</a:t>
            </a:r>
          </a:p>
        </p:txBody>
      </p:sp>
      <p:sp>
        <p:nvSpPr>
          <p:cNvPr id="33868" name="Text Box 76"/>
          <p:cNvSpPr txBox="1">
            <a:spLocks noChangeArrowheads="1"/>
          </p:cNvSpPr>
          <p:nvPr/>
        </p:nvSpPr>
        <p:spPr bwMode="auto">
          <a:xfrm>
            <a:off x="1984375" y="2032000"/>
            <a:ext cx="10550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3333CC"/>
                </a:solidFill>
                <a:latin typeface="Calibri" pitchFamily="34" charset="0"/>
              </a:rPr>
              <a:t>5 kW</a:t>
            </a:r>
          </a:p>
        </p:txBody>
      </p:sp>
      <p:sp>
        <p:nvSpPr>
          <p:cNvPr id="33869" name="Line 77"/>
          <p:cNvSpPr>
            <a:spLocks noChangeShapeType="1"/>
          </p:cNvSpPr>
          <p:nvPr/>
        </p:nvSpPr>
        <p:spPr bwMode="auto">
          <a:xfrm>
            <a:off x="1987550" y="2028825"/>
            <a:ext cx="1016000" cy="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3870" name="Text Box 78"/>
          <p:cNvSpPr txBox="1">
            <a:spLocks noChangeArrowheads="1"/>
          </p:cNvSpPr>
          <p:nvPr/>
        </p:nvSpPr>
        <p:spPr bwMode="auto">
          <a:xfrm>
            <a:off x="3121025" y="1720850"/>
            <a:ext cx="13660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3333CC"/>
                </a:solidFill>
                <a:latin typeface="Calibri" pitchFamily="34" charset="0"/>
              </a:rPr>
              <a:t>= 4 mA</a:t>
            </a:r>
          </a:p>
        </p:txBody>
      </p:sp>
      <p:sp>
        <p:nvSpPr>
          <p:cNvPr id="33871" name="Text Box 79"/>
          <p:cNvSpPr txBox="1">
            <a:spLocks noChangeArrowheads="1"/>
          </p:cNvSpPr>
          <p:nvPr/>
        </p:nvSpPr>
        <p:spPr bwMode="auto">
          <a:xfrm>
            <a:off x="6883400" y="4543425"/>
            <a:ext cx="189994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Saída com</a:t>
            </a:r>
          </a:p>
          <a:p>
            <a:pPr algn="ctr"/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inversão de</a:t>
            </a:r>
          </a:p>
          <a:p>
            <a:pPr algn="ctr"/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fase</a:t>
            </a:r>
          </a:p>
        </p:txBody>
      </p:sp>
      <p:sp>
        <p:nvSpPr>
          <p:cNvPr id="22573" name="Line 80"/>
          <p:cNvSpPr>
            <a:spLocks noChangeShapeType="1"/>
          </p:cNvSpPr>
          <p:nvPr/>
        </p:nvSpPr>
        <p:spPr bwMode="auto">
          <a:xfrm flipV="1">
            <a:off x="5381625" y="1727200"/>
            <a:ext cx="0" cy="3333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63" grpId="0" animBg="1"/>
      <p:bldP spid="33864" grpId="0" animBg="1"/>
      <p:bldP spid="3386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>
            <a:off x="2444750" y="488315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286000" y="4851400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079625" y="2895600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066925" y="1117600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2079625" y="3765550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4676775" y="5289550"/>
            <a:ext cx="19847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V</a:t>
            </a:r>
            <a:r>
              <a:rPr kumimoji="0" lang="en-US" sz="2800" b="1" baseline="-25000">
                <a:solidFill>
                  <a:srgbClr val="3333CC"/>
                </a:solidFill>
                <a:latin typeface="Calibri" pitchFamily="34" charset="0"/>
              </a:rPr>
              <a:t>DS </a:t>
            </a:r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em volts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22275" y="2892425"/>
            <a:ext cx="15504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I</a:t>
            </a:r>
            <a:r>
              <a:rPr kumimoji="0" lang="en-US" sz="2800" b="1" baseline="-25000">
                <a:solidFill>
                  <a:srgbClr val="3333CC"/>
                </a:solidFill>
                <a:latin typeface="Calibri" pitchFamily="34" charset="0"/>
              </a:rPr>
              <a:t>D </a:t>
            </a:r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em mA</a:t>
            </a:r>
          </a:p>
        </p:txBody>
      </p:sp>
      <p:sp>
        <p:nvSpPr>
          <p:cNvPr id="34825" name="Freeform 9"/>
          <p:cNvSpPr>
            <a:spLocks noChangeArrowheads="1"/>
          </p:cNvSpPr>
          <p:nvPr/>
        </p:nvSpPr>
        <p:spPr bwMode="auto">
          <a:xfrm>
            <a:off x="2444750" y="4019550"/>
            <a:ext cx="5140325" cy="822325"/>
          </a:xfrm>
          <a:custGeom>
            <a:avLst/>
            <a:gdLst>
              <a:gd name="T0" fmla="*/ 0 w 3238"/>
              <a:gd name="T1" fmla="*/ 1305440719 h 518"/>
              <a:gd name="T2" fmla="*/ 1895157722 w 3238"/>
              <a:gd name="T3" fmla="*/ 287297776 h 518"/>
              <a:gd name="T4" fmla="*/ 2147483647 w 3238"/>
              <a:gd name="T5" fmla="*/ 0 h 518"/>
              <a:gd name="T6" fmla="*/ 0 60000 65536"/>
              <a:gd name="T7" fmla="*/ 0 60000 65536"/>
              <a:gd name="T8" fmla="*/ 0 60000 65536"/>
              <a:gd name="T9" fmla="*/ 0 w 3238"/>
              <a:gd name="T10" fmla="*/ 0 h 518"/>
              <a:gd name="T11" fmla="*/ 3238 w 3238"/>
              <a:gd name="T12" fmla="*/ 518 h 5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38" h="518">
                <a:moveTo>
                  <a:pt x="0" y="518"/>
                </a:moveTo>
                <a:cubicBezTo>
                  <a:pt x="125" y="449"/>
                  <a:pt x="212" y="200"/>
                  <a:pt x="752" y="114"/>
                </a:cubicBezTo>
                <a:cubicBezTo>
                  <a:pt x="1292" y="28"/>
                  <a:pt x="2720" y="24"/>
                  <a:pt x="3238" y="0"/>
                </a:cubicBezTo>
              </a:path>
            </a:pathLst>
          </a:cu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4826" name="Freeform 10"/>
          <p:cNvSpPr>
            <a:spLocks noChangeArrowheads="1"/>
          </p:cNvSpPr>
          <p:nvPr/>
        </p:nvSpPr>
        <p:spPr bwMode="auto">
          <a:xfrm>
            <a:off x="2473325" y="1016000"/>
            <a:ext cx="5111750" cy="3892550"/>
          </a:xfrm>
          <a:custGeom>
            <a:avLst/>
            <a:gdLst>
              <a:gd name="T0" fmla="*/ 0 w 3221"/>
              <a:gd name="T1" fmla="*/ 2147483647 h 2452"/>
              <a:gd name="T2" fmla="*/ 400455838 w 3221"/>
              <a:gd name="T3" fmla="*/ 2147483647 h 2452"/>
              <a:gd name="T4" fmla="*/ 1808348859 w 3221"/>
              <a:gd name="T5" fmla="*/ 390623369 h 2452"/>
              <a:gd name="T6" fmla="*/ 2147483647 w 3221"/>
              <a:gd name="T7" fmla="*/ 0 h 2452"/>
              <a:gd name="T8" fmla="*/ 0 60000 65536"/>
              <a:gd name="T9" fmla="*/ 0 60000 65536"/>
              <a:gd name="T10" fmla="*/ 0 60000 65536"/>
              <a:gd name="T11" fmla="*/ 0 60000 65536"/>
              <a:gd name="T12" fmla="*/ 0 w 3221"/>
              <a:gd name="T13" fmla="*/ 0 h 2452"/>
              <a:gd name="T14" fmla="*/ 3221 w 3221"/>
              <a:gd name="T15" fmla="*/ 2452 h 24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21" h="2452">
                <a:moveTo>
                  <a:pt x="0" y="2452"/>
                </a:moveTo>
                <a:cubicBezTo>
                  <a:pt x="26" y="2190"/>
                  <a:pt x="39" y="1262"/>
                  <a:pt x="159" y="879"/>
                </a:cubicBezTo>
                <a:cubicBezTo>
                  <a:pt x="279" y="496"/>
                  <a:pt x="208" y="301"/>
                  <a:pt x="718" y="155"/>
                </a:cubicBezTo>
                <a:cubicBezTo>
                  <a:pt x="1228" y="9"/>
                  <a:pt x="2700" y="32"/>
                  <a:pt x="3221" y="0"/>
                </a:cubicBezTo>
              </a:path>
            </a:pathLst>
          </a:cu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438400" y="962025"/>
            <a:ext cx="0" cy="391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2441575" y="140970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2444750" y="184150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2444750" y="2276475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2444750" y="271145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2444750" y="314325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2444750" y="3578225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2444750" y="401320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2444750" y="4448175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>
            <a:off x="2949575" y="962025"/>
            <a:ext cx="0" cy="392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3467100" y="958850"/>
            <a:ext cx="0" cy="392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3984625" y="958850"/>
            <a:ext cx="0" cy="392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>
            <a:off x="4505325" y="958850"/>
            <a:ext cx="0" cy="392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>
            <a:off x="5035550" y="958850"/>
            <a:ext cx="0" cy="392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>
            <a:off x="5543550" y="958850"/>
            <a:ext cx="0" cy="392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6070600" y="958850"/>
            <a:ext cx="0" cy="392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>
            <a:off x="6575425" y="958850"/>
            <a:ext cx="0" cy="392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>
            <a:off x="7080250" y="958850"/>
            <a:ext cx="0" cy="392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>
            <a:off x="7566025" y="958850"/>
            <a:ext cx="0" cy="392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4846" name="Freeform 30"/>
          <p:cNvSpPr>
            <a:spLocks noChangeArrowheads="1"/>
          </p:cNvSpPr>
          <p:nvPr/>
        </p:nvSpPr>
        <p:spPr bwMode="auto">
          <a:xfrm>
            <a:off x="2463800" y="1806575"/>
            <a:ext cx="5105400" cy="3070225"/>
          </a:xfrm>
          <a:custGeom>
            <a:avLst/>
            <a:gdLst>
              <a:gd name="T0" fmla="*/ 0 w 3217"/>
              <a:gd name="T1" fmla="*/ 2147483647 h 1935"/>
              <a:gd name="T2" fmla="*/ 337491218 w 3217"/>
              <a:gd name="T3" fmla="*/ 1769839878 h 1935"/>
              <a:gd name="T4" fmla="*/ 1823459631 w 3217"/>
              <a:gd name="T5" fmla="*/ 312176056 h 1935"/>
              <a:gd name="T6" fmla="*/ 2147483647 w 3217"/>
              <a:gd name="T7" fmla="*/ 0 h 1935"/>
              <a:gd name="T8" fmla="*/ 0 60000 65536"/>
              <a:gd name="T9" fmla="*/ 0 60000 65536"/>
              <a:gd name="T10" fmla="*/ 0 60000 65536"/>
              <a:gd name="T11" fmla="*/ 0 60000 65536"/>
              <a:gd name="T12" fmla="*/ 0 w 3217"/>
              <a:gd name="T13" fmla="*/ 0 h 1935"/>
              <a:gd name="T14" fmla="*/ 3217 w 3217"/>
              <a:gd name="T15" fmla="*/ 1935 h 19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7" h="1935">
                <a:moveTo>
                  <a:pt x="0" y="1935"/>
                </a:moveTo>
                <a:cubicBezTo>
                  <a:pt x="22" y="1730"/>
                  <a:pt x="13" y="1005"/>
                  <a:pt x="134" y="703"/>
                </a:cubicBezTo>
                <a:cubicBezTo>
                  <a:pt x="255" y="401"/>
                  <a:pt x="210" y="241"/>
                  <a:pt x="724" y="124"/>
                </a:cubicBezTo>
                <a:cubicBezTo>
                  <a:pt x="1238" y="7"/>
                  <a:pt x="2698" y="26"/>
                  <a:pt x="3217" y="0"/>
                </a:cubicBezTo>
              </a:path>
            </a:pathLst>
          </a:cu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4847" name="Freeform 31"/>
          <p:cNvSpPr>
            <a:spLocks noChangeArrowheads="1"/>
          </p:cNvSpPr>
          <p:nvPr/>
        </p:nvSpPr>
        <p:spPr bwMode="auto">
          <a:xfrm>
            <a:off x="2413000" y="2562225"/>
            <a:ext cx="5156200" cy="2298700"/>
          </a:xfrm>
          <a:custGeom>
            <a:avLst/>
            <a:gdLst>
              <a:gd name="T0" fmla="*/ 78124051 w 3248"/>
              <a:gd name="T1" fmla="*/ 2147483647 h 1449"/>
              <a:gd name="T2" fmla="*/ 312499380 w 3248"/>
              <a:gd name="T3" fmla="*/ 1560341249 h 1449"/>
              <a:gd name="T4" fmla="*/ 1953122094 w 3248"/>
              <a:gd name="T5" fmla="*/ 312067952 h 1449"/>
              <a:gd name="T6" fmla="*/ 2147483647 w 3248"/>
              <a:gd name="T7" fmla="*/ 0 h 1449"/>
              <a:gd name="T8" fmla="*/ 0 60000 65536"/>
              <a:gd name="T9" fmla="*/ 0 60000 65536"/>
              <a:gd name="T10" fmla="*/ 0 60000 65536"/>
              <a:gd name="T11" fmla="*/ 0 60000 65536"/>
              <a:gd name="T12" fmla="*/ 0 w 3248"/>
              <a:gd name="T13" fmla="*/ 0 h 1449"/>
              <a:gd name="T14" fmla="*/ 3248 w 3248"/>
              <a:gd name="T15" fmla="*/ 1449 h 14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48" h="1449">
                <a:moveTo>
                  <a:pt x="31" y="1449"/>
                </a:moveTo>
                <a:cubicBezTo>
                  <a:pt x="46" y="1311"/>
                  <a:pt x="0" y="841"/>
                  <a:pt x="124" y="620"/>
                </a:cubicBezTo>
                <a:cubicBezTo>
                  <a:pt x="248" y="399"/>
                  <a:pt x="254" y="227"/>
                  <a:pt x="775" y="124"/>
                </a:cubicBezTo>
                <a:cubicBezTo>
                  <a:pt x="1296" y="21"/>
                  <a:pt x="2733" y="26"/>
                  <a:pt x="3248" y="0"/>
                </a:cubicBezTo>
              </a:path>
            </a:pathLst>
          </a:cu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4848" name="Freeform 32"/>
          <p:cNvSpPr>
            <a:spLocks noChangeArrowheads="1"/>
          </p:cNvSpPr>
          <p:nvPr/>
        </p:nvSpPr>
        <p:spPr bwMode="auto">
          <a:xfrm>
            <a:off x="2425700" y="3298825"/>
            <a:ext cx="5143500" cy="1593850"/>
          </a:xfrm>
          <a:custGeom>
            <a:avLst/>
            <a:gdLst>
              <a:gd name="T0" fmla="*/ 55443446 w 3240"/>
              <a:gd name="T1" fmla="*/ 2147483647 h 1004"/>
              <a:gd name="T2" fmla="*/ 342741246 w 3240"/>
              <a:gd name="T3" fmla="*/ 1328123211 h 1004"/>
              <a:gd name="T4" fmla="*/ 2116931406 w 3240"/>
              <a:gd name="T5" fmla="*/ 312499398 h 1004"/>
              <a:gd name="T6" fmla="*/ 2147483647 w 3240"/>
              <a:gd name="T7" fmla="*/ 0 h 1004"/>
              <a:gd name="T8" fmla="*/ 0 60000 65536"/>
              <a:gd name="T9" fmla="*/ 0 60000 65536"/>
              <a:gd name="T10" fmla="*/ 0 60000 65536"/>
              <a:gd name="T11" fmla="*/ 0 60000 65536"/>
              <a:gd name="T12" fmla="*/ 0 w 3240"/>
              <a:gd name="T13" fmla="*/ 0 h 1004"/>
              <a:gd name="T14" fmla="*/ 3240 w 3240"/>
              <a:gd name="T15" fmla="*/ 1004 h 10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40" h="1004">
                <a:moveTo>
                  <a:pt x="22" y="1004"/>
                </a:moveTo>
                <a:cubicBezTo>
                  <a:pt x="41" y="925"/>
                  <a:pt x="0" y="674"/>
                  <a:pt x="136" y="527"/>
                </a:cubicBezTo>
                <a:cubicBezTo>
                  <a:pt x="272" y="380"/>
                  <a:pt x="323" y="212"/>
                  <a:pt x="840" y="124"/>
                </a:cubicBezTo>
                <a:cubicBezTo>
                  <a:pt x="1357" y="36"/>
                  <a:pt x="2740" y="26"/>
                  <a:pt x="3240" y="0"/>
                </a:cubicBezTo>
              </a:path>
            </a:pathLst>
          </a:cu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3273425" y="4829175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4216400" y="4848225"/>
            <a:ext cx="550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5292725" y="4851400"/>
            <a:ext cx="550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15</a:t>
            </a:r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6292850" y="4841875"/>
            <a:ext cx="550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20</a:t>
            </a:r>
          </a:p>
        </p:txBody>
      </p:sp>
      <p:sp>
        <p:nvSpPr>
          <p:cNvPr id="23589" name="Text Box 37"/>
          <p:cNvSpPr txBox="1">
            <a:spLocks noChangeArrowheads="1"/>
          </p:cNvSpPr>
          <p:nvPr/>
        </p:nvSpPr>
        <p:spPr bwMode="auto">
          <a:xfrm>
            <a:off x="7283450" y="4845050"/>
            <a:ext cx="550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25</a:t>
            </a:r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2076450" y="2022475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23591" name="Line 39"/>
          <p:cNvSpPr>
            <a:spLocks noChangeShapeType="1"/>
          </p:cNvSpPr>
          <p:nvPr/>
        </p:nvSpPr>
        <p:spPr bwMode="auto">
          <a:xfrm>
            <a:off x="2438400" y="968375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4856" name="Freeform 40"/>
          <p:cNvSpPr>
            <a:spLocks noChangeArrowheads="1"/>
          </p:cNvSpPr>
          <p:nvPr/>
        </p:nvSpPr>
        <p:spPr bwMode="auto">
          <a:xfrm>
            <a:off x="2476500" y="4622800"/>
            <a:ext cx="5108575" cy="219075"/>
          </a:xfrm>
          <a:custGeom>
            <a:avLst/>
            <a:gdLst>
              <a:gd name="T0" fmla="*/ 0 w 3218"/>
              <a:gd name="T1" fmla="*/ 345279484 h 139"/>
              <a:gd name="T2" fmla="*/ 577115011 w 3218"/>
              <a:gd name="T3" fmla="*/ 89425139 h 139"/>
              <a:gd name="T4" fmla="*/ 1723787146 w 3218"/>
              <a:gd name="T5" fmla="*/ 12419501 h 139"/>
              <a:gd name="T6" fmla="*/ 2147483647 w 3218"/>
              <a:gd name="T7" fmla="*/ 12419501 h 139"/>
              <a:gd name="T8" fmla="*/ 0 60000 65536"/>
              <a:gd name="T9" fmla="*/ 0 60000 65536"/>
              <a:gd name="T10" fmla="*/ 0 60000 65536"/>
              <a:gd name="T11" fmla="*/ 0 60000 65536"/>
              <a:gd name="T12" fmla="*/ 0 w 3218"/>
              <a:gd name="T13" fmla="*/ 0 h 139"/>
              <a:gd name="T14" fmla="*/ 3218 w 3218"/>
              <a:gd name="T15" fmla="*/ 139 h 1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8" h="139">
                <a:moveTo>
                  <a:pt x="0" y="139"/>
                </a:moveTo>
                <a:cubicBezTo>
                  <a:pt x="38" y="122"/>
                  <a:pt x="115" y="58"/>
                  <a:pt x="229" y="36"/>
                </a:cubicBezTo>
                <a:cubicBezTo>
                  <a:pt x="343" y="14"/>
                  <a:pt x="186" y="10"/>
                  <a:pt x="684" y="5"/>
                </a:cubicBezTo>
                <a:cubicBezTo>
                  <a:pt x="1182" y="0"/>
                  <a:pt x="2690" y="5"/>
                  <a:pt x="3218" y="5"/>
                </a:cubicBezTo>
              </a:path>
            </a:pathLst>
          </a:cu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3593" name="Text Box 41"/>
          <p:cNvSpPr txBox="1">
            <a:spLocks noChangeArrowheads="1"/>
          </p:cNvSpPr>
          <p:nvPr/>
        </p:nvSpPr>
        <p:spPr bwMode="auto">
          <a:xfrm>
            <a:off x="7569200" y="4359275"/>
            <a:ext cx="754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-2,5</a:t>
            </a:r>
          </a:p>
        </p:txBody>
      </p:sp>
      <p:sp>
        <p:nvSpPr>
          <p:cNvPr id="23594" name="Text Box 42"/>
          <p:cNvSpPr txBox="1">
            <a:spLocks noChangeArrowheads="1"/>
          </p:cNvSpPr>
          <p:nvPr/>
        </p:nvSpPr>
        <p:spPr bwMode="auto">
          <a:xfrm>
            <a:off x="7553325" y="3635375"/>
            <a:ext cx="754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-2,0</a:t>
            </a:r>
          </a:p>
        </p:txBody>
      </p:sp>
      <p:sp>
        <p:nvSpPr>
          <p:cNvPr id="23595" name="Text Box 43"/>
          <p:cNvSpPr txBox="1">
            <a:spLocks noChangeArrowheads="1"/>
          </p:cNvSpPr>
          <p:nvPr/>
        </p:nvSpPr>
        <p:spPr bwMode="auto">
          <a:xfrm>
            <a:off x="7566025" y="2994025"/>
            <a:ext cx="754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-1,5</a:t>
            </a:r>
          </a:p>
        </p:txBody>
      </p:sp>
      <p:sp>
        <p:nvSpPr>
          <p:cNvPr id="23596" name="Text Box 44"/>
          <p:cNvSpPr txBox="1">
            <a:spLocks noChangeArrowheads="1"/>
          </p:cNvSpPr>
          <p:nvPr/>
        </p:nvSpPr>
        <p:spPr bwMode="auto">
          <a:xfrm>
            <a:off x="7550150" y="2273300"/>
            <a:ext cx="754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-1,0</a:t>
            </a:r>
          </a:p>
        </p:txBody>
      </p:sp>
      <p:sp>
        <p:nvSpPr>
          <p:cNvPr id="23597" name="Text Box 45"/>
          <p:cNvSpPr txBox="1">
            <a:spLocks noChangeArrowheads="1"/>
          </p:cNvSpPr>
          <p:nvPr/>
        </p:nvSpPr>
        <p:spPr bwMode="auto">
          <a:xfrm>
            <a:off x="7550150" y="1501775"/>
            <a:ext cx="754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-0,5</a:t>
            </a:r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7569200" y="711200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863" name="Line 47"/>
          <p:cNvSpPr>
            <a:spLocks noChangeShapeType="1"/>
          </p:cNvSpPr>
          <p:nvPr/>
        </p:nvSpPr>
        <p:spPr bwMode="auto">
          <a:xfrm>
            <a:off x="2444750" y="1393825"/>
            <a:ext cx="4137025" cy="347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 rot="-3212191">
            <a:off x="4910138" y="1304925"/>
            <a:ext cx="1347787" cy="2227263"/>
            <a:chOff x="3093" y="822"/>
            <a:chExt cx="849" cy="1404"/>
          </a:xfrm>
        </p:grpSpPr>
        <p:sp>
          <p:nvSpPr>
            <p:cNvPr id="23617" name="Freeform 49"/>
            <p:cNvSpPr>
              <a:spLocks noChangeArrowheads="1"/>
            </p:cNvSpPr>
            <p:nvPr/>
          </p:nvSpPr>
          <p:spPr bwMode="auto">
            <a:xfrm>
              <a:off x="3093" y="822"/>
              <a:ext cx="422" cy="700"/>
            </a:xfrm>
            <a:custGeom>
              <a:avLst/>
              <a:gdLst>
                <a:gd name="T0" fmla="*/ 167 w 1066"/>
                <a:gd name="T1" fmla="*/ 460 h 1065"/>
                <a:gd name="T2" fmla="*/ 120 w 1066"/>
                <a:gd name="T3" fmla="*/ 120 h 1065"/>
                <a:gd name="T4" fmla="*/ 84 w 1066"/>
                <a:gd name="T5" fmla="*/ 5 h 1065"/>
                <a:gd name="T6" fmla="*/ 50 w 1066"/>
                <a:gd name="T7" fmla="*/ 94 h 1065"/>
                <a:gd name="T8" fmla="*/ 0 w 1066"/>
                <a:gd name="T9" fmla="*/ 460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3618" name="Freeform 50"/>
            <p:cNvSpPr>
              <a:spLocks noChangeArrowheads="1"/>
            </p:cNvSpPr>
            <p:nvPr/>
          </p:nvSpPr>
          <p:spPr bwMode="auto">
            <a:xfrm flipV="1">
              <a:off x="3519" y="1526"/>
              <a:ext cx="422" cy="700"/>
            </a:xfrm>
            <a:custGeom>
              <a:avLst/>
              <a:gdLst>
                <a:gd name="T0" fmla="*/ 167 w 1066"/>
                <a:gd name="T1" fmla="*/ 460 h 1065"/>
                <a:gd name="T2" fmla="*/ 120 w 1066"/>
                <a:gd name="T3" fmla="*/ 120 h 1065"/>
                <a:gd name="T4" fmla="*/ 84 w 1066"/>
                <a:gd name="T5" fmla="*/ 5 h 1065"/>
                <a:gd name="T6" fmla="*/ 50 w 1066"/>
                <a:gd name="T7" fmla="*/ 94 h 1065"/>
                <a:gd name="T8" fmla="*/ 0 w 1066"/>
                <a:gd name="T9" fmla="*/ 460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34867" name="Line 51"/>
          <p:cNvSpPr>
            <a:spLocks noChangeShapeType="1"/>
          </p:cNvSpPr>
          <p:nvPr/>
        </p:nvSpPr>
        <p:spPr bwMode="auto">
          <a:xfrm flipV="1">
            <a:off x="4835525" y="879475"/>
            <a:ext cx="2085975" cy="2524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4868" name="Line 52"/>
          <p:cNvSpPr>
            <a:spLocks noChangeShapeType="1"/>
          </p:cNvSpPr>
          <p:nvPr/>
        </p:nvSpPr>
        <p:spPr bwMode="auto">
          <a:xfrm flipV="1">
            <a:off x="5641975" y="2244725"/>
            <a:ext cx="1511300" cy="18351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4869" name="Line 53"/>
          <p:cNvSpPr>
            <a:spLocks noChangeShapeType="1"/>
          </p:cNvSpPr>
          <p:nvPr/>
        </p:nvSpPr>
        <p:spPr bwMode="auto">
          <a:xfrm flipV="1">
            <a:off x="3959225" y="1054100"/>
            <a:ext cx="1330325" cy="1622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3604" name="Text Box 54"/>
          <p:cNvSpPr txBox="1">
            <a:spLocks noChangeArrowheads="1"/>
          </p:cNvSpPr>
          <p:nvPr/>
        </p:nvSpPr>
        <p:spPr bwMode="auto">
          <a:xfrm>
            <a:off x="898525" y="0"/>
            <a:ext cx="68428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latin typeface="Calibri" pitchFamily="34" charset="0"/>
              </a:rPr>
              <a:t>Curvas características de um JFET de canal N </a:t>
            </a:r>
          </a:p>
        </p:txBody>
      </p:sp>
      <p:sp>
        <p:nvSpPr>
          <p:cNvPr id="23605" name="Text Box 55"/>
          <p:cNvSpPr txBox="1">
            <a:spLocks noChangeArrowheads="1"/>
          </p:cNvSpPr>
          <p:nvPr/>
        </p:nvSpPr>
        <p:spPr bwMode="auto">
          <a:xfrm rot="16199998">
            <a:off x="7575146" y="2576839"/>
            <a:ext cx="20074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V</a:t>
            </a:r>
            <a:r>
              <a:rPr kumimoji="0" lang="en-US" sz="2800" b="1" baseline="-25000">
                <a:solidFill>
                  <a:srgbClr val="3333CC"/>
                </a:solidFill>
                <a:latin typeface="Calibri" pitchFamily="34" charset="0"/>
              </a:rPr>
              <a:t>GS</a:t>
            </a:r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 em volts</a:t>
            </a:r>
          </a:p>
        </p:txBody>
      </p:sp>
      <p:sp>
        <p:nvSpPr>
          <p:cNvPr id="34872" name="Text Box 56"/>
          <p:cNvSpPr txBox="1">
            <a:spLocks noChangeArrowheads="1"/>
          </p:cNvSpPr>
          <p:nvPr/>
        </p:nvSpPr>
        <p:spPr bwMode="auto">
          <a:xfrm>
            <a:off x="425450" y="1104900"/>
            <a:ext cx="144302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latin typeface="Calibri" pitchFamily="34" charset="0"/>
              </a:rPr>
              <a:t>Linha de</a:t>
            </a:r>
            <a:br>
              <a:rPr kumimoji="0" lang="en-US" sz="2800" b="1">
                <a:latin typeface="Calibri" pitchFamily="34" charset="0"/>
              </a:rPr>
            </a:br>
            <a:r>
              <a:rPr kumimoji="0" lang="en-US" sz="2800" b="1">
                <a:latin typeface="Calibri" pitchFamily="34" charset="0"/>
              </a:rPr>
              <a:t>   carga</a:t>
            </a:r>
          </a:p>
          <a:p>
            <a:endParaRPr kumimoji="0" lang="en-US" sz="2800" b="1">
              <a:latin typeface="Calibri" pitchFamily="34" charset="0"/>
            </a:endParaRPr>
          </a:p>
        </p:txBody>
      </p:sp>
      <p:sp>
        <p:nvSpPr>
          <p:cNvPr id="34873" name="Text Box 57"/>
          <p:cNvSpPr txBox="1">
            <a:spLocks noChangeArrowheads="1"/>
          </p:cNvSpPr>
          <p:nvPr/>
        </p:nvSpPr>
        <p:spPr bwMode="auto">
          <a:xfrm>
            <a:off x="2339975" y="403225"/>
            <a:ext cx="65959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FF0000"/>
                </a:solidFill>
                <a:latin typeface="Calibri" pitchFamily="34" charset="0"/>
              </a:rPr>
              <a:t>O ponto Q é marcado pela polarização fixa.</a:t>
            </a:r>
          </a:p>
        </p:txBody>
      </p:sp>
      <p:sp>
        <p:nvSpPr>
          <p:cNvPr id="34874" name="Line 58"/>
          <p:cNvSpPr>
            <a:spLocks noChangeShapeType="1"/>
          </p:cNvSpPr>
          <p:nvPr/>
        </p:nvSpPr>
        <p:spPr bwMode="auto">
          <a:xfrm>
            <a:off x="3940175" y="2743200"/>
            <a:ext cx="0" cy="40830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4875" name="Line 59"/>
          <p:cNvSpPr>
            <a:spLocks noChangeShapeType="1"/>
          </p:cNvSpPr>
          <p:nvPr/>
        </p:nvSpPr>
        <p:spPr bwMode="auto">
          <a:xfrm>
            <a:off x="5632450" y="4124325"/>
            <a:ext cx="0" cy="2670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 rot="16200000" flipV="1">
            <a:off x="4110038" y="5118100"/>
            <a:ext cx="1347787" cy="1668463"/>
            <a:chOff x="2589" y="3224"/>
            <a:chExt cx="849" cy="1052"/>
          </a:xfrm>
        </p:grpSpPr>
        <p:sp>
          <p:nvSpPr>
            <p:cNvPr id="23615" name="Freeform 61"/>
            <p:cNvSpPr>
              <a:spLocks noChangeArrowheads="1"/>
            </p:cNvSpPr>
            <p:nvPr/>
          </p:nvSpPr>
          <p:spPr bwMode="auto">
            <a:xfrm>
              <a:off x="2589" y="3224"/>
              <a:ext cx="422" cy="524"/>
            </a:xfrm>
            <a:custGeom>
              <a:avLst/>
              <a:gdLst>
                <a:gd name="T0" fmla="*/ 167 w 1066"/>
                <a:gd name="T1" fmla="*/ 258 h 1065"/>
                <a:gd name="T2" fmla="*/ 120 w 1066"/>
                <a:gd name="T3" fmla="*/ 67 h 1065"/>
                <a:gd name="T4" fmla="*/ 84 w 1066"/>
                <a:gd name="T5" fmla="*/ 2 h 1065"/>
                <a:gd name="T6" fmla="*/ 50 w 1066"/>
                <a:gd name="T7" fmla="*/ 53 h 1065"/>
                <a:gd name="T8" fmla="*/ 0 w 1066"/>
                <a:gd name="T9" fmla="*/ 258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3616" name="Freeform 62"/>
            <p:cNvSpPr>
              <a:spLocks noChangeArrowheads="1"/>
            </p:cNvSpPr>
            <p:nvPr/>
          </p:nvSpPr>
          <p:spPr bwMode="auto">
            <a:xfrm flipV="1">
              <a:off x="3015" y="3751"/>
              <a:ext cx="422" cy="524"/>
            </a:xfrm>
            <a:custGeom>
              <a:avLst/>
              <a:gdLst>
                <a:gd name="T0" fmla="*/ 167 w 1066"/>
                <a:gd name="T1" fmla="*/ 258 h 1065"/>
                <a:gd name="T2" fmla="*/ 120 w 1066"/>
                <a:gd name="T3" fmla="*/ 67 h 1065"/>
                <a:gd name="T4" fmla="*/ 84 w 1066"/>
                <a:gd name="T5" fmla="*/ 2 h 1065"/>
                <a:gd name="T6" fmla="*/ 50 w 1066"/>
                <a:gd name="T7" fmla="*/ 53 h 1065"/>
                <a:gd name="T8" fmla="*/ 0 w 1066"/>
                <a:gd name="T9" fmla="*/ 258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34879" name="Text Box 63"/>
          <p:cNvSpPr txBox="1">
            <a:spLocks noChangeArrowheads="1"/>
          </p:cNvSpPr>
          <p:nvPr/>
        </p:nvSpPr>
        <p:spPr bwMode="auto">
          <a:xfrm>
            <a:off x="1123950" y="5813425"/>
            <a:ext cx="7601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b="1">
                <a:solidFill>
                  <a:srgbClr val="FF0000"/>
                </a:solidFill>
                <a:latin typeface="Calibri" pitchFamily="34" charset="0"/>
              </a:rPr>
              <a:t>8 V</a:t>
            </a:r>
            <a:r>
              <a:rPr kumimoji="0" lang="en-US" sz="2000" b="1" baseline="-25000">
                <a:solidFill>
                  <a:srgbClr val="FF0000"/>
                </a:solidFill>
                <a:latin typeface="Calibri" pitchFamily="34" charset="0"/>
              </a:rPr>
              <a:t>P-P</a:t>
            </a:r>
            <a:endParaRPr kumimoji="0" lang="en-US" sz="20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4880" name="AutoShape 64"/>
          <p:cNvSpPr>
            <a:spLocks noChangeArrowheads="1"/>
          </p:cNvSpPr>
          <p:nvPr/>
        </p:nvSpPr>
        <p:spPr bwMode="auto">
          <a:xfrm>
            <a:off x="1854200" y="5927725"/>
            <a:ext cx="2051050" cy="260350"/>
          </a:xfrm>
          <a:prstGeom prst="rightArrow">
            <a:avLst>
              <a:gd name="adj1" fmla="val 53657"/>
              <a:gd name="adj2" fmla="val 10121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4881" name="Text Box 65"/>
          <p:cNvSpPr txBox="1">
            <a:spLocks noChangeArrowheads="1"/>
          </p:cNvSpPr>
          <p:nvPr/>
        </p:nvSpPr>
        <p:spPr bwMode="auto">
          <a:xfrm>
            <a:off x="4975225" y="1333500"/>
            <a:ext cx="9877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FF0000"/>
                </a:solidFill>
                <a:latin typeface="Calibri" pitchFamily="34" charset="0"/>
              </a:rPr>
              <a:t>1 V</a:t>
            </a:r>
            <a:r>
              <a:rPr kumimoji="0" lang="en-US" sz="2800" b="1" baseline="-25000">
                <a:solidFill>
                  <a:srgbClr val="FF0000"/>
                </a:solidFill>
                <a:latin typeface="Calibri" pitchFamily="34" charset="0"/>
              </a:rPr>
              <a:t>P-P</a:t>
            </a:r>
            <a:endParaRPr kumimoji="0" lang="en-US" sz="28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4882" name="Text Box 66"/>
          <p:cNvSpPr txBox="1">
            <a:spLocks noChangeArrowheads="1"/>
          </p:cNvSpPr>
          <p:nvPr/>
        </p:nvSpPr>
        <p:spPr bwMode="auto">
          <a:xfrm>
            <a:off x="6775450" y="5892800"/>
            <a:ext cx="10511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chemeClr val="tx2"/>
                </a:solidFill>
                <a:latin typeface="Calibri" pitchFamily="34" charset="0"/>
              </a:rPr>
              <a:t>A</a:t>
            </a:r>
            <a:r>
              <a:rPr kumimoji="0" lang="en-US" sz="2800" b="1" baseline="-2500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kumimoji="0" lang="en-US" sz="2800" b="1">
                <a:solidFill>
                  <a:schemeClr val="tx2"/>
                </a:solidFill>
                <a:latin typeface="Calibri" pitchFamily="34" charset="0"/>
              </a:rPr>
              <a:t> = 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4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5" grpId="0" animBg="1"/>
      <p:bldP spid="34826" grpId="0" animBg="1"/>
      <p:bldP spid="34846" grpId="0" animBg="1"/>
      <p:bldP spid="34847" grpId="0" animBg="1"/>
      <p:bldP spid="34848" grpId="0" animBg="1"/>
      <p:bldP spid="34856" grpId="0" animBg="1"/>
      <p:bldP spid="34863" grpId="0" animBg="1"/>
      <p:bldP spid="34867" grpId="0" animBg="1"/>
      <p:bldP spid="34868" grpId="0" animBg="1"/>
      <p:bldP spid="34869" grpId="0" animBg="1"/>
      <p:bldP spid="34874" grpId="0" animBg="1"/>
      <p:bldP spid="34875" grpId="0" animBg="1"/>
      <p:bldP spid="3488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>
            <a:off x="2444750" y="488315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286000" y="4851400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079625" y="2895600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066925" y="1117600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079625" y="3765550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6156325" y="5324475"/>
            <a:ext cx="20119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V</a:t>
            </a:r>
            <a:r>
              <a:rPr kumimoji="0" lang="en-US" sz="2800" b="1" baseline="-25000">
                <a:solidFill>
                  <a:srgbClr val="3333CC"/>
                </a:solidFill>
                <a:latin typeface="Calibri" pitchFamily="34" charset="0"/>
              </a:rPr>
              <a:t>DS</a:t>
            </a:r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 em volts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438150" y="1349375"/>
            <a:ext cx="15776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I</a:t>
            </a:r>
            <a:r>
              <a:rPr kumimoji="0" lang="en-US" sz="2800" b="1" baseline="-25000">
                <a:solidFill>
                  <a:srgbClr val="3333CC"/>
                </a:solidFill>
                <a:latin typeface="Calibri" pitchFamily="34" charset="0"/>
              </a:rPr>
              <a:t>D</a:t>
            </a:r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 em mA</a:t>
            </a:r>
          </a:p>
        </p:txBody>
      </p:sp>
      <p:sp>
        <p:nvSpPr>
          <p:cNvPr id="35849" name="Freeform 9"/>
          <p:cNvSpPr>
            <a:spLocks noChangeArrowheads="1"/>
          </p:cNvSpPr>
          <p:nvPr/>
        </p:nvSpPr>
        <p:spPr bwMode="auto">
          <a:xfrm>
            <a:off x="2444750" y="4019550"/>
            <a:ext cx="5140325" cy="822325"/>
          </a:xfrm>
          <a:custGeom>
            <a:avLst/>
            <a:gdLst>
              <a:gd name="T0" fmla="*/ 0 w 3238"/>
              <a:gd name="T1" fmla="*/ 1305440719 h 518"/>
              <a:gd name="T2" fmla="*/ 1895157722 w 3238"/>
              <a:gd name="T3" fmla="*/ 287297776 h 518"/>
              <a:gd name="T4" fmla="*/ 2147483647 w 3238"/>
              <a:gd name="T5" fmla="*/ 0 h 518"/>
              <a:gd name="T6" fmla="*/ 0 60000 65536"/>
              <a:gd name="T7" fmla="*/ 0 60000 65536"/>
              <a:gd name="T8" fmla="*/ 0 60000 65536"/>
              <a:gd name="T9" fmla="*/ 0 w 3238"/>
              <a:gd name="T10" fmla="*/ 0 h 518"/>
              <a:gd name="T11" fmla="*/ 3238 w 3238"/>
              <a:gd name="T12" fmla="*/ 518 h 5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38" h="518">
                <a:moveTo>
                  <a:pt x="0" y="518"/>
                </a:moveTo>
                <a:cubicBezTo>
                  <a:pt x="125" y="449"/>
                  <a:pt x="212" y="200"/>
                  <a:pt x="752" y="114"/>
                </a:cubicBezTo>
                <a:cubicBezTo>
                  <a:pt x="1292" y="28"/>
                  <a:pt x="2720" y="24"/>
                  <a:pt x="3238" y="0"/>
                </a:cubicBezTo>
              </a:path>
            </a:pathLst>
          </a:cu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5850" name="Freeform 10"/>
          <p:cNvSpPr>
            <a:spLocks noChangeArrowheads="1"/>
          </p:cNvSpPr>
          <p:nvPr/>
        </p:nvSpPr>
        <p:spPr bwMode="auto">
          <a:xfrm>
            <a:off x="2473325" y="1016000"/>
            <a:ext cx="5111750" cy="3892550"/>
          </a:xfrm>
          <a:custGeom>
            <a:avLst/>
            <a:gdLst>
              <a:gd name="T0" fmla="*/ 0 w 3221"/>
              <a:gd name="T1" fmla="*/ 2147483647 h 2452"/>
              <a:gd name="T2" fmla="*/ 400455838 w 3221"/>
              <a:gd name="T3" fmla="*/ 2147483647 h 2452"/>
              <a:gd name="T4" fmla="*/ 1808348859 w 3221"/>
              <a:gd name="T5" fmla="*/ 390623369 h 2452"/>
              <a:gd name="T6" fmla="*/ 2147483647 w 3221"/>
              <a:gd name="T7" fmla="*/ 0 h 2452"/>
              <a:gd name="T8" fmla="*/ 0 60000 65536"/>
              <a:gd name="T9" fmla="*/ 0 60000 65536"/>
              <a:gd name="T10" fmla="*/ 0 60000 65536"/>
              <a:gd name="T11" fmla="*/ 0 60000 65536"/>
              <a:gd name="T12" fmla="*/ 0 w 3221"/>
              <a:gd name="T13" fmla="*/ 0 h 2452"/>
              <a:gd name="T14" fmla="*/ 3221 w 3221"/>
              <a:gd name="T15" fmla="*/ 2452 h 24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21" h="2452">
                <a:moveTo>
                  <a:pt x="0" y="2452"/>
                </a:moveTo>
                <a:cubicBezTo>
                  <a:pt x="26" y="2190"/>
                  <a:pt x="39" y="1262"/>
                  <a:pt x="159" y="879"/>
                </a:cubicBezTo>
                <a:cubicBezTo>
                  <a:pt x="279" y="496"/>
                  <a:pt x="208" y="301"/>
                  <a:pt x="718" y="155"/>
                </a:cubicBezTo>
                <a:cubicBezTo>
                  <a:pt x="1228" y="9"/>
                  <a:pt x="2700" y="32"/>
                  <a:pt x="3221" y="0"/>
                </a:cubicBezTo>
              </a:path>
            </a:pathLst>
          </a:cu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2438400" y="962025"/>
            <a:ext cx="0" cy="391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2441575" y="140970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2444750" y="184150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2444750" y="2276475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2444750" y="271145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2444750" y="314325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2444750" y="3578225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2444750" y="401320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2444750" y="4448175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2949575" y="962025"/>
            <a:ext cx="0" cy="392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3467100" y="958850"/>
            <a:ext cx="0" cy="392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3984625" y="958850"/>
            <a:ext cx="0" cy="392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4505325" y="958850"/>
            <a:ext cx="0" cy="392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5035550" y="958850"/>
            <a:ext cx="0" cy="392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5543550" y="958850"/>
            <a:ext cx="0" cy="392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>
            <a:off x="6070600" y="958850"/>
            <a:ext cx="0" cy="392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6575425" y="958850"/>
            <a:ext cx="0" cy="392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>
            <a:off x="7080250" y="958850"/>
            <a:ext cx="0" cy="392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4605" name="Line 29"/>
          <p:cNvSpPr>
            <a:spLocks noChangeShapeType="1"/>
          </p:cNvSpPr>
          <p:nvPr/>
        </p:nvSpPr>
        <p:spPr bwMode="auto">
          <a:xfrm>
            <a:off x="7566025" y="958850"/>
            <a:ext cx="0" cy="392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5870" name="Freeform 30"/>
          <p:cNvSpPr>
            <a:spLocks noChangeArrowheads="1"/>
          </p:cNvSpPr>
          <p:nvPr/>
        </p:nvSpPr>
        <p:spPr bwMode="auto">
          <a:xfrm>
            <a:off x="2463800" y="1806575"/>
            <a:ext cx="5105400" cy="3070225"/>
          </a:xfrm>
          <a:custGeom>
            <a:avLst/>
            <a:gdLst>
              <a:gd name="T0" fmla="*/ 0 w 3217"/>
              <a:gd name="T1" fmla="*/ 2147483647 h 1935"/>
              <a:gd name="T2" fmla="*/ 337491218 w 3217"/>
              <a:gd name="T3" fmla="*/ 1769839878 h 1935"/>
              <a:gd name="T4" fmla="*/ 1823459631 w 3217"/>
              <a:gd name="T5" fmla="*/ 312176056 h 1935"/>
              <a:gd name="T6" fmla="*/ 2147483647 w 3217"/>
              <a:gd name="T7" fmla="*/ 0 h 1935"/>
              <a:gd name="T8" fmla="*/ 0 60000 65536"/>
              <a:gd name="T9" fmla="*/ 0 60000 65536"/>
              <a:gd name="T10" fmla="*/ 0 60000 65536"/>
              <a:gd name="T11" fmla="*/ 0 60000 65536"/>
              <a:gd name="T12" fmla="*/ 0 w 3217"/>
              <a:gd name="T13" fmla="*/ 0 h 1935"/>
              <a:gd name="T14" fmla="*/ 3217 w 3217"/>
              <a:gd name="T15" fmla="*/ 1935 h 19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7" h="1935">
                <a:moveTo>
                  <a:pt x="0" y="1935"/>
                </a:moveTo>
                <a:cubicBezTo>
                  <a:pt x="22" y="1730"/>
                  <a:pt x="13" y="1005"/>
                  <a:pt x="134" y="703"/>
                </a:cubicBezTo>
                <a:cubicBezTo>
                  <a:pt x="255" y="401"/>
                  <a:pt x="210" y="241"/>
                  <a:pt x="724" y="124"/>
                </a:cubicBezTo>
                <a:cubicBezTo>
                  <a:pt x="1238" y="7"/>
                  <a:pt x="2698" y="26"/>
                  <a:pt x="3217" y="0"/>
                </a:cubicBezTo>
              </a:path>
            </a:pathLst>
          </a:cu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5871" name="Freeform 31"/>
          <p:cNvSpPr>
            <a:spLocks noChangeArrowheads="1"/>
          </p:cNvSpPr>
          <p:nvPr/>
        </p:nvSpPr>
        <p:spPr bwMode="auto">
          <a:xfrm>
            <a:off x="2413000" y="2562225"/>
            <a:ext cx="5156200" cy="2298700"/>
          </a:xfrm>
          <a:custGeom>
            <a:avLst/>
            <a:gdLst>
              <a:gd name="T0" fmla="*/ 78124051 w 3248"/>
              <a:gd name="T1" fmla="*/ 2147483647 h 1449"/>
              <a:gd name="T2" fmla="*/ 312499380 w 3248"/>
              <a:gd name="T3" fmla="*/ 1560341249 h 1449"/>
              <a:gd name="T4" fmla="*/ 1953122094 w 3248"/>
              <a:gd name="T5" fmla="*/ 312067952 h 1449"/>
              <a:gd name="T6" fmla="*/ 2147483647 w 3248"/>
              <a:gd name="T7" fmla="*/ 0 h 1449"/>
              <a:gd name="T8" fmla="*/ 0 60000 65536"/>
              <a:gd name="T9" fmla="*/ 0 60000 65536"/>
              <a:gd name="T10" fmla="*/ 0 60000 65536"/>
              <a:gd name="T11" fmla="*/ 0 60000 65536"/>
              <a:gd name="T12" fmla="*/ 0 w 3248"/>
              <a:gd name="T13" fmla="*/ 0 h 1449"/>
              <a:gd name="T14" fmla="*/ 3248 w 3248"/>
              <a:gd name="T15" fmla="*/ 1449 h 14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48" h="1449">
                <a:moveTo>
                  <a:pt x="31" y="1449"/>
                </a:moveTo>
                <a:cubicBezTo>
                  <a:pt x="46" y="1311"/>
                  <a:pt x="0" y="841"/>
                  <a:pt x="124" y="620"/>
                </a:cubicBezTo>
                <a:cubicBezTo>
                  <a:pt x="248" y="399"/>
                  <a:pt x="254" y="227"/>
                  <a:pt x="775" y="124"/>
                </a:cubicBezTo>
                <a:cubicBezTo>
                  <a:pt x="1296" y="21"/>
                  <a:pt x="2733" y="26"/>
                  <a:pt x="3248" y="0"/>
                </a:cubicBezTo>
              </a:path>
            </a:pathLst>
          </a:cu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5872" name="Freeform 32"/>
          <p:cNvSpPr>
            <a:spLocks noChangeArrowheads="1"/>
          </p:cNvSpPr>
          <p:nvPr/>
        </p:nvSpPr>
        <p:spPr bwMode="auto">
          <a:xfrm>
            <a:off x="2425700" y="3298825"/>
            <a:ext cx="5143500" cy="1593850"/>
          </a:xfrm>
          <a:custGeom>
            <a:avLst/>
            <a:gdLst>
              <a:gd name="T0" fmla="*/ 55443446 w 3240"/>
              <a:gd name="T1" fmla="*/ 2147483647 h 1004"/>
              <a:gd name="T2" fmla="*/ 342741246 w 3240"/>
              <a:gd name="T3" fmla="*/ 1328123211 h 1004"/>
              <a:gd name="T4" fmla="*/ 2116931406 w 3240"/>
              <a:gd name="T5" fmla="*/ 312499398 h 1004"/>
              <a:gd name="T6" fmla="*/ 2147483647 w 3240"/>
              <a:gd name="T7" fmla="*/ 0 h 1004"/>
              <a:gd name="T8" fmla="*/ 0 60000 65536"/>
              <a:gd name="T9" fmla="*/ 0 60000 65536"/>
              <a:gd name="T10" fmla="*/ 0 60000 65536"/>
              <a:gd name="T11" fmla="*/ 0 60000 65536"/>
              <a:gd name="T12" fmla="*/ 0 w 3240"/>
              <a:gd name="T13" fmla="*/ 0 h 1004"/>
              <a:gd name="T14" fmla="*/ 3240 w 3240"/>
              <a:gd name="T15" fmla="*/ 1004 h 10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40" h="1004">
                <a:moveTo>
                  <a:pt x="22" y="1004"/>
                </a:moveTo>
                <a:cubicBezTo>
                  <a:pt x="41" y="925"/>
                  <a:pt x="0" y="674"/>
                  <a:pt x="136" y="527"/>
                </a:cubicBezTo>
                <a:cubicBezTo>
                  <a:pt x="272" y="380"/>
                  <a:pt x="323" y="212"/>
                  <a:pt x="840" y="124"/>
                </a:cubicBezTo>
                <a:cubicBezTo>
                  <a:pt x="1357" y="36"/>
                  <a:pt x="2740" y="26"/>
                  <a:pt x="3240" y="0"/>
                </a:cubicBezTo>
              </a:path>
            </a:pathLst>
          </a:cu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3273425" y="4829175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4216400" y="4848225"/>
            <a:ext cx="550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5292725" y="4851400"/>
            <a:ext cx="550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15</a:t>
            </a:r>
          </a:p>
        </p:txBody>
      </p:sp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6292850" y="4841875"/>
            <a:ext cx="550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20</a:t>
            </a:r>
          </a:p>
        </p:txBody>
      </p: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7283450" y="4845050"/>
            <a:ext cx="550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25</a:t>
            </a:r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2076450" y="2022475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24615" name="Line 39"/>
          <p:cNvSpPr>
            <a:spLocks noChangeShapeType="1"/>
          </p:cNvSpPr>
          <p:nvPr/>
        </p:nvSpPr>
        <p:spPr bwMode="auto">
          <a:xfrm>
            <a:off x="2438400" y="968375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5880" name="Freeform 40"/>
          <p:cNvSpPr>
            <a:spLocks noChangeArrowheads="1"/>
          </p:cNvSpPr>
          <p:nvPr/>
        </p:nvSpPr>
        <p:spPr bwMode="auto">
          <a:xfrm>
            <a:off x="2476500" y="4622800"/>
            <a:ext cx="5108575" cy="219075"/>
          </a:xfrm>
          <a:custGeom>
            <a:avLst/>
            <a:gdLst>
              <a:gd name="T0" fmla="*/ 0 w 3218"/>
              <a:gd name="T1" fmla="*/ 345279484 h 139"/>
              <a:gd name="T2" fmla="*/ 577115011 w 3218"/>
              <a:gd name="T3" fmla="*/ 89425139 h 139"/>
              <a:gd name="T4" fmla="*/ 1723787146 w 3218"/>
              <a:gd name="T5" fmla="*/ 12419501 h 139"/>
              <a:gd name="T6" fmla="*/ 2147483647 w 3218"/>
              <a:gd name="T7" fmla="*/ 12419501 h 139"/>
              <a:gd name="T8" fmla="*/ 0 60000 65536"/>
              <a:gd name="T9" fmla="*/ 0 60000 65536"/>
              <a:gd name="T10" fmla="*/ 0 60000 65536"/>
              <a:gd name="T11" fmla="*/ 0 60000 65536"/>
              <a:gd name="T12" fmla="*/ 0 w 3218"/>
              <a:gd name="T13" fmla="*/ 0 h 139"/>
              <a:gd name="T14" fmla="*/ 3218 w 3218"/>
              <a:gd name="T15" fmla="*/ 139 h 1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8" h="139">
                <a:moveTo>
                  <a:pt x="0" y="139"/>
                </a:moveTo>
                <a:cubicBezTo>
                  <a:pt x="38" y="122"/>
                  <a:pt x="115" y="58"/>
                  <a:pt x="229" y="36"/>
                </a:cubicBezTo>
                <a:cubicBezTo>
                  <a:pt x="343" y="14"/>
                  <a:pt x="186" y="10"/>
                  <a:pt x="684" y="5"/>
                </a:cubicBezTo>
                <a:cubicBezTo>
                  <a:pt x="1182" y="0"/>
                  <a:pt x="2690" y="5"/>
                  <a:pt x="3218" y="5"/>
                </a:cubicBezTo>
              </a:path>
            </a:pathLst>
          </a:cu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4617" name="Text Box 41"/>
          <p:cNvSpPr txBox="1">
            <a:spLocks noChangeArrowheads="1"/>
          </p:cNvSpPr>
          <p:nvPr/>
        </p:nvSpPr>
        <p:spPr bwMode="auto">
          <a:xfrm>
            <a:off x="7569200" y="4359275"/>
            <a:ext cx="754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-2,5</a:t>
            </a: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7553325" y="3635375"/>
            <a:ext cx="754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-2,0</a:t>
            </a:r>
          </a:p>
        </p:txBody>
      </p:sp>
      <p:sp>
        <p:nvSpPr>
          <p:cNvPr id="24619" name="Text Box 43"/>
          <p:cNvSpPr txBox="1">
            <a:spLocks noChangeArrowheads="1"/>
          </p:cNvSpPr>
          <p:nvPr/>
        </p:nvSpPr>
        <p:spPr bwMode="auto">
          <a:xfrm>
            <a:off x="7566025" y="2994025"/>
            <a:ext cx="754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-1,5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7550150" y="2273300"/>
            <a:ext cx="754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-1,0</a:t>
            </a:r>
          </a:p>
        </p:txBody>
      </p:sp>
      <p:sp>
        <p:nvSpPr>
          <p:cNvPr id="24621" name="Text Box 45"/>
          <p:cNvSpPr txBox="1">
            <a:spLocks noChangeArrowheads="1"/>
          </p:cNvSpPr>
          <p:nvPr/>
        </p:nvSpPr>
        <p:spPr bwMode="auto">
          <a:xfrm>
            <a:off x="7550150" y="1501775"/>
            <a:ext cx="754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-0,5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7569200" y="711200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>
                <a:solidFill>
                  <a:srgbClr val="3333CC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887" name="Line 47"/>
          <p:cNvSpPr>
            <a:spLocks noChangeShapeType="1"/>
          </p:cNvSpPr>
          <p:nvPr/>
        </p:nvSpPr>
        <p:spPr bwMode="auto">
          <a:xfrm>
            <a:off x="4727575" y="2444750"/>
            <a:ext cx="0" cy="297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5888" name="Line 48"/>
          <p:cNvSpPr>
            <a:spLocks noChangeShapeType="1"/>
          </p:cNvSpPr>
          <p:nvPr/>
        </p:nvSpPr>
        <p:spPr bwMode="auto">
          <a:xfrm flipH="1">
            <a:off x="755650" y="4105275"/>
            <a:ext cx="3971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5889" name="Line 49"/>
          <p:cNvSpPr>
            <a:spLocks noChangeShapeType="1"/>
          </p:cNvSpPr>
          <p:nvPr/>
        </p:nvSpPr>
        <p:spPr bwMode="auto">
          <a:xfrm flipH="1">
            <a:off x="736600" y="2667000"/>
            <a:ext cx="3971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546100" y="187325"/>
            <a:ext cx="79065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 dirty="0" err="1">
                <a:latin typeface="Calibri" pitchFamily="34" charset="0"/>
              </a:rPr>
              <a:t>Determinando</a:t>
            </a:r>
            <a:r>
              <a:rPr kumimoji="0" lang="en-US" sz="2800" b="1" dirty="0">
                <a:latin typeface="Calibri" pitchFamily="34" charset="0"/>
              </a:rPr>
              <a:t> a </a:t>
            </a:r>
            <a:r>
              <a:rPr kumimoji="0" lang="en-US" sz="2800" b="1" dirty="0" err="1">
                <a:latin typeface="Calibri" pitchFamily="34" charset="0"/>
              </a:rPr>
              <a:t>admitância</a:t>
            </a:r>
            <a:r>
              <a:rPr kumimoji="0" lang="en-US" sz="2800" b="1" dirty="0">
                <a:latin typeface="Calibri" pitchFamily="34" charset="0"/>
              </a:rPr>
              <a:t> de </a:t>
            </a:r>
            <a:r>
              <a:rPr kumimoji="0" lang="en-US" sz="2800" b="1" dirty="0" err="1">
                <a:latin typeface="Calibri" pitchFamily="34" charset="0"/>
              </a:rPr>
              <a:t>transferência</a:t>
            </a:r>
            <a:r>
              <a:rPr kumimoji="0" lang="en-US" sz="2800" b="1" dirty="0">
                <a:latin typeface="Calibri" pitchFamily="34" charset="0"/>
              </a:rPr>
              <a:t> </a:t>
            </a:r>
            <a:r>
              <a:rPr kumimoji="0" lang="en-US" sz="2800" b="1" dirty="0" err="1">
                <a:latin typeface="Calibri" pitchFamily="34" charset="0"/>
              </a:rPr>
              <a:t>direta</a:t>
            </a:r>
            <a:r>
              <a:rPr kumimoji="0" lang="en-US" sz="2800" b="1" dirty="0">
                <a:latin typeface="Calibri" pitchFamily="34" charset="0"/>
              </a:rPr>
              <a:t>:</a:t>
            </a:r>
          </a:p>
        </p:txBody>
      </p:sp>
      <p:sp>
        <p:nvSpPr>
          <p:cNvPr id="35891" name="Text Box 51"/>
          <p:cNvSpPr txBox="1">
            <a:spLocks noChangeArrowheads="1"/>
          </p:cNvSpPr>
          <p:nvPr/>
        </p:nvSpPr>
        <p:spPr bwMode="auto">
          <a:xfrm>
            <a:off x="1254125" y="5673725"/>
            <a:ext cx="8714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FF0000"/>
                </a:solidFill>
                <a:latin typeface="Calibri" pitchFamily="34" charset="0"/>
              </a:rPr>
              <a:t>Y</a:t>
            </a:r>
            <a:r>
              <a:rPr kumimoji="0" lang="en-US" sz="2800" b="1" baseline="-25000">
                <a:solidFill>
                  <a:srgbClr val="FF0000"/>
                </a:solidFill>
                <a:latin typeface="Calibri" pitchFamily="34" charset="0"/>
              </a:rPr>
              <a:t>fs</a:t>
            </a:r>
            <a:r>
              <a:rPr kumimoji="0" lang="en-US" sz="2800" b="1">
                <a:solidFill>
                  <a:srgbClr val="FF0000"/>
                </a:solidFill>
                <a:latin typeface="Calibri" pitchFamily="34" charset="0"/>
              </a:rPr>
              <a:t> = </a:t>
            </a:r>
          </a:p>
        </p:txBody>
      </p:sp>
      <p:sp>
        <p:nvSpPr>
          <p:cNvPr id="35892" name="Text Box 52"/>
          <p:cNvSpPr txBox="1">
            <a:spLocks noChangeArrowheads="1"/>
          </p:cNvSpPr>
          <p:nvPr/>
        </p:nvSpPr>
        <p:spPr bwMode="auto">
          <a:xfrm>
            <a:off x="2187575" y="5387975"/>
            <a:ext cx="6575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 dirty="0">
                <a:solidFill>
                  <a:srgbClr val="FF0000"/>
                </a:solidFill>
                <a:latin typeface="Calibri" pitchFamily="34" charset="0"/>
              </a:rPr>
              <a:t>DI</a:t>
            </a:r>
            <a:r>
              <a:rPr kumimoji="0" lang="en-US" sz="2800" b="1" baseline="-25000" dirty="0">
                <a:solidFill>
                  <a:srgbClr val="FF0000"/>
                </a:solidFill>
                <a:latin typeface="Calibri" pitchFamily="34" charset="0"/>
              </a:rPr>
              <a:t>D</a:t>
            </a:r>
            <a:endParaRPr kumimoji="0" lang="en-US" sz="28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5893" name="Text Box 53"/>
          <p:cNvSpPr txBox="1">
            <a:spLocks noChangeArrowheads="1"/>
          </p:cNvSpPr>
          <p:nvPr/>
        </p:nvSpPr>
        <p:spPr bwMode="auto">
          <a:xfrm>
            <a:off x="2108200" y="5949950"/>
            <a:ext cx="8769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FF0000"/>
                </a:solidFill>
                <a:latin typeface="Calibri" pitchFamily="34" charset="0"/>
              </a:rPr>
              <a:t>DV</a:t>
            </a:r>
            <a:r>
              <a:rPr kumimoji="0" lang="en-US" sz="2800" b="1" baseline="-25000">
                <a:solidFill>
                  <a:srgbClr val="FF0000"/>
                </a:solidFill>
                <a:latin typeface="Calibri" pitchFamily="34" charset="0"/>
              </a:rPr>
              <a:t>GS</a:t>
            </a:r>
            <a:endParaRPr kumimoji="0" lang="en-US" sz="28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4630" name="Text Box 54"/>
          <p:cNvSpPr txBox="1">
            <a:spLocks noChangeArrowheads="1"/>
          </p:cNvSpPr>
          <p:nvPr/>
        </p:nvSpPr>
        <p:spPr bwMode="auto">
          <a:xfrm rot="16199998">
            <a:off x="7590227" y="2576840"/>
            <a:ext cx="20074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V</a:t>
            </a:r>
            <a:r>
              <a:rPr kumimoji="0" lang="en-US" sz="2800" b="1" baseline="-25000">
                <a:solidFill>
                  <a:srgbClr val="3333CC"/>
                </a:solidFill>
                <a:latin typeface="Calibri" pitchFamily="34" charset="0"/>
              </a:rPr>
              <a:t>GS</a:t>
            </a:r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 em volts</a:t>
            </a:r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3146425" y="5727700"/>
            <a:ext cx="6607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FF0000"/>
                </a:solidFill>
                <a:latin typeface="Calibri" pitchFamily="34" charset="0"/>
              </a:rPr>
              <a:t>V</a:t>
            </a:r>
            <a:r>
              <a:rPr kumimoji="0" lang="en-US" sz="2800" b="1" baseline="-25000">
                <a:solidFill>
                  <a:srgbClr val="FF0000"/>
                </a:solidFill>
                <a:latin typeface="Calibri" pitchFamily="34" charset="0"/>
              </a:rPr>
              <a:t>DS</a:t>
            </a:r>
            <a:endParaRPr kumimoji="0" lang="en-US" sz="28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5896" name="Line 56"/>
          <p:cNvSpPr>
            <a:spLocks noChangeShapeType="1"/>
          </p:cNvSpPr>
          <p:nvPr/>
        </p:nvSpPr>
        <p:spPr bwMode="auto">
          <a:xfrm>
            <a:off x="2184400" y="5965825"/>
            <a:ext cx="8540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35897" name="Line 57"/>
          <p:cNvSpPr>
            <a:spLocks noChangeShapeType="1"/>
          </p:cNvSpPr>
          <p:nvPr/>
        </p:nvSpPr>
        <p:spPr bwMode="auto">
          <a:xfrm rot="16199998">
            <a:off x="2714625" y="5926138"/>
            <a:ext cx="8540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711200" y="2676525"/>
            <a:ext cx="1282700" cy="1406525"/>
            <a:chOff x="448" y="1686"/>
            <a:chExt cx="808" cy="886"/>
          </a:xfrm>
        </p:grpSpPr>
        <p:sp>
          <p:nvSpPr>
            <p:cNvPr id="24636" name="Text Box 59"/>
            <p:cNvSpPr txBox="1">
              <a:spLocks noChangeArrowheads="1"/>
            </p:cNvSpPr>
            <p:nvPr/>
          </p:nvSpPr>
          <p:spPr bwMode="auto">
            <a:xfrm>
              <a:off x="448" y="1936"/>
              <a:ext cx="80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>
                  <a:solidFill>
                    <a:srgbClr val="FF0000"/>
                  </a:solidFill>
                  <a:latin typeface="Calibri" pitchFamily="34" charset="0"/>
                </a:rPr>
                <a:t>1,6 mA</a:t>
              </a:r>
            </a:p>
          </p:txBody>
        </p:sp>
        <p:sp>
          <p:nvSpPr>
            <p:cNvPr id="24637" name="Line 60"/>
            <p:cNvSpPr>
              <a:spLocks noChangeShapeType="1"/>
            </p:cNvSpPr>
            <p:nvPr/>
          </p:nvSpPr>
          <p:spPr bwMode="auto">
            <a:xfrm flipV="1">
              <a:off x="900" y="1686"/>
              <a:ext cx="2" cy="3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4638" name="Line 61"/>
            <p:cNvSpPr>
              <a:spLocks noChangeShapeType="1"/>
            </p:cNvSpPr>
            <p:nvPr/>
          </p:nvSpPr>
          <p:spPr bwMode="auto">
            <a:xfrm>
              <a:off x="896" y="2252"/>
              <a:ext cx="2" cy="3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35902" name="Text Box 62"/>
          <p:cNvSpPr txBox="1">
            <a:spLocks noChangeArrowheads="1"/>
          </p:cNvSpPr>
          <p:nvPr/>
        </p:nvSpPr>
        <p:spPr bwMode="auto">
          <a:xfrm>
            <a:off x="3886200" y="5676900"/>
            <a:ext cx="14478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FF0000"/>
                </a:solidFill>
                <a:latin typeface="Calibri" pitchFamily="34" charset="0"/>
              </a:rPr>
              <a:t>= 1,6 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 animBg="1"/>
      <p:bldP spid="35850" grpId="0" animBg="1"/>
      <p:bldP spid="35870" grpId="0" animBg="1"/>
      <p:bldP spid="35871" grpId="0" animBg="1"/>
      <p:bldP spid="35872" grpId="0" animBg="1"/>
      <p:bldP spid="35880" grpId="0" animBg="1"/>
      <p:bldP spid="35887" grpId="0" animBg="1"/>
      <p:bldP spid="35888" grpId="0" animBg="1"/>
      <p:bldP spid="35889" grpId="0" animBg="1"/>
      <p:bldP spid="35896" grpId="0" animBg="1"/>
      <p:bldP spid="3589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>
            <a:spLocks noChangeShapeType="1"/>
          </p:cNvSpPr>
          <p:nvPr/>
        </p:nvSpPr>
        <p:spPr bwMode="auto">
          <a:xfrm flipH="1">
            <a:off x="3835400" y="3225800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3482975" y="3063875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 flipH="1">
            <a:off x="1816100" y="3536950"/>
            <a:ext cx="2009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 rot="5400000">
            <a:off x="3600450" y="3416300"/>
            <a:ext cx="228600" cy="228600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3848100" y="3349625"/>
            <a:ext cx="393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3841750" y="3708400"/>
            <a:ext cx="393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rot="16199998">
            <a:off x="4010025" y="3908425"/>
            <a:ext cx="393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rot="16199998">
            <a:off x="3679825" y="280670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4264025" y="2454275"/>
            <a:ext cx="4106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latin typeface="Calibri" pitchFamily="34" charset="0"/>
              </a:rPr>
              <a:t>D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4248150" y="3956050"/>
            <a:ext cx="3545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latin typeface="Calibri" pitchFamily="34" charset="0"/>
              </a:rPr>
              <a:t>S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3009900" y="2990850"/>
            <a:ext cx="413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latin typeface="Calibri" pitchFamily="34" charset="0"/>
              </a:rPr>
              <a:t>G</a:t>
            </a:r>
          </a:p>
        </p:txBody>
      </p:sp>
      <p:grpSp>
        <p:nvGrpSpPr>
          <p:cNvPr id="25613" name="Group 13"/>
          <p:cNvGrpSpPr>
            <a:grpSpLocks/>
          </p:cNvGrpSpPr>
          <p:nvPr/>
        </p:nvGrpSpPr>
        <p:grpSpPr bwMode="auto">
          <a:xfrm>
            <a:off x="2517775" y="3803650"/>
            <a:ext cx="247650" cy="654050"/>
            <a:chOff x="1586" y="2900"/>
            <a:chExt cx="156" cy="412"/>
          </a:xfrm>
        </p:grpSpPr>
        <p:sp>
          <p:nvSpPr>
            <p:cNvPr id="25666" name="Line 14"/>
            <p:cNvSpPr>
              <a:spLocks noChangeShapeType="1"/>
            </p:cNvSpPr>
            <p:nvPr/>
          </p:nvSpPr>
          <p:spPr bwMode="auto">
            <a:xfrm flipH="1" flipV="1">
              <a:off x="1590" y="2942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67" name="Line 15"/>
            <p:cNvSpPr>
              <a:spLocks noChangeShapeType="1"/>
            </p:cNvSpPr>
            <p:nvPr/>
          </p:nvSpPr>
          <p:spPr bwMode="auto">
            <a:xfrm flipH="1" flipV="1">
              <a:off x="1588" y="3076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68" name="Line 16"/>
            <p:cNvSpPr>
              <a:spLocks noChangeShapeType="1"/>
            </p:cNvSpPr>
            <p:nvPr/>
          </p:nvSpPr>
          <p:spPr bwMode="auto">
            <a:xfrm flipH="1" flipV="1">
              <a:off x="1586" y="321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69" name="Line 17"/>
            <p:cNvSpPr>
              <a:spLocks noChangeShapeType="1"/>
            </p:cNvSpPr>
            <p:nvPr/>
          </p:nvSpPr>
          <p:spPr bwMode="auto">
            <a:xfrm flipV="1">
              <a:off x="1586" y="314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70" name="Line 18"/>
            <p:cNvSpPr>
              <a:spLocks noChangeShapeType="1"/>
            </p:cNvSpPr>
            <p:nvPr/>
          </p:nvSpPr>
          <p:spPr bwMode="auto">
            <a:xfrm flipV="1">
              <a:off x="1590" y="3006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71" name="Line 19"/>
            <p:cNvSpPr>
              <a:spLocks noChangeShapeType="1"/>
            </p:cNvSpPr>
            <p:nvPr/>
          </p:nvSpPr>
          <p:spPr bwMode="auto">
            <a:xfrm flipV="1">
              <a:off x="1592" y="2900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72" name="Line 20"/>
            <p:cNvSpPr>
              <a:spLocks noChangeShapeType="1"/>
            </p:cNvSpPr>
            <p:nvPr/>
          </p:nvSpPr>
          <p:spPr bwMode="auto">
            <a:xfrm flipV="1">
              <a:off x="1664" y="3282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5614" name="Group 21"/>
          <p:cNvGrpSpPr>
            <a:grpSpLocks/>
          </p:cNvGrpSpPr>
          <p:nvPr/>
        </p:nvGrpSpPr>
        <p:grpSpPr bwMode="auto">
          <a:xfrm>
            <a:off x="587375" y="4651375"/>
            <a:ext cx="762000" cy="304800"/>
            <a:chOff x="370" y="3434"/>
            <a:chExt cx="480" cy="192"/>
          </a:xfrm>
        </p:grpSpPr>
        <p:sp>
          <p:nvSpPr>
            <p:cNvPr id="25663" name="Line 22"/>
            <p:cNvSpPr>
              <a:spLocks noChangeShapeType="1"/>
            </p:cNvSpPr>
            <p:nvPr/>
          </p:nvSpPr>
          <p:spPr bwMode="auto">
            <a:xfrm>
              <a:off x="370" y="3434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64" name="Line 23"/>
            <p:cNvSpPr>
              <a:spLocks noChangeShapeType="1"/>
            </p:cNvSpPr>
            <p:nvPr/>
          </p:nvSpPr>
          <p:spPr bwMode="auto">
            <a:xfrm>
              <a:off x="466" y="3530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65" name="Line 24"/>
            <p:cNvSpPr>
              <a:spLocks noChangeShapeType="1"/>
            </p:cNvSpPr>
            <p:nvPr/>
          </p:nvSpPr>
          <p:spPr bwMode="auto">
            <a:xfrm>
              <a:off x="562" y="3626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5615" name="Group 25"/>
          <p:cNvGrpSpPr>
            <a:grpSpLocks/>
          </p:cNvGrpSpPr>
          <p:nvPr/>
        </p:nvGrpSpPr>
        <p:grpSpPr bwMode="auto">
          <a:xfrm>
            <a:off x="2244725" y="5562600"/>
            <a:ext cx="762000" cy="304800"/>
            <a:chOff x="1414" y="4008"/>
            <a:chExt cx="480" cy="192"/>
          </a:xfrm>
        </p:grpSpPr>
        <p:sp>
          <p:nvSpPr>
            <p:cNvPr id="25660" name="Line 26"/>
            <p:cNvSpPr>
              <a:spLocks noChangeShapeType="1"/>
            </p:cNvSpPr>
            <p:nvPr/>
          </p:nvSpPr>
          <p:spPr bwMode="auto">
            <a:xfrm>
              <a:off x="1414" y="4008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61" name="Line 27"/>
            <p:cNvSpPr>
              <a:spLocks noChangeShapeType="1"/>
            </p:cNvSpPr>
            <p:nvPr/>
          </p:nvSpPr>
          <p:spPr bwMode="auto">
            <a:xfrm>
              <a:off x="1510" y="410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62" name="Line 28"/>
            <p:cNvSpPr>
              <a:spLocks noChangeShapeType="1"/>
            </p:cNvSpPr>
            <p:nvPr/>
          </p:nvSpPr>
          <p:spPr bwMode="auto">
            <a:xfrm>
              <a:off x="1606" y="4200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5616" name="Group 29"/>
          <p:cNvGrpSpPr>
            <a:grpSpLocks/>
          </p:cNvGrpSpPr>
          <p:nvPr/>
        </p:nvGrpSpPr>
        <p:grpSpPr bwMode="auto">
          <a:xfrm>
            <a:off x="3813175" y="4857750"/>
            <a:ext cx="762000" cy="304800"/>
            <a:chOff x="2402" y="3564"/>
            <a:chExt cx="480" cy="192"/>
          </a:xfrm>
        </p:grpSpPr>
        <p:sp>
          <p:nvSpPr>
            <p:cNvPr id="25657" name="Line 30"/>
            <p:cNvSpPr>
              <a:spLocks noChangeShapeType="1"/>
            </p:cNvSpPr>
            <p:nvPr/>
          </p:nvSpPr>
          <p:spPr bwMode="auto">
            <a:xfrm>
              <a:off x="2402" y="3564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58" name="Line 31"/>
            <p:cNvSpPr>
              <a:spLocks noChangeShapeType="1"/>
            </p:cNvSpPr>
            <p:nvPr/>
          </p:nvSpPr>
          <p:spPr bwMode="auto">
            <a:xfrm>
              <a:off x="2498" y="3660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59" name="Line 32"/>
            <p:cNvSpPr>
              <a:spLocks noChangeShapeType="1"/>
            </p:cNvSpPr>
            <p:nvPr/>
          </p:nvSpPr>
          <p:spPr bwMode="auto">
            <a:xfrm>
              <a:off x="2594" y="3756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5617" name="Group 33"/>
          <p:cNvGrpSpPr>
            <a:grpSpLocks/>
          </p:cNvGrpSpPr>
          <p:nvPr/>
        </p:nvGrpSpPr>
        <p:grpSpPr bwMode="auto">
          <a:xfrm rot="10799998">
            <a:off x="1727200" y="3279775"/>
            <a:ext cx="174625" cy="482600"/>
            <a:chOff x="1088" y="2570"/>
            <a:chExt cx="110" cy="304"/>
          </a:xfrm>
        </p:grpSpPr>
        <p:sp>
          <p:nvSpPr>
            <p:cNvPr id="25655" name="Line 34"/>
            <p:cNvSpPr>
              <a:spLocks noChangeShapeType="1"/>
            </p:cNvSpPr>
            <p:nvPr/>
          </p:nvSpPr>
          <p:spPr bwMode="auto">
            <a:xfrm>
              <a:off x="1198" y="2570"/>
              <a:ext cx="0" cy="3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56" name="Freeform 35"/>
            <p:cNvSpPr>
              <a:spLocks noChangeArrowheads="1"/>
            </p:cNvSpPr>
            <p:nvPr/>
          </p:nvSpPr>
          <p:spPr bwMode="auto">
            <a:xfrm>
              <a:off x="1088" y="2570"/>
              <a:ext cx="54" cy="294"/>
            </a:xfrm>
            <a:custGeom>
              <a:avLst/>
              <a:gdLst>
                <a:gd name="T0" fmla="*/ 0 w 97"/>
                <a:gd name="T1" fmla="*/ 0 h 455"/>
                <a:gd name="T2" fmla="*/ 26 w 97"/>
                <a:gd name="T3" fmla="*/ 56 h 455"/>
                <a:gd name="T4" fmla="*/ 26 w 97"/>
                <a:gd name="T5" fmla="*/ 138 h 455"/>
                <a:gd name="T6" fmla="*/ 3 w 97"/>
                <a:gd name="T7" fmla="*/ 190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5618" name="Group 36"/>
          <p:cNvGrpSpPr>
            <a:grpSpLocks/>
          </p:cNvGrpSpPr>
          <p:nvPr/>
        </p:nvGrpSpPr>
        <p:grpSpPr bwMode="auto">
          <a:xfrm>
            <a:off x="4079875" y="1641475"/>
            <a:ext cx="247650" cy="654050"/>
            <a:chOff x="2570" y="1538"/>
            <a:chExt cx="156" cy="412"/>
          </a:xfrm>
        </p:grpSpPr>
        <p:sp>
          <p:nvSpPr>
            <p:cNvPr id="25648" name="Line 37"/>
            <p:cNvSpPr>
              <a:spLocks noChangeShapeType="1"/>
            </p:cNvSpPr>
            <p:nvPr/>
          </p:nvSpPr>
          <p:spPr bwMode="auto">
            <a:xfrm flipH="1" flipV="1">
              <a:off x="2574" y="158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49" name="Line 38"/>
            <p:cNvSpPr>
              <a:spLocks noChangeShapeType="1"/>
            </p:cNvSpPr>
            <p:nvPr/>
          </p:nvSpPr>
          <p:spPr bwMode="auto">
            <a:xfrm flipH="1" flipV="1">
              <a:off x="2572" y="171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50" name="Line 39"/>
            <p:cNvSpPr>
              <a:spLocks noChangeShapeType="1"/>
            </p:cNvSpPr>
            <p:nvPr/>
          </p:nvSpPr>
          <p:spPr bwMode="auto">
            <a:xfrm flipH="1" flipV="1">
              <a:off x="2570" y="1847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51" name="Line 40"/>
            <p:cNvSpPr>
              <a:spLocks noChangeShapeType="1"/>
            </p:cNvSpPr>
            <p:nvPr/>
          </p:nvSpPr>
          <p:spPr bwMode="auto">
            <a:xfrm flipV="1">
              <a:off x="2570" y="177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52" name="Line 41"/>
            <p:cNvSpPr>
              <a:spLocks noChangeShapeType="1"/>
            </p:cNvSpPr>
            <p:nvPr/>
          </p:nvSpPr>
          <p:spPr bwMode="auto">
            <a:xfrm flipV="1">
              <a:off x="2574" y="164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53" name="Line 42"/>
            <p:cNvSpPr>
              <a:spLocks noChangeShapeType="1"/>
            </p:cNvSpPr>
            <p:nvPr/>
          </p:nvSpPr>
          <p:spPr bwMode="auto">
            <a:xfrm flipV="1">
              <a:off x="2576" y="1538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54" name="Line 43"/>
            <p:cNvSpPr>
              <a:spLocks noChangeShapeType="1"/>
            </p:cNvSpPr>
            <p:nvPr/>
          </p:nvSpPr>
          <p:spPr bwMode="auto">
            <a:xfrm flipV="1">
              <a:off x="2648" y="1919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5619" name="Text Box 44"/>
          <p:cNvSpPr txBox="1">
            <a:spLocks noChangeArrowheads="1"/>
          </p:cNvSpPr>
          <p:nvPr/>
        </p:nvSpPr>
        <p:spPr bwMode="auto">
          <a:xfrm>
            <a:off x="1930400" y="952500"/>
            <a:ext cx="18854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V</a:t>
            </a:r>
            <a:r>
              <a:rPr kumimoji="0" lang="en-US" sz="3200" b="1" baseline="-25000">
                <a:solidFill>
                  <a:srgbClr val="FF0000"/>
                </a:solidFill>
                <a:latin typeface="Calibri" pitchFamily="34" charset="0"/>
              </a:rPr>
              <a:t>DD </a:t>
            </a:r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= 20 V</a:t>
            </a:r>
          </a:p>
        </p:txBody>
      </p:sp>
      <p:sp>
        <p:nvSpPr>
          <p:cNvPr id="25620" name="Oval 45"/>
          <p:cNvSpPr>
            <a:spLocks noChangeArrowheads="1"/>
          </p:cNvSpPr>
          <p:nvPr/>
        </p:nvSpPr>
        <p:spPr bwMode="auto">
          <a:xfrm>
            <a:off x="4092575" y="1162050"/>
            <a:ext cx="196850" cy="196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21" name="Line 46"/>
          <p:cNvSpPr>
            <a:spLocks noChangeShapeType="1"/>
          </p:cNvSpPr>
          <p:nvPr/>
        </p:nvSpPr>
        <p:spPr bwMode="auto">
          <a:xfrm>
            <a:off x="4191000" y="1374775"/>
            <a:ext cx="0" cy="260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5622" name="Group 47"/>
          <p:cNvGrpSpPr>
            <a:grpSpLocks/>
          </p:cNvGrpSpPr>
          <p:nvPr/>
        </p:nvGrpSpPr>
        <p:grpSpPr bwMode="auto">
          <a:xfrm rot="5400000" flipH="1" flipV="1">
            <a:off x="2386013" y="4716463"/>
            <a:ext cx="482600" cy="615950"/>
            <a:chOff x="1503" y="3475"/>
            <a:chExt cx="305" cy="388"/>
          </a:xfrm>
        </p:grpSpPr>
        <p:sp>
          <p:nvSpPr>
            <p:cNvPr id="25644" name="Line 48"/>
            <p:cNvSpPr>
              <a:spLocks noChangeShapeType="1"/>
            </p:cNvSpPr>
            <p:nvPr/>
          </p:nvSpPr>
          <p:spPr bwMode="auto">
            <a:xfrm>
              <a:off x="1503" y="3475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45" name="Line 49"/>
            <p:cNvSpPr>
              <a:spLocks noChangeShapeType="1"/>
            </p:cNvSpPr>
            <p:nvPr/>
          </p:nvSpPr>
          <p:spPr bwMode="auto">
            <a:xfrm>
              <a:off x="1714" y="3475"/>
              <a:ext cx="0" cy="3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46" name="Line 50"/>
            <p:cNvSpPr>
              <a:spLocks noChangeShapeType="1"/>
            </p:cNvSpPr>
            <p:nvPr/>
          </p:nvSpPr>
          <p:spPr bwMode="auto">
            <a:xfrm>
              <a:off x="1808" y="3553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5647" name="Line 51"/>
            <p:cNvSpPr>
              <a:spLocks noChangeShapeType="1"/>
            </p:cNvSpPr>
            <p:nvPr/>
          </p:nvSpPr>
          <p:spPr bwMode="auto">
            <a:xfrm>
              <a:off x="1608" y="3553"/>
              <a:ext cx="0" cy="2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5623" name="Group 52"/>
          <p:cNvGrpSpPr>
            <a:grpSpLocks/>
          </p:cNvGrpSpPr>
          <p:nvPr/>
        </p:nvGrpSpPr>
        <p:grpSpPr bwMode="auto">
          <a:xfrm>
            <a:off x="720725" y="3822700"/>
            <a:ext cx="508000" cy="508000"/>
            <a:chOff x="454" y="2912"/>
            <a:chExt cx="320" cy="320"/>
          </a:xfrm>
        </p:grpSpPr>
        <p:sp>
          <p:nvSpPr>
            <p:cNvPr id="25640" name="Oval 53"/>
            <p:cNvSpPr>
              <a:spLocks noChangeArrowheads="1"/>
            </p:cNvSpPr>
            <p:nvPr/>
          </p:nvSpPr>
          <p:spPr bwMode="auto">
            <a:xfrm>
              <a:off x="454" y="2912"/>
              <a:ext cx="320" cy="32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grpSp>
          <p:nvGrpSpPr>
            <p:cNvPr id="25641" name="Group 54"/>
            <p:cNvGrpSpPr>
              <a:grpSpLocks/>
            </p:cNvGrpSpPr>
            <p:nvPr/>
          </p:nvGrpSpPr>
          <p:grpSpPr bwMode="auto">
            <a:xfrm>
              <a:off x="524" y="3002"/>
              <a:ext cx="186" cy="150"/>
              <a:chOff x="524" y="3002"/>
              <a:chExt cx="186" cy="150"/>
            </a:xfrm>
          </p:grpSpPr>
          <p:sp>
            <p:nvSpPr>
              <p:cNvPr id="25642" name="Freeform 55"/>
              <p:cNvSpPr>
                <a:spLocks noChangeArrowheads="1"/>
              </p:cNvSpPr>
              <p:nvPr/>
            </p:nvSpPr>
            <p:spPr bwMode="auto">
              <a:xfrm>
                <a:off x="524" y="3002"/>
                <a:ext cx="92" cy="74"/>
              </a:xfrm>
              <a:custGeom>
                <a:avLst/>
                <a:gdLst>
                  <a:gd name="T0" fmla="*/ 8 w 1066"/>
                  <a:gd name="T1" fmla="*/ 5 h 1065"/>
                  <a:gd name="T2" fmla="*/ 6 w 1066"/>
                  <a:gd name="T3" fmla="*/ 1 h 1065"/>
                  <a:gd name="T4" fmla="*/ 4 w 1066"/>
                  <a:gd name="T5" fmla="*/ 0 h 1065"/>
                  <a:gd name="T6" fmla="*/ 2 w 1066"/>
                  <a:gd name="T7" fmla="*/ 1 h 1065"/>
                  <a:gd name="T8" fmla="*/ 0 w 1066"/>
                  <a:gd name="T9" fmla="*/ 5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25643" name="Freeform 56"/>
              <p:cNvSpPr>
                <a:spLocks noChangeArrowheads="1"/>
              </p:cNvSpPr>
              <p:nvPr/>
            </p:nvSpPr>
            <p:spPr bwMode="auto">
              <a:xfrm flipV="1">
                <a:off x="617" y="3076"/>
                <a:ext cx="92" cy="74"/>
              </a:xfrm>
              <a:custGeom>
                <a:avLst/>
                <a:gdLst>
                  <a:gd name="T0" fmla="*/ 8 w 1066"/>
                  <a:gd name="T1" fmla="*/ 5 h 1065"/>
                  <a:gd name="T2" fmla="*/ 6 w 1066"/>
                  <a:gd name="T3" fmla="*/ 1 h 1065"/>
                  <a:gd name="T4" fmla="*/ 4 w 1066"/>
                  <a:gd name="T5" fmla="*/ 0 h 1065"/>
                  <a:gd name="T6" fmla="*/ 2 w 1066"/>
                  <a:gd name="T7" fmla="*/ 1 h 1065"/>
                  <a:gd name="T8" fmla="*/ 0 w 1066"/>
                  <a:gd name="T9" fmla="*/ 5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</p:grpSp>
      <p:sp>
        <p:nvSpPr>
          <p:cNvPr id="25624" name="Line 57"/>
          <p:cNvSpPr>
            <a:spLocks noChangeShapeType="1"/>
          </p:cNvSpPr>
          <p:nvPr/>
        </p:nvSpPr>
        <p:spPr bwMode="auto">
          <a:xfrm flipH="1">
            <a:off x="4203700" y="4089400"/>
            <a:ext cx="0" cy="755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25" name="Line 58"/>
          <p:cNvSpPr>
            <a:spLocks noChangeShapeType="1"/>
          </p:cNvSpPr>
          <p:nvPr/>
        </p:nvSpPr>
        <p:spPr bwMode="auto">
          <a:xfrm>
            <a:off x="2641600" y="4445000"/>
            <a:ext cx="0" cy="3143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26" name="Line 59"/>
          <p:cNvSpPr>
            <a:spLocks noChangeShapeType="1"/>
          </p:cNvSpPr>
          <p:nvPr/>
        </p:nvSpPr>
        <p:spPr bwMode="auto">
          <a:xfrm>
            <a:off x="2613025" y="3536950"/>
            <a:ext cx="0" cy="27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27" name="Line 60"/>
          <p:cNvSpPr>
            <a:spLocks noChangeShapeType="1"/>
          </p:cNvSpPr>
          <p:nvPr/>
        </p:nvSpPr>
        <p:spPr bwMode="auto">
          <a:xfrm>
            <a:off x="2628900" y="5276850"/>
            <a:ext cx="0" cy="27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28" name="Line 61"/>
          <p:cNvSpPr>
            <a:spLocks noChangeShapeType="1"/>
          </p:cNvSpPr>
          <p:nvPr/>
        </p:nvSpPr>
        <p:spPr bwMode="auto">
          <a:xfrm flipH="1" flipV="1">
            <a:off x="968375" y="3530600"/>
            <a:ext cx="7556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29" name="Line 62"/>
          <p:cNvSpPr>
            <a:spLocks noChangeShapeType="1"/>
          </p:cNvSpPr>
          <p:nvPr/>
        </p:nvSpPr>
        <p:spPr bwMode="auto">
          <a:xfrm>
            <a:off x="984250" y="3524250"/>
            <a:ext cx="0" cy="27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30" name="Line 63"/>
          <p:cNvSpPr>
            <a:spLocks noChangeShapeType="1"/>
          </p:cNvSpPr>
          <p:nvPr/>
        </p:nvSpPr>
        <p:spPr bwMode="auto">
          <a:xfrm>
            <a:off x="962025" y="4346575"/>
            <a:ext cx="0" cy="27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31" name="Text Box 64"/>
          <p:cNvSpPr txBox="1">
            <a:spLocks noChangeArrowheads="1"/>
          </p:cNvSpPr>
          <p:nvPr/>
        </p:nvSpPr>
        <p:spPr bwMode="auto">
          <a:xfrm>
            <a:off x="203200" y="4933950"/>
            <a:ext cx="19425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V</a:t>
            </a:r>
            <a:r>
              <a:rPr kumimoji="0" lang="en-US" sz="3200" b="1" baseline="-25000">
                <a:solidFill>
                  <a:srgbClr val="FF0000"/>
                </a:solidFill>
                <a:latin typeface="Calibri" pitchFamily="34" charset="0"/>
              </a:rPr>
              <a:t>GS </a:t>
            </a:r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= 1,5 V</a:t>
            </a:r>
          </a:p>
        </p:txBody>
      </p:sp>
      <p:sp>
        <p:nvSpPr>
          <p:cNvPr id="25632" name="Text Box 65"/>
          <p:cNvSpPr txBox="1">
            <a:spLocks noChangeArrowheads="1"/>
          </p:cNvSpPr>
          <p:nvPr/>
        </p:nvSpPr>
        <p:spPr bwMode="auto">
          <a:xfrm>
            <a:off x="2809875" y="3848100"/>
            <a:ext cx="5870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kumimoji="0" lang="en-US" sz="3200" b="1" baseline="-25000">
                <a:solidFill>
                  <a:srgbClr val="FF0000"/>
                </a:solidFill>
                <a:latin typeface="Calibri" pitchFamily="34" charset="0"/>
              </a:rPr>
              <a:t>G</a:t>
            </a:r>
            <a:endParaRPr kumimoji="0" lang="en-US" sz="32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5633" name="Text Box 66"/>
          <p:cNvSpPr txBox="1">
            <a:spLocks noChangeArrowheads="1"/>
          </p:cNvSpPr>
          <p:nvPr/>
        </p:nvSpPr>
        <p:spPr bwMode="auto">
          <a:xfrm>
            <a:off x="1482725" y="3736975"/>
            <a:ext cx="546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C</a:t>
            </a:r>
            <a:r>
              <a:rPr kumimoji="0" lang="en-US" sz="3200" b="1" baseline="-25000">
                <a:solidFill>
                  <a:srgbClr val="FF0000"/>
                </a:solidFill>
                <a:latin typeface="Calibri" pitchFamily="34" charset="0"/>
              </a:rPr>
              <a:t>C</a:t>
            </a:r>
            <a:endParaRPr kumimoji="0" lang="en-US" sz="32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5634" name="Text Box 67"/>
          <p:cNvSpPr txBox="1">
            <a:spLocks noChangeArrowheads="1"/>
          </p:cNvSpPr>
          <p:nvPr/>
        </p:nvSpPr>
        <p:spPr bwMode="auto">
          <a:xfrm>
            <a:off x="2044700" y="1641475"/>
            <a:ext cx="176202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kumimoji="0" lang="en-US" sz="3200" b="1" baseline="-25000">
                <a:solidFill>
                  <a:srgbClr val="FF0000"/>
                </a:solidFill>
                <a:latin typeface="Calibri" pitchFamily="34" charset="0"/>
              </a:rPr>
              <a:t>L </a:t>
            </a:r>
            <a:r>
              <a:rPr kumimoji="0" lang="en-US" sz="3200" b="1">
                <a:solidFill>
                  <a:srgbClr val="FF0000"/>
                </a:solidFill>
                <a:latin typeface="Calibri" pitchFamily="34" charset="0"/>
              </a:rPr>
              <a:t>= 5 kW</a:t>
            </a:r>
          </a:p>
        </p:txBody>
      </p:sp>
      <p:sp>
        <p:nvSpPr>
          <p:cNvPr id="25635" name="Text Box 68"/>
          <p:cNvSpPr txBox="1">
            <a:spLocks noChangeArrowheads="1"/>
          </p:cNvSpPr>
          <p:nvPr/>
        </p:nvSpPr>
        <p:spPr bwMode="auto">
          <a:xfrm>
            <a:off x="1352550" y="123825"/>
            <a:ext cx="63269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000" dirty="0" err="1">
                <a:latin typeface="Calibri" pitchFamily="34" charset="0"/>
              </a:rPr>
              <a:t>Quando</a:t>
            </a:r>
            <a:r>
              <a:rPr kumimoji="0" lang="en-US" sz="2000" dirty="0">
                <a:latin typeface="Calibri" pitchFamily="34" charset="0"/>
              </a:rPr>
              <a:t> a </a:t>
            </a:r>
            <a:r>
              <a:rPr kumimoji="0" lang="en-US" sz="2000" dirty="0" err="1">
                <a:latin typeface="Calibri" pitchFamily="34" charset="0"/>
              </a:rPr>
              <a:t>admitância</a:t>
            </a:r>
            <a:r>
              <a:rPr kumimoji="0" lang="en-US" sz="2000" dirty="0">
                <a:latin typeface="Calibri" pitchFamily="34" charset="0"/>
              </a:rPr>
              <a:t> de </a:t>
            </a:r>
            <a:r>
              <a:rPr kumimoji="0" lang="en-US" sz="2000" dirty="0" err="1">
                <a:latin typeface="Calibri" pitchFamily="34" charset="0"/>
              </a:rPr>
              <a:t>transferência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direta</a:t>
            </a:r>
            <a:r>
              <a:rPr kumimoji="0" lang="en-US" sz="2000" dirty="0">
                <a:latin typeface="Calibri" pitchFamily="34" charset="0"/>
              </a:rPr>
              <a:t> é </a:t>
            </a:r>
            <a:r>
              <a:rPr kumimoji="0" lang="en-US" sz="2000" dirty="0" err="1">
                <a:latin typeface="Calibri" pitchFamily="34" charset="0"/>
              </a:rPr>
              <a:t>conhecida</a:t>
            </a:r>
            <a:r>
              <a:rPr kumimoji="0" lang="en-US" sz="2000" dirty="0">
                <a:latin typeface="Calibri" pitchFamily="34" charset="0"/>
              </a:rPr>
              <a:t>,</a:t>
            </a:r>
          </a:p>
          <a:p>
            <a:pPr algn="ctr"/>
            <a:r>
              <a:rPr kumimoji="0" lang="en-US" sz="2000" dirty="0">
                <a:latin typeface="Calibri" pitchFamily="34" charset="0"/>
              </a:rPr>
              <a:t>o </a:t>
            </a:r>
            <a:r>
              <a:rPr kumimoji="0" lang="en-US" sz="2000" dirty="0" err="1">
                <a:latin typeface="Calibri" pitchFamily="34" charset="0"/>
              </a:rPr>
              <a:t>ganho</a:t>
            </a:r>
            <a:r>
              <a:rPr kumimoji="0" lang="en-US" sz="2000" dirty="0">
                <a:latin typeface="Calibri" pitchFamily="34" charset="0"/>
              </a:rPr>
              <a:t> de </a:t>
            </a:r>
            <a:r>
              <a:rPr kumimoji="0" lang="en-US" sz="2000" dirty="0" err="1">
                <a:latin typeface="Calibri" pitchFamily="34" charset="0"/>
              </a:rPr>
              <a:t>tensão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pode</a:t>
            </a:r>
            <a:r>
              <a:rPr kumimoji="0" lang="en-US" sz="2000" dirty="0">
                <a:latin typeface="Calibri" pitchFamily="34" charset="0"/>
              </a:rPr>
              <a:t> ser </a:t>
            </a:r>
            <a:r>
              <a:rPr kumimoji="0" lang="en-US" sz="2000" dirty="0" err="1">
                <a:latin typeface="Calibri" pitchFamily="34" charset="0"/>
              </a:rPr>
              <a:t>determinado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usando</a:t>
            </a:r>
            <a:r>
              <a:rPr kumimoji="0" lang="en-US" sz="2000" dirty="0">
                <a:latin typeface="Calibri" pitchFamily="34" charset="0"/>
              </a:rPr>
              <a:t>:</a:t>
            </a:r>
          </a:p>
        </p:txBody>
      </p:sp>
      <p:sp>
        <p:nvSpPr>
          <p:cNvPr id="36933" name="Text Box 69"/>
          <p:cNvSpPr txBox="1">
            <a:spLocks noChangeArrowheads="1"/>
          </p:cNvSpPr>
          <p:nvPr/>
        </p:nvSpPr>
        <p:spPr bwMode="auto">
          <a:xfrm>
            <a:off x="5245100" y="2174875"/>
            <a:ext cx="18437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A</a:t>
            </a:r>
            <a:r>
              <a:rPr kumimoji="0" lang="en-US" sz="2800" b="1" baseline="-25000">
                <a:solidFill>
                  <a:srgbClr val="3333CC"/>
                </a:solidFill>
                <a:latin typeface="Calibri" pitchFamily="34" charset="0"/>
              </a:rPr>
              <a:t>V</a:t>
            </a:r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 = Y</a:t>
            </a:r>
            <a:r>
              <a:rPr kumimoji="0" lang="en-US" sz="2800" b="1" baseline="-25000">
                <a:solidFill>
                  <a:srgbClr val="3333CC"/>
                </a:solidFill>
                <a:latin typeface="Calibri" pitchFamily="34" charset="0"/>
              </a:rPr>
              <a:t>fs</a:t>
            </a:r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 x R</a:t>
            </a:r>
            <a:r>
              <a:rPr kumimoji="0" lang="en-US" sz="2800" b="1" baseline="-25000">
                <a:solidFill>
                  <a:srgbClr val="3333CC"/>
                </a:solidFill>
                <a:latin typeface="Calibri" pitchFamily="34" charset="0"/>
              </a:rPr>
              <a:t>L</a:t>
            </a:r>
            <a:endParaRPr kumimoji="0" lang="en-US" sz="2800" b="1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6934" name="Text Box 70"/>
          <p:cNvSpPr txBox="1">
            <a:spLocks noChangeArrowheads="1"/>
          </p:cNvSpPr>
          <p:nvPr/>
        </p:nvSpPr>
        <p:spPr bwMode="auto">
          <a:xfrm>
            <a:off x="5819775" y="2943225"/>
            <a:ext cx="2622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= 1,6 mS x 5 kW</a:t>
            </a:r>
          </a:p>
        </p:txBody>
      </p:sp>
      <p:sp>
        <p:nvSpPr>
          <p:cNvPr id="36935" name="Text Box 71"/>
          <p:cNvSpPr txBox="1">
            <a:spLocks noChangeArrowheads="1"/>
          </p:cNvSpPr>
          <p:nvPr/>
        </p:nvSpPr>
        <p:spPr bwMode="auto">
          <a:xfrm>
            <a:off x="5838825" y="3670300"/>
            <a:ext cx="6286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  <a:latin typeface="Calibri" pitchFamily="34" charset="0"/>
              </a:rPr>
              <a:t>= 8</a:t>
            </a:r>
          </a:p>
        </p:txBody>
      </p:sp>
      <p:sp>
        <p:nvSpPr>
          <p:cNvPr id="36936" name="Text Box 72"/>
          <p:cNvSpPr txBox="1">
            <a:spLocks noChangeArrowheads="1"/>
          </p:cNvSpPr>
          <p:nvPr/>
        </p:nvSpPr>
        <p:spPr bwMode="auto">
          <a:xfrm>
            <a:off x="5281613" y="4270375"/>
            <a:ext cx="29660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000" dirty="0" err="1">
                <a:solidFill>
                  <a:srgbClr val="3333CC"/>
                </a:solidFill>
                <a:latin typeface="Calibri" pitchFamily="34" charset="0"/>
              </a:rPr>
              <a:t>Isso</a:t>
            </a:r>
            <a:r>
              <a:rPr kumimoji="0" lang="en-US" sz="2000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rgbClr val="3333CC"/>
                </a:solidFill>
                <a:latin typeface="Calibri" pitchFamily="34" charset="0"/>
              </a:rPr>
              <a:t>está</a:t>
            </a:r>
            <a:r>
              <a:rPr kumimoji="0" lang="en-US" sz="2000" dirty="0">
                <a:solidFill>
                  <a:srgbClr val="3333CC"/>
                </a:solidFill>
                <a:latin typeface="Calibri" pitchFamily="34" charset="0"/>
              </a:rPr>
              <a:t> de </a:t>
            </a:r>
            <a:r>
              <a:rPr kumimoji="0" lang="en-US" sz="2000" dirty="0" err="1">
                <a:solidFill>
                  <a:srgbClr val="3333CC"/>
                </a:solidFill>
                <a:latin typeface="Calibri" pitchFamily="34" charset="0"/>
              </a:rPr>
              <a:t>acordo</a:t>
            </a:r>
            <a:r>
              <a:rPr kumimoji="0" lang="en-US" sz="2000" dirty="0">
                <a:solidFill>
                  <a:srgbClr val="3333CC"/>
                </a:solidFill>
                <a:latin typeface="Calibri" pitchFamily="34" charset="0"/>
              </a:rPr>
              <a:t> com a </a:t>
            </a:r>
          </a:p>
          <a:p>
            <a:pPr algn="ctr"/>
            <a:r>
              <a:rPr kumimoji="0" lang="en-US" sz="2000" dirty="0" err="1">
                <a:solidFill>
                  <a:srgbClr val="3333CC"/>
                </a:solidFill>
                <a:latin typeface="Calibri" pitchFamily="34" charset="0"/>
              </a:rPr>
              <a:t>solução</a:t>
            </a:r>
            <a:r>
              <a:rPr kumimoji="0" lang="en-US" sz="2000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rgbClr val="3333CC"/>
                </a:solidFill>
                <a:latin typeface="Calibri" pitchFamily="34" charset="0"/>
              </a:rPr>
              <a:t>gráfica</a:t>
            </a:r>
            <a:r>
              <a:rPr kumimoji="0" lang="en-US" sz="2000" dirty="0">
                <a:solidFill>
                  <a:srgbClr val="3333CC"/>
                </a:solidFill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 flipH="1">
            <a:off x="3940175" y="3568700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3587750" y="3406775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 flipH="1">
            <a:off x="1924050" y="3879850"/>
            <a:ext cx="2006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 rot="5400000">
            <a:off x="3705225" y="3759200"/>
            <a:ext cx="228600" cy="228600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3952875" y="3692525"/>
            <a:ext cx="393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946525" y="4051300"/>
            <a:ext cx="393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rot="16199998">
            <a:off x="4114800" y="4251325"/>
            <a:ext cx="393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16199998">
            <a:off x="3924300" y="3289301"/>
            <a:ext cx="7842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368800" y="2971800"/>
            <a:ext cx="4397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D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4371975" y="4086225"/>
            <a:ext cx="381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S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3114675" y="3333750"/>
            <a:ext cx="4587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G</a:t>
            </a:r>
          </a:p>
        </p:txBody>
      </p:sp>
      <p:grpSp>
        <p:nvGrpSpPr>
          <p:cNvPr id="26637" name="Group 13"/>
          <p:cNvGrpSpPr>
            <a:grpSpLocks/>
          </p:cNvGrpSpPr>
          <p:nvPr/>
        </p:nvGrpSpPr>
        <p:grpSpPr bwMode="auto">
          <a:xfrm>
            <a:off x="2622550" y="4146550"/>
            <a:ext cx="247650" cy="654050"/>
            <a:chOff x="1586" y="2900"/>
            <a:chExt cx="156" cy="412"/>
          </a:xfrm>
        </p:grpSpPr>
        <p:sp>
          <p:nvSpPr>
            <p:cNvPr id="26692" name="Line 14"/>
            <p:cNvSpPr>
              <a:spLocks noChangeShapeType="1"/>
            </p:cNvSpPr>
            <p:nvPr/>
          </p:nvSpPr>
          <p:spPr bwMode="auto">
            <a:xfrm flipH="1" flipV="1">
              <a:off x="1590" y="2942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93" name="Line 15"/>
            <p:cNvSpPr>
              <a:spLocks noChangeShapeType="1"/>
            </p:cNvSpPr>
            <p:nvPr/>
          </p:nvSpPr>
          <p:spPr bwMode="auto">
            <a:xfrm flipH="1" flipV="1">
              <a:off x="1588" y="3076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94" name="Line 16"/>
            <p:cNvSpPr>
              <a:spLocks noChangeShapeType="1"/>
            </p:cNvSpPr>
            <p:nvPr/>
          </p:nvSpPr>
          <p:spPr bwMode="auto">
            <a:xfrm flipH="1" flipV="1">
              <a:off x="1586" y="321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95" name="Line 17"/>
            <p:cNvSpPr>
              <a:spLocks noChangeShapeType="1"/>
            </p:cNvSpPr>
            <p:nvPr/>
          </p:nvSpPr>
          <p:spPr bwMode="auto">
            <a:xfrm flipV="1">
              <a:off x="1586" y="314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96" name="Line 18"/>
            <p:cNvSpPr>
              <a:spLocks noChangeShapeType="1"/>
            </p:cNvSpPr>
            <p:nvPr/>
          </p:nvSpPr>
          <p:spPr bwMode="auto">
            <a:xfrm flipV="1">
              <a:off x="1590" y="3006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97" name="Line 19"/>
            <p:cNvSpPr>
              <a:spLocks noChangeShapeType="1"/>
            </p:cNvSpPr>
            <p:nvPr/>
          </p:nvSpPr>
          <p:spPr bwMode="auto">
            <a:xfrm flipV="1">
              <a:off x="1592" y="2900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98" name="Line 20"/>
            <p:cNvSpPr>
              <a:spLocks noChangeShapeType="1"/>
            </p:cNvSpPr>
            <p:nvPr/>
          </p:nvSpPr>
          <p:spPr bwMode="auto">
            <a:xfrm flipV="1">
              <a:off x="1664" y="3282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6638" name="Group 21"/>
          <p:cNvGrpSpPr>
            <a:grpSpLocks/>
          </p:cNvGrpSpPr>
          <p:nvPr/>
        </p:nvGrpSpPr>
        <p:grpSpPr bwMode="auto">
          <a:xfrm>
            <a:off x="692150" y="4994275"/>
            <a:ext cx="762000" cy="304800"/>
            <a:chOff x="370" y="3434"/>
            <a:chExt cx="480" cy="192"/>
          </a:xfrm>
        </p:grpSpPr>
        <p:sp>
          <p:nvSpPr>
            <p:cNvPr id="26689" name="Line 22"/>
            <p:cNvSpPr>
              <a:spLocks noChangeShapeType="1"/>
            </p:cNvSpPr>
            <p:nvPr/>
          </p:nvSpPr>
          <p:spPr bwMode="auto">
            <a:xfrm>
              <a:off x="370" y="3434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90" name="Line 23"/>
            <p:cNvSpPr>
              <a:spLocks noChangeShapeType="1"/>
            </p:cNvSpPr>
            <p:nvPr/>
          </p:nvSpPr>
          <p:spPr bwMode="auto">
            <a:xfrm>
              <a:off x="466" y="3530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91" name="Line 24"/>
            <p:cNvSpPr>
              <a:spLocks noChangeShapeType="1"/>
            </p:cNvSpPr>
            <p:nvPr/>
          </p:nvSpPr>
          <p:spPr bwMode="auto">
            <a:xfrm>
              <a:off x="562" y="3626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6639" name="Group 25"/>
          <p:cNvGrpSpPr>
            <a:grpSpLocks/>
          </p:cNvGrpSpPr>
          <p:nvPr/>
        </p:nvGrpSpPr>
        <p:grpSpPr bwMode="auto">
          <a:xfrm>
            <a:off x="2365375" y="5397500"/>
            <a:ext cx="762000" cy="304800"/>
            <a:chOff x="1424" y="3688"/>
            <a:chExt cx="480" cy="192"/>
          </a:xfrm>
        </p:grpSpPr>
        <p:sp>
          <p:nvSpPr>
            <p:cNvPr id="26686" name="Line 26"/>
            <p:cNvSpPr>
              <a:spLocks noChangeShapeType="1"/>
            </p:cNvSpPr>
            <p:nvPr/>
          </p:nvSpPr>
          <p:spPr bwMode="auto">
            <a:xfrm>
              <a:off x="1424" y="3688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87" name="Line 27"/>
            <p:cNvSpPr>
              <a:spLocks noChangeShapeType="1"/>
            </p:cNvSpPr>
            <p:nvPr/>
          </p:nvSpPr>
          <p:spPr bwMode="auto">
            <a:xfrm>
              <a:off x="1520" y="378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88" name="Line 28"/>
            <p:cNvSpPr>
              <a:spLocks noChangeShapeType="1"/>
            </p:cNvSpPr>
            <p:nvPr/>
          </p:nvSpPr>
          <p:spPr bwMode="auto">
            <a:xfrm>
              <a:off x="1616" y="3880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6640" name="Group 29"/>
          <p:cNvGrpSpPr>
            <a:grpSpLocks/>
          </p:cNvGrpSpPr>
          <p:nvPr/>
        </p:nvGrpSpPr>
        <p:grpSpPr bwMode="auto">
          <a:xfrm>
            <a:off x="3917950" y="5613400"/>
            <a:ext cx="762000" cy="304800"/>
            <a:chOff x="2402" y="3824"/>
            <a:chExt cx="480" cy="192"/>
          </a:xfrm>
        </p:grpSpPr>
        <p:sp>
          <p:nvSpPr>
            <p:cNvPr id="26683" name="Line 30"/>
            <p:cNvSpPr>
              <a:spLocks noChangeShapeType="1"/>
            </p:cNvSpPr>
            <p:nvPr/>
          </p:nvSpPr>
          <p:spPr bwMode="auto">
            <a:xfrm>
              <a:off x="2402" y="3824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84" name="Line 31"/>
            <p:cNvSpPr>
              <a:spLocks noChangeShapeType="1"/>
            </p:cNvSpPr>
            <p:nvPr/>
          </p:nvSpPr>
          <p:spPr bwMode="auto">
            <a:xfrm>
              <a:off x="2498" y="3920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85" name="Line 32"/>
            <p:cNvSpPr>
              <a:spLocks noChangeShapeType="1"/>
            </p:cNvSpPr>
            <p:nvPr/>
          </p:nvSpPr>
          <p:spPr bwMode="auto">
            <a:xfrm>
              <a:off x="2594" y="4016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6641" name="Group 33"/>
          <p:cNvGrpSpPr>
            <a:grpSpLocks/>
          </p:cNvGrpSpPr>
          <p:nvPr/>
        </p:nvGrpSpPr>
        <p:grpSpPr bwMode="auto">
          <a:xfrm rot="10799998">
            <a:off x="1831975" y="3622675"/>
            <a:ext cx="174625" cy="482600"/>
            <a:chOff x="1088" y="2570"/>
            <a:chExt cx="110" cy="304"/>
          </a:xfrm>
        </p:grpSpPr>
        <p:sp>
          <p:nvSpPr>
            <p:cNvPr id="26681" name="Line 34"/>
            <p:cNvSpPr>
              <a:spLocks noChangeShapeType="1"/>
            </p:cNvSpPr>
            <p:nvPr/>
          </p:nvSpPr>
          <p:spPr bwMode="auto">
            <a:xfrm>
              <a:off x="1198" y="2570"/>
              <a:ext cx="0" cy="3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82" name="Freeform 35"/>
            <p:cNvSpPr>
              <a:spLocks noChangeArrowheads="1"/>
            </p:cNvSpPr>
            <p:nvPr/>
          </p:nvSpPr>
          <p:spPr bwMode="auto">
            <a:xfrm>
              <a:off x="1088" y="2570"/>
              <a:ext cx="54" cy="294"/>
            </a:xfrm>
            <a:custGeom>
              <a:avLst/>
              <a:gdLst>
                <a:gd name="T0" fmla="*/ 0 w 97"/>
                <a:gd name="T1" fmla="*/ 0 h 455"/>
                <a:gd name="T2" fmla="*/ 26 w 97"/>
                <a:gd name="T3" fmla="*/ 56 h 455"/>
                <a:gd name="T4" fmla="*/ 26 w 97"/>
                <a:gd name="T5" fmla="*/ 138 h 455"/>
                <a:gd name="T6" fmla="*/ 3 w 97"/>
                <a:gd name="T7" fmla="*/ 190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6642" name="Group 36"/>
          <p:cNvGrpSpPr>
            <a:grpSpLocks/>
          </p:cNvGrpSpPr>
          <p:nvPr/>
        </p:nvGrpSpPr>
        <p:grpSpPr bwMode="auto">
          <a:xfrm>
            <a:off x="4184650" y="2270125"/>
            <a:ext cx="247650" cy="654050"/>
            <a:chOff x="2570" y="1718"/>
            <a:chExt cx="156" cy="412"/>
          </a:xfrm>
        </p:grpSpPr>
        <p:sp>
          <p:nvSpPr>
            <p:cNvPr id="26674" name="Line 37"/>
            <p:cNvSpPr>
              <a:spLocks noChangeShapeType="1"/>
            </p:cNvSpPr>
            <p:nvPr/>
          </p:nvSpPr>
          <p:spPr bwMode="auto">
            <a:xfrm flipH="1" flipV="1">
              <a:off x="2574" y="176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75" name="Line 38"/>
            <p:cNvSpPr>
              <a:spLocks noChangeShapeType="1"/>
            </p:cNvSpPr>
            <p:nvPr/>
          </p:nvSpPr>
          <p:spPr bwMode="auto">
            <a:xfrm flipH="1" flipV="1">
              <a:off x="2572" y="189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76" name="Line 39"/>
            <p:cNvSpPr>
              <a:spLocks noChangeShapeType="1"/>
            </p:cNvSpPr>
            <p:nvPr/>
          </p:nvSpPr>
          <p:spPr bwMode="auto">
            <a:xfrm flipH="1" flipV="1">
              <a:off x="2570" y="2027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77" name="Line 40"/>
            <p:cNvSpPr>
              <a:spLocks noChangeShapeType="1"/>
            </p:cNvSpPr>
            <p:nvPr/>
          </p:nvSpPr>
          <p:spPr bwMode="auto">
            <a:xfrm flipV="1">
              <a:off x="2570" y="195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78" name="Line 41"/>
            <p:cNvSpPr>
              <a:spLocks noChangeShapeType="1"/>
            </p:cNvSpPr>
            <p:nvPr/>
          </p:nvSpPr>
          <p:spPr bwMode="auto">
            <a:xfrm flipV="1">
              <a:off x="2574" y="182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79" name="Line 42"/>
            <p:cNvSpPr>
              <a:spLocks noChangeShapeType="1"/>
            </p:cNvSpPr>
            <p:nvPr/>
          </p:nvSpPr>
          <p:spPr bwMode="auto">
            <a:xfrm flipV="1">
              <a:off x="2576" y="1718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80" name="Line 43"/>
            <p:cNvSpPr>
              <a:spLocks noChangeShapeType="1"/>
            </p:cNvSpPr>
            <p:nvPr/>
          </p:nvSpPr>
          <p:spPr bwMode="auto">
            <a:xfrm flipV="1">
              <a:off x="2648" y="2099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6643" name="Text Box 44"/>
          <p:cNvSpPr txBox="1">
            <a:spLocks noChangeArrowheads="1"/>
          </p:cNvSpPr>
          <p:nvPr/>
        </p:nvSpPr>
        <p:spPr bwMode="auto">
          <a:xfrm>
            <a:off x="3908425" y="1171575"/>
            <a:ext cx="9366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V</a:t>
            </a:r>
            <a:r>
              <a:rPr kumimoji="0" lang="en-US" sz="3200" b="1" baseline="-25000">
                <a:solidFill>
                  <a:srgbClr val="FF0000"/>
                </a:solidFill>
              </a:rPr>
              <a:t>DD </a:t>
            </a:r>
            <a:endParaRPr kumimoji="0" lang="en-US" sz="3200" b="1">
              <a:solidFill>
                <a:srgbClr val="FF0000"/>
              </a:solidFill>
            </a:endParaRPr>
          </a:p>
        </p:txBody>
      </p:sp>
      <p:sp>
        <p:nvSpPr>
          <p:cNvPr id="26644" name="Oval 45"/>
          <p:cNvSpPr>
            <a:spLocks noChangeArrowheads="1"/>
          </p:cNvSpPr>
          <p:nvPr/>
        </p:nvSpPr>
        <p:spPr bwMode="auto">
          <a:xfrm>
            <a:off x="4197350" y="1822450"/>
            <a:ext cx="196850" cy="196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45" name="Line 46"/>
          <p:cNvSpPr>
            <a:spLocks noChangeShapeType="1"/>
          </p:cNvSpPr>
          <p:nvPr/>
        </p:nvSpPr>
        <p:spPr bwMode="auto">
          <a:xfrm>
            <a:off x="4295775" y="2028825"/>
            <a:ext cx="0" cy="260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6646" name="Group 47"/>
          <p:cNvGrpSpPr>
            <a:grpSpLocks/>
          </p:cNvGrpSpPr>
          <p:nvPr/>
        </p:nvGrpSpPr>
        <p:grpSpPr bwMode="auto">
          <a:xfrm>
            <a:off x="825500" y="4165600"/>
            <a:ext cx="508000" cy="508000"/>
            <a:chOff x="454" y="2912"/>
            <a:chExt cx="320" cy="320"/>
          </a:xfrm>
        </p:grpSpPr>
        <p:sp>
          <p:nvSpPr>
            <p:cNvPr id="26670" name="Oval 48"/>
            <p:cNvSpPr>
              <a:spLocks noChangeArrowheads="1"/>
            </p:cNvSpPr>
            <p:nvPr/>
          </p:nvSpPr>
          <p:spPr bwMode="auto">
            <a:xfrm>
              <a:off x="454" y="2912"/>
              <a:ext cx="320" cy="32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6671" name="Group 49"/>
            <p:cNvGrpSpPr>
              <a:grpSpLocks/>
            </p:cNvGrpSpPr>
            <p:nvPr/>
          </p:nvGrpSpPr>
          <p:grpSpPr bwMode="auto">
            <a:xfrm>
              <a:off x="524" y="3002"/>
              <a:ext cx="186" cy="150"/>
              <a:chOff x="524" y="3002"/>
              <a:chExt cx="186" cy="150"/>
            </a:xfrm>
          </p:grpSpPr>
          <p:sp>
            <p:nvSpPr>
              <p:cNvPr id="26672" name="Freeform 50"/>
              <p:cNvSpPr>
                <a:spLocks noChangeArrowheads="1"/>
              </p:cNvSpPr>
              <p:nvPr/>
            </p:nvSpPr>
            <p:spPr bwMode="auto">
              <a:xfrm>
                <a:off x="524" y="3002"/>
                <a:ext cx="92" cy="74"/>
              </a:xfrm>
              <a:custGeom>
                <a:avLst/>
                <a:gdLst>
                  <a:gd name="T0" fmla="*/ 8 w 1066"/>
                  <a:gd name="T1" fmla="*/ 5 h 1065"/>
                  <a:gd name="T2" fmla="*/ 6 w 1066"/>
                  <a:gd name="T3" fmla="*/ 1 h 1065"/>
                  <a:gd name="T4" fmla="*/ 4 w 1066"/>
                  <a:gd name="T5" fmla="*/ 0 h 1065"/>
                  <a:gd name="T6" fmla="*/ 2 w 1066"/>
                  <a:gd name="T7" fmla="*/ 1 h 1065"/>
                  <a:gd name="T8" fmla="*/ 0 w 1066"/>
                  <a:gd name="T9" fmla="*/ 5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673" name="Freeform 51"/>
              <p:cNvSpPr>
                <a:spLocks noChangeArrowheads="1"/>
              </p:cNvSpPr>
              <p:nvPr/>
            </p:nvSpPr>
            <p:spPr bwMode="auto">
              <a:xfrm flipV="1">
                <a:off x="617" y="3076"/>
                <a:ext cx="92" cy="74"/>
              </a:xfrm>
              <a:custGeom>
                <a:avLst/>
                <a:gdLst>
                  <a:gd name="T0" fmla="*/ 8 w 1066"/>
                  <a:gd name="T1" fmla="*/ 5 h 1065"/>
                  <a:gd name="T2" fmla="*/ 6 w 1066"/>
                  <a:gd name="T3" fmla="*/ 1 h 1065"/>
                  <a:gd name="T4" fmla="*/ 4 w 1066"/>
                  <a:gd name="T5" fmla="*/ 0 h 1065"/>
                  <a:gd name="T6" fmla="*/ 2 w 1066"/>
                  <a:gd name="T7" fmla="*/ 1 h 1065"/>
                  <a:gd name="T8" fmla="*/ 0 w 1066"/>
                  <a:gd name="T9" fmla="*/ 5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26647" name="Line 52"/>
          <p:cNvSpPr>
            <a:spLocks noChangeShapeType="1"/>
          </p:cNvSpPr>
          <p:nvPr/>
        </p:nvSpPr>
        <p:spPr bwMode="auto">
          <a:xfrm flipH="1">
            <a:off x="4308475" y="5105400"/>
            <a:ext cx="0" cy="492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648" name="Line 53"/>
          <p:cNvSpPr>
            <a:spLocks noChangeShapeType="1"/>
          </p:cNvSpPr>
          <p:nvPr/>
        </p:nvSpPr>
        <p:spPr bwMode="auto">
          <a:xfrm>
            <a:off x="2746375" y="4800600"/>
            <a:ext cx="0" cy="571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649" name="Line 54"/>
          <p:cNvSpPr>
            <a:spLocks noChangeShapeType="1"/>
          </p:cNvSpPr>
          <p:nvPr/>
        </p:nvSpPr>
        <p:spPr bwMode="auto">
          <a:xfrm>
            <a:off x="2717800" y="3879850"/>
            <a:ext cx="0" cy="27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650" name="Line 55"/>
          <p:cNvSpPr>
            <a:spLocks noChangeShapeType="1"/>
          </p:cNvSpPr>
          <p:nvPr/>
        </p:nvSpPr>
        <p:spPr bwMode="auto">
          <a:xfrm flipH="1" flipV="1">
            <a:off x="1073150" y="3873500"/>
            <a:ext cx="7556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651" name="Line 56"/>
          <p:cNvSpPr>
            <a:spLocks noChangeShapeType="1"/>
          </p:cNvSpPr>
          <p:nvPr/>
        </p:nvSpPr>
        <p:spPr bwMode="auto">
          <a:xfrm>
            <a:off x="1089025" y="3867150"/>
            <a:ext cx="0" cy="27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652" name="Line 57"/>
          <p:cNvSpPr>
            <a:spLocks noChangeShapeType="1"/>
          </p:cNvSpPr>
          <p:nvPr/>
        </p:nvSpPr>
        <p:spPr bwMode="auto">
          <a:xfrm>
            <a:off x="1066800" y="4689475"/>
            <a:ext cx="0" cy="27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5775325" y="2978150"/>
            <a:ext cx="24463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V</a:t>
            </a:r>
            <a:r>
              <a:rPr kumimoji="0" lang="en-US" sz="3200" b="1" baseline="-25000">
                <a:solidFill>
                  <a:srgbClr val="FF0000"/>
                </a:solidFill>
              </a:rPr>
              <a:t>GS </a:t>
            </a:r>
            <a:r>
              <a:rPr kumimoji="0" lang="en-US" sz="3200" b="1">
                <a:solidFill>
                  <a:srgbClr val="FF0000"/>
                </a:solidFill>
              </a:rPr>
              <a:t>= I</a:t>
            </a:r>
            <a:r>
              <a:rPr kumimoji="0" lang="en-US" sz="3200" b="1" baseline="-25000">
                <a:solidFill>
                  <a:srgbClr val="FF0000"/>
                </a:solidFill>
              </a:rPr>
              <a:t>D</a:t>
            </a:r>
            <a:r>
              <a:rPr kumimoji="0" lang="en-US" sz="3200" b="1">
                <a:solidFill>
                  <a:srgbClr val="FF0000"/>
                </a:solidFill>
              </a:rPr>
              <a:t> x R</a:t>
            </a:r>
            <a:r>
              <a:rPr kumimoji="0" lang="en-US" sz="3200" b="1" baseline="-25000">
                <a:solidFill>
                  <a:srgbClr val="FF0000"/>
                </a:solidFill>
              </a:rPr>
              <a:t>S</a:t>
            </a:r>
            <a:endParaRPr kumimoji="0" lang="en-US" sz="3200" b="1">
              <a:solidFill>
                <a:srgbClr val="FF0000"/>
              </a:solidFill>
            </a:endParaRPr>
          </a:p>
        </p:txBody>
      </p:sp>
      <p:sp>
        <p:nvSpPr>
          <p:cNvPr id="26654" name="Text Box 59"/>
          <p:cNvSpPr txBox="1">
            <a:spLocks noChangeArrowheads="1"/>
          </p:cNvSpPr>
          <p:nvPr/>
        </p:nvSpPr>
        <p:spPr bwMode="auto">
          <a:xfrm>
            <a:off x="2914650" y="4191000"/>
            <a:ext cx="68738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R</a:t>
            </a:r>
            <a:r>
              <a:rPr kumimoji="0" lang="en-US" sz="3200" b="1" baseline="-25000">
                <a:solidFill>
                  <a:srgbClr val="FF0000"/>
                </a:solidFill>
              </a:rPr>
              <a:t>G</a:t>
            </a:r>
            <a:endParaRPr kumimoji="0" lang="en-US" sz="3200" b="1">
              <a:solidFill>
                <a:srgbClr val="FF0000"/>
              </a:solidFill>
            </a:endParaRPr>
          </a:p>
        </p:txBody>
      </p:sp>
      <p:sp>
        <p:nvSpPr>
          <p:cNvPr id="26655" name="Text Box 60"/>
          <p:cNvSpPr txBox="1">
            <a:spLocks noChangeArrowheads="1"/>
          </p:cNvSpPr>
          <p:nvPr/>
        </p:nvSpPr>
        <p:spPr bwMode="auto">
          <a:xfrm>
            <a:off x="1587500" y="4079875"/>
            <a:ext cx="6731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C</a:t>
            </a:r>
            <a:r>
              <a:rPr kumimoji="0" lang="en-US" sz="3200" b="1" baseline="-25000">
                <a:solidFill>
                  <a:srgbClr val="FF0000"/>
                </a:solidFill>
              </a:rPr>
              <a:t>C</a:t>
            </a:r>
            <a:endParaRPr kumimoji="0" lang="en-US" sz="3200" b="1">
              <a:solidFill>
                <a:srgbClr val="FF0000"/>
              </a:solidFill>
            </a:endParaRPr>
          </a:p>
        </p:txBody>
      </p:sp>
      <p:sp>
        <p:nvSpPr>
          <p:cNvPr id="26656" name="Text Box 61"/>
          <p:cNvSpPr txBox="1">
            <a:spLocks noChangeArrowheads="1"/>
          </p:cNvSpPr>
          <p:nvPr/>
        </p:nvSpPr>
        <p:spPr bwMode="auto">
          <a:xfrm>
            <a:off x="4419600" y="2279650"/>
            <a:ext cx="72548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R</a:t>
            </a:r>
            <a:r>
              <a:rPr kumimoji="0" lang="en-US" sz="3200" b="1" baseline="-25000">
                <a:solidFill>
                  <a:srgbClr val="FF0000"/>
                </a:solidFill>
              </a:rPr>
              <a:t>L </a:t>
            </a:r>
            <a:endParaRPr kumimoji="0" lang="en-US" sz="3200" b="1">
              <a:solidFill>
                <a:srgbClr val="FF0000"/>
              </a:solidFill>
            </a:endParaRPr>
          </a:p>
        </p:txBody>
      </p:sp>
      <p:grpSp>
        <p:nvGrpSpPr>
          <p:cNvPr id="26657" name="Group 62"/>
          <p:cNvGrpSpPr>
            <a:grpSpLocks/>
          </p:cNvGrpSpPr>
          <p:nvPr/>
        </p:nvGrpSpPr>
        <p:grpSpPr bwMode="auto">
          <a:xfrm>
            <a:off x="4206875" y="4454525"/>
            <a:ext cx="247650" cy="654050"/>
            <a:chOff x="2584" y="3094"/>
            <a:chExt cx="156" cy="412"/>
          </a:xfrm>
        </p:grpSpPr>
        <p:sp>
          <p:nvSpPr>
            <p:cNvPr id="26663" name="Line 63"/>
            <p:cNvSpPr>
              <a:spLocks noChangeShapeType="1"/>
            </p:cNvSpPr>
            <p:nvPr/>
          </p:nvSpPr>
          <p:spPr bwMode="auto">
            <a:xfrm flipH="1" flipV="1">
              <a:off x="2588" y="313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64" name="Line 64"/>
            <p:cNvSpPr>
              <a:spLocks noChangeShapeType="1"/>
            </p:cNvSpPr>
            <p:nvPr/>
          </p:nvSpPr>
          <p:spPr bwMode="auto">
            <a:xfrm flipH="1" flipV="1">
              <a:off x="2586" y="327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65" name="Line 65"/>
            <p:cNvSpPr>
              <a:spLocks noChangeShapeType="1"/>
            </p:cNvSpPr>
            <p:nvPr/>
          </p:nvSpPr>
          <p:spPr bwMode="auto">
            <a:xfrm flipH="1" flipV="1">
              <a:off x="2584" y="340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66" name="Line 66"/>
            <p:cNvSpPr>
              <a:spLocks noChangeShapeType="1"/>
            </p:cNvSpPr>
            <p:nvPr/>
          </p:nvSpPr>
          <p:spPr bwMode="auto">
            <a:xfrm flipV="1">
              <a:off x="2584" y="333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67" name="Line 67"/>
            <p:cNvSpPr>
              <a:spLocks noChangeShapeType="1"/>
            </p:cNvSpPr>
            <p:nvPr/>
          </p:nvSpPr>
          <p:spPr bwMode="auto">
            <a:xfrm flipV="1">
              <a:off x="2588" y="320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68" name="Line 68"/>
            <p:cNvSpPr>
              <a:spLocks noChangeShapeType="1"/>
            </p:cNvSpPr>
            <p:nvPr/>
          </p:nvSpPr>
          <p:spPr bwMode="auto">
            <a:xfrm flipV="1">
              <a:off x="2590" y="309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69" name="Line 69"/>
            <p:cNvSpPr>
              <a:spLocks noChangeShapeType="1"/>
            </p:cNvSpPr>
            <p:nvPr/>
          </p:nvSpPr>
          <p:spPr bwMode="auto">
            <a:xfrm flipV="1">
              <a:off x="2662" y="347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6658" name="Text Box 70"/>
          <p:cNvSpPr txBox="1">
            <a:spLocks noChangeArrowheads="1"/>
          </p:cNvSpPr>
          <p:nvPr/>
        </p:nvSpPr>
        <p:spPr bwMode="auto">
          <a:xfrm>
            <a:off x="4416425" y="4540250"/>
            <a:ext cx="62706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R</a:t>
            </a:r>
            <a:r>
              <a:rPr kumimoji="0" lang="en-US" sz="3200" b="1" baseline="-25000">
                <a:solidFill>
                  <a:srgbClr val="FF0000"/>
                </a:solidFill>
              </a:rPr>
              <a:t>S</a:t>
            </a:r>
            <a:endParaRPr kumimoji="0" lang="en-US" sz="3200" b="1">
              <a:solidFill>
                <a:srgbClr val="FF0000"/>
              </a:solidFill>
            </a:endParaRPr>
          </a:p>
        </p:txBody>
      </p:sp>
      <p:sp>
        <p:nvSpPr>
          <p:cNvPr id="26659" name="Text Box 71"/>
          <p:cNvSpPr txBox="1">
            <a:spLocks noChangeArrowheads="1"/>
          </p:cNvSpPr>
          <p:nvPr/>
        </p:nvSpPr>
        <p:spPr bwMode="auto">
          <a:xfrm>
            <a:off x="1301750" y="139700"/>
            <a:ext cx="68457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dirty="0">
                <a:latin typeface="Calibri" pitchFamily="34" charset="0"/>
              </a:rPr>
              <a:t>A </a:t>
            </a:r>
            <a:r>
              <a:rPr kumimoji="0" lang="en-US" dirty="0" err="1">
                <a:latin typeface="Calibri" pitchFamily="34" charset="0"/>
              </a:rPr>
              <a:t>polarização</a:t>
            </a:r>
            <a:r>
              <a:rPr kumimoji="0" lang="en-US" dirty="0">
                <a:latin typeface="Calibri" pitchFamily="34" charset="0"/>
              </a:rPr>
              <a:t> da </a:t>
            </a:r>
            <a:r>
              <a:rPr kumimoji="0" lang="en-US" dirty="0" err="1">
                <a:latin typeface="Calibri" pitchFamily="34" charset="0"/>
              </a:rPr>
              <a:t>fonte</a:t>
            </a:r>
            <a:r>
              <a:rPr kumimoji="0" lang="en-US" dirty="0">
                <a:latin typeface="Calibri" pitchFamily="34" charset="0"/>
              </a:rPr>
              <a:t> </a:t>
            </a:r>
            <a:r>
              <a:rPr kumimoji="0" lang="en-US" dirty="0" err="1">
                <a:latin typeface="Calibri" pitchFamily="34" charset="0"/>
              </a:rPr>
              <a:t>elimina</a:t>
            </a:r>
            <a:r>
              <a:rPr kumimoji="0" lang="en-US" dirty="0">
                <a:latin typeface="Calibri" pitchFamily="34" charset="0"/>
              </a:rPr>
              <a:t> a </a:t>
            </a:r>
            <a:r>
              <a:rPr kumimoji="0" lang="en-US" dirty="0" err="1">
                <a:latin typeface="Calibri" pitchFamily="34" charset="0"/>
              </a:rPr>
              <a:t>necessidade</a:t>
            </a:r>
            <a:r>
              <a:rPr kumimoji="0" lang="en-US" dirty="0">
                <a:latin typeface="Calibri" pitchFamily="34" charset="0"/>
              </a:rPr>
              <a:t> de um </a:t>
            </a:r>
          </a:p>
          <a:p>
            <a:r>
              <a:rPr kumimoji="0" lang="en-US" dirty="0">
                <a:latin typeface="Calibri" pitchFamily="34" charset="0"/>
              </a:rPr>
              <a:t>                       </a:t>
            </a:r>
            <a:r>
              <a:rPr kumimoji="0" lang="en-US" dirty="0" err="1">
                <a:latin typeface="Calibri" pitchFamily="34" charset="0"/>
              </a:rPr>
              <a:t>fornecedor</a:t>
            </a:r>
            <a:r>
              <a:rPr kumimoji="0" lang="en-US" dirty="0">
                <a:latin typeface="Calibri" pitchFamily="34" charset="0"/>
              </a:rPr>
              <a:t> V</a:t>
            </a:r>
            <a:r>
              <a:rPr kumimoji="0" lang="en-US" baseline="-25000" dirty="0">
                <a:latin typeface="Calibri" pitchFamily="34" charset="0"/>
              </a:rPr>
              <a:t>GS</a:t>
            </a:r>
            <a:r>
              <a:rPr kumimoji="0" lang="en-US" dirty="0">
                <a:latin typeface="Calibri" pitchFamily="34" charset="0"/>
              </a:rPr>
              <a:t> </a:t>
            </a:r>
            <a:r>
              <a:rPr kumimoji="0" lang="en-US" dirty="0" err="1">
                <a:latin typeface="Calibri" pitchFamily="34" charset="0"/>
              </a:rPr>
              <a:t>separado</a:t>
            </a:r>
            <a:r>
              <a:rPr kumimoji="0" lang="en-US" dirty="0">
                <a:latin typeface="Calibri" pitchFamily="34" charset="0"/>
              </a:rPr>
              <a:t>.</a:t>
            </a:r>
          </a:p>
        </p:txBody>
      </p:sp>
      <p:sp>
        <p:nvSpPr>
          <p:cNvPr id="37960" name="AutoShape 72"/>
          <p:cNvSpPr>
            <a:spLocks noChangeArrowheads="1"/>
          </p:cNvSpPr>
          <p:nvPr/>
        </p:nvSpPr>
        <p:spPr bwMode="auto">
          <a:xfrm>
            <a:off x="5016500" y="4635500"/>
            <a:ext cx="3365500" cy="361950"/>
          </a:xfrm>
          <a:prstGeom prst="leftArrow">
            <a:avLst>
              <a:gd name="adj1" fmla="val 52630"/>
              <a:gd name="adj2" fmla="val 23245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61" name="Text Box 73"/>
          <p:cNvSpPr txBox="1">
            <a:spLocks noChangeArrowheads="1"/>
          </p:cNvSpPr>
          <p:nvPr/>
        </p:nvSpPr>
        <p:spPr bwMode="auto">
          <a:xfrm>
            <a:off x="6356350" y="1828800"/>
            <a:ext cx="128111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/>
              <a:t>I</a:t>
            </a:r>
            <a:r>
              <a:rPr kumimoji="0" lang="en-US" sz="3200" b="1" baseline="-25000"/>
              <a:t>S</a:t>
            </a:r>
            <a:r>
              <a:rPr kumimoji="0" lang="en-US" sz="3200" b="1"/>
              <a:t> = I</a:t>
            </a:r>
            <a:r>
              <a:rPr kumimoji="0" lang="en-US" sz="3200" b="1" baseline="-25000"/>
              <a:t>D</a:t>
            </a:r>
            <a:endParaRPr kumimoji="0" lang="en-US" sz="3200" b="1"/>
          </a:p>
        </p:txBody>
      </p:sp>
      <p:sp>
        <p:nvSpPr>
          <p:cNvPr id="37962" name="Text Box 74"/>
          <p:cNvSpPr txBox="1">
            <a:spLocks noChangeArrowheads="1"/>
          </p:cNvSpPr>
          <p:nvPr/>
        </p:nvSpPr>
        <p:spPr bwMode="auto">
          <a:xfrm>
            <a:off x="5045075" y="5187950"/>
            <a:ext cx="37957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000">
                <a:latin typeface="Calibri" pitchFamily="34" charset="0"/>
              </a:rPr>
              <a:t>Este resistor também provém</a:t>
            </a:r>
          </a:p>
          <a:p>
            <a:pPr algn="ctr"/>
            <a:r>
              <a:rPr kumimoji="0" lang="en-US" sz="2000">
                <a:latin typeface="Calibri" pitchFamily="34" charset="0"/>
              </a:rPr>
              <a:t>realimentação </a:t>
            </a:r>
            <a:r>
              <a:rPr kumimoji="0" lang="en-US" sz="2000">
                <a:solidFill>
                  <a:srgbClr val="FF0000"/>
                </a:solidFill>
                <a:latin typeface="Calibri" pitchFamily="34" charset="0"/>
              </a:rPr>
              <a:t>CA</a:t>
            </a:r>
            <a:r>
              <a:rPr kumimoji="0" lang="en-US" sz="2000">
                <a:latin typeface="Calibri" pitchFamily="34" charset="0"/>
              </a:rPr>
              <a:t> negativa, a qual</a:t>
            </a:r>
          </a:p>
          <a:p>
            <a:pPr algn="ctr"/>
            <a:r>
              <a:rPr kumimoji="0" lang="en-US" sz="2000">
                <a:latin typeface="Calibri" pitchFamily="34" charset="0"/>
              </a:rPr>
              <a:t>diminui o ganho de tensão.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6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Line 2"/>
          <p:cNvSpPr>
            <a:spLocks noChangeShapeType="1"/>
          </p:cNvSpPr>
          <p:nvPr/>
        </p:nvSpPr>
        <p:spPr bwMode="auto">
          <a:xfrm flipH="1" flipV="1">
            <a:off x="7502525" y="1444625"/>
            <a:ext cx="0" cy="16573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1524000" y="1060450"/>
            <a:ext cx="854075" cy="854075"/>
          </a:xfrm>
          <a:prstGeom prst="ellipse">
            <a:avLst/>
          </a:prstGeom>
          <a:solidFill>
            <a:srgbClr val="CCCCFF"/>
          </a:solidFill>
          <a:ln w="9525">
            <a:round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CCFF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121150" y="1149350"/>
            <a:ext cx="1708150" cy="901700"/>
          </a:xfrm>
          <a:prstGeom prst="rect">
            <a:avLst/>
          </a:prstGeom>
          <a:solidFill>
            <a:srgbClr val="CCCC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CCFF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143375" y="2759075"/>
            <a:ext cx="1708150" cy="901700"/>
          </a:xfrm>
          <a:prstGeom prst="rect">
            <a:avLst/>
          </a:prstGeom>
          <a:solidFill>
            <a:srgbClr val="CCCC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CCFF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951038" y="1435100"/>
            <a:ext cx="25400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V</a:t>
            </a:r>
            <a:r>
              <a:rPr kumimoji="0" lang="en-US" sz="2800" b="1" baseline="-25000"/>
              <a:t>entrada</a:t>
            </a:r>
            <a:r>
              <a:rPr kumimoji="0" lang="en-US" sz="2800" b="1"/>
              <a:t> - BV</a:t>
            </a:r>
            <a:r>
              <a:rPr kumimoji="0" lang="en-US" sz="2800" b="1" baseline="-25000"/>
              <a:t>saída</a:t>
            </a:r>
            <a:endParaRPr kumimoji="0" lang="en-US" sz="2800" b="1"/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5981700" y="828675"/>
            <a:ext cx="29511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A(V</a:t>
            </a:r>
            <a:r>
              <a:rPr kumimoji="0" lang="en-US" sz="2800" b="1" baseline="-25000"/>
              <a:t>entrada</a:t>
            </a:r>
            <a:r>
              <a:rPr kumimoji="0" lang="en-US" sz="2800" b="1"/>
              <a:t>- BV</a:t>
            </a:r>
            <a:r>
              <a:rPr kumimoji="0" lang="en-US" sz="2800" b="1" baseline="-25000"/>
              <a:t>saída</a:t>
            </a:r>
            <a:r>
              <a:rPr kumimoji="0" lang="en-US" sz="2800" b="1"/>
              <a:t>)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2600325" y="3155950"/>
            <a:ext cx="12160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BV</a:t>
            </a:r>
            <a:r>
              <a:rPr kumimoji="0" lang="en-US" sz="2800" b="1" baseline="-25000"/>
              <a:t>saída</a:t>
            </a:r>
            <a:endParaRPr kumimoji="0" lang="en-US" sz="2800" b="1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2947988" y="2041525"/>
            <a:ext cx="4103687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600" b="1"/>
              <a:t>A = ganho em malha aberta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1346200" y="0"/>
            <a:ext cx="14176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800" b="1"/>
              <a:t>Junção</a:t>
            </a:r>
          </a:p>
          <a:p>
            <a:pPr algn="ctr"/>
            <a:r>
              <a:rPr kumimoji="0" lang="en-US" sz="2800" b="1"/>
              <a:t>de soma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63500" y="1209675"/>
            <a:ext cx="1209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V</a:t>
            </a:r>
            <a:r>
              <a:rPr kumimoji="0" lang="en-US" sz="2800" b="1" baseline="-25000"/>
              <a:t>entrada</a:t>
            </a:r>
            <a:endParaRPr kumimoji="0" lang="en-US" sz="2800" b="1"/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8258175" y="1184275"/>
            <a:ext cx="976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V</a:t>
            </a:r>
            <a:r>
              <a:rPr kumimoji="0" lang="en-US" sz="2800" b="1" baseline="-25000"/>
              <a:t>saída</a:t>
            </a:r>
            <a:endParaRPr kumimoji="0" lang="en-US" sz="2800" b="1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917575" y="1476375"/>
            <a:ext cx="590550" cy="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2432050" y="1466850"/>
            <a:ext cx="1673225" cy="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5886450" y="1454150"/>
            <a:ext cx="2511425" cy="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4733925" y="1301750"/>
            <a:ext cx="4762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/>
              <a:t>A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800600" y="2911475"/>
            <a:ext cx="4540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/>
              <a:t>B</a:t>
            </a:r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 flipH="1">
            <a:off x="1943100" y="3130550"/>
            <a:ext cx="22002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 flipH="1" flipV="1">
            <a:off x="5905500" y="3067050"/>
            <a:ext cx="162242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 rot="16200000" flipH="1">
            <a:off x="1347788" y="2516188"/>
            <a:ext cx="120015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1479550" y="2085975"/>
            <a:ext cx="2952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231900" y="1019175"/>
            <a:ext cx="295275" cy="295275"/>
            <a:chOff x="776" y="642"/>
            <a:chExt cx="186" cy="186"/>
          </a:xfrm>
        </p:grpSpPr>
        <p:sp>
          <p:nvSpPr>
            <p:cNvPr id="27722" name="Line 23"/>
            <p:cNvSpPr>
              <a:spLocks noChangeShapeType="1"/>
            </p:cNvSpPr>
            <p:nvPr/>
          </p:nvSpPr>
          <p:spPr bwMode="auto">
            <a:xfrm>
              <a:off x="776" y="739"/>
              <a:ext cx="18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723" name="Line 24"/>
            <p:cNvSpPr>
              <a:spLocks noChangeShapeType="1"/>
            </p:cNvSpPr>
            <p:nvPr/>
          </p:nvSpPr>
          <p:spPr bwMode="auto">
            <a:xfrm rot="-5400002">
              <a:off x="772" y="734"/>
              <a:ext cx="18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6461125" y="3095625"/>
            <a:ext cx="24336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FF0000"/>
                </a:solidFill>
              </a:rPr>
              <a:t>Realimentação</a:t>
            </a:r>
          </a:p>
        </p:txBody>
      </p:sp>
      <p:sp>
        <p:nvSpPr>
          <p:cNvPr id="27672" name="Text Box 26"/>
          <p:cNvSpPr txBox="1">
            <a:spLocks noChangeArrowheads="1"/>
          </p:cNvSpPr>
          <p:nvPr/>
        </p:nvSpPr>
        <p:spPr bwMode="auto">
          <a:xfrm>
            <a:off x="3536950" y="250825"/>
            <a:ext cx="55721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900" b="1">
                <a:solidFill>
                  <a:srgbClr val="FF0000"/>
                </a:solidFill>
              </a:rPr>
              <a:t>Modelo de realimentação negativa</a:t>
            </a:r>
          </a:p>
        </p:txBody>
      </p:sp>
      <p:sp>
        <p:nvSpPr>
          <p:cNvPr id="27673" name="Text Box 27"/>
          <p:cNvSpPr txBox="1">
            <a:spLocks noChangeArrowheads="1"/>
          </p:cNvSpPr>
          <p:nvPr/>
        </p:nvSpPr>
        <p:spPr bwMode="auto">
          <a:xfrm>
            <a:off x="3489325" y="3698875"/>
            <a:ext cx="38544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600" b="1"/>
              <a:t>B = taxa de realimentação</a:t>
            </a:r>
          </a:p>
        </p:txBody>
      </p: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2879725" y="4419600"/>
            <a:ext cx="4197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V</a:t>
            </a:r>
            <a:r>
              <a:rPr kumimoji="0" lang="en-US" sz="2800" b="1" baseline="-25000"/>
              <a:t>saída</a:t>
            </a:r>
            <a:r>
              <a:rPr kumimoji="0" lang="en-US" sz="2800" b="1"/>
              <a:t> = A(V</a:t>
            </a:r>
            <a:r>
              <a:rPr kumimoji="0" lang="en-US" sz="2800" b="1" baseline="-25000"/>
              <a:t>entrada</a:t>
            </a:r>
            <a:r>
              <a:rPr kumimoji="0" lang="en-US" sz="2800" b="1"/>
              <a:t> - BV</a:t>
            </a:r>
            <a:r>
              <a:rPr kumimoji="0" lang="en-US" sz="2800" b="1" baseline="-25000"/>
              <a:t>saída</a:t>
            </a:r>
            <a:r>
              <a:rPr kumimoji="0" lang="en-US" sz="2800" b="1"/>
              <a:t>)</a:t>
            </a:r>
          </a:p>
        </p:txBody>
      </p:sp>
      <p:sp>
        <p:nvSpPr>
          <p:cNvPr id="38941" name="Rectangle 29"/>
          <p:cNvSpPr>
            <a:spLocks noChangeArrowheads="1"/>
          </p:cNvSpPr>
          <p:nvPr/>
        </p:nvSpPr>
        <p:spPr bwMode="auto">
          <a:xfrm>
            <a:off x="2867025" y="4459288"/>
            <a:ext cx="4119563" cy="539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8942" name="Text Box 30"/>
          <p:cNvSpPr txBox="1">
            <a:spLocks noChangeArrowheads="1"/>
          </p:cNvSpPr>
          <p:nvPr/>
        </p:nvSpPr>
        <p:spPr bwMode="auto">
          <a:xfrm>
            <a:off x="2540000" y="4760913"/>
            <a:ext cx="4149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V</a:t>
            </a:r>
            <a:r>
              <a:rPr kumimoji="0" lang="en-US" sz="2800" b="1" baseline="-25000"/>
              <a:t>saída</a:t>
            </a:r>
            <a:r>
              <a:rPr kumimoji="0" lang="en-US" sz="2800" b="1"/>
              <a:t> = AV</a:t>
            </a:r>
            <a:r>
              <a:rPr kumimoji="0" lang="en-US" sz="2800" b="1" baseline="-25000"/>
              <a:t>entrada</a:t>
            </a:r>
            <a:r>
              <a:rPr kumimoji="0" lang="en-US" sz="2800" b="1"/>
              <a:t> - ABV</a:t>
            </a:r>
            <a:r>
              <a:rPr kumimoji="0" lang="en-US" sz="2800" b="1" baseline="-25000"/>
              <a:t>saída</a:t>
            </a:r>
            <a:endParaRPr kumimoji="0" lang="en-US" sz="2800" b="1"/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2279650" y="4675188"/>
            <a:ext cx="4464050" cy="755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578225" y="4503738"/>
            <a:ext cx="2662238" cy="1066800"/>
            <a:chOff x="2164" y="2702"/>
            <a:chExt cx="1677" cy="672"/>
          </a:xfrm>
        </p:grpSpPr>
        <p:sp>
          <p:nvSpPr>
            <p:cNvPr id="27717" name="Text Box 33"/>
            <p:cNvSpPr txBox="1">
              <a:spLocks noChangeArrowheads="1"/>
            </p:cNvSpPr>
            <p:nvPr/>
          </p:nvSpPr>
          <p:spPr bwMode="auto">
            <a:xfrm>
              <a:off x="2672" y="2702"/>
              <a:ext cx="73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/>
                <a:t>AV</a:t>
              </a:r>
              <a:r>
                <a:rPr kumimoji="0" lang="en-US" sz="1800" b="1" baseline="-25000"/>
                <a:t>entrada</a:t>
              </a:r>
              <a:endParaRPr kumimoji="0" lang="en-US" sz="1800" b="1"/>
            </a:p>
          </p:txBody>
        </p:sp>
        <p:sp>
          <p:nvSpPr>
            <p:cNvPr id="27718" name="Text Box 34"/>
            <p:cNvSpPr txBox="1">
              <a:spLocks noChangeArrowheads="1"/>
            </p:cNvSpPr>
            <p:nvPr/>
          </p:nvSpPr>
          <p:spPr bwMode="auto">
            <a:xfrm>
              <a:off x="2682" y="3044"/>
              <a:ext cx="61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/>
                <a:t>V</a:t>
              </a:r>
              <a:r>
                <a:rPr kumimoji="0" lang="en-US" sz="2800" b="1" baseline="-25000"/>
                <a:t>saída</a:t>
              </a:r>
              <a:endParaRPr kumimoji="0" lang="en-US" sz="2800" b="1"/>
            </a:p>
          </p:txBody>
        </p:sp>
        <p:sp>
          <p:nvSpPr>
            <p:cNvPr id="27719" name="Text Box 35"/>
            <p:cNvSpPr txBox="1">
              <a:spLocks noChangeArrowheads="1"/>
            </p:cNvSpPr>
            <p:nvPr/>
          </p:nvSpPr>
          <p:spPr bwMode="auto">
            <a:xfrm>
              <a:off x="2164" y="2906"/>
              <a:ext cx="411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/>
                <a:t>1 =</a:t>
              </a:r>
            </a:p>
          </p:txBody>
        </p:sp>
        <p:sp>
          <p:nvSpPr>
            <p:cNvPr id="27720" name="Text Box 36"/>
            <p:cNvSpPr txBox="1">
              <a:spLocks noChangeArrowheads="1"/>
            </p:cNvSpPr>
            <p:nvPr/>
          </p:nvSpPr>
          <p:spPr bwMode="auto">
            <a:xfrm>
              <a:off x="3284" y="2876"/>
              <a:ext cx="557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/>
                <a:t>- AB</a:t>
              </a:r>
            </a:p>
          </p:txBody>
        </p:sp>
        <p:sp>
          <p:nvSpPr>
            <p:cNvPr id="27721" name="Line 37"/>
            <p:cNvSpPr>
              <a:spLocks noChangeShapeType="1"/>
            </p:cNvSpPr>
            <p:nvPr/>
          </p:nvSpPr>
          <p:spPr bwMode="auto">
            <a:xfrm flipV="1">
              <a:off x="2648" y="3072"/>
              <a:ext cx="5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8950" name="Rectangle 38"/>
          <p:cNvSpPr>
            <a:spLocks noChangeArrowheads="1"/>
          </p:cNvSpPr>
          <p:nvPr/>
        </p:nvSpPr>
        <p:spPr bwMode="auto">
          <a:xfrm>
            <a:off x="3430588" y="4530725"/>
            <a:ext cx="2755900" cy="1098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3162300" y="4479925"/>
            <a:ext cx="2959100" cy="1065213"/>
            <a:chOff x="2244" y="2714"/>
            <a:chExt cx="1864" cy="671"/>
          </a:xfrm>
        </p:grpSpPr>
        <p:sp>
          <p:nvSpPr>
            <p:cNvPr id="27713" name="Text Box 40"/>
            <p:cNvSpPr txBox="1">
              <a:spLocks noChangeArrowheads="1"/>
            </p:cNvSpPr>
            <p:nvPr/>
          </p:nvSpPr>
          <p:spPr bwMode="auto">
            <a:xfrm>
              <a:off x="3212" y="2714"/>
              <a:ext cx="89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/>
                <a:t>AV</a:t>
              </a:r>
              <a:r>
                <a:rPr kumimoji="0" lang="en-US" sz="2800" b="1" baseline="-25000"/>
                <a:t>entrada</a:t>
              </a:r>
              <a:endParaRPr kumimoji="0" lang="en-US" sz="2800" b="1"/>
            </a:p>
          </p:txBody>
        </p:sp>
        <p:sp>
          <p:nvSpPr>
            <p:cNvPr id="27714" name="Text Box 41"/>
            <p:cNvSpPr txBox="1">
              <a:spLocks noChangeArrowheads="1"/>
            </p:cNvSpPr>
            <p:nvPr/>
          </p:nvSpPr>
          <p:spPr bwMode="auto">
            <a:xfrm>
              <a:off x="3222" y="3055"/>
              <a:ext cx="61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/>
                <a:t>V</a:t>
              </a:r>
              <a:r>
                <a:rPr kumimoji="0" lang="en-US" sz="2800" b="1" baseline="-25000"/>
                <a:t>saída</a:t>
              </a:r>
              <a:endParaRPr kumimoji="0" lang="en-US" sz="2800" b="1"/>
            </a:p>
          </p:txBody>
        </p:sp>
        <p:sp>
          <p:nvSpPr>
            <p:cNvPr id="27715" name="Text Box 42"/>
            <p:cNvSpPr txBox="1">
              <a:spLocks noChangeArrowheads="1"/>
            </p:cNvSpPr>
            <p:nvPr/>
          </p:nvSpPr>
          <p:spPr bwMode="auto">
            <a:xfrm>
              <a:off x="2244" y="2918"/>
              <a:ext cx="90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/>
                <a:t>AB +1 =</a:t>
              </a:r>
            </a:p>
          </p:txBody>
        </p:sp>
        <p:sp>
          <p:nvSpPr>
            <p:cNvPr id="27716" name="Line 43"/>
            <p:cNvSpPr>
              <a:spLocks noChangeShapeType="1"/>
            </p:cNvSpPr>
            <p:nvPr/>
          </p:nvSpPr>
          <p:spPr bwMode="auto">
            <a:xfrm flipV="1">
              <a:off x="3188" y="3083"/>
              <a:ext cx="5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8956" name="Rectangle 44"/>
          <p:cNvSpPr>
            <a:spLocks noChangeArrowheads="1"/>
          </p:cNvSpPr>
          <p:nvPr/>
        </p:nvSpPr>
        <p:spPr bwMode="auto">
          <a:xfrm>
            <a:off x="3175000" y="4538663"/>
            <a:ext cx="3140075" cy="1216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3232150" y="4610100"/>
            <a:ext cx="2863850" cy="1108075"/>
            <a:chOff x="2288" y="2706"/>
            <a:chExt cx="1804" cy="698"/>
          </a:xfrm>
        </p:grpSpPr>
        <p:sp>
          <p:nvSpPr>
            <p:cNvPr id="27705" name="Text Box 46"/>
            <p:cNvSpPr txBox="1">
              <a:spLocks noChangeArrowheads="1"/>
            </p:cNvSpPr>
            <p:nvPr/>
          </p:nvSpPr>
          <p:spPr bwMode="auto">
            <a:xfrm>
              <a:off x="3330" y="2706"/>
              <a:ext cx="76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/>
                <a:t>V</a:t>
              </a:r>
              <a:r>
                <a:rPr kumimoji="0" lang="en-US" sz="2800" b="1" baseline="-25000"/>
                <a:t>entrada</a:t>
              </a:r>
              <a:endParaRPr kumimoji="0" lang="en-US" sz="2800" b="1"/>
            </a:p>
          </p:txBody>
        </p:sp>
        <p:sp>
          <p:nvSpPr>
            <p:cNvPr id="27706" name="Text Box 47"/>
            <p:cNvSpPr txBox="1">
              <a:spLocks noChangeArrowheads="1"/>
            </p:cNvSpPr>
            <p:nvPr/>
          </p:nvSpPr>
          <p:spPr bwMode="auto">
            <a:xfrm>
              <a:off x="3340" y="3048"/>
              <a:ext cx="61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/>
                <a:t>V</a:t>
              </a:r>
              <a:r>
                <a:rPr kumimoji="0" lang="en-US" sz="2800" b="1" baseline="-25000"/>
                <a:t>saída</a:t>
              </a:r>
              <a:endParaRPr kumimoji="0" lang="en-US" sz="2800" b="1"/>
            </a:p>
          </p:txBody>
        </p:sp>
        <p:sp>
          <p:nvSpPr>
            <p:cNvPr id="27707" name="Line 48"/>
            <p:cNvSpPr>
              <a:spLocks noChangeShapeType="1"/>
            </p:cNvSpPr>
            <p:nvPr/>
          </p:nvSpPr>
          <p:spPr bwMode="auto">
            <a:xfrm flipV="1">
              <a:off x="3304" y="3076"/>
              <a:ext cx="5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27708" name="Group 49"/>
            <p:cNvGrpSpPr>
              <a:grpSpLocks/>
            </p:cNvGrpSpPr>
            <p:nvPr/>
          </p:nvGrpSpPr>
          <p:grpSpPr bwMode="auto">
            <a:xfrm>
              <a:off x="2288" y="2792"/>
              <a:ext cx="746" cy="612"/>
              <a:chOff x="2288" y="2792"/>
              <a:chExt cx="746" cy="612"/>
            </a:xfrm>
          </p:grpSpPr>
          <p:sp>
            <p:nvSpPr>
              <p:cNvPr id="27710" name="Text Box 50"/>
              <p:cNvSpPr txBox="1">
                <a:spLocks noChangeArrowheads="1"/>
              </p:cNvSpPr>
              <p:nvPr/>
            </p:nvSpPr>
            <p:spPr bwMode="auto">
              <a:xfrm>
                <a:off x="2310" y="2792"/>
                <a:ext cx="722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800" b="1"/>
                  <a:t>AB +1</a:t>
                </a:r>
              </a:p>
            </p:txBody>
          </p:sp>
          <p:sp>
            <p:nvSpPr>
              <p:cNvPr id="27711" name="Text Box 51"/>
              <p:cNvSpPr txBox="1">
                <a:spLocks noChangeArrowheads="1"/>
              </p:cNvSpPr>
              <p:nvPr/>
            </p:nvSpPr>
            <p:spPr bwMode="auto">
              <a:xfrm>
                <a:off x="2498" y="3078"/>
                <a:ext cx="277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sz="2800" b="1"/>
                  <a:t>A</a:t>
                </a:r>
              </a:p>
            </p:txBody>
          </p:sp>
          <p:sp>
            <p:nvSpPr>
              <p:cNvPr id="27712" name="Line 52"/>
              <p:cNvSpPr>
                <a:spLocks noChangeShapeType="1"/>
              </p:cNvSpPr>
              <p:nvPr/>
            </p:nvSpPr>
            <p:spPr bwMode="auto">
              <a:xfrm flipV="1">
                <a:off x="2288" y="3084"/>
                <a:ext cx="71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7709" name="Text Box 53"/>
            <p:cNvSpPr txBox="1">
              <a:spLocks noChangeArrowheads="1"/>
            </p:cNvSpPr>
            <p:nvPr/>
          </p:nvSpPr>
          <p:spPr bwMode="auto">
            <a:xfrm>
              <a:off x="3024" y="2918"/>
              <a:ext cx="24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/>
                <a:t>=</a:t>
              </a:r>
            </a:p>
          </p:txBody>
        </p:sp>
      </p:grpSp>
      <p:sp>
        <p:nvSpPr>
          <p:cNvPr id="38966" name="Rectangle 54"/>
          <p:cNvSpPr>
            <a:spLocks noChangeArrowheads="1"/>
          </p:cNvSpPr>
          <p:nvPr/>
        </p:nvSpPr>
        <p:spPr bwMode="auto">
          <a:xfrm>
            <a:off x="3065463" y="4673600"/>
            <a:ext cx="3249612" cy="1196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3432175" y="4498975"/>
            <a:ext cx="2959100" cy="1117600"/>
            <a:chOff x="2270" y="2708"/>
            <a:chExt cx="1864" cy="704"/>
          </a:xfrm>
        </p:grpSpPr>
        <p:sp>
          <p:nvSpPr>
            <p:cNvPr id="27698" name="Text Box 56"/>
            <p:cNvSpPr txBox="1">
              <a:spLocks noChangeArrowheads="1"/>
            </p:cNvSpPr>
            <p:nvPr/>
          </p:nvSpPr>
          <p:spPr bwMode="auto">
            <a:xfrm>
              <a:off x="3372" y="3070"/>
              <a:ext cx="76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/>
                <a:t>V</a:t>
              </a:r>
              <a:r>
                <a:rPr kumimoji="0" lang="en-US" sz="2800" b="1" baseline="-25000"/>
                <a:t>entrada</a:t>
              </a:r>
              <a:endParaRPr kumimoji="0" lang="en-US" sz="2800" b="1"/>
            </a:p>
          </p:txBody>
        </p:sp>
        <p:sp>
          <p:nvSpPr>
            <p:cNvPr id="27699" name="Text Box 57"/>
            <p:cNvSpPr txBox="1">
              <a:spLocks noChangeArrowheads="1"/>
            </p:cNvSpPr>
            <p:nvPr/>
          </p:nvSpPr>
          <p:spPr bwMode="auto">
            <a:xfrm>
              <a:off x="3352" y="2708"/>
              <a:ext cx="61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/>
                <a:t>V</a:t>
              </a:r>
              <a:r>
                <a:rPr kumimoji="0" lang="en-US" sz="2800" b="1" baseline="-25000"/>
                <a:t>saída</a:t>
              </a:r>
              <a:endParaRPr kumimoji="0" lang="en-US" sz="2800" b="1"/>
            </a:p>
          </p:txBody>
        </p:sp>
        <p:sp>
          <p:nvSpPr>
            <p:cNvPr id="27700" name="Line 58"/>
            <p:cNvSpPr>
              <a:spLocks noChangeShapeType="1"/>
            </p:cNvSpPr>
            <p:nvPr/>
          </p:nvSpPr>
          <p:spPr bwMode="auto">
            <a:xfrm flipV="1">
              <a:off x="3286" y="3066"/>
              <a:ext cx="5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701" name="Text Box 59"/>
            <p:cNvSpPr txBox="1">
              <a:spLocks noChangeArrowheads="1"/>
            </p:cNvSpPr>
            <p:nvPr/>
          </p:nvSpPr>
          <p:spPr bwMode="auto">
            <a:xfrm>
              <a:off x="2302" y="3112"/>
              <a:ext cx="72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/>
                <a:t>AB +1</a:t>
              </a:r>
            </a:p>
          </p:txBody>
        </p:sp>
        <p:sp>
          <p:nvSpPr>
            <p:cNvPr id="27702" name="Text Box 60"/>
            <p:cNvSpPr txBox="1">
              <a:spLocks noChangeArrowheads="1"/>
            </p:cNvSpPr>
            <p:nvPr/>
          </p:nvSpPr>
          <p:spPr bwMode="auto">
            <a:xfrm>
              <a:off x="2468" y="2716"/>
              <a:ext cx="277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/>
                <a:t>A</a:t>
              </a:r>
            </a:p>
          </p:txBody>
        </p:sp>
        <p:sp>
          <p:nvSpPr>
            <p:cNvPr id="27703" name="Line 61"/>
            <p:cNvSpPr>
              <a:spLocks noChangeShapeType="1"/>
            </p:cNvSpPr>
            <p:nvPr/>
          </p:nvSpPr>
          <p:spPr bwMode="auto">
            <a:xfrm flipV="1">
              <a:off x="2270" y="3074"/>
              <a:ext cx="71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704" name="Text Box 62"/>
            <p:cNvSpPr txBox="1">
              <a:spLocks noChangeArrowheads="1"/>
            </p:cNvSpPr>
            <p:nvPr/>
          </p:nvSpPr>
          <p:spPr bwMode="auto">
            <a:xfrm>
              <a:off x="3006" y="2908"/>
              <a:ext cx="24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/>
                <a:t>=</a:t>
              </a:r>
            </a:p>
          </p:txBody>
        </p:sp>
      </p:grpSp>
      <p:sp>
        <p:nvSpPr>
          <p:cNvPr id="38975" name="Rectangle 63"/>
          <p:cNvSpPr>
            <a:spLocks noChangeArrowheads="1"/>
          </p:cNvSpPr>
          <p:nvPr/>
        </p:nvSpPr>
        <p:spPr bwMode="auto">
          <a:xfrm>
            <a:off x="3038475" y="4362450"/>
            <a:ext cx="3690938" cy="1393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223838" y="4518025"/>
            <a:ext cx="8734425" cy="1574800"/>
            <a:chOff x="117" y="2934"/>
            <a:chExt cx="5502" cy="992"/>
          </a:xfrm>
        </p:grpSpPr>
        <p:sp>
          <p:nvSpPr>
            <p:cNvPr id="27689" name="Rectangle 65"/>
            <p:cNvSpPr>
              <a:spLocks noChangeArrowheads="1"/>
            </p:cNvSpPr>
            <p:nvPr/>
          </p:nvSpPr>
          <p:spPr bwMode="auto">
            <a:xfrm>
              <a:off x="2614" y="2972"/>
              <a:ext cx="1076" cy="568"/>
            </a:xfrm>
            <a:prstGeom prst="rect">
              <a:avLst/>
            </a:prstGeom>
            <a:solidFill>
              <a:srgbClr val="CCCCFF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CCFF"/>
              </a:extrusionClr>
            </a:sp3d>
          </p:spPr>
          <p:txBody>
            <a:bodyPr wrap="none" anchor="ctr">
              <a:flatTx/>
            </a:bodyPr>
            <a:lstStyle/>
            <a:p>
              <a:endParaRPr lang="pt-BR"/>
            </a:p>
          </p:txBody>
        </p:sp>
        <p:sp>
          <p:nvSpPr>
            <p:cNvPr id="27690" name="Text Box 66"/>
            <p:cNvSpPr txBox="1">
              <a:spLocks noChangeArrowheads="1"/>
            </p:cNvSpPr>
            <p:nvPr/>
          </p:nvSpPr>
          <p:spPr bwMode="auto">
            <a:xfrm>
              <a:off x="2816" y="3240"/>
              <a:ext cx="72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/>
                <a:t>AB +1</a:t>
              </a:r>
            </a:p>
          </p:txBody>
        </p:sp>
        <p:sp>
          <p:nvSpPr>
            <p:cNvPr id="27691" name="Text Box 67"/>
            <p:cNvSpPr txBox="1">
              <a:spLocks noChangeArrowheads="1"/>
            </p:cNvSpPr>
            <p:nvPr/>
          </p:nvSpPr>
          <p:spPr bwMode="auto">
            <a:xfrm>
              <a:off x="2982" y="2934"/>
              <a:ext cx="277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/>
                <a:t>A</a:t>
              </a:r>
            </a:p>
          </p:txBody>
        </p:sp>
        <p:sp>
          <p:nvSpPr>
            <p:cNvPr id="27692" name="Line 68"/>
            <p:cNvSpPr>
              <a:spLocks noChangeShapeType="1"/>
            </p:cNvSpPr>
            <p:nvPr/>
          </p:nvSpPr>
          <p:spPr bwMode="auto">
            <a:xfrm flipV="1">
              <a:off x="2784" y="3242"/>
              <a:ext cx="71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93" name="Line 69"/>
            <p:cNvSpPr>
              <a:spLocks noChangeShapeType="1"/>
            </p:cNvSpPr>
            <p:nvPr/>
          </p:nvSpPr>
          <p:spPr bwMode="auto">
            <a:xfrm flipV="1">
              <a:off x="806" y="3236"/>
              <a:ext cx="1810" cy="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94" name="Line 70"/>
            <p:cNvSpPr>
              <a:spLocks noChangeShapeType="1"/>
            </p:cNvSpPr>
            <p:nvPr/>
          </p:nvSpPr>
          <p:spPr bwMode="auto">
            <a:xfrm flipV="1">
              <a:off x="3746" y="3218"/>
              <a:ext cx="1282" cy="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95" name="Text Box 71"/>
            <p:cNvSpPr txBox="1">
              <a:spLocks noChangeArrowheads="1"/>
            </p:cNvSpPr>
            <p:nvPr/>
          </p:nvSpPr>
          <p:spPr bwMode="auto">
            <a:xfrm>
              <a:off x="117" y="3055"/>
              <a:ext cx="76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/>
                <a:t>V</a:t>
              </a:r>
              <a:r>
                <a:rPr kumimoji="0" lang="en-US" sz="2800" b="1" baseline="-25000"/>
                <a:t>entrada</a:t>
              </a:r>
              <a:endParaRPr kumimoji="0" lang="en-US" sz="2800" b="1"/>
            </a:p>
          </p:txBody>
        </p:sp>
        <p:sp>
          <p:nvSpPr>
            <p:cNvPr id="27696" name="Text Box 72"/>
            <p:cNvSpPr txBox="1">
              <a:spLocks noChangeArrowheads="1"/>
            </p:cNvSpPr>
            <p:nvPr/>
          </p:nvSpPr>
          <p:spPr bwMode="auto">
            <a:xfrm>
              <a:off x="5004" y="3046"/>
              <a:ext cx="61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/>
                <a:t>V</a:t>
              </a:r>
              <a:r>
                <a:rPr kumimoji="0" lang="en-US" sz="2800" b="1" baseline="-25000"/>
                <a:t>saída</a:t>
              </a:r>
              <a:endParaRPr kumimoji="0" lang="en-US" sz="2800" b="1"/>
            </a:p>
          </p:txBody>
        </p:sp>
        <p:sp>
          <p:nvSpPr>
            <p:cNvPr id="27697" name="Text Box 73"/>
            <p:cNvSpPr txBox="1">
              <a:spLocks noChangeArrowheads="1"/>
            </p:cNvSpPr>
            <p:nvPr/>
          </p:nvSpPr>
          <p:spPr bwMode="auto">
            <a:xfrm>
              <a:off x="1988" y="3592"/>
              <a:ext cx="2774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 b="1">
                  <a:solidFill>
                    <a:srgbClr val="FF0000"/>
                  </a:solidFill>
                </a:rPr>
                <a:t>Um modelo simplificado</a:t>
              </a:r>
            </a:p>
          </p:txBody>
        </p:sp>
      </p:grpSp>
      <p:sp>
        <p:nvSpPr>
          <p:cNvPr id="27687" name="Line 74"/>
          <p:cNvSpPr>
            <a:spLocks noChangeShapeType="1"/>
          </p:cNvSpPr>
          <p:nvPr/>
        </p:nvSpPr>
        <p:spPr bwMode="auto">
          <a:xfrm flipV="1">
            <a:off x="1949450" y="1085850"/>
            <a:ext cx="0" cy="8159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7688" name="Line 75"/>
          <p:cNvSpPr>
            <a:spLocks noChangeShapeType="1"/>
          </p:cNvSpPr>
          <p:nvPr/>
        </p:nvSpPr>
        <p:spPr bwMode="auto">
          <a:xfrm rot="16200000" flipV="1">
            <a:off x="1947863" y="1082675"/>
            <a:ext cx="0" cy="8159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3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nimBg="1"/>
      <p:bldP spid="38930" grpId="0" animBg="1"/>
      <p:bldP spid="38931" grpId="0" animBg="1"/>
      <p:bldP spid="38932" grpId="0" animBg="1"/>
      <p:bldP spid="38933" grpId="0" animBg="1"/>
      <p:bldP spid="38941" grpId="0" animBg="1"/>
      <p:bldP spid="38943" grpId="0" animBg="1"/>
      <p:bldP spid="38950" grpId="0" animBg="1"/>
      <p:bldP spid="38956" grpId="0" animBg="1"/>
      <p:bldP spid="38966" grpId="0" animBg="1"/>
      <p:bldP spid="3897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/>
          <p:cNvSpPr>
            <a:spLocks noChangeShapeType="1"/>
          </p:cNvSpPr>
          <p:nvPr/>
        </p:nvSpPr>
        <p:spPr bwMode="auto">
          <a:xfrm flipH="1">
            <a:off x="4159250" y="3540125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3806825" y="3378200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H="1">
            <a:off x="2146300" y="3851275"/>
            <a:ext cx="20034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 rot="5400000">
            <a:off x="3924300" y="3730625"/>
            <a:ext cx="228600" cy="228600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4171950" y="3663950"/>
            <a:ext cx="393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4165600" y="4022725"/>
            <a:ext cx="393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rot="16199998">
            <a:off x="4333875" y="4222750"/>
            <a:ext cx="393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rot="16199998">
            <a:off x="4149725" y="3267076"/>
            <a:ext cx="7715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4587875" y="2943225"/>
            <a:ext cx="4397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D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4591050" y="4057650"/>
            <a:ext cx="381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S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3333750" y="3305175"/>
            <a:ext cx="4587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G</a:t>
            </a:r>
          </a:p>
        </p:txBody>
      </p:sp>
      <p:grpSp>
        <p:nvGrpSpPr>
          <p:cNvPr id="28685" name="Group 13"/>
          <p:cNvGrpSpPr>
            <a:grpSpLocks/>
          </p:cNvGrpSpPr>
          <p:nvPr/>
        </p:nvGrpSpPr>
        <p:grpSpPr bwMode="auto">
          <a:xfrm>
            <a:off x="2841625" y="4117975"/>
            <a:ext cx="247650" cy="654050"/>
            <a:chOff x="1586" y="2900"/>
            <a:chExt cx="156" cy="412"/>
          </a:xfrm>
        </p:grpSpPr>
        <p:sp>
          <p:nvSpPr>
            <p:cNvPr id="28743" name="Line 14"/>
            <p:cNvSpPr>
              <a:spLocks noChangeShapeType="1"/>
            </p:cNvSpPr>
            <p:nvPr/>
          </p:nvSpPr>
          <p:spPr bwMode="auto">
            <a:xfrm flipH="1" flipV="1">
              <a:off x="1590" y="2942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44" name="Line 15"/>
            <p:cNvSpPr>
              <a:spLocks noChangeShapeType="1"/>
            </p:cNvSpPr>
            <p:nvPr/>
          </p:nvSpPr>
          <p:spPr bwMode="auto">
            <a:xfrm flipH="1" flipV="1">
              <a:off x="1588" y="3076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45" name="Line 16"/>
            <p:cNvSpPr>
              <a:spLocks noChangeShapeType="1"/>
            </p:cNvSpPr>
            <p:nvPr/>
          </p:nvSpPr>
          <p:spPr bwMode="auto">
            <a:xfrm flipH="1" flipV="1">
              <a:off x="1586" y="321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46" name="Line 17"/>
            <p:cNvSpPr>
              <a:spLocks noChangeShapeType="1"/>
            </p:cNvSpPr>
            <p:nvPr/>
          </p:nvSpPr>
          <p:spPr bwMode="auto">
            <a:xfrm flipV="1">
              <a:off x="1586" y="314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47" name="Line 18"/>
            <p:cNvSpPr>
              <a:spLocks noChangeShapeType="1"/>
            </p:cNvSpPr>
            <p:nvPr/>
          </p:nvSpPr>
          <p:spPr bwMode="auto">
            <a:xfrm flipV="1">
              <a:off x="1590" y="3006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48" name="Line 19"/>
            <p:cNvSpPr>
              <a:spLocks noChangeShapeType="1"/>
            </p:cNvSpPr>
            <p:nvPr/>
          </p:nvSpPr>
          <p:spPr bwMode="auto">
            <a:xfrm flipV="1">
              <a:off x="1592" y="2900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49" name="Line 20"/>
            <p:cNvSpPr>
              <a:spLocks noChangeShapeType="1"/>
            </p:cNvSpPr>
            <p:nvPr/>
          </p:nvSpPr>
          <p:spPr bwMode="auto">
            <a:xfrm flipV="1">
              <a:off x="1664" y="3282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8686" name="Group 21"/>
          <p:cNvGrpSpPr>
            <a:grpSpLocks/>
          </p:cNvGrpSpPr>
          <p:nvPr/>
        </p:nvGrpSpPr>
        <p:grpSpPr bwMode="auto">
          <a:xfrm>
            <a:off x="911225" y="4965700"/>
            <a:ext cx="762000" cy="304800"/>
            <a:chOff x="370" y="3434"/>
            <a:chExt cx="480" cy="192"/>
          </a:xfrm>
        </p:grpSpPr>
        <p:sp>
          <p:nvSpPr>
            <p:cNvPr id="28740" name="Line 22"/>
            <p:cNvSpPr>
              <a:spLocks noChangeShapeType="1"/>
            </p:cNvSpPr>
            <p:nvPr/>
          </p:nvSpPr>
          <p:spPr bwMode="auto">
            <a:xfrm>
              <a:off x="370" y="3434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41" name="Line 23"/>
            <p:cNvSpPr>
              <a:spLocks noChangeShapeType="1"/>
            </p:cNvSpPr>
            <p:nvPr/>
          </p:nvSpPr>
          <p:spPr bwMode="auto">
            <a:xfrm>
              <a:off x="466" y="3530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42" name="Line 24"/>
            <p:cNvSpPr>
              <a:spLocks noChangeShapeType="1"/>
            </p:cNvSpPr>
            <p:nvPr/>
          </p:nvSpPr>
          <p:spPr bwMode="auto">
            <a:xfrm>
              <a:off x="562" y="3626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8687" name="Group 25"/>
          <p:cNvGrpSpPr>
            <a:grpSpLocks/>
          </p:cNvGrpSpPr>
          <p:nvPr/>
        </p:nvGrpSpPr>
        <p:grpSpPr bwMode="auto">
          <a:xfrm>
            <a:off x="2584450" y="5368925"/>
            <a:ext cx="762000" cy="304800"/>
            <a:chOff x="1424" y="3688"/>
            <a:chExt cx="480" cy="192"/>
          </a:xfrm>
        </p:grpSpPr>
        <p:sp>
          <p:nvSpPr>
            <p:cNvPr id="28737" name="Line 26"/>
            <p:cNvSpPr>
              <a:spLocks noChangeShapeType="1"/>
            </p:cNvSpPr>
            <p:nvPr/>
          </p:nvSpPr>
          <p:spPr bwMode="auto">
            <a:xfrm>
              <a:off x="1424" y="3688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38" name="Line 27"/>
            <p:cNvSpPr>
              <a:spLocks noChangeShapeType="1"/>
            </p:cNvSpPr>
            <p:nvPr/>
          </p:nvSpPr>
          <p:spPr bwMode="auto">
            <a:xfrm>
              <a:off x="1520" y="378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39" name="Line 28"/>
            <p:cNvSpPr>
              <a:spLocks noChangeShapeType="1"/>
            </p:cNvSpPr>
            <p:nvPr/>
          </p:nvSpPr>
          <p:spPr bwMode="auto">
            <a:xfrm>
              <a:off x="1616" y="3880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8688" name="Group 29"/>
          <p:cNvGrpSpPr>
            <a:grpSpLocks/>
          </p:cNvGrpSpPr>
          <p:nvPr/>
        </p:nvGrpSpPr>
        <p:grpSpPr bwMode="auto">
          <a:xfrm>
            <a:off x="4137025" y="5584825"/>
            <a:ext cx="762000" cy="304800"/>
            <a:chOff x="2402" y="3824"/>
            <a:chExt cx="480" cy="192"/>
          </a:xfrm>
        </p:grpSpPr>
        <p:sp>
          <p:nvSpPr>
            <p:cNvPr id="28734" name="Line 30"/>
            <p:cNvSpPr>
              <a:spLocks noChangeShapeType="1"/>
            </p:cNvSpPr>
            <p:nvPr/>
          </p:nvSpPr>
          <p:spPr bwMode="auto">
            <a:xfrm>
              <a:off x="2402" y="3824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35" name="Line 31"/>
            <p:cNvSpPr>
              <a:spLocks noChangeShapeType="1"/>
            </p:cNvSpPr>
            <p:nvPr/>
          </p:nvSpPr>
          <p:spPr bwMode="auto">
            <a:xfrm>
              <a:off x="2498" y="3920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36" name="Line 32"/>
            <p:cNvSpPr>
              <a:spLocks noChangeShapeType="1"/>
            </p:cNvSpPr>
            <p:nvPr/>
          </p:nvSpPr>
          <p:spPr bwMode="auto">
            <a:xfrm>
              <a:off x="2594" y="4016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8689" name="Group 33"/>
          <p:cNvGrpSpPr>
            <a:grpSpLocks/>
          </p:cNvGrpSpPr>
          <p:nvPr/>
        </p:nvGrpSpPr>
        <p:grpSpPr bwMode="auto">
          <a:xfrm rot="10799998">
            <a:off x="2051050" y="3594100"/>
            <a:ext cx="174625" cy="482600"/>
            <a:chOff x="1088" y="2570"/>
            <a:chExt cx="110" cy="304"/>
          </a:xfrm>
        </p:grpSpPr>
        <p:sp>
          <p:nvSpPr>
            <p:cNvPr id="28732" name="Line 34"/>
            <p:cNvSpPr>
              <a:spLocks noChangeShapeType="1"/>
            </p:cNvSpPr>
            <p:nvPr/>
          </p:nvSpPr>
          <p:spPr bwMode="auto">
            <a:xfrm>
              <a:off x="1198" y="2570"/>
              <a:ext cx="0" cy="3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33" name="Freeform 35"/>
            <p:cNvSpPr>
              <a:spLocks noChangeArrowheads="1"/>
            </p:cNvSpPr>
            <p:nvPr/>
          </p:nvSpPr>
          <p:spPr bwMode="auto">
            <a:xfrm>
              <a:off x="1088" y="2570"/>
              <a:ext cx="54" cy="294"/>
            </a:xfrm>
            <a:custGeom>
              <a:avLst/>
              <a:gdLst>
                <a:gd name="T0" fmla="*/ 0 w 97"/>
                <a:gd name="T1" fmla="*/ 0 h 455"/>
                <a:gd name="T2" fmla="*/ 26 w 97"/>
                <a:gd name="T3" fmla="*/ 56 h 455"/>
                <a:gd name="T4" fmla="*/ 26 w 97"/>
                <a:gd name="T5" fmla="*/ 138 h 455"/>
                <a:gd name="T6" fmla="*/ 3 w 97"/>
                <a:gd name="T7" fmla="*/ 190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8690" name="Group 36"/>
          <p:cNvGrpSpPr>
            <a:grpSpLocks/>
          </p:cNvGrpSpPr>
          <p:nvPr/>
        </p:nvGrpSpPr>
        <p:grpSpPr bwMode="auto">
          <a:xfrm>
            <a:off x="4403725" y="2241550"/>
            <a:ext cx="247650" cy="654050"/>
            <a:chOff x="2570" y="1718"/>
            <a:chExt cx="156" cy="412"/>
          </a:xfrm>
        </p:grpSpPr>
        <p:sp>
          <p:nvSpPr>
            <p:cNvPr id="28725" name="Line 37"/>
            <p:cNvSpPr>
              <a:spLocks noChangeShapeType="1"/>
            </p:cNvSpPr>
            <p:nvPr/>
          </p:nvSpPr>
          <p:spPr bwMode="auto">
            <a:xfrm flipH="1" flipV="1">
              <a:off x="2574" y="176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26" name="Line 38"/>
            <p:cNvSpPr>
              <a:spLocks noChangeShapeType="1"/>
            </p:cNvSpPr>
            <p:nvPr/>
          </p:nvSpPr>
          <p:spPr bwMode="auto">
            <a:xfrm flipH="1" flipV="1">
              <a:off x="2572" y="189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27" name="Line 39"/>
            <p:cNvSpPr>
              <a:spLocks noChangeShapeType="1"/>
            </p:cNvSpPr>
            <p:nvPr/>
          </p:nvSpPr>
          <p:spPr bwMode="auto">
            <a:xfrm flipH="1" flipV="1">
              <a:off x="2570" y="2027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28" name="Line 40"/>
            <p:cNvSpPr>
              <a:spLocks noChangeShapeType="1"/>
            </p:cNvSpPr>
            <p:nvPr/>
          </p:nvSpPr>
          <p:spPr bwMode="auto">
            <a:xfrm flipV="1">
              <a:off x="2570" y="195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29" name="Line 41"/>
            <p:cNvSpPr>
              <a:spLocks noChangeShapeType="1"/>
            </p:cNvSpPr>
            <p:nvPr/>
          </p:nvSpPr>
          <p:spPr bwMode="auto">
            <a:xfrm flipV="1">
              <a:off x="2574" y="182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30" name="Line 42"/>
            <p:cNvSpPr>
              <a:spLocks noChangeShapeType="1"/>
            </p:cNvSpPr>
            <p:nvPr/>
          </p:nvSpPr>
          <p:spPr bwMode="auto">
            <a:xfrm flipV="1">
              <a:off x="2576" y="1718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31" name="Line 43"/>
            <p:cNvSpPr>
              <a:spLocks noChangeShapeType="1"/>
            </p:cNvSpPr>
            <p:nvPr/>
          </p:nvSpPr>
          <p:spPr bwMode="auto">
            <a:xfrm flipV="1">
              <a:off x="2648" y="2099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8691" name="Text Box 44"/>
          <p:cNvSpPr txBox="1">
            <a:spLocks noChangeArrowheads="1"/>
          </p:cNvSpPr>
          <p:nvPr/>
        </p:nvSpPr>
        <p:spPr bwMode="auto">
          <a:xfrm>
            <a:off x="4127500" y="1143000"/>
            <a:ext cx="9366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V</a:t>
            </a:r>
            <a:r>
              <a:rPr kumimoji="0" lang="en-US" sz="3200" b="1" baseline="-25000">
                <a:solidFill>
                  <a:srgbClr val="FF0000"/>
                </a:solidFill>
              </a:rPr>
              <a:t>DD </a:t>
            </a:r>
            <a:endParaRPr kumimoji="0" lang="en-US" sz="3200" b="1">
              <a:solidFill>
                <a:srgbClr val="FF0000"/>
              </a:solidFill>
            </a:endParaRPr>
          </a:p>
        </p:txBody>
      </p:sp>
      <p:sp>
        <p:nvSpPr>
          <p:cNvPr id="28692" name="Oval 45"/>
          <p:cNvSpPr>
            <a:spLocks noChangeArrowheads="1"/>
          </p:cNvSpPr>
          <p:nvPr/>
        </p:nvSpPr>
        <p:spPr bwMode="auto">
          <a:xfrm>
            <a:off x="4416425" y="1762125"/>
            <a:ext cx="196850" cy="196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693" name="Line 46"/>
          <p:cNvSpPr>
            <a:spLocks noChangeShapeType="1"/>
          </p:cNvSpPr>
          <p:nvPr/>
        </p:nvSpPr>
        <p:spPr bwMode="auto">
          <a:xfrm>
            <a:off x="4514850" y="1974850"/>
            <a:ext cx="0" cy="260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8694" name="Group 47"/>
          <p:cNvGrpSpPr>
            <a:grpSpLocks/>
          </p:cNvGrpSpPr>
          <p:nvPr/>
        </p:nvGrpSpPr>
        <p:grpSpPr bwMode="auto">
          <a:xfrm>
            <a:off x="1044575" y="4137025"/>
            <a:ext cx="508000" cy="508000"/>
            <a:chOff x="454" y="2912"/>
            <a:chExt cx="320" cy="320"/>
          </a:xfrm>
        </p:grpSpPr>
        <p:sp>
          <p:nvSpPr>
            <p:cNvPr id="28721" name="Oval 48"/>
            <p:cNvSpPr>
              <a:spLocks noChangeArrowheads="1"/>
            </p:cNvSpPr>
            <p:nvPr/>
          </p:nvSpPr>
          <p:spPr bwMode="auto">
            <a:xfrm>
              <a:off x="454" y="2912"/>
              <a:ext cx="320" cy="32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8722" name="Group 49"/>
            <p:cNvGrpSpPr>
              <a:grpSpLocks/>
            </p:cNvGrpSpPr>
            <p:nvPr/>
          </p:nvGrpSpPr>
          <p:grpSpPr bwMode="auto">
            <a:xfrm>
              <a:off x="524" y="3002"/>
              <a:ext cx="186" cy="150"/>
              <a:chOff x="524" y="3002"/>
              <a:chExt cx="186" cy="150"/>
            </a:xfrm>
          </p:grpSpPr>
          <p:sp>
            <p:nvSpPr>
              <p:cNvPr id="28723" name="Freeform 50"/>
              <p:cNvSpPr>
                <a:spLocks noChangeArrowheads="1"/>
              </p:cNvSpPr>
              <p:nvPr/>
            </p:nvSpPr>
            <p:spPr bwMode="auto">
              <a:xfrm>
                <a:off x="524" y="3002"/>
                <a:ext cx="92" cy="74"/>
              </a:xfrm>
              <a:custGeom>
                <a:avLst/>
                <a:gdLst>
                  <a:gd name="T0" fmla="*/ 8 w 1066"/>
                  <a:gd name="T1" fmla="*/ 5 h 1065"/>
                  <a:gd name="T2" fmla="*/ 6 w 1066"/>
                  <a:gd name="T3" fmla="*/ 1 h 1065"/>
                  <a:gd name="T4" fmla="*/ 4 w 1066"/>
                  <a:gd name="T5" fmla="*/ 0 h 1065"/>
                  <a:gd name="T6" fmla="*/ 2 w 1066"/>
                  <a:gd name="T7" fmla="*/ 1 h 1065"/>
                  <a:gd name="T8" fmla="*/ 0 w 1066"/>
                  <a:gd name="T9" fmla="*/ 5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724" name="Freeform 51"/>
              <p:cNvSpPr>
                <a:spLocks noChangeArrowheads="1"/>
              </p:cNvSpPr>
              <p:nvPr/>
            </p:nvSpPr>
            <p:spPr bwMode="auto">
              <a:xfrm flipV="1">
                <a:off x="617" y="3076"/>
                <a:ext cx="92" cy="74"/>
              </a:xfrm>
              <a:custGeom>
                <a:avLst/>
                <a:gdLst>
                  <a:gd name="T0" fmla="*/ 8 w 1066"/>
                  <a:gd name="T1" fmla="*/ 5 h 1065"/>
                  <a:gd name="T2" fmla="*/ 6 w 1066"/>
                  <a:gd name="T3" fmla="*/ 1 h 1065"/>
                  <a:gd name="T4" fmla="*/ 4 w 1066"/>
                  <a:gd name="T5" fmla="*/ 0 h 1065"/>
                  <a:gd name="T6" fmla="*/ 2 w 1066"/>
                  <a:gd name="T7" fmla="*/ 1 h 1065"/>
                  <a:gd name="T8" fmla="*/ 0 w 1066"/>
                  <a:gd name="T9" fmla="*/ 5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28695" name="Line 52"/>
          <p:cNvSpPr>
            <a:spLocks noChangeShapeType="1"/>
          </p:cNvSpPr>
          <p:nvPr/>
        </p:nvSpPr>
        <p:spPr bwMode="auto">
          <a:xfrm flipH="1">
            <a:off x="4527550" y="5076825"/>
            <a:ext cx="0" cy="492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96" name="Line 53"/>
          <p:cNvSpPr>
            <a:spLocks noChangeShapeType="1"/>
          </p:cNvSpPr>
          <p:nvPr/>
        </p:nvSpPr>
        <p:spPr bwMode="auto">
          <a:xfrm>
            <a:off x="2965450" y="4762500"/>
            <a:ext cx="0" cy="5937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97" name="Line 54"/>
          <p:cNvSpPr>
            <a:spLocks noChangeShapeType="1"/>
          </p:cNvSpPr>
          <p:nvPr/>
        </p:nvSpPr>
        <p:spPr bwMode="auto">
          <a:xfrm>
            <a:off x="2936875" y="3851275"/>
            <a:ext cx="0" cy="27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98" name="Line 55"/>
          <p:cNvSpPr>
            <a:spLocks noChangeShapeType="1"/>
          </p:cNvSpPr>
          <p:nvPr/>
        </p:nvSpPr>
        <p:spPr bwMode="auto">
          <a:xfrm flipH="1" flipV="1">
            <a:off x="1292225" y="3844925"/>
            <a:ext cx="7556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99" name="Line 56"/>
          <p:cNvSpPr>
            <a:spLocks noChangeShapeType="1"/>
          </p:cNvSpPr>
          <p:nvPr/>
        </p:nvSpPr>
        <p:spPr bwMode="auto">
          <a:xfrm>
            <a:off x="1308100" y="3838575"/>
            <a:ext cx="0" cy="27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700" name="Line 57"/>
          <p:cNvSpPr>
            <a:spLocks noChangeShapeType="1"/>
          </p:cNvSpPr>
          <p:nvPr/>
        </p:nvSpPr>
        <p:spPr bwMode="auto">
          <a:xfrm>
            <a:off x="1285875" y="4660900"/>
            <a:ext cx="0" cy="27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701" name="Text Box 58"/>
          <p:cNvSpPr txBox="1">
            <a:spLocks noChangeArrowheads="1"/>
          </p:cNvSpPr>
          <p:nvPr/>
        </p:nvSpPr>
        <p:spPr bwMode="auto">
          <a:xfrm>
            <a:off x="3133725" y="4162425"/>
            <a:ext cx="68738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R</a:t>
            </a:r>
            <a:r>
              <a:rPr kumimoji="0" lang="en-US" sz="3200" b="1" baseline="-25000">
                <a:solidFill>
                  <a:srgbClr val="FF0000"/>
                </a:solidFill>
              </a:rPr>
              <a:t>G</a:t>
            </a:r>
            <a:endParaRPr kumimoji="0" lang="en-US" sz="3200" b="1">
              <a:solidFill>
                <a:srgbClr val="FF0000"/>
              </a:solidFill>
            </a:endParaRPr>
          </a:p>
        </p:txBody>
      </p:sp>
      <p:sp>
        <p:nvSpPr>
          <p:cNvPr id="28702" name="Text Box 59"/>
          <p:cNvSpPr txBox="1">
            <a:spLocks noChangeArrowheads="1"/>
          </p:cNvSpPr>
          <p:nvPr/>
        </p:nvSpPr>
        <p:spPr bwMode="auto">
          <a:xfrm>
            <a:off x="1806575" y="4051300"/>
            <a:ext cx="6731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C</a:t>
            </a:r>
            <a:r>
              <a:rPr kumimoji="0" lang="en-US" sz="3200" b="1" baseline="-25000">
                <a:solidFill>
                  <a:srgbClr val="FF0000"/>
                </a:solidFill>
              </a:rPr>
              <a:t>C</a:t>
            </a:r>
            <a:endParaRPr kumimoji="0" lang="en-US" sz="3200" b="1">
              <a:solidFill>
                <a:srgbClr val="FF0000"/>
              </a:solidFill>
            </a:endParaRPr>
          </a:p>
        </p:txBody>
      </p:sp>
      <p:sp>
        <p:nvSpPr>
          <p:cNvPr id="28703" name="Text Box 60"/>
          <p:cNvSpPr txBox="1">
            <a:spLocks noChangeArrowheads="1"/>
          </p:cNvSpPr>
          <p:nvPr/>
        </p:nvSpPr>
        <p:spPr bwMode="auto">
          <a:xfrm>
            <a:off x="4638675" y="2251075"/>
            <a:ext cx="72548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R</a:t>
            </a:r>
            <a:r>
              <a:rPr kumimoji="0" lang="en-US" sz="3200" b="1" baseline="-25000">
                <a:solidFill>
                  <a:srgbClr val="FF0000"/>
                </a:solidFill>
              </a:rPr>
              <a:t>L </a:t>
            </a:r>
            <a:endParaRPr kumimoji="0" lang="en-US" sz="3200" b="1">
              <a:solidFill>
                <a:srgbClr val="FF0000"/>
              </a:solidFill>
            </a:endParaRPr>
          </a:p>
        </p:txBody>
      </p: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4425950" y="4425950"/>
            <a:ext cx="247650" cy="654050"/>
            <a:chOff x="2584" y="3094"/>
            <a:chExt cx="156" cy="412"/>
          </a:xfrm>
        </p:grpSpPr>
        <p:sp>
          <p:nvSpPr>
            <p:cNvPr id="28714" name="Line 62"/>
            <p:cNvSpPr>
              <a:spLocks noChangeShapeType="1"/>
            </p:cNvSpPr>
            <p:nvPr/>
          </p:nvSpPr>
          <p:spPr bwMode="auto">
            <a:xfrm flipH="1" flipV="1">
              <a:off x="2588" y="313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15" name="Line 63"/>
            <p:cNvSpPr>
              <a:spLocks noChangeShapeType="1"/>
            </p:cNvSpPr>
            <p:nvPr/>
          </p:nvSpPr>
          <p:spPr bwMode="auto">
            <a:xfrm flipH="1" flipV="1">
              <a:off x="2586" y="327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16" name="Line 64"/>
            <p:cNvSpPr>
              <a:spLocks noChangeShapeType="1"/>
            </p:cNvSpPr>
            <p:nvPr/>
          </p:nvSpPr>
          <p:spPr bwMode="auto">
            <a:xfrm flipH="1" flipV="1">
              <a:off x="2584" y="340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17" name="Line 65"/>
            <p:cNvSpPr>
              <a:spLocks noChangeShapeType="1"/>
            </p:cNvSpPr>
            <p:nvPr/>
          </p:nvSpPr>
          <p:spPr bwMode="auto">
            <a:xfrm flipV="1">
              <a:off x="2584" y="333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18" name="Line 66"/>
            <p:cNvSpPr>
              <a:spLocks noChangeShapeType="1"/>
            </p:cNvSpPr>
            <p:nvPr/>
          </p:nvSpPr>
          <p:spPr bwMode="auto">
            <a:xfrm flipV="1">
              <a:off x="2588" y="320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19" name="Line 67"/>
            <p:cNvSpPr>
              <a:spLocks noChangeShapeType="1"/>
            </p:cNvSpPr>
            <p:nvPr/>
          </p:nvSpPr>
          <p:spPr bwMode="auto">
            <a:xfrm flipV="1">
              <a:off x="2590" y="309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20" name="Line 68"/>
            <p:cNvSpPr>
              <a:spLocks noChangeShapeType="1"/>
            </p:cNvSpPr>
            <p:nvPr/>
          </p:nvSpPr>
          <p:spPr bwMode="auto">
            <a:xfrm flipV="1">
              <a:off x="2662" y="347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8705" name="Text Box 69"/>
          <p:cNvSpPr txBox="1">
            <a:spLocks noChangeArrowheads="1"/>
          </p:cNvSpPr>
          <p:nvPr/>
        </p:nvSpPr>
        <p:spPr bwMode="auto">
          <a:xfrm>
            <a:off x="4651375" y="4511675"/>
            <a:ext cx="62706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R</a:t>
            </a:r>
            <a:r>
              <a:rPr kumimoji="0" lang="en-US" sz="3200" b="1" baseline="-25000">
                <a:solidFill>
                  <a:srgbClr val="FF0000"/>
                </a:solidFill>
              </a:rPr>
              <a:t>S</a:t>
            </a:r>
            <a:endParaRPr kumimoji="0" lang="en-US" sz="3200" b="1">
              <a:solidFill>
                <a:srgbClr val="FF0000"/>
              </a:solidFill>
            </a:endParaRPr>
          </a:p>
        </p:txBody>
      </p:sp>
      <p:sp>
        <p:nvSpPr>
          <p:cNvPr id="28706" name="Text Box 70"/>
          <p:cNvSpPr txBox="1">
            <a:spLocks noChangeArrowheads="1"/>
          </p:cNvSpPr>
          <p:nvPr/>
        </p:nvSpPr>
        <p:spPr bwMode="auto">
          <a:xfrm>
            <a:off x="5175250" y="2270125"/>
            <a:ext cx="132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= 5  k</a:t>
            </a:r>
            <a:r>
              <a:rPr kumimoji="0" lang="en-US" sz="2800" b="1">
                <a:latin typeface="Symbol" pitchFamily="18" charset="2"/>
              </a:rPr>
              <a:t>W</a:t>
            </a:r>
            <a:endParaRPr kumimoji="0" lang="en-US" sz="2800" b="1"/>
          </a:p>
        </p:txBody>
      </p:sp>
      <p:sp>
        <p:nvSpPr>
          <p:cNvPr id="28707" name="Text Box 71"/>
          <p:cNvSpPr txBox="1">
            <a:spLocks noChangeArrowheads="1"/>
          </p:cNvSpPr>
          <p:nvPr/>
        </p:nvSpPr>
        <p:spPr bwMode="auto">
          <a:xfrm>
            <a:off x="5178425" y="4552950"/>
            <a:ext cx="13890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= 800 </a:t>
            </a:r>
            <a:r>
              <a:rPr kumimoji="0" lang="en-US" sz="2800" b="1">
                <a:latin typeface="Symbol" pitchFamily="18" charset="2"/>
              </a:rPr>
              <a:t>W</a:t>
            </a:r>
            <a:endParaRPr kumimoji="0" lang="en-US" sz="2800" b="1"/>
          </a:p>
        </p:txBody>
      </p:sp>
      <p:sp>
        <p:nvSpPr>
          <p:cNvPr id="28708" name="Text Box 72"/>
          <p:cNvSpPr txBox="1">
            <a:spLocks noChangeArrowheads="1"/>
          </p:cNvSpPr>
          <p:nvPr/>
        </p:nvSpPr>
        <p:spPr bwMode="auto">
          <a:xfrm>
            <a:off x="663575" y="250825"/>
            <a:ext cx="78422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2000" dirty="0">
                <a:latin typeface="Calibri" pitchFamily="34" charset="0"/>
              </a:rPr>
              <a:t>A </a:t>
            </a:r>
            <a:r>
              <a:rPr kumimoji="0" lang="en-US" sz="2000" dirty="0" err="1">
                <a:latin typeface="Calibri" pitchFamily="34" charset="0"/>
              </a:rPr>
              <a:t>taxa</a:t>
            </a:r>
            <a:r>
              <a:rPr kumimoji="0" lang="en-US" sz="2000" dirty="0">
                <a:latin typeface="Calibri" pitchFamily="34" charset="0"/>
              </a:rPr>
              <a:t> de </a:t>
            </a:r>
            <a:r>
              <a:rPr kumimoji="0" lang="en-US" sz="2000" dirty="0" err="1">
                <a:latin typeface="Calibri" pitchFamily="34" charset="0"/>
              </a:rPr>
              <a:t>realimentação</a:t>
            </a:r>
            <a:r>
              <a:rPr kumimoji="0" lang="en-US" sz="2000" dirty="0">
                <a:latin typeface="Calibri" pitchFamily="34" charset="0"/>
              </a:rPr>
              <a:t> (B) </a:t>
            </a:r>
            <a:r>
              <a:rPr kumimoji="0" lang="en-US" sz="2000" dirty="0" err="1">
                <a:latin typeface="Calibri" pitchFamily="34" charset="0"/>
              </a:rPr>
              <a:t>para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este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 smtClean="0">
                <a:latin typeface="Calibri" pitchFamily="34" charset="0"/>
              </a:rPr>
              <a:t>circuito</a:t>
            </a:r>
            <a:r>
              <a:rPr kumimoji="0" lang="en-US" sz="2000" dirty="0" smtClean="0">
                <a:latin typeface="Calibri" pitchFamily="34" charset="0"/>
              </a:rPr>
              <a:t> é </a:t>
            </a:r>
            <a:r>
              <a:rPr kumimoji="0" lang="en-US" sz="2000" dirty="0" err="1">
                <a:latin typeface="Calibri" pitchFamily="34" charset="0"/>
              </a:rPr>
              <a:t>fácil</a:t>
            </a:r>
            <a:r>
              <a:rPr kumimoji="0" lang="en-US" sz="2000" dirty="0">
                <a:latin typeface="Calibri" pitchFamily="34" charset="0"/>
              </a:rPr>
              <a:t> de </a:t>
            </a:r>
            <a:r>
              <a:rPr kumimoji="0" lang="en-US" sz="2000" dirty="0" err="1">
                <a:latin typeface="Calibri" pitchFamily="34" charset="0"/>
              </a:rPr>
              <a:t>determinar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uma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vez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que</a:t>
            </a:r>
            <a:r>
              <a:rPr kumimoji="0" lang="en-US" sz="2000" dirty="0">
                <a:latin typeface="Calibri" pitchFamily="34" charset="0"/>
              </a:rPr>
              <a:t> as </a:t>
            </a:r>
            <a:r>
              <a:rPr kumimoji="0" lang="en-US" sz="2000" dirty="0" err="1">
                <a:latin typeface="Calibri" pitchFamily="34" charset="0"/>
              </a:rPr>
              <a:t>correntes</a:t>
            </a:r>
            <a:r>
              <a:rPr kumimoji="0" lang="en-US" sz="2000" dirty="0">
                <a:latin typeface="Calibri" pitchFamily="34" charset="0"/>
              </a:rPr>
              <a:t> da </a:t>
            </a:r>
            <a:r>
              <a:rPr kumimoji="0" lang="en-US" sz="2000" dirty="0" err="1" smtClean="0">
                <a:latin typeface="Calibri" pitchFamily="34" charset="0"/>
              </a:rPr>
              <a:t>fonte</a:t>
            </a:r>
            <a:r>
              <a:rPr kumimoji="0" lang="en-US" sz="2000" dirty="0" smtClean="0">
                <a:latin typeface="Calibri" pitchFamily="34" charset="0"/>
              </a:rPr>
              <a:t>  </a:t>
            </a:r>
            <a:r>
              <a:rPr kumimoji="0" lang="en-US" sz="2000" dirty="0">
                <a:latin typeface="Calibri" pitchFamily="34" charset="0"/>
              </a:rPr>
              <a:t>e do </a:t>
            </a:r>
            <a:r>
              <a:rPr kumimoji="0" lang="en-US" sz="2000" dirty="0" err="1">
                <a:latin typeface="Calibri" pitchFamily="34" charset="0"/>
              </a:rPr>
              <a:t>dreno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são</a:t>
            </a:r>
            <a:r>
              <a:rPr kumimoji="0" lang="en-US" sz="2000" dirty="0">
                <a:latin typeface="Calibri" pitchFamily="34" charset="0"/>
              </a:rPr>
              <a:t> as </a:t>
            </a:r>
            <a:r>
              <a:rPr kumimoji="0" lang="en-US" sz="2000" dirty="0" err="1" smtClean="0">
                <a:latin typeface="Calibri" pitchFamily="34" charset="0"/>
              </a:rPr>
              <a:t>mesmas</a:t>
            </a:r>
            <a:r>
              <a:rPr kumimoji="0" lang="en-US" sz="2000" dirty="0" smtClean="0">
                <a:latin typeface="Calibri" pitchFamily="34" charset="0"/>
              </a:rPr>
              <a:t>.</a:t>
            </a:r>
            <a:endParaRPr kumimoji="0" lang="en-US" sz="2000" dirty="0">
              <a:latin typeface="Calibri" pitchFamily="34" charset="0"/>
            </a:endParaRPr>
          </a:p>
        </p:txBody>
      </p:sp>
      <p:sp>
        <p:nvSpPr>
          <p:cNvPr id="28709" name="Text Box 73"/>
          <p:cNvSpPr txBox="1">
            <a:spLocks noChangeArrowheads="1"/>
          </p:cNvSpPr>
          <p:nvPr/>
        </p:nvSpPr>
        <p:spPr bwMode="auto">
          <a:xfrm>
            <a:off x="5581650" y="3409950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B = </a:t>
            </a:r>
          </a:p>
        </p:txBody>
      </p:sp>
      <p:sp>
        <p:nvSpPr>
          <p:cNvPr id="28710" name="Text Box 74"/>
          <p:cNvSpPr txBox="1">
            <a:spLocks noChangeArrowheads="1"/>
          </p:cNvSpPr>
          <p:nvPr/>
        </p:nvSpPr>
        <p:spPr bwMode="auto">
          <a:xfrm>
            <a:off x="6445250" y="3130550"/>
            <a:ext cx="1098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800 </a:t>
            </a:r>
            <a:r>
              <a:rPr kumimoji="0" lang="en-US" sz="2800" b="1">
                <a:latin typeface="Symbol" pitchFamily="18" charset="2"/>
              </a:rPr>
              <a:t>W</a:t>
            </a:r>
            <a:endParaRPr kumimoji="0" lang="en-US" sz="2800" b="1"/>
          </a:p>
        </p:txBody>
      </p:sp>
      <p:sp>
        <p:nvSpPr>
          <p:cNvPr id="28711" name="Text Box 75"/>
          <p:cNvSpPr txBox="1">
            <a:spLocks noChangeArrowheads="1"/>
          </p:cNvSpPr>
          <p:nvPr/>
        </p:nvSpPr>
        <p:spPr bwMode="auto">
          <a:xfrm>
            <a:off x="6505575" y="3679825"/>
            <a:ext cx="939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5 k</a:t>
            </a:r>
            <a:r>
              <a:rPr kumimoji="0" lang="en-US" sz="2800" b="1">
                <a:latin typeface="Symbol" pitchFamily="18" charset="2"/>
              </a:rPr>
              <a:t>W</a:t>
            </a:r>
            <a:endParaRPr kumimoji="0" lang="en-US" sz="2800" b="1"/>
          </a:p>
        </p:txBody>
      </p:sp>
      <p:sp>
        <p:nvSpPr>
          <p:cNvPr id="28712" name="Line 76"/>
          <p:cNvSpPr>
            <a:spLocks noChangeShapeType="1"/>
          </p:cNvSpPr>
          <p:nvPr/>
        </p:nvSpPr>
        <p:spPr bwMode="auto">
          <a:xfrm flipV="1">
            <a:off x="6350000" y="3683000"/>
            <a:ext cx="1247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713" name="Text Box 77"/>
          <p:cNvSpPr txBox="1">
            <a:spLocks noChangeArrowheads="1"/>
          </p:cNvSpPr>
          <p:nvPr/>
        </p:nvSpPr>
        <p:spPr bwMode="auto">
          <a:xfrm>
            <a:off x="7658100" y="3425825"/>
            <a:ext cx="1108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= 0,16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0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044950" y="749300"/>
            <a:ext cx="1708150" cy="901700"/>
          </a:xfrm>
          <a:prstGeom prst="rect">
            <a:avLst/>
          </a:prstGeom>
          <a:solidFill>
            <a:srgbClr val="CCCC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CCFF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365625" y="1177925"/>
            <a:ext cx="1146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AB +1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629150" y="688975"/>
            <a:ext cx="4397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A</a:t>
            </a: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flipV="1">
            <a:off x="4314825" y="1177925"/>
            <a:ext cx="1133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V="1">
            <a:off x="1174750" y="1168400"/>
            <a:ext cx="2873375" cy="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V="1">
            <a:off x="5842000" y="1143000"/>
            <a:ext cx="2035175" cy="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95250" y="869950"/>
            <a:ext cx="1209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V</a:t>
            </a:r>
            <a:r>
              <a:rPr kumimoji="0" lang="en-US" sz="2800" b="1" baseline="-25000"/>
              <a:t>entrada</a:t>
            </a:r>
            <a:endParaRPr kumimoji="0" lang="en-US" sz="2800" b="1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7839075" y="866775"/>
            <a:ext cx="976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V</a:t>
            </a:r>
            <a:r>
              <a:rPr kumimoji="0" lang="en-US" sz="2800" b="1" baseline="-25000"/>
              <a:t>saída</a:t>
            </a:r>
            <a:endParaRPr kumimoji="0" lang="en-US" sz="2800" b="1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2124075" y="1771650"/>
            <a:ext cx="48450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Use o modelo simplificado: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828675" y="3787775"/>
            <a:ext cx="3905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A</a:t>
            </a:r>
            <a:r>
              <a:rPr kumimoji="0" lang="en-US" sz="2800" b="1" baseline="-25000"/>
              <a:t>(</a:t>
            </a:r>
            <a:r>
              <a:rPr kumimoji="0" lang="en-US" b="1" baseline="-25000"/>
              <a:t>COM REALIMENTAÇÃO NEG.</a:t>
            </a:r>
            <a:r>
              <a:rPr kumimoji="0" lang="en-US" sz="2800" b="1" baseline="-25000"/>
              <a:t> )</a:t>
            </a:r>
            <a:r>
              <a:rPr kumimoji="0" lang="en-US" sz="2800" b="1"/>
              <a:t> =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5454650" y="3533775"/>
            <a:ext cx="360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8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4664075" y="4060825"/>
            <a:ext cx="2038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(8)(0,16) + 1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4762500" y="4038600"/>
            <a:ext cx="18383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6645275" y="3765550"/>
            <a:ext cx="1108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= 3,51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17"/>
          <p:cNvSpPr txBox="1">
            <a:spLocks noChangeArrowheads="1"/>
          </p:cNvSpPr>
          <p:nvPr/>
        </p:nvSpPr>
        <p:spPr bwMode="auto">
          <a:xfrm>
            <a:off x="778214" y="1613170"/>
            <a:ext cx="626461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Acoplamento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do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amplificador</a:t>
            </a:r>
            <a:endParaRPr kumimoji="0"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Ganho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tensão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estágios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acoplados</a:t>
            </a:r>
            <a:endParaRPr kumimoji="0"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Amplificadores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com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transistores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de </a:t>
            </a:r>
            <a:r>
              <a:rPr kumimoji="0"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efeito</a:t>
            </a:r>
            <a:r>
              <a:rPr kumimoji="0"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de campo (FETs)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Realimentação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negativa</a:t>
            </a:r>
            <a:endParaRPr kumimoji="0"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Resposta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</a:t>
            </a:r>
            <a:r>
              <a:rPr kumimoji="0"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frequência</a:t>
            </a:r>
            <a:endParaRPr kumimoji="0"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endParaRPr kumimoji="0"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3076" name="Text Box 18"/>
          <p:cNvSpPr txBox="1">
            <a:spLocks noChangeArrowheads="1"/>
          </p:cNvSpPr>
          <p:nvPr/>
        </p:nvSpPr>
        <p:spPr bwMode="auto">
          <a:xfrm>
            <a:off x="3100556" y="333983"/>
            <a:ext cx="28332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600">
                <a:solidFill>
                  <a:srgbClr val="FF0000"/>
                </a:solidFill>
                <a:latin typeface="Calibri" pitchFamily="34" charset="0"/>
              </a:rPr>
              <a:t>INTRODUÇÃO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060950" y="4400550"/>
            <a:ext cx="1930400" cy="1136650"/>
            <a:chOff x="2648" y="3102"/>
            <a:chExt cx="1216" cy="716"/>
          </a:xfrm>
        </p:grpSpPr>
        <p:sp>
          <p:nvSpPr>
            <p:cNvPr id="30792" name="Line 3"/>
            <p:cNvSpPr>
              <a:spLocks noChangeShapeType="1"/>
            </p:cNvSpPr>
            <p:nvPr/>
          </p:nvSpPr>
          <p:spPr bwMode="auto">
            <a:xfrm>
              <a:off x="2648" y="3102"/>
              <a:ext cx="682" cy="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93" name="Line 4"/>
            <p:cNvSpPr>
              <a:spLocks noChangeShapeType="1"/>
            </p:cNvSpPr>
            <p:nvPr/>
          </p:nvSpPr>
          <p:spPr bwMode="auto">
            <a:xfrm>
              <a:off x="2650" y="3818"/>
              <a:ext cx="682" cy="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30794" name="Group 5"/>
            <p:cNvGrpSpPr>
              <a:grpSpLocks/>
            </p:cNvGrpSpPr>
            <p:nvPr/>
          </p:nvGrpSpPr>
          <p:grpSpPr bwMode="auto">
            <a:xfrm rot="-5400002">
              <a:off x="3263" y="3335"/>
              <a:ext cx="110" cy="305"/>
              <a:chOff x="3263" y="3336"/>
              <a:chExt cx="110" cy="305"/>
            </a:xfrm>
          </p:grpSpPr>
          <p:sp>
            <p:nvSpPr>
              <p:cNvPr id="30798" name="Line 6"/>
              <p:cNvSpPr>
                <a:spLocks noChangeShapeType="1"/>
              </p:cNvSpPr>
              <p:nvPr/>
            </p:nvSpPr>
            <p:spPr bwMode="auto">
              <a:xfrm>
                <a:off x="3373" y="3336"/>
                <a:ext cx="0" cy="305"/>
              </a:xfrm>
              <a:prstGeom prst="line">
                <a:avLst/>
              </a:pr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799" name="Freeform 7"/>
              <p:cNvSpPr>
                <a:spLocks noChangeArrowheads="1"/>
              </p:cNvSpPr>
              <p:nvPr/>
            </p:nvSpPr>
            <p:spPr bwMode="auto">
              <a:xfrm>
                <a:off x="3263" y="3336"/>
                <a:ext cx="54" cy="294"/>
              </a:xfrm>
              <a:custGeom>
                <a:avLst/>
                <a:gdLst>
                  <a:gd name="T0" fmla="*/ 0 w 97"/>
                  <a:gd name="T1" fmla="*/ 0 h 455"/>
                  <a:gd name="T2" fmla="*/ 26 w 97"/>
                  <a:gd name="T3" fmla="*/ 56 h 455"/>
                  <a:gd name="T4" fmla="*/ 26 w 97"/>
                  <a:gd name="T5" fmla="*/ 138 h 455"/>
                  <a:gd name="T6" fmla="*/ 3 w 97"/>
                  <a:gd name="T7" fmla="*/ 190 h 4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455"/>
                  <a:gd name="T14" fmla="*/ 97 w 97"/>
                  <a:gd name="T15" fmla="*/ 455 h 4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455">
                    <a:moveTo>
                      <a:pt x="0" y="0"/>
                    </a:moveTo>
                    <a:cubicBezTo>
                      <a:pt x="14" y="21"/>
                      <a:pt x="69" y="79"/>
                      <a:pt x="83" y="134"/>
                    </a:cubicBezTo>
                    <a:cubicBezTo>
                      <a:pt x="97" y="189"/>
                      <a:pt x="95" y="278"/>
                      <a:pt x="83" y="331"/>
                    </a:cubicBezTo>
                    <a:cubicBezTo>
                      <a:pt x="71" y="384"/>
                      <a:pt x="26" y="429"/>
                      <a:pt x="11" y="455"/>
                    </a:cubicBezTo>
                  </a:path>
                </a:pathLst>
              </a:cu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0795" name="Text Box 8"/>
            <p:cNvSpPr txBox="1">
              <a:spLocks noChangeArrowheads="1"/>
            </p:cNvSpPr>
            <p:nvPr/>
          </p:nvSpPr>
          <p:spPr bwMode="auto">
            <a:xfrm>
              <a:off x="3470" y="3312"/>
              <a:ext cx="395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3200" b="1">
                  <a:solidFill>
                    <a:srgbClr val="3333CC"/>
                  </a:solidFill>
                </a:rPr>
                <a:t>C</a:t>
              </a:r>
              <a:r>
                <a:rPr kumimoji="0" lang="en-US" sz="3200" b="1" baseline="-25000">
                  <a:solidFill>
                    <a:srgbClr val="3333CC"/>
                  </a:solidFill>
                </a:rPr>
                <a:t>S</a:t>
              </a:r>
              <a:endParaRPr kumimoji="0" lang="en-US" sz="3200" b="1">
                <a:solidFill>
                  <a:srgbClr val="3333CC"/>
                </a:solidFill>
              </a:endParaRPr>
            </a:p>
          </p:txBody>
        </p:sp>
        <p:sp>
          <p:nvSpPr>
            <p:cNvPr id="30796" name="Line 9"/>
            <p:cNvSpPr>
              <a:spLocks noChangeShapeType="1"/>
            </p:cNvSpPr>
            <p:nvPr/>
          </p:nvSpPr>
          <p:spPr bwMode="auto">
            <a:xfrm flipH="1" flipV="1">
              <a:off x="3312" y="3506"/>
              <a:ext cx="0" cy="31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97" name="Line 10"/>
            <p:cNvSpPr>
              <a:spLocks noChangeShapeType="1"/>
            </p:cNvSpPr>
            <p:nvPr/>
          </p:nvSpPr>
          <p:spPr bwMode="auto">
            <a:xfrm flipH="1" flipV="1">
              <a:off x="3312" y="3114"/>
              <a:ext cx="0" cy="31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0723" name="Line 11"/>
          <p:cNvSpPr>
            <a:spLocks noChangeShapeType="1"/>
          </p:cNvSpPr>
          <p:nvPr/>
        </p:nvSpPr>
        <p:spPr bwMode="auto">
          <a:xfrm flipH="1">
            <a:off x="4692650" y="3502025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724" name="Oval 12"/>
          <p:cNvSpPr>
            <a:spLocks noChangeArrowheads="1"/>
          </p:cNvSpPr>
          <p:nvPr/>
        </p:nvSpPr>
        <p:spPr bwMode="auto">
          <a:xfrm>
            <a:off x="4340225" y="3340100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25" name="Line 13"/>
          <p:cNvSpPr>
            <a:spLocks noChangeShapeType="1"/>
          </p:cNvSpPr>
          <p:nvPr/>
        </p:nvSpPr>
        <p:spPr bwMode="auto">
          <a:xfrm flipH="1">
            <a:off x="2657475" y="3813175"/>
            <a:ext cx="20288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726" name="AutoShape 14"/>
          <p:cNvSpPr>
            <a:spLocks noChangeArrowheads="1"/>
          </p:cNvSpPr>
          <p:nvPr/>
        </p:nvSpPr>
        <p:spPr bwMode="auto">
          <a:xfrm rot="5400000">
            <a:off x="4457700" y="3692525"/>
            <a:ext cx="228600" cy="228600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27" name="Line 15"/>
          <p:cNvSpPr>
            <a:spLocks noChangeShapeType="1"/>
          </p:cNvSpPr>
          <p:nvPr/>
        </p:nvSpPr>
        <p:spPr bwMode="auto">
          <a:xfrm>
            <a:off x="4705350" y="3625850"/>
            <a:ext cx="393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728" name="Line 16"/>
          <p:cNvSpPr>
            <a:spLocks noChangeShapeType="1"/>
          </p:cNvSpPr>
          <p:nvPr/>
        </p:nvSpPr>
        <p:spPr bwMode="auto">
          <a:xfrm>
            <a:off x="4699000" y="3984625"/>
            <a:ext cx="393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729" name="Line 17"/>
          <p:cNvSpPr>
            <a:spLocks noChangeShapeType="1"/>
          </p:cNvSpPr>
          <p:nvPr/>
        </p:nvSpPr>
        <p:spPr bwMode="auto">
          <a:xfrm rot="16199998">
            <a:off x="4867275" y="4184650"/>
            <a:ext cx="393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730" name="Line 18"/>
          <p:cNvSpPr>
            <a:spLocks noChangeShapeType="1"/>
          </p:cNvSpPr>
          <p:nvPr/>
        </p:nvSpPr>
        <p:spPr bwMode="auto">
          <a:xfrm rot="16199998">
            <a:off x="4683125" y="3228976"/>
            <a:ext cx="7715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731" name="Text Box 19"/>
          <p:cNvSpPr txBox="1">
            <a:spLocks noChangeArrowheads="1"/>
          </p:cNvSpPr>
          <p:nvPr/>
        </p:nvSpPr>
        <p:spPr bwMode="auto">
          <a:xfrm>
            <a:off x="5121275" y="2905125"/>
            <a:ext cx="4397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D</a:t>
            </a:r>
          </a:p>
        </p:txBody>
      </p:sp>
      <p:sp>
        <p:nvSpPr>
          <p:cNvPr id="30732" name="Text Box 20"/>
          <p:cNvSpPr txBox="1">
            <a:spLocks noChangeArrowheads="1"/>
          </p:cNvSpPr>
          <p:nvPr/>
        </p:nvSpPr>
        <p:spPr bwMode="auto">
          <a:xfrm>
            <a:off x="3867150" y="3267075"/>
            <a:ext cx="4587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G</a:t>
            </a:r>
          </a:p>
        </p:txBody>
      </p:sp>
      <p:grpSp>
        <p:nvGrpSpPr>
          <p:cNvPr id="30733" name="Group 21"/>
          <p:cNvGrpSpPr>
            <a:grpSpLocks/>
          </p:cNvGrpSpPr>
          <p:nvPr/>
        </p:nvGrpSpPr>
        <p:grpSpPr bwMode="auto">
          <a:xfrm>
            <a:off x="3375025" y="4079875"/>
            <a:ext cx="247650" cy="654050"/>
            <a:chOff x="1586" y="2900"/>
            <a:chExt cx="156" cy="412"/>
          </a:xfrm>
        </p:grpSpPr>
        <p:sp>
          <p:nvSpPr>
            <p:cNvPr id="30785" name="Line 22"/>
            <p:cNvSpPr>
              <a:spLocks noChangeShapeType="1"/>
            </p:cNvSpPr>
            <p:nvPr/>
          </p:nvSpPr>
          <p:spPr bwMode="auto">
            <a:xfrm flipH="1" flipV="1">
              <a:off x="1590" y="2942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86" name="Line 23"/>
            <p:cNvSpPr>
              <a:spLocks noChangeShapeType="1"/>
            </p:cNvSpPr>
            <p:nvPr/>
          </p:nvSpPr>
          <p:spPr bwMode="auto">
            <a:xfrm flipH="1" flipV="1">
              <a:off x="1588" y="3076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87" name="Line 24"/>
            <p:cNvSpPr>
              <a:spLocks noChangeShapeType="1"/>
            </p:cNvSpPr>
            <p:nvPr/>
          </p:nvSpPr>
          <p:spPr bwMode="auto">
            <a:xfrm flipH="1" flipV="1">
              <a:off x="1586" y="321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88" name="Line 25"/>
            <p:cNvSpPr>
              <a:spLocks noChangeShapeType="1"/>
            </p:cNvSpPr>
            <p:nvPr/>
          </p:nvSpPr>
          <p:spPr bwMode="auto">
            <a:xfrm flipV="1">
              <a:off x="1586" y="314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89" name="Line 26"/>
            <p:cNvSpPr>
              <a:spLocks noChangeShapeType="1"/>
            </p:cNvSpPr>
            <p:nvPr/>
          </p:nvSpPr>
          <p:spPr bwMode="auto">
            <a:xfrm flipV="1">
              <a:off x="1590" y="3006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90" name="Line 27"/>
            <p:cNvSpPr>
              <a:spLocks noChangeShapeType="1"/>
            </p:cNvSpPr>
            <p:nvPr/>
          </p:nvSpPr>
          <p:spPr bwMode="auto">
            <a:xfrm flipV="1">
              <a:off x="1592" y="2900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91" name="Line 28"/>
            <p:cNvSpPr>
              <a:spLocks noChangeShapeType="1"/>
            </p:cNvSpPr>
            <p:nvPr/>
          </p:nvSpPr>
          <p:spPr bwMode="auto">
            <a:xfrm flipV="1">
              <a:off x="1664" y="3282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0734" name="Group 29"/>
          <p:cNvGrpSpPr>
            <a:grpSpLocks/>
          </p:cNvGrpSpPr>
          <p:nvPr/>
        </p:nvGrpSpPr>
        <p:grpSpPr bwMode="auto">
          <a:xfrm>
            <a:off x="1444625" y="4927600"/>
            <a:ext cx="762000" cy="304800"/>
            <a:chOff x="370" y="3434"/>
            <a:chExt cx="480" cy="192"/>
          </a:xfrm>
        </p:grpSpPr>
        <p:sp>
          <p:nvSpPr>
            <p:cNvPr id="30782" name="Line 30"/>
            <p:cNvSpPr>
              <a:spLocks noChangeShapeType="1"/>
            </p:cNvSpPr>
            <p:nvPr/>
          </p:nvSpPr>
          <p:spPr bwMode="auto">
            <a:xfrm>
              <a:off x="370" y="3434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83" name="Line 31"/>
            <p:cNvSpPr>
              <a:spLocks noChangeShapeType="1"/>
            </p:cNvSpPr>
            <p:nvPr/>
          </p:nvSpPr>
          <p:spPr bwMode="auto">
            <a:xfrm>
              <a:off x="466" y="3530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84" name="Line 32"/>
            <p:cNvSpPr>
              <a:spLocks noChangeShapeType="1"/>
            </p:cNvSpPr>
            <p:nvPr/>
          </p:nvSpPr>
          <p:spPr bwMode="auto">
            <a:xfrm>
              <a:off x="562" y="3626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0735" name="Group 33"/>
          <p:cNvGrpSpPr>
            <a:grpSpLocks/>
          </p:cNvGrpSpPr>
          <p:nvPr/>
        </p:nvGrpSpPr>
        <p:grpSpPr bwMode="auto">
          <a:xfrm>
            <a:off x="3117850" y="5330825"/>
            <a:ext cx="762000" cy="304800"/>
            <a:chOff x="1424" y="3688"/>
            <a:chExt cx="480" cy="192"/>
          </a:xfrm>
        </p:grpSpPr>
        <p:sp>
          <p:nvSpPr>
            <p:cNvPr id="30779" name="Line 34"/>
            <p:cNvSpPr>
              <a:spLocks noChangeShapeType="1"/>
            </p:cNvSpPr>
            <p:nvPr/>
          </p:nvSpPr>
          <p:spPr bwMode="auto">
            <a:xfrm>
              <a:off x="1424" y="3688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80" name="Line 35"/>
            <p:cNvSpPr>
              <a:spLocks noChangeShapeType="1"/>
            </p:cNvSpPr>
            <p:nvPr/>
          </p:nvSpPr>
          <p:spPr bwMode="auto">
            <a:xfrm>
              <a:off x="1520" y="378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81" name="Line 36"/>
            <p:cNvSpPr>
              <a:spLocks noChangeShapeType="1"/>
            </p:cNvSpPr>
            <p:nvPr/>
          </p:nvSpPr>
          <p:spPr bwMode="auto">
            <a:xfrm>
              <a:off x="1616" y="3880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0736" name="Group 37"/>
          <p:cNvGrpSpPr>
            <a:grpSpLocks/>
          </p:cNvGrpSpPr>
          <p:nvPr/>
        </p:nvGrpSpPr>
        <p:grpSpPr bwMode="auto">
          <a:xfrm>
            <a:off x="4670425" y="5784850"/>
            <a:ext cx="762000" cy="304800"/>
            <a:chOff x="2402" y="3974"/>
            <a:chExt cx="480" cy="192"/>
          </a:xfrm>
        </p:grpSpPr>
        <p:sp>
          <p:nvSpPr>
            <p:cNvPr id="30776" name="Line 38"/>
            <p:cNvSpPr>
              <a:spLocks noChangeShapeType="1"/>
            </p:cNvSpPr>
            <p:nvPr/>
          </p:nvSpPr>
          <p:spPr bwMode="auto">
            <a:xfrm>
              <a:off x="2402" y="3974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77" name="Line 39"/>
            <p:cNvSpPr>
              <a:spLocks noChangeShapeType="1"/>
            </p:cNvSpPr>
            <p:nvPr/>
          </p:nvSpPr>
          <p:spPr bwMode="auto">
            <a:xfrm>
              <a:off x="2498" y="4070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78" name="Line 40"/>
            <p:cNvSpPr>
              <a:spLocks noChangeShapeType="1"/>
            </p:cNvSpPr>
            <p:nvPr/>
          </p:nvSpPr>
          <p:spPr bwMode="auto">
            <a:xfrm>
              <a:off x="2594" y="4166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0737" name="Group 41"/>
          <p:cNvGrpSpPr>
            <a:grpSpLocks/>
          </p:cNvGrpSpPr>
          <p:nvPr/>
        </p:nvGrpSpPr>
        <p:grpSpPr bwMode="auto">
          <a:xfrm rot="10799998">
            <a:off x="2584450" y="3556000"/>
            <a:ext cx="174625" cy="482600"/>
            <a:chOff x="1088" y="2570"/>
            <a:chExt cx="110" cy="304"/>
          </a:xfrm>
        </p:grpSpPr>
        <p:sp>
          <p:nvSpPr>
            <p:cNvPr id="30774" name="Line 42"/>
            <p:cNvSpPr>
              <a:spLocks noChangeShapeType="1"/>
            </p:cNvSpPr>
            <p:nvPr/>
          </p:nvSpPr>
          <p:spPr bwMode="auto">
            <a:xfrm>
              <a:off x="1198" y="2570"/>
              <a:ext cx="0" cy="3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75" name="Freeform 43"/>
            <p:cNvSpPr>
              <a:spLocks noChangeArrowheads="1"/>
            </p:cNvSpPr>
            <p:nvPr/>
          </p:nvSpPr>
          <p:spPr bwMode="auto">
            <a:xfrm>
              <a:off x="1088" y="2570"/>
              <a:ext cx="54" cy="294"/>
            </a:xfrm>
            <a:custGeom>
              <a:avLst/>
              <a:gdLst>
                <a:gd name="T0" fmla="*/ 0 w 97"/>
                <a:gd name="T1" fmla="*/ 0 h 455"/>
                <a:gd name="T2" fmla="*/ 26 w 97"/>
                <a:gd name="T3" fmla="*/ 56 h 455"/>
                <a:gd name="T4" fmla="*/ 26 w 97"/>
                <a:gd name="T5" fmla="*/ 138 h 455"/>
                <a:gd name="T6" fmla="*/ 3 w 97"/>
                <a:gd name="T7" fmla="*/ 190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0738" name="Group 44"/>
          <p:cNvGrpSpPr>
            <a:grpSpLocks/>
          </p:cNvGrpSpPr>
          <p:nvPr/>
        </p:nvGrpSpPr>
        <p:grpSpPr bwMode="auto">
          <a:xfrm>
            <a:off x="4937125" y="2203450"/>
            <a:ext cx="247650" cy="654050"/>
            <a:chOff x="2570" y="1718"/>
            <a:chExt cx="156" cy="412"/>
          </a:xfrm>
        </p:grpSpPr>
        <p:sp>
          <p:nvSpPr>
            <p:cNvPr id="30767" name="Line 45"/>
            <p:cNvSpPr>
              <a:spLocks noChangeShapeType="1"/>
            </p:cNvSpPr>
            <p:nvPr/>
          </p:nvSpPr>
          <p:spPr bwMode="auto">
            <a:xfrm flipH="1" flipV="1">
              <a:off x="2574" y="176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68" name="Line 46"/>
            <p:cNvSpPr>
              <a:spLocks noChangeShapeType="1"/>
            </p:cNvSpPr>
            <p:nvPr/>
          </p:nvSpPr>
          <p:spPr bwMode="auto">
            <a:xfrm flipH="1" flipV="1">
              <a:off x="2572" y="189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69" name="Line 47"/>
            <p:cNvSpPr>
              <a:spLocks noChangeShapeType="1"/>
            </p:cNvSpPr>
            <p:nvPr/>
          </p:nvSpPr>
          <p:spPr bwMode="auto">
            <a:xfrm flipH="1" flipV="1">
              <a:off x="2570" y="2027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70" name="Line 48"/>
            <p:cNvSpPr>
              <a:spLocks noChangeShapeType="1"/>
            </p:cNvSpPr>
            <p:nvPr/>
          </p:nvSpPr>
          <p:spPr bwMode="auto">
            <a:xfrm flipV="1">
              <a:off x="2570" y="195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71" name="Line 49"/>
            <p:cNvSpPr>
              <a:spLocks noChangeShapeType="1"/>
            </p:cNvSpPr>
            <p:nvPr/>
          </p:nvSpPr>
          <p:spPr bwMode="auto">
            <a:xfrm flipV="1">
              <a:off x="2574" y="182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72" name="Line 50"/>
            <p:cNvSpPr>
              <a:spLocks noChangeShapeType="1"/>
            </p:cNvSpPr>
            <p:nvPr/>
          </p:nvSpPr>
          <p:spPr bwMode="auto">
            <a:xfrm flipV="1">
              <a:off x="2576" y="1718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73" name="Line 51"/>
            <p:cNvSpPr>
              <a:spLocks noChangeShapeType="1"/>
            </p:cNvSpPr>
            <p:nvPr/>
          </p:nvSpPr>
          <p:spPr bwMode="auto">
            <a:xfrm flipV="1">
              <a:off x="2648" y="2099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0739" name="Text Box 52"/>
          <p:cNvSpPr txBox="1">
            <a:spLocks noChangeArrowheads="1"/>
          </p:cNvSpPr>
          <p:nvPr/>
        </p:nvSpPr>
        <p:spPr bwMode="auto">
          <a:xfrm>
            <a:off x="4660900" y="1104900"/>
            <a:ext cx="9366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V</a:t>
            </a:r>
            <a:r>
              <a:rPr kumimoji="0" lang="en-US" sz="3200" b="1" baseline="-25000">
                <a:solidFill>
                  <a:srgbClr val="FF0000"/>
                </a:solidFill>
              </a:rPr>
              <a:t>DD </a:t>
            </a:r>
            <a:endParaRPr kumimoji="0" lang="en-US" sz="3200" b="1">
              <a:solidFill>
                <a:srgbClr val="FF0000"/>
              </a:solidFill>
            </a:endParaRPr>
          </a:p>
        </p:txBody>
      </p:sp>
      <p:sp>
        <p:nvSpPr>
          <p:cNvPr id="30740" name="Oval 53"/>
          <p:cNvSpPr>
            <a:spLocks noChangeArrowheads="1"/>
          </p:cNvSpPr>
          <p:nvPr/>
        </p:nvSpPr>
        <p:spPr bwMode="auto">
          <a:xfrm>
            <a:off x="4949825" y="1724025"/>
            <a:ext cx="196850" cy="196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41" name="Line 54"/>
          <p:cNvSpPr>
            <a:spLocks noChangeShapeType="1"/>
          </p:cNvSpPr>
          <p:nvPr/>
        </p:nvSpPr>
        <p:spPr bwMode="auto">
          <a:xfrm>
            <a:off x="5048250" y="1936750"/>
            <a:ext cx="0" cy="260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30742" name="Group 55"/>
          <p:cNvGrpSpPr>
            <a:grpSpLocks/>
          </p:cNvGrpSpPr>
          <p:nvPr/>
        </p:nvGrpSpPr>
        <p:grpSpPr bwMode="auto">
          <a:xfrm>
            <a:off x="1577975" y="4098925"/>
            <a:ext cx="508000" cy="508000"/>
            <a:chOff x="454" y="2912"/>
            <a:chExt cx="320" cy="320"/>
          </a:xfrm>
        </p:grpSpPr>
        <p:sp>
          <p:nvSpPr>
            <p:cNvPr id="30763" name="Oval 56"/>
            <p:cNvSpPr>
              <a:spLocks noChangeArrowheads="1"/>
            </p:cNvSpPr>
            <p:nvPr/>
          </p:nvSpPr>
          <p:spPr bwMode="auto">
            <a:xfrm>
              <a:off x="454" y="2912"/>
              <a:ext cx="320" cy="32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0764" name="Group 57"/>
            <p:cNvGrpSpPr>
              <a:grpSpLocks/>
            </p:cNvGrpSpPr>
            <p:nvPr/>
          </p:nvGrpSpPr>
          <p:grpSpPr bwMode="auto">
            <a:xfrm>
              <a:off x="524" y="3002"/>
              <a:ext cx="186" cy="150"/>
              <a:chOff x="524" y="3002"/>
              <a:chExt cx="186" cy="150"/>
            </a:xfrm>
          </p:grpSpPr>
          <p:sp>
            <p:nvSpPr>
              <p:cNvPr id="30765" name="Freeform 58"/>
              <p:cNvSpPr>
                <a:spLocks noChangeArrowheads="1"/>
              </p:cNvSpPr>
              <p:nvPr/>
            </p:nvSpPr>
            <p:spPr bwMode="auto">
              <a:xfrm>
                <a:off x="524" y="3002"/>
                <a:ext cx="92" cy="74"/>
              </a:xfrm>
              <a:custGeom>
                <a:avLst/>
                <a:gdLst>
                  <a:gd name="T0" fmla="*/ 8 w 1066"/>
                  <a:gd name="T1" fmla="*/ 5 h 1065"/>
                  <a:gd name="T2" fmla="*/ 6 w 1066"/>
                  <a:gd name="T3" fmla="*/ 1 h 1065"/>
                  <a:gd name="T4" fmla="*/ 4 w 1066"/>
                  <a:gd name="T5" fmla="*/ 0 h 1065"/>
                  <a:gd name="T6" fmla="*/ 2 w 1066"/>
                  <a:gd name="T7" fmla="*/ 1 h 1065"/>
                  <a:gd name="T8" fmla="*/ 0 w 1066"/>
                  <a:gd name="T9" fmla="*/ 5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766" name="Freeform 59"/>
              <p:cNvSpPr>
                <a:spLocks noChangeArrowheads="1"/>
              </p:cNvSpPr>
              <p:nvPr/>
            </p:nvSpPr>
            <p:spPr bwMode="auto">
              <a:xfrm flipV="1">
                <a:off x="617" y="3076"/>
                <a:ext cx="92" cy="74"/>
              </a:xfrm>
              <a:custGeom>
                <a:avLst/>
                <a:gdLst>
                  <a:gd name="T0" fmla="*/ 8 w 1066"/>
                  <a:gd name="T1" fmla="*/ 5 h 1065"/>
                  <a:gd name="T2" fmla="*/ 6 w 1066"/>
                  <a:gd name="T3" fmla="*/ 1 h 1065"/>
                  <a:gd name="T4" fmla="*/ 4 w 1066"/>
                  <a:gd name="T5" fmla="*/ 0 h 1065"/>
                  <a:gd name="T6" fmla="*/ 2 w 1066"/>
                  <a:gd name="T7" fmla="*/ 1 h 1065"/>
                  <a:gd name="T8" fmla="*/ 0 w 1066"/>
                  <a:gd name="T9" fmla="*/ 5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30743" name="Line 60"/>
          <p:cNvSpPr>
            <a:spLocks noChangeShapeType="1"/>
          </p:cNvSpPr>
          <p:nvPr/>
        </p:nvSpPr>
        <p:spPr bwMode="auto">
          <a:xfrm flipH="1">
            <a:off x="5060950" y="5276850"/>
            <a:ext cx="0" cy="492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744" name="Line 61"/>
          <p:cNvSpPr>
            <a:spLocks noChangeShapeType="1"/>
          </p:cNvSpPr>
          <p:nvPr/>
        </p:nvSpPr>
        <p:spPr bwMode="auto">
          <a:xfrm>
            <a:off x="3498850" y="4733925"/>
            <a:ext cx="0" cy="584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745" name="Line 62"/>
          <p:cNvSpPr>
            <a:spLocks noChangeShapeType="1"/>
          </p:cNvSpPr>
          <p:nvPr/>
        </p:nvSpPr>
        <p:spPr bwMode="auto">
          <a:xfrm>
            <a:off x="3470275" y="3813175"/>
            <a:ext cx="0" cy="27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746" name="Line 63"/>
          <p:cNvSpPr>
            <a:spLocks noChangeShapeType="1"/>
          </p:cNvSpPr>
          <p:nvPr/>
        </p:nvSpPr>
        <p:spPr bwMode="auto">
          <a:xfrm flipH="1" flipV="1">
            <a:off x="1825625" y="3806825"/>
            <a:ext cx="7556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747" name="Line 64"/>
          <p:cNvSpPr>
            <a:spLocks noChangeShapeType="1"/>
          </p:cNvSpPr>
          <p:nvPr/>
        </p:nvSpPr>
        <p:spPr bwMode="auto">
          <a:xfrm>
            <a:off x="1841500" y="3800475"/>
            <a:ext cx="0" cy="27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748" name="Line 65"/>
          <p:cNvSpPr>
            <a:spLocks noChangeShapeType="1"/>
          </p:cNvSpPr>
          <p:nvPr/>
        </p:nvSpPr>
        <p:spPr bwMode="auto">
          <a:xfrm>
            <a:off x="1819275" y="4622800"/>
            <a:ext cx="0" cy="27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749" name="Text Box 66"/>
          <p:cNvSpPr txBox="1">
            <a:spLocks noChangeArrowheads="1"/>
          </p:cNvSpPr>
          <p:nvPr/>
        </p:nvSpPr>
        <p:spPr bwMode="auto">
          <a:xfrm>
            <a:off x="3667125" y="4124325"/>
            <a:ext cx="68738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R</a:t>
            </a:r>
            <a:r>
              <a:rPr kumimoji="0" lang="en-US" sz="3200" b="1" baseline="-25000">
                <a:solidFill>
                  <a:srgbClr val="FF0000"/>
                </a:solidFill>
              </a:rPr>
              <a:t>G</a:t>
            </a:r>
            <a:endParaRPr kumimoji="0" lang="en-US" sz="3200" b="1">
              <a:solidFill>
                <a:srgbClr val="FF0000"/>
              </a:solidFill>
            </a:endParaRPr>
          </a:p>
        </p:txBody>
      </p:sp>
      <p:sp>
        <p:nvSpPr>
          <p:cNvPr id="30750" name="Text Box 67"/>
          <p:cNvSpPr txBox="1">
            <a:spLocks noChangeArrowheads="1"/>
          </p:cNvSpPr>
          <p:nvPr/>
        </p:nvSpPr>
        <p:spPr bwMode="auto">
          <a:xfrm>
            <a:off x="2339975" y="4013200"/>
            <a:ext cx="6731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C</a:t>
            </a:r>
            <a:r>
              <a:rPr kumimoji="0" lang="en-US" sz="3200" b="1" baseline="-25000">
                <a:solidFill>
                  <a:srgbClr val="FF0000"/>
                </a:solidFill>
              </a:rPr>
              <a:t>C</a:t>
            </a:r>
            <a:endParaRPr kumimoji="0" lang="en-US" sz="3200" b="1">
              <a:solidFill>
                <a:srgbClr val="FF0000"/>
              </a:solidFill>
            </a:endParaRPr>
          </a:p>
        </p:txBody>
      </p:sp>
      <p:sp>
        <p:nvSpPr>
          <p:cNvPr id="30751" name="Text Box 68"/>
          <p:cNvSpPr txBox="1">
            <a:spLocks noChangeArrowheads="1"/>
          </p:cNvSpPr>
          <p:nvPr/>
        </p:nvSpPr>
        <p:spPr bwMode="auto">
          <a:xfrm>
            <a:off x="5172075" y="2212975"/>
            <a:ext cx="72548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R</a:t>
            </a:r>
            <a:r>
              <a:rPr kumimoji="0" lang="en-US" sz="3200" b="1" baseline="-25000">
                <a:solidFill>
                  <a:srgbClr val="FF0000"/>
                </a:solidFill>
              </a:rPr>
              <a:t>L </a:t>
            </a:r>
            <a:endParaRPr kumimoji="0" lang="en-US" sz="3200" b="1">
              <a:solidFill>
                <a:srgbClr val="FF0000"/>
              </a:solidFill>
            </a:endParaRPr>
          </a:p>
        </p:txBody>
      </p:sp>
      <p:grpSp>
        <p:nvGrpSpPr>
          <p:cNvPr id="30752" name="Group 69"/>
          <p:cNvGrpSpPr>
            <a:grpSpLocks/>
          </p:cNvGrpSpPr>
          <p:nvPr/>
        </p:nvGrpSpPr>
        <p:grpSpPr bwMode="auto">
          <a:xfrm>
            <a:off x="4959350" y="4625975"/>
            <a:ext cx="247650" cy="654050"/>
            <a:chOff x="2584" y="3244"/>
            <a:chExt cx="156" cy="412"/>
          </a:xfrm>
        </p:grpSpPr>
        <p:sp>
          <p:nvSpPr>
            <p:cNvPr id="30756" name="Line 70"/>
            <p:cNvSpPr>
              <a:spLocks noChangeShapeType="1"/>
            </p:cNvSpPr>
            <p:nvPr/>
          </p:nvSpPr>
          <p:spPr bwMode="auto">
            <a:xfrm flipH="1" flipV="1">
              <a:off x="2588" y="328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57" name="Line 71"/>
            <p:cNvSpPr>
              <a:spLocks noChangeShapeType="1"/>
            </p:cNvSpPr>
            <p:nvPr/>
          </p:nvSpPr>
          <p:spPr bwMode="auto">
            <a:xfrm flipH="1" flipV="1">
              <a:off x="2586" y="342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58" name="Line 72"/>
            <p:cNvSpPr>
              <a:spLocks noChangeShapeType="1"/>
            </p:cNvSpPr>
            <p:nvPr/>
          </p:nvSpPr>
          <p:spPr bwMode="auto">
            <a:xfrm flipH="1" flipV="1">
              <a:off x="2584" y="355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59" name="Line 73"/>
            <p:cNvSpPr>
              <a:spLocks noChangeShapeType="1"/>
            </p:cNvSpPr>
            <p:nvPr/>
          </p:nvSpPr>
          <p:spPr bwMode="auto">
            <a:xfrm flipV="1">
              <a:off x="2584" y="348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60" name="Line 74"/>
            <p:cNvSpPr>
              <a:spLocks noChangeShapeType="1"/>
            </p:cNvSpPr>
            <p:nvPr/>
          </p:nvSpPr>
          <p:spPr bwMode="auto">
            <a:xfrm flipV="1">
              <a:off x="2588" y="335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61" name="Line 75"/>
            <p:cNvSpPr>
              <a:spLocks noChangeShapeType="1"/>
            </p:cNvSpPr>
            <p:nvPr/>
          </p:nvSpPr>
          <p:spPr bwMode="auto">
            <a:xfrm flipV="1">
              <a:off x="2590" y="324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62" name="Line 76"/>
            <p:cNvSpPr>
              <a:spLocks noChangeShapeType="1"/>
            </p:cNvSpPr>
            <p:nvPr/>
          </p:nvSpPr>
          <p:spPr bwMode="auto">
            <a:xfrm flipV="1">
              <a:off x="2662" y="362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0753" name="Text Box 77"/>
          <p:cNvSpPr txBox="1">
            <a:spLocks noChangeArrowheads="1"/>
          </p:cNvSpPr>
          <p:nvPr/>
        </p:nvSpPr>
        <p:spPr bwMode="auto">
          <a:xfrm>
            <a:off x="5168900" y="4695825"/>
            <a:ext cx="62706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R</a:t>
            </a:r>
            <a:r>
              <a:rPr kumimoji="0" lang="en-US" sz="3200" b="1" baseline="-25000">
                <a:solidFill>
                  <a:srgbClr val="FF0000"/>
                </a:solidFill>
              </a:rPr>
              <a:t>S</a:t>
            </a:r>
            <a:endParaRPr kumimoji="0" lang="en-US" sz="3200" b="1">
              <a:solidFill>
                <a:srgbClr val="FF0000"/>
              </a:solidFill>
            </a:endParaRPr>
          </a:p>
        </p:txBody>
      </p:sp>
      <p:sp>
        <p:nvSpPr>
          <p:cNvPr id="30754" name="Text Box 78"/>
          <p:cNvSpPr txBox="1">
            <a:spLocks noChangeArrowheads="1"/>
          </p:cNvSpPr>
          <p:nvPr/>
        </p:nvSpPr>
        <p:spPr bwMode="auto">
          <a:xfrm>
            <a:off x="590549" y="215900"/>
            <a:ext cx="79914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2000" dirty="0">
                <a:latin typeface="Calibri" pitchFamily="34" charset="0"/>
              </a:rPr>
              <a:t>O capacitor </a:t>
            </a:r>
            <a:r>
              <a:rPr kumimoji="0" lang="en-US" sz="2000" dirty="0" err="1">
                <a:latin typeface="Calibri" pitchFamily="34" charset="0"/>
              </a:rPr>
              <a:t>fonte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desviado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 smtClean="0">
                <a:latin typeface="Calibri" pitchFamily="34" charset="0"/>
              </a:rPr>
              <a:t>irá</a:t>
            </a:r>
            <a:r>
              <a:rPr kumimoji="0" lang="en-US" sz="2000" dirty="0" smtClean="0">
                <a:latin typeface="Calibri" pitchFamily="34" charset="0"/>
              </a:rPr>
              <a:t> </a:t>
            </a:r>
            <a:r>
              <a:rPr kumimoji="0" lang="en-US" sz="2000" dirty="0" err="1" smtClean="0">
                <a:latin typeface="Calibri" pitchFamily="34" charset="0"/>
              </a:rPr>
              <a:t>eliminar</a:t>
            </a:r>
            <a:r>
              <a:rPr kumimoji="0" lang="en-US" sz="2000" dirty="0" smtClean="0">
                <a:latin typeface="Calibri" pitchFamily="34" charset="0"/>
              </a:rPr>
              <a:t> </a:t>
            </a:r>
            <a:r>
              <a:rPr kumimoji="0" lang="en-US" sz="2000" dirty="0">
                <a:latin typeface="Calibri" pitchFamily="34" charset="0"/>
              </a:rPr>
              <a:t>a </a:t>
            </a:r>
            <a:r>
              <a:rPr kumimoji="0" lang="en-US" sz="2000" dirty="0" err="1">
                <a:latin typeface="Calibri" pitchFamily="34" charset="0"/>
              </a:rPr>
              <a:t>realimentação</a:t>
            </a:r>
            <a:r>
              <a:rPr kumimoji="0" lang="en-US" sz="2000" dirty="0">
                <a:latin typeface="Calibri" pitchFamily="34" charset="0"/>
              </a:rPr>
              <a:t> CA </a:t>
            </a:r>
            <a:r>
              <a:rPr kumimoji="0" lang="en-US" sz="2000" dirty="0" err="1">
                <a:latin typeface="Calibri" pitchFamily="34" charset="0"/>
              </a:rPr>
              <a:t>negativa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smtClean="0">
                <a:latin typeface="Calibri" pitchFamily="34" charset="0"/>
              </a:rPr>
              <a:t>e </a:t>
            </a:r>
            <a:r>
              <a:rPr kumimoji="0" lang="en-US" sz="2000" dirty="0" err="1">
                <a:latin typeface="Calibri" pitchFamily="34" charset="0"/>
              </a:rPr>
              <a:t>restaurar</a:t>
            </a:r>
            <a:r>
              <a:rPr kumimoji="0" lang="en-US" sz="2000" dirty="0">
                <a:latin typeface="Calibri" pitchFamily="34" charset="0"/>
              </a:rPr>
              <a:t> o </a:t>
            </a:r>
            <a:r>
              <a:rPr kumimoji="0" lang="en-US" sz="2000" dirty="0" err="1">
                <a:latin typeface="Calibri" pitchFamily="34" charset="0"/>
              </a:rPr>
              <a:t>ganho</a:t>
            </a:r>
            <a:r>
              <a:rPr kumimoji="0" lang="en-US" sz="2000" dirty="0">
                <a:latin typeface="Calibri" pitchFamily="34" charset="0"/>
              </a:rPr>
              <a:t> de </a:t>
            </a:r>
            <a:r>
              <a:rPr kumimoji="0" lang="en-US" sz="2000" dirty="0" err="1">
                <a:latin typeface="Calibri" pitchFamily="34" charset="0"/>
              </a:rPr>
              <a:t>tensão</a:t>
            </a:r>
            <a:r>
              <a:rPr kumimoji="0"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30755" name="Line 79"/>
          <p:cNvSpPr>
            <a:spLocks noChangeShapeType="1"/>
          </p:cNvSpPr>
          <p:nvPr/>
        </p:nvSpPr>
        <p:spPr bwMode="auto">
          <a:xfrm>
            <a:off x="5060950" y="4337050"/>
            <a:ext cx="0" cy="311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932427" y="265146"/>
            <a:ext cx="485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Quiz </a:t>
            </a:r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sobre</a:t>
            </a:r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2800" dirty="0" err="1">
                <a:solidFill>
                  <a:srgbClr val="FF0000"/>
                </a:solidFill>
                <a:latin typeface="Calibri" pitchFamily="34" charset="0"/>
              </a:rPr>
              <a:t>amplificadores</a:t>
            </a:r>
            <a:r>
              <a:rPr kumimoji="0" lang="en-US" sz="2800" dirty="0">
                <a:solidFill>
                  <a:srgbClr val="FF0000"/>
                </a:solidFill>
                <a:latin typeface="Calibri" pitchFamily="34" charset="0"/>
              </a:rPr>
              <a:t> JFET 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40683" y="1359248"/>
            <a:ext cx="91313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0" lang="en-US" sz="1600" dirty="0" err="1">
                <a:latin typeface="Calibri" pitchFamily="34" charset="0"/>
              </a:rPr>
              <a:t>Em</a:t>
            </a:r>
            <a:r>
              <a:rPr kumimoji="0" lang="en-US" sz="1600" dirty="0">
                <a:latin typeface="Calibri" pitchFamily="34" charset="0"/>
              </a:rPr>
              <a:t> um </a:t>
            </a:r>
            <a:r>
              <a:rPr kumimoji="0" lang="en-US" sz="1600" dirty="0" err="1">
                <a:latin typeface="Calibri" pitchFamily="34" charset="0"/>
              </a:rPr>
              <a:t>amplificador</a:t>
            </a:r>
            <a:r>
              <a:rPr kumimoji="0" lang="en-US" sz="1600" dirty="0">
                <a:latin typeface="Calibri" pitchFamily="34" charset="0"/>
              </a:rPr>
              <a:t> de </a:t>
            </a:r>
            <a:r>
              <a:rPr kumimoji="0" lang="en-US" sz="1600" dirty="0" err="1">
                <a:latin typeface="Calibri" pitchFamily="34" charset="0"/>
              </a:rPr>
              <a:t>fonte</a:t>
            </a:r>
            <a:r>
              <a:rPr kumimoji="0" lang="en-US" sz="1600" dirty="0">
                <a:latin typeface="Calibri" pitchFamily="34" charset="0"/>
              </a:rPr>
              <a:t> </a:t>
            </a:r>
            <a:r>
              <a:rPr kumimoji="0" lang="en-US" sz="1600" dirty="0" err="1">
                <a:latin typeface="Calibri" pitchFamily="34" charset="0"/>
              </a:rPr>
              <a:t>comum</a:t>
            </a:r>
            <a:r>
              <a:rPr kumimoji="0" lang="en-US" sz="1600" dirty="0">
                <a:latin typeface="Calibri" pitchFamily="34" charset="0"/>
              </a:rPr>
              <a:t>, o </a:t>
            </a:r>
            <a:r>
              <a:rPr kumimoji="0" lang="en-US" sz="1600" dirty="0" err="1">
                <a:latin typeface="Calibri" pitchFamily="34" charset="0"/>
              </a:rPr>
              <a:t>sinal</a:t>
            </a:r>
            <a:r>
              <a:rPr kumimoji="0" lang="en-US" sz="1600" dirty="0">
                <a:latin typeface="Calibri" pitchFamily="34" charset="0"/>
              </a:rPr>
              <a:t> </a:t>
            </a:r>
            <a:r>
              <a:rPr kumimoji="0" lang="en-US" sz="1600" dirty="0" smtClean="0">
                <a:latin typeface="Calibri" pitchFamily="34" charset="0"/>
              </a:rPr>
              <a:t>de  </a:t>
            </a:r>
            <a:r>
              <a:rPr kumimoji="0" lang="en-US" sz="1600" dirty="0" err="1" smtClean="0">
                <a:latin typeface="Calibri" pitchFamily="34" charset="0"/>
              </a:rPr>
              <a:t>entrada</a:t>
            </a:r>
            <a:r>
              <a:rPr kumimoji="0" lang="en-US" sz="1600" dirty="0" smtClean="0">
                <a:latin typeface="Calibri" pitchFamily="34" charset="0"/>
              </a:rPr>
              <a:t> </a:t>
            </a:r>
            <a:r>
              <a:rPr kumimoji="0" lang="en-US" sz="1600" dirty="0" err="1">
                <a:latin typeface="Calibri" pitchFamily="34" charset="0"/>
              </a:rPr>
              <a:t>vai</a:t>
            </a:r>
            <a:r>
              <a:rPr kumimoji="0" lang="en-US" sz="1600" dirty="0">
                <a:latin typeface="Calibri" pitchFamily="34" charset="0"/>
              </a:rPr>
              <a:t> </a:t>
            </a:r>
            <a:r>
              <a:rPr kumimoji="0" lang="en-US" sz="1600" dirty="0" err="1">
                <a:latin typeface="Calibri" pitchFamily="34" charset="0"/>
              </a:rPr>
              <a:t>para</a:t>
            </a:r>
            <a:r>
              <a:rPr kumimoji="0" lang="en-US" sz="1600" dirty="0">
                <a:latin typeface="Calibri" pitchFamily="34" charset="0"/>
              </a:rPr>
              <a:t> o _______.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6069179" y="1327296"/>
            <a:ext cx="7512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600" dirty="0" err="1">
                <a:solidFill>
                  <a:srgbClr val="FF0000"/>
                </a:solidFill>
                <a:latin typeface="Calibri" pitchFamily="34" charset="0"/>
              </a:rPr>
              <a:t>gatilho</a:t>
            </a:r>
            <a:endParaRPr kumimoji="0" lang="en-US" sz="16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406124" y="1969515"/>
            <a:ext cx="81429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0" lang="en-US" sz="1600" dirty="0" err="1">
                <a:latin typeface="Calibri" pitchFamily="34" charset="0"/>
              </a:rPr>
              <a:t>Em</a:t>
            </a:r>
            <a:r>
              <a:rPr kumimoji="0" lang="en-US" sz="1600" dirty="0">
                <a:latin typeface="Calibri" pitchFamily="34" charset="0"/>
              </a:rPr>
              <a:t> um </a:t>
            </a:r>
            <a:r>
              <a:rPr kumimoji="0" lang="en-US" sz="1600" dirty="0" err="1">
                <a:latin typeface="Calibri" pitchFamily="34" charset="0"/>
              </a:rPr>
              <a:t>amplificador</a:t>
            </a:r>
            <a:r>
              <a:rPr kumimoji="0" lang="en-US" sz="1600" dirty="0">
                <a:latin typeface="Calibri" pitchFamily="34" charset="0"/>
              </a:rPr>
              <a:t> de </a:t>
            </a:r>
            <a:r>
              <a:rPr kumimoji="0" lang="en-US" sz="1600" dirty="0" err="1">
                <a:latin typeface="Calibri" pitchFamily="34" charset="0"/>
              </a:rPr>
              <a:t>fonte</a:t>
            </a:r>
            <a:r>
              <a:rPr kumimoji="0" lang="en-US" sz="1600" dirty="0">
                <a:latin typeface="Calibri" pitchFamily="34" charset="0"/>
              </a:rPr>
              <a:t> </a:t>
            </a:r>
            <a:r>
              <a:rPr kumimoji="0" lang="en-US" sz="1600" dirty="0" err="1">
                <a:latin typeface="Calibri" pitchFamily="34" charset="0"/>
              </a:rPr>
              <a:t>comum</a:t>
            </a:r>
            <a:r>
              <a:rPr kumimoji="0" lang="en-US" sz="1600" dirty="0">
                <a:latin typeface="Calibri" pitchFamily="34" charset="0"/>
              </a:rPr>
              <a:t>, a </a:t>
            </a:r>
            <a:r>
              <a:rPr kumimoji="0" lang="en-US" sz="1600" dirty="0" err="1">
                <a:latin typeface="Calibri" pitchFamily="34" charset="0"/>
              </a:rPr>
              <a:t>relação</a:t>
            </a:r>
            <a:r>
              <a:rPr kumimoji="0" lang="en-US" sz="1600" dirty="0">
                <a:latin typeface="Calibri" pitchFamily="34" charset="0"/>
              </a:rPr>
              <a:t> entre </a:t>
            </a:r>
            <a:r>
              <a:rPr kumimoji="0" lang="en-US" sz="1600" dirty="0" smtClean="0">
                <a:latin typeface="Calibri" pitchFamily="34" charset="0"/>
              </a:rPr>
              <a:t>a </a:t>
            </a:r>
            <a:r>
              <a:rPr kumimoji="0" lang="en-US" sz="1600" dirty="0" err="1">
                <a:latin typeface="Calibri" pitchFamily="34" charset="0"/>
              </a:rPr>
              <a:t>fase</a:t>
            </a:r>
            <a:r>
              <a:rPr kumimoji="0" lang="en-US" sz="1600" dirty="0">
                <a:latin typeface="Calibri" pitchFamily="34" charset="0"/>
              </a:rPr>
              <a:t> de </a:t>
            </a:r>
            <a:r>
              <a:rPr kumimoji="0" lang="en-US" sz="1600" dirty="0" err="1">
                <a:latin typeface="Calibri" pitchFamily="34" charset="0"/>
              </a:rPr>
              <a:t>saída</a:t>
            </a:r>
            <a:r>
              <a:rPr kumimoji="0" lang="en-US" sz="1600" dirty="0">
                <a:latin typeface="Calibri" pitchFamily="34" charset="0"/>
              </a:rPr>
              <a:t> e a de </a:t>
            </a:r>
            <a:r>
              <a:rPr kumimoji="0" lang="en-US" sz="1600" dirty="0" err="1">
                <a:latin typeface="Calibri" pitchFamily="34" charset="0"/>
              </a:rPr>
              <a:t>entrada</a:t>
            </a:r>
            <a:r>
              <a:rPr kumimoji="0" lang="en-US" sz="1600" dirty="0">
                <a:latin typeface="Calibri" pitchFamily="34" charset="0"/>
              </a:rPr>
              <a:t> é de </a:t>
            </a:r>
            <a:r>
              <a:rPr kumimoji="0" lang="en-US" sz="1600" dirty="0" smtClean="0">
                <a:latin typeface="Calibri" pitchFamily="34" charset="0"/>
              </a:rPr>
              <a:t>_____.</a:t>
            </a:r>
            <a:endParaRPr kumimoji="0" lang="en-US" sz="1600" dirty="0">
              <a:latin typeface="Calibri" pitchFamily="34" charset="0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7743549" y="1959990"/>
            <a:ext cx="5693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600" dirty="0">
                <a:solidFill>
                  <a:srgbClr val="FF0000"/>
                </a:solidFill>
                <a:latin typeface="Calibri" pitchFamily="34" charset="0"/>
              </a:rPr>
              <a:t>180</a:t>
            </a:r>
            <a:r>
              <a:rPr kumimoji="0" lang="en-US" sz="1600" baseline="40000" dirty="0">
                <a:solidFill>
                  <a:srgbClr val="FF0000"/>
                </a:solidFill>
                <a:latin typeface="Calibri" pitchFamily="34" charset="0"/>
              </a:rPr>
              <a:t>o</a:t>
            </a:r>
            <a:endParaRPr kumimoji="0" lang="en-US" sz="16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96599" y="2709420"/>
            <a:ext cx="69945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0" lang="en-US" sz="1600" dirty="0">
                <a:latin typeface="Calibri" pitchFamily="34" charset="0"/>
              </a:rPr>
              <a:t>O </a:t>
            </a:r>
            <a:r>
              <a:rPr kumimoji="0" lang="en-US" sz="1600" dirty="0" err="1">
                <a:latin typeface="Calibri" pitchFamily="34" charset="0"/>
              </a:rPr>
              <a:t>ganho</a:t>
            </a:r>
            <a:r>
              <a:rPr kumimoji="0" lang="en-US" sz="1600" dirty="0">
                <a:latin typeface="Calibri" pitchFamily="34" charset="0"/>
              </a:rPr>
              <a:t> de </a:t>
            </a:r>
            <a:r>
              <a:rPr kumimoji="0" lang="en-US" sz="1600" dirty="0" err="1">
                <a:latin typeface="Calibri" pitchFamily="34" charset="0"/>
              </a:rPr>
              <a:t>tensão</a:t>
            </a:r>
            <a:r>
              <a:rPr kumimoji="0" lang="en-US" sz="1600" dirty="0">
                <a:latin typeface="Calibri" pitchFamily="34" charset="0"/>
              </a:rPr>
              <a:t> de um </a:t>
            </a:r>
            <a:r>
              <a:rPr kumimoji="0" lang="en-US" sz="1600" dirty="0" err="1">
                <a:latin typeface="Calibri" pitchFamily="34" charset="0"/>
              </a:rPr>
              <a:t>amplificador</a:t>
            </a:r>
            <a:r>
              <a:rPr kumimoji="0" lang="en-US" sz="1600" dirty="0">
                <a:latin typeface="Calibri" pitchFamily="34" charset="0"/>
              </a:rPr>
              <a:t> C-S é </a:t>
            </a:r>
            <a:r>
              <a:rPr kumimoji="0" lang="en-US" sz="1600" dirty="0" err="1">
                <a:latin typeface="Calibri" pitchFamily="34" charset="0"/>
              </a:rPr>
              <a:t>igual</a:t>
            </a:r>
            <a:r>
              <a:rPr kumimoji="0" lang="en-US" sz="1600" dirty="0">
                <a:latin typeface="Calibri" pitchFamily="34" charset="0"/>
              </a:rPr>
              <a:t> </a:t>
            </a:r>
            <a:r>
              <a:rPr kumimoji="0" lang="en-US" sz="1600" dirty="0" smtClean="0">
                <a:latin typeface="Calibri" pitchFamily="34" charset="0"/>
              </a:rPr>
              <a:t>a _________________ </a:t>
            </a:r>
            <a:r>
              <a:rPr kumimoji="0" lang="en-US" sz="1600" dirty="0">
                <a:latin typeface="Calibri" pitchFamily="34" charset="0"/>
              </a:rPr>
              <a:t>de </a:t>
            </a:r>
            <a:r>
              <a:rPr kumimoji="0" lang="en-US" sz="1600" dirty="0" err="1">
                <a:latin typeface="Calibri" pitchFamily="34" charset="0"/>
              </a:rPr>
              <a:t>Y</a:t>
            </a:r>
            <a:r>
              <a:rPr kumimoji="0" lang="en-US" sz="1600" baseline="-25000" dirty="0" err="1">
                <a:latin typeface="Calibri" pitchFamily="34" charset="0"/>
              </a:rPr>
              <a:t>fs</a:t>
            </a:r>
            <a:r>
              <a:rPr kumimoji="0" lang="en-US" sz="1600" dirty="0">
                <a:latin typeface="Calibri" pitchFamily="34" charset="0"/>
              </a:rPr>
              <a:t> x.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4765974" y="2671320"/>
            <a:ext cx="18138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600" dirty="0" err="1">
                <a:solidFill>
                  <a:srgbClr val="FF0000"/>
                </a:solidFill>
                <a:latin typeface="Calibri" pitchFamily="34" charset="0"/>
              </a:rPr>
              <a:t>resistência</a:t>
            </a:r>
            <a:r>
              <a:rPr kumimoji="0" lang="en-US" sz="1600" dirty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kumimoji="0" lang="en-US" sz="1600" dirty="0" err="1">
                <a:solidFill>
                  <a:srgbClr val="FF0000"/>
                </a:solidFill>
                <a:latin typeface="Calibri" pitchFamily="34" charset="0"/>
              </a:rPr>
              <a:t>carga</a:t>
            </a:r>
            <a:endParaRPr kumimoji="0" lang="en-US" sz="16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396599" y="3468245"/>
            <a:ext cx="73198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0" lang="en-US" sz="1600" dirty="0">
                <a:latin typeface="Calibri" pitchFamily="34" charset="0"/>
              </a:rPr>
              <a:t>A </a:t>
            </a:r>
            <a:r>
              <a:rPr kumimoji="0" lang="en-US" sz="1600" dirty="0" err="1">
                <a:latin typeface="Calibri" pitchFamily="34" charset="0"/>
              </a:rPr>
              <a:t>polarização</a:t>
            </a:r>
            <a:r>
              <a:rPr kumimoji="0" lang="en-US" sz="1600" dirty="0">
                <a:latin typeface="Calibri" pitchFamily="34" charset="0"/>
              </a:rPr>
              <a:t> de </a:t>
            </a:r>
            <a:r>
              <a:rPr kumimoji="0" lang="en-US" sz="1600" dirty="0" err="1">
                <a:latin typeface="Calibri" pitchFamily="34" charset="0"/>
              </a:rPr>
              <a:t>fonte</a:t>
            </a:r>
            <a:r>
              <a:rPr kumimoji="0" lang="en-US" sz="1600" dirty="0">
                <a:latin typeface="Calibri" pitchFamily="34" charset="0"/>
              </a:rPr>
              <a:t> é </a:t>
            </a:r>
            <a:r>
              <a:rPr kumimoji="0" lang="en-US" sz="1600" dirty="0" err="1">
                <a:latin typeface="Calibri" pitchFamily="34" charset="0"/>
              </a:rPr>
              <a:t>produzida</a:t>
            </a:r>
            <a:r>
              <a:rPr kumimoji="0" lang="en-US" sz="1600" dirty="0">
                <a:latin typeface="Calibri" pitchFamily="34" charset="0"/>
              </a:rPr>
              <a:t> </a:t>
            </a:r>
            <a:r>
              <a:rPr kumimoji="0" lang="en-US" sz="1600" dirty="0" err="1">
                <a:latin typeface="Calibri" pitchFamily="34" charset="0"/>
              </a:rPr>
              <a:t>pelo</a:t>
            </a:r>
            <a:r>
              <a:rPr kumimoji="0" lang="en-US" sz="1600" dirty="0">
                <a:latin typeface="Calibri" pitchFamily="34" charset="0"/>
              </a:rPr>
              <a:t> </a:t>
            </a:r>
            <a:r>
              <a:rPr kumimoji="0" lang="en-US" sz="1600" dirty="0" err="1">
                <a:latin typeface="Calibri" pitchFamily="34" charset="0"/>
              </a:rPr>
              <a:t>fluxo</a:t>
            </a:r>
            <a:r>
              <a:rPr kumimoji="0" lang="en-US" sz="1600" dirty="0">
                <a:latin typeface="Calibri" pitchFamily="34" charset="0"/>
              </a:rPr>
              <a:t> </a:t>
            </a:r>
            <a:r>
              <a:rPr kumimoji="0" lang="en-US" sz="1600" dirty="0" smtClean="0">
                <a:latin typeface="Calibri" pitchFamily="34" charset="0"/>
              </a:rPr>
              <a:t>de </a:t>
            </a:r>
            <a:r>
              <a:rPr kumimoji="0" lang="en-US" sz="1600" dirty="0" err="1" smtClean="0">
                <a:latin typeface="Calibri" pitchFamily="34" charset="0"/>
              </a:rPr>
              <a:t>corrente</a:t>
            </a:r>
            <a:r>
              <a:rPr kumimoji="0" lang="en-US" sz="1600" dirty="0" smtClean="0">
                <a:latin typeface="Calibri" pitchFamily="34" charset="0"/>
              </a:rPr>
              <a:t> </a:t>
            </a:r>
            <a:r>
              <a:rPr kumimoji="0" lang="en-US" sz="1600" dirty="0" err="1">
                <a:latin typeface="Calibri" pitchFamily="34" charset="0"/>
              </a:rPr>
              <a:t>através</a:t>
            </a:r>
            <a:r>
              <a:rPr kumimoji="0" lang="en-US" sz="1600" dirty="0">
                <a:latin typeface="Calibri" pitchFamily="34" charset="0"/>
              </a:rPr>
              <a:t> do resistor </a:t>
            </a:r>
            <a:r>
              <a:rPr kumimoji="0" lang="en-US" sz="1600" dirty="0" smtClean="0">
                <a:latin typeface="Calibri" pitchFamily="34" charset="0"/>
              </a:rPr>
              <a:t>______.</a:t>
            </a:r>
            <a:endParaRPr kumimoji="0" lang="en-US" sz="1600" dirty="0">
              <a:latin typeface="Calibri" pitchFamily="34" charset="0"/>
            </a:endParaRP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6775174" y="3449195"/>
            <a:ext cx="6267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600" dirty="0" err="1">
                <a:solidFill>
                  <a:srgbClr val="FF0000"/>
                </a:solidFill>
                <a:latin typeface="Calibri" pitchFamily="34" charset="0"/>
              </a:rPr>
              <a:t>fonte</a:t>
            </a:r>
            <a:endParaRPr kumimoji="0" lang="en-US" sz="16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421998" y="4259356"/>
            <a:ext cx="88042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0" lang="en-US" sz="1600" dirty="0">
                <a:latin typeface="Calibri" pitchFamily="34" charset="0"/>
              </a:rPr>
              <a:t>Um resistor </a:t>
            </a:r>
            <a:r>
              <a:rPr kumimoji="0" lang="en-US" sz="1600" dirty="0" err="1">
                <a:latin typeface="Calibri" pitchFamily="34" charset="0"/>
              </a:rPr>
              <a:t>fonte</a:t>
            </a:r>
            <a:r>
              <a:rPr kumimoji="0" lang="en-US" sz="1600" dirty="0">
                <a:latin typeface="Calibri" pitchFamily="34" charset="0"/>
              </a:rPr>
              <a:t> </a:t>
            </a:r>
            <a:r>
              <a:rPr kumimoji="0" lang="en-US" sz="1600" dirty="0" err="1">
                <a:latin typeface="Calibri" pitchFamily="34" charset="0"/>
              </a:rPr>
              <a:t>não</a:t>
            </a:r>
            <a:r>
              <a:rPr kumimoji="0" lang="en-US" sz="1600" dirty="0">
                <a:latin typeface="Calibri" pitchFamily="34" charset="0"/>
              </a:rPr>
              <a:t> </a:t>
            </a:r>
            <a:r>
              <a:rPr kumimoji="0" lang="en-US" sz="1600" dirty="0" err="1">
                <a:latin typeface="Calibri" pitchFamily="34" charset="0"/>
              </a:rPr>
              <a:t>desviado</a:t>
            </a:r>
            <a:r>
              <a:rPr kumimoji="0" lang="en-US" sz="1600" dirty="0">
                <a:latin typeface="Calibri" pitchFamily="34" charset="0"/>
              </a:rPr>
              <a:t> </a:t>
            </a:r>
            <a:r>
              <a:rPr kumimoji="0" lang="en-US" sz="1600" dirty="0" smtClean="0">
                <a:latin typeface="Calibri" pitchFamily="34" charset="0"/>
              </a:rPr>
              <a:t>__________ o </a:t>
            </a:r>
            <a:r>
              <a:rPr kumimoji="0" lang="en-US" sz="1600" dirty="0" err="1" smtClean="0">
                <a:latin typeface="Calibri" pitchFamily="34" charset="0"/>
              </a:rPr>
              <a:t>ganho</a:t>
            </a:r>
            <a:r>
              <a:rPr kumimoji="0" lang="en-US" sz="1600" dirty="0" smtClean="0">
                <a:latin typeface="Calibri" pitchFamily="34" charset="0"/>
              </a:rPr>
              <a:t> </a:t>
            </a:r>
            <a:r>
              <a:rPr kumimoji="0" lang="en-US" sz="1600" dirty="0">
                <a:latin typeface="Calibri" pitchFamily="34" charset="0"/>
              </a:rPr>
              <a:t>de </a:t>
            </a:r>
            <a:r>
              <a:rPr kumimoji="0" lang="en-US" sz="1600" dirty="0" err="1">
                <a:latin typeface="Calibri" pitchFamily="34" charset="0"/>
              </a:rPr>
              <a:t>tensão</a:t>
            </a:r>
            <a:r>
              <a:rPr kumimoji="0" lang="en-US" sz="1600" dirty="0">
                <a:latin typeface="Calibri" pitchFamily="34" charset="0"/>
              </a:rPr>
              <a:t> de um </a:t>
            </a:r>
            <a:r>
              <a:rPr kumimoji="0" lang="en-US" sz="1600" dirty="0" err="1">
                <a:latin typeface="Calibri" pitchFamily="34" charset="0"/>
              </a:rPr>
              <a:t>amplificador</a:t>
            </a:r>
            <a:r>
              <a:rPr kumimoji="0" lang="en-US" sz="1600" dirty="0">
                <a:latin typeface="Calibri" pitchFamily="34" charset="0"/>
              </a:rPr>
              <a:t> C-S .</a:t>
            </a: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3196949" y="4221053"/>
            <a:ext cx="8098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600" dirty="0" err="1">
                <a:solidFill>
                  <a:srgbClr val="FF0000"/>
                </a:solidFill>
                <a:latin typeface="Calibri" pitchFamily="34" charset="0"/>
              </a:rPr>
              <a:t>diminui</a:t>
            </a:r>
            <a:endParaRPr kumimoji="0" lang="en-US" sz="16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123825"/>
            <a:ext cx="7772400" cy="857250"/>
          </a:xfrm>
          <a:noFill/>
        </p:spPr>
        <p:txBody>
          <a:bodyPr/>
          <a:lstStyle/>
          <a:p>
            <a:r>
              <a:rPr kumimoji="0" sz="3200">
                <a:solidFill>
                  <a:srgbClr val="FF0000"/>
                </a:solidFill>
                <a:latin typeface="Calibri" pitchFamily="34" charset="0"/>
              </a:rPr>
              <a:t>Realimentação Negativa de Amplificador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95300" y="1504950"/>
            <a:ext cx="3810000" cy="4114800"/>
          </a:xfrm>
        </p:spPr>
        <p:txBody>
          <a:bodyPr/>
          <a:lstStyle/>
          <a:p>
            <a:r>
              <a:rPr kumimoji="0" sz="2000">
                <a:latin typeface="Calibri" pitchFamily="34" charset="0"/>
              </a:rPr>
              <a:t>O </a:t>
            </a:r>
            <a:r>
              <a:rPr kumimoji="0" sz="2000">
                <a:solidFill>
                  <a:srgbClr val="FF0000"/>
                </a:solidFill>
                <a:latin typeface="Calibri" pitchFamily="34" charset="0"/>
              </a:rPr>
              <a:t>CC </a:t>
            </a:r>
            <a:r>
              <a:rPr kumimoji="0" sz="2000">
                <a:latin typeface="Calibri" pitchFamily="34" charset="0"/>
              </a:rPr>
              <a:t>reduz a sensibilidade para parâmetros </a:t>
            </a:r>
            <a:r>
              <a:rPr kumimoji="0" sz="2000">
                <a:latin typeface="Calibri" pitchFamily="34" charset="0"/>
              </a:rPr>
              <a:t>de </a:t>
            </a:r>
            <a:r>
              <a:rPr kumimoji="0" sz="2000" smtClean="0">
                <a:latin typeface="Calibri" pitchFamily="34" charset="0"/>
              </a:rPr>
              <a:t>dispositivo</a:t>
            </a:r>
          </a:p>
          <a:p>
            <a:endParaRPr kumimoji="0" sz="2000">
              <a:latin typeface="Calibri" pitchFamily="34" charset="0"/>
            </a:endParaRPr>
          </a:p>
          <a:p>
            <a:r>
              <a:rPr kumimoji="0" sz="2000">
                <a:latin typeface="Calibri" pitchFamily="34" charset="0"/>
              </a:rPr>
              <a:t>O </a:t>
            </a:r>
            <a:r>
              <a:rPr kumimoji="0" sz="2000">
                <a:solidFill>
                  <a:srgbClr val="FF0000"/>
                </a:solidFill>
                <a:latin typeface="Calibri" pitchFamily="34" charset="0"/>
              </a:rPr>
              <a:t>CC </a:t>
            </a:r>
            <a:r>
              <a:rPr kumimoji="0" sz="2000">
                <a:latin typeface="Calibri" pitchFamily="34" charset="0"/>
              </a:rPr>
              <a:t>estabiliza o ponto </a:t>
            </a:r>
            <a:r>
              <a:rPr kumimoji="0" sz="2000">
                <a:latin typeface="Calibri" pitchFamily="34" charset="0"/>
              </a:rPr>
              <a:t>de </a:t>
            </a:r>
            <a:r>
              <a:rPr kumimoji="0" sz="2000" smtClean="0">
                <a:latin typeface="Calibri" pitchFamily="34" charset="0"/>
              </a:rPr>
              <a:t>operação</a:t>
            </a:r>
          </a:p>
          <a:p>
            <a:endParaRPr kumimoji="0" sz="2000">
              <a:latin typeface="Calibri" pitchFamily="34" charset="0"/>
            </a:endParaRPr>
          </a:p>
          <a:p>
            <a:r>
              <a:rPr kumimoji="0" sz="2000">
                <a:latin typeface="Calibri" pitchFamily="34" charset="0"/>
              </a:rPr>
              <a:t>O </a:t>
            </a:r>
            <a:r>
              <a:rPr kumimoji="0" sz="2000">
                <a:solidFill>
                  <a:srgbClr val="FF0000"/>
                </a:solidFill>
                <a:latin typeface="Calibri" pitchFamily="34" charset="0"/>
              </a:rPr>
              <a:t>CC</a:t>
            </a:r>
            <a:r>
              <a:rPr kumimoji="0" sz="2000">
                <a:latin typeface="Calibri" pitchFamily="34" charset="0"/>
              </a:rPr>
              <a:t> reduz a sensibilidade a mudança de temperatura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10100" y="1562100"/>
            <a:ext cx="3810000" cy="4114800"/>
          </a:xfrm>
        </p:spPr>
        <p:txBody>
          <a:bodyPr/>
          <a:lstStyle/>
          <a:p>
            <a:r>
              <a:rPr kumimoji="0" sz="2000">
                <a:solidFill>
                  <a:srgbClr val="3333CC"/>
                </a:solidFill>
                <a:latin typeface="Calibri" pitchFamily="34" charset="0"/>
              </a:rPr>
              <a:t>CA</a:t>
            </a:r>
            <a:r>
              <a:rPr kumimoji="0" sz="2000">
                <a:latin typeface="Calibri" pitchFamily="34" charset="0"/>
              </a:rPr>
              <a:t> </a:t>
            </a:r>
            <a:r>
              <a:rPr kumimoji="0" sz="2000">
                <a:latin typeface="Calibri" pitchFamily="34" charset="0"/>
              </a:rPr>
              <a:t>reduz </a:t>
            </a:r>
            <a:r>
              <a:rPr kumimoji="0" sz="2000" smtClean="0">
                <a:latin typeface="Calibri" pitchFamily="34" charset="0"/>
              </a:rPr>
              <a:t>ganho</a:t>
            </a:r>
          </a:p>
          <a:p>
            <a:endParaRPr kumimoji="0" sz="2000">
              <a:latin typeface="Calibri" pitchFamily="34" charset="0"/>
            </a:endParaRPr>
          </a:p>
          <a:p>
            <a:r>
              <a:rPr kumimoji="0" sz="2000">
                <a:solidFill>
                  <a:srgbClr val="3333CC"/>
                </a:solidFill>
                <a:latin typeface="Calibri" pitchFamily="34" charset="0"/>
              </a:rPr>
              <a:t>CA</a:t>
            </a:r>
            <a:r>
              <a:rPr kumimoji="0" sz="2000">
                <a:latin typeface="Calibri" pitchFamily="34" charset="0"/>
              </a:rPr>
              <a:t> </a:t>
            </a:r>
            <a:r>
              <a:rPr kumimoji="0" sz="2000" smtClean="0">
                <a:latin typeface="Calibri" pitchFamily="34" charset="0"/>
              </a:rPr>
              <a:t>aumenta banda larga</a:t>
            </a:r>
          </a:p>
          <a:p>
            <a:endParaRPr kumimoji="0" sz="2000">
              <a:latin typeface="Calibri" pitchFamily="34" charset="0"/>
            </a:endParaRPr>
          </a:p>
          <a:p>
            <a:r>
              <a:rPr kumimoji="0" sz="2000">
                <a:solidFill>
                  <a:srgbClr val="3333CC"/>
                </a:solidFill>
                <a:latin typeface="Calibri" pitchFamily="34" charset="0"/>
              </a:rPr>
              <a:t>CA</a:t>
            </a:r>
            <a:r>
              <a:rPr kumimoji="0" sz="2000">
                <a:latin typeface="Calibri" pitchFamily="34" charset="0"/>
              </a:rPr>
              <a:t> reduz distorção de sinal </a:t>
            </a:r>
            <a:r>
              <a:rPr kumimoji="0" sz="2000">
                <a:latin typeface="Calibri" pitchFamily="34" charset="0"/>
              </a:rPr>
              <a:t>e </a:t>
            </a:r>
            <a:r>
              <a:rPr kumimoji="0" sz="2000" smtClean="0">
                <a:latin typeface="Calibri" pitchFamily="34" charset="0"/>
              </a:rPr>
              <a:t>ruído</a:t>
            </a:r>
          </a:p>
          <a:p>
            <a:endParaRPr kumimoji="0" sz="2000">
              <a:latin typeface="Calibri" pitchFamily="34" charset="0"/>
            </a:endParaRPr>
          </a:p>
          <a:p>
            <a:r>
              <a:rPr kumimoji="0" sz="2000">
                <a:solidFill>
                  <a:srgbClr val="3333CC"/>
                </a:solidFill>
                <a:latin typeface="Calibri" pitchFamily="34" charset="0"/>
              </a:rPr>
              <a:t>CA</a:t>
            </a:r>
            <a:r>
              <a:rPr kumimoji="0" sz="2000">
                <a:latin typeface="Calibri" pitchFamily="34" charset="0"/>
              </a:rPr>
              <a:t> pode mudar impedâncias de entrada e saída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2"/>
          <p:cNvSpPr>
            <a:spLocks noChangeShapeType="1"/>
          </p:cNvSpPr>
          <p:nvPr/>
        </p:nvSpPr>
        <p:spPr bwMode="auto">
          <a:xfrm flipV="1">
            <a:off x="1828800" y="15240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1828800" y="38862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5060" name="Freeform 4"/>
          <p:cNvSpPr>
            <a:spLocks noChangeArrowheads="1"/>
          </p:cNvSpPr>
          <p:nvPr/>
        </p:nvSpPr>
        <p:spPr bwMode="auto">
          <a:xfrm>
            <a:off x="1905000" y="2432050"/>
            <a:ext cx="6019800" cy="1450975"/>
          </a:xfrm>
          <a:custGeom>
            <a:avLst/>
            <a:gdLst>
              <a:gd name="T0" fmla="*/ 0 w 3792"/>
              <a:gd name="T1" fmla="*/ 2147483647 h 915"/>
              <a:gd name="T2" fmla="*/ 1386085977 w 3792"/>
              <a:gd name="T3" fmla="*/ 2092190424 h 915"/>
              <a:gd name="T4" fmla="*/ 1938001245 w 3792"/>
              <a:gd name="T5" fmla="*/ 1674758507 h 915"/>
              <a:gd name="T6" fmla="*/ 2147483647 w 3792"/>
              <a:gd name="T7" fmla="*/ 424975598 h 915"/>
              <a:gd name="T8" fmla="*/ 2147483647 w 3792"/>
              <a:gd name="T9" fmla="*/ 226318838 h 915"/>
              <a:gd name="T10" fmla="*/ 2147483647 w 3792"/>
              <a:gd name="T11" fmla="*/ 105615144 h 915"/>
              <a:gd name="T12" fmla="*/ 2147483647 w 3792"/>
              <a:gd name="T13" fmla="*/ 37719009 h 915"/>
              <a:gd name="T14" fmla="*/ 2147483647 w 3792"/>
              <a:gd name="T15" fmla="*/ 0 h 915"/>
              <a:gd name="T16" fmla="*/ 2147483647 w 3792"/>
              <a:gd name="T17" fmla="*/ 0 h 915"/>
              <a:gd name="T18" fmla="*/ 2147483647 w 3792"/>
              <a:gd name="T19" fmla="*/ 633692349 h 915"/>
              <a:gd name="T20" fmla="*/ 2147483647 w 3792"/>
              <a:gd name="T21" fmla="*/ 1674758507 h 915"/>
              <a:gd name="T22" fmla="*/ 2147483647 w 3792"/>
              <a:gd name="T23" fmla="*/ 2092190424 h 915"/>
              <a:gd name="T24" fmla="*/ 2147483647 w 3792"/>
              <a:gd name="T25" fmla="*/ 2147483647 h 91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792"/>
              <a:gd name="T40" fmla="*/ 0 h 915"/>
              <a:gd name="T41" fmla="*/ 3792 w 3792"/>
              <a:gd name="T42" fmla="*/ 915 h 91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792" h="915">
                <a:moveTo>
                  <a:pt x="0" y="915"/>
                </a:moveTo>
                <a:cubicBezTo>
                  <a:pt x="211" y="894"/>
                  <a:pt x="421" y="874"/>
                  <a:pt x="550" y="832"/>
                </a:cubicBezTo>
                <a:cubicBezTo>
                  <a:pt x="678" y="791"/>
                  <a:pt x="687" y="777"/>
                  <a:pt x="769" y="666"/>
                </a:cubicBezTo>
                <a:cubicBezTo>
                  <a:pt x="852" y="556"/>
                  <a:pt x="988" y="265"/>
                  <a:pt x="1044" y="169"/>
                </a:cubicBezTo>
                <a:cubicBezTo>
                  <a:pt x="1100" y="73"/>
                  <a:pt x="1084" y="111"/>
                  <a:pt x="1104" y="90"/>
                </a:cubicBezTo>
                <a:cubicBezTo>
                  <a:pt x="1124" y="69"/>
                  <a:pt x="1144" y="54"/>
                  <a:pt x="1167" y="42"/>
                </a:cubicBezTo>
                <a:cubicBezTo>
                  <a:pt x="1190" y="30"/>
                  <a:pt x="1217" y="22"/>
                  <a:pt x="1245" y="15"/>
                </a:cubicBezTo>
                <a:lnTo>
                  <a:pt x="1335" y="0"/>
                </a:lnTo>
                <a:lnTo>
                  <a:pt x="2778" y="0"/>
                </a:lnTo>
                <a:cubicBezTo>
                  <a:pt x="3078" y="42"/>
                  <a:pt x="3047" y="141"/>
                  <a:pt x="3133" y="252"/>
                </a:cubicBezTo>
                <a:cubicBezTo>
                  <a:pt x="3219" y="363"/>
                  <a:pt x="3233" y="570"/>
                  <a:pt x="3297" y="666"/>
                </a:cubicBezTo>
                <a:cubicBezTo>
                  <a:pt x="3362" y="763"/>
                  <a:pt x="3435" y="791"/>
                  <a:pt x="3517" y="832"/>
                </a:cubicBezTo>
                <a:cubicBezTo>
                  <a:pt x="3600" y="874"/>
                  <a:pt x="3696" y="894"/>
                  <a:pt x="3792" y="915"/>
                </a:cubicBezTo>
              </a:path>
            </a:pathLst>
          </a:cu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" y="2590800"/>
            <a:ext cx="1762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</a:rPr>
              <a:t>0,707 A</a:t>
            </a:r>
            <a:r>
              <a:rPr kumimoji="0" lang="en-US" sz="2800" b="1" baseline="-25000">
                <a:solidFill>
                  <a:srgbClr val="3333CC"/>
                </a:solidFill>
              </a:rPr>
              <a:t>máx</a:t>
            </a:r>
            <a:endParaRPr kumimoji="0" lang="en-US" sz="2800" b="1">
              <a:solidFill>
                <a:srgbClr val="3333CC"/>
              </a:solidFill>
            </a:endParaRP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1828800" y="2851150"/>
            <a:ext cx="56864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1600200" y="1066800"/>
            <a:ext cx="4397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</a:rPr>
              <a:t>A</a:t>
            </a:r>
            <a:endParaRPr kumimoji="0" lang="en-US" sz="2800" b="1" baseline="-25000">
              <a:solidFill>
                <a:srgbClr val="3333CC"/>
              </a:solidFill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8623300" y="3625850"/>
            <a:ext cx="30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</a:rPr>
              <a:t>f</a:t>
            </a:r>
            <a:endParaRPr kumimoji="0" lang="en-US" sz="2800" b="1" baseline="-25000">
              <a:solidFill>
                <a:srgbClr val="3333CC"/>
              </a:solidFill>
            </a:endParaRP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36550" y="212725"/>
            <a:ext cx="8485015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700">
                <a:solidFill>
                  <a:srgbClr val="FF0000"/>
                </a:solidFill>
                <a:latin typeface="Calibri" pitchFamily="34" charset="0"/>
              </a:rPr>
              <a:t>A curva de resposta de frequência de um amplificador CA </a:t>
            </a:r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3463925" y="2844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6883400" y="284797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492500" y="3930650"/>
            <a:ext cx="3416300" cy="787400"/>
            <a:chOff x="2200" y="2476"/>
            <a:chExt cx="2152" cy="496"/>
          </a:xfrm>
        </p:grpSpPr>
        <p:sp>
          <p:nvSpPr>
            <p:cNvPr id="33817" name="Line 13"/>
            <p:cNvSpPr>
              <a:spLocks noChangeShapeType="1"/>
            </p:cNvSpPr>
            <p:nvPr/>
          </p:nvSpPr>
          <p:spPr bwMode="auto">
            <a:xfrm>
              <a:off x="2200" y="24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18" name="Line 14"/>
            <p:cNvSpPr>
              <a:spLocks noChangeShapeType="1"/>
            </p:cNvSpPr>
            <p:nvPr/>
          </p:nvSpPr>
          <p:spPr bwMode="auto">
            <a:xfrm>
              <a:off x="4352" y="248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19" name="Text Box 15"/>
            <p:cNvSpPr txBox="1">
              <a:spLocks noChangeArrowheads="1"/>
            </p:cNvSpPr>
            <p:nvPr/>
          </p:nvSpPr>
          <p:spPr bwMode="auto">
            <a:xfrm>
              <a:off x="2674" y="2646"/>
              <a:ext cx="1422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100" b="1"/>
                <a:t>Largura de banda</a:t>
              </a:r>
              <a:endParaRPr kumimoji="0" lang="en-US" sz="2100" b="1">
                <a:solidFill>
                  <a:srgbClr val="3333CC"/>
                </a:solidFill>
              </a:endParaRPr>
            </a:p>
          </p:txBody>
        </p:sp>
        <p:sp>
          <p:nvSpPr>
            <p:cNvPr id="33820" name="Line 16"/>
            <p:cNvSpPr>
              <a:spLocks noChangeShapeType="1"/>
            </p:cNvSpPr>
            <p:nvPr/>
          </p:nvSpPr>
          <p:spPr bwMode="auto">
            <a:xfrm>
              <a:off x="4062" y="28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21" name="Line 17"/>
            <p:cNvSpPr>
              <a:spLocks noChangeShapeType="1"/>
            </p:cNvSpPr>
            <p:nvPr/>
          </p:nvSpPr>
          <p:spPr bwMode="auto">
            <a:xfrm flipH="1">
              <a:off x="2202" y="28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3146425" y="5105400"/>
            <a:ext cx="3627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800" dirty="0">
                <a:solidFill>
                  <a:srgbClr val="3333CC"/>
                </a:solidFill>
                <a:latin typeface="Calibri" pitchFamily="34" charset="0"/>
              </a:rPr>
              <a:t>O </a:t>
            </a:r>
            <a:r>
              <a:rPr kumimoji="0" lang="en-US" sz="1800" dirty="0" err="1">
                <a:solidFill>
                  <a:srgbClr val="3333CC"/>
                </a:solidFill>
                <a:latin typeface="Calibri" pitchFamily="34" charset="0"/>
              </a:rPr>
              <a:t>ganho</a:t>
            </a:r>
            <a:r>
              <a:rPr kumimoji="0" lang="en-US" sz="1800" dirty="0">
                <a:solidFill>
                  <a:srgbClr val="3333CC"/>
                </a:solidFill>
                <a:latin typeface="Calibri" pitchFamily="34" charset="0"/>
              </a:rPr>
              <a:t> é </a:t>
            </a:r>
            <a:r>
              <a:rPr kumimoji="0" lang="en-US" sz="1800" dirty="0" err="1">
                <a:solidFill>
                  <a:srgbClr val="3333CC"/>
                </a:solidFill>
                <a:latin typeface="Calibri" pitchFamily="34" charset="0"/>
              </a:rPr>
              <a:t>máximo</a:t>
            </a:r>
            <a:r>
              <a:rPr kumimoji="0" lang="en-US" sz="1800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rgbClr val="3333CC"/>
                </a:solidFill>
                <a:latin typeface="Calibri" pitchFamily="34" charset="0"/>
              </a:rPr>
              <a:t>na</a:t>
            </a:r>
            <a:r>
              <a:rPr kumimoji="0" lang="en-US" sz="1800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rgbClr val="3333CC"/>
                </a:solidFill>
                <a:latin typeface="Calibri" pitchFamily="34" charset="0"/>
              </a:rPr>
              <a:t>banda</a:t>
            </a:r>
            <a:r>
              <a:rPr kumimoji="0" lang="en-US" sz="1800" dirty="0">
                <a:solidFill>
                  <a:srgbClr val="3333CC"/>
                </a:solidFill>
                <a:latin typeface="Calibri" pitchFamily="34" charset="0"/>
              </a:rPr>
              <a:t> central.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962025" y="2095500"/>
            <a:ext cx="2886075" cy="523875"/>
            <a:chOff x="606" y="1320"/>
            <a:chExt cx="1818" cy="330"/>
          </a:xfrm>
        </p:grpSpPr>
        <p:sp>
          <p:nvSpPr>
            <p:cNvPr id="33815" name="Line 20"/>
            <p:cNvSpPr>
              <a:spLocks noChangeShapeType="1"/>
            </p:cNvSpPr>
            <p:nvPr/>
          </p:nvSpPr>
          <p:spPr bwMode="auto">
            <a:xfrm>
              <a:off x="1148" y="1526"/>
              <a:ext cx="12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16" name="Rectangle 21"/>
            <p:cNvSpPr>
              <a:spLocks noChangeArrowheads="1"/>
            </p:cNvSpPr>
            <p:nvPr/>
          </p:nvSpPr>
          <p:spPr bwMode="auto">
            <a:xfrm>
              <a:off x="606" y="1320"/>
              <a:ext cx="55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800" b="1">
                  <a:solidFill>
                    <a:srgbClr val="3333CC"/>
                  </a:solidFill>
                </a:rPr>
                <a:t>A</a:t>
              </a:r>
              <a:r>
                <a:rPr kumimoji="0" lang="en-US" sz="2800" b="1" baseline="-25000">
                  <a:solidFill>
                    <a:srgbClr val="3333CC"/>
                  </a:solidFill>
                </a:rPr>
                <a:t>máx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025900" y="1431925"/>
            <a:ext cx="2289175" cy="933450"/>
            <a:chOff x="2536" y="902"/>
            <a:chExt cx="1442" cy="588"/>
          </a:xfrm>
        </p:grpSpPr>
        <p:sp>
          <p:nvSpPr>
            <p:cNvPr id="33810" name="Text Box 23"/>
            <p:cNvSpPr txBox="1">
              <a:spLocks noChangeArrowheads="1"/>
            </p:cNvSpPr>
            <p:nvPr/>
          </p:nvSpPr>
          <p:spPr bwMode="auto">
            <a:xfrm>
              <a:off x="2766" y="902"/>
              <a:ext cx="108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000" b="1">
                  <a:solidFill>
                    <a:srgbClr val="3333CC"/>
                  </a:solidFill>
                </a:rPr>
                <a:t>Banda central</a:t>
              </a:r>
            </a:p>
          </p:txBody>
        </p:sp>
        <p:sp>
          <p:nvSpPr>
            <p:cNvPr id="33811" name="Line 24"/>
            <p:cNvSpPr>
              <a:spLocks noChangeShapeType="1"/>
            </p:cNvSpPr>
            <p:nvPr/>
          </p:nvSpPr>
          <p:spPr bwMode="auto">
            <a:xfrm>
              <a:off x="3976" y="101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12" name="Line 25"/>
            <p:cNvSpPr>
              <a:spLocks noChangeShapeType="1"/>
            </p:cNvSpPr>
            <p:nvPr/>
          </p:nvSpPr>
          <p:spPr bwMode="auto">
            <a:xfrm>
              <a:off x="3690" y="10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13" name="Line 26"/>
            <p:cNvSpPr>
              <a:spLocks noChangeShapeType="1"/>
            </p:cNvSpPr>
            <p:nvPr/>
          </p:nvSpPr>
          <p:spPr bwMode="auto">
            <a:xfrm>
              <a:off x="2538" y="100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814" name="Line 27"/>
            <p:cNvSpPr>
              <a:spLocks noChangeShapeType="1"/>
            </p:cNvSpPr>
            <p:nvPr/>
          </p:nvSpPr>
          <p:spPr bwMode="auto">
            <a:xfrm flipH="1">
              <a:off x="2536" y="108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1460500" y="5619750"/>
            <a:ext cx="70929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1800" dirty="0">
                <a:latin typeface="Calibri" pitchFamily="34" charset="0"/>
              </a:rPr>
              <a:t>A </a:t>
            </a:r>
            <a:r>
              <a:rPr kumimoji="0" lang="en-US" sz="1800" dirty="0" err="1">
                <a:latin typeface="Calibri" pitchFamily="34" charset="0"/>
              </a:rPr>
              <a:t>largura</a:t>
            </a:r>
            <a:r>
              <a:rPr kumimoji="0" lang="en-US" sz="1800" dirty="0">
                <a:latin typeface="Calibri" pitchFamily="34" charset="0"/>
              </a:rPr>
              <a:t> de </a:t>
            </a:r>
            <a:r>
              <a:rPr kumimoji="0" lang="en-US" sz="1800" dirty="0" err="1">
                <a:latin typeface="Calibri" pitchFamily="34" charset="0"/>
              </a:rPr>
              <a:t>banda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estende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os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pontos</a:t>
            </a:r>
            <a:r>
              <a:rPr kumimoji="0" lang="en-US" sz="1800" dirty="0">
                <a:latin typeface="Calibri" pitchFamily="34" charset="0"/>
              </a:rPr>
              <a:t> -3 dB, </a:t>
            </a:r>
          </a:p>
          <a:p>
            <a:pPr algn="ctr"/>
            <a:r>
              <a:rPr kumimoji="0" lang="en-US" sz="1800" dirty="0" err="1">
                <a:latin typeface="Calibri" pitchFamily="34" charset="0"/>
              </a:rPr>
              <a:t>chamados</a:t>
            </a:r>
            <a:r>
              <a:rPr kumimoji="0" lang="en-US" sz="1800" dirty="0">
                <a:latin typeface="Calibri" pitchFamily="34" charset="0"/>
              </a:rPr>
              <a:t> de </a:t>
            </a:r>
            <a:r>
              <a:rPr kumimoji="0" lang="en-US" sz="1800" dirty="0" err="1">
                <a:latin typeface="Calibri" pitchFamily="34" charset="0"/>
              </a:rPr>
              <a:t>frequências</a:t>
            </a:r>
            <a:r>
              <a:rPr kumimoji="0" lang="en-US" sz="1800" dirty="0">
                <a:latin typeface="Calibri" pitchFamily="34" charset="0"/>
              </a:rPr>
              <a:t> de </a:t>
            </a:r>
            <a:r>
              <a:rPr kumimoji="0" lang="en-US" sz="1800" dirty="0" err="1">
                <a:latin typeface="Calibri" pitchFamily="34" charset="0"/>
              </a:rPr>
              <a:t>quebra</a:t>
            </a:r>
            <a:r>
              <a:rPr kumimoji="0" lang="en-US" sz="1800" dirty="0">
                <a:latin typeface="Calibri" pitchFamily="34" charset="0"/>
              </a:rPr>
              <a:t>.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7483475" y="2555875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>
                <a:solidFill>
                  <a:srgbClr val="3333CC"/>
                </a:solidFill>
              </a:rPr>
              <a:t>-3dB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6" presetID="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/>
      <p:bldP spid="45062" grpId="0" animBg="1"/>
      <p:bldP spid="45066" grpId="0" animBg="1"/>
      <p:bldP spid="4506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33650" y="1924050"/>
            <a:ext cx="4024313" cy="3667125"/>
            <a:chOff x="1596" y="1212"/>
            <a:chExt cx="2535" cy="2310"/>
          </a:xfrm>
        </p:grpSpPr>
        <p:grpSp>
          <p:nvGrpSpPr>
            <p:cNvPr id="34821" name="Group 3"/>
            <p:cNvGrpSpPr>
              <a:grpSpLocks/>
            </p:cNvGrpSpPr>
            <p:nvPr/>
          </p:nvGrpSpPr>
          <p:grpSpPr bwMode="auto">
            <a:xfrm>
              <a:off x="1596" y="1212"/>
              <a:ext cx="2165" cy="2310"/>
              <a:chOff x="1596" y="1212"/>
              <a:chExt cx="2165" cy="2310"/>
            </a:xfrm>
          </p:grpSpPr>
          <p:pic>
            <p:nvPicPr>
              <p:cNvPr id="34829" name="Picture 4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596" y="1212"/>
                <a:ext cx="2165" cy="2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830" name="Oval 5"/>
              <p:cNvSpPr>
                <a:spLocks noChangeArrowheads="1"/>
              </p:cNvSpPr>
              <p:nvPr/>
            </p:nvSpPr>
            <p:spPr bwMode="auto">
              <a:xfrm>
                <a:off x="3071" y="2120"/>
                <a:ext cx="292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34822" name="Text Box 6"/>
            <p:cNvSpPr txBox="1">
              <a:spLocks noChangeArrowheads="1"/>
            </p:cNvSpPr>
            <p:nvPr/>
          </p:nvSpPr>
          <p:spPr bwMode="auto">
            <a:xfrm>
              <a:off x="1892" y="2310"/>
              <a:ext cx="41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800" b="1"/>
                <a:t>50 </a:t>
              </a:r>
              <a:r>
                <a:rPr kumimoji="0" lang="en-US" sz="1800" b="1">
                  <a:latin typeface="Symbol" pitchFamily="18" charset="2"/>
                </a:rPr>
                <a:t>W</a:t>
              </a:r>
              <a:endParaRPr kumimoji="0" lang="en-US" sz="1800" b="1"/>
            </a:p>
          </p:txBody>
        </p:sp>
        <p:sp>
          <p:nvSpPr>
            <p:cNvPr id="34823" name="Text Box 7"/>
            <p:cNvSpPr txBox="1">
              <a:spLocks noChangeArrowheads="1"/>
            </p:cNvSpPr>
            <p:nvPr/>
          </p:nvSpPr>
          <p:spPr bwMode="auto">
            <a:xfrm>
              <a:off x="2249" y="1944"/>
              <a:ext cx="47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800" b="1"/>
                <a:t>10 </a:t>
              </a:r>
              <a:r>
                <a:rPr kumimoji="0" lang="en-US" sz="1800" b="1">
                  <a:latin typeface="Symbol" pitchFamily="18" charset="2"/>
                </a:rPr>
                <a:t>m</a:t>
              </a:r>
              <a:r>
                <a:rPr kumimoji="0" lang="en-US" sz="1800" b="1"/>
                <a:t>F</a:t>
              </a:r>
            </a:p>
          </p:txBody>
        </p:sp>
        <p:sp>
          <p:nvSpPr>
            <p:cNvPr id="34824" name="Text Box 8"/>
            <p:cNvSpPr txBox="1">
              <a:spLocks noChangeArrowheads="1"/>
            </p:cNvSpPr>
            <p:nvPr/>
          </p:nvSpPr>
          <p:spPr bwMode="auto">
            <a:xfrm>
              <a:off x="3657" y="2816"/>
              <a:ext cx="47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800" b="1"/>
                <a:t>10 </a:t>
              </a:r>
              <a:r>
                <a:rPr kumimoji="0" lang="en-US" sz="1800" b="1">
                  <a:latin typeface="Symbol" pitchFamily="18" charset="2"/>
                </a:rPr>
                <a:t>m</a:t>
              </a:r>
              <a:r>
                <a:rPr kumimoji="0" lang="en-US" sz="1800" b="1"/>
                <a:t>F</a:t>
              </a:r>
            </a:p>
          </p:txBody>
        </p:sp>
        <p:sp>
          <p:nvSpPr>
            <p:cNvPr id="34825" name="Text Box 9"/>
            <p:cNvSpPr txBox="1">
              <a:spLocks noChangeArrowheads="1"/>
            </p:cNvSpPr>
            <p:nvPr/>
          </p:nvSpPr>
          <p:spPr bwMode="auto">
            <a:xfrm>
              <a:off x="3299" y="1600"/>
              <a:ext cx="42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800" b="1"/>
                <a:t>1 k</a:t>
              </a:r>
              <a:r>
                <a:rPr kumimoji="0" lang="en-US" sz="1800" b="1">
                  <a:latin typeface="Symbol" pitchFamily="18" charset="2"/>
                </a:rPr>
                <a:t>W</a:t>
              </a:r>
              <a:endParaRPr kumimoji="0" lang="en-US" sz="1800" b="1"/>
            </a:p>
          </p:txBody>
        </p:sp>
        <p:sp>
          <p:nvSpPr>
            <p:cNvPr id="34826" name="Text Box 10"/>
            <p:cNvSpPr txBox="1">
              <a:spLocks noChangeArrowheads="1"/>
            </p:cNvSpPr>
            <p:nvPr/>
          </p:nvSpPr>
          <p:spPr bwMode="auto">
            <a:xfrm>
              <a:off x="2823" y="2804"/>
              <a:ext cx="48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800" b="1"/>
                <a:t>100 </a:t>
              </a:r>
              <a:r>
                <a:rPr kumimoji="0" lang="en-US" sz="1800" b="1">
                  <a:latin typeface="Symbol" pitchFamily="18" charset="2"/>
                </a:rPr>
                <a:t>W</a:t>
              </a:r>
              <a:endParaRPr kumimoji="0" lang="en-US" sz="1800" b="1"/>
            </a:p>
          </p:txBody>
        </p:sp>
        <p:sp>
          <p:nvSpPr>
            <p:cNvPr id="34827" name="Text Box 11"/>
            <p:cNvSpPr txBox="1">
              <a:spLocks noChangeArrowheads="1"/>
            </p:cNvSpPr>
            <p:nvPr/>
          </p:nvSpPr>
          <p:spPr bwMode="auto">
            <a:xfrm>
              <a:off x="2381" y="2702"/>
              <a:ext cx="42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800" b="1"/>
                <a:t>1k </a:t>
              </a:r>
              <a:r>
                <a:rPr kumimoji="0" lang="en-US" sz="1800" b="1">
                  <a:latin typeface="Symbol" pitchFamily="18" charset="2"/>
                </a:rPr>
                <a:t>W</a:t>
              </a:r>
              <a:endParaRPr kumimoji="0" lang="en-US" sz="1800" b="1"/>
            </a:p>
          </p:txBody>
        </p:sp>
        <p:sp>
          <p:nvSpPr>
            <p:cNvPr id="34828" name="Text Box 12"/>
            <p:cNvSpPr txBox="1">
              <a:spLocks noChangeArrowheads="1"/>
            </p:cNvSpPr>
            <p:nvPr/>
          </p:nvSpPr>
          <p:spPr bwMode="auto">
            <a:xfrm>
              <a:off x="2765" y="1512"/>
              <a:ext cx="52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800" b="1"/>
                <a:t>6,8 k</a:t>
              </a:r>
              <a:r>
                <a:rPr kumimoji="0" lang="en-US" sz="1800" b="1">
                  <a:latin typeface="Symbol" pitchFamily="18" charset="2"/>
                </a:rPr>
                <a:t>W</a:t>
              </a:r>
              <a:endParaRPr kumimoji="0" lang="en-US" sz="1800" b="1"/>
            </a:p>
          </p:txBody>
        </p:sp>
      </p:grpSp>
      <p:sp>
        <p:nvSpPr>
          <p:cNvPr id="34819" name="Text Box 13"/>
          <p:cNvSpPr txBox="1">
            <a:spLocks noChangeArrowheads="1"/>
          </p:cNvSpPr>
          <p:nvPr/>
        </p:nvSpPr>
        <p:spPr bwMode="auto">
          <a:xfrm>
            <a:off x="179388" y="692150"/>
            <a:ext cx="849399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dirty="0">
                <a:solidFill>
                  <a:srgbClr val="FF0000"/>
                </a:solidFill>
                <a:latin typeface="Calibri" pitchFamily="34" charset="0"/>
              </a:rPr>
              <a:t>O capacitor </a:t>
            </a:r>
            <a:r>
              <a:rPr kumimoji="0" lang="en-US" dirty="0" err="1">
                <a:solidFill>
                  <a:srgbClr val="FF0000"/>
                </a:solidFill>
                <a:latin typeface="Calibri" pitchFamily="34" charset="0"/>
              </a:rPr>
              <a:t>emissor</a:t>
            </a:r>
            <a:r>
              <a:rPr kumimoji="0" 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rgbClr val="FF0000"/>
                </a:solidFill>
                <a:latin typeface="Calibri" pitchFamily="34" charset="0"/>
              </a:rPr>
              <a:t>desviado</a:t>
            </a:r>
            <a:r>
              <a:rPr kumimoji="0" 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rgbClr val="FF0000"/>
                </a:solidFill>
                <a:latin typeface="Calibri" pitchFamily="34" charset="0"/>
              </a:rPr>
              <a:t>neste</a:t>
            </a:r>
            <a:r>
              <a:rPr kumimoji="0" 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rgbClr val="FF0000"/>
                </a:solidFill>
                <a:latin typeface="Calibri" pitchFamily="34" charset="0"/>
              </a:rPr>
              <a:t>amplificador</a:t>
            </a:r>
            <a:r>
              <a:rPr kumimoji="0" 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rgbClr val="FF0000"/>
                </a:solidFill>
                <a:latin typeface="Calibri" pitchFamily="34" charset="0"/>
              </a:rPr>
              <a:t>possui</a:t>
            </a:r>
            <a:endParaRPr kumimoji="0" lang="en-US" dirty="0">
              <a:solidFill>
                <a:srgbClr val="FF0000"/>
              </a:solidFill>
              <a:latin typeface="Calibri" pitchFamily="34" charset="0"/>
            </a:endParaRPr>
          </a:p>
          <a:p>
            <a:pPr algn="ctr"/>
            <a:r>
              <a:rPr kumimoji="0" lang="en-US" dirty="0">
                <a:solidFill>
                  <a:srgbClr val="FF0000"/>
                </a:solidFill>
                <a:latin typeface="Calibri" pitchFamily="34" charset="0"/>
              </a:rPr>
              <a:t>um </a:t>
            </a:r>
            <a:r>
              <a:rPr kumimoji="0" lang="en-US" dirty="0" err="1">
                <a:solidFill>
                  <a:srgbClr val="FF0000"/>
                </a:solidFill>
                <a:latin typeface="Calibri" pitchFamily="34" charset="0"/>
              </a:rPr>
              <a:t>efeito</a:t>
            </a:r>
            <a:r>
              <a:rPr kumimoji="0" 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rgbClr val="FF0000"/>
                </a:solidFill>
                <a:latin typeface="Calibri" pitchFamily="34" charset="0"/>
              </a:rPr>
              <a:t>significativo</a:t>
            </a:r>
            <a:r>
              <a:rPr kumimoji="0" 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rgbClr val="FF0000"/>
                </a:solidFill>
                <a:latin typeface="Calibri" pitchFamily="34" charset="0"/>
              </a:rPr>
              <a:t>tanto</a:t>
            </a:r>
            <a:r>
              <a:rPr kumimoji="0" lang="en-US" dirty="0">
                <a:solidFill>
                  <a:srgbClr val="FF0000"/>
                </a:solidFill>
                <a:latin typeface="Calibri" pitchFamily="34" charset="0"/>
              </a:rPr>
              <a:t> no </a:t>
            </a:r>
            <a:r>
              <a:rPr kumimoji="0" lang="en-US" dirty="0" err="1">
                <a:solidFill>
                  <a:srgbClr val="FF0000"/>
                </a:solidFill>
                <a:latin typeface="Calibri" pitchFamily="34" charset="0"/>
              </a:rPr>
              <a:t>ganho</a:t>
            </a:r>
            <a:r>
              <a:rPr kumimoji="0" 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rgbClr val="FF0000"/>
                </a:solidFill>
                <a:latin typeface="Calibri" pitchFamily="34" charset="0"/>
              </a:rPr>
              <a:t>quanto</a:t>
            </a:r>
            <a:r>
              <a:rPr kumimoji="0" 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rgbClr val="FF0000"/>
                </a:solidFill>
                <a:latin typeface="Calibri" pitchFamily="34" charset="0"/>
              </a:rPr>
              <a:t>na</a:t>
            </a:r>
            <a:r>
              <a:rPr kumimoji="0" 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dirty="0" err="1">
                <a:solidFill>
                  <a:srgbClr val="FF0000"/>
                </a:solidFill>
                <a:latin typeface="Calibri" pitchFamily="34" charset="0"/>
              </a:rPr>
              <a:t>largura</a:t>
            </a:r>
            <a:r>
              <a:rPr kumimoji="0" lang="en-US" dirty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kumimoji="0" lang="en-US" dirty="0" err="1">
                <a:solidFill>
                  <a:srgbClr val="FF0000"/>
                </a:solidFill>
                <a:latin typeface="Calibri" pitchFamily="34" charset="0"/>
              </a:rPr>
              <a:t>banda</a:t>
            </a:r>
            <a:r>
              <a:rPr kumimoji="0" lang="en-US" dirty="0">
                <a:solidFill>
                  <a:srgbClr val="FF0000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46094" name="AutoShape 14"/>
          <p:cNvSpPr>
            <a:spLocks noChangeArrowheads="1"/>
          </p:cNvSpPr>
          <p:nvPr/>
        </p:nvSpPr>
        <p:spPr bwMode="auto">
          <a:xfrm rot="3095616">
            <a:off x="5607050" y="5168900"/>
            <a:ext cx="1095375" cy="231775"/>
          </a:xfrm>
          <a:prstGeom prst="leftArrow">
            <a:avLst>
              <a:gd name="adj1" fmla="val 57537"/>
              <a:gd name="adj2" fmla="val 11850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3509" y="1107369"/>
            <a:ext cx="7179011" cy="433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Text Box 3"/>
          <p:cNvSpPr txBox="1">
            <a:spLocks noChangeArrowheads="1"/>
          </p:cNvSpPr>
          <p:nvPr/>
        </p:nvSpPr>
        <p:spPr bwMode="auto">
          <a:xfrm rot="16199998">
            <a:off x="32371" y="3010792"/>
            <a:ext cx="20802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000" b="1">
                <a:latin typeface="Calibri" pitchFamily="34" charset="0"/>
              </a:rPr>
              <a:t>Ganho em dB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027284" y="5228029"/>
            <a:ext cx="277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000" b="1">
                <a:latin typeface="Calibri" pitchFamily="34" charset="0"/>
              </a:rPr>
              <a:t>0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854416" y="788957"/>
            <a:ext cx="9452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000" b="1" dirty="0">
                <a:latin typeface="Calibri" pitchFamily="34" charset="0"/>
              </a:rPr>
              <a:t>50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4682047" y="5595772"/>
            <a:ext cx="21662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000" b="1" dirty="0" err="1">
                <a:latin typeface="Calibri" pitchFamily="34" charset="0"/>
              </a:rPr>
              <a:t>Frequência</a:t>
            </a:r>
            <a:endParaRPr kumimoji="0" lang="en-US" sz="2000" b="1" dirty="0">
              <a:latin typeface="Calibri" pitchFamily="34" charset="0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313234" y="5521396"/>
            <a:ext cx="14408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000" b="1" dirty="0">
                <a:latin typeface="Calibri" pitchFamily="34" charset="0"/>
              </a:rPr>
              <a:t>10 Hz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7694580" y="5495591"/>
            <a:ext cx="18213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000" b="1" dirty="0">
                <a:latin typeface="Calibri" pitchFamily="34" charset="0"/>
              </a:rPr>
              <a:t>100 MHz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33489" y="1164099"/>
            <a:ext cx="3160929" cy="399953"/>
            <a:chOff x="2104" y="1014"/>
            <a:chExt cx="2220" cy="297"/>
          </a:xfrm>
        </p:grpSpPr>
        <p:sp>
          <p:nvSpPr>
            <p:cNvPr id="35855" name="Line 10"/>
            <p:cNvSpPr>
              <a:spLocks noChangeShapeType="1"/>
            </p:cNvSpPr>
            <p:nvPr/>
          </p:nvSpPr>
          <p:spPr bwMode="auto">
            <a:xfrm>
              <a:off x="3448" y="1144"/>
              <a:ext cx="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5856" name="Line 11"/>
            <p:cNvSpPr>
              <a:spLocks noChangeShapeType="1"/>
            </p:cNvSpPr>
            <p:nvPr/>
          </p:nvSpPr>
          <p:spPr bwMode="auto">
            <a:xfrm flipH="1">
              <a:off x="2104" y="1144"/>
              <a:ext cx="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5857" name="Text Box 12"/>
            <p:cNvSpPr txBox="1">
              <a:spLocks noChangeArrowheads="1"/>
            </p:cNvSpPr>
            <p:nvPr/>
          </p:nvSpPr>
          <p:spPr bwMode="auto">
            <a:xfrm>
              <a:off x="2998" y="1014"/>
              <a:ext cx="452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000" b="1">
                  <a:solidFill>
                    <a:srgbClr val="FF0000"/>
                  </a:solidFill>
                  <a:latin typeface="Calibri" pitchFamily="34" charset="0"/>
                </a:rPr>
                <a:t>BW</a:t>
              </a:r>
              <a:r>
                <a:rPr kumimoji="0" lang="en-US" sz="2000" b="1" baseline="-25000">
                  <a:solidFill>
                    <a:srgbClr val="FF0000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576356" y="4070169"/>
            <a:ext cx="6398745" cy="399953"/>
            <a:chOff x="466" y="2624"/>
            <a:chExt cx="4494" cy="297"/>
          </a:xfrm>
        </p:grpSpPr>
        <p:sp>
          <p:nvSpPr>
            <p:cNvPr id="35852" name="Text Box 14"/>
            <p:cNvSpPr txBox="1">
              <a:spLocks noChangeArrowheads="1"/>
            </p:cNvSpPr>
            <p:nvPr/>
          </p:nvSpPr>
          <p:spPr bwMode="auto">
            <a:xfrm>
              <a:off x="2580" y="2624"/>
              <a:ext cx="452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000" b="1">
                  <a:solidFill>
                    <a:srgbClr val="3333CC"/>
                  </a:solidFill>
                  <a:latin typeface="Calibri" pitchFamily="34" charset="0"/>
                </a:rPr>
                <a:t>BW</a:t>
              </a:r>
              <a:r>
                <a:rPr kumimoji="0" lang="en-US" sz="2000" b="1" baseline="-25000">
                  <a:solidFill>
                    <a:srgbClr val="3333CC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35853" name="Line 15"/>
            <p:cNvSpPr>
              <a:spLocks noChangeShapeType="1"/>
            </p:cNvSpPr>
            <p:nvPr/>
          </p:nvSpPr>
          <p:spPr bwMode="auto">
            <a:xfrm>
              <a:off x="3002" y="2742"/>
              <a:ext cx="19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5854" name="Line 16"/>
            <p:cNvSpPr>
              <a:spLocks noChangeShapeType="1"/>
            </p:cNvSpPr>
            <p:nvPr/>
          </p:nvSpPr>
          <p:spPr bwMode="auto">
            <a:xfrm flipH="1">
              <a:off x="466" y="2742"/>
              <a:ext cx="21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35851" name="Text Box 17"/>
          <p:cNvSpPr txBox="1">
            <a:spLocks noChangeArrowheads="1"/>
          </p:cNvSpPr>
          <p:nvPr/>
        </p:nvSpPr>
        <p:spPr bwMode="auto">
          <a:xfrm>
            <a:off x="933113" y="294464"/>
            <a:ext cx="75007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 dirty="0" err="1">
                <a:latin typeface="Calibri" pitchFamily="34" charset="0"/>
              </a:rPr>
              <a:t>Ganho</a:t>
            </a:r>
            <a:r>
              <a:rPr kumimoji="0" lang="en-US" b="1" dirty="0">
                <a:latin typeface="Calibri" pitchFamily="34" charset="0"/>
              </a:rPr>
              <a:t> e </a:t>
            </a:r>
            <a:r>
              <a:rPr kumimoji="0" lang="en-US" b="1" dirty="0" err="1">
                <a:latin typeface="Calibri" pitchFamily="34" charset="0"/>
              </a:rPr>
              <a:t>largura</a:t>
            </a:r>
            <a:r>
              <a:rPr kumimoji="0" lang="en-US" b="1" dirty="0">
                <a:latin typeface="Calibri" pitchFamily="34" charset="0"/>
              </a:rPr>
              <a:t> de </a:t>
            </a:r>
            <a:r>
              <a:rPr kumimoji="0" lang="en-US" b="1" dirty="0" err="1">
                <a:latin typeface="Calibri" pitchFamily="34" charset="0"/>
              </a:rPr>
              <a:t>banda</a:t>
            </a:r>
            <a:r>
              <a:rPr kumimoji="0" lang="en-US" b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b="1" dirty="0">
                <a:solidFill>
                  <a:srgbClr val="FF0000"/>
                </a:solidFill>
                <a:latin typeface="Calibri" pitchFamily="34" charset="0"/>
              </a:rPr>
              <a:t>com</a:t>
            </a:r>
            <a:r>
              <a:rPr kumimoji="0" lang="en-US" b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b="1" dirty="0">
                <a:latin typeface="Calibri" pitchFamily="34" charset="0"/>
              </a:rPr>
              <a:t>e</a:t>
            </a:r>
            <a:r>
              <a:rPr kumimoji="0" lang="en-US" b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b="1" dirty="0" err="1">
                <a:solidFill>
                  <a:srgbClr val="3333CC"/>
                </a:solidFill>
                <a:latin typeface="Calibri" pitchFamily="34" charset="0"/>
              </a:rPr>
              <a:t>sem</a:t>
            </a:r>
            <a:r>
              <a:rPr kumimoji="0" lang="en-US" b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kumimoji="0" lang="en-US" b="1" dirty="0">
                <a:latin typeface="Calibri" pitchFamily="34" charset="0"/>
              </a:rPr>
              <a:t>o </a:t>
            </a:r>
            <a:r>
              <a:rPr kumimoji="0" lang="en-US" b="1" dirty="0" err="1">
                <a:latin typeface="Calibri" pitchFamily="34" charset="0"/>
              </a:rPr>
              <a:t>desvio</a:t>
            </a:r>
            <a:r>
              <a:rPr kumimoji="0" lang="en-US" b="1" dirty="0">
                <a:latin typeface="Calibri" pitchFamily="34" charset="0"/>
              </a:rPr>
              <a:t> de </a:t>
            </a:r>
            <a:r>
              <a:rPr kumimoji="0" lang="en-US" b="1" dirty="0" err="1">
                <a:latin typeface="Calibri" pitchFamily="34" charset="0"/>
              </a:rPr>
              <a:t>emissor</a:t>
            </a:r>
            <a:endParaRPr kumimoji="0" lang="en-US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0"/>
            <a:ext cx="7772400" cy="1143000"/>
          </a:xfrm>
          <a:noFill/>
        </p:spPr>
        <p:txBody>
          <a:bodyPr/>
          <a:lstStyle/>
          <a:p>
            <a:r>
              <a:rPr kumimoji="0" sz="3200">
                <a:solidFill>
                  <a:srgbClr val="FF0000"/>
                </a:solidFill>
                <a:latin typeface="Calibri" pitchFamily="34" charset="0"/>
              </a:rPr>
              <a:t>Resposta de frequência do amplificador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09575" y="1266825"/>
            <a:ext cx="8382000" cy="4114800"/>
          </a:xfrm>
        </p:spPr>
        <p:txBody>
          <a:bodyPr/>
          <a:lstStyle/>
          <a:p>
            <a:r>
              <a:rPr kumimoji="0" sz="18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frequência de quebra mais baixa é em parte determinada por capacitores de </a:t>
            </a:r>
            <a:r>
              <a:rPr kumimoji="0" sz="18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acoplamento</a:t>
            </a:r>
            <a:r>
              <a:rPr kumimoji="0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  <a:p>
            <a:endParaRPr kumimoji="0" sz="180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r>
              <a:rPr kumimoji="0" sz="18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Também é influenciada por capacitores de emissor desviado</a:t>
            </a:r>
            <a:r>
              <a:rPr kumimoji="0" sz="18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 </a:t>
            </a:r>
            <a:endParaRPr kumimoji="0" sz="180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endParaRPr kumimoji="0" sz="180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r>
              <a:rPr kumimoji="0" sz="18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frequência de quebra superior é parcialmente determinada pela capacitância interna do </a:t>
            </a:r>
            <a:r>
              <a:rPr kumimoji="0" sz="18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transistor</a:t>
            </a:r>
            <a:r>
              <a:rPr kumimoji="0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  <a:p>
            <a:endParaRPr kumimoji="0" sz="180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r>
              <a:rPr kumimoji="0" sz="18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Ambas as frequências de quebra podem ser influenciadas por realimentação negativa.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17"/>
          <p:cNvSpPr txBox="1">
            <a:spLocks noChangeArrowheads="1"/>
          </p:cNvSpPr>
          <p:nvPr/>
        </p:nvSpPr>
        <p:spPr bwMode="auto">
          <a:xfrm>
            <a:off x="3362325" y="463550"/>
            <a:ext cx="223638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4400">
                <a:solidFill>
                  <a:srgbClr val="FF0000"/>
                </a:solidFill>
                <a:latin typeface="Calibri" pitchFamily="34" charset="0"/>
              </a:rPr>
              <a:t>REVISÃO</a:t>
            </a:r>
          </a:p>
        </p:txBody>
      </p:sp>
      <p:sp>
        <p:nvSpPr>
          <p:cNvPr id="37892" name="Rectangle 18"/>
          <p:cNvSpPr>
            <a:spLocks noChangeArrowheads="1"/>
          </p:cNvSpPr>
          <p:nvPr/>
        </p:nvSpPr>
        <p:spPr bwMode="auto">
          <a:xfrm>
            <a:off x="558800" y="1647825"/>
            <a:ext cx="7661275" cy="281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Acoplamento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do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amplificador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Ganho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tensão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estágiosacoplados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Amplificadores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com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transistores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de 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efeito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de campo (FETs)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Realimentação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negativa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Resposta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frequência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val 2"/>
          <p:cNvSpPr>
            <a:spLocks noChangeArrowheads="1"/>
          </p:cNvSpPr>
          <p:nvPr/>
        </p:nvSpPr>
        <p:spPr bwMode="auto">
          <a:xfrm>
            <a:off x="2533650" y="2955925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2898775" y="3594100"/>
            <a:ext cx="565150" cy="565150"/>
            <a:chOff x="1724" y="2504"/>
            <a:chExt cx="356" cy="356"/>
          </a:xfrm>
        </p:grpSpPr>
        <p:sp>
          <p:nvSpPr>
            <p:cNvPr id="4228" name="Line 4"/>
            <p:cNvSpPr>
              <a:spLocks noChangeShapeType="1"/>
            </p:cNvSpPr>
            <p:nvPr/>
          </p:nvSpPr>
          <p:spPr bwMode="auto">
            <a:xfrm>
              <a:off x="1724" y="2504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29" name="AutoShape 5"/>
            <p:cNvSpPr>
              <a:spLocks noChangeArrowheads="1"/>
            </p:cNvSpPr>
            <p:nvPr/>
          </p:nvSpPr>
          <p:spPr bwMode="auto">
            <a:xfrm rot="5480873" flipH="1" flipV="1">
              <a:off x="1728" y="2507"/>
              <a:ext cx="119" cy="117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100" name="Line 6"/>
          <p:cNvSpPr>
            <a:spLocks noChangeShapeType="1"/>
          </p:cNvSpPr>
          <p:nvPr/>
        </p:nvSpPr>
        <p:spPr bwMode="auto">
          <a:xfrm flipH="1" flipV="1">
            <a:off x="1489075" y="3425825"/>
            <a:ext cx="1374775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01" name="Line 7"/>
          <p:cNvSpPr>
            <a:spLocks noChangeShapeType="1"/>
          </p:cNvSpPr>
          <p:nvPr/>
        </p:nvSpPr>
        <p:spPr bwMode="auto">
          <a:xfrm flipV="1">
            <a:off x="2886075" y="2679700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02" name="Line 8"/>
          <p:cNvSpPr>
            <a:spLocks noChangeShapeType="1"/>
          </p:cNvSpPr>
          <p:nvPr/>
        </p:nvSpPr>
        <p:spPr bwMode="auto">
          <a:xfrm flipH="1">
            <a:off x="2886075" y="3117850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103" name="Group 9"/>
          <p:cNvGrpSpPr>
            <a:grpSpLocks/>
          </p:cNvGrpSpPr>
          <p:nvPr/>
        </p:nvGrpSpPr>
        <p:grpSpPr bwMode="auto">
          <a:xfrm>
            <a:off x="3317875" y="1835150"/>
            <a:ext cx="247650" cy="654050"/>
            <a:chOff x="1988" y="1396"/>
            <a:chExt cx="156" cy="412"/>
          </a:xfrm>
        </p:grpSpPr>
        <p:sp>
          <p:nvSpPr>
            <p:cNvPr id="4221" name="Line 10"/>
            <p:cNvSpPr>
              <a:spLocks noChangeShapeType="1"/>
            </p:cNvSpPr>
            <p:nvPr/>
          </p:nvSpPr>
          <p:spPr bwMode="auto">
            <a:xfrm flipH="1" flipV="1">
              <a:off x="1992" y="143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22" name="Line 11"/>
            <p:cNvSpPr>
              <a:spLocks noChangeShapeType="1"/>
            </p:cNvSpPr>
            <p:nvPr/>
          </p:nvSpPr>
          <p:spPr bwMode="auto">
            <a:xfrm flipH="1" flipV="1">
              <a:off x="1990" y="157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23" name="Line 12"/>
            <p:cNvSpPr>
              <a:spLocks noChangeShapeType="1"/>
            </p:cNvSpPr>
            <p:nvPr/>
          </p:nvSpPr>
          <p:spPr bwMode="auto">
            <a:xfrm flipH="1" flipV="1">
              <a:off x="1988" y="170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24" name="Line 13"/>
            <p:cNvSpPr>
              <a:spLocks noChangeShapeType="1"/>
            </p:cNvSpPr>
            <p:nvPr/>
          </p:nvSpPr>
          <p:spPr bwMode="auto">
            <a:xfrm flipV="1">
              <a:off x="1988" y="163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25" name="Line 14"/>
            <p:cNvSpPr>
              <a:spLocks noChangeShapeType="1"/>
            </p:cNvSpPr>
            <p:nvPr/>
          </p:nvSpPr>
          <p:spPr bwMode="auto">
            <a:xfrm flipV="1">
              <a:off x="1992" y="150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26" name="Line 15"/>
            <p:cNvSpPr>
              <a:spLocks noChangeShapeType="1"/>
            </p:cNvSpPr>
            <p:nvPr/>
          </p:nvSpPr>
          <p:spPr bwMode="auto">
            <a:xfrm flipV="1">
              <a:off x="1994" y="139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27" name="Line 16"/>
            <p:cNvSpPr>
              <a:spLocks noChangeShapeType="1"/>
            </p:cNvSpPr>
            <p:nvPr/>
          </p:nvSpPr>
          <p:spPr bwMode="auto">
            <a:xfrm flipV="1">
              <a:off x="2066" y="1778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104" name="Group 17"/>
          <p:cNvGrpSpPr>
            <a:grpSpLocks/>
          </p:cNvGrpSpPr>
          <p:nvPr/>
        </p:nvGrpSpPr>
        <p:grpSpPr bwMode="auto">
          <a:xfrm>
            <a:off x="3070225" y="5365750"/>
            <a:ext cx="762000" cy="304800"/>
            <a:chOff x="1832" y="3620"/>
            <a:chExt cx="480" cy="192"/>
          </a:xfrm>
        </p:grpSpPr>
        <p:sp>
          <p:nvSpPr>
            <p:cNvPr id="4218" name="Line 18"/>
            <p:cNvSpPr>
              <a:spLocks noChangeShapeType="1"/>
            </p:cNvSpPr>
            <p:nvPr/>
          </p:nvSpPr>
          <p:spPr bwMode="auto">
            <a:xfrm>
              <a:off x="1832" y="362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19" name="Line 19"/>
            <p:cNvSpPr>
              <a:spLocks noChangeShapeType="1"/>
            </p:cNvSpPr>
            <p:nvPr/>
          </p:nvSpPr>
          <p:spPr bwMode="auto">
            <a:xfrm>
              <a:off x="1928" y="371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20" name="Line 20"/>
            <p:cNvSpPr>
              <a:spLocks noChangeShapeType="1"/>
            </p:cNvSpPr>
            <p:nvPr/>
          </p:nvSpPr>
          <p:spPr bwMode="auto">
            <a:xfrm>
              <a:off x="2024" y="381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1657350" y="1870075"/>
            <a:ext cx="247650" cy="654050"/>
            <a:chOff x="942" y="1418"/>
            <a:chExt cx="156" cy="412"/>
          </a:xfrm>
        </p:grpSpPr>
        <p:sp>
          <p:nvSpPr>
            <p:cNvPr id="4211" name="Line 22"/>
            <p:cNvSpPr>
              <a:spLocks noChangeShapeType="1"/>
            </p:cNvSpPr>
            <p:nvPr/>
          </p:nvSpPr>
          <p:spPr bwMode="auto">
            <a:xfrm flipH="1" flipV="1">
              <a:off x="946" y="146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12" name="Line 23"/>
            <p:cNvSpPr>
              <a:spLocks noChangeShapeType="1"/>
            </p:cNvSpPr>
            <p:nvPr/>
          </p:nvSpPr>
          <p:spPr bwMode="auto">
            <a:xfrm flipH="1" flipV="1">
              <a:off x="944" y="159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13" name="Line 24"/>
            <p:cNvSpPr>
              <a:spLocks noChangeShapeType="1"/>
            </p:cNvSpPr>
            <p:nvPr/>
          </p:nvSpPr>
          <p:spPr bwMode="auto">
            <a:xfrm flipH="1" flipV="1">
              <a:off x="942" y="1727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14" name="Line 25"/>
            <p:cNvSpPr>
              <a:spLocks noChangeShapeType="1"/>
            </p:cNvSpPr>
            <p:nvPr/>
          </p:nvSpPr>
          <p:spPr bwMode="auto">
            <a:xfrm flipV="1">
              <a:off x="942" y="165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15" name="Line 26"/>
            <p:cNvSpPr>
              <a:spLocks noChangeShapeType="1"/>
            </p:cNvSpPr>
            <p:nvPr/>
          </p:nvSpPr>
          <p:spPr bwMode="auto">
            <a:xfrm flipV="1">
              <a:off x="946" y="152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16" name="Line 27"/>
            <p:cNvSpPr>
              <a:spLocks noChangeShapeType="1"/>
            </p:cNvSpPr>
            <p:nvPr/>
          </p:nvSpPr>
          <p:spPr bwMode="auto">
            <a:xfrm flipV="1">
              <a:off x="948" y="1418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17" name="Line 28"/>
            <p:cNvSpPr>
              <a:spLocks noChangeShapeType="1"/>
            </p:cNvSpPr>
            <p:nvPr/>
          </p:nvSpPr>
          <p:spPr bwMode="auto">
            <a:xfrm flipV="1">
              <a:off x="1020" y="1799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106" name="Line 29"/>
          <p:cNvSpPr>
            <a:spLocks noChangeShapeType="1"/>
          </p:cNvSpPr>
          <p:nvPr/>
        </p:nvSpPr>
        <p:spPr bwMode="auto">
          <a:xfrm flipH="1">
            <a:off x="1778000" y="2536825"/>
            <a:ext cx="0" cy="1543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07" name="Line 30"/>
          <p:cNvSpPr>
            <a:spLocks noChangeShapeType="1"/>
          </p:cNvSpPr>
          <p:nvPr/>
        </p:nvSpPr>
        <p:spPr bwMode="auto">
          <a:xfrm>
            <a:off x="3441700" y="2486025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08" name="Line 31"/>
          <p:cNvSpPr>
            <a:spLocks noChangeShapeType="1"/>
          </p:cNvSpPr>
          <p:nvPr/>
        </p:nvSpPr>
        <p:spPr bwMode="auto">
          <a:xfrm>
            <a:off x="3444875" y="4149725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09" name="Line 32"/>
          <p:cNvSpPr>
            <a:spLocks noChangeShapeType="1"/>
          </p:cNvSpPr>
          <p:nvPr/>
        </p:nvSpPr>
        <p:spPr bwMode="auto">
          <a:xfrm>
            <a:off x="1749425" y="1501775"/>
            <a:ext cx="3752850" cy="12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10" name="Line 33"/>
          <p:cNvSpPr>
            <a:spLocks noChangeShapeType="1"/>
          </p:cNvSpPr>
          <p:nvPr/>
        </p:nvSpPr>
        <p:spPr bwMode="auto">
          <a:xfrm>
            <a:off x="1762125" y="1501775"/>
            <a:ext cx="0" cy="374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11" name="Line 34"/>
          <p:cNvSpPr>
            <a:spLocks noChangeShapeType="1"/>
          </p:cNvSpPr>
          <p:nvPr/>
        </p:nvSpPr>
        <p:spPr bwMode="auto">
          <a:xfrm flipH="1" flipV="1">
            <a:off x="3422650" y="1533525"/>
            <a:ext cx="0" cy="295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12" name="Text Box 35"/>
          <p:cNvSpPr txBox="1">
            <a:spLocks noChangeArrowheads="1"/>
          </p:cNvSpPr>
          <p:nvPr/>
        </p:nvSpPr>
        <p:spPr bwMode="auto">
          <a:xfrm>
            <a:off x="3971925" y="361950"/>
            <a:ext cx="8699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V</a:t>
            </a:r>
            <a:r>
              <a:rPr kumimoji="0" lang="en-US" sz="3200" b="1" baseline="-25000">
                <a:solidFill>
                  <a:srgbClr val="FF0000"/>
                </a:solidFill>
              </a:rPr>
              <a:t>CC</a:t>
            </a:r>
            <a:endParaRPr kumimoji="0" lang="en-US" sz="3200" b="1">
              <a:solidFill>
                <a:srgbClr val="FF0000"/>
              </a:solidFill>
            </a:endParaRPr>
          </a:p>
        </p:txBody>
      </p:sp>
      <p:grpSp>
        <p:nvGrpSpPr>
          <p:cNvPr id="4113" name="Group 36"/>
          <p:cNvGrpSpPr>
            <a:grpSpLocks/>
          </p:cNvGrpSpPr>
          <p:nvPr/>
        </p:nvGrpSpPr>
        <p:grpSpPr bwMode="auto">
          <a:xfrm>
            <a:off x="3324225" y="4365625"/>
            <a:ext cx="247650" cy="654050"/>
            <a:chOff x="1992" y="2990"/>
            <a:chExt cx="156" cy="412"/>
          </a:xfrm>
        </p:grpSpPr>
        <p:sp>
          <p:nvSpPr>
            <p:cNvPr id="4204" name="Line 37"/>
            <p:cNvSpPr>
              <a:spLocks noChangeShapeType="1"/>
            </p:cNvSpPr>
            <p:nvPr/>
          </p:nvSpPr>
          <p:spPr bwMode="auto">
            <a:xfrm flipH="1" flipV="1">
              <a:off x="1996" y="303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05" name="Line 38"/>
            <p:cNvSpPr>
              <a:spLocks noChangeShapeType="1"/>
            </p:cNvSpPr>
            <p:nvPr/>
          </p:nvSpPr>
          <p:spPr bwMode="auto">
            <a:xfrm flipH="1" flipV="1">
              <a:off x="1994" y="3165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06" name="Line 39"/>
            <p:cNvSpPr>
              <a:spLocks noChangeShapeType="1"/>
            </p:cNvSpPr>
            <p:nvPr/>
          </p:nvSpPr>
          <p:spPr bwMode="auto">
            <a:xfrm flipH="1" flipV="1">
              <a:off x="1992" y="329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07" name="Line 40"/>
            <p:cNvSpPr>
              <a:spLocks noChangeShapeType="1"/>
            </p:cNvSpPr>
            <p:nvPr/>
          </p:nvSpPr>
          <p:spPr bwMode="auto">
            <a:xfrm flipV="1">
              <a:off x="1992" y="323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08" name="Line 41"/>
            <p:cNvSpPr>
              <a:spLocks noChangeShapeType="1"/>
            </p:cNvSpPr>
            <p:nvPr/>
          </p:nvSpPr>
          <p:spPr bwMode="auto">
            <a:xfrm flipV="1">
              <a:off x="1996" y="3095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09" name="Line 42"/>
            <p:cNvSpPr>
              <a:spLocks noChangeShapeType="1"/>
            </p:cNvSpPr>
            <p:nvPr/>
          </p:nvSpPr>
          <p:spPr bwMode="auto">
            <a:xfrm flipV="1">
              <a:off x="1998" y="2990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10" name="Line 43"/>
            <p:cNvSpPr>
              <a:spLocks noChangeShapeType="1"/>
            </p:cNvSpPr>
            <p:nvPr/>
          </p:nvSpPr>
          <p:spPr bwMode="auto">
            <a:xfrm flipV="1">
              <a:off x="2070" y="3371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114" name="Group 44"/>
          <p:cNvGrpSpPr>
            <a:grpSpLocks/>
          </p:cNvGrpSpPr>
          <p:nvPr/>
        </p:nvGrpSpPr>
        <p:grpSpPr bwMode="auto">
          <a:xfrm>
            <a:off x="1682750" y="4086225"/>
            <a:ext cx="247650" cy="654050"/>
            <a:chOff x="958" y="2814"/>
            <a:chExt cx="156" cy="412"/>
          </a:xfrm>
        </p:grpSpPr>
        <p:sp>
          <p:nvSpPr>
            <p:cNvPr id="4197" name="Line 45"/>
            <p:cNvSpPr>
              <a:spLocks noChangeShapeType="1"/>
            </p:cNvSpPr>
            <p:nvPr/>
          </p:nvSpPr>
          <p:spPr bwMode="auto">
            <a:xfrm flipH="1" flipV="1">
              <a:off x="962" y="285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98" name="Line 46"/>
            <p:cNvSpPr>
              <a:spLocks noChangeShapeType="1"/>
            </p:cNvSpPr>
            <p:nvPr/>
          </p:nvSpPr>
          <p:spPr bwMode="auto">
            <a:xfrm flipH="1" flipV="1">
              <a:off x="960" y="299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99" name="Line 47"/>
            <p:cNvSpPr>
              <a:spLocks noChangeShapeType="1"/>
            </p:cNvSpPr>
            <p:nvPr/>
          </p:nvSpPr>
          <p:spPr bwMode="auto">
            <a:xfrm flipH="1" flipV="1">
              <a:off x="958" y="312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00" name="Line 48"/>
            <p:cNvSpPr>
              <a:spLocks noChangeShapeType="1"/>
            </p:cNvSpPr>
            <p:nvPr/>
          </p:nvSpPr>
          <p:spPr bwMode="auto">
            <a:xfrm flipV="1">
              <a:off x="958" y="305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01" name="Line 49"/>
            <p:cNvSpPr>
              <a:spLocks noChangeShapeType="1"/>
            </p:cNvSpPr>
            <p:nvPr/>
          </p:nvSpPr>
          <p:spPr bwMode="auto">
            <a:xfrm flipV="1">
              <a:off x="962" y="292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02" name="Line 50"/>
            <p:cNvSpPr>
              <a:spLocks noChangeShapeType="1"/>
            </p:cNvSpPr>
            <p:nvPr/>
          </p:nvSpPr>
          <p:spPr bwMode="auto">
            <a:xfrm flipV="1">
              <a:off x="964" y="281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03" name="Line 51"/>
            <p:cNvSpPr>
              <a:spLocks noChangeShapeType="1"/>
            </p:cNvSpPr>
            <p:nvPr/>
          </p:nvSpPr>
          <p:spPr bwMode="auto">
            <a:xfrm flipV="1">
              <a:off x="1036" y="319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115" name="Group 52"/>
          <p:cNvGrpSpPr>
            <a:grpSpLocks/>
          </p:cNvGrpSpPr>
          <p:nvPr/>
        </p:nvGrpSpPr>
        <p:grpSpPr bwMode="auto">
          <a:xfrm>
            <a:off x="1431925" y="5353050"/>
            <a:ext cx="762000" cy="304800"/>
            <a:chOff x="800" y="3612"/>
            <a:chExt cx="480" cy="192"/>
          </a:xfrm>
        </p:grpSpPr>
        <p:sp>
          <p:nvSpPr>
            <p:cNvPr id="4194" name="Line 53"/>
            <p:cNvSpPr>
              <a:spLocks noChangeShapeType="1"/>
            </p:cNvSpPr>
            <p:nvPr/>
          </p:nvSpPr>
          <p:spPr bwMode="auto">
            <a:xfrm>
              <a:off x="800" y="361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95" name="Line 54"/>
            <p:cNvSpPr>
              <a:spLocks noChangeShapeType="1"/>
            </p:cNvSpPr>
            <p:nvPr/>
          </p:nvSpPr>
          <p:spPr bwMode="auto">
            <a:xfrm>
              <a:off x="896" y="3708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96" name="Line 55"/>
            <p:cNvSpPr>
              <a:spLocks noChangeShapeType="1"/>
            </p:cNvSpPr>
            <p:nvPr/>
          </p:nvSpPr>
          <p:spPr bwMode="auto">
            <a:xfrm>
              <a:off x="992" y="3804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116" name="Line 56"/>
          <p:cNvSpPr>
            <a:spLocks noChangeShapeType="1"/>
          </p:cNvSpPr>
          <p:nvPr/>
        </p:nvSpPr>
        <p:spPr bwMode="auto">
          <a:xfrm>
            <a:off x="1809750" y="4740275"/>
            <a:ext cx="0" cy="606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17" name="Oval 57"/>
          <p:cNvSpPr>
            <a:spLocks noChangeArrowheads="1"/>
          </p:cNvSpPr>
          <p:nvPr/>
        </p:nvSpPr>
        <p:spPr bwMode="auto">
          <a:xfrm>
            <a:off x="4371975" y="1000125"/>
            <a:ext cx="196850" cy="196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18" name="Line 58"/>
          <p:cNvSpPr>
            <a:spLocks noChangeShapeType="1"/>
          </p:cNvSpPr>
          <p:nvPr/>
        </p:nvSpPr>
        <p:spPr bwMode="auto">
          <a:xfrm>
            <a:off x="4470400" y="1225550"/>
            <a:ext cx="0" cy="260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19" name="Line 59"/>
          <p:cNvSpPr>
            <a:spLocks noChangeShapeType="1"/>
          </p:cNvSpPr>
          <p:nvPr/>
        </p:nvSpPr>
        <p:spPr bwMode="auto">
          <a:xfrm flipH="1">
            <a:off x="3448050" y="5026025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120" name="Group 60"/>
          <p:cNvGrpSpPr>
            <a:grpSpLocks/>
          </p:cNvGrpSpPr>
          <p:nvPr/>
        </p:nvGrpSpPr>
        <p:grpSpPr bwMode="auto">
          <a:xfrm rot="10799998">
            <a:off x="4419600" y="2435225"/>
            <a:ext cx="174625" cy="482600"/>
            <a:chOff x="2682" y="1774"/>
            <a:chExt cx="110" cy="304"/>
          </a:xfrm>
        </p:grpSpPr>
        <p:sp>
          <p:nvSpPr>
            <p:cNvPr id="4192" name="Line 61"/>
            <p:cNvSpPr>
              <a:spLocks noChangeShapeType="1"/>
            </p:cNvSpPr>
            <p:nvPr/>
          </p:nvSpPr>
          <p:spPr bwMode="auto">
            <a:xfrm>
              <a:off x="2792" y="1774"/>
              <a:ext cx="0" cy="3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93" name="Freeform 62"/>
            <p:cNvSpPr>
              <a:spLocks noChangeArrowheads="1"/>
            </p:cNvSpPr>
            <p:nvPr/>
          </p:nvSpPr>
          <p:spPr bwMode="auto">
            <a:xfrm>
              <a:off x="2682" y="1774"/>
              <a:ext cx="54" cy="293"/>
            </a:xfrm>
            <a:custGeom>
              <a:avLst/>
              <a:gdLst>
                <a:gd name="T0" fmla="*/ 0 w 97"/>
                <a:gd name="T1" fmla="*/ 0 h 455"/>
                <a:gd name="T2" fmla="*/ 26 w 97"/>
                <a:gd name="T3" fmla="*/ 55 h 455"/>
                <a:gd name="T4" fmla="*/ 26 w 97"/>
                <a:gd name="T5" fmla="*/ 137 h 455"/>
                <a:gd name="T6" fmla="*/ 3 w 97"/>
                <a:gd name="T7" fmla="*/ 189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121" name="Line 63"/>
          <p:cNvSpPr>
            <a:spLocks noChangeShapeType="1"/>
          </p:cNvSpPr>
          <p:nvPr/>
        </p:nvSpPr>
        <p:spPr bwMode="auto">
          <a:xfrm rot="16199998" flipH="1" flipV="1">
            <a:off x="4746625" y="2466975"/>
            <a:ext cx="0" cy="4254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22" name="Line 64"/>
          <p:cNvSpPr>
            <a:spLocks noChangeShapeType="1"/>
          </p:cNvSpPr>
          <p:nvPr/>
        </p:nvSpPr>
        <p:spPr bwMode="auto">
          <a:xfrm rot="16199998" flipH="1" flipV="1">
            <a:off x="3911600" y="2190750"/>
            <a:ext cx="0" cy="984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23" name="Oval 65"/>
          <p:cNvSpPr>
            <a:spLocks noChangeArrowheads="1"/>
          </p:cNvSpPr>
          <p:nvPr/>
        </p:nvSpPr>
        <p:spPr bwMode="auto">
          <a:xfrm>
            <a:off x="6216650" y="2978150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124" name="Group 66"/>
          <p:cNvGrpSpPr>
            <a:grpSpLocks/>
          </p:cNvGrpSpPr>
          <p:nvPr/>
        </p:nvGrpSpPr>
        <p:grpSpPr bwMode="auto">
          <a:xfrm>
            <a:off x="6581775" y="3616325"/>
            <a:ext cx="565150" cy="565150"/>
            <a:chOff x="4044" y="2518"/>
            <a:chExt cx="356" cy="356"/>
          </a:xfrm>
        </p:grpSpPr>
        <p:sp>
          <p:nvSpPr>
            <p:cNvPr id="4190" name="Line 67"/>
            <p:cNvSpPr>
              <a:spLocks noChangeShapeType="1"/>
            </p:cNvSpPr>
            <p:nvPr/>
          </p:nvSpPr>
          <p:spPr bwMode="auto">
            <a:xfrm>
              <a:off x="4044" y="2518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91" name="AutoShape 68"/>
            <p:cNvSpPr>
              <a:spLocks noChangeArrowheads="1"/>
            </p:cNvSpPr>
            <p:nvPr/>
          </p:nvSpPr>
          <p:spPr bwMode="auto">
            <a:xfrm rot="5480873" flipH="1" flipV="1">
              <a:off x="4048" y="2521"/>
              <a:ext cx="119" cy="117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125" name="Line 69"/>
          <p:cNvSpPr>
            <a:spLocks noChangeShapeType="1"/>
          </p:cNvSpPr>
          <p:nvPr/>
        </p:nvSpPr>
        <p:spPr bwMode="auto">
          <a:xfrm flipH="1">
            <a:off x="4946650" y="3432175"/>
            <a:ext cx="1625600" cy="6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26" name="Line 70"/>
          <p:cNvSpPr>
            <a:spLocks noChangeShapeType="1"/>
          </p:cNvSpPr>
          <p:nvPr/>
        </p:nvSpPr>
        <p:spPr bwMode="auto">
          <a:xfrm flipV="1">
            <a:off x="6569075" y="2701925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27" name="Line 71"/>
          <p:cNvSpPr>
            <a:spLocks noChangeShapeType="1"/>
          </p:cNvSpPr>
          <p:nvPr/>
        </p:nvSpPr>
        <p:spPr bwMode="auto">
          <a:xfrm flipH="1">
            <a:off x="6569075" y="3140075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128" name="Group 72"/>
          <p:cNvGrpSpPr>
            <a:grpSpLocks/>
          </p:cNvGrpSpPr>
          <p:nvPr/>
        </p:nvGrpSpPr>
        <p:grpSpPr bwMode="auto">
          <a:xfrm>
            <a:off x="7000875" y="1857375"/>
            <a:ext cx="247650" cy="654050"/>
            <a:chOff x="4308" y="1410"/>
            <a:chExt cx="156" cy="412"/>
          </a:xfrm>
        </p:grpSpPr>
        <p:sp>
          <p:nvSpPr>
            <p:cNvPr id="4183" name="Line 73"/>
            <p:cNvSpPr>
              <a:spLocks noChangeShapeType="1"/>
            </p:cNvSpPr>
            <p:nvPr/>
          </p:nvSpPr>
          <p:spPr bwMode="auto">
            <a:xfrm flipH="1" flipV="1">
              <a:off x="4312" y="145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84" name="Line 74"/>
            <p:cNvSpPr>
              <a:spLocks noChangeShapeType="1"/>
            </p:cNvSpPr>
            <p:nvPr/>
          </p:nvSpPr>
          <p:spPr bwMode="auto">
            <a:xfrm flipH="1" flipV="1">
              <a:off x="4310" y="158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85" name="Line 75"/>
            <p:cNvSpPr>
              <a:spLocks noChangeShapeType="1"/>
            </p:cNvSpPr>
            <p:nvPr/>
          </p:nvSpPr>
          <p:spPr bwMode="auto">
            <a:xfrm flipH="1" flipV="1">
              <a:off x="4308" y="172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86" name="Line 76"/>
            <p:cNvSpPr>
              <a:spLocks noChangeShapeType="1"/>
            </p:cNvSpPr>
            <p:nvPr/>
          </p:nvSpPr>
          <p:spPr bwMode="auto">
            <a:xfrm flipV="1">
              <a:off x="4308" y="165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87" name="Line 77"/>
            <p:cNvSpPr>
              <a:spLocks noChangeShapeType="1"/>
            </p:cNvSpPr>
            <p:nvPr/>
          </p:nvSpPr>
          <p:spPr bwMode="auto">
            <a:xfrm flipV="1">
              <a:off x="4312" y="151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88" name="Line 78"/>
            <p:cNvSpPr>
              <a:spLocks noChangeShapeType="1"/>
            </p:cNvSpPr>
            <p:nvPr/>
          </p:nvSpPr>
          <p:spPr bwMode="auto">
            <a:xfrm flipV="1">
              <a:off x="4314" y="1410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89" name="Line 79"/>
            <p:cNvSpPr>
              <a:spLocks noChangeShapeType="1"/>
            </p:cNvSpPr>
            <p:nvPr/>
          </p:nvSpPr>
          <p:spPr bwMode="auto">
            <a:xfrm flipV="1">
              <a:off x="4386" y="1792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129" name="Group 80"/>
          <p:cNvGrpSpPr>
            <a:grpSpLocks/>
          </p:cNvGrpSpPr>
          <p:nvPr/>
        </p:nvGrpSpPr>
        <p:grpSpPr bwMode="auto">
          <a:xfrm>
            <a:off x="6753225" y="5387975"/>
            <a:ext cx="762000" cy="304800"/>
            <a:chOff x="4152" y="3634"/>
            <a:chExt cx="480" cy="192"/>
          </a:xfrm>
        </p:grpSpPr>
        <p:sp>
          <p:nvSpPr>
            <p:cNvPr id="4180" name="Line 81"/>
            <p:cNvSpPr>
              <a:spLocks noChangeShapeType="1"/>
            </p:cNvSpPr>
            <p:nvPr/>
          </p:nvSpPr>
          <p:spPr bwMode="auto">
            <a:xfrm>
              <a:off x="4152" y="3634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81" name="Line 82"/>
            <p:cNvSpPr>
              <a:spLocks noChangeShapeType="1"/>
            </p:cNvSpPr>
            <p:nvPr/>
          </p:nvSpPr>
          <p:spPr bwMode="auto">
            <a:xfrm>
              <a:off x="4248" y="3730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82" name="Line 83"/>
            <p:cNvSpPr>
              <a:spLocks noChangeShapeType="1"/>
            </p:cNvSpPr>
            <p:nvPr/>
          </p:nvSpPr>
          <p:spPr bwMode="auto">
            <a:xfrm>
              <a:off x="4344" y="3826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130" name="Group 84"/>
          <p:cNvGrpSpPr>
            <a:grpSpLocks/>
          </p:cNvGrpSpPr>
          <p:nvPr/>
        </p:nvGrpSpPr>
        <p:grpSpPr bwMode="auto">
          <a:xfrm>
            <a:off x="5340350" y="1892300"/>
            <a:ext cx="247650" cy="654050"/>
            <a:chOff x="3262" y="1432"/>
            <a:chExt cx="156" cy="412"/>
          </a:xfrm>
        </p:grpSpPr>
        <p:sp>
          <p:nvSpPr>
            <p:cNvPr id="4173" name="Line 85"/>
            <p:cNvSpPr>
              <a:spLocks noChangeShapeType="1"/>
            </p:cNvSpPr>
            <p:nvPr/>
          </p:nvSpPr>
          <p:spPr bwMode="auto">
            <a:xfrm flipH="1" flipV="1">
              <a:off x="3266" y="1474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74" name="Line 86"/>
            <p:cNvSpPr>
              <a:spLocks noChangeShapeType="1"/>
            </p:cNvSpPr>
            <p:nvPr/>
          </p:nvSpPr>
          <p:spPr bwMode="auto">
            <a:xfrm flipH="1" flipV="1">
              <a:off x="3264" y="1607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75" name="Line 87"/>
            <p:cNvSpPr>
              <a:spLocks noChangeShapeType="1"/>
            </p:cNvSpPr>
            <p:nvPr/>
          </p:nvSpPr>
          <p:spPr bwMode="auto">
            <a:xfrm flipH="1" flipV="1">
              <a:off x="3262" y="1741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76" name="Line 88"/>
            <p:cNvSpPr>
              <a:spLocks noChangeShapeType="1"/>
            </p:cNvSpPr>
            <p:nvPr/>
          </p:nvSpPr>
          <p:spPr bwMode="auto">
            <a:xfrm flipV="1">
              <a:off x="3262" y="1672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77" name="Line 89"/>
            <p:cNvSpPr>
              <a:spLocks noChangeShapeType="1"/>
            </p:cNvSpPr>
            <p:nvPr/>
          </p:nvSpPr>
          <p:spPr bwMode="auto">
            <a:xfrm flipV="1">
              <a:off x="3266" y="1537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78" name="Line 90"/>
            <p:cNvSpPr>
              <a:spLocks noChangeShapeType="1"/>
            </p:cNvSpPr>
            <p:nvPr/>
          </p:nvSpPr>
          <p:spPr bwMode="auto">
            <a:xfrm flipV="1">
              <a:off x="3268" y="1432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79" name="Line 91"/>
            <p:cNvSpPr>
              <a:spLocks noChangeShapeType="1"/>
            </p:cNvSpPr>
            <p:nvPr/>
          </p:nvSpPr>
          <p:spPr bwMode="auto">
            <a:xfrm flipV="1">
              <a:off x="3340" y="1813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131" name="Line 92"/>
          <p:cNvSpPr>
            <a:spLocks noChangeShapeType="1"/>
          </p:cNvSpPr>
          <p:nvPr/>
        </p:nvSpPr>
        <p:spPr bwMode="auto">
          <a:xfrm flipH="1">
            <a:off x="5461000" y="2559050"/>
            <a:ext cx="0" cy="1543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32" name="Line 93"/>
          <p:cNvSpPr>
            <a:spLocks noChangeShapeType="1"/>
          </p:cNvSpPr>
          <p:nvPr/>
        </p:nvSpPr>
        <p:spPr bwMode="auto">
          <a:xfrm>
            <a:off x="7124700" y="250825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33" name="Line 94"/>
          <p:cNvSpPr>
            <a:spLocks noChangeShapeType="1"/>
          </p:cNvSpPr>
          <p:nvPr/>
        </p:nvSpPr>
        <p:spPr bwMode="auto">
          <a:xfrm>
            <a:off x="7127875" y="417195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34" name="Line 95"/>
          <p:cNvSpPr>
            <a:spLocks noChangeShapeType="1"/>
          </p:cNvSpPr>
          <p:nvPr/>
        </p:nvSpPr>
        <p:spPr bwMode="auto">
          <a:xfrm flipV="1">
            <a:off x="5441950" y="1504950"/>
            <a:ext cx="1638300" cy="95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35" name="Line 96"/>
          <p:cNvSpPr>
            <a:spLocks noChangeShapeType="1"/>
          </p:cNvSpPr>
          <p:nvPr/>
        </p:nvSpPr>
        <p:spPr bwMode="auto">
          <a:xfrm>
            <a:off x="5445125" y="1524000"/>
            <a:ext cx="0" cy="374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36" name="Line 97"/>
          <p:cNvSpPr>
            <a:spLocks noChangeShapeType="1"/>
          </p:cNvSpPr>
          <p:nvPr/>
        </p:nvSpPr>
        <p:spPr bwMode="auto">
          <a:xfrm flipV="1">
            <a:off x="7086600" y="1489075"/>
            <a:ext cx="0" cy="3619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137" name="Group 98"/>
          <p:cNvGrpSpPr>
            <a:grpSpLocks/>
          </p:cNvGrpSpPr>
          <p:nvPr/>
        </p:nvGrpSpPr>
        <p:grpSpPr bwMode="auto">
          <a:xfrm>
            <a:off x="7007225" y="4387850"/>
            <a:ext cx="247650" cy="654050"/>
            <a:chOff x="4312" y="3004"/>
            <a:chExt cx="156" cy="412"/>
          </a:xfrm>
        </p:grpSpPr>
        <p:sp>
          <p:nvSpPr>
            <p:cNvPr id="4166" name="Line 99"/>
            <p:cNvSpPr>
              <a:spLocks noChangeShapeType="1"/>
            </p:cNvSpPr>
            <p:nvPr/>
          </p:nvSpPr>
          <p:spPr bwMode="auto">
            <a:xfrm flipH="1" flipV="1">
              <a:off x="4316" y="304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67" name="Line 100"/>
            <p:cNvSpPr>
              <a:spLocks noChangeShapeType="1"/>
            </p:cNvSpPr>
            <p:nvPr/>
          </p:nvSpPr>
          <p:spPr bwMode="auto">
            <a:xfrm flipH="1" flipV="1">
              <a:off x="4314" y="317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68" name="Line 101"/>
            <p:cNvSpPr>
              <a:spLocks noChangeShapeType="1"/>
            </p:cNvSpPr>
            <p:nvPr/>
          </p:nvSpPr>
          <p:spPr bwMode="auto">
            <a:xfrm flipH="1" flipV="1">
              <a:off x="4312" y="3313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69" name="Line 102"/>
            <p:cNvSpPr>
              <a:spLocks noChangeShapeType="1"/>
            </p:cNvSpPr>
            <p:nvPr/>
          </p:nvSpPr>
          <p:spPr bwMode="auto">
            <a:xfrm flipV="1">
              <a:off x="4312" y="324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70" name="Line 103"/>
            <p:cNvSpPr>
              <a:spLocks noChangeShapeType="1"/>
            </p:cNvSpPr>
            <p:nvPr/>
          </p:nvSpPr>
          <p:spPr bwMode="auto">
            <a:xfrm flipV="1">
              <a:off x="4316" y="310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71" name="Line 104"/>
            <p:cNvSpPr>
              <a:spLocks noChangeShapeType="1"/>
            </p:cNvSpPr>
            <p:nvPr/>
          </p:nvSpPr>
          <p:spPr bwMode="auto">
            <a:xfrm flipV="1">
              <a:off x="4318" y="300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72" name="Line 105"/>
            <p:cNvSpPr>
              <a:spLocks noChangeShapeType="1"/>
            </p:cNvSpPr>
            <p:nvPr/>
          </p:nvSpPr>
          <p:spPr bwMode="auto">
            <a:xfrm flipV="1">
              <a:off x="4390" y="3385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138" name="Group 106"/>
          <p:cNvGrpSpPr>
            <a:grpSpLocks/>
          </p:cNvGrpSpPr>
          <p:nvPr/>
        </p:nvGrpSpPr>
        <p:grpSpPr bwMode="auto">
          <a:xfrm>
            <a:off x="5365750" y="4108450"/>
            <a:ext cx="247650" cy="654050"/>
            <a:chOff x="3278" y="2828"/>
            <a:chExt cx="156" cy="412"/>
          </a:xfrm>
        </p:grpSpPr>
        <p:sp>
          <p:nvSpPr>
            <p:cNvPr id="4159" name="Line 107"/>
            <p:cNvSpPr>
              <a:spLocks noChangeShapeType="1"/>
            </p:cNvSpPr>
            <p:nvPr/>
          </p:nvSpPr>
          <p:spPr bwMode="auto">
            <a:xfrm flipH="1" flipV="1">
              <a:off x="3282" y="287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60" name="Line 108"/>
            <p:cNvSpPr>
              <a:spLocks noChangeShapeType="1"/>
            </p:cNvSpPr>
            <p:nvPr/>
          </p:nvSpPr>
          <p:spPr bwMode="auto">
            <a:xfrm flipH="1" flipV="1">
              <a:off x="3280" y="300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61" name="Line 109"/>
            <p:cNvSpPr>
              <a:spLocks noChangeShapeType="1"/>
            </p:cNvSpPr>
            <p:nvPr/>
          </p:nvSpPr>
          <p:spPr bwMode="auto">
            <a:xfrm flipH="1" flipV="1">
              <a:off x="3278" y="313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62" name="Line 110"/>
            <p:cNvSpPr>
              <a:spLocks noChangeShapeType="1"/>
            </p:cNvSpPr>
            <p:nvPr/>
          </p:nvSpPr>
          <p:spPr bwMode="auto">
            <a:xfrm flipV="1">
              <a:off x="3278" y="306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63" name="Line 111"/>
            <p:cNvSpPr>
              <a:spLocks noChangeShapeType="1"/>
            </p:cNvSpPr>
            <p:nvPr/>
          </p:nvSpPr>
          <p:spPr bwMode="auto">
            <a:xfrm flipV="1">
              <a:off x="3282" y="293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64" name="Line 112"/>
            <p:cNvSpPr>
              <a:spLocks noChangeShapeType="1"/>
            </p:cNvSpPr>
            <p:nvPr/>
          </p:nvSpPr>
          <p:spPr bwMode="auto">
            <a:xfrm flipV="1">
              <a:off x="3284" y="2828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65" name="Line 113"/>
            <p:cNvSpPr>
              <a:spLocks noChangeShapeType="1"/>
            </p:cNvSpPr>
            <p:nvPr/>
          </p:nvSpPr>
          <p:spPr bwMode="auto">
            <a:xfrm flipV="1">
              <a:off x="3356" y="3210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139" name="Group 114"/>
          <p:cNvGrpSpPr>
            <a:grpSpLocks/>
          </p:cNvGrpSpPr>
          <p:nvPr/>
        </p:nvGrpSpPr>
        <p:grpSpPr bwMode="auto">
          <a:xfrm>
            <a:off x="5114925" y="5375275"/>
            <a:ext cx="762000" cy="304800"/>
            <a:chOff x="3120" y="3626"/>
            <a:chExt cx="480" cy="192"/>
          </a:xfrm>
        </p:grpSpPr>
        <p:sp>
          <p:nvSpPr>
            <p:cNvPr id="4156" name="Line 115"/>
            <p:cNvSpPr>
              <a:spLocks noChangeShapeType="1"/>
            </p:cNvSpPr>
            <p:nvPr/>
          </p:nvSpPr>
          <p:spPr bwMode="auto">
            <a:xfrm>
              <a:off x="3120" y="3626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57" name="Line 116"/>
            <p:cNvSpPr>
              <a:spLocks noChangeShapeType="1"/>
            </p:cNvSpPr>
            <p:nvPr/>
          </p:nvSpPr>
          <p:spPr bwMode="auto">
            <a:xfrm>
              <a:off x="3216" y="372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58" name="Line 117"/>
            <p:cNvSpPr>
              <a:spLocks noChangeShapeType="1"/>
            </p:cNvSpPr>
            <p:nvPr/>
          </p:nvSpPr>
          <p:spPr bwMode="auto">
            <a:xfrm>
              <a:off x="3312" y="3818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140" name="Line 118"/>
          <p:cNvSpPr>
            <a:spLocks noChangeShapeType="1"/>
          </p:cNvSpPr>
          <p:nvPr/>
        </p:nvSpPr>
        <p:spPr bwMode="auto">
          <a:xfrm>
            <a:off x="5492750" y="4762500"/>
            <a:ext cx="0" cy="606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41" name="Line 119"/>
          <p:cNvSpPr>
            <a:spLocks noChangeShapeType="1"/>
          </p:cNvSpPr>
          <p:nvPr/>
        </p:nvSpPr>
        <p:spPr bwMode="auto">
          <a:xfrm flipH="1">
            <a:off x="7131050" y="5048250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42" name="Line 120"/>
          <p:cNvSpPr>
            <a:spLocks noChangeShapeType="1"/>
          </p:cNvSpPr>
          <p:nvPr/>
        </p:nvSpPr>
        <p:spPr bwMode="auto">
          <a:xfrm>
            <a:off x="4962525" y="26670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481" name="Text Box 121"/>
          <p:cNvSpPr txBox="1">
            <a:spLocks noChangeArrowheads="1"/>
          </p:cNvSpPr>
          <p:nvPr/>
        </p:nvSpPr>
        <p:spPr bwMode="auto">
          <a:xfrm>
            <a:off x="1428750" y="5975350"/>
            <a:ext cx="63994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800" dirty="0">
                <a:solidFill>
                  <a:srgbClr val="FF0000"/>
                </a:solidFill>
                <a:latin typeface="Calibri" pitchFamily="34" charset="0"/>
              </a:rPr>
              <a:t>Estes </a:t>
            </a:r>
            <a:r>
              <a:rPr kumimoji="0" lang="en-US" sz="1800" dirty="0" err="1">
                <a:solidFill>
                  <a:srgbClr val="FF0000"/>
                </a:solidFill>
                <a:latin typeface="Calibri" pitchFamily="34" charset="0"/>
              </a:rPr>
              <a:t>dois</a:t>
            </a:r>
            <a:r>
              <a:rPr kumimoji="0" lang="en-US" sz="18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rgbClr val="FF0000"/>
                </a:solidFill>
                <a:latin typeface="Calibri" pitchFamily="34" charset="0"/>
              </a:rPr>
              <a:t>pontos</a:t>
            </a:r>
            <a:r>
              <a:rPr kumimoji="0" lang="en-US" sz="18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rgbClr val="FF0000"/>
                </a:solidFill>
                <a:latin typeface="Calibri" pitchFamily="34" charset="0"/>
              </a:rPr>
              <a:t>estão</a:t>
            </a:r>
            <a:r>
              <a:rPr kumimoji="0" lang="en-US" sz="18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rgbClr val="FF0000"/>
                </a:solidFill>
                <a:latin typeface="Calibri" pitchFamily="34" charset="0"/>
              </a:rPr>
              <a:t>em</a:t>
            </a:r>
            <a:r>
              <a:rPr kumimoji="0" lang="en-US" sz="18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rgbClr val="FF0000"/>
                </a:solidFill>
                <a:latin typeface="Calibri" pitchFamily="34" charset="0"/>
              </a:rPr>
              <a:t>dois</a:t>
            </a:r>
            <a:r>
              <a:rPr kumimoji="0" lang="en-US" sz="18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rgbClr val="FF0000"/>
                </a:solidFill>
                <a:latin typeface="Calibri" pitchFamily="34" charset="0"/>
              </a:rPr>
              <a:t>estágios</a:t>
            </a:r>
            <a:r>
              <a:rPr kumimoji="0" lang="en-US" sz="18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kumimoji="0" lang="en-US" sz="1800" dirty="0" err="1">
                <a:solidFill>
                  <a:srgbClr val="FF0000"/>
                </a:solidFill>
                <a:latin typeface="Calibri" pitchFamily="34" charset="0"/>
              </a:rPr>
              <a:t>diferentes</a:t>
            </a:r>
            <a:r>
              <a:rPr kumimoji="0" lang="en-US" sz="1800" dirty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kumimoji="0" lang="en-US" sz="1800" dirty="0" err="1">
                <a:solidFill>
                  <a:srgbClr val="FF0000"/>
                </a:solidFill>
                <a:latin typeface="Calibri" pitchFamily="34" charset="0"/>
              </a:rPr>
              <a:t>tensão</a:t>
            </a:r>
            <a:r>
              <a:rPr kumimoji="0" lang="en-US" sz="1800" dirty="0">
                <a:solidFill>
                  <a:srgbClr val="FF0000"/>
                </a:solidFill>
                <a:latin typeface="Calibri" pitchFamily="34" charset="0"/>
              </a:rPr>
              <a:t> CC.</a:t>
            </a:r>
          </a:p>
        </p:txBody>
      </p:sp>
      <p:sp>
        <p:nvSpPr>
          <p:cNvPr id="4144" name="Text Box 122"/>
          <p:cNvSpPr txBox="1">
            <a:spLocks noChangeArrowheads="1"/>
          </p:cNvSpPr>
          <p:nvPr/>
        </p:nvSpPr>
        <p:spPr bwMode="auto">
          <a:xfrm>
            <a:off x="1454150" y="158750"/>
            <a:ext cx="62704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600" dirty="0" err="1">
                <a:latin typeface="Calibri" pitchFamily="34" charset="0"/>
              </a:rPr>
              <a:t>Acoplamento</a:t>
            </a:r>
            <a:r>
              <a:rPr kumimoji="0" lang="en-US" sz="1600" dirty="0">
                <a:latin typeface="Calibri" pitchFamily="34" charset="0"/>
              </a:rPr>
              <a:t> </a:t>
            </a:r>
            <a:r>
              <a:rPr kumimoji="0" lang="en-US" sz="1600" dirty="0" err="1">
                <a:latin typeface="Calibri" pitchFamily="34" charset="0"/>
              </a:rPr>
              <a:t>capacitivo</a:t>
            </a:r>
            <a:r>
              <a:rPr kumimoji="0" lang="en-US" sz="1600" dirty="0">
                <a:latin typeface="Calibri" pitchFamily="34" charset="0"/>
              </a:rPr>
              <a:t> é </a:t>
            </a:r>
            <a:r>
              <a:rPr kumimoji="0" lang="en-US" sz="1600" dirty="0" err="1">
                <a:latin typeface="Calibri" pitchFamily="34" charset="0"/>
              </a:rPr>
              <a:t>conveniente</a:t>
            </a:r>
            <a:r>
              <a:rPr kumimoji="0" lang="en-US" sz="1600" dirty="0">
                <a:latin typeface="Calibri" pitchFamily="34" charset="0"/>
              </a:rPr>
              <a:t> </a:t>
            </a:r>
            <a:r>
              <a:rPr kumimoji="0" lang="en-US" sz="1600" dirty="0" err="1">
                <a:latin typeface="Calibri" pitchFamily="34" charset="0"/>
              </a:rPr>
              <a:t>em</a:t>
            </a:r>
            <a:r>
              <a:rPr kumimoji="0" lang="en-US" sz="1600" dirty="0">
                <a:latin typeface="Calibri" pitchFamily="34" charset="0"/>
              </a:rPr>
              <a:t> </a:t>
            </a:r>
            <a:r>
              <a:rPr kumimoji="0" lang="en-US" sz="1600" dirty="0" err="1">
                <a:latin typeface="Calibri" pitchFamily="34" charset="0"/>
              </a:rPr>
              <a:t>amplificadores</a:t>
            </a:r>
            <a:r>
              <a:rPr kumimoji="0" lang="en-US" sz="1600" dirty="0">
                <a:latin typeface="Calibri" pitchFamily="34" charset="0"/>
              </a:rPr>
              <a:t> CA </a:t>
            </a:r>
            <a:r>
              <a:rPr kumimoji="0" lang="en-US" sz="1600" dirty="0" err="1">
                <a:latin typeface="Calibri" pitchFamily="34" charset="0"/>
              </a:rPr>
              <a:t>em</a:t>
            </a:r>
            <a:r>
              <a:rPr kumimoji="0" lang="en-US" sz="1600" dirty="0">
                <a:latin typeface="Calibri" pitchFamily="34" charset="0"/>
              </a:rPr>
              <a:t> </a:t>
            </a:r>
            <a:r>
              <a:rPr kumimoji="0" lang="en-US" sz="1600" dirty="0" err="1">
                <a:latin typeface="Calibri" pitchFamily="34" charset="0"/>
              </a:rPr>
              <a:t>cascata</a:t>
            </a:r>
            <a:r>
              <a:rPr kumimoji="0" lang="en-US" sz="1600" dirty="0">
                <a:latin typeface="Calibri" pitchFamily="34" charset="0"/>
              </a:rPr>
              <a:t>.</a:t>
            </a:r>
            <a:endParaRPr kumimoji="0" lang="en-US" sz="1800" b="1" dirty="0">
              <a:latin typeface="Calibri" pitchFamily="34" charset="0"/>
            </a:endParaRPr>
          </a:p>
        </p:txBody>
      </p:sp>
      <p:grpSp>
        <p:nvGrpSpPr>
          <p:cNvPr id="4145" name="Group 123"/>
          <p:cNvGrpSpPr>
            <a:grpSpLocks/>
          </p:cNvGrpSpPr>
          <p:nvPr/>
        </p:nvGrpSpPr>
        <p:grpSpPr bwMode="auto">
          <a:xfrm rot="10799998">
            <a:off x="1400175" y="3178175"/>
            <a:ext cx="174625" cy="482600"/>
            <a:chOff x="780" y="2242"/>
            <a:chExt cx="110" cy="304"/>
          </a:xfrm>
        </p:grpSpPr>
        <p:sp>
          <p:nvSpPr>
            <p:cNvPr id="4154" name="Line 124"/>
            <p:cNvSpPr>
              <a:spLocks noChangeShapeType="1"/>
            </p:cNvSpPr>
            <p:nvPr/>
          </p:nvSpPr>
          <p:spPr bwMode="auto">
            <a:xfrm>
              <a:off x="890" y="2242"/>
              <a:ext cx="0" cy="3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55" name="Freeform 125"/>
            <p:cNvSpPr>
              <a:spLocks noChangeArrowheads="1"/>
            </p:cNvSpPr>
            <p:nvPr/>
          </p:nvSpPr>
          <p:spPr bwMode="auto">
            <a:xfrm>
              <a:off x="780" y="2242"/>
              <a:ext cx="54" cy="293"/>
            </a:xfrm>
            <a:custGeom>
              <a:avLst/>
              <a:gdLst>
                <a:gd name="T0" fmla="*/ 0 w 97"/>
                <a:gd name="T1" fmla="*/ 0 h 455"/>
                <a:gd name="T2" fmla="*/ 26 w 97"/>
                <a:gd name="T3" fmla="*/ 55 h 455"/>
                <a:gd name="T4" fmla="*/ 26 w 97"/>
                <a:gd name="T5" fmla="*/ 137 h 455"/>
                <a:gd name="T6" fmla="*/ 3 w 97"/>
                <a:gd name="T7" fmla="*/ 189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146" name="Group 126"/>
          <p:cNvGrpSpPr>
            <a:grpSpLocks/>
          </p:cNvGrpSpPr>
          <p:nvPr/>
        </p:nvGrpSpPr>
        <p:grpSpPr bwMode="auto">
          <a:xfrm rot="10799998">
            <a:off x="7569200" y="2476500"/>
            <a:ext cx="174625" cy="482600"/>
            <a:chOff x="4666" y="1800"/>
            <a:chExt cx="110" cy="304"/>
          </a:xfrm>
        </p:grpSpPr>
        <p:sp>
          <p:nvSpPr>
            <p:cNvPr id="4152" name="Line 127"/>
            <p:cNvSpPr>
              <a:spLocks noChangeShapeType="1"/>
            </p:cNvSpPr>
            <p:nvPr/>
          </p:nvSpPr>
          <p:spPr bwMode="auto">
            <a:xfrm>
              <a:off x="4776" y="1800"/>
              <a:ext cx="0" cy="3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53" name="Freeform 128"/>
            <p:cNvSpPr>
              <a:spLocks noChangeArrowheads="1"/>
            </p:cNvSpPr>
            <p:nvPr/>
          </p:nvSpPr>
          <p:spPr bwMode="auto">
            <a:xfrm>
              <a:off x="4666" y="1800"/>
              <a:ext cx="54" cy="294"/>
            </a:xfrm>
            <a:custGeom>
              <a:avLst/>
              <a:gdLst>
                <a:gd name="T0" fmla="*/ 0 w 97"/>
                <a:gd name="T1" fmla="*/ 0 h 455"/>
                <a:gd name="T2" fmla="*/ 26 w 97"/>
                <a:gd name="T3" fmla="*/ 56 h 455"/>
                <a:gd name="T4" fmla="*/ 26 w 97"/>
                <a:gd name="T5" fmla="*/ 138 h 455"/>
                <a:gd name="T6" fmla="*/ 3 w 97"/>
                <a:gd name="T7" fmla="*/ 190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147" name="Line 129"/>
          <p:cNvSpPr>
            <a:spLocks noChangeShapeType="1"/>
          </p:cNvSpPr>
          <p:nvPr/>
        </p:nvSpPr>
        <p:spPr bwMode="auto">
          <a:xfrm>
            <a:off x="7124700" y="2720975"/>
            <a:ext cx="4254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48" name="Line 130"/>
          <p:cNvSpPr>
            <a:spLocks noChangeShapeType="1"/>
          </p:cNvSpPr>
          <p:nvPr/>
        </p:nvSpPr>
        <p:spPr bwMode="auto">
          <a:xfrm>
            <a:off x="1222375" y="3432175"/>
            <a:ext cx="1460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49" name="Line 131"/>
          <p:cNvSpPr>
            <a:spLocks noChangeShapeType="1"/>
          </p:cNvSpPr>
          <p:nvPr/>
        </p:nvSpPr>
        <p:spPr bwMode="auto">
          <a:xfrm>
            <a:off x="7658100" y="2730500"/>
            <a:ext cx="1460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492" name="AutoShape 132"/>
          <p:cNvSpPr>
            <a:spLocks noChangeArrowheads="1"/>
          </p:cNvSpPr>
          <p:nvPr/>
        </p:nvSpPr>
        <p:spPr bwMode="auto">
          <a:xfrm rot="21119625">
            <a:off x="3832225" y="2711450"/>
            <a:ext cx="358775" cy="2974975"/>
          </a:xfrm>
          <a:prstGeom prst="upArrow">
            <a:avLst>
              <a:gd name="adj1" fmla="val 53102"/>
              <a:gd name="adj2" fmla="val 20530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5493" name="AutoShape 133"/>
          <p:cNvSpPr>
            <a:spLocks noChangeArrowheads="1"/>
          </p:cNvSpPr>
          <p:nvPr/>
        </p:nvSpPr>
        <p:spPr bwMode="auto">
          <a:xfrm rot="484175">
            <a:off x="4721225" y="3448050"/>
            <a:ext cx="358775" cy="2235200"/>
          </a:xfrm>
          <a:prstGeom prst="upArrow">
            <a:avLst>
              <a:gd name="adj1" fmla="val 53102"/>
              <a:gd name="adj2" fmla="val 15575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92" grpId="0" animBg="1"/>
      <p:bldP spid="1549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2"/>
          <p:cNvSpPr>
            <a:spLocks noChangeArrowheads="1"/>
          </p:cNvSpPr>
          <p:nvPr/>
        </p:nvSpPr>
        <p:spPr bwMode="auto">
          <a:xfrm>
            <a:off x="2371725" y="3336925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2736850" y="3975100"/>
            <a:ext cx="565150" cy="565150"/>
            <a:chOff x="1724" y="2504"/>
            <a:chExt cx="356" cy="356"/>
          </a:xfrm>
        </p:grpSpPr>
        <p:sp>
          <p:nvSpPr>
            <p:cNvPr id="5214" name="Line 4"/>
            <p:cNvSpPr>
              <a:spLocks noChangeShapeType="1"/>
            </p:cNvSpPr>
            <p:nvPr/>
          </p:nvSpPr>
          <p:spPr bwMode="auto">
            <a:xfrm>
              <a:off x="1724" y="2504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215" name="AutoShape 5"/>
            <p:cNvSpPr>
              <a:spLocks noChangeArrowheads="1"/>
            </p:cNvSpPr>
            <p:nvPr/>
          </p:nvSpPr>
          <p:spPr bwMode="auto">
            <a:xfrm rot="5480873" flipH="1" flipV="1">
              <a:off x="1728" y="2507"/>
              <a:ext cx="119" cy="117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5124" name="Line 6"/>
          <p:cNvSpPr>
            <a:spLocks noChangeShapeType="1"/>
          </p:cNvSpPr>
          <p:nvPr/>
        </p:nvSpPr>
        <p:spPr bwMode="auto">
          <a:xfrm flipH="1" flipV="1">
            <a:off x="1327150" y="3806825"/>
            <a:ext cx="1374775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25" name="Line 7"/>
          <p:cNvSpPr>
            <a:spLocks noChangeShapeType="1"/>
          </p:cNvSpPr>
          <p:nvPr/>
        </p:nvSpPr>
        <p:spPr bwMode="auto">
          <a:xfrm flipV="1">
            <a:off x="2724150" y="3060700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26" name="Line 8"/>
          <p:cNvSpPr>
            <a:spLocks noChangeShapeType="1"/>
          </p:cNvSpPr>
          <p:nvPr/>
        </p:nvSpPr>
        <p:spPr bwMode="auto">
          <a:xfrm flipH="1">
            <a:off x="2724150" y="3498850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5127" name="Group 9"/>
          <p:cNvGrpSpPr>
            <a:grpSpLocks/>
          </p:cNvGrpSpPr>
          <p:nvPr/>
        </p:nvGrpSpPr>
        <p:grpSpPr bwMode="auto">
          <a:xfrm>
            <a:off x="3155950" y="2216150"/>
            <a:ext cx="247650" cy="654050"/>
            <a:chOff x="1988" y="1396"/>
            <a:chExt cx="156" cy="412"/>
          </a:xfrm>
        </p:grpSpPr>
        <p:sp>
          <p:nvSpPr>
            <p:cNvPr id="5207" name="Line 10"/>
            <p:cNvSpPr>
              <a:spLocks noChangeShapeType="1"/>
            </p:cNvSpPr>
            <p:nvPr/>
          </p:nvSpPr>
          <p:spPr bwMode="auto">
            <a:xfrm flipH="1" flipV="1">
              <a:off x="1992" y="143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208" name="Line 11"/>
            <p:cNvSpPr>
              <a:spLocks noChangeShapeType="1"/>
            </p:cNvSpPr>
            <p:nvPr/>
          </p:nvSpPr>
          <p:spPr bwMode="auto">
            <a:xfrm flipH="1" flipV="1">
              <a:off x="1990" y="157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209" name="Line 12"/>
            <p:cNvSpPr>
              <a:spLocks noChangeShapeType="1"/>
            </p:cNvSpPr>
            <p:nvPr/>
          </p:nvSpPr>
          <p:spPr bwMode="auto">
            <a:xfrm flipH="1" flipV="1">
              <a:off x="1988" y="170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210" name="Line 13"/>
            <p:cNvSpPr>
              <a:spLocks noChangeShapeType="1"/>
            </p:cNvSpPr>
            <p:nvPr/>
          </p:nvSpPr>
          <p:spPr bwMode="auto">
            <a:xfrm flipV="1">
              <a:off x="1988" y="163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211" name="Line 14"/>
            <p:cNvSpPr>
              <a:spLocks noChangeShapeType="1"/>
            </p:cNvSpPr>
            <p:nvPr/>
          </p:nvSpPr>
          <p:spPr bwMode="auto">
            <a:xfrm flipV="1">
              <a:off x="1992" y="150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212" name="Line 15"/>
            <p:cNvSpPr>
              <a:spLocks noChangeShapeType="1"/>
            </p:cNvSpPr>
            <p:nvPr/>
          </p:nvSpPr>
          <p:spPr bwMode="auto">
            <a:xfrm flipV="1">
              <a:off x="1994" y="139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213" name="Line 16"/>
            <p:cNvSpPr>
              <a:spLocks noChangeShapeType="1"/>
            </p:cNvSpPr>
            <p:nvPr/>
          </p:nvSpPr>
          <p:spPr bwMode="auto">
            <a:xfrm flipV="1">
              <a:off x="2066" y="1778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128" name="Group 17"/>
          <p:cNvGrpSpPr>
            <a:grpSpLocks/>
          </p:cNvGrpSpPr>
          <p:nvPr/>
        </p:nvGrpSpPr>
        <p:grpSpPr bwMode="auto">
          <a:xfrm>
            <a:off x="2908300" y="5746750"/>
            <a:ext cx="762000" cy="304800"/>
            <a:chOff x="1832" y="3620"/>
            <a:chExt cx="480" cy="192"/>
          </a:xfrm>
        </p:grpSpPr>
        <p:sp>
          <p:nvSpPr>
            <p:cNvPr id="5204" name="Line 18"/>
            <p:cNvSpPr>
              <a:spLocks noChangeShapeType="1"/>
            </p:cNvSpPr>
            <p:nvPr/>
          </p:nvSpPr>
          <p:spPr bwMode="auto">
            <a:xfrm>
              <a:off x="1832" y="362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205" name="Line 19"/>
            <p:cNvSpPr>
              <a:spLocks noChangeShapeType="1"/>
            </p:cNvSpPr>
            <p:nvPr/>
          </p:nvSpPr>
          <p:spPr bwMode="auto">
            <a:xfrm>
              <a:off x="1928" y="371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206" name="Line 20"/>
            <p:cNvSpPr>
              <a:spLocks noChangeShapeType="1"/>
            </p:cNvSpPr>
            <p:nvPr/>
          </p:nvSpPr>
          <p:spPr bwMode="auto">
            <a:xfrm>
              <a:off x="2024" y="381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129" name="Group 21"/>
          <p:cNvGrpSpPr>
            <a:grpSpLocks/>
          </p:cNvGrpSpPr>
          <p:nvPr/>
        </p:nvGrpSpPr>
        <p:grpSpPr bwMode="auto">
          <a:xfrm>
            <a:off x="1495425" y="2251075"/>
            <a:ext cx="247650" cy="654050"/>
            <a:chOff x="942" y="1418"/>
            <a:chExt cx="156" cy="412"/>
          </a:xfrm>
        </p:grpSpPr>
        <p:sp>
          <p:nvSpPr>
            <p:cNvPr id="5197" name="Line 22"/>
            <p:cNvSpPr>
              <a:spLocks noChangeShapeType="1"/>
            </p:cNvSpPr>
            <p:nvPr/>
          </p:nvSpPr>
          <p:spPr bwMode="auto">
            <a:xfrm flipH="1" flipV="1">
              <a:off x="946" y="146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98" name="Line 23"/>
            <p:cNvSpPr>
              <a:spLocks noChangeShapeType="1"/>
            </p:cNvSpPr>
            <p:nvPr/>
          </p:nvSpPr>
          <p:spPr bwMode="auto">
            <a:xfrm flipH="1" flipV="1">
              <a:off x="944" y="159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99" name="Line 24"/>
            <p:cNvSpPr>
              <a:spLocks noChangeShapeType="1"/>
            </p:cNvSpPr>
            <p:nvPr/>
          </p:nvSpPr>
          <p:spPr bwMode="auto">
            <a:xfrm flipH="1" flipV="1">
              <a:off x="942" y="1727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200" name="Line 25"/>
            <p:cNvSpPr>
              <a:spLocks noChangeShapeType="1"/>
            </p:cNvSpPr>
            <p:nvPr/>
          </p:nvSpPr>
          <p:spPr bwMode="auto">
            <a:xfrm flipV="1">
              <a:off x="942" y="165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201" name="Line 26"/>
            <p:cNvSpPr>
              <a:spLocks noChangeShapeType="1"/>
            </p:cNvSpPr>
            <p:nvPr/>
          </p:nvSpPr>
          <p:spPr bwMode="auto">
            <a:xfrm flipV="1">
              <a:off x="946" y="152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202" name="Line 27"/>
            <p:cNvSpPr>
              <a:spLocks noChangeShapeType="1"/>
            </p:cNvSpPr>
            <p:nvPr/>
          </p:nvSpPr>
          <p:spPr bwMode="auto">
            <a:xfrm flipV="1">
              <a:off x="948" y="1418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203" name="Line 28"/>
            <p:cNvSpPr>
              <a:spLocks noChangeShapeType="1"/>
            </p:cNvSpPr>
            <p:nvPr/>
          </p:nvSpPr>
          <p:spPr bwMode="auto">
            <a:xfrm flipV="1">
              <a:off x="1020" y="1799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30" name="Line 29"/>
          <p:cNvSpPr>
            <a:spLocks noChangeShapeType="1"/>
          </p:cNvSpPr>
          <p:nvPr/>
        </p:nvSpPr>
        <p:spPr bwMode="auto">
          <a:xfrm flipH="1">
            <a:off x="1616075" y="2917825"/>
            <a:ext cx="0" cy="1543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31" name="Line 30"/>
          <p:cNvSpPr>
            <a:spLocks noChangeShapeType="1"/>
          </p:cNvSpPr>
          <p:nvPr/>
        </p:nvSpPr>
        <p:spPr bwMode="auto">
          <a:xfrm>
            <a:off x="3279775" y="2867025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32" name="Line 31"/>
          <p:cNvSpPr>
            <a:spLocks noChangeShapeType="1"/>
          </p:cNvSpPr>
          <p:nvPr/>
        </p:nvSpPr>
        <p:spPr bwMode="auto">
          <a:xfrm>
            <a:off x="3282950" y="4530725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33" name="Line 32"/>
          <p:cNvSpPr>
            <a:spLocks noChangeShapeType="1"/>
          </p:cNvSpPr>
          <p:nvPr/>
        </p:nvSpPr>
        <p:spPr bwMode="auto">
          <a:xfrm>
            <a:off x="1587500" y="1882775"/>
            <a:ext cx="3752850" cy="12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34" name="Line 33"/>
          <p:cNvSpPr>
            <a:spLocks noChangeShapeType="1"/>
          </p:cNvSpPr>
          <p:nvPr/>
        </p:nvSpPr>
        <p:spPr bwMode="auto">
          <a:xfrm>
            <a:off x="1600200" y="1882775"/>
            <a:ext cx="0" cy="374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35" name="Line 34"/>
          <p:cNvSpPr>
            <a:spLocks noChangeShapeType="1"/>
          </p:cNvSpPr>
          <p:nvPr/>
        </p:nvSpPr>
        <p:spPr bwMode="auto">
          <a:xfrm flipH="1" flipV="1">
            <a:off x="3260725" y="1914525"/>
            <a:ext cx="0" cy="295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36" name="Text Box 35"/>
          <p:cNvSpPr txBox="1">
            <a:spLocks noChangeArrowheads="1"/>
          </p:cNvSpPr>
          <p:nvPr/>
        </p:nvSpPr>
        <p:spPr bwMode="auto">
          <a:xfrm>
            <a:off x="3810000" y="742950"/>
            <a:ext cx="8699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V</a:t>
            </a:r>
            <a:r>
              <a:rPr kumimoji="0" lang="en-US" sz="3200" b="1" baseline="-25000">
                <a:solidFill>
                  <a:srgbClr val="FF0000"/>
                </a:solidFill>
              </a:rPr>
              <a:t>CC</a:t>
            </a:r>
            <a:endParaRPr kumimoji="0" lang="en-US" sz="3200" b="1">
              <a:solidFill>
                <a:srgbClr val="FF0000"/>
              </a:solidFill>
            </a:endParaRPr>
          </a:p>
        </p:txBody>
      </p:sp>
      <p:grpSp>
        <p:nvGrpSpPr>
          <p:cNvPr id="5137" name="Group 36"/>
          <p:cNvGrpSpPr>
            <a:grpSpLocks/>
          </p:cNvGrpSpPr>
          <p:nvPr/>
        </p:nvGrpSpPr>
        <p:grpSpPr bwMode="auto">
          <a:xfrm>
            <a:off x="3162300" y="4746625"/>
            <a:ext cx="247650" cy="654050"/>
            <a:chOff x="1992" y="2990"/>
            <a:chExt cx="156" cy="412"/>
          </a:xfrm>
        </p:grpSpPr>
        <p:sp>
          <p:nvSpPr>
            <p:cNvPr id="5190" name="Line 37"/>
            <p:cNvSpPr>
              <a:spLocks noChangeShapeType="1"/>
            </p:cNvSpPr>
            <p:nvPr/>
          </p:nvSpPr>
          <p:spPr bwMode="auto">
            <a:xfrm flipH="1" flipV="1">
              <a:off x="1996" y="303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91" name="Line 38"/>
            <p:cNvSpPr>
              <a:spLocks noChangeShapeType="1"/>
            </p:cNvSpPr>
            <p:nvPr/>
          </p:nvSpPr>
          <p:spPr bwMode="auto">
            <a:xfrm flipH="1" flipV="1">
              <a:off x="1994" y="3165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92" name="Line 39"/>
            <p:cNvSpPr>
              <a:spLocks noChangeShapeType="1"/>
            </p:cNvSpPr>
            <p:nvPr/>
          </p:nvSpPr>
          <p:spPr bwMode="auto">
            <a:xfrm flipH="1" flipV="1">
              <a:off x="1992" y="329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93" name="Line 40"/>
            <p:cNvSpPr>
              <a:spLocks noChangeShapeType="1"/>
            </p:cNvSpPr>
            <p:nvPr/>
          </p:nvSpPr>
          <p:spPr bwMode="auto">
            <a:xfrm flipV="1">
              <a:off x="1992" y="323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94" name="Line 41"/>
            <p:cNvSpPr>
              <a:spLocks noChangeShapeType="1"/>
            </p:cNvSpPr>
            <p:nvPr/>
          </p:nvSpPr>
          <p:spPr bwMode="auto">
            <a:xfrm flipV="1">
              <a:off x="1996" y="3095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95" name="Line 42"/>
            <p:cNvSpPr>
              <a:spLocks noChangeShapeType="1"/>
            </p:cNvSpPr>
            <p:nvPr/>
          </p:nvSpPr>
          <p:spPr bwMode="auto">
            <a:xfrm flipV="1">
              <a:off x="1998" y="2990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96" name="Line 43"/>
            <p:cNvSpPr>
              <a:spLocks noChangeShapeType="1"/>
            </p:cNvSpPr>
            <p:nvPr/>
          </p:nvSpPr>
          <p:spPr bwMode="auto">
            <a:xfrm flipV="1">
              <a:off x="2070" y="3371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138" name="Group 44"/>
          <p:cNvGrpSpPr>
            <a:grpSpLocks/>
          </p:cNvGrpSpPr>
          <p:nvPr/>
        </p:nvGrpSpPr>
        <p:grpSpPr bwMode="auto">
          <a:xfrm>
            <a:off x="1520825" y="4467225"/>
            <a:ext cx="247650" cy="654050"/>
            <a:chOff x="958" y="2814"/>
            <a:chExt cx="156" cy="412"/>
          </a:xfrm>
        </p:grpSpPr>
        <p:sp>
          <p:nvSpPr>
            <p:cNvPr id="5183" name="Line 45"/>
            <p:cNvSpPr>
              <a:spLocks noChangeShapeType="1"/>
            </p:cNvSpPr>
            <p:nvPr/>
          </p:nvSpPr>
          <p:spPr bwMode="auto">
            <a:xfrm flipH="1" flipV="1">
              <a:off x="962" y="285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84" name="Line 46"/>
            <p:cNvSpPr>
              <a:spLocks noChangeShapeType="1"/>
            </p:cNvSpPr>
            <p:nvPr/>
          </p:nvSpPr>
          <p:spPr bwMode="auto">
            <a:xfrm flipH="1" flipV="1">
              <a:off x="960" y="299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85" name="Line 47"/>
            <p:cNvSpPr>
              <a:spLocks noChangeShapeType="1"/>
            </p:cNvSpPr>
            <p:nvPr/>
          </p:nvSpPr>
          <p:spPr bwMode="auto">
            <a:xfrm flipH="1" flipV="1">
              <a:off x="958" y="312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86" name="Line 48"/>
            <p:cNvSpPr>
              <a:spLocks noChangeShapeType="1"/>
            </p:cNvSpPr>
            <p:nvPr/>
          </p:nvSpPr>
          <p:spPr bwMode="auto">
            <a:xfrm flipV="1">
              <a:off x="958" y="305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87" name="Line 49"/>
            <p:cNvSpPr>
              <a:spLocks noChangeShapeType="1"/>
            </p:cNvSpPr>
            <p:nvPr/>
          </p:nvSpPr>
          <p:spPr bwMode="auto">
            <a:xfrm flipV="1">
              <a:off x="962" y="292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88" name="Line 50"/>
            <p:cNvSpPr>
              <a:spLocks noChangeShapeType="1"/>
            </p:cNvSpPr>
            <p:nvPr/>
          </p:nvSpPr>
          <p:spPr bwMode="auto">
            <a:xfrm flipV="1">
              <a:off x="964" y="281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89" name="Line 51"/>
            <p:cNvSpPr>
              <a:spLocks noChangeShapeType="1"/>
            </p:cNvSpPr>
            <p:nvPr/>
          </p:nvSpPr>
          <p:spPr bwMode="auto">
            <a:xfrm flipV="1">
              <a:off x="1036" y="3196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139" name="Group 52"/>
          <p:cNvGrpSpPr>
            <a:grpSpLocks/>
          </p:cNvGrpSpPr>
          <p:nvPr/>
        </p:nvGrpSpPr>
        <p:grpSpPr bwMode="auto">
          <a:xfrm>
            <a:off x="1270000" y="5734050"/>
            <a:ext cx="762000" cy="304800"/>
            <a:chOff x="800" y="3612"/>
            <a:chExt cx="480" cy="192"/>
          </a:xfrm>
        </p:grpSpPr>
        <p:sp>
          <p:nvSpPr>
            <p:cNvPr id="5180" name="Line 53"/>
            <p:cNvSpPr>
              <a:spLocks noChangeShapeType="1"/>
            </p:cNvSpPr>
            <p:nvPr/>
          </p:nvSpPr>
          <p:spPr bwMode="auto">
            <a:xfrm>
              <a:off x="800" y="361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81" name="Line 54"/>
            <p:cNvSpPr>
              <a:spLocks noChangeShapeType="1"/>
            </p:cNvSpPr>
            <p:nvPr/>
          </p:nvSpPr>
          <p:spPr bwMode="auto">
            <a:xfrm>
              <a:off x="896" y="3708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82" name="Line 55"/>
            <p:cNvSpPr>
              <a:spLocks noChangeShapeType="1"/>
            </p:cNvSpPr>
            <p:nvPr/>
          </p:nvSpPr>
          <p:spPr bwMode="auto">
            <a:xfrm>
              <a:off x="992" y="3804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40" name="Line 56"/>
          <p:cNvSpPr>
            <a:spLocks noChangeShapeType="1"/>
          </p:cNvSpPr>
          <p:nvPr/>
        </p:nvSpPr>
        <p:spPr bwMode="auto">
          <a:xfrm>
            <a:off x="1647825" y="5121275"/>
            <a:ext cx="0" cy="606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41" name="Oval 57"/>
          <p:cNvSpPr>
            <a:spLocks noChangeArrowheads="1"/>
          </p:cNvSpPr>
          <p:nvPr/>
        </p:nvSpPr>
        <p:spPr bwMode="auto">
          <a:xfrm>
            <a:off x="4210050" y="1381125"/>
            <a:ext cx="196850" cy="196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42" name="Line 58"/>
          <p:cNvSpPr>
            <a:spLocks noChangeShapeType="1"/>
          </p:cNvSpPr>
          <p:nvPr/>
        </p:nvSpPr>
        <p:spPr bwMode="auto">
          <a:xfrm>
            <a:off x="4308475" y="1606550"/>
            <a:ext cx="0" cy="260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43" name="Line 59"/>
          <p:cNvSpPr>
            <a:spLocks noChangeShapeType="1"/>
          </p:cNvSpPr>
          <p:nvPr/>
        </p:nvSpPr>
        <p:spPr bwMode="auto">
          <a:xfrm flipH="1">
            <a:off x="3286125" y="5407025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44" name="Line 60"/>
          <p:cNvSpPr>
            <a:spLocks noChangeShapeType="1"/>
          </p:cNvSpPr>
          <p:nvPr/>
        </p:nvSpPr>
        <p:spPr bwMode="auto">
          <a:xfrm rot="-5400002" flipH="1" flipV="1">
            <a:off x="4038600" y="2266950"/>
            <a:ext cx="3175" cy="15779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45" name="Oval 61"/>
          <p:cNvSpPr>
            <a:spLocks noChangeArrowheads="1"/>
          </p:cNvSpPr>
          <p:nvPr/>
        </p:nvSpPr>
        <p:spPr bwMode="auto">
          <a:xfrm>
            <a:off x="6054725" y="3359150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5146" name="Group 62"/>
          <p:cNvGrpSpPr>
            <a:grpSpLocks/>
          </p:cNvGrpSpPr>
          <p:nvPr/>
        </p:nvGrpSpPr>
        <p:grpSpPr bwMode="auto">
          <a:xfrm>
            <a:off x="6419850" y="3997325"/>
            <a:ext cx="565150" cy="565150"/>
            <a:chOff x="4044" y="2518"/>
            <a:chExt cx="356" cy="356"/>
          </a:xfrm>
        </p:grpSpPr>
        <p:sp>
          <p:nvSpPr>
            <p:cNvPr id="5178" name="Line 63"/>
            <p:cNvSpPr>
              <a:spLocks noChangeShapeType="1"/>
            </p:cNvSpPr>
            <p:nvPr/>
          </p:nvSpPr>
          <p:spPr bwMode="auto">
            <a:xfrm>
              <a:off x="4044" y="2518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79" name="AutoShape 64"/>
            <p:cNvSpPr>
              <a:spLocks noChangeArrowheads="1"/>
            </p:cNvSpPr>
            <p:nvPr/>
          </p:nvSpPr>
          <p:spPr bwMode="auto">
            <a:xfrm rot="5480873" flipH="1" flipV="1">
              <a:off x="4048" y="2521"/>
              <a:ext cx="119" cy="117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5147" name="Line 65"/>
          <p:cNvSpPr>
            <a:spLocks noChangeShapeType="1"/>
          </p:cNvSpPr>
          <p:nvPr/>
        </p:nvSpPr>
        <p:spPr bwMode="auto">
          <a:xfrm flipH="1">
            <a:off x="4784725" y="3813175"/>
            <a:ext cx="1625600" cy="6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48" name="Line 66"/>
          <p:cNvSpPr>
            <a:spLocks noChangeShapeType="1"/>
          </p:cNvSpPr>
          <p:nvPr/>
        </p:nvSpPr>
        <p:spPr bwMode="auto">
          <a:xfrm flipV="1">
            <a:off x="6407150" y="3082925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49" name="Line 67"/>
          <p:cNvSpPr>
            <a:spLocks noChangeShapeType="1"/>
          </p:cNvSpPr>
          <p:nvPr/>
        </p:nvSpPr>
        <p:spPr bwMode="auto">
          <a:xfrm flipH="1">
            <a:off x="6407150" y="3521075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5150" name="Group 68"/>
          <p:cNvGrpSpPr>
            <a:grpSpLocks/>
          </p:cNvGrpSpPr>
          <p:nvPr/>
        </p:nvGrpSpPr>
        <p:grpSpPr bwMode="auto">
          <a:xfrm>
            <a:off x="6838950" y="2238375"/>
            <a:ext cx="247650" cy="654050"/>
            <a:chOff x="4308" y="1410"/>
            <a:chExt cx="156" cy="412"/>
          </a:xfrm>
        </p:grpSpPr>
        <p:sp>
          <p:nvSpPr>
            <p:cNvPr id="5171" name="Line 69"/>
            <p:cNvSpPr>
              <a:spLocks noChangeShapeType="1"/>
            </p:cNvSpPr>
            <p:nvPr/>
          </p:nvSpPr>
          <p:spPr bwMode="auto">
            <a:xfrm flipH="1" flipV="1">
              <a:off x="4312" y="145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72" name="Line 70"/>
            <p:cNvSpPr>
              <a:spLocks noChangeShapeType="1"/>
            </p:cNvSpPr>
            <p:nvPr/>
          </p:nvSpPr>
          <p:spPr bwMode="auto">
            <a:xfrm flipH="1" flipV="1">
              <a:off x="4310" y="158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73" name="Line 71"/>
            <p:cNvSpPr>
              <a:spLocks noChangeShapeType="1"/>
            </p:cNvSpPr>
            <p:nvPr/>
          </p:nvSpPr>
          <p:spPr bwMode="auto">
            <a:xfrm flipH="1" flipV="1">
              <a:off x="4308" y="172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74" name="Line 72"/>
            <p:cNvSpPr>
              <a:spLocks noChangeShapeType="1"/>
            </p:cNvSpPr>
            <p:nvPr/>
          </p:nvSpPr>
          <p:spPr bwMode="auto">
            <a:xfrm flipV="1">
              <a:off x="4308" y="165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75" name="Line 73"/>
            <p:cNvSpPr>
              <a:spLocks noChangeShapeType="1"/>
            </p:cNvSpPr>
            <p:nvPr/>
          </p:nvSpPr>
          <p:spPr bwMode="auto">
            <a:xfrm flipV="1">
              <a:off x="4312" y="151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76" name="Line 74"/>
            <p:cNvSpPr>
              <a:spLocks noChangeShapeType="1"/>
            </p:cNvSpPr>
            <p:nvPr/>
          </p:nvSpPr>
          <p:spPr bwMode="auto">
            <a:xfrm flipV="1">
              <a:off x="4314" y="1410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77" name="Line 75"/>
            <p:cNvSpPr>
              <a:spLocks noChangeShapeType="1"/>
            </p:cNvSpPr>
            <p:nvPr/>
          </p:nvSpPr>
          <p:spPr bwMode="auto">
            <a:xfrm flipV="1">
              <a:off x="4386" y="1792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151" name="Group 76"/>
          <p:cNvGrpSpPr>
            <a:grpSpLocks/>
          </p:cNvGrpSpPr>
          <p:nvPr/>
        </p:nvGrpSpPr>
        <p:grpSpPr bwMode="auto">
          <a:xfrm>
            <a:off x="6591300" y="5768975"/>
            <a:ext cx="762000" cy="304800"/>
            <a:chOff x="4152" y="3634"/>
            <a:chExt cx="480" cy="192"/>
          </a:xfrm>
        </p:grpSpPr>
        <p:sp>
          <p:nvSpPr>
            <p:cNvPr id="5168" name="Line 77"/>
            <p:cNvSpPr>
              <a:spLocks noChangeShapeType="1"/>
            </p:cNvSpPr>
            <p:nvPr/>
          </p:nvSpPr>
          <p:spPr bwMode="auto">
            <a:xfrm>
              <a:off x="4152" y="3634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69" name="Line 78"/>
            <p:cNvSpPr>
              <a:spLocks noChangeShapeType="1"/>
            </p:cNvSpPr>
            <p:nvPr/>
          </p:nvSpPr>
          <p:spPr bwMode="auto">
            <a:xfrm>
              <a:off x="4248" y="3730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70" name="Line 79"/>
            <p:cNvSpPr>
              <a:spLocks noChangeShapeType="1"/>
            </p:cNvSpPr>
            <p:nvPr/>
          </p:nvSpPr>
          <p:spPr bwMode="auto">
            <a:xfrm>
              <a:off x="4344" y="3826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52" name="Line 80"/>
          <p:cNvSpPr>
            <a:spLocks noChangeShapeType="1"/>
          </p:cNvSpPr>
          <p:nvPr/>
        </p:nvSpPr>
        <p:spPr bwMode="auto">
          <a:xfrm>
            <a:off x="6962775" y="288925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53" name="Line 81"/>
          <p:cNvSpPr>
            <a:spLocks noChangeShapeType="1"/>
          </p:cNvSpPr>
          <p:nvPr/>
        </p:nvSpPr>
        <p:spPr bwMode="auto">
          <a:xfrm>
            <a:off x="6965950" y="455295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54" name="Line 82"/>
          <p:cNvSpPr>
            <a:spLocks noChangeShapeType="1"/>
          </p:cNvSpPr>
          <p:nvPr/>
        </p:nvSpPr>
        <p:spPr bwMode="auto">
          <a:xfrm flipV="1">
            <a:off x="5280025" y="1885950"/>
            <a:ext cx="1638300" cy="95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55" name="Line 83"/>
          <p:cNvSpPr>
            <a:spLocks noChangeShapeType="1"/>
          </p:cNvSpPr>
          <p:nvPr/>
        </p:nvSpPr>
        <p:spPr bwMode="auto">
          <a:xfrm flipV="1">
            <a:off x="6924675" y="1870075"/>
            <a:ext cx="0" cy="3619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2" name="Group 84"/>
          <p:cNvGrpSpPr>
            <a:grpSpLocks/>
          </p:cNvGrpSpPr>
          <p:nvPr/>
        </p:nvGrpSpPr>
        <p:grpSpPr bwMode="auto">
          <a:xfrm>
            <a:off x="6845300" y="4768850"/>
            <a:ext cx="247650" cy="654050"/>
            <a:chOff x="4312" y="3004"/>
            <a:chExt cx="156" cy="412"/>
          </a:xfrm>
        </p:grpSpPr>
        <p:sp>
          <p:nvSpPr>
            <p:cNvPr id="5161" name="Line 85"/>
            <p:cNvSpPr>
              <a:spLocks noChangeShapeType="1"/>
            </p:cNvSpPr>
            <p:nvPr/>
          </p:nvSpPr>
          <p:spPr bwMode="auto">
            <a:xfrm flipH="1" flipV="1">
              <a:off x="4316" y="3046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62" name="Line 86"/>
            <p:cNvSpPr>
              <a:spLocks noChangeShapeType="1"/>
            </p:cNvSpPr>
            <p:nvPr/>
          </p:nvSpPr>
          <p:spPr bwMode="auto">
            <a:xfrm flipH="1" flipV="1">
              <a:off x="4314" y="317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63" name="Line 87"/>
            <p:cNvSpPr>
              <a:spLocks noChangeShapeType="1"/>
            </p:cNvSpPr>
            <p:nvPr/>
          </p:nvSpPr>
          <p:spPr bwMode="auto">
            <a:xfrm flipH="1" flipV="1">
              <a:off x="4312" y="3313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64" name="Line 88"/>
            <p:cNvSpPr>
              <a:spLocks noChangeShapeType="1"/>
            </p:cNvSpPr>
            <p:nvPr/>
          </p:nvSpPr>
          <p:spPr bwMode="auto">
            <a:xfrm flipV="1">
              <a:off x="4312" y="324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65" name="Line 89"/>
            <p:cNvSpPr>
              <a:spLocks noChangeShapeType="1"/>
            </p:cNvSpPr>
            <p:nvPr/>
          </p:nvSpPr>
          <p:spPr bwMode="auto">
            <a:xfrm flipV="1">
              <a:off x="4316" y="3109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66" name="Line 90"/>
            <p:cNvSpPr>
              <a:spLocks noChangeShapeType="1"/>
            </p:cNvSpPr>
            <p:nvPr/>
          </p:nvSpPr>
          <p:spPr bwMode="auto">
            <a:xfrm flipV="1">
              <a:off x="4318" y="300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67" name="Line 91"/>
            <p:cNvSpPr>
              <a:spLocks noChangeShapeType="1"/>
            </p:cNvSpPr>
            <p:nvPr/>
          </p:nvSpPr>
          <p:spPr bwMode="auto">
            <a:xfrm flipV="1">
              <a:off x="4390" y="3385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57" name="Line 92"/>
          <p:cNvSpPr>
            <a:spLocks noChangeShapeType="1"/>
          </p:cNvSpPr>
          <p:nvPr/>
        </p:nvSpPr>
        <p:spPr bwMode="auto">
          <a:xfrm flipH="1">
            <a:off x="6969125" y="5429250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58" name="Line 93"/>
          <p:cNvSpPr>
            <a:spLocks noChangeShapeType="1"/>
          </p:cNvSpPr>
          <p:nvPr/>
        </p:nvSpPr>
        <p:spPr bwMode="auto">
          <a:xfrm>
            <a:off x="4800600" y="30480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59" name="Line 94"/>
          <p:cNvSpPr>
            <a:spLocks noChangeShapeType="1"/>
          </p:cNvSpPr>
          <p:nvPr/>
        </p:nvSpPr>
        <p:spPr bwMode="auto">
          <a:xfrm>
            <a:off x="6962775" y="3101975"/>
            <a:ext cx="4254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60" name="Text Box 95"/>
          <p:cNvSpPr txBox="1">
            <a:spLocks noChangeArrowheads="1"/>
          </p:cNvSpPr>
          <p:nvPr/>
        </p:nvSpPr>
        <p:spPr bwMode="auto">
          <a:xfrm>
            <a:off x="1993900" y="215900"/>
            <a:ext cx="55447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latin typeface="Calibri" pitchFamily="34" charset="0"/>
              </a:rPr>
              <a:t>Acoplamento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direto</a:t>
            </a:r>
            <a:r>
              <a:rPr kumimoji="0" lang="en-US" sz="2000" dirty="0">
                <a:latin typeface="Calibri" pitchFamily="34" charset="0"/>
              </a:rPr>
              <a:t> é </a:t>
            </a:r>
            <a:r>
              <a:rPr kumimoji="0" lang="en-US" sz="2000" dirty="0" err="1">
                <a:latin typeface="Calibri" pitchFamily="34" charset="0"/>
              </a:rPr>
              <a:t>requerido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para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ganho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em</a:t>
            </a:r>
            <a:r>
              <a:rPr kumimoji="0" lang="en-US" sz="2000" dirty="0">
                <a:latin typeface="Calibri" pitchFamily="34" charset="0"/>
              </a:rPr>
              <a:t> CC.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0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3349625" y="1870075"/>
            <a:ext cx="3054350" cy="2740025"/>
          </a:xfrm>
          <a:prstGeom prst="roundRect">
            <a:avLst>
              <a:gd name="adj" fmla="val 16569"/>
            </a:avLst>
          </a:prstGeom>
          <a:solidFill>
            <a:srgbClr val="FDF715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7" name="Oval 3"/>
          <p:cNvSpPr>
            <a:spLocks noChangeArrowheads="1"/>
          </p:cNvSpPr>
          <p:nvPr/>
        </p:nvSpPr>
        <p:spPr bwMode="auto">
          <a:xfrm>
            <a:off x="3552825" y="2660650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3917950" y="3298825"/>
            <a:ext cx="679450" cy="682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H="1" flipV="1">
            <a:off x="2508250" y="3114675"/>
            <a:ext cx="1374775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V="1">
            <a:off x="3905250" y="2384425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H="1">
            <a:off x="3905250" y="2822575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2676525" y="2241550"/>
            <a:ext cx="247650" cy="654050"/>
            <a:chOff x="1686" y="1412"/>
            <a:chExt cx="156" cy="412"/>
          </a:xfrm>
        </p:grpSpPr>
        <p:sp>
          <p:nvSpPr>
            <p:cNvPr id="6197" name="Line 9"/>
            <p:cNvSpPr>
              <a:spLocks noChangeShapeType="1"/>
            </p:cNvSpPr>
            <p:nvPr/>
          </p:nvSpPr>
          <p:spPr bwMode="auto">
            <a:xfrm flipH="1" flipV="1">
              <a:off x="1690" y="1454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98" name="Line 10"/>
            <p:cNvSpPr>
              <a:spLocks noChangeShapeType="1"/>
            </p:cNvSpPr>
            <p:nvPr/>
          </p:nvSpPr>
          <p:spPr bwMode="auto">
            <a:xfrm flipH="1" flipV="1">
              <a:off x="1688" y="1587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99" name="Line 11"/>
            <p:cNvSpPr>
              <a:spLocks noChangeShapeType="1"/>
            </p:cNvSpPr>
            <p:nvPr/>
          </p:nvSpPr>
          <p:spPr bwMode="auto">
            <a:xfrm flipH="1" flipV="1">
              <a:off x="1686" y="1721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00" name="Line 12"/>
            <p:cNvSpPr>
              <a:spLocks noChangeShapeType="1"/>
            </p:cNvSpPr>
            <p:nvPr/>
          </p:nvSpPr>
          <p:spPr bwMode="auto">
            <a:xfrm flipV="1">
              <a:off x="1686" y="1652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01" name="Line 13"/>
            <p:cNvSpPr>
              <a:spLocks noChangeShapeType="1"/>
            </p:cNvSpPr>
            <p:nvPr/>
          </p:nvSpPr>
          <p:spPr bwMode="auto">
            <a:xfrm flipV="1">
              <a:off x="1690" y="1517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02" name="Line 14"/>
            <p:cNvSpPr>
              <a:spLocks noChangeShapeType="1"/>
            </p:cNvSpPr>
            <p:nvPr/>
          </p:nvSpPr>
          <p:spPr bwMode="auto">
            <a:xfrm flipV="1">
              <a:off x="1692" y="1412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03" name="Line 15"/>
            <p:cNvSpPr>
              <a:spLocks noChangeShapeType="1"/>
            </p:cNvSpPr>
            <p:nvPr/>
          </p:nvSpPr>
          <p:spPr bwMode="auto">
            <a:xfrm flipV="1">
              <a:off x="1764" y="1793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153" name="Line 16"/>
          <p:cNvSpPr>
            <a:spLocks noChangeShapeType="1"/>
          </p:cNvSpPr>
          <p:nvPr/>
        </p:nvSpPr>
        <p:spPr bwMode="auto">
          <a:xfrm>
            <a:off x="2797175" y="2901950"/>
            <a:ext cx="0" cy="1708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54" name="Line 17"/>
          <p:cNvSpPr>
            <a:spLocks noChangeShapeType="1"/>
          </p:cNvSpPr>
          <p:nvPr/>
        </p:nvSpPr>
        <p:spPr bwMode="auto">
          <a:xfrm flipV="1">
            <a:off x="2752725" y="2060575"/>
            <a:ext cx="3346450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55" name="Line 18"/>
          <p:cNvSpPr>
            <a:spLocks noChangeShapeType="1"/>
          </p:cNvSpPr>
          <p:nvPr/>
        </p:nvSpPr>
        <p:spPr bwMode="auto">
          <a:xfrm flipH="1" flipV="1">
            <a:off x="4464050" y="2070100"/>
            <a:ext cx="0" cy="3333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56" name="Text Box 19"/>
          <p:cNvSpPr txBox="1">
            <a:spLocks noChangeArrowheads="1"/>
          </p:cNvSpPr>
          <p:nvPr/>
        </p:nvSpPr>
        <p:spPr bwMode="auto">
          <a:xfrm>
            <a:off x="5026025" y="939800"/>
            <a:ext cx="8699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V</a:t>
            </a:r>
            <a:r>
              <a:rPr kumimoji="0" lang="en-US" sz="3200" b="1" baseline="-25000">
                <a:solidFill>
                  <a:srgbClr val="FF0000"/>
                </a:solidFill>
              </a:rPr>
              <a:t>CC</a:t>
            </a:r>
            <a:endParaRPr kumimoji="0" lang="en-US" sz="3200" b="1">
              <a:solidFill>
                <a:srgbClr val="FF0000"/>
              </a:solidFill>
            </a:endParaRPr>
          </a:p>
        </p:txBody>
      </p:sp>
      <p:grpSp>
        <p:nvGrpSpPr>
          <p:cNvPr id="6157" name="Group 20"/>
          <p:cNvGrpSpPr>
            <a:grpSpLocks/>
          </p:cNvGrpSpPr>
          <p:nvPr/>
        </p:nvGrpSpPr>
        <p:grpSpPr bwMode="auto">
          <a:xfrm>
            <a:off x="2701925" y="4616450"/>
            <a:ext cx="247650" cy="654050"/>
            <a:chOff x="1702" y="2908"/>
            <a:chExt cx="156" cy="412"/>
          </a:xfrm>
        </p:grpSpPr>
        <p:sp>
          <p:nvSpPr>
            <p:cNvPr id="6190" name="Line 21"/>
            <p:cNvSpPr>
              <a:spLocks noChangeShapeType="1"/>
            </p:cNvSpPr>
            <p:nvPr/>
          </p:nvSpPr>
          <p:spPr bwMode="auto">
            <a:xfrm flipH="1" flipV="1">
              <a:off x="1706" y="295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91" name="Line 22"/>
            <p:cNvSpPr>
              <a:spLocks noChangeShapeType="1"/>
            </p:cNvSpPr>
            <p:nvPr/>
          </p:nvSpPr>
          <p:spPr bwMode="auto">
            <a:xfrm flipH="1" flipV="1">
              <a:off x="1704" y="308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92" name="Line 23"/>
            <p:cNvSpPr>
              <a:spLocks noChangeShapeType="1"/>
            </p:cNvSpPr>
            <p:nvPr/>
          </p:nvSpPr>
          <p:spPr bwMode="auto">
            <a:xfrm flipH="1" flipV="1">
              <a:off x="1702" y="321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93" name="Line 24"/>
            <p:cNvSpPr>
              <a:spLocks noChangeShapeType="1"/>
            </p:cNvSpPr>
            <p:nvPr/>
          </p:nvSpPr>
          <p:spPr bwMode="auto">
            <a:xfrm flipV="1">
              <a:off x="1702" y="314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94" name="Line 25"/>
            <p:cNvSpPr>
              <a:spLocks noChangeShapeType="1"/>
            </p:cNvSpPr>
            <p:nvPr/>
          </p:nvSpPr>
          <p:spPr bwMode="auto">
            <a:xfrm flipV="1">
              <a:off x="1706" y="301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95" name="Line 26"/>
            <p:cNvSpPr>
              <a:spLocks noChangeShapeType="1"/>
            </p:cNvSpPr>
            <p:nvPr/>
          </p:nvSpPr>
          <p:spPr bwMode="auto">
            <a:xfrm flipV="1">
              <a:off x="1708" y="2908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96" name="Line 27"/>
            <p:cNvSpPr>
              <a:spLocks noChangeShapeType="1"/>
            </p:cNvSpPr>
            <p:nvPr/>
          </p:nvSpPr>
          <p:spPr bwMode="auto">
            <a:xfrm flipV="1">
              <a:off x="1780" y="3290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158" name="Group 28"/>
          <p:cNvGrpSpPr>
            <a:grpSpLocks/>
          </p:cNvGrpSpPr>
          <p:nvPr/>
        </p:nvGrpSpPr>
        <p:grpSpPr bwMode="auto">
          <a:xfrm>
            <a:off x="2451100" y="5883275"/>
            <a:ext cx="762000" cy="304800"/>
            <a:chOff x="1544" y="3706"/>
            <a:chExt cx="480" cy="192"/>
          </a:xfrm>
        </p:grpSpPr>
        <p:sp>
          <p:nvSpPr>
            <p:cNvPr id="6187" name="Line 29"/>
            <p:cNvSpPr>
              <a:spLocks noChangeShapeType="1"/>
            </p:cNvSpPr>
            <p:nvPr/>
          </p:nvSpPr>
          <p:spPr bwMode="auto">
            <a:xfrm>
              <a:off x="1544" y="3706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8" name="Line 30"/>
            <p:cNvSpPr>
              <a:spLocks noChangeShapeType="1"/>
            </p:cNvSpPr>
            <p:nvPr/>
          </p:nvSpPr>
          <p:spPr bwMode="auto">
            <a:xfrm>
              <a:off x="1640" y="380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9" name="Line 31"/>
            <p:cNvSpPr>
              <a:spLocks noChangeShapeType="1"/>
            </p:cNvSpPr>
            <p:nvPr/>
          </p:nvSpPr>
          <p:spPr bwMode="auto">
            <a:xfrm>
              <a:off x="1736" y="3898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159" name="Line 32"/>
          <p:cNvSpPr>
            <a:spLocks noChangeShapeType="1"/>
          </p:cNvSpPr>
          <p:nvPr/>
        </p:nvSpPr>
        <p:spPr bwMode="auto">
          <a:xfrm>
            <a:off x="2828925" y="5270500"/>
            <a:ext cx="0" cy="606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60" name="Oval 33"/>
          <p:cNvSpPr>
            <a:spLocks noChangeArrowheads="1"/>
          </p:cNvSpPr>
          <p:nvPr/>
        </p:nvSpPr>
        <p:spPr bwMode="auto">
          <a:xfrm>
            <a:off x="5391150" y="1562100"/>
            <a:ext cx="196850" cy="196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1" name="Line 34"/>
          <p:cNvSpPr>
            <a:spLocks noChangeShapeType="1"/>
          </p:cNvSpPr>
          <p:nvPr/>
        </p:nvSpPr>
        <p:spPr bwMode="auto">
          <a:xfrm>
            <a:off x="5489575" y="1787525"/>
            <a:ext cx="0" cy="260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62" name="Oval 35"/>
          <p:cNvSpPr>
            <a:spLocks noChangeArrowheads="1"/>
          </p:cNvSpPr>
          <p:nvPr/>
        </p:nvSpPr>
        <p:spPr bwMode="auto">
          <a:xfrm>
            <a:off x="5184775" y="3508375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3" name="Line 36"/>
          <p:cNvSpPr>
            <a:spLocks noChangeShapeType="1"/>
          </p:cNvSpPr>
          <p:nvPr/>
        </p:nvSpPr>
        <p:spPr bwMode="auto">
          <a:xfrm>
            <a:off x="5546725" y="4146550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64" name="AutoShape 37"/>
          <p:cNvSpPr>
            <a:spLocks noChangeArrowheads="1"/>
          </p:cNvSpPr>
          <p:nvPr/>
        </p:nvSpPr>
        <p:spPr bwMode="auto">
          <a:xfrm rot="5480873" flipH="1" flipV="1">
            <a:off x="5553075" y="4152900"/>
            <a:ext cx="190500" cy="184150"/>
          </a:xfrm>
          <a:prstGeom prst="rtTriangl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5" name="Line 38"/>
          <p:cNvSpPr>
            <a:spLocks noChangeShapeType="1"/>
          </p:cNvSpPr>
          <p:nvPr/>
        </p:nvSpPr>
        <p:spPr bwMode="auto">
          <a:xfrm flipH="1" flipV="1">
            <a:off x="4568825" y="3984625"/>
            <a:ext cx="984250" cy="95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66" name="Line 39"/>
          <p:cNvSpPr>
            <a:spLocks noChangeShapeType="1"/>
          </p:cNvSpPr>
          <p:nvPr/>
        </p:nvSpPr>
        <p:spPr bwMode="auto">
          <a:xfrm flipV="1">
            <a:off x="5537200" y="3232150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67" name="Line 40"/>
          <p:cNvSpPr>
            <a:spLocks noChangeShapeType="1"/>
          </p:cNvSpPr>
          <p:nvPr/>
        </p:nvSpPr>
        <p:spPr bwMode="auto">
          <a:xfrm flipH="1">
            <a:off x="5537200" y="3670300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6168" name="Group 41"/>
          <p:cNvGrpSpPr>
            <a:grpSpLocks/>
          </p:cNvGrpSpPr>
          <p:nvPr/>
        </p:nvGrpSpPr>
        <p:grpSpPr bwMode="auto">
          <a:xfrm>
            <a:off x="5721350" y="5918200"/>
            <a:ext cx="762000" cy="304800"/>
            <a:chOff x="3604" y="3728"/>
            <a:chExt cx="480" cy="192"/>
          </a:xfrm>
        </p:grpSpPr>
        <p:sp>
          <p:nvSpPr>
            <p:cNvPr id="6184" name="Line 42"/>
            <p:cNvSpPr>
              <a:spLocks noChangeShapeType="1"/>
            </p:cNvSpPr>
            <p:nvPr/>
          </p:nvSpPr>
          <p:spPr bwMode="auto">
            <a:xfrm>
              <a:off x="3604" y="3728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5" name="Line 43"/>
            <p:cNvSpPr>
              <a:spLocks noChangeShapeType="1"/>
            </p:cNvSpPr>
            <p:nvPr/>
          </p:nvSpPr>
          <p:spPr bwMode="auto">
            <a:xfrm>
              <a:off x="3700" y="382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6" name="Line 44"/>
            <p:cNvSpPr>
              <a:spLocks noChangeShapeType="1"/>
            </p:cNvSpPr>
            <p:nvPr/>
          </p:nvSpPr>
          <p:spPr bwMode="auto">
            <a:xfrm>
              <a:off x="3796" y="3920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169" name="Line 45"/>
          <p:cNvSpPr>
            <a:spLocks noChangeShapeType="1"/>
          </p:cNvSpPr>
          <p:nvPr/>
        </p:nvSpPr>
        <p:spPr bwMode="auto">
          <a:xfrm>
            <a:off x="6096000" y="4702175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70" name="Line 46"/>
          <p:cNvSpPr>
            <a:spLocks noChangeShapeType="1"/>
          </p:cNvSpPr>
          <p:nvPr/>
        </p:nvSpPr>
        <p:spPr bwMode="auto">
          <a:xfrm flipH="1" flipV="1">
            <a:off x="6089650" y="2051050"/>
            <a:ext cx="0" cy="1206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5972175" y="4918075"/>
            <a:ext cx="247650" cy="654050"/>
            <a:chOff x="3762" y="3098"/>
            <a:chExt cx="156" cy="412"/>
          </a:xfrm>
        </p:grpSpPr>
        <p:sp>
          <p:nvSpPr>
            <p:cNvPr id="6177" name="Line 48"/>
            <p:cNvSpPr>
              <a:spLocks noChangeShapeType="1"/>
            </p:cNvSpPr>
            <p:nvPr/>
          </p:nvSpPr>
          <p:spPr bwMode="auto">
            <a:xfrm flipH="1" flipV="1">
              <a:off x="3766" y="3140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78" name="Line 49"/>
            <p:cNvSpPr>
              <a:spLocks noChangeShapeType="1"/>
            </p:cNvSpPr>
            <p:nvPr/>
          </p:nvSpPr>
          <p:spPr bwMode="auto">
            <a:xfrm flipH="1" flipV="1">
              <a:off x="3764" y="327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79" name="Line 50"/>
            <p:cNvSpPr>
              <a:spLocks noChangeShapeType="1"/>
            </p:cNvSpPr>
            <p:nvPr/>
          </p:nvSpPr>
          <p:spPr bwMode="auto">
            <a:xfrm flipH="1" flipV="1">
              <a:off x="3762" y="3407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0" name="Line 51"/>
            <p:cNvSpPr>
              <a:spLocks noChangeShapeType="1"/>
            </p:cNvSpPr>
            <p:nvPr/>
          </p:nvSpPr>
          <p:spPr bwMode="auto">
            <a:xfrm flipV="1">
              <a:off x="3762" y="333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1" name="Line 52"/>
            <p:cNvSpPr>
              <a:spLocks noChangeShapeType="1"/>
            </p:cNvSpPr>
            <p:nvPr/>
          </p:nvSpPr>
          <p:spPr bwMode="auto">
            <a:xfrm flipV="1">
              <a:off x="3766" y="320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2" name="Line 53"/>
            <p:cNvSpPr>
              <a:spLocks noChangeShapeType="1"/>
            </p:cNvSpPr>
            <p:nvPr/>
          </p:nvSpPr>
          <p:spPr bwMode="auto">
            <a:xfrm flipV="1">
              <a:off x="3768" y="3098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3" name="Line 54"/>
            <p:cNvSpPr>
              <a:spLocks noChangeShapeType="1"/>
            </p:cNvSpPr>
            <p:nvPr/>
          </p:nvSpPr>
          <p:spPr bwMode="auto">
            <a:xfrm flipV="1">
              <a:off x="3840" y="3479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172" name="Line 55"/>
          <p:cNvSpPr>
            <a:spLocks noChangeShapeType="1"/>
          </p:cNvSpPr>
          <p:nvPr/>
        </p:nvSpPr>
        <p:spPr bwMode="auto">
          <a:xfrm flipH="1">
            <a:off x="6096000" y="5578475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73" name="Line 56"/>
          <p:cNvSpPr>
            <a:spLocks noChangeShapeType="1"/>
          </p:cNvSpPr>
          <p:nvPr/>
        </p:nvSpPr>
        <p:spPr bwMode="auto">
          <a:xfrm>
            <a:off x="6105525" y="4699000"/>
            <a:ext cx="4254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74" name="Line 57"/>
          <p:cNvSpPr>
            <a:spLocks noChangeShapeType="1"/>
          </p:cNvSpPr>
          <p:nvPr/>
        </p:nvSpPr>
        <p:spPr bwMode="auto">
          <a:xfrm flipV="1">
            <a:off x="2771775" y="2066925"/>
            <a:ext cx="0" cy="1968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75" name="Text Box 58"/>
          <p:cNvSpPr txBox="1">
            <a:spLocks noChangeArrowheads="1"/>
          </p:cNvSpPr>
          <p:nvPr/>
        </p:nvSpPr>
        <p:spPr bwMode="auto">
          <a:xfrm>
            <a:off x="2536825" y="250825"/>
            <a:ext cx="4324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>
                <a:latin typeface="Calibri" pitchFamily="34" charset="0"/>
              </a:rPr>
              <a:t>O Darlington é um </a:t>
            </a:r>
            <a:r>
              <a:rPr kumimoji="0" lang="en-US" sz="2000" dirty="0" err="1">
                <a:latin typeface="Calibri" pitchFamily="34" charset="0"/>
              </a:rPr>
              <a:t>circuito</a:t>
            </a:r>
            <a:r>
              <a:rPr kumimoji="0" lang="en-US" sz="2000" dirty="0">
                <a:latin typeface="Calibri" pitchFamily="34" charset="0"/>
              </a:rPr>
              <a:t> CC popular .</a:t>
            </a:r>
          </a:p>
        </p:txBody>
      </p:sp>
      <p:sp>
        <p:nvSpPr>
          <p:cNvPr id="6176" name="AutoShape 59"/>
          <p:cNvSpPr>
            <a:spLocks noChangeArrowheads="1"/>
          </p:cNvSpPr>
          <p:nvPr/>
        </p:nvSpPr>
        <p:spPr bwMode="auto">
          <a:xfrm rot="5480873" flipH="1" flipV="1">
            <a:off x="3933825" y="3305175"/>
            <a:ext cx="190500" cy="184150"/>
          </a:xfrm>
          <a:prstGeom prst="rtTriangl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0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2"/>
          <p:cNvSpPr>
            <a:spLocks noChangeArrowheads="1"/>
          </p:cNvSpPr>
          <p:nvPr/>
        </p:nvSpPr>
        <p:spPr bwMode="auto">
          <a:xfrm>
            <a:off x="2253990" y="3536138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2619115" y="4174313"/>
            <a:ext cx="565150" cy="565150"/>
            <a:chOff x="1058" y="2762"/>
            <a:chExt cx="356" cy="356"/>
          </a:xfrm>
        </p:grpSpPr>
        <p:sp>
          <p:nvSpPr>
            <p:cNvPr id="7256" name="Line 4"/>
            <p:cNvSpPr>
              <a:spLocks noChangeShapeType="1"/>
            </p:cNvSpPr>
            <p:nvPr/>
          </p:nvSpPr>
          <p:spPr bwMode="auto">
            <a:xfrm>
              <a:off x="1058" y="2762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57" name="AutoShape 5"/>
            <p:cNvSpPr>
              <a:spLocks noChangeArrowheads="1"/>
            </p:cNvSpPr>
            <p:nvPr/>
          </p:nvSpPr>
          <p:spPr bwMode="auto">
            <a:xfrm rot="5480873" flipH="1" flipV="1">
              <a:off x="1062" y="2765"/>
              <a:ext cx="119" cy="117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7172" name="Line 6"/>
          <p:cNvSpPr>
            <a:spLocks noChangeShapeType="1"/>
          </p:cNvSpPr>
          <p:nvPr/>
        </p:nvSpPr>
        <p:spPr bwMode="auto">
          <a:xfrm flipH="1">
            <a:off x="1498340" y="4009213"/>
            <a:ext cx="10985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 flipV="1">
            <a:off x="2606415" y="3259913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174" name="Line 8"/>
          <p:cNvSpPr>
            <a:spLocks noChangeShapeType="1"/>
          </p:cNvSpPr>
          <p:nvPr/>
        </p:nvSpPr>
        <p:spPr bwMode="auto">
          <a:xfrm flipH="1">
            <a:off x="2606415" y="3698063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7175" name="Group 9"/>
          <p:cNvGrpSpPr>
            <a:grpSpLocks/>
          </p:cNvGrpSpPr>
          <p:nvPr/>
        </p:nvGrpSpPr>
        <p:grpSpPr bwMode="auto">
          <a:xfrm>
            <a:off x="2790565" y="5945963"/>
            <a:ext cx="762000" cy="304800"/>
            <a:chOff x="1166" y="3878"/>
            <a:chExt cx="480" cy="192"/>
          </a:xfrm>
        </p:grpSpPr>
        <p:sp>
          <p:nvSpPr>
            <p:cNvPr id="7253" name="Line 10"/>
            <p:cNvSpPr>
              <a:spLocks noChangeShapeType="1"/>
            </p:cNvSpPr>
            <p:nvPr/>
          </p:nvSpPr>
          <p:spPr bwMode="auto">
            <a:xfrm>
              <a:off x="1166" y="3878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54" name="Line 11"/>
            <p:cNvSpPr>
              <a:spLocks noChangeShapeType="1"/>
            </p:cNvSpPr>
            <p:nvPr/>
          </p:nvSpPr>
          <p:spPr bwMode="auto">
            <a:xfrm>
              <a:off x="1262" y="397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55" name="Line 12"/>
            <p:cNvSpPr>
              <a:spLocks noChangeShapeType="1"/>
            </p:cNvSpPr>
            <p:nvPr/>
          </p:nvSpPr>
          <p:spPr bwMode="auto">
            <a:xfrm>
              <a:off x="1358" y="4070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176" name="Group 13"/>
          <p:cNvGrpSpPr>
            <a:grpSpLocks/>
          </p:cNvGrpSpPr>
          <p:nvPr/>
        </p:nvGrpSpPr>
        <p:grpSpPr bwMode="auto">
          <a:xfrm>
            <a:off x="1377690" y="2450288"/>
            <a:ext cx="247650" cy="654050"/>
            <a:chOff x="276" y="1676"/>
            <a:chExt cx="156" cy="412"/>
          </a:xfrm>
        </p:grpSpPr>
        <p:sp>
          <p:nvSpPr>
            <p:cNvPr id="7246" name="Line 14"/>
            <p:cNvSpPr>
              <a:spLocks noChangeShapeType="1"/>
            </p:cNvSpPr>
            <p:nvPr/>
          </p:nvSpPr>
          <p:spPr bwMode="auto">
            <a:xfrm flipH="1" flipV="1">
              <a:off x="280" y="171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47" name="Line 15"/>
            <p:cNvSpPr>
              <a:spLocks noChangeShapeType="1"/>
            </p:cNvSpPr>
            <p:nvPr/>
          </p:nvSpPr>
          <p:spPr bwMode="auto">
            <a:xfrm flipH="1" flipV="1">
              <a:off x="278" y="1851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48" name="Line 16"/>
            <p:cNvSpPr>
              <a:spLocks noChangeShapeType="1"/>
            </p:cNvSpPr>
            <p:nvPr/>
          </p:nvSpPr>
          <p:spPr bwMode="auto">
            <a:xfrm flipH="1" flipV="1">
              <a:off x="276" y="1985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49" name="Line 17"/>
            <p:cNvSpPr>
              <a:spLocks noChangeShapeType="1"/>
            </p:cNvSpPr>
            <p:nvPr/>
          </p:nvSpPr>
          <p:spPr bwMode="auto">
            <a:xfrm flipV="1">
              <a:off x="276" y="1916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50" name="Line 18"/>
            <p:cNvSpPr>
              <a:spLocks noChangeShapeType="1"/>
            </p:cNvSpPr>
            <p:nvPr/>
          </p:nvSpPr>
          <p:spPr bwMode="auto">
            <a:xfrm flipV="1">
              <a:off x="280" y="1781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51" name="Line 19"/>
            <p:cNvSpPr>
              <a:spLocks noChangeShapeType="1"/>
            </p:cNvSpPr>
            <p:nvPr/>
          </p:nvSpPr>
          <p:spPr bwMode="auto">
            <a:xfrm flipV="1">
              <a:off x="282" y="1676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52" name="Line 20"/>
            <p:cNvSpPr>
              <a:spLocks noChangeShapeType="1"/>
            </p:cNvSpPr>
            <p:nvPr/>
          </p:nvSpPr>
          <p:spPr bwMode="auto">
            <a:xfrm flipV="1">
              <a:off x="354" y="2057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177" name="Line 21"/>
          <p:cNvSpPr>
            <a:spLocks noChangeShapeType="1"/>
          </p:cNvSpPr>
          <p:nvPr/>
        </p:nvSpPr>
        <p:spPr bwMode="auto">
          <a:xfrm flipH="1">
            <a:off x="1498340" y="3101163"/>
            <a:ext cx="0" cy="1558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178" name="Line 22"/>
          <p:cNvSpPr>
            <a:spLocks noChangeShapeType="1"/>
          </p:cNvSpPr>
          <p:nvPr/>
        </p:nvSpPr>
        <p:spPr bwMode="auto">
          <a:xfrm>
            <a:off x="3162040" y="3066238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179" name="Line 23"/>
          <p:cNvSpPr>
            <a:spLocks noChangeShapeType="1"/>
          </p:cNvSpPr>
          <p:nvPr/>
        </p:nvSpPr>
        <p:spPr bwMode="auto">
          <a:xfrm>
            <a:off x="3165215" y="4729938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180" name="Line 24"/>
          <p:cNvSpPr>
            <a:spLocks noChangeShapeType="1"/>
          </p:cNvSpPr>
          <p:nvPr/>
        </p:nvSpPr>
        <p:spPr bwMode="auto">
          <a:xfrm>
            <a:off x="1488815" y="1764488"/>
            <a:ext cx="17049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181" name="Line 25"/>
          <p:cNvSpPr>
            <a:spLocks noChangeShapeType="1"/>
          </p:cNvSpPr>
          <p:nvPr/>
        </p:nvSpPr>
        <p:spPr bwMode="auto">
          <a:xfrm flipH="1">
            <a:off x="1511040" y="1764488"/>
            <a:ext cx="0" cy="723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182" name="Line 26"/>
          <p:cNvSpPr>
            <a:spLocks noChangeShapeType="1"/>
          </p:cNvSpPr>
          <p:nvPr/>
        </p:nvSpPr>
        <p:spPr bwMode="auto">
          <a:xfrm flipH="1" flipV="1">
            <a:off x="3174740" y="1783538"/>
            <a:ext cx="0" cy="295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183" name="Text Box 27"/>
          <p:cNvSpPr txBox="1">
            <a:spLocks noChangeArrowheads="1"/>
          </p:cNvSpPr>
          <p:nvPr/>
        </p:nvSpPr>
        <p:spPr bwMode="auto">
          <a:xfrm>
            <a:off x="1888865" y="691338"/>
            <a:ext cx="8699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>
                <a:solidFill>
                  <a:srgbClr val="FF0000"/>
                </a:solidFill>
              </a:rPr>
              <a:t>V</a:t>
            </a:r>
            <a:r>
              <a:rPr kumimoji="0" lang="en-US" sz="3200" b="1" baseline="-25000">
                <a:solidFill>
                  <a:srgbClr val="FF0000"/>
                </a:solidFill>
              </a:rPr>
              <a:t>CC</a:t>
            </a:r>
            <a:endParaRPr kumimoji="0" lang="en-US" sz="3200" b="1">
              <a:solidFill>
                <a:srgbClr val="FF0000"/>
              </a:solidFill>
            </a:endParaRPr>
          </a:p>
        </p:txBody>
      </p:sp>
      <p:grpSp>
        <p:nvGrpSpPr>
          <p:cNvPr id="7184" name="Group 28"/>
          <p:cNvGrpSpPr>
            <a:grpSpLocks/>
          </p:cNvGrpSpPr>
          <p:nvPr/>
        </p:nvGrpSpPr>
        <p:grpSpPr bwMode="auto">
          <a:xfrm>
            <a:off x="3044565" y="4945838"/>
            <a:ext cx="247650" cy="654050"/>
            <a:chOff x="1326" y="3248"/>
            <a:chExt cx="156" cy="412"/>
          </a:xfrm>
        </p:grpSpPr>
        <p:sp>
          <p:nvSpPr>
            <p:cNvPr id="7239" name="Line 29"/>
            <p:cNvSpPr>
              <a:spLocks noChangeShapeType="1"/>
            </p:cNvSpPr>
            <p:nvPr/>
          </p:nvSpPr>
          <p:spPr bwMode="auto">
            <a:xfrm flipH="1" flipV="1">
              <a:off x="1330" y="329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40" name="Line 30"/>
            <p:cNvSpPr>
              <a:spLocks noChangeShapeType="1"/>
            </p:cNvSpPr>
            <p:nvPr/>
          </p:nvSpPr>
          <p:spPr bwMode="auto">
            <a:xfrm flipH="1" flipV="1">
              <a:off x="1328" y="3423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41" name="Line 31"/>
            <p:cNvSpPr>
              <a:spLocks noChangeShapeType="1"/>
            </p:cNvSpPr>
            <p:nvPr/>
          </p:nvSpPr>
          <p:spPr bwMode="auto">
            <a:xfrm flipH="1" flipV="1">
              <a:off x="1326" y="3557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42" name="Line 32"/>
            <p:cNvSpPr>
              <a:spLocks noChangeShapeType="1"/>
            </p:cNvSpPr>
            <p:nvPr/>
          </p:nvSpPr>
          <p:spPr bwMode="auto">
            <a:xfrm flipV="1">
              <a:off x="1326" y="348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43" name="Line 33"/>
            <p:cNvSpPr>
              <a:spLocks noChangeShapeType="1"/>
            </p:cNvSpPr>
            <p:nvPr/>
          </p:nvSpPr>
          <p:spPr bwMode="auto">
            <a:xfrm flipV="1">
              <a:off x="1330" y="3353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44" name="Line 34"/>
            <p:cNvSpPr>
              <a:spLocks noChangeShapeType="1"/>
            </p:cNvSpPr>
            <p:nvPr/>
          </p:nvSpPr>
          <p:spPr bwMode="auto">
            <a:xfrm flipV="1">
              <a:off x="1332" y="3248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45" name="Line 35"/>
            <p:cNvSpPr>
              <a:spLocks noChangeShapeType="1"/>
            </p:cNvSpPr>
            <p:nvPr/>
          </p:nvSpPr>
          <p:spPr bwMode="auto">
            <a:xfrm flipV="1">
              <a:off x="1404" y="3629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185" name="Group 36"/>
          <p:cNvGrpSpPr>
            <a:grpSpLocks/>
          </p:cNvGrpSpPr>
          <p:nvPr/>
        </p:nvGrpSpPr>
        <p:grpSpPr bwMode="auto">
          <a:xfrm>
            <a:off x="1403090" y="4666438"/>
            <a:ext cx="247650" cy="654050"/>
            <a:chOff x="292" y="3072"/>
            <a:chExt cx="156" cy="412"/>
          </a:xfrm>
        </p:grpSpPr>
        <p:sp>
          <p:nvSpPr>
            <p:cNvPr id="7232" name="Line 37"/>
            <p:cNvSpPr>
              <a:spLocks noChangeShapeType="1"/>
            </p:cNvSpPr>
            <p:nvPr/>
          </p:nvSpPr>
          <p:spPr bwMode="auto">
            <a:xfrm flipH="1" flipV="1">
              <a:off x="296" y="311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33" name="Line 38"/>
            <p:cNvSpPr>
              <a:spLocks noChangeShapeType="1"/>
            </p:cNvSpPr>
            <p:nvPr/>
          </p:nvSpPr>
          <p:spPr bwMode="auto">
            <a:xfrm flipH="1" flipV="1">
              <a:off x="294" y="324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34" name="Line 39"/>
            <p:cNvSpPr>
              <a:spLocks noChangeShapeType="1"/>
            </p:cNvSpPr>
            <p:nvPr/>
          </p:nvSpPr>
          <p:spPr bwMode="auto">
            <a:xfrm flipH="1" flipV="1">
              <a:off x="292" y="338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35" name="Line 40"/>
            <p:cNvSpPr>
              <a:spLocks noChangeShapeType="1"/>
            </p:cNvSpPr>
            <p:nvPr/>
          </p:nvSpPr>
          <p:spPr bwMode="auto">
            <a:xfrm flipV="1">
              <a:off x="292" y="331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36" name="Line 41"/>
            <p:cNvSpPr>
              <a:spLocks noChangeShapeType="1"/>
            </p:cNvSpPr>
            <p:nvPr/>
          </p:nvSpPr>
          <p:spPr bwMode="auto">
            <a:xfrm flipV="1">
              <a:off x="296" y="317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37" name="Line 42"/>
            <p:cNvSpPr>
              <a:spLocks noChangeShapeType="1"/>
            </p:cNvSpPr>
            <p:nvPr/>
          </p:nvSpPr>
          <p:spPr bwMode="auto">
            <a:xfrm flipV="1">
              <a:off x="298" y="3072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38" name="Line 43"/>
            <p:cNvSpPr>
              <a:spLocks noChangeShapeType="1"/>
            </p:cNvSpPr>
            <p:nvPr/>
          </p:nvSpPr>
          <p:spPr bwMode="auto">
            <a:xfrm flipV="1">
              <a:off x="370" y="345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186" name="Group 44"/>
          <p:cNvGrpSpPr>
            <a:grpSpLocks/>
          </p:cNvGrpSpPr>
          <p:nvPr/>
        </p:nvGrpSpPr>
        <p:grpSpPr bwMode="auto">
          <a:xfrm>
            <a:off x="1152265" y="5933263"/>
            <a:ext cx="762000" cy="304800"/>
            <a:chOff x="134" y="3870"/>
            <a:chExt cx="480" cy="192"/>
          </a:xfrm>
        </p:grpSpPr>
        <p:sp>
          <p:nvSpPr>
            <p:cNvPr id="7229" name="Line 45"/>
            <p:cNvSpPr>
              <a:spLocks noChangeShapeType="1"/>
            </p:cNvSpPr>
            <p:nvPr/>
          </p:nvSpPr>
          <p:spPr bwMode="auto">
            <a:xfrm>
              <a:off x="134" y="387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30" name="Line 46"/>
            <p:cNvSpPr>
              <a:spLocks noChangeShapeType="1"/>
            </p:cNvSpPr>
            <p:nvPr/>
          </p:nvSpPr>
          <p:spPr bwMode="auto">
            <a:xfrm>
              <a:off x="230" y="396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31" name="Line 47"/>
            <p:cNvSpPr>
              <a:spLocks noChangeShapeType="1"/>
            </p:cNvSpPr>
            <p:nvPr/>
          </p:nvSpPr>
          <p:spPr bwMode="auto">
            <a:xfrm>
              <a:off x="326" y="406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187" name="Line 48"/>
          <p:cNvSpPr>
            <a:spLocks noChangeShapeType="1"/>
          </p:cNvSpPr>
          <p:nvPr/>
        </p:nvSpPr>
        <p:spPr bwMode="auto">
          <a:xfrm>
            <a:off x="1530090" y="5320488"/>
            <a:ext cx="0" cy="606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188" name="Oval 49"/>
          <p:cNvSpPr>
            <a:spLocks noChangeArrowheads="1"/>
          </p:cNvSpPr>
          <p:nvPr/>
        </p:nvSpPr>
        <p:spPr bwMode="auto">
          <a:xfrm>
            <a:off x="2269865" y="1304113"/>
            <a:ext cx="196850" cy="196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89" name="Line 50"/>
          <p:cNvSpPr>
            <a:spLocks noChangeShapeType="1"/>
          </p:cNvSpPr>
          <p:nvPr/>
        </p:nvSpPr>
        <p:spPr bwMode="auto">
          <a:xfrm>
            <a:off x="2361940" y="1520013"/>
            <a:ext cx="0" cy="260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190" name="Line 51"/>
          <p:cNvSpPr>
            <a:spLocks noChangeShapeType="1"/>
          </p:cNvSpPr>
          <p:nvPr/>
        </p:nvSpPr>
        <p:spPr bwMode="auto">
          <a:xfrm flipH="1">
            <a:off x="3168390" y="5606238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191" name="Freeform 52"/>
          <p:cNvSpPr>
            <a:spLocks noChangeArrowheads="1"/>
          </p:cNvSpPr>
          <p:nvPr/>
        </p:nvSpPr>
        <p:spPr bwMode="auto">
          <a:xfrm>
            <a:off x="3187440" y="2059763"/>
            <a:ext cx="190500" cy="250825"/>
          </a:xfrm>
          <a:custGeom>
            <a:avLst/>
            <a:gdLst>
              <a:gd name="T0" fmla="*/ 4957723 w 121"/>
              <a:gd name="T1" fmla="*/ 0 h 158"/>
              <a:gd name="T2" fmla="*/ 32222843 w 121"/>
              <a:gd name="T3" fmla="*/ 2520950 h 158"/>
              <a:gd name="T4" fmla="*/ 52052168 w 121"/>
              <a:gd name="T5" fmla="*/ 7559675 h 158"/>
              <a:gd name="T6" fmla="*/ 69403408 w 121"/>
              <a:gd name="T7" fmla="*/ 12599986 h 158"/>
              <a:gd name="T8" fmla="*/ 89232721 w 121"/>
              <a:gd name="T9" fmla="*/ 12599986 h 158"/>
              <a:gd name="T10" fmla="*/ 109062059 w 121"/>
              <a:gd name="T11" fmla="*/ 12599986 h 158"/>
              <a:gd name="T12" fmla="*/ 128891372 w 121"/>
              <a:gd name="T13" fmla="*/ 20161248 h 158"/>
              <a:gd name="T14" fmla="*/ 148720685 w 121"/>
              <a:gd name="T15" fmla="*/ 30241876 h 158"/>
              <a:gd name="T16" fmla="*/ 168549998 w 121"/>
              <a:gd name="T17" fmla="*/ 37801548 h 158"/>
              <a:gd name="T18" fmla="*/ 185901238 w 121"/>
              <a:gd name="T19" fmla="*/ 42843446 h 158"/>
              <a:gd name="T20" fmla="*/ 205730551 w 121"/>
              <a:gd name="T21" fmla="*/ 52922492 h 158"/>
              <a:gd name="T22" fmla="*/ 220602192 w 121"/>
              <a:gd name="T23" fmla="*/ 65524062 h 158"/>
              <a:gd name="T24" fmla="*/ 237953431 w 121"/>
              <a:gd name="T25" fmla="*/ 73083734 h 158"/>
              <a:gd name="T26" fmla="*/ 245389227 w 121"/>
              <a:gd name="T27" fmla="*/ 88206253 h 158"/>
              <a:gd name="T28" fmla="*/ 265218540 w 121"/>
              <a:gd name="T29" fmla="*/ 95765925 h 158"/>
              <a:gd name="T30" fmla="*/ 270174687 w 121"/>
              <a:gd name="T31" fmla="*/ 108365933 h 158"/>
              <a:gd name="T32" fmla="*/ 285047853 w 121"/>
              <a:gd name="T33" fmla="*/ 120967503 h 158"/>
              <a:gd name="T34" fmla="*/ 285047853 w 121"/>
              <a:gd name="T35" fmla="*/ 136088435 h 158"/>
              <a:gd name="T36" fmla="*/ 290004000 w 121"/>
              <a:gd name="T37" fmla="*/ 148688417 h 158"/>
              <a:gd name="T38" fmla="*/ 297441370 w 121"/>
              <a:gd name="T39" fmla="*/ 161289987 h 158"/>
              <a:gd name="T40" fmla="*/ 297441370 w 121"/>
              <a:gd name="T41" fmla="*/ 173891557 h 158"/>
              <a:gd name="T42" fmla="*/ 297441370 w 121"/>
              <a:gd name="T43" fmla="*/ 189012489 h 158"/>
              <a:gd name="T44" fmla="*/ 297441370 w 121"/>
              <a:gd name="T45" fmla="*/ 201612472 h 158"/>
              <a:gd name="T46" fmla="*/ 297441370 w 121"/>
              <a:gd name="T47" fmla="*/ 214212504 h 158"/>
              <a:gd name="T48" fmla="*/ 297441370 w 121"/>
              <a:gd name="T49" fmla="*/ 226814074 h 158"/>
              <a:gd name="T50" fmla="*/ 297441370 w 121"/>
              <a:gd name="T51" fmla="*/ 241935006 h 158"/>
              <a:gd name="T52" fmla="*/ 290004000 w 121"/>
              <a:gd name="T53" fmla="*/ 254534988 h 158"/>
              <a:gd name="T54" fmla="*/ 285047853 w 121"/>
              <a:gd name="T55" fmla="*/ 267136559 h 158"/>
              <a:gd name="T56" fmla="*/ 270174687 w 121"/>
              <a:gd name="T57" fmla="*/ 284776852 h 158"/>
              <a:gd name="T58" fmla="*/ 250345374 w 121"/>
              <a:gd name="T59" fmla="*/ 294857473 h 158"/>
              <a:gd name="T60" fmla="*/ 237953431 w 121"/>
              <a:gd name="T61" fmla="*/ 307459043 h 158"/>
              <a:gd name="T62" fmla="*/ 220602192 w 121"/>
              <a:gd name="T63" fmla="*/ 315018715 h 158"/>
              <a:gd name="T64" fmla="*/ 220602192 w 121"/>
              <a:gd name="T65" fmla="*/ 330141234 h 158"/>
              <a:gd name="T66" fmla="*/ 205730551 w 121"/>
              <a:gd name="T67" fmla="*/ 342741217 h 158"/>
              <a:gd name="T68" fmla="*/ 193337033 w 121"/>
              <a:gd name="T69" fmla="*/ 355342787 h 158"/>
              <a:gd name="T70" fmla="*/ 173507720 w 121"/>
              <a:gd name="T71" fmla="*/ 360383098 h 158"/>
              <a:gd name="T72" fmla="*/ 153678407 w 121"/>
              <a:gd name="T73" fmla="*/ 365423408 h 158"/>
              <a:gd name="T74" fmla="*/ 133849094 w 121"/>
              <a:gd name="T75" fmla="*/ 372983080 h 158"/>
              <a:gd name="T76" fmla="*/ 116497855 w 121"/>
              <a:gd name="T77" fmla="*/ 378023391 h 158"/>
              <a:gd name="T78" fmla="*/ 96668517 w 121"/>
              <a:gd name="T79" fmla="*/ 385584650 h 158"/>
              <a:gd name="T80" fmla="*/ 76839204 w 121"/>
              <a:gd name="T81" fmla="*/ 385584650 h 158"/>
              <a:gd name="T82" fmla="*/ 57009890 w 121"/>
              <a:gd name="T83" fmla="*/ 395665271 h 158"/>
              <a:gd name="T84" fmla="*/ 37180565 w 121"/>
              <a:gd name="T85" fmla="*/ 395665271 h 158"/>
              <a:gd name="T86" fmla="*/ 17351246 w 121"/>
              <a:gd name="T87" fmla="*/ 395665271 h 158"/>
              <a:gd name="T88" fmla="*/ 0 w 121"/>
              <a:gd name="T89" fmla="*/ 395665271 h 15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21"/>
              <a:gd name="T136" fmla="*/ 0 h 158"/>
              <a:gd name="T137" fmla="*/ 121 w 121"/>
              <a:gd name="T138" fmla="*/ 158 h 15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21" h="158">
                <a:moveTo>
                  <a:pt x="2" y="0"/>
                </a:moveTo>
                <a:lnTo>
                  <a:pt x="13" y="1"/>
                </a:lnTo>
                <a:lnTo>
                  <a:pt x="21" y="3"/>
                </a:lnTo>
                <a:lnTo>
                  <a:pt x="28" y="5"/>
                </a:lnTo>
                <a:lnTo>
                  <a:pt x="36" y="5"/>
                </a:lnTo>
                <a:lnTo>
                  <a:pt x="44" y="5"/>
                </a:lnTo>
                <a:lnTo>
                  <a:pt x="52" y="8"/>
                </a:lnTo>
                <a:lnTo>
                  <a:pt x="60" y="12"/>
                </a:lnTo>
                <a:lnTo>
                  <a:pt x="68" y="15"/>
                </a:lnTo>
                <a:lnTo>
                  <a:pt x="75" y="17"/>
                </a:lnTo>
                <a:lnTo>
                  <a:pt x="83" y="21"/>
                </a:lnTo>
                <a:lnTo>
                  <a:pt x="89" y="26"/>
                </a:lnTo>
                <a:lnTo>
                  <a:pt x="96" y="29"/>
                </a:lnTo>
                <a:lnTo>
                  <a:pt x="99" y="35"/>
                </a:lnTo>
                <a:lnTo>
                  <a:pt x="107" y="38"/>
                </a:lnTo>
                <a:lnTo>
                  <a:pt x="109" y="43"/>
                </a:lnTo>
                <a:lnTo>
                  <a:pt x="115" y="48"/>
                </a:lnTo>
                <a:lnTo>
                  <a:pt x="115" y="54"/>
                </a:lnTo>
                <a:lnTo>
                  <a:pt x="117" y="59"/>
                </a:lnTo>
                <a:lnTo>
                  <a:pt x="120" y="64"/>
                </a:lnTo>
                <a:lnTo>
                  <a:pt x="120" y="69"/>
                </a:lnTo>
                <a:lnTo>
                  <a:pt x="120" y="75"/>
                </a:lnTo>
                <a:lnTo>
                  <a:pt x="120" y="80"/>
                </a:lnTo>
                <a:lnTo>
                  <a:pt x="120" y="85"/>
                </a:lnTo>
                <a:lnTo>
                  <a:pt x="120" y="90"/>
                </a:lnTo>
                <a:lnTo>
                  <a:pt x="120" y="96"/>
                </a:lnTo>
                <a:lnTo>
                  <a:pt x="117" y="101"/>
                </a:lnTo>
                <a:lnTo>
                  <a:pt x="115" y="106"/>
                </a:lnTo>
                <a:lnTo>
                  <a:pt x="109" y="113"/>
                </a:lnTo>
                <a:lnTo>
                  <a:pt x="101" y="117"/>
                </a:lnTo>
                <a:lnTo>
                  <a:pt x="96" y="122"/>
                </a:lnTo>
                <a:lnTo>
                  <a:pt x="89" y="125"/>
                </a:lnTo>
                <a:lnTo>
                  <a:pt x="89" y="131"/>
                </a:lnTo>
                <a:lnTo>
                  <a:pt x="83" y="136"/>
                </a:lnTo>
                <a:lnTo>
                  <a:pt x="78" y="141"/>
                </a:lnTo>
                <a:lnTo>
                  <a:pt x="70" y="143"/>
                </a:lnTo>
                <a:lnTo>
                  <a:pt x="62" y="145"/>
                </a:lnTo>
                <a:lnTo>
                  <a:pt x="54" y="148"/>
                </a:lnTo>
                <a:lnTo>
                  <a:pt x="47" y="150"/>
                </a:lnTo>
                <a:lnTo>
                  <a:pt x="39" y="153"/>
                </a:lnTo>
                <a:lnTo>
                  <a:pt x="31" y="153"/>
                </a:lnTo>
                <a:lnTo>
                  <a:pt x="23" y="157"/>
                </a:lnTo>
                <a:lnTo>
                  <a:pt x="15" y="157"/>
                </a:lnTo>
                <a:lnTo>
                  <a:pt x="7" y="157"/>
                </a:lnTo>
                <a:lnTo>
                  <a:pt x="0" y="157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7192" name="Freeform 53"/>
          <p:cNvSpPr>
            <a:spLocks noChangeArrowheads="1"/>
          </p:cNvSpPr>
          <p:nvPr/>
        </p:nvSpPr>
        <p:spPr bwMode="auto">
          <a:xfrm>
            <a:off x="3174740" y="2313763"/>
            <a:ext cx="190500" cy="250825"/>
          </a:xfrm>
          <a:custGeom>
            <a:avLst/>
            <a:gdLst>
              <a:gd name="T0" fmla="*/ 4957723 w 121"/>
              <a:gd name="T1" fmla="*/ 0 h 158"/>
              <a:gd name="T2" fmla="*/ 32222843 w 121"/>
              <a:gd name="T3" fmla="*/ 2520950 h 158"/>
              <a:gd name="T4" fmla="*/ 52052168 w 121"/>
              <a:gd name="T5" fmla="*/ 7559675 h 158"/>
              <a:gd name="T6" fmla="*/ 69403408 w 121"/>
              <a:gd name="T7" fmla="*/ 12599986 h 158"/>
              <a:gd name="T8" fmla="*/ 89232721 w 121"/>
              <a:gd name="T9" fmla="*/ 12599986 h 158"/>
              <a:gd name="T10" fmla="*/ 109062059 w 121"/>
              <a:gd name="T11" fmla="*/ 12599986 h 158"/>
              <a:gd name="T12" fmla="*/ 128891372 w 121"/>
              <a:gd name="T13" fmla="*/ 20161248 h 158"/>
              <a:gd name="T14" fmla="*/ 148720685 w 121"/>
              <a:gd name="T15" fmla="*/ 30241876 h 158"/>
              <a:gd name="T16" fmla="*/ 168549998 w 121"/>
              <a:gd name="T17" fmla="*/ 37801548 h 158"/>
              <a:gd name="T18" fmla="*/ 185901238 w 121"/>
              <a:gd name="T19" fmla="*/ 42843446 h 158"/>
              <a:gd name="T20" fmla="*/ 205730551 w 121"/>
              <a:gd name="T21" fmla="*/ 52922492 h 158"/>
              <a:gd name="T22" fmla="*/ 220602192 w 121"/>
              <a:gd name="T23" fmla="*/ 65524062 h 158"/>
              <a:gd name="T24" fmla="*/ 237953431 w 121"/>
              <a:gd name="T25" fmla="*/ 73083734 h 158"/>
              <a:gd name="T26" fmla="*/ 245389227 w 121"/>
              <a:gd name="T27" fmla="*/ 88206253 h 158"/>
              <a:gd name="T28" fmla="*/ 265218540 w 121"/>
              <a:gd name="T29" fmla="*/ 95765925 h 158"/>
              <a:gd name="T30" fmla="*/ 270174687 w 121"/>
              <a:gd name="T31" fmla="*/ 108365933 h 158"/>
              <a:gd name="T32" fmla="*/ 285047853 w 121"/>
              <a:gd name="T33" fmla="*/ 120967503 h 158"/>
              <a:gd name="T34" fmla="*/ 285047853 w 121"/>
              <a:gd name="T35" fmla="*/ 136088435 h 158"/>
              <a:gd name="T36" fmla="*/ 290004000 w 121"/>
              <a:gd name="T37" fmla="*/ 148688417 h 158"/>
              <a:gd name="T38" fmla="*/ 297441370 w 121"/>
              <a:gd name="T39" fmla="*/ 161289987 h 158"/>
              <a:gd name="T40" fmla="*/ 297441370 w 121"/>
              <a:gd name="T41" fmla="*/ 173891557 h 158"/>
              <a:gd name="T42" fmla="*/ 297441370 w 121"/>
              <a:gd name="T43" fmla="*/ 189012489 h 158"/>
              <a:gd name="T44" fmla="*/ 297441370 w 121"/>
              <a:gd name="T45" fmla="*/ 201612472 h 158"/>
              <a:gd name="T46" fmla="*/ 297441370 w 121"/>
              <a:gd name="T47" fmla="*/ 214212504 h 158"/>
              <a:gd name="T48" fmla="*/ 297441370 w 121"/>
              <a:gd name="T49" fmla="*/ 226814074 h 158"/>
              <a:gd name="T50" fmla="*/ 297441370 w 121"/>
              <a:gd name="T51" fmla="*/ 241935006 h 158"/>
              <a:gd name="T52" fmla="*/ 290004000 w 121"/>
              <a:gd name="T53" fmla="*/ 254534988 h 158"/>
              <a:gd name="T54" fmla="*/ 285047853 w 121"/>
              <a:gd name="T55" fmla="*/ 267136559 h 158"/>
              <a:gd name="T56" fmla="*/ 270174687 w 121"/>
              <a:gd name="T57" fmla="*/ 284776852 h 158"/>
              <a:gd name="T58" fmla="*/ 250345374 w 121"/>
              <a:gd name="T59" fmla="*/ 294857473 h 158"/>
              <a:gd name="T60" fmla="*/ 237953431 w 121"/>
              <a:gd name="T61" fmla="*/ 307459043 h 158"/>
              <a:gd name="T62" fmla="*/ 220602192 w 121"/>
              <a:gd name="T63" fmla="*/ 315018715 h 158"/>
              <a:gd name="T64" fmla="*/ 220602192 w 121"/>
              <a:gd name="T65" fmla="*/ 330141234 h 158"/>
              <a:gd name="T66" fmla="*/ 205730551 w 121"/>
              <a:gd name="T67" fmla="*/ 342741217 h 158"/>
              <a:gd name="T68" fmla="*/ 193337033 w 121"/>
              <a:gd name="T69" fmla="*/ 355342787 h 158"/>
              <a:gd name="T70" fmla="*/ 173507720 w 121"/>
              <a:gd name="T71" fmla="*/ 360383098 h 158"/>
              <a:gd name="T72" fmla="*/ 153678407 w 121"/>
              <a:gd name="T73" fmla="*/ 365423408 h 158"/>
              <a:gd name="T74" fmla="*/ 133849094 w 121"/>
              <a:gd name="T75" fmla="*/ 372983080 h 158"/>
              <a:gd name="T76" fmla="*/ 116497855 w 121"/>
              <a:gd name="T77" fmla="*/ 378023391 h 158"/>
              <a:gd name="T78" fmla="*/ 96668517 w 121"/>
              <a:gd name="T79" fmla="*/ 385584650 h 158"/>
              <a:gd name="T80" fmla="*/ 76839204 w 121"/>
              <a:gd name="T81" fmla="*/ 385584650 h 158"/>
              <a:gd name="T82" fmla="*/ 57009890 w 121"/>
              <a:gd name="T83" fmla="*/ 395665271 h 158"/>
              <a:gd name="T84" fmla="*/ 37180565 w 121"/>
              <a:gd name="T85" fmla="*/ 395665271 h 158"/>
              <a:gd name="T86" fmla="*/ 17351246 w 121"/>
              <a:gd name="T87" fmla="*/ 395665271 h 158"/>
              <a:gd name="T88" fmla="*/ 0 w 121"/>
              <a:gd name="T89" fmla="*/ 395665271 h 15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21"/>
              <a:gd name="T136" fmla="*/ 0 h 158"/>
              <a:gd name="T137" fmla="*/ 121 w 121"/>
              <a:gd name="T138" fmla="*/ 158 h 15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21" h="158">
                <a:moveTo>
                  <a:pt x="2" y="0"/>
                </a:moveTo>
                <a:lnTo>
                  <a:pt x="13" y="1"/>
                </a:lnTo>
                <a:lnTo>
                  <a:pt x="21" y="3"/>
                </a:lnTo>
                <a:lnTo>
                  <a:pt x="28" y="5"/>
                </a:lnTo>
                <a:lnTo>
                  <a:pt x="36" y="5"/>
                </a:lnTo>
                <a:lnTo>
                  <a:pt x="44" y="5"/>
                </a:lnTo>
                <a:lnTo>
                  <a:pt x="52" y="8"/>
                </a:lnTo>
                <a:lnTo>
                  <a:pt x="60" y="12"/>
                </a:lnTo>
                <a:lnTo>
                  <a:pt x="68" y="15"/>
                </a:lnTo>
                <a:lnTo>
                  <a:pt x="75" y="17"/>
                </a:lnTo>
                <a:lnTo>
                  <a:pt x="83" y="21"/>
                </a:lnTo>
                <a:lnTo>
                  <a:pt x="89" y="26"/>
                </a:lnTo>
                <a:lnTo>
                  <a:pt x="96" y="29"/>
                </a:lnTo>
                <a:lnTo>
                  <a:pt x="99" y="35"/>
                </a:lnTo>
                <a:lnTo>
                  <a:pt x="107" y="38"/>
                </a:lnTo>
                <a:lnTo>
                  <a:pt x="109" y="43"/>
                </a:lnTo>
                <a:lnTo>
                  <a:pt x="115" y="48"/>
                </a:lnTo>
                <a:lnTo>
                  <a:pt x="115" y="54"/>
                </a:lnTo>
                <a:lnTo>
                  <a:pt x="117" y="59"/>
                </a:lnTo>
                <a:lnTo>
                  <a:pt x="120" y="64"/>
                </a:lnTo>
                <a:lnTo>
                  <a:pt x="120" y="69"/>
                </a:lnTo>
                <a:lnTo>
                  <a:pt x="120" y="75"/>
                </a:lnTo>
                <a:lnTo>
                  <a:pt x="120" y="80"/>
                </a:lnTo>
                <a:lnTo>
                  <a:pt x="120" y="85"/>
                </a:lnTo>
                <a:lnTo>
                  <a:pt x="120" y="90"/>
                </a:lnTo>
                <a:lnTo>
                  <a:pt x="120" y="96"/>
                </a:lnTo>
                <a:lnTo>
                  <a:pt x="117" y="101"/>
                </a:lnTo>
                <a:lnTo>
                  <a:pt x="115" y="106"/>
                </a:lnTo>
                <a:lnTo>
                  <a:pt x="109" y="113"/>
                </a:lnTo>
                <a:lnTo>
                  <a:pt x="101" y="117"/>
                </a:lnTo>
                <a:lnTo>
                  <a:pt x="96" y="122"/>
                </a:lnTo>
                <a:lnTo>
                  <a:pt x="89" y="125"/>
                </a:lnTo>
                <a:lnTo>
                  <a:pt x="89" y="131"/>
                </a:lnTo>
                <a:lnTo>
                  <a:pt x="83" y="136"/>
                </a:lnTo>
                <a:lnTo>
                  <a:pt x="78" y="141"/>
                </a:lnTo>
                <a:lnTo>
                  <a:pt x="70" y="143"/>
                </a:lnTo>
                <a:lnTo>
                  <a:pt x="62" y="145"/>
                </a:lnTo>
                <a:lnTo>
                  <a:pt x="54" y="148"/>
                </a:lnTo>
                <a:lnTo>
                  <a:pt x="47" y="150"/>
                </a:lnTo>
                <a:lnTo>
                  <a:pt x="39" y="153"/>
                </a:lnTo>
                <a:lnTo>
                  <a:pt x="31" y="153"/>
                </a:lnTo>
                <a:lnTo>
                  <a:pt x="23" y="157"/>
                </a:lnTo>
                <a:lnTo>
                  <a:pt x="15" y="157"/>
                </a:lnTo>
                <a:lnTo>
                  <a:pt x="7" y="157"/>
                </a:lnTo>
                <a:lnTo>
                  <a:pt x="0" y="157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7193" name="Freeform 54"/>
          <p:cNvSpPr>
            <a:spLocks noChangeArrowheads="1"/>
          </p:cNvSpPr>
          <p:nvPr/>
        </p:nvSpPr>
        <p:spPr bwMode="auto">
          <a:xfrm>
            <a:off x="3174740" y="2567763"/>
            <a:ext cx="190500" cy="250825"/>
          </a:xfrm>
          <a:custGeom>
            <a:avLst/>
            <a:gdLst>
              <a:gd name="T0" fmla="*/ 4957723 w 121"/>
              <a:gd name="T1" fmla="*/ 0 h 158"/>
              <a:gd name="T2" fmla="*/ 32222843 w 121"/>
              <a:gd name="T3" fmla="*/ 2520950 h 158"/>
              <a:gd name="T4" fmla="*/ 52052168 w 121"/>
              <a:gd name="T5" fmla="*/ 7559675 h 158"/>
              <a:gd name="T6" fmla="*/ 69403408 w 121"/>
              <a:gd name="T7" fmla="*/ 12599986 h 158"/>
              <a:gd name="T8" fmla="*/ 89232721 w 121"/>
              <a:gd name="T9" fmla="*/ 12599986 h 158"/>
              <a:gd name="T10" fmla="*/ 109062059 w 121"/>
              <a:gd name="T11" fmla="*/ 12599986 h 158"/>
              <a:gd name="T12" fmla="*/ 128891372 w 121"/>
              <a:gd name="T13" fmla="*/ 20161248 h 158"/>
              <a:gd name="T14" fmla="*/ 148720685 w 121"/>
              <a:gd name="T15" fmla="*/ 30241876 h 158"/>
              <a:gd name="T16" fmla="*/ 168549998 w 121"/>
              <a:gd name="T17" fmla="*/ 37801548 h 158"/>
              <a:gd name="T18" fmla="*/ 185901238 w 121"/>
              <a:gd name="T19" fmla="*/ 42843446 h 158"/>
              <a:gd name="T20" fmla="*/ 205730551 w 121"/>
              <a:gd name="T21" fmla="*/ 52922492 h 158"/>
              <a:gd name="T22" fmla="*/ 220602192 w 121"/>
              <a:gd name="T23" fmla="*/ 65524062 h 158"/>
              <a:gd name="T24" fmla="*/ 237953431 w 121"/>
              <a:gd name="T25" fmla="*/ 73083734 h 158"/>
              <a:gd name="T26" fmla="*/ 245389227 w 121"/>
              <a:gd name="T27" fmla="*/ 88206253 h 158"/>
              <a:gd name="T28" fmla="*/ 265218540 w 121"/>
              <a:gd name="T29" fmla="*/ 95765925 h 158"/>
              <a:gd name="T30" fmla="*/ 270174687 w 121"/>
              <a:gd name="T31" fmla="*/ 108365933 h 158"/>
              <a:gd name="T32" fmla="*/ 285047853 w 121"/>
              <a:gd name="T33" fmla="*/ 120967503 h 158"/>
              <a:gd name="T34" fmla="*/ 285047853 w 121"/>
              <a:gd name="T35" fmla="*/ 136088435 h 158"/>
              <a:gd name="T36" fmla="*/ 290004000 w 121"/>
              <a:gd name="T37" fmla="*/ 148688417 h 158"/>
              <a:gd name="T38" fmla="*/ 297441370 w 121"/>
              <a:gd name="T39" fmla="*/ 161289987 h 158"/>
              <a:gd name="T40" fmla="*/ 297441370 w 121"/>
              <a:gd name="T41" fmla="*/ 173891557 h 158"/>
              <a:gd name="T42" fmla="*/ 297441370 w 121"/>
              <a:gd name="T43" fmla="*/ 189012489 h 158"/>
              <a:gd name="T44" fmla="*/ 297441370 w 121"/>
              <a:gd name="T45" fmla="*/ 201612472 h 158"/>
              <a:gd name="T46" fmla="*/ 297441370 w 121"/>
              <a:gd name="T47" fmla="*/ 214212504 h 158"/>
              <a:gd name="T48" fmla="*/ 297441370 w 121"/>
              <a:gd name="T49" fmla="*/ 226814074 h 158"/>
              <a:gd name="T50" fmla="*/ 297441370 w 121"/>
              <a:gd name="T51" fmla="*/ 241935006 h 158"/>
              <a:gd name="T52" fmla="*/ 290004000 w 121"/>
              <a:gd name="T53" fmla="*/ 254534988 h 158"/>
              <a:gd name="T54" fmla="*/ 285047853 w 121"/>
              <a:gd name="T55" fmla="*/ 267136559 h 158"/>
              <a:gd name="T56" fmla="*/ 270174687 w 121"/>
              <a:gd name="T57" fmla="*/ 284776852 h 158"/>
              <a:gd name="T58" fmla="*/ 250345374 w 121"/>
              <a:gd name="T59" fmla="*/ 294857473 h 158"/>
              <a:gd name="T60" fmla="*/ 237953431 w 121"/>
              <a:gd name="T61" fmla="*/ 307459043 h 158"/>
              <a:gd name="T62" fmla="*/ 220602192 w 121"/>
              <a:gd name="T63" fmla="*/ 315018715 h 158"/>
              <a:gd name="T64" fmla="*/ 220602192 w 121"/>
              <a:gd name="T65" fmla="*/ 330141234 h 158"/>
              <a:gd name="T66" fmla="*/ 205730551 w 121"/>
              <a:gd name="T67" fmla="*/ 342741217 h 158"/>
              <a:gd name="T68" fmla="*/ 193337033 w 121"/>
              <a:gd name="T69" fmla="*/ 355342787 h 158"/>
              <a:gd name="T70" fmla="*/ 173507720 w 121"/>
              <a:gd name="T71" fmla="*/ 360383098 h 158"/>
              <a:gd name="T72" fmla="*/ 153678407 w 121"/>
              <a:gd name="T73" fmla="*/ 365423408 h 158"/>
              <a:gd name="T74" fmla="*/ 133849094 w 121"/>
              <a:gd name="T75" fmla="*/ 372983080 h 158"/>
              <a:gd name="T76" fmla="*/ 116497855 w 121"/>
              <a:gd name="T77" fmla="*/ 378023391 h 158"/>
              <a:gd name="T78" fmla="*/ 96668517 w 121"/>
              <a:gd name="T79" fmla="*/ 385584650 h 158"/>
              <a:gd name="T80" fmla="*/ 76839204 w 121"/>
              <a:gd name="T81" fmla="*/ 385584650 h 158"/>
              <a:gd name="T82" fmla="*/ 57009890 w 121"/>
              <a:gd name="T83" fmla="*/ 395665271 h 158"/>
              <a:gd name="T84" fmla="*/ 37180565 w 121"/>
              <a:gd name="T85" fmla="*/ 395665271 h 158"/>
              <a:gd name="T86" fmla="*/ 17351246 w 121"/>
              <a:gd name="T87" fmla="*/ 395665271 h 158"/>
              <a:gd name="T88" fmla="*/ 0 w 121"/>
              <a:gd name="T89" fmla="*/ 395665271 h 15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21"/>
              <a:gd name="T136" fmla="*/ 0 h 158"/>
              <a:gd name="T137" fmla="*/ 121 w 121"/>
              <a:gd name="T138" fmla="*/ 158 h 15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21" h="158">
                <a:moveTo>
                  <a:pt x="2" y="0"/>
                </a:moveTo>
                <a:lnTo>
                  <a:pt x="13" y="1"/>
                </a:lnTo>
                <a:lnTo>
                  <a:pt x="21" y="3"/>
                </a:lnTo>
                <a:lnTo>
                  <a:pt x="28" y="5"/>
                </a:lnTo>
                <a:lnTo>
                  <a:pt x="36" y="5"/>
                </a:lnTo>
                <a:lnTo>
                  <a:pt x="44" y="5"/>
                </a:lnTo>
                <a:lnTo>
                  <a:pt x="52" y="8"/>
                </a:lnTo>
                <a:lnTo>
                  <a:pt x="60" y="12"/>
                </a:lnTo>
                <a:lnTo>
                  <a:pt x="68" y="15"/>
                </a:lnTo>
                <a:lnTo>
                  <a:pt x="75" y="17"/>
                </a:lnTo>
                <a:lnTo>
                  <a:pt x="83" y="21"/>
                </a:lnTo>
                <a:lnTo>
                  <a:pt x="89" y="26"/>
                </a:lnTo>
                <a:lnTo>
                  <a:pt x="96" y="29"/>
                </a:lnTo>
                <a:lnTo>
                  <a:pt x="99" y="35"/>
                </a:lnTo>
                <a:lnTo>
                  <a:pt x="107" y="38"/>
                </a:lnTo>
                <a:lnTo>
                  <a:pt x="109" y="43"/>
                </a:lnTo>
                <a:lnTo>
                  <a:pt x="115" y="48"/>
                </a:lnTo>
                <a:lnTo>
                  <a:pt x="115" y="54"/>
                </a:lnTo>
                <a:lnTo>
                  <a:pt x="117" y="59"/>
                </a:lnTo>
                <a:lnTo>
                  <a:pt x="120" y="64"/>
                </a:lnTo>
                <a:lnTo>
                  <a:pt x="120" y="69"/>
                </a:lnTo>
                <a:lnTo>
                  <a:pt x="120" y="75"/>
                </a:lnTo>
                <a:lnTo>
                  <a:pt x="120" y="80"/>
                </a:lnTo>
                <a:lnTo>
                  <a:pt x="120" y="85"/>
                </a:lnTo>
                <a:lnTo>
                  <a:pt x="120" y="90"/>
                </a:lnTo>
                <a:lnTo>
                  <a:pt x="120" y="96"/>
                </a:lnTo>
                <a:lnTo>
                  <a:pt x="117" y="101"/>
                </a:lnTo>
                <a:lnTo>
                  <a:pt x="115" y="106"/>
                </a:lnTo>
                <a:lnTo>
                  <a:pt x="109" y="113"/>
                </a:lnTo>
                <a:lnTo>
                  <a:pt x="101" y="117"/>
                </a:lnTo>
                <a:lnTo>
                  <a:pt x="96" y="122"/>
                </a:lnTo>
                <a:lnTo>
                  <a:pt x="89" y="125"/>
                </a:lnTo>
                <a:lnTo>
                  <a:pt x="89" y="131"/>
                </a:lnTo>
                <a:lnTo>
                  <a:pt x="83" y="136"/>
                </a:lnTo>
                <a:lnTo>
                  <a:pt x="78" y="141"/>
                </a:lnTo>
                <a:lnTo>
                  <a:pt x="70" y="143"/>
                </a:lnTo>
                <a:lnTo>
                  <a:pt x="62" y="145"/>
                </a:lnTo>
                <a:lnTo>
                  <a:pt x="54" y="148"/>
                </a:lnTo>
                <a:lnTo>
                  <a:pt x="47" y="150"/>
                </a:lnTo>
                <a:lnTo>
                  <a:pt x="39" y="153"/>
                </a:lnTo>
                <a:lnTo>
                  <a:pt x="31" y="153"/>
                </a:lnTo>
                <a:lnTo>
                  <a:pt x="23" y="157"/>
                </a:lnTo>
                <a:lnTo>
                  <a:pt x="15" y="157"/>
                </a:lnTo>
                <a:lnTo>
                  <a:pt x="7" y="157"/>
                </a:lnTo>
                <a:lnTo>
                  <a:pt x="0" y="157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7194" name="Freeform 55"/>
          <p:cNvSpPr>
            <a:spLocks noChangeArrowheads="1"/>
          </p:cNvSpPr>
          <p:nvPr/>
        </p:nvSpPr>
        <p:spPr bwMode="auto">
          <a:xfrm>
            <a:off x="3162040" y="2821763"/>
            <a:ext cx="190500" cy="250825"/>
          </a:xfrm>
          <a:custGeom>
            <a:avLst/>
            <a:gdLst>
              <a:gd name="T0" fmla="*/ 4957723 w 121"/>
              <a:gd name="T1" fmla="*/ 0 h 158"/>
              <a:gd name="T2" fmla="*/ 32222843 w 121"/>
              <a:gd name="T3" fmla="*/ 2520950 h 158"/>
              <a:gd name="T4" fmla="*/ 52052168 w 121"/>
              <a:gd name="T5" fmla="*/ 7559675 h 158"/>
              <a:gd name="T6" fmla="*/ 69403408 w 121"/>
              <a:gd name="T7" fmla="*/ 12599986 h 158"/>
              <a:gd name="T8" fmla="*/ 89232721 w 121"/>
              <a:gd name="T9" fmla="*/ 12599986 h 158"/>
              <a:gd name="T10" fmla="*/ 109062059 w 121"/>
              <a:gd name="T11" fmla="*/ 12599986 h 158"/>
              <a:gd name="T12" fmla="*/ 128891372 w 121"/>
              <a:gd name="T13" fmla="*/ 20161248 h 158"/>
              <a:gd name="T14" fmla="*/ 148720685 w 121"/>
              <a:gd name="T15" fmla="*/ 30241876 h 158"/>
              <a:gd name="T16" fmla="*/ 168549998 w 121"/>
              <a:gd name="T17" fmla="*/ 37801548 h 158"/>
              <a:gd name="T18" fmla="*/ 185901238 w 121"/>
              <a:gd name="T19" fmla="*/ 42843446 h 158"/>
              <a:gd name="T20" fmla="*/ 205730551 w 121"/>
              <a:gd name="T21" fmla="*/ 52922492 h 158"/>
              <a:gd name="T22" fmla="*/ 220602192 w 121"/>
              <a:gd name="T23" fmla="*/ 65524062 h 158"/>
              <a:gd name="T24" fmla="*/ 237953431 w 121"/>
              <a:gd name="T25" fmla="*/ 73083734 h 158"/>
              <a:gd name="T26" fmla="*/ 245389227 w 121"/>
              <a:gd name="T27" fmla="*/ 88206253 h 158"/>
              <a:gd name="T28" fmla="*/ 265218540 w 121"/>
              <a:gd name="T29" fmla="*/ 95765925 h 158"/>
              <a:gd name="T30" fmla="*/ 270174687 w 121"/>
              <a:gd name="T31" fmla="*/ 108365933 h 158"/>
              <a:gd name="T32" fmla="*/ 285047853 w 121"/>
              <a:gd name="T33" fmla="*/ 120967503 h 158"/>
              <a:gd name="T34" fmla="*/ 285047853 w 121"/>
              <a:gd name="T35" fmla="*/ 136088435 h 158"/>
              <a:gd name="T36" fmla="*/ 290004000 w 121"/>
              <a:gd name="T37" fmla="*/ 148688417 h 158"/>
              <a:gd name="T38" fmla="*/ 297441370 w 121"/>
              <a:gd name="T39" fmla="*/ 161289987 h 158"/>
              <a:gd name="T40" fmla="*/ 297441370 w 121"/>
              <a:gd name="T41" fmla="*/ 173891557 h 158"/>
              <a:gd name="T42" fmla="*/ 297441370 w 121"/>
              <a:gd name="T43" fmla="*/ 189012489 h 158"/>
              <a:gd name="T44" fmla="*/ 297441370 w 121"/>
              <a:gd name="T45" fmla="*/ 201612472 h 158"/>
              <a:gd name="T46" fmla="*/ 297441370 w 121"/>
              <a:gd name="T47" fmla="*/ 214212504 h 158"/>
              <a:gd name="T48" fmla="*/ 297441370 w 121"/>
              <a:gd name="T49" fmla="*/ 226814074 h 158"/>
              <a:gd name="T50" fmla="*/ 297441370 w 121"/>
              <a:gd name="T51" fmla="*/ 241935006 h 158"/>
              <a:gd name="T52" fmla="*/ 290004000 w 121"/>
              <a:gd name="T53" fmla="*/ 254534988 h 158"/>
              <a:gd name="T54" fmla="*/ 285047853 w 121"/>
              <a:gd name="T55" fmla="*/ 267136559 h 158"/>
              <a:gd name="T56" fmla="*/ 270174687 w 121"/>
              <a:gd name="T57" fmla="*/ 284776852 h 158"/>
              <a:gd name="T58" fmla="*/ 250345374 w 121"/>
              <a:gd name="T59" fmla="*/ 294857473 h 158"/>
              <a:gd name="T60" fmla="*/ 237953431 w 121"/>
              <a:gd name="T61" fmla="*/ 307459043 h 158"/>
              <a:gd name="T62" fmla="*/ 220602192 w 121"/>
              <a:gd name="T63" fmla="*/ 315018715 h 158"/>
              <a:gd name="T64" fmla="*/ 220602192 w 121"/>
              <a:gd name="T65" fmla="*/ 330141234 h 158"/>
              <a:gd name="T66" fmla="*/ 205730551 w 121"/>
              <a:gd name="T67" fmla="*/ 342741217 h 158"/>
              <a:gd name="T68" fmla="*/ 193337033 w 121"/>
              <a:gd name="T69" fmla="*/ 355342787 h 158"/>
              <a:gd name="T70" fmla="*/ 173507720 w 121"/>
              <a:gd name="T71" fmla="*/ 360383098 h 158"/>
              <a:gd name="T72" fmla="*/ 153678407 w 121"/>
              <a:gd name="T73" fmla="*/ 365423408 h 158"/>
              <a:gd name="T74" fmla="*/ 133849094 w 121"/>
              <a:gd name="T75" fmla="*/ 372983080 h 158"/>
              <a:gd name="T76" fmla="*/ 116497855 w 121"/>
              <a:gd name="T77" fmla="*/ 378023391 h 158"/>
              <a:gd name="T78" fmla="*/ 96668517 w 121"/>
              <a:gd name="T79" fmla="*/ 385584650 h 158"/>
              <a:gd name="T80" fmla="*/ 76839204 w 121"/>
              <a:gd name="T81" fmla="*/ 385584650 h 158"/>
              <a:gd name="T82" fmla="*/ 57009890 w 121"/>
              <a:gd name="T83" fmla="*/ 395665271 h 158"/>
              <a:gd name="T84" fmla="*/ 37180565 w 121"/>
              <a:gd name="T85" fmla="*/ 395665271 h 158"/>
              <a:gd name="T86" fmla="*/ 17351246 w 121"/>
              <a:gd name="T87" fmla="*/ 395665271 h 158"/>
              <a:gd name="T88" fmla="*/ 0 w 121"/>
              <a:gd name="T89" fmla="*/ 395665271 h 15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21"/>
              <a:gd name="T136" fmla="*/ 0 h 158"/>
              <a:gd name="T137" fmla="*/ 121 w 121"/>
              <a:gd name="T138" fmla="*/ 158 h 15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21" h="158">
                <a:moveTo>
                  <a:pt x="2" y="0"/>
                </a:moveTo>
                <a:lnTo>
                  <a:pt x="13" y="1"/>
                </a:lnTo>
                <a:lnTo>
                  <a:pt x="21" y="3"/>
                </a:lnTo>
                <a:lnTo>
                  <a:pt x="28" y="5"/>
                </a:lnTo>
                <a:lnTo>
                  <a:pt x="36" y="5"/>
                </a:lnTo>
                <a:lnTo>
                  <a:pt x="44" y="5"/>
                </a:lnTo>
                <a:lnTo>
                  <a:pt x="52" y="8"/>
                </a:lnTo>
                <a:lnTo>
                  <a:pt x="60" y="12"/>
                </a:lnTo>
                <a:lnTo>
                  <a:pt x="68" y="15"/>
                </a:lnTo>
                <a:lnTo>
                  <a:pt x="75" y="17"/>
                </a:lnTo>
                <a:lnTo>
                  <a:pt x="83" y="21"/>
                </a:lnTo>
                <a:lnTo>
                  <a:pt x="89" y="26"/>
                </a:lnTo>
                <a:lnTo>
                  <a:pt x="96" y="29"/>
                </a:lnTo>
                <a:lnTo>
                  <a:pt x="99" y="35"/>
                </a:lnTo>
                <a:lnTo>
                  <a:pt x="107" y="38"/>
                </a:lnTo>
                <a:lnTo>
                  <a:pt x="109" y="43"/>
                </a:lnTo>
                <a:lnTo>
                  <a:pt x="115" y="48"/>
                </a:lnTo>
                <a:lnTo>
                  <a:pt x="115" y="54"/>
                </a:lnTo>
                <a:lnTo>
                  <a:pt x="117" y="59"/>
                </a:lnTo>
                <a:lnTo>
                  <a:pt x="120" y="64"/>
                </a:lnTo>
                <a:lnTo>
                  <a:pt x="120" y="69"/>
                </a:lnTo>
                <a:lnTo>
                  <a:pt x="120" y="75"/>
                </a:lnTo>
                <a:lnTo>
                  <a:pt x="120" y="80"/>
                </a:lnTo>
                <a:lnTo>
                  <a:pt x="120" y="85"/>
                </a:lnTo>
                <a:lnTo>
                  <a:pt x="120" y="90"/>
                </a:lnTo>
                <a:lnTo>
                  <a:pt x="120" y="96"/>
                </a:lnTo>
                <a:lnTo>
                  <a:pt x="117" y="101"/>
                </a:lnTo>
                <a:lnTo>
                  <a:pt x="115" y="106"/>
                </a:lnTo>
                <a:lnTo>
                  <a:pt x="109" y="113"/>
                </a:lnTo>
                <a:lnTo>
                  <a:pt x="101" y="117"/>
                </a:lnTo>
                <a:lnTo>
                  <a:pt x="96" y="122"/>
                </a:lnTo>
                <a:lnTo>
                  <a:pt x="89" y="125"/>
                </a:lnTo>
                <a:lnTo>
                  <a:pt x="89" y="131"/>
                </a:lnTo>
                <a:lnTo>
                  <a:pt x="83" y="136"/>
                </a:lnTo>
                <a:lnTo>
                  <a:pt x="78" y="141"/>
                </a:lnTo>
                <a:lnTo>
                  <a:pt x="70" y="143"/>
                </a:lnTo>
                <a:lnTo>
                  <a:pt x="62" y="145"/>
                </a:lnTo>
                <a:lnTo>
                  <a:pt x="54" y="148"/>
                </a:lnTo>
                <a:lnTo>
                  <a:pt x="47" y="150"/>
                </a:lnTo>
                <a:lnTo>
                  <a:pt x="39" y="153"/>
                </a:lnTo>
                <a:lnTo>
                  <a:pt x="31" y="153"/>
                </a:lnTo>
                <a:lnTo>
                  <a:pt x="23" y="157"/>
                </a:lnTo>
                <a:lnTo>
                  <a:pt x="15" y="157"/>
                </a:lnTo>
                <a:lnTo>
                  <a:pt x="7" y="157"/>
                </a:lnTo>
                <a:lnTo>
                  <a:pt x="0" y="157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7195" name="Line 56"/>
          <p:cNvSpPr>
            <a:spLocks noChangeShapeType="1"/>
          </p:cNvSpPr>
          <p:nvPr/>
        </p:nvSpPr>
        <p:spPr bwMode="auto">
          <a:xfrm>
            <a:off x="3501765" y="2028013"/>
            <a:ext cx="0" cy="1098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7196" name="Group 57"/>
          <p:cNvGrpSpPr>
            <a:grpSpLocks/>
          </p:cNvGrpSpPr>
          <p:nvPr/>
        </p:nvGrpSpPr>
        <p:grpSpPr bwMode="auto">
          <a:xfrm>
            <a:off x="3790690" y="2059763"/>
            <a:ext cx="215900" cy="1012825"/>
            <a:chOff x="1796" y="1430"/>
            <a:chExt cx="136" cy="638"/>
          </a:xfrm>
        </p:grpSpPr>
        <p:sp>
          <p:nvSpPr>
            <p:cNvPr id="7225" name="Freeform 58"/>
            <p:cNvSpPr>
              <a:spLocks noChangeArrowheads="1"/>
            </p:cNvSpPr>
            <p:nvPr/>
          </p:nvSpPr>
          <p:spPr bwMode="auto">
            <a:xfrm>
              <a:off x="1796" y="1430"/>
              <a:ext cx="120" cy="158"/>
            </a:xfrm>
            <a:custGeom>
              <a:avLst/>
              <a:gdLst>
                <a:gd name="T0" fmla="*/ 115 w 121"/>
                <a:gd name="T1" fmla="*/ 0 h 158"/>
                <a:gd name="T2" fmla="*/ 105 w 121"/>
                <a:gd name="T3" fmla="*/ 1 h 158"/>
                <a:gd name="T4" fmla="*/ 97 w 121"/>
                <a:gd name="T5" fmla="*/ 3 h 158"/>
                <a:gd name="T6" fmla="*/ 89 w 121"/>
                <a:gd name="T7" fmla="*/ 5 h 158"/>
                <a:gd name="T8" fmla="*/ 81 w 121"/>
                <a:gd name="T9" fmla="*/ 5 h 158"/>
                <a:gd name="T10" fmla="*/ 73 w 121"/>
                <a:gd name="T11" fmla="*/ 5 h 158"/>
                <a:gd name="T12" fmla="*/ 65 w 121"/>
                <a:gd name="T13" fmla="*/ 8 h 158"/>
                <a:gd name="T14" fmla="*/ 60 w 121"/>
                <a:gd name="T15" fmla="*/ 12 h 158"/>
                <a:gd name="T16" fmla="*/ 52 w 121"/>
                <a:gd name="T17" fmla="*/ 15 h 158"/>
                <a:gd name="T18" fmla="*/ 44 w 121"/>
                <a:gd name="T19" fmla="*/ 17 h 158"/>
                <a:gd name="T20" fmla="*/ 36 w 121"/>
                <a:gd name="T21" fmla="*/ 20 h 158"/>
                <a:gd name="T22" fmla="*/ 31 w 121"/>
                <a:gd name="T23" fmla="*/ 26 h 158"/>
                <a:gd name="T24" fmla="*/ 23 w 121"/>
                <a:gd name="T25" fmla="*/ 29 h 158"/>
                <a:gd name="T26" fmla="*/ 20 w 121"/>
                <a:gd name="T27" fmla="*/ 34 h 158"/>
                <a:gd name="T28" fmla="*/ 13 w 121"/>
                <a:gd name="T29" fmla="*/ 38 h 158"/>
                <a:gd name="T30" fmla="*/ 10 w 121"/>
                <a:gd name="T31" fmla="*/ 43 h 158"/>
                <a:gd name="T32" fmla="*/ 5 w 121"/>
                <a:gd name="T33" fmla="*/ 48 h 158"/>
                <a:gd name="T34" fmla="*/ 5 w 121"/>
                <a:gd name="T35" fmla="*/ 54 h 158"/>
                <a:gd name="T36" fmla="*/ 2 w 121"/>
                <a:gd name="T37" fmla="*/ 59 h 158"/>
                <a:gd name="T38" fmla="*/ 0 w 121"/>
                <a:gd name="T39" fmla="*/ 64 h 158"/>
                <a:gd name="T40" fmla="*/ 0 w 121"/>
                <a:gd name="T41" fmla="*/ 69 h 158"/>
                <a:gd name="T42" fmla="*/ 0 w 121"/>
                <a:gd name="T43" fmla="*/ 75 h 158"/>
                <a:gd name="T44" fmla="*/ 0 w 121"/>
                <a:gd name="T45" fmla="*/ 80 h 158"/>
                <a:gd name="T46" fmla="*/ 0 w 121"/>
                <a:gd name="T47" fmla="*/ 85 h 158"/>
                <a:gd name="T48" fmla="*/ 0 w 121"/>
                <a:gd name="T49" fmla="*/ 90 h 158"/>
                <a:gd name="T50" fmla="*/ 0 w 121"/>
                <a:gd name="T51" fmla="*/ 96 h 158"/>
                <a:gd name="T52" fmla="*/ 2 w 121"/>
                <a:gd name="T53" fmla="*/ 101 h 158"/>
                <a:gd name="T54" fmla="*/ 5 w 121"/>
                <a:gd name="T55" fmla="*/ 106 h 158"/>
                <a:gd name="T56" fmla="*/ 10 w 121"/>
                <a:gd name="T57" fmla="*/ 113 h 158"/>
                <a:gd name="T58" fmla="*/ 18 w 121"/>
                <a:gd name="T59" fmla="*/ 116 h 158"/>
                <a:gd name="T60" fmla="*/ 23 w 121"/>
                <a:gd name="T61" fmla="*/ 122 h 158"/>
                <a:gd name="T62" fmla="*/ 31 w 121"/>
                <a:gd name="T63" fmla="*/ 125 h 158"/>
                <a:gd name="T64" fmla="*/ 31 w 121"/>
                <a:gd name="T65" fmla="*/ 130 h 158"/>
                <a:gd name="T66" fmla="*/ 36 w 121"/>
                <a:gd name="T67" fmla="*/ 136 h 158"/>
                <a:gd name="T68" fmla="*/ 41 w 121"/>
                <a:gd name="T69" fmla="*/ 141 h 158"/>
                <a:gd name="T70" fmla="*/ 49 w 121"/>
                <a:gd name="T71" fmla="*/ 143 h 158"/>
                <a:gd name="T72" fmla="*/ 57 w 121"/>
                <a:gd name="T73" fmla="*/ 144 h 158"/>
                <a:gd name="T74" fmla="*/ 63 w 121"/>
                <a:gd name="T75" fmla="*/ 148 h 158"/>
                <a:gd name="T76" fmla="*/ 71 w 121"/>
                <a:gd name="T77" fmla="*/ 150 h 158"/>
                <a:gd name="T78" fmla="*/ 79 w 121"/>
                <a:gd name="T79" fmla="*/ 153 h 158"/>
                <a:gd name="T80" fmla="*/ 86 w 121"/>
                <a:gd name="T81" fmla="*/ 153 h 158"/>
                <a:gd name="T82" fmla="*/ 94 w 121"/>
                <a:gd name="T83" fmla="*/ 157 h 158"/>
                <a:gd name="T84" fmla="*/ 102 w 121"/>
                <a:gd name="T85" fmla="*/ 157 h 158"/>
                <a:gd name="T86" fmla="*/ 110 w 121"/>
                <a:gd name="T87" fmla="*/ 157 h 158"/>
                <a:gd name="T88" fmla="*/ 118 w 121"/>
                <a:gd name="T89" fmla="*/ 157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117" y="0"/>
                  </a:moveTo>
                  <a:lnTo>
                    <a:pt x="107" y="1"/>
                  </a:lnTo>
                  <a:lnTo>
                    <a:pt x="99" y="3"/>
                  </a:lnTo>
                  <a:lnTo>
                    <a:pt x="91" y="5"/>
                  </a:lnTo>
                  <a:lnTo>
                    <a:pt x="83" y="5"/>
                  </a:lnTo>
                  <a:lnTo>
                    <a:pt x="75" y="5"/>
                  </a:lnTo>
                  <a:lnTo>
                    <a:pt x="67" y="8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4" y="17"/>
                  </a:lnTo>
                  <a:lnTo>
                    <a:pt x="36" y="20"/>
                  </a:lnTo>
                  <a:lnTo>
                    <a:pt x="31" y="26"/>
                  </a:lnTo>
                  <a:lnTo>
                    <a:pt x="23" y="29"/>
                  </a:lnTo>
                  <a:lnTo>
                    <a:pt x="20" y="34"/>
                  </a:lnTo>
                  <a:lnTo>
                    <a:pt x="13" y="38"/>
                  </a:lnTo>
                  <a:lnTo>
                    <a:pt x="10" y="43"/>
                  </a:lnTo>
                  <a:lnTo>
                    <a:pt x="5" y="48"/>
                  </a:lnTo>
                  <a:lnTo>
                    <a:pt x="5" y="54"/>
                  </a:lnTo>
                  <a:lnTo>
                    <a:pt x="2" y="59"/>
                  </a:lnTo>
                  <a:lnTo>
                    <a:pt x="0" y="64"/>
                  </a:lnTo>
                  <a:lnTo>
                    <a:pt x="0" y="69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2" y="101"/>
                  </a:lnTo>
                  <a:lnTo>
                    <a:pt x="5" y="106"/>
                  </a:lnTo>
                  <a:lnTo>
                    <a:pt x="10" y="113"/>
                  </a:lnTo>
                  <a:lnTo>
                    <a:pt x="18" y="116"/>
                  </a:lnTo>
                  <a:lnTo>
                    <a:pt x="23" y="122"/>
                  </a:lnTo>
                  <a:lnTo>
                    <a:pt x="31" y="125"/>
                  </a:lnTo>
                  <a:lnTo>
                    <a:pt x="31" y="130"/>
                  </a:lnTo>
                  <a:lnTo>
                    <a:pt x="36" y="136"/>
                  </a:lnTo>
                  <a:lnTo>
                    <a:pt x="41" y="141"/>
                  </a:lnTo>
                  <a:lnTo>
                    <a:pt x="49" y="143"/>
                  </a:lnTo>
                  <a:lnTo>
                    <a:pt x="57" y="144"/>
                  </a:lnTo>
                  <a:lnTo>
                    <a:pt x="65" y="148"/>
                  </a:lnTo>
                  <a:lnTo>
                    <a:pt x="73" y="150"/>
                  </a:lnTo>
                  <a:lnTo>
                    <a:pt x="81" y="153"/>
                  </a:lnTo>
                  <a:lnTo>
                    <a:pt x="88" y="153"/>
                  </a:lnTo>
                  <a:lnTo>
                    <a:pt x="96" y="157"/>
                  </a:lnTo>
                  <a:lnTo>
                    <a:pt x="104" y="157"/>
                  </a:lnTo>
                  <a:lnTo>
                    <a:pt x="112" y="157"/>
                  </a:lnTo>
                  <a:lnTo>
                    <a:pt x="120" y="157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26" name="Freeform 59"/>
            <p:cNvSpPr>
              <a:spLocks noChangeArrowheads="1"/>
            </p:cNvSpPr>
            <p:nvPr/>
          </p:nvSpPr>
          <p:spPr bwMode="auto">
            <a:xfrm>
              <a:off x="1804" y="1590"/>
              <a:ext cx="120" cy="158"/>
            </a:xfrm>
            <a:custGeom>
              <a:avLst/>
              <a:gdLst>
                <a:gd name="T0" fmla="*/ 115 w 121"/>
                <a:gd name="T1" fmla="*/ 0 h 158"/>
                <a:gd name="T2" fmla="*/ 105 w 121"/>
                <a:gd name="T3" fmla="*/ 1 h 158"/>
                <a:gd name="T4" fmla="*/ 97 w 121"/>
                <a:gd name="T5" fmla="*/ 3 h 158"/>
                <a:gd name="T6" fmla="*/ 89 w 121"/>
                <a:gd name="T7" fmla="*/ 5 h 158"/>
                <a:gd name="T8" fmla="*/ 81 w 121"/>
                <a:gd name="T9" fmla="*/ 5 h 158"/>
                <a:gd name="T10" fmla="*/ 73 w 121"/>
                <a:gd name="T11" fmla="*/ 5 h 158"/>
                <a:gd name="T12" fmla="*/ 65 w 121"/>
                <a:gd name="T13" fmla="*/ 8 h 158"/>
                <a:gd name="T14" fmla="*/ 60 w 121"/>
                <a:gd name="T15" fmla="*/ 12 h 158"/>
                <a:gd name="T16" fmla="*/ 52 w 121"/>
                <a:gd name="T17" fmla="*/ 15 h 158"/>
                <a:gd name="T18" fmla="*/ 44 w 121"/>
                <a:gd name="T19" fmla="*/ 17 h 158"/>
                <a:gd name="T20" fmla="*/ 36 w 121"/>
                <a:gd name="T21" fmla="*/ 20 h 158"/>
                <a:gd name="T22" fmla="*/ 31 w 121"/>
                <a:gd name="T23" fmla="*/ 26 h 158"/>
                <a:gd name="T24" fmla="*/ 23 w 121"/>
                <a:gd name="T25" fmla="*/ 29 h 158"/>
                <a:gd name="T26" fmla="*/ 20 w 121"/>
                <a:gd name="T27" fmla="*/ 34 h 158"/>
                <a:gd name="T28" fmla="*/ 13 w 121"/>
                <a:gd name="T29" fmla="*/ 38 h 158"/>
                <a:gd name="T30" fmla="*/ 10 w 121"/>
                <a:gd name="T31" fmla="*/ 43 h 158"/>
                <a:gd name="T32" fmla="*/ 5 w 121"/>
                <a:gd name="T33" fmla="*/ 48 h 158"/>
                <a:gd name="T34" fmla="*/ 5 w 121"/>
                <a:gd name="T35" fmla="*/ 54 h 158"/>
                <a:gd name="T36" fmla="*/ 2 w 121"/>
                <a:gd name="T37" fmla="*/ 59 h 158"/>
                <a:gd name="T38" fmla="*/ 0 w 121"/>
                <a:gd name="T39" fmla="*/ 64 h 158"/>
                <a:gd name="T40" fmla="*/ 0 w 121"/>
                <a:gd name="T41" fmla="*/ 69 h 158"/>
                <a:gd name="T42" fmla="*/ 0 w 121"/>
                <a:gd name="T43" fmla="*/ 75 h 158"/>
                <a:gd name="T44" fmla="*/ 0 w 121"/>
                <a:gd name="T45" fmla="*/ 80 h 158"/>
                <a:gd name="T46" fmla="*/ 0 w 121"/>
                <a:gd name="T47" fmla="*/ 85 h 158"/>
                <a:gd name="T48" fmla="*/ 0 w 121"/>
                <a:gd name="T49" fmla="*/ 90 h 158"/>
                <a:gd name="T50" fmla="*/ 0 w 121"/>
                <a:gd name="T51" fmla="*/ 96 h 158"/>
                <a:gd name="T52" fmla="*/ 2 w 121"/>
                <a:gd name="T53" fmla="*/ 101 h 158"/>
                <a:gd name="T54" fmla="*/ 5 w 121"/>
                <a:gd name="T55" fmla="*/ 106 h 158"/>
                <a:gd name="T56" fmla="*/ 10 w 121"/>
                <a:gd name="T57" fmla="*/ 113 h 158"/>
                <a:gd name="T58" fmla="*/ 18 w 121"/>
                <a:gd name="T59" fmla="*/ 116 h 158"/>
                <a:gd name="T60" fmla="*/ 23 w 121"/>
                <a:gd name="T61" fmla="*/ 122 h 158"/>
                <a:gd name="T62" fmla="*/ 31 w 121"/>
                <a:gd name="T63" fmla="*/ 125 h 158"/>
                <a:gd name="T64" fmla="*/ 31 w 121"/>
                <a:gd name="T65" fmla="*/ 130 h 158"/>
                <a:gd name="T66" fmla="*/ 36 w 121"/>
                <a:gd name="T67" fmla="*/ 136 h 158"/>
                <a:gd name="T68" fmla="*/ 41 w 121"/>
                <a:gd name="T69" fmla="*/ 141 h 158"/>
                <a:gd name="T70" fmla="*/ 49 w 121"/>
                <a:gd name="T71" fmla="*/ 143 h 158"/>
                <a:gd name="T72" fmla="*/ 57 w 121"/>
                <a:gd name="T73" fmla="*/ 144 h 158"/>
                <a:gd name="T74" fmla="*/ 63 w 121"/>
                <a:gd name="T75" fmla="*/ 148 h 158"/>
                <a:gd name="T76" fmla="*/ 71 w 121"/>
                <a:gd name="T77" fmla="*/ 150 h 158"/>
                <a:gd name="T78" fmla="*/ 79 w 121"/>
                <a:gd name="T79" fmla="*/ 153 h 158"/>
                <a:gd name="T80" fmla="*/ 86 w 121"/>
                <a:gd name="T81" fmla="*/ 153 h 158"/>
                <a:gd name="T82" fmla="*/ 94 w 121"/>
                <a:gd name="T83" fmla="*/ 157 h 158"/>
                <a:gd name="T84" fmla="*/ 102 w 121"/>
                <a:gd name="T85" fmla="*/ 157 h 158"/>
                <a:gd name="T86" fmla="*/ 110 w 121"/>
                <a:gd name="T87" fmla="*/ 157 h 158"/>
                <a:gd name="T88" fmla="*/ 118 w 121"/>
                <a:gd name="T89" fmla="*/ 157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117" y="0"/>
                  </a:moveTo>
                  <a:lnTo>
                    <a:pt x="107" y="1"/>
                  </a:lnTo>
                  <a:lnTo>
                    <a:pt x="99" y="3"/>
                  </a:lnTo>
                  <a:lnTo>
                    <a:pt x="91" y="5"/>
                  </a:lnTo>
                  <a:lnTo>
                    <a:pt x="83" y="5"/>
                  </a:lnTo>
                  <a:lnTo>
                    <a:pt x="75" y="5"/>
                  </a:lnTo>
                  <a:lnTo>
                    <a:pt x="67" y="8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4" y="17"/>
                  </a:lnTo>
                  <a:lnTo>
                    <a:pt x="36" y="20"/>
                  </a:lnTo>
                  <a:lnTo>
                    <a:pt x="31" y="26"/>
                  </a:lnTo>
                  <a:lnTo>
                    <a:pt x="23" y="29"/>
                  </a:lnTo>
                  <a:lnTo>
                    <a:pt x="20" y="34"/>
                  </a:lnTo>
                  <a:lnTo>
                    <a:pt x="13" y="38"/>
                  </a:lnTo>
                  <a:lnTo>
                    <a:pt x="10" y="43"/>
                  </a:lnTo>
                  <a:lnTo>
                    <a:pt x="5" y="48"/>
                  </a:lnTo>
                  <a:lnTo>
                    <a:pt x="5" y="54"/>
                  </a:lnTo>
                  <a:lnTo>
                    <a:pt x="2" y="59"/>
                  </a:lnTo>
                  <a:lnTo>
                    <a:pt x="0" y="64"/>
                  </a:lnTo>
                  <a:lnTo>
                    <a:pt x="0" y="69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2" y="101"/>
                  </a:lnTo>
                  <a:lnTo>
                    <a:pt x="5" y="106"/>
                  </a:lnTo>
                  <a:lnTo>
                    <a:pt x="10" y="113"/>
                  </a:lnTo>
                  <a:lnTo>
                    <a:pt x="18" y="116"/>
                  </a:lnTo>
                  <a:lnTo>
                    <a:pt x="23" y="122"/>
                  </a:lnTo>
                  <a:lnTo>
                    <a:pt x="31" y="125"/>
                  </a:lnTo>
                  <a:lnTo>
                    <a:pt x="31" y="130"/>
                  </a:lnTo>
                  <a:lnTo>
                    <a:pt x="36" y="136"/>
                  </a:lnTo>
                  <a:lnTo>
                    <a:pt x="41" y="141"/>
                  </a:lnTo>
                  <a:lnTo>
                    <a:pt x="49" y="143"/>
                  </a:lnTo>
                  <a:lnTo>
                    <a:pt x="57" y="144"/>
                  </a:lnTo>
                  <a:lnTo>
                    <a:pt x="65" y="148"/>
                  </a:lnTo>
                  <a:lnTo>
                    <a:pt x="73" y="150"/>
                  </a:lnTo>
                  <a:lnTo>
                    <a:pt x="81" y="153"/>
                  </a:lnTo>
                  <a:lnTo>
                    <a:pt x="88" y="153"/>
                  </a:lnTo>
                  <a:lnTo>
                    <a:pt x="96" y="157"/>
                  </a:lnTo>
                  <a:lnTo>
                    <a:pt x="104" y="157"/>
                  </a:lnTo>
                  <a:lnTo>
                    <a:pt x="112" y="157"/>
                  </a:lnTo>
                  <a:lnTo>
                    <a:pt x="120" y="157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27" name="Freeform 60"/>
            <p:cNvSpPr>
              <a:spLocks noChangeArrowheads="1"/>
            </p:cNvSpPr>
            <p:nvPr/>
          </p:nvSpPr>
          <p:spPr bwMode="auto">
            <a:xfrm>
              <a:off x="1804" y="1750"/>
              <a:ext cx="120" cy="158"/>
            </a:xfrm>
            <a:custGeom>
              <a:avLst/>
              <a:gdLst>
                <a:gd name="T0" fmla="*/ 115 w 121"/>
                <a:gd name="T1" fmla="*/ 0 h 158"/>
                <a:gd name="T2" fmla="*/ 105 w 121"/>
                <a:gd name="T3" fmla="*/ 1 h 158"/>
                <a:gd name="T4" fmla="*/ 97 w 121"/>
                <a:gd name="T5" fmla="*/ 3 h 158"/>
                <a:gd name="T6" fmla="*/ 89 w 121"/>
                <a:gd name="T7" fmla="*/ 5 h 158"/>
                <a:gd name="T8" fmla="*/ 81 w 121"/>
                <a:gd name="T9" fmla="*/ 5 h 158"/>
                <a:gd name="T10" fmla="*/ 73 w 121"/>
                <a:gd name="T11" fmla="*/ 5 h 158"/>
                <a:gd name="T12" fmla="*/ 65 w 121"/>
                <a:gd name="T13" fmla="*/ 8 h 158"/>
                <a:gd name="T14" fmla="*/ 60 w 121"/>
                <a:gd name="T15" fmla="*/ 12 h 158"/>
                <a:gd name="T16" fmla="*/ 52 w 121"/>
                <a:gd name="T17" fmla="*/ 15 h 158"/>
                <a:gd name="T18" fmla="*/ 44 w 121"/>
                <a:gd name="T19" fmla="*/ 17 h 158"/>
                <a:gd name="T20" fmla="*/ 36 w 121"/>
                <a:gd name="T21" fmla="*/ 20 h 158"/>
                <a:gd name="T22" fmla="*/ 31 w 121"/>
                <a:gd name="T23" fmla="*/ 26 h 158"/>
                <a:gd name="T24" fmla="*/ 23 w 121"/>
                <a:gd name="T25" fmla="*/ 29 h 158"/>
                <a:gd name="T26" fmla="*/ 20 w 121"/>
                <a:gd name="T27" fmla="*/ 34 h 158"/>
                <a:gd name="T28" fmla="*/ 13 w 121"/>
                <a:gd name="T29" fmla="*/ 38 h 158"/>
                <a:gd name="T30" fmla="*/ 10 w 121"/>
                <a:gd name="T31" fmla="*/ 43 h 158"/>
                <a:gd name="T32" fmla="*/ 5 w 121"/>
                <a:gd name="T33" fmla="*/ 48 h 158"/>
                <a:gd name="T34" fmla="*/ 5 w 121"/>
                <a:gd name="T35" fmla="*/ 54 h 158"/>
                <a:gd name="T36" fmla="*/ 2 w 121"/>
                <a:gd name="T37" fmla="*/ 59 h 158"/>
                <a:gd name="T38" fmla="*/ 0 w 121"/>
                <a:gd name="T39" fmla="*/ 64 h 158"/>
                <a:gd name="T40" fmla="*/ 0 w 121"/>
                <a:gd name="T41" fmla="*/ 69 h 158"/>
                <a:gd name="T42" fmla="*/ 0 w 121"/>
                <a:gd name="T43" fmla="*/ 75 h 158"/>
                <a:gd name="T44" fmla="*/ 0 w 121"/>
                <a:gd name="T45" fmla="*/ 80 h 158"/>
                <a:gd name="T46" fmla="*/ 0 w 121"/>
                <a:gd name="T47" fmla="*/ 85 h 158"/>
                <a:gd name="T48" fmla="*/ 0 w 121"/>
                <a:gd name="T49" fmla="*/ 90 h 158"/>
                <a:gd name="T50" fmla="*/ 0 w 121"/>
                <a:gd name="T51" fmla="*/ 96 h 158"/>
                <a:gd name="T52" fmla="*/ 2 w 121"/>
                <a:gd name="T53" fmla="*/ 101 h 158"/>
                <a:gd name="T54" fmla="*/ 5 w 121"/>
                <a:gd name="T55" fmla="*/ 106 h 158"/>
                <a:gd name="T56" fmla="*/ 10 w 121"/>
                <a:gd name="T57" fmla="*/ 113 h 158"/>
                <a:gd name="T58" fmla="*/ 18 w 121"/>
                <a:gd name="T59" fmla="*/ 116 h 158"/>
                <a:gd name="T60" fmla="*/ 23 w 121"/>
                <a:gd name="T61" fmla="*/ 122 h 158"/>
                <a:gd name="T62" fmla="*/ 31 w 121"/>
                <a:gd name="T63" fmla="*/ 125 h 158"/>
                <a:gd name="T64" fmla="*/ 31 w 121"/>
                <a:gd name="T65" fmla="*/ 130 h 158"/>
                <a:gd name="T66" fmla="*/ 36 w 121"/>
                <a:gd name="T67" fmla="*/ 136 h 158"/>
                <a:gd name="T68" fmla="*/ 41 w 121"/>
                <a:gd name="T69" fmla="*/ 141 h 158"/>
                <a:gd name="T70" fmla="*/ 49 w 121"/>
                <a:gd name="T71" fmla="*/ 143 h 158"/>
                <a:gd name="T72" fmla="*/ 57 w 121"/>
                <a:gd name="T73" fmla="*/ 144 h 158"/>
                <a:gd name="T74" fmla="*/ 63 w 121"/>
                <a:gd name="T75" fmla="*/ 148 h 158"/>
                <a:gd name="T76" fmla="*/ 71 w 121"/>
                <a:gd name="T77" fmla="*/ 150 h 158"/>
                <a:gd name="T78" fmla="*/ 79 w 121"/>
                <a:gd name="T79" fmla="*/ 153 h 158"/>
                <a:gd name="T80" fmla="*/ 86 w 121"/>
                <a:gd name="T81" fmla="*/ 153 h 158"/>
                <a:gd name="T82" fmla="*/ 94 w 121"/>
                <a:gd name="T83" fmla="*/ 157 h 158"/>
                <a:gd name="T84" fmla="*/ 102 w 121"/>
                <a:gd name="T85" fmla="*/ 157 h 158"/>
                <a:gd name="T86" fmla="*/ 110 w 121"/>
                <a:gd name="T87" fmla="*/ 157 h 158"/>
                <a:gd name="T88" fmla="*/ 118 w 121"/>
                <a:gd name="T89" fmla="*/ 157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117" y="0"/>
                  </a:moveTo>
                  <a:lnTo>
                    <a:pt x="107" y="1"/>
                  </a:lnTo>
                  <a:lnTo>
                    <a:pt x="99" y="3"/>
                  </a:lnTo>
                  <a:lnTo>
                    <a:pt x="91" y="5"/>
                  </a:lnTo>
                  <a:lnTo>
                    <a:pt x="83" y="5"/>
                  </a:lnTo>
                  <a:lnTo>
                    <a:pt x="75" y="5"/>
                  </a:lnTo>
                  <a:lnTo>
                    <a:pt x="67" y="8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4" y="17"/>
                  </a:lnTo>
                  <a:lnTo>
                    <a:pt x="36" y="20"/>
                  </a:lnTo>
                  <a:lnTo>
                    <a:pt x="31" y="26"/>
                  </a:lnTo>
                  <a:lnTo>
                    <a:pt x="23" y="29"/>
                  </a:lnTo>
                  <a:lnTo>
                    <a:pt x="20" y="34"/>
                  </a:lnTo>
                  <a:lnTo>
                    <a:pt x="13" y="38"/>
                  </a:lnTo>
                  <a:lnTo>
                    <a:pt x="10" y="43"/>
                  </a:lnTo>
                  <a:lnTo>
                    <a:pt x="5" y="48"/>
                  </a:lnTo>
                  <a:lnTo>
                    <a:pt x="5" y="54"/>
                  </a:lnTo>
                  <a:lnTo>
                    <a:pt x="2" y="59"/>
                  </a:lnTo>
                  <a:lnTo>
                    <a:pt x="0" y="64"/>
                  </a:lnTo>
                  <a:lnTo>
                    <a:pt x="0" y="69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2" y="101"/>
                  </a:lnTo>
                  <a:lnTo>
                    <a:pt x="5" y="106"/>
                  </a:lnTo>
                  <a:lnTo>
                    <a:pt x="10" y="113"/>
                  </a:lnTo>
                  <a:lnTo>
                    <a:pt x="18" y="116"/>
                  </a:lnTo>
                  <a:lnTo>
                    <a:pt x="23" y="122"/>
                  </a:lnTo>
                  <a:lnTo>
                    <a:pt x="31" y="125"/>
                  </a:lnTo>
                  <a:lnTo>
                    <a:pt x="31" y="130"/>
                  </a:lnTo>
                  <a:lnTo>
                    <a:pt x="36" y="136"/>
                  </a:lnTo>
                  <a:lnTo>
                    <a:pt x="41" y="141"/>
                  </a:lnTo>
                  <a:lnTo>
                    <a:pt x="49" y="143"/>
                  </a:lnTo>
                  <a:lnTo>
                    <a:pt x="57" y="144"/>
                  </a:lnTo>
                  <a:lnTo>
                    <a:pt x="65" y="148"/>
                  </a:lnTo>
                  <a:lnTo>
                    <a:pt x="73" y="150"/>
                  </a:lnTo>
                  <a:lnTo>
                    <a:pt x="81" y="153"/>
                  </a:lnTo>
                  <a:lnTo>
                    <a:pt x="88" y="153"/>
                  </a:lnTo>
                  <a:lnTo>
                    <a:pt x="96" y="157"/>
                  </a:lnTo>
                  <a:lnTo>
                    <a:pt x="104" y="157"/>
                  </a:lnTo>
                  <a:lnTo>
                    <a:pt x="112" y="157"/>
                  </a:lnTo>
                  <a:lnTo>
                    <a:pt x="120" y="157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28" name="Freeform 61"/>
            <p:cNvSpPr>
              <a:spLocks noChangeArrowheads="1"/>
            </p:cNvSpPr>
            <p:nvPr/>
          </p:nvSpPr>
          <p:spPr bwMode="auto">
            <a:xfrm>
              <a:off x="1812" y="1910"/>
              <a:ext cx="120" cy="158"/>
            </a:xfrm>
            <a:custGeom>
              <a:avLst/>
              <a:gdLst>
                <a:gd name="T0" fmla="*/ 115 w 121"/>
                <a:gd name="T1" fmla="*/ 0 h 158"/>
                <a:gd name="T2" fmla="*/ 105 w 121"/>
                <a:gd name="T3" fmla="*/ 1 h 158"/>
                <a:gd name="T4" fmla="*/ 97 w 121"/>
                <a:gd name="T5" fmla="*/ 3 h 158"/>
                <a:gd name="T6" fmla="*/ 89 w 121"/>
                <a:gd name="T7" fmla="*/ 5 h 158"/>
                <a:gd name="T8" fmla="*/ 81 w 121"/>
                <a:gd name="T9" fmla="*/ 5 h 158"/>
                <a:gd name="T10" fmla="*/ 73 w 121"/>
                <a:gd name="T11" fmla="*/ 5 h 158"/>
                <a:gd name="T12" fmla="*/ 65 w 121"/>
                <a:gd name="T13" fmla="*/ 8 h 158"/>
                <a:gd name="T14" fmla="*/ 60 w 121"/>
                <a:gd name="T15" fmla="*/ 12 h 158"/>
                <a:gd name="T16" fmla="*/ 52 w 121"/>
                <a:gd name="T17" fmla="*/ 15 h 158"/>
                <a:gd name="T18" fmla="*/ 44 w 121"/>
                <a:gd name="T19" fmla="*/ 17 h 158"/>
                <a:gd name="T20" fmla="*/ 36 w 121"/>
                <a:gd name="T21" fmla="*/ 20 h 158"/>
                <a:gd name="T22" fmla="*/ 31 w 121"/>
                <a:gd name="T23" fmla="*/ 26 h 158"/>
                <a:gd name="T24" fmla="*/ 23 w 121"/>
                <a:gd name="T25" fmla="*/ 29 h 158"/>
                <a:gd name="T26" fmla="*/ 20 w 121"/>
                <a:gd name="T27" fmla="*/ 34 h 158"/>
                <a:gd name="T28" fmla="*/ 13 w 121"/>
                <a:gd name="T29" fmla="*/ 38 h 158"/>
                <a:gd name="T30" fmla="*/ 10 w 121"/>
                <a:gd name="T31" fmla="*/ 43 h 158"/>
                <a:gd name="T32" fmla="*/ 5 w 121"/>
                <a:gd name="T33" fmla="*/ 48 h 158"/>
                <a:gd name="T34" fmla="*/ 5 w 121"/>
                <a:gd name="T35" fmla="*/ 54 h 158"/>
                <a:gd name="T36" fmla="*/ 2 w 121"/>
                <a:gd name="T37" fmla="*/ 59 h 158"/>
                <a:gd name="T38" fmla="*/ 0 w 121"/>
                <a:gd name="T39" fmla="*/ 64 h 158"/>
                <a:gd name="T40" fmla="*/ 0 w 121"/>
                <a:gd name="T41" fmla="*/ 69 h 158"/>
                <a:gd name="T42" fmla="*/ 0 w 121"/>
                <a:gd name="T43" fmla="*/ 75 h 158"/>
                <a:gd name="T44" fmla="*/ 0 w 121"/>
                <a:gd name="T45" fmla="*/ 80 h 158"/>
                <a:gd name="T46" fmla="*/ 0 w 121"/>
                <a:gd name="T47" fmla="*/ 85 h 158"/>
                <a:gd name="T48" fmla="*/ 0 w 121"/>
                <a:gd name="T49" fmla="*/ 90 h 158"/>
                <a:gd name="T50" fmla="*/ 0 w 121"/>
                <a:gd name="T51" fmla="*/ 96 h 158"/>
                <a:gd name="T52" fmla="*/ 2 w 121"/>
                <a:gd name="T53" fmla="*/ 101 h 158"/>
                <a:gd name="T54" fmla="*/ 5 w 121"/>
                <a:gd name="T55" fmla="*/ 106 h 158"/>
                <a:gd name="T56" fmla="*/ 10 w 121"/>
                <a:gd name="T57" fmla="*/ 113 h 158"/>
                <a:gd name="T58" fmla="*/ 18 w 121"/>
                <a:gd name="T59" fmla="*/ 116 h 158"/>
                <a:gd name="T60" fmla="*/ 23 w 121"/>
                <a:gd name="T61" fmla="*/ 122 h 158"/>
                <a:gd name="T62" fmla="*/ 31 w 121"/>
                <a:gd name="T63" fmla="*/ 125 h 158"/>
                <a:gd name="T64" fmla="*/ 31 w 121"/>
                <a:gd name="T65" fmla="*/ 130 h 158"/>
                <a:gd name="T66" fmla="*/ 36 w 121"/>
                <a:gd name="T67" fmla="*/ 136 h 158"/>
                <a:gd name="T68" fmla="*/ 41 w 121"/>
                <a:gd name="T69" fmla="*/ 141 h 158"/>
                <a:gd name="T70" fmla="*/ 49 w 121"/>
                <a:gd name="T71" fmla="*/ 143 h 158"/>
                <a:gd name="T72" fmla="*/ 57 w 121"/>
                <a:gd name="T73" fmla="*/ 144 h 158"/>
                <a:gd name="T74" fmla="*/ 63 w 121"/>
                <a:gd name="T75" fmla="*/ 148 h 158"/>
                <a:gd name="T76" fmla="*/ 71 w 121"/>
                <a:gd name="T77" fmla="*/ 150 h 158"/>
                <a:gd name="T78" fmla="*/ 79 w 121"/>
                <a:gd name="T79" fmla="*/ 153 h 158"/>
                <a:gd name="T80" fmla="*/ 86 w 121"/>
                <a:gd name="T81" fmla="*/ 153 h 158"/>
                <a:gd name="T82" fmla="*/ 94 w 121"/>
                <a:gd name="T83" fmla="*/ 157 h 158"/>
                <a:gd name="T84" fmla="*/ 102 w 121"/>
                <a:gd name="T85" fmla="*/ 157 h 158"/>
                <a:gd name="T86" fmla="*/ 110 w 121"/>
                <a:gd name="T87" fmla="*/ 157 h 158"/>
                <a:gd name="T88" fmla="*/ 118 w 121"/>
                <a:gd name="T89" fmla="*/ 157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117" y="0"/>
                  </a:moveTo>
                  <a:lnTo>
                    <a:pt x="107" y="1"/>
                  </a:lnTo>
                  <a:lnTo>
                    <a:pt x="99" y="3"/>
                  </a:lnTo>
                  <a:lnTo>
                    <a:pt x="91" y="5"/>
                  </a:lnTo>
                  <a:lnTo>
                    <a:pt x="83" y="5"/>
                  </a:lnTo>
                  <a:lnTo>
                    <a:pt x="75" y="5"/>
                  </a:lnTo>
                  <a:lnTo>
                    <a:pt x="67" y="8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4" y="17"/>
                  </a:lnTo>
                  <a:lnTo>
                    <a:pt x="36" y="20"/>
                  </a:lnTo>
                  <a:lnTo>
                    <a:pt x="31" y="26"/>
                  </a:lnTo>
                  <a:lnTo>
                    <a:pt x="23" y="29"/>
                  </a:lnTo>
                  <a:lnTo>
                    <a:pt x="20" y="34"/>
                  </a:lnTo>
                  <a:lnTo>
                    <a:pt x="13" y="38"/>
                  </a:lnTo>
                  <a:lnTo>
                    <a:pt x="10" y="43"/>
                  </a:lnTo>
                  <a:lnTo>
                    <a:pt x="5" y="48"/>
                  </a:lnTo>
                  <a:lnTo>
                    <a:pt x="5" y="54"/>
                  </a:lnTo>
                  <a:lnTo>
                    <a:pt x="2" y="59"/>
                  </a:lnTo>
                  <a:lnTo>
                    <a:pt x="0" y="64"/>
                  </a:lnTo>
                  <a:lnTo>
                    <a:pt x="0" y="69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2" y="101"/>
                  </a:lnTo>
                  <a:lnTo>
                    <a:pt x="5" y="106"/>
                  </a:lnTo>
                  <a:lnTo>
                    <a:pt x="10" y="113"/>
                  </a:lnTo>
                  <a:lnTo>
                    <a:pt x="18" y="116"/>
                  </a:lnTo>
                  <a:lnTo>
                    <a:pt x="23" y="122"/>
                  </a:lnTo>
                  <a:lnTo>
                    <a:pt x="31" y="125"/>
                  </a:lnTo>
                  <a:lnTo>
                    <a:pt x="31" y="130"/>
                  </a:lnTo>
                  <a:lnTo>
                    <a:pt x="36" y="136"/>
                  </a:lnTo>
                  <a:lnTo>
                    <a:pt x="41" y="141"/>
                  </a:lnTo>
                  <a:lnTo>
                    <a:pt x="49" y="143"/>
                  </a:lnTo>
                  <a:lnTo>
                    <a:pt x="57" y="144"/>
                  </a:lnTo>
                  <a:lnTo>
                    <a:pt x="65" y="148"/>
                  </a:lnTo>
                  <a:lnTo>
                    <a:pt x="73" y="150"/>
                  </a:lnTo>
                  <a:lnTo>
                    <a:pt x="81" y="153"/>
                  </a:lnTo>
                  <a:lnTo>
                    <a:pt x="88" y="153"/>
                  </a:lnTo>
                  <a:lnTo>
                    <a:pt x="96" y="157"/>
                  </a:lnTo>
                  <a:lnTo>
                    <a:pt x="104" y="157"/>
                  </a:lnTo>
                  <a:lnTo>
                    <a:pt x="112" y="157"/>
                  </a:lnTo>
                  <a:lnTo>
                    <a:pt x="120" y="157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197" name="Line 62"/>
          <p:cNvSpPr>
            <a:spLocks noChangeShapeType="1"/>
          </p:cNvSpPr>
          <p:nvPr/>
        </p:nvSpPr>
        <p:spPr bwMode="auto">
          <a:xfrm>
            <a:off x="3673215" y="2031188"/>
            <a:ext cx="0" cy="1098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7198" name="Group 63"/>
          <p:cNvGrpSpPr>
            <a:grpSpLocks/>
          </p:cNvGrpSpPr>
          <p:nvPr/>
        </p:nvGrpSpPr>
        <p:grpSpPr bwMode="auto">
          <a:xfrm>
            <a:off x="4863840" y="2224863"/>
            <a:ext cx="247650" cy="654050"/>
            <a:chOff x="2472" y="1534"/>
            <a:chExt cx="156" cy="412"/>
          </a:xfrm>
        </p:grpSpPr>
        <p:sp>
          <p:nvSpPr>
            <p:cNvPr id="7218" name="Line 64"/>
            <p:cNvSpPr>
              <a:spLocks noChangeShapeType="1"/>
            </p:cNvSpPr>
            <p:nvPr/>
          </p:nvSpPr>
          <p:spPr bwMode="auto">
            <a:xfrm flipH="1" flipV="1">
              <a:off x="2476" y="1576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19" name="Line 65"/>
            <p:cNvSpPr>
              <a:spLocks noChangeShapeType="1"/>
            </p:cNvSpPr>
            <p:nvPr/>
          </p:nvSpPr>
          <p:spPr bwMode="auto">
            <a:xfrm flipH="1" flipV="1">
              <a:off x="2474" y="1709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20" name="Line 66"/>
            <p:cNvSpPr>
              <a:spLocks noChangeShapeType="1"/>
            </p:cNvSpPr>
            <p:nvPr/>
          </p:nvSpPr>
          <p:spPr bwMode="auto">
            <a:xfrm flipH="1" flipV="1">
              <a:off x="2472" y="184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21" name="Line 67"/>
            <p:cNvSpPr>
              <a:spLocks noChangeShapeType="1"/>
            </p:cNvSpPr>
            <p:nvPr/>
          </p:nvSpPr>
          <p:spPr bwMode="auto">
            <a:xfrm flipV="1">
              <a:off x="2472" y="1774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22" name="Line 68"/>
            <p:cNvSpPr>
              <a:spLocks noChangeShapeType="1"/>
            </p:cNvSpPr>
            <p:nvPr/>
          </p:nvSpPr>
          <p:spPr bwMode="auto">
            <a:xfrm flipV="1">
              <a:off x="2476" y="1639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23" name="Line 69"/>
            <p:cNvSpPr>
              <a:spLocks noChangeShapeType="1"/>
            </p:cNvSpPr>
            <p:nvPr/>
          </p:nvSpPr>
          <p:spPr bwMode="auto">
            <a:xfrm flipV="1">
              <a:off x="2478" y="1534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24" name="Line 70"/>
            <p:cNvSpPr>
              <a:spLocks noChangeShapeType="1"/>
            </p:cNvSpPr>
            <p:nvPr/>
          </p:nvSpPr>
          <p:spPr bwMode="auto">
            <a:xfrm flipV="1">
              <a:off x="2550" y="1915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199" name="Group 71"/>
          <p:cNvGrpSpPr>
            <a:grpSpLocks/>
          </p:cNvGrpSpPr>
          <p:nvPr/>
        </p:nvGrpSpPr>
        <p:grpSpPr bwMode="auto">
          <a:xfrm rot="16199998">
            <a:off x="3733540" y="5068076"/>
            <a:ext cx="174625" cy="485775"/>
            <a:chOff x="1760" y="3325"/>
            <a:chExt cx="111" cy="306"/>
          </a:xfrm>
        </p:grpSpPr>
        <p:sp>
          <p:nvSpPr>
            <p:cNvPr id="7216" name="Line 72"/>
            <p:cNvSpPr>
              <a:spLocks noChangeShapeType="1"/>
            </p:cNvSpPr>
            <p:nvPr/>
          </p:nvSpPr>
          <p:spPr bwMode="auto">
            <a:xfrm>
              <a:off x="1872" y="3325"/>
              <a:ext cx="0" cy="30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17" name="Freeform 73"/>
            <p:cNvSpPr>
              <a:spLocks noChangeArrowheads="1"/>
            </p:cNvSpPr>
            <p:nvPr/>
          </p:nvSpPr>
          <p:spPr bwMode="auto">
            <a:xfrm>
              <a:off x="1760" y="3325"/>
              <a:ext cx="55" cy="295"/>
            </a:xfrm>
            <a:custGeom>
              <a:avLst/>
              <a:gdLst>
                <a:gd name="T0" fmla="*/ 0 w 97"/>
                <a:gd name="T1" fmla="*/ 0 h 455"/>
                <a:gd name="T2" fmla="*/ 27 w 97"/>
                <a:gd name="T3" fmla="*/ 56 h 455"/>
                <a:gd name="T4" fmla="*/ 27 w 97"/>
                <a:gd name="T5" fmla="*/ 139 h 455"/>
                <a:gd name="T6" fmla="*/ 3 w 97"/>
                <a:gd name="T7" fmla="*/ 191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55"/>
                <a:gd name="T14" fmla="*/ 97 w 97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200" name="Line 74"/>
          <p:cNvSpPr>
            <a:spLocks noChangeShapeType="1"/>
          </p:cNvSpPr>
          <p:nvPr/>
        </p:nvSpPr>
        <p:spPr bwMode="auto">
          <a:xfrm>
            <a:off x="4012940" y="3072588"/>
            <a:ext cx="1016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201" name="Line 75"/>
          <p:cNvSpPr>
            <a:spLocks noChangeShapeType="1"/>
          </p:cNvSpPr>
          <p:nvPr/>
        </p:nvSpPr>
        <p:spPr bwMode="auto">
          <a:xfrm>
            <a:off x="3981190" y="2059763"/>
            <a:ext cx="10001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202" name="Line 76"/>
          <p:cNvSpPr>
            <a:spLocks noChangeShapeType="1"/>
          </p:cNvSpPr>
          <p:nvPr/>
        </p:nvSpPr>
        <p:spPr bwMode="auto">
          <a:xfrm>
            <a:off x="4997190" y="2866213"/>
            <a:ext cx="0" cy="203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203" name="Line 77"/>
          <p:cNvSpPr>
            <a:spLocks noChangeShapeType="1"/>
          </p:cNvSpPr>
          <p:nvPr/>
        </p:nvSpPr>
        <p:spPr bwMode="auto">
          <a:xfrm>
            <a:off x="4971790" y="2034363"/>
            <a:ext cx="0" cy="203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204" name="Line 78"/>
          <p:cNvSpPr>
            <a:spLocks noChangeShapeType="1"/>
          </p:cNvSpPr>
          <p:nvPr/>
        </p:nvSpPr>
        <p:spPr bwMode="auto">
          <a:xfrm flipH="1">
            <a:off x="3812915" y="5336363"/>
            <a:ext cx="0" cy="4254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205" name="Line 79"/>
          <p:cNvSpPr>
            <a:spLocks noChangeShapeType="1"/>
          </p:cNvSpPr>
          <p:nvPr/>
        </p:nvSpPr>
        <p:spPr bwMode="auto">
          <a:xfrm flipH="1" flipV="1">
            <a:off x="3171565" y="5749113"/>
            <a:ext cx="6572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206" name="Line 80"/>
          <p:cNvSpPr>
            <a:spLocks noChangeShapeType="1"/>
          </p:cNvSpPr>
          <p:nvPr/>
        </p:nvSpPr>
        <p:spPr bwMode="auto">
          <a:xfrm flipH="1" flipV="1">
            <a:off x="3812915" y="4863288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207" name="Line 81"/>
          <p:cNvSpPr>
            <a:spLocks noChangeShapeType="1"/>
          </p:cNvSpPr>
          <p:nvPr/>
        </p:nvSpPr>
        <p:spPr bwMode="auto">
          <a:xfrm flipH="1">
            <a:off x="3168390" y="4863288"/>
            <a:ext cx="6540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208" name="Text Box 82"/>
          <p:cNvSpPr txBox="1">
            <a:spLocks noChangeArrowheads="1"/>
          </p:cNvSpPr>
          <p:nvPr/>
        </p:nvSpPr>
        <p:spPr bwMode="auto">
          <a:xfrm>
            <a:off x="2717540" y="2339163"/>
            <a:ext cx="3683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7209" name="Text Box 83"/>
          <p:cNvSpPr txBox="1">
            <a:spLocks noChangeArrowheads="1"/>
          </p:cNvSpPr>
          <p:nvPr/>
        </p:nvSpPr>
        <p:spPr bwMode="auto">
          <a:xfrm>
            <a:off x="4082790" y="2339163"/>
            <a:ext cx="35242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7210" name="Text Box 84"/>
          <p:cNvSpPr txBox="1">
            <a:spLocks noChangeArrowheads="1"/>
          </p:cNvSpPr>
          <p:nvPr/>
        </p:nvSpPr>
        <p:spPr bwMode="auto">
          <a:xfrm>
            <a:off x="3225540" y="1516838"/>
            <a:ext cx="7413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>
                <a:solidFill>
                  <a:srgbClr val="FF0000"/>
                </a:solidFill>
              </a:rPr>
              <a:t>10:1</a:t>
            </a:r>
          </a:p>
        </p:txBody>
      </p:sp>
      <p:sp>
        <p:nvSpPr>
          <p:cNvPr id="7211" name="Text Box 85"/>
          <p:cNvSpPr txBox="1">
            <a:spLocks noChangeArrowheads="1"/>
          </p:cNvSpPr>
          <p:nvPr/>
        </p:nvSpPr>
        <p:spPr bwMode="auto">
          <a:xfrm>
            <a:off x="5101965" y="2301063"/>
            <a:ext cx="814388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/>
              <a:t>10 </a:t>
            </a:r>
            <a:r>
              <a:rPr kumimoji="0" lang="en-US" b="1">
                <a:latin typeface="Symbol" pitchFamily="18" charset="2"/>
              </a:rPr>
              <a:t>W</a:t>
            </a:r>
            <a:endParaRPr kumimoji="0" lang="en-US" b="1"/>
          </a:p>
        </p:txBody>
      </p:sp>
      <p:sp>
        <p:nvSpPr>
          <p:cNvPr id="18518" name="Text Box 86"/>
          <p:cNvSpPr txBox="1">
            <a:spLocks noChangeArrowheads="1"/>
          </p:cNvSpPr>
          <p:nvPr/>
        </p:nvSpPr>
        <p:spPr bwMode="auto">
          <a:xfrm>
            <a:off x="6350011" y="3414339"/>
            <a:ext cx="18155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b="1"/>
              <a:t>Z</a:t>
            </a:r>
            <a:r>
              <a:rPr kumimoji="0" lang="en-US" sz="2000" b="1" baseline="-25000"/>
              <a:t>TAXA</a:t>
            </a:r>
            <a:r>
              <a:rPr kumimoji="0" lang="en-US" sz="2000" b="1"/>
              <a:t> = </a:t>
            </a:r>
            <a:r>
              <a:rPr kumimoji="0" lang="en-US" sz="2000" b="1">
                <a:solidFill>
                  <a:srgbClr val="FF0000"/>
                </a:solidFill>
              </a:rPr>
              <a:t>T</a:t>
            </a:r>
            <a:r>
              <a:rPr kumimoji="0" lang="en-US" sz="2000" b="1" baseline="-25000">
                <a:solidFill>
                  <a:srgbClr val="FF0000"/>
                </a:solidFill>
              </a:rPr>
              <a:t>TAXA</a:t>
            </a:r>
            <a:r>
              <a:rPr kumimoji="0" lang="en-US" sz="2000" b="1" baseline="50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519" name="Text Box 87"/>
          <p:cNvSpPr txBox="1">
            <a:spLocks noChangeArrowheads="1"/>
          </p:cNvSpPr>
          <p:nvPr/>
        </p:nvSpPr>
        <p:spPr bwMode="auto">
          <a:xfrm>
            <a:off x="6768300" y="3920515"/>
            <a:ext cx="13949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b="1"/>
              <a:t>= </a:t>
            </a:r>
            <a:r>
              <a:rPr kumimoji="0" lang="en-US" sz="2000" b="1">
                <a:solidFill>
                  <a:srgbClr val="FF0000"/>
                </a:solidFill>
              </a:rPr>
              <a:t>10</a:t>
            </a:r>
            <a:r>
              <a:rPr kumimoji="0" lang="en-US" sz="2000" b="1" baseline="50000">
                <a:solidFill>
                  <a:srgbClr val="FF0000"/>
                </a:solidFill>
              </a:rPr>
              <a:t>2</a:t>
            </a:r>
            <a:r>
              <a:rPr kumimoji="0" lang="en-US" sz="2000" b="1"/>
              <a:t> = 100</a:t>
            </a:r>
          </a:p>
        </p:txBody>
      </p:sp>
      <p:sp>
        <p:nvSpPr>
          <p:cNvPr id="18520" name="Text Box 88"/>
          <p:cNvSpPr txBox="1">
            <a:spLocks noChangeArrowheads="1"/>
          </p:cNvSpPr>
          <p:nvPr/>
        </p:nvSpPr>
        <p:spPr bwMode="auto">
          <a:xfrm>
            <a:off x="4734678" y="4317323"/>
            <a:ext cx="36889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b="1" dirty="0"/>
              <a:t>Z</a:t>
            </a:r>
            <a:r>
              <a:rPr kumimoji="0" lang="en-US" sz="2000" b="1" baseline="-25000" dirty="0"/>
              <a:t>COLETOR</a:t>
            </a:r>
            <a:r>
              <a:rPr kumimoji="0" lang="en-US" sz="2000" b="1" dirty="0"/>
              <a:t> = 100 x 10 </a:t>
            </a:r>
            <a:r>
              <a:rPr kumimoji="0" lang="en-US" sz="2000" b="1" dirty="0">
                <a:latin typeface="Symbol" pitchFamily="18" charset="2"/>
              </a:rPr>
              <a:t>W </a:t>
            </a:r>
            <a:r>
              <a:rPr kumimoji="0" lang="en-US" sz="2000" b="1" dirty="0"/>
              <a:t>= 1000</a:t>
            </a:r>
            <a:r>
              <a:rPr kumimoji="0" lang="en-US" sz="2000" b="1" dirty="0">
                <a:latin typeface="Symbol" pitchFamily="18" charset="2"/>
              </a:rPr>
              <a:t> W</a:t>
            </a:r>
          </a:p>
        </p:txBody>
      </p:sp>
      <p:sp>
        <p:nvSpPr>
          <p:cNvPr id="7215" name="Text Box 89"/>
          <p:cNvSpPr txBox="1">
            <a:spLocks noChangeArrowheads="1"/>
          </p:cNvSpPr>
          <p:nvPr/>
        </p:nvSpPr>
        <p:spPr bwMode="auto">
          <a:xfrm>
            <a:off x="249879" y="169018"/>
            <a:ext cx="84157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000" dirty="0" err="1">
                <a:latin typeface="Calibri" pitchFamily="34" charset="0"/>
              </a:rPr>
              <a:t>Acoplamento</a:t>
            </a:r>
            <a:r>
              <a:rPr kumimoji="0" lang="en-US" sz="2000" dirty="0">
                <a:latin typeface="Calibri" pitchFamily="34" charset="0"/>
              </a:rPr>
              <a:t> de </a:t>
            </a:r>
            <a:r>
              <a:rPr kumimoji="0" lang="en-US" sz="2000" dirty="0" err="1">
                <a:latin typeface="Calibri" pitchFamily="34" charset="0"/>
              </a:rPr>
              <a:t>transformador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traz</a:t>
            </a:r>
            <a:r>
              <a:rPr kumimoji="0" lang="en-US" sz="2000" dirty="0">
                <a:latin typeface="Calibri" pitchFamily="34" charset="0"/>
              </a:rPr>
              <a:t> a </a:t>
            </a:r>
            <a:r>
              <a:rPr kumimoji="0" lang="en-US" sz="2000" dirty="0" err="1" smtClean="0">
                <a:latin typeface="Calibri" pitchFamily="34" charset="0"/>
              </a:rPr>
              <a:t>vantagem</a:t>
            </a:r>
            <a:r>
              <a:rPr kumimoji="0" lang="en-US" sz="2000" dirty="0" smtClean="0">
                <a:latin typeface="Calibri" pitchFamily="34" charset="0"/>
              </a:rPr>
              <a:t> </a:t>
            </a:r>
            <a:r>
              <a:rPr kumimoji="0" lang="en-US" sz="2000" dirty="0">
                <a:latin typeface="Calibri" pitchFamily="34" charset="0"/>
              </a:rPr>
              <a:t>de </a:t>
            </a:r>
            <a:r>
              <a:rPr kumimoji="0" lang="en-US" sz="2000" dirty="0" err="1">
                <a:latin typeface="Calibri" pitchFamily="34" charset="0"/>
              </a:rPr>
              <a:t>casamento</a:t>
            </a:r>
            <a:r>
              <a:rPr kumimoji="0" lang="en-US" sz="2000" dirty="0">
                <a:latin typeface="Calibri" pitchFamily="34" charset="0"/>
              </a:rPr>
              <a:t> de </a:t>
            </a:r>
            <a:r>
              <a:rPr kumimoji="0" lang="en-US" sz="2000" dirty="0" err="1">
                <a:latin typeface="Calibri" pitchFamily="34" charset="0"/>
              </a:rPr>
              <a:t>impedância</a:t>
            </a:r>
            <a:r>
              <a:rPr kumimoji="0" lang="en-US" sz="2000" dirty="0">
                <a:latin typeface="Calibri" pitchFamily="34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7850" y="242888"/>
            <a:ext cx="6457950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123950" y="4067175"/>
            <a:ext cx="4152900" cy="1333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28675" y="3495675"/>
            <a:ext cx="3526158" cy="1374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2000" dirty="0" err="1">
                <a:latin typeface="Calibri" pitchFamily="34" charset="0"/>
              </a:rPr>
              <a:t>Acoplamento</a:t>
            </a:r>
            <a:r>
              <a:rPr kumimoji="0" lang="en-US" sz="2000" dirty="0">
                <a:latin typeface="Calibri" pitchFamily="34" charset="0"/>
              </a:rPr>
              <a:t> de </a:t>
            </a:r>
            <a:r>
              <a:rPr kumimoji="0" lang="en-US" sz="2000" dirty="0" err="1">
                <a:latin typeface="Calibri" pitchFamily="34" charset="0"/>
              </a:rPr>
              <a:t>transformador</a:t>
            </a:r>
            <a:r>
              <a:rPr kumimoji="0" lang="en-US" sz="2000" dirty="0">
                <a:latin typeface="Calibri" pitchFamily="34" charset="0"/>
              </a:rPr>
              <a:t> </a:t>
            </a:r>
          </a:p>
          <a:p>
            <a:pPr algn="ctr"/>
            <a:r>
              <a:rPr kumimoji="0" lang="en-US" sz="2000" dirty="0">
                <a:latin typeface="Calibri" pitchFamily="34" charset="0"/>
              </a:rPr>
              <a:t>é </a:t>
            </a:r>
            <a:r>
              <a:rPr kumimoji="0" lang="en-US" sz="2000" dirty="0" err="1">
                <a:latin typeface="Calibri" pitchFamily="34" charset="0"/>
              </a:rPr>
              <a:t>usado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em</a:t>
            </a:r>
            <a:r>
              <a:rPr kumimoji="0" lang="en-US" sz="2000" dirty="0">
                <a:latin typeface="Calibri" pitchFamily="34" charset="0"/>
              </a:rPr>
              <a:t> </a:t>
            </a:r>
            <a:r>
              <a:rPr kumimoji="0" lang="en-US" sz="2000" dirty="0" err="1">
                <a:latin typeface="Calibri" pitchFamily="34" charset="0"/>
              </a:rPr>
              <a:t>sistemas</a:t>
            </a:r>
            <a:r>
              <a:rPr kumimoji="0" lang="en-US" sz="2000" dirty="0">
                <a:latin typeface="Calibri" pitchFamily="34" charset="0"/>
              </a:rPr>
              <a:t> de </a:t>
            </a:r>
            <a:r>
              <a:rPr kumimoji="0" lang="en-US" sz="2000" dirty="0" err="1">
                <a:latin typeface="Calibri" pitchFamily="34" charset="0"/>
              </a:rPr>
              <a:t>som</a:t>
            </a:r>
            <a:r>
              <a:rPr kumimoji="0" lang="en-US" sz="2000" dirty="0">
                <a:latin typeface="Calibri" pitchFamily="34" charset="0"/>
              </a:rPr>
              <a:t> </a:t>
            </a:r>
          </a:p>
          <a:p>
            <a:pPr algn="ctr"/>
            <a:r>
              <a:rPr kumimoji="0" lang="en-US" sz="2000" dirty="0">
                <a:latin typeface="Calibri" pitchFamily="34" charset="0"/>
              </a:rPr>
              <a:t>de 70,7 volts.</a:t>
            </a:r>
          </a:p>
          <a:p>
            <a:pPr algn="ctr"/>
            <a:endParaRPr kumimoji="0" 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2"/>
          <p:cNvSpPr>
            <a:spLocks noChangeArrowheads="1"/>
          </p:cNvSpPr>
          <p:nvPr/>
        </p:nvSpPr>
        <p:spPr bwMode="auto">
          <a:xfrm>
            <a:off x="2247900" y="3565525"/>
            <a:ext cx="933450" cy="9366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2613025" y="4203700"/>
            <a:ext cx="565150" cy="565150"/>
            <a:chOff x="1058" y="2762"/>
            <a:chExt cx="356" cy="356"/>
          </a:xfrm>
        </p:grpSpPr>
        <p:sp>
          <p:nvSpPr>
            <p:cNvPr id="9313" name="Line 4"/>
            <p:cNvSpPr>
              <a:spLocks noChangeShapeType="1"/>
            </p:cNvSpPr>
            <p:nvPr/>
          </p:nvSpPr>
          <p:spPr bwMode="auto">
            <a:xfrm>
              <a:off x="1058" y="2762"/>
              <a:ext cx="356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14" name="AutoShape 5"/>
            <p:cNvSpPr>
              <a:spLocks noChangeArrowheads="1"/>
            </p:cNvSpPr>
            <p:nvPr/>
          </p:nvSpPr>
          <p:spPr bwMode="auto">
            <a:xfrm rot="5480873" flipH="1" flipV="1">
              <a:off x="1062" y="2765"/>
              <a:ext cx="119" cy="117"/>
            </a:xfrm>
            <a:prstGeom prst="rtTriangl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9220" name="Line 6"/>
          <p:cNvSpPr>
            <a:spLocks noChangeShapeType="1"/>
          </p:cNvSpPr>
          <p:nvPr/>
        </p:nvSpPr>
        <p:spPr bwMode="auto">
          <a:xfrm flipH="1">
            <a:off x="1492250" y="4038600"/>
            <a:ext cx="10985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21" name="Line 7"/>
          <p:cNvSpPr>
            <a:spLocks noChangeShapeType="1"/>
          </p:cNvSpPr>
          <p:nvPr/>
        </p:nvSpPr>
        <p:spPr bwMode="auto">
          <a:xfrm flipV="1">
            <a:off x="2600325" y="3289300"/>
            <a:ext cx="565150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22" name="Line 8"/>
          <p:cNvSpPr>
            <a:spLocks noChangeShapeType="1"/>
          </p:cNvSpPr>
          <p:nvPr/>
        </p:nvSpPr>
        <p:spPr bwMode="auto">
          <a:xfrm flipH="1">
            <a:off x="2600325" y="3727450"/>
            <a:ext cx="0" cy="619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9223" name="Group 9"/>
          <p:cNvGrpSpPr>
            <a:grpSpLocks/>
          </p:cNvGrpSpPr>
          <p:nvPr/>
        </p:nvGrpSpPr>
        <p:grpSpPr bwMode="auto">
          <a:xfrm>
            <a:off x="2784475" y="5975350"/>
            <a:ext cx="762000" cy="304800"/>
            <a:chOff x="1166" y="3878"/>
            <a:chExt cx="480" cy="192"/>
          </a:xfrm>
        </p:grpSpPr>
        <p:sp>
          <p:nvSpPr>
            <p:cNvPr id="9310" name="Line 10"/>
            <p:cNvSpPr>
              <a:spLocks noChangeShapeType="1"/>
            </p:cNvSpPr>
            <p:nvPr/>
          </p:nvSpPr>
          <p:spPr bwMode="auto">
            <a:xfrm>
              <a:off x="1166" y="3878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11" name="Line 11"/>
            <p:cNvSpPr>
              <a:spLocks noChangeShapeType="1"/>
            </p:cNvSpPr>
            <p:nvPr/>
          </p:nvSpPr>
          <p:spPr bwMode="auto">
            <a:xfrm>
              <a:off x="1262" y="397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12" name="Line 12"/>
            <p:cNvSpPr>
              <a:spLocks noChangeShapeType="1"/>
            </p:cNvSpPr>
            <p:nvPr/>
          </p:nvSpPr>
          <p:spPr bwMode="auto">
            <a:xfrm>
              <a:off x="1358" y="4070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224" name="Group 13"/>
          <p:cNvGrpSpPr>
            <a:grpSpLocks/>
          </p:cNvGrpSpPr>
          <p:nvPr/>
        </p:nvGrpSpPr>
        <p:grpSpPr bwMode="auto">
          <a:xfrm>
            <a:off x="1371600" y="2479675"/>
            <a:ext cx="247650" cy="654050"/>
            <a:chOff x="276" y="1676"/>
            <a:chExt cx="156" cy="412"/>
          </a:xfrm>
        </p:grpSpPr>
        <p:sp>
          <p:nvSpPr>
            <p:cNvPr id="9303" name="Line 14"/>
            <p:cNvSpPr>
              <a:spLocks noChangeShapeType="1"/>
            </p:cNvSpPr>
            <p:nvPr/>
          </p:nvSpPr>
          <p:spPr bwMode="auto">
            <a:xfrm flipH="1" flipV="1">
              <a:off x="280" y="1718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04" name="Line 15"/>
            <p:cNvSpPr>
              <a:spLocks noChangeShapeType="1"/>
            </p:cNvSpPr>
            <p:nvPr/>
          </p:nvSpPr>
          <p:spPr bwMode="auto">
            <a:xfrm flipH="1" flipV="1">
              <a:off x="278" y="1851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05" name="Line 16"/>
            <p:cNvSpPr>
              <a:spLocks noChangeShapeType="1"/>
            </p:cNvSpPr>
            <p:nvPr/>
          </p:nvSpPr>
          <p:spPr bwMode="auto">
            <a:xfrm flipH="1" flipV="1">
              <a:off x="276" y="1985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06" name="Line 17"/>
            <p:cNvSpPr>
              <a:spLocks noChangeShapeType="1"/>
            </p:cNvSpPr>
            <p:nvPr/>
          </p:nvSpPr>
          <p:spPr bwMode="auto">
            <a:xfrm flipV="1">
              <a:off x="276" y="1916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07" name="Line 18"/>
            <p:cNvSpPr>
              <a:spLocks noChangeShapeType="1"/>
            </p:cNvSpPr>
            <p:nvPr/>
          </p:nvSpPr>
          <p:spPr bwMode="auto">
            <a:xfrm flipV="1">
              <a:off x="280" y="1781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08" name="Line 19"/>
            <p:cNvSpPr>
              <a:spLocks noChangeShapeType="1"/>
            </p:cNvSpPr>
            <p:nvPr/>
          </p:nvSpPr>
          <p:spPr bwMode="auto">
            <a:xfrm flipV="1">
              <a:off x="282" y="1676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09" name="Line 20"/>
            <p:cNvSpPr>
              <a:spLocks noChangeShapeType="1"/>
            </p:cNvSpPr>
            <p:nvPr/>
          </p:nvSpPr>
          <p:spPr bwMode="auto">
            <a:xfrm flipV="1">
              <a:off x="354" y="2057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225" name="Line 21"/>
          <p:cNvSpPr>
            <a:spLocks noChangeShapeType="1"/>
          </p:cNvSpPr>
          <p:nvPr/>
        </p:nvSpPr>
        <p:spPr bwMode="auto">
          <a:xfrm flipH="1">
            <a:off x="1492250" y="3146425"/>
            <a:ext cx="0" cy="1543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26" name="Line 22"/>
          <p:cNvSpPr>
            <a:spLocks noChangeShapeType="1"/>
          </p:cNvSpPr>
          <p:nvPr/>
        </p:nvSpPr>
        <p:spPr bwMode="auto">
          <a:xfrm>
            <a:off x="3155950" y="3079750"/>
            <a:ext cx="0" cy="2444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27" name="Line 23"/>
          <p:cNvSpPr>
            <a:spLocks noChangeShapeType="1"/>
          </p:cNvSpPr>
          <p:nvPr/>
        </p:nvSpPr>
        <p:spPr bwMode="auto">
          <a:xfrm>
            <a:off x="3159125" y="4759325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28" name="Line 24"/>
          <p:cNvSpPr>
            <a:spLocks noChangeShapeType="1"/>
          </p:cNvSpPr>
          <p:nvPr/>
        </p:nvSpPr>
        <p:spPr bwMode="auto">
          <a:xfrm>
            <a:off x="1495425" y="1793875"/>
            <a:ext cx="17049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29" name="Line 25"/>
          <p:cNvSpPr>
            <a:spLocks noChangeShapeType="1"/>
          </p:cNvSpPr>
          <p:nvPr/>
        </p:nvSpPr>
        <p:spPr bwMode="auto">
          <a:xfrm flipH="1">
            <a:off x="1504950" y="1793875"/>
            <a:ext cx="0" cy="723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30" name="Freeform 26"/>
          <p:cNvSpPr>
            <a:spLocks noChangeArrowheads="1"/>
          </p:cNvSpPr>
          <p:nvPr/>
        </p:nvSpPr>
        <p:spPr bwMode="auto">
          <a:xfrm>
            <a:off x="3171825" y="1781175"/>
            <a:ext cx="0" cy="339725"/>
          </a:xfrm>
          <a:custGeom>
            <a:avLst/>
            <a:gdLst>
              <a:gd name="T0" fmla="*/ 0 w 1"/>
              <a:gd name="T1" fmla="*/ 536805048 h 215"/>
              <a:gd name="T2" fmla="*/ 0 w 1"/>
              <a:gd name="T3" fmla="*/ 0 h 215"/>
              <a:gd name="T4" fmla="*/ 0 60000 65536"/>
              <a:gd name="T5" fmla="*/ 0 60000 65536"/>
              <a:gd name="T6" fmla="*/ 0 w 1"/>
              <a:gd name="T7" fmla="*/ 0 h 215"/>
              <a:gd name="T8" fmla="*/ 0 w 1"/>
              <a:gd name="T9" fmla="*/ 215 h 2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15">
                <a:moveTo>
                  <a:pt x="0" y="215"/>
                </a:moveTo>
                <a:lnTo>
                  <a:pt x="1" y="0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31" name="Text Box 27"/>
          <p:cNvSpPr txBox="1">
            <a:spLocks noChangeArrowheads="1"/>
          </p:cNvSpPr>
          <p:nvPr/>
        </p:nvSpPr>
        <p:spPr bwMode="auto">
          <a:xfrm>
            <a:off x="1997075" y="854075"/>
            <a:ext cx="6174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b="1" dirty="0"/>
              <a:t>V</a:t>
            </a:r>
            <a:r>
              <a:rPr kumimoji="0" lang="en-US" sz="2000" b="1" baseline="-25000" dirty="0"/>
              <a:t>CC</a:t>
            </a:r>
            <a:endParaRPr kumimoji="0" lang="en-US" sz="2000" b="1" dirty="0"/>
          </a:p>
        </p:txBody>
      </p:sp>
      <p:grpSp>
        <p:nvGrpSpPr>
          <p:cNvPr id="9232" name="Group 28"/>
          <p:cNvGrpSpPr>
            <a:grpSpLocks/>
          </p:cNvGrpSpPr>
          <p:nvPr/>
        </p:nvGrpSpPr>
        <p:grpSpPr bwMode="auto">
          <a:xfrm>
            <a:off x="3038475" y="4975225"/>
            <a:ext cx="247650" cy="654050"/>
            <a:chOff x="1326" y="3248"/>
            <a:chExt cx="156" cy="412"/>
          </a:xfrm>
        </p:grpSpPr>
        <p:sp>
          <p:nvSpPr>
            <p:cNvPr id="9296" name="Line 29"/>
            <p:cNvSpPr>
              <a:spLocks noChangeShapeType="1"/>
            </p:cNvSpPr>
            <p:nvPr/>
          </p:nvSpPr>
          <p:spPr bwMode="auto">
            <a:xfrm flipH="1" flipV="1">
              <a:off x="1330" y="3290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97" name="Line 30"/>
            <p:cNvSpPr>
              <a:spLocks noChangeShapeType="1"/>
            </p:cNvSpPr>
            <p:nvPr/>
          </p:nvSpPr>
          <p:spPr bwMode="auto">
            <a:xfrm flipH="1" flipV="1">
              <a:off x="1328" y="3423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98" name="Line 31"/>
            <p:cNvSpPr>
              <a:spLocks noChangeShapeType="1"/>
            </p:cNvSpPr>
            <p:nvPr/>
          </p:nvSpPr>
          <p:spPr bwMode="auto">
            <a:xfrm flipH="1" flipV="1">
              <a:off x="1326" y="3557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99" name="Line 32"/>
            <p:cNvSpPr>
              <a:spLocks noChangeShapeType="1"/>
            </p:cNvSpPr>
            <p:nvPr/>
          </p:nvSpPr>
          <p:spPr bwMode="auto">
            <a:xfrm flipV="1">
              <a:off x="1326" y="348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00" name="Line 33"/>
            <p:cNvSpPr>
              <a:spLocks noChangeShapeType="1"/>
            </p:cNvSpPr>
            <p:nvPr/>
          </p:nvSpPr>
          <p:spPr bwMode="auto">
            <a:xfrm flipV="1">
              <a:off x="1330" y="3353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01" name="Line 34"/>
            <p:cNvSpPr>
              <a:spLocks noChangeShapeType="1"/>
            </p:cNvSpPr>
            <p:nvPr/>
          </p:nvSpPr>
          <p:spPr bwMode="auto">
            <a:xfrm flipV="1">
              <a:off x="1332" y="3248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02" name="Line 35"/>
            <p:cNvSpPr>
              <a:spLocks noChangeShapeType="1"/>
            </p:cNvSpPr>
            <p:nvPr/>
          </p:nvSpPr>
          <p:spPr bwMode="auto">
            <a:xfrm flipV="1">
              <a:off x="1404" y="3629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233" name="Group 36"/>
          <p:cNvGrpSpPr>
            <a:grpSpLocks/>
          </p:cNvGrpSpPr>
          <p:nvPr/>
        </p:nvGrpSpPr>
        <p:grpSpPr bwMode="auto">
          <a:xfrm>
            <a:off x="1397000" y="4695825"/>
            <a:ext cx="247650" cy="654050"/>
            <a:chOff x="292" y="3072"/>
            <a:chExt cx="156" cy="412"/>
          </a:xfrm>
        </p:grpSpPr>
        <p:sp>
          <p:nvSpPr>
            <p:cNvPr id="9289" name="Line 37"/>
            <p:cNvSpPr>
              <a:spLocks noChangeShapeType="1"/>
            </p:cNvSpPr>
            <p:nvPr/>
          </p:nvSpPr>
          <p:spPr bwMode="auto">
            <a:xfrm flipH="1" flipV="1">
              <a:off x="296" y="3114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90" name="Line 38"/>
            <p:cNvSpPr>
              <a:spLocks noChangeShapeType="1"/>
            </p:cNvSpPr>
            <p:nvPr/>
          </p:nvSpPr>
          <p:spPr bwMode="auto">
            <a:xfrm flipH="1" flipV="1">
              <a:off x="294" y="324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91" name="Line 39"/>
            <p:cNvSpPr>
              <a:spLocks noChangeShapeType="1"/>
            </p:cNvSpPr>
            <p:nvPr/>
          </p:nvSpPr>
          <p:spPr bwMode="auto">
            <a:xfrm flipH="1" flipV="1">
              <a:off x="292" y="338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92" name="Line 40"/>
            <p:cNvSpPr>
              <a:spLocks noChangeShapeType="1"/>
            </p:cNvSpPr>
            <p:nvPr/>
          </p:nvSpPr>
          <p:spPr bwMode="auto">
            <a:xfrm flipV="1">
              <a:off x="292" y="3312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93" name="Line 41"/>
            <p:cNvSpPr>
              <a:spLocks noChangeShapeType="1"/>
            </p:cNvSpPr>
            <p:nvPr/>
          </p:nvSpPr>
          <p:spPr bwMode="auto">
            <a:xfrm flipV="1">
              <a:off x="296" y="3178"/>
              <a:ext cx="152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94" name="Line 42"/>
            <p:cNvSpPr>
              <a:spLocks noChangeShapeType="1"/>
            </p:cNvSpPr>
            <p:nvPr/>
          </p:nvSpPr>
          <p:spPr bwMode="auto">
            <a:xfrm flipV="1">
              <a:off x="298" y="3072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95" name="Line 43"/>
            <p:cNvSpPr>
              <a:spLocks noChangeShapeType="1"/>
            </p:cNvSpPr>
            <p:nvPr/>
          </p:nvSpPr>
          <p:spPr bwMode="auto">
            <a:xfrm flipV="1">
              <a:off x="370" y="3454"/>
              <a:ext cx="76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234" name="Group 44"/>
          <p:cNvGrpSpPr>
            <a:grpSpLocks/>
          </p:cNvGrpSpPr>
          <p:nvPr/>
        </p:nvGrpSpPr>
        <p:grpSpPr bwMode="auto">
          <a:xfrm>
            <a:off x="1146175" y="5962650"/>
            <a:ext cx="762000" cy="304800"/>
            <a:chOff x="134" y="3870"/>
            <a:chExt cx="480" cy="192"/>
          </a:xfrm>
        </p:grpSpPr>
        <p:sp>
          <p:nvSpPr>
            <p:cNvPr id="9286" name="Line 45"/>
            <p:cNvSpPr>
              <a:spLocks noChangeShapeType="1"/>
            </p:cNvSpPr>
            <p:nvPr/>
          </p:nvSpPr>
          <p:spPr bwMode="auto">
            <a:xfrm>
              <a:off x="134" y="387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87" name="Line 46"/>
            <p:cNvSpPr>
              <a:spLocks noChangeShapeType="1"/>
            </p:cNvSpPr>
            <p:nvPr/>
          </p:nvSpPr>
          <p:spPr bwMode="auto">
            <a:xfrm>
              <a:off x="230" y="3966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88" name="Line 47"/>
            <p:cNvSpPr>
              <a:spLocks noChangeShapeType="1"/>
            </p:cNvSpPr>
            <p:nvPr/>
          </p:nvSpPr>
          <p:spPr bwMode="auto">
            <a:xfrm>
              <a:off x="326" y="4062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235" name="Line 48"/>
          <p:cNvSpPr>
            <a:spLocks noChangeShapeType="1"/>
          </p:cNvSpPr>
          <p:nvPr/>
        </p:nvSpPr>
        <p:spPr bwMode="auto">
          <a:xfrm>
            <a:off x="1524000" y="5349875"/>
            <a:ext cx="0" cy="606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36" name="Oval 49"/>
          <p:cNvSpPr>
            <a:spLocks noChangeArrowheads="1"/>
          </p:cNvSpPr>
          <p:nvPr/>
        </p:nvSpPr>
        <p:spPr bwMode="auto">
          <a:xfrm>
            <a:off x="2263775" y="1333500"/>
            <a:ext cx="196850" cy="196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37" name="Line 50"/>
          <p:cNvSpPr>
            <a:spLocks noChangeShapeType="1"/>
          </p:cNvSpPr>
          <p:nvPr/>
        </p:nvSpPr>
        <p:spPr bwMode="auto">
          <a:xfrm>
            <a:off x="2355850" y="1549400"/>
            <a:ext cx="0" cy="260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38" name="Line 51"/>
          <p:cNvSpPr>
            <a:spLocks noChangeShapeType="1"/>
          </p:cNvSpPr>
          <p:nvPr/>
        </p:nvSpPr>
        <p:spPr bwMode="auto">
          <a:xfrm flipH="1">
            <a:off x="3162300" y="5635625"/>
            <a:ext cx="0" cy="34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39" name="Freeform 52"/>
          <p:cNvSpPr>
            <a:spLocks noChangeArrowheads="1"/>
          </p:cNvSpPr>
          <p:nvPr/>
        </p:nvSpPr>
        <p:spPr bwMode="auto">
          <a:xfrm>
            <a:off x="3181350" y="2089150"/>
            <a:ext cx="190500" cy="250825"/>
          </a:xfrm>
          <a:custGeom>
            <a:avLst/>
            <a:gdLst>
              <a:gd name="T0" fmla="*/ 4957723 w 121"/>
              <a:gd name="T1" fmla="*/ 0 h 158"/>
              <a:gd name="T2" fmla="*/ 32222843 w 121"/>
              <a:gd name="T3" fmla="*/ 2520950 h 158"/>
              <a:gd name="T4" fmla="*/ 52052168 w 121"/>
              <a:gd name="T5" fmla="*/ 7559675 h 158"/>
              <a:gd name="T6" fmla="*/ 69403408 w 121"/>
              <a:gd name="T7" fmla="*/ 12599986 h 158"/>
              <a:gd name="T8" fmla="*/ 89232721 w 121"/>
              <a:gd name="T9" fmla="*/ 12599986 h 158"/>
              <a:gd name="T10" fmla="*/ 109062059 w 121"/>
              <a:gd name="T11" fmla="*/ 12599986 h 158"/>
              <a:gd name="T12" fmla="*/ 128891372 w 121"/>
              <a:gd name="T13" fmla="*/ 20161248 h 158"/>
              <a:gd name="T14" fmla="*/ 148720685 w 121"/>
              <a:gd name="T15" fmla="*/ 30241876 h 158"/>
              <a:gd name="T16" fmla="*/ 168549998 w 121"/>
              <a:gd name="T17" fmla="*/ 37801548 h 158"/>
              <a:gd name="T18" fmla="*/ 185901238 w 121"/>
              <a:gd name="T19" fmla="*/ 42843446 h 158"/>
              <a:gd name="T20" fmla="*/ 205730551 w 121"/>
              <a:gd name="T21" fmla="*/ 52922492 h 158"/>
              <a:gd name="T22" fmla="*/ 220602192 w 121"/>
              <a:gd name="T23" fmla="*/ 65524062 h 158"/>
              <a:gd name="T24" fmla="*/ 237953431 w 121"/>
              <a:gd name="T25" fmla="*/ 73083734 h 158"/>
              <a:gd name="T26" fmla="*/ 245389227 w 121"/>
              <a:gd name="T27" fmla="*/ 88206253 h 158"/>
              <a:gd name="T28" fmla="*/ 265218540 w 121"/>
              <a:gd name="T29" fmla="*/ 95765925 h 158"/>
              <a:gd name="T30" fmla="*/ 270174687 w 121"/>
              <a:gd name="T31" fmla="*/ 108365933 h 158"/>
              <a:gd name="T32" fmla="*/ 285047853 w 121"/>
              <a:gd name="T33" fmla="*/ 120967503 h 158"/>
              <a:gd name="T34" fmla="*/ 285047853 w 121"/>
              <a:gd name="T35" fmla="*/ 136088435 h 158"/>
              <a:gd name="T36" fmla="*/ 290004000 w 121"/>
              <a:gd name="T37" fmla="*/ 148688417 h 158"/>
              <a:gd name="T38" fmla="*/ 297441370 w 121"/>
              <a:gd name="T39" fmla="*/ 161289987 h 158"/>
              <a:gd name="T40" fmla="*/ 297441370 w 121"/>
              <a:gd name="T41" fmla="*/ 173891557 h 158"/>
              <a:gd name="T42" fmla="*/ 297441370 w 121"/>
              <a:gd name="T43" fmla="*/ 189012489 h 158"/>
              <a:gd name="T44" fmla="*/ 297441370 w 121"/>
              <a:gd name="T45" fmla="*/ 201612472 h 158"/>
              <a:gd name="T46" fmla="*/ 297441370 w 121"/>
              <a:gd name="T47" fmla="*/ 214212504 h 158"/>
              <a:gd name="T48" fmla="*/ 297441370 w 121"/>
              <a:gd name="T49" fmla="*/ 226814074 h 158"/>
              <a:gd name="T50" fmla="*/ 297441370 w 121"/>
              <a:gd name="T51" fmla="*/ 241935006 h 158"/>
              <a:gd name="T52" fmla="*/ 290004000 w 121"/>
              <a:gd name="T53" fmla="*/ 254534988 h 158"/>
              <a:gd name="T54" fmla="*/ 285047853 w 121"/>
              <a:gd name="T55" fmla="*/ 267136559 h 158"/>
              <a:gd name="T56" fmla="*/ 270174687 w 121"/>
              <a:gd name="T57" fmla="*/ 284776852 h 158"/>
              <a:gd name="T58" fmla="*/ 250345374 w 121"/>
              <a:gd name="T59" fmla="*/ 294857473 h 158"/>
              <a:gd name="T60" fmla="*/ 237953431 w 121"/>
              <a:gd name="T61" fmla="*/ 307459043 h 158"/>
              <a:gd name="T62" fmla="*/ 220602192 w 121"/>
              <a:gd name="T63" fmla="*/ 315018715 h 158"/>
              <a:gd name="T64" fmla="*/ 220602192 w 121"/>
              <a:gd name="T65" fmla="*/ 330141234 h 158"/>
              <a:gd name="T66" fmla="*/ 205730551 w 121"/>
              <a:gd name="T67" fmla="*/ 342741217 h 158"/>
              <a:gd name="T68" fmla="*/ 193337033 w 121"/>
              <a:gd name="T69" fmla="*/ 355342787 h 158"/>
              <a:gd name="T70" fmla="*/ 173507720 w 121"/>
              <a:gd name="T71" fmla="*/ 360383098 h 158"/>
              <a:gd name="T72" fmla="*/ 153678407 w 121"/>
              <a:gd name="T73" fmla="*/ 365423408 h 158"/>
              <a:gd name="T74" fmla="*/ 133849094 w 121"/>
              <a:gd name="T75" fmla="*/ 372983080 h 158"/>
              <a:gd name="T76" fmla="*/ 116497855 w 121"/>
              <a:gd name="T77" fmla="*/ 378023391 h 158"/>
              <a:gd name="T78" fmla="*/ 96668517 w 121"/>
              <a:gd name="T79" fmla="*/ 385584650 h 158"/>
              <a:gd name="T80" fmla="*/ 76839204 w 121"/>
              <a:gd name="T81" fmla="*/ 385584650 h 158"/>
              <a:gd name="T82" fmla="*/ 57009890 w 121"/>
              <a:gd name="T83" fmla="*/ 395665271 h 158"/>
              <a:gd name="T84" fmla="*/ 37180565 w 121"/>
              <a:gd name="T85" fmla="*/ 395665271 h 158"/>
              <a:gd name="T86" fmla="*/ 17351246 w 121"/>
              <a:gd name="T87" fmla="*/ 395665271 h 158"/>
              <a:gd name="T88" fmla="*/ 0 w 121"/>
              <a:gd name="T89" fmla="*/ 395665271 h 15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21"/>
              <a:gd name="T136" fmla="*/ 0 h 158"/>
              <a:gd name="T137" fmla="*/ 121 w 121"/>
              <a:gd name="T138" fmla="*/ 158 h 15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21" h="158">
                <a:moveTo>
                  <a:pt x="2" y="0"/>
                </a:moveTo>
                <a:lnTo>
                  <a:pt x="13" y="1"/>
                </a:lnTo>
                <a:lnTo>
                  <a:pt x="21" y="3"/>
                </a:lnTo>
                <a:lnTo>
                  <a:pt x="28" y="5"/>
                </a:lnTo>
                <a:lnTo>
                  <a:pt x="36" y="5"/>
                </a:lnTo>
                <a:lnTo>
                  <a:pt x="44" y="5"/>
                </a:lnTo>
                <a:lnTo>
                  <a:pt x="52" y="8"/>
                </a:lnTo>
                <a:lnTo>
                  <a:pt x="60" y="12"/>
                </a:lnTo>
                <a:lnTo>
                  <a:pt x="68" y="15"/>
                </a:lnTo>
                <a:lnTo>
                  <a:pt x="75" y="17"/>
                </a:lnTo>
                <a:lnTo>
                  <a:pt x="83" y="21"/>
                </a:lnTo>
                <a:lnTo>
                  <a:pt x="89" y="26"/>
                </a:lnTo>
                <a:lnTo>
                  <a:pt x="96" y="29"/>
                </a:lnTo>
                <a:lnTo>
                  <a:pt x="99" y="35"/>
                </a:lnTo>
                <a:lnTo>
                  <a:pt x="107" y="38"/>
                </a:lnTo>
                <a:lnTo>
                  <a:pt x="109" y="43"/>
                </a:lnTo>
                <a:lnTo>
                  <a:pt x="115" y="48"/>
                </a:lnTo>
                <a:lnTo>
                  <a:pt x="115" y="54"/>
                </a:lnTo>
                <a:lnTo>
                  <a:pt x="117" y="59"/>
                </a:lnTo>
                <a:lnTo>
                  <a:pt x="120" y="64"/>
                </a:lnTo>
                <a:lnTo>
                  <a:pt x="120" y="69"/>
                </a:lnTo>
                <a:lnTo>
                  <a:pt x="120" y="75"/>
                </a:lnTo>
                <a:lnTo>
                  <a:pt x="120" y="80"/>
                </a:lnTo>
                <a:lnTo>
                  <a:pt x="120" y="85"/>
                </a:lnTo>
                <a:lnTo>
                  <a:pt x="120" y="90"/>
                </a:lnTo>
                <a:lnTo>
                  <a:pt x="120" y="96"/>
                </a:lnTo>
                <a:lnTo>
                  <a:pt x="117" y="101"/>
                </a:lnTo>
                <a:lnTo>
                  <a:pt x="115" y="106"/>
                </a:lnTo>
                <a:lnTo>
                  <a:pt x="109" y="113"/>
                </a:lnTo>
                <a:lnTo>
                  <a:pt x="101" y="117"/>
                </a:lnTo>
                <a:lnTo>
                  <a:pt x="96" y="122"/>
                </a:lnTo>
                <a:lnTo>
                  <a:pt x="89" y="125"/>
                </a:lnTo>
                <a:lnTo>
                  <a:pt x="89" y="131"/>
                </a:lnTo>
                <a:lnTo>
                  <a:pt x="83" y="136"/>
                </a:lnTo>
                <a:lnTo>
                  <a:pt x="78" y="141"/>
                </a:lnTo>
                <a:lnTo>
                  <a:pt x="70" y="143"/>
                </a:lnTo>
                <a:lnTo>
                  <a:pt x="62" y="145"/>
                </a:lnTo>
                <a:lnTo>
                  <a:pt x="54" y="148"/>
                </a:lnTo>
                <a:lnTo>
                  <a:pt x="47" y="150"/>
                </a:lnTo>
                <a:lnTo>
                  <a:pt x="39" y="153"/>
                </a:lnTo>
                <a:lnTo>
                  <a:pt x="31" y="153"/>
                </a:lnTo>
                <a:lnTo>
                  <a:pt x="23" y="157"/>
                </a:lnTo>
                <a:lnTo>
                  <a:pt x="15" y="157"/>
                </a:lnTo>
                <a:lnTo>
                  <a:pt x="7" y="157"/>
                </a:lnTo>
                <a:lnTo>
                  <a:pt x="0" y="157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9240" name="Freeform 53"/>
          <p:cNvSpPr>
            <a:spLocks noChangeArrowheads="1"/>
          </p:cNvSpPr>
          <p:nvPr/>
        </p:nvSpPr>
        <p:spPr bwMode="auto">
          <a:xfrm>
            <a:off x="3168650" y="2343150"/>
            <a:ext cx="190500" cy="250825"/>
          </a:xfrm>
          <a:custGeom>
            <a:avLst/>
            <a:gdLst>
              <a:gd name="T0" fmla="*/ 4957723 w 121"/>
              <a:gd name="T1" fmla="*/ 0 h 158"/>
              <a:gd name="T2" fmla="*/ 32222843 w 121"/>
              <a:gd name="T3" fmla="*/ 2520950 h 158"/>
              <a:gd name="T4" fmla="*/ 52052168 w 121"/>
              <a:gd name="T5" fmla="*/ 7559675 h 158"/>
              <a:gd name="T6" fmla="*/ 69403408 w 121"/>
              <a:gd name="T7" fmla="*/ 12599986 h 158"/>
              <a:gd name="T8" fmla="*/ 89232721 w 121"/>
              <a:gd name="T9" fmla="*/ 12599986 h 158"/>
              <a:gd name="T10" fmla="*/ 109062059 w 121"/>
              <a:gd name="T11" fmla="*/ 12599986 h 158"/>
              <a:gd name="T12" fmla="*/ 128891372 w 121"/>
              <a:gd name="T13" fmla="*/ 20161248 h 158"/>
              <a:gd name="T14" fmla="*/ 148720685 w 121"/>
              <a:gd name="T15" fmla="*/ 30241876 h 158"/>
              <a:gd name="T16" fmla="*/ 168549998 w 121"/>
              <a:gd name="T17" fmla="*/ 37801548 h 158"/>
              <a:gd name="T18" fmla="*/ 185901238 w 121"/>
              <a:gd name="T19" fmla="*/ 42843446 h 158"/>
              <a:gd name="T20" fmla="*/ 205730551 w 121"/>
              <a:gd name="T21" fmla="*/ 52922492 h 158"/>
              <a:gd name="T22" fmla="*/ 220602192 w 121"/>
              <a:gd name="T23" fmla="*/ 65524062 h 158"/>
              <a:gd name="T24" fmla="*/ 237953431 w 121"/>
              <a:gd name="T25" fmla="*/ 73083734 h 158"/>
              <a:gd name="T26" fmla="*/ 245389227 w 121"/>
              <a:gd name="T27" fmla="*/ 88206253 h 158"/>
              <a:gd name="T28" fmla="*/ 265218540 w 121"/>
              <a:gd name="T29" fmla="*/ 95765925 h 158"/>
              <a:gd name="T30" fmla="*/ 270174687 w 121"/>
              <a:gd name="T31" fmla="*/ 108365933 h 158"/>
              <a:gd name="T32" fmla="*/ 285047853 w 121"/>
              <a:gd name="T33" fmla="*/ 120967503 h 158"/>
              <a:gd name="T34" fmla="*/ 285047853 w 121"/>
              <a:gd name="T35" fmla="*/ 136088435 h 158"/>
              <a:gd name="T36" fmla="*/ 290004000 w 121"/>
              <a:gd name="T37" fmla="*/ 148688417 h 158"/>
              <a:gd name="T38" fmla="*/ 297441370 w 121"/>
              <a:gd name="T39" fmla="*/ 161289987 h 158"/>
              <a:gd name="T40" fmla="*/ 297441370 w 121"/>
              <a:gd name="T41" fmla="*/ 173891557 h 158"/>
              <a:gd name="T42" fmla="*/ 297441370 w 121"/>
              <a:gd name="T43" fmla="*/ 189012489 h 158"/>
              <a:gd name="T44" fmla="*/ 297441370 w 121"/>
              <a:gd name="T45" fmla="*/ 201612472 h 158"/>
              <a:gd name="T46" fmla="*/ 297441370 w 121"/>
              <a:gd name="T47" fmla="*/ 214212504 h 158"/>
              <a:gd name="T48" fmla="*/ 297441370 w 121"/>
              <a:gd name="T49" fmla="*/ 226814074 h 158"/>
              <a:gd name="T50" fmla="*/ 297441370 w 121"/>
              <a:gd name="T51" fmla="*/ 241935006 h 158"/>
              <a:gd name="T52" fmla="*/ 290004000 w 121"/>
              <a:gd name="T53" fmla="*/ 254534988 h 158"/>
              <a:gd name="T54" fmla="*/ 285047853 w 121"/>
              <a:gd name="T55" fmla="*/ 267136559 h 158"/>
              <a:gd name="T56" fmla="*/ 270174687 w 121"/>
              <a:gd name="T57" fmla="*/ 284776852 h 158"/>
              <a:gd name="T58" fmla="*/ 250345374 w 121"/>
              <a:gd name="T59" fmla="*/ 294857473 h 158"/>
              <a:gd name="T60" fmla="*/ 237953431 w 121"/>
              <a:gd name="T61" fmla="*/ 307459043 h 158"/>
              <a:gd name="T62" fmla="*/ 220602192 w 121"/>
              <a:gd name="T63" fmla="*/ 315018715 h 158"/>
              <a:gd name="T64" fmla="*/ 220602192 w 121"/>
              <a:gd name="T65" fmla="*/ 330141234 h 158"/>
              <a:gd name="T66" fmla="*/ 205730551 w 121"/>
              <a:gd name="T67" fmla="*/ 342741217 h 158"/>
              <a:gd name="T68" fmla="*/ 193337033 w 121"/>
              <a:gd name="T69" fmla="*/ 355342787 h 158"/>
              <a:gd name="T70" fmla="*/ 173507720 w 121"/>
              <a:gd name="T71" fmla="*/ 360383098 h 158"/>
              <a:gd name="T72" fmla="*/ 153678407 w 121"/>
              <a:gd name="T73" fmla="*/ 365423408 h 158"/>
              <a:gd name="T74" fmla="*/ 133849094 w 121"/>
              <a:gd name="T75" fmla="*/ 372983080 h 158"/>
              <a:gd name="T76" fmla="*/ 116497855 w 121"/>
              <a:gd name="T77" fmla="*/ 378023391 h 158"/>
              <a:gd name="T78" fmla="*/ 96668517 w 121"/>
              <a:gd name="T79" fmla="*/ 385584650 h 158"/>
              <a:gd name="T80" fmla="*/ 76839204 w 121"/>
              <a:gd name="T81" fmla="*/ 385584650 h 158"/>
              <a:gd name="T82" fmla="*/ 57009890 w 121"/>
              <a:gd name="T83" fmla="*/ 395665271 h 158"/>
              <a:gd name="T84" fmla="*/ 37180565 w 121"/>
              <a:gd name="T85" fmla="*/ 395665271 h 158"/>
              <a:gd name="T86" fmla="*/ 17351246 w 121"/>
              <a:gd name="T87" fmla="*/ 395665271 h 158"/>
              <a:gd name="T88" fmla="*/ 0 w 121"/>
              <a:gd name="T89" fmla="*/ 395665271 h 15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21"/>
              <a:gd name="T136" fmla="*/ 0 h 158"/>
              <a:gd name="T137" fmla="*/ 121 w 121"/>
              <a:gd name="T138" fmla="*/ 158 h 15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21" h="158">
                <a:moveTo>
                  <a:pt x="2" y="0"/>
                </a:moveTo>
                <a:lnTo>
                  <a:pt x="13" y="1"/>
                </a:lnTo>
                <a:lnTo>
                  <a:pt x="21" y="3"/>
                </a:lnTo>
                <a:lnTo>
                  <a:pt x="28" y="5"/>
                </a:lnTo>
                <a:lnTo>
                  <a:pt x="36" y="5"/>
                </a:lnTo>
                <a:lnTo>
                  <a:pt x="44" y="5"/>
                </a:lnTo>
                <a:lnTo>
                  <a:pt x="52" y="8"/>
                </a:lnTo>
                <a:lnTo>
                  <a:pt x="60" y="12"/>
                </a:lnTo>
                <a:lnTo>
                  <a:pt x="68" y="15"/>
                </a:lnTo>
                <a:lnTo>
                  <a:pt x="75" y="17"/>
                </a:lnTo>
                <a:lnTo>
                  <a:pt x="83" y="21"/>
                </a:lnTo>
                <a:lnTo>
                  <a:pt x="89" y="26"/>
                </a:lnTo>
                <a:lnTo>
                  <a:pt x="96" y="29"/>
                </a:lnTo>
                <a:lnTo>
                  <a:pt x="99" y="35"/>
                </a:lnTo>
                <a:lnTo>
                  <a:pt x="107" y="38"/>
                </a:lnTo>
                <a:lnTo>
                  <a:pt x="109" y="43"/>
                </a:lnTo>
                <a:lnTo>
                  <a:pt x="115" y="48"/>
                </a:lnTo>
                <a:lnTo>
                  <a:pt x="115" y="54"/>
                </a:lnTo>
                <a:lnTo>
                  <a:pt x="117" y="59"/>
                </a:lnTo>
                <a:lnTo>
                  <a:pt x="120" y="64"/>
                </a:lnTo>
                <a:lnTo>
                  <a:pt x="120" y="69"/>
                </a:lnTo>
                <a:lnTo>
                  <a:pt x="120" y="75"/>
                </a:lnTo>
                <a:lnTo>
                  <a:pt x="120" y="80"/>
                </a:lnTo>
                <a:lnTo>
                  <a:pt x="120" y="85"/>
                </a:lnTo>
                <a:lnTo>
                  <a:pt x="120" y="90"/>
                </a:lnTo>
                <a:lnTo>
                  <a:pt x="120" y="96"/>
                </a:lnTo>
                <a:lnTo>
                  <a:pt x="117" y="101"/>
                </a:lnTo>
                <a:lnTo>
                  <a:pt x="115" y="106"/>
                </a:lnTo>
                <a:lnTo>
                  <a:pt x="109" y="113"/>
                </a:lnTo>
                <a:lnTo>
                  <a:pt x="101" y="117"/>
                </a:lnTo>
                <a:lnTo>
                  <a:pt x="96" y="122"/>
                </a:lnTo>
                <a:lnTo>
                  <a:pt x="89" y="125"/>
                </a:lnTo>
                <a:lnTo>
                  <a:pt x="89" y="131"/>
                </a:lnTo>
                <a:lnTo>
                  <a:pt x="83" y="136"/>
                </a:lnTo>
                <a:lnTo>
                  <a:pt x="78" y="141"/>
                </a:lnTo>
                <a:lnTo>
                  <a:pt x="70" y="143"/>
                </a:lnTo>
                <a:lnTo>
                  <a:pt x="62" y="145"/>
                </a:lnTo>
                <a:lnTo>
                  <a:pt x="54" y="148"/>
                </a:lnTo>
                <a:lnTo>
                  <a:pt x="47" y="150"/>
                </a:lnTo>
                <a:lnTo>
                  <a:pt x="39" y="153"/>
                </a:lnTo>
                <a:lnTo>
                  <a:pt x="31" y="153"/>
                </a:lnTo>
                <a:lnTo>
                  <a:pt x="23" y="157"/>
                </a:lnTo>
                <a:lnTo>
                  <a:pt x="15" y="157"/>
                </a:lnTo>
                <a:lnTo>
                  <a:pt x="7" y="157"/>
                </a:lnTo>
                <a:lnTo>
                  <a:pt x="0" y="157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9241" name="Freeform 54"/>
          <p:cNvSpPr>
            <a:spLocks noChangeArrowheads="1"/>
          </p:cNvSpPr>
          <p:nvPr/>
        </p:nvSpPr>
        <p:spPr bwMode="auto">
          <a:xfrm>
            <a:off x="3168650" y="2597150"/>
            <a:ext cx="190500" cy="250825"/>
          </a:xfrm>
          <a:custGeom>
            <a:avLst/>
            <a:gdLst>
              <a:gd name="T0" fmla="*/ 4957723 w 121"/>
              <a:gd name="T1" fmla="*/ 0 h 158"/>
              <a:gd name="T2" fmla="*/ 32222843 w 121"/>
              <a:gd name="T3" fmla="*/ 2520950 h 158"/>
              <a:gd name="T4" fmla="*/ 52052168 w 121"/>
              <a:gd name="T5" fmla="*/ 7559675 h 158"/>
              <a:gd name="T6" fmla="*/ 69403408 w 121"/>
              <a:gd name="T7" fmla="*/ 12599986 h 158"/>
              <a:gd name="T8" fmla="*/ 89232721 w 121"/>
              <a:gd name="T9" fmla="*/ 12599986 h 158"/>
              <a:gd name="T10" fmla="*/ 109062059 w 121"/>
              <a:gd name="T11" fmla="*/ 12599986 h 158"/>
              <a:gd name="T12" fmla="*/ 128891372 w 121"/>
              <a:gd name="T13" fmla="*/ 20161248 h 158"/>
              <a:gd name="T14" fmla="*/ 148720685 w 121"/>
              <a:gd name="T15" fmla="*/ 30241876 h 158"/>
              <a:gd name="T16" fmla="*/ 168549998 w 121"/>
              <a:gd name="T17" fmla="*/ 37801548 h 158"/>
              <a:gd name="T18" fmla="*/ 185901238 w 121"/>
              <a:gd name="T19" fmla="*/ 42843446 h 158"/>
              <a:gd name="T20" fmla="*/ 205730551 w 121"/>
              <a:gd name="T21" fmla="*/ 52922492 h 158"/>
              <a:gd name="T22" fmla="*/ 220602192 w 121"/>
              <a:gd name="T23" fmla="*/ 65524062 h 158"/>
              <a:gd name="T24" fmla="*/ 237953431 w 121"/>
              <a:gd name="T25" fmla="*/ 73083734 h 158"/>
              <a:gd name="T26" fmla="*/ 245389227 w 121"/>
              <a:gd name="T27" fmla="*/ 88206253 h 158"/>
              <a:gd name="T28" fmla="*/ 265218540 w 121"/>
              <a:gd name="T29" fmla="*/ 95765925 h 158"/>
              <a:gd name="T30" fmla="*/ 270174687 w 121"/>
              <a:gd name="T31" fmla="*/ 108365933 h 158"/>
              <a:gd name="T32" fmla="*/ 285047853 w 121"/>
              <a:gd name="T33" fmla="*/ 120967503 h 158"/>
              <a:gd name="T34" fmla="*/ 285047853 w 121"/>
              <a:gd name="T35" fmla="*/ 136088435 h 158"/>
              <a:gd name="T36" fmla="*/ 290004000 w 121"/>
              <a:gd name="T37" fmla="*/ 148688417 h 158"/>
              <a:gd name="T38" fmla="*/ 297441370 w 121"/>
              <a:gd name="T39" fmla="*/ 161289987 h 158"/>
              <a:gd name="T40" fmla="*/ 297441370 w 121"/>
              <a:gd name="T41" fmla="*/ 173891557 h 158"/>
              <a:gd name="T42" fmla="*/ 297441370 w 121"/>
              <a:gd name="T43" fmla="*/ 189012489 h 158"/>
              <a:gd name="T44" fmla="*/ 297441370 w 121"/>
              <a:gd name="T45" fmla="*/ 201612472 h 158"/>
              <a:gd name="T46" fmla="*/ 297441370 w 121"/>
              <a:gd name="T47" fmla="*/ 214212504 h 158"/>
              <a:gd name="T48" fmla="*/ 297441370 w 121"/>
              <a:gd name="T49" fmla="*/ 226814074 h 158"/>
              <a:gd name="T50" fmla="*/ 297441370 w 121"/>
              <a:gd name="T51" fmla="*/ 241935006 h 158"/>
              <a:gd name="T52" fmla="*/ 290004000 w 121"/>
              <a:gd name="T53" fmla="*/ 254534988 h 158"/>
              <a:gd name="T54" fmla="*/ 285047853 w 121"/>
              <a:gd name="T55" fmla="*/ 267136559 h 158"/>
              <a:gd name="T56" fmla="*/ 270174687 w 121"/>
              <a:gd name="T57" fmla="*/ 284776852 h 158"/>
              <a:gd name="T58" fmla="*/ 250345374 w 121"/>
              <a:gd name="T59" fmla="*/ 294857473 h 158"/>
              <a:gd name="T60" fmla="*/ 237953431 w 121"/>
              <a:gd name="T61" fmla="*/ 307459043 h 158"/>
              <a:gd name="T62" fmla="*/ 220602192 w 121"/>
              <a:gd name="T63" fmla="*/ 315018715 h 158"/>
              <a:gd name="T64" fmla="*/ 220602192 w 121"/>
              <a:gd name="T65" fmla="*/ 330141234 h 158"/>
              <a:gd name="T66" fmla="*/ 205730551 w 121"/>
              <a:gd name="T67" fmla="*/ 342741217 h 158"/>
              <a:gd name="T68" fmla="*/ 193337033 w 121"/>
              <a:gd name="T69" fmla="*/ 355342787 h 158"/>
              <a:gd name="T70" fmla="*/ 173507720 w 121"/>
              <a:gd name="T71" fmla="*/ 360383098 h 158"/>
              <a:gd name="T72" fmla="*/ 153678407 w 121"/>
              <a:gd name="T73" fmla="*/ 365423408 h 158"/>
              <a:gd name="T74" fmla="*/ 133849094 w 121"/>
              <a:gd name="T75" fmla="*/ 372983080 h 158"/>
              <a:gd name="T76" fmla="*/ 116497855 w 121"/>
              <a:gd name="T77" fmla="*/ 378023391 h 158"/>
              <a:gd name="T78" fmla="*/ 96668517 w 121"/>
              <a:gd name="T79" fmla="*/ 385584650 h 158"/>
              <a:gd name="T80" fmla="*/ 76839204 w 121"/>
              <a:gd name="T81" fmla="*/ 385584650 h 158"/>
              <a:gd name="T82" fmla="*/ 57009890 w 121"/>
              <a:gd name="T83" fmla="*/ 395665271 h 158"/>
              <a:gd name="T84" fmla="*/ 37180565 w 121"/>
              <a:gd name="T85" fmla="*/ 395665271 h 158"/>
              <a:gd name="T86" fmla="*/ 17351246 w 121"/>
              <a:gd name="T87" fmla="*/ 395665271 h 158"/>
              <a:gd name="T88" fmla="*/ 0 w 121"/>
              <a:gd name="T89" fmla="*/ 395665271 h 15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21"/>
              <a:gd name="T136" fmla="*/ 0 h 158"/>
              <a:gd name="T137" fmla="*/ 121 w 121"/>
              <a:gd name="T138" fmla="*/ 158 h 15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21" h="158">
                <a:moveTo>
                  <a:pt x="2" y="0"/>
                </a:moveTo>
                <a:lnTo>
                  <a:pt x="13" y="1"/>
                </a:lnTo>
                <a:lnTo>
                  <a:pt x="21" y="3"/>
                </a:lnTo>
                <a:lnTo>
                  <a:pt x="28" y="5"/>
                </a:lnTo>
                <a:lnTo>
                  <a:pt x="36" y="5"/>
                </a:lnTo>
                <a:lnTo>
                  <a:pt x="44" y="5"/>
                </a:lnTo>
                <a:lnTo>
                  <a:pt x="52" y="8"/>
                </a:lnTo>
                <a:lnTo>
                  <a:pt x="60" y="12"/>
                </a:lnTo>
                <a:lnTo>
                  <a:pt x="68" y="15"/>
                </a:lnTo>
                <a:lnTo>
                  <a:pt x="75" y="17"/>
                </a:lnTo>
                <a:lnTo>
                  <a:pt x="83" y="21"/>
                </a:lnTo>
                <a:lnTo>
                  <a:pt x="89" y="26"/>
                </a:lnTo>
                <a:lnTo>
                  <a:pt x="96" y="29"/>
                </a:lnTo>
                <a:lnTo>
                  <a:pt x="99" y="35"/>
                </a:lnTo>
                <a:lnTo>
                  <a:pt x="107" y="38"/>
                </a:lnTo>
                <a:lnTo>
                  <a:pt x="109" y="43"/>
                </a:lnTo>
                <a:lnTo>
                  <a:pt x="115" y="48"/>
                </a:lnTo>
                <a:lnTo>
                  <a:pt x="115" y="54"/>
                </a:lnTo>
                <a:lnTo>
                  <a:pt x="117" y="59"/>
                </a:lnTo>
                <a:lnTo>
                  <a:pt x="120" y="64"/>
                </a:lnTo>
                <a:lnTo>
                  <a:pt x="120" y="69"/>
                </a:lnTo>
                <a:lnTo>
                  <a:pt x="120" y="75"/>
                </a:lnTo>
                <a:lnTo>
                  <a:pt x="120" y="80"/>
                </a:lnTo>
                <a:lnTo>
                  <a:pt x="120" y="85"/>
                </a:lnTo>
                <a:lnTo>
                  <a:pt x="120" y="90"/>
                </a:lnTo>
                <a:lnTo>
                  <a:pt x="120" y="96"/>
                </a:lnTo>
                <a:lnTo>
                  <a:pt x="117" y="101"/>
                </a:lnTo>
                <a:lnTo>
                  <a:pt x="115" y="106"/>
                </a:lnTo>
                <a:lnTo>
                  <a:pt x="109" y="113"/>
                </a:lnTo>
                <a:lnTo>
                  <a:pt x="101" y="117"/>
                </a:lnTo>
                <a:lnTo>
                  <a:pt x="96" y="122"/>
                </a:lnTo>
                <a:lnTo>
                  <a:pt x="89" y="125"/>
                </a:lnTo>
                <a:lnTo>
                  <a:pt x="89" y="131"/>
                </a:lnTo>
                <a:lnTo>
                  <a:pt x="83" y="136"/>
                </a:lnTo>
                <a:lnTo>
                  <a:pt x="78" y="141"/>
                </a:lnTo>
                <a:lnTo>
                  <a:pt x="70" y="143"/>
                </a:lnTo>
                <a:lnTo>
                  <a:pt x="62" y="145"/>
                </a:lnTo>
                <a:lnTo>
                  <a:pt x="54" y="148"/>
                </a:lnTo>
                <a:lnTo>
                  <a:pt x="47" y="150"/>
                </a:lnTo>
                <a:lnTo>
                  <a:pt x="39" y="153"/>
                </a:lnTo>
                <a:lnTo>
                  <a:pt x="31" y="153"/>
                </a:lnTo>
                <a:lnTo>
                  <a:pt x="23" y="157"/>
                </a:lnTo>
                <a:lnTo>
                  <a:pt x="15" y="157"/>
                </a:lnTo>
                <a:lnTo>
                  <a:pt x="7" y="157"/>
                </a:lnTo>
                <a:lnTo>
                  <a:pt x="0" y="157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9242" name="Freeform 55"/>
          <p:cNvSpPr>
            <a:spLocks noChangeArrowheads="1"/>
          </p:cNvSpPr>
          <p:nvPr/>
        </p:nvSpPr>
        <p:spPr bwMode="auto">
          <a:xfrm>
            <a:off x="3155950" y="2851150"/>
            <a:ext cx="190500" cy="250825"/>
          </a:xfrm>
          <a:custGeom>
            <a:avLst/>
            <a:gdLst>
              <a:gd name="T0" fmla="*/ 4957723 w 121"/>
              <a:gd name="T1" fmla="*/ 0 h 158"/>
              <a:gd name="T2" fmla="*/ 32222843 w 121"/>
              <a:gd name="T3" fmla="*/ 2520950 h 158"/>
              <a:gd name="T4" fmla="*/ 52052168 w 121"/>
              <a:gd name="T5" fmla="*/ 7559675 h 158"/>
              <a:gd name="T6" fmla="*/ 69403408 w 121"/>
              <a:gd name="T7" fmla="*/ 12599986 h 158"/>
              <a:gd name="T8" fmla="*/ 89232721 w 121"/>
              <a:gd name="T9" fmla="*/ 12599986 h 158"/>
              <a:gd name="T10" fmla="*/ 109062059 w 121"/>
              <a:gd name="T11" fmla="*/ 12599986 h 158"/>
              <a:gd name="T12" fmla="*/ 128891372 w 121"/>
              <a:gd name="T13" fmla="*/ 20161248 h 158"/>
              <a:gd name="T14" fmla="*/ 148720685 w 121"/>
              <a:gd name="T15" fmla="*/ 30241876 h 158"/>
              <a:gd name="T16" fmla="*/ 168549998 w 121"/>
              <a:gd name="T17" fmla="*/ 37801548 h 158"/>
              <a:gd name="T18" fmla="*/ 185901238 w 121"/>
              <a:gd name="T19" fmla="*/ 42843446 h 158"/>
              <a:gd name="T20" fmla="*/ 205730551 w 121"/>
              <a:gd name="T21" fmla="*/ 52922492 h 158"/>
              <a:gd name="T22" fmla="*/ 220602192 w 121"/>
              <a:gd name="T23" fmla="*/ 65524062 h 158"/>
              <a:gd name="T24" fmla="*/ 237953431 w 121"/>
              <a:gd name="T25" fmla="*/ 73083734 h 158"/>
              <a:gd name="T26" fmla="*/ 245389227 w 121"/>
              <a:gd name="T27" fmla="*/ 88206253 h 158"/>
              <a:gd name="T28" fmla="*/ 265218540 w 121"/>
              <a:gd name="T29" fmla="*/ 95765925 h 158"/>
              <a:gd name="T30" fmla="*/ 270174687 w 121"/>
              <a:gd name="T31" fmla="*/ 108365933 h 158"/>
              <a:gd name="T32" fmla="*/ 285047853 w 121"/>
              <a:gd name="T33" fmla="*/ 120967503 h 158"/>
              <a:gd name="T34" fmla="*/ 285047853 w 121"/>
              <a:gd name="T35" fmla="*/ 136088435 h 158"/>
              <a:gd name="T36" fmla="*/ 290004000 w 121"/>
              <a:gd name="T37" fmla="*/ 148688417 h 158"/>
              <a:gd name="T38" fmla="*/ 297441370 w 121"/>
              <a:gd name="T39" fmla="*/ 161289987 h 158"/>
              <a:gd name="T40" fmla="*/ 297441370 w 121"/>
              <a:gd name="T41" fmla="*/ 173891557 h 158"/>
              <a:gd name="T42" fmla="*/ 297441370 w 121"/>
              <a:gd name="T43" fmla="*/ 189012489 h 158"/>
              <a:gd name="T44" fmla="*/ 297441370 w 121"/>
              <a:gd name="T45" fmla="*/ 201612472 h 158"/>
              <a:gd name="T46" fmla="*/ 297441370 w 121"/>
              <a:gd name="T47" fmla="*/ 214212504 h 158"/>
              <a:gd name="T48" fmla="*/ 297441370 w 121"/>
              <a:gd name="T49" fmla="*/ 226814074 h 158"/>
              <a:gd name="T50" fmla="*/ 297441370 w 121"/>
              <a:gd name="T51" fmla="*/ 241935006 h 158"/>
              <a:gd name="T52" fmla="*/ 290004000 w 121"/>
              <a:gd name="T53" fmla="*/ 254534988 h 158"/>
              <a:gd name="T54" fmla="*/ 285047853 w 121"/>
              <a:gd name="T55" fmla="*/ 267136559 h 158"/>
              <a:gd name="T56" fmla="*/ 270174687 w 121"/>
              <a:gd name="T57" fmla="*/ 284776852 h 158"/>
              <a:gd name="T58" fmla="*/ 250345374 w 121"/>
              <a:gd name="T59" fmla="*/ 294857473 h 158"/>
              <a:gd name="T60" fmla="*/ 237953431 w 121"/>
              <a:gd name="T61" fmla="*/ 307459043 h 158"/>
              <a:gd name="T62" fmla="*/ 220602192 w 121"/>
              <a:gd name="T63" fmla="*/ 315018715 h 158"/>
              <a:gd name="T64" fmla="*/ 220602192 w 121"/>
              <a:gd name="T65" fmla="*/ 330141234 h 158"/>
              <a:gd name="T66" fmla="*/ 205730551 w 121"/>
              <a:gd name="T67" fmla="*/ 342741217 h 158"/>
              <a:gd name="T68" fmla="*/ 193337033 w 121"/>
              <a:gd name="T69" fmla="*/ 355342787 h 158"/>
              <a:gd name="T70" fmla="*/ 173507720 w 121"/>
              <a:gd name="T71" fmla="*/ 360383098 h 158"/>
              <a:gd name="T72" fmla="*/ 153678407 w 121"/>
              <a:gd name="T73" fmla="*/ 365423408 h 158"/>
              <a:gd name="T74" fmla="*/ 133849094 w 121"/>
              <a:gd name="T75" fmla="*/ 372983080 h 158"/>
              <a:gd name="T76" fmla="*/ 116497855 w 121"/>
              <a:gd name="T77" fmla="*/ 378023391 h 158"/>
              <a:gd name="T78" fmla="*/ 96668517 w 121"/>
              <a:gd name="T79" fmla="*/ 385584650 h 158"/>
              <a:gd name="T80" fmla="*/ 76839204 w 121"/>
              <a:gd name="T81" fmla="*/ 385584650 h 158"/>
              <a:gd name="T82" fmla="*/ 57009890 w 121"/>
              <a:gd name="T83" fmla="*/ 395665271 h 158"/>
              <a:gd name="T84" fmla="*/ 37180565 w 121"/>
              <a:gd name="T85" fmla="*/ 395665271 h 158"/>
              <a:gd name="T86" fmla="*/ 17351246 w 121"/>
              <a:gd name="T87" fmla="*/ 395665271 h 158"/>
              <a:gd name="T88" fmla="*/ 0 w 121"/>
              <a:gd name="T89" fmla="*/ 395665271 h 15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21"/>
              <a:gd name="T136" fmla="*/ 0 h 158"/>
              <a:gd name="T137" fmla="*/ 121 w 121"/>
              <a:gd name="T138" fmla="*/ 158 h 15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21" h="158">
                <a:moveTo>
                  <a:pt x="2" y="0"/>
                </a:moveTo>
                <a:lnTo>
                  <a:pt x="13" y="1"/>
                </a:lnTo>
                <a:lnTo>
                  <a:pt x="21" y="3"/>
                </a:lnTo>
                <a:lnTo>
                  <a:pt x="28" y="5"/>
                </a:lnTo>
                <a:lnTo>
                  <a:pt x="36" y="5"/>
                </a:lnTo>
                <a:lnTo>
                  <a:pt x="44" y="5"/>
                </a:lnTo>
                <a:lnTo>
                  <a:pt x="52" y="8"/>
                </a:lnTo>
                <a:lnTo>
                  <a:pt x="60" y="12"/>
                </a:lnTo>
                <a:lnTo>
                  <a:pt x="68" y="15"/>
                </a:lnTo>
                <a:lnTo>
                  <a:pt x="75" y="17"/>
                </a:lnTo>
                <a:lnTo>
                  <a:pt x="83" y="21"/>
                </a:lnTo>
                <a:lnTo>
                  <a:pt x="89" y="26"/>
                </a:lnTo>
                <a:lnTo>
                  <a:pt x="96" y="29"/>
                </a:lnTo>
                <a:lnTo>
                  <a:pt x="99" y="35"/>
                </a:lnTo>
                <a:lnTo>
                  <a:pt x="107" y="38"/>
                </a:lnTo>
                <a:lnTo>
                  <a:pt x="109" y="43"/>
                </a:lnTo>
                <a:lnTo>
                  <a:pt x="115" y="48"/>
                </a:lnTo>
                <a:lnTo>
                  <a:pt x="115" y="54"/>
                </a:lnTo>
                <a:lnTo>
                  <a:pt x="117" y="59"/>
                </a:lnTo>
                <a:lnTo>
                  <a:pt x="120" y="64"/>
                </a:lnTo>
                <a:lnTo>
                  <a:pt x="120" y="69"/>
                </a:lnTo>
                <a:lnTo>
                  <a:pt x="120" y="75"/>
                </a:lnTo>
                <a:lnTo>
                  <a:pt x="120" y="80"/>
                </a:lnTo>
                <a:lnTo>
                  <a:pt x="120" y="85"/>
                </a:lnTo>
                <a:lnTo>
                  <a:pt x="120" y="90"/>
                </a:lnTo>
                <a:lnTo>
                  <a:pt x="120" y="96"/>
                </a:lnTo>
                <a:lnTo>
                  <a:pt x="117" y="101"/>
                </a:lnTo>
                <a:lnTo>
                  <a:pt x="115" y="106"/>
                </a:lnTo>
                <a:lnTo>
                  <a:pt x="109" y="113"/>
                </a:lnTo>
                <a:lnTo>
                  <a:pt x="101" y="117"/>
                </a:lnTo>
                <a:lnTo>
                  <a:pt x="96" y="122"/>
                </a:lnTo>
                <a:lnTo>
                  <a:pt x="89" y="125"/>
                </a:lnTo>
                <a:lnTo>
                  <a:pt x="89" y="131"/>
                </a:lnTo>
                <a:lnTo>
                  <a:pt x="83" y="136"/>
                </a:lnTo>
                <a:lnTo>
                  <a:pt x="78" y="141"/>
                </a:lnTo>
                <a:lnTo>
                  <a:pt x="70" y="143"/>
                </a:lnTo>
                <a:lnTo>
                  <a:pt x="62" y="145"/>
                </a:lnTo>
                <a:lnTo>
                  <a:pt x="54" y="148"/>
                </a:lnTo>
                <a:lnTo>
                  <a:pt x="47" y="150"/>
                </a:lnTo>
                <a:lnTo>
                  <a:pt x="39" y="153"/>
                </a:lnTo>
                <a:lnTo>
                  <a:pt x="31" y="153"/>
                </a:lnTo>
                <a:lnTo>
                  <a:pt x="23" y="157"/>
                </a:lnTo>
                <a:lnTo>
                  <a:pt x="15" y="157"/>
                </a:lnTo>
                <a:lnTo>
                  <a:pt x="7" y="157"/>
                </a:lnTo>
                <a:lnTo>
                  <a:pt x="0" y="157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9243" name="Line 56"/>
          <p:cNvSpPr>
            <a:spLocks noChangeShapeType="1"/>
          </p:cNvSpPr>
          <p:nvPr/>
        </p:nvSpPr>
        <p:spPr bwMode="auto">
          <a:xfrm>
            <a:off x="3495675" y="2057400"/>
            <a:ext cx="0" cy="1098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9244" name="Group 57"/>
          <p:cNvGrpSpPr>
            <a:grpSpLocks/>
          </p:cNvGrpSpPr>
          <p:nvPr/>
        </p:nvGrpSpPr>
        <p:grpSpPr bwMode="auto">
          <a:xfrm>
            <a:off x="3784600" y="2089150"/>
            <a:ext cx="215900" cy="1012825"/>
            <a:chOff x="1796" y="1430"/>
            <a:chExt cx="136" cy="638"/>
          </a:xfrm>
        </p:grpSpPr>
        <p:sp>
          <p:nvSpPr>
            <p:cNvPr id="9282" name="Freeform 58"/>
            <p:cNvSpPr>
              <a:spLocks noChangeArrowheads="1"/>
            </p:cNvSpPr>
            <p:nvPr/>
          </p:nvSpPr>
          <p:spPr bwMode="auto">
            <a:xfrm>
              <a:off x="1796" y="1430"/>
              <a:ext cx="120" cy="158"/>
            </a:xfrm>
            <a:custGeom>
              <a:avLst/>
              <a:gdLst>
                <a:gd name="T0" fmla="*/ 115 w 121"/>
                <a:gd name="T1" fmla="*/ 0 h 158"/>
                <a:gd name="T2" fmla="*/ 105 w 121"/>
                <a:gd name="T3" fmla="*/ 1 h 158"/>
                <a:gd name="T4" fmla="*/ 97 w 121"/>
                <a:gd name="T5" fmla="*/ 3 h 158"/>
                <a:gd name="T6" fmla="*/ 89 w 121"/>
                <a:gd name="T7" fmla="*/ 5 h 158"/>
                <a:gd name="T8" fmla="*/ 81 w 121"/>
                <a:gd name="T9" fmla="*/ 5 h 158"/>
                <a:gd name="T10" fmla="*/ 73 w 121"/>
                <a:gd name="T11" fmla="*/ 5 h 158"/>
                <a:gd name="T12" fmla="*/ 65 w 121"/>
                <a:gd name="T13" fmla="*/ 8 h 158"/>
                <a:gd name="T14" fmla="*/ 60 w 121"/>
                <a:gd name="T15" fmla="*/ 12 h 158"/>
                <a:gd name="T16" fmla="*/ 52 w 121"/>
                <a:gd name="T17" fmla="*/ 15 h 158"/>
                <a:gd name="T18" fmla="*/ 44 w 121"/>
                <a:gd name="T19" fmla="*/ 17 h 158"/>
                <a:gd name="T20" fmla="*/ 36 w 121"/>
                <a:gd name="T21" fmla="*/ 20 h 158"/>
                <a:gd name="T22" fmla="*/ 31 w 121"/>
                <a:gd name="T23" fmla="*/ 26 h 158"/>
                <a:gd name="T24" fmla="*/ 23 w 121"/>
                <a:gd name="T25" fmla="*/ 29 h 158"/>
                <a:gd name="T26" fmla="*/ 20 w 121"/>
                <a:gd name="T27" fmla="*/ 34 h 158"/>
                <a:gd name="T28" fmla="*/ 13 w 121"/>
                <a:gd name="T29" fmla="*/ 38 h 158"/>
                <a:gd name="T30" fmla="*/ 10 w 121"/>
                <a:gd name="T31" fmla="*/ 43 h 158"/>
                <a:gd name="T32" fmla="*/ 5 w 121"/>
                <a:gd name="T33" fmla="*/ 48 h 158"/>
                <a:gd name="T34" fmla="*/ 5 w 121"/>
                <a:gd name="T35" fmla="*/ 54 h 158"/>
                <a:gd name="T36" fmla="*/ 2 w 121"/>
                <a:gd name="T37" fmla="*/ 59 h 158"/>
                <a:gd name="T38" fmla="*/ 0 w 121"/>
                <a:gd name="T39" fmla="*/ 64 h 158"/>
                <a:gd name="T40" fmla="*/ 0 w 121"/>
                <a:gd name="T41" fmla="*/ 69 h 158"/>
                <a:gd name="T42" fmla="*/ 0 w 121"/>
                <a:gd name="T43" fmla="*/ 75 h 158"/>
                <a:gd name="T44" fmla="*/ 0 w 121"/>
                <a:gd name="T45" fmla="*/ 80 h 158"/>
                <a:gd name="T46" fmla="*/ 0 w 121"/>
                <a:gd name="T47" fmla="*/ 85 h 158"/>
                <a:gd name="T48" fmla="*/ 0 w 121"/>
                <a:gd name="T49" fmla="*/ 90 h 158"/>
                <a:gd name="T50" fmla="*/ 0 w 121"/>
                <a:gd name="T51" fmla="*/ 96 h 158"/>
                <a:gd name="T52" fmla="*/ 2 w 121"/>
                <a:gd name="T53" fmla="*/ 101 h 158"/>
                <a:gd name="T54" fmla="*/ 5 w 121"/>
                <a:gd name="T55" fmla="*/ 106 h 158"/>
                <a:gd name="T56" fmla="*/ 10 w 121"/>
                <a:gd name="T57" fmla="*/ 113 h 158"/>
                <a:gd name="T58" fmla="*/ 18 w 121"/>
                <a:gd name="T59" fmla="*/ 116 h 158"/>
                <a:gd name="T60" fmla="*/ 23 w 121"/>
                <a:gd name="T61" fmla="*/ 122 h 158"/>
                <a:gd name="T62" fmla="*/ 31 w 121"/>
                <a:gd name="T63" fmla="*/ 125 h 158"/>
                <a:gd name="T64" fmla="*/ 31 w 121"/>
                <a:gd name="T65" fmla="*/ 130 h 158"/>
                <a:gd name="T66" fmla="*/ 36 w 121"/>
                <a:gd name="T67" fmla="*/ 136 h 158"/>
                <a:gd name="T68" fmla="*/ 41 w 121"/>
                <a:gd name="T69" fmla="*/ 141 h 158"/>
                <a:gd name="T70" fmla="*/ 49 w 121"/>
                <a:gd name="T71" fmla="*/ 143 h 158"/>
                <a:gd name="T72" fmla="*/ 57 w 121"/>
                <a:gd name="T73" fmla="*/ 144 h 158"/>
                <a:gd name="T74" fmla="*/ 63 w 121"/>
                <a:gd name="T75" fmla="*/ 148 h 158"/>
                <a:gd name="T76" fmla="*/ 71 w 121"/>
                <a:gd name="T77" fmla="*/ 150 h 158"/>
                <a:gd name="T78" fmla="*/ 79 w 121"/>
                <a:gd name="T79" fmla="*/ 153 h 158"/>
                <a:gd name="T80" fmla="*/ 86 w 121"/>
                <a:gd name="T81" fmla="*/ 153 h 158"/>
                <a:gd name="T82" fmla="*/ 94 w 121"/>
                <a:gd name="T83" fmla="*/ 157 h 158"/>
                <a:gd name="T84" fmla="*/ 102 w 121"/>
                <a:gd name="T85" fmla="*/ 157 h 158"/>
                <a:gd name="T86" fmla="*/ 110 w 121"/>
                <a:gd name="T87" fmla="*/ 157 h 158"/>
                <a:gd name="T88" fmla="*/ 118 w 121"/>
                <a:gd name="T89" fmla="*/ 157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117" y="0"/>
                  </a:moveTo>
                  <a:lnTo>
                    <a:pt x="107" y="1"/>
                  </a:lnTo>
                  <a:lnTo>
                    <a:pt x="99" y="3"/>
                  </a:lnTo>
                  <a:lnTo>
                    <a:pt x="91" y="5"/>
                  </a:lnTo>
                  <a:lnTo>
                    <a:pt x="83" y="5"/>
                  </a:lnTo>
                  <a:lnTo>
                    <a:pt x="75" y="5"/>
                  </a:lnTo>
                  <a:lnTo>
                    <a:pt x="67" y="8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4" y="17"/>
                  </a:lnTo>
                  <a:lnTo>
                    <a:pt x="36" y="20"/>
                  </a:lnTo>
                  <a:lnTo>
                    <a:pt x="31" y="26"/>
                  </a:lnTo>
                  <a:lnTo>
                    <a:pt x="23" y="29"/>
                  </a:lnTo>
                  <a:lnTo>
                    <a:pt x="20" y="34"/>
                  </a:lnTo>
                  <a:lnTo>
                    <a:pt x="13" y="38"/>
                  </a:lnTo>
                  <a:lnTo>
                    <a:pt x="10" y="43"/>
                  </a:lnTo>
                  <a:lnTo>
                    <a:pt x="5" y="48"/>
                  </a:lnTo>
                  <a:lnTo>
                    <a:pt x="5" y="54"/>
                  </a:lnTo>
                  <a:lnTo>
                    <a:pt x="2" y="59"/>
                  </a:lnTo>
                  <a:lnTo>
                    <a:pt x="0" y="64"/>
                  </a:lnTo>
                  <a:lnTo>
                    <a:pt x="0" y="69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2" y="101"/>
                  </a:lnTo>
                  <a:lnTo>
                    <a:pt x="5" y="106"/>
                  </a:lnTo>
                  <a:lnTo>
                    <a:pt x="10" y="113"/>
                  </a:lnTo>
                  <a:lnTo>
                    <a:pt x="18" y="116"/>
                  </a:lnTo>
                  <a:lnTo>
                    <a:pt x="23" y="122"/>
                  </a:lnTo>
                  <a:lnTo>
                    <a:pt x="31" y="125"/>
                  </a:lnTo>
                  <a:lnTo>
                    <a:pt x="31" y="130"/>
                  </a:lnTo>
                  <a:lnTo>
                    <a:pt x="36" y="136"/>
                  </a:lnTo>
                  <a:lnTo>
                    <a:pt x="41" y="141"/>
                  </a:lnTo>
                  <a:lnTo>
                    <a:pt x="49" y="143"/>
                  </a:lnTo>
                  <a:lnTo>
                    <a:pt x="57" y="144"/>
                  </a:lnTo>
                  <a:lnTo>
                    <a:pt x="65" y="148"/>
                  </a:lnTo>
                  <a:lnTo>
                    <a:pt x="73" y="150"/>
                  </a:lnTo>
                  <a:lnTo>
                    <a:pt x="81" y="153"/>
                  </a:lnTo>
                  <a:lnTo>
                    <a:pt x="88" y="153"/>
                  </a:lnTo>
                  <a:lnTo>
                    <a:pt x="96" y="157"/>
                  </a:lnTo>
                  <a:lnTo>
                    <a:pt x="104" y="157"/>
                  </a:lnTo>
                  <a:lnTo>
                    <a:pt x="112" y="157"/>
                  </a:lnTo>
                  <a:lnTo>
                    <a:pt x="120" y="157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83" name="Freeform 59"/>
            <p:cNvSpPr>
              <a:spLocks noChangeArrowheads="1"/>
            </p:cNvSpPr>
            <p:nvPr/>
          </p:nvSpPr>
          <p:spPr bwMode="auto">
            <a:xfrm>
              <a:off x="1804" y="1590"/>
              <a:ext cx="120" cy="158"/>
            </a:xfrm>
            <a:custGeom>
              <a:avLst/>
              <a:gdLst>
                <a:gd name="T0" fmla="*/ 115 w 121"/>
                <a:gd name="T1" fmla="*/ 0 h 158"/>
                <a:gd name="T2" fmla="*/ 105 w 121"/>
                <a:gd name="T3" fmla="*/ 1 h 158"/>
                <a:gd name="T4" fmla="*/ 97 w 121"/>
                <a:gd name="T5" fmla="*/ 3 h 158"/>
                <a:gd name="T6" fmla="*/ 89 w 121"/>
                <a:gd name="T7" fmla="*/ 5 h 158"/>
                <a:gd name="T8" fmla="*/ 81 w 121"/>
                <a:gd name="T9" fmla="*/ 5 h 158"/>
                <a:gd name="T10" fmla="*/ 73 w 121"/>
                <a:gd name="T11" fmla="*/ 5 h 158"/>
                <a:gd name="T12" fmla="*/ 65 w 121"/>
                <a:gd name="T13" fmla="*/ 8 h 158"/>
                <a:gd name="T14" fmla="*/ 60 w 121"/>
                <a:gd name="T15" fmla="*/ 12 h 158"/>
                <a:gd name="T16" fmla="*/ 52 w 121"/>
                <a:gd name="T17" fmla="*/ 15 h 158"/>
                <a:gd name="T18" fmla="*/ 44 w 121"/>
                <a:gd name="T19" fmla="*/ 17 h 158"/>
                <a:gd name="T20" fmla="*/ 36 w 121"/>
                <a:gd name="T21" fmla="*/ 20 h 158"/>
                <a:gd name="T22" fmla="*/ 31 w 121"/>
                <a:gd name="T23" fmla="*/ 26 h 158"/>
                <a:gd name="T24" fmla="*/ 23 w 121"/>
                <a:gd name="T25" fmla="*/ 29 h 158"/>
                <a:gd name="T26" fmla="*/ 20 w 121"/>
                <a:gd name="T27" fmla="*/ 34 h 158"/>
                <a:gd name="T28" fmla="*/ 13 w 121"/>
                <a:gd name="T29" fmla="*/ 38 h 158"/>
                <a:gd name="T30" fmla="*/ 10 w 121"/>
                <a:gd name="T31" fmla="*/ 43 h 158"/>
                <a:gd name="T32" fmla="*/ 5 w 121"/>
                <a:gd name="T33" fmla="*/ 48 h 158"/>
                <a:gd name="T34" fmla="*/ 5 w 121"/>
                <a:gd name="T35" fmla="*/ 54 h 158"/>
                <a:gd name="T36" fmla="*/ 2 w 121"/>
                <a:gd name="T37" fmla="*/ 59 h 158"/>
                <a:gd name="T38" fmla="*/ 0 w 121"/>
                <a:gd name="T39" fmla="*/ 64 h 158"/>
                <a:gd name="T40" fmla="*/ 0 w 121"/>
                <a:gd name="T41" fmla="*/ 69 h 158"/>
                <a:gd name="T42" fmla="*/ 0 w 121"/>
                <a:gd name="T43" fmla="*/ 75 h 158"/>
                <a:gd name="T44" fmla="*/ 0 w 121"/>
                <a:gd name="T45" fmla="*/ 80 h 158"/>
                <a:gd name="T46" fmla="*/ 0 w 121"/>
                <a:gd name="T47" fmla="*/ 85 h 158"/>
                <a:gd name="T48" fmla="*/ 0 w 121"/>
                <a:gd name="T49" fmla="*/ 90 h 158"/>
                <a:gd name="T50" fmla="*/ 0 w 121"/>
                <a:gd name="T51" fmla="*/ 96 h 158"/>
                <a:gd name="T52" fmla="*/ 2 w 121"/>
                <a:gd name="T53" fmla="*/ 101 h 158"/>
                <a:gd name="T54" fmla="*/ 5 w 121"/>
                <a:gd name="T55" fmla="*/ 106 h 158"/>
                <a:gd name="T56" fmla="*/ 10 w 121"/>
                <a:gd name="T57" fmla="*/ 113 h 158"/>
                <a:gd name="T58" fmla="*/ 18 w 121"/>
                <a:gd name="T59" fmla="*/ 116 h 158"/>
                <a:gd name="T60" fmla="*/ 23 w 121"/>
                <a:gd name="T61" fmla="*/ 122 h 158"/>
                <a:gd name="T62" fmla="*/ 31 w 121"/>
                <a:gd name="T63" fmla="*/ 125 h 158"/>
                <a:gd name="T64" fmla="*/ 31 w 121"/>
                <a:gd name="T65" fmla="*/ 130 h 158"/>
                <a:gd name="T66" fmla="*/ 36 w 121"/>
                <a:gd name="T67" fmla="*/ 136 h 158"/>
                <a:gd name="T68" fmla="*/ 41 w 121"/>
                <a:gd name="T69" fmla="*/ 141 h 158"/>
                <a:gd name="T70" fmla="*/ 49 w 121"/>
                <a:gd name="T71" fmla="*/ 143 h 158"/>
                <a:gd name="T72" fmla="*/ 57 w 121"/>
                <a:gd name="T73" fmla="*/ 144 h 158"/>
                <a:gd name="T74" fmla="*/ 63 w 121"/>
                <a:gd name="T75" fmla="*/ 148 h 158"/>
                <a:gd name="T76" fmla="*/ 71 w 121"/>
                <a:gd name="T77" fmla="*/ 150 h 158"/>
                <a:gd name="T78" fmla="*/ 79 w 121"/>
                <a:gd name="T79" fmla="*/ 153 h 158"/>
                <a:gd name="T80" fmla="*/ 86 w 121"/>
                <a:gd name="T81" fmla="*/ 153 h 158"/>
                <a:gd name="T82" fmla="*/ 94 w 121"/>
                <a:gd name="T83" fmla="*/ 157 h 158"/>
                <a:gd name="T84" fmla="*/ 102 w 121"/>
                <a:gd name="T85" fmla="*/ 157 h 158"/>
                <a:gd name="T86" fmla="*/ 110 w 121"/>
                <a:gd name="T87" fmla="*/ 157 h 158"/>
                <a:gd name="T88" fmla="*/ 118 w 121"/>
                <a:gd name="T89" fmla="*/ 157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117" y="0"/>
                  </a:moveTo>
                  <a:lnTo>
                    <a:pt x="107" y="1"/>
                  </a:lnTo>
                  <a:lnTo>
                    <a:pt x="99" y="3"/>
                  </a:lnTo>
                  <a:lnTo>
                    <a:pt x="91" y="5"/>
                  </a:lnTo>
                  <a:lnTo>
                    <a:pt x="83" y="5"/>
                  </a:lnTo>
                  <a:lnTo>
                    <a:pt x="75" y="5"/>
                  </a:lnTo>
                  <a:lnTo>
                    <a:pt x="67" y="8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4" y="17"/>
                  </a:lnTo>
                  <a:lnTo>
                    <a:pt x="36" y="20"/>
                  </a:lnTo>
                  <a:lnTo>
                    <a:pt x="31" y="26"/>
                  </a:lnTo>
                  <a:lnTo>
                    <a:pt x="23" y="29"/>
                  </a:lnTo>
                  <a:lnTo>
                    <a:pt x="20" y="34"/>
                  </a:lnTo>
                  <a:lnTo>
                    <a:pt x="13" y="38"/>
                  </a:lnTo>
                  <a:lnTo>
                    <a:pt x="10" y="43"/>
                  </a:lnTo>
                  <a:lnTo>
                    <a:pt x="5" y="48"/>
                  </a:lnTo>
                  <a:lnTo>
                    <a:pt x="5" y="54"/>
                  </a:lnTo>
                  <a:lnTo>
                    <a:pt x="2" y="59"/>
                  </a:lnTo>
                  <a:lnTo>
                    <a:pt x="0" y="64"/>
                  </a:lnTo>
                  <a:lnTo>
                    <a:pt x="0" y="69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2" y="101"/>
                  </a:lnTo>
                  <a:lnTo>
                    <a:pt x="5" y="106"/>
                  </a:lnTo>
                  <a:lnTo>
                    <a:pt x="10" y="113"/>
                  </a:lnTo>
                  <a:lnTo>
                    <a:pt x="18" y="116"/>
                  </a:lnTo>
                  <a:lnTo>
                    <a:pt x="23" y="122"/>
                  </a:lnTo>
                  <a:lnTo>
                    <a:pt x="31" y="125"/>
                  </a:lnTo>
                  <a:lnTo>
                    <a:pt x="31" y="130"/>
                  </a:lnTo>
                  <a:lnTo>
                    <a:pt x="36" y="136"/>
                  </a:lnTo>
                  <a:lnTo>
                    <a:pt x="41" y="141"/>
                  </a:lnTo>
                  <a:lnTo>
                    <a:pt x="49" y="143"/>
                  </a:lnTo>
                  <a:lnTo>
                    <a:pt x="57" y="144"/>
                  </a:lnTo>
                  <a:lnTo>
                    <a:pt x="65" y="148"/>
                  </a:lnTo>
                  <a:lnTo>
                    <a:pt x="73" y="150"/>
                  </a:lnTo>
                  <a:lnTo>
                    <a:pt x="81" y="153"/>
                  </a:lnTo>
                  <a:lnTo>
                    <a:pt x="88" y="153"/>
                  </a:lnTo>
                  <a:lnTo>
                    <a:pt x="96" y="157"/>
                  </a:lnTo>
                  <a:lnTo>
                    <a:pt x="104" y="157"/>
                  </a:lnTo>
                  <a:lnTo>
                    <a:pt x="112" y="157"/>
                  </a:lnTo>
                  <a:lnTo>
                    <a:pt x="120" y="157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84" name="Freeform 60"/>
            <p:cNvSpPr>
              <a:spLocks noChangeArrowheads="1"/>
            </p:cNvSpPr>
            <p:nvPr/>
          </p:nvSpPr>
          <p:spPr bwMode="auto">
            <a:xfrm>
              <a:off x="1804" y="1750"/>
              <a:ext cx="120" cy="158"/>
            </a:xfrm>
            <a:custGeom>
              <a:avLst/>
              <a:gdLst>
                <a:gd name="T0" fmla="*/ 115 w 121"/>
                <a:gd name="T1" fmla="*/ 0 h 158"/>
                <a:gd name="T2" fmla="*/ 105 w 121"/>
                <a:gd name="T3" fmla="*/ 1 h 158"/>
                <a:gd name="T4" fmla="*/ 97 w 121"/>
                <a:gd name="T5" fmla="*/ 3 h 158"/>
                <a:gd name="T6" fmla="*/ 89 w 121"/>
                <a:gd name="T7" fmla="*/ 5 h 158"/>
                <a:gd name="T8" fmla="*/ 81 w 121"/>
                <a:gd name="T9" fmla="*/ 5 h 158"/>
                <a:gd name="T10" fmla="*/ 73 w 121"/>
                <a:gd name="T11" fmla="*/ 5 h 158"/>
                <a:gd name="T12" fmla="*/ 65 w 121"/>
                <a:gd name="T13" fmla="*/ 8 h 158"/>
                <a:gd name="T14" fmla="*/ 60 w 121"/>
                <a:gd name="T15" fmla="*/ 12 h 158"/>
                <a:gd name="T16" fmla="*/ 52 w 121"/>
                <a:gd name="T17" fmla="*/ 15 h 158"/>
                <a:gd name="T18" fmla="*/ 44 w 121"/>
                <a:gd name="T19" fmla="*/ 17 h 158"/>
                <a:gd name="T20" fmla="*/ 36 w 121"/>
                <a:gd name="T21" fmla="*/ 20 h 158"/>
                <a:gd name="T22" fmla="*/ 31 w 121"/>
                <a:gd name="T23" fmla="*/ 26 h 158"/>
                <a:gd name="T24" fmla="*/ 23 w 121"/>
                <a:gd name="T25" fmla="*/ 29 h 158"/>
                <a:gd name="T26" fmla="*/ 20 w 121"/>
                <a:gd name="T27" fmla="*/ 34 h 158"/>
                <a:gd name="T28" fmla="*/ 13 w 121"/>
                <a:gd name="T29" fmla="*/ 38 h 158"/>
                <a:gd name="T30" fmla="*/ 10 w 121"/>
                <a:gd name="T31" fmla="*/ 43 h 158"/>
                <a:gd name="T32" fmla="*/ 5 w 121"/>
                <a:gd name="T33" fmla="*/ 48 h 158"/>
                <a:gd name="T34" fmla="*/ 5 w 121"/>
                <a:gd name="T35" fmla="*/ 54 h 158"/>
                <a:gd name="T36" fmla="*/ 2 w 121"/>
                <a:gd name="T37" fmla="*/ 59 h 158"/>
                <a:gd name="T38" fmla="*/ 0 w 121"/>
                <a:gd name="T39" fmla="*/ 64 h 158"/>
                <a:gd name="T40" fmla="*/ 0 w 121"/>
                <a:gd name="T41" fmla="*/ 69 h 158"/>
                <a:gd name="T42" fmla="*/ 0 w 121"/>
                <a:gd name="T43" fmla="*/ 75 h 158"/>
                <a:gd name="T44" fmla="*/ 0 w 121"/>
                <a:gd name="T45" fmla="*/ 80 h 158"/>
                <a:gd name="T46" fmla="*/ 0 w 121"/>
                <a:gd name="T47" fmla="*/ 85 h 158"/>
                <a:gd name="T48" fmla="*/ 0 w 121"/>
                <a:gd name="T49" fmla="*/ 90 h 158"/>
                <a:gd name="T50" fmla="*/ 0 w 121"/>
                <a:gd name="T51" fmla="*/ 96 h 158"/>
                <a:gd name="T52" fmla="*/ 2 w 121"/>
                <a:gd name="T53" fmla="*/ 101 h 158"/>
                <a:gd name="T54" fmla="*/ 5 w 121"/>
                <a:gd name="T55" fmla="*/ 106 h 158"/>
                <a:gd name="T56" fmla="*/ 10 w 121"/>
                <a:gd name="T57" fmla="*/ 113 h 158"/>
                <a:gd name="T58" fmla="*/ 18 w 121"/>
                <a:gd name="T59" fmla="*/ 116 h 158"/>
                <a:gd name="T60" fmla="*/ 23 w 121"/>
                <a:gd name="T61" fmla="*/ 122 h 158"/>
                <a:gd name="T62" fmla="*/ 31 w 121"/>
                <a:gd name="T63" fmla="*/ 125 h 158"/>
                <a:gd name="T64" fmla="*/ 31 w 121"/>
                <a:gd name="T65" fmla="*/ 130 h 158"/>
                <a:gd name="T66" fmla="*/ 36 w 121"/>
                <a:gd name="T67" fmla="*/ 136 h 158"/>
                <a:gd name="T68" fmla="*/ 41 w 121"/>
                <a:gd name="T69" fmla="*/ 141 h 158"/>
                <a:gd name="T70" fmla="*/ 49 w 121"/>
                <a:gd name="T71" fmla="*/ 143 h 158"/>
                <a:gd name="T72" fmla="*/ 57 w 121"/>
                <a:gd name="T73" fmla="*/ 144 h 158"/>
                <a:gd name="T74" fmla="*/ 63 w 121"/>
                <a:gd name="T75" fmla="*/ 148 h 158"/>
                <a:gd name="T76" fmla="*/ 71 w 121"/>
                <a:gd name="T77" fmla="*/ 150 h 158"/>
                <a:gd name="T78" fmla="*/ 79 w 121"/>
                <a:gd name="T79" fmla="*/ 153 h 158"/>
                <a:gd name="T80" fmla="*/ 86 w 121"/>
                <a:gd name="T81" fmla="*/ 153 h 158"/>
                <a:gd name="T82" fmla="*/ 94 w 121"/>
                <a:gd name="T83" fmla="*/ 157 h 158"/>
                <a:gd name="T84" fmla="*/ 102 w 121"/>
                <a:gd name="T85" fmla="*/ 157 h 158"/>
                <a:gd name="T86" fmla="*/ 110 w 121"/>
                <a:gd name="T87" fmla="*/ 157 h 158"/>
                <a:gd name="T88" fmla="*/ 118 w 121"/>
                <a:gd name="T89" fmla="*/ 157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117" y="0"/>
                  </a:moveTo>
                  <a:lnTo>
                    <a:pt x="107" y="1"/>
                  </a:lnTo>
                  <a:lnTo>
                    <a:pt x="99" y="3"/>
                  </a:lnTo>
                  <a:lnTo>
                    <a:pt x="91" y="5"/>
                  </a:lnTo>
                  <a:lnTo>
                    <a:pt x="83" y="5"/>
                  </a:lnTo>
                  <a:lnTo>
                    <a:pt x="75" y="5"/>
                  </a:lnTo>
                  <a:lnTo>
                    <a:pt x="67" y="8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4" y="17"/>
                  </a:lnTo>
                  <a:lnTo>
                    <a:pt x="36" y="20"/>
                  </a:lnTo>
                  <a:lnTo>
                    <a:pt x="31" y="26"/>
                  </a:lnTo>
                  <a:lnTo>
                    <a:pt x="23" y="29"/>
                  </a:lnTo>
                  <a:lnTo>
                    <a:pt x="20" y="34"/>
                  </a:lnTo>
                  <a:lnTo>
                    <a:pt x="13" y="38"/>
                  </a:lnTo>
                  <a:lnTo>
                    <a:pt x="10" y="43"/>
                  </a:lnTo>
                  <a:lnTo>
                    <a:pt x="5" y="48"/>
                  </a:lnTo>
                  <a:lnTo>
                    <a:pt x="5" y="54"/>
                  </a:lnTo>
                  <a:lnTo>
                    <a:pt x="2" y="59"/>
                  </a:lnTo>
                  <a:lnTo>
                    <a:pt x="0" y="64"/>
                  </a:lnTo>
                  <a:lnTo>
                    <a:pt x="0" y="69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2" y="101"/>
                  </a:lnTo>
                  <a:lnTo>
                    <a:pt x="5" y="106"/>
                  </a:lnTo>
                  <a:lnTo>
                    <a:pt x="10" y="113"/>
                  </a:lnTo>
                  <a:lnTo>
                    <a:pt x="18" y="116"/>
                  </a:lnTo>
                  <a:lnTo>
                    <a:pt x="23" y="122"/>
                  </a:lnTo>
                  <a:lnTo>
                    <a:pt x="31" y="125"/>
                  </a:lnTo>
                  <a:lnTo>
                    <a:pt x="31" y="130"/>
                  </a:lnTo>
                  <a:lnTo>
                    <a:pt x="36" y="136"/>
                  </a:lnTo>
                  <a:lnTo>
                    <a:pt x="41" y="141"/>
                  </a:lnTo>
                  <a:lnTo>
                    <a:pt x="49" y="143"/>
                  </a:lnTo>
                  <a:lnTo>
                    <a:pt x="57" y="144"/>
                  </a:lnTo>
                  <a:lnTo>
                    <a:pt x="65" y="148"/>
                  </a:lnTo>
                  <a:lnTo>
                    <a:pt x="73" y="150"/>
                  </a:lnTo>
                  <a:lnTo>
                    <a:pt x="81" y="153"/>
                  </a:lnTo>
                  <a:lnTo>
                    <a:pt x="88" y="153"/>
                  </a:lnTo>
                  <a:lnTo>
                    <a:pt x="96" y="157"/>
                  </a:lnTo>
                  <a:lnTo>
                    <a:pt x="104" y="157"/>
                  </a:lnTo>
                  <a:lnTo>
                    <a:pt x="112" y="157"/>
                  </a:lnTo>
                  <a:lnTo>
                    <a:pt x="120" y="157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85" name="Freeform 61"/>
            <p:cNvSpPr>
              <a:spLocks noChangeArrowheads="1"/>
            </p:cNvSpPr>
            <p:nvPr/>
          </p:nvSpPr>
          <p:spPr bwMode="auto">
            <a:xfrm>
              <a:off x="1812" y="1910"/>
              <a:ext cx="120" cy="158"/>
            </a:xfrm>
            <a:custGeom>
              <a:avLst/>
              <a:gdLst>
                <a:gd name="T0" fmla="*/ 115 w 121"/>
                <a:gd name="T1" fmla="*/ 0 h 158"/>
                <a:gd name="T2" fmla="*/ 105 w 121"/>
                <a:gd name="T3" fmla="*/ 1 h 158"/>
                <a:gd name="T4" fmla="*/ 97 w 121"/>
                <a:gd name="T5" fmla="*/ 3 h 158"/>
                <a:gd name="T6" fmla="*/ 89 w 121"/>
                <a:gd name="T7" fmla="*/ 5 h 158"/>
                <a:gd name="T8" fmla="*/ 81 w 121"/>
                <a:gd name="T9" fmla="*/ 5 h 158"/>
                <a:gd name="T10" fmla="*/ 73 w 121"/>
                <a:gd name="T11" fmla="*/ 5 h 158"/>
                <a:gd name="T12" fmla="*/ 65 w 121"/>
                <a:gd name="T13" fmla="*/ 8 h 158"/>
                <a:gd name="T14" fmla="*/ 60 w 121"/>
                <a:gd name="T15" fmla="*/ 12 h 158"/>
                <a:gd name="T16" fmla="*/ 52 w 121"/>
                <a:gd name="T17" fmla="*/ 15 h 158"/>
                <a:gd name="T18" fmla="*/ 44 w 121"/>
                <a:gd name="T19" fmla="*/ 17 h 158"/>
                <a:gd name="T20" fmla="*/ 36 w 121"/>
                <a:gd name="T21" fmla="*/ 20 h 158"/>
                <a:gd name="T22" fmla="*/ 31 w 121"/>
                <a:gd name="T23" fmla="*/ 26 h 158"/>
                <a:gd name="T24" fmla="*/ 23 w 121"/>
                <a:gd name="T25" fmla="*/ 29 h 158"/>
                <a:gd name="T26" fmla="*/ 20 w 121"/>
                <a:gd name="T27" fmla="*/ 34 h 158"/>
                <a:gd name="T28" fmla="*/ 13 w 121"/>
                <a:gd name="T29" fmla="*/ 38 h 158"/>
                <a:gd name="T30" fmla="*/ 10 w 121"/>
                <a:gd name="T31" fmla="*/ 43 h 158"/>
                <a:gd name="T32" fmla="*/ 5 w 121"/>
                <a:gd name="T33" fmla="*/ 48 h 158"/>
                <a:gd name="T34" fmla="*/ 5 w 121"/>
                <a:gd name="T35" fmla="*/ 54 h 158"/>
                <a:gd name="T36" fmla="*/ 2 w 121"/>
                <a:gd name="T37" fmla="*/ 59 h 158"/>
                <a:gd name="T38" fmla="*/ 0 w 121"/>
                <a:gd name="T39" fmla="*/ 64 h 158"/>
                <a:gd name="T40" fmla="*/ 0 w 121"/>
                <a:gd name="T41" fmla="*/ 69 h 158"/>
                <a:gd name="T42" fmla="*/ 0 w 121"/>
                <a:gd name="T43" fmla="*/ 75 h 158"/>
                <a:gd name="T44" fmla="*/ 0 w 121"/>
                <a:gd name="T45" fmla="*/ 80 h 158"/>
                <a:gd name="T46" fmla="*/ 0 w 121"/>
                <a:gd name="T47" fmla="*/ 85 h 158"/>
                <a:gd name="T48" fmla="*/ 0 w 121"/>
                <a:gd name="T49" fmla="*/ 90 h 158"/>
                <a:gd name="T50" fmla="*/ 0 w 121"/>
                <a:gd name="T51" fmla="*/ 96 h 158"/>
                <a:gd name="T52" fmla="*/ 2 w 121"/>
                <a:gd name="T53" fmla="*/ 101 h 158"/>
                <a:gd name="T54" fmla="*/ 5 w 121"/>
                <a:gd name="T55" fmla="*/ 106 h 158"/>
                <a:gd name="T56" fmla="*/ 10 w 121"/>
                <a:gd name="T57" fmla="*/ 113 h 158"/>
                <a:gd name="T58" fmla="*/ 18 w 121"/>
                <a:gd name="T59" fmla="*/ 116 h 158"/>
                <a:gd name="T60" fmla="*/ 23 w 121"/>
                <a:gd name="T61" fmla="*/ 122 h 158"/>
                <a:gd name="T62" fmla="*/ 31 w 121"/>
                <a:gd name="T63" fmla="*/ 125 h 158"/>
                <a:gd name="T64" fmla="*/ 31 w 121"/>
                <a:gd name="T65" fmla="*/ 130 h 158"/>
                <a:gd name="T66" fmla="*/ 36 w 121"/>
                <a:gd name="T67" fmla="*/ 136 h 158"/>
                <a:gd name="T68" fmla="*/ 41 w 121"/>
                <a:gd name="T69" fmla="*/ 141 h 158"/>
                <a:gd name="T70" fmla="*/ 49 w 121"/>
                <a:gd name="T71" fmla="*/ 143 h 158"/>
                <a:gd name="T72" fmla="*/ 57 w 121"/>
                <a:gd name="T73" fmla="*/ 144 h 158"/>
                <a:gd name="T74" fmla="*/ 63 w 121"/>
                <a:gd name="T75" fmla="*/ 148 h 158"/>
                <a:gd name="T76" fmla="*/ 71 w 121"/>
                <a:gd name="T77" fmla="*/ 150 h 158"/>
                <a:gd name="T78" fmla="*/ 79 w 121"/>
                <a:gd name="T79" fmla="*/ 153 h 158"/>
                <a:gd name="T80" fmla="*/ 86 w 121"/>
                <a:gd name="T81" fmla="*/ 153 h 158"/>
                <a:gd name="T82" fmla="*/ 94 w 121"/>
                <a:gd name="T83" fmla="*/ 157 h 158"/>
                <a:gd name="T84" fmla="*/ 102 w 121"/>
                <a:gd name="T85" fmla="*/ 157 h 158"/>
                <a:gd name="T86" fmla="*/ 110 w 121"/>
                <a:gd name="T87" fmla="*/ 157 h 158"/>
                <a:gd name="T88" fmla="*/ 118 w 121"/>
                <a:gd name="T89" fmla="*/ 157 h 1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158"/>
                <a:gd name="T137" fmla="*/ 121 w 121"/>
                <a:gd name="T138" fmla="*/ 158 h 1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158">
                  <a:moveTo>
                    <a:pt x="117" y="0"/>
                  </a:moveTo>
                  <a:lnTo>
                    <a:pt x="107" y="1"/>
                  </a:lnTo>
                  <a:lnTo>
                    <a:pt x="99" y="3"/>
                  </a:lnTo>
                  <a:lnTo>
                    <a:pt x="91" y="5"/>
                  </a:lnTo>
                  <a:lnTo>
                    <a:pt x="83" y="5"/>
                  </a:lnTo>
                  <a:lnTo>
                    <a:pt x="75" y="5"/>
                  </a:lnTo>
                  <a:lnTo>
                    <a:pt x="67" y="8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4" y="17"/>
                  </a:lnTo>
                  <a:lnTo>
                    <a:pt x="36" y="20"/>
                  </a:lnTo>
                  <a:lnTo>
                    <a:pt x="31" y="26"/>
                  </a:lnTo>
                  <a:lnTo>
                    <a:pt x="23" y="29"/>
                  </a:lnTo>
                  <a:lnTo>
                    <a:pt x="20" y="34"/>
                  </a:lnTo>
                  <a:lnTo>
                    <a:pt x="13" y="38"/>
                  </a:lnTo>
                  <a:lnTo>
                    <a:pt x="10" y="43"/>
                  </a:lnTo>
                  <a:lnTo>
                    <a:pt x="5" y="48"/>
                  </a:lnTo>
                  <a:lnTo>
                    <a:pt x="5" y="54"/>
                  </a:lnTo>
                  <a:lnTo>
                    <a:pt x="2" y="59"/>
                  </a:lnTo>
                  <a:lnTo>
                    <a:pt x="0" y="64"/>
                  </a:lnTo>
                  <a:lnTo>
                    <a:pt x="0" y="69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2" y="101"/>
                  </a:lnTo>
                  <a:lnTo>
                    <a:pt x="5" y="106"/>
                  </a:lnTo>
                  <a:lnTo>
                    <a:pt x="10" y="113"/>
                  </a:lnTo>
                  <a:lnTo>
                    <a:pt x="18" y="116"/>
                  </a:lnTo>
                  <a:lnTo>
                    <a:pt x="23" y="122"/>
                  </a:lnTo>
                  <a:lnTo>
                    <a:pt x="31" y="125"/>
                  </a:lnTo>
                  <a:lnTo>
                    <a:pt x="31" y="130"/>
                  </a:lnTo>
                  <a:lnTo>
                    <a:pt x="36" y="136"/>
                  </a:lnTo>
                  <a:lnTo>
                    <a:pt x="41" y="141"/>
                  </a:lnTo>
                  <a:lnTo>
                    <a:pt x="49" y="143"/>
                  </a:lnTo>
                  <a:lnTo>
                    <a:pt x="57" y="144"/>
                  </a:lnTo>
                  <a:lnTo>
                    <a:pt x="65" y="148"/>
                  </a:lnTo>
                  <a:lnTo>
                    <a:pt x="73" y="150"/>
                  </a:lnTo>
                  <a:lnTo>
                    <a:pt x="81" y="153"/>
                  </a:lnTo>
                  <a:lnTo>
                    <a:pt x="88" y="153"/>
                  </a:lnTo>
                  <a:lnTo>
                    <a:pt x="96" y="157"/>
                  </a:lnTo>
                  <a:lnTo>
                    <a:pt x="104" y="157"/>
                  </a:lnTo>
                  <a:lnTo>
                    <a:pt x="112" y="157"/>
                  </a:lnTo>
                  <a:lnTo>
                    <a:pt x="120" y="157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245" name="Line 62"/>
          <p:cNvSpPr>
            <a:spLocks noChangeShapeType="1"/>
          </p:cNvSpPr>
          <p:nvPr/>
        </p:nvSpPr>
        <p:spPr bwMode="auto">
          <a:xfrm>
            <a:off x="3667125" y="2060575"/>
            <a:ext cx="0" cy="1098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9246" name="Group 63"/>
          <p:cNvGrpSpPr>
            <a:grpSpLocks/>
          </p:cNvGrpSpPr>
          <p:nvPr/>
        </p:nvGrpSpPr>
        <p:grpSpPr bwMode="auto">
          <a:xfrm>
            <a:off x="4857750" y="2254250"/>
            <a:ext cx="247650" cy="654050"/>
            <a:chOff x="2472" y="1534"/>
            <a:chExt cx="156" cy="412"/>
          </a:xfrm>
        </p:grpSpPr>
        <p:sp>
          <p:nvSpPr>
            <p:cNvPr id="9275" name="Line 64"/>
            <p:cNvSpPr>
              <a:spLocks noChangeShapeType="1"/>
            </p:cNvSpPr>
            <p:nvPr/>
          </p:nvSpPr>
          <p:spPr bwMode="auto">
            <a:xfrm flipH="1" flipV="1">
              <a:off x="2476" y="1576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76" name="Line 65"/>
            <p:cNvSpPr>
              <a:spLocks noChangeShapeType="1"/>
            </p:cNvSpPr>
            <p:nvPr/>
          </p:nvSpPr>
          <p:spPr bwMode="auto">
            <a:xfrm flipH="1" flipV="1">
              <a:off x="2474" y="1709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77" name="Line 66"/>
            <p:cNvSpPr>
              <a:spLocks noChangeShapeType="1"/>
            </p:cNvSpPr>
            <p:nvPr/>
          </p:nvSpPr>
          <p:spPr bwMode="auto">
            <a:xfrm flipH="1" flipV="1">
              <a:off x="2472" y="1843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78" name="Line 67"/>
            <p:cNvSpPr>
              <a:spLocks noChangeShapeType="1"/>
            </p:cNvSpPr>
            <p:nvPr/>
          </p:nvSpPr>
          <p:spPr bwMode="auto">
            <a:xfrm flipV="1">
              <a:off x="2472" y="1774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79" name="Line 68"/>
            <p:cNvSpPr>
              <a:spLocks noChangeShapeType="1"/>
            </p:cNvSpPr>
            <p:nvPr/>
          </p:nvSpPr>
          <p:spPr bwMode="auto">
            <a:xfrm flipV="1">
              <a:off x="2476" y="1639"/>
              <a:ext cx="151" cy="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80" name="Line 69"/>
            <p:cNvSpPr>
              <a:spLocks noChangeShapeType="1"/>
            </p:cNvSpPr>
            <p:nvPr/>
          </p:nvSpPr>
          <p:spPr bwMode="auto">
            <a:xfrm flipV="1">
              <a:off x="2478" y="1534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81" name="Line 70"/>
            <p:cNvSpPr>
              <a:spLocks noChangeShapeType="1"/>
            </p:cNvSpPr>
            <p:nvPr/>
          </p:nvSpPr>
          <p:spPr bwMode="auto">
            <a:xfrm flipV="1">
              <a:off x="2550" y="1915"/>
              <a:ext cx="75" cy="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247" name="Line 71"/>
          <p:cNvSpPr>
            <a:spLocks noChangeShapeType="1"/>
          </p:cNvSpPr>
          <p:nvPr/>
        </p:nvSpPr>
        <p:spPr bwMode="auto">
          <a:xfrm>
            <a:off x="4003675" y="3101975"/>
            <a:ext cx="1016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48" name="Line 72"/>
          <p:cNvSpPr>
            <a:spLocks noChangeShapeType="1"/>
          </p:cNvSpPr>
          <p:nvPr/>
        </p:nvSpPr>
        <p:spPr bwMode="auto">
          <a:xfrm>
            <a:off x="3975100" y="2089150"/>
            <a:ext cx="10001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49" name="Line 73"/>
          <p:cNvSpPr>
            <a:spLocks noChangeShapeType="1"/>
          </p:cNvSpPr>
          <p:nvPr/>
        </p:nvSpPr>
        <p:spPr bwMode="auto">
          <a:xfrm>
            <a:off x="5019675" y="2895600"/>
            <a:ext cx="0" cy="2063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50" name="Line 74"/>
          <p:cNvSpPr>
            <a:spLocks noChangeShapeType="1"/>
          </p:cNvSpPr>
          <p:nvPr/>
        </p:nvSpPr>
        <p:spPr bwMode="auto">
          <a:xfrm>
            <a:off x="4994275" y="2060575"/>
            <a:ext cx="0" cy="2063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51" name="Line 75"/>
          <p:cNvSpPr>
            <a:spLocks noChangeShapeType="1"/>
          </p:cNvSpPr>
          <p:nvPr/>
        </p:nvSpPr>
        <p:spPr bwMode="auto">
          <a:xfrm flipH="1" flipV="1">
            <a:off x="3165475" y="5778500"/>
            <a:ext cx="6572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9252" name="Group 76"/>
          <p:cNvGrpSpPr>
            <a:grpSpLocks/>
          </p:cNvGrpSpPr>
          <p:nvPr/>
        </p:nvGrpSpPr>
        <p:grpSpPr bwMode="auto">
          <a:xfrm>
            <a:off x="3575050" y="4892675"/>
            <a:ext cx="482600" cy="901700"/>
            <a:chOff x="1664" y="3196"/>
            <a:chExt cx="304" cy="568"/>
          </a:xfrm>
        </p:grpSpPr>
        <p:grpSp>
          <p:nvGrpSpPr>
            <p:cNvPr id="9270" name="Group 77"/>
            <p:cNvGrpSpPr>
              <a:grpSpLocks/>
            </p:cNvGrpSpPr>
            <p:nvPr/>
          </p:nvGrpSpPr>
          <p:grpSpPr bwMode="auto">
            <a:xfrm rot="-5400002">
              <a:off x="1760" y="3324"/>
              <a:ext cx="110" cy="305"/>
              <a:chOff x="1760" y="3325"/>
              <a:chExt cx="110" cy="305"/>
            </a:xfrm>
          </p:grpSpPr>
          <p:sp>
            <p:nvSpPr>
              <p:cNvPr id="9273" name="Line 78"/>
              <p:cNvSpPr>
                <a:spLocks noChangeShapeType="1"/>
              </p:cNvSpPr>
              <p:nvPr/>
            </p:nvSpPr>
            <p:spPr bwMode="auto">
              <a:xfrm>
                <a:off x="1871" y="3325"/>
                <a:ext cx="0" cy="3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74" name="Freeform 79"/>
              <p:cNvSpPr>
                <a:spLocks noChangeArrowheads="1"/>
              </p:cNvSpPr>
              <p:nvPr/>
            </p:nvSpPr>
            <p:spPr bwMode="auto">
              <a:xfrm>
                <a:off x="1760" y="3325"/>
                <a:ext cx="54" cy="294"/>
              </a:xfrm>
              <a:custGeom>
                <a:avLst/>
                <a:gdLst>
                  <a:gd name="T0" fmla="*/ 0 w 97"/>
                  <a:gd name="T1" fmla="*/ 0 h 455"/>
                  <a:gd name="T2" fmla="*/ 26 w 97"/>
                  <a:gd name="T3" fmla="*/ 56 h 455"/>
                  <a:gd name="T4" fmla="*/ 26 w 97"/>
                  <a:gd name="T5" fmla="*/ 138 h 455"/>
                  <a:gd name="T6" fmla="*/ 3 w 97"/>
                  <a:gd name="T7" fmla="*/ 190 h 4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455"/>
                  <a:gd name="T14" fmla="*/ 97 w 97"/>
                  <a:gd name="T15" fmla="*/ 455 h 4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455">
                    <a:moveTo>
                      <a:pt x="0" y="0"/>
                    </a:moveTo>
                    <a:cubicBezTo>
                      <a:pt x="14" y="21"/>
                      <a:pt x="69" y="79"/>
                      <a:pt x="83" y="134"/>
                    </a:cubicBezTo>
                    <a:cubicBezTo>
                      <a:pt x="97" y="189"/>
                      <a:pt x="95" y="278"/>
                      <a:pt x="83" y="331"/>
                    </a:cubicBezTo>
                    <a:cubicBezTo>
                      <a:pt x="71" y="384"/>
                      <a:pt x="26" y="429"/>
                      <a:pt x="11" y="45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9271" name="Line 80"/>
            <p:cNvSpPr>
              <a:spLocks noChangeShapeType="1"/>
            </p:cNvSpPr>
            <p:nvPr/>
          </p:nvSpPr>
          <p:spPr bwMode="auto">
            <a:xfrm flipH="1">
              <a:off x="1810" y="3494"/>
              <a:ext cx="0" cy="2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72" name="Line 81"/>
            <p:cNvSpPr>
              <a:spLocks noChangeShapeType="1"/>
            </p:cNvSpPr>
            <p:nvPr/>
          </p:nvSpPr>
          <p:spPr bwMode="auto">
            <a:xfrm flipH="1" flipV="1">
              <a:off x="1810" y="3196"/>
              <a:ext cx="0" cy="2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253" name="Line 82"/>
          <p:cNvSpPr>
            <a:spLocks noChangeShapeType="1"/>
          </p:cNvSpPr>
          <p:nvPr/>
        </p:nvSpPr>
        <p:spPr bwMode="auto">
          <a:xfrm flipH="1">
            <a:off x="3149600" y="4892675"/>
            <a:ext cx="6540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54" name="Text Box 83"/>
          <p:cNvSpPr txBox="1">
            <a:spLocks noChangeArrowheads="1"/>
          </p:cNvSpPr>
          <p:nvPr/>
        </p:nvSpPr>
        <p:spPr bwMode="auto">
          <a:xfrm>
            <a:off x="1092402" y="28575"/>
            <a:ext cx="67659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1800" dirty="0">
                <a:latin typeface="Calibri" pitchFamily="34" charset="0"/>
              </a:rPr>
              <a:t>O </a:t>
            </a:r>
            <a:r>
              <a:rPr kumimoji="0" lang="en-US" sz="1800" dirty="0" err="1">
                <a:latin typeface="Calibri" pitchFamily="34" charset="0"/>
              </a:rPr>
              <a:t>acoplamento</a:t>
            </a:r>
            <a:r>
              <a:rPr kumimoji="0" lang="en-US" sz="1800" dirty="0">
                <a:latin typeface="Calibri" pitchFamily="34" charset="0"/>
              </a:rPr>
              <a:t> de </a:t>
            </a:r>
            <a:r>
              <a:rPr kumimoji="0" lang="en-US" sz="1800" dirty="0" err="1" smtClean="0">
                <a:latin typeface="Calibri" pitchFamily="34" charset="0"/>
              </a:rPr>
              <a:t>transformadores</a:t>
            </a:r>
            <a:r>
              <a:rPr kumimoji="0" lang="en-US" sz="1800" dirty="0" smtClean="0">
                <a:latin typeface="Calibri" pitchFamily="34" charset="0"/>
              </a:rPr>
              <a:t>  </a:t>
            </a:r>
            <a:r>
              <a:rPr kumimoji="0" lang="en-US" sz="1800" dirty="0" err="1">
                <a:latin typeface="Calibri" pitchFamily="34" charset="0"/>
              </a:rPr>
              <a:t>pode</a:t>
            </a:r>
            <a:r>
              <a:rPr kumimoji="0" lang="en-US" sz="1800" dirty="0">
                <a:latin typeface="Calibri" pitchFamily="34" charset="0"/>
              </a:rPr>
              <a:t> ser </a:t>
            </a:r>
            <a:r>
              <a:rPr kumimoji="0" lang="en-US" sz="1800" dirty="0" err="1">
                <a:latin typeface="Calibri" pitchFamily="34" charset="0"/>
              </a:rPr>
              <a:t>usado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em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amplicadores</a:t>
            </a:r>
            <a:r>
              <a:rPr kumimoji="0" lang="en-US" sz="1800" dirty="0">
                <a:latin typeface="Calibri" pitchFamily="34" charset="0"/>
              </a:rPr>
              <a:t> </a:t>
            </a:r>
          </a:p>
          <a:p>
            <a:pPr algn="ctr"/>
            <a:r>
              <a:rPr kumimoji="0" lang="en-US" sz="1800" dirty="0">
                <a:latin typeface="Calibri" pitchFamily="34" charset="0"/>
              </a:rPr>
              <a:t>    de </a:t>
            </a:r>
            <a:r>
              <a:rPr kumimoji="0" lang="en-US" sz="1800" dirty="0" err="1">
                <a:latin typeface="Calibri" pitchFamily="34" charset="0"/>
              </a:rPr>
              <a:t>radiofrequência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smtClean="0">
                <a:latin typeface="Calibri" pitchFamily="34" charset="0"/>
              </a:rPr>
              <a:t> </a:t>
            </a:r>
            <a:r>
              <a:rPr kumimoji="0" lang="en-US" sz="1800" dirty="0" err="1" smtClean="0">
                <a:latin typeface="Calibri" pitchFamily="34" charset="0"/>
              </a:rPr>
              <a:t>para</a:t>
            </a:r>
            <a:r>
              <a:rPr kumimoji="0" lang="en-US" sz="1800" dirty="0" smtClean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atingir</a:t>
            </a:r>
            <a:r>
              <a:rPr kumimoji="0" lang="en-US" sz="1800" dirty="0">
                <a:latin typeface="Calibri" pitchFamily="34" charset="0"/>
              </a:rPr>
              <a:t> </a:t>
            </a:r>
            <a:r>
              <a:rPr kumimoji="0" lang="en-US" sz="1800" dirty="0" err="1">
                <a:latin typeface="Calibri" pitchFamily="34" charset="0"/>
              </a:rPr>
              <a:t>seletivitidade</a:t>
            </a:r>
            <a:r>
              <a:rPr kumimoji="0" lang="en-US" sz="1800" dirty="0">
                <a:latin typeface="Calibri" pitchFamily="34" charset="0"/>
              </a:rPr>
              <a:t>.</a:t>
            </a:r>
          </a:p>
        </p:txBody>
      </p:sp>
      <p:grpSp>
        <p:nvGrpSpPr>
          <p:cNvPr id="12" name="Group 84"/>
          <p:cNvGrpSpPr>
            <a:grpSpLocks/>
          </p:cNvGrpSpPr>
          <p:nvPr/>
        </p:nvGrpSpPr>
        <p:grpSpPr bwMode="auto">
          <a:xfrm>
            <a:off x="2413000" y="2089150"/>
            <a:ext cx="730250" cy="1031875"/>
            <a:chOff x="932" y="1430"/>
            <a:chExt cx="460" cy="650"/>
          </a:xfrm>
        </p:grpSpPr>
        <p:sp>
          <p:nvSpPr>
            <p:cNvPr id="9262" name="Line 85"/>
            <p:cNvSpPr>
              <a:spLocks noChangeShapeType="1"/>
            </p:cNvSpPr>
            <p:nvPr/>
          </p:nvSpPr>
          <p:spPr bwMode="auto">
            <a:xfrm flipH="1" flipV="1">
              <a:off x="1078" y="1440"/>
              <a:ext cx="0" cy="24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9263" name="Group 86"/>
            <p:cNvGrpSpPr>
              <a:grpSpLocks/>
            </p:cNvGrpSpPr>
            <p:nvPr/>
          </p:nvGrpSpPr>
          <p:grpSpPr bwMode="auto">
            <a:xfrm>
              <a:off x="932" y="1430"/>
              <a:ext cx="460" cy="650"/>
              <a:chOff x="932" y="1430"/>
              <a:chExt cx="460" cy="650"/>
            </a:xfrm>
          </p:grpSpPr>
          <p:grpSp>
            <p:nvGrpSpPr>
              <p:cNvPr id="9264" name="Group 87"/>
              <p:cNvGrpSpPr>
                <a:grpSpLocks/>
              </p:cNvGrpSpPr>
              <p:nvPr/>
            </p:nvGrpSpPr>
            <p:grpSpPr bwMode="auto">
              <a:xfrm rot="-5400002">
                <a:off x="1028" y="1599"/>
                <a:ext cx="110" cy="305"/>
                <a:chOff x="1028" y="1600"/>
                <a:chExt cx="110" cy="305"/>
              </a:xfrm>
            </p:grpSpPr>
            <p:sp>
              <p:nvSpPr>
                <p:cNvPr id="9268" name="Line 88"/>
                <p:cNvSpPr>
                  <a:spLocks noChangeShapeType="1"/>
                </p:cNvSpPr>
                <p:nvPr/>
              </p:nvSpPr>
              <p:spPr bwMode="auto">
                <a:xfrm>
                  <a:off x="1139" y="1600"/>
                  <a:ext cx="0" cy="305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269" name="Freeform 89"/>
                <p:cNvSpPr>
                  <a:spLocks noChangeArrowheads="1"/>
                </p:cNvSpPr>
                <p:nvPr/>
              </p:nvSpPr>
              <p:spPr bwMode="auto">
                <a:xfrm>
                  <a:off x="1028" y="1600"/>
                  <a:ext cx="54" cy="294"/>
                </a:xfrm>
                <a:custGeom>
                  <a:avLst/>
                  <a:gdLst>
                    <a:gd name="T0" fmla="*/ 0 w 97"/>
                    <a:gd name="T1" fmla="*/ 0 h 455"/>
                    <a:gd name="T2" fmla="*/ 26 w 97"/>
                    <a:gd name="T3" fmla="*/ 56 h 455"/>
                    <a:gd name="T4" fmla="*/ 26 w 97"/>
                    <a:gd name="T5" fmla="*/ 138 h 455"/>
                    <a:gd name="T6" fmla="*/ 3 w 97"/>
                    <a:gd name="T7" fmla="*/ 190 h 45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7"/>
                    <a:gd name="T13" fmla="*/ 0 h 455"/>
                    <a:gd name="T14" fmla="*/ 97 w 97"/>
                    <a:gd name="T15" fmla="*/ 455 h 45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7" h="455">
                      <a:moveTo>
                        <a:pt x="0" y="0"/>
                      </a:moveTo>
                      <a:cubicBezTo>
                        <a:pt x="14" y="21"/>
                        <a:pt x="69" y="79"/>
                        <a:pt x="83" y="134"/>
                      </a:cubicBezTo>
                      <a:cubicBezTo>
                        <a:pt x="97" y="189"/>
                        <a:pt x="95" y="278"/>
                        <a:pt x="83" y="331"/>
                      </a:cubicBezTo>
                      <a:cubicBezTo>
                        <a:pt x="71" y="384"/>
                        <a:pt x="26" y="429"/>
                        <a:pt x="11" y="455"/>
                      </a:cubicBezTo>
                    </a:path>
                  </a:pathLst>
                </a:custGeom>
                <a:noFill/>
                <a:ln w="571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9265" name="Line 90"/>
              <p:cNvSpPr>
                <a:spLocks noChangeShapeType="1"/>
              </p:cNvSpPr>
              <p:nvPr/>
            </p:nvSpPr>
            <p:spPr bwMode="auto">
              <a:xfrm flipH="1">
                <a:off x="1078" y="1770"/>
                <a:ext cx="0" cy="31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66" name="Line 91"/>
              <p:cNvSpPr>
                <a:spLocks noChangeShapeType="1"/>
              </p:cNvSpPr>
              <p:nvPr/>
            </p:nvSpPr>
            <p:spPr bwMode="auto">
              <a:xfrm flipH="1">
                <a:off x="1062" y="2072"/>
                <a:ext cx="322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67" name="Line 92"/>
              <p:cNvSpPr>
                <a:spLocks noChangeShapeType="1"/>
              </p:cNvSpPr>
              <p:nvPr/>
            </p:nvSpPr>
            <p:spPr bwMode="auto">
              <a:xfrm flipH="1">
                <a:off x="1062" y="1430"/>
                <a:ext cx="330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9256" name="Line 93"/>
          <p:cNvSpPr>
            <a:spLocks noChangeShapeType="1"/>
          </p:cNvSpPr>
          <p:nvPr/>
        </p:nvSpPr>
        <p:spPr bwMode="auto">
          <a:xfrm>
            <a:off x="5749925" y="2768600"/>
            <a:ext cx="0" cy="2708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257" name="Line 94"/>
          <p:cNvSpPr>
            <a:spLocks noChangeShapeType="1"/>
          </p:cNvSpPr>
          <p:nvPr/>
        </p:nvSpPr>
        <p:spPr bwMode="auto">
          <a:xfrm>
            <a:off x="5740400" y="5470525"/>
            <a:ext cx="302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0575" name="Freeform 95"/>
          <p:cNvSpPr>
            <a:spLocks noChangeArrowheads="1"/>
          </p:cNvSpPr>
          <p:nvPr/>
        </p:nvSpPr>
        <p:spPr bwMode="auto">
          <a:xfrm>
            <a:off x="5822950" y="3076575"/>
            <a:ext cx="2438400" cy="2317750"/>
          </a:xfrm>
          <a:custGeom>
            <a:avLst/>
            <a:gdLst>
              <a:gd name="T0" fmla="*/ 0 w 1536"/>
              <a:gd name="T1" fmla="*/ 2147483647 h 1461"/>
              <a:gd name="T2" fmla="*/ 796369320 w 1536"/>
              <a:gd name="T3" fmla="*/ 2147483647 h 1461"/>
              <a:gd name="T4" fmla="*/ 1239916878 w 1536"/>
              <a:gd name="T5" fmla="*/ 2147483647 h 1461"/>
              <a:gd name="T6" fmla="*/ 1474292128 w 1536"/>
              <a:gd name="T7" fmla="*/ 815413249 h 1461"/>
              <a:gd name="T8" fmla="*/ 1683464634 w 1536"/>
              <a:gd name="T9" fmla="*/ 113252479 h 1461"/>
              <a:gd name="T10" fmla="*/ 2048886380 w 1536"/>
              <a:gd name="T11" fmla="*/ 138419333 h 1461"/>
              <a:gd name="T12" fmla="*/ 2147483647 w 1536"/>
              <a:gd name="T13" fmla="*/ 855681365 h 1461"/>
              <a:gd name="T14" fmla="*/ 2147483647 w 1536"/>
              <a:gd name="T15" fmla="*/ 2147483647 h 1461"/>
              <a:gd name="T16" fmla="*/ 2147483647 w 1536"/>
              <a:gd name="T17" fmla="*/ 2147483647 h 1461"/>
              <a:gd name="T18" fmla="*/ 2147483647 w 1536"/>
              <a:gd name="T19" fmla="*/ 2147483647 h 14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36"/>
              <a:gd name="T31" fmla="*/ 0 h 1461"/>
              <a:gd name="T32" fmla="*/ 1536 w 1536"/>
              <a:gd name="T33" fmla="*/ 1461 h 146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36" h="1461">
                <a:moveTo>
                  <a:pt x="0" y="1461"/>
                </a:moveTo>
                <a:cubicBezTo>
                  <a:pt x="51" y="1432"/>
                  <a:pt x="234" y="1383"/>
                  <a:pt x="316" y="1286"/>
                </a:cubicBezTo>
                <a:cubicBezTo>
                  <a:pt x="398" y="1189"/>
                  <a:pt x="447" y="1037"/>
                  <a:pt x="492" y="877"/>
                </a:cubicBezTo>
                <a:lnTo>
                  <a:pt x="585" y="324"/>
                </a:lnTo>
                <a:cubicBezTo>
                  <a:pt x="614" y="185"/>
                  <a:pt x="630" y="90"/>
                  <a:pt x="668" y="45"/>
                </a:cubicBezTo>
                <a:cubicBezTo>
                  <a:pt x="706" y="0"/>
                  <a:pt x="776" y="6"/>
                  <a:pt x="813" y="55"/>
                </a:cubicBezTo>
                <a:cubicBezTo>
                  <a:pt x="850" y="104"/>
                  <a:pt x="863" y="206"/>
                  <a:pt x="891" y="340"/>
                </a:cubicBezTo>
                <a:cubicBezTo>
                  <a:pt x="919" y="474"/>
                  <a:pt x="942" y="701"/>
                  <a:pt x="983" y="862"/>
                </a:cubicBezTo>
                <a:cubicBezTo>
                  <a:pt x="1024" y="1023"/>
                  <a:pt x="1045" y="1210"/>
                  <a:pt x="1137" y="1307"/>
                </a:cubicBezTo>
                <a:cubicBezTo>
                  <a:pt x="1229" y="1404"/>
                  <a:pt x="1453" y="1417"/>
                  <a:pt x="1536" y="144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76" name="Line 96"/>
          <p:cNvSpPr>
            <a:spLocks noChangeShapeType="1"/>
          </p:cNvSpPr>
          <p:nvPr/>
        </p:nvSpPr>
        <p:spPr bwMode="auto">
          <a:xfrm>
            <a:off x="6981825" y="2886075"/>
            <a:ext cx="0" cy="27400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77" name="Text Box 97"/>
          <p:cNvSpPr txBox="1">
            <a:spLocks noChangeArrowheads="1"/>
          </p:cNvSpPr>
          <p:nvPr/>
        </p:nvSpPr>
        <p:spPr bwMode="auto">
          <a:xfrm>
            <a:off x="6692900" y="5524500"/>
            <a:ext cx="5143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b="1"/>
              <a:t>f</a:t>
            </a:r>
            <a:r>
              <a:rPr kumimoji="0" lang="en-US" sz="3200" b="1" baseline="-25000"/>
              <a:t>R</a:t>
            </a:r>
            <a:endParaRPr kumimoji="0" lang="en-US" sz="3200" b="1"/>
          </a:p>
        </p:txBody>
      </p:sp>
      <p:sp>
        <p:nvSpPr>
          <p:cNvPr id="9261" name="Text Box 98"/>
          <p:cNvSpPr txBox="1">
            <a:spLocks noChangeArrowheads="1"/>
          </p:cNvSpPr>
          <p:nvPr/>
        </p:nvSpPr>
        <p:spPr bwMode="auto">
          <a:xfrm>
            <a:off x="4419600" y="3968750"/>
            <a:ext cx="1209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800" b="1"/>
              <a:t>Ganho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5" grpId="0" animBg="1"/>
      <p:bldP spid="20576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TF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Yiii" typeface="Microsoft Yi Baiti"/>
        <a:font script="Syrc" typeface="Estrangelo Edessa"/>
        <a:font script="Hebr" typeface="Times New Roman"/>
        <a:font script="Knda" typeface="Tunga"/>
        <a:font script="Arab" typeface="Times New Roman"/>
        <a:font script="Cans" typeface="Euphemia"/>
        <a:font script="Telu" typeface="Gautami"/>
        <a:font script="Khmr" typeface="MoolBoran"/>
        <a:font script="Viet" typeface="Times New Roman"/>
        <a:font script="Mlym" typeface="Kartika"/>
        <a:font script="Mong" typeface="Mongolian Baiti"/>
        <a:font script="Cher" typeface="Plantagenet Cherokee"/>
        <a:font script="Uigh" typeface="Microsoft Uighur"/>
        <a:font script="Taml" typeface="Latha"/>
        <a:font script="Sinh" typeface="Iskoola Pota"/>
        <a:font script="Gujr" typeface="Shruti"/>
        <a:font script="Jpan" typeface="ＭＳ Ｐゴシック"/>
        <a:font script="Tibt" typeface="Microsoft Himalaya"/>
        <a:font script="Thaa" typeface="MV Boli"/>
        <a:font script="Hang" typeface="굴림"/>
        <a:font script="Hant" typeface="新細明體"/>
        <a:font script="Laoo" typeface="DokChampa"/>
        <a:font script="Thai" typeface="Angsana New"/>
        <a:font script="Hans" typeface="宋体"/>
        <a:font script="Deva" typeface="Mangal"/>
        <a:font script="Ethi" typeface="Nyala"/>
        <a:font script="Orya" typeface="Kalinga"/>
        <a:font script="Beng" typeface="Vrinda"/>
        <a:font script="Guru" typeface="Raavi"/>
      </a:majorFont>
      <a:minorFont>
        <a:latin typeface="Arial"/>
        <a:ea typeface=""/>
        <a:cs typeface=""/>
        <a:font script="Yiii" typeface="Microsoft Yi Baiti"/>
        <a:font script="Syrc" typeface="Estrangelo Edessa"/>
        <a:font script="Hebr" typeface="Arial"/>
        <a:font script="Knda" typeface="Tunga"/>
        <a:font script="Arab" typeface="Arial"/>
        <a:font script="Cans" typeface="Euphemia"/>
        <a:font script="Telu" typeface="Gautami"/>
        <a:font script="Khmr" typeface="DaunPenh"/>
        <a:font script="Viet" typeface="Arial"/>
        <a:font script="Mlym" typeface="Kartika"/>
        <a:font script="Mong" typeface="Mongolian Baiti"/>
        <a:font script="Cher" typeface="Plantagenet Cherokee"/>
        <a:font script="Uigh" typeface="Microsoft Uighur"/>
        <a:font script="Taml" typeface="Latha"/>
        <a:font script="Sinh" typeface="Iskoola Pota"/>
        <a:font script="Gujr" typeface="Shruti"/>
        <a:font script="Jpan" typeface="ＭＳ Ｐゴシック"/>
        <a:font script="Tibt" typeface="Microsoft Himalaya"/>
        <a:font script="Thaa" typeface="MV Boli"/>
        <a:font script="Hang" typeface="굴림"/>
        <a:font script="Hant" typeface="新細明體"/>
        <a:font script="Laoo" typeface="DokChampa"/>
        <a:font script="Thai" typeface="Cordia New"/>
        <a:font script="Hans" typeface="宋体"/>
        <a:font script="Deva" typeface="Mangal"/>
        <a:font script="Ethi" typeface="Nyala"/>
        <a:font script="Orya" typeface="Kalinga"/>
        <a:font script="Beng" typeface="Vrinda"/>
        <a:font script="Guru" typeface="Raav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3679</TotalTime>
  <Pages>0</Pages>
  <Words>1608</Words>
  <Characters>0</Characters>
  <Application>Microsoft PowerPoint</Application>
  <DocSecurity>0</DocSecurity>
  <PresentationFormat>Apresentação na tela (4:3)</PresentationFormat>
  <Lines>0</Lines>
  <Paragraphs>515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3" baseType="lpstr">
      <vt:lpstr>Times New Roman</vt:lpstr>
      <vt:lpstr>Arial</vt:lpstr>
      <vt:lpstr>Calibri</vt:lpstr>
      <vt:lpstr>Book Antiqua</vt:lpstr>
      <vt:lpstr>Symbol</vt:lpstr>
      <vt:lpstr>Blank Presentation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Realimentação Negativa de Amplificador</vt:lpstr>
      <vt:lpstr>Slide 33</vt:lpstr>
      <vt:lpstr>Slide 34</vt:lpstr>
      <vt:lpstr>Slide 35</vt:lpstr>
      <vt:lpstr>Resposta de frequência do amplificador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Chuck Schuler</dc:creator>
  <cp:lastModifiedBy>estagiario_dgd</cp:lastModifiedBy>
  <cp:revision>261</cp:revision>
  <dcterms:created xsi:type="dcterms:W3CDTF">1997-10-20T18:38:44Z</dcterms:created>
  <dcterms:modified xsi:type="dcterms:W3CDTF">2013-03-22T18:21:49Z</dcterms:modified>
</cp:coreProperties>
</file>