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1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84" y="-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marL="0" indent="0" algn="ctr" defTabSz="914400" latinLnBrk="0">
              <a:buNone/>
              <a:defRPr lang="en-US" sz="4400" b="0" i="0" u="none" baseline="0" smtClean="0">
                <a:solidFill>
                  <a:schemeClr val="tx2"/>
                </a:solidFill>
                <a:latin typeface="Times New Roman"/>
                <a:ea typeface="Arial"/>
                <a:sym typeface="Times New Roman"/>
              </a:defRPr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2051" name="Shape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latinLnBrk="0">
              <a:spcBef>
                <a:spcPct val="20000"/>
              </a:spcBef>
              <a:buNone/>
              <a:defRPr lang="en-US" sz="32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1pPr>
            <a:lvl2pPr marL="457200" lvl="1" indent="0" algn="ctr" defTabSz="914400" latinLnBrk="0">
              <a:spcBef>
                <a:spcPct val="20000"/>
              </a:spcBef>
              <a:buNone/>
              <a:defRPr lang="en-US" sz="28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2pPr>
            <a:lvl3pPr marL="914400" lvl="2" indent="0" algn="ctr" defTabSz="914400" latinLnBrk="0">
              <a:spcBef>
                <a:spcPct val="20000"/>
              </a:spcBef>
              <a:buNone/>
              <a:defRPr lang="en-US" sz="24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3pPr>
            <a:lvl4pPr marL="1371600" lvl="3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4pPr>
            <a:lvl5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5pPr>
            <a:lvl6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6pPr>
            <a:lvl7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7pPr>
            <a:lvl8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8pPr>
            <a:lvl9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9pPr>
          </a:lstStyle>
          <a:p>
            <a:r>
              <a:rPr lang="pt-BR" altLang="en-US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99F75-B4EB-4CA5-A9EC-7F026DA24E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1267" name="Shape"/>
          <p:cNvSpPr>
            <a:spLocks noGrp="1"/>
          </p:cNvSpPr>
          <p:nvPr>
            <p:ph type="body" orient="vert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0645E-58B0-46A2-961A-10D66A8B69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1905000" cy="5486400"/>
          </a:xfrm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2291" name="Shape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5000" cy="5486400"/>
          </a:xfrm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4E3DB-8912-4975-871F-E83FE2BC6DB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075" name="Shape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B5A5-3DA7-4EE9-96AA-56D8F380E5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"/>
          <p:cNvSpPr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en-US" sz="4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4099" name="Shape"/>
          <p:cNvSpPr>
            <a:spLocks noGrp="1"/>
          </p:cNvSpPr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000" smtClean="0"/>
            </a:lvl1pPr>
            <a:lvl2pPr marL="457200" lvl="1" indent="0">
              <a:buNone/>
              <a:defRPr lang="en-US" sz="1800" smtClean="0"/>
            </a:lvl2pPr>
            <a:lvl3pPr marL="914400" lvl="2" indent="0">
              <a:buNone/>
              <a:defRPr lang="en-US" sz="1600" smtClean="0"/>
            </a:lvl3pPr>
            <a:lvl4pPr marL="1371600" lvl="3" indent="0">
              <a:buNone/>
              <a:defRPr lang="en-US" sz="1400" smtClean="0"/>
            </a:lvl4pPr>
            <a:lvl5pPr marL="1828800" lvl="4" indent="0">
              <a:buNone/>
              <a:defRPr lang="en-US" sz="1400" smtClean="0"/>
            </a:lvl5pPr>
            <a:lvl6pPr marL="2286000" lvl="5" indent="0">
              <a:buNone/>
              <a:defRPr lang="en-US" sz="1400" smtClean="0"/>
            </a:lvl6pPr>
            <a:lvl7pPr marL="2743200" lvl="6" indent="0">
              <a:buNone/>
              <a:defRPr lang="en-US" sz="1400" smtClean="0"/>
            </a:lvl7pPr>
            <a:lvl8pPr marL="3200400" lvl="7" indent="0">
              <a:buNone/>
              <a:defRPr lang="en-US" sz="1400" smtClean="0"/>
            </a:lvl8pPr>
            <a:lvl9pPr marL="3657600" lvl="8" indent="0">
              <a:buNone/>
              <a:defRPr lang="en-US" sz="14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B63A1-2A51-4C5B-AD76-D184D0028F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5123" name="Shape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124" name="Shape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F757C-BC0D-40FD-9404-EAF440D011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6147" name="Shape"/>
          <p:cNvSpPr>
            <a:spLocks noGrp="1"/>
          </p:cNvSpPr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48" name="Shape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6149" name="Shape"/>
          <p:cNvSpPr>
            <a:spLocks noGrp="1"/>
          </p:cNvSpPr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50" name="Shape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7D77A-9549-449F-A518-5DAC4C7C2D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123D-F673-47C2-A054-5D1683CE25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6A64-2059-4D4A-B7C0-58557ABD9F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9219" name="Shape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en-US" sz="3200" smtClean="0"/>
            </a:lvl1pPr>
            <a:lvl2pPr lvl="1">
              <a:defRPr lang="en-US" sz="2800" smtClean="0"/>
            </a:lvl2pPr>
            <a:lvl3pPr lvl="2">
              <a:defRPr lang="en-US" sz="2400" smtClean="0"/>
            </a:lvl3pPr>
            <a:lvl4pPr lvl="3">
              <a:defRPr lang="en-US" sz="2000" smtClean="0"/>
            </a:lvl4pPr>
            <a:lvl5pPr lvl="4">
              <a:defRPr lang="en-US" sz="2000" smtClean="0"/>
            </a:lvl5pPr>
            <a:lvl6pPr lvl="5">
              <a:defRPr lang="en-US" sz="2000" smtClean="0"/>
            </a:lvl6pPr>
            <a:lvl7pPr lvl="6">
              <a:defRPr lang="en-US" sz="2000" smtClean="0"/>
            </a:lvl7pPr>
            <a:lvl8pPr lvl="7">
              <a:defRPr lang="en-US" sz="2000" smtClean="0"/>
            </a:lvl8pPr>
            <a:lvl9pPr lvl="8">
              <a:defRPr lang="en-US" sz="20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9220" name="Shape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8BE6D-3486-4ACC-BF97-5AE97F2DAE4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"/>
          <p:cNvSpPr>
            <a:spLocks noGrp="1"/>
          </p:cNvSpPr>
          <p:nvPr>
            <p:ph type="title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0243" name="Shape"/>
          <p:cNvSpPr>
            <a:spLocks noGrp="1"/>
          </p:cNvSpPr>
          <p:nvPr>
            <p:ph type="pic" idx="1"/>
          </p:nvPr>
        </p:nvSpPr>
        <p:spPr>
          <a:xfrm>
            <a:off x="1791970" y="612775"/>
            <a:ext cx="548703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smtClean="0"/>
            </a:lvl1pPr>
            <a:lvl2pPr marL="457200" lvl="1" indent="0">
              <a:buNone/>
              <a:defRPr lang="en-US" sz="2800" smtClean="0"/>
            </a:lvl2pPr>
            <a:lvl3pPr marL="914400" lvl="2" indent="0">
              <a:buNone/>
              <a:defRPr lang="en-US" sz="2400" smtClean="0"/>
            </a:lvl3pPr>
            <a:lvl4pPr marL="1371600" lvl="3" indent="0">
              <a:buNone/>
              <a:defRPr lang="en-US" sz="2000" smtClean="0"/>
            </a:lvl4pPr>
            <a:lvl5pPr marL="1828800" lvl="4" indent="0">
              <a:buNone/>
              <a:defRPr lang="en-US" sz="2000" smtClean="0"/>
            </a:lvl5pPr>
            <a:lvl6pPr marL="2286000" lvl="5" indent="0">
              <a:buNone/>
              <a:defRPr lang="en-US" sz="2000" smtClean="0"/>
            </a:lvl6pPr>
            <a:lvl7pPr marL="2743200" lvl="6" indent="0">
              <a:buNone/>
              <a:defRPr lang="en-US" sz="2000" smtClean="0"/>
            </a:lvl7pPr>
            <a:lvl8pPr marL="3200400" lvl="7" indent="0">
              <a:buNone/>
              <a:defRPr lang="en-US" sz="2000" smtClean="0"/>
            </a:lvl8pPr>
            <a:lvl9pPr marL="3657600" lvl="8" indent="0">
              <a:buNone/>
              <a:defRPr lang="en-US" sz="2000" smtClean="0"/>
            </a:lvl9pPr>
          </a:lstStyle>
          <a:p>
            <a:pPr lvl="0"/>
            <a:endParaRPr lang="pt-BR" altLang="en-US" noProof="0" smtClean="0">
              <a:sym typeface="Times New Roman"/>
            </a:endParaRPr>
          </a:p>
        </p:txBody>
      </p:sp>
      <p:sp>
        <p:nvSpPr>
          <p:cNvPr id="10244" name="Shape"/>
          <p:cNvSpPr>
            <a:spLocks noGrp="1"/>
          </p:cNvSpPr>
          <p:nvPr>
            <p:ph type="body" sz="half" idx="2"/>
          </p:nvPr>
        </p:nvSpPr>
        <p:spPr>
          <a:xfrm>
            <a:off x="1791970" y="5367020"/>
            <a:ext cx="5487035" cy="805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6576-E6F7-43E8-B724-4D7B7F3664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Times New Roman" pitchFamily="18" charset="0"/>
              </a:rPr>
              <a:t>Second level</a:t>
            </a:r>
          </a:p>
          <a:p>
            <a:pPr lvl="2"/>
            <a:r>
              <a:rPr lang="en-US" smtClean="0">
                <a:sym typeface="Times New Roman" pitchFamily="18" charset="0"/>
              </a:rPr>
              <a:t>Third level</a:t>
            </a:r>
          </a:p>
          <a:p>
            <a:pPr lvl="3"/>
            <a:r>
              <a:rPr lang="en-US" smtClean="0">
                <a:sym typeface="Times New Roman" pitchFamily="18" charset="0"/>
              </a:rPr>
              <a:t>Fourth level</a:t>
            </a:r>
          </a:p>
          <a:p>
            <a:pPr lvl="4"/>
            <a:r>
              <a:rPr lang="en-US" smtClean="0">
                <a:sym typeface="Times New Roman" pitchFamily="18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6EF697A-5EFB-4566-B55B-3095DB10FC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-38100" y="6629400"/>
            <a:ext cx="10366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200" b="1" i="1">
                <a:latin typeface="Book Antiqua" pitchFamily="18" charset="0"/>
              </a:rPr>
              <a:t>McGraw-Hill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584825" y="6651625"/>
            <a:ext cx="3676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000" b="1" i="1">
                <a:latin typeface="Book Antiqua" pitchFamily="18" charset="0"/>
              </a:rPr>
              <a:t>© 2008 The McGraw-Hill Companies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en-US" sz="4400">
          <a:solidFill>
            <a:schemeClr val="tx2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32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8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24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5pPr>
      <a:lvl6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6pPr>
      <a:lvl7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7pPr>
      <a:lvl8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8pPr>
      <a:lvl9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9pPr>
    </p:bodyStyle>
    <p:otherStyle>
      <a:lvl1pPr marL="0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1pPr>
      <a:lvl2pPr marL="457200" lvl="1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2pPr>
      <a:lvl3pPr marL="914400" lvl="2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3pPr>
      <a:lvl4pPr marL="1371600" lvl="3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4pPr>
      <a:lvl5pPr marL="1828800" lvl="4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5pPr>
      <a:lvl6pPr marL="2286000" lvl="5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6pPr>
      <a:lvl7pPr marL="2743200" lvl="6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7pPr>
      <a:lvl8pPr marL="3200400" lvl="7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8pPr>
      <a:lvl9pPr marL="3657600" lvl="8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70100" y="4803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65400" y="4803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73400" y="4803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581400" y="47910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117975" y="48069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546600" y="4803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092700" y="4803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588000" y="4803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92825" y="47910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604000" y="48037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657350" y="4127500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0,2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63700" y="3683000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0,4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663700" y="3273425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0,6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663700" y="2847975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0,8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657350" y="2400300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1,0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654175" y="1971675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1,2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654175" y="1517650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1,4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740150" y="5140325"/>
            <a:ext cx="2192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</a:rPr>
              <a:t>CE</a:t>
            </a:r>
            <a:r>
              <a:rPr kumimoji="0" lang="en-US" sz="2800" b="1">
                <a:solidFill>
                  <a:srgbClr val="3333CC"/>
                </a:solidFill>
              </a:rPr>
              <a:t> em Volts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06375" y="2844800"/>
            <a:ext cx="1352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</a:rPr>
              <a:t>C </a:t>
            </a:r>
            <a:r>
              <a:rPr kumimoji="0" lang="en-US" sz="2800" b="1">
                <a:solidFill>
                  <a:srgbClr val="3333CC"/>
                </a:solidFill>
              </a:rPr>
              <a:t>em A</a:t>
            </a:r>
          </a:p>
        </p:txBody>
      </p: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2254250" y="3816350"/>
            <a:ext cx="6038850" cy="1012825"/>
            <a:chOff x="1570" y="2434"/>
            <a:chExt cx="3804" cy="638"/>
          </a:xfrm>
        </p:grpSpPr>
        <p:sp>
          <p:nvSpPr>
            <p:cNvPr id="10305" name="Freeform 22"/>
            <p:cNvSpPr>
              <a:spLocks noChangeArrowheads="1"/>
            </p:cNvSpPr>
            <p:nvPr/>
          </p:nvSpPr>
          <p:spPr bwMode="auto">
            <a:xfrm>
              <a:off x="1570" y="2606"/>
              <a:ext cx="3208" cy="466"/>
            </a:xfrm>
            <a:custGeom>
              <a:avLst/>
              <a:gdLst>
                <a:gd name="T0" fmla="*/ 5 w 3208"/>
                <a:gd name="T1" fmla="*/ 463 h 467"/>
                <a:gd name="T2" fmla="*/ 27 w 3208"/>
                <a:gd name="T3" fmla="*/ 364 h 467"/>
                <a:gd name="T4" fmla="*/ 167 w 3208"/>
                <a:gd name="T5" fmla="*/ 83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06" name="Text Box 23"/>
            <p:cNvSpPr txBox="1">
              <a:spLocks noChangeArrowheads="1"/>
            </p:cNvSpPr>
            <p:nvPr/>
          </p:nvSpPr>
          <p:spPr bwMode="auto">
            <a:xfrm>
              <a:off x="4754" y="2434"/>
              <a:ext cx="61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5 mA</a:t>
              </a:r>
            </a:p>
          </p:txBody>
        </p:sp>
      </p:grpSp>
      <p:grpSp>
        <p:nvGrpSpPr>
          <p:cNvPr id="10262" name="Group 24"/>
          <p:cNvGrpSpPr>
            <a:grpSpLocks/>
          </p:cNvGrpSpPr>
          <p:nvPr/>
        </p:nvGrpSpPr>
        <p:grpSpPr bwMode="auto">
          <a:xfrm>
            <a:off x="2241550" y="4556125"/>
            <a:ext cx="6054725" cy="517525"/>
            <a:chOff x="1562" y="2900"/>
            <a:chExt cx="3814" cy="326"/>
          </a:xfrm>
        </p:grpSpPr>
        <p:sp>
          <p:nvSpPr>
            <p:cNvPr id="10303" name="Line 25"/>
            <p:cNvSpPr>
              <a:spLocks noChangeShapeType="1"/>
            </p:cNvSpPr>
            <p:nvPr/>
          </p:nvSpPr>
          <p:spPr bwMode="auto">
            <a:xfrm>
              <a:off x="1562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04" name="Text Box 26"/>
            <p:cNvSpPr txBox="1">
              <a:spLocks noChangeArrowheads="1"/>
            </p:cNvSpPr>
            <p:nvPr/>
          </p:nvSpPr>
          <p:spPr bwMode="auto">
            <a:xfrm>
              <a:off x="4756" y="2900"/>
              <a:ext cx="61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 mA</a:t>
              </a:r>
            </a:p>
          </p:txBody>
        </p:sp>
      </p:grpSp>
      <p:grpSp>
        <p:nvGrpSpPr>
          <p:cNvPr id="10263" name="Group 27"/>
          <p:cNvGrpSpPr>
            <a:grpSpLocks/>
          </p:cNvGrpSpPr>
          <p:nvPr/>
        </p:nvGrpSpPr>
        <p:grpSpPr bwMode="auto">
          <a:xfrm>
            <a:off x="2241550" y="1362075"/>
            <a:ext cx="6229350" cy="3403600"/>
            <a:chOff x="1562" y="888"/>
            <a:chExt cx="3924" cy="2144"/>
          </a:xfrm>
        </p:grpSpPr>
        <p:sp>
          <p:nvSpPr>
            <p:cNvPr id="10301" name="Freeform 28"/>
            <p:cNvSpPr>
              <a:spLocks noChangeArrowheads="1"/>
            </p:cNvSpPr>
            <p:nvPr/>
          </p:nvSpPr>
          <p:spPr bwMode="auto">
            <a:xfrm>
              <a:off x="1562" y="106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3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02" name="Text Box 29"/>
            <p:cNvSpPr txBox="1">
              <a:spLocks noChangeArrowheads="1"/>
            </p:cNvSpPr>
            <p:nvPr/>
          </p:nvSpPr>
          <p:spPr bwMode="auto">
            <a:xfrm>
              <a:off x="4754" y="888"/>
              <a:ext cx="73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25 mA</a:t>
              </a:r>
            </a:p>
          </p:txBody>
        </p:sp>
      </p:grpSp>
      <p:sp>
        <p:nvSpPr>
          <p:cNvPr id="10264" name="Line 30"/>
          <p:cNvSpPr>
            <a:spLocks noChangeShapeType="1"/>
          </p:cNvSpPr>
          <p:nvPr/>
        </p:nvSpPr>
        <p:spPr bwMode="auto">
          <a:xfrm>
            <a:off x="2222500" y="1358900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5" name="Line 31"/>
          <p:cNvSpPr>
            <a:spLocks noChangeShapeType="1"/>
          </p:cNvSpPr>
          <p:nvPr/>
        </p:nvSpPr>
        <p:spPr bwMode="auto">
          <a:xfrm>
            <a:off x="2225675" y="13620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6" name="Line 32"/>
          <p:cNvSpPr>
            <a:spLocks noChangeShapeType="1"/>
          </p:cNvSpPr>
          <p:nvPr/>
        </p:nvSpPr>
        <p:spPr bwMode="auto">
          <a:xfrm>
            <a:off x="2228850" y="17938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7" name="Line 33"/>
          <p:cNvSpPr>
            <a:spLocks noChangeShapeType="1"/>
          </p:cNvSpPr>
          <p:nvPr/>
        </p:nvSpPr>
        <p:spPr bwMode="auto">
          <a:xfrm>
            <a:off x="2228850" y="22288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8" name="Line 34"/>
          <p:cNvSpPr>
            <a:spLocks noChangeShapeType="1"/>
          </p:cNvSpPr>
          <p:nvPr/>
        </p:nvSpPr>
        <p:spPr bwMode="auto">
          <a:xfrm>
            <a:off x="2228850" y="266382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69" name="Line 35"/>
          <p:cNvSpPr>
            <a:spLocks noChangeShapeType="1"/>
          </p:cNvSpPr>
          <p:nvPr/>
        </p:nvSpPr>
        <p:spPr bwMode="auto">
          <a:xfrm>
            <a:off x="2228850" y="309562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0" name="Line 36"/>
          <p:cNvSpPr>
            <a:spLocks noChangeShapeType="1"/>
          </p:cNvSpPr>
          <p:nvPr/>
        </p:nvSpPr>
        <p:spPr bwMode="auto">
          <a:xfrm>
            <a:off x="2228850" y="35306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1" name="Line 37"/>
          <p:cNvSpPr>
            <a:spLocks noChangeShapeType="1"/>
          </p:cNvSpPr>
          <p:nvPr/>
        </p:nvSpPr>
        <p:spPr bwMode="auto">
          <a:xfrm>
            <a:off x="2228850" y="39655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2" name="Line 38"/>
          <p:cNvSpPr>
            <a:spLocks noChangeShapeType="1"/>
          </p:cNvSpPr>
          <p:nvPr/>
        </p:nvSpPr>
        <p:spPr bwMode="auto">
          <a:xfrm>
            <a:off x="2228850" y="44005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3" name="Line 39"/>
          <p:cNvSpPr>
            <a:spLocks noChangeShapeType="1"/>
          </p:cNvSpPr>
          <p:nvPr/>
        </p:nvSpPr>
        <p:spPr bwMode="auto">
          <a:xfrm>
            <a:off x="2228850" y="483552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4" name="Line 40"/>
          <p:cNvSpPr>
            <a:spLocks noChangeShapeType="1"/>
          </p:cNvSpPr>
          <p:nvPr/>
        </p:nvSpPr>
        <p:spPr bwMode="auto">
          <a:xfrm>
            <a:off x="2733675" y="13747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5" name="Line 41"/>
          <p:cNvSpPr>
            <a:spLocks noChangeShapeType="1"/>
          </p:cNvSpPr>
          <p:nvPr/>
        </p:nvSpPr>
        <p:spPr bwMode="auto">
          <a:xfrm>
            <a:off x="3251200" y="136525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6" name="Line 42"/>
          <p:cNvSpPr>
            <a:spLocks noChangeShapeType="1"/>
          </p:cNvSpPr>
          <p:nvPr/>
        </p:nvSpPr>
        <p:spPr bwMode="auto">
          <a:xfrm>
            <a:off x="3768725" y="1371600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7" name="Line 43"/>
          <p:cNvSpPr>
            <a:spLocks noChangeShapeType="1"/>
          </p:cNvSpPr>
          <p:nvPr/>
        </p:nvSpPr>
        <p:spPr bwMode="auto">
          <a:xfrm>
            <a:off x="4289425" y="13684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8" name="Line 44"/>
          <p:cNvSpPr>
            <a:spLocks noChangeShapeType="1"/>
          </p:cNvSpPr>
          <p:nvPr/>
        </p:nvSpPr>
        <p:spPr bwMode="auto">
          <a:xfrm>
            <a:off x="4819650" y="136525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9" name="Line 45"/>
          <p:cNvSpPr>
            <a:spLocks noChangeShapeType="1"/>
          </p:cNvSpPr>
          <p:nvPr/>
        </p:nvSpPr>
        <p:spPr bwMode="auto">
          <a:xfrm>
            <a:off x="5327650" y="136525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80" name="Line 46"/>
          <p:cNvSpPr>
            <a:spLocks noChangeShapeType="1"/>
          </p:cNvSpPr>
          <p:nvPr/>
        </p:nvSpPr>
        <p:spPr bwMode="auto">
          <a:xfrm>
            <a:off x="5854700" y="13684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81" name="Line 47"/>
          <p:cNvSpPr>
            <a:spLocks noChangeShapeType="1"/>
          </p:cNvSpPr>
          <p:nvPr/>
        </p:nvSpPr>
        <p:spPr bwMode="auto">
          <a:xfrm>
            <a:off x="6359525" y="136842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82" name="Line 48"/>
          <p:cNvSpPr>
            <a:spLocks noChangeShapeType="1"/>
          </p:cNvSpPr>
          <p:nvPr/>
        </p:nvSpPr>
        <p:spPr bwMode="auto">
          <a:xfrm>
            <a:off x="6864350" y="136842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83" name="Line 49"/>
          <p:cNvSpPr>
            <a:spLocks noChangeShapeType="1"/>
          </p:cNvSpPr>
          <p:nvPr/>
        </p:nvSpPr>
        <p:spPr bwMode="auto">
          <a:xfrm>
            <a:off x="7350125" y="1358900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284" name="Group 50"/>
          <p:cNvGrpSpPr>
            <a:grpSpLocks/>
          </p:cNvGrpSpPr>
          <p:nvPr/>
        </p:nvGrpSpPr>
        <p:grpSpPr bwMode="auto">
          <a:xfrm>
            <a:off x="2247900" y="1920875"/>
            <a:ext cx="6219825" cy="2860675"/>
            <a:chOff x="1566" y="1240"/>
            <a:chExt cx="3918" cy="1802"/>
          </a:xfrm>
        </p:grpSpPr>
        <p:sp>
          <p:nvSpPr>
            <p:cNvPr id="10299" name="Freeform 51"/>
            <p:cNvSpPr>
              <a:spLocks noChangeArrowheads="1"/>
            </p:cNvSpPr>
            <p:nvPr/>
          </p:nvSpPr>
          <p:spPr bwMode="auto">
            <a:xfrm>
              <a:off x="1566" y="1422"/>
              <a:ext cx="3208" cy="1620"/>
            </a:xfrm>
            <a:custGeom>
              <a:avLst/>
              <a:gdLst>
                <a:gd name="T0" fmla="*/ 0 w 3209"/>
                <a:gd name="T1" fmla="*/ 1617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5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00" name="Text Box 52"/>
            <p:cNvSpPr txBox="1">
              <a:spLocks noChangeArrowheads="1"/>
            </p:cNvSpPr>
            <p:nvPr/>
          </p:nvSpPr>
          <p:spPr bwMode="auto">
            <a:xfrm>
              <a:off x="4752" y="1240"/>
              <a:ext cx="73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20 mA</a:t>
              </a:r>
            </a:p>
          </p:txBody>
        </p:sp>
      </p:grpSp>
      <p:grpSp>
        <p:nvGrpSpPr>
          <p:cNvPr id="10285" name="Group 53"/>
          <p:cNvGrpSpPr>
            <a:grpSpLocks/>
          </p:cNvGrpSpPr>
          <p:nvPr/>
        </p:nvGrpSpPr>
        <p:grpSpPr bwMode="auto">
          <a:xfrm>
            <a:off x="2247900" y="2492375"/>
            <a:ext cx="6219825" cy="2289175"/>
            <a:chOff x="1566" y="1600"/>
            <a:chExt cx="3918" cy="1442"/>
          </a:xfrm>
        </p:grpSpPr>
        <p:sp>
          <p:nvSpPr>
            <p:cNvPr id="10297" name="Freeform 54"/>
            <p:cNvSpPr>
              <a:spLocks noChangeArrowheads="1"/>
            </p:cNvSpPr>
            <p:nvPr/>
          </p:nvSpPr>
          <p:spPr bwMode="auto">
            <a:xfrm>
              <a:off x="1566" y="1790"/>
              <a:ext cx="3222" cy="1252"/>
            </a:xfrm>
            <a:custGeom>
              <a:avLst/>
              <a:gdLst>
                <a:gd name="T0" fmla="*/ 0 w 3223"/>
                <a:gd name="T1" fmla="*/ 1249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19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98" name="Text Box 55"/>
            <p:cNvSpPr txBox="1">
              <a:spLocks noChangeArrowheads="1"/>
            </p:cNvSpPr>
            <p:nvPr/>
          </p:nvSpPr>
          <p:spPr bwMode="auto">
            <a:xfrm>
              <a:off x="4752" y="1600"/>
              <a:ext cx="73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15 </a:t>
              </a:r>
              <a:r>
                <a:rPr kumimoji="0" lang="en-US" sz="2800">
                  <a:solidFill>
                    <a:srgbClr val="3333CC"/>
                  </a:solidFill>
                </a:rPr>
                <a:t>mA</a:t>
              </a:r>
            </a:p>
          </p:txBody>
        </p:sp>
      </p:grpSp>
      <p:grpSp>
        <p:nvGrpSpPr>
          <p:cNvPr id="10286" name="Group 56"/>
          <p:cNvGrpSpPr>
            <a:grpSpLocks/>
          </p:cNvGrpSpPr>
          <p:nvPr/>
        </p:nvGrpSpPr>
        <p:grpSpPr bwMode="auto">
          <a:xfrm>
            <a:off x="2244725" y="3121025"/>
            <a:ext cx="6238875" cy="1676400"/>
            <a:chOff x="1564" y="1996"/>
            <a:chExt cx="3930" cy="1056"/>
          </a:xfrm>
        </p:grpSpPr>
        <p:sp>
          <p:nvSpPr>
            <p:cNvPr id="10295" name="Freeform 57"/>
            <p:cNvSpPr>
              <a:spLocks noChangeArrowheads="1"/>
            </p:cNvSpPr>
            <p:nvPr/>
          </p:nvSpPr>
          <p:spPr bwMode="auto">
            <a:xfrm>
              <a:off x="1564" y="2182"/>
              <a:ext cx="3213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0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96" name="Text Box 58"/>
            <p:cNvSpPr txBox="1">
              <a:spLocks noChangeArrowheads="1"/>
            </p:cNvSpPr>
            <p:nvPr/>
          </p:nvSpPr>
          <p:spPr bwMode="auto">
            <a:xfrm>
              <a:off x="4763" y="1996"/>
              <a:ext cx="73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10 mA</a:t>
              </a:r>
            </a:p>
          </p:txBody>
        </p:sp>
      </p:grpSp>
      <p:sp>
        <p:nvSpPr>
          <p:cNvPr id="21563" name="Line 59"/>
          <p:cNvSpPr>
            <a:spLocks noChangeShapeType="1"/>
          </p:cNvSpPr>
          <p:nvPr/>
        </p:nvSpPr>
        <p:spPr bwMode="auto">
          <a:xfrm>
            <a:off x="2216150" y="1552575"/>
            <a:ext cx="4664075" cy="327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7188200" y="2733675"/>
            <a:ext cx="1162050" cy="2232025"/>
            <a:chOff x="4678" y="1752"/>
            <a:chExt cx="732" cy="1406"/>
          </a:xfrm>
        </p:grpSpPr>
        <p:sp>
          <p:nvSpPr>
            <p:cNvPr id="10293" name="AutoShape 61"/>
            <p:cNvSpPr>
              <a:spLocks noChangeArrowheads="1"/>
            </p:cNvSpPr>
            <p:nvPr/>
          </p:nvSpPr>
          <p:spPr bwMode="auto">
            <a:xfrm rot="-3307807">
              <a:off x="4220" y="2379"/>
              <a:ext cx="1234" cy="321"/>
            </a:xfrm>
            <a:prstGeom prst="leftArrow">
              <a:avLst>
                <a:gd name="adj1" fmla="val 50157"/>
                <a:gd name="adj2" fmla="val 9594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4" name="Text Box 62"/>
            <p:cNvSpPr txBox="1">
              <a:spLocks noChangeArrowheads="1"/>
            </p:cNvSpPr>
            <p:nvPr/>
          </p:nvSpPr>
          <p:spPr bwMode="auto">
            <a:xfrm>
              <a:off x="5120" y="1752"/>
              <a:ext cx="28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FF0000"/>
                  </a:solidFill>
                </a:rPr>
                <a:t>Q</a:t>
              </a:r>
            </a:p>
          </p:txBody>
        </p:sp>
      </p:grpSp>
      <p:sp>
        <p:nvSpPr>
          <p:cNvPr id="21567" name="Text Box 63"/>
          <p:cNvSpPr txBox="1">
            <a:spLocks noChangeArrowheads="1"/>
          </p:cNvSpPr>
          <p:nvPr/>
        </p:nvSpPr>
        <p:spPr bwMode="auto">
          <a:xfrm>
            <a:off x="2889250" y="244475"/>
            <a:ext cx="3575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rgbClr val="FF0000"/>
                </a:solidFill>
                <a:latin typeface="Calibri" pitchFamily="34" charset="0"/>
              </a:rPr>
              <a:t>Este é um </a:t>
            </a:r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amplificador</a:t>
            </a:r>
            <a:r>
              <a:rPr kumimoji="0"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rgbClr val="FF0000"/>
                </a:solidFill>
                <a:latin typeface="Calibri" pitchFamily="34" charset="0"/>
              </a:rPr>
              <a:t> B.</a:t>
            </a:r>
          </a:p>
        </p:txBody>
      </p:sp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2962275" y="5803900"/>
            <a:ext cx="4591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kumimoji="0"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 = V</a:t>
            </a:r>
            <a:r>
              <a:rPr kumimoji="0"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CE</a:t>
            </a:r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 x I</a:t>
            </a:r>
            <a:r>
              <a:rPr kumimoji="0"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 = 18 V x 0 A = 0 W</a:t>
            </a:r>
          </a:p>
        </p:txBody>
      </p:sp>
      <p:sp>
        <p:nvSpPr>
          <p:cNvPr id="21569" name="Text Box 65"/>
          <p:cNvSpPr txBox="1">
            <a:spLocks noChangeArrowheads="1"/>
          </p:cNvSpPr>
          <p:nvPr/>
        </p:nvSpPr>
        <p:spPr bwMode="auto">
          <a:xfrm>
            <a:off x="2270125" y="755650"/>
            <a:ext cx="5023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latin typeface="Calibri" pitchFamily="34" charset="0"/>
              </a:rPr>
              <a:t>Sua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dissipação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potência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quiescente</a:t>
            </a:r>
            <a:r>
              <a:rPr kumimoji="0" lang="en-US" sz="2000" dirty="0">
                <a:latin typeface="Calibri" pitchFamily="34" charset="0"/>
              </a:rPr>
              <a:t> é zero.</a:t>
            </a:r>
          </a:p>
        </p:txBody>
      </p:sp>
      <p:sp>
        <p:nvSpPr>
          <p:cNvPr id="21570" name="Oval 66"/>
          <p:cNvSpPr>
            <a:spLocks noChangeArrowheads="1"/>
          </p:cNvSpPr>
          <p:nvPr/>
        </p:nvSpPr>
        <p:spPr bwMode="auto">
          <a:xfrm>
            <a:off x="6807200" y="4752975"/>
            <a:ext cx="1238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3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3" grpId="0" animBg="1"/>
      <p:bldP spid="215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317500" y="209550"/>
            <a:ext cx="6829425" cy="3962400"/>
            <a:chOff x="200" y="234"/>
            <a:chExt cx="4302" cy="2496"/>
          </a:xfrm>
        </p:grpSpPr>
        <p:sp>
          <p:nvSpPr>
            <p:cNvPr id="11281" name="Text Box 3"/>
            <p:cNvSpPr txBox="1">
              <a:spLocks noChangeArrowheads="1"/>
            </p:cNvSpPr>
            <p:nvPr/>
          </p:nvSpPr>
          <p:spPr bwMode="auto">
            <a:xfrm>
              <a:off x="460" y="2404"/>
              <a:ext cx="22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</a:t>
              </a:r>
            </a:p>
          </p:txBody>
        </p:sp>
        <p:sp>
          <p:nvSpPr>
            <p:cNvPr id="11282" name="Text Box 4"/>
            <p:cNvSpPr txBox="1">
              <a:spLocks noChangeArrowheads="1"/>
            </p:cNvSpPr>
            <p:nvPr/>
          </p:nvSpPr>
          <p:spPr bwMode="auto">
            <a:xfrm>
              <a:off x="772" y="2403"/>
              <a:ext cx="22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</a:t>
              </a:r>
            </a:p>
          </p:txBody>
        </p:sp>
        <p:sp>
          <p:nvSpPr>
            <p:cNvPr id="11283" name="Text Box 5"/>
            <p:cNvSpPr txBox="1">
              <a:spLocks noChangeArrowheads="1"/>
            </p:cNvSpPr>
            <p:nvPr/>
          </p:nvSpPr>
          <p:spPr bwMode="auto">
            <a:xfrm>
              <a:off x="1092" y="2403"/>
              <a:ext cx="22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4</a:t>
              </a:r>
            </a:p>
          </p:txBody>
        </p:sp>
        <p:sp>
          <p:nvSpPr>
            <p:cNvPr id="11284" name="Text Box 6"/>
            <p:cNvSpPr txBox="1">
              <a:spLocks noChangeArrowheads="1"/>
            </p:cNvSpPr>
            <p:nvPr/>
          </p:nvSpPr>
          <p:spPr bwMode="auto">
            <a:xfrm>
              <a:off x="1412" y="2395"/>
              <a:ext cx="22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6</a:t>
              </a:r>
            </a:p>
          </p:txBody>
        </p:sp>
        <p:sp>
          <p:nvSpPr>
            <p:cNvPr id="11285" name="Text Box 7"/>
            <p:cNvSpPr txBox="1">
              <a:spLocks noChangeArrowheads="1"/>
            </p:cNvSpPr>
            <p:nvPr/>
          </p:nvSpPr>
          <p:spPr bwMode="auto">
            <a:xfrm>
              <a:off x="1752" y="2405"/>
              <a:ext cx="22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8</a:t>
              </a:r>
            </a:p>
          </p:txBody>
        </p:sp>
        <p:sp>
          <p:nvSpPr>
            <p:cNvPr id="11286" name="Text Box 8"/>
            <p:cNvSpPr txBox="1">
              <a:spLocks noChangeArrowheads="1"/>
            </p:cNvSpPr>
            <p:nvPr/>
          </p:nvSpPr>
          <p:spPr bwMode="auto">
            <a:xfrm>
              <a:off x="2022" y="2403"/>
              <a:ext cx="33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11287" name="Text Box 9"/>
            <p:cNvSpPr txBox="1">
              <a:spLocks noChangeArrowheads="1"/>
            </p:cNvSpPr>
            <p:nvPr/>
          </p:nvSpPr>
          <p:spPr bwMode="auto">
            <a:xfrm>
              <a:off x="2364" y="2403"/>
              <a:ext cx="33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12</a:t>
              </a:r>
            </a:p>
          </p:txBody>
        </p:sp>
        <p:sp>
          <p:nvSpPr>
            <p:cNvPr id="11288" name="Text Box 10"/>
            <p:cNvSpPr txBox="1">
              <a:spLocks noChangeArrowheads="1"/>
            </p:cNvSpPr>
            <p:nvPr/>
          </p:nvSpPr>
          <p:spPr bwMode="auto">
            <a:xfrm>
              <a:off x="2676" y="2404"/>
              <a:ext cx="33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14</a:t>
              </a:r>
            </a:p>
          </p:txBody>
        </p:sp>
        <p:sp>
          <p:nvSpPr>
            <p:cNvPr id="11289" name="Text Box 11"/>
            <p:cNvSpPr txBox="1">
              <a:spLocks noChangeArrowheads="1"/>
            </p:cNvSpPr>
            <p:nvPr/>
          </p:nvSpPr>
          <p:spPr bwMode="auto">
            <a:xfrm>
              <a:off x="2994" y="2395"/>
              <a:ext cx="33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16</a:t>
              </a:r>
            </a:p>
          </p:txBody>
        </p:sp>
        <p:sp>
          <p:nvSpPr>
            <p:cNvPr id="11290" name="Text Box 12"/>
            <p:cNvSpPr txBox="1">
              <a:spLocks noChangeArrowheads="1"/>
            </p:cNvSpPr>
            <p:nvPr/>
          </p:nvSpPr>
          <p:spPr bwMode="auto">
            <a:xfrm>
              <a:off x="3316" y="2404"/>
              <a:ext cx="1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0" lang="pt-BR" sz="2800">
                <a:solidFill>
                  <a:srgbClr val="3333CC"/>
                </a:solidFill>
              </a:endParaRPr>
            </a:p>
          </p:txBody>
        </p:sp>
        <p:sp>
          <p:nvSpPr>
            <p:cNvPr id="11291" name="Text Box 13"/>
            <p:cNvSpPr txBox="1">
              <a:spLocks noChangeArrowheads="1"/>
            </p:cNvSpPr>
            <p:nvPr/>
          </p:nvSpPr>
          <p:spPr bwMode="auto">
            <a:xfrm>
              <a:off x="202" y="1977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0,2</a:t>
              </a:r>
            </a:p>
          </p:txBody>
        </p:sp>
        <p:sp>
          <p:nvSpPr>
            <p:cNvPr id="11292" name="Text Box 14"/>
            <p:cNvSpPr txBox="1">
              <a:spLocks noChangeArrowheads="1"/>
            </p:cNvSpPr>
            <p:nvPr/>
          </p:nvSpPr>
          <p:spPr bwMode="auto">
            <a:xfrm>
              <a:off x="204" y="1698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0,4</a:t>
              </a:r>
            </a:p>
          </p:txBody>
        </p:sp>
        <p:sp>
          <p:nvSpPr>
            <p:cNvPr id="11293" name="Text Box 15"/>
            <p:cNvSpPr txBox="1">
              <a:spLocks noChangeArrowheads="1"/>
            </p:cNvSpPr>
            <p:nvPr/>
          </p:nvSpPr>
          <p:spPr bwMode="auto">
            <a:xfrm>
              <a:off x="204" y="1439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0,6</a:t>
              </a:r>
            </a:p>
          </p:txBody>
        </p:sp>
        <p:sp>
          <p:nvSpPr>
            <p:cNvPr id="11294" name="Text Box 16"/>
            <p:cNvSpPr txBox="1">
              <a:spLocks noChangeArrowheads="1"/>
            </p:cNvSpPr>
            <p:nvPr/>
          </p:nvSpPr>
          <p:spPr bwMode="auto">
            <a:xfrm>
              <a:off x="204" y="1171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0,8</a:t>
              </a:r>
            </a:p>
          </p:txBody>
        </p:sp>
        <p:sp>
          <p:nvSpPr>
            <p:cNvPr id="11295" name="Text Box 17"/>
            <p:cNvSpPr txBox="1">
              <a:spLocks noChangeArrowheads="1"/>
            </p:cNvSpPr>
            <p:nvPr/>
          </p:nvSpPr>
          <p:spPr bwMode="auto">
            <a:xfrm>
              <a:off x="202" y="889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1,0</a:t>
              </a:r>
            </a:p>
          </p:txBody>
        </p:sp>
        <p:sp>
          <p:nvSpPr>
            <p:cNvPr id="11296" name="Text Box 18"/>
            <p:cNvSpPr txBox="1">
              <a:spLocks noChangeArrowheads="1"/>
            </p:cNvSpPr>
            <p:nvPr/>
          </p:nvSpPr>
          <p:spPr bwMode="auto">
            <a:xfrm>
              <a:off x="200" y="620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1,2</a:t>
              </a:r>
            </a:p>
          </p:txBody>
        </p:sp>
        <p:sp>
          <p:nvSpPr>
            <p:cNvPr id="11297" name="Text Box 19"/>
            <p:cNvSpPr txBox="1">
              <a:spLocks noChangeArrowheads="1"/>
            </p:cNvSpPr>
            <p:nvPr/>
          </p:nvSpPr>
          <p:spPr bwMode="auto">
            <a:xfrm>
              <a:off x="200" y="334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1,4</a:t>
              </a:r>
            </a:p>
          </p:txBody>
        </p:sp>
        <p:grpSp>
          <p:nvGrpSpPr>
            <p:cNvPr id="11298" name="Group 20"/>
            <p:cNvGrpSpPr>
              <a:grpSpLocks/>
            </p:cNvGrpSpPr>
            <p:nvPr/>
          </p:nvGrpSpPr>
          <p:grpSpPr bwMode="auto">
            <a:xfrm>
              <a:off x="578" y="1781"/>
              <a:ext cx="3804" cy="637"/>
              <a:chOff x="578" y="1781"/>
              <a:chExt cx="3804" cy="638"/>
            </a:xfrm>
          </p:grpSpPr>
          <p:sp>
            <p:nvSpPr>
              <p:cNvPr id="11335" name="Freeform 21"/>
              <p:cNvSpPr>
                <a:spLocks noChangeArrowheads="1"/>
              </p:cNvSpPr>
              <p:nvPr/>
            </p:nvSpPr>
            <p:spPr bwMode="auto">
              <a:xfrm>
                <a:off x="578" y="1953"/>
                <a:ext cx="3208" cy="465"/>
              </a:xfrm>
              <a:custGeom>
                <a:avLst/>
                <a:gdLst>
                  <a:gd name="T0" fmla="*/ 5 w 3208"/>
                  <a:gd name="T1" fmla="*/ 459 h 467"/>
                  <a:gd name="T2" fmla="*/ 27 w 3208"/>
                  <a:gd name="T3" fmla="*/ 360 h 467"/>
                  <a:gd name="T4" fmla="*/ 167 w 3208"/>
                  <a:gd name="T5" fmla="*/ 83 h 467"/>
                  <a:gd name="T6" fmla="*/ 746 w 3208"/>
                  <a:gd name="T7" fmla="*/ 21 h 467"/>
                  <a:gd name="T8" fmla="*/ 3208 w 3208"/>
                  <a:gd name="T9" fmla="*/ 0 h 4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8"/>
                  <a:gd name="T16" fmla="*/ 0 h 467"/>
                  <a:gd name="T17" fmla="*/ 3208 w 3208"/>
                  <a:gd name="T18" fmla="*/ 467 h 4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8" h="467">
                    <a:moveTo>
                      <a:pt x="5" y="467"/>
                    </a:moveTo>
                    <a:cubicBezTo>
                      <a:pt x="7" y="451"/>
                      <a:pt x="0" y="432"/>
                      <a:pt x="27" y="368"/>
                    </a:cubicBezTo>
                    <a:cubicBezTo>
                      <a:pt x="54" y="304"/>
                      <a:pt x="47" y="141"/>
                      <a:pt x="167" y="83"/>
                    </a:cubicBezTo>
                    <a:cubicBezTo>
                      <a:pt x="287" y="25"/>
                      <a:pt x="239" y="35"/>
                      <a:pt x="746" y="21"/>
                    </a:cubicBezTo>
                    <a:cubicBezTo>
                      <a:pt x="1253" y="7"/>
                      <a:pt x="2695" y="4"/>
                      <a:pt x="3208" y="0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36" name="Text Box 22"/>
              <p:cNvSpPr txBox="1">
                <a:spLocks noChangeArrowheads="1"/>
              </p:cNvSpPr>
              <p:nvPr/>
            </p:nvSpPr>
            <p:spPr bwMode="auto">
              <a:xfrm>
                <a:off x="3762" y="1781"/>
                <a:ext cx="619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>
                    <a:solidFill>
                      <a:srgbClr val="3333CC"/>
                    </a:solidFill>
                  </a:rPr>
                  <a:t>5 mA</a:t>
                </a:r>
              </a:p>
            </p:txBody>
          </p:sp>
        </p:grpSp>
        <p:grpSp>
          <p:nvGrpSpPr>
            <p:cNvPr id="11299" name="Group 23"/>
            <p:cNvGrpSpPr>
              <a:grpSpLocks/>
            </p:cNvGrpSpPr>
            <p:nvPr/>
          </p:nvGrpSpPr>
          <p:grpSpPr bwMode="auto">
            <a:xfrm>
              <a:off x="568" y="2248"/>
              <a:ext cx="3814" cy="326"/>
              <a:chOff x="568" y="2248"/>
              <a:chExt cx="3814" cy="326"/>
            </a:xfrm>
          </p:grpSpPr>
          <p:sp>
            <p:nvSpPr>
              <p:cNvPr id="11333" name="Line 24"/>
              <p:cNvSpPr>
                <a:spLocks noChangeShapeType="1"/>
              </p:cNvSpPr>
              <p:nvPr/>
            </p:nvSpPr>
            <p:spPr bwMode="auto">
              <a:xfrm>
                <a:off x="568" y="2407"/>
                <a:ext cx="3215" cy="0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34" name="Text Box 25"/>
              <p:cNvSpPr txBox="1">
                <a:spLocks noChangeArrowheads="1"/>
              </p:cNvSpPr>
              <p:nvPr/>
            </p:nvSpPr>
            <p:spPr bwMode="auto">
              <a:xfrm>
                <a:off x="3763" y="2248"/>
                <a:ext cx="619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>
                    <a:solidFill>
                      <a:srgbClr val="3333CC"/>
                    </a:solidFill>
                  </a:rPr>
                  <a:t>0 mA</a:t>
                </a:r>
              </a:p>
            </p:txBody>
          </p:sp>
        </p:grpSp>
        <p:grpSp>
          <p:nvGrpSpPr>
            <p:cNvPr id="11300" name="Group 26"/>
            <p:cNvGrpSpPr>
              <a:grpSpLocks/>
            </p:cNvGrpSpPr>
            <p:nvPr/>
          </p:nvGrpSpPr>
          <p:grpSpPr bwMode="auto">
            <a:xfrm>
              <a:off x="568" y="236"/>
              <a:ext cx="3924" cy="2143"/>
              <a:chOff x="568" y="236"/>
              <a:chExt cx="3924" cy="2143"/>
            </a:xfrm>
          </p:grpSpPr>
          <p:sp>
            <p:nvSpPr>
              <p:cNvPr id="11331" name="Freeform 27"/>
              <p:cNvSpPr>
                <a:spLocks noChangeArrowheads="1"/>
              </p:cNvSpPr>
              <p:nvPr/>
            </p:nvSpPr>
            <p:spPr bwMode="auto">
              <a:xfrm>
                <a:off x="568" y="414"/>
                <a:ext cx="3226" cy="1965"/>
              </a:xfrm>
              <a:custGeom>
                <a:avLst/>
                <a:gdLst>
                  <a:gd name="T0" fmla="*/ 0 w 3227"/>
                  <a:gd name="T1" fmla="*/ 1962 h 1966"/>
                  <a:gd name="T2" fmla="*/ 82 w 3227"/>
                  <a:gd name="T3" fmla="*/ 404 h 1966"/>
                  <a:gd name="T4" fmla="*/ 217 w 3227"/>
                  <a:gd name="T5" fmla="*/ 114 h 1966"/>
                  <a:gd name="T6" fmla="*/ 858 w 3227"/>
                  <a:gd name="T7" fmla="*/ 73 h 1966"/>
                  <a:gd name="T8" fmla="*/ 3223 w 3227"/>
                  <a:gd name="T9" fmla="*/ 0 h 19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7"/>
                  <a:gd name="T16" fmla="*/ 0 h 1966"/>
                  <a:gd name="T17" fmla="*/ 3227 w 3227"/>
                  <a:gd name="T18" fmla="*/ 1966 h 19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7" h="1966">
                    <a:moveTo>
                      <a:pt x="0" y="1966"/>
                    </a:moveTo>
                    <a:cubicBezTo>
                      <a:pt x="14" y="1706"/>
                      <a:pt x="46" y="713"/>
                      <a:pt x="82" y="404"/>
                    </a:cubicBezTo>
                    <a:cubicBezTo>
                      <a:pt x="118" y="95"/>
                      <a:pt x="88" y="169"/>
                      <a:pt x="217" y="114"/>
                    </a:cubicBezTo>
                    <a:cubicBezTo>
                      <a:pt x="346" y="59"/>
                      <a:pt x="356" y="92"/>
                      <a:pt x="858" y="73"/>
                    </a:cubicBezTo>
                    <a:cubicBezTo>
                      <a:pt x="1360" y="54"/>
                      <a:pt x="2734" y="15"/>
                      <a:pt x="3227" y="0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32" name="Text Box 28"/>
              <p:cNvSpPr txBox="1">
                <a:spLocks noChangeArrowheads="1"/>
              </p:cNvSpPr>
              <p:nvPr/>
            </p:nvSpPr>
            <p:spPr bwMode="auto">
              <a:xfrm>
                <a:off x="3760" y="236"/>
                <a:ext cx="731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>
                    <a:solidFill>
                      <a:srgbClr val="3333CC"/>
                    </a:solidFill>
                  </a:rPr>
                  <a:t>25 mA</a:t>
                </a:r>
              </a:p>
            </p:txBody>
          </p:sp>
        </p:grpSp>
        <p:sp>
          <p:nvSpPr>
            <p:cNvPr id="11301" name="Line 29"/>
            <p:cNvSpPr>
              <a:spLocks noChangeShapeType="1"/>
            </p:cNvSpPr>
            <p:nvPr/>
          </p:nvSpPr>
          <p:spPr bwMode="auto">
            <a:xfrm>
              <a:off x="556" y="234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2" name="Line 30"/>
            <p:cNvSpPr>
              <a:spLocks noChangeShapeType="1"/>
            </p:cNvSpPr>
            <p:nvPr/>
          </p:nvSpPr>
          <p:spPr bwMode="auto">
            <a:xfrm>
              <a:off x="560" y="23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3" name="Line 31"/>
            <p:cNvSpPr>
              <a:spLocks noChangeShapeType="1"/>
            </p:cNvSpPr>
            <p:nvPr/>
          </p:nvSpPr>
          <p:spPr bwMode="auto">
            <a:xfrm>
              <a:off x="562" y="5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4" name="Line 32"/>
            <p:cNvSpPr>
              <a:spLocks noChangeShapeType="1"/>
            </p:cNvSpPr>
            <p:nvPr/>
          </p:nvSpPr>
          <p:spPr bwMode="auto">
            <a:xfrm>
              <a:off x="562" y="78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5" name="Line 33"/>
            <p:cNvSpPr>
              <a:spLocks noChangeShapeType="1"/>
            </p:cNvSpPr>
            <p:nvPr/>
          </p:nvSpPr>
          <p:spPr bwMode="auto">
            <a:xfrm>
              <a:off x="562" y="105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6" name="Line 34"/>
            <p:cNvSpPr>
              <a:spLocks noChangeShapeType="1"/>
            </p:cNvSpPr>
            <p:nvPr/>
          </p:nvSpPr>
          <p:spPr bwMode="auto">
            <a:xfrm>
              <a:off x="562" y="13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7" name="Line 35"/>
            <p:cNvSpPr>
              <a:spLocks noChangeShapeType="1"/>
            </p:cNvSpPr>
            <p:nvPr/>
          </p:nvSpPr>
          <p:spPr bwMode="auto">
            <a:xfrm>
              <a:off x="562" y="16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8" name="Line 36"/>
            <p:cNvSpPr>
              <a:spLocks noChangeShapeType="1"/>
            </p:cNvSpPr>
            <p:nvPr/>
          </p:nvSpPr>
          <p:spPr bwMode="auto">
            <a:xfrm>
              <a:off x="562" y="18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9" name="Line 37"/>
            <p:cNvSpPr>
              <a:spLocks noChangeShapeType="1"/>
            </p:cNvSpPr>
            <p:nvPr/>
          </p:nvSpPr>
          <p:spPr bwMode="auto">
            <a:xfrm>
              <a:off x="562" y="215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0" name="Line 38"/>
            <p:cNvSpPr>
              <a:spLocks noChangeShapeType="1"/>
            </p:cNvSpPr>
            <p:nvPr/>
          </p:nvSpPr>
          <p:spPr bwMode="auto">
            <a:xfrm>
              <a:off x="562" y="2423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1" name="Line 39"/>
            <p:cNvSpPr>
              <a:spLocks noChangeShapeType="1"/>
            </p:cNvSpPr>
            <p:nvPr/>
          </p:nvSpPr>
          <p:spPr bwMode="auto">
            <a:xfrm>
              <a:off x="878" y="244"/>
              <a:ext cx="0" cy="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2" name="Line 40"/>
            <p:cNvSpPr>
              <a:spLocks noChangeShapeType="1"/>
            </p:cNvSpPr>
            <p:nvPr/>
          </p:nvSpPr>
          <p:spPr bwMode="auto">
            <a:xfrm>
              <a:off x="1206" y="238"/>
              <a:ext cx="0" cy="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1532" y="242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860" y="240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2192" y="238"/>
              <a:ext cx="0" cy="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514" y="238"/>
              <a:ext cx="0" cy="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846" y="240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3162" y="240"/>
              <a:ext cx="0" cy="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9" name="Line 47"/>
            <p:cNvSpPr>
              <a:spLocks noChangeShapeType="1"/>
            </p:cNvSpPr>
            <p:nvPr/>
          </p:nvSpPr>
          <p:spPr bwMode="auto">
            <a:xfrm>
              <a:off x="3480" y="240"/>
              <a:ext cx="0" cy="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0" name="Line 48"/>
            <p:cNvSpPr>
              <a:spLocks noChangeShapeType="1"/>
            </p:cNvSpPr>
            <p:nvPr/>
          </p:nvSpPr>
          <p:spPr bwMode="auto">
            <a:xfrm>
              <a:off x="3788" y="234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321" name="Group 49"/>
            <p:cNvGrpSpPr>
              <a:grpSpLocks/>
            </p:cNvGrpSpPr>
            <p:nvPr/>
          </p:nvGrpSpPr>
          <p:grpSpPr bwMode="auto">
            <a:xfrm>
              <a:off x="572" y="588"/>
              <a:ext cx="3918" cy="1801"/>
              <a:chOff x="572" y="588"/>
              <a:chExt cx="3918" cy="1802"/>
            </a:xfrm>
          </p:grpSpPr>
          <p:sp>
            <p:nvSpPr>
              <p:cNvPr id="11329" name="Freeform 50"/>
              <p:cNvSpPr>
                <a:spLocks noChangeArrowheads="1"/>
              </p:cNvSpPr>
              <p:nvPr/>
            </p:nvSpPr>
            <p:spPr bwMode="auto">
              <a:xfrm>
                <a:off x="572" y="770"/>
                <a:ext cx="3207" cy="1619"/>
              </a:xfrm>
              <a:custGeom>
                <a:avLst/>
                <a:gdLst>
                  <a:gd name="T0" fmla="*/ 0 w 3209"/>
                  <a:gd name="T1" fmla="*/ 1613 h 1621"/>
                  <a:gd name="T2" fmla="*/ 64 w 3209"/>
                  <a:gd name="T3" fmla="*/ 404 h 1621"/>
                  <a:gd name="T4" fmla="*/ 199 w 3209"/>
                  <a:gd name="T5" fmla="*/ 114 h 1621"/>
                  <a:gd name="T6" fmla="*/ 836 w 3209"/>
                  <a:gd name="T7" fmla="*/ 73 h 1621"/>
                  <a:gd name="T8" fmla="*/ 3201 w 3209"/>
                  <a:gd name="T9" fmla="*/ 0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9"/>
                  <a:gd name="T16" fmla="*/ 0 h 1621"/>
                  <a:gd name="T17" fmla="*/ 3209 w 3209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9" h="1621">
                    <a:moveTo>
                      <a:pt x="0" y="1621"/>
                    </a:moveTo>
                    <a:cubicBezTo>
                      <a:pt x="11" y="1416"/>
                      <a:pt x="31" y="655"/>
                      <a:pt x="64" y="404"/>
                    </a:cubicBezTo>
                    <a:cubicBezTo>
                      <a:pt x="97" y="153"/>
                      <a:pt x="70" y="169"/>
                      <a:pt x="199" y="114"/>
                    </a:cubicBezTo>
                    <a:cubicBezTo>
                      <a:pt x="328" y="59"/>
                      <a:pt x="338" y="92"/>
                      <a:pt x="840" y="73"/>
                    </a:cubicBezTo>
                    <a:cubicBezTo>
                      <a:pt x="1342" y="54"/>
                      <a:pt x="2716" y="15"/>
                      <a:pt x="3209" y="0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30" name="Text Box 51"/>
              <p:cNvSpPr txBox="1">
                <a:spLocks noChangeArrowheads="1"/>
              </p:cNvSpPr>
              <p:nvPr/>
            </p:nvSpPr>
            <p:spPr bwMode="auto">
              <a:xfrm>
                <a:off x="3759" y="588"/>
                <a:ext cx="731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>
                    <a:solidFill>
                      <a:srgbClr val="3333CC"/>
                    </a:solidFill>
                  </a:rPr>
                  <a:t>20 mA</a:t>
                </a:r>
              </a:p>
            </p:txBody>
          </p:sp>
        </p:grpSp>
        <p:grpSp>
          <p:nvGrpSpPr>
            <p:cNvPr id="11322" name="Group 52"/>
            <p:cNvGrpSpPr>
              <a:grpSpLocks/>
            </p:cNvGrpSpPr>
            <p:nvPr/>
          </p:nvGrpSpPr>
          <p:grpSpPr bwMode="auto">
            <a:xfrm>
              <a:off x="572" y="947"/>
              <a:ext cx="3918" cy="1441"/>
              <a:chOff x="572" y="947"/>
              <a:chExt cx="3918" cy="1442"/>
            </a:xfrm>
          </p:grpSpPr>
          <p:sp>
            <p:nvSpPr>
              <p:cNvPr id="11327" name="Freeform 53"/>
              <p:cNvSpPr>
                <a:spLocks noChangeArrowheads="1"/>
              </p:cNvSpPr>
              <p:nvPr/>
            </p:nvSpPr>
            <p:spPr bwMode="auto">
              <a:xfrm>
                <a:off x="572" y="1137"/>
                <a:ext cx="3221" cy="1250"/>
              </a:xfrm>
              <a:custGeom>
                <a:avLst/>
                <a:gdLst>
                  <a:gd name="T0" fmla="*/ 0 w 3223"/>
                  <a:gd name="T1" fmla="*/ 1241 h 1253"/>
                  <a:gd name="T2" fmla="*/ 50 w 3223"/>
                  <a:gd name="T3" fmla="*/ 408 h 1253"/>
                  <a:gd name="T4" fmla="*/ 185 w 3223"/>
                  <a:gd name="T5" fmla="*/ 122 h 1253"/>
                  <a:gd name="T6" fmla="*/ 822 w 3223"/>
                  <a:gd name="T7" fmla="*/ 81 h 1253"/>
                  <a:gd name="T8" fmla="*/ 3215 w 3223"/>
                  <a:gd name="T9" fmla="*/ 0 h 1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3"/>
                  <a:gd name="T16" fmla="*/ 0 h 1253"/>
                  <a:gd name="T17" fmla="*/ 3223 w 3223"/>
                  <a:gd name="T18" fmla="*/ 1253 h 1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3" h="1253">
                    <a:moveTo>
                      <a:pt x="0" y="1253"/>
                    </a:moveTo>
                    <a:cubicBezTo>
                      <a:pt x="7" y="1113"/>
                      <a:pt x="19" y="600"/>
                      <a:pt x="50" y="412"/>
                    </a:cubicBezTo>
                    <a:cubicBezTo>
                      <a:pt x="81" y="224"/>
                      <a:pt x="56" y="177"/>
                      <a:pt x="185" y="122"/>
                    </a:cubicBezTo>
                    <a:cubicBezTo>
                      <a:pt x="314" y="67"/>
                      <a:pt x="320" y="101"/>
                      <a:pt x="826" y="81"/>
                    </a:cubicBezTo>
                    <a:cubicBezTo>
                      <a:pt x="1332" y="61"/>
                      <a:pt x="2724" y="17"/>
                      <a:pt x="3223" y="0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8" name="Text Box 54"/>
              <p:cNvSpPr txBox="1">
                <a:spLocks noChangeArrowheads="1"/>
              </p:cNvSpPr>
              <p:nvPr/>
            </p:nvSpPr>
            <p:spPr bwMode="auto">
              <a:xfrm>
                <a:off x="3759" y="947"/>
                <a:ext cx="731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>
                    <a:solidFill>
                      <a:srgbClr val="3333CC"/>
                    </a:solidFill>
                    <a:latin typeface="Symbol" pitchFamily="18" charset="2"/>
                  </a:rPr>
                  <a:t>15 </a:t>
                </a:r>
                <a:r>
                  <a:rPr kumimoji="0" lang="en-US" sz="2800">
                    <a:solidFill>
                      <a:srgbClr val="3333CC"/>
                    </a:solidFill>
                  </a:rPr>
                  <a:t>mA</a:t>
                </a:r>
              </a:p>
            </p:txBody>
          </p:sp>
        </p:grpSp>
        <p:grpSp>
          <p:nvGrpSpPr>
            <p:cNvPr id="11323" name="Group 55"/>
            <p:cNvGrpSpPr>
              <a:grpSpLocks/>
            </p:cNvGrpSpPr>
            <p:nvPr/>
          </p:nvGrpSpPr>
          <p:grpSpPr bwMode="auto">
            <a:xfrm>
              <a:off x="572" y="1344"/>
              <a:ext cx="3930" cy="1055"/>
              <a:chOff x="572" y="1344"/>
              <a:chExt cx="3930" cy="1056"/>
            </a:xfrm>
          </p:grpSpPr>
          <p:sp>
            <p:nvSpPr>
              <p:cNvPr id="11325" name="Freeform 56"/>
              <p:cNvSpPr>
                <a:spLocks noChangeArrowheads="1"/>
              </p:cNvSpPr>
              <p:nvPr/>
            </p:nvSpPr>
            <p:spPr bwMode="auto">
              <a:xfrm>
                <a:off x="572" y="1530"/>
                <a:ext cx="3214" cy="869"/>
              </a:xfrm>
              <a:custGeom>
                <a:avLst/>
                <a:gdLst>
                  <a:gd name="T0" fmla="*/ 0 w 3214"/>
                  <a:gd name="T1" fmla="*/ 866 h 870"/>
                  <a:gd name="T2" fmla="*/ 47 w 3214"/>
                  <a:gd name="T3" fmla="*/ 385 h 870"/>
                  <a:gd name="T4" fmla="*/ 182 w 3214"/>
                  <a:gd name="T5" fmla="*/ 95 h 870"/>
                  <a:gd name="T6" fmla="*/ 823 w 3214"/>
                  <a:gd name="T7" fmla="*/ 54 h 870"/>
                  <a:gd name="T8" fmla="*/ 3214 w 3214"/>
                  <a:gd name="T9" fmla="*/ 0 h 8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4"/>
                  <a:gd name="T16" fmla="*/ 0 h 870"/>
                  <a:gd name="T17" fmla="*/ 3214 w 3214"/>
                  <a:gd name="T18" fmla="*/ 870 h 8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4" h="870">
                    <a:moveTo>
                      <a:pt x="0" y="870"/>
                    </a:moveTo>
                    <a:cubicBezTo>
                      <a:pt x="6" y="789"/>
                      <a:pt x="17" y="514"/>
                      <a:pt x="47" y="385"/>
                    </a:cubicBezTo>
                    <a:cubicBezTo>
                      <a:pt x="77" y="256"/>
                      <a:pt x="53" y="150"/>
                      <a:pt x="182" y="95"/>
                    </a:cubicBezTo>
                    <a:cubicBezTo>
                      <a:pt x="311" y="40"/>
                      <a:pt x="318" y="70"/>
                      <a:pt x="823" y="54"/>
                    </a:cubicBezTo>
                    <a:cubicBezTo>
                      <a:pt x="1328" y="38"/>
                      <a:pt x="2716" y="11"/>
                      <a:pt x="3214" y="0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6" name="Text Box 57"/>
              <p:cNvSpPr txBox="1">
                <a:spLocks noChangeArrowheads="1"/>
              </p:cNvSpPr>
              <p:nvPr/>
            </p:nvSpPr>
            <p:spPr bwMode="auto">
              <a:xfrm>
                <a:off x="3770" y="1344"/>
                <a:ext cx="731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>
                    <a:solidFill>
                      <a:srgbClr val="3333CC"/>
                    </a:solidFill>
                  </a:rPr>
                  <a:t>10 mA</a:t>
                </a:r>
              </a:p>
            </p:txBody>
          </p:sp>
        </p:grpSp>
        <p:sp>
          <p:nvSpPr>
            <p:cNvPr id="11324" name="Line 58"/>
            <p:cNvSpPr>
              <a:spLocks noChangeShapeType="1"/>
            </p:cNvSpPr>
            <p:nvPr/>
          </p:nvSpPr>
          <p:spPr bwMode="auto">
            <a:xfrm>
              <a:off x="554" y="356"/>
              <a:ext cx="2938" cy="20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 rot="18387809">
            <a:off x="5683250" y="-258762"/>
            <a:ext cx="1347788" cy="5408612"/>
            <a:chOff x="3580" y="-61"/>
            <a:chExt cx="850" cy="3407"/>
          </a:xfrm>
        </p:grpSpPr>
        <p:sp>
          <p:nvSpPr>
            <p:cNvPr id="11279" name="Freeform 60"/>
            <p:cNvSpPr>
              <a:spLocks noChangeArrowheads="1"/>
            </p:cNvSpPr>
            <p:nvPr/>
          </p:nvSpPr>
          <p:spPr bwMode="auto">
            <a:xfrm>
              <a:off x="3580" y="-61"/>
              <a:ext cx="422" cy="1702"/>
            </a:xfrm>
            <a:custGeom>
              <a:avLst/>
              <a:gdLst>
                <a:gd name="T0" fmla="*/ 26 w 1066"/>
                <a:gd name="T1" fmla="*/ 6947 h 1065"/>
                <a:gd name="T2" fmla="*/ 19 w 1066"/>
                <a:gd name="T3" fmla="*/ 1820 h 1065"/>
                <a:gd name="T4" fmla="*/ 13 w 1066"/>
                <a:gd name="T5" fmla="*/ 67 h 1065"/>
                <a:gd name="T6" fmla="*/ 8 w 1066"/>
                <a:gd name="T7" fmla="*/ 1418 h 1065"/>
                <a:gd name="T8" fmla="*/ 0 w 1066"/>
                <a:gd name="T9" fmla="*/ 6947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80" name="Freeform 61"/>
            <p:cNvSpPr>
              <a:spLocks noChangeArrowheads="1"/>
            </p:cNvSpPr>
            <p:nvPr/>
          </p:nvSpPr>
          <p:spPr bwMode="auto">
            <a:xfrm flipV="1">
              <a:off x="4007" y="1644"/>
              <a:ext cx="422" cy="1702"/>
            </a:xfrm>
            <a:custGeom>
              <a:avLst/>
              <a:gdLst>
                <a:gd name="T0" fmla="*/ 26 w 1066"/>
                <a:gd name="T1" fmla="*/ 6947 h 1065"/>
                <a:gd name="T2" fmla="*/ 19 w 1066"/>
                <a:gd name="T3" fmla="*/ 1820 h 1065"/>
                <a:gd name="T4" fmla="*/ 13 w 1066"/>
                <a:gd name="T5" fmla="*/ 67 h 1065"/>
                <a:gd name="T6" fmla="*/ 8 w 1066"/>
                <a:gd name="T7" fmla="*/ 1418 h 1065"/>
                <a:gd name="T8" fmla="*/ 0 w 1066"/>
                <a:gd name="T9" fmla="*/ 6947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590" name="Line 62"/>
          <p:cNvSpPr>
            <a:spLocks noChangeShapeType="1"/>
          </p:cNvSpPr>
          <p:nvPr/>
        </p:nvSpPr>
        <p:spPr bwMode="auto">
          <a:xfrm flipV="1">
            <a:off x="5518150" y="1349375"/>
            <a:ext cx="1641475" cy="2298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3276600" y="4381500"/>
            <a:ext cx="2270125" cy="1993900"/>
            <a:chOff x="2064" y="2862"/>
            <a:chExt cx="1430" cy="1256"/>
          </a:xfrm>
        </p:grpSpPr>
        <p:sp>
          <p:nvSpPr>
            <p:cNvPr id="11276" name="Freeform 64"/>
            <p:cNvSpPr>
              <a:spLocks noChangeArrowheads="1"/>
            </p:cNvSpPr>
            <p:nvPr/>
          </p:nvSpPr>
          <p:spPr bwMode="auto">
            <a:xfrm rot="-5507532">
              <a:off x="2570" y="2360"/>
              <a:ext cx="422" cy="1424"/>
            </a:xfrm>
            <a:custGeom>
              <a:avLst/>
              <a:gdLst>
                <a:gd name="T0" fmla="*/ 26 w 1066"/>
                <a:gd name="T1" fmla="*/ 3404 h 1065"/>
                <a:gd name="T2" fmla="*/ 19 w 1066"/>
                <a:gd name="T3" fmla="*/ 892 h 1065"/>
                <a:gd name="T4" fmla="*/ 13 w 1066"/>
                <a:gd name="T5" fmla="*/ 31 h 1065"/>
                <a:gd name="T6" fmla="*/ 8 w 1066"/>
                <a:gd name="T7" fmla="*/ 694 h 1065"/>
                <a:gd name="T8" fmla="*/ 0 w 1066"/>
                <a:gd name="T9" fmla="*/ 3404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77" name="Freeform 65"/>
            <p:cNvSpPr>
              <a:spLocks noChangeArrowheads="1"/>
            </p:cNvSpPr>
            <p:nvPr/>
          </p:nvSpPr>
          <p:spPr bwMode="auto">
            <a:xfrm rot="-5507532">
              <a:off x="2564" y="3193"/>
              <a:ext cx="422" cy="1424"/>
            </a:xfrm>
            <a:custGeom>
              <a:avLst/>
              <a:gdLst>
                <a:gd name="T0" fmla="*/ 26 w 1066"/>
                <a:gd name="T1" fmla="*/ 3404 h 1065"/>
                <a:gd name="T2" fmla="*/ 19 w 1066"/>
                <a:gd name="T3" fmla="*/ 892 h 1065"/>
                <a:gd name="T4" fmla="*/ 13 w 1066"/>
                <a:gd name="T5" fmla="*/ 31 h 1065"/>
                <a:gd name="T6" fmla="*/ 8 w 1066"/>
                <a:gd name="T7" fmla="*/ 694 h 1065"/>
                <a:gd name="T8" fmla="*/ 0 w 1066"/>
                <a:gd name="T9" fmla="*/ 3404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78" name="Line 66"/>
            <p:cNvSpPr>
              <a:spLocks noChangeShapeType="1"/>
            </p:cNvSpPr>
            <p:nvPr/>
          </p:nvSpPr>
          <p:spPr bwMode="auto">
            <a:xfrm flipH="1">
              <a:off x="3478" y="3256"/>
              <a:ext cx="0" cy="43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595" name="Line 67"/>
          <p:cNvSpPr>
            <a:spLocks noChangeShapeType="1"/>
          </p:cNvSpPr>
          <p:nvPr/>
        </p:nvSpPr>
        <p:spPr bwMode="auto">
          <a:xfrm flipH="1">
            <a:off x="5537200" y="3683000"/>
            <a:ext cx="0" cy="6889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 flipV="1">
            <a:off x="3257550" y="155575"/>
            <a:ext cx="1393825" cy="1936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>
            <a:off x="3267075" y="2085975"/>
            <a:ext cx="0" cy="4333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98" name="Text Box 70"/>
          <p:cNvSpPr txBox="1">
            <a:spLocks noChangeArrowheads="1"/>
          </p:cNvSpPr>
          <p:nvPr/>
        </p:nvSpPr>
        <p:spPr bwMode="auto">
          <a:xfrm rot="18288728">
            <a:off x="6757988" y="471487"/>
            <a:ext cx="1689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Classe B</a:t>
            </a:r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783262" y="4673600"/>
            <a:ext cx="30802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dirty="0">
                <a:latin typeface="Calibri" pitchFamily="34" charset="0"/>
              </a:rPr>
              <a:t>O </a:t>
            </a:r>
            <a:r>
              <a:rPr kumimoji="0" lang="en-US" dirty="0" err="1">
                <a:latin typeface="Calibri" pitchFamily="34" charset="0"/>
              </a:rPr>
              <a:t>sinal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coletor</a:t>
            </a:r>
            <a:endParaRPr kumimoji="0" lang="en-US" dirty="0">
              <a:latin typeface="Calibri" pitchFamily="34" charset="0"/>
            </a:endParaRPr>
          </a:p>
          <a:p>
            <a:pPr algn="ctr"/>
            <a:r>
              <a:rPr kumimoji="0" lang="en-US" dirty="0">
                <a:latin typeface="Calibri" pitchFamily="34" charset="0"/>
              </a:rPr>
              <a:t>é </a:t>
            </a:r>
            <a:r>
              <a:rPr kumimoji="0" lang="en-US" dirty="0" err="1">
                <a:latin typeface="Calibri" pitchFamily="34" charset="0"/>
              </a:rPr>
              <a:t>muito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distorcido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para</a:t>
            </a:r>
            <a:endParaRPr kumimoji="0" lang="en-US" dirty="0">
              <a:latin typeface="Calibri" pitchFamily="34" charset="0"/>
            </a:endParaRPr>
          </a:p>
          <a:p>
            <a:pPr algn="ctr"/>
            <a:r>
              <a:rPr kumimoji="0" lang="en-US" dirty="0" err="1">
                <a:latin typeface="Calibri" pitchFamily="34" charset="0"/>
              </a:rPr>
              <a:t>aplicações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lineares</a:t>
            </a:r>
            <a:r>
              <a:rPr kumimoji="0" lang="en-US" dirty="0">
                <a:latin typeface="Calibri" pitchFamily="34" charset="0"/>
              </a:rPr>
              <a:t>.</a:t>
            </a:r>
          </a:p>
        </p:txBody>
      </p:sp>
      <p:sp>
        <p:nvSpPr>
          <p:cNvPr id="22600" name="Oval 72"/>
          <p:cNvSpPr>
            <a:spLocks noChangeArrowheads="1"/>
          </p:cNvSpPr>
          <p:nvPr/>
        </p:nvSpPr>
        <p:spPr bwMode="auto">
          <a:xfrm>
            <a:off x="5461000" y="3603625"/>
            <a:ext cx="1238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0" grpId="0" animBg="1"/>
      <p:bldP spid="22595" grpId="0" animBg="1"/>
      <p:bldP spid="22596" grpId="0" animBg="1"/>
      <p:bldP spid="22597" grpId="0" animBg="1"/>
      <p:bldP spid="226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3505200" y="2066925"/>
            <a:ext cx="2333625" cy="1504950"/>
            <a:chOff x="2190" y="1530"/>
            <a:chExt cx="1470" cy="948"/>
          </a:xfrm>
        </p:grpSpPr>
        <p:grpSp>
          <p:nvGrpSpPr>
            <p:cNvPr id="12358" name="Group 3"/>
            <p:cNvGrpSpPr>
              <a:grpSpLocks/>
            </p:cNvGrpSpPr>
            <p:nvPr/>
          </p:nvGrpSpPr>
          <p:grpSpPr bwMode="auto">
            <a:xfrm>
              <a:off x="3124" y="2122"/>
              <a:ext cx="356" cy="356"/>
              <a:chOff x="3124" y="2122"/>
              <a:chExt cx="356" cy="356"/>
            </a:xfrm>
          </p:grpSpPr>
          <p:sp>
            <p:nvSpPr>
              <p:cNvPr id="12365" name="Line 4"/>
              <p:cNvSpPr>
                <a:spLocks noChangeShapeType="1"/>
              </p:cNvSpPr>
              <p:nvPr/>
            </p:nvSpPr>
            <p:spPr bwMode="auto">
              <a:xfrm>
                <a:off x="3124" y="2122"/>
                <a:ext cx="356" cy="3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66" name="AutoShape 5"/>
              <p:cNvSpPr>
                <a:spLocks noChangeArrowheads="1"/>
              </p:cNvSpPr>
              <p:nvPr/>
            </p:nvSpPr>
            <p:spPr bwMode="auto">
              <a:xfrm rot="5480873" flipH="1" flipV="1">
                <a:off x="3128" y="2125"/>
                <a:ext cx="119" cy="117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2359" name="Line 6"/>
            <p:cNvSpPr>
              <a:spLocks noChangeShapeType="1"/>
            </p:cNvSpPr>
            <p:nvPr/>
          </p:nvSpPr>
          <p:spPr bwMode="auto">
            <a:xfrm flipH="1">
              <a:off x="3116" y="1822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60" name="Oval 7"/>
            <p:cNvSpPr>
              <a:spLocks noChangeArrowheads="1"/>
            </p:cNvSpPr>
            <p:nvPr/>
          </p:nvSpPr>
          <p:spPr bwMode="auto">
            <a:xfrm>
              <a:off x="2894" y="1720"/>
              <a:ext cx="588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61" name="Text Box 8"/>
            <p:cNvSpPr txBox="1">
              <a:spLocks noChangeArrowheads="1"/>
            </p:cNvSpPr>
            <p:nvPr/>
          </p:nvSpPr>
          <p:spPr bwMode="auto">
            <a:xfrm>
              <a:off x="3358" y="1530"/>
              <a:ext cx="30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2362" name="Text Box 9"/>
            <p:cNvSpPr txBox="1">
              <a:spLocks noChangeArrowheads="1"/>
            </p:cNvSpPr>
            <p:nvPr/>
          </p:nvSpPr>
          <p:spPr bwMode="auto">
            <a:xfrm>
              <a:off x="2626" y="1960"/>
              <a:ext cx="28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363" name="Line 10"/>
            <p:cNvSpPr>
              <a:spLocks noChangeShapeType="1"/>
            </p:cNvSpPr>
            <p:nvPr/>
          </p:nvSpPr>
          <p:spPr bwMode="auto">
            <a:xfrm flipV="1">
              <a:off x="3116" y="154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64" name="Line 11"/>
            <p:cNvSpPr>
              <a:spLocks noChangeShapeType="1"/>
            </p:cNvSpPr>
            <p:nvPr/>
          </p:nvSpPr>
          <p:spPr bwMode="auto">
            <a:xfrm flipH="1">
              <a:off x="2190" y="2018"/>
              <a:ext cx="9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5381625" y="5026025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292" name="Text Box 13"/>
          <p:cNvSpPr txBox="1">
            <a:spLocks noChangeArrowheads="1"/>
          </p:cNvSpPr>
          <p:nvPr/>
        </p:nvSpPr>
        <p:spPr bwMode="auto">
          <a:xfrm>
            <a:off x="4184650" y="429895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12293" name="Group 14"/>
          <p:cNvGrpSpPr>
            <a:grpSpLocks/>
          </p:cNvGrpSpPr>
          <p:nvPr/>
        </p:nvGrpSpPr>
        <p:grpSpPr bwMode="auto">
          <a:xfrm flipV="1">
            <a:off x="3508375" y="4098925"/>
            <a:ext cx="2054225" cy="1479550"/>
            <a:chOff x="2192" y="2810"/>
            <a:chExt cx="1294" cy="932"/>
          </a:xfrm>
        </p:grpSpPr>
        <p:sp>
          <p:nvSpPr>
            <p:cNvPr id="12352" name="Line 15"/>
            <p:cNvSpPr>
              <a:spLocks noChangeShapeType="1"/>
            </p:cNvSpPr>
            <p:nvPr/>
          </p:nvSpPr>
          <p:spPr bwMode="auto">
            <a:xfrm>
              <a:off x="3126" y="338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3" name="AutoShape 16"/>
            <p:cNvSpPr>
              <a:spLocks noChangeArrowheads="1"/>
            </p:cNvSpPr>
            <p:nvPr/>
          </p:nvSpPr>
          <p:spPr bwMode="auto">
            <a:xfrm rot="5480873">
              <a:off x="3170" y="3440"/>
              <a:ext cx="120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54" name="Line 17"/>
            <p:cNvSpPr>
              <a:spLocks noChangeShapeType="1"/>
            </p:cNvSpPr>
            <p:nvPr/>
          </p:nvSpPr>
          <p:spPr bwMode="auto">
            <a:xfrm flipH="1">
              <a:off x="3118" y="3086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5" name="Oval 18"/>
            <p:cNvSpPr>
              <a:spLocks noChangeArrowheads="1"/>
            </p:cNvSpPr>
            <p:nvPr/>
          </p:nvSpPr>
          <p:spPr bwMode="auto">
            <a:xfrm>
              <a:off x="2896" y="2982"/>
              <a:ext cx="588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56" name="Line 19"/>
            <p:cNvSpPr>
              <a:spLocks noChangeShapeType="1"/>
            </p:cNvSpPr>
            <p:nvPr/>
          </p:nvSpPr>
          <p:spPr bwMode="auto">
            <a:xfrm flipV="1">
              <a:off x="3118" y="2810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7" name="Line 20"/>
            <p:cNvSpPr>
              <a:spLocks noChangeShapeType="1"/>
            </p:cNvSpPr>
            <p:nvPr/>
          </p:nvSpPr>
          <p:spPr bwMode="auto">
            <a:xfrm flipH="1">
              <a:off x="2192" y="3280"/>
              <a:ext cx="9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294" name="Text Box 21"/>
          <p:cNvSpPr txBox="1">
            <a:spLocks noChangeArrowheads="1"/>
          </p:cNvSpPr>
          <p:nvPr/>
        </p:nvSpPr>
        <p:spPr bwMode="auto">
          <a:xfrm>
            <a:off x="5403850" y="408622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5410200" y="30257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296" name="Line 23"/>
          <p:cNvSpPr>
            <a:spLocks noChangeShapeType="1"/>
          </p:cNvSpPr>
          <p:nvPr/>
        </p:nvSpPr>
        <p:spPr bwMode="auto">
          <a:xfrm>
            <a:off x="5543550" y="3571875"/>
            <a:ext cx="0" cy="542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297" name="Line 24"/>
          <p:cNvSpPr>
            <a:spLocks noChangeShapeType="1"/>
          </p:cNvSpPr>
          <p:nvPr/>
        </p:nvSpPr>
        <p:spPr bwMode="auto">
          <a:xfrm flipH="1" flipV="1">
            <a:off x="5527675" y="180022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298" name="Line 25"/>
          <p:cNvSpPr>
            <a:spLocks noChangeShapeType="1"/>
          </p:cNvSpPr>
          <p:nvPr/>
        </p:nvSpPr>
        <p:spPr bwMode="auto">
          <a:xfrm flipH="1" flipV="1">
            <a:off x="5553075" y="557212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2299" name="Group 26"/>
          <p:cNvGrpSpPr>
            <a:grpSpLocks/>
          </p:cNvGrpSpPr>
          <p:nvPr/>
        </p:nvGrpSpPr>
        <p:grpSpPr bwMode="auto">
          <a:xfrm>
            <a:off x="5162550" y="5880100"/>
            <a:ext cx="762000" cy="304800"/>
            <a:chOff x="3234" y="3932"/>
            <a:chExt cx="480" cy="192"/>
          </a:xfrm>
        </p:grpSpPr>
        <p:sp>
          <p:nvSpPr>
            <p:cNvPr id="12349" name="Line 27"/>
            <p:cNvSpPr>
              <a:spLocks noChangeShapeType="1"/>
            </p:cNvSpPr>
            <p:nvPr/>
          </p:nvSpPr>
          <p:spPr bwMode="auto">
            <a:xfrm>
              <a:off x="3234" y="393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0" name="Line 28"/>
            <p:cNvSpPr>
              <a:spLocks noChangeShapeType="1"/>
            </p:cNvSpPr>
            <p:nvPr/>
          </p:nvSpPr>
          <p:spPr bwMode="auto">
            <a:xfrm>
              <a:off x="3330" y="402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1" name="Line 29"/>
            <p:cNvSpPr>
              <a:spLocks noChangeShapeType="1"/>
            </p:cNvSpPr>
            <p:nvPr/>
          </p:nvSpPr>
          <p:spPr bwMode="auto">
            <a:xfrm>
              <a:off x="3426" y="412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00" name="Group 30"/>
          <p:cNvGrpSpPr>
            <a:grpSpLocks/>
          </p:cNvGrpSpPr>
          <p:nvPr/>
        </p:nvGrpSpPr>
        <p:grpSpPr bwMode="auto">
          <a:xfrm>
            <a:off x="5549900" y="3584575"/>
            <a:ext cx="1622425" cy="482600"/>
            <a:chOff x="3478" y="2486"/>
            <a:chExt cx="1022" cy="304"/>
          </a:xfrm>
        </p:grpSpPr>
        <p:sp>
          <p:nvSpPr>
            <p:cNvPr id="12345" name="Line 31"/>
            <p:cNvSpPr>
              <a:spLocks noChangeShapeType="1"/>
            </p:cNvSpPr>
            <p:nvPr/>
          </p:nvSpPr>
          <p:spPr bwMode="auto">
            <a:xfrm flipH="1">
              <a:off x="3950" y="2486"/>
              <a:ext cx="0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6" name="Freeform 32"/>
            <p:cNvSpPr>
              <a:spLocks noChangeArrowheads="1"/>
            </p:cNvSpPr>
            <p:nvPr/>
          </p:nvSpPr>
          <p:spPr bwMode="auto">
            <a:xfrm flipH="1">
              <a:off x="4004" y="2486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8 w 97"/>
                <a:gd name="T3" fmla="*/ 23 h 455"/>
                <a:gd name="T4" fmla="*/ 8 w 97"/>
                <a:gd name="T5" fmla="*/ 57 h 455"/>
                <a:gd name="T6" fmla="*/ 1 w 97"/>
                <a:gd name="T7" fmla="*/ 7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7" name="Line 33"/>
            <p:cNvSpPr>
              <a:spLocks noChangeShapeType="1"/>
            </p:cNvSpPr>
            <p:nvPr/>
          </p:nvSpPr>
          <p:spPr bwMode="auto">
            <a:xfrm>
              <a:off x="4024" y="2643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8" name="Line 34"/>
            <p:cNvSpPr>
              <a:spLocks noChangeShapeType="1"/>
            </p:cNvSpPr>
            <p:nvPr/>
          </p:nvSpPr>
          <p:spPr bwMode="auto">
            <a:xfrm>
              <a:off x="3478" y="2646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01" name="Group 35"/>
          <p:cNvGrpSpPr>
            <a:grpSpLocks/>
          </p:cNvGrpSpPr>
          <p:nvPr/>
        </p:nvGrpSpPr>
        <p:grpSpPr bwMode="auto">
          <a:xfrm>
            <a:off x="6794500" y="4152900"/>
            <a:ext cx="762000" cy="1279525"/>
            <a:chOff x="4262" y="2844"/>
            <a:chExt cx="480" cy="806"/>
          </a:xfrm>
        </p:grpSpPr>
        <p:grpSp>
          <p:nvGrpSpPr>
            <p:cNvPr id="12332" name="Group 36"/>
            <p:cNvGrpSpPr>
              <a:grpSpLocks/>
            </p:cNvGrpSpPr>
            <p:nvPr/>
          </p:nvGrpSpPr>
          <p:grpSpPr bwMode="auto">
            <a:xfrm>
              <a:off x="4422" y="2844"/>
              <a:ext cx="156" cy="412"/>
              <a:chOff x="4422" y="2844"/>
              <a:chExt cx="156" cy="412"/>
            </a:xfrm>
          </p:grpSpPr>
          <p:sp>
            <p:nvSpPr>
              <p:cNvPr id="12338" name="Line 37"/>
              <p:cNvSpPr>
                <a:spLocks noChangeShapeType="1"/>
              </p:cNvSpPr>
              <p:nvPr/>
            </p:nvSpPr>
            <p:spPr bwMode="auto">
              <a:xfrm flipH="1" flipV="1">
                <a:off x="4426" y="2886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39" name="Line 38"/>
              <p:cNvSpPr>
                <a:spLocks noChangeShapeType="1"/>
              </p:cNvSpPr>
              <p:nvPr/>
            </p:nvSpPr>
            <p:spPr bwMode="auto">
              <a:xfrm flipH="1" flipV="1">
                <a:off x="4424" y="3020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40" name="Line 39"/>
              <p:cNvSpPr>
                <a:spLocks noChangeShapeType="1"/>
              </p:cNvSpPr>
              <p:nvPr/>
            </p:nvSpPr>
            <p:spPr bwMode="auto">
              <a:xfrm flipH="1" flipV="1">
                <a:off x="4422" y="3154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41" name="Line 40"/>
              <p:cNvSpPr>
                <a:spLocks noChangeShapeType="1"/>
              </p:cNvSpPr>
              <p:nvPr/>
            </p:nvSpPr>
            <p:spPr bwMode="auto">
              <a:xfrm flipV="1">
                <a:off x="4422" y="3084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42" name="Line 41"/>
              <p:cNvSpPr>
                <a:spLocks noChangeShapeType="1"/>
              </p:cNvSpPr>
              <p:nvPr/>
            </p:nvSpPr>
            <p:spPr bwMode="auto">
              <a:xfrm flipV="1">
                <a:off x="4426" y="2950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43" name="Line 42"/>
              <p:cNvSpPr>
                <a:spLocks noChangeShapeType="1"/>
              </p:cNvSpPr>
              <p:nvPr/>
            </p:nvSpPr>
            <p:spPr bwMode="auto">
              <a:xfrm flipV="1">
                <a:off x="4428" y="2844"/>
                <a:ext cx="75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44" name="Line 43"/>
              <p:cNvSpPr>
                <a:spLocks noChangeShapeType="1"/>
              </p:cNvSpPr>
              <p:nvPr/>
            </p:nvSpPr>
            <p:spPr bwMode="auto">
              <a:xfrm flipV="1">
                <a:off x="4500" y="3226"/>
                <a:ext cx="75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333" name="Line 44"/>
            <p:cNvSpPr>
              <a:spLocks noChangeShapeType="1"/>
            </p:cNvSpPr>
            <p:nvPr/>
          </p:nvSpPr>
          <p:spPr bwMode="auto">
            <a:xfrm flipH="1" flipV="1">
              <a:off x="4506" y="3264"/>
              <a:ext cx="0" cy="1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334" name="Group 45"/>
            <p:cNvGrpSpPr>
              <a:grpSpLocks/>
            </p:cNvGrpSpPr>
            <p:nvPr/>
          </p:nvGrpSpPr>
          <p:grpSpPr bwMode="auto">
            <a:xfrm>
              <a:off x="4262" y="3458"/>
              <a:ext cx="480" cy="192"/>
              <a:chOff x="4262" y="3458"/>
              <a:chExt cx="480" cy="192"/>
            </a:xfrm>
          </p:grpSpPr>
          <p:sp>
            <p:nvSpPr>
              <p:cNvPr id="12335" name="Line 46"/>
              <p:cNvSpPr>
                <a:spLocks noChangeShapeType="1"/>
              </p:cNvSpPr>
              <p:nvPr/>
            </p:nvSpPr>
            <p:spPr bwMode="auto">
              <a:xfrm>
                <a:off x="4262" y="3458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36" name="Line 47"/>
              <p:cNvSpPr>
                <a:spLocks noChangeShapeType="1"/>
              </p:cNvSpPr>
              <p:nvPr/>
            </p:nvSpPr>
            <p:spPr bwMode="auto">
              <a:xfrm>
                <a:off x="4358" y="3554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37" name="Line 48"/>
              <p:cNvSpPr>
                <a:spLocks noChangeShapeType="1"/>
              </p:cNvSpPr>
              <p:nvPr/>
            </p:nvSpPr>
            <p:spPr bwMode="auto">
              <a:xfrm>
                <a:off x="4454" y="3650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2302" name="Line 49"/>
          <p:cNvSpPr>
            <a:spLocks noChangeShapeType="1"/>
          </p:cNvSpPr>
          <p:nvPr/>
        </p:nvSpPr>
        <p:spPr bwMode="auto">
          <a:xfrm flipH="1">
            <a:off x="7153275" y="3835400"/>
            <a:ext cx="0" cy="327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3" name="Oval 50"/>
          <p:cNvSpPr>
            <a:spLocks noChangeArrowheads="1"/>
          </p:cNvSpPr>
          <p:nvPr/>
        </p:nvSpPr>
        <p:spPr bwMode="auto">
          <a:xfrm>
            <a:off x="5429250" y="1584325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304" name="Group 51"/>
          <p:cNvGrpSpPr>
            <a:grpSpLocks/>
          </p:cNvGrpSpPr>
          <p:nvPr/>
        </p:nvGrpSpPr>
        <p:grpSpPr bwMode="auto">
          <a:xfrm>
            <a:off x="5924550" y="3486150"/>
            <a:ext cx="295275" cy="295275"/>
            <a:chOff x="3714" y="2424"/>
            <a:chExt cx="186" cy="186"/>
          </a:xfrm>
        </p:grpSpPr>
        <p:sp>
          <p:nvSpPr>
            <p:cNvPr id="12330" name="Line 52"/>
            <p:cNvSpPr>
              <a:spLocks noChangeShapeType="1"/>
            </p:cNvSpPr>
            <p:nvPr/>
          </p:nvSpPr>
          <p:spPr bwMode="auto">
            <a:xfrm>
              <a:off x="3714" y="2520"/>
              <a:ext cx="18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1" name="Line 53"/>
            <p:cNvSpPr>
              <a:spLocks noChangeShapeType="1"/>
            </p:cNvSpPr>
            <p:nvPr/>
          </p:nvSpPr>
          <p:spPr bwMode="auto">
            <a:xfrm rot="5400000">
              <a:off x="3709" y="2515"/>
              <a:ext cx="18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305" name="Text Box 54"/>
          <p:cNvSpPr txBox="1">
            <a:spLocks noChangeArrowheads="1"/>
          </p:cNvSpPr>
          <p:nvPr/>
        </p:nvSpPr>
        <p:spPr bwMode="auto">
          <a:xfrm>
            <a:off x="4416425" y="1358900"/>
            <a:ext cx="985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+V</a:t>
            </a:r>
            <a:r>
              <a:rPr kumimoji="0" lang="en-US" sz="2800" b="1" baseline="-25000">
                <a:solidFill>
                  <a:srgbClr val="FF0000"/>
                </a:solidFill>
              </a:rPr>
              <a:t>CC</a:t>
            </a:r>
            <a:endParaRPr kumimoji="0" lang="en-US" sz="2800" b="1">
              <a:solidFill>
                <a:srgbClr val="FF0000"/>
              </a:solidFill>
            </a:endParaRPr>
          </a:p>
        </p:txBody>
      </p:sp>
      <p:sp>
        <p:nvSpPr>
          <p:cNvPr id="12306" name="Line 55"/>
          <p:cNvSpPr>
            <a:spLocks noChangeShapeType="1"/>
          </p:cNvSpPr>
          <p:nvPr/>
        </p:nvSpPr>
        <p:spPr bwMode="auto">
          <a:xfrm>
            <a:off x="3476625" y="2819400"/>
            <a:ext cx="0" cy="2038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2307" name="Group 56"/>
          <p:cNvGrpSpPr>
            <a:grpSpLocks/>
          </p:cNvGrpSpPr>
          <p:nvPr/>
        </p:nvGrpSpPr>
        <p:grpSpPr bwMode="auto">
          <a:xfrm>
            <a:off x="1619250" y="3584575"/>
            <a:ext cx="1254125" cy="1524000"/>
            <a:chOff x="1002" y="2486"/>
            <a:chExt cx="790" cy="960"/>
          </a:xfrm>
        </p:grpSpPr>
        <p:sp>
          <p:nvSpPr>
            <p:cNvPr id="12316" name="Line 57"/>
            <p:cNvSpPr>
              <a:spLocks noChangeShapeType="1"/>
            </p:cNvSpPr>
            <p:nvPr/>
          </p:nvSpPr>
          <p:spPr bwMode="auto">
            <a:xfrm>
              <a:off x="1792" y="2486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17" name="Freeform 58"/>
            <p:cNvSpPr>
              <a:spLocks noChangeArrowheads="1"/>
            </p:cNvSpPr>
            <p:nvPr/>
          </p:nvSpPr>
          <p:spPr bwMode="auto">
            <a:xfrm>
              <a:off x="1682" y="2486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8 w 97"/>
                <a:gd name="T3" fmla="*/ 23 h 455"/>
                <a:gd name="T4" fmla="*/ 8 w 97"/>
                <a:gd name="T5" fmla="*/ 58 h 455"/>
                <a:gd name="T6" fmla="*/ 1 w 97"/>
                <a:gd name="T7" fmla="*/ 7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18" name="Line 59"/>
            <p:cNvSpPr>
              <a:spLocks noChangeShapeType="1"/>
            </p:cNvSpPr>
            <p:nvPr/>
          </p:nvSpPr>
          <p:spPr bwMode="auto">
            <a:xfrm flipH="1">
              <a:off x="1240" y="2644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319" name="Group 60"/>
            <p:cNvGrpSpPr>
              <a:grpSpLocks/>
            </p:cNvGrpSpPr>
            <p:nvPr/>
          </p:nvGrpSpPr>
          <p:grpSpPr bwMode="auto">
            <a:xfrm>
              <a:off x="1002" y="3254"/>
              <a:ext cx="480" cy="192"/>
              <a:chOff x="1002" y="3254"/>
              <a:chExt cx="480" cy="192"/>
            </a:xfrm>
          </p:grpSpPr>
          <p:sp>
            <p:nvSpPr>
              <p:cNvPr id="12327" name="Line 61"/>
              <p:cNvSpPr>
                <a:spLocks noChangeShapeType="1"/>
              </p:cNvSpPr>
              <p:nvPr/>
            </p:nvSpPr>
            <p:spPr bwMode="auto">
              <a:xfrm>
                <a:off x="1002" y="3254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28" name="Line 62"/>
              <p:cNvSpPr>
                <a:spLocks noChangeShapeType="1"/>
              </p:cNvSpPr>
              <p:nvPr/>
            </p:nvSpPr>
            <p:spPr bwMode="auto">
              <a:xfrm>
                <a:off x="1098" y="3350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29" name="Line 63"/>
              <p:cNvSpPr>
                <a:spLocks noChangeShapeType="1"/>
              </p:cNvSpPr>
              <p:nvPr/>
            </p:nvSpPr>
            <p:spPr bwMode="auto">
              <a:xfrm>
                <a:off x="1194" y="3446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320" name="Group 64"/>
            <p:cNvGrpSpPr>
              <a:grpSpLocks/>
            </p:cNvGrpSpPr>
            <p:nvPr/>
          </p:nvGrpSpPr>
          <p:grpSpPr bwMode="auto">
            <a:xfrm>
              <a:off x="1084" y="2796"/>
              <a:ext cx="320" cy="320"/>
              <a:chOff x="1084" y="2796"/>
              <a:chExt cx="320" cy="320"/>
            </a:xfrm>
          </p:grpSpPr>
          <p:sp>
            <p:nvSpPr>
              <p:cNvPr id="12323" name="Oval 65"/>
              <p:cNvSpPr>
                <a:spLocks noChangeArrowheads="1"/>
              </p:cNvSpPr>
              <p:nvPr/>
            </p:nvSpPr>
            <p:spPr bwMode="auto">
              <a:xfrm>
                <a:off x="1084" y="2796"/>
                <a:ext cx="320" cy="32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2324" name="Group 66"/>
              <p:cNvGrpSpPr>
                <a:grpSpLocks/>
              </p:cNvGrpSpPr>
              <p:nvPr/>
            </p:nvGrpSpPr>
            <p:grpSpPr bwMode="auto">
              <a:xfrm>
                <a:off x="1156" y="2886"/>
                <a:ext cx="186" cy="150"/>
                <a:chOff x="1156" y="2886"/>
                <a:chExt cx="186" cy="150"/>
              </a:xfrm>
            </p:grpSpPr>
            <p:sp>
              <p:nvSpPr>
                <p:cNvPr id="12325" name="Freeform 67"/>
                <p:cNvSpPr>
                  <a:spLocks noChangeArrowheads="1"/>
                </p:cNvSpPr>
                <p:nvPr/>
              </p:nvSpPr>
              <p:spPr bwMode="auto">
                <a:xfrm>
                  <a:off x="1156" y="2886"/>
                  <a:ext cx="92" cy="74"/>
                </a:xfrm>
                <a:custGeom>
                  <a:avLst/>
                  <a:gdLst>
                    <a:gd name="T0" fmla="*/ 0 w 1066"/>
                    <a:gd name="T1" fmla="*/ 0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326" name="Freeform 68"/>
                <p:cNvSpPr>
                  <a:spLocks noChangeArrowheads="1"/>
                </p:cNvSpPr>
                <p:nvPr/>
              </p:nvSpPr>
              <p:spPr bwMode="auto">
                <a:xfrm flipV="1">
                  <a:off x="1248" y="2960"/>
                  <a:ext cx="92" cy="74"/>
                </a:xfrm>
                <a:custGeom>
                  <a:avLst/>
                  <a:gdLst>
                    <a:gd name="T0" fmla="*/ 0 w 1066"/>
                    <a:gd name="T1" fmla="*/ 0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2321" name="Line 69"/>
            <p:cNvSpPr>
              <a:spLocks noChangeShapeType="1"/>
            </p:cNvSpPr>
            <p:nvPr/>
          </p:nvSpPr>
          <p:spPr bwMode="auto">
            <a:xfrm flipH="1">
              <a:off x="1242" y="2632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22" name="Line 70"/>
            <p:cNvSpPr>
              <a:spLocks noChangeShapeType="1"/>
            </p:cNvSpPr>
            <p:nvPr/>
          </p:nvSpPr>
          <p:spPr bwMode="auto">
            <a:xfrm flipH="1">
              <a:off x="1244" y="3122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308" name="Line 71"/>
          <p:cNvSpPr>
            <a:spLocks noChangeShapeType="1"/>
          </p:cNvSpPr>
          <p:nvPr/>
        </p:nvSpPr>
        <p:spPr bwMode="auto">
          <a:xfrm>
            <a:off x="2886075" y="3832225"/>
            <a:ext cx="574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9" name="Text Box 72"/>
          <p:cNvSpPr txBox="1">
            <a:spLocks noChangeArrowheads="1"/>
          </p:cNvSpPr>
          <p:nvPr/>
        </p:nvSpPr>
        <p:spPr bwMode="auto">
          <a:xfrm>
            <a:off x="815975" y="295275"/>
            <a:ext cx="76136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>
                <a:latin typeface="Calibri" pitchFamily="34" charset="0"/>
              </a:rPr>
              <a:t>A </a:t>
            </a:r>
            <a:r>
              <a:rPr kumimoji="0" lang="en-US" sz="2000" dirty="0" err="1">
                <a:latin typeface="Calibri" pitchFamily="34" charset="0"/>
              </a:rPr>
              <a:t>simetria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complementar</a:t>
            </a:r>
            <a:r>
              <a:rPr kumimoji="0" lang="en-US" sz="2000" dirty="0">
                <a:latin typeface="Calibri" pitchFamily="34" charset="0"/>
              </a:rPr>
              <a:t> de um </a:t>
            </a:r>
            <a:r>
              <a:rPr kumimoji="0" lang="en-US" sz="2000" dirty="0" err="1" smtClean="0">
                <a:latin typeface="Calibri" pitchFamily="34" charset="0"/>
              </a:rPr>
              <a:t>amplificador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B </a:t>
            </a:r>
            <a:r>
              <a:rPr kumimoji="0" lang="en-US" sz="2000" i="1" dirty="0">
                <a:latin typeface="Calibri" pitchFamily="34" charset="0"/>
              </a:rPr>
              <a:t>push-pull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possui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linearidade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aceitável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para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algumas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aplicações</a:t>
            </a:r>
            <a:r>
              <a:rPr kumimoji="0"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23625" name="Text Box 73"/>
          <p:cNvSpPr txBox="1">
            <a:spLocks noChangeArrowheads="1"/>
          </p:cNvSpPr>
          <p:nvPr/>
        </p:nvSpPr>
        <p:spPr bwMode="auto">
          <a:xfrm>
            <a:off x="5565775" y="2581275"/>
            <a:ext cx="912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NPN</a:t>
            </a:r>
            <a:endParaRPr kumimoji="0" lang="en-US" sz="2800" b="1"/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5584825" y="4600575"/>
            <a:ext cx="873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PNP</a:t>
            </a:r>
            <a:endParaRPr kumimoji="0" lang="en-US" sz="2800" b="1"/>
          </a:p>
        </p:txBody>
      </p:sp>
      <p:sp>
        <p:nvSpPr>
          <p:cNvPr id="23627" name="Freeform 75"/>
          <p:cNvSpPr>
            <a:spLocks noChangeArrowheads="1"/>
          </p:cNvSpPr>
          <p:nvPr/>
        </p:nvSpPr>
        <p:spPr bwMode="auto">
          <a:xfrm rot="10799087">
            <a:off x="1282700" y="2505075"/>
            <a:ext cx="669925" cy="1066800"/>
          </a:xfrm>
          <a:custGeom>
            <a:avLst/>
            <a:gdLst>
              <a:gd name="T0" fmla="*/ 2147483647 w 1066"/>
              <a:gd name="T1" fmla="*/ 2147483647 h 1065"/>
              <a:gd name="T2" fmla="*/ 2147483647 w 1066"/>
              <a:gd name="T3" fmla="*/ 2147483647 h 1065"/>
              <a:gd name="T4" fmla="*/ 2147483647 w 1066"/>
              <a:gd name="T5" fmla="*/ 2147483647 h 1065"/>
              <a:gd name="T6" fmla="*/ 2147483647 w 1066"/>
              <a:gd name="T7" fmla="*/ 2147483647 h 1065"/>
              <a:gd name="T8" fmla="*/ 0 w 1066"/>
              <a:gd name="T9" fmla="*/ 2147483647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6"/>
              <a:gd name="T16" fmla="*/ 0 h 1065"/>
              <a:gd name="T17" fmla="*/ 1066 w 1066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6" h="1065">
                <a:moveTo>
                  <a:pt x="1066" y="1065"/>
                </a:moveTo>
                <a:cubicBezTo>
                  <a:pt x="1016" y="934"/>
                  <a:pt x="854" y="455"/>
                  <a:pt x="766" y="279"/>
                </a:cubicBezTo>
                <a:cubicBezTo>
                  <a:pt x="678" y="103"/>
                  <a:pt x="612" y="20"/>
                  <a:pt x="538" y="10"/>
                </a:cubicBezTo>
                <a:cubicBezTo>
                  <a:pt x="464" y="0"/>
                  <a:pt x="411" y="41"/>
                  <a:pt x="321" y="217"/>
                </a:cubicBezTo>
                <a:cubicBezTo>
                  <a:pt x="231" y="393"/>
                  <a:pt x="67" y="888"/>
                  <a:pt x="0" y="1065"/>
                </a:cubicBezTo>
              </a:path>
            </a:pathLst>
          </a:custGeom>
          <a:noFill/>
          <a:ln w="762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628" name="Freeform 76"/>
          <p:cNvSpPr>
            <a:spLocks noChangeArrowheads="1"/>
          </p:cNvSpPr>
          <p:nvPr/>
        </p:nvSpPr>
        <p:spPr bwMode="auto">
          <a:xfrm rot="10799089" flipV="1">
            <a:off x="603250" y="1438275"/>
            <a:ext cx="669925" cy="1066800"/>
          </a:xfrm>
          <a:custGeom>
            <a:avLst/>
            <a:gdLst>
              <a:gd name="T0" fmla="*/ 2147483647 w 1066"/>
              <a:gd name="T1" fmla="*/ 2147483647 h 1065"/>
              <a:gd name="T2" fmla="*/ 2147483647 w 1066"/>
              <a:gd name="T3" fmla="*/ 2147483647 h 1065"/>
              <a:gd name="T4" fmla="*/ 2147483647 w 1066"/>
              <a:gd name="T5" fmla="*/ 2147483647 h 1065"/>
              <a:gd name="T6" fmla="*/ 2147483647 w 1066"/>
              <a:gd name="T7" fmla="*/ 2147483647 h 1065"/>
              <a:gd name="T8" fmla="*/ 0 w 1066"/>
              <a:gd name="T9" fmla="*/ 2147483647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6"/>
              <a:gd name="T16" fmla="*/ 0 h 1065"/>
              <a:gd name="T17" fmla="*/ 1066 w 1066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6" h="1065">
                <a:moveTo>
                  <a:pt x="1066" y="1065"/>
                </a:moveTo>
                <a:cubicBezTo>
                  <a:pt x="1016" y="934"/>
                  <a:pt x="854" y="455"/>
                  <a:pt x="766" y="279"/>
                </a:cubicBezTo>
                <a:cubicBezTo>
                  <a:pt x="678" y="103"/>
                  <a:pt x="612" y="20"/>
                  <a:pt x="538" y="10"/>
                </a:cubicBezTo>
                <a:cubicBezTo>
                  <a:pt x="464" y="0"/>
                  <a:pt x="411" y="41"/>
                  <a:pt x="321" y="217"/>
                </a:cubicBezTo>
                <a:cubicBezTo>
                  <a:pt x="231" y="393"/>
                  <a:pt x="67" y="888"/>
                  <a:pt x="0" y="1065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629" name="Freeform 77"/>
          <p:cNvSpPr>
            <a:spLocks noChangeArrowheads="1"/>
          </p:cNvSpPr>
          <p:nvPr/>
        </p:nvSpPr>
        <p:spPr bwMode="auto">
          <a:xfrm rot="10799087">
            <a:off x="7756525" y="3527425"/>
            <a:ext cx="669925" cy="1066800"/>
          </a:xfrm>
          <a:custGeom>
            <a:avLst/>
            <a:gdLst>
              <a:gd name="T0" fmla="*/ 2147483647 w 1066"/>
              <a:gd name="T1" fmla="*/ 2147483647 h 1065"/>
              <a:gd name="T2" fmla="*/ 2147483647 w 1066"/>
              <a:gd name="T3" fmla="*/ 2147483647 h 1065"/>
              <a:gd name="T4" fmla="*/ 2147483647 w 1066"/>
              <a:gd name="T5" fmla="*/ 2147483647 h 1065"/>
              <a:gd name="T6" fmla="*/ 2147483647 w 1066"/>
              <a:gd name="T7" fmla="*/ 2147483647 h 1065"/>
              <a:gd name="T8" fmla="*/ 0 w 1066"/>
              <a:gd name="T9" fmla="*/ 2147483647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6"/>
              <a:gd name="T16" fmla="*/ 0 h 1065"/>
              <a:gd name="T17" fmla="*/ 1066 w 1066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6" h="1065">
                <a:moveTo>
                  <a:pt x="1066" y="1065"/>
                </a:moveTo>
                <a:cubicBezTo>
                  <a:pt x="1016" y="934"/>
                  <a:pt x="854" y="455"/>
                  <a:pt x="766" y="279"/>
                </a:cubicBezTo>
                <a:cubicBezTo>
                  <a:pt x="678" y="103"/>
                  <a:pt x="612" y="20"/>
                  <a:pt x="538" y="10"/>
                </a:cubicBezTo>
                <a:cubicBezTo>
                  <a:pt x="464" y="0"/>
                  <a:pt x="411" y="41"/>
                  <a:pt x="321" y="217"/>
                </a:cubicBezTo>
                <a:cubicBezTo>
                  <a:pt x="231" y="393"/>
                  <a:pt x="67" y="888"/>
                  <a:pt x="0" y="1065"/>
                </a:cubicBezTo>
              </a:path>
            </a:pathLst>
          </a:custGeom>
          <a:noFill/>
          <a:ln w="762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630" name="Freeform 78"/>
          <p:cNvSpPr>
            <a:spLocks noChangeArrowheads="1"/>
          </p:cNvSpPr>
          <p:nvPr/>
        </p:nvSpPr>
        <p:spPr bwMode="auto">
          <a:xfrm rot="10799089" flipV="1">
            <a:off x="7077075" y="2460625"/>
            <a:ext cx="669925" cy="1066800"/>
          </a:xfrm>
          <a:custGeom>
            <a:avLst/>
            <a:gdLst>
              <a:gd name="T0" fmla="*/ 2147483647 w 1066"/>
              <a:gd name="T1" fmla="*/ 2147483647 h 1065"/>
              <a:gd name="T2" fmla="*/ 2147483647 w 1066"/>
              <a:gd name="T3" fmla="*/ 2147483647 h 1065"/>
              <a:gd name="T4" fmla="*/ 2147483647 w 1066"/>
              <a:gd name="T5" fmla="*/ 2147483647 h 1065"/>
              <a:gd name="T6" fmla="*/ 2147483647 w 1066"/>
              <a:gd name="T7" fmla="*/ 2147483647 h 1065"/>
              <a:gd name="T8" fmla="*/ 0 w 1066"/>
              <a:gd name="T9" fmla="*/ 2147483647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6"/>
              <a:gd name="T16" fmla="*/ 0 h 1065"/>
              <a:gd name="T17" fmla="*/ 1066 w 1066"/>
              <a:gd name="T18" fmla="*/ 1065 h 10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6" h="1065">
                <a:moveTo>
                  <a:pt x="1066" y="1065"/>
                </a:moveTo>
                <a:cubicBezTo>
                  <a:pt x="1016" y="934"/>
                  <a:pt x="854" y="455"/>
                  <a:pt x="766" y="279"/>
                </a:cubicBezTo>
                <a:cubicBezTo>
                  <a:pt x="678" y="103"/>
                  <a:pt x="612" y="20"/>
                  <a:pt x="538" y="10"/>
                </a:cubicBezTo>
                <a:cubicBezTo>
                  <a:pt x="464" y="0"/>
                  <a:pt x="411" y="41"/>
                  <a:pt x="321" y="217"/>
                </a:cubicBezTo>
                <a:cubicBezTo>
                  <a:pt x="231" y="393"/>
                  <a:pt x="67" y="888"/>
                  <a:pt x="0" y="1065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7" grpId="0" animBg="1"/>
      <p:bldP spid="23628" grpId="0" animBg="1"/>
      <p:bldP spid="23629" grpId="0" animBg="1"/>
      <p:bldP spid="236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reeform 2"/>
          <p:cNvSpPr>
            <a:spLocks noChangeArrowheads="1"/>
          </p:cNvSpPr>
          <p:nvPr/>
        </p:nvSpPr>
        <p:spPr bwMode="auto">
          <a:xfrm>
            <a:off x="796925" y="2197100"/>
            <a:ext cx="4064000" cy="539750"/>
          </a:xfrm>
          <a:custGeom>
            <a:avLst/>
            <a:gdLst>
              <a:gd name="T0" fmla="*/ 2147483647 w 3208"/>
              <a:gd name="T1" fmla="*/ 2147483647 h 467"/>
              <a:gd name="T2" fmla="*/ 2147483647 w 3208"/>
              <a:gd name="T3" fmla="*/ 2147483647 h 467"/>
              <a:gd name="T4" fmla="*/ 2147483647 w 3208"/>
              <a:gd name="T5" fmla="*/ 2147483647 h 467"/>
              <a:gd name="T6" fmla="*/ 2147483647 w 3208"/>
              <a:gd name="T7" fmla="*/ 2147483647 h 467"/>
              <a:gd name="T8" fmla="*/ 2147483647 w 3208"/>
              <a:gd name="T9" fmla="*/ 0 h 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8"/>
              <a:gd name="T16" fmla="*/ 0 h 467"/>
              <a:gd name="T17" fmla="*/ 3208 w 3208"/>
              <a:gd name="T18" fmla="*/ 467 h 4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8" h="467">
                <a:moveTo>
                  <a:pt x="5" y="467"/>
                </a:moveTo>
                <a:cubicBezTo>
                  <a:pt x="7" y="451"/>
                  <a:pt x="0" y="432"/>
                  <a:pt x="27" y="368"/>
                </a:cubicBezTo>
                <a:cubicBezTo>
                  <a:pt x="54" y="304"/>
                  <a:pt x="47" y="141"/>
                  <a:pt x="167" y="83"/>
                </a:cubicBezTo>
                <a:cubicBezTo>
                  <a:pt x="287" y="25"/>
                  <a:pt x="239" y="35"/>
                  <a:pt x="746" y="21"/>
                </a:cubicBezTo>
                <a:cubicBezTo>
                  <a:pt x="1253" y="7"/>
                  <a:pt x="2695" y="4"/>
                  <a:pt x="3208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79" name="Freeform 3"/>
          <p:cNvSpPr>
            <a:spLocks noChangeArrowheads="1"/>
          </p:cNvSpPr>
          <p:nvPr/>
        </p:nvSpPr>
        <p:spPr bwMode="auto">
          <a:xfrm>
            <a:off x="784225" y="409575"/>
            <a:ext cx="4086225" cy="2279650"/>
          </a:xfrm>
          <a:custGeom>
            <a:avLst/>
            <a:gdLst>
              <a:gd name="T0" fmla="*/ 0 w 3227"/>
              <a:gd name="T1" fmla="*/ 2147483647 h 1966"/>
              <a:gd name="T2" fmla="*/ 2147483647 w 3227"/>
              <a:gd name="T3" fmla="*/ 2147483647 h 1966"/>
              <a:gd name="T4" fmla="*/ 2147483647 w 3227"/>
              <a:gd name="T5" fmla="*/ 2147483647 h 1966"/>
              <a:gd name="T6" fmla="*/ 2147483647 w 3227"/>
              <a:gd name="T7" fmla="*/ 2147483647 h 1966"/>
              <a:gd name="T8" fmla="*/ 2147483647 w 3227"/>
              <a:gd name="T9" fmla="*/ 0 h 19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7"/>
              <a:gd name="T16" fmla="*/ 0 h 1966"/>
              <a:gd name="T17" fmla="*/ 3227 w 3227"/>
              <a:gd name="T18" fmla="*/ 1966 h 19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7" h="1966">
                <a:moveTo>
                  <a:pt x="0" y="1966"/>
                </a:moveTo>
                <a:cubicBezTo>
                  <a:pt x="14" y="1706"/>
                  <a:pt x="46" y="713"/>
                  <a:pt x="82" y="404"/>
                </a:cubicBezTo>
                <a:cubicBezTo>
                  <a:pt x="118" y="95"/>
                  <a:pt x="88" y="169"/>
                  <a:pt x="217" y="114"/>
                </a:cubicBezTo>
                <a:cubicBezTo>
                  <a:pt x="346" y="59"/>
                  <a:pt x="356" y="92"/>
                  <a:pt x="858" y="73"/>
                </a:cubicBezTo>
                <a:cubicBezTo>
                  <a:pt x="1360" y="54"/>
                  <a:pt x="2734" y="15"/>
                  <a:pt x="3227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768350" y="20002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71525" y="203200"/>
            <a:ext cx="409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774700" y="517525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774700" y="838200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774700" y="1155700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774700" y="1470025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774700" y="1787525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774700" y="2108200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774700" y="2425700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774700" y="2740025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1177925" y="21272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1590675" y="20637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2003425" y="21272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419350" y="209550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2841625" y="20637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3248025" y="20637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3670300" y="209550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4070350" y="209550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4473575" y="209550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4864100" y="20002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00" name="Freeform 24"/>
          <p:cNvSpPr>
            <a:spLocks noChangeArrowheads="1"/>
          </p:cNvSpPr>
          <p:nvPr/>
        </p:nvSpPr>
        <p:spPr bwMode="auto">
          <a:xfrm>
            <a:off x="790575" y="822325"/>
            <a:ext cx="4064000" cy="1879600"/>
          </a:xfrm>
          <a:custGeom>
            <a:avLst/>
            <a:gdLst>
              <a:gd name="T0" fmla="*/ 0 w 3209"/>
              <a:gd name="T1" fmla="*/ 2147483647 h 1621"/>
              <a:gd name="T2" fmla="*/ 2147483647 w 3209"/>
              <a:gd name="T3" fmla="*/ 2147483647 h 1621"/>
              <a:gd name="T4" fmla="*/ 2147483647 w 3209"/>
              <a:gd name="T5" fmla="*/ 2147483647 h 1621"/>
              <a:gd name="T6" fmla="*/ 2147483647 w 3209"/>
              <a:gd name="T7" fmla="*/ 2147483647 h 1621"/>
              <a:gd name="T8" fmla="*/ 2147483647 w 3209"/>
              <a:gd name="T9" fmla="*/ 0 h 16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9"/>
              <a:gd name="T16" fmla="*/ 0 h 1621"/>
              <a:gd name="T17" fmla="*/ 3209 w 3209"/>
              <a:gd name="T18" fmla="*/ 1621 h 16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9" h="1621">
                <a:moveTo>
                  <a:pt x="0" y="1621"/>
                </a:moveTo>
                <a:cubicBezTo>
                  <a:pt x="11" y="1416"/>
                  <a:pt x="31" y="655"/>
                  <a:pt x="64" y="404"/>
                </a:cubicBezTo>
                <a:cubicBezTo>
                  <a:pt x="97" y="153"/>
                  <a:pt x="70" y="169"/>
                  <a:pt x="199" y="114"/>
                </a:cubicBezTo>
                <a:cubicBezTo>
                  <a:pt x="328" y="59"/>
                  <a:pt x="338" y="92"/>
                  <a:pt x="840" y="73"/>
                </a:cubicBezTo>
                <a:cubicBezTo>
                  <a:pt x="1342" y="54"/>
                  <a:pt x="2716" y="15"/>
                  <a:pt x="3209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01" name="Freeform 25"/>
          <p:cNvSpPr>
            <a:spLocks noChangeArrowheads="1"/>
          </p:cNvSpPr>
          <p:nvPr/>
        </p:nvSpPr>
        <p:spPr bwMode="auto">
          <a:xfrm>
            <a:off x="790575" y="1250950"/>
            <a:ext cx="4083050" cy="1450975"/>
          </a:xfrm>
          <a:custGeom>
            <a:avLst/>
            <a:gdLst>
              <a:gd name="T0" fmla="*/ 0 w 3223"/>
              <a:gd name="T1" fmla="*/ 2147483647 h 1253"/>
              <a:gd name="T2" fmla="*/ 2147483647 w 3223"/>
              <a:gd name="T3" fmla="*/ 2147483647 h 1253"/>
              <a:gd name="T4" fmla="*/ 2147483647 w 3223"/>
              <a:gd name="T5" fmla="*/ 2147483647 h 1253"/>
              <a:gd name="T6" fmla="*/ 2147483647 w 3223"/>
              <a:gd name="T7" fmla="*/ 2147483647 h 1253"/>
              <a:gd name="T8" fmla="*/ 2147483647 w 3223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3"/>
              <a:gd name="T16" fmla="*/ 0 h 1253"/>
              <a:gd name="T17" fmla="*/ 3223 w 3223"/>
              <a:gd name="T18" fmla="*/ 1253 h 1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3" h="1253">
                <a:moveTo>
                  <a:pt x="0" y="1253"/>
                </a:moveTo>
                <a:cubicBezTo>
                  <a:pt x="7" y="1113"/>
                  <a:pt x="19" y="600"/>
                  <a:pt x="50" y="412"/>
                </a:cubicBezTo>
                <a:cubicBezTo>
                  <a:pt x="81" y="224"/>
                  <a:pt x="56" y="177"/>
                  <a:pt x="185" y="122"/>
                </a:cubicBezTo>
                <a:cubicBezTo>
                  <a:pt x="314" y="67"/>
                  <a:pt x="320" y="101"/>
                  <a:pt x="826" y="81"/>
                </a:cubicBezTo>
                <a:cubicBezTo>
                  <a:pt x="1332" y="61"/>
                  <a:pt x="2724" y="17"/>
                  <a:pt x="3223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02" name="Freeform 26"/>
          <p:cNvSpPr>
            <a:spLocks noChangeArrowheads="1"/>
          </p:cNvSpPr>
          <p:nvPr/>
        </p:nvSpPr>
        <p:spPr bwMode="auto">
          <a:xfrm>
            <a:off x="787400" y="1704975"/>
            <a:ext cx="4070350" cy="1009650"/>
          </a:xfrm>
          <a:custGeom>
            <a:avLst/>
            <a:gdLst>
              <a:gd name="T0" fmla="*/ 0 w 3214"/>
              <a:gd name="T1" fmla="*/ 2147483647 h 870"/>
              <a:gd name="T2" fmla="*/ 2147483647 w 3214"/>
              <a:gd name="T3" fmla="*/ 2147483647 h 870"/>
              <a:gd name="T4" fmla="*/ 2147483647 w 3214"/>
              <a:gd name="T5" fmla="*/ 2147483647 h 870"/>
              <a:gd name="T6" fmla="*/ 2147483647 w 3214"/>
              <a:gd name="T7" fmla="*/ 2147483647 h 870"/>
              <a:gd name="T8" fmla="*/ 2147483647 w 3214"/>
              <a:gd name="T9" fmla="*/ 0 h 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4"/>
              <a:gd name="T16" fmla="*/ 0 h 870"/>
              <a:gd name="T17" fmla="*/ 3214 w 3214"/>
              <a:gd name="T18" fmla="*/ 870 h 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4" h="870">
                <a:moveTo>
                  <a:pt x="0" y="870"/>
                </a:moveTo>
                <a:cubicBezTo>
                  <a:pt x="6" y="789"/>
                  <a:pt x="17" y="514"/>
                  <a:pt x="47" y="385"/>
                </a:cubicBezTo>
                <a:cubicBezTo>
                  <a:pt x="77" y="256"/>
                  <a:pt x="53" y="150"/>
                  <a:pt x="182" y="95"/>
                </a:cubicBezTo>
                <a:cubicBezTo>
                  <a:pt x="311" y="40"/>
                  <a:pt x="318" y="70"/>
                  <a:pt x="823" y="54"/>
                </a:cubicBezTo>
                <a:cubicBezTo>
                  <a:pt x="1328" y="38"/>
                  <a:pt x="2716" y="11"/>
                  <a:pt x="3214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 flipH="1" flipV="1">
            <a:off x="6864350" y="22510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 wrap="none">
            <a:spAutoFit/>
          </a:bodyPr>
          <a:lstStyle/>
          <a:p>
            <a:endParaRPr kumimoji="0" lang="pt-BR" sz="2800">
              <a:solidFill>
                <a:srgbClr val="3333CC"/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 flipV="1">
            <a:off x="4067175" y="2746375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4248150" y="2717800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0" lang="pt-BR" sz="2800">
              <a:solidFill>
                <a:srgbClr val="3333CC"/>
              </a:solidFill>
            </a:endParaRPr>
          </a:p>
        </p:txBody>
      </p:sp>
      <p:sp>
        <p:nvSpPr>
          <p:cNvPr id="24606" name="Freeform 30"/>
          <p:cNvSpPr>
            <a:spLocks noChangeArrowheads="1"/>
          </p:cNvSpPr>
          <p:nvPr/>
        </p:nvSpPr>
        <p:spPr bwMode="auto">
          <a:xfrm flipH="1" flipV="1">
            <a:off x="4076700" y="2749550"/>
            <a:ext cx="4064000" cy="539750"/>
          </a:xfrm>
          <a:custGeom>
            <a:avLst/>
            <a:gdLst>
              <a:gd name="T0" fmla="*/ 2147483647 w 3208"/>
              <a:gd name="T1" fmla="*/ 2147483647 h 467"/>
              <a:gd name="T2" fmla="*/ 2147483647 w 3208"/>
              <a:gd name="T3" fmla="*/ 2147483647 h 467"/>
              <a:gd name="T4" fmla="*/ 2147483647 w 3208"/>
              <a:gd name="T5" fmla="*/ 2147483647 h 467"/>
              <a:gd name="T6" fmla="*/ 2147483647 w 3208"/>
              <a:gd name="T7" fmla="*/ 2147483647 h 467"/>
              <a:gd name="T8" fmla="*/ 2147483647 w 3208"/>
              <a:gd name="T9" fmla="*/ 0 h 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8"/>
              <a:gd name="T16" fmla="*/ 0 h 467"/>
              <a:gd name="T17" fmla="*/ 3208 w 3208"/>
              <a:gd name="T18" fmla="*/ 467 h 4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8" h="467">
                <a:moveTo>
                  <a:pt x="5" y="467"/>
                </a:moveTo>
                <a:cubicBezTo>
                  <a:pt x="7" y="451"/>
                  <a:pt x="0" y="432"/>
                  <a:pt x="27" y="368"/>
                </a:cubicBezTo>
                <a:cubicBezTo>
                  <a:pt x="54" y="304"/>
                  <a:pt x="47" y="141"/>
                  <a:pt x="167" y="83"/>
                </a:cubicBezTo>
                <a:cubicBezTo>
                  <a:pt x="287" y="25"/>
                  <a:pt x="239" y="35"/>
                  <a:pt x="746" y="21"/>
                </a:cubicBezTo>
                <a:cubicBezTo>
                  <a:pt x="1253" y="7"/>
                  <a:pt x="2695" y="4"/>
                  <a:pt x="3208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07" name="Freeform 31"/>
          <p:cNvSpPr>
            <a:spLocks noChangeArrowheads="1"/>
          </p:cNvSpPr>
          <p:nvPr/>
        </p:nvSpPr>
        <p:spPr bwMode="auto">
          <a:xfrm flipH="1" flipV="1">
            <a:off x="4064000" y="2797175"/>
            <a:ext cx="4086225" cy="2279650"/>
          </a:xfrm>
          <a:custGeom>
            <a:avLst/>
            <a:gdLst>
              <a:gd name="T0" fmla="*/ 0 w 3227"/>
              <a:gd name="T1" fmla="*/ 2147483647 h 1966"/>
              <a:gd name="T2" fmla="*/ 2147483647 w 3227"/>
              <a:gd name="T3" fmla="*/ 2147483647 h 1966"/>
              <a:gd name="T4" fmla="*/ 2147483647 w 3227"/>
              <a:gd name="T5" fmla="*/ 2147483647 h 1966"/>
              <a:gd name="T6" fmla="*/ 2147483647 w 3227"/>
              <a:gd name="T7" fmla="*/ 2147483647 h 1966"/>
              <a:gd name="T8" fmla="*/ 2147483647 w 3227"/>
              <a:gd name="T9" fmla="*/ 0 h 19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7"/>
              <a:gd name="T16" fmla="*/ 0 h 1966"/>
              <a:gd name="T17" fmla="*/ 3227 w 3227"/>
              <a:gd name="T18" fmla="*/ 1966 h 19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7" h="1966">
                <a:moveTo>
                  <a:pt x="0" y="1966"/>
                </a:moveTo>
                <a:cubicBezTo>
                  <a:pt x="14" y="1706"/>
                  <a:pt x="46" y="713"/>
                  <a:pt x="82" y="404"/>
                </a:cubicBezTo>
                <a:cubicBezTo>
                  <a:pt x="118" y="95"/>
                  <a:pt x="88" y="169"/>
                  <a:pt x="217" y="114"/>
                </a:cubicBezTo>
                <a:cubicBezTo>
                  <a:pt x="346" y="59"/>
                  <a:pt x="356" y="92"/>
                  <a:pt x="858" y="73"/>
                </a:cubicBezTo>
                <a:cubicBezTo>
                  <a:pt x="1360" y="54"/>
                  <a:pt x="2734" y="15"/>
                  <a:pt x="3227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 flipV="1">
            <a:off x="8166100" y="274637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H="1" flipV="1">
            <a:off x="4067175" y="5283200"/>
            <a:ext cx="409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 flipV="1">
            <a:off x="4067175" y="4968875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 flipV="1">
            <a:off x="4067175" y="4648200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 flipH="1" flipV="1">
            <a:off x="4067175" y="4330700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 flipH="1" flipV="1">
            <a:off x="4067175" y="4016375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 flipV="1">
            <a:off x="4067175" y="3698875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 flipV="1">
            <a:off x="4067175" y="3378200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 flipV="1">
            <a:off x="4067175" y="3060700"/>
            <a:ext cx="409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 flipV="1">
            <a:off x="7759700" y="273367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 flipV="1">
            <a:off x="7343775" y="274002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 flipH="1" flipV="1">
            <a:off x="6931025" y="273367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 flipH="1" flipV="1">
            <a:off x="6515100" y="2736850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 flipH="1" flipV="1">
            <a:off x="6092825" y="274002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 flipV="1">
            <a:off x="5686425" y="274002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 flipV="1">
            <a:off x="5267325" y="2736850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H="1" flipV="1">
            <a:off x="4864100" y="2736850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4460875" y="2736850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 flipV="1">
            <a:off x="4073525" y="2746375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27" name="Freeform 51"/>
          <p:cNvSpPr>
            <a:spLocks noChangeArrowheads="1"/>
          </p:cNvSpPr>
          <p:nvPr/>
        </p:nvSpPr>
        <p:spPr bwMode="auto">
          <a:xfrm flipH="1" flipV="1">
            <a:off x="4079875" y="2784475"/>
            <a:ext cx="4064000" cy="1879600"/>
          </a:xfrm>
          <a:custGeom>
            <a:avLst/>
            <a:gdLst>
              <a:gd name="T0" fmla="*/ 0 w 3209"/>
              <a:gd name="T1" fmla="*/ 2147483647 h 1621"/>
              <a:gd name="T2" fmla="*/ 2147483647 w 3209"/>
              <a:gd name="T3" fmla="*/ 2147483647 h 1621"/>
              <a:gd name="T4" fmla="*/ 2147483647 w 3209"/>
              <a:gd name="T5" fmla="*/ 2147483647 h 1621"/>
              <a:gd name="T6" fmla="*/ 2147483647 w 3209"/>
              <a:gd name="T7" fmla="*/ 2147483647 h 1621"/>
              <a:gd name="T8" fmla="*/ 2147483647 w 3209"/>
              <a:gd name="T9" fmla="*/ 0 h 16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9"/>
              <a:gd name="T16" fmla="*/ 0 h 1621"/>
              <a:gd name="T17" fmla="*/ 3209 w 3209"/>
              <a:gd name="T18" fmla="*/ 1621 h 16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9" h="1621">
                <a:moveTo>
                  <a:pt x="0" y="1621"/>
                </a:moveTo>
                <a:cubicBezTo>
                  <a:pt x="11" y="1416"/>
                  <a:pt x="31" y="655"/>
                  <a:pt x="64" y="404"/>
                </a:cubicBezTo>
                <a:cubicBezTo>
                  <a:pt x="97" y="153"/>
                  <a:pt x="70" y="169"/>
                  <a:pt x="199" y="114"/>
                </a:cubicBezTo>
                <a:cubicBezTo>
                  <a:pt x="328" y="59"/>
                  <a:pt x="338" y="92"/>
                  <a:pt x="840" y="73"/>
                </a:cubicBezTo>
                <a:cubicBezTo>
                  <a:pt x="1342" y="54"/>
                  <a:pt x="2716" y="15"/>
                  <a:pt x="3209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28" name="Freeform 52"/>
          <p:cNvSpPr>
            <a:spLocks noChangeArrowheads="1"/>
          </p:cNvSpPr>
          <p:nvPr/>
        </p:nvSpPr>
        <p:spPr bwMode="auto">
          <a:xfrm flipH="1" flipV="1">
            <a:off x="4064000" y="2784475"/>
            <a:ext cx="4083050" cy="1450975"/>
          </a:xfrm>
          <a:custGeom>
            <a:avLst/>
            <a:gdLst>
              <a:gd name="T0" fmla="*/ 0 w 3223"/>
              <a:gd name="T1" fmla="*/ 2147483647 h 1253"/>
              <a:gd name="T2" fmla="*/ 2147483647 w 3223"/>
              <a:gd name="T3" fmla="*/ 2147483647 h 1253"/>
              <a:gd name="T4" fmla="*/ 2147483647 w 3223"/>
              <a:gd name="T5" fmla="*/ 2147483647 h 1253"/>
              <a:gd name="T6" fmla="*/ 2147483647 w 3223"/>
              <a:gd name="T7" fmla="*/ 2147483647 h 1253"/>
              <a:gd name="T8" fmla="*/ 2147483647 w 3223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3"/>
              <a:gd name="T16" fmla="*/ 0 h 1253"/>
              <a:gd name="T17" fmla="*/ 3223 w 3223"/>
              <a:gd name="T18" fmla="*/ 1253 h 1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3" h="1253">
                <a:moveTo>
                  <a:pt x="0" y="1253"/>
                </a:moveTo>
                <a:cubicBezTo>
                  <a:pt x="7" y="1113"/>
                  <a:pt x="19" y="600"/>
                  <a:pt x="50" y="412"/>
                </a:cubicBezTo>
                <a:cubicBezTo>
                  <a:pt x="81" y="224"/>
                  <a:pt x="56" y="177"/>
                  <a:pt x="185" y="122"/>
                </a:cubicBezTo>
                <a:cubicBezTo>
                  <a:pt x="314" y="67"/>
                  <a:pt x="320" y="101"/>
                  <a:pt x="826" y="81"/>
                </a:cubicBezTo>
                <a:cubicBezTo>
                  <a:pt x="1332" y="61"/>
                  <a:pt x="2724" y="17"/>
                  <a:pt x="3223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29" name="Freeform 53"/>
          <p:cNvSpPr>
            <a:spLocks noChangeArrowheads="1"/>
          </p:cNvSpPr>
          <p:nvPr/>
        </p:nvSpPr>
        <p:spPr bwMode="auto">
          <a:xfrm flipH="1" flipV="1">
            <a:off x="4076700" y="2771775"/>
            <a:ext cx="4070350" cy="1009650"/>
          </a:xfrm>
          <a:custGeom>
            <a:avLst/>
            <a:gdLst>
              <a:gd name="T0" fmla="*/ 0 w 3214"/>
              <a:gd name="T1" fmla="*/ 2147483647 h 870"/>
              <a:gd name="T2" fmla="*/ 2147483647 w 3214"/>
              <a:gd name="T3" fmla="*/ 2147483647 h 870"/>
              <a:gd name="T4" fmla="*/ 2147483647 w 3214"/>
              <a:gd name="T5" fmla="*/ 2147483647 h 870"/>
              <a:gd name="T6" fmla="*/ 2147483647 w 3214"/>
              <a:gd name="T7" fmla="*/ 2147483647 h 870"/>
              <a:gd name="T8" fmla="*/ 2147483647 w 3214"/>
              <a:gd name="T9" fmla="*/ 0 h 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4"/>
              <a:gd name="T16" fmla="*/ 0 h 870"/>
              <a:gd name="T17" fmla="*/ 3214 w 3214"/>
              <a:gd name="T18" fmla="*/ 870 h 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4" h="870">
                <a:moveTo>
                  <a:pt x="0" y="870"/>
                </a:moveTo>
                <a:cubicBezTo>
                  <a:pt x="6" y="789"/>
                  <a:pt x="17" y="514"/>
                  <a:pt x="47" y="385"/>
                </a:cubicBezTo>
                <a:cubicBezTo>
                  <a:pt x="77" y="256"/>
                  <a:pt x="53" y="150"/>
                  <a:pt x="182" y="95"/>
                </a:cubicBezTo>
                <a:cubicBezTo>
                  <a:pt x="311" y="40"/>
                  <a:pt x="318" y="70"/>
                  <a:pt x="823" y="54"/>
                </a:cubicBezTo>
                <a:cubicBezTo>
                  <a:pt x="1328" y="38"/>
                  <a:pt x="2716" y="11"/>
                  <a:pt x="3214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771525" y="352425"/>
            <a:ext cx="7388225" cy="477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 rot="18176326">
            <a:off x="4337050" y="-793749"/>
            <a:ext cx="1347787" cy="5408612"/>
            <a:chOff x="2732" y="-392"/>
            <a:chExt cx="850" cy="3406"/>
          </a:xfrm>
        </p:grpSpPr>
        <p:sp>
          <p:nvSpPr>
            <p:cNvPr id="13380" name="Freeform 56"/>
            <p:cNvSpPr>
              <a:spLocks noChangeArrowheads="1"/>
            </p:cNvSpPr>
            <p:nvPr/>
          </p:nvSpPr>
          <p:spPr bwMode="auto">
            <a:xfrm>
              <a:off x="2732" y="-392"/>
              <a:ext cx="422" cy="1702"/>
            </a:xfrm>
            <a:custGeom>
              <a:avLst/>
              <a:gdLst>
                <a:gd name="T0" fmla="*/ 26 w 1066"/>
                <a:gd name="T1" fmla="*/ 6947 h 1065"/>
                <a:gd name="T2" fmla="*/ 19 w 1066"/>
                <a:gd name="T3" fmla="*/ 1820 h 1065"/>
                <a:gd name="T4" fmla="*/ 13 w 1066"/>
                <a:gd name="T5" fmla="*/ 67 h 1065"/>
                <a:gd name="T6" fmla="*/ 8 w 1066"/>
                <a:gd name="T7" fmla="*/ 1418 h 1065"/>
                <a:gd name="T8" fmla="*/ 0 w 1066"/>
                <a:gd name="T9" fmla="*/ 6947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1" name="Freeform 57"/>
            <p:cNvSpPr>
              <a:spLocks noChangeArrowheads="1"/>
            </p:cNvSpPr>
            <p:nvPr/>
          </p:nvSpPr>
          <p:spPr bwMode="auto">
            <a:xfrm flipV="1">
              <a:off x="3159" y="1312"/>
              <a:ext cx="422" cy="1702"/>
            </a:xfrm>
            <a:custGeom>
              <a:avLst/>
              <a:gdLst>
                <a:gd name="T0" fmla="*/ 26 w 1066"/>
                <a:gd name="T1" fmla="*/ 6947 h 1065"/>
                <a:gd name="T2" fmla="*/ 19 w 1066"/>
                <a:gd name="T3" fmla="*/ 1820 h 1065"/>
                <a:gd name="T4" fmla="*/ 13 w 1066"/>
                <a:gd name="T5" fmla="*/ 67 h 1065"/>
                <a:gd name="T6" fmla="*/ 8 w 1066"/>
                <a:gd name="T7" fmla="*/ 1418 h 1065"/>
                <a:gd name="T8" fmla="*/ 0 w 1066"/>
                <a:gd name="T9" fmla="*/ 6947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634" name="Line 58"/>
          <p:cNvSpPr>
            <a:spLocks noChangeShapeType="1"/>
          </p:cNvSpPr>
          <p:nvPr/>
        </p:nvSpPr>
        <p:spPr bwMode="auto">
          <a:xfrm flipV="1">
            <a:off x="4467225" y="863600"/>
            <a:ext cx="1212850" cy="18859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 flipV="1">
            <a:off x="2203450" y="31750"/>
            <a:ext cx="787400" cy="12287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 flipV="1">
            <a:off x="6724650" y="2282825"/>
            <a:ext cx="1212850" cy="18859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71" name="Text Box 61"/>
          <p:cNvSpPr txBox="1">
            <a:spLocks noChangeArrowheads="1"/>
          </p:cNvSpPr>
          <p:nvPr/>
        </p:nvSpPr>
        <p:spPr bwMode="auto">
          <a:xfrm rot="16199998">
            <a:off x="18257" y="1142206"/>
            <a:ext cx="914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NPN</a:t>
            </a:r>
          </a:p>
        </p:txBody>
      </p:sp>
      <p:sp>
        <p:nvSpPr>
          <p:cNvPr id="13372" name="Text Box 62"/>
          <p:cNvSpPr txBox="1">
            <a:spLocks noChangeArrowheads="1"/>
          </p:cNvSpPr>
          <p:nvPr/>
        </p:nvSpPr>
        <p:spPr bwMode="auto">
          <a:xfrm rot="16199998">
            <a:off x="8018462" y="3771901"/>
            <a:ext cx="873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PNP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5032375" y="450850"/>
            <a:ext cx="1476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Classe B</a:t>
            </a: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 rot="5519874" flipV="1">
            <a:off x="3762375" y="3233738"/>
            <a:ext cx="1347788" cy="4551362"/>
            <a:chOff x="2370" y="2145"/>
            <a:chExt cx="850" cy="2867"/>
          </a:xfrm>
        </p:grpSpPr>
        <p:sp>
          <p:nvSpPr>
            <p:cNvPr id="13378" name="Freeform 65"/>
            <p:cNvSpPr>
              <a:spLocks noChangeArrowheads="1"/>
            </p:cNvSpPr>
            <p:nvPr/>
          </p:nvSpPr>
          <p:spPr bwMode="auto">
            <a:xfrm>
              <a:off x="2370" y="2145"/>
              <a:ext cx="422" cy="1431"/>
            </a:xfrm>
            <a:custGeom>
              <a:avLst/>
              <a:gdLst>
                <a:gd name="T0" fmla="*/ 26 w 1066"/>
                <a:gd name="T1" fmla="*/ 3472 h 1065"/>
                <a:gd name="T2" fmla="*/ 19 w 1066"/>
                <a:gd name="T3" fmla="*/ 910 h 1065"/>
                <a:gd name="T4" fmla="*/ 13 w 1066"/>
                <a:gd name="T5" fmla="*/ 31 h 1065"/>
                <a:gd name="T6" fmla="*/ 8 w 1066"/>
                <a:gd name="T7" fmla="*/ 708 h 1065"/>
                <a:gd name="T8" fmla="*/ 0 w 1066"/>
                <a:gd name="T9" fmla="*/ 3472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79" name="Freeform 66"/>
            <p:cNvSpPr>
              <a:spLocks noChangeArrowheads="1"/>
            </p:cNvSpPr>
            <p:nvPr/>
          </p:nvSpPr>
          <p:spPr bwMode="auto">
            <a:xfrm flipV="1">
              <a:off x="2797" y="3581"/>
              <a:ext cx="422" cy="1431"/>
            </a:xfrm>
            <a:custGeom>
              <a:avLst/>
              <a:gdLst>
                <a:gd name="T0" fmla="*/ 26 w 1066"/>
                <a:gd name="T1" fmla="*/ 3472 h 1065"/>
                <a:gd name="T2" fmla="*/ 19 w 1066"/>
                <a:gd name="T3" fmla="*/ 910 h 1065"/>
                <a:gd name="T4" fmla="*/ 13 w 1066"/>
                <a:gd name="T5" fmla="*/ 31 h 1065"/>
                <a:gd name="T6" fmla="*/ 8 w 1066"/>
                <a:gd name="T7" fmla="*/ 708 h 1065"/>
                <a:gd name="T8" fmla="*/ 0 w 1066"/>
                <a:gd name="T9" fmla="*/ 3472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184400" y="1289050"/>
            <a:ext cx="0" cy="51720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44" name="Line 68"/>
          <p:cNvSpPr>
            <a:spLocks noChangeShapeType="1"/>
          </p:cNvSpPr>
          <p:nvPr/>
        </p:nvSpPr>
        <p:spPr bwMode="auto">
          <a:xfrm>
            <a:off x="6715125" y="4229100"/>
            <a:ext cx="0" cy="2165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45" name="Oval 69"/>
          <p:cNvSpPr>
            <a:spLocks noChangeArrowheads="1"/>
          </p:cNvSpPr>
          <p:nvPr/>
        </p:nvSpPr>
        <p:spPr bwMode="auto">
          <a:xfrm>
            <a:off x="4406900" y="2676525"/>
            <a:ext cx="1238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3" presetClass="entr" presetSubtype="3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600" grpId="0" animBg="1"/>
      <p:bldP spid="24601" grpId="0" animBg="1"/>
      <p:bldP spid="24602" grpId="0" animBg="1"/>
      <p:bldP spid="24606" grpId="0" animBg="1"/>
      <p:bldP spid="24607" grpId="0" animBg="1"/>
      <p:bldP spid="24627" grpId="0" animBg="1"/>
      <p:bldP spid="24628" grpId="0" animBg="1"/>
      <p:bldP spid="24629" grpId="0" animBg="1"/>
      <p:bldP spid="24630" grpId="0" animBg="1"/>
      <p:bldP spid="24634" grpId="0" animBg="1"/>
      <p:bldP spid="24635" grpId="0" animBg="1"/>
      <p:bldP spid="24636" grpId="0" animBg="1"/>
      <p:bldP spid="24643" grpId="0" animBg="1"/>
      <p:bldP spid="24644" grpId="0" animBg="1"/>
      <p:bldP spid="246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3476625" y="2124075"/>
            <a:ext cx="2333625" cy="1504950"/>
            <a:chOff x="2190" y="1530"/>
            <a:chExt cx="1470" cy="948"/>
          </a:xfrm>
        </p:grpSpPr>
        <p:grpSp>
          <p:nvGrpSpPr>
            <p:cNvPr id="14411" name="Group 3"/>
            <p:cNvGrpSpPr>
              <a:grpSpLocks/>
            </p:cNvGrpSpPr>
            <p:nvPr/>
          </p:nvGrpSpPr>
          <p:grpSpPr bwMode="auto">
            <a:xfrm>
              <a:off x="3124" y="2122"/>
              <a:ext cx="356" cy="356"/>
              <a:chOff x="3124" y="2122"/>
              <a:chExt cx="356" cy="356"/>
            </a:xfrm>
          </p:grpSpPr>
          <p:sp>
            <p:nvSpPr>
              <p:cNvPr id="14418" name="Line 4"/>
              <p:cNvSpPr>
                <a:spLocks noChangeShapeType="1"/>
              </p:cNvSpPr>
              <p:nvPr/>
            </p:nvSpPr>
            <p:spPr bwMode="auto">
              <a:xfrm>
                <a:off x="3124" y="2122"/>
                <a:ext cx="356" cy="3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19" name="AutoShape 5"/>
              <p:cNvSpPr>
                <a:spLocks noChangeArrowheads="1"/>
              </p:cNvSpPr>
              <p:nvPr/>
            </p:nvSpPr>
            <p:spPr bwMode="auto">
              <a:xfrm rot="5480873" flipH="1" flipV="1">
                <a:off x="3128" y="2125"/>
                <a:ext cx="119" cy="117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412" name="Line 6"/>
            <p:cNvSpPr>
              <a:spLocks noChangeShapeType="1"/>
            </p:cNvSpPr>
            <p:nvPr/>
          </p:nvSpPr>
          <p:spPr bwMode="auto">
            <a:xfrm flipH="1">
              <a:off x="3116" y="1822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3" name="Oval 7"/>
            <p:cNvSpPr>
              <a:spLocks noChangeArrowheads="1"/>
            </p:cNvSpPr>
            <p:nvPr/>
          </p:nvSpPr>
          <p:spPr bwMode="auto">
            <a:xfrm>
              <a:off x="2894" y="1720"/>
              <a:ext cx="588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14" name="Text Box 8"/>
            <p:cNvSpPr txBox="1">
              <a:spLocks noChangeArrowheads="1"/>
            </p:cNvSpPr>
            <p:nvPr/>
          </p:nvSpPr>
          <p:spPr bwMode="auto">
            <a:xfrm>
              <a:off x="3358" y="1530"/>
              <a:ext cx="30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4415" name="Text Box 9"/>
            <p:cNvSpPr txBox="1">
              <a:spLocks noChangeArrowheads="1"/>
            </p:cNvSpPr>
            <p:nvPr/>
          </p:nvSpPr>
          <p:spPr bwMode="auto">
            <a:xfrm>
              <a:off x="2626" y="1960"/>
              <a:ext cx="28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416" name="Line 10"/>
            <p:cNvSpPr>
              <a:spLocks noChangeShapeType="1"/>
            </p:cNvSpPr>
            <p:nvPr/>
          </p:nvSpPr>
          <p:spPr bwMode="auto">
            <a:xfrm flipV="1">
              <a:off x="3116" y="154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7" name="Line 11"/>
            <p:cNvSpPr>
              <a:spLocks noChangeShapeType="1"/>
            </p:cNvSpPr>
            <p:nvPr/>
          </p:nvSpPr>
          <p:spPr bwMode="auto">
            <a:xfrm flipH="1">
              <a:off x="2190" y="2018"/>
              <a:ext cx="9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5353050" y="5083175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340" name="Text Box 13"/>
          <p:cNvSpPr txBox="1">
            <a:spLocks noChangeArrowheads="1"/>
          </p:cNvSpPr>
          <p:nvPr/>
        </p:nvSpPr>
        <p:spPr bwMode="auto">
          <a:xfrm>
            <a:off x="4156075" y="435610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14341" name="Group 14"/>
          <p:cNvGrpSpPr>
            <a:grpSpLocks/>
          </p:cNvGrpSpPr>
          <p:nvPr/>
        </p:nvGrpSpPr>
        <p:grpSpPr bwMode="auto">
          <a:xfrm flipV="1">
            <a:off x="3479800" y="4156075"/>
            <a:ext cx="2054225" cy="1479550"/>
            <a:chOff x="2192" y="2810"/>
            <a:chExt cx="1294" cy="932"/>
          </a:xfrm>
        </p:grpSpPr>
        <p:sp>
          <p:nvSpPr>
            <p:cNvPr id="14405" name="Line 15"/>
            <p:cNvSpPr>
              <a:spLocks noChangeShapeType="1"/>
            </p:cNvSpPr>
            <p:nvPr/>
          </p:nvSpPr>
          <p:spPr bwMode="auto">
            <a:xfrm>
              <a:off x="3126" y="338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6" name="AutoShape 16"/>
            <p:cNvSpPr>
              <a:spLocks noChangeArrowheads="1"/>
            </p:cNvSpPr>
            <p:nvPr/>
          </p:nvSpPr>
          <p:spPr bwMode="auto">
            <a:xfrm rot="5480873">
              <a:off x="3170" y="3440"/>
              <a:ext cx="120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07" name="Line 17"/>
            <p:cNvSpPr>
              <a:spLocks noChangeShapeType="1"/>
            </p:cNvSpPr>
            <p:nvPr/>
          </p:nvSpPr>
          <p:spPr bwMode="auto">
            <a:xfrm flipH="1">
              <a:off x="3118" y="3086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8" name="Oval 18"/>
            <p:cNvSpPr>
              <a:spLocks noChangeArrowheads="1"/>
            </p:cNvSpPr>
            <p:nvPr/>
          </p:nvSpPr>
          <p:spPr bwMode="auto">
            <a:xfrm>
              <a:off x="2896" y="2982"/>
              <a:ext cx="588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09" name="Line 19"/>
            <p:cNvSpPr>
              <a:spLocks noChangeShapeType="1"/>
            </p:cNvSpPr>
            <p:nvPr/>
          </p:nvSpPr>
          <p:spPr bwMode="auto">
            <a:xfrm flipV="1">
              <a:off x="3118" y="2810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0" name="Line 20"/>
            <p:cNvSpPr>
              <a:spLocks noChangeShapeType="1"/>
            </p:cNvSpPr>
            <p:nvPr/>
          </p:nvSpPr>
          <p:spPr bwMode="auto">
            <a:xfrm flipH="1">
              <a:off x="2192" y="3280"/>
              <a:ext cx="9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42" name="Text Box 21"/>
          <p:cNvSpPr txBox="1">
            <a:spLocks noChangeArrowheads="1"/>
          </p:cNvSpPr>
          <p:nvPr/>
        </p:nvSpPr>
        <p:spPr bwMode="auto">
          <a:xfrm>
            <a:off x="5375275" y="41433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4343" name="Text Box 22"/>
          <p:cNvSpPr txBox="1">
            <a:spLocks noChangeArrowheads="1"/>
          </p:cNvSpPr>
          <p:nvPr/>
        </p:nvSpPr>
        <p:spPr bwMode="auto">
          <a:xfrm>
            <a:off x="5381625" y="308292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4344" name="Line 23"/>
          <p:cNvSpPr>
            <a:spLocks noChangeShapeType="1"/>
          </p:cNvSpPr>
          <p:nvPr/>
        </p:nvSpPr>
        <p:spPr bwMode="auto">
          <a:xfrm>
            <a:off x="5514975" y="3629025"/>
            <a:ext cx="0" cy="542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45" name="Line 24"/>
          <p:cNvSpPr>
            <a:spLocks noChangeShapeType="1"/>
          </p:cNvSpPr>
          <p:nvPr/>
        </p:nvSpPr>
        <p:spPr bwMode="auto">
          <a:xfrm flipH="1" flipV="1">
            <a:off x="5499100" y="185737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46" name="Line 25"/>
          <p:cNvSpPr>
            <a:spLocks noChangeShapeType="1"/>
          </p:cNvSpPr>
          <p:nvPr/>
        </p:nvSpPr>
        <p:spPr bwMode="auto">
          <a:xfrm flipH="1" flipV="1">
            <a:off x="5524500" y="562927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4347" name="Group 26"/>
          <p:cNvGrpSpPr>
            <a:grpSpLocks/>
          </p:cNvGrpSpPr>
          <p:nvPr/>
        </p:nvGrpSpPr>
        <p:grpSpPr bwMode="auto">
          <a:xfrm>
            <a:off x="5133975" y="5937250"/>
            <a:ext cx="762000" cy="304800"/>
            <a:chOff x="3234" y="3932"/>
            <a:chExt cx="480" cy="192"/>
          </a:xfrm>
        </p:grpSpPr>
        <p:sp>
          <p:nvSpPr>
            <p:cNvPr id="14402" name="Line 27"/>
            <p:cNvSpPr>
              <a:spLocks noChangeShapeType="1"/>
            </p:cNvSpPr>
            <p:nvPr/>
          </p:nvSpPr>
          <p:spPr bwMode="auto">
            <a:xfrm>
              <a:off x="3234" y="393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3" name="Line 28"/>
            <p:cNvSpPr>
              <a:spLocks noChangeShapeType="1"/>
            </p:cNvSpPr>
            <p:nvPr/>
          </p:nvSpPr>
          <p:spPr bwMode="auto">
            <a:xfrm>
              <a:off x="3330" y="402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4" name="Line 29"/>
            <p:cNvSpPr>
              <a:spLocks noChangeShapeType="1"/>
            </p:cNvSpPr>
            <p:nvPr/>
          </p:nvSpPr>
          <p:spPr bwMode="auto">
            <a:xfrm>
              <a:off x="3426" y="412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348" name="Group 30"/>
          <p:cNvGrpSpPr>
            <a:grpSpLocks/>
          </p:cNvGrpSpPr>
          <p:nvPr/>
        </p:nvGrpSpPr>
        <p:grpSpPr bwMode="auto">
          <a:xfrm>
            <a:off x="5521325" y="3641725"/>
            <a:ext cx="1622425" cy="482600"/>
            <a:chOff x="3478" y="2486"/>
            <a:chExt cx="1022" cy="304"/>
          </a:xfrm>
        </p:grpSpPr>
        <p:sp>
          <p:nvSpPr>
            <p:cNvPr id="14398" name="Line 31"/>
            <p:cNvSpPr>
              <a:spLocks noChangeShapeType="1"/>
            </p:cNvSpPr>
            <p:nvPr/>
          </p:nvSpPr>
          <p:spPr bwMode="auto">
            <a:xfrm flipH="1">
              <a:off x="3950" y="2486"/>
              <a:ext cx="0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9" name="Freeform 32"/>
            <p:cNvSpPr>
              <a:spLocks noChangeArrowheads="1"/>
            </p:cNvSpPr>
            <p:nvPr/>
          </p:nvSpPr>
          <p:spPr bwMode="auto">
            <a:xfrm flipH="1">
              <a:off x="4004" y="2486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8 w 97"/>
                <a:gd name="T3" fmla="*/ 23 h 455"/>
                <a:gd name="T4" fmla="*/ 8 w 97"/>
                <a:gd name="T5" fmla="*/ 57 h 455"/>
                <a:gd name="T6" fmla="*/ 1 w 97"/>
                <a:gd name="T7" fmla="*/ 7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0" name="Line 33"/>
            <p:cNvSpPr>
              <a:spLocks noChangeShapeType="1"/>
            </p:cNvSpPr>
            <p:nvPr/>
          </p:nvSpPr>
          <p:spPr bwMode="auto">
            <a:xfrm>
              <a:off x="4024" y="2643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1" name="Line 34"/>
            <p:cNvSpPr>
              <a:spLocks noChangeShapeType="1"/>
            </p:cNvSpPr>
            <p:nvPr/>
          </p:nvSpPr>
          <p:spPr bwMode="auto">
            <a:xfrm>
              <a:off x="3478" y="2646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349" name="Group 35"/>
          <p:cNvGrpSpPr>
            <a:grpSpLocks/>
          </p:cNvGrpSpPr>
          <p:nvPr/>
        </p:nvGrpSpPr>
        <p:grpSpPr bwMode="auto">
          <a:xfrm>
            <a:off x="6765925" y="4210050"/>
            <a:ext cx="762000" cy="1279525"/>
            <a:chOff x="4262" y="2844"/>
            <a:chExt cx="480" cy="806"/>
          </a:xfrm>
        </p:grpSpPr>
        <p:grpSp>
          <p:nvGrpSpPr>
            <p:cNvPr id="14385" name="Group 36"/>
            <p:cNvGrpSpPr>
              <a:grpSpLocks/>
            </p:cNvGrpSpPr>
            <p:nvPr/>
          </p:nvGrpSpPr>
          <p:grpSpPr bwMode="auto">
            <a:xfrm>
              <a:off x="4422" y="2844"/>
              <a:ext cx="156" cy="412"/>
              <a:chOff x="4422" y="2844"/>
              <a:chExt cx="156" cy="412"/>
            </a:xfrm>
          </p:grpSpPr>
          <p:sp>
            <p:nvSpPr>
              <p:cNvPr id="14391" name="Line 37"/>
              <p:cNvSpPr>
                <a:spLocks noChangeShapeType="1"/>
              </p:cNvSpPr>
              <p:nvPr/>
            </p:nvSpPr>
            <p:spPr bwMode="auto">
              <a:xfrm flipH="1" flipV="1">
                <a:off x="4426" y="2886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92" name="Line 38"/>
              <p:cNvSpPr>
                <a:spLocks noChangeShapeType="1"/>
              </p:cNvSpPr>
              <p:nvPr/>
            </p:nvSpPr>
            <p:spPr bwMode="auto">
              <a:xfrm flipH="1" flipV="1">
                <a:off x="4424" y="3020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93" name="Line 39"/>
              <p:cNvSpPr>
                <a:spLocks noChangeShapeType="1"/>
              </p:cNvSpPr>
              <p:nvPr/>
            </p:nvSpPr>
            <p:spPr bwMode="auto">
              <a:xfrm flipH="1" flipV="1">
                <a:off x="4422" y="3154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94" name="Line 40"/>
              <p:cNvSpPr>
                <a:spLocks noChangeShapeType="1"/>
              </p:cNvSpPr>
              <p:nvPr/>
            </p:nvSpPr>
            <p:spPr bwMode="auto">
              <a:xfrm flipV="1">
                <a:off x="4422" y="3084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95" name="Line 41"/>
              <p:cNvSpPr>
                <a:spLocks noChangeShapeType="1"/>
              </p:cNvSpPr>
              <p:nvPr/>
            </p:nvSpPr>
            <p:spPr bwMode="auto">
              <a:xfrm flipV="1">
                <a:off x="4426" y="2950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96" name="Line 42"/>
              <p:cNvSpPr>
                <a:spLocks noChangeShapeType="1"/>
              </p:cNvSpPr>
              <p:nvPr/>
            </p:nvSpPr>
            <p:spPr bwMode="auto">
              <a:xfrm flipV="1">
                <a:off x="4428" y="2844"/>
                <a:ext cx="75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97" name="Line 43"/>
              <p:cNvSpPr>
                <a:spLocks noChangeShapeType="1"/>
              </p:cNvSpPr>
              <p:nvPr/>
            </p:nvSpPr>
            <p:spPr bwMode="auto">
              <a:xfrm flipV="1">
                <a:off x="4500" y="3226"/>
                <a:ext cx="75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 flipH="1" flipV="1">
              <a:off x="4506" y="3264"/>
              <a:ext cx="0" cy="1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387" name="Group 45"/>
            <p:cNvGrpSpPr>
              <a:grpSpLocks/>
            </p:cNvGrpSpPr>
            <p:nvPr/>
          </p:nvGrpSpPr>
          <p:grpSpPr bwMode="auto">
            <a:xfrm>
              <a:off x="4262" y="3458"/>
              <a:ext cx="480" cy="192"/>
              <a:chOff x="4262" y="3458"/>
              <a:chExt cx="480" cy="192"/>
            </a:xfrm>
          </p:grpSpPr>
          <p:sp>
            <p:nvSpPr>
              <p:cNvPr id="14388" name="Line 46"/>
              <p:cNvSpPr>
                <a:spLocks noChangeShapeType="1"/>
              </p:cNvSpPr>
              <p:nvPr/>
            </p:nvSpPr>
            <p:spPr bwMode="auto">
              <a:xfrm>
                <a:off x="4262" y="3458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89" name="Line 47"/>
              <p:cNvSpPr>
                <a:spLocks noChangeShapeType="1"/>
              </p:cNvSpPr>
              <p:nvPr/>
            </p:nvSpPr>
            <p:spPr bwMode="auto">
              <a:xfrm>
                <a:off x="4358" y="3554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90" name="Line 48"/>
              <p:cNvSpPr>
                <a:spLocks noChangeShapeType="1"/>
              </p:cNvSpPr>
              <p:nvPr/>
            </p:nvSpPr>
            <p:spPr bwMode="auto">
              <a:xfrm>
                <a:off x="4454" y="3650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4350" name="Line 49"/>
          <p:cNvSpPr>
            <a:spLocks noChangeShapeType="1"/>
          </p:cNvSpPr>
          <p:nvPr/>
        </p:nvSpPr>
        <p:spPr bwMode="auto">
          <a:xfrm flipH="1">
            <a:off x="7124700" y="3892550"/>
            <a:ext cx="0" cy="327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1" name="Oval 50"/>
          <p:cNvSpPr>
            <a:spLocks noChangeArrowheads="1"/>
          </p:cNvSpPr>
          <p:nvPr/>
        </p:nvSpPr>
        <p:spPr bwMode="auto">
          <a:xfrm>
            <a:off x="5400675" y="1641475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4352" name="Group 51"/>
          <p:cNvGrpSpPr>
            <a:grpSpLocks/>
          </p:cNvGrpSpPr>
          <p:nvPr/>
        </p:nvGrpSpPr>
        <p:grpSpPr bwMode="auto">
          <a:xfrm>
            <a:off x="5895975" y="3543300"/>
            <a:ext cx="295275" cy="295275"/>
            <a:chOff x="3714" y="2424"/>
            <a:chExt cx="186" cy="186"/>
          </a:xfrm>
        </p:grpSpPr>
        <p:sp>
          <p:nvSpPr>
            <p:cNvPr id="14383" name="Line 52"/>
            <p:cNvSpPr>
              <a:spLocks noChangeShapeType="1"/>
            </p:cNvSpPr>
            <p:nvPr/>
          </p:nvSpPr>
          <p:spPr bwMode="auto">
            <a:xfrm>
              <a:off x="3714" y="2520"/>
              <a:ext cx="18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84" name="Line 53"/>
            <p:cNvSpPr>
              <a:spLocks noChangeShapeType="1"/>
            </p:cNvSpPr>
            <p:nvPr/>
          </p:nvSpPr>
          <p:spPr bwMode="auto">
            <a:xfrm rot="5400000">
              <a:off x="3709" y="2515"/>
              <a:ext cx="18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53" name="Text Box 54"/>
          <p:cNvSpPr txBox="1">
            <a:spLocks noChangeArrowheads="1"/>
          </p:cNvSpPr>
          <p:nvPr/>
        </p:nvSpPr>
        <p:spPr bwMode="auto">
          <a:xfrm>
            <a:off x="4387850" y="1416050"/>
            <a:ext cx="985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+V</a:t>
            </a:r>
            <a:r>
              <a:rPr kumimoji="0" lang="en-US" sz="2800" b="1" baseline="-25000">
                <a:solidFill>
                  <a:srgbClr val="FF0000"/>
                </a:solidFill>
              </a:rPr>
              <a:t>CC</a:t>
            </a:r>
            <a:endParaRPr kumimoji="0" lang="en-US" sz="2800" b="1">
              <a:solidFill>
                <a:srgbClr val="FF0000"/>
              </a:solidFill>
            </a:endParaRPr>
          </a:p>
        </p:txBody>
      </p:sp>
      <p:sp>
        <p:nvSpPr>
          <p:cNvPr id="14354" name="Line 55"/>
          <p:cNvSpPr>
            <a:spLocks noChangeShapeType="1"/>
          </p:cNvSpPr>
          <p:nvPr/>
        </p:nvSpPr>
        <p:spPr bwMode="auto">
          <a:xfrm>
            <a:off x="3448050" y="2876550"/>
            <a:ext cx="0" cy="2038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4355" name="Group 56"/>
          <p:cNvGrpSpPr>
            <a:grpSpLocks/>
          </p:cNvGrpSpPr>
          <p:nvPr/>
        </p:nvGrpSpPr>
        <p:grpSpPr bwMode="auto">
          <a:xfrm>
            <a:off x="1590675" y="3641725"/>
            <a:ext cx="1254125" cy="1524000"/>
            <a:chOff x="1002" y="2486"/>
            <a:chExt cx="790" cy="960"/>
          </a:xfrm>
        </p:grpSpPr>
        <p:sp>
          <p:nvSpPr>
            <p:cNvPr id="14369" name="Line 57"/>
            <p:cNvSpPr>
              <a:spLocks noChangeShapeType="1"/>
            </p:cNvSpPr>
            <p:nvPr/>
          </p:nvSpPr>
          <p:spPr bwMode="auto">
            <a:xfrm>
              <a:off x="1792" y="2486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70" name="Freeform 58"/>
            <p:cNvSpPr>
              <a:spLocks noChangeArrowheads="1"/>
            </p:cNvSpPr>
            <p:nvPr/>
          </p:nvSpPr>
          <p:spPr bwMode="auto">
            <a:xfrm>
              <a:off x="1682" y="2486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8 w 97"/>
                <a:gd name="T3" fmla="*/ 23 h 455"/>
                <a:gd name="T4" fmla="*/ 8 w 97"/>
                <a:gd name="T5" fmla="*/ 58 h 455"/>
                <a:gd name="T6" fmla="*/ 1 w 97"/>
                <a:gd name="T7" fmla="*/ 7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71" name="Line 59"/>
            <p:cNvSpPr>
              <a:spLocks noChangeShapeType="1"/>
            </p:cNvSpPr>
            <p:nvPr/>
          </p:nvSpPr>
          <p:spPr bwMode="auto">
            <a:xfrm flipH="1">
              <a:off x="1240" y="2644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372" name="Group 60"/>
            <p:cNvGrpSpPr>
              <a:grpSpLocks/>
            </p:cNvGrpSpPr>
            <p:nvPr/>
          </p:nvGrpSpPr>
          <p:grpSpPr bwMode="auto">
            <a:xfrm>
              <a:off x="1002" y="3254"/>
              <a:ext cx="480" cy="192"/>
              <a:chOff x="1002" y="3254"/>
              <a:chExt cx="480" cy="192"/>
            </a:xfrm>
          </p:grpSpPr>
          <p:sp>
            <p:nvSpPr>
              <p:cNvPr id="14380" name="Line 61"/>
              <p:cNvSpPr>
                <a:spLocks noChangeShapeType="1"/>
              </p:cNvSpPr>
              <p:nvPr/>
            </p:nvSpPr>
            <p:spPr bwMode="auto">
              <a:xfrm>
                <a:off x="1002" y="3254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81" name="Line 62"/>
              <p:cNvSpPr>
                <a:spLocks noChangeShapeType="1"/>
              </p:cNvSpPr>
              <p:nvPr/>
            </p:nvSpPr>
            <p:spPr bwMode="auto">
              <a:xfrm>
                <a:off x="1098" y="3350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82" name="Line 63"/>
              <p:cNvSpPr>
                <a:spLocks noChangeShapeType="1"/>
              </p:cNvSpPr>
              <p:nvPr/>
            </p:nvSpPr>
            <p:spPr bwMode="auto">
              <a:xfrm>
                <a:off x="1194" y="3446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373" name="Group 64"/>
            <p:cNvGrpSpPr>
              <a:grpSpLocks/>
            </p:cNvGrpSpPr>
            <p:nvPr/>
          </p:nvGrpSpPr>
          <p:grpSpPr bwMode="auto">
            <a:xfrm>
              <a:off x="1084" y="2796"/>
              <a:ext cx="320" cy="320"/>
              <a:chOff x="1084" y="2796"/>
              <a:chExt cx="320" cy="320"/>
            </a:xfrm>
          </p:grpSpPr>
          <p:sp>
            <p:nvSpPr>
              <p:cNvPr id="14376" name="Oval 65"/>
              <p:cNvSpPr>
                <a:spLocks noChangeArrowheads="1"/>
              </p:cNvSpPr>
              <p:nvPr/>
            </p:nvSpPr>
            <p:spPr bwMode="auto">
              <a:xfrm>
                <a:off x="1084" y="2796"/>
                <a:ext cx="320" cy="32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4377" name="Group 66"/>
              <p:cNvGrpSpPr>
                <a:grpSpLocks/>
              </p:cNvGrpSpPr>
              <p:nvPr/>
            </p:nvGrpSpPr>
            <p:grpSpPr bwMode="auto">
              <a:xfrm>
                <a:off x="1156" y="2886"/>
                <a:ext cx="186" cy="150"/>
                <a:chOff x="1156" y="2886"/>
                <a:chExt cx="186" cy="150"/>
              </a:xfrm>
            </p:grpSpPr>
            <p:sp>
              <p:nvSpPr>
                <p:cNvPr id="14378" name="Freeform 67"/>
                <p:cNvSpPr>
                  <a:spLocks noChangeArrowheads="1"/>
                </p:cNvSpPr>
                <p:nvPr/>
              </p:nvSpPr>
              <p:spPr bwMode="auto">
                <a:xfrm>
                  <a:off x="1156" y="2886"/>
                  <a:ext cx="92" cy="74"/>
                </a:xfrm>
                <a:custGeom>
                  <a:avLst/>
                  <a:gdLst>
                    <a:gd name="T0" fmla="*/ 0 w 1066"/>
                    <a:gd name="T1" fmla="*/ 0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79" name="Freeform 68"/>
                <p:cNvSpPr>
                  <a:spLocks noChangeArrowheads="1"/>
                </p:cNvSpPr>
                <p:nvPr/>
              </p:nvSpPr>
              <p:spPr bwMode="auto">
                <a:xfrm flipV="1">
                  <a:off x="1248" y="2960"/>
                  <a:ext cx="92" cy="74"/>
                </a:xfrm>
                <a:custGeom>
                  <a:avLst/>
                  <a:gdLst>
                    <a:gd name="T0" fmla="*/ 0 w 1066"/>
                    <a:gd name="T1" fmla="*/ 0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4374" name="Line 69"/>
            <p:cNvSpPr>
              <a:spLocks noChangeShapeType="1"/>
            </p:cNvSpPr>
            <p:nvPr/>
          </p:nvSpPr>
          <p:spPr bwMode="auto">
            <a:xfrm flipH="1">
              <a:off x="1242" y="2632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75" name="Line 70"/>
            <p:cNvSpPr>
              <a:spLocks noChangeShapeType="1"/>
            </p:cNvSpPr>
            <p:nvPr/>
          </p:nvSpPr>
          <p:spPr bwMode="auto">
            <a:xfrm flipH="1">
              <a:off x="1244" y="3122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56" name="Line 71"/>
          <p:cNvSpPr>
            <a:spLocks noChangeShapeType="1"/>
          </p:cNvSpPr>
          <p:nvPr/>
        </p:nvSpPr>
        <p:spPr bwMode="auto">
          <a:xfrm>
            <a:off x="2857500" y="3889375"/>
            <a:ext cx="574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72" name="Text Box 72"/>
          <p:cNvSpPr txBox="1">
            <a:spLocks noChangeArrowheads="1"/>
          </p:cNvSpPr>
          <p:nvPr/>
        </p:nvSpPr>
        <p:spPr bwMode="auto">
          <a:xfrm>
            <a:off x="1177925" y="3048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err="1">
                <a:latin typeface="Calibri" pitchFamily="34" charset="0"/>
              </a:rPr>
              <a:t>Uma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vez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que</a:t>
            </a:r>
            <a:r>
              <a:rPr kumimoji="0" lang="en-US" sz="2000" dirty="0">
                <a:latin typeface="Calibri" pitchFamily="34" charset="0"/>
              </a:rPr>
              <a:t> o </a:t>
            </a:r>
            <a:r>
              <a:rPr kumimoji="0" lang="en-US" sz="2000" dirty="0" err="1">
                <a:latin typeface="Calibri" pitchFamily="34" charset="0"/>
              </a:rPr>
              <a:t>potencial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junção</a:t>
            </a:r>
            <a:r>
              <a:rPr kumimoji="0" lang="en-US" sz="2000" dirty="0">
                <a:latin typeface="Calibri" pitchFamily="34" charset="0"/>
              </a:rPr>
              <a:t> base-</a:t>
            </a:r>
            <a:r>
              <a:rPr kumimoji="0" lang="en-US" sz="2000" dirty="0" err="1">
                <a:latin typeface="Calibri" pitchFamily="34" charset="0"/>
              </a:rPr>
              <a:t>emissor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>
                <a:latin typeface="Calibri" pitchFamily="34" charset="0"/>
              </a:rPr>
              <a:t>é 0,7 V, </a:t>
            </a:r>
            <a:r>
              <a:rPr kumimoji="0" lang="en-US" sz="2000" dirty="0" err="1">
                <a:latin typeface="Calibri" pitchFamily="34" charset="0"/>
              </a:rPr>
              <a:t>há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certa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C800C8"/>
                </a:solidFill>
                <a:latin typeface="Calibri" pitchFamily="34" charset="0"/>
              </a:rPr>
              <a:t>distorção</a:t>
            </a:r>
            <a:r>
              <a:rPr kumimoji="0" lang="en-US" sz="2000" dirty="0">
                <a:solidFill>
                  <a:srgbClr val="C800C8"/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rgbClr val="C800C8"/>
                </a:solidFill>
                <a:latin typeface="Calibri" pitchFamily="34" charset="0"/>
              </a:rPr>
              <a:t>cruzamento</a:t>
            </a:r>
            <a:r>
              <a:rPr kumimoji="0" lang="en-US" sz="2000" dirty="0">
                <a:solidFill>
                  <a:srgbClr val="C800C8"/>
                </a:solidFill>
                <a:latin typeface="Calibri" pitchFamily="34" charset="0"/>
              </a:rPr>
              <a:t>.</a:t>
            </a:r>
            <a:endParaRPr kumimoji="0" lang="en-US" sz="2000" dirty="0">
              <a:latin typeface="Calibri" pitchFamily="34" charset="0"/>
            </a:endParaRPr>
          </a:p>
        </p:txBody>
      </p:sp>
      <p:sp>
        <p:nvSpPr>
          <p:cNvPr id="14358" name="Text Box 73"/>
          <p:cNvSpPr txBox="1">
            <a:spLocks noChangeArrowheads="1"/>
          </p:cNvSpPr>
          <p:nvPr/>
        </p:nvSpPr>
        <p:spPr bwMode="auto">
          <a:xfrm>
            <a:off x="5537200" y="2638425"/>
            <a:ext cx="912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NPN</a:t>
            </a:r>
            <a:endParaRPr kumimoji="0" lang="en-US" sz="2800" b="1"/>
          </a:p>
        </p:txBody>
      </p:sp>
      <p:sp>
        <p:nvSpPr>
          <p:cNvPr id="14359" name="Text Box 74"/>
          <p:cNvSpPr txBox="1">
            <a:spLocks noChangeArrowheads="1"/>
          </p:cNvSpPr>
          <p:nvPr/>
        </p:nvSpPr>
        <p:spPr bwMode="auto">
          <a:xfrm>
            <a:off x="5556250" y="4657725"/>
            <a:ext cx="873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PNP</a:t>
            </a:r>
            <a:endParaRPr kumimoji="0" lang="en-US" sz="2800" b="1"/>
          </a:p>
        </p:txBody>
      </p: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574675" y="1495425"/>
            <a:ext cx="1349375" cy="2133600"/>
            <a:chOff x="362" y="1134"/>
            <a:chExt cx="850" cy="1344"/>
          </a:xfrm>
        </p:grpSpPr>
        <p:sp>
          <p:nvSpPr>
            <p:cNvPr id="14367" name="Freeform 76"/>
            <p:cNvSpPr>
              <a:spLocks noChangeArrowheads="1"/>
            </p:cNvSpPr>
            <p:nvPr/>
          </p:nvSpPr>
          <p:spPr bwMode="auto">
            <a:xfrm rot="10799087">
              <a:off x="790" y="1806"/>
              <a:ext cx="422" cy="672"/>
            </a:xfrm>
            <a:custGeom>
              <a:avLst/>
              <a:gdLst>
                <a:gd name="T0" fmla="*/ 26 w 1066"/>
                <a:gd name="T1" fmla="*/ 169 h 1065"/>
                <a:gd name="T2" fmla="*/ 19 w 1066"/>
                <a:gd name="T3" fmla="*/ 44 h 1065"/>
                <a:gd name="T4" fmla="*/ 13 w 1066"/>
                <a:gd name="T5" fmla="*/ 2 h 1065"/>
                <a:gd name="T6" fmla="*/ 8 w 1066"/>
                <a:gd name="T7" fmla="*/ 34 h 1065"/>
                <a:gd name="T8" fmla="*/ 0 w 1066"/>
                <a:gd name="T9" fmla="*/ 169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68" name="Freeform 77"/>
            <p:cNvSpPr>
              <a:spLocks noChangeArrowheads="1"/>
            </p:cNvSpPr>
            <p:nvPr/>
          </p:nvSpPr>
          <p:spPr bwMode="auto">
            <a:xfrm rot="10799089" flipV="1">
              <a:off x="362" y="1134"/>
              <a:ext cx="422" cy="672"/>
            </a:xfrm>
            <a:custGeom>
              <a:avLst/>
              <a:gdLst>
                <a:gd name="T0" fmla="*/ 26 w 1066"/>
                <a:gd name="T1" fmla="*/ 169 h 1065"/>
                <a:gd name="T2" fmla="*/ 19 w 1066"/>
                <a:gd name="T3" fmla="*/ 44 h 1065"/>
                <a:gd name="T4" fmla="*/ 13 w 1066"/>
                <a:gd name="T5" fmla="*/ 2 h 1065"/>
                <a:gd name="T6" fmla="*/ 8 w 1066"/>
                <a:gd name="T7" fmla="*/ 34 h 1065"/>
                <a:gd name="T8" fmla="*/ 0 w 1066"/>
                <a:gd name="T9" fmla="*/ 169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6953250" y="2517775"/>
            <a:ext cx="1698625" cy="2085975"/>
            <a:chOff x="4380" y="1778"/>
            <a:chExt cx="1070" cy="1314"/>
          </a:xfrm>
        </p:grpSpPr>
        <p:sp>
          <p:nvSpPr>
            <p:cNvPr id="14363" name="Freeform 79"/>
            <p:cNvSpPr>
              <a:spLocks noChangeArrowheads="1"/>
            </p:cNvSpPr>
            <p:nvPr/>
          </p:nvSpPr>
          <p:spPr bwMode="auto">
            <a:xfrm rot="10799087">
              <a:off x="5028" y="2420"/>
              <a:ext cx="422" cy="672"/>
            </a:xfrm>
            <a:custGeom>
              <a:avLst/>
              <a:gdLst>
                <a:gd name="T0" fmla="*/ 26 w 1066"/>
                <a:gd name="T1" fmla="*/ 169 h 1065"/>
                <a:gd name="T2" fmla="*/ 19 w 1066"/>
                <a:gd name="T3" fmla="*/ 44 h 1065"/>
                <a:gd name="T4" fmla="*/ 13 w 1066"/>
                <a:gd name="T5" fmla="*/ 2 h 1065"/>
                <a:gd name="T6" fmla="*/ 8 w 1066"/>
                <a:gd name="T7" fmla="*/ 34 h 1065"/>
                <a:gd name="T8" fmla="*/ 0 w 1066"/>
                <a:gd name="T9" fmla="*/ 169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64" name="Freeform 80"/>
            <p:cNvSpPr>
              <a:spLocks noChangeArrowheads="1"/>
            </p:cNvSpPr>
            <p:nvPr/>
          </p:nvSpPr>
          <p:spPr bwMode="auto">
            <a:xfrm rot="10799089" flipV="1">
              <a:off x="4380" y="1778"/>
              <a:ext cx="422" cy="672"/>
            </a:xfrm>
            <a:custGeom>
              <a:avLst/>
              <a:gdLst>
                <a:gd name="T0" fmla="*/ 26 w 1066"/>
                <a:gd name="T1" fmla="*/ 169 h 1065"/>
                <a:gd name="T2" fmla="*/ 19 w 1066"/>
                <a:gd name="T3" fmla="*/ 44 h 1065"/>
                <a:gd name="T4" fmla="*/ 13 w 1066"/>
                <a:gd name="T5" fmla="*/ 2 h 1065"/>
                <a:gd name="T6" fmla="*/ 8 w 1066"/>
                <a:gd name="T7" fmla="*/ 34 h 1065"/>
                <a:gd name="T8" fmla="*/ 0 w 1066"/>
                <a:gd name="T9" fmla="*/ 169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65" name="Line 81"/>
            <p:cNvSpPr>
              <a:spLocks noChangeShapeType="1"/>
            </p:cNvSpPr>
            <p:nvPr/>
          </p:nvSpPr>
          <p:spPr bwMode="auto">
            <a:xfrm flipV="1">
              <a:off x="4778" y="2436"/>
              <a:ext cx="13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66" name="Line 82"/>
            <p:cNvSpPr>
              <a:spLocks noChangeShapeType="1"/>
            </p:cNvSpPr>
            <p:nvPr/>
          </p:nvSpPr>
          <p:spPr bwMode="auto">
            <a:xfrm flipV="1">
              <a:off x="4914" y="2432"/>
              <a:ext cx="132" cy="0"/>
            </a:xfrm>
            <a:prstGeom prst="line">
              <a:avLst/>
            </a:prstGeom>
            <a:noFill/>
            <a:ln w="762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683" name="AutoShape 83"/>
          <p:cNvSpPr>
            <a:spLocks noChangeArrowheads="1"/>
          </p:cNvSpPr>
          <p:nvPr/>
        </p:nvSpPr>
        <p:spPr bwMode="auto">
          <a:xfrm rot="1188356">
            <a:off x="7947025" y="1466850"/>
            <a:ext cx="358775" cy="2035175"/>
          </a:xfrm>
          <a:prstGeom prst="downArrow">
            <a:avLst>
              <a:gd name="adj1" fmla="val 53102"/>
              <a:gd name="adj2" fmla="val 142471"/>
            </a:avLst>
          </a:prstGeom>
          <a:solidFill>
            <a:srgbClr val="C800C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619500" y="2028825"/>
            <a:ext cx="2333625" cy="1504950"/>
            <a:chOff x="2190" y="1530"/>
            <a:chExt cx="1470" cy="948"/>
          </a:xfrm>
        </p:grpSpPr>
        <p:grpSp>
          <p:nvGrpSpPr>
            <p:cNvPr id="15474" name="Group 3"/>
            <p:cNvGrpSpPr>
              <a:grpSpLocks/>
            </p:cNvGrpSpPr>
            <p:nvPr/>
          </p:nvGrpSpPr>
          <p:grpSpPr bwMode="auto">
            <a:xfrm>
              <a:off x="3124" y="2122"/>
              <a:ext cx="356" cy="356"/>
              <a:chOff x="3124" y="2122"/>
              <a:chExt cx="356" cy="356"/>
            </a:xfrm>
          </p:grpSpPr>
          <p:sp>
            <p:nvSpPr>
              <p:cNvPr id="15481" name="Line 4"/>
              <p:cNvSpPr>
                <a:spLocks noChangeShapeType="1"/>
              </p:cNvSpPr>
              <p:nvPr/>
            </p:nvSpPr>
            <p:spPr bwMode="auto">
              <a:xfrm>
                <a:off x="3124" y="2122"/>
                <a:ext cx="356" cy="3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82" name="AutoShape 5"/>
              <p:cNvSpPr>
                <a:spLocks noChangeArrowheads="1"/>
              </p:cNvSpPr>
              <p:nvPr/>
            </p:nvSpPr>
            <p:spPr bwMode="auto">
              <a:xfrm rot="5480873" flipH="1" flipV="1">
                <a:off x="3128" y="2125"/>
                <a:ext cx="119" cy="117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5475" name="Line 6"/>
            <p:cNvSpPr>
              <a:spLocks noChangeShapeType="1"/>
            </p:cNvSpPr>
            <p:nvPr/>
          </p:nvSpPr>
          <p:spPr bwMode="auto">
            <a:xfrm flipH="1">
              <a:off x="3116" y="1822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76" name="Oval 7"/>
            <p:cNvSpPr>
              <a:spLocks noChangeArrowheads="1"/>
            </p:cNvSpPr>
            <p:nvPr/>
          </p:nvSpPr>
          <p:spPr bwMode="auto">
            <a:xfrm>
              <a:off x="2894" y="1720"/>
              <a:ext cx="588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77" name="Text Box 8"/>
            <p:cNvSpPr txBox="1">
              <a:spLocks noChangeArrowheads="1"/>
            </p:cNvSpPr>
            <p:nvPr/>
          </p:nvSpPr>
          <p:spPr bwMode="auto">
            <a:xfrm>
              <a:off x="3358" y="1530"/>
              <a:ext cx="30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5478" name="Text Box 9"/>
            <p:cNvSpPr txBox="1">
              <a:spLocks noChangeArrowheads="1"/>
            </p:cNvSpPr>
            <p:nvPr/>
          </p:nvSpPr>
          <p:spPr bwMode="auto">
            <a:xfrm>
              <a:off x="2626" y="1960"/>
              <a:ext cx="28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479" name="Line 10"/>
            <p:cNvSpPr>
              <a:spLocks noChangeShapeType="1"/>
            </p:cNvSpPr>
            <p:nvPr/>
          </p:nvSpPr>
          <p:spPr bwMode="auto">
            <a:xfrm flipV="1">
              <a:off x="3116" y="154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80" name="Line 11"/>
            <p:cNvSpPr>
              <a:spLocks noChangeShapeType="1"/>
            </p:cNvSpPr>
            <p:nvPr/>
          </p:nvSpPr>
          <p:spPr bwMode="auto">
            <a:xfrm flipH="1">
              <a:off x="2190" y="2018"/>
              <a:ext cx="9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5495925" y="4987925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364" name="Text Box 13"/>
          <p:cNvSpPr txBox="1">
            <a:spLocks noChangeArrowheads="1"/>
          </p:cNvSpPr>
          <p:nvPr/>
        </p:nvSpPr>
        <p:spPr bwMode="auto">
          <a:xfrm>
            <a:off x="4298950" y="426085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365" name="Line 14"/>
          <p:cNvSpPr>
            <a:spLocks noChangeShapeType="1"/>
          </p:cNvSpPr>
          <p:nvPr/>
        </p:nvSpPr>
        <p:spPr bwMode="auto">
          <a:xfrm flipV="1">
            <a:off x="5105400" y="406082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6" name="AutoShape 15"/>
          <p:cNvSpPr>
            <a:spLocks noChangeArrowheads="1"/>
          </p:cNvSpPr>
          <p:nvPr/>
        </p:nvSpPr>
        <p:spPr bwMode="auto">
          <a:xfrm rot="16119127" flipV="1">
            <a:off x="5175250" y="4356100"/>
            <a:ext cx="190500" cy="184150"/>
          </a:xfrm>
          <a:prstGeom prst="rtTriangl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67" name="Line 16"/>
          <p:cNvSpPr>
            <a:spLocks noChangeShapeType="1"/>
          </p:cNvSpPr>
          <p:nvPr/>
        </p:nvSpPr>
        <p:spPr bwMode="auto">
          <a:xfrm flipH="1" flipV="1">
            <a:off x="5092700" y="44831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8" name="Oval 17"/>
          <p:cNvSpPr>
            <a:spLocks noChangeArrowheads="1"/>
          </p:cNvSpPr>
          <p:nvPr/>
        </p:nvSpPr>
        <p:spPr bwMode="auto">
          <a:xfrm flipV="1">
            <a:off x="4740275" y="43307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69" name="Line 18"/>
          <p:cNvSpPr>
            <a:spLocks noChangeShapeType="1"/>
          </p:cNvSpPr>
          <p:nvPr/>
        </p:nvSpPr>
        <p:spPr bwMode="auto">
          <a:xfrm>
            <a:off x="5092700" y="497522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0" name="Line 19"/>
          <p:cNvSpPr>
            <a:spLocks noChangeShapeType="1"/>
          </p:cNvSpPr>
          <p:nvPr/>
        </p:nvSpPr>
        <p:spPr bwMode="auto">
          <a:xfrm flipH="1" flipV="1">
            <a:off x="3638550" y="4794250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1" name="Text Box 20"/>
          <p:cNvSpPr txBox="1">
            <a:spLocks noChangeArrowheads="1"/>
          </p:cNvSpPr>
          <p:nvPr/>
        </p:nvSpPr>
        <p:spPr bwMode="auto">
          <a:xfrm>
            <a:off x="5518150" y="404812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5372" name="Text Box 21"/>
          <p:cNvSpPr txBox="1">
            <a:spLocks noChangeArrowheads="1"/>
          </p:cNvSpPr>
          <p:nvPr/>
        </p:nvSpPr>
        <p:spPr bwMode="auto">
          <a:xfrm>
            <a:off x="5524500" y="29876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5373" name="Line 22"/>
          <p:cNvSpPr>
            <a:spLocks noChangeShapeType="1"/>
          </p:cNvSpPr>
          <p:nvPr/>
        </p:nvSpPr>
        <p:spPr bwMode="auto">
          <a:xfrm>
            <a:off x="5657850" y="3533775"/>
            <a:ext cx="0" cy="542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4" name="Line 23"/>
          <p:cNvSpPr>
            <a:spLocks noChangeShapeType="1"/>
          </p:cNvSpPr>
          <p:nvPr/>
        </p:nvSpPr>
        <p:spPr bwMode="auto">
          <a:xfrm flipH="1" flipV="1">
            <a:off x="5641975" y="1514475"/>
            <a:ext cx="0" cy="55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5" name="Line 24"/>
          <p:cNvSpPr>
            <a:spLocks noChangeShapeType="1"/>
          </p:cNvSpPr>
          <p:nvPr/>
        </p:nvSpPr>
        <p:spPr bwMode="auto">
          <a:xfrm flipH="1" flipV="1">
            <a:off x="5667375" y="5534025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5376" name="Group 25"/>
          <p:cNvGrpSpPr>
            <a:grpSpLocks/>
          </p:cNvGrpSpPr>
          <p:nvPr/>
        </p:nvGrpSpPr>
        <p:grpSpPr bwMode="auto">
          <a:xfrm>
            <a:off x="5276850" y="5842000"/>
            <a:ext cx="762000" cy="304800"/>
            <a:chOff x="3234" y="3932"/>
            <a:chExt cx="480" cy="192"/>
          </a:xfrm>
        </p:grpSpPr>
        <p:sp>
          <p:nvSpPr>
            <p:cNvPr id="15471" name="Line 26"/>
            <p:cNvSpPr>
              <a:spLocks noChangeShapeType="1"/>
            </p:cNvSpPr>
            <p:nvPr/>
          </p:nvSpPr>
          <p:spPr bwMode="auto">
            <a:xfrm>
              <a:off x="3234" y="393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72" name="Line 27"/>
            <p:cNvSpPr>
              <a:spLocks noChangeShapeType="1"/>
            </p:cNvSpPr>
            <p:nvPr/>
          </p:nvSpPr>
          <p:spPr bwMode="auto">
            <a:xfrm>
              <a:off x="3330" y="402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73" name="Line 28"/>
            <p:cNvSpPr>
              <a:spLocks noChangeShapeType="1"/>
            </p:cNvSpPr>
            <p:nvPr/>
          </p:nvSpPr>
          <p:spPr bwMode="auto">
            <a:xfrm>
              <a:off x="3426" y="412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77" name="Group 29"/>
          <p:cNvGrpSpPr>
            <a:grpSpLocks/>
          </p:cNvGrpSpPr>
          <p:nvPr/>
        </p:nvGrpSpPr>
        <p:grpSpPr bwMode="auto">
          <a:xfrm>
            <a:off x="5664200" y="3546475"/>
            <a:ext cx="1622425" cy="482600"/>
            <a:chOff x="3478" y="2486"/>
            <a:chExt cx="1022" cy="304"/>
          </a:xfrm>
        </p:grpSpPr>
        <p:sp>
          <p:nvSpPr>
            <p:cNvPr id="15467" name="Line 30"/>
            <p:cNvSpPr>
              <a:spLocks noChangeShapeType="1"/>
            </p:cNvSpPr>
            <p:nvPr/>
          </p:nvSpPr>
          <p:spPr bwMode="auto">
            <a:xfrm flipH="1">
              <a:off x="3950" y="2486"/>
              <a:ext cx="0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8" name="Freeform 31"/>
            <p:cNvSpPr>
              <a:spLocks noChangeArrowheads="1"/>
            </p:cNvSpPr>
            <p:nvPr/>
          </p:nvSpPr>
          <p:spPr bwMode="auto">
            <a:xfrm flipH="1">
              <a:off x="4004" y="2486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8 w 97"/>
                <a:gd name="T3" fmla="*/ 23 h 455"/>
                <a:gd name="T4" fmla="*/ 8 w 97"/>
                <a:gd name="T5" fmla="*/ 57 h 455"/>
                <a:gd name="T6" fmla="*/ 1 w 97"/>
                <a:gd name="T7" fmla="*/ 7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9" name="Line 32"/>
            <p:cNvSpPr>
              <a:spLocks noChangeShapeType="1"/>
            </p:cNvSpPr>
            <p:nvPr/>
          </p:nvSpPr>
          <p:spPr bwMode="auto">
            <a:xfrm>
              <a:off x="4024" y="2643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70" name="Line 33"/>
            <p:cNvSpPr>
              <a:spLocks noChangeShapeType="1"/>
            </p:cNvSpPr>
            <p:nvPr/>
          </p:nvSpPr>
          <p:spPr bwMode="auto">
            <a:xfrm>
              <a:off x="3478" y="2646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78" name="Group 34"/>
          <p:cNvGrpSpPr>
            <a:grpSpLocks/>
          </p:cNvGrpSpPr>
          <p:nvPr/>
        </p:nvGrpSpPr>
        <p:grpSpPr bwMode="auto">
          <a:xfrm>
            <a:off x="7162800" y="4114800"/>
            <a:ext cx="247650" cy="654050"/>
            <a:chOff x="4422" y="2844"/>
            <a:chExt cx="156" cy="412"/>
          </a:xfrm>
        </p:grpSpPr>
        <p:sp>
          <p:nvSpPr>
            <p:cNvPr id="15460" name="Line 35"/>
            <p:cNvSpPr>
              <a:spLocks noChangeShapeType="1"/>
            </p:cNvSpPr>
            <p:nvPr/>
          </p:nvSpPr>
          <p:spPr bwMode="auto">
            <a:xfrm flipH="1" flipV="1">
              <a:off x="4426" y="288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1" name="Line 36"/>
            <p:cNvSpPr>
              <a:spLocks noChangeShapeType="1"/>
            </p:cNvSpPr>
            <p:nvPr/>
          </p:nvSpPr>
          <p:spPr bwMode="auto">
            <a:xfrm flipH="1" flipV="1">
              <a:off x="4424" y="302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2" name="Line 37"/>
            <p:cNvSpPr>
              <a:spLocks noChangeShapeType="1"/>
            </p:cNvSpPr>
            <p:nvPr/>
          </p:nvSpPr>
          <p:spPr bwMode="auto">
            <a:xfrm flipH="1" flipV="1">
              <a:off x="4422" y="315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3" name="Line 38"/>
            <p:cNvSpPr>
              <a:spLocks noChangeShapeType="1"/>
            </p:cNvSpPr>
            <p:nvPr/>
          </p:nvSpPr>
          <p:spPr bwMode="auto">
            <a:xfrm flipV="1">
              <a:off x="4422" y="308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4" name="Line 39"/>
            <p:cNvSpPr>
              <a:spLocks noChangeShapeType="1"/>
            </p:cNvSpPr>
            <p:nvPr/>
          </p:nvSpPr>
          <p:spPr bwMode="auto">
            <a:xfrm flipV="1">
              <a:off x="4426" y="295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5" name="Line 40"/>
            <p:cNvSpPr>
              <a:spLocks noChangeShapeType="1"/>
            </p:cNvSpPr>
            <p:nvPr/>
          </p:nvSpPr>
          <p:spPr bwMode="auto">
            <a:xfrm flipV="1">
              <a:off x="4428" y="2844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6" name="Line 41"/>
            <p:cNvSpPr>
              <a:spLocks noChangeShapeType="1"/>
            </p:cNvSpPr>
            <p:nvPr/>
          </p:nvSpPr>
          <p:spPr bwMode="auto">
            <a:xfrm flipV="1">
              <a:off x="4500" y="3226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79" name="Line 42"/>
          <p:cNvSpPr>
            <a:spLocks noChangeShapeType="1"/>
          </p:cNvSpPr>
          <p:nvPr/>
        </p:nvSpPr>
        <p:spPr bwMode="auto">
          <a:xfrm flipH="1" flipV="1">
            <a:off x="7296150" y="4781550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5380" name="Group 43"/>
          <p:cNvGrpSpPr>
            <a:grpSpLocks/>
          </p:cNvGrpSpPr>
          <p:nvPr/>
        </p:nvGrpSpPr>
        <p:grpSpPr bwMode="auto">
          <a:xfrm>
            <a:off x="6908800" y="5089525"/>
            <a:ext cx="762000" cy="304800"/>
            <a:chOff x="4262" y="3458"/>
            <a:chExt cx="480" cy="192"/>
          </a:xfrm>
        </p:grpSpPr>
        <p:sp>
          <p:nvSpPr>
            <p:cNvPr id="15457" name="Line 44"/>
            <p:cNvSpPr>
              <a:spLocks noChangeShapeType="1"/>
            </p:cNvSpPr>
            <p:nvPr/>
          </p:nvSpPr>
          <p:spPr bwMode="auto">
            <a:xfrm>
              <a:off x="4262" y="345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8" name="Line 45"/>
            <p:cNvSpPr>
              <a:spLocks noChangeShapeType="1"/>
            </p:cNvSpPr>
            <p:nvPr/>
          </p:nvSpPr>
          <p:spPr bwMode="auto">
            <a:xfrm>
              <a:off x="4358" y="355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9" name="Line 46"/>
            <p:cNvSpPr>
              <a:spLocks noChangeShapeType="1"/>
            </p:cNvSpPr>
            <p:nvPr/>
          </p:nvSpPr>
          <p:spPr bwMode="auto">
            <a:xfrm>
              <a:off x="4454" y="365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81" name="Line 47"/>
          <p:cNvSpPr>
            <a:spLocks noChangeShapeType="1"/>
          </p:cNvSpPr>
          <p:nvPr/>
        </p:nvSpPr>
        <p:spPr bwMode="auto">
          <a:xfrm flipH="1">
            <a:off x="7267575" y="3797300"/>
            <a:ext cx="0" cy="327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2" name="Oval 48"/>
          <p:cNvSpPr>
            <a:spLocks noChangeArrowheads="1"/>
          </p:cNvSpPr>
          <p:nvPr/>
        </p:nvSpPr>
        <p:spPr bwMode="auto">
          <a:xfrm>
            <a:off x="5543550" y="1292225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5383" name="Group 49"/>
          <p:cNvGrpSpPr>
            <a:grpSpLocks/>
          </p:cNvGrpSpPr>
          <p:nvPr/>
        </p:nvGrpSpPr>
        <p:grpSpPr bwMode="auto">
          <a:xfrm>
            <a:off x="6038850" y="3448050"/>
            <a:ext cx="295275" cy="295275"/>
            <a:chOff x="3714" y="2424"/>
            <a:chExt cx="186" cy="186"/>
          </a:xfrm>
        </p:grpSpPr>
        <p:sp>
          <p:nvSpPr>
            <p:cNvPr id="15455" name="Line 50"/>
            <p:cNvSpPr>
              <a:spLocks noChangeShapeType="1"/>
            </p:cNvSpPr>
            <p:nvPr/>
          </p:nvSpPr>
          <p:spPr bwMode="auto">
            <a:xfrm>
              <a:off x="3714" y="2520"/>
              <a:ext cx="18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6" name="Line 51"/>
            <p:cNvSpPr>
              <a:spLocks noChangeShapeType="1"/>
            </p:cNvSpPr>
            <p:nvPr/>
          </p:nvSpPr>
          <p:spPr bwMode="auto">
            <a:xfrm rot="5400000">
              <a:off x="3709" y="2515"/>
              <a:ext cx="18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84" name="Text Box 52"/>
          <p:cNvSpPr txBox="1">
            <a:spLocks noChangeArrowheads="1"/>
          </p:cNvSpPr>
          <p:nvPr/>
        </p:nvSpPr>
        <p:spPr bwMode="auto">
          <a:xfrm>
            <a:off x="5794375" y="1028700"/>
            <a:ext cx="985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+V</a:t>
            </a:r>
            <a:r>
              <a:rPr kumimoji="0" lang="en-US" sz="2800" b="1" baseline="-25000">
                <a:solidFill>
                  <a:srgbClr val="FF0000"/>
                </a:solidFill>
              </a:rPr>
              <a:t>CC</a:t>
            </a:r>
            <a:endParaRPr kumimoji="0" lang="en-US" sz="2800" b="1">
              <a:solidFill>
                <a:srgbClr val="FF0000"/>
              </a:solidFill>
            </a:endParaRPr>
          </a:p>
        </p:txBody>
      </p:sp>
      <p:grpSp>
        <p:nvGrpSpPr>
          <p:cNvPr id="15385" name="Group 53"/>
          <p:cNvGrpSpPr>
            <a:grpSpLocks/>
          </p:cNvGrpSpPr>
          <p:nvPr/>
        </p:nvGrpSpPr>
        <p:grpSpPr bwMode="auto">
          <a:xfrm>
            <a:off x="1765300" y="3546475"/>
            <a:ext cx="1254125" cy="1524000"/>
            <a:chOff x="1022" y="2486"/>
            <a:chExt cx="790" cy="960"/>
          </a:xfrm>
        </p:grpSpPr>
        <p:sp>
          <p:nvSpPr>
            <p:cNvPr id="15441" name="Line 54"/>
            <p:cNvSpPr>
              <a:spLocks noChangeShapeType="1"/>
            </p:cNvSpPr>
            <p:nvPr/>
          </p:nvSpPr>
          <p:spPr bwMode="auto">
            <a:xfrm>
              <a:off x="1812" y="2486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2" name="Freeform 55"/>
            <p:cNvSpPr>
              <a:spLocks noChangeArrowheads="1"/>
            </p:cNvSpPr>
            <p:nvPr/>
          </p:nvSpPr>
          <p:spPr bwMode="auto">
            <a:xfrm>
              <a:off x="1702" y="2486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8 w 97"/>
                <a:gd name="T3" fmla="*/ 23 h 455"/>
                <a:gd name="T4" fmla="*/ 8 w 97"/>
                <a:gd name="T5" fmla="*/ 58 h 455"/>
                <a:gd name="T6" fmla="*/ 1 w 97"/>
                <a:gd name="T7" fmla="*/ 7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3" name="Line 56"/>
            <p:cNvSpPr>
              <a:spLocks noChangeShapeType="1"/>
            </p:cNvSpPr>
            <p:nvPr/>
          </p:nvSpPr>
          <p:spPr bwMode="auto">
            <a:xfrm flipH="1">
              <a:off x="1260" y="2644"/>
              <a:ext cx="4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444" name="Group 57"/>
            <p:cNvGrpSpPr>
              <a:grpSpLocks/>
            </p:cNvGrpSpPr>
            <p:nvPr/>
          </p:nvGrpSpPr>
          <p:grpSpPr bwMode="auto">
            <a:xfrm>
              <a:off x="1022" y="3254"/>
              <a:ext cx="480" cy="192"/>
              <a:chOff x="1022" y="3254"/>
              <a:chExt cx="480" cy="192"/>
            </a:xfrm>
          </p:grpSpPr>
          <p:sp>
            <p:nvSpPr>
              <p:cNvPr id="15452" name="Line 58"/>
              <p:cNvSpPr>
                <a:spLocks noChangeShapeType="1"/>
              </p:cNvSpPr>
              <p:nvPr/>
            </p:nvSpPr>
            <p:spPr bwMode="auto">
              <a:xfrm>
                <a:off x="1022" y="3254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53" name="Line 59"/>
              <p:cNvSpPr>
                <a:spLocks noChangeShapeType="1"/>
              </p:cNvSpPr>
              <p:nvPr/>
            </p:nvSpPr>
            <p:spPr bwMode="auto">
              <a:xfrm>
                <a:off x="1118" y="3350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54" name="Line 60"/>
              <p:cNvSpPr>
                <a:spLocks noChangeShapeType="1"/>
              </p:cNvSpPr>
              <p:nvPr/>
            </p:nvSpPr>
            <p:spPr bwMode="auto">
              <a:xfrm>
                <a:off x="1214" y="3446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445" name="Group 61"/>
            <p:cNvGrpSpPr>
              <a:grpSpLocks/>
            </p:cNvGrpSpPr>
            <p:nvPr/>
          </p:nvGrpSpPr>
          <p:grpSpPr bwMode="auto">
            <a:xfrm>
              <a:off x="1104" y="2796"/>
              <a:ext cx="320" cy="320"/>
              <a:chOff x="1104" y="2796"/>
              <a:chExt cx="320" cy="320"/>
            </a:xfrm>
          </p:grpSpPr>
          <p:sp>
            <p:nvSpPr>
              <p:cNvPr id="15448" name="Oval 62"/>
              <p:cNvSpPr>
                <a:spLocks noChangeArrowheads="1"/>
              </p:cNvSpPr>
              <p:nvPr/>
            </p:nvSpPr>
            <p:spPr bwMode="auto">
              <a:xfrm>
                <a:off x="1104" y="2796"/>
                <a:ext cx="320" cy="32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5449" name="Group 63"/>
              <p:cNvGrpSpPr>
                <a:grpSpLocks/>
              </p:cNvGrpSpPr>
              <p:nvPr/>
            </p:nvGrpSpPr>
            <p:grpSpPr bwMode="auto">
              <a:xfrm>
                <a:off x="1176" y="2886"/>
                <a:ext cx="186" cy="150"/>
                <a:chOff x="1176" y="2886"/>
                <a:chExt cx="186" cy="150"/>
              </a:xfrm>
            </p:grpSpPr>
            <p:sp>
              <p:nvSpPr>
                <p:cNvPr id="15450" name="Freeform 64"/>
                <p:cNvSpPr>
                  <a:spLocks noChangeArrowheads="1"/>
                </p:cNvSpPr>
                <p:nvPr/>
              </p:nvSpPr>
              <p:spPr bwMode="auto">
                <a:xfrm>
                  <a:off x="1176" y="2886"/>
                  <a:ext cx="92" cy="74"/>
                </a:xfrm>
                <a:custGeom>
                  <a:avLst/>
                  <a:gdLst>
                    <a:gd name="T0" fmla="*/ 0 w 1066"/>
                    <a:gd name="T1" fmla="*/ 0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451" name="Freeform 65"/>
                <p:cNvSpPr>
                  <a:spLocks noChangeArrowheads="1"/>
                </p:cNvSpPr>
                <p:nvPr/>
              </p:nvSpPr>
              <p:spPr bwMode="auto">
                <a:xfrm flipV="1">
                  <a:off x="1268" y="2960"/>
                  <a:ext cx="92" cy="74"/>
                </a:xfrm>
                <a:custGeom>
                  <a:avLst/>
                  <a:gdLst>
                    <a:gd name="T0" fmla="*/ 0 w 1066"/>
                    <a:gd name="T1" fmla="*/ 0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5446" name="Line 66"/>
            <p:cNvSpPr>
              <a:spLocks noChangeShapeType="1"/>
            </p:cNvSpPr>
            <p:nvPr/>
          </p:nvSpPr>
          <p:spPr bwMode="auto">
            <a:xfrm flipH="1">
              <a:off x="1262" y="2632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7" name="Line 67"/>
            <p:cNvSpPr>
              <a:spLocks noChangeShapeType="1"/>
            </p:cNvSpPr>
            <p:nvPr/>
          </p:nvSpPr>
          <p:spPr bwMode="auto">
            <a:xfrm flipH="1">
              <a:off x="1264" y="3122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86" name="Line 68"/>
          <p:cNvSpPr>
            <a:spLocks noChangeShapeType="1"/>
          </p:cNvSpPr>
          <p:nvPr/>
        </p:nvSpPr>
        <p:spPr bwMode="auto">
          <a:xfrm>
            <a:off x="3032125" y="3794125"/>
            <a:ext cx="574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7" name="Text Box 69"/>
          <p:cNvSpPr txBox="1">
            <a:spLocks noChangeArrowheads="1"/>
          </p:cNvSpPr>
          <p:nvPr/>
        </p:nvSpPr>
        <p:spPr bwMode="auto">
          <a:xfrm>
            <a:off x="688974" y="228600"/>
            <a:ext cx="79216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>
                <a:latin typeface="Calibri" pitchFamily="34" charset="0"/>
              </a:rPr>
              <a:t>A </a:t>
            </a:r>
            <a:r>
              <a:rPr kumimoji="0" lang="en-US" sz="2000" dirty="0" err="1">
                <a:latin typeface="Calibri" pitchFamily="34" charset="0"/>
              </a:rPr>
              <a:t>distorção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cruzamento</a:t>
            </a:r>
            <a:r>
              <a:rPr kumimoji="0" lang="en-US" sz="2000" dirty="0">
                <a:latin typeface="Calibri" pitchFamily="34" charset="0"/>
              </a:rPr>
              <a:t> é </a:t>
            </a:r>
            <a:r>
              <a:rPr kumimoji="0" lang="en-US" sz="2000" dirty="0" err="1" smtClean="0">
                <a:latin typeface="Calibri" pitchFamily="34" charset="0"/>
              </a:rPr>
              <a:t>eliminada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ao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>
                <a:latin typeface="Calibri" pitchFamily="34" charset="0"/>
              </a:rPr>
              <a:t>se </a:t>
            </a:r>
            <a:r>
              <a:rPr kumimoji="0" lang="en-US" sz="2000" dirty="0" err="1">
                <a:latin typeface="Calibri" pitchFamily="34" charset="0"/>
              </a:rPr>
              <a:t>aplicar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certa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polarização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direta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aos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transistores</a:t>
            </a:r>
            <a:r>
              <a:rPr kumimoji="0" lang="en-US" sz="2000" dirty="0">
                <a:latin typeface="Calibri" pitchFamily="34" charset="0"/>
              </a:rPr>
              <a:t> (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AB).</a:t>
            </a:r>
          </a:p>
        </p:txBody>
      </p:sp>
      <p:sp>
        <p:nvSpPr>
          <p:cNvPr id="15388" name="Text Box 70"/>
          <p:cNvSpPr txBox="1">
            <a:spLocks noChangeArrowheads="1"/>
          </p:cNvSpPr>
          <p:nvPr/>
        </p:nvSpPr>
        <p:spPr bwMode="auto">
          <a:xfrm>
            <a:off x="5680075" y="2543175"/>
            <a:ext cx="912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NPN</a:t>
            </a:r>
            <a:endParaRPr kumimoji="0" lang="en-US" sz="2800" b="1"/>
          </a:p>
        </p:txBody>
      </p:sp>
      <p:sp>
        <p:nvSpPr>
          <p:cNvPr id="15389" name="Text Box 71"/>
          <p:cNvSpPr txBox="1">
            <a:spLocks noChangeArrowheads="1"/>
          </p:cNvSpPr>
          <p:nvPr/>
        </p:nvSpPr>
        <p:spPr bwMode="auto">
          <a:xfrm>
            <a:off x="5699125" y="4562475"/>
            <a:ext cx="873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PNP</a:t>
            </a:r>
            <a:endParaRPr kumimoji="0" lang="en-US" sz="2800" b="1"/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717550" y="1400175"/>
            <a:ext cx="1349375" cy="2133600"/>
            <a:chOff x="362" y="1134"/>
            <a:chExt cx="850" cy="1344"/>
          </a:xfrm>
        </p:grpSpPr>
        <p:sp>
          <p:nvSpPr>
            <p:cNvPr id="15439" name="Freeform 73"/>
            <p:cNvSpPr>
              <a:spLocks noChangeArrowheads="1"/>
            </p:cNvSpPr>
            <p:nvPr/>
          </p:nvSpPr>
          <p:spPr bwMode="auto">
            <a:xfrm rot="10799087">
              <a:off x="790" y="1806"/>
              <a:ext cx="422" cy="672"/>
            </a:xfrm>
            <a:custGeom>
              <a:avLst/>
              <a:gdLst>
                <a:gd name="T0" fmla="*/ 26 w 1066"/>
                <a:gd name="T1" fmla="*/ 169 h 1065"/>
                <a:gd name="T2" fmla="*/ 19 w 1066"/>
                <a:gd name="T3" fmla="*/ 44 h 1065"/>
                <a:gd name="T4" fmla="*/ 13 w 1066"/>
                <a:gd name="T5" fmla="*/ 2 h 1065"/>
                <a:gd name="T6" fmla="*/ 8 w 1066"/>
                <a:gd name="T7" fmla="*/ 34 h 1065"/>
                <a:gd name="T8" fmla="*/ 0 w 1066"/>
                <a:gd name="T9" fmla="*/ 169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0" name="Freeform 74"/>
            <p:cNvSpPr>
              <a:spLocks noChangeArrowheads="1"/>
            </p:cNvSpPr>
            <p:nvPr/>
          </p:nvSpPr>
          <p:spPr bwMode="auto">
            <a:xfrm rot="10799089" flipV="1">
              <a:off x="362" y="1134"/>
              <a:ext cx="422" cy="672"/>
            </a:xfrm>
            <a:custGeom>
              <a:avLst/>
              <a:gdLst>
                <a:gd name="T0" fmla="*/ 26 w 1066"/>
                <a:gd name="T1" fmla="*/ 169 h 1065"/>
                <a:gd name="T2" fmla="*/ 19 w 1066"/>
                <a:gd name="T3" fmla="*/ 44 h 1065"/>
                <a:gd name="T4" fmla="*/ 13 w 1066"/>
                <a:gd name="T5" fmla="*/ 2 h 1065"/>
                <a:gd name="T6" fmla="*/ 8 w 1066"/>
                <a:gd name="T7" fmla="*/ 34 h 1065"/>
                <a:gd name="T8" fmla="*/ 0 w 1066"/>
                <a:gd name="T9" fmla="*/ 169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7096125" y="2422525"/>
            <a:ext cx="1333500" cy="2085975"/>
            <a:chOff x="4380" y="1778"/>
            <a:chExt cx="840" cy="1314"/>
          </a:xfrm>
        </p:grpSpPr>
        <p:sp>
          <p:nvSpPr>
            <p:cNvPr id="15437" name="Freeform 76"/>
            <p:cNvSpPr>
              <a:spLocks noChangeArrowheads="1"/>
            </p:cNvSpPr>
            <p:nvPr/>
          </p:nvSpPr>
          <p:spPr bwMode="auto">
            <a:xfrm rot="10799087">
              <a:off x="4798" y="2420"/>
              <a:ext cx="422" cy="672"/>
            </a:xfrm>
            <a:custGeom>
              <a:avLst/>
              <a:gdLst>
                <a:gd name="T0" fmla="*/ 26 w 1066"/>
                <a:gd name="T1" fmla="*/ 169 h 1065"/>
                <a:gd name="T2" fmla="*/ 19 w 1066"/>
                <a:gd name="T3" fmla="*/ 44 h 1065"/>
                <a:gd name="T4" fmla="*/ 13 w 1066"/>
                <a:gd name="T5" fmla="*/ 2 h 1065"/>
                <a:gd name="T6" fmla="*/ 8 w 1066"/>
                <a:gd name="T7" fmla="*/ 34 h 1065"/>
                <a:gd name="T8" fmla="*/ 0 w 1066"/>
                <a:gd name="T9" fmla="*/ 169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8" name="Freeform 77"/>
            <p:cNvSpPr>
              <a:spLocks noChangeArrowheads="1"/>
            </p:cNvSpPr>
            <p:nvPr/>
          </p:nvSpPr>
          <p:spPr bwMode="auto">
            <a:xfrm rot="10799089" flipV="1">
              <a:off x="4380" y="1778"/>
              <a:ext cx="422" cy="672"/>
            </a:xfrm>
            <a:custGeom>
              <a:avLst/>
              <a:gdLst>
                <a:gd name="T0" fmla="*/ 26 w 1066"/>
                <a:gd name="T1" fmla="*/ 169 h 1065"/>
                <a:gd name="T2" fmla="*/ 19 w 1066"/>
                <a:gd name="T3" fmla="*/ 44 h 1065"/>
                <a:gd name="T4" fmla="*/ 13 w 1066"/>
                <a:gd name="T5" fmla="*/ 2 h 1065"/>
                <a:gd name="T6" fmla="*/ 8 w 1066"/>
                <a:gd name="T7" fmla="*/ 34 h 1065"/>
                <a:gd name="T8" fmla="*/ 0 w 1066"/>
                <a:gd name="T9" fmla="*/ 169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92" name="Group 78"/>
          <p:cNvGrpSpPr>
            <a:grpSpLocks/>
          </p:cNvGrpSpPr>
          <p:nvPr/>
        </p:nvGrpSpPr>
        <p:grpSpPr bwMode="auto">
          <a:xfrm>
            <a:off x="3441700" y="1968500"/>
            <a:ext cx="247650" cy="654050"/>
            <a:chOff x="2078" y="1492"/>
            <a:chExt cx="156" cy="412"/>
          </a:xfrm>
        </p:grpSpPr>
        <p:sp>
          <p:nvSpPr>
            <p:cNvPr id="15430" name="Line 79"/>
            <p:cNvSpPr>
              <a:spLocks noChangeShapeType="1"/>
            </p:cNvSpPr>
            <p:nvPr/>
          </p:nvSpPr>
          <p:spPr bwMode="auto">
            <a:xfrm flipH="1" flipV="1">
              <a:off x="2082" y="15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1" name="Line 80"/>
            <p:cNvSpPr>
              <a:spLocks noChangeShapeType="1"/>
            </p:cNvSpPr>
            <p:nvPr/>
          </p:nvSpPr>
          <p:spPr bwMode="auto">
            <a:xfrm flipH="1" flipV="1">
              <a:off x="2080" y="166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2" name="Line 81"/>
            <p:cNvSpPr>
              <a:spLocks noChangeShapeType="1"/>
            </p:cNvSpPr>
            <p:nvPr/>
          </p:nvSpPr>
          <p:spPr bwMode="auto">
            <a:xfrm flipH="1" flipV="1">
              <a:off x="2078" y="180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3" name="Line 82"/>
            <p:cNvSpPr>
              <a:spLocks noChangeShapeType="1"/>
            </p:cNvSpPr>
            <p:nvPr/>
          </p:nvSpPr>
          <p:spPr bwMode="auto">
            <a:xfrm flipV="1">
              <a:off x="2078" y="17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4" name="Line 83"/>
            <p:cNvSpPr>
              <a:spLocks noChangeShapeType="1"/>
            </p:cNvSpPr>
            <p:nvPr/>
          </p:nvSpPr>
          <p:spPr bwMode="auto">
            <a:xfrm flipV="1">
              <a:off x="2082" y="15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5" name="Line 84"/>
            <p:cNvSpPr>
              <a:spLocks noChangeShapeType="1"/>
            </p:cNvSpPr>
            <p:nvPr/>
          </p:nvSpPr>
          <p:spPr bwMode="auto">
            <a:xfrm flipV="1">
              <a:off x="2084" y="149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6" name="Line 85"/>
            <p:cNvSpPr>
              <a:spLocks noChangeShapeType="1"/>
            </p:cNvSpPr>
            <p:nvPr/>
          </p:nvSpPr>
          <p:spPr bwMode="auto">
            <a:xfrm flipV="1">
              <a:off x="2156" y="18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93" name="Group 86"/>
          <p:cNvGrpSpPr>
            <a:grpSpLocks/>
          </p:cNvGrpSpPr>
          <p:nvPr/>
        </p:nvGrpSpPr>
        <p:grpSpPr bwMode="auto">
          <a:xfrm>
            <a:off x="3479800" y="2971800"/>
            <a:ext cx="247650" cy="654050"/>
            <a:chOff x="2102" y="2124"/>
            <a:chExt cx="156" cy="412"/>
          </a:xfrm>
        </p:grpSpPr>
        <p:sp>
          <p:nvSpPr>
            <p:cNvPr id="15423" name="Line 87"/>
            <p:cNvSpPr>
              <a:spLocks noChangeShapeType="1"/>
            </p:cNvSpPr>
            <p:nvPr/>
          </p:nvSpPr>
          <p:spPr bwMode="auto">
            <a:xfrm flipH="1" flipV="1">
              <a:off x="2106" y="21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4" name="Line 88"/>
            <p:cNvSpPr>
              <a:spLocks noChangeShapeType="1"/>
            </p:cNvSpPr>
            <p:nvPr/>
          </p:nvSpPr>
          <p:spPr bwMode="auto">
            <a:xfrm flipH="1" flipV="1">
              <a:off x="2104" y="229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5" name="Line 89"/>
            <p:cNvSpPr>
              <a:spLocks noChangeShapeType="1"/>
            </p:cNvSpPr>
            <p:nvPr/>
          </p:nvSpPr>
          <p:spPr bwMode="auto">
            <a:xfrm flipH="1" flipV="1">
              <a:off x="2102" y="243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6" name="Line 90"/>
            <p:cNvSpPr>
              <a:spLocks noChangeShapeType="1"/>
            </p:cNvSpPr>
            <p:nvPr/>
          </p:nvSpPr>
          <p:spPr bwMode="auto">
            <a:xfrm flipV="1">
              <a:off x="2102" y="236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7" name="Line 91"/>
            <p:cNvSpPr>
              <a:spLocks noChangeShapeType="1"/>
            </p:cNvSpPr>
            <p:nvPr/>
          </p:nvSpPr>
          <p:spPr bwMode="auto">
            <a:xfrm flipV="1">
              <a:off x="2106" y="222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8" name="Line 92"/>
            <p:cNvSpPr>
              <a:spLocks noChangeShapeType="1"/>
            </p:cNvSpPr>
            <p:nvPr/>
          </p:nvSpPr>
          <p:spPr bwMode="auto">
            <a:xfrm flipV="1">
              <a:off x="2108" y="212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9" name="Line 93"/>
            <p:cNvSpPr>
              <a:spLocks noChangeShapeType="1"/>
            </p:cNvSpPr>
            <p:nvPr/>
          </p:nvSpPr>
          <p:spPr bwMode="auto">
            <a:xfrm flipV="1">
              <a:off x="2180" y="250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94" name="Group 94"/>
          <p:cNvGrpSpPr>
            <a:grpSpLocks/>
          </p:cNvGrpSpPr>
          <p:nvPr/>
        </p:nvGrpSpPr>
        <p:grpSpPr bwMode="auto">
          <a:xfrm>
            <a:off x="3514725" y="3962400"/>
            <a:ext cx="247650" cy="654050"/>
            <a:chOff x="2124" y="2748"/>
            <a:chExt cx="156" cy="412"/>
          </a:xfrm>
        </p:grpSpPr>
        <p:sp>
          <p:nvSpPr>
            <p:cNvPr id="15416" name="Line 95"/>
            <p:cNvSpPr>
              <a:spLocks noChangeShapeType="1"/>
            </p:cNvSpPr>
            <p:nvPr/>
          </p:nvSpPr>
          <p:spPr bwMode="auto">
            <a:xfrm flipH="1" flipV="1">
              <a:off x="2128" y="279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7" name="Line 96"/>
            <p:cNvSpPr>
              <a:spLocks noChangeShapeType="1"/>
            </p:cNvSpPr>
            <p:nvPr/>
          </p:nvSpPr>
          <p:spPr bwMode="auto">
            <a:xfrm flipH="1" flipV="1">
              <a:off x="2126" y="292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8" name="Line 97"/>
            <p:cNvSpPr>
              <a:spLocks noChangeShapeType="1"/>
            </p:cNvSpPr>
            <p:nvPr/>
          </p:nvSpPr>
          <p:spPr bwMode="auto">
            <a:xfrm flipH="1" flipV="1">
              <a:off x="2124" y="305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9" name="Line 98"/>
            <p:cNvSpPr>
              <a:spLocks noChangeShapeType="1"/>
            </p:cNvSpPr>
            <p:nvPr/>
          </p:nvSpPr>
          <p:spPr bwMode="auto">
            <a:xfrm flipV="1">
              <a:off x="2124" y="298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0" name="Line 99"/>
            <p:cNvSpPr>
              <a:spLocks noChangeShapeType="1"/>
            </p:cNvSpPr>
            <p:nvPr/>
          </p:nvSpPr>
          <p:spPr bwMode="auto">
            <a:xfrm flipV="1">
              <a:off x="2128" y="285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1" name="Line 100"/>
            <p:cNvSpPr>
              <a:spLocks noChangeShapeType="1"/>
            </p:cNvSpPr>
            <p:nvPr/>
          </p:nvSpPr>
          <p:spPr bwMode="auto">
            <a:xfrm flipV="1">
              <a:off x="2130" y="274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2" name="Line 101"/>
            <p:cNvSpPr>
              <a:spLocks noChangeShapeType="1"/>
            </p:cNvSpPr>
            <p:nvPr/>
          </p:nvSpPr>
          <p:spPr bwMode="auto">
            <a:xfrm flipV="1">
              <a:off x="2202" y="312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95" name="Group 102"/>
          <p:cNvGrpSpPr>
            <a:grpSpLocks/>
          </p:cNvGrpSpPr>
          <p:nvPr/>
        </p:nvGrpSpPr>
        <p:grpSpPr bwMode="auto">
          <a:xfrm>
            <a:off x="3536950" y="4968875"/>
            <a:ext cx="247650" cy="654050"/>
            <a:chOff x="2138" y="3382"/>
            <a:chExt cx="156" cy="412"/>
          </a:xfrm>
        </p:grpSpPr>
        <p:sp>
          <p:nvSpPr>
            <p:cNvPr id="15409" name="Line 103"/>
            <p:cNvSpPr>
              <a:spLocks noChangeShapeType="1"/>
            </p:cNvSpPr>
            <p:nvPr/>
          </p:nvSpPr>
          <p:spPr bwMode="auto">
            <a:xfrm flipH="1" flipV="1">
              <a:off x="2142" y="342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0" name="Line 104"/>
            <p:cNvSpPr>
              <a:spLocks noChangeShapeType="1"/>
            </p:cNvSpPr>
            <p:nvPr/>
          </p:nvSpPr>
          <p:spPr bwMode="auto">
            <a:xfrm flipH="1" flipV="1">
              <a:off x="2140" y="3557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1" name="Line 105"/>
            <p:cNvSpPr>
              <a:spLocks noChangeShapeType="1"/>
            </p:cNvSpPr>
            <p:nvPr/>
          </p:nvSpPr>
          <p:spPr bwMode="auto">
            <a:xfrm flipH="1" flipV="1">
              <a:off x="2138" y="369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2" name="Line 106"/>
            <p:cNvSpPr>
              <a:spLocks noChangeShapeType="1"/>
            </p:cNvSpPr>
            <p:nvPr/>
          </p:nvSpPr>
          <p:spPr bwMode="auto">
            <a:xfrm flipV="1">
              <a:off x="2138" y="362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3" name="Line 107"/>
            <p:cNvSpPr>
              <a:spLocks noChangeShapeType="1"/>
            </p:cNvSpPr>
            <p:nvPr/>
          </p:nvSpPr>
          <p:spPr bwMode="auto">
            <a:xfrm flipV="1">
              <a:off x="2142" y="3487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4" name="Line 108"/>
            <p:cNvSpPr>
              <a:spLocks noChangeShapeType="1"/>
            </p:cNvSpPr>
            <p:nvPr/>
          </p:nvSpPr>
          <p:spPr bwMode="auto">
            <a:xfrm flipV="1">
              <a:off x="2144" y="338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5" name="Line 109"/>
            <p:cNvSpPr>
              <a:spLocks noChangeShapeType="1"/>
            </p:cNvSpPr>
            <p:nvPr/>
          </p:nvSpPr>
          <p:spPr bwMode="auto">
            <a:xfrm flipV="1">
              <a:off x="2216" y="3763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96" name="Line 110"/>
          <p:cNvSpPr>
            <a:spLocks noChangeShapeType="1"/>
          </p:cNvSpPr>
          <p:nvPr/>
        </p:nvSpPr>
        <p:spPr bwMode="auto">
          <a:xfrm>
            <a:off x="3590925" y="2619375"/>
            <a:ext cx="3175" cy="361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97" name="Line 111"/>
          <p:cNvSpPr>
            <a:spLocks noChangeShapeType="1"/>
          </p:cNvSpPr>
          <p:nvPr/>
        </p:nvSpPr>
        <p:spPr bwMode="auto">
          <a:xfrm flipH="1">
            <a:off x="3559175" y="1622425"/>
            <a:ext cx="0" cy="377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98" name="Line 112"/>
          <p:cNvSpPr>
            <a:spLocks noChangeShapeType="1"/>
          </p:cNvSpPr>
          <p:nvPr/>
        </p:nvSpPr>
        <p:spPr bwMode="auto">
          <a:xfrm>
            <a:off x="3616325" y="3632200"/>
            <a:ext cx="0" cy="361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99" name="Line 113"/>
          <p:cNvSpPr>
            <a:spLocks noChangeShapeType="1"/>
          </p:cNvSpPr>
          <p:nvPr/>
        </p:nvSpPr>
        <p:spPr bwMode="auto">
          <a:xfrm flipH="1">
            <a:off x="3651250" y="4603750"/>
            <a:ext cx="0" cy="377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400" name="Line 114"/>
          <p:cNvSpPr>
            <a:spLocks noChangeShapeType="1"/>
          </p:cNvSpPr>
          <p:nvPr/>
        </p:nvSpPr>
        <p:spPr bwMode="auto">
          <a:xfrm flipH="1">
            <a:off x="3673475" y="5610225"/>
            <a:ext cx="0" cy="377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5401" name="Group 115"/>
          <p:cNvGrpSpPr>
            <a:grpSpLocks/>
          </p:cNvGrpSpPr>
          <p:nvPr/>
        </p:nvGrpSpPr>
        <p:grpSpPr bwMode="auto">
          <a:xfrm>
            <a:off x="3295650" y="5959475"/>
            <a:ext cx="762000" cy="304800"/>
            <a:chOff x="1986" y="4006"/>
            <a:chExt cx="480" cy="192"/>
          </a:xfrm>
        </p:grpSpPr>
        <p:sp>
          <p:nvSpPr>
            <p:cNvPr id="15406" name="Line 116"/>
            <p:cNvSpPr>
              <a:spLocks noChangeShapeType="1"/>
            </p:cNvSpPr>
            <p:nvPr/>
          </p:nvSpPr>
          <p:spPr bwMode="auto">
            <a:xfrm>
              <a:off x="1986" y="400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7" name="Line 117"/>
            <p:cNvSpPr>
              <a:spLocks noChangeShapeType="1"/>
            </p:cNvSpPr>
            <p:nvPr/>
          </p:nvSpPr>
          <p:spPr bwMode="auto">
            <a:xfrm>
              <a:off x="2082" y="410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8" name="Line 118"/>
            <p:cNvSpPr>
              <a:spLocks noChangeShapeType="1"/>
            </p:cNvSpPr>
            <p:nvPr/>
          </p:nvSpPr>
          <p:spPr bwMode="auto">
            <a:xfrm>
              <a:off x="2178" y="419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402" name="Line 119"/>
          <p:cNvSpPr>
            <a:spLocks noChangeShapeType="1"/>
          </p:cNvSpPr>
          <p:nvPr/>
        </p:nvSpPr>
        <p:spPr bwMode="auto">
          <a:xfrm>
            <a:off x="3540125" y="1635125"/>
            <a:ext cx="2085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744" name="Text Box 120"/>
          <p:cNvSpPr txBox="1">
            <a:spLocks noChangeArrowheads="1"/>
          </p:cNvSpPr>
          <p:nvPr/>
        </p:nvSpPr>
        <p:spPr bwMode="auto">
          <a:xfrm>
            <a:off x="3762375" y="3549650"/>
            <a:ext cx="86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00"/>
                </a:solidFill>
              </a:rPr>
              <a:t>1,4 V</a:t>
            </a:r>
          </a:p>
        </p:txBody>
      </p:sp>
      <p:sp>
        <p:nvSpPr>
          <p:cNvPr id="26745" name="Line 121"/>
          <p:cNvSpPr>
            <a:spLocks noChangeShapeType="1"/>
          </p:cNvSpPr>
          <p:nvPr/>
        </p:nvSpPr>
        <p:spPr bwMode="auto">
          <a:xfrm flipH="1" flipV="1">
            <a:off x="4083050" y="2800350"/>
            <a:ext cx="0" cy="854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6746" name="Line 122"/>
          <p:cNvSpPr>
            <a:spLocks noChangeShapeType="1"/>
          </p:cNvSpPr>
          <p:nvPr/>
        </p:nvSpPr>
        <p:spPr bwMode="auto">
          <a:xfrm flipH="1">
            <a:off x="4089400" y="3937000"/>
            <a:ext cx="0" cy="854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45" grpId="0" animBg="1"/>
      <p:bldP spid="267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308225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803525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311525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9525" y="48387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356100" y="48545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784725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30825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826125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30950" y="48387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842125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895475" y="4175125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0,2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901825" y="3730625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0,4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901825" y="3321050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0,6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901825" y="2895600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0,8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895475" y="2447925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1,0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892300" y="2019300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1,2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892300" y="1565275"/>
            <a:ext cx="633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1,4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3978275" y="5378450"/>
            <a:ext cx="2162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</a:rPr>
              <a:t>CE </a:t>
            </a:r>
            <a:r>
              <a:rPr kumimoji="0" lang="en-US" sz="2800" b="1">
                <a:solidFill>
                  <a:srgbClr val="3333CC"/>
                </a:solidFill>
              </a:rPr>
              <a:t>em Volts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44500" y="2892425"/>
            <a:ext cx="1381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</a:rPr>
              <a:t>C</a:t>
            </a:r>
            <a:r>
              <a:rPr kumimoji="0" lang="en-US" sz="2800" b="1">
                <a:solidFill>
                  <a:srgbClr val="3333CC"/>
                </a:solidFill>
              </a:rPr>
              <a:t> em A</a:t>
            </a:r>
          </a:p>
        </p:txBody>
      </p:sp>
      <p:sp>
        <p:nvSpPr>
          <p:cNvPr id="27669" name="Freeform 21"/>
          <p:cNvSpPr>
            <a:spLocks noChangeArrowheads="1"/>
          </p:cNvSpPr>
          <p:nvPr/>
        </p:nvSpPr>
        <p:spPr bwMode="auto">
          <a:xfrm>
            <a:off x="2492375" y="4137025"/>
            <a:ext cx="5092700" cy="739775"/>
          </a:xfrm>
          <a:custGeom>
            <a:avLst/>
            <a:gdLst>
              <a:gd name="T0" fmla="*/ 2147483647 w 3208"/>
              <a:gd name="T1" fmla="*/ 2147483647 h 467"/>
              <a:gd name="T2" fmla="*/ 2147483647 w 3208"/>
              <a:gd name="T3" fmla="*/ 2147483647 h 467"/>
              <a:gd name="T4" fmla="*/ 2147483647 w 3208"/>
              <a:gd name="T5" fmla="*/ 2147483647 h 467"/>
              <a:gd name="T6" fmla="*/ 2147483647 w 3208"/>
              <a:gd name="T7" fmla="*/ 2147483647 h 467"/>
              <a:gd name="T8" fmla="*/ 2147483647 w 3208"/>
              <a:gd name="T9" fmla="*/ 0 h 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8"/>
              <a:gd name="T16" fmla="*/ 0 h 467"/>
              <a:gd name="T17" fmla="*/ 3208 w 3208"/>
              <a:gd name="T18" fmla="*/ 467 h 4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8" h="467">
                <a:moveTo>
                  <a:pt x="5" y="467"/>
                </a:moveTo>
                <a:cubicBezTo>
                  <a:pt x="7" y="451"/>
                  <a:pt x="0" y="432"/>
                  <a:pt x="27" y="368"/>
                </a:cubicBezTo>
                <a:cubicBezTo>
                  <a:pt x="54" y="304"/>
                  <a:pt x="47" y="141"/>
                  <a:pt x="167" y="83"/>
                </a:cubicBezTo>
                <a:cubicBezTo>
                  <a:pt x="287" y="25"/>
                  <a:pt x="239" y="35"/>
                  <a:pt x="746" y="21"/>
                </a:cubicBezTo>
                <a:cubicBezTo>
                  <a:pt x="1253" y="7"/>
                  <a:pt x="2695" y="4"/>
                  <a:pt x="3208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2479675" y="4857750"/>
            <a:ext cx="51054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71" name="Freeform 23"/>
          <p:cNvSpPr>
            <a:spLocks noChangeArrowheads="1"/>
          </p:cNvSpPr>
          <p:nvPr/>
        </p:nvSpPr>
        <p:spPr bwMode="auto">
          <a:xfrm>
            <a:off x="2479675" y="1692275"/>
            <a:ext cx="5121275" cy="3121025"/>
          </a:xfrm>
          <a:custGeom>
            <a:avLst/>
            <a:gdLst>
              <a:gd name="T0" fmla="*/ 0 w 3227"/>
              <a:gd name="T1" fmla="*/ 2147483647 h 1966"/>
              <a:gd name="T2" fmla="*/ 2147483647 w 3227"/>
              <a:gd name="T3" fmla="*/ 2147483647 h 1966"/>
              <a:gd name="T4" fmla="*/ 2147483647 w 3227"/>
              <a:gd name="T5" fmla="*/ 2147483647 h 1966"/>
              <a:gd name="T6" fmla="*/ 2147483647 w 3227"/>
              <a:gd name="T7" fmla="*/ 2147483647 h 1966"/>
              <a:gd name="T8" fmla="*/ 2147483647 w 3227"/>
              <a:gd name="T9" fmla="*/ 0 h 19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7"/>
              <a:gd name="T16" fmla="*/ 0 h 1966"/>
              <a:gd name="T17" fmla="*/ 3227 w 3227"/>
              <a:gd name="T18" fmla="*/ 1966 h 19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7" h="1966">
                <a:moveTo>
                  <a:pt x="0" y="1966"/>
                </a:moveTo>
                <a:cubicBezTo>
                  <a:pt x="14" y="1706"/>
                  <a:pt x="46" y="713"/>
                  <a:pt x="82" y="404"/>
                </a:cubicBezTo>
                <a:cubicBezTo>
                  <a:pt x="118" y="95"/>
                  <a:pt x="88" y="169"/>
                  <a:pt x="217" y="114"/>
                </a:cubicBezTo>
                <a:cubicBezTo>
                  <a:pt x="346" y="59"/>
                  <a:pt x="356" y="92"/>
                  <a:pt x="858" y="73"/>
                </a:cubicBezTo>
                <a:cubicBezTo>
                  <a:pt x="1360" y="54"/>
                  <a:pt x="2734" y="15"/>
                  <a:pt x="3227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460625" y="14065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463800" y="14097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2466975" y="18415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466975" y="22764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2466975" y="27114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2466975" y="31432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2466975" y="357822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2466975" y="40132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466975" y="44481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2466975" y="48831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2971800" y="142240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3489325" y="14128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4006850" y="14192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4527550" y="1416050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5057775" y="14128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5565775" y="14128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6092825" y="1416050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6597650" y="141605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7102475" y="141605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7588250" y="14065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92" name="Freeform 44"/>
          <p:cNvSpPr>
            <a:spLocks noChangeArrowheads="1"/>
          </p:cNvSpPr>
          <p:nvPr/>
        </p:nvSpPr>
        <p:spPr bwMode="auto">
          <a:xfrm>
            <a:off x="2486025" y="2257425"/>
            <a:ext cx="5092700" cy="2571750"/>
          </a:xfrm>
          <a:custGeom>
            <a:avLst/>
            <a:gdLst>
              <a:gd name="T0" fmla="*/ 0 w 3209"/>
              <a:gd name="T1" fmla="*/ 2147483647 h 1621"/>
              <a:gd name="T2" fmla="*/ 2147483647 w 3209"/>
              <a:gd name="T3" fmla="*/ 2147483647 h 1621"/>
              <a:gd name="T4" fmla="*/ 2147483647 w 3209"/>
              <a:gd name="T5" fmla="*/ 2147483647 h 1621"/>
              <a:gd name="T6" fmla="*/ 2147483647 w 3209"/>
              <a:gd name="T7" fmla="*/ 2147483647 h 1621"/>
              <a:gd name="T8" fmla="*/ 2147483647 w 3209"/>
              <a:gd name="T9" fmla="*/ 0 h 16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9"/>
              <a:gd name="T16" fmla="*/ 0 h 1621"/>
              <a:gd name="T17" fmla="*/ 3209 w 3209"/>
              <a:gd name="T18" fmla="*/ 1621 h 16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9" h="1621">
                <a:moveTo>
                  <a:pt x="0" y="1621"/>
                </a:moveTo>
                <a:cubicBezTo>
                  <a:pt x="11" y="1416"/>
                  <a:pt x="31" y="655"/>
                  <a:pt x="64" y="404"/>
                </a:cubicBezTo>
                <a:cubicBezTo>
                  <a:pt x="97" y="153"/>
                  <a:pt x="70" y="169"/>
                  <a:pt x="199" y="114"/>
                </a:cubicBezTo>
                <a:cubicBezTo>
                  <a:pt x="328" y="59"/>
                  <a:pt x="338" y="92"/>
                  <a:pt x="840" y="73"/>
                </a:cubicBezTo>
                <a:cubicBezTo>
                  <a:pt x="1342" y="54"/>
                  <a:pt x="2716" y="15"/>
                  <a:pt x="3209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93" name="Freeform 45"/>
          <p:cNvSpPr>
            <a:spLocks noChangeArrowheads="1"/>
          </p:cNvSpPr>
          <p:nvPr/>
        </p:nvSpPr>
        <p:spPr bwMode="auto">
          <a:xfrm>
            <a:off x="2486025" y="2841625"/>
            <a:ext cx="5114925" cy="1987550"/>
          </a:xfrm>
          <a:custGeom>
            <a:avLst/>
            <a:gdLst>
              <a:gd name="T0" fmla="*/ 0 w 3223"/>
              <a:gd name="T1" fmla="*/ 2147483647 h 1253"/>
              <a:gd name="T2" fmla="*/ 2147483647 w 3223"/>
              <a:gd name="T3" fmla="*/ 2147483647 h 1253"/>
              <a:gd name="T4" fmla="*/ 2147483647 w 3223"/>
              <a:gd name="T5" fmla="*/ 2147483647 h 1253"/>
              <a:gd name="T6" fmla="*/ 2147483647 w 3223"/>
              <a:gd name="T7" fmla="*/ 2147483647 h 1253"/>
              <a:gd name="T8" fmla="*/ 2147483647 w 3223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3"/>
              <a:gd name="T16" fmla="*/ 0 h 1253"/>
              <a:gd name="T17" fmla="*/ 3223 w 3223"/>
              <a:gd name="T18" fmla="*/ 1253 h 1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3" h="1253">
                <a:moveTo>
                  <a:pt x="0" y="1253"/>
                </a:moveTo>
                <a:cubicBezTo>
                  <a:pt x="7" y="1113"/>
                  <a:pt x="19" y="600"/>
                  <a:pt x="50" y="412"/>
                </a:cubicBezTo>
                <a:cubicBezTo>
                  <a:pt x="81" y="224"/>
                  <a:pt x="56" y="177"/>
                  <a:pt x="185" y="122"/>
                </a:cubicBezTo>
                <a:cubicBezTo>
                  <a:pt x="314" y="67"/>
                  <a:pt x="320" y="101"/>
                  <a:pt x="826" y="81"/>
                </a:cubicBezTo>
                <a:cubicBezTo>
                  <a:pt x="1332" y="61"/>
                  <a:pt x="2724" y="17"/>
                  <a:pt x="3223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94" name="Freeform 46"/>
          <p:cNvSpPr>
            <a:spLocks noChangeArrowheads="1"/>
          </p:cNvSpPr>
          <p:nvPr/>
        </p:nvSpPr>
        <p:spPr bwMode="auto">
          <a:xfrm>
            <a:off x="2482850" y="3463925"/>
            <a:ext cx="5102225" cy="1381125"/>
          </a:xfrm>
          <a:custGeom>
            <a:avLst/>
            <a:gdLst>
              <a:gd name="T0" fmla="*/ 0 w 3214"/>
              <a:gd name="T1" fmla="*/ 2147483647 h 870"/>
              <a:gd name="T2" fmla="*/ 2147483647 w 3214"/>
              <a:gd name="T3" fmla="*/ 2147483647 h 870"/>
              <a:gd name="T4" fmla="*/ 2147483647 w 3214"/>
              <a:gd name="T5" fmla="*/ 2147483647 h 870"/>
              <a:gd name="T6" fmla="*/ 2147483647 w 3214"/>
              <a:gd name="T7" fmla="*/ 2147483647 h 870"/>
              <a:gd name="T8" fmla="*/ 2147483647 w 3214"/>
              <a:gd name="T9" fmla="*/ 0 h 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4"/>
              <a:gd name="T16" fmla="*/ 0 h 870"/>
              <a:gd name="T17" fmla="*/ 3214 w 3214"/>
              <a:gd name="T18" fmla="*/ 870 h 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4" h="870">
                <a:moveTo>
                  <a:pt x="0" y="870"/>
                </a:moveTo>
                <a:cubicBezTo>
                  <a:pt x="6" y="789"/>
                  <a:pt x="17" y="514"/>
                  <a:pt x="47" y="385"/>
                </a:cubicBezTo>
                <a:cubicBezTo>
                  <a:pt x="77" y="256"/>
                  <a:pt x="53" y="150"/>
                  <a:pt x="182" y="95"/>
                </a:cubicBezTo>
                <a:cubicBezTo>
                  <a:pt x="311" y="40"/>
                  <a:pt x="318" y="70"/>
                  <a:pt x="823" y="54"/>
                </a:cubicBezTo>
                <a:cubicBezTo>
                  <a:pt x="1328" y="38"/>
                  <a:pt x="2716" y="11"/>
                  <a:pt x="3214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>
            <a:off x="2454275" y="1600200"/>
            <a:ext cx="4664075" cy="327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7251700" y="2670175"/>
            <a:ext cx="1162050" cy="2232025"/>
            <a:chOff x="4568" y="1682"/>
            <a:chExt cx="732" cy="1406"/>
          </a:xfrm>
        </p:grpSpPr>
        <p:sp>
          <p:nvSpPr>
            <p:cNvPr id="16436" name="AutoShape 49"/>
            <p:cNvSpPr>
              <a:spLocks noChangeArrowheads="1"/>
            </p:cNvSpPr>
            <p:nvPr/>
          </p:nvSpPr>
          <p:spPr bwMode="auto">
            <a:xfrm rot="-3307807">
              <a:off x="4110" y="2309"/>
              <a:ext cx="1234" cy="321"/>
            </a:xfrm>
            <a:prstGeom prst="leftArrow">
              <a:avLst>
                <a:gd name="adj1" fmla="val 50157"/>
                <a:gd name="adj2" fmla="val 9594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37" name="Text Box 50"/>
            <p:cNvSpPr txBox="1">
              <a:spLocks noChangeArrowheads="1"/>
            </p:cNvSpPr>
            <p:nvPr/>
          </p:nvSpPr>
          <p:spPr bwMode="auto">
            <a:xfrm>
              <a:off x="5010" y="1682"/>
              <a:ext cx="28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FF0000"/>
                  </a:solidFill>
                </a:rPr>
                <a:t>Q</a:t>
              </a:r>
            </a:p>
          </p:txBody>
        </p:sp>
      </p:grp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1238250" y="228600"/>
            <a:ext cx="68791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latin typeface="Calibri" pitchFamily="34" charset="0"/>
              </a:rPr>
              <a:t>A </a:t>
            </a:r>
            <a:r>
              <a:rPr kumimoji="0" lang="en-US" sz="2000" dirty="0" err="1">
                <a:latin typeface="Calibri" pitchFamily="34" charset="0"/>
              </a:rPr>
              <a:t>dissipação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potência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quiescente</a:t>
            </a:r>
            <a:r>
              <a:rPr kumimoji="0" lang="en-US" sz="2000" dirty="0">
                <a:latin typeface="Calibri" pitchFamily="34" charset="0"/>
              </a:rPr>
              <a:t> é </a:t>
            </a:r>
            <a:r>
              <a:rPr kumimoji="0" lang="en-US" sz="2000" dirty="0" err="1">
                <a:latin typeface="Calibri" pitchFamily="34" charset="0"/>
              </a:rPr>
              <a:t>moderada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para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AB.</a:t>
            </a:r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2165350" y="692150"/>
            <a:ext cx="46329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latin typeface="Calibri" pitchFamily="34" charset="0"/>
              </a:rPr>
              <a:t>A </a:t>
            </a:r>
            <a:r>
              <a:rPr kumimoji="0" lang="en-US" sz="2000" dirty="0" err="1">
                <a:latin typeface="Calibri" pitchFamily="34" charset="0"/>
              </a:rPr>
              <a:t>eficiência</a:t>
            </a:r>
            <a:r>
              <a:rPr kumimoji="0" lang="en-US" sz="2000" dirty="0">
                <a:latin typeface="Calibri" pitchFamily="34" charset="0"/>
              </a:rPr>
              <a:t> é </a:t>
            </a:r>
            <a:r>
              <a:rPr kumimoji="0" lang="en-US" sz="2000" dirty="0" err="1">
                <a:latin typeface="Calibri" pitchFamily="34" charset="0"/>
              </a:rPr>
              <a:t>muito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maior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que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na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A.</a:t>
            </a:r>
          </a:p>
        </p:txBody>
      </p:sp>
      <p:sp>
        <p:nvSpPr>
          <p:cNvPr id="27701" name="Oval 53"/>
          <p:cNvSpPr>
            <a:spLocks noChangeArrowheads="1"/>
          </p:cNvSpPr>
          <p:nvPr/>
        </p:nvSpPr>
        <p:spPr bwMode="auto">
          <a:xfrm>
            <a:off x="6889750" y="4689475"/>
            <a:ext cx="1238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3" presetClass="entr" presetSubtype="3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9" grpId="0" animBg="1"/>
      <p:bldP spid="27670" grpId="0" animBg="1"/>
      <p:bldP spid="27671" grpId="0" animBg="1"/>
      <p:bldP spid="27692" grpId="0" animBg="1"/>
      <p:bldP spid="27693" grpId="0" animBg="1"/>
      <p:bldP spid="27694" grpId="0" animBg="1"/>
      <p:bldP spid="27695" grpId="0" animBg="1"/>
      <p:bldP spid="277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4204" y="2392050"/>
            <a:ext cx="2390775" cy="1939925"/>
            <a:chOff x="936" y="1660"/>
            <a:chExt cx="1506" cy="1222"/>
          </a:xfrm>
        </p:grpSpPr>
        <p:sp>
          <p:nvSpPr>
            <p:cNvPr id="17541" name="Oval 3"/>
            <p:cNvSpPr>
              <a:spLocks noChangeArrowheads="1"/>
            </p:cNvSpPr>
            <p:nvPr/>
          </p:nvSpPr>
          <p:spPr bwMode="auto">
            <a:xfrm>
              <a:off x="936" y="2406"/>
              <a:ext cx="476" cy="476"/>
            </a:xfrm>
            <a:prstGeom prst="ellipse">
              <a:avLst/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542" name="Text Box 4"/>
            <p:cNvSpPr txBox="1">
              <a:spLocks noChangeArrowheads="1"/>
            </p:cNvSpPr>
            <p:nvPr/>
          </p:nvSpPr>
          <p:spPr bwMode="auto">
            <a:xfrm>
              <a:off x="1278" y="1660"/>
              <a:ext cx="11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/>
                <a:t>Cap. requerida</a:t>
              </a:r>
            </a:p>
          </p:txBody>
        </p:sp>
        <p:sp>
          <p:nvSpPr>
            <p:cNvPr id="17543" name="Line 5"/>
            <p:cNvSpPr>
              <a:spLocks noChangeShapeType="1"/>
            </p:cNvSpPr>
            <p:nvPr/>
          </p:nvSpPr>
          <p:spPr bwMode="auto">
            <a:xfrm flipH="1">
              <a:off x="1312" y="1934"/>
              <a:ext cx="498" cy="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10404" y="1296675"/>
            <a:ext cx="2444750" cy="5006975"/>
            <a:chOff x="184" y="970"/>
            <a:chExt cx="1540" cy="3154"/>
          </a:xfrm>
        </p:grpSpPr>
        <p:sp>
          <p:nvSpPr>
            <p:cNvPr id="17497" name="Text Box 7"/>
            <p:cNvSpPr txBox="1">
              <a:spLocks noChangeArrowheads="1"/>
            </p:cNvSpPr>
            <p:nvPr/>
          </p:nvSpPr>
          <p:spPr bwMode="auto">
            <a:xfrm>
              <a:off x="296" y="970"/>
              <a:ext cx="47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FF0000"/>
                  </a:solidFill>
                </a:rPr>
                <a:t>+V</a:t>
              </a:r>
              <a:r>
                <a:rPr kumimoji="0" lang="en-US" sz="2000" b="1" baseline="-25000">
                  <a:solidFill>
                    <a:srgbClr val="FF0000"/>
                  </a:solidFill>
                </a:rPr>
                <a:t>CC</a:t>
              </a:r>
              <a:endParaRPr kumimoji="0" lang="en-US" sz="2000" b="1">
                <a:solidFill>
                  <a:srgbClr val="FF0000"/>
                </a:solidFill>
              </a:endParaRPr>
            </a:p>
          </p:txBody>
        </p:sp>
        <p:grpSp>
          <p:nvGrpSpPr>
            <p:cNvPr id="17498" name="Group 8"/>
            <p:cNvGrpSpPr>
              <a:grpSpLocks/>
            </p:cNvGrpSpPr>
            <p:nvPr/>
          </p:nvGrpSpPr>
          <p:grpSpPr bwMode="auto">
            <a:xfrm>
              <a:off x="516" y="2122"/>
              <a:ext cx="356" cy="356"/>
              <a:chOff x="516" y="2122"/>
              <a:chExt cx="356" cy="356"/>
            </a:xfrm>
          </p:grpSpPr>
          <p:sp>
            <p:nvSpPr>
              <p:cNvPr id="17539" name="Line 9"/>
              <p:cNvSpPr>
                <a:spLocks noChangeShapeType="1"/>
              </p:cNvSpPr>
              <p:nvPr/>
            </p:nvSpPr>
            <p:spPr bwMode="auto">
              <a:xfrm>
                <a:off x="516" y="2122"/>
                <a:ext cx="356" cy="3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40" name="AutoShape 10"/>
              <p:cNvSpPr>
                <a:spLocks noChangeArrowheads="1"/>
              </p:cNvSpPr>
              <p:nvPr/>
            </p:nvSpPr>
            <p:spPr bwMode="auto">
              <a:xfrm rot="5480873" flipH="1" flipV="1">
                <a:off x="520" y="2125"/>
                <a:ext cx="119" cy="117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7499" name="Line 11"/>
            <p:cNvSpPr>
              <a:spLocks noChangeShapeType="1"/>
            </p:cNvSpPr>
            <p:nvPr/>
          </p:nvSpPr>
          <p:spPr bwMode="auto">
            <a:xfrm flipH="1">
              <a:off x="508" y="1822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00" name="Oval 12"/>
            <p:cNvSpPr>
              <a:spLocks noChangeArrowheads="1"/>
            </p:cNvSpPr>
            <p:nvPr/>
          </p:nvSpPr>
          <p:spPr bwMode="auto">
            <a:xfrm>
              <a:off x="286" y="1720"/>
              <a:ext cx="587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501" name="Line 13"/>
            <p:cNvSpPr>
              <a:spLocks noChangeShapeType="1"/>
            </p:cNvSpPr>
            <p:nvPr/>
          </p:nvSpPr>
          <p:spPr bwMode="auto">
            <a:xfrm flipV="1">
              <a:off x="508" y="154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02" name="Line 14"/>
            <p:cNvSpPr>
              <a:spLocks noChangeShapeType="1"/>
            </p:cNvSpPr>
            <p:nvPr/>
          </p:nvSpPr>
          <p:spPr bwMode="auto">
            <a:xfrm flipH="1">
              <a:off x="188" y="2018"/>
              <a:ext cx="31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03" name="Line 15"/>
            <p:cNvSpPr>
              <a:spLocks noChangeShapeType="1"/>
            </p:cNvSpPr>
            <p:nvPr/>
          </p:nvSpPr>
          <p:spPr bwMode="auto">
            <a:xfrm flipV="1">
              <a:off x="518" y="2810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04" name="AutoShape 16"/>
            <p:cNvSpPr>
              <a:spLocks noChangeArrowheads="1"/>
            </p:cNvSpPr>
            <p:nvPr/>
          </p:nvSpPr>
          <p:spPr bwMode="auto">
            <a:xfrm rot="16119127" flipV="1">
              <a:off x="562" y="2996"/>
              <a:ext cx="120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505" name="Line 17"/>
            <p:cNvSpPr>
              <a:spLocks noChangeShapeType="1"/>
            </p:cNvSpPr>
            <p:nvPr/>
          </p:nvSpPr>
          <p:spPr bwMode="auto">
            <a:xfrm flipH="1" flipV="1">
              <a:off x="510" y="3076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06" name="Oval 18"/>
            <p:cNvSpPr>
              <a:spLocks noChangeArrowheads="1"/>
            </p:cNvSpPr>
            <p:nvPr/>
          </p:nvSpPr>
          <p:spPr bwMode="auto">
            <a:xfrm flipV="1">
              <a:off x="288" y="2980"/>
              <a:ext cx="587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507" name="Line 19"/>
            <p:cNvSpPr>
              <a:spLocks noChangeShapeType="1"/>
            </p:cNvSpPr>
            <p:nvPr/>
          </p:nvSpPr>
          <p:spPr bwMode="auto">
            <a:xfrm>
              <a:off x="510" y="338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08" name="Line 20"/>
            <p:cNvSpPr>
              <a:spLocks noChangeShapeType="1"/>
            </p:cNvSpPr>
            <p:nvPr/>
          </p:nvSpPr>
          <p:spPr bwMode="auto">
            <a:xfrm flipH="1" flipV="1">
              <a:off x="184" y="3272"/>
              <a:ext cx="33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09" name="Line 21"/>
            <p:cNvSpPr>
              <a:spLocks noChangeShapeType="1"/>
            </p:cNvSpPr>
            <p:nvPr/>
          </p:nvSpPr>
          <p:spPr bwMode="auto">
            <a:xfrm>
              <a:off x="865" y="2478"/>
              <a:ext cx="0" cy="3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10" name="Line 22"/>
            <p:cNvSpPr>
              <a:spLocks noChangeShapeType="1"/>
            </p:cNvSpPr>
            <p:nvPr/>
          </p:nvSpPr>
          <p:spPr bwMode="auto">
            <a:xfrm flipH="1" flipV="1">
              <a:off x="857" y="1200"/>
              <a:ext cx="0" cy="3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11" name="Line 23"/>
            <p:cNvSpPr>
              <a:spLocks noChangeShapeType="1"/>
            </p:cNvSpPr>
            <p:nvPr/>
          </p:nvSpPr>
          <p:spPr bwMode="auto">
            <a:xfrm flipH="1" flipV="1">
              <a:off x="871" y="3738"/>
              <a:ext cx="0" cy="1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512" name="Group 24"/>
            <p:cNvGrpSpPr>
              <a:grpSpLocks/>
            </p:cNvGrpSpPr>
            <p:nvPr/>
          </p:nvGrpSpPr>
          <p:grpSpPr bwMode="auto">
            <a:xfrm>
              <a:off x="625" y="3932"/>
              <a:ext cx="479" cy="192"/>
              <a:chOff x="625" y="3932"/>
              <a:chExt cx="480" cy="192"/>
            </a:xfrm>
          </p:grpSpPr>
          <p:sp>
            <p:nvSpPr>
              <p:cNvPr id="17536" name="Line 25"/>
              <p:cNvSpPr>
                <a:spLocks noChangeShapeType="1"/>
              </p:cNvSpPr>
              <p:nvPr/>
            </p:nvSpPr>
            <p:spPr bwMode="auto">
              <a:xfrm>
                <a:off x="625" y="3932"/>
                <a:ext cx="47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37" name="Line 26"/>
              <p:cNvSpPr>
                <a:spLocks noChangeShapeType="1"/>
              </p:cNvSpPr>
              <p:nvPr/>
            </p:nvSpPr>
            <p:spPr bwMode="auto">
              <a:xfrm>
                <a:off x="721" y="4028"/>
                <a:ext cx="28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38" name="Line 27"/>
              <p:cNvSpPr>
                <a:spLocks noChangeShapeType="1"/>
              </p:cNvSpPr>
              <p:nvPr/>
            </p:nvSpPr>
            <p:spPr bwMode="auto">
              <a:xfrm>
                <a:off x="817" y="4124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513" name="Line 28"/>
            <p:cNvSpPr>
              <a:spLocks noChangeShapeType="1"/>
            </p:cNvSpPr>
            <p:nvPr/>
          </p:nvSpPr>
          <p:spPr bwMode="auto">
            <a:xfrm flipH="1">
              <a:off x="1149" y="2486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14" name="Freeform 29"/>
            <p:cNvSpPr>
              <a:spLocks noChangeArrowheads="1"/>
            </p:cNvSpPr>
            <p:nvPr/>
          </p:nvSpPr>
          <p:spPr bwMode="auto">
            <a:xfrm flipH="1">
              <a:off x="1203" y="2486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8 w 97"/>
                <a:gd name="T3" fmla="*/ 23 h 455"/>
                <a:gd name="T4" fmla="*/ 8 w 97"/>
                <a:gd name="T5" fmla="*/ 58 h 455"/>
                <a:gd name="T6" fmla="*/ 1 w 97"/>
                <a:gd name="T7" fmla="*/ 7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15" name="Line 30"/>
            <p:cNvSpPr>
              <a:spLocks noChangeShapeType="1"/>
            </p:cNvSpPr>
            <p:nvPr/>
          </p:nvSpPr>
          <p:spPr bwMode="auto">
            <a:xfrm>
              <a:off x="1223" y="2644"/>
              <a:ext cx="2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16" name="Line 31"/>
            <p:cNvSpPr>
              <a:spLocks noChangeShapeType="1"/>
            </p:cNvSpPr>
            <p:nvPr/>
          </p:nvSpPr>
          <p:spPr bwMode="auto">
            <a:xfrm>
              <a:off x="861" y="2648"/>
              <a:ext cx="2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517" name="Group 32"/>
            <p:cNvGrpSpPr>
              <a:grpSpLocks/>
            </p:cNvGrpSpPr>
            <p:nvPr/>
          </p:nvGrpSpPr>
          <p:grpSpPr bwMode="auto">
            <a:xfrm>
              <a:off x="1405" y="2844"/>
              <a:ext cx="156" cy="412"/>
              <a:chOff x="1405" y="2844"/>
              <a:chExt cx="156" cy="412"/>
            </a:xfrm>
          </p:grpSpPr>
          <p:sp>
            <p:nvSpPr>
              <p:cNvPr id="17529" name="Line 33"/>
              <p:cNvSpPr>
                <a:spLocks noChangeShapeType="1"/>
              </p:cNvSpPr>
              <p:nvPr/>
            </p:nvSpPr>
            <p:spPr bwMode="auto">
              <a:xfrm flipH="1" flipV="1">
                <a:off x="1410" y="2886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30" name="Line 34"/>
              <p:cNvSpPr>
                <a:spLocks noChangeShapeType="1"/>
              </p:cNvSpPr>
              <p:nvPr/>
            </p:nvSpPr>
            <p:spPr bwMode="auto">
              <a:xfrm flipH="1" flipV="1">
                <a:off x="1408" y="3020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31" name="Line 35"/>
              <p:cNvSpPr>
                <a:spLocks noChangeShapeType="1"/>
              </p:cNvSpPr>
              <p:nvPr/>
            </p:nvSpPr>
            <p:spPr bwMode="auto">
              <a:xfrm flipH="1" flipV="1">
                <a:off x="1406" y="3154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32" name="Line 36"/>
              <p:cNvSpPr>
                <a:spLocks noChangeShapeType="1"/>
              </p:cNvSpPr>
              <p:nvPr/>
            </p:nvSpPr>
            <p:spPr bwMode="auto">
              <a:xfrm flipV="1">
                <a:off x="1405" y="3084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33" name="Line 37"/>
              <p:cNvSpPr>
                <a:spLocks noChangeShapeType="1"/>
              </p:cNvSpPr>
              <p:nvPr/>
            </p:nvSpPr>
            <p:spPr bwMode="auto">
              <a:xfrm flipV="1">
                <a:off x="1410" y="2950"/>
                <a:ext cx="151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34" name="Line 38"/>
              <p:cNvSpPr>
                <a:spLocks noChangeShapeType="1"/>
              </p:cNvSpPr>
              <p:nvPr/>
            </p:nvSpPr>
            <p:spPr bwMode="auto">
              <a:xfrm flipV="1">
                <a:off x="1412" y="2844"/>
                <a:ext cx="75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35" name="Line 39"/>
              <p:cNvSpPr>
                <a:spLocks noChangeShapeType="1"/>
              </p:cNvSpPr>
              <p:nvPr/>
            </p:nvSpPr>
            <p:spPr bwMode="auto">
              <a:xfrm flipV="1">
                <a:off x="1483" y="3226"/>
                <a:ext cx="75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518" name="Line 40"/>
            <p:cNvSpPr>
              <a:spLocks noChangeShapeType="1"/>
            </p:cNvSpPr>
            <p:nvPr/>
          </p:nvSpPr>
          <p:spPr bwMode="auto">
            <a:xfrm flipH="1" flipV="1">
              <a:off x="1489" y="3264"/>
              <a:ext cx="0" cy="1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519" name="Group 41"/>
            <p:cNvGrpSpPr>
              <a:grpSpLocks/>
            </p:cNvGrpSpPr>
            <p:nvPr/>
          </p:nvGrpSpPr>
          <p:grpSpPr bwMode="auto">
            <a:xfrm>
              <a:off x="1245" y="3458"/>
              <a:ext cx="479" cy="192"/>
              <a:chOff x="1245" y="3458"/>
              <a:chExt cx="480" cy="192"/>
            </a:xfrm>
          </p:grpSpPr>
          <p:sp>
            <p:nvSpPr>
              <p:cNvPr id="17526" name="Line 42"/>
              <p:cNvSpPr>
                <a:spLocks noChangeShapeType="1"/>
              </p:cNvSpPr>
              <p:nvPr/>
            </p:nvSpPr>
            <p:spPr bwMode="auto">
              <a:xfrm>
                <a:off x="1245" y="3458"/>
                <a:ext cx="47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27" name="Line 43"/>
              <p:cNvSpPr>
                <a:spLocks noChangeShapeType="1"/>
              </p:cNvSpPr>
              <p:nvPr/>
            </p:nvSpPr>
            <p:spPr bwMode="auto">
              <a:xfrm>
                <a:off x="1341" y="3554"/>
                <a:ext cx="28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28" name="Line 44"/>
              <p:cNvSpPr>
                <a:spLocks noChangeShapeType="1"/>
              </p:cNvSpPr>
              <p:nvPr/>
            </p:nvSpPr>
            <p:spPr bwMode="auto">
              <a:xfrm>
                <a:off x="1437" y="3650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520" name="Line 45"/>
            <p:cNvSpPr>
              <a:spLocks noChangeShapeType="1"/>
            </p:cNvSpPr>
            <p:nvPr/>
          </p:nvSpPr>
          <p:spPr bwMode="auto">
            <a:xfrm flipH="1">
              <a:off x="1479" y="2644"/>
              <a:ext cx="0" cy="2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21" name="Oval 46"/>
            <p:cNvSpPr>
              <a:spLocks noChangeArrowheads="1"/>
            </p:cNvSpPr>
            <p:nvPr/>
          </p:nvSpPr>
          <p:spPr bwMode="auto">
            <a:xfrm>
              <a:off x="793" y="1068"/>
              <a:ext cx="124" cy="12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522" name="Group 47"/>
            <p:cNvGrpSpPr>
              <a:grpSpLocks/>
            </p:cNvGrpSpPr>
            <p:nvPr/>
          </p:nvGrpSpPr>
          <p:grpSpPr bwMode="auto">
            <a:xfrm>
              <a:off x="983" y="2470"/>
              <a:ext cx="114" cy="114"/>
              <a:chOff x="983" y="2470"/>
              <a:chExt cx="114" cy="114"/>
            </a:xfrm>
          </p:grpSpPr>
          <p:sp>
            <p:nvSpPr>
              <p:cNvPr id="17524" name="Line 48"/>
              <p:cNvSpPr>
                <a:spLocks noChangeAspect="1" noChangeShapeType="1"/>
              </p:cNvSpPr>
              <p:nvPr/>
            </p:nvSpPr>
            <p:spPr bwMode="auto">
              <a:xfrm>
                <a:off x="983" y="2528"/>
                <a:ext cx="113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25" name="Line 49"/>
              <p:cNvSpPr>
                <a:spLocks noChangeAspect="1" noChangeShapeType="1"/>
              </p:cNvSpPr>
              <p:nvPr/>
            </p:nvSpPr>
            <p:spPr bwMode="auto">
              <a:xfrm rot="5400000">
                <a:off x="979" y="2526"/>
                <a:ext cx="115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523" name="Text Box 50"/>
            <p:cNvSpPr txBox="1">
              <a:spLocks noChangeArrowheads="1"/>
            </p:cNvSpPr>
            <p:nvPr/>
          </p:nvSpPr>
          <p:spPr bwMode="auto">
            <a:xfrm>
              <a:off x="1127" y="2908"/>
              <a:ext cx="30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/>
                <a:t>R</a:t>
              </a:r>
              <a:r>
                <a:rPr kumimoji="0" lang="en-US" sz="2000" b="1" baseline="-25000"/>
                <a:t>L</a:t>
              </a:r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4952464" y="1321466"/>
            <a:ext cx="4003675" cy="4953000"/>
            <a:chOff x="3040" y="1004"/>
            <a:chExt cx="2522" cy="3120"/>
          </a:xfrm>
        </p:grpSpPr>
        <p:grpSp>
          <p:nvGrpSpPr>
            <p:cNvPr id="17442" name="Group 52"/>
            <p:cNvGrpSpPr>
              <a:grpSpLocks/>
            </p:cNvGrpSpPr>
            <p:nvPr/>
          </p:nvGrpSpPr>
          <p:grpSpPr bwMode="auto">
            <a:xfrm rot="-5400002">
              <a:off x="4214" y="2458"/>
              <a:ext cx="156" cy="412"/>
              <a:chOff x="4214" y="2458"/>
              <a:chExt cx="156" cy="412"/>
            </a:xfrm>
          </p:grpSpPr>
          <p:sp>
            <p:nvSpPr>
              <p:cNvPr id="17490" name="Line 53"/>
              <p:cNvSpPr>
                <a:spLocks noChangeShapeType="1"/>
              </p:cNvSpPr>
              <p:nvPr/>
            </p:nvSpPr>
            <p:spPr bwMode="auto">
              <a:xfrm flipH="1" flipV="1">
                <a:off x="4218" y="2500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91" name="Line 54"/>
              <p:cNvSpPr>
                <a:spLocks noChangeShapeType="1"/>
              </p:cNvSpPr>
              <p:nvPr/>
            </p:nvSpPr>
            <p:spPr bwMode="auto">
              <a:xfrm flipH="1" flipV="1">
                <a:off x="4216" y="2633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92" name="Line 55"/>
              <p:cNvSpPr>
                <a:spLocks noChangeShapeType="1"/>
              </p:cNvSpPr>
              <p:nvPr/>
            </p:nvSpPr>
            <p:spPr bwMode="auto">
              <a:xfrm flipH="1" flipV="1">
                <a:off x="4214" y="2767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93" name="Line 56"/>
              <p:cNvSpPr>
                <a:spLocks noChangeShapeType="1"/>
              </p:cNvSpPr>
              <p:nvPr/>
            </p:nvSpPr>
            <p:spPr bwMode="auto">
              <a:xfrm flipV="1">
                <a:off x="4214" y="2698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94" name="Line 57"/>
              <p:cNvSpPr>
                <a:spLocks noChangeShapeType="1"/>
              </p:cNvSpPr>
              <p:nvPr/>
            </p:nvSpPr>
            <p:spPr bwMode="auto">
              <a:xfrm flipV="1">
                <a:off x="4218" y="2563"/>
                <a:ext cx="152" cy="6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95" name="Line 58"/>
              <p:cNvSpPr>
                <a:spLocks noChangeShapeType="1"/>
              </p:cNvSpPr>
              <p:nvPr/>
            </p:nvSpPr>
            <p:spPr bwMode="auto">
              <a:xfrm flipV="1">
                <a:off x="4220" y="2458"/>
                <a:ext cx="76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96" name="Line 59"/>
              <p:cNvSpPr>
                <a:spLocks noChangeShapeType="1"/>
              </p:cNvSpPr>
              <p:nvPr/>
            </p:nvSpPr>
            <p:spPr bwMode="auto">
              <a:xfrm flipV="1">
                <a:off x="4292" y="2839"/>
                <a:ext cx="76" cy="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443" name="Group 60"/>
            <p:cNvGrpSpPr>
              <a:grpSpLocks/>
            </p:cNvGrpSpPr>
            <p:nvPr/>
          </p:nvGrpSpPr>
          <p:grpSpPr bwMode="auto">
            <a:xfrm>
              <a:off x="3372" y="2122"/>
              <a:ext cx="356" cy="356"/>
              <a:chOff x="3372" y="2122"/>
              <a:chExt cx="356" cy="356"/>
            </a:xfrm>
          </p:grpSpPr>
          <p:sp>
            <p:nvSpPr>
              <p:cNvPr id="17488" name="Line 61"/>
              <p:cNvSpPr>
                <a:spLocks noChangeShapeType="1"/>
              </p:cNvSpPr>
              <p:nvPr/>
            </p:nvSpPr>
            <p:spPr bwMode="auto">
              <a:xfrm>
                <a:off x="3372" y="2122"/>
                <a:ext cx="356" cy="3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89" name="AutoShape 62"/>
              <p:cNvSpPr>
                <a:spLocks noChangeArrowheads="1"/>
              </p:cNvSpPr>
              <p:nvPr/>
            </p:nvSpPr>
            <p:spPr bwMode="auto">
              <a:xfrm rot="5480873" flipH="1" flipV="1">
                <a:off x="3376" y="2125"/>
                <a:ext cx="119" cy="117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7444" name="Line 63"/>
            <p:cNvSpPr>
              <a:spLocks noChangeShapeType="1"/>
            </p:cNvSpPr>
            <p:nvPr/>
          </p:nvSpPr>
          <p:spPr bwMode="auto">
            <a:xfrm flipH="1">
              <a:off x="3364" y="1822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5" name="Oval 64"/>
            <p:cNvSpPr>
              <a:spLocks noChangeArrowheads="1"/>
            </p:cNvSpPr>
            <p:nvPr/>
          </p:nvSpPr>
          <p:spPr bwMode="auto">
            <a:xfrm>
              <a:off x="3142" y="1720"/>
              <a:ext cx="588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6" name="Line 65"/>
            <p:cNvSpPr>
              <a:spLocks noChangeShapeType="1"/>
            </p:cNvSpPr>
            <p:nvPr/>
          </p:nvSpPr>
          <p:spPr bwMode="auto">
            <a:xfrm flipV="1">
              <a:off x="3364" y="154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7" name="Line 66"/>
            <p:cNvSpPr>
              <a:spLocks noChangeShapeType="1"/>
            </p:cNvSpPr>
            <p:nvPr/>
          </p:nvSpPr>
          <p:spPr bwMode="auto">
            <a:xfrm flipH="1">
              <a:off x="3044" y="2018"/>
              <a:ext cx="31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8" name="Line 67"/>
            <p:cNvSpPr>
              <a:spLocks noChangeShapeType="1"/>
            </p:cNvSpPr>
            <p:nvPr/>
          </p:nvSpPr>
          <p:spPr bwMode="auto">
            <a:xfrm flipV="1">
              <a:off x="3374" y="2810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9" name="AutoShape 68"/>
            <p:cNvSpPr>
              <a:spLocks noChangeArrowheads="1"/>
            </p:cNvSpPr>
            <p:nvPr/>
          </p:nvSpPr>
          <p:spPr bwMode="auto">
            <a:xfrm rot="16119127" flipV="1">
              <a:off x="3418" y="2996"/>
              <a:ext cx="120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0" name="Line 69"/>
            <p:cNvSpPr>
              <a:spLocks noChangeShapeType="1"/>
            </p:cNvSpPr>
            <p:nvPr/>
          </p:nvSpPr>
          <p:spPr bwMode="auto">
            <a:xfrm flipH="1" flipV="1">
              <a:off x="3366" y="3076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1" name="Oval 70"/>
            <p:cNvSpPr>
              <a:spLocks noChangeArrowheads="1"/>
            </p:cNvSpPr>
            <p:nvPr/>
          </p:nvSpPr>
          <p:spPr bwMode="auto">
            <a:xfrm flipV="1">
              <a:off x="3144" y="2980"/>
              <a:ext cx="588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2" name="Line 71"/>
            <p:cNvSpPr>
              <a:spLocks noChangeShapeType="1"/>
            </p:cNvSpPr>
            <p:nvPr/>
          </p:nvSpPr>
          <p:spPr bwMode="auto">
            <a:xfrm>
              <a:off x="3366" y="338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3" name="Line 72"/>
            <p:cNvSpPr>
              <a:spLocks noChangeShapeType="1"/>
            </p:cNvSpPr>
            <p:nvPr/>
          </p:nvSpPr>
          <p:spPr bwMode="auto">
            <a:xfrm flipH="1" flipV="1">
              <a:off x="3040" y="3272"/>
              <a:ext cx="33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4" name="Line 73"/>
            <p:cNvSpPr>
              <a:spLocks noChangeShapeType="1"/>
            </p:cNvSpPr>
            <p:nvPr/>
          </p:nvSpPr>
          <p:spPr bwMode="auto">
            <a:xfrm>
              <a:off x="3722" y="2478"/>
              <a:ext cx="0" cy="3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5" name="Line 74"/>
            <p:cNvSpPr>
              <a:spLocks noChangeShapeType="1"/>
            </p:cNvSpPr>
            <p:nvPr/>
          </p:nvSpPr>
          <p:spPr bwMode="auto">
            <a:xfrm flipH="1" flipV="1">
              <a:off x="3712" y="1344"/>
              <a:ext cx="0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6" name="Line 75"/>
            <p:cNvSpPr>
              <a:spLocks noChangeShapeType="1"/>
            </p:cNvSpPr>
            <p:nvPr/>
          </p:nvSpPr>
          <p:spPr bwMode="auto">
            <a:xfrm flipH="1" flipV="1">
              <a:off x="3728" y="3738"/>
              <a:ext cx="0" cy="1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57" name="Group 76"/>
            <p:cNvGrpSpPr>
              <a:grpSpLocks/>
            </p:cNvGrpSpPr>
            <p:nvPr/>
          </p:nvGrpSpPr>
          <p:grpSpPr bwMode="auto">
            <a:xfrm>
              <a:off x="3482" y="3932"/>
              <a:ext cx="480" cy="192"/>
              <a:chOff x="3482" y="3932"/>
              <a:chExt cx="480" cy="192"/>
            </a:xfrm>
          </p:grpSpPr>
          <p:sp>
            <p:nvSpPr>
              <p:cNvPr id="17485" name="Line 77"/>
              <p:cNvSpPr>
                <a:spLocks noChangeShapeType="1"/>
              </p:cNvSpPr>
              <p:nvPr/>
            </p:nvSpPr>
            <p:spPr bwMode="auto">
              <a:xfrm>
                <a:off x="3482" y="393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86" name="Line 78"/>
              <p:cNvSpPr>
                <a:spLocks noChangeShapeType="1"/>
              </p:cNvSpPr>
              <p:nvPr/>
            </p:nvSpPr>
            <p:spPr bwMode="auto">
              <a:xfrm>
                <a:off x="3578" y="4028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87" name="Line 79"/>
              <p:cNvSpPr>
                <a:spLocks noChangeShapeType="1"/>
              </p:cNvSpPr>
              <p:nvPr/>
            </p:nvSpPr>
            <p:spPr bwMode="auto">
              <a:xfrm>
                <a:off x="3674" y="4124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58" name="Line 80"/>
            <p:cNvSpPr>
              <a:spLocks noChangeShapeType="1"/>
            </p:cNvSpPr>
            <p:nvPr/>
          </p:nvSpPr>
          <p:spPr bwMode="auto">
            <a:xfrm>
              <a:off x="3718" y="264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9" name="Text Box 81"/>
            <p:cNvSpPr txBox="1">
              <a:spLocks noChangeArrowheads="1"/>
            </p:cNvSpPr>
            <p:nvPr/>
          </p:nvSpPr>
          <p:spPr bwMode="auto">
            <a:xfrm>
              <a:off x="4132" y="2336"/>
              <a:ext cx="30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/>
                <a:t>R</a:t>
              </a:r>
              <a:r>
                <a:rPr kumimoji="0" lang="en-US" sz="2000" b="1" baseline="-25000"/>
                <a:t>L</a:t>
              </a:r>
            </a:p>
          </p:txBody>
        </p:sp>
        <p:grpSp>
          <p:nvGrpSpPr>
            <p:cNvPr id="17460" name="Group 82"/>
            <p:cNvGrpSpPr>
              <a:grpSpLocks/>
            </p:cNvGrpSpPr>
            <p:nvPr/>
          </p:nvGrpSpPr>
          <p:grpSpPr bwMode="auto">
            <a:xfrm flipH="1">
              <a:off x="4874" y="2122"/>
              <a:ext cx="356" cy="356"/>
              <a:chOff x="4874" y="2122"/>
              <a:chExt cx="356" cy="356"/>
            </a:xfrm>
          </p:grpSpPr>
          <p:sp>
            <p:nvSpPr>
              <p:cNvPr id="17483" name="Line 83"/>
              <p:cNvSpPr>
                <a:spLocks noChangeShapeType="1"/>
              </p:cNvSpPr>
              <p:nvPr/>
            </p:nvSpPr>
            <p:spPr bwMode="auto">
              <a:xfrm>
                <a:off x="4874" y="2122"/>
                <a:ext cx="355" cy="3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84" name="AutoShape 84"/>
              <p:cNvSpPr>
                <a:spLocks noChangeArrowheads="1"/>
              </p:cNvSpPr>
              <p:nvPr/>
            </p:nvSpPr>
            <p:spPr bwMode="auto">
              <a:xfrm rot="5480873" flipH="1" flipV="1">
                <a:off x="4879" y="2125"/>
                <a:ext cx="118" cy="116"/>
              </a:xfrm>
              <a:prstGeom prst="rtTriangl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7461" name="Line 85"/>
            <p:cNvSpPr>
              <a:spLocks noChangeShapeType="1"/>
            </p:cNvSpPr>
            <p:nvPr/>
          </p:nvSpPr>
          <p:spPr bwMode="auto">
            <a:xfrm>
              <a:off x="5238" y="1822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2" name="Oval 86"/>
            <p:cNvSpPr>
              <a:spLocks noChangeArrowheads="1"/>
            </p:cNvSpPr>
            <p:nvPr/>
          </p:nvSpPr>
          <p:spPr bwMode="auto">
            <a:xfrm flipH="1">
              <a:off x="4872" y="1720"/>
              <a:ext cx="588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63" name="Line 87"/>
            <p:cNvSpPr>
              <a:spLocks noChangeShapeType="1"/>
            </p:cNvSpPr>
            <p:nvPr/>
          </p:nvSpPr>
          <p:spPr bwMode="auto">
            <a:xfrm flipH="1" flipV="1">
              <a:off x="4882" y="154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4" name="Line 88"/>
            <p:cNvSpPr>
              <a:spLocks noChangeShapeType="1"/>
            </p:cNvSpPr>
            <p:nvPr/>
          </p:nvSpPr>
          <p:spPr bwMode="auto">
            <a:xfrm>
              <a:off x="5244" y="2018"/>
              <a:ext cx="31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5" name="Line 89"/>
            <p:cNvSpPr>
              <a:spLocks noChangeShapeType="1"/>
            </p:cNvSpPr>
            <p:nvPr/>
          </p:nvSpPr>
          <p:spPr bwMode="auto">
            <a:xfrm flipH="1" flipV="1">
              <a:off x="4872" y="2810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6" name="AutoShape 90"/>
            <p:cNvSpPr>
              <a:spLocks noChangeArrowheads="1"/>
            </p:cNvSpPr>
            <p:nvPr/>
          </p:nvSpPr>
          <p:spPr bwMode="auto">
            <a:xfrm rot="5480873" flipH="1" flipV="1">
              <a:off x="5064" y="2996"/>
              <a:ext cx="120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67" name="Line 91"/>
            <p:cNvSpPr>
              <a:spLocks noChangeShapeType="1"/>
            </p:cNvSpPr>
            <p:nvPr/>
          </p:nvSpPr>
          <p:spPr bwMode="auto">
            <a:xfrm flipV="1">
              <a:off x="5236" y="3076"/>
              <a:ext cx="0" cy="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8" name="Oval 92"/>
            <p:cNvSpPr>
              <a:spLocks noChangeArrowheads="1"/>
            </p:cNvSpPr>
            <p:nvPr/>
          </p:nvSpPr>
          <p:spPr bwMode="auto">
            <a:xfrm flipH="1" flipV="1">
              <a:off x="4870" y="2980"/>
              <a:ext cx="588" cy="5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69" name="Line 93"/>
            <p:cNvSpPr>
              <a:spLocks noChangeShapeType="1"/>
            </p:cNvSpPr>
            <p:nvPr/>
          </p:nvSpPr>
          <p:spPr bwMode="auto">
            <a:xfrm flipH="1">
              <a:off x="4880" y="338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0" name="Line 94"/>
            <p:cNvSpPr>
              <a:spLocks noChangeShapeType="1"/>
            </p:cNvSpPr>
            <p:nvPr/>
          </p:nvSpPr>
          <p:spPr bwMode="auto">
            <a:xfrm flipV="1">
              <a:off x="5232" y="3272"/>
              <a:ext cx="33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1" name="Line 95"/>
            <p:cNvSpPr>
              <a:spLocks noChangeShapeType="1"/>
            </p:cNvSpPr>
            <p:nvPr/>
          </p:nvSpPr>
          <p:spPr bwMode="auto">
            <a:xfrm flipH="1">
              <a:off x="4880" y="2478"/>
              <a:ext cx="0" cy="3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2" name="Line 96"/>
            <p:cNvSpPr>
              <a:spLocks noChangeShapeType="1"/>
            </p:cNvSpPr>
            <p:nvPr/>
          </p:nvSpPr>
          <p:spPr bwMode="auto">
            <a:xfrm flipV="1">
              <a:off x="4890" y="1358"/>
              <a:ext cx="0" cy="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3" name="Line 97"/>
            <p:cNvSpPr>
              <a:spLocks noChangeShapeType="1"/>
            </p:cNvSpPr>
            <p:nvPr/>
          </p:nvSpPr>
          <p:spPr bwMode="auto">
            <a:xfrm flipV="1">
              <a:off x="4876" y="3738"/>
              <a:ext cx="0" cy="1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74" name="Group 98"/>
            <p:cNvGrpSpPr>
              <a:grpSpLocks/>
            </p:cNvGrpSpPr>
            <p:nvPr/>
          </p:nvGrpSpPr>
          <p:grpSpPr bwMode="auto">
            <a:xfrm flipH="1">
              <a:off x="4640" y="3932"/>
              <a:ext cx="480" cy="192"/>
              <a:chOff x="4640" y="3932"/>
              <a:chExt cx="480" cy="192"/>
            </a:xfrm>
          </p:grpSpPr>
          <p:sp>
            <p:nvSpPr>
              <p:cNvPr id="17480" name="Line 99"/>
              <p:cNvSpPr>
                <a:spLocks noChangeShapeType="1"/>
              </p:cNvSpPr>
              <p:nvPr/>
            </p:nvSpPr>
            <p:spPr bwMode="auto">
              <a:xfrm>
                <a:off x="4640" y="393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81" name="Line 100"/>
              <p:cNvSpPr>
                <a:spLocks noChangeShapeType="1"/>
              </p:cNvSpPr>
              <p:nvPr/>
            </p:nvSpPr>
            <p:spPr bwMode="auto">
              <a:xfrm>
                <a:off x="4736" y="4028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82" name="Line 101"/>
              <p:cNvSpPr>
                <a:spLocks noChangeShapeType="1"/>
              </p:cNvSpPr>
              <p:nvPr/>
            </p:nvSpPr>
            <p:spPr bwMode="auto">
              <a:xfrm>
                <a:off x="4832" y="4124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75" name="Line 102"/>
            <p:cNvSpPr>
              <a:spLocks noChangeShapeType="1"/>
            </p:cNvSpPr>
            <p:nvPr/>
          </p:nvSpPr>
          <p:spPr bwMode="auto">
            <a:xfrm flipH="1">
              <a:off x="4476" y="2648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6" name="Oval 103"/>
            <p:cNvSpPr>
              <a:spLocks noChangeArrowheads="1"/>
            </p:cNvSpPr>
            <p:nvPr/>
          </p:nvSpPr>
          <p:spPr bwMode="auto">
            <a:xfrm flipH="1">
              <a:off x="4222" y="1066"/>
              <a:ext cx="124" cy="12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77" name="Line 104"/>
            <p:cNvSpPr>
              <a:spLocks noChangeShapeType="1"/>
            </p:cNvSpPr>
            <p:nvPr/>
          </p:nvSpPr>
          <p:spPr bwMode="auto">
            <a:xfrm>
              <a:off x="3724" y="1358"/>
              <a:ext cx="11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8" name="Line 105"/>
            <p:cNvSpPr>
              <a:spLocks noChangeShapeType="1"/>
            </p:cNvSpPr>
            <p:nvPr/>
          </p:nvSpPr>
          <p:spPr bwMode="auto">
            <a:xfrm flipV="1">
              <a:off x="4292" y="1190"/>
              <a:ext cx="0" cy="17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9" name="Text Box 106"/>
            <p:cNvSpPr txBox="1">
              <a:spLocks noChangeArrowheads="1"/>
            </p:cNvSpPr>
            <p:nvPr/>
          </p:nvSpPr>
          <p:spPr bwMode="auto">
            <a:xfrm>
              <a:off x="3710" y="1004"/>
              <a:ext cx="47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FF0000"/>
                  </a:solidFill>
                </a:rPr>
                <a:t>+V</a:t>
              </a:r>
              <a:r>
                <a:rPr kumimoji="0" lang="en-US" sz="2000" b="1" baseline="-25000">
                  <a:solidFill>
                    <a:srgbClr val="FF0000"/>
                  </a:solidFill>
                </a:rPr>
                <a:t>CC</a:t>
              </a:r>
              <a:endParaRPr kumimoji="0" 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28779" name="Text Box 107"/>
          <p:cNvSpPr txBox="1">
            <a:spLocks noChangeArrowheads="1"/>
          </p:cNvSpPr>
          <p:nvPr/>
        </p:nvSpPr>
        <p:spPr bwMode="auto">
          <a:xfrm>
            <a:off x="501855" y="835160"/>
            <a:ext cx="314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b="1" dirty="0" err="1">
                <a:solidFill>
                  <a:srgbClr val="FF0000"/>
                </a:solidFill>
                <a:latin typeface="Calibri" pitchFamily="34" charset="0"/>
              </a:rPr>
              <a:t>Amplificador</a:t>
            </a:r>
            <a:r>
              <a:rPr kumimoji="0" lang="en-US" sz="1800" b="1" dirty="0">
                <a:solidFill>
                  <a:srgbClr val="FF0000"/>
                </a:solidFill>
                <a:latin typeface="Calibri" pitchFamily="34" charset="0"/>
              </a:rPr>
              <a:t> de terminal </a:t>
            </a:r>
            <a:r>
              <a:rPr kumimoji="0" lang="en-US" sz="1800" b="1" dirty="0" err="1">
                <a:solidFill>
                  <a:srgbClr val="FF0000"/>
                </a:solidFill>
                <a:latin typeface="Calibri" pitchFamily="34" charset="0"/>
              </a:rPr>
              <a:t>único</a:t>
            </a:r>
            <a:endParaRPr kumimoji="0" lang="en-US" sz="1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7414" name="Text Box 108"/>
          <p:cNvSpPr txBox="1">
            <a:spLocks noChangeArrowheads="1"/>
          </p:cNvSpPr>
          <p:nvPr/>
        </p:nvSpPr>
        <p:spPr bwMode="auto">
          <a:xfrm>
            <a:off x="-33338" y="58368"/>
            <a:ext cx="9177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carga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conectada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ponte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fornece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quatro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vezes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potência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alimentação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e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resistência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carga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15" name="Group 109"/>
          <p:cNvGrpSpPr>
            <a:grpSpLocks/>
          </p:cNvGrpSpPr>
          <p:nvPr/>
        </p:nvGrpSpPr>
        <p:grpSpPr bwMode="auto">
          <a:xfrm>
            <a:off x="459579" y="3531875"/>
            <a:ext cx="1260475" cy="815975"/>
            <a:chOff x="26" y="2378"/>
            <a:chExt cx="794" cy="514"/>
          </a:xfrm>
        </p:grpSpPr>
        <p:grpSp>
          <p:nvGrpSpPr>
            <p:cNvPr id="17437" name="Group 110"/>
            <p:cNvGrpSpPr>
              <a:grpSpLocks/>
            </p:cNvGrpSpPr>
            <p:nvPr/>
          </p:nvGrpSpPr>
          <p:grpSpPr bwMode="auto">
            <a:xfrm>
              <a:off x="26" y="2378"/>
              <a:ext cx="519" cy="514"/>
              <a:chOff x="26" y="2378"/>
              <a:chExt cx="519" cy="514"/>
            </a:xfrm>
          </p:grpSpPr>
          <p:sp>
            <p:nvSpPr>
              <p:cNvPr id="17439" name="Text Box 111"/>
              <p:cNvSpPr txBox="1">
                <a:spLocks noChangeArrowheads="1"/>
              </p:cNvSpPr>
              <p:nvPr/>
            </p:nvSpPr>
            <p:spPr bwMode="auto">
              <a:xfrm>
                <a:off x="26" y="2378"/>
                <a:ext cx="476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 b="1">
                    <a:solidFill>
                      <a:srgbClr val="FF0000"/>
                    </a:solidFill>
                  </a:rPr>
                  <a:t>+V</a:t>
                </a:r>
                <a:r>
                  <a:rPr kumimoji="0" lang="en-US" sz="2000" b="1" baseline="-25000">
                    <a:solidFill>
                      <a:srgbClr val="FF0000"/>
                    </a:solidFill>
                  </a:rPr>
                  <a:t>CC</a:t>
                </a:r>
                <a:endParaRPr kumimoji="0" lang="en-US" sz="2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7440" name="Line 112"/>
              <p:cNvSpPr>
                <a:spLocks noChangeShapeType="1"/>
              </p:cNvSpPr>
              <p:nvPr/>
            </p:nvSpPr>
            <p:spPr bwMode="auto">
              <a:xfrm>
                <a:off x="40" y="2650"/>
                <a:ext cx="50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41" name="Text Box 113"/>
              <p:cNvSpPr txBox="1">
                <a:spLocks noChangeArrowheads="1"/>
              </p:cNvSpPr>
              <p:nvPr/>
            </p:nvSpPr>
            <p:spPr bwMode="auto">
              <a:xfrm>
                <a:off x="189" y="2642"/>
                <a:ext cx="195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17438" name="AutoShape 114"/>
            <p:cNvSpPr>
              <a:spLocks noChangeArrowheads="1"/>
            </p:cNvSpPr>
            <p:nvPr/>
          </p:nvSpPr>
          <p:spPr bwMode="auto">
            <a:xfrm>
              <a:off x="597" y="2594"/>
              <a:ext cx="221" cy="100"/>
            </a:xfrm>
            <a:prstGeom prst="rightArrow">
              <a:avLst>
                <a:gd name="adj1" fmla="val 52000"/>
                <a:gd name="adj2" fmla="val 4001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" name="Group 115"/>
          <p:cNvGrpSpPr>
            <a:grpSpLocks/>
          </p:cNvGrpSpPr>
          <p:nvPr/>
        </p:nvGrpSpPr>
        <p:grpSpPr bwMode="auto">
          <a:xfrm>
            <a:off x="3005929" y="3614425"/>
            <a:ext cx="1619250" cy="1490663"/>
            <a:chOff x="1630" y="2430"/>
            <a:chExt cx="1020" cy="939"/>
          </a:xfrm>
        </p:grpSpPr>
        <p:grpSp>
          <p:nvGrpSpPr>
            <p:cNvPr id="17429" name="Group 116"/>
            <p:cNvGrpSpPr>
              <a:grpSpLocks/>
            </p:cNvGrpSpPr>
            <p:nvPr/>
          </p:nvGrpSpPr>
          <p:grpSpPr bwMode="auto">
            <a:xfrm>
              <a:off x="1700" y="2809"/>
              <a:ext cx="395" cy="555"/>
              <a:chOff x="1700" y="2809"/>
              <a:chExt cx="395" cy="556"/>
            </a:xfrm>
          </p:grpSpPr>
          <p:sp>
            <p:nvSpPr>
              <p:cNvPr id="17435" name="Freeform 117"/>
              <p:cNvSpPr>
                <a:spLocks noChangeArrowheads="1"/>
              </p:cNvSpPr>
              <p:nvPr/>
            </p:nvSpPr>
            <p:spPr bwMode="auto">
              <a:xfrm>
                <a:off x="1700" y="2809"/>
                <a:ext cx="198" cy="278"/>
              </a:xfrm>
              <a:custGeom>
                <a:avLst/>
                <a:gdLst>
                  <a:gd name="T0" fmla="*/ 0 w 2227"/>
                  <a:gd name="T1" fmla="*/ 2 h 1452"/>
                  <a:gd name="T2" fmla="*/ 0 w 2227"/>
                  <a:gd name="T3" fmla="*/ 1 h 1452"/>
                  <a:gd name="T4" fmla="*/ 0 w 2227"/>
                  <a:gd name="T5" fmla="*/ 1 h 1452"/>
                  <a:gd name="T6" fmla="*/ 0 w 2227"/>
                  <a:gd name="T7" fmla="*/ 0 h 1452"/>
                  <a:gd name="T8" fmla="*/ 0 w 2227"/>
                  <a:gd name="T9" fmla="*/ 0 h 1452"/>
                  <a:gd name="T10" fmla="*/ 0 w 2227"/>
                  <a:gd name="T11" fmla="*/ 0 h 1452"/>
                  <a:gd name="T12" fmla="*/ 0 w 2227"/>
                  <a:gd name="T13" fmla="*/ 0 h 1452"/>
                  <a:gd name="T14" fmla="*/ 0 w 2227"/>
                  <a:gd name="T15" fmla="*/ 0 h 1452"/>
                  <a:gd name="T16" fmla="*/ 0 w 2227"/>
                  <a:gd name="T17" fmla="*/ 0 h 1452"/>
                  <a:gd name="T18" fmla="*/ 0 w 2227"/>
                  <a:gd name="T19" fmla="*/ 0 h 1452"/>
                  <a:gd name="T20" fmla="*/ 0 w 2227"/>
                  <a:gd name="T21" fmla="*/ 1 h 1452"/>
                  <a:gd name="T22" fmla="*/ 0 w 2227"/>
                  <a:gd name="T23" fmla="*/ 1 h 1452"/>
                  <a:gd name="T24" fmla="*/ 0 w 2227"/>
                  <a:gd name="T25" fmla="*/ 1 h 1452"/>
                  <a:gd name="T26" fmla="*/ 0 w 2227"/>
                  <a:gd name="T27" fmla="*/ 2 h 1452"/>
                  <a:gd name="T28" fmla="*/ 0 w 2227"/>
                  <a:gd name="T29" fmla="*/ 2 h 14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7"/>
                  <a:gd name="T46" fmla="*/ 0 h 1452"/>
                  <a:gd name="T47" fmla="*/ 2227 w 2227"/>
                  <a:gd name="T48" fmla="*/ 1452 h 14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7" h="1452">
                    <a:moveTo>
                      <a:pt x="0" y="1445"/>
                    </a:moveTo>
                    <a:cubicBezTo>
                      <a:pt x="60" y="1316"/>
                      <a:pt x="121" y="1188"/>
                      <a:pt x="200" y="1038"/>
                    </a:cubicBezTo>
                    <a:cubicBezTo>
                      <a:pt x="279" y="888"/>
                      <a:pt x="404" y="666"/>
                      <a:pt x="476" y="546"/>
                    </a:cubicBezTo>
                    <a:cubicBezTo>
                      <a:pt x="548" y="426"/>
                      <a:pt x="581" y="379"/>
                      <a:pt x="630" y="316"/>
                    </a:cubicBezTo>
                    <a:cubicBezTo>
                      <a:pt x="679" y="253"/>
                      <a:pt x="721" y="212"/>
                      <a:pt x="768" y="170"/>
                    </a:cubicBezTo>
                    <a:cubicBezTo>
                      <a:pt x="815" y="128"/>
                      <a:pt x="869" y="88"/>
                      <a:pt x="914" y="62"/>
                    </a:cubicBezTo>
                    <a:cubicBezTo>
                      <a:pt x="959" y="36"/>
                      <a:pt x="999" y="25"/>
                      <a:pt x="1037" y="16"/>
                    </a:cubicBezTo>
                    <a:cubicBezTo>
                      <a:pt x="1075" y="7"/>
                      <a:pt x="1098" y="0"/>
                      <a:pt x="1145" y="8"/>
                    </a:cubicBezTo>
                    <a:cubicBezTo>
                      <a:pt x="1192" y="16"/>
                      <a:pt x="1262" y="29"/>
                      <a:pt x="1321" y="62"/>
                    </a:cubicBezTo>
                    <a:cubicBezTo>
                      <a:pt x="1380" y="95"/>
                      <a:pt x="1439" y="145"/>
                      <a:pt x="1498" y="208"/>
                    </a:cubicBezTo>
                    <a:cubicBezTo>
                      <a:pt x="1557" y="271"/>
                      <a:pt x="1617" y="355"/>
                      <a:pt x="1674" y="439"/>
                    </a:cubicBezTo>
                    <a:cubicBezTo>
                      <a:pt x="1731" y="523"/>
                      <a:pt x="1785" y="614"/>
                      <a:pt x="1843" y="715"/>
                    </a:cubicBezTo>
                    <a:cubicBezTo>
                      <a:pt x="1901" y="816"/>
                      <a:pt x="1967" y="945"/>
                      <a:pt x="2020" y="1045"/>
                    </a:cubicBezTo>
                    <a:cubicBezTo>
                      <a:pt x="2073" y="1145"/>
                      <a:pt x="2123" y="1246"/>
                      <a:pt x="2158" y="1314"/>
                    </a:cubicBezTo>
                    <a:cubicBezTo>
                      <a:pt x="2193" y="1382"/>
                      <a:pt x="2210" y="1417"/>
                      <a:pt x="2227" y="1452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36" name="Freeform 118"/>
              <p:cNvSpPr>
                <a:spLocks noChangeArrowheads="1"/>
              </p:cNvSpPr>
              <p:nvPr/>
            </p:nvSpPr>
            <p:spPr bwMode="auto">
              <a:xfrm flipV="1">
                <a:off x="1898" y="3087"/>
                <a:ext cx="198" cy="278"/>
              </a:xfrm>
              <a:custGeom>
                <a:avLst/>
                <a:gdLst>
                  <a:gd name="T0" fmla="*/ 0 w 2227"/>
                  <a:gd name="T1" fmla="*/ 2 h 1452"/>
                  <a:gd name="T2" fmla="*/ 0 w 2227"/>
                  <a:gd name="T3" fmla="*/ 1 h 1452"/>
                  <a:gd name="T4" fmla="*/ 0 w 2227"/>
                  <a:gd name="T5" fmla="*/ 1 h 1452"/>
                  <a:gd name="T6" fmla="*/ 0 w 2227"/>
                  <a:gd name="T7" fmla="*/ 0 h 1452"/>
                  <a:gd name="T8" fmla="*/ 0 w 2227"/>
                  <a:gd name="T9" fmla="*/ 0 h 1452"/>
                  <a:gd name="T10" fmla="*/ 0 w 2227"/>
                  <a:gd name="T11" fmla="*/ 0 h 1452"/>
                  <a:gd name="T12" fmla="*/ 0 w 2227"/>
                  <a:gd name="T13" fmla="*/ 0 h 1452"/>
                  <a:gd name="T14" fmla="*/ 0 w 2227"/>
                  <a:gd name="T15" fmla="*/ 0 h 1452"/>
                  <a:gd name="T16" fmla="*/ 0 w 2227"/>
                  <a:gd name="T17" fmla="*/ 0 h 1452"/>
                  <a:gd name="T18" fmla="*/ 0 w 2227"/>
                  <a:gd name="T19" fmla="*/ 0 h 1452"/>
                  <a:gd name="T20" fmla="*/ 0 w 2227"/>
                  <a:gd name="T21" fmla="*/ 1 h 1452"/>
                  <a:gd name="T22" fmla="*/ 0 w 2227"/>
                  <a:gd name="T23" fmla="*/ 1 h 1452"/>
                  <a:gd name="T24" fmla="*/ 0 w 2227"/>
                  <a:gd name="T25" fmla="*/ 1 h 1452"/>
                  <a:gd name="T26" fmla="*/ 0 w 2227"/>
                  <a:gd name="T27" fmla="*/ 2 h 1452"/>
                  <a:gd name="T28" fmla="*/ 0 w 2227"/>
                  <a:gd name="T29" fmla="*/ 2 h 14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7"/>
                  <a:gd name="T46" fmla="*/ 0 h 1452"/>
                  <a:gd name="T47" fmla="*/ 2227 w 2227"/>
                  <a:gd name="T48" fmla="*/ 1452 h 14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7" h="1452">
                    <a:moveTo>
                      <a:pt x="0" y="1445"/>
                    </a:moveTo>
                    <a:cubicBezTo>
                      <a:pt x="60" y="1316"/>
                      <a:pt x="121" y="1188"/>
                      <a:pt x="200" y="1038"/>
                    </a:cubicBezTo>
                    <a:cubicBezTo>
                      <a:pt x="279" y="888"/>
                      <a:pt x="404" y="666"/>
                      <a:pt x="476" y="546"/>
                    </a:cubicBezTo>
                    <a:cubicBezTo>
                      <a:pt x="548" y="426"/>
                      <a:pt x="581" y="379"/>
                      <a:pt x="630" y="316"/>
                    </a:cubicBezTo>
                    <a:cubicBezTo>
                      <a:pt x="679" y="253"/>
                      <a:pt x="721" y="212"/>
                      <a:pt x="768" y="170"/>
                    </a:cubicBezTo>
                    <a:cubicBezTo>
                      <a:pt x="815" y="128"/>
                      <a:pt x="869" y="88"/>
                      <a:pt x="914" y="62"/>
                    </a:cubicBezTo>
                    <a:cubicBezTo>
                      <a:pt x="959" y="36"/>
                      <a:pt x="999" y="25"/>
                      <a:pt x="1037" y="16"/>
                    </a:cubicBezTo>
                    <a:cubicBezTo>
                      <a:pt x="1075" y="7"/>
                      <a:pt x="1098" y="0"/>
                      <a:pt x="1145" y="8"/>
                    </a:cubicBezTo>
                    <a:cubicBezTo>
                      <a:pt x="1192" y="16"/>
                      <a:pt x="1262" y="29"/>
                      <a:pt x="1321" y="62"/>
                    </a:cubicBezTo>
                    <a:cubicBezTo>
                      <a:pt x="1380" y="95"/>
                      <a:pt x="1439" y="145"/>
                      <a:pt x="1498" y="208"/>
                    </a:cubicBezTo>
                    <a:cubicBezTo>
                      <a:pt x="1557" y="271"/>
                      <a:pt x="1617" y="355"/>
                      <a:pt x="1674" y="439"/>
                    </a:cubicBezTo>
                    <a:cubicBezTo>
                      <a:pt x="1731" y="523"/>
                      <a:pt x="1785" y="614"/>
                      <a:pt x="1843" y="715"/>
                    </a:cubicBezTo>
                    <a:cubicBezTo>
                      <a:pt x="1901" y="816"/>
                      <a:pt x="1967" y="945"/>
                      <a:pt x="2020" y="1045"/>
                    </a:cubicBezTo>
                    <a:cubicBezTo>
                      <a:pt x="2073" y="1145"/>
                      <a:pt x="2123" y="1246"/>
                      <a:pt x="2158" y="1314"/>
                    </a:cubicBezTo>
                    <a:cubicBezTo>
                      <a:pt x="2193" y="1382"/>
                      <a:pt x="2210" y="1417"/>
                      <a:pt x="2227" y="1452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30" name="Line 119"/>
            <p:cNvSpPr>
              <a:spLocks noChangeShapeType="1"/>
            </p:cNvSpPr>
            <p:nvPr/>
          </p:nvSpPr>
          <p:spPr bwMode="auto">
            <a:xfrm>
              <a:off x="1750" y="2801"/>
              <a:ext cx="52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1" name="Line 120"/>
            <p:cNvSpPr>
              <a:spLocks noChangeShapeType="1"/>
            </p:cNvSpPr>
            <p:nvPr/>
          </p:nvSpPr>
          <p:spPr bwMode="auto">
            <a:xfrm>
              <a:off x="1758" y="3369"/>
              <a:ext cx="52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2" name="Line 121"/>
            <p:cNvSpPr>
              <a:spLocks noChangeShapeType="1"/>
            </p:cNvSpPr>
            <p:nvPr/>
          </p:nvSpPr>
          <p:spPr bwMode="auto">
            <a:xfrm flipV="1">
              <a:off x="2213" y="2801"/>
              <a:ext cx="0" cy="56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3" name="Rectangle 122"/>
            <p:cNvSpPr>
              <a:spLocks noChangeArrowheads="1"/>
            </p:cNvSpPr>
            <p:nvPr/>
          </p:nvSpPr>
          <p:spPr bwMode="auto">
            <a:xfrm>
              <a:off x="2179" y="2963"/>
              <a:ext cx="4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3333CC"/>
                  </a:solidFill>
                </a:rPr>
                <a:t>Máx.</a:t>
              </a:r>
            </a:p>
          </p:txBody>
        </p:sp>
        <p:sp>
          <p:nvSpPr>
            <p:cNvPr id="17434" name="Text Box 123"/>
            <p:cNvSpPr txBox="1">
              <a:spLocks noChangeArrowheads="1"/>
            </p:cNvSpPr>
            <p:nvPr/>
          </p:nvSpPr>
          <p:spPr bwMode="auto">
            <a:xfrm>
              <a:off x="1630" y="2430"/>
              <a:ext cx="9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3333CC"/>
                  </a:solidFill>
                </a:rPr>
                <a:t>Máx. = V</a:t>
              </a:r>
              <a:r>
                <a:rPr kumimoji="0" lang="en-US" sz="2000" b="1" baseline="-25000">
                  <a:solidFill>
                    <a:srgbClr val="3333CC"/>
                  </a:solidFill>
                </a:rPr>
                <a:t>CC</a:t>
              </a:r>
            </a:p>
          </p:txBody>
        </p:sp>
      </p:grpSp>
      <p:sp>
        <p:nvSpPr>
          <p:cNvPr id="28796" name="Text Box 124"/>
          <p:cNvSpPr txBox="1">
            <a:spLocks noChangeArrowheads="1"/>
          </p:cNvSpPr>
          <p:nvPr/>
        </p:nvSpPr>
        <p:spPr bwMode="auto">
          <a:xfrm>
            <a:off x="5873339" y="861299"/>
            <a:ext cx="2028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b="1" dirty="0" err="1">
                <a:solidFill>
                  <a:srgbClr val="FF0000"/>
                </a:solidFill>
                <a:latin typeface="Calibri" pitchFamily="34" charset="0"/>
              </a:rPr>
              <a:t>Amplificador</a:t>
            </a:r>
            <a:r>
              <a:rPr kumimoji="0" lang="en-US" sz="18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b="1" dirty="0" err="1">
                <a:solidFill>
                  <a:srgbClr val="FF0000"/>
                </a:solidFill>
                <a:latin typeface="Calibri" pitchFamily="34" charset="0"/>
              </a:rPr>
              <a:t>ponte</a:t>
            </a:r>
            <a:endParaRPr kumimoji="0" lang="en-US" sz="1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97" name="Freeform 125"/>
          <p:cNvSpPr>
            <a:spLocks noChangeArrowheads="1"/>
          </p:cNvSpPr>
          <p:nvPr/>
        </p:nvSpPr>
        <p:spPr bwMode="auto">
          <a:xfrm>
            <a:off x="5330289" y="1702466"/>
            <a:ext cx="3232150" cy="4095750"/>
          </a:xfrm>
          <a:custGeom>
            <a:avLst/>
            <a:gdLst>
              <a:gd name="T0" fmla="*/ 2147483647 w 2036"/>
              <a:gd name="T1" fmla="*/ 2147483647 h 2580"/>
              <a:gd name="T2" fmla="*/ 2147483647 w 2036"/>
              <a:gd name="T3" fmla="*/ 2147483647 h 2580"/>
              <a:gd name="T4" fmla="*/ 0 w 2036"/>
              <a:gd name="T5" fmla="*/ 2147483647 h 2580"/>
              <a:gd name="T6" fmla="*/ 2147483647 w 2036"/>
              <a:gd name="T7" fmla="*/ 2147483647 h 2580"/>
              <a:gd name="T8" fmla="*/ 2147483647 w 2036"/>
              <a:gd name="T9" fmla="*/ 2147483647 h 2580"/>
              <a:gd name="T10" fmla="*/ 2147483647 w 2036"/>
              <a:gd name="T11" fmla="*/ 2147483647 h 2580"/>
              <a:gd name="T12" fmla="*/ 2147483647 w 2036"/>
              <a:gd name="T13" fmla="*/ 2147483647 h 2580"/>
              <a:gd name="T14" fmla="*/ 2147483647 w 2036"/>
              <a:gd name="T15" fmla="*/ 2147483647 h 2580"/>
              <a:gd name="T16" fmla="*/ 2147483647 w 2036"/>
              <a:gd name="T17" fmla="*/ 2147483647 h 2580"/>
              <a:gd name="T18" fmla="*/ 2147483647 w 2036"/>
              <a:gd name="T19" fmla="*/ 2147483647 h 2580"/>
              <a:gd name="T20" fmla="*/ 2147483647 w 2036"/>
              <a:gd name="T21" fmla="*/ 2147483647 h 2580"/>
              <a:gd name="T22" fmla="*/ 2147483647 w 2036"/>
              <a:gd name="T23" fmla="*/ 0 h 25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6"/>
              <a:gd name="T37" fmla="*/ 0 h 2580"/>
              <a:gd name="T38" fmla="*/ 2036 w 2036"/>
              <a:gd name="T39" fmla="*/ 2580 h 25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6" h="2580">
                <a:moveTo>
                  <a:pt x="346" y="2580"/>
                </a:moveTo>
                <a:cubicBezTo>
                  <a:pt x="291" y="2520"/>
                  <a:pt x="66" y="2333"/>
                  <a:pt x="8" y="2219"/>
                </a:cubicBezTo>
                <a:lnTo>
                  <a:pt x="0" y="1897"/>
                </a:lnTo>
                <a:lnTo>
                  <a:pt x="400" y="1497"/>
                </a:lnTo>
                <a:lnTo>
                  <a:pt x="1559" y="1497"/>
                </a:lnTo>
                <a:lnTo>
                  <a:pt x="1682" y="1305"/>
                </a:lnTo>
                <a:cubicBezTo>
                  <a:pt x="1760" y="1217"/>
                  <a:pt x="1969" y="1077"/>
                  <a:pt x="2028" y="967"/>
                </a:cubicBezTo>
                <a:lnTo>
                  <a:pt x="2036" y="645"/>
                </a:lnTo>
                <a:cubicBezTo>
                  <a:pt x="1996" y="549"/>
                  <a:pt x="1872" y="461"/>
                  <a:pt x="1790" y="391"/>
                </a:cubicBezTo>
                <a:cubicBezTo>
                  <a:pt x="1708" y="321"/>
                  <a:pt x="1657" y="251"/>
                  <a:pt x="1544" y="223"/>
                </a:cubicBezTo>
                <a:lnTo>
                  <a:pt x="1114" y="223"/>
                </a:lnTo>
                <a:lnTo>
                  <a:pt x="1106" y="0"/>
                </a:lnTo>
              </a:path>
            </a:pathLst>
          </a:custGeom>
          <a:noFill/>
          <a:ln w="38100">
            <a:solidFill>
              <a:srgbClr val="9D00E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8798" name="Freeform 126"/>
          <p:cNvSpPr>
            <a:spLocks noChangeArrowheads="1"/>
          </p:cNvSpPr>
          <p:nvPr/>
        </p:nvSpPr>
        <p:spPr bwMode="auto">
          <a:xfrm flipH="1">
            <a:off x="5304889" y="1626266"/>
            <a:ext cx="3232150" cy="4095750"/>
          </a:xfrm>
          <a:custGeom>
            <a:avLst/>
            <a:gdLst>
              <a:gd name="T0" fmla="*/ 2147483647 w 2036"/>
              <a:gd name="T1" fmla="*/ 2147483647 h 2580"/>
              <a:gd name="T2" fmla="*/ 2147483647 w 2036"/>
              <a:gd name="T3" fmla="*/ 2147483647 h 2580"/>
              <a:gd name="T4" fmla="*/ 0 w 2036"/>
              <a:gd name="T5" fmla="*/ 2147483647 h 2580"/>
              <a:gd name="T6" fmla="*/ 2147483647 w 2036"/>
              <a:gd name="T7" fmla="*/ 2147483647 h 2580"/>
              <a:gd name="T8" fmla="*/ 2147483647 w 2036"/>
              <a:gd name="T9" fmla="*/ 2147483647 h 2580"/>
              <a:gd name="T10" fmla="*/ 2147483647 w 2036"/>
              <a:gd name="T11" fmla="*/ 2147483647 h 2580"/>
              <a:gd name="T12" fmla="*/ 2147483647 w 2036"/>
              <a:gd name="T13" fmla="*/ 2147483647 h 2580"/>
              <a:gd name="T14" fmla="*/ 2147483647 w 2036"/>
              <a:gd name="T15" fmla="*/ 2147483647 h 2580"/>
              <a:gd name="T16" fmla="*/ 2147483647 w 2036"/>
              <a:gd name="T17" fmla="*/ 2147483647 h 2580"/>
              <a:gd name="T18" fmla="*/ 2147483647 w 2036"/>
              <a:gd name="T19" fmla="*/ 2147483647 h 2580"/>
              <a:gd name="T20" fmla="*/ 2147483647 w 2036"/>
              <a:gd name="T21" fmla="*/ 2147483647 h 2580"/>
              <a:gd name="T22" fmla="*/ 2147483647 w 2036"/>
              <a:gd name="T23" fmla="*/ 0 h 25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6"/>
              <a:gd name="T37" fmla="*/ 0 h 2580"/>
              <a:gd name="T38" fmla="*/ 2036 w 2036"/>
              <a:gd name="T39" fmla="*/ 2580 h 25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6" h="2580">
                <a:moveTo>
                  <a:pt x="346" y="2580"/>
                </a:moveTo>
                <a:cubicBezTo>
                  <a:pt x="291" y="2520"/>
                  <a:pt x="66" y="2333"/>
                  <a:pt x="8" y="2219"/>
                </a:cubicBezTo>
                <a:lnTo>
                  <a:pt x="0" y="1897"/>
                </a:lnTo>
                <a:lnTo>
                  <a:pt x="400" y="1497"/>
                </a:lnTo>
                <a:lnTo>
                  <a:pt x="1559" y="1497"/>
                </a:lnTo>
                <a:lnTo>
                  <a:pt x="1682" y="1305"/>
                </a:lnTo>
                <a:cubicBezTo>
                  <a:pt x="1760" y="1217"/>
                  <a:pt x="1969" y="1077"/>
                  <a:pt x="2028" y="967"/>
                </a:cubicBezTo>
                <a:lnTo>
                  <a:pt x="2036" y="645"/>
                </a:lnTo>
                <a:cubicBezTo>
                  <a:pt x="1996" y="549"/>
                  <a:pt x="1872" y="461"/>
                  <a:pt x="1790" y="391"/>
                </a:cubicBezTo>
                <a:cubicBezTo>
                  <a:pt x="1708" y="321"/>
                  <a:pt x="1657" y="251"/>
                  <a:pt x="1544" y="223"/>
                </a:cubicBezTo>
                <a:lnTo>
                  <a:pt x="1114" y="223"/>
                </a:lnTo>
                <a:lnTo>
                  <a:pt x="1106" y="0"/>
                </a:ln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19" name="Group 127"/>
          <p:cNvGrpSpPr>
            <a:grpSpLocks/>
          </p:cNvGrpSpPr>
          <p:nvPr/>
        </p:nvGrpSpPr>
        <p:grpSpPr bwMode="auto">
          <a:xfrm>
            <a:off x="6006564" y="3223291"/>
            <a:ext cx="1876425" cy="2654300"/>
            <a:chOff x="3704" y="2202"/>
            <a:chExt cx="1182" cy="1672"/>
          </a:xfrm>
        </p:grpSpPr>
        <p:grpSp>
          <p:nvGrpSpPr>
            <p:cNvPr id="17421" name="Group 128"/>
            <p:cNvGrpSpPr>
              <a:grpSpLocks/>
            </p:cNvGrpSpPr>
            <p:nvPr/>
          </p:nvGrpSpPr>
          <p:grpSpPr bwMode="auto">
            <a:xfrm>
              <a:off x="3918" y="2814"/>
              <a:ext cx="395" cy="1056"/>
              <a:chOff x="3918" y="2814"/>
              <a:chExt cx="395" cy="1056"/>
            </a:xfrm>
          </p:grpSpPr>
          <p:sp>
            <p:nvSpPr>
              <p:cNvPr id="17427" name="Freeform 129"/>
              <p:cNvSpPr>
                <a:spLocks noChangeArrowheads="1"/>
              </p:cNvSpPr>
              <p:nvPr/>
            </p:nvSpPr>
            <p:spPr bwMode="auto">
              <a:xfrm>
                <a:off x="3918" y="2814"/>
                <a:ext cx="198" cy="528"/>
              </a:xfrm>
              <a:custGeom>
                <a:avLst/>
                <a:gdLst>
                  <a:gd name="T0" fmla="*/ 0 w 2227"/>
                  <a:gd name="T1" fmla="*/ 25 h 1452"/>
                  <a:gd name="T2" fmla="*/ 0 w 2227"/>
                  <a:gd name="T3" fmla="*/ 18 h 1452"/>
                  <a:gd name="T4" fmla="*/ 0 w 2227"/>
                  <a:gd name="T5" fmla="*/ 9 h 1452"/>
                  <a:gd name="T6" fmla="*/ 0 w 2227"/>
                  <a:gd name="T7" fmla="*/ 5 h 1452"/>
                  <a:gd name="T8" fmla="*/ 0 w 2227"/>
                  <a:gd name="T9" fmla="*/ 3 h 1452"/>
                  <a:gd name="T10" fmla="*/ 0 w 2227"/>
                  <a:gd name="T11" fmla="*/ 1 h 1452"/>
                  <a:gd name="T12" fmla="*/ 0 w 2227"/>
                  <a:gd name="T13" fmla="*/ 0 h 1452"/>
                  <a:gd name="T14" fmla="*/ 0 w 2227"/>
                  <a:gd name="T15" fmla="*/ 0 h 1452"/>
                  <a:gd name="T16" fmla="*/ 0 w 2227"/>
                  <a:gd name="T17" fmla="*/ 1 h 1452"/>
                  <a:gd name="T18" fmla="*/ 0 w 2227"/>
                  <a:gd name="T19" fmla="*/ 4 h 1452"/>
                  <a:gd name="T20" fmla="*/ 0 w 2227"/>
                  <a:gd name="T21" fmla="*/ 8 h 1452"/>
                  <a:gd name="T22" fmla="*/ 0 w 2227"/>
                  <a:gd name="T23" fmla="*/ 13 h 1452"/>
                  <a:gd name="T24" fmla="*/ 0 w 2227"/>
                  <a:gd name="T25" fmla="*/ 18 h 1452"/>
                  <a:gd name="T26" fmla="*/ 0 w 2227"/>
                  <a:gd name="T27" fmla="*/ 23 h 1452"/>
                  <a:gd name="T28" fmla="*/ 0 w 2227"/>
                  <a:gd name="T29" fmla="*/ 25 h 14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7"/>
                  <a:gd name="T46" fmla="*/ 0 h 1452"/>
                  <a:gd name="T47" fmla="*/ 2227 w 2227"/>
                  <a:gd name="T48" fmla="*/ 1452 h 14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7" h="1452">
                    <a:moveTo>
                      <a:pt x="0" y="1445"/>
                    </a:moveTo>
                    <a:cubicBezTo>
                      <a:pt x="60" y="1316"/>
                      <a:pt x="121" y="1188"/>
                      <a:pt x="200" y="1038"/>
                    </a:cubicBezTo>
                    <a:cubicBezTo>
                      <a:pt x="279" y="888"/>
                      <a:pt x="404" y="666"/>
                      <a:pt x="476" y="546"/>
                    </a:cubicBezTo>
                    <a:cubicBezTo>
                      <a:pt x="548" y="426"/>
                      <a:pt x="581" y="379"/>
                      <a:pt x="630" y="316"/>
                    </a:cubicBezTo>
                    <a:cubicBezTo>
                      <a:pt x="679" y="253"/>
                      <a:pt x="721" y="212"/>
                      <a:pt x="768" y="170"/>
                    </a:cubicBezTo>
                    <a:cubicBezTo>
                      <a:pt x="815" y="128"/>
                      <a:pt x="869" y="88"/>
                      <a:pt x="914" y="62"/>
                    </a:cubicBezTo>
                    <a:cubicBezTo>
                      <a:pt x="959" y="36"/>
                      <a:pt x="999" y="25"/>
                      <a:pt x="1037" y="16"/>
                    </a:cubicBezTo>
                    <a:cubicBezTo>
                      <a:pt x="1075" y="7"/>
                      <a:pt x="1098" y="0"/>
                      <a:pt x="1145" y="8"/>
                    </a:cubicBezTo>
                    <a:cubicBezTo>
                      <a:pt x="1192" y="16"/>
                      <a:pt x="1262" y="29"/>
                      <a:pt x="1321" y="62"/>
                    </a:cubicBezTo>
                    <a:cubicBezTo>
                      <a:pt x="1380" y="95"/>
                      <a:pt x="1439" y="145"/>
                      <a:pt x="1498" y="208"/>
                    </a:cubicBezTo>
                    <a:cubicBezTo>
                      <a:pt x="1557" y="271"/>
                      <a:pt x="1617" y="355"/>
                      <a:pt x="1674" y="439"/>
                    </a:cubicBezTo>
                    <a:cubicBezTo>
                      <a:pt x="1731" y="523"/>
                      <a:pt x="1785" y="614"/>
                      <a:pt x="1843" y="715"/>
                    </a:cubicBezTo>
                    <a:cubicBezTo>
                      <a:pt x="1901" y="816"/>
                      <a:pt x="1967" y="945"/>
                      <a:pt x="2020" y="1045"/>
                    </a:cubicBezTo>
                    <a:cubicBezTo>
                      <a:pt x="2073" y="1145"/>
                      <a:pt x="2123" y="1246"/>
                      <a:pt x="2158" y="1314"/>
                    </a:cubicBezTo>
                    <a:cubicBezTo>
                      <a:pt x="2193" y="1382"/>
                      <a:pt x="2210" y="1417"/>
                      <a:pt x="2227" y="1452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28" name="Freeform 130"/>
              <p:cNvSpPr>
                <a:spLocks noChangeArrowheads="1"/>
              </p:cNvSpPr>
              <p:nvPr/>
            </p:nvSpPr>
            <p:spPr bwMode="auto">
              <a:xfrm flipV="1">
                <a:off x="4116" y="3340"/>
                <a:ext cx="198" cy="528"/>
              </a:xfrm>
              <a:custGeom>
                <a:avLst/>
                <a:gdLst>
                  <a:gd name="T0" fmla="*/ 0 w 2227"/>
                  <a:gd name="T1" fmla="*/ 25 h 1452"/>
                  <a:gd name="T2" fmla="*/ 0 w 2227"/>
                  <a:gd name="T3" fmla="*/ 18 h 1452"/>
                  <a:gd name="T4" fmla="*/ 0 w 2227"/>
                  <a:gd name="T5" fmla="*/ 9 h 1452"/>
                  <a:gd name="T6" fmla="*/ 0 w 2227"/>
                  <a:gd name="T7" fmla="*/ 5 h 1452"/>
                  <a:gd name="T8" fmla="*/ 0 w 2227"/>
                  <a:gd name="T9" fmla="*/ 3 h 1452"/>
                  <a:gd name="T10" fmla="*/ 0 w 2227"/>
                  <a:gd name="T11" fmla="*/ 1 h 1452"/>
                  <a:gd name="T12" fmla="*/ 0 w 2227"/>
                  <a:gd name="T13" fmla="*/ 0 h 1452"/>
                  <a:gd name="T14" fmla="*/ 0 w 2227"/>
                  <a:gd name="T15" fmla="*/ 0 h 1452"/>
                  <a:gd name="T16" fmla="*/ 0 w 2227"/>
                  <a:gd name="T17" fmla="*/ 1 h 1452"/>
                  <a:gd name="T18" fmla="*/ 0 w 2227"/>
                  <a:gd name="T19" fmla="*/ 4 h 1452"/>
                  <a:gd name="T20" fmla="*/ 0 w 2227"/>
                  <a:gd name="T21" fmla="*/ 8 h 1452"/>
                  <a:gd name="T22" fmla="*/ 0 w 2227"/>
                  <a:gd name="T23" fmla="*/ 13 h 1452"/>
                  <a:gd name="T24" fmla="*/ 0 w 2227"/>
                  <a:gd name="T25" fmla="*/ 18 h 1452"/>
                  <a:gd name="T26" fmla="*/ 0 w 2227"/>
                  <a:gd name="T27" fmla="*/ 23 h 1452"/>
                  <a:gd name="T28" fmla="*/ 0 w 2227"/>
                  <a:gd name="T29" fmla="*/ 25 h 14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7"/>
                  <a:gd name="T46" fmla="*/ 0 h 1452"/>
                  <a:gd name="T47" fmla="*/ 2227 w 2227"/>
                  <a:gd name="T48" fmla="*/ 1452 h 14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7" h="1452">
                    <a:moveTo>
                      <a:pt x="0" y="1445"/>
                    </a:moveTo>
                    <a:cubicBezTo>
                      <a:pt x="60" y="1316"/>
                      <a:pt x="121" y="1188"/>
                      <a:pt x="200" y="1038"/>
                    </a:cubicBezTo>
                    <a:cubicBezTo>
                      <a:pt x="279" y="888"/>
                      <a:pt x="404" y="666"/>
                      <a:pt x="476" y="546"/>
                    </a:cubicBezTo>
                    <a:cubicBezTo>
                      <a:pt x="548" y="426"/>
                      <a:pt x="581" y="379"/>
                      <a:pt x="630" y="316"/>
                    </a:cubicBezTo>
                    <a:cubicBezTo>
                      <a:pt x="679" y="253"/>
                      <a:pt x="721" y="212"/>
                      <a:pt x="768" y="170"/>
                    </a:cubicBezTo>
                    <a:cubicBezTo>
                      <a:pt x="815" y="128"/>
                      <a:pt x="869" y="88"/>
                      <a:pt x="914" y="62"/>
                    </a:cubicBezTo>
                    <a:cubicBezTo>
                      <a:pt x="959" y="36"/>
                      <a:pt x="999" y="25"/>
                      <a:pt x="1037" y="16"/>
                    </a:cubicBezTo>
                    <a:cubicBezTo>
                      <a:pt x="1075" y="7"/>
                      <a:pt x="1098" y="0"/>
                      <a:pt x="1145" y="8"/>
                    </a:cubicBezTo>
                    <a:cubicBezTo>
                      <a:pt x="1192" y="16"/>
                      <a:pt x="1262" y="29"/>
                      <a:pt x="1321" y="62"/>
                    </a:cubicBezTo>
                    <a:cubicBezTo>
                      <a:pt x="1380" y="95"/>
                      <a:pt x="1439" y="145"/>
                      <a:pt x="1498" y="208"/>
                    </a:cubicBezTo>
                    <a:cubicBezTo>
                      <a:pt x="1557" y="271"/>
                      <a:pt x="1617" y="355"/>
                      <a:pt x="1674" y="439"/>
                    </a:cubicBezTo>
                    <a:cubicBezTo>
                      <a:pt x="1731" y="523"/>
                      <a:pt x="1785" y="614"/>
                      <a:pt x="1843" y="715"/>
                    </a:cubicBezTo>
                    <a:cubicBezTo>
                      <a:pt x="1901" y="816"/>
                      <a:pt x="1967" y="945"/>
                      <a:pt x="2020" y="1045"/>
                    </a:cubicBezTo>
                    <a:cubicBezTo>
                      <a:pt x="2073" y="1145"/>
                      <a:pt x="2123" y="1246"/>
                      <a:pt x="2158" y="1314"/>
                    </a:cubicBezTo>
                    <a:cubicBezTo>
                      <a:pt x="2193" y="1382"/>
                      <a:pt x="2210" y="1417"/>
                      <a:pt x="2227" y="1452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22" name="Text Box 131"/>
            <p:cNvSpPr txBox="1">
              <a:spLocks noChangeArrowheads="1"/>
            </p:cNvSpPr>
            <p:nvPr/>
          </p:nvSpPr>
          <p:spPr bwMode="auto">
            <a:xfrm>
              <a:off x="3704" y="2202"/>
              <a:ext cx="115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3333CC"/>
                  </a:solidFill>
                </a:rPr>
                <a:t>Máx. = 2 x V</a:t>
              </a:r>
              <a:r>
                <a:rPr kumimoji="0" lang="en-US" sz="2000" b="1" baseline="-25000">
                  <a:solidFill>
                    <a:srgbClr val="3333CC"/>
                  </a:solidFill>
                </a:rPr>
                <a:t>CC</a:t>
              </a:r>
            </a:p>
          </p:txBody>
        </p:sp>
        <p:sp>
          <p:nvSpPr>
            <p:cNvPr id="17423" name="Line 132"/>
            <p:cNvSpPr>
              <a:spLocks noChangeShapeType="1"/>
            </p:cNvSpPr>
            <p:nvPr/>
          </p:nvSpPr>
          <p:spPr bwMode="auto">
            <a:xfrm>
              <a:off x="3978" y="2810"/>
              <a:ext cx="52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4" name="Line 133"/>
            <p:cNvSpPr>
              <a:spLocks noChangeShapeType="1"/>
            </p:cNvSpPr>
            <p:nvPr/>
          </p:nvSpPr>
          <p:spPr bwMode="auto">
            <a:xfrm>
              <a:off x="3986" y="3874"/>
              <a:ext cx="529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5" name="Line 134"/>
            <p:cNvSpPr>
              <a:spLocks noChangeShapeType="1"/>
            </p:cNvSpPr>
            <p:nvPr/>
          </p:nvSpPr>
          <p:spPr bwMode="auto">
            <a:xfrm flipV="1">
              <a:off x="4441" y="2806"/>
              <a:ext cx="0" cy="106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6" name="Rectangle 135"/>
            <p:cNvSpPr>
              <a:spLocks noChangeArrowheads="1"/>
            </p:cNvSpPr>
            <p:nvPr/>
          </p:nvSpPr>
          <p:spPr bwMode="auto">
            <a:xfrm>
              <a:off x="4415" y="3214"/>
              <a:ext cx="4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3333CC"/>
                  </a:solidFill>
                </a:rPr>
                <a:t>Máx.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97" grpId="0" animBg="1"/>
      <p:bldP spid="287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359025" y="220663"/>
            <a:ext cx="43978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classes A, B e AB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52426" y="1162050"/>
            <a:ext cx="83724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A 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polarizados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operar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perto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do ________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da 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reta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carga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356350" y="1146175"/>
            <a:ext cx="79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centro</a:t>
            </a:r>
            <a:endParaRPr kumimoji="0"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61950" y="2101850"/>
            <a:ext cx="68069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B 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possuem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seus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pontos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Q no ______________.</a:t>
            </a:r>
            <a:endParaRPr kumimoji="0"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400675" y="2070100"/>
            <a:ext cx="1575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ponto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corte</a:t>
            </a:r>
            <a:endParaRPr kumimoji="0"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61950" y="2997200"/>
            <a:ext cx="4924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O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ângulo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condução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B 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é ______.</a:t>
            </a:r>
            <a:endParaRPr kumimoji="0"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324350" y="2994025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180</a:t>
            </a:r>
            <a:r>
              <a:rPr kumimoji="0" lang="en-US" sz="1800" baseline="40000" dirty="0">
                <a:solidFill>
                  <a:srgbClr val="FF0000"/>
                </a:solidFill>
                <a:latin typeface="Calibri" pitchFamily="34" charset="0"/>
              </a:rPr>
              <a:t>o</a:t>
            </a:r>
            <a:endParaRPr kumimoji="0"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77825" y="3927475"/>
            <a:ext cx="8511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Para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reduzir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distorção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dois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transistores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posicionados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__________.</a:t>
            </a:r>
            <a:endParaRPr kumimoji="0"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7254875" y="3886200"/>
            <a:ext cx="104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i="1" dirty="0">
                <a:solidFill>
                  <a:srgbClr val="FF0000"/>
                </a:solidFill>
                <a:latin typeface="Calibri" pitchFamily="34" charset="0"/>
              </a:rPr>
              <a:t>push-pull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87350" y="4797425"/>
            <a:ext cx="6746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AB é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solução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distorção</a:t>
            </a:r>
            <a:r>
              <a:rPr kumimoji="0"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_____________.</a:t>
            </a:r>
            <a:endParaRPr kumimoji="0"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645025" y="4784725"/>
            <a:ext cx="1298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cruzamento</a:t>
            </a:r>
            <a:endParaRPr kumimoji="0"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2750" y="34925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08050" y="34925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16050" y="34925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924050" y="34798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463800" y="34956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892425" y="34925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435350" y="34925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930650" y="34925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435475" y="34798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946650" y="34925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175" y="2816225"/>
            <a:ext cx="627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0.2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6350" y="2371725"/>
            <a:ext cx="627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0.4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350" y="1962150"/>
            <a:ext cx="627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0.6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6350" y="1536700"/>
            <a:ext cx="627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0.8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175" y="1089025"/>
            <a:ext cx="627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1.0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0" y="660400"/>
            <a:ext cx="627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1.2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0" y="206375"/>
            <a:ext cx="627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1.4</a:t>
            </a:r>
          </a:p>
        </p:txBody>
      </p:sp>
      <p:sp>
        <p:nvSpPr>
          <p:cNvPr id="19475" name="Freeform 19"/>
          <p:cNvSpPr>
            <a:spLocks noChangeArrowheads="1"/>
          </p:cNvSpPr>
          <p:nvPr/>
        </p:nvSpPr>
        <p:spPr bwMode="auto">
          <a:xfrm>
            <a:off x="600075" y="2778125"/>
            <a:ext cx="5092700" cy="739775"/>
          </a:xfrm>
          <a:custGeom>
            <a:avLst/>
            <a:gdLst>
              <a:gd name="T0" fmla="*/ 2147483647 w 3208"/>
              <a:gd name="T1" fmla="*/ 2147483647 h 467"/>
              <a:gd name="T2" fmla="*/ 2147483647 w 3208"/>
              <a:gd name="T3" fmla="*/ 2147483647 h 467"/>
              <a:gd name="T4" fmla="*/ 2147483647 w 3208"/>
              <a:gd name="T5" fmla="*/ 2147483647 h 467"/>
              <a:gd name="T6" fmla="*/ 2147483647 w 3208"/>
              <a:gd name="T7" fmla="*/ 2147483647 h 467"/>
              <a:gd name="T8" fmla="*/ 2147483647 w 3208"/>
              <a:gd name="T9" fmla="*/ 0 h 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8"/>
              <a:gd name="T16" fmla="*/ 0 h 467"/>
              <a:gd name="T17" fmla="*/ 3208 w 3208"/>
              <a:gd name="T18" fmla="*/ 467 h 4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8" h="467">
                <a:moveTo>
                  <a:pt x="5" y="467"/>
                </a:moveTo>
                <a:cubicBezTo>
                  <a:pt x="7" y="451"/>
                  <a:pt x="0" y="432"/>
                  <a:pt x="27" y="368"/>
                </a:cubicBezTo>
                <a:cubicBezTo>
                  <a:pt x="54" y="304"/>
                  <a:pt x="47" y="141"/>
                  <a:pt x="167" y="83"/>
                </a:cubicBezTo>
                <a:cubicBezTo>
                  <a:pt x="287" y="25"/>
                  <a:pt x="239" y="35"/>
                  <a:pt x="746" y="21"/>
                </a:cubicBezTo>
                <a:cubicBezTo>
                  <a:pt x="1253" y="7"/>
                  <a:pt x="2695" y="4"/>
                  <a:pt x="3208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584200" y="3498850"/>
            <a:ext cx="51054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7" name="Freeform 21"/>
          <p:cNvSpPr>
            <a:spLocks noChangeArrowheads="1"/>
          </p:cNvSpPr>
          <p:nvPr/>
        </p:nvSpPr>
        <p:spPr bwMode="auto">
          <a:xfrm>
            <a:off x="584200" y="333375"/>
            <a:ext cx="5121275" cy="3121025"/>
          </a:xfrm>
          <a:custGeom>
            <a:avLst/>
            <a:gdLst>
              <a:gd name="T0" fmla="*/ 0 w 3227"/>
              <a:gd name="T1" fmla="*/ 2147483647 h 1966"/>
              <a:gd name="T2" fmla="*/ 2147483647 w 3227"/>
              <a:gd name="T3" fmla="*/ 2147483647 h 1966"/>
              <a:gd name="T4" fmla="*/ 2147483647 w 3227"/>
              <a:gd name="T5" fmla="*/ 2147483647 h 1966"/>
              <a:gd name="T6" fmla="*/ 2147483647 w 3227"/>
              <a:gd name="T7" fmla="*/ 2147483647 h 1966"/>
              <a:gd name="T8" fmla="*/ 2147483647 w 3227"/>
              <a:gd name="T9" fmla="*/ 0 h 19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7"/>
              <a:gd name="T16" fmla="*/ 0 h 1966"/>
              <a:gd name="T17" fmla="*/ 3227 w 3227"/>
              <a:gd name="T18" fmla="*/ 1966 h 19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7" h="1966">
                <a:moveTo>
                  <a:pt x="0" y="1966"/>
                </a:moveTo>
                <a:cubicBezTo>
                  <a:pt x="14" y="1706"/>
                  <a:pt x="46" y="713"/>
                  <a:pt x="82" y="404"/>
                </a:cubicBezTo>
                <a:cubicBezTo>
                  <a:pt x="118" y="95"/>
                  <a:pt x="88" y="169"/>
                  <a:pt x="217" y="114"/>
                </a:cubicBezTo>
                <a:cubicBezTo>
                  <a:pt x="346" y="59"/>
                  <a:pt x="356" y="92"/>
                  <a:pt x="858" y="73"/>
                </a:cubicBezTo>
                <a:cubicBezTo>
                  <a:pt x="1360" y="54"/>
                  <a:pt x="2734" y="15"/>
                  <a:pt x="3227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565150" y="476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571500" y="508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574675" y="4826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574675" y="9175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74675" y="13525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574675" y="17843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574675" y="221932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574675" y="26543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574675" y="30892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574675" y="35242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1076325" y="6350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1597025" y="539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2114550" y="603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2635250" y="57150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3162300" y="539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3673475" y="539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4200525" y="57150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4702175" y="5715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>
            <a:off x="5207000" y="5715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5695950" y="476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8" name="Freeform 42"/>
          <p:cNvSpPr>
            <a:spLocks noChangeArrowheads="1"/>
          </p:cNvSpPr>
          <p:nvPr/>
        </p:nvSpPr>
        <p:spPr bwMode="auto">
          <a:xfrm>
            <a:off x="590550" y="898525"/>
            <a:ext cx="5092700" cy="2571750"/>
          </a:xfrm>
          <a:custGeom>
            <a:avLst/>
            <a:gdLst>
              <a:gd name="T0" fmla="*/ 0 w 3209"/>
              <a:gd name="T1" fmla="*/ 2147483647 h 1621"/>
              <a:gd name="T2" fmla="*/ 2147483647 w 3209"/>
              <a:gd name="T3" fmla="*/ 2147483647 h 1621"/>
              <a:gd name="T4" fmla="*/ 2147483647 w 3209"/>
              <a:gd name="T5" fmla="*/ 2147483647 h 1621"/>
              <a:gd name="T6" fmla="*/ 2147483647 w 3209"/>
              <a:gd name="T7" fmla="*/ 2147483647 h 1621"/>
              <a:gd name="T8" fmla="*/ 2147483647 w 3209"/>
              <a:gd name="T9" fmla="*/ 0 h 16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9"/>
              <a:gd name="T16" fmla="*/ 0 h 1621"/>
              <a:gd name="T17" fmla="*/ 3209 w 3209"/>
              <a:gd name="T18" fmla="*/ 1621 h 16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9" h="1621">
                <a:moveTo>
                  <a:pt x="0" y="1621"/>
                </a:moveTo>
                <a:cubicBezTo>
                  <a:pt x="11" y="1416"/>
                  <a:pt x="31" y="655"/>
                  <a:pt x="64" y="404"/>
                </a:cubicBezTo>
                <a:cubicBezTo>
                  <a:pt x="97" y="153"/>
                  <a:pt x="70" y="169"/>
                  <a:pt x="199" y="114"/>
                </a:cubicBezTo>
                <a:cubicBezTo>
                  <a:pt x="328" y="59"/>
                  <a:pt x="338" y="92"/>
                  <a:pt x="840" y="73"/>
                </a:cubicBezTo>
                <a:cubicBezTo>
                  <a:pt x="1342" y="54"/>
                  <a:pt x="2716" y="15"/>
                  <a:pt x="3209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9" name="Freeform 43"/>
          <p:cNvSpPr>
            <a:spLocks noChangeArrowheads="1"/>
          </p:cNvSpPr>
          <p:nvPr/>
        </p:nvSpPr>
        <p:spPr bwMode="auto">
          <a:xfrm>
            <a:off x="590550" y="1482725"/>
            <a:ext cx="5114925" cy="1987550"/>
          </a:xfrm>
          <a:custGeom>
            <a:avLst/>
            <a:gdLst>
              <a:gd name="T0" fmla="*/ 0 w 3223"/>
              <a:gd name="T1" fmla="*/ 2147483647 h 1253"/>
              <a:gd name="T2" fmla="*/ 2147483647 w 3223"/>
              <a:gd name="T3" fmla="*/ 2147483647 h 1253"/>
              <a:gd name="T4" fmla="*/ 2147483647 w 3223"/>
              <a:gd name="T5" fmla="*/ 2147483647 h 1253"/>
              <a:gd name="T6" fmla="*/ 2147483647 w 3223"/>
              <a:gd name="T7" fmla="*/ 2147483647 h 1253"/>
              <a:gd name="T8" fmla="*/ 2147483647 w 3223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3"/>
              <a:gd name="T16" fmla="*/ 0 h 1253"/>
              <a:gd name="T17" fmla="*/ 3223 w 3223"/>
              <a:gd name="T18" fmla="*/ 1253 h 1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3" h="1253">
                <a:moveTo>
                  <a:pt x="0" y="1253"/>
                </a:moveTo>
                <a:cubicBezTo>
                  <a:pt x="7" y="1113"/>
                  <a:pt x="19" y="600"/>
                  <a:pt x="50" y="412"/>
                </a:cubicBezTo>
                <a:cubicBezTo>
                  <a:pt x="81" y="224"/>
                  <a:pt x="56" y="177"/>
                  <a:pt x="185" y="122"/>
                </a:cubicBezTo>
                <a:cubicBezTo>
                  <a:pt x="314" y="67"/>
                  <a:pt x="320" y="101"/>
                  <a:pt x="826" y="81"/>
                </a:cubicBezTo>
                <a:cubicBezTo>
                  <a:pt x="1332" y="61"/>
                  <a:pt x="2724" y="17"/>
                  <a:pt x="3223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500" name="Freeform 44"/>
          <p:cNvSpPr>
            <a:spLocks noChangeArrowheads="1"/>
          </p:cNvSpPr>
          <p:nvPr/>
        </p:nvSpPr>
        <p:spPr bwMode="auto">
          <a:xfrm>
            <a:off x="590550" y="2105025"/>
            <a:ext cx="5102225" cy="1381125"/>
          </a:xfrm>
          <a:custGeom>
            <a:avLst/>
            <a:gdLst>
              <a:gd name="T0" fmla="*/ 0 w 3214"/>
              <a:gd name="T1" fmla="*/ 2147483647 h 870"/>
              <a:gd name="T2" fmla="*/ 2147483647 w 3214"/>
              <a:gd name="T3" fmla="*/ 2147483647 h 870"/>
              <a:gd name="T4" fmla="*/ 2147483647 w 3214"/>
              <a:gd name="T5" fmla="*/ 2147483647 h 870"/>
              <a:gd name="T6" fmla="*/ 2147483647 w 3214"/>
              <a:gd name="T7" fmla="*/ 2147483647 h 870"/>
              <a:gd name="T8" fmla="*/ 2147483647 w 3214"/>
              <a:gd name="T9" fmla="*/ 0 h 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4"/>
              <a:gd name="T16" fmla="*/ 0 h 870"/>
              <a:gd name="T17" fmla="*/ 3214 w 3214"/>
              <a:gd name="T18" fmla="*/ 870 h 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4" h="870">
                <a:moveTo>
                  <a:pt x="0" y="870"/>
                </a:moveTo>
                <a:cubicBezTo>
                  <a:pt x="6" y="789"/>
                  <a:pt x="17" y="514"/>
                  <a:pt x="47" y="385"/>
                </a:cubicBezTo>
                <a:cubicBezTo>
                  <a:pt x="77" y="256"/>
                  <a:pt x="53" y="150"/>
                  <a:pt x="182" y="95"/>
                </a:cubicBezTo>
                <a:cubicBezTo>
                  <a:pt x="311" y="40"/>
                  <a:pt x="318" y="70"/>
                  <a:pt x="823" y="54"/>
                </a:cubicBezTo>
                <a:cubicBezTo>
                  <a:pt x="1328" y="38"/>
                  <a:pt x="2716" y="11"/>
                  <a:pt x="3214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561975" y="241300"/>
            <a:ext cx="4664075" cy="327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66" name="AutoShape 46"/>
          <p:cNvSpPr>
            <a:spLocks noChangeArrowheads="1"/>
          </p:cNvSpPr>
          <p:nvPr/>
        </p:nvSpPr>
        <p:spPr bwMode="auto">
          <a:xfrm rot="-3307807">
            <a:off x="2503488" y="965200"/>
            <a:ext cx="1804987" cy="246063"/>
          </a:xfrm>
          <a:prstGeom prst="leftArrow">
            <a:avLst>
              <a:gd name="adj1" fmla="val 49676"/>
              <a:gd name="adj2" fmla="val 18321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7" name="AutoShape 47"/>
          <p:cNvSpPr>
            <a:spLocks noChangeArrowheads="1"/>
          </p:cNvSpPr>
          <p:nvPr/>
        </p:nvSpPr>
        <p:spPr bwMode="auto">
          <a:xfrm rot="-3307807">
            <a:off x="4811712" y="2544763"/>
            <a:ext cx="1960563" cy="268288"/>
          </a:xfrm>
          <a:prstGeom prst="leftArrow">
            <a:avLst>
              <a:gd name="adj1" fmla="val 50296"/>
              <a:gd name="adj2" fmla="val 18282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8" name="AutoShape 48"/>
          <p:cNvSpPr>
            <a:spLocks noChangeArrowheads="1"/>
          </p:cNvSpPr>
          <p:nvPr/>
        </p:nvSpPr>
        <p:spPr bwMode="auto">
          <a:xfrm rot="-3307807">
            <a:off x="4456112" y="2303463"/>
            <a:ext cx="1960563" cy="268288"/>
          </a:xfrm>
          <a:prstGeom prst="leftArrow">
            <a:avLst>
              <a:gd name="adj1" fmla="val 50296"/>
              <a:gd name="adj2" fmla="val 18282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9" name="AutoShape 49"/>
          <p:cNvSpPr>
            <a:spLocks noChangeArrowheads="1"/>
          </p:cNvSpPr>
          <p:nvPr/>
        </p:nvSpPr>
        <p:spPr bwMode="auto">
          <a:xfrm rot="-3307807">
            <a:off x="6935788" y="4022725"/>
            <a:ext cx="1960562" cy="268288"/>
          </a:xfrm>
          <a:prstGeom prst="leftArrow">
            <a:avLst>
              <a:gd name="adj1" fmla="val 50296"/>
              <a:gd name="adj2" fmla="val 18282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5254625" y="3530600"/>
            <a:ext cx="3070225" cy="213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3829050" y="-63500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6254750" y="1460500"/>
            <a:ext cx="41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8324850" y="2933700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5715000" y="1143000"/>
            <a:ext cx="676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AB</a:t>
            </a: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665163" y="4137025"/>
            <a:ext cx="46974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dirty="0">
                <a:latin typeface="Calibri" pitchFamily="34" charset="0"/>
              </a:rPr>
              <a:t>A </a:t>
            </a:r>
            <a:r>
              <a:rPr kumimoji="0" lang="en-US" dirty="0" err="1">
                <a:latin typeface="Calibri" pitchFamily="34" charset="0"/>
              </a:rPr>
              <a:t>classe</a:t>
            </a:r>
            <a:r>
              <a:rPr kumimoji="0" lang="en-US" dirty="0">
                <a:latin typeface="Calibri" pitchFamily="34" charset="0"/>
              </a:rPr>
              <a:t> de um </a:t>
            </a:r>
            <a:r>
              <a:rPr kumimoji="0" lang="en-US" dirty="0" err="1">
                <a:latin typeface="Calibri" pitchFamily="34" charset="0"/>
              </a:rPr>
              <a:t>amplificador</a:t>
            </a:r>
            <a:endParaRPr kumimoji="0" lang="en-US" dirty="0">
              <a:latin typeface="Calibri" pitchFamily="34" charset="0"/>
            </a:endParaRPr>
          </a:p>
          <a:p>
            <a:pPr algn="ctr"/>
            <a:r>
              <a:rPr kumimoji="0" lang="en-US" dirty="0">
                <a:latin typeface="Calibri" pitchFamily="34" charset="0"/>
              </a:rPr>
              <a:t>é </a:t>
            </a:r>
            <a:r>
              <a:rPr kumimoji="0" lang="en-US" dirty="0" err="1">
                <a:latin typeface="Calibri" pitchFamily="34" charset="0"/>
              </a:rPr>
              <a:t>determinada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pela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polarização</a:t>
            </a:r>
            <a:endParaRPr kumimoji="0" lang="en-US" dirty="0">
              <a:latin typeface="Calibri" pitchFamily="34" charset="0"/>
            </a:endParaRPr>
          </a:p>
          <a:p>
            <a:pPr algn="ctr"/>
            <a:r>
              <a:rPr kumimoji="0" lang="en-US" dirty="0" err="1">
                <a:latin typeface="Calibri" pitchFamily="34" charset="0"/>
              </a:rPr>
              <a:t>que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estabelece</a:t>
            </a:r>
            <a:r>
              <a:rPr kumimoji="0" lang="en-US" dirty="0">
                <a:latin typeface="Calibri" pitchFamily="34" charset="0"/>
              </a:rPr>
              <a:t> o </a:t>
            </a:r>
            <a:r>
              <a:rPr kumimoji="0" lang="en-US" dirty="0" err="1">
                <a:latin typeface="Calibri" pitchFamily="34" charset="0"/>
              </a:rPr>
              <a:t>ponto</a:t>
            </a:r>
            <a:r>
              <a:rPr kumimoji="0" lang="en-US" dirty="0">
                <a:latin typeface="Calibri" pitchFamily="34" charset="0"/>
              </a:rPr>
              <a:t> Q.</a:t>
            </a:r>
          </a:p>
        </p:txBody>
      </p:sp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1414463" y="5473700"/>
            <a:ext cx="5470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A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classe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C é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estabelecida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pela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polarização</a:t>
            </a:r>
            <a:endParaRPr kumimoji="0" lang="en-US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reversa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da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junção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do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emissor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-base.</a:t>
            </a:r>
          </a:p>
        </p:txBody>
      </p:sp>
      <p:sp>
        <p:nvSpPr>
          <p:cNvPr id="30777" name="Oval 57"/>
          <p:cNvSpPr>
            <a:spLocks noChangeArrowheads="1"/>
          </p:cNvSpPr>
          <p:nvPr/>
        </p:nvSpPr>
        <p:spPr bwMode="auto">
          <a:xfrm>
            <a:off x="2803525" y="1803400"/>
            <a:ext cx="1238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8" name="Oval 58"/>
          <p:cNvSpPr>
            <a:spLocks noChangeArrowheads="1"/>
          </p:cNvSpPr>
          <p:nvPr/>
        </p:nvSpPr>
        <p:spPr bwMode="auto">
          <a:xfrm>
            <a:off x="4803775" y="3203575"/>
            <a:ext cx="1238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9" name="Oval 59"/>
          <p:cNvSpPr>
            <a:spLocks noChangeArrowheads="1"/>
          </p:cNvSpPr>
          <p:nvPr/>
        </p:nvSpPr>
        <p:spPr bwMode="auto">
          <a:xfrm>
            <a:off x="5143500" y="3435350"/>
            <a:ext cx="1238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7277100" y="4933950"/>
            <a:ext cx="1238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3" presetClass="entr" presetSubtype="3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3" presetClass="entr" presetSubtype="3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6" grpId="0" animBg="1"/>
      <p:bldP spid="30767" grpId="0" animBg="1"/>
      <p:bldP spid="30768" grpId="0" animBg="1"/>
      <p:bldP spid="30769" grpId="0" animBg="1"/>
      <p:bldP spid="30777" grpId="0" animBg="1"/>
      <p:bldP spid="30778" grpId="0" animBg="1"/>
      <p:bldP spid="30779" grpId="0" animBg="1"/>
      <p:bldP spid="307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4445" y="1906580"/>
            <a:ext cx="7048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Capítulo 8</a:t>
            </a:r>
          </a:p>
          <a:p>
            <a:pPr algn="ctr"/>
            <a:r>
              <a:rPr lang="pt-BR" sz="4000" dirty="0" smtClean="0">
                <a:solidFill>
                  <a:srgbClr val="FF0000"/>
                </a:solidFill>
                <a:latin typeface="Calibri" pitchFamily="34" charset="0"/>
              </a:rPr>
              <a:t>Amplificadores de grandes sinais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333375"/>
            <a:ext cx="7772400" cy="1143000"/>
          </a:xfrm>
          <a:noFill/>
        </p:spPr>
        <p:txBody>
          <a:bodyPr/>
          <a:lstStyle/>
          <a:p>
            <a:r>
              <a:rPr kumimoji="0" sz="3200" b="1">
                <a:solidFill>
                  <a:srgbClr val="FF0000"/>
                </a:solidFill>
                <a:latin typeface="Calibri" pitchFamily="34" charset="0"/>
              </a:rPr>
              <a:t>Ângulos de condução &amp; eficiências teóricas máximas:</a:t>
            </a:r>
            <a:endParaRPr kumimoji="0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 A     = 360</a:t>
            </a:r>
            <a:r>
              <a:rPr kumimoji="0" sz="2000" baseline="50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 			     </a:t>
            </a:r>
            <a:r>
              <a: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50 %*</a:t>
            </a:r>
            <a:endParaRPr kumimoji="0" sz="2000" baseline="5000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r>
              <a: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 B     = 180</a:t>
            </a:r>
            <a:r>
              <a:rPr kumimoji="0" sz="2000" baseline="50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			 </a:t>
            </a:r>
            <a:r>
              <a: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78,5 %</a:t>
            </a:r>
            <a:endParaRPr kumimoji="0" sz="2000" baseline="5000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r>
              <a: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 AB  @ 200</a:t>
            </a:r>
            <a:r>
              <a:rPr kumimoji="0" sz="2000" baseline="50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	           </a:t>
            </a:r>
            <a:r>
              <a: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(entre A &amp; B)</a:t>
            </a:r>
            <a:endParaRPr kumimoji="0" sz="2000" baseline="5000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r>
              <a: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 C       @ 90</a:t>
            </a:r>
            <a:r>
              <a:rPr kumimoji="0" sz="2000" baseline="50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			  </a:t>
            </a:r>
            <a:r>
              <a: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100 %</a:t>
            </a:r>
          </a:p>
          <a:p>
            <a:pPr>
              <a:buFontTx/>
              <a:buNone/>
            </a:pPr>
            <a:endParaRPr kumimoji="0" sz="200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* Amplificadores classe A são raramente conduzidos à saída máxima e tipicamente proporciona muito menos eficiência.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4152900" y="3648075"/>
            <a:ext cx="565150" cy="565150"/>
            <a:chOff x="2616" y="2166"/>
            <a:chExt cx="356" cy="356"/>
          </a:xfrm>
        </p:grpSpPr>
        <p:sp>
          <p:nvSpPr>
            <p:cNvPr id="21593" name="Line 3"/>
            <p:cNvSpPr>
              <a:spLocks noChangeShapeType="1"/>
            </p:cNvSpPr>
            <p:nvPr/>
          </p:nvSpPr>
          <p:spPr bwMode="auto">
            <a:xfrm>
              <a:off x="2616" y="216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94" name="AutoShape 4"/>
            <p:cNvSpPr>
              <a:spLocks noChangeArrowheads="1"/>
            </p:cNvSpPr>
            <p:nvPr/>
          </p:nvSpPr>
          <p:spPr bwMode="auto">
            <a:xfrm rot="5480873" flipH="1" flipV="1">
              <a:off x="2620" y="2169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1507" name="Line 5"/>
          <p:cNvSpPr>
            <a:spLocks noChangeShapeType="1"/>
          </p:cNvSpPr>
          <p:nvPr/>
        </p:nvSpPr>
        <p:spPr bwMode="auto">
          <a:xfrm flipH="1">
            <a:off x="2670175" y="3482975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 flipV="1">
            <a:off x="4140200" y="273367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H="1">
            <a:off x="4140200" y="317182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10" name="Oval 8"/>
          <p:cNvSpPr>
            <a:spLocks noChangeArrowheads="1"/>
          </p:cNvSpPr>
          <p:nvPr/>
        </p:nvSpPr>
        <p:spPr bwMode="auto">
          <a:xfrm>
            <a:off x="3787775" y="30099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524375" y="2708275"/>
            <a:ext cx="402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3362325" y="3390900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4562475" y="3676650"/>
            <a:ext cx="385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E</a:t>
            </a:r>
          </a:p>
        </p:txBody>
      </p:sp>
      <p:grpSp>
        <p:nvGrpSpPr>
          <p:cNvPr id="21514" name="Group 12"/>
          <p:cNvGrpSpPr>
            <a:grpSpLocks/>
          </p:cNvGrpSpPr>
          <p:nvPr/>
        </p:nvGrpSpPr>
        <p:grpSpPr bwMode="auto">
          <a:xfrm>
            <a:off x="2870200" y="5610225"/>
            <a:ext cx="762000" cy="304800"/>
            <a:chOff x="1808" y="3402"/>
            <a:chExt cx="480" cy="192"/>
          </a:xfrm>
        </p:grpSpPr>
        <p:sp>
          <p:nvSpPr>
            <p:cNvPr id="21590" name="Line 13"/>
            <p:cNvSpPr>
              <a:spLocks noChangeShapeType="1"/>
            </p:cNvSpPr>
            <p:nvPr/>
          </p:nvSpPr>
          <p:spPr bwMode="auto">
            <a:xfrm>
              <a:off x="1808" y="340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91" name="Line 14"/>
            <p:cNvSpPr>
              <a:spLocks noChangeShapeType="1"/>
            </p:cNvSpPr>
            <p:nvPr/>
          </p:nvSpPr>
          <p:spPr bwMode="auto">
            <a:xfrm>
              <a:off x="1904" y="349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92" name="Line 15"/>
            <p:cNvSpPr>
              <a:spLocks noChangeShapeType="1"/>
            </p:cNvSpPr>
            <p:nvPr/>
          </p:nvSpPr>
          <p:spPr bwMode="auto">
            <a:xfrm>
              <a:off x="2000" y="359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1515" name="Text Box 16"/>
          <p:cNvSpPr txBox="1">
            <a:spLocks noChangeArrowheads="1"/>
          </p:cNvSpPr>
          <p:nvPr/>
        </p:nvSpPr>
        <p:spPr bwMode="auto">
          <a:xfrm>
            <a:off x="4781550" y="850900"/>
            <a:ext cx="7086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 dirty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3200" b="1" baseline="-25000" dirty="0">
                <a:solidFill>
                  <a:srgbClr val="FF0000"/>
                </a:solidFill>
                <a:latin typeface="Calibri" pitchFamily="34" charset="0"/>
              </a:rPr>
              <a:t>CC</a:t>
            </a:r>
            <a:endParaRPr kumimoji="0" 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516" name="Line 17"/>
          <p:cNvSpPr>
            <a:spLocks noChangeShapeType="1"/>
          </p:cNvSpPr>
          <p:nvPr/>
        </p:nvSpPr>
        <p:spPr bwMode="auto">
          <a:xfrm>
            <a:off x="4695825" y="25273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1517" name="Group 18"/>
          <p:cNvGrpSpPr>
            <a:grpSpLocks/>
          </p:cNvGrpSpPr>
          <p:nvPr/>
        </p:nvGrpSpPr>
        <p:grpSpPr bwMode="auto">
          <a:xfrm>
            <a:off x="3133725" y="3844925"/>
            <a:ext cx="247650" cy="654050"/>
            <a:chOff x="1974" y="2290"/>
            <a:chExt cx="156" cy="412"/>
          </a:xfrm>
        </p:grpSpPr>
        <p:sp>
          <p:nvSpPr>
            <p:cNvPr id="21583" name="Line 19"/>
            <p:cNvSpPr>
              <a:spLocks noChangeShapeType="1"/>
            </p:cNvSpPr>
            <p:nvPr/>
          </p:nvSpPr>
          <p:spPr bwMode="auto">
            <a:xfrm flipH="1" flipV="1">
              <a:off x="1978" y="233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84" name="Line 20"/>
            <p:cNvSpPr>
              <a:spLocks noChangeShapeType="1"/>
            </p:cNvSpPr>
            <p:nvPr/>
          </p:nvSpPr>
          <p:spPr bwMode="auto">
            <a:xfrm flipH="1" flipV="1">
              <a:off x="1976" y="246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85" name="Line 21"/>
            <p:cNvSpPr>
              <a:spLocks noChangeShapeType="1"/>
            </p:cNvSpPr>
            <p:nvPr/>
          </p:nvSpPr>
          <p:spPr bwMode="auto">
            <a:xfrm flipH="1" flipV="1">
              <a:off x="1974" y="259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86" name="Line 22"/>
            <p:cNvSpPr>
              <a:spLocks noChangeShapeType="1"/>
            </p:cNvSpPr>
            <p:nvPr/>
          </p:nvSpPr>
          <p:spPr bwMode="auto">
            <a:xfrm flipV="1">
              <a:off x="1974" y="253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87" name="Line 23"/>
            <p:cNvSpPr>
              <a:spLocks noChangeShapeType="1"/>
            </p:cNvSpPr>
            <p:nvPr/>
          </p:nvSpPr>
          <p:spPr bwMode="auto">
            <a:xfrm flipV="1">
              <a:off x="1978" y="239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88" name="Line 24"/>
            <p:cNvSpPr>
              <a:spLocks noChangeShapeType="1"/>
            </p:cNvSpPr>
            <p:nvPr/>
          </p:nvSpPr>
          <p:spPr bwMode="auto">
            <a:xfrm flipV="1">
              <a:off x="1980" y="229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89" name="Line 25"/>
            <p:cNvSpPr>
              <a:spLocks noChangeShapeType="1"/>
            </p:cNvSpPr>
            <p:nvPr/>
          </p:nvSpPr>
          <p:spPr bwMode="auto">
            <a:xfrm flipV="1">
              <a:off x="2052" y="2671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1518" name="Text Box 26"/>
          <p:cNvSpPr txBox="1">
            <a:spLocks noChangeArrowheads="1"/>
          </p:cNvSpPr>
          <p:nvPr/>
        </p:nvSpPr>
        <p:spPr bwMode="auto">
          <a:xfrm>
            <a:off x="3403600" y="3924300"/>
            <a:ext cx="6319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B </a:t>
            </a:r>
            <a:endParaRPr kumimoji="0" 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519" name="Line 27"/>
          <p:cNvSpPr>
            <a:spLocks noChangeShapeType="1"/>
          </p:cNvSpPr>
          <p:nvPr/>
        </p:nvSpPr>
        <p:spPr bwMode="auto">
          <a:xfrm>
            <a:off x="2644775" y="3225800"/>
            <a:ext cx="0" cy="48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20" name="Freeform 28"/>
          <p:cNvSpPr>
            <a:spLocks noChangeArrowheads="1"/>
          </p:cNvSpPr>
          <p:nvPr/>
        </p:nvSpPr>
        <p:spPr bwMode="auto">
          <a:xfrm>
            <a:off x="2470150" y="3225800"/>
            <a:ext cx="85725" cy="466725"/>
          </a:xfrm>
          <a:custGeom>
            <a:avLst/>
            <a:gdLst>
              <a:gd name="T0" fmla="*/ 0 w 97"/>
              <a:gd name="T1" fmla="*/ 0 h 455"/>
              <a:gd name="T2" fmla="*/ 2147483647 w 97"/>
              <a:gd name="T3" fmla="*/ 2147483647 h 455"/>
              <a:gd name="T4" fmla="*/ 2147483647 w 97"/>
              <a:gd name="T5" fmla="*/ 2147483647 h 455"/>
              <a:gd name="T6" fmla="*/ 2147483647 w 97"/>
              <a:gd name="T7" fmla="*/ 2147483647 h 45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455"/>
              <a:gd name="T14" fmla="*/ 97 w 97"/>
              <a:gd name="T15" fmla="*/ 455 h 4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455">
                <a:moveTo>
                  <a:pt x="0" y="0"/>
                </a:moveTo>
                <a:cubicBezTo>
                  <a:pt x="14" y="21"/>
                  <a:pt x="69" y="79"/>
                  <a:pt x="83" y="134"/>
                </a:cubicBezTo>
                <a:cubicBezTo>
                  <a:pt x="97" y="189"/>
                  <a:pt x="95" y="278"/>
                  <a:pt x="83" y="331"/>
                </a:cubicBezTo>
                <a:cubicBezTo>
                  <a:pt x="71" y="384"/>
                  <a:pt x="26" y="429"/>
                  <a:pt x="11" y="45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21" name="Line 29"/>
          <p:cNvSpPr>
            <a:spLocks noChangeShapeType="1"/>
          </p:cNvSpPr>
          <p:nvPr/>
        </p:nvSpPr>
        <p:spPr bwMode="auto">
          <a:xfrm flipH="1">
            <a:off x="1771650" y="3476625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22" name="Text Box 30"/>
          <p:cNvSpPr txBox="1">
            <a:spLocks noChangeArrowheads="1"/>
          </p:cNvSpPr>
          <p:nvPr/>
        </p:nvSpPr>
        <p:spPr bwMode="auto">
          <a:xfrm>
            <a:off x="2292350" y="3619500"/>
            <a:ext cx="546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C</a:t>
            </a:r>
            <a:endParaRPr kumimoji="0" 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1523" name="Group 31"/>
          <p:cNvGrpSpPr>
            <a:grpSpLocks/>
          </p:cNvGrpSpPr>
          <p:nvPr/>
        </p:nvGrpSpPr>
        <p:grpSpPr bwMode="auto">
          <a:xfrm>
            <a:off x="1403350" y="4460875"/>
            <a:ext cx="762000" cy="304800"/>
            <a:chOff x="884" y="2678"/>
            <a:chExt cx="480" cy="192"/>
          </a:xfrm>
        </p:grpSpPr>
        <p:sp>
          <p:nvSpPr>
            <p:cNvPr id="21580" name="Line 32"/>
            <p:cNvSpPr>
              <a:spLocks noChangeShapeType="1"/>
            </p:cNvSpPr>
            <p:nvPr/>
          </p:nvSpPr>
          <p:spPr bwMode="auto">
            <a:xfrm>
              <a:off x="884" y="267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81" name="Line 33"/>
            <p:cNvSpPr>
              <a:spLocks noChangeShapeType="1"/>
            </p:cNvSpPr>
            <p:nvPr/>
          </p:nvSpPr>
          <p:spPr bwMode="auto">
            <a:xfrm>
              <a:off x="980" y="277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82" name="Line 34"/>
            <p:cNvSpPr>
              <a:spLocks noChangeShapeType="1"/>
            </p:cNvSpPr>
            <p:nvPr/>
          </p:nvSpPr>
          <p:spPr bwMode="auto">
            <a:xfrm>
              <a:off x="1076" y="287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1524" name="Group 35"/>
          <p:cNvGrpSpPr>
            <a:grpSpLocks/>
          </p:cNvGrpSpPr>
          <p:nvPr/>
        </p:nvGrpSpPr>
        <p:grpSpPr bwMode="auto">
          <a:xfrm>
            <a:off x="1524000" y="3721100"/>
            <a:ext cx="508000" cy="508000"/>
            <a:chOff x="960" y="2212"/>
            <a:chExt cx="320" cy="320"/>
          </a:xfrm>
        </p:grpSpPr>
        <p:sp>
          <p:nvSpPr>
            <p:cNvPr id="21576" name="Oval 36"/>
            <p:cNvSpPr>
              <a:spLocks noChangeArrowheads="1"/>
            </p:cNvSpPr>
            <p:nvPr/>
          </p:nvSpPr>
          <p:spPr bwMode="auto">
            <a:xfrm>
              <a:off x="960" y="2212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21577" name="Group 37"/>
            <p:cNvGrpSpPr>
              <a:grpSpLocks/>
            </p:cNvGrpSpPr>
            <p:nvPr/>
          </p:nvGrpSpPr>
          <p:grpSpPr bwMode="auto">
            <a:xfrm>
              <a:off x="1030" y="2300"/>
              <a:ext cx="186" cy="150"/>
              <a:chOff x="1030" y="2300"/>
              <a:chExt cx="186" cy="150"/>
            </a:xfrm>
          </p:grpSpPr>
          <p:sp>
            <p:nvSpPr>
              <p:cNvPr id="21578" name="Freeform 38"/>
              <p:cNvSpPr>
                <a:spLocks noChangeArrowheads="1"/>
              </p:cNvSpPr>
              <p:nvPr/>
            </p:nvSpPr>
            <p:spPr bwMode="auto">
              <a:xfrm>
                <a:off x="1030" y="2300"/>
                <a:ext cx="92" cy="7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1579" name="Freeform 39"/>
              <p:cNvSpPr>
                <a:spLocks noChangeArrowheads="1"/>
              </p:cNvSpPr>
              <p:nvPr/>
            </p:nvSpPr>
            <p:spPr bwMode="auto">
              <a:xfrm flipV="1">
                <a:off x="1123" y="2376"/>
                <a:ext cx="92" cy="7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21525" name="Line 40"/>
          <p:cNvSpPr>
            <a:spLocks noChangeShapeType="1"/>
          </p:cNvSpPr>
          <p:nvPr/>
        </p:nvSpPr>
        <p:spPr bwMode="auto">
          <a:xfrm flipH="1">
            <a:off x="1771650" y="34607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26" name="Line 41"/>
          <p:cNvSpPr>
            <a:spLocks noChangeShapeType="1"/>
          </p:cNvSpPr>
          <p:nvPr/>
        </p:nvSpPr>
        <p:spPr bwMode="auto">
          <a:xfrm flipH="1">
            <a:off x="1778000" y="42354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1527" name="Group 42"/>
          <p:cNvGrpSpPr>
            <a:grpSpLocks/>
          </p:cNvGrpSpPr>
          <p:nvPr/>
        </p:nvGrpSpPr>
        <p:grpSpPr bwMode="auto">
          <a:xfrm>
            <a:off x="4308475" y="4451350"/>
            <a:ext cx="762000" cy="304800"/>
            <a:chOff x="2714" y="2672"/>
            <a:chExt cx="480" cy="192"/>
          </a:xfrm>
        </p:grpSpPr>
        <p:sp>
          <p:nvSpPr>
            <p:cNvPr id="21573" name="Line 43"/>
            <p:cNvSpPr>
              <a:spLocks noChangeShapeType="1"/>
            </p:cNvSpPr>
            <p:nvPr/>
          </p:nvSpPr>
          <p:spPr bwMode="auto">
            <a:xfrm>
              <a:off x="2714" y="26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74" name="Line 44"/>
            <p:cNvSpPr>
              <a:spLocks noChangeShapeType="1"/>
            </p:cNvSpPr>
            <p:nvPr/>
          </p:nvSpPr>
          <p:spPr bwMode="auto">
            <a:xfrm>
              <a:off x="2810" y="27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75" name="Line 45"/>
            <p:cNvSpPr>
              <a:spLocks noChangeShapeType="1"/>
            </p:cNvSpPr>
            <p:nvPr/>
          </p:nvSpPr>
          <p:spPr bwMode="auto">
            <a:xfrm>
              <a:off x="2906" y="28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1528" name="Line 46"/>
          <p:cNvSpPr>
            <a:spLocks noChangeShapeType="1"/>
          </p:cNvSpPr>
          <p:nvPr/>
        </p:nvSpPr>
        <p:spPr bwMode="auto">
          <a:xfrm>
            <a:off x="4699000" y="42037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29" name="Freeform 47"/>
          <p:cNvSpPr>
            <a:spLocks noChangeArrowheads="1"/>
          </p:cNvSpPr>
          <p:nvPr/>
        </p:nvSpPr>
        <p:spPr bwMode="auto">
          <a:xfrm>
            <a:off x="4892675" y="1495425"/>
            <a:ext cx="190500" cy="250825"/>
          </a:xfrm>
          <a:custGeom>
            <a:avLst/>
            <a:gdLst>
              <a:gd name="T0" fmla="*/ 2147483647 w 121"/>
              <a:gd name="T1" fmla="*/ 0 h 158"/>
              <a:gd name="T2" fmla="*/ 2147483647 w 121"/>
              <a:gd name="T3" fmla="*/ 2147483647 h 158"/>
              <a:gd name="T4" fmla="*/ 2147483647 w 121"/>
              <a:gd name="T5" fmla="*/ 2147483647 h 158"/>
              <a:gd name="T6" fmla="*/ 2147483647 w 121"/>
              <a:gd name="T7" fmla="*/ 2147483647 h 158"/>
              <a:gd name="T8" fmla="*/ 2147483647 w 121"/>
              <a:gd name="T9" fmla="*/ 2147483647 h 158"/>
              <a:gd name="T10" fmla="*/ 2147483647 w 121"/>
              <a:gd name="T11" fmla="*/ 2147483647 h 158"/>
              <a:gd name="T12" fmla="*/ 2147483647 w 121"/>
              <a:gd name="T13" fmla="*/ 2147483647 h 158"/>
              <a:gd name="T14" fmla="*/ 2147483647 w 121"/>
              <a:gd name="T15" fmla="*/ 2147483647 h 158"/>
              <a:gd name="T16" fmla="*/ 2147483647 w 121"/>
              <a:gd name="T17" fmla="*/ 2147483647 h 158"/>
              <a:gd name="T18" fmla="*/ 2147483647 w 121"/>
              <a:gd name="T19" fmla="*/ 2147483647 h 158"/>
              <a:gd name="T20" fmla="*/ 2147483647 w 121"/>
              <a:gd name="T21" fmla="*/ 2147483647 h 158"/>
              <a:gd name="T22" fmla="*/ 2147483647 w 121"/>
              <a:gd name="T23" fmla="*/ 2147483647 h 158"/>
              <a:gd name="T24" fmla="*/ 2147483647 w 121"/>
              <a:gd name="T25" fmla="*/ 2147483647 h 158"/>
              <a:gd name="T26" fmla="*/ 2147483647 w 121"/>
              <a:gd name="T27" fmla="*/ 2147483647 h 158"/>
              <a:gd name="T28" fmla="*/ 2147483647 w 121"/>
              <a:gd name="T29" fmla="*/ 2147483647 h 158"/>
              <a:gd name="T30" fmla="*/ 2147483647 w 121"/>
              <a:gd name="T31" fmla="*/ 2147483647 h 158"/>
              <a:gd name="T32" fmla="*/ 2147483647 w 121"/>
              <a:gd name="T33" fmla="*/ 2147483647 h 158"/>
              <a:gd name="T34" fmla="*/ 2147483647 w 121"/>
              <a:gd name="T35" fmla="*/ 2147483647 h 158"/>
              <a:gd name="T36" fmla="*/ 2147483647 w 121"/>
              <a:gd name="T37" fmla="*/ 2147483647 h 158"/>
              <a:gd name="T38" fmla="*/ 2147483647 w 121"/>
              <a:gd name="T39" fmla="*/ 2147483647 h 158"/>
              <a:gd name="T40" fmla="*/ 2147483647 w 121"/>
              <a:gd name="T41" fmla="*/ 2147483647 h 158"/>
              <a:gd name="T42" fmla="*/ 2147483647 w 121"/>
              <a:gd name="T43" fmla="*/ 2147483647 h 158"/>
              <a:gd name="T44" fmla="*/ 2147483647 w 121"/>
              <a:gd name="T45" fmla="*/ 2147483647 h 158"/>
              <a:gd name="T46" fmla="*/ 2147483647 w 121"/>
              <a:gd name="T47" fmla="*/ 2147483647 h 158"/>
              <a:gd name="T48" fmla="*/ 2147483647 w 121"/>
              <a:gd name="T49" fmla="*/ 2147483647 h 158"/>
              <a:gd name="T50" fmla="*/ 2147483647 w 121"/>
              <a:gd name="T51" fmla="*/ 2147483647 h 158"/>
              <a:gd name="T52" fmla="*/ 2147483647 w 121"/>
              <a:gd name="T53" fmla="*/ 2147483647 h 158"/>
              <a:gd name="T54" fmla="*/ 2147483647 w 121"/>
              <a:gd name="T55" fmla="*/ 2147483647 h 158"/>
              <a:gd name="T56" fmla="*/ 2147483647 w 121"/>
              <a:gd name="T57" fmla="*/ 2147483647 h 158"/>
              <a:gd name="T58" fmla="*/ 2147483647 w 121"/>
              <a:gd name="T59" fmla="*/ 2147483647 h 158"/>
              <a:gd name="T60" fmla="*/ 2147483647 w 121"/>
              <a:gd name="T61" fmla="*/ 2147483647 h 158"/>
              <a:gd name="T62" fmla="*/ 2147483647 w 121"/>
              <a:gd name="T63" fmla="*/ 2147483647 h 158"/>
              <a:gd name="T64" fmla="*/ 2147483647 w 121"/>
              <a:gd name="T65" fmla="*/ 2147483647 h 158"/>
              <a:gd name="T66" fmla="*/ 2147483647 w 121"/>
              <a:gd name="T67" fmla="*/ 2147483647 h 158"/>
              <a:gd name="T68" fmla="*/ 2147483647 w 121"/>
              <a:gd name="T69" fmla="*/ 2147483647 h 158"/>
              <a:gd name="T70" fmla="*/ 2147483647 w 121"/>
              <a:gd name="T71" fmla="*/ 2147483647 h 158"/>
              <a:gd name="T72" fmla="*/ 2147483647 w 121"/>
              <a:gd name="T73" fmla="*/ 2147483647 h 158"/>
              <a:gd name="T74" fmla="*/ 2147483647 w 121"/>
              <a:gd name="T75" fmla="*/ 2147483647 h 158"/>
              <a:gd name="T76" fmla="*/ 2147483647 w 121"/>
              <a:gd name="T77" fmla="*/ 2147483647 h 158"/>
              <a:gd name="T78" fmla="*/ 2147483647 w 121"/>
              <a:gd name="T79" fmla="*/ 2147483647 h 158"/>
              <a:gd name="T80" fmla="*/ 2147483647 w 121"/>
              <a:gd name="T81" fmla="*/ 2147483647 h 158"/>
              <a:gd name="T82" fmla="*/ 2147483647 w 121"/>
              <a:gd name="T83" fmla="*/ 2147483647 h 158"/>
              <a:gd name="T84" fmla="*/ 2147483647 w 121"/>
              <a:gd name="T85" fmla="*/ 2147483647 h 158"/>
              <a:gd name="T86" fmla="*/ 2147483647 w 121"/>
              <a:gd name="T87" fmla="*/ 2147483647 h 158"/>
              <a:gd name="T88" fmla="*/ 0 w 121"/>
              <a:gd name="T89" fmla="*/ 2147483647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30" name="Freeform 48"/>
          <p:cNvSpPr>
            <a:spLocks noChangeArrowheads="1"/>
          </p:cNvSpPr>
          <p:nvPr/>
        </p:nvSpPr>
        <p:spPr bwMode="auto">
          <a:xfrm>
            <a:off x="4879975" y="1749425"/>
            <a:ext cx="190500" cy="250825"/>
          </a:xfrm>
          <a:custGeom>
            <a:avLst/>
            <a:gdLst>
              <a:gd name="T0" fmla="*/ 2147483647 w 121"/>
              <a:gd name="T1" fmla="*/ 0 h 158"/>
              <a:gd name="T2" fmla="*/ 2147483647 w 121"/>
              <a:gd name="T3" fmla="*/ 2147483647 h 158"/>
              <a:gd name="T4" fmla="*/ 2147483647 w 121"/>
              <a:gd name="T5" fmla="*/ 2147483647 h 158"/>
              <a:gd name="T6" fmla="*/ 2147483647 w 121"/>
              <a:gd name="T7" fmla="*/ 2147483647 h 158"/>
              <a:gd name="T8" fmla="*/ 2147483647 w 121"/>
              <a:gd name="T9" fmla="*/ 2147483647 h 158"/>
              <a:gd name="T10" fmla="*/ 2147483647 w 121"/>
              <a:gd name="T11" fmla="*/ 2147483647 h 158"/>
              <a:gd name="T12" fmla="*/ 2147483647 w 121"/>
              <a:gd name="T13" fmla="*/ 2147483647 h 158"/>
              <a:gd name="T14" fmla="*/ 2147483647 w 121"/>
              <a:gd name="T15" fmla="*/ 2147483647 h 158"/>
              <a:gd name="T16" fmla="*/ 2147483647 w 121"/>
              <a:gd name="T17" fmla="*/ 2147483647 h 158"/>
              <a:gd name="T18" fmla="*/ 2147483647 w 121"/>
              <a:gd name="T19" fmla="*/ 2147483647 h 158"/>
              <a:gd name="T20" fmla="*/ 2147483647 w 121"/>
              <a:gd name="T21" fmla="*/ 2147483647 h 158"/>
              <a:gd name="T22" fmla="*/ 2147483647 w 121"/>
              <a:gd name="T23" fmla="*/ 2147483647 h 158"/>
              <a:gd name="T24" fmla="*/ 2147483647 w 121"/>
              <a:gd name="T25" fmla="*/ 2147483647 h 158"/>
              <a:gd name="T26" fmla="*/ 2147483647 w 121"/>
              <a:gd name="T27" fmla="*/ 2147483647 h 158"/>
              <a:gd name="T28" fmla="*/ 2147483647 w 121"/>
              <a:gd name="T29" fmla="*/ 2147483647 h 158"/>
              <a:gd name="T30" fmla="*/ 2147483647 w 121"/>
              <a:gd name="T31" fmla="*/ 2147483647 h 158"/>
              <a:gd name="T32" fmla="*/ 2147483647 w 121"/>
              <a:gd name="T33" fmla="*/ 2147483647 h 158"/>
              <a:gd name="T34" fmla="*/ 2147483647 w 121"/>
              <a:gd name="T35" fmla="*/ 2147483647 h 158"/>
              <a:gd name="T36" fmla="*/ 2147483647 w 121"/>
              <a:gd name="T37" fmla="*/ 2147483647 h 158"/>
              <a:gd name="T38" fmla="*/ 2147483647 w 121"/>
              <a:gd name="T39" fmla="*/ 2147483647 h 158"/>
              <a:gd name="T40" fmla="*/ 2147483647 w 121"/>
              <a:gd name="T41" fmla="*/ 2147483647 h 158"/>
              <a:gd name="T42" fmla="*/ 2147483647 w 121"/>
              <a:gd name="T43" fmla="*/ 2147483647 h 158"/>
              <a:gd name="T44" fmla="*/ 2147483647 w 121"/>
              <a:gd name="T45" fmla="*/ 2147483647 h 158"/>
              <a:gd name="T46" fmla="*/ 2147483647 w 121"/>
              <a:gd name="T47" fmla="*/ 2147483647 h 158"/>
              <a:gd name="T48" fmla="*/ 2147483647 w 121"/>
              <a:gd name="T49" fmla="*/ 2147483647 h 158"/>
              <a:gd name="T50" fmla="*/ 2147483647 w 121"/>
              <a:gd name="T51" fmla="*/ 2147483647 h 158"/>
              <a:gd name="T52" fmla="*/ 2147483647 w 121"/>
              <a:gd name="T53" fmla="*/ 2147483647 h 158"/>
              <a:gd name="T54" fmla="*/ 2147483647 w 121"/>
              <a:gd name="T55" fmla="*/ 2147483647 h 158"/>
              <a:gd name="T56" fmla="*/ 2147483647 w 121"/>
              <a:gd name="T57" fmla="*/ 2147483647 h 158"/>
              <a:gd name="T58" fmla="*/ 2147483647 w 121"/>
              <a:gd name="T59" fmla="*/ 2147483647 h 158"/>
              <a:gd name="T60" fmla="*/ 2147483647 w 121"/>
              <a:gd name="T61" fmla="*/ 2147483647 h 158"/>
              <a:gd name="T62" fmla="*/ 2147483647 w 121"/>
              <a:gd name="T63" fmla="*/ 2147483647 h 158"/>
              <a:gd name="T64" fmla="*/ 2147483647 w 121"/>
              <a:gd name="T65" fmla="*/ 2147483647 h 158"/>
              <a:gd name="T66" fmla="*/ 2147483647 w 121"/>
              <a:gd name="T67" fmla="*/ 2147483647 h 158"/>
              <a:gd name="T68" fmla="*/ 2147483647 w 121"/>
              <a:gd name="T69" fmla="*/ 2147483647 h 158"/>
              <a:gd name="T70" fmla="*/ 2147483647 w 121"/>
              <a:gd name="T71" fmla="*/ 2147483647 h 158"/>
              <a:gd name="T72" fmla="*/ 2147483647 w 121"/>
              <a:gd name="T73" fmla="*/ 2147483647 h 158"/>
              <a:gd name="T74" fmla="*/ 2147483647 w 121"/>
              <a:gd name="T75" fmla="*/ 2147483647 h 158"/>
              <a:gd name="T76" fmla="*/ 2147483647 w 121"/>
              <a:gd name="T77" fmla="*/ 2147483647 h 158"/>
              <a:gd name="T78" fmla="*/ 2147483647 w 121"/>
              <a:gd name="T79" fmla="*/ 2147483647 h 158"/>
              <a:gd name="T80" fmla="*/ 2147483647 w 121"/>
              <a:gd name="T81" fmla="*/ 2147483647 h 158"/>
              <a:gd name="T82" fmla="*/ 2147483647 w 121"/>
              <a:gd name="T83" fmla="*/ 2147483647 h 158"/>
              <a:gd name="T84" fmla="*/ 2147483647 w 121"/>
              <a:gd name="T85" fmla="*/ 2147483647 h 158"/>
              <a:gd name="T86" fmla="*/ 2147483647 w 121"/>
              <a:gd name="T87" fmla="*/ 2147483647 h 158"/>
              <a:gd name="T88" fmla="*/ 0 w 121"/>
              <a:gd name="T89" fmla="*/ 2147483647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31" name="Freeform 49"/>
          <p:cNvSpPr>
            <a:spLocks noChangeArrowheads="1"/>
          </p:cNvSpPr>
          <p:nvPr/>
        </p:nvSpPr>
        <p:spPr bwMode="auto">
          <a:xfrm>
            <a:off x="4879975" y="2003425"/>
            <a:ext cx="190500" cy="250825"/>
          </a:xfrm>
          <a:custGeom>
            <a:avLst/>
            <a:gdLst>
              <a:gd name="T0" fmla="*/ 2147483647 w 121"/>
              <a:gd name="T1" fmla="*/ 0 h 158"/>
              <a:gd name="T2" fmla="*/ 2147483647 w 121"/>
              <a:gd name="T3" fmla="*/ 2147483647 h 158"/>
              <a:gd name="T4" fmla="*/ 2147483647 w 121"/>
              <a:gd name="T5" fmla="*/ 2147483647 h 158"/>
              <a:gd name="T6" fmla="*/ 2147483647 w 121"/>
              <a:gd name="T7" fmla="*/ 2147483647 h 158"/>
              <a:gd name="T8" fmla="*/ 2147483647 w 121"/>
              <a:gd name="T9" fmla="*/ 2147483647 h 158"/>
              <a:gd name="T10" fmla="*/ 2147483647 w 121"/>
              <a:gd name="T11" fmla="*/ 2147483647 h 158"/>
              <a:gd name="T12" fmla="*/ 2147483647 w 121"/>
              <a:gd name="T13" fmla="*/ 2147483647 h 158"/>
              <a:gd name="T14" fmla="*/ 2147483647 w 121"/>
              <a:gd name="T15" fmla="*/ 2147483647 h 158"/>
              <a:gd name="T16" fmla="*/ 2147483647 w 121"/>
              <a:gd name="T17" fmla="*/ 2147483647 h 158"/>
              <a:gd name="T18" fmla="*/ 2147483647 w 121"/>
              <a:gd name="T19" fmla="*/ 2147483647 h 158"/>
              <a:gd name="T20" fmla="*/ 2147483647 w 121"/>
              <a:gd name="T21" fmla="*/ 2147483647 h 158"/>
              <a:gd name="T22" fmla="*/ 2147483647 w 121"/>
              <a:gd name="T23" fmla="*/ 2147483647 h 158"/>
              <a:gd name="T24" fmla="*/ 2147483647 w 121"/>
              <a:gd name="T25" fmla="*/ 2147483647 h 158"/>
              <a:gd name="T26" fmla="*/ 2147483647 w 121"/>
              <a:gd name="T27" fmla="*/ 2147483647 h 158"/>
              <a:gd name="T28" fmla="*/ 2147483647 w 121"/>
              <a:gd name="T29" fmla="*/ 2147483647 h 158"/>
              <a:gd name="T30" fmla="*/ 2147483647 w 121"/>
              <a:gd name="T31" fmla="*/ 2147483647 h 158"/>
              <a:gd name="T32" fmla="*/ 2147483647 w 121"/>
              <a:gd name="T33" fmla="*/ 2147483647 h 158"/>
              <a:gd name="T34" fmla="*/ 2147483647 w 121"/>
              <a:gd name="T35" fmla="*/ 2147483647 h 158"/>
              <a:gd name="T36" fmla="*/ 2147483647 w 121"/>
              <a:gd name="T37" fmla="*/ 2147483647 h 158"/>
              <a:gd name="T38" fmla="*/ 2147483647 w 121"/>
              <a:gd name="T39" fmla="*/ 2147483647 h 158"/>
              <a:gd name="T40" fmla="*/ 2147483647 w 121"/>
              <a:gd name="T41" fmla="*/ 2147483647 h 158"/>
              <a:gd name="T42" fmla="*/ 2147483647 w 121"/>
              <a:gd name="T43" fmla="*/ 2147483647 h 158"/>
              <a:gd name="T44" fmla="*/ 2147483647 w 121"/>
              <a:gd name="T45" fmla="*/ 2147483647 h 158"/>
              <a:gd name="T46" fmla="*/ 2147483647 w 121"/>
              <a:gd name="T47" fmla="*/ 2147483647 h 158"/>
              <a:gd name="T48" fmla="*/ 2147483647 w 121"/>
              <a:gd name="T49" fmla="*/ 2147483647 h 158"/>
              <a:gd name="T50" fmla="*/ 2147483647 w 121"/>
              <a:gd name="T51" fmla="*/ 2147483647 h 158"/>
              <a:gd name="T52" fmla="*/ 2147483647 w 121"/>
              <a:gd name="T53" fmla="*/ 2147483647 h 158"/>
              <a:gd name="T54" fmla="*/ 2147483647 w 121"/>
              <a:gd name="T55" fmla="*/ 2147483647 h 158"/>
              <a:gd name="T56" fmla="*/ 2147483647 w 121"/>
              <a:gd name="T57" fmla="*/ 2147483647 h 158"/>
              <a:gd name="T58" fmla="*/ 2147483647 w 121"/>
              <a:gd name="T59" fmla="*/ 2147483647 h 158"/>
              <a:gd name="T60" fmla="*/ 2147483647 w 121"/>
              <a:gd name="T61" fmla="*/ 2147483647 h 158"/>
              <a:gd name="T62" fmla="*/ 2147483647 w 121"/>
              <a:gd name="T63" fmla="*/ 2147483647 h 158"/>
              <a:gd name="T64" fmla="*/ 2147483647 w 121"/>
              <a:gd name="T65" fmla="*/ 2147483647 h 158"/>
              <a:gd name="T66" fmla="*/ 2147483647 w 121"/>
              <a:gd name="T67" fmla="*/ 2147483647 h 158"/>
              <a:gd name="T68" fmla="*/ 2147483647 w 121"/>
              <a:gd name="T69" fmla="*/ 2147483647 h 158"/>
              <a:gd name="T70" fmla="*/ 2147483647 w 121"/>
              <a:gd name="T71" fmla="*/ 2147483647 h 158"/>
              <a:gd name="T72" fmla="*/ 2147483647 w 121"/>
              <a:gd name="T73" fmla="*/ 2147483647 h 158"/>
              <a:gd name="T74" fmla="*/ 2147483647 w 121"/>
              <a:gd name="T75" fmla="*/ 2147483647 h 158"/>
              <a:gd name="T76" fmla="*/ 2147483647 w 121"/>
              <a:gd name="T77" fmla="*/ 2147483647 h 158"/>
              <a:gd name="T78" fmla="*/ 2147483647 w 121"/>
              <a:gd name="T79" fmla="*/ 2147483647 h 158"/>
              <a:gd name="T80" fmla="*/ 2147483647 w 121"/>
              <a:gd name="T81" fmla="*/ 2147483647 h 158"/>
              <a:gd name="T82" fmla="*/ 2147483647 w 121"/>
              <a:gd name="T83" fmla="*/ 2147483647 h 158"/>
              <a:gd name="T84" fmla="*/ 2147483647 w 121"/>
              <a:gd name="T85" fmla="*/ 2147483647 h 158"/>
              <a:gd name="T86" fmla="*/ 2147483647 w 121"/>
              <a:gd name="T87" fmla="*/ 2147483647 h 158"/>
              <a:gd name="T88" fmla="*/ 0 w 121"/>
              <a:gd name="T89" fmla="*/ 2147483647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32" name="Freeform 50"/>
          <p:cNvSpPr>
            <a:spLocks noChangeArrowheads="1"/>
          </p:cNvSpPr>
          <p:nvPr/>
        </p:nvSpPr>
        <p:spPr bwMode="auto">
          <a:xfrm>
            <a:off x="4867275" y="2257425"/>
            <a:ext cx="190500" cy="250825"/>
          </a:xfrm>
          <a:custGeom>
            <a:avLst/>
            <a:gdLst>
              <a:gd name="T0" fmla="*/ 2147483647 w 121"/>
              <a:gd name="T1" fmla="*/ 0 h 158"/>
              <a:gd name="T2" fmla="*/ 2147483647 w 121"/>
              <a:gd name="T3" fmla="*/ 2147483647 h 158"/>
              <a:gd name="T4" fmla="*/ 2147483647 w 121"/>
              <a:gd name="T5" fmla="*/ 2147483647 h 158"/>
              <a:gd name="T6" fmla="*/ 2147483647 w 121"/>
              <a:gd name="T7" fmla="*/ 2147483647 h 158"/>
              <a:gd name="T8" fmla="*/ 2147483647 w 121"/>
              <a:gd name="T9" fmla="*/ 2147483647 h 158"/>
              <a:gd name="T10" fmla="*/ 2147483647 w 121"/>
              <a:gd name="T11" fmla="*/ 2147483647 h 158"/>
              <a:gd name="T12" fmla="*/ 2147483647 w 121"/>
              <a:gd name="T13" fmla="*/ 2147483647 h 158"/>
              <a:gd name="T14" fmla="*/ 2147483647 w 121"/>
              <a:gd name="T15" fmla="*/ 2147483647 h 158"/>
              <a:gd name="T16" fmla="*/ 2147483647 w 121"/>
              <a:gd name="T17" fmla="*/ 2147483647 h 158"/>
              <a:gd name="T18" fmla="*/ 2147483647 w 121"/>
              <a:gd name="T19" fmla="*/ 2147483647 h 158"/>
              <a:gd name="T20" fmla="*/ 2147483647 w 121"/>
              <a:gd name="T21" fmla="*/ 2147483647 h 158"/>
              <a:gd name="T22" fmla="*/ 2147483647 w 121"/>
              <a:gd name="T23" fmla="*/ 2147483647 h 158"/>
              <a:gd name="T24" fmla="*/ 2147483647 w 121"/>
              <a:gd name="T25" fmla="*/ 2147483647 h 158"/>
              <a:gd name="T26" fmla="*/ 2147483647 w 121"/>
              <a:gd name="T27" fmla="*/ 2147483647 h 158"/>
              <a:gd name="T28" fmla="*/ 2147483647 w 121"/>
              <a:gd name="T29" fmla="*/ 2147483647 h 158"/>
              <a:gd name="T30" fmla="*/ 2147483647 w 121"/>
              <a:gd name="T31" fmla="*/ 2147483647 h 158"/>
              <a:gd name="T32" fmla="*/ 2147483647 w 121"/>
              <a:gd name="T33" fmla="*/ 2147483647 h 158"/>
              <a:gd name="T34" fmla="*/ 2147483647 w 121"/>
              <a:gd name="T35" fmla="*/ 2147483647 h 158"/>
              <a:gd name="T36" fmla="*/ 2147483647 w 121"/>
              <a:gd name="T37" fmla="*/ 2147483647 h 158"/>
              <a:gd name="T38" fmla="*/ 2147483647 w 121"/>
              <a:gd name="T39" fmla="*/ 2147483647 h 158"/>
              <a:gd name="T40" fmla="*/ 2147483647 w 121"/>
              <a:gd name="T41" fmla="*/ 2147483647 h 158"/>
              <a:gd name="T42" fmla="*/ 2147483647 w 121"/>
              <a:gd name="T43" fmla="*/ 2147483647 h 158"/>
              <a:gd name="T44" fmla="*/ 2147483647 w 121"/>
              <a:gd name="T45" fmla="*/ 2147483647 h 158"/>
              <a:gd name="T46" fmla="*/ 2147483647 w 121"/>
              <a:gd name="T47" fmla="*/ 2147483647 h 158"/>
              <a:gd name="T48" fmla="*/ 2147483647 w 121"/>
              <a:gd name="T49" fmla="*/ 2147483647 h 158"/>
              <a:gd name="T50" fmla="*/ 2147483647 w 121"/>
              <a:gd name="T51" fmla="*/ 2147483647 h 158"/>
              <a:gd name="T52" fmla="*/ 2147483647 w 121"/>
              <a:gd name="T53" fmla="*/ 2147483647 h 158"/>
              <a:gd name="T54" fmla="*/ 2147483647 w 121"/>
              <a:gd name="T55" fmla="*/ 2147483647 h 158"/>
              <a:gd name="T56" fmla="*/ 2147483647 w 121"/>
              <a:gd name="T57" fmla="*/ 2147483647 h 158"/>
              <a:gd name="T58" fmla="*/ 2147483647 w 121"/>
              <a:gd name="T59" fmla="*/ 2147483647 h 158"/>
              <a:gd name="T60" fmla="*/ 2147483647 w 121"/>
              <a:gd name="T61" fmla="*/ 2147483647 h 158"/>
              <a:gd name="T62" fmla="*/ 2147483647 w 121"/>
              <a:gd name="T63" fmla="*/ 2147483647 h 158"/>
              <a:gd name="T64" fmla="*/ 2147483647 w 121"/>
              <a:gd name="T65" fmla="*/ 2147483647 h 158"/>
              <a:gd name="T66" fmla="*/ 2147483647 w 121"/>
              <a:gd name="T67" fmla="*/ 2147483647 h 158"/>
              <a:gd name="T68" fmla="*/ 2147483647 w 121"/>
              <a:gd name="T69" fmla="*/ 2147483647 h 158"/>
              <a:gd name="T70" fmla="*/ 2147483647 w 121"/>
              <a:gd name="T71" fmla="*/ 2147483647 h 158"/>
              <a:gd name="T72" fmla="*/ 2147483647 w 121"/>
              <a:gd name="T73" fmla="*/ 2147483647 h 158"/>
              <a:gd name="T74" fmla="*/ 2147483647 w 121"/>
              <a:gd name="T75" fmla="*/ 2147483647 h 158"/>
              <a:gd name="T76" fmla="*/ 2147483647 w 121"/>
              <a:gd name="T77" fmla="*/ 2147483647 h 158"/>
              <a:gd name="T78" fmla="*/ 2147483647 w 121"/>
              <a:gd name="T79" fmla="*/ 2147483647 h 158"/>
              <a:gd name="T80" fmla="*/ 2147483647 w 121"/>
              <a:gd name="T81" fmla="*/ 2147483647 h 158"/>
              <a:gd name="T82" fmla="*/ 2147483647 w 121"/>
              <a:gd name="T83" fmla="*/ 2147483647 h 158"/>
              <a:gd name="T84" fmla="*/ 2147483647 w 121"/>
              <a:gd name="T85" fmla="*/ 2147483647 h 158"/>
              <a:gd name="T86" fmla="*/ 2147483647 w 121"/>
              <a:gd name="T87" fmla="*/ 2147483647 h 158"/>
              <a:gd name="T88" fmla="*/ 0 w 121"/>
              <a:gd name="T89" fmla="*/ 2147483647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1533" name="Group 51"/>
          <p:cNvGrpSpPr>
            <a:grpSpLocks/>
          </p:cNvGrpSpPr>
          <p:nvPr/>
        </p:nvGrpSpPr>
        <p:grpSpPr bwMode="auto">
          <a:xfrm>
            <a:off x="5238750" y="1495425"/>
            <a:ext cx="215900" cy="1012825"/>
            <a:chOff x="3300" y="810"/>
            <a:chExt cx="136" cy="638"/>
          </a:xfrm>
        </p:grpSpPr>
        <p:sp>
          <p:nvSpPr>
            <p:cNvPr id="21569" name="Freeform 52"/>
            <p:cNvSpPr>
              <a:spLocks noChangeArrowheads="1"/>
            </p:cNvSpPr>
            <p:nvPr/>
          </p:nvSpPr>
          <p:spPr bwMode="auto">
            <a:xfrm>
              <a:off x="3300" y="810"/>
              <a:ext cx="119" cy="158"/>
            </a:xfrm>
            <a:custGeom>
              <a:avLst/>
              <a:gdLst>
                <a:gd name="T0" fmla="*/ 109 w 121"/>
                <a:gd name="T1" fmla="*/ 0 h 158"/>
                <a:gd name="T2" fmla="*/ 99 w 121"/>
                <a:gd name="T3" fmla="*/ 1 h 158"/>
                <a:gd name="T4" fmla="*/ 91 w 121"/>
                <a:gd name="T5" fmla="*/ 3 h 158"/>
                <a:gd name="T6" fmla="*/ 86 w 121"/>
                <a:gd name="T7" fmla="*/ 5 h 158"/>
                <a:gd name="T8" fmla="*/ 79 w 121"/>
                <a:gd name="T9" fmla="*/ 5 h 158"/>
                <a:gd name="T10" fmla="*/ 71 w 121"/>
                <a:gd name="T11" fmla="*/ 5 h 158"/>
                <a:gd name="T12" fmla="*/ 63 w 121"/>
                <a:gd name="T13" fmla="*/ 8 h 158"/>
                <a:gd name="T14" fmla="*/ 56 w 121"/>
                <a:gd name="T15" fmla="*/ 12 h 158"/>
                <a:gd name="T16" fmla="*/ 48 w 121"/>
                <a:gd name="T17" fmla="*/ 15 h 158"/>
                <a:gd name="T18" fmla="*/ 40 w 121"/>
                <a:gd name="T19" fmla="*/ 17 h 158"/>
                <a:gd name="T20" fmla="*/ 32 w 121"/>
                <a:gd name="T21" fmla="*/ 20 h 158"/>
                <a:gd name="T22" fmla="*/ 30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0 w 121"/>
                <a:gd name="T63" fmla="*/ 125 h 158"/>
                <a:gd name="T64" fmla="*/ 30 w 121"/>
                <a:gd name="T65" fmla="*/ 130 h 158"/>
                <a:gd name="T66" fmla="*/ 32 w 121"/>
                <a:gd name="T67" fmla="*/ 136 h 158"/>
                <a:gd name="T68" fmla="*/ 37 w 121"/>
                <a:gd name="T69" fmla="*/ 141 h 158"/>
                <a:gd name="T70" fmla="*/ 45 w 121"/>
                <a:gd name="T71" fmla="*/ 143 h 158"/>
                <a:gd name="T72" fmla="*/ 53 w 121"/>
                <a:gd name="T73" fmla="*/ 144 h 158"/>
                <a:gd name="T74" fmla="*/ 61 w 121"/>
                <a:gd name="T75" fmla="*/ 148 h 158"/>
                <a:gd name="T76" fmla="*/ 69 w 121"/>
                <a:gd name="T77" fmla="*/ 150 h 158"/>
                <a:gd name="T78" fmla="*/ 77 w 121"/>
                <a:gd name="T79" fmla="*/ 153 h 158"/>
                <a:gd name="T80" fmla="*/ 84 w 121"/>
                <a:gd name="T81" fmla="*/ 153 h 158"/>
                <a:gd name="T82" fmla="*/ 89 w 121"/>
                <a:gd name="T83" fmla="*/ 157 h 158"/>
                <a:gd name="T84" fmla="*/ 96 w 121"/>
                <a:gd name="T85" fmla="*/ 157 h 158"/>
                <a:gd name="T86" fmla="*/ 104 w 121"/>
                <a:gd name="T87" fmla="*/ 157 h 158"/>
                <a:gd name="T88" fmla="*/ 112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70" name="Freeform 53"/>
            <p:cNvSpPr>
              <a:spLocks noChangeArrowheads="1"/>
            </p:cNvSpPr>
            <p:nvPr/>
          </p:nvSpPr>
          <p:spPr bwMode="auto">
            <a:xfrm>
              <a:off x="3308" y="970"/>
              <a:ext cx="119" cy="158"/>
            </a:xfrm>
            <a:custGeom>
              <a:avLst/>
              <a:gdLst>
                <a:gd name="T0" fmla="*/ 109 w 121"/>
                <a:gd name="T1" fmla="*/ 0 h 158"/>
                <a:gd name="T2" fmla="*/ 99 w 121"/>
                <a:gd name="T3" fmla="*/ 1 h 158"/>
                <a:gd name="T4" fmla="*/ 91 w 121"/>
                <a:gd name="T5" fmla="*/ 3 h 158"/>
                <a:gd name="T6" fmla="*/ 86 w 121"/>
                <a:gd name="T7" fmla="*/ 5 h 158"/>
                <a:gd name="T8" fmla="*/ 79 w 121"/>
                <a:gd name="T9" fmla="*/ 5 h 158"/>
                <a:gd name="T10" fmla="*/ 71 w 121"/>
                <a:gd name="T11" fmla="*/ 5 h 158"/>
                <a:gd name="T12" fmla="*/ 63 w 121"/>
                <a:gd name="T13" fmla="*/ 8 h 158"/>
                <a:gd name="T14" fmla="*/ 56 w 121"/>
                <a:gd name="T15" fmla="*/ 12 h 158"/>
                <a:gd name="T16" fmla="*/ 48 w 121"/>
                <a:gd name="T17" fmla="*/ 15 h 158"/>
                <a:gd name="T18" fmla="*/ 40 w 121"/>
                <a:gd name="T19" fmla="*/ 17 h 158"/>
                <a:gd name="T20" fmla="*/ 32 w 121"/>
                <a:gd name="T21" fmla="*/ 20 h 158"/>
                <a:gd name="T22" fmla="*/ 30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0 w 121"/>
                <a:gd name="T63" fmla="*/ 125 h 158"/>
                <a:gd name="T64" fmla="*/ 30 w 121"/>
                <a:gd name="T65" fmla="*/ 130 h 158"/>
                <a:gd name="T66" fmla="*/ 32 w 121"/>
                <a:gd name="T67" fmla="*/ 136 h 158"/>
                <a:gd name="T68" fmla="*/ 37 w 121"/>
                <a:gd name="T69" fmla="*/ 141 h 158"/>
                <a:gd name="T70" fmla="*/ 45 w 121"/>
                <a:gd name="T71" fmla="*/ 143 h 158"/>
                <a:gd name="T72" fmla="*/ 53 w 121"/>
                <a:gd name="T73" fmla="*/ 144 h 158"/>
                <a:gd name="T74" fmla="*/ 61 w 121"/>
                <a:gd name="T75" fmla="*/ 148 h 158"/>
                <a:gd name="T76" fmla="*/ 69 w 121"/>
                <a:gd name="T77" fmla="*/ 150 h 158"/>
                <a:gd name="T78" fmla="*/ 77 w 121"/>
                <a:gd name="T79" fmla="*/ 153 h 158"/>
                <a:gd name="T80" fmla="*/ 84 w 121"/>
                <a:gd name="T81" fmla="*/ 153 h 158"/>
                <a:gd name="T82" fmla="*/ 89 w 121"/>
                <a:gd name="T83" fmla="*/ 157 h 158"/>
                <a:gd name="T84" fmla="*/ 96 w 121"/>
                <a:gd name="T85" fmla="*/ 157 h 158"/>
                <a:gd name="T86" fmla="*/ 104 w 121"/>
                <a:gd name="T87" fmla="*/ 157 h 158"/>
                <a:gd name="T88" fmla="*/ 112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71" name="Freeform 54"/>
            <p:cNvSpPr>
              <a:spLocks noChangeArrowheads="1"/>
            </p:cNvSpPr>
            <p:nvPr/>
          </p:nvSpPr>
          <p:spPr bwMode="auto">
            <a:xfrm>
              <a:off x="3308" y="1130"/>
              <a:ext cx="119" cy="158"/>
            </a:xfrm>
            <a:custGeom>
              <a:avLst/>
              <a:gdLst>
                <a:gd name="T0" fmla="*/ 109 w 121"/>
                <a:gd name="T1" fmla="*/ 0 h 158"/>
                <a:gd name="T2" fmla="*/ 99 w 121"/>
                <a:gd name="T3" fmla="*/ 1 h 158"/>
                <a:gd name="T4" fmla="*/ 91 w 121"/>
                <a:gd name="T5" fmla="*/ 3 h 158"/>
                <a:gd name="T6" fmla="*/ 86 w 121"/>
                <a:gd name="T7" fmla="*/ 5 h 158"/>
                <a:gd name="T8" fmla="*/ 79 w 121"/>
                <a:gd name="T9" fmla="*/ 5 h 158"/>
                <a:gd name="T10" fmla="*/ 71 w 121"/>
                <a:gd name="T11" fmla="*/ 5 h 158"/>
                <a:gd name="T12" fmla="*/ 63 w 121"/>
                <a:gd name="T13" fmla="*/ 8 h 158"/>
                <a:gd name="T14" fmla="*/ 56 w 121"/>
                <a:gd name="T15" fmla="*/ 12 h 158"/>
                <a:gd name="T16" fmla="*/ 48 w 121"/>
                <a:gd name="T17" fmla="*/ 15 h 158"/>
                <a:gd name="T18" fmla="*/ 40 w 121"/>
                <a:gd name="T19" fmla="*/ 17 h 158"/>
                <a:gd name="T20" fmla="*/ 32 w 121"/>
                <a:gd name="T21" fmla="*/ 20 h 158"/>
                <a:gd name="T22" fmla="*/ 30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0 w 121"/>
                <a:gd name="T63" fmla="*/ 125 h 158"/>
                <a:gd name="T64" fmla="*/ 30 w 121"/>
                <a:gd name="T65" fmla="*/ 130 h 158"/>
                <a:gd name="T66" fmla="*/ 32 w 121"/>
                <a:gd name="T67" fmla="*/ 136 h 158"/>
                <a:gd name="T68" fmla="*/ 37 w 121"/>
                <a:gd name="T69" fmla="*/ 141 h 158"/>
                <a:gd name="T70" fmla="*/ 45 w 121"/>
                <a:gd name="T71" fmla="*/ 143 h 158"/>
                <a:gd name="T72" fmla="*/ 53 w 121"/>
                <a:gd name="T73" fmla="*/ 144 h 158"/>
                <a:gd name="T74" fmla="*/ 61 w 121"/>
                <a:gd name="T75" fmla="*/ 148 h 158"/>
                <a:gd name="T76" fmla="*/ 69 w 121"/>
                <a:gd name="T77" fmla="*/ 150 h 158"/>
                <a:gd name="T78" fmla="*/ 77 w 121"/>
                <a:gd name="T79" fmla="*/ 153 h 158"/>
                <a:gd name="T80" fmla="*/ 84 w 121"/>
                <a:gd name="T81" fmla="*/ 153 h 158"/>
                <a:gd name="T82" fmla="*/ 89 w 121"/>
                <a:gd name="T83" fmla="*/ 157 h 158"/>
                <a:gd name="T84" fmla="*/ 96 w 121"/>
                <a:gd name="T85" fmla="*/ 157 h 158"/>
                <a:gd name="T86" fmla="*/ 104 w 121"/>
                <a:gd name="T87" fmla="*/ 157 h 158"/>
                <a:gd name="T88" fmla="*/ 112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72" name="Freeform 55"/>
            <p:cNvSpPr>
              <a:spLocks noChangeArrowheads="1"/>
            </p:cNvSpPr>
            <p:nvPr/>
          </p:nvSpPr>
          <p:spPr bwMode="auto">
            <a:xfrm>
              <a:off x="3316" y="1290"/>
              <a:ext cx="119" cy="158"/>
            </a:xfrm>
            <a:custGeom>
              <a:avLst/>
              <a:gdLst>
                <a:gd name="T0" fmla="*/ 109 w 121"/>
                <a:gd name="T1" fmla="*/ 0 h 158"/>
                <a:gd name="T2" fmla="*/ 99 w 121"/>
                <a:gd name="T3" fmla="*/ 1 h 158"/>
                <a:gd name="T4" fmla="*/ 91 w 121"/>
                <a:gd name="T5" fmla="*/ 3 h 158"/>
                <a:gd name="T6" fmla="*/ 86 w 121"/>
                <a:gd name="T7" fmla="*/ 5 h 158"/>
                <a:gd name="T8" fmla="*/ 79 w 121"/>
                <a:gd name="T9" fmla="*/ 5 h 158"/>
                <a:gd name="T10" fmla="*/ 71 w 121"/>
                <a:gd name="T11" fmla="*/ 5 h 158"/>
                <a:gd name="T12" fmla="*/ 63 w 121"/>
                <a:gd name="T13" fmla="*/ 8 h 158"/>
                <a:gd name="T14" fmla="*/ 56 w 121"/>
                <a:gd name="T15" fmla="*/ 12 h 158"/>
                <a:gd name="T16" fmla="*/ 48 w 121"/>
                <a:gd name="T17" fmla="*/ 15 h 158"/>
                <a:gd name="T18" fmla="*/ 40 w 121"/>
                <a:gd name="T19" fmla="*/ 17 h 158"/>
                <a:gd name="T20" fmla="*/ 32 w 121"/>
                <a:gd name="T21" fmla="*/ 20 h 158"/>
                <a:gd name="T22" fmla="*/ 30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0 w 121"/>
                <a:gd name="T63" fmla="*/ 125 h 158"/>
                <a:gd name="T64" fmla="*/ 30 w 121"/>
                <a:gd name="T65" fmla="*/ 130 h 158"/>
                <a:gd name="T66" fmla="*/ 32 w 121"/>
                <a:gd name="T67" fmla="*/ 136 h 158"/>
                <a:gd name="T68" fmla="*/ 37 w 121"/>
                <a:gd name="T69" fmla="*/ 141 h 158"/>
                <a:gd name="T70" fmla="*/ 45 w 121"/>
                <a:gd name="T71" fmla="*/ 143 h 158"/>
                <a:gd name="T72" fmla="*/ 53 w 121"/>
                <a:gd name="T73" fmla="*/ 144 h 158"/>
                <a:gd name="T74" fmla="*/ 61 w 121"/>
                <a:gd name="T75" fmla="*/ 148 h 158"/>
                <a:gd name="T76" fmla="*/ 69 w 121"/>
                <a:gd name="T77" fmla="*/ 150 h 158"/>
                <a:gd name="T78" fmla="*/ 77 w 121"/>
                <a:gd name="T79" fmla="*/ 153 h 158"/>
                <a:gd name="T80" fmla="*/ 84 w 121"/>
                <a:gd name="T81" fmla="*/ 153 h 158"/>
                <a:gd name="T82" fmla="*/ 89 w 121"/>
                <a:gd name="T83" fmla="*/ 157 h 158"/>
                <a:gd name="T84" fmla="*/ 96 w 121"/>
                <a:gd name="T85" fmla="*/ 157 h 158"/>
                <a:gd name="T86" fmla="*/ 104 w 121"/>
                <a:gd name="T87" fmla="*/ 157 h 158"/>
                <a:gd name="T88" fmla="*/ 112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1534" name="Group 56"/>
          <p:cNvGrpSpPr>
            <a:grpSpLocks/>
          </p:cNvGrpSpPr>
          <p:nvPr/>
        </p:nvGrpSpPr>
        <p:grpSpPr bwMode="auto">
          <a:xfrm>
            <a:off x="6315075" y="1660525"/>
            <a:ext cx="247650" cy="654050"/>
            <a:chOff x="3978" y="914"/>
            <a:chExt cx="156" cy="412"/>
          </a:xfrm>
        </p:grpSpPr>
        <p:sp>
          <p:nvSpPr>
            <p:cNvPr id="21562" name="Line 57"/>
            <p:cNvSpPr>
              <a:spLocks noChangeShapeType="1"/>
            </p:cNvSpPr>
            <p:nvPr/>
          </p:nvSpPr>
          <p:spPr bwMode="auto">
            <a:xfrm flipH="1" flipV="1">
              <a:off x="3982" y="95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63" name="Line 58"/>
            <p:cNvSpPr>
              <a:spLocks noChangeShapeType="1"/>
            </p:cNvSpPr>
            <p:nvPr/>
          </p:nvSpPr>
          <p:spPr bwMode="auto">
            <a:xfrm flipH="1" flipV="1">
              <a:off x="3980" y="10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64" name="Line 59"/>
            <p:cNvSpPr>
              <a:spLocks noChangeShapeType="1"/>
            </p:cNvSpPr>
            <p:nvPr/>
          </p:nvSpPr>
          <p:spPr bwMode="auto">
            <a:xfrm flipH="1" flipV="1">
              <a:off x="3978" y="122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65" name="Line 60"/>
            <p:cNvSpPr>
              <a:spLocks noChangeShapeType="1"/>
            </p:cNvSpPr>
            <p:nvPr/>
          </p:nvSpPr>
          <p:spPr bwMode="auto">
            <a:xfrm flipV="1">
              <a:off x="3978" y="115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66" name="Line 61"/>
            <p:cNvSpPr>
              <a:spLocks noChangeShapeType="1"/>
            </p:cNvSpPr>
            <p:nvPr/>
          </p:nvSpPr>
          <p:spPr bwMode="auto">
            <a:xfrm flipV="1">
              <a:off x="3982" y="10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67" name="Line 62"/>
            <p:cNvSpPr>
              <a:spLocks noChangeShapeType="1"/>
            </p:cNvSpPr>
            <p:nvPr/>
          </p:nvSpPr>
          <p:spPr bwMode="auto">
            <a:xfrm flipV="1">
              <a:off x="3984" y="9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68" name="Line 63"/>
            <p:cNvSpPr>
              <a:spLocks noChangeShapeType="1"/>
            </p:cNvSpPr>
            <p:nvPr/>
          </p:nvSpPr>
          <p:spPr bwMode="auto">
            <a:xfrm flipV="1">
              <a:off x="4056" y="12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1535" name="Line 64"/>
          <p:cNvSpPr>
            <a:spLocks noChangeShapeType="1"/>
          </p:cNvSpPr>
          <p:nvPr/>
        </p:nvSpPr>
        <p:spPr bwMode="auto">
          <a:xfrm>
            <a:off x="5476875" y="2505075"/>
            <a:ext cx="10001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36" name="Line 65"/>
          <p:cNvSpPr>
            <a:spLocks noChangeShapeType="1"/>
          </p:cNvSpPr>
          <p:nvPr/>
        </p:nvSpPr>
        <p:spPr bwMode="auto">
          <a:xfrm>
            <a:off x="5432425" y="1492250"/>
            <a:ext cx="10001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37" name="Line 66"/>
          <p:cNvSpPr>
            <a:spLocks noChangeShapeType="1"/>
          </p:cNvSpPr>
          <p:nvPr/>
        </p:nvSpPr>
        <p:spPr bwMode="auto">
          <a:xfrm>
            <a:off x="6445250" y="2327275"/>
            <a:ext cx="0" cy="17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38" name="Line 67"/>
          <p:cNvSpPr>
            <a:spLocks noChangeShapeType="1"/>
          </p:cNvSpPr>
          <p:nvPr/>
        </p:nvSpPr>
        <p:spPr bwMode="auto">
          <a:xfrm>
            <a:off x="6423025" y="1495425"/>
            <a:ext cx="0" cy="17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1539" name="Group 68"/>
          <p:cNvGrpSpPr>
            <a:grpSpLocks/>
          </p:cNvGrpSpPr>
          <p:nvPr/>
        </p:nvGrpSpPr>
        <p:grpSpPr bwMode="auto">
          <a:xfrm rot="16199998">
            <a:off x="4275138" y="1763713"/>
            <a:ext cx="174625" cy="485775"/>
            <a:chOff x="2693" y="979"/>
            <a:chExt cx="111" cy="306"/>
          </a:xfrm>
        </p:grpSpPr>
        <p:sp>
          <p:nvSpPr>
            <p:cNvPr id="21560" name="Line 69"/>
            <p:cNvSpPr>
              <a:spLocks noChangeShapeType="1"/>
            </p:cNvSpPr>
            <p:nvPr/>
          </p:nvSpPr>
          <p:spPr bwMode="auto">
            <a:xfrm>
              <a:off x="2804" y="979"/>
              <a:ext cx="0" cy="30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61" name="Freeform 70"/>
            <p:cNvSpPr>
              <a:spLocks noChangeArrowheads="1"/>
            </p:cNvSpPr>
            <p:nvPr/>
          </p:nvSpPr>
          <p:spPr bwMode="auto">
            <a:xfrm>
              <a:off x="2693" y="979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9 w 97"/>
                <a:gd name="T3" fmla="*/ 23 h 455"/>
                <a:gd name="T4" fmla="*/ 9 w 97"/>
                <a:gd name="T5" fmla="*/ 58 h 455"/>
                <a:gd name="T6" fmla="*/ 1 w 97"/>
                <a:gd name="T7" fmla="*/ 80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1540" name="Line 71"/>
          <p:cNvSpPr>
            <a:spLocks noChangeShapeType="1"/>
          </p:cNvSpPr>
          <p:nvPr/>
        </p:nvSpPr>
        <p:spPr bwMode="auto">
          <a:xfrm flipH="1">
            <a:off x="4352925" y="2032000"/>
            <a:ext cx="0" cy="492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41" name="Line 72"/>
          <p:cNvSpPr>
            <a:spLocks noChangeShapeType="1"/>
          </p:cNvSpPr>
          <p:nvPr/>
        </p:nvSpPr>
        <p:spPr bwMode="auto">
          <a:xfrm flipH="1" flipV="1">
            <a:off x="4352925" y="1508125"/>
            <a:ext cx="0" cy="393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42" name="Line 73"/>
          <p:cNvSpPr>
            <a:spLocks noChangeShapeType="1"/>
          </p:cNvSpPr>
          <p:nvPr/>
        </p:nvSpPr>
        <p:spPr bwMode="auto">
          <a:xfrm flipH="1">
            <a:off x="4333875" y="2508250"/>
            <a:ext cx="5238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43" name="Line 74"/>
          <p:cNvSpPr>
            <a:spLocks noChangeShapeType="1"/>
          </p:cNvSpPr>
          <p:nvPr/>
        </p:nvSpPr>
        <p:spPr bwMode="auto">
          <a:xfrm flipH="1">
            <a:off x="4337050" y="1495425"/>
            <a:ext cx="5397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44" name="Line 75"/>
          <p:cNvSpPr>
            <a:spLocks noChangeShapeType="1"/>
          </p:cNvSpPr>
          <p:nvPr/>
        </p:nvSpPr>
        <p:spPr bwMode="auto">
          <a:xfrm flipV="1">
            <a:off x="4679950" y="1260475"/>
            <a:ext cx="0" cy="212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4575175" y="104775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1546" name="Group 77"/>
          <p:cNvGrpSpPr>
            <a:grpSpLocks/>
          </p:cNvGrpSpPr>
          <p:nvPr/>
        </p:nvGrpSpPr>
        <p:grpSpPr bwMode="auto">
          <a:xfrm rot="16199998">
            <a:off x="3022600" y="4718050"/>
            <a:ext cx="482600" cy="615950"/>
            <a:chOff x="1904" y="2840"/>
            <a:chExt cx="305" cy="388"/>
          </a:xfrm>
        </p:grpSpPr>
        <p:sp>
          <p:nvSpPr>
            <p:cNvPr id="21556" name="Line 78"/>
            <p:cNvSpPr>
              <a:spLocks noChangeShapeType="1"/>
            </p:cNvSpPr>
            <p:nvPr/>
          </p:nvSpPr>
          <p:spPr bwMode="auto">
            <a:xfrm>
              <a:off x="1904" y="284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57" name="Line 79"/>
            <p:cNvSpPr>
              <a:spLocks noChangeShapeType="1"/>
            </p:cNvSpPr>
            <p:nvPr/>
          </p:nvSpPr>
          <p:spPr bwMode="auto">
            <a:xfrm>
              <a:off x="2114" y="2840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58" name="Line 80"/>
            <p:cNvSpPr>
              <a:spLocks noChangeShapeType="1"/>
            </p:cNvSpPr>
            <p:nvPr/>
          </p:nvSpPr>
          <p:spPr bwMode="auto">
            <a:xfrm>
              <a:off x="2209" y="291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1559" name="Line 81"/>
            <p:cNvSpPr>
              <a:spLocks noChangeShapeType="1"/>
            </p:cNvSpPr>
            <p:nvPr/>
          </p:nvSpPr>
          <p:spPr bwMode="auto">
            <a:xfrm>
              <a:off x="2010" y="2918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1547" name="Line 82"/>
          <p:cNvSpPr>
            <a:spLocks noChangeShapeType="1"/>
          </p:cNvSpPr>
          <p:nvPr/>
        </p:nvSpPr>
        <p:spPr bwMode="auto">
          <a:xfrm flipH="1" flipV="1">
            <a:off x="3251200" y="3492500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48" name="Line 83"/>
          <p:cNvSpPr>
            <a:spLocks noChangeShapeType="1"/>
          </p:cNvSpPr>
          <p:nvPr/>
        </p:nvSpPr>
        <p:spPr bwMode="auto">
          <a:xfrm flipH="1" flipV="1">
            <a:off x="3270250" y="446722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49" name="Line 84"/>
          <p:cNvSpPr>
            <a:spLocks noChangeShapeType="1"/>
          </p:cNvSpPr>
          <p:nvPr/>
        </p:nvSpPr>
        <p:spPr bwMode="auto">
          <a:xfrm flipH="1" flipV="1">
            <a:off x="3254375" y="5251450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50" name="Text Box 85"/>
          <p:cNvSpPr txBox="1">
            <a:spLocks noChangeArrowheads="1"/>
          </p:cNvSpPr>
          <p:nvPr/>
        </p:nvSpPr>
        <p:spPr bwMode="auto">
          <a:xfrm>
            <a:off x="3556000" y="4746625"/>
            <a:ext cx="734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3200" b="1" baseline="-25000">
                <a:solidFill>
                  <a:srgbClr val="3333CC"/>
                </a:solidFill>
                <a:latin typeface="Calibri" pitchFamily="34" charset="0"/>
              </a:rPr>
              <a:t>BB</a:t>
            </a:r>
            <a:endParaRPr kumimoji="0" 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551" name="Text Box 86"/>
          <p:cNvSpPr txBox="1">
            <a:spLocks noChangeArrowheads="1"/>
          </p:cNvSpPr>
          <p:nvPr/>
        </p:nvSpPr>
        <p:spPr bwMode="auto">
          <a:xfrm>
            <a:off x="2622550" y="130175"/>
            <a:ext cx="39284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Amplificador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Classe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C </a:t>
            </a:r>
          </a:p>
        </p:txBody>
      </p:sp>
      <p:sp>
        <p:nvSpPr>
          <p:cNvPr id="21552" name="Text Box 87"/>
          <p:cNvSpPr txBox="1">
            <a:spLocks noChangeArrowheads="1"/>
          </p:cNvSpPr>
          <p:nvPr/>
        </p:nvSpPr>
        <p:spPr bwMode="auto">
          <a:xfrm>
            <a:off x="1311275" y="6038850"/>
            <a:ext cx="54304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000" baseline="-25000" dirty="0">
                <a:solidFill>
                  <a:srgbClr val="3333CC"/>
                </a:solidFill>
                <a:latin typeface="Calibri" pitchFamily="34" charset="0"/>
              </a:rPr>
              <a:t>BB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polariza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reversamente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a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junção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base-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emissor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21553" name="AutoShape 88"/>
          <p:cNvSpPr>
            <a:spLocks noChangeArrowheads="1"/>
          </p:cNvSpPr>
          <p:nvPr/>
        </p:nvSpPr>
        <p:spPr bwMode="auto">
          <a:xfrm>
            <a:off x="3003550" y="1819275"/>
            <a:ext cx="1050925" cy="327025"/>
          </a:xfrm>
          <a:prstGeom prst="rightArrow">
            <a:avLst>
              <a:gd name="adj1" fmla="val 51454"/>
              <a:gd name="adj2" fmla="val 80578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1554" name="Text Box 89"/>
          <p:cNvSpPr txBox="1">
            <a:spLocks noChangeArrowheads="1"/>
          </p:cNvSpPr>
          <p:nvPr/>
        </p:nvSpPr>
        <p:spPr bwMode="auto">
          <a:xfrm>
            <a:off x="1155700" y="1781175"/>
            <a:ext cx="180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Circuito</a:t>
            </a:r>
            <a:r>
              <a:rPr kumimoji="0"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Tanque</a:t>
            </a:r>
            <a:endParaRPr kumimoji="0"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58" name="Text Box 90"/>
          <p:cNvSpPr txBox="1">
            <a:spLocks noChangeArrowheads="1"/>
          </p:cNvSpPr>
          <p:nvPr/>
        </p:nvSpPr>
        <p:spPr bwMode="auto">
          <a:xfrm>
            <a:off x="5603875" y="3054350"/>
            <a:ext cx="2892651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>
                <a:latin typeface="Calibri" pitchFamily="34" charset="0"/>
              </a:rPr>
              <a:t>O transistor </a:t>
            </a:r>
            <a:r>
              <a:rPr kumimoji="0" lang="en-US" sz="2000" dirty="0" err="1">
                <a:latin typeface="Calibri" pitchFamily="34" charset="0"/>
              </a:rPr>
              <a:t>está</a:t>
            </a:r>
            <a:endParaRPr kumimoji="0" lang="en-US" sz="2000" dirty="0">
              <a:latin typeface="Calibri" pitchFamily="34" charset="0"/>
            </a:endParaRPr>
          </a:p>
          <a:p>
            <a:pPr algn="ctr"/>
            <a:r>
              <a:rPr kumimoji="0" lang="en-US" sz="2000" dirty="0" err="1">
                <a:latin typeface="Calibri" pitchFamily="34" charset="0"/>
              </a:rPr>
              <a:t>desligado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na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maior</a:t>
            </a:r>
            <a:r>
              <a:rPr kumimoji="0" lang="en-US" sz="2000" dirty="0">
                <a:latin typeface="Calibri" pitchFamily="34" charset="0"/>
              </a:rPr>
              <a:t> parte </a:t>
            </a:r>
          </a:p>
          <a:p>
            <a:pPr algn="ctr"/>
            <a:r>
              <a:rPr kumimoji="0" lang="en-US" sz="2000" dirty="0">
                <a:latin typeface="Calibri" pitchFamily="34" charset="0"/>
              </a:rPr>
              <a:t>do </a:t>
            </a:r>
            <a:r>
              <a:rPr kumimoji="0" lang="en-US" sz="2000" dirty="0" err="1">
                <a:latin typeface="Calibri" pitchFamily="34" charset="0"/>
              </a:rPr>
              <a:t>ciclo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entrada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>
                <a:latin typeface="Calibri" pitchFamily="34" charset="0"/>
              </a:rPr>
              <a:t>e o </a:t>
            </a:r>
            <a:r>
              <a:rPr kumimoji="0" lang="en-US" sz="2000" dirty="0" err="1">
                <a:latin typeface="Calibri" pitchFamily="34" charset="0"/>
              </a:rPr>
              <a:t>ângulo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condução</a:t>
            </a:r>
            <a:endParaRPr kumimoji="0" lang="en-US" sz="2000" dirty="0">
              <a:latin typeface="Calibri" pitchFamily="34" charset="0"/>
            </a:endParaRPr>
          </a:p>
          <a:p>
            <a:pPr algn="ctr"/>
            <a:r>
              <a:rPr kumimoji="0" lang="en-US" sz="2000" dirty="0">
                <a:latin typeface="Calibri" pitchFamily="34" charset="0"/>
              </a:rPr>
              <a:t> é </a:t>
            </a:r>
            <a:r>
              <a:rPr kumimoji="0" lang="en-US" sz="2000" dirty="0" err="1">
                <a:latin typeface="Calibri" pitchFamily="34" charset="0"/>
              </a:rPr>
              <a:t>pequeno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2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2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22425" y="101600"/>
            <a:ext cx="2670175" cy="2101850"/>
            <a:chOff x="1022" y="160"/>
            <a:chExt cx="1682" cy="1324"/>
          </a:xfrm>
        </p:grpSpPr>
        <p:grpSp>
          <p:nvGrpSpPr>
            <p:cNvPr id="22562" name="Group 3"/>
            <p:cNvGrpSpPr>
              <a:grpSpLocks/>
            </p:cNvGrpSpPr>
            <p:nvPr/>
          </p:nvGrpSpPr>
          <p:grpSpPr bwMode="auto">
            <a:xfrm>
              <a:off x="1022" y="168"/>
              <a:ext cx="840" cy="1314"/>
              <a:chOff x="1022" y="168"/>
              <a:chExt cx="840" cy="1314"/>
            </a:xfrm>
          </p:grpSpPr>
          <p:sp>
            <p:nvSpPr>
              <p:cNvPr id="22566" name="Freeform 4"/>
              <p:cNvSpPr>
                <a:spLocks noChangeArrowheads="1"/>
              </p:cNvSpPr>
              <p:nvPr/>
            </p:nvSpPr>
            <p:spPr bwMode="auto">
              <a:xfrm rot="10799087">
                <a:off x="1440" y="811"/>
                <a:ext cx="422" cy="671"/>
              </a:xfrm>
              <a:custGeom>
                <a:avLst/>
                <a:gdLst>
                  <a:gd name="T0" fmla="*/ 26 w 1066"/>
                  <a:gd name="T1" fmla="*/ 168 h 1065"/>
                  <a:gd name="T2" fmla="*/ 19 w 1066"/>
                  <a:gd name="T3" fmla="*/ 44 h 1065"/>
                  <a:gd name="T4" fmla="*/ 13 w 1066"/>
                  <a:gd name="T5" fmla="*/ 2 h 1065"/>
                  <a:gd name="T6" fmla="*/ 8 w 1066"/>
                  <a:gd name="T7" fmla="*/ 34 h 1065"/>
                  <a:gd name="T8" fmla="*/ 0 w 1066"/>
                  <a:gd name="T9" fmla="*/ 168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2567" name="Freeform 5"/>
              <p:cNvSpPr>
                <a:spLocks noChangeArrowheads="1"/>
              </p:cNvSpPr>
              <p:nvPr/>
            </p:nvSpPr>
            <p:spPr bwMode="auto">
              <a:xfrm rot="10799089" flipV="1">
                <a:off x="1022" y="168"/>
                <a:ext cx="422" cy="671"/>
              </a:xfrm>
              <a:custGeom>
                <a:avLst/>
                <a:gdLst>
                  <a:gd name="T0" fmla="*/ 26 w 1066"/>
                  <a:gd name="T1" fmla="*/ 168 h 1065"/>
                  <a:gd name="T2" fmla="*/ 19 w 1066"/>
                  <a:gd name="T3" fmla="*/ 44 h 1065"/>
                  <a:gd name="T4" fmla="*/ 13 w 1066"/>
                  <a:gd name="T5" fmla="*/ 2 h 1065"/>
                  <a:gd name="T6" fmla="*/ 8 w 1066"/>
                  <a:gd name="T7" fmla="*/ 34 h 1065"/>
                  <a:gd name="T8" fmla="*/ 0 w 1066"/>
                  <a:gd name="T9" fmla="*/ 168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</p:grpSp>
        <p:grpSp>
          <p:nvGrpSpPr>
            <p:cNvPr id="22563" name="Group 6"/>
            <p:cNvGrpSpPr>
              <a:grpSpLocks/>
            </p:cNvGrpSpPr>
            <p:nvPr/>
          </p:nvGrpSpPr>
          <p:grpSpPr bwMode="auto">
            <a:xfrm>
              <a:off x="1864" y="160"/>
              <a:ext cx="840" cy="1314"/>
              <a:chOff x="1864" y="160"/>
              <a:chExt cx="840" cy="1314"/>
            </a:xfrm>
          </p:grpSpPr>
          <p:sp>
            <p:nvSpPr>
              <p:cNvPr id="22564" name="Freeform 7"/>
              <p:cNvSpPr>
                <a:spLocks noChangeArrowheads="1"/>
              </p:cNvSpPr>
              <p:nvPr/>
            </p:nvSpPr>
            <p:spPr bwMode="auto">
              <a:xfrm rot="10799087">
                <a:off x="2282" y="802"/>
                <a:ext cx="422" cy="672"/>
              </a:xfrm>
              <a:custGeom>
                <a:avLst/>
                <a:gdLst>
                  <a:gd name="T0" fmla="*/ 26 w 1066"/>
                  <a:gd name="T1" fmla="*/ 169 h 1065"/>
                  <a:gd name="T2" fmla="*/ 19 w 1066"/>
                  <a:gd name="T3" fmla="*/ 44 h 1065"/>
                  <a:gd name="T4" fmla="*/ 13 w 1066"/>
                  <a:gd name="T5" fmla="*/ 2 h 1065"/>
                  <a:gd name="T6" fmla="*/ 8 w 1066"/>
                  <a:gd name="T7" fmla="*/ 34 h 1065"/>
                  <a:gd name="T8" fmla="*/ 0 w 1066"/>
                  <a:gd name="T9" fmla="*/ 169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2565" name="Freeform 8"/>
              <p:cNvSpPr>
                <a:spLocks noChangeArrowheads="1"/>
              </p:cNvSpPr>
              <p:nvPr/>
            </p:nvSpPr>
            <p:spPr bwMode="auto">
              <a:xfrm rot="10799089" flipV="1">
                <a:off x="1864" y="160"/>
                <a:ext cx="422" cy="672"/>
              </a:xfrm>
              <a:custGeom>
                <a:avLst/>
                <a:gdLst>
                  <a:gd name="T0" fmla="*/ 26 w 1066"/>
                  <a:gd name="T1" fmla="*/ 169 h 1065"/>
                  <a:gd name="T2" fmla="*/ 19 w 1066"/>
                  <a:gd name="T3" fmla="*/ 44 h 1065"/>
                  <a:gd name="T4" fmla="*/ 13 w 1066"/>
                  <a:gd name="T5" fmla="*/ 2 h 1065"/>
                  <a:gd name="T6" fmla="*/ 8 w 1066"/>
                  <a:gd name="T7" fmla="*/ 34 h 1065"/>
                  <a:gd name="T8" fmla="*/ 0 w 1066"/>
                  <a:gd name="T9" fmla="*/ 169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647825" y="4203700"/>
            <a:ext cx="2654300" cy="2105025"/>
            <a:chOff x="1038" y="2744"/>
            <a:chExt cx="1672" cy="1326"/>
          </a:xfrm>
        </p:grpSpPr>
        <p:grpSp>
          <p:nvGrpSpPr>
            <p:cNvPr id="22556" name="Group 10"/>
            <p:cNvGrpSpPr>
              <a:grpSpLocks/>
            </p:cNvGrpSpPr>
            <p:nvPr/>
          </p:nvGrpSpPr>
          <p:grpSpPr bwMode="auto">
            <a:xfrm flipV="1">
              <a:off x="1038" y="2756"/>
              <a:ext cx="840" cy="1314"/>
              <a:chOff x="1038" y="2756"/>
              <a:chExt cx="840" cy="1314"/>
            </a:xfrm>
          </p:grpSpPr>
          <p:sp>
            <p:nvSpPr>
              <p:cNvPr id="22560" name="Freeform 11"/>
              <p:cNvSpPr>
                <a:spLocks noChangeArrowheads="1"/>
              </p:cNvSpPr>
              <p:nvPr/>
            </p:nvSpPr>
            <p:spPr bwMode="auto">
              <a:xfrm rot="10799087">
                <a:off x="1454" y="3398"/>
                <a:ext cx="422" cy="672"/>
              </a:xfrm>
              <a:custGeom>
                <a:avLst/>
                <a:gdLst>
                  <a:gd name="T0" fmla="*/ 26 w 1066"/>
                  <a:gd name="T1" fmla="*/ 169 h 1065"/>
                  <a:gd name="T2" fmla="*/ 19 w 1066"/>
                  <a:gd name="T3" fmla="*/ 44 h 1065"/>
                  <a:gd name="T4" fmla="*/ 13 w 1066"/>
                  <a:gd name="T5" fmla="*/ 2 h 1065"/>
                  <a:gd name="T6" fmla="*/ 8 w 1066"/>
                  <a:gd name="T7" fmla="*/ 34 h 1065"/>
                  <a:gd name="T8" fmla="*/ 0 w 1066"/>
                  <a:gd name="T9" fmla="*/ 169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762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2561" name="Freeform 12"/>
              <p:cNvSpPr>
                <a:spLocks noChangeArrowheads="1"/>
              </p:cNvSpPr>
              <p:nvPr/>
            </p:nvSpPr>
            <p:spPr bwMode="auto">
              <a:xfrm rot="10799089" flipV="1">
                <a:off x="1038" y="2756"/>
                <a:ext cx="422" cy="672"/>
              </a:xfrm>
              <a:custGeom>
                <a:avLst/>
                <a:gdLst>
                  <a:gd name="T0" fmla="*/ 26 w 1066"/>
                  <a:gd name="T1" fmla="*/ 169 h 1065"/>
                  <a:gd name="T2" fmla="*/ 19 w 1066"/>
                  <a:gd name="T3" fmla="*/ 44 h 1065"/>
                  <a:gd name="T4" fmla="*/ 13 w 1066"/>
                  <a:gd name="T5" fmla="*/ 2 h 1065"/>
                  <a:gd name="T6" fmla="*/ 8 w 1066"/>
                  <a:gd name="T7" fmla="*/ 34 h 1065"/>
                  <a:gd name="T8" fmla="*/ 0 w 1066"/>
                  <a:gd name="T9" fmla="*/ 169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762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</p:grpSp>
        <p:grpSp>
          <p:nvGrpSpPr>
            <p:cNvPr id="22557" name="Group 13"/>
            <p:cNvGrpSpPr>
              <a:grpSpLocks/>
            </p:cNvGrpSpPr>
            <p:nvPr/>
          </p:nvGrpSpPr>
          <p:grpSpPr bwMode="auto">
            <a:xfrm flipV="1">
              <a:off x="1870" y="2744"/>
              <a:ext cx="840" cy="1314"/>
              <a:chOff x="1870" y="2744"/>
              <a:chExt cx="840" cy="1314"/>
            </a:xfrm>
          </p:grpSpPr>
          <p:sp>
            <p:nvSpPr>
              <p:cNvPr id="22558" name="Freeform 14"/>
              <p:cNvSpPr>
                <a:spLocks noChangeArrowheads="1"/>
              </p:cNvSpPr>
              <p:nvPr/>
            </p:nvSpPr>
            <p:spPr bwMode="auto">
              <a:xfrm rot="10799087">
                <a:off x="2286" y="3387"/>
                <a:ext cx="422" cy="671"/>
              </a:xfrm>
              <a:custGeom>
                <a:avLst/>
                <a:gdLst>
                  <a:gd name="T0" fmla="*/ 26 w 1066"/>
                  <a:gd name="T1" fmla="*/ 168 h 1065"/>
                  <a:gd name="T2" fmla="*/ 19 w 1066"/>
                  <a:gd name="T3" fmla="*/ 44 h 1065"/>
                  <a:gd name="T4" fmla="*/ 13 w 1066"/>
                  <a:gd name="T5" fmla="*/ 2 h 1065"/>
                  <a:gd name="T6" fmla="*/ 8 w 1066"/>
                  <a:gd name="T7" fmla="*/ 34 h 1065"/>
                  <a:gd name="T8" fmla="*/ 0 w 1066"/>
                  <a:gd name="T9" fmla="*/ 168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762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2559" name="Freeform 15"/>
              <p:cNvSpPr>
                <a:spLocks noChangeArrowheads="1"/>
              </p:cNvSpPr>
              <p:nvPr/>
            </p:nvSpPr>
            <p:spPr bwMode="auto">
              <a:xfrm rot="10799089" flipV="1">
                <a:off x="1870" y="2744"/>
                <a:ext cx="422" cy="671"/>
              </a:xfrm>
              <a:custGeom>
                <a:avLst/>
                <a:gdLst>
                  <a:gd name="T0" fmla="*/ 26 w 1066"/>
                  <a:gd name="T1" fmla="*/ 168 h 1065"/>
                  <a:gd name="T2" fmla="*/ 19 w 1066"/>
                  <a:gd name="T3" fmla="*/ 44 h 1065"/>
                  <a:gd name="T4" fmla="*/ 13 w 1066"/>
                  <a:gd name="T5" fmla="*/ 2 h 1065"/>
                  <a:gd name="T6" fmla="*/ 8 w 1066"/>
                  <a:gd name="T7" fmla="*/ 34 h 1065"/>
                  <a:gd name="T8" fmla="*/ 0 w 1066"/>
                  <a:gd name="T9" fmla="*/ 168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762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</p:grpSp>
      </p:grp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1816100" y="-50800"/>
            <a:ext cx="0" cy="666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2095500" y="-47625"/>
            <a:ext cx="0" cy="666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3143250" y="-57150"/>
            <a:ext cx="0" cy="666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3422650" y="-53975"/>
            <a:ext cx="0" cy="666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590675" y="2765425"/>
            <a:ext cx="2676525" cy="1022350"/>
            <a:chOff x="1002" y="1838"/>
            <a:chExt cx="1686" cy="644"/>
          </a:xfrm>
        </p:grpSpPr>
        <p:sp>
          <p:nvSpPr>
            <p:cNvPr id="22551" name="Freeform 21"/>
            <p:cNvSpPr>
              <a:spLocks noChangeArrowheads="1"/>
            </p:cNvSpPr>
            <p:nvPr/>
          </p:nvSpPr>
          <p:spPr bwMode="auto">
            <a:xfrm>
              <a:off x="1142" y="1838"/>
              <a:ext cx="186" cy="644"/>
            </a:xfrm>
            <a:custGeom>
              <a:avLst/>
              <a:gdLst>
                <a:gd name="T0" fmla="*/ 3 w 186"/>
                <a:gd name="T1" fmla="*/ 644 h 644"/>
                <a:gd name="T2" fmla="*/ 3 w 186"/>
                <a:gd name="T3" fmla="*/ 381 h 644"/>
                <a:gd name="T4" fmla="*/ 3 w 186"/>
                <a:gd name="T5" fmla="*/ 279 h 644"/>
                <a:gd name="T6" fmla="*/ 21 w 186"/>
                <a:gd name="T7" fmla="*/ 159 h 644"/>
                <a:gd name="T8" fmla="*/ 98 w 186"/>
                <a:gd name="T9" fmla="*/ 1 h 644"/>
                <a:gd name="T10" fmla="*/ 165 w 186"/>
                <a:gd name="T11" fmla="*/ 165 h 644"/>
                <a:gd name="T12" fmla="*/ 183 w 186"/>
                <a:gd name="T13" fmla="*/ 267 h 644"/>
                <a:gd name="T14" fmla="*/ 183 w 186"/>
                <a:gd name="T15" fmla="*/ 387 h 644"/>
                <a:gd name="T16" fmla="*/ 183 w 186"/>
                <a:gd name="T17" fmla="*/ 639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6"/>
                <a:gd name="T28" fmla="*/ 0 h 644"/>
                <a:gd name="T29" fmla="*/ 186 w 186"/>
                <a:gd name="T30" fmla="*/ 644 h 6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6" h="644">
                  <a:moveTo>
                    <a:pt x="3" y="644"/>
                  </a:moveTo>
                  <a:cubicBezTo>
                    <a:pt x="3" y="600"/>
                    <a:pt x="3" y="442"/>
                    <a:pt x="3" y="381"/>
                  </a:cubicBezTo>
                  <a:cubicBezTo>
                    <a:pt x="3" y="320"/>
                    <a:pt x="0" y="316"/>
                    <a:pt x="3" y="279"/>
                  </a:cubicBezTo>
                  <a:cubicBezTo>
                    <a:pt x="6" y="242"/>
                    <a:pt x="5" y="205"/>
                    <a:pt x="21" y="159"/>
                  </a:cubicBezTo>
                  <a:cubicBezTo>
                    <a:pt x="37" y="113"/>
                    <a:pt x="74" y="0"/>
                    <a:pt x="98" y="1"/>
                  </a:cubicBezTo>
                  <a:cubicBezTo>
                    <a:pt x="122" y="2"/>
                    <a:pt x="151" y="121"/>
                    <a:pt x="165" y="165"/>
                  </a:cubicBezTo>
                  <a:cubicBezTo>
                    <a:pt x="179" y="209"/>
                    <a:pt x="180" y="230"/>
                    <a:pt x="183" y="267"/>
                  </a:cubicBezTo>
                  <a:cubicBezTo>
                    <a:pt x="186" y="304"/>
                    <a:pt x="183" y="325"/>
                    <a:pt x="183" y="387"/>
                  </a:cubicBezTo>
                  <a:cubicBezTo>
                    <a:pt x="183" y="449"/>
                    <a:pt x="183" y="587"/>
                    <a:pt x="183" y="639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2552" name="Freeform 22"/>
            <p:cNvSpPr>
              <a:spLocks noChangeArrowheads="1"/>
            </p:cNvSpPr>
            <p:nvPr/>
          </p:nvSpPr>
          <p:spPr bwMode="auto">
            <a:xfrm>
              <a:off x="1982" y="1838"/>
              <a:ext cx="186" cy="644"/>
            </a:xfrm>
            <a:custGeom>
              <a:avLst/>
              <a:gdLst>
                <a:gd name="T0" fmla="*/ 3 w 186"/>
                <a:gd name="T1" fmla="*/ 644 h 644"/>
                <a:gd name="T2" fmla="*/ 3 w 186"/>
                <a:gd name="T3" fmla="*/ 381 h 644"/>
                <a:gd name="T4" fmla="*/ 3 w 186"/>
                <a:gd name="T5" fmla="*/ 279 h 644"/>
                <a:gd name="T6" fmla="*/ 21 w 186"/>
                <a:gd name="T7" fmla="*/ 159 h 644"/>
                <a:gd name="T8" fmla="*/ 98 w 186"/>
                <a:gd name="T9" fmla="*/ 1 h 644"/>
                <a:gd name="T10" fmla="*/ 165 w 186"/>
                <a:gd name="T11" fmla="*/ 165 h 644"/>
                <a:gd name="T12" fmla="*/ 183 w 186"/>
                <a:gd name="T13" fmla="*/ 267 h 644"/>
                <a:gd name="T14" fmla="*/ 183 w 186"/>
                <a:gd name="T15" fmla="*/ 387 h 644"/>
                <a:gd name="T16" fmla="*/ 183 w 186"/>
                <a:gd name="T17" fmla="*/ 639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6"/>
                <a:gd name="T28" fmla="*/ 0 h 644"/>
                <a:gd name="T29" fmla="*/ 186 w 186"/>
                <a:gd name="T30" fmla="*/ 644 h 6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6" h="644">
                  <a:moveTo>
                    <a:pt x="3" y="644"/>
                  </a:moveTo>
                  <a:cubicBezTo>
                    <a:pt x="3" y="600"/>
                    <a:pt x="3" y="442"/>
                    <a:pt x="3" y="381"/>
                  </a:cubicBezTo>
                  <a:cubicBezTo>
                    <a:pt x="3" y="320"/>
                    <a:pt x="0" y="316"/>
                    <a:pt x="3" y="279"/>
                  </a:cubicBezTo>
                  <a:cubicBezTo>
                    <a:pt x="6" y="242"/>
                    <a:pt x="5" y="205"/>
                    <a:pt x="21" y="159"/>
                  </a:cubicBezTo>
                  <a:cubicBezTo>
                    <a:pt x="37" y="113"/>
                    <a:pt x="74" y="0"/>
                    <a:pt x="98" y="1"/>
                  </a:cubicBezTo>
                  <a:cubicBezTo>
                    <a:pt x="122" y="2"/>
                    <a:pt x="151" y="121"/>
                    <a:pt x="165" y="165"/>
                  </a:cubicBezTo>
                  <a:cubicBezTo>
                    <a:pt x="179" y="209"/>
                    <a:pt x="180" y="230"/>
                    <a:pt x="183" y="267"/>
                  </a:cubicBezTo>
                  <a:cubicBezTo>
                    <a:pt x="186" y="304"/>
                    <a:pt x="183" y="325"/>
                    <a:pt x="183" y="387"/>
                  </a:cubicBezTo>
                  <a:cubicBezTo>
                    <a:pt x="183" y="449"/>
                    <a:pt x="183" y="587"/>
                    <a:pt x="183" y="639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2553" name="Line 23"/>
            <p:cNvSpPr>
              <a:spLocks noChangeShapeType="1"/>
            </p:cNvSpPr>
            <p:nvPr/>
          </p:nvSpPr>
          <p:spPr bwMode="auto">
            <a:xfrm>
              <a:off x="1002" y="2470"/>
              <a:ext cx="13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2554" name="Line 24"/>
            <p:cNvSpPr>
              <a:spLocks noChangeShapeType="1"/>
            </p:cNvSpPr>
            <p:nvPr/>
          </p:nvSpPr>
          <p:spPr bwMode="auto">
            <a:xfrm>
              <a:off x="1314" y="2472"/>
              <a:ext cx="67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2555" name="Line 25"/>
            <p:cNvSpPr>
              <a:spLocks noChangeShapeType="1"/>
            </p:cNvSpPr>
            <p:nvPr/>
          </p:nvSpPr>
          <p:spPr bwMode="auto">
            <a:xfrm>
              <a:off x="2162" y="2472"/>
              <a:ext cx="52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</p:grpSp>
      <p:sp>
        <p:nvSpPr>
          <p:cNvPr id="22537" name="Line 26"/>
          <p:cNvSpPr>
            <a:spLocks noChangeShapeType="1"/>
          </p:cNvSpPr>
          <p:nvPr/>
        </p:nvSpPr>
        <p:spPr bwMode="auto">
          <a:xfrm>
            <a:off x="1279525" y="307975"/>
            <a:ext cx="323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2538" name="Line 27"/>
          <p:cNvSpPr>
            <a:spLocks noChangeShapeType="1"/>
          </p:cNvSpPr>
          <p:nvPr/>
        </p:nvSpPr>
        <p:spPr bwMode="auto">
          <a:xfrm>
            <a:off x="1257300" y="1158875"/>
            <a:ext cx="323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2539" name="Text Box 28"/>
          <p:cNvSpPr txBox="1">
            <a:spLocks noChangeArrowheads="1"/>
          </p:cNvSpPr>
          <p:nvPr/>
        </p:nvSpPr>
        <p:spPr bwMode="auto">
          <a:xfrm>
            <a:off x="676275" y="952500"/>
            <a:ext cx="494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b="1">
                <a:latin typeface="Calibri" pitchFamily="34" charset="0"/>
              </a:rPr>
              <a:t>V</a:t>
            </a:r>
            <a:r>
              <a:rPr kumimoji="0" lang="en-US" sz="1800" b="1" baseline="-25000">
                <a:latin typeface="Calibri" pitchFamily="34" charset="0"/>
              </a:rPr>
              <a:t>BB</a:t>
            </a:r>
            <a:endParaRPr kumimoji="0" lang="en-US" sz="1800" b="1">
              <a:latin typeface="Calibri" pitchFamily="34" charset="0"/>
            </a:endParaRPr>
          </a:p>
        </p:txBody>
      </p:sp>
      <p:sp>
        <p:nvSpPr>
          <p:cNvPr id="22540" name="Text Box 29"/>
          <p:cNvSpPr txBox="1">
            <a:spLocks noChangeArrowheads="1"/>
          </p:cNvSpPr>
          <p:nvPr/>
        </p:nvSpPr>
        <p:spPr bwMode="auto">
          <a:xfrm>
            <a:off x="495300" y="82550"/>
            <a:ext cx="6934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b="1">
                <a:latin typeface="Calibri" pitchFamily="34" charset="0"/>
              </a:rPr>
              <a:t>0,7 V</a:t>
            </a:r>
          </a:p>
        </p:txBody>
      </p:sp>
      <p:sp>
        <p:nvSpPr>
          <p:cNvPr id="22541" name="Text Box 30"/>
          <p:cNvSpPr txBox="1">
            <a:spLocks noChangeArrowheads="1"/>
          </p:cNvSpPr>
          <p:nvPr/>
        </p:nvSpPr>
        <p:spPr bwMode="auto">
          <a:xfrm>
            <a:off x="971550" y="3546475"/>
            <a:ext cx="511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b="1">
                <a:latin typeface="Calibri" pitchFamily="34" charset="0"/>
              </a:rPr>
              <a:t>0 A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854700" y="952500"/>
            <a:ext cx="206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1">
                <a:latin typeface="Calibri" pitchFamily="34" charset="0"/>
              </a:rPr>
              <a:t>V</a:t>
            </a:r>
            <a:r>
              <a:rPr kumimoji="0" lang="en-US" sz="2000" b="1" baseline="-25000">
                <a:latin typeface="Calibri" pitchFamily="34" charset="0"/>
              </a:rPr>
              <a:t>BE</a:t>
            </a:r>
            <a:r>
              <a:rPr kumimoji="0" lang="en-US" sz="2000" b="1">
                <a:latin typeface="Calibri" pitchFamily="34" charset="0"/>
              </a:rPr>
              <a:t> onda senoidal</a:t>
            </a:r>
          </a:p>
        </p:txBody>
      </p:sp>
      <p:sp>
        <p:nvSpPr>
          <p:cNvPr id="33824" name="AutoShape 32"/>
          <p:cNvSpPr>
            <a:spLocks noChangeArrowheads="1"/>
          </p:cNvSpPr>
          <p:nvPr/>
        </p:nvSpPr>
        <p:spPr bwMode="auto">
          <a:xfrm>
            <a:off x="4546600" y="1012825"/>
            <a:ext cx="1263650" cy="311150"/>
          </a:xfrm>
          <a:prstGeom prst="leftArrow">
            <a:avLst>
              <a:gd name="adj1" fmla="val 51019"/>
              <a:gd name="adj2" fmla="val 10102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33825" name="AutoShape 33"/>
          <p:cNvSpPr>
            <a:spLocks noChangeArrowheads="1"/>
          </p:cNvSpPr>
          <p:nvPr/>
        </p:nvSpPr>
        <p:spPr bwMode="auto">
          <a:xfrm>
            <a:off x="4454525" y="3594100"/>
            <a:ext cx="1263650" cy="311150"/>
          </a:xfrm>
          <a:prstGeom prst="leftArrow">
            <a:avLst>
              <a:gd name="adj1" fmla="val 51019"/>
              <a:gd name="adj2" fmla="val 10102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4473575" y="5175250"/>
            <a:ext cx="1263650" cy="311150"/>
          </a:xfrm>
          <a:prstGeom prst="leftArrow">
            <a:avLst>
              <a:gd name="adj1" fmla="val 51019"/>
              <a:gd name="adj2" fmla="val 10102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822950" y="3514724"/>
            <a:ext cx="18966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1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kumimoji="0" lang="en-US" sz="2000" b="1" baseline="-2500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2000" b="1">
                <a:solidFill>
                  <a:srgbClr val="FF0000"/>
                </a:solidFill>
                <a:latin typeface="Calibri" pitchFamily="34" charset="0"/>
              </a:rPr>
              <a:t> onda senoidal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5822950" y="5111750"/>
            <a:ext cx="20592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1" dirty="0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000" b="1" baseline="-25000" dirty="0">
                <a:solidFill>
                  <a:srgbClr val="3333CC"/>
                </a:solidFill>
                <a:latin typeface="Calibri" pitchFamily="34" charset="0"/>
              </a:rPr>
              <a:t>CE</a:t>
            </a:r>
            <a:r>
              <a:rPr kumimoji="0" lang="en-US" sz="20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b="1" dirty="0" err="1">
                <a:solidFill>
                  <a:srgbClr val="3333CC"/>
                </a:solidFill>
                <a:latin typeface="Calibri" pitchFamily="34" charset="0"/>
              </a:rPr>
              <a:t>onda</a:t>
            </a:r>
            <a:r>
              <a:rPr kumimoji="0" lang="en-US" sz="20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b="1" dirty="0" err="1">
                <a:solidFill>
                  <a:srgbClr val="3333CC"/>
                </a:solidFill>
                <a:latin typeface="Calibri" pitchFamily="34" charset="0"/>
              </a:rPr>
              <a:t>senoidal</a:t>
            </a:r>
            <a:endParaRPr kumimoji="0" lang="en-US" sz="2000" b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22548" name="Text Box 37"/>
          <p:cNvSpPr txBox="1">
            <a:spLocks noChangeArrowheads="1"/>
          </p:cNvSpPr>
          <p:nvPr/>
        </p:nvSpPr>
        <p:spPr bwMode="auto">
          <a:xfrm>
            <a:off x="4841875" y="1762125"/>
            <a:ext cx="276069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 err="1">
                <a:latin typeface="Calibri" pitchFamily="34" charset="0"/>
              </a:rPr>
              <a:t>Ondas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senoidais</a:t>
            </a:r>
            <a:r>
              <a:rPr kumimoji="0" lang="en-US" sz="2000" dirty="0">
                <a:latin typeface="Calibri" pitchFamily="34" charset="0"/>
              </a:rPr>
              <a:t> de um </a:t>
            </a:r>
          </a:p>
          <a:p>
            <a:pPr algn="ctr"/>
            <a:r>
              <a:rPr kumimoji="0" lang="en-US" sz="2000" dirty="0" err="1">
                <a:latin typeface="Calibri" pitchFamily="34" charset="0"/>
              </a:rPr>
              <a:t>amplificador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C</a:t>
            </a:r>
          </a:p>
          <a:p>
            <a:pPr algn="ctr"/>
            <a:r>
              <a:rPr kumimoji="0" lang="en-US" sz="2000" dirty="0">
                <a:latin typeface="Calibri" pitchFamily="34" charset="0"/>
              </a:rPr>
              <a:t>(com </a:t>
            </a:r>
            <a:r>
              <a:rPr kumimoji="0" lang="en-US" sz="2000" dirty="0" err="1">
                <a:latin typeface="Calibri" pitchFamily="34" charset="0"/>
              </a:rPr>
              <a:t>circuito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tanque</a:t>
            </a:r>
            <a:r>
              <a:rPr kumimoji="0"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3616325" y="6022975"/>
            <a:ext cx="1117600" cy="295275"/>
          </a:xfrm>
          <a:prstGeom prst="leftArrow">
            <a:avLst>
              <a:gd name="adj1" fmla="val 50537"/>
              <a:gd name="adj2" fmla="val 946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743450" y="5953125"/>
            <a:ext cx="2640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1">
                <a:solidFill>
                  <a:srgbClr val="00A87C"/>
                </a:solidFill>
                <a:latin typeface="Calibri" pitchFamily="34" charset="0"/>
              </a:rPr>
              <a:t>Baixo V</a:t>
            </a:r>
            <a:r>
              <a:rPr kumimoji="0" lang="en-US" sz="2000" b="1" baseline="-25000">
                <a:solidFill>
                  <a:srgbClr val="00A87C"/>
                </a:solidFill>
                <a:latin typeface="Calibri" pitchFamily="34" charset="0"/>
              </a:rPr>
              <a:t>CE</a:t>
            </a:r>
            <a:r>
              <a:rPr kumimoji="0" lang="en-US" sz="2000" b="1">
                <a:solidFill>
                  <a:srgbClr val="00A87C"/>
                </a:solidFill>
                <a:latin typeface="Calibri" pitchFamily="34" charset="0"/>
              </a:rPr>
              <a:t> quando I</a:t>
            </a:r>
            <a:r>
              <a:rPr kumimoji="0" lang="en-US" sz="2000" b="1" baseline="-25000">
                <a:solidFill>
                  <a:srgbClr val="00A87C"/>
                </a:solidFill>
                <a:latin typeface="Calibri" pitchFamily="34" charset="0"/>
              </a:rPr>
              <a:t>C</a:t>
            </a:r>
            <a:r>
              <a:rPr kumimoji="0" lang="en-US" sz="2000" b="1">
                <a:solidFill>
                  <a:srgbClr val="00A87C"/>
                </a:solidFill>
                <a:latin typeface="Calibri" pitchFamily="34" charset="0"/>
              </a:rPr>
              <a:t> flui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  <p:bldP spid="33809" grpId="0" animBg="1"/>
      <p:bldP spid="33810" grpId="0" animBg="1"/>
      <p:bldP spid="33811" grpId="0" animBg="1"/>
      <p:bldP spid="33824" grpId="0" animBg="1"/>
      <p:bldP spid="33825" grpId="0" animBg="1"/>
      <p:bldP spid="33826" grpId="0" animBg="1"/>
      <p:bldP spid="338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4152900" y="3533775"/>
            <a:ext cx="565150" cy="565150"/>
            <a:chOff x="2616" y="2166"/>
            <a:chExt cx="356" cy="356"/>
          </a:xfrm>
        </p:grpSpPr>
        <p:sp>
          <p:nvSpPr>
            <p:cNvPr id="23637" name="Line 3"/>
            <p:cNvSpPr>
              <a:spLocks noChangeShapeType="1"/>
            </p:cNvSpPr>
            <p:nvPr/>
          </p:nvSpPr>
          <p:spPr bwMode="auto">
            <a:xfrm>
              <a:off x="2616" y="2166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8" name="AutoShape 4"/>
            <p:cNvSpPr>
              <a:spLocks noChangeArrowheads="1"/>
            </p:cNvSpPr>
            <p:nvPr/>
          </p:nvSpPr>
          <p:spPr bwMode="auto">
            <a:xfrm rot="5480873" flipH="1" flipV="1">
              <a:off x="2620" y="2169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3555" name="Line 5"/>
          <p:cNvSpPr>
            <a:spLocks noChangeShapeType="1"/>
          </p:cNvSpPr>
          <p:nvPr/>
        </p:nvSpPr>
        <p:spPr bwMode="auto">
          <a:xfrm flipH="1">
            <a:off x="2670175" y="3368675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 flipV="1">
            <a:off x="4140200" y="261937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H="1">
            <a:off x="4140200" y="305752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58" name="Oval 8"/>
          <p:cNvSpPr>
            <a:spLocks noChangeArrowheads="1"/>
          </p:cNvSpPr>
          <p:nvPr/>
        </p:nvSpPr>
        <p:spPr bwMode="auto">
          <a:xfrm>
            <a:off x="3787775" y="28956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4524375" y="2593975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3362325" y="327660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562475" y="356235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23562" name="Group 12"/>
          <p:cNvGrpSpPr>
            <a:grpSpLocks/>
          </p:cNvGrpSpPr>
          <p:nvPr/>
        </p:nvGrpSpPr>
        <p:grpSpPr bwMode="auto">
          <a:xfrm>
            <a:off x="2886075" y="5019675"/>
            <a:ext cx="762000" cy="304800"/>
            <a:chOff x="1818" y="3102"/>
            <a:chExt cx="480" cy="192"/>
          </a:xfrm>
        </p:grpSpPr>
        <p:sp>
          <p:nvSpPr>
            <p:cNvPr id="23634" name="Line 13"/>
            <p:cNvSpPr>
              <a:spLocks noChangeShapeType="1"/>
            </p:cNvSpPr>
            <p:nvPr/>
          </p:nvSpPr>
          <p:spPr bwMode="auto">
            <a:xfrm>
              <a:off x="1818" y="310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5" name="Line 14"/>
            <p:cNvSpPr>
              <a:spLocks noChangeShapeType="1"/>
            </p:cNvSpPr>
            <p:nvPr/>
          </p:nvSpPr>
          <p:spPr bwMode="auto">
            <a:xfrm>
              <a:off x="1914" y="319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6" name="Line 15"/>
            <p:cNvSpPr>
              <a:spLocks noChangeShapeType="1"/>
            </p:cNvSpPr>
            <p:nvPr/>
          </p:nvSpPr>
          <p:spPr bwMode="auto">
            <a:xfrm>
              <a:off x="2010" y="329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563" name="Text Box 16"/>
          <p:cNvSpPr txBox="1">
            <a:spLocks noChangeArrowheads="1"/>
          </p:cNvSpPr>
          <p:nvPr/>
        </p:nvSpPr>
        <p:spPr bwMode="auto">
          <a:xfrm>
            <a:off x="4762500" y="755650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 dirty="0">
                <a:solidFill>
                  <a:srgbClr val="FF0000"/>
                </a:solidFill>
              </a:rPr>
              <a:t>V</a:t>
            </a:r>
            <a:r>
              <a:rPr kumimoji="0" lang="en-US" sz="3200" b="1" baseline="-25000" dirty="0">
                <a:solidFill>
                  <a:srgbClr val="FF0000"/>
                </a:solidFill>
              </a:rPr>
              <a:t>CC</a:t>
            </a:r>
            <a:endParaRPr kumimoji="0" lang="en-US" sz="3200" b="1" dirty="0">
              <a:solidFill>
                <a:srgbClr val="FF0000"/>
              </a:solidFill>
            </a:endParaRPr>
          </a:p>
        </p:txBody>
      </p:sp>
      <p:sp>
        <p:nvSpPr>
          <p:cNvPr id="23564" name="Line 17"/>
          <p:cNvSpPr>
            <a:spLocks noChangeShapeType="1"/>
          </p:cNvSpPr>
          <p:nvPr/>
        </p:nvSpPr>
        <p:spPr bwMode="auto">
          <a:xfrm>
            <a:off x="4695825" y="24130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3565" name="Group 18"/>
          <p:cNvGrpSpPr>
            <a:grpSpLocks/>
          </p:cNvGrpSpPr>
          <p:nvPr/>
        </p:nvGrpSpPr>
        <p:grpSpPr bwMode="auto">
          <a:xfrm>
            <a:off x="3133725" y="3730625"/>
            <a:ext cx="247650" cy="654050"/>
            <a:chOff x="1974" y="2290"/>
            <a:chExt cx="156" cy="412"/>
          </a:xfrm>
        </p:grpSpPr>
        <p:sp>
          <p:nvSpPr>
            <p:cNvPr id="23627" name="Line 19"/>
            <p:cNvSpPr>
              <a:spLocks noChangeShapeType="1"/>
            </p:cNvSpPr>
            <p:nvPr/>
          </p:nvSpPr>
          <p:spPr bwMode="auto">
            <a:xfrm flipH="1" flipV="1">
              <a:off x="1978" y="233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8" name="Line 20"/>
            <p:cNvSpPr>
              <a:spLocks noChangeShapeType="1"/>
            </p:cNvSpPr>
            <p:nvPr/>
          </p:nvSpPr>
          <p:spPr bwMode="auto">
            <a:xfrm flipH="1" flipV="1">
              <a:off x="1976" y="246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9" name="Line 21"/>
            <p:cNvSpPr>
              <a:spLocks noChangeShapeType="1"/>
            </p:cNvSpPr>
            <p:nvPr/>
          </p:nvSpPr>
          <p:spPr bwMode="auto">
            <a:xfrm flipH="1" flipV="1">
              <a:off x="1974" y="259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0" name="Line 22"/>
            <p:cNvSpPr>
              <a:spLocks noChangeShapeType="1"/>
            </p:cNvSpPr>
            <p:nvPr/>
          </p:nvSpPr>
          <p:spPr bwMode="auto">
            <a:xfrm flipV="1">
              <a:off x="1974" y="253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1" name="Line 23"/>
            <p:cNvSpPr>
              <a:spLocks noChangeShapeType="1"/>
            </p:cNvSpPr>
            <p:nvPr/>
          </p:nvSpPr>
          <p:spPr bwMode="auto">
            <a:xfrm flipV="1">
              <a:off x="1978" y="239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2" name="Line 24"/>
            <p:cNvSpPr>
              <a:spLocks noChangeShapeType="1"/>
            </p:cNvSpPr>
            <p:nvPr/>
          </p:nvSpPr>
          <p:spPr bwMode="auto">
            <a:xfrm flipV="1">
              <a:off x="1980" y="229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33" name="Line 25"/>
            <p:cNvSpPr>
              <a:spLocks noChangeShapeType="1"/>
            </p:cNvSpPr>
            <p:nvPr/>
          </p:nvSpPr>
          <p:spPr bwMode="auto">
            <a:xfrm flipV="1">
              <a:off x="2052" y="2671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566" name="Text Box 26"/>
          <p:cNvSpPr txBox="1">
            <a:spLocks noChangeArrowheads="1"/>
          </p:cNvSpPr>
          <p:nvPr/>
        </p:nvSpPr>
        <p:spPr bwMode="auto">
          <a:xfrm>
            <a:off x="3403600" y="3810000"/>
            <a:ext cx="7254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B 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3567" name="Line 27"/>
          <p:cNvSpPr>
            <a:spLocks noChangeShapeType="1"/>
          </p:cNvSpPr>
          <p:nvPr/>
        </p:nvSpPr>
        <p:spPr bwMode="auto">
          <a:xfrm>
            <a:off x="2644775" y="3111500"/>
            <a:ext cx="0" cy="48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68" name="Freeform 28"/>
          <p:cNvSpPr>
            <a:spLocks noChangeArrowheads="1"/>
          </p:cNvSpPr>
          <p:nvPr/>
        </p:nvSpPr>
        <p:spPr bwMode="auto">
          <a:xfrm>
            <a:off x="2470150" y="3111500"/>
            <a:ext cx="85725" cy="466725"/>
          </a:xfrm>
          <a:custGeom>
            <a:avLst/>
            <a:gdLst>
              <a:gd name="T0" fmla="*/ 0 w 97"/>
              <a:gd name="T1" fmla="*/ 0 h 455"/>
              <a:gd name="T2" fmla="*/ 2147483647 w 97"/>
              <a:gd name="T3" fmla="*/ 2147483647 h 455"/>
              <a:gd name="T4" fmla="*/ 2147483647 w 97"/>
              <a:gd name="T5" fmla="*/ 2147483647 h 455"/>
              <a:gd name="T6" fmla="*/ 2147483647 w 97"/>
              <a:gd name="T7" fmla="*/ 2147483647 h 45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455"/>
              <a:gd name="T14" fmla="*/ 97 w 97"/>
              <a:gd name="T15" fmla="*/ 455 h 4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455">
                <a:moveTo>
                  <a:pt x="0" y="0"/>
                </a:moveTo>
                <a:cubicBezTo>
                  <a:pt x="14" y="21"/>
                  <a:pt x="69" y="79"/>
                  <a:pt x="83" y="134"/>
                </a:cubicBezTo>
                <a:cubicBezTo>
                  <a:pt x="97" y="189"/>
                  <a:pt x="95" y="278"/>
                  <a:pt x="83" y="331"/>
                </a:cubicBezTo>
                <a:cubicBezTo>
                  <a:pt x="71" y="384"/>
                  <a:pt x="26" y="429"/>
                  <a:pt x="11" y="45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69" name="Line 29"/>
          <p:cNvSpPr>
            <a:spLocks noChangeShapeType="1"/>
          </p:cNvSpPr>
          <p:nvPr/>
        </p:nvSpPr>
        <p:spPr bwMode="auto">
          <a:xfrm flipH="1">
            <a:off x="1771650" y="3362325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0" name="Text Box 30"/>
          <p:cNvSpPr txBox="1">
            <a:spLocks noChangeArrowheads="1"/>
          </p:cNvSpPr>
          <p:nvPr/>
        </p:nvSpPr>
        <p:spPr bwMode="auto">
          <a:xfrm>
            <a:off x="2292350" y="3505200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  <a:r>
              <a:rPr kumimoji="0" lang="en-US" sz="3200" b="1" baseline="-25000">
                <a:solidFill>
                  <a:srgbClr val="FF0000"/>
                </a:solidFill>
              </a:rPr>
              <a:t>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23571" name="Group 31"/>
          <p:cNvGrpSpPr>
            <a:grpSpLocks/>
          </p:cNvGrpSpPr>
          <p:nvPr/>
        </p:nvGrpSpPr>
        <p:grpSpPr bwMode="auto">
          <a:xfrm>
            <a:off x="1403350" y="4346575"/>
            <a:ext cx="762000" cy="304800"/>
            <a:chOff x="884" y="2678"/>
            <a:chExt cx="480" cy="192"/>
          </a:xfrm>
        </p:grpSpPr>
        <p:sp>
          <p:nvSpPr>
            <p:cNvPr id="23624" name="Line 32"/>
            <p:cNvSpPr>
              <a:spLocks noChangeShapeType="1"/>
            </p:cNvSpPr>
            <p:nvPr/>
          </p:nvSpPr>
          <p:spPr bwMode="auto">
            <a:xfrm>
              <a:off x="884" y="267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5" name="Line 33"/>
            <p:cNvSpPr>
              <a:spLocks noChangeShapeType="1"/>
            </p:cNvSpPr>
            <p:nvPr/>
          </p:nvSpPr>
          <p:spPr bwMode="auto">
            <a:xfrm>
              <a:off x="980" y="277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26" name="Line 34"/>
            <p:cNvSpPr>
              <a:spLocks noChangeShapeType="1"/>
            </p:cNvSpPr>
            <p:nvPr/>
          </p:nvSpPr>
          <p:spPr bwMode="auto">
            <a:xfrm>
              <a:off x="1076" y="287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72" name="Group 35"/>
          <p:cNvGrpSpPr>
            <a:grpSpLocks/>
          </p:cNvGrpSpPr>
          <p:nvPr/>
        </p:nvGrpSpPr>
        <p:grpSpPr bwMode="auto">
          <a:xfrm>
            <a:off x="1524000" y="3606800"/>
            <a:ext cx="508000" cy="508000"/>
            <a:chOff x="960" y="2212"/>
            <a:chExt cx="320" cy="320"/>
          </a:xfrm>
        </p:grpSpPr>
        <p:sp>
          <p:nvSpPr>
            <p:cNvPr id="23620" name="Oval 36"/>
            <p:cNvSpPr>
              <a:spLocks noChangeArrowheads="1"/>
            </p:cNvSpPr>
            <p:nvPr/>
          </p:nvSpPr>
          <p:spPr bwMode="auto">
            <a:xfrm>
              <a:off x="960" y="2212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3621" name="Group 37"/>
            <p:cNvGrpSpPr>
              <a:grpSpLocks/>
            </p:cNvGrpSpPr>
            <p:nvPr/>
          </p:nvGrpSpPr>
          <p:grpSpPr bwMode="auto">
            <a:xfrm>
              <a:off x="1030" y="2300"/>
              <a:ext cx="186" cy="150"/>
              <a:chOff x="1030" y="2300"/>
              <a:chExt cx="186" cy="150"/>
            </a:xfrm>
          </p:grpSpPr>
          <p:sp>
            <p:nvSpPr>
              <p:cNvPr id="23622" name="Freeform 38"/>
              <p:cNvSpPr>
                <a:spLocks noChangeArrowheads="1"/>
              </p:cNvSpPr>
              <p:nvPr/>
            </p:nvSpPr>
            <p:spPr bwMode="auto">
              <a:xfrm>
                <a:off x="1030" y="2300"/>
                <a:ext cx="92" cy="7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623" name="Freeform 39"/>
              <p:cNvSpPr>
                <a:spLocks noChangeArrowheads="1"/>
              </p:cNvSpPr>
              <p:nvPr/>
            </p:nvSpPr>
            <p:spPr bwMode="auto">
              <a:xfrm flipV="1">
                <a:off x="1123" y="2376"/>
                <a:ext cx="92" cy="7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3573" name="Line 40"/>
          <p:cNvSpPr>
            <a:spLocks noChangeShapeType="1"/>
          </p:cNvSpPr>
          <p:nvPr/>
        </p:nvSpPr>
        <p:spPr bwMode="auto">
          <a:xfrm flipH="1">
            <a:off x="1771650" y="33464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4" name="Line 41"/>
          <p:cNvSpPr>
            <a:spLocks noChangeShapeType="1"/>
          </p:cNvSpPr>
          <p:nvPr/>
        </p:nvSpPr>
        <p:spPr bwMode="auto">
          <a:xfrm flipH="1">
            <a:off x="1778000" y="41211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3575" name="Group 42"/>
          <p:cNvGrpSpPr>
            <a:grpSpLocks/>
          </p:cNvGrpSpPr>
          <p:nvPr/>
        </p:nvGrpSpPr>
        <p:grpSpPr bwMode="auto">
          <a:xfrm>
            <a:off x="4308475" y="4337050"/>
            <a:ext cx="762000" cy="304800"/>
            <a:chOff x="2714" y="2672"/>
            <a:chExt cx="480" cy="192"/>
          </a:xfrm>
        </p:grpSpPr>
        <p:sp>
          <p:nvSpPr>
            <p:cNvPr id="23617" name="Line 43"/>
            <p:cNvSpPr>
              <a:spLocks noChangeShapeType="1"/>
            </p:cNvSpPr>
            <p:nvPr/>
          </p:nvSpPr>
          <p:spPr bwMode="auto">
            <a:xfrm>
              <a:off x="2714" y="26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8" name="Line 44"/>
            <p:cNvSpPr>
              <a:spLocks noChangeShapeType="1"/>
            </p:cNvSpPr>
            <p:nvPr/>
          </p:nvSpPr>
          <p:spPr bwMode="auto">
            <a:xfrm>
              <a:off x="2810" y="27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9" name="Line 45"/>
            <p:cNvSpPr>
              <a:spLocks noChangeShapeType="1"/>
            </p:cNvSpPr>
            <p:nvPr/>
          </p:nvSpPr>
          <p:spPr bwMode="auto">
            <a:xfrm>
              <a:off x="2906" y="28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576" name="Line 46"/>
          <p:cNvSpPr>
            <a:spLocks noChangeShapeType="1"/>
          </p:cNvSpPr>
          <p:nvPr/>
        </p:nvSpPr>
        <p:spPr bwMode="auto">
          <a:xfrm>
            <a:off x="4699000" y="40894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7" name="Freeform 47"/>
          <p:cNvSpPr>
            <a:spLocks noChangeArrowheads="1"/>
          </p:cNvSpPr>
          <p:nvPr/>
        </p:nvSpPr>
        <p:spPr bwMode="auto">
          <a:xfrm>
            <a:off x="4892675" y="1381125"/>
            <a:ext cx="190500" cy="250825"/>
          </a:xfrm>
          <a:custGeom>
            <a:avLst/>
            <a:gdLst>
              <a:gd name="T0" fmla="*/ 2147483647 w 121"/>
              <a:gd name="T1" fmla="*/ 0 h 158"/>
              <a:gd name="T2" fmla="*/ 2147483647 w 121"/>
              <a:gd name="T3" fmla="*/ 2147483647 h 158"/>
              <a:gd name="T4" fmla="*/ 2147483647 w 121"/>
              <a:gd name="T5" fmla="*/ 2147483647 h 158"/>
              <a:gd name="T6" fmla="*/ 2147483647 w 121"/>
              <a:gd name="T7" fmla="*/ 2147483647 h 158"/>
              <a:gd name="T8" fmla="*/ 2147483647 w 121"/>
              <a:gd name="T9" fmla="*/ 2147483647 h 158"/>
              <a:gd name="T10" fmla="*/ 2147483647 w 121"/>
              <a:gd name="T11" fmla="*/ 2147483647 h 158"/>
              <a:gd name="T12" fmla="*/ 2147483647 w 121"/>
              <a:gd name="T13" fmla="*/ 2147483647 h 158"/>
              <a:gd name="T14" fmla="*/ 2147483647 w 121"/>
              <a:gd name="T15" fmla="*/ 2147483647 h 158"/>
              <a:gd name="T16" fmla="*/ 2147483647 w 121"/>
              <a:gd name="T17" fmla="*/ 2147483647 h 158"/>
              <a:gd name="T18" fmla="*/ 2147483647 w 121"/>
              <a:gd name="T19" fmla="*/ 2147483647 h 158"/>
              <a:gd name="T20" fmla="*/ 2147483647 w 121"/>
              <a:gd name="T21" fmla="*/ 2147483647 h 158"/>
              <a:gd name="T22" fmla="*/ 2147483647 w 121"/>
              <a:gd name="T23" fmla="*/ 2147483647 h 158"/>
              <a:gd name="T24" fmla="*/ 2147483647 w 121"/>
              <a:gd name="T25" fmla="*/ 2147483647 h 158"/>
              <a:gd name="T26" fmla="*/ 2147483647 w 121"/>
              <a:gd name="T27" fmla="*/ 2147483647 h 158"/>
              <a:gd name="T28" fmla="*/ 2147483647 w 121"/>
              <a:gd name="T29" fmla="*/ 2147483647 h 158"/>
              <a:gd name="T30" fmla="*/ 2147483647 w 121"/>
              <a:gd name="T31" fmla="*/ 2147483647 h 158"/>
              <a:gd name="T32" fmla="*/ 2147483647 w 121"/>
              <a:gd name="T33" fmla="*/ 2147483647 h 158"/>
              <a:gd name="T34" fmla="*/ 2147483647 w 121"/>
              <a:gd name="T35" fmla="*/ 2147483647 h 158"/>
              <a:gd name="T36" fmla="*/ 2147483647 w 121"/>
              <a:gd name="T37" fmla="*/ 2147483647 h 158"/>
              <a:gd name="T38" fmla="*/ 2147483647 w 121"/>
              <a:gd name="T39" fmla="*/ 2147483647 h 158"/>
              <a:gd name="T40" fmla="*/ 2147483647 w 121"/>
              <a:gd name="T41" fmla="*/ 2147483647 h 158"/>
              <a:gd name="T42" fmla="*/ 2147483647 w 121"/>
              <a:gd name="T43" fmla="*/ 2147483647 h 158"/>
              <a:gd name="T44" fmla="*/ 2147483647 w 121"/>
              <a:gd name="T45" fmla="*/ 2147483647 h 158"/>
              <a:gd name="T46" fmla="*/ 2147483647 w 121"/>
              <a:gd name="T47" fmla="*/ 2147483647 h 158"/>
              <a:gd name="T48" fmla="*/ 2147483647 w 121"/>
              <a:gd name="T49" fmla="*/ 2147483647 h 158"/>
              <a:gd name="T50" fmla="*/ 2147483647 w 121"/>
              <a:gd name="T51" fmla="*/ 2147483647 h 158"/>
              <a:gd name="T52" fmla="*/ 2147483647 w 121"/>
              <a:gd name="T53" fmla="*/ 2147483647 h 158"/>
              <a:gd name="T54" fmla="*/ 2147483647 w 121"/>
              <a:gd name="T55" fmla="*/ 2147483647 h 158"/>
              <a:gd name="T56" fmla="*/ 2147483647 w 121"/>
              <a:gd name="T57" fmla="*/ 2147483647 h 158"/>
              <a:gd name="T58" fmla="*/ 2147483647 w 121"/>
              <a:gd name="T59" fmla="*/ 2147483647 h 158"/>
              <a:gd name="T60" fmla="*/ 2147483647 w 121"/>
              <a:gd name="T61" fmla="*/ 2147483647 h 158"/>
              <a:gd name="T62" fmla="*/ 2147483647 w 121"/>
              <a:gd name="T63" fmla="*/ 2147483647 h 158"/>
              <a:gd name="T64" fmla="*/ 2147483647 w 121"/>
              <a:gd name="T65" fmla="*/ 2147483647 h 158"/>
              <a:gd name="T66" fmla="*/ 2147483647 w 121"/>
              <a:gd name="T67" fmla="*/ 2147483647 h 158"/>
              <a:gd name="T68" fmla="*/ 2147483647 w 121"/>
              <a:gd name="T69" fmla="*/ 2147483647 h 158"/>
              <a:gd name="T70" fmla="*/ 2147483647 w 121"/>
              <a:gd name="T71" fmla="*/ 2147483647 h 158"/>
              <a:gd name="T72" fmla="*/ 2147483647 w 121"/>
              <a:gd name="T73" fmla="*/ 2147483647 h 158"/>
              <a:gd name="T74" fmla="*/ 2147483647 w 121"/>
              <a:gd name="T75" fmla="*/ 2147483647 h 158"/>
              <a:gd name="T76" fmla="*/ 2147483647 w 121"/>
              <a:gd name="T77" fmla="*/ 2147483647 h 158"/>
              <a:gd name="T78" fmla="*/ 2147483647 w 121"/>
              <a:gd name="T79" fmla="*/ 2147483647 h 158"/>
              <a:gd name="T80" fmla="*/ 2147483647 w 121"/>
              <a:gd name="T81" fmla="*/ 2147483647 h 158"/>
              <a:gd name="T82" fmla="*/ 2147483647 w 121"/>
              <a:gd name="T83" fmla="*/ 2147483647 h 158"/>
              <a:gd name="T84" fmla="*/ 2147483647 w 121"/>
              <a:gd name="T85" fmla="*/ 2147483647 h 158"/>
              <a:gd name="T86" fmla="*/ 2147483647 w 121"/>
              <a:gd name="T87" fmla="*/ 2147483647 h 158"/>
              <a:gd name="T88" fmla="*/ 0 w 121"/>
              <a:gd name="T89" fmla="*/ 2147483647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78" name="Freeform 48"/>
          <p:cNvSpPr>
            <a:spLocks noChangeArrowheads="1"/>
          </p:cNvSpPr>
          <p:nvPr/>
        </p:nvSpPr>
        <p:spPr bwMode="auto">
          <a:xfrm>
            <a:off x="4879975" y="1635125"/>
            <a:ext cx="190500" cy="250825"/>
          </a:xfrm>
          <a:custGeom>
            <a:avLst/>
            <a:gdLst>
              <a:gd name="T0" fmla="*/ 2147483647 w 121"/>
              <a:gd name="T1" fmla="*/ 0 h 158"/>
              <a:gd name="T2" fmla="*/ 2147483647 w 121"/>
              <a:gd name="T3" fmla="*/ 2147483647 h 158"/>
              <a:gd name="T4" fmla="*/ 2147483647 w 121"/>
              <a:gd name="T5" fmla="*/ 2147483647 h 158"/>
              <a:gd name="T6" fmla="*/ 2147483647 w 121"/>
              <a:gd name="T7" fmla="*/ 2147483647 h 158"/>
              <a:gd name="T8" fmla="*/ 2147483647 w 121"/>
              <a:gd name="T9" fmla="*/ 2147483647 h 158"/>
              <a:gd name="T10" fmla="*/ 2147483647 w 121"/>
              <a:gd name="T11" fmla="*/ 2147483647 h 158"/>
              <a:gd name="T12" fmla="*/ 2147483647 w 121"/>
              <a:gd name="T13" fmla="*/ 2147483647 h 158"/>
              <a:gd name="T14" fmla="*/ 2147483647 w 121"/>
              <a:gd name="T15" fmla="*/ 2147483647 h 158"/>
              <a:gd name="T16" fmla="*/ 2147483647 w 121"/>
              <a:gd name="T17" fmla="*/ 2147483647 h 158"/>
              <a:gd name="T18" fmla="*/ 2147483647 w 121"/>
              <a:gd name="T19" fmla="*/ 2147483647 h 158"/>
              <a:gd name="T20" fmla="*/ 2147483647 w 121"/>
              <a:gd name="T21" fmla="*/ 2147483647 h 158"/>
              <a:gd name="T22" fmla="*/ 2147483647 w 121"/>
              <a:gd name="T23" fmla="*/ 2147483647 h 158"/>
              <a:gd name="T24" fmla="*/ 2147483647 w 121"/>
              <a:gd name="T25" fmla="*/ 2147483647 h 158"/>
              <a:gd name="T26" fmla="*/ 2147483647 w 121"/>
              <a:gd name="T27" fmla="*/ 2147483647 h 158"/>
              <a:gd name="T28" fmla="*/ 2147483647 w 121"/>
              <a:gd name="T29" fmla="*/ 2147483647 h 158"/>
              <a:gd name="T30" fmla="*/ 2147483647 w 121"/>
              <a:gd name="T31" fmla="*/ 2147483647 h 158"/>
              <a:gd name="T32" fmla="*/ 2147483647 w 121"/>
              <a:gd name="T33" fmla="*/ 2147483647 h 158"/>
              <a:gd name="T34" fmla="*/ 2147483647 w 121"/>
              <a:gd name="T35" fmla="*/ 2147483647 h 158"/>
              <a:gd name="T36" fmla="*/ 2147483647 w 121"/>
              <a:gd name="T37" fmla="*/ 2147483647 h 158"/>
              <a:gd name="T38" fmla="*/ 2147483647 w 121"/>
              <a:gd name="T39" fmla="*/ 2147483647 h 158"/>
              <a:gd name="T40" fmla="*/ 2147483647 w 121"/>
              <a:gd name="T41" fmla="*/ 2147483647 h 158"/>
              <a:gd name="T42" fmla="*/ 2147483647 w 121"/>
              <a:gd name="T43" fmla="*/ 2147483647 h 158"/>
              <a:gd name="T44" fmla="*/ 2147483647 w 121"/>
              <a:gd name="T45" fmla="*/ 2147483647 h 158"/>
              <a:gd name="T46" fmla="*/ 2147483647 w 121"/>
              <a:gd name="T47" fmla="*/ 2147483647 h 158"/>
              <a:gd name="T48" fmla="*/ 2147483647 w 121"/>
              <a:gd name="T49" fmla="*/ 2147483647 h 158"/>
              <a:gd name="T50" fmla="*/ 2147483647 w 121"/>
              <a:gd name="T51" fmla="*/ 2147483647 h 158"/>
              <a:gd name="T52" fmla="*/ 2147483647 w 121"/>
              <a:gd name="T53" fmla="*/ 2147483647 h 158"/>
              <a:gd name="T54" fmla="*/ 2147483647 w 121"/>
              <a:gd name="T55" fmla="*/ 2147483647 h 158"/>
              <a:gd name="T56" fmla="*/ 2147483647 w 121"/>
              <a:gd name="T57" fmla="*/ 2147483647 h 158"/>
              <a:gd name="T58" fmla="*/ 2147483647 w 121"/>
              <a:gd name="T59" fmla="*/ 2147483647 h 158"/>
              <a:gd name="T60" fmla="*/ 2147483647 w 121"/>
              <a:gd name="T61" fmla="*/ 2147483647 h 158"/>
              <a:gd name="T62" fmla="*/ 2147483647 w 121"/>
              <a:gd name="T63" fmla="*/ 2147483647 h 158"/>
              <a:gd name="T64" fmla="*/ 2147483647 w 121"/>
              <a:gd name="T65" fmla="*/ 2147483647 h 158"/>
              <a:gd name="T66" fmla="*/ 2147483647 w 121"/>
              <a:gd name="T67" fmla="*/ 2147483647 h 158"/>
              <a:gd name="T68" fmla="*/ 2147483647 w 121"/>
              <a:gd name="T69" fmla="*/ 2147483647 h 158"/>
              <a:gd name="T70" fmla="*/ 2147483647 w 121"/>
              <a:gd name="T71" fmla="*/ 2147483647 h 158"/>
              <a:gd name="T72" fmla="*/ 2147483647 w 121"/>
              <a:gd name="T73" fmla="*/ 2147483647 h 158"/>
              <a:gd name="T74" fmla="*/ 2147483647 w 121"/>
              <a:gd name="T75" fmla="*/ 2147483647 h 158"/>
              <a:gd name="T76" fmla="*/ 2147483647 w 121"/>
              <a:gd name="T77" fmla="*/ 2147483647 h 158"/>
              <a:gd name="T78" fmla="*/ 2147483647 w 121"/>
              <a:gd name="T79" fmla="*/ 2147483647 h 158"/>
              <a:gd name="T80" fmla="*/ 2147483647 w 121"/>
              <a:gd name="T81" fmla="*/ 2147483647 h 158"/>
              <a:gd name="T82" fmla="*/ 2147483647 w 121"/>
              <a:gd name="T83" fmla="*/ 2147483647 h 158"/>
              <a:gd name="T84" fmla="*/ 2147483647 w 121"/>
              <a:gd name="T85" fmla="*/ 2147483647 h 158"/>
              <a:gd name="T86" fmla="*/ 2147483647 w 121"/>
              <a:gd name="T87" fmla="*/ 2147483647 h 158"/>
              <a:gd name="T88" fmla="*/ 0 w 121"/>
              <a:gd name="T89" fmla="*/ 2147483647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79" name="Freeform 49"/>
          <p:cNvSpPr>
            <a:spLocks noChangeArrowheads="1"/>
          </p:cNvSpPr>
          <p:nvPr/>
        </p:nvSpPr>
        <p:spPr bwMode="auto">
          <a:xfrm>
            <a:off x="4879975" y="1889125"/>
            <a:ext cx="190500" cy="250825"/>
          </a:xfrm>
          <a:custGeom>
            <a:avLst/>
            <a:gdLst>
              <a:gd name="T0" fmla="*/ 2147483647 w 121"/>
              <a:gd name="T1" fmla="*/ 0 h 158"/>
              <a:gd name="T2" fmla="*/ 2147483647 w 121"/>
              <a:gd name="T3" fmla="*/ 2147483647 h 158"/>
              <a:gd name="T4" fmla="*/ 2147483647 w 121"/>
              <a:gd name="T5" fmla="*/ 2147483647 h 158"/>
              <a:gd name="T6" fmla="*/ 2147483647 w 121"/>
              <a:gd name="T7" fmla="*/ 2147483647 h 158"/>
              <a:gd name="T8" fmla="*/ 2147483647 w 121"/>
              <a:gd name="T9" fmla="*/ 2147483647 h 158"/>
              <a:gd name="T10" fmla="*/ 2147483647 w 121"/>
              <a:gd name="T11" fmla="*/ 2147483647 h 158"/>
              <a:gd name="T12" fmla="*/ 2147483647 w 121"/>
              <a:gd name="T13" fmla="*/ 2147483647 h 158"/>
              <a:gd name="T14" fmla="*/ 2147483647 w 121"/>
              <a:gd name="T15" fmla="*/ 2147483647 h 158"/>
              <a:gd name="T16" fmla="*/ 2147483647 w 121"/>
              <a:gd name="T17" fmla="*/ 2147483647 h 158"/>
              <a:gd name="T18" fmla="*/ 2147483647 w 121"/>
              <a:gd name="T19" fmla="*/ 2147483647 h 158"/>
              <a:gd name="T20" fmla="*/ 2147483647 w 121"/>
              <a:gd name="T21" fmla="*/ 2147483647 h 158"/>
              <a:gd name="T22" fmla="*/ 2147483647 w 121"/>
              <a:gd name="T23" fmla="*/ 2147483647 h 158"/>
              <a:gd name="T24" fmla="*/ 2147483647 w 121"/>
              <a:gd name="T25" fmla="*/ 2147483647 h 158"/>
              <a:gd name="T26" fmla="*/ 2147483647 w 121"/>
              <a:gd name="T27" fmla="*/ 2147483647 h 158"/>
              <a:gd name="T28" fmla="*/ 2147483647 w 121"/>
              <a:gd name="T29" fmla="*/ 2147483647 h 158"/>
              <a:gd name="T30" fmla="*/ 2147483647 w 121"/>
              <a:gd name="T31" fmla="*/ 2147483647 h 158"/>
              <a:gd name="T32" fmla="*/ 2147483647 w 121"/>
              <a:gd name="T33" fmla="*/ 2147483647 h 158"/>
              <a:gd name="T34" fmla="*/ 2147483647 w 121"/>
              <a:gd name="T35" fmla="*/ 2147483647 h 158"/>
              <a:gd name="T36" fmla="*/ 2147483647 w 121"/>
              <a:gd name="T37" fmla="*/ 2147483647 h 158"/>
              <a:gd name="T38" fmla="*/ 2147483647 w 121"/>
              <a:gd name="T39" fmla="*/ 2147483647 h 158"/>
              <a:gd name="T40" fmla="*/ 2147483647 w 121"/>
              <a:gd name="T41" fmla="*/ 2147483647 h 158"/>
              <a:gd name="T42" fmla="*/ 2147483647 w 121"/>
              <a:gd name="T43" fmla="*/ 2147483647 h 158"/>
              <a:gd name="T44" fmla="*/ 2147483647 w 121"/>
              <a:gd name="T45" fmla="*/ 2147483647 h 158"/>
              <a:gd name="T46" fmla="*/ 2147483647 w 121"/>
              <a:gd name="T47" fmla="*/ 2147483647 h 158"/>
              <a:gd name="T48" fmla="*/ 2147483647 w 121"/>
              <a:gd name="T49" fmla="*/ 2147483647 h 158"/>
              <a:gd name="T50" fmla="*/ 2147483647 w 121"/>
              <a:gd name="T51" fmla="*/ 2147483647 h 158"/>
              <a:gd name="T52" fmla="*/ 2147483647 w 121"/>
              <a:gd name="T53" fmla="*/ 2147483647 h 158"/>
              <a:gd name="T54" fmla="*/ 2147483647 w 121"/>
              <a:gd name="T55" fmla="*/ 2147483647 h 158"/>
              <a:gd name="T56" fmla="*/ 2147483647 w 121"/>
              <a:gd name="T57" fmla="*/ 2147483647 h 158"/>
              <a:gd name="T58" fmla="*/ 2147483647 w 121"/>
              <a:gd name="T59" fmla="*/ 2147483647 h 158"/>
              <a:gd name="T60" fmla="*/ 2147483647 w 121"/>
              <a:gd name="T61" fmla="*/ 2147483647 h 158"/>
              <a:gd name="T62" fmla="*/ 2147483647 w 121"/>
              <a:gd name="T63" fmla="*/ 2147483647 h 158"/>
              <a:gd name="T64" fmla="*/ 2147483647 w 121"/>
              <a:gd name="T65" fmla="*/ 2147483647 h 158"/>
              <a:gd name="T66" fmla="*/ 2147483647 w 121"/>
              <a:gd name="T67" fmla="*/ 2147483647 h 158"/>
              <a:gd name="T68" fmla="*/ 2147483647 w 121"/>
              <a:gd name="T69" fmla="*/ 2147483647 h 158"/>
              <a:gd name="T70" fmla="*/ 2147483647 w 121"/>
              <a:gd name="T71" fmla="*/ 2147483647 h 158"/>
              <a:gd name="T72" fmla="*/ 2147483647 w 121"/>
              <a:gd name="T73" fmla="*/ 2147483647 h 158"/>
              <a:gd name="T74" fmla="*/ 2147483647 w 121"/>
              <a:gd name="T75" fmla="*/ 2147483647 h 158"/>
              <a:gd name="T76" fmla="*/ 2147483647 w 121"/>
              <a:gd name="T77" fmla="*/ 2147483647 h 158"/>
              <a:gd name="T78" fmla="*/ 2147483647 w 121"/>
              <a:gd name="T79" fmla="*/ 2147483647 h 158"/>
              <a:gd name="T80" fmla="*/ 2147483647 w 121"/>
              <a:gd name="T81" fmla="*/ 2147483647 h 158"/>
              <a:gd name="T82" fmla="*/ 2147483647 w 121"/>
              <a:gd name="T83" fmla="*/ 2147483647 h 158"/>
              <a:gd name="T84" fmla="*/ 2147483647 w 121"/>
              <a:gd name="T85" fmla="*/ 2147483647 h 158"/>
              <a:gd name="T86" fmla="*/ 2147483647 w 121"/>
              <a:gd name="T87" fmla="*/ 2147483647 h 158"/>
              <a:gd name="T88" fmla="*/ 0 w 121"/>
              <a:gd name="T89" fmla="*/ 2147483647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80" name="Freeform 50"/>
          <p:cNvSpPr>
            <a:spLocks noChangeArrowheads="1"/>
          </p:cNvSpPr>
          <p:nvPr/>
        </p:nvSpPr>
        <p:spPr bwMode="auto">
          <a:xfrm>
            <a:off x="4867275" y="2143125"/>
            <a:ext cx="190500" cy="250825"/>
          </a:xfrm>
          <a:custGeom>
            <a:avLst/>
            <a:gdLst>
              <a:gd name="T0" fmla="*/ 2147483647 w 121"/>
              <a:gd name="T1" fmla="*/ 0 h 158"/>
              <a:gd name="T2" fmla="*/ 2147483647 w 121"/>
              <a:gd name="T3" fmla="*/ 2147483647 h 158"/>
              <a:gd name="T4" fmla="*/ 2147483647 w 121"/>
              <a:gd name="T5" fmla="*/ 2147483647 h 158"/>
              <a:gd name="T6" fmla="*/ 2147483647 w 121"/>
              <a:gd name="T7" fmla="*/ 2147483647 h 158"/>
              <a:gd name="T8" fmla="*/ 2147483647 w 121"/>
              <a:gd name="T9" fmla="*/ 2147483647 h 158"/>
              <a:gd name="T10" fmla="*/ 2147483647 w 121"/>
              <a:gd name="T11" fmla="*/ 2147483647 h 158"/>
              <a:gd name="T12" fmla="*/ 2147483647 w 121"/>
              <a:gd name="T13" fmla="*/ 2147483647 h 158"/>
              <a:gd name="T14" fmla="*/ 2147483647 w 121"/>
              <a:gd name="T15" fmla="*/ 2147483647 h 158"/>
              <a:gd name="T16" fmla="*/ 2147483647 w 121"/>
              <a:gd name="T17" fmla="*/ 2147483647 h 158"/>
              <a:gd name="T18" fmla="*/ 2147483647 w 121"/>
              <a:gd name="T19" fmla="*/ 2147483647 h 158"/>
              <a:gd name="T20" fmla="*/ 2147483647 w 121"/>
              <a:gd name="T21" fmla="*/ 2147483647 h 158"/>
              <a:gd name="T22" fmla="*/ 2147483647 w 121"/>
              <a:gd name="T23" fmla="*/ 2147483647 h 158"/>
              <a:gd name="T24" fmla="*/ 2147483647 w 121"/>
              <a:gd name="T25" fmla="*/ 2147483647 h 158"/>
              <a:gd name="T26" fmla="*/ 2147483647 w 121"/>
              <a:gd name="T27" fmla="*/ 2147483647 h 158"/>
              <a:gd name="T28" fmla="*/ 2147483647 w 121"/>
              <a:gd name="T29" fmla="*/ 2147483647 h 158"/>
              <a:gd name="T30" fmla="*/ 2147483647 w 121"/>
              <a:gd name="T31" fmla="*/ 2147483647 h 158"/>
              <a:gd name="T32" fmla="*/ 2147483647 w 121"/>
              <a:gd name="T33" fmla="*/ 2147483647 h 158"/>
              <a:gd name="T34" fmla="*/ 2147483647 w 121"/>
              <a:gd name="T35" fmla="*/ 2147483647 h 158"/>
              <a:gd name="T36" fmla="*/ 2147483647 w 121"/>
              <a:gd name="T37" fmla="*/ 2147483647 h 158"/>
              <a:gd name="T38" fmla="*/ 2147483647 w 121"/>
              <a:gd name="T39" fmla="*/ 2147483647 h 158"/>
              <a:gd name="T40" fmla="*/ 2147483647 w 121"/>
              <a:gd name="T41" fmla="*/ 2147483647 h 158"/>
              <a:gd name="T42" fmla="*/ 2147483647 w 121"/>
              <a:gd name="T43" fmla="*/ 2147483647 h 158"/>
              <a:gd name="T44" fmla="*/ 2147483647 w 121"/>
              <a:gd name="T45" fmla="*/ 2147483647 h 158"/>
              <a:gd name="T46" fmla="*/ 2147483647 w 121"/>
              <a:gd name="T47" fmla="*/ 2147483647 h 158"/>
              <a:gd name="T48" fmla="*/ 2147483647 w 121"/>
              <a:gd name="T49" fmla="*/ 2147483647 h 158"/>
              <a:gd name="T50" fmla="*/ 2147483647 w 121"/>
              <a:gd name="T51" fmla="*/ 2147483647 h 158"/>
              <a:gd name="T52" fmla="*/ 2147483647 w 121"/>
              <a:gd name="T53" fmla="*/ 2147483647 h 158"/>
              <a:gd name="T54" fmla="*/ 2147483647 w 121"/>
              <a:gd name="T55" fmla="*/ 2147483647 h 158"/>
              <a:gd name="T56" fmla="*/ 2147483647 w 121"/>
              <a:gd name="T57" fmla="*/ 2147483647 h 158"/>
              <a:gd name="T58" fmla="*/ 2147483647 w 121"/>
              <a:gd name="T59" fmla="*/ 2147483647 h 158"/>
              <a:gd name="T60" fmla="*/ 2147483647 w 121"/>
              <a:gd name="T61" fmla="*/ 2147483647 h 158"/>
              <a:gd name="T62" fmla="*/ 2147483647 w 121"/>
              <a:gd name="T63" fmla="*/ 2147483647 h 158"/>
              <a:gd name="T64" fmla="*/ 2147483647 w 121"/>
              <a:gd name="T65" fmla="*/ 2147483647 h 158"/>
              <a:gd name="T66" fmla="*/ 2147483647 w 121"/>
              <a:gd name="T67" fmla="*/ 2147483647 h 158"/>
              <a:gd name="T68" fmla="*/ 2147483647 w 121"/>
              <a:gd name="T69" fmla="*/ 2147483647 h 158"/>
              <a:gd name="T70" fmla="*/ 2147483647 w 121"/>
              <a:gd name="T71" fmla="*/ 2147483647 h 158"/>
              <a:gd name="T72" fmla="*/ 2147483647 w 121"/>
              <a:gd name="T73" fmla="*/ 2147483647 h 158"/>
              <a:gd name="T74" fmla="*/ 2147483647 w 121"/>
              <a:gd name="T75" fmla="*/ 2147483647 h 158"/>
              <a:gd name="T76" fmla="*/ 2147483647 w 121"/>
              <a:gd name="T77" fmla="*/ 2147483647 h 158"/>
              <a:gd name="T78" fmla="*/ 2147483647 w 121"/>
              <a:gd name="T79" fmla="*/ 2147483647 h 158"/>
              <a:gd name="T80" fmla="*/ 2147483647 w 121"/>
              <a:gd name="T81" fmla="*/ 2147483647 h 158"/>
              <a:gd name="T82" fmla="*/ 2147483647 w 121"/>
              <a:gd name="T83" fmla="*/ 2147483647 h 158"/>
              <a:gd name="T84" fmla="*/ 2147483647 w 121"/>
              <a:gd name="T85" fmla="*/ 2147483647 h 158"/>
              <a:gd name="T86" fmla="*/ 2147483647 w 121"/>
              <a:gd name="T87" fmla="*/ 2147483647 h 158"/>
              <a:gd name="T88" fmla="*/ 0 w 121"/>
              <a:gd name="T89" fmla="*/ 2147483647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3581" name="Group 51"/>
          <p:cNvGrpSpPr>
            <a:grpSpLocks/>
          </p:cNvGrpSpPr>
          <p:nvPr/>
        </p:nvGrpSpPr>
        <p:grpSpPr bwMode="auto">
          <a:xfrm>
            <a:off x="5238750" y="1381125"/>
            <a:ext cx="215900" cy="1012825"/>
            <a:chOff x="3300" y="810"/>
            <a:chExt cx="136" cy="638"/>
          </a:xfrm>
        </p:grpSpPr>
        <p:sp>
          <p:nvSpPr>
            <p:cNvPr id="23613" name="Freeform 52"/>
            <p:cNvSpPr>
              <a:spLocks noChangeArrowheads="1"/>
            </p:cNvSpPr>
            <p:nvPr/>
          </p:nvSpPr>
          <p:spPr bwMode="auto">
            <a:xfrm>
              <a:off x="3300" y="810"/>
              <a:ext cx="119" cy="158"/>
            </a:xfrm>
            <a:custGeom>
              <a:avLst/>
              <a:gdLst>
                <a:gd name="T0" fmla="*/ 109 w 121"/>
                <a:gd name="T1" fmla="*/ 0 h 158"/>
                <a:gd name="T2" fmla="*/ 99 w 121"/>
                <a:gd name="T3" fmla="*/ 1 h 158"/>
                <a:gd name="T4" fmla="*/ 91 w 121"/>
                <a:gd name="T5" fmla="*/ 3 h 158"/>
                <a:gd name="T6" fmla="*/ 86 w 121"/>
                <a:gd name="T7" fmla="*/ 5 h 158"/>
                <a:gd name="T8" fmla="*/ 79 w 121"/>
                <a:gd name="T9" fmla="*/ 5 h 158"/>
                <a:gd name="T10" fmla="*/ 71 w 121"/>
                <a:gd name="T11" fmla="*/ 5 h 158"/>
                <a:gd name="T12" fmla="*/ 63 w 121"/>
                <a:gd name="T13" fmla="*/ 8 h 158"/>
                <a:gd name="T14" fmla="*/ 56 w 121"/>
                <a:gd name="T15" fmla="*/ 12 h 158"/>
                <a:gd name="T16" fmla="*/ 48 w 121"/>
                <a:gd name="T17" fmla="*/ 15 h 158"/>
                <a:gd name="T18" fmla="*/ 40 w 121"/>
                <a:gd name="T19" fmla="*/ 17 h 158"/>
                <a:gd name="T20" fmla="*/ 32 w 121"/>
                <a:gd name="T21" fmla="*/ 20 h 158"/>
                <a:gd name="T22" fmla="*/ 30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0 w 121"/>
                <a:gd name="T63" fmla="*/ 125 h 158"/>
                <a:gd name="T64" fmla="*/ 30 w 121"/>
                <a:gd name="T65" fmla="*/ 130 h 158"/>
                <a:gd name="T66" fmla="*/ 32 w 121"/>
                <a:gd name="T67" fmla="*/ 136 h 158"/>
                <a:gd name="T68" fmla="*/ 37 w 121"/>
                <a:gd name="T69" fmla="*/ 141 h 158"/>
                <a:gd name="T70" fmla="*/ 45 w 121"/>
                <a:gd name="T71" fmla="*/ 143 h 158"/>
                <a:gd name="T72" fmla="*/ 53 w 121"/>
                <a:gd name="T73" fmla="*/ 144 h 158"/>
                <a:gd name="T74" fmla="*/ 61 w 121"/>
                <a:gd name="T75" fmla="*/ 148 h 158"/>
                <a:gd name="T76" fmla="*/ 69 w 121"/>
                <a:gd name="T77" fmla="*/ 150 h 158"/>
                <a:gd name="T78" fmla="*/ 77 w 121"/>
                <a:gd name="T79" fmla="*/ 153 h 158"/>
                <a:gd name="T80" fmla="*/ 84 w 121"/>
                <a:gd name="T81" fmla="*/ 153 h 158"/>
                <a:gd name="T82" fmla="*/ 89 w 121"/>
                <a:gd name="T83" fmla="*/ 157 h 158"/>
                <a:gd name="T84" fmla="*/ 96 w 121"/>
                <a:gd name="T85" fmla="*/ 157 h 158"/>
                <a:gd name="T86" fmla="*/ 104 w 121"/>
                <a:gd name="T87" fmla="*/ 157 h 158"/>
                <a:gd name="T88" fmla="*/ 112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4" name="Freeform 53"/>
            <p:cNvSpPr>
              <a:spLocks noChangeArrowheads="1"/>
            </p:cNvSpPr>
            <p:nvPr/>
          </p:nvSpPr>
          <p:spPr bwMode="auto">
            <a:xfrm>
              <a:off x="3308" y="970"/>
              <a:ext cx="119" cy="158"/>
            </a:xfrm>
            <a:custGeom>
              <a:avLst/>
              <a:gdLst>
                <a:gd name="T0" fmla="*/ 109 w 121"/>
                <a:gd name="T1" fmla="*/ 0 h 158"/>
                <a:gd name="T2" fmla="*/ 99 w 121"/>
                <a:gd name="T3" fmla="*/ 1 h 158"/>
                <a:gd name="T4" fmla="*/ 91 w 121"/>
                <a:gd name="T5" fmla="*/ 3 h 158"/>
                <a:gd name="T6" fmla="*/ 86 w 121"/>
                <a:gd name="T7" fmla="*/ 5 h 158"/>
                <a:gd name="T8" fmla="*/ 79 w 121"/>
                <a:gd name="T9" fmla="*/ 5 h 158"/>
                <a:gd name="T10" fmla="*/ 71 w 121"/>
                <a:gd name="T11" fmla="*/ 5 h 158"/>
                <a:gd name="T12" fmla="*/ 63 w 121"/>
                <a:gd name="T13" fmla="*/ 8 h 158"/>
                <a:gd name="T14" fmla="*/ 56 w 121"/>
                <a:gd name="T15" fmla="*/ 12 h 158"/>
                <a:gd name="T16" fmla="*/ 48 w 121"/>
                <a:gd name="T17" fmla="*/ 15 h 158"/>
                <a:gd name="T18" fmla="*/ 40 w 121"/>
                <a:gd name="T19" fmla="*/ 17 h 158"/>
                <a:gd name="T20" fmla="*/ 32 w 121"/>
                <a:gd name="T21" fmla="*/ 20 h 158"/>
                <a:gd name="T22" fmla="*/ 30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0 w 121"/>
                <a:gd name="T63" fmla="*/ 125 h 158"/>
                <a:gd name="T64" fmla="*/ 30 w 121"/>
                <a:gd name="T65" fmla="*/ 130 h 158"/>
                <a:gd name="T66" fmla="*/ 32 w 121"/>
                <a:gd name="T67" fmla="*/ 136 h 158"/>
                <a:gd name="T68" fmla="*/ 37 w 121"/>
                <a:gd name="T69" fmla="*/ 141 h 158"/>
                <a:gd name="T70" fmla="*/ 45 w 121"/>
                <a:gd name="T71" fmla="*/ 143 h 158"/>
                <a:gd name="T72" fmla="*/ 53 w 121"/>
                <a:gd name="T73" fmla="*/ 144 h 158"/>
                <a:gd name="T74" fmla="*/ 61 w 121"/>
                <a:gd name="T75" fmla="*/ 148 h 158"/>
                <a:gd name="T76" fmla="*/ 69 w 121"/>
                <a:gd name="T77" fmla="*/ 150 h 158"/>
                <a:gd name="T78" fmla="*/ 77 w 121"/>
                <a:gd name="T79" fmla="*/ 153 h 158"/>
                <a:gd name="T80" fmla="*/ 84 w 121"/>
                <a:gd name="T81" fmla="*/ 153 h 158"/>
                <a:gd name="T82" fmla="*/ 89 w 121"/>
                <a:gd name="T83" fmla="*/ 157 h 158"/>
                <a:gd name="T84" fmla="*/ 96 w 121"/>
                <a:gd name="T85" fmla="*/ 157 h 158"/>
                <a:gd name="T86" fmla="*/ 104 w 121"/>
                <a:gd name="T87" fmla="*/ 157 h 158"/>
                <a:gd name="T88" fmla="*/ 112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5" name="Freeform 54"/>
            <p:cNvSpPr>
              <a:spLocks noChangeArrowheads="1"/>
            </p:cNvSpPr>
            <p:nvPr/>
          </p:nvSpPr>
          <p:spPr bwMode="auto">
            <a:xfrm>
              <a:off x="3308" y="1130"/>
              <a:ext cx="119" cy="158"/>
            </a:xfrm>
            <a:custGeom>
              <a:avLst/>
              <a:gdLst>
                <a:gd name="T0" fmla="*/ 109 w 121"/>
                <a:gd name="T1" fmla="*/ 0 h 158"/>
                <a:gd name="T2" fmla="*/ 99 w 121"/>
                <a:gd name="T3" fmla="*/ 1 h 158"/>
                <a:gd name="T4" fmla="*/ 91 w 121"/>
                <a:gd name="T5" fmla="*/ 3 h 158"/>
                <a:gd name="T6" fmla="*/ 86 w 121"/>
                <a:gd name="T7" fmla="*/ 5 h 158"/>
                <a:gd name="T8" fmla="*/ 79 w 121"/>
                <a:gd name="T9" fmla="*/ 5 h 158"/>
                <a:gd name="T10" fmla="*/ 71 w 121"/>
                <a:gd name="T11" fmla="*/ 5 h 158"/>
                <a:gd name="T12" fmla="*/ 63 w 121"/>
                <a:gd name="T13" fmla="*/ 8 h 158"/>
                <a:gd name="T14" fmla="*/ 56 w 121"/>
                <a:gd name="T15" fmla="*/ 12 h 158"/>
                <a:gd name="T16" fmla="*/ 48 w 121"/>
                <a:gd name="T17" fmla="*/ 15 h 158"/>
                <a:gd name="T18" fmla="*/ 40 w 121"/>
                <a:gd name="T19" fmla="*/ 17 h 158"/>
                <a:gd name="T20" fmla="*/ 32 w 121"/>
                <a:gd name="T21" fmla="*/ 20 h 158"/>
                <a:gd name="T22" fmla="*/ 30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0 w 121"/>
                <a:gd name="T63" fmla="*/ 125 h 158"/>
                <a:gd name="T64" fmla="*/ 30 w 121"/>
                <a:gd name="T65" fmla="*/ 130 h 158"/>
                <a:gd name="T66" fmla="*/ 32 w 121"/>
                <a:gd name="T67" fmla="*/ 136 h 158"/>
                <a:gd name="T68" fmla="*/ 37 w 121"/>
                <a:gd name="T69" fmla="*/ 141 h 158"/>
                <a:gd name="T70" fmla="*/ 45 w 121"/>
                <a:gd name="T71" fmla="*/ 143 h 158"/>
                <a:gd name="T72" fmla="*/ 53 w 121"/>
                <a:gd name="T73" fmla="*/ 144 h 158"/>
                <a:gd name="T74" fmla="*/ 61 w 121"/>
                <a:gd name="T75" fmla="*/ 148 h 158"/>
                <a:gd name="T76" fmla="*/ 69 w 121"/>
                <a:gd name="T77" fmla="*/ 150 h 158"/>
                <a:gd name="T78" fmla="*/ 77 w 121"/>
                <a:gd name="T79" fmla="*/ 153 h 158"/>
                <a:gd name="T80" fmla="*/ 84 w 121"/>
                <a:gd name="T81" fmla="*/ 153 h 158"/>
                <a:gd name="T82" fmla="*/ 89 w 121"/>
                <a:gd name="T83" fmla="*/ 157 h 158"/>
                <a:gd name="T84" fmla="*/ 96 w 121"/>
                <a:gd name="T85" fmla="*/ 157 h 158"/>
                <a:gd name="T86" fmla="*/ 104 w 121"/>
                <a:gd name="T87" fmla="*/ 157 h 158"/>
                <a:gd name="T88" fmla="*/ 112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6" name="Freeform 55"/>
            <p:cNvSpPr>
              <a:spLocks noChangeArrowheads="1"/>
            </p:cNvSpPr>
            <p:nvPr/>
          </p:nvSpPr>
          <p:spPr bwMode="auto">
            <a:xfrm>
              <a:off x="3316" y="1290"/>
              <a:ext cx="119" cy="158"/>
            </a:xfrm>
            <a:custGeom>
              <a:avLst/>
              <a:gdLst>
                <a:gd name="T0" fmla="*/ 109 w 121"/>
                <a:gd name="T1" fmla="*/ 0 h 158"/>
                <a:gd name="T2" fmla="*/ 99 w 121"/>
                <a:gd name="T3" fmla="*/ 1 h 158"/>
                <a:gd name="T4" fmla="*/ 91 w 121"/>
                <a:gd name="T5" fmla="*/ 3 h 158"/>
                <a:gd name="T6" fmla="*/ 86 w 121"/>
                <a:gd name="T7" fmla="*/ 5 h 158"/>
                <a:gd name="T8" fmla="*/ 79 w 121"/>
                <a:gd name="T9" fmla="*/ 5 h 158"/>
                <a:gd name="T10" fmla="*/ 71 w 121"/>
                <a:gd name="T11" fmla="*/ 5 h 158"/>
                <a:gd name="T12" fmla="*/ 63 w 121"/>
                <a:gd name="T13" fmla="*/ 8 h 158"/>
                <a:gd name="T14" fmla="*/ 56 w 121"/>
                <a:gd name="T15" fmla="*/ 12 h 158"/>
                <a:gd name="T16" fmla="*/ 48 w 121"/>
                <a:gd name="T17" fmla="*/ 15 h 158"/>
                <a:gd name="T18" fmla="*/ 40 w 121"/>
                <a:gd name="T19" fmla="*/ 17 h 158"/>
                <a:gd name="T20" fmla="*/ 32 w 121"/>
                <a:gd name="T21" fmla="*/ 20 h 158"/>
                <a:gd name="T22" fmla="*/ 30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0 w 121"/>
                <a:gd name="T63" fmla="*/ 125 h 158"/>
                <a:gd name="T64" fmla="*/ 30 w 121"/>
                <a:gd name="T65" fmla="*/ 130 h 158"/>
                <a:gd name="T66" fmla="*/ 32 w 121"/>
                <a:gd name="T67" fmla="*/ 136 h 158"/>
                <a:gd name="T68" fmla="*/ 37 w 121"/>
                <a:gd name="T69" fmla="*/ 141 h 158"/>
                <a:gd name="T70" fmla="*/ 45 w 121"/>
                <a:gd name="T71" fmla="*/ 143 h 158"/>
                <a:gd name="T72" fmla="*/ 53 w 121"/>
                <a:gd name="T73" fmla="*/ 144 h 158"/>
                <a:gd name="T74" fmla="*/ 61 w 121"/>
                <a:gd name="T75" fmla="*/ 148 h 158"/>
                <a:gd name="T76" fmla="*/ 69 w 121"/>
                <a:gd name="T77" fmla="*/ 150 h 158"/>
                <a:gd name="T78" fmla="*/ 77 w 121"/>
                <a:gd name="T79" fmla="*/ 153 h 158"/>
                <a:gd name="T80" fmla="*/ 84 w 121"/>
                <a:gd name="T81" fmla="*/ 153 h 158"/>
                <a:gd name="T82" fmla="*/ 89 w 121"/>
                <a:gd name="T83" fmla="*/ 157 h 158"/>
                <a:gd name="T84" fmla="*/ 96 w 121"/>
                <a:gd name="T85" fmla="*/ 157 h 158"/>
                <a:gd name="T86" fmla="*/ 104 w 121"/>
                <a:gd name="T87" fmla="*/ 157 h 158"/>
                <a:gd name="T88" fmla="*/ 112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82" name="Group 56"/>
          <p:cNvGrpSpPr>
            <a:grpSpLocks/>
          </p:cNvGrpSpPr>
          <p:nvPr/>
        </p:nvGrpSpPr>
        <p:grpSpPr bwMode="auto">
          <a:xfrm>
            <a:off x="6315075" y="1546225"/>
            <a:ext cx="247650" cy="654050"/>
            <a:chOff x="3978" y="914"/>
            <a:chExt cx="156" cy="412"/>
          </a:xfrm>
        </p:grpSpPr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 flipH="1" flipV="1">
              <a:off x="3982" y="95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flipH="1" flipV="1">
              <a:off x="3980" y="10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flipH="1" flipV="1">
              <a:off x="3978" y="122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 flipV="1">
              <a:off x="3978" y="115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3982" y="10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 flipV="1">
              <a:off x="3984" y="9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flipV="1">
              <a:off x="4056" y="12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583" name="Line 64"/>
          <p:cNvSpPr>
            <a:spLocks noChangeShapeType="1"/>
          </p:cNvSpPr>
          <p:nvPr/>
        </p:nvSpPr>
        <p:spPr bwMode="auto">
          <a:xfrm>
            <a:off x="5476875" y="2390775"/>
            <a:ext cx="10001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84" name="Line 65"/>
          <p:cNvSpPr>
            <a:spLocks noChangeShapeType="1"/>
          </p:cNvSpPr>
          <p:nvPr/>
        </p:nvSpPr>
        <p:spPr bwMode="auto">
          <a:xfrm>
            <a:off x="5432425" y="1377950"/>
            <a:ext cx="10001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85" name="Line 66"/>
          <p:cNvSpPr>
            <a:spLocks noChangeShapeType="1"/>
          </p:cNvSpPr>
          <p:nvPr/>
        </p:nvSpPr>
        <p:spPr bwMode="auto">
          <a:xfrm>
            <a:off x="6445250" y="2212975"/>
            <a:ext cx="0" cy="17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86" name="Line 67"/>
          <p:cNvSpPr>
            <a:spLocks noChangeShapeType="1"/>
          </p:cNvSpPr>
          <p:nvPr/>
        </p:nvSpPr>
        <p:spPr bwMode="auto">
          <a:xfrm>
            <a:off x="6423025" y="1381125"/>
            <a:ext cx="0" cy="17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3587" name="Group 68"/>
          <p:cNvGrpSpPr>
            <a:grpSpLocks/>
          </p:cNvGrpSpPr>
          <p:nvPr/>
        </p:nvGrpSpPr>
        <p:grpSpPr bwMode="auto">
          <a:xfrm rot="16199998">
            <a:off x="4275138" y="1649413"/>
            <a:ext cx="174625" cy="485775"/>
            <a:chOff x="2693" y="979"/>
            <a:chExt cx="111" cy="306"/>
          </a:xfrm>
        </p:grpSpPr>
        <p:sp>
          <p:nvSpPr>
            <p:cNvPr id="23604" name="Line 69"/>
            <p:cNvSpPr>
              <a:spLocks noChangeShapeType="1"/>
            </p:cNvSpPr>
            <p:nvPr/>
          </p:nvSpPr>
          <p:spPr bwMode="auto">
            <a:xfrm>
              <a:off x="2804" y="979"/>
              <a:ext cx="0" cy="30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5" name="Freeform 70"/>
            <p:cNvSpPr>
              <a:spLocks noChangeArrowheads="1"/>
            </p:cNvSpPr>
            <p:nvPr/>
          </p:nvSpPr>
          <p:spPr bwMode="auto">
            <a:xfrm>
              <a:off x="2693" y="979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9 w 97"/>
                <a:gd name="T3" fmla="*/ 23 h 455"/>
                <a:gd name="T4" fmla="*/ 9 w 97"/>
                <a:gd name="T5" fmla="*/ 58 h 455"/>
                <a:gd name="T6" fmla="*/ 1 w 97"/>
                <a:gd name="T7" fmla="*/ 80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588" name="Line 71"/>
          <p:cNvSpPr>
            <a:spLocks noChangeShapeType="1"/>
          </p:cNvSpPr>
          <p:nvPr/>
        </p:nvSpPr>
        <p:spPr bwMode="auto">
          <a:xfrm flipH="1">
            <a:off x="4352925" y="1917700"/>
            <a:ext cx="0" cy="492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89" name="Line 72"/>
          <p:cNvSpPr>
            <a:spLocks noChangeShapeType="1"/>
          </p:cNvSpPr>
          <p:nvPr/>
        </p:nvSpPr>
        <p:spPr bwMode="auto">
          <a:xfrm flipH="1" flipV="1">
            <a:off x="4352925" y="1393825"/>
            <a:ext cx="0" cy="393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90" name="Line 73"/>
          <p:cNvSpPr>
            <a:spLocks noChangeShapeType="1"/>
          </p:cNvSpPr>
          <p:nvPr/>
        </p:nvSpPr>
        <p:spPr bwMode="auto">
          <a:xfrm flipH="1">
            <a:off x="4333875" y="2393950"/>
            <a:ext cx="5238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91" name="Line 74"/>
          <p:cNvSpPr>
            <a:spLocks noChangeShapeType="1"/>
          </p:cNvSpPr>
          <p:nvPr/>
        </p:nvSpPr>
        <p:spPr bwMode="auto">
          <a:xfrm flipH="1">
            <a:off x="4337050" y="1381125"/>
            <a:ext cx="5397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92" name="Line 75"/>
          <p:cNvSpPr>
            <a:spLocks noChangeShapeType="1"/>
          </p:cNvSpPr>
          <p:nvPr/>
        </p:nvSpPr>
        <p:spPr bwMode="auto">
          <a:xfrm flipV="1">
            <a:off x="4679950" y="1146175"/>
            <a:ext cx="0" cy="212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93" name="Oval 76"/>
          <p:cNvSpPr>
            <a:spLocks noChangeArrowheads="1"/>
          </p:cNvSpPr>
          <p:nvPr/>
        </p:nvSpPr>
        <p:spPr bwMode="auto">
          <a:xfrm>
            <a:off x="4575175" y="93345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94" name="Line 77"/>
          <p:cNvSpPr>
            <a:spLocks noChangeShapeType="1"/>
          </p:cNvSpPr>
          <p:nvPr/>
        </p:nvSpPr>
        <p:spPr bwMode="auto">
          <a:xfrm flipH="1" flipV="1">
            <a:off x="3251200" y="3378200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95" name="Line 78"/>
          <p:cNvSpPr>
            <a:spLocks noChangeShapeType="1"/>
          </p:cNvSpPr>
          <p:nvPr/>
        </p:nvSpPr>
        <p:spPr bwMode="auto">
          <a:xfrm flipH="1" flipV="1">
            <a:off x="3270250" y="435292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96" name="Line 79"/>
          <p:cNvSpPr>
            <a:spLocks noChangeShapeType="1"/>
          </p:cNvSpPr>
          <p:nvPr/>
        </p:nvSpPr>
        <p:spPr bwMode="auto">
          <a:xfrm flipH="1" flipV="1">
            <a:off x="3270250" y="4660900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97" name="Text Box 80"/>
          <p:cNvSpPr txBox="1">
            <a:spLocks noChangeArrowheads="1"/>
          </p:cNvSpPr>
          <p:nvPr/>
        </p:nvSpPr>
        <p:spPr bwMode="auto">
          <a:xfrm>
            <a:off x="635000" y="0"/>
            <a:ext cx="81347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Amplificador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classe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C com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polarização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sinal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4897" name="Text Box 81"/>
          <p:cNvSpPr txBox="1">
            <a:spLocks noChangeArrowheads="1"/>
          </p:cNvSpPr>
          <p:nvPr/>
        </p:nvSpPr>
        <p:spPr bwMode="auto">
          <a:xfrm>
            <a:off x="5910263" y="3711575"/>
            <a:ext cx="23998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1800" dirty="0">
                <a:latin typeface="Calibri" pitchFamily="34" charset="0"/>
              </a:rPr>
              <a:t>A </a:t>
            </a:r>
            <a:r>
              <a:rPr kumimoji="0" lang="en-US" sz="1800" dirty="0" err="1">
                <a:latin typeface="Calibri" pitchFamily="34" charset="0"/>
              </a:rPr>
              <a:t>junção</a:t>
            </a:r>
            <a:r>
              <a:rPr kumimoji="0" lang="en-US" sz="1800" dirty="0">
                <a:latin typeface="Calibri" pitchFamily="34" charset="0"/>
              </a:rPr>
              <a:t> base-</a:t>
            </a:r>
            <a:r>
              <a:rPr kumimoji="0" lang="en-US" sz="1800" dirty="0" err="1">
                <a:latin typeface="Calibri" pitchFamily="34" charset="0"/>
              </a:rPr>
              <a:t>emissor</a:t>
            </a:r>
            <a:endParaRPr kumimoji="0" lang="en-US" sz="1800" dirty="0">
              <a:latin typeface="Calibri" pitchFamily="34" charset="0"/>
            </a:endParaRPr>
          </a:p>
          <a:p>
            <a:pPr algn="ctr"/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retifica</a:t>
            </a:r>
            <a:r>
              <a:rPr kumimoji="0" lang="en-US" sz="1800" dirty="0">
                <a:latin typeface="Calibri" pitchFamily="34" charset="0"/>
              </a:rPr>
              <a:t> o </a:t>
            </a:r>
            <a:r>
              <a:rPr kumimoji="0" lang="en-US" sz="1800" dirty="0" err="1">
                <a:latin typeface="Calibri" pitchFamily="34" charset="0"/>
              </a:rPr>
              <a:t>sinal</a:t>
            </a:r>
            <a:r>
              <a:rPr kumimoji="0" lang="en-US" sz="1800" dirty="0">
                <a:latin typeface="Calibri" pitchFamily="34" charset="0"/>
              </a:rPr>
              <a:t> de</a:t>
            </a:r>
          </a:p>
          <a:p>
            <a:pPr algn="ctr"/>
            <a:r>
              <a:rPr kumimoji="0" lang="en-US" sz="1800" dirty="0" err="1">
                <a:latin typeface="Calibri" pitchFamily="34" charset="0"/>
              </a:rPr>
              <a:t>entrada</a:t>
            </a:r>
            <a:r>
              <a:rPr kumimoji="0" lang="en-US" sz="1800" dirty="0">
                <a:latin typeface="Calibri" pitchFamily="34" charset="0"/>
              </a:rPr>
              <a:t> e </a:t>
            </a:r>
            <a:r>
              <a:rPr kumimoji="0" lang="en-US" sz="1800" dirty="0" err="1">
                <a:latin typeface="Calibri" pitchFamily="34" charset="0"/>
              </a:rPr>
              <a:t>dá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carga</a:t>
            </a:r>
            <a:r>
              <a:rPr kumimoji="0" lang="en-US" sz="1800" dirty="0">
                <a:latin typeface="Calibri" pitchFamily="34" charset="0"/>
              </a:rPr>
              <a:t> a C</a:t>
            </a:r>
            <a:r>
              <a:rPr kumimoji="0" lang="en-US" sz="1800" baseline="-25000" dirty="0">
                <a:latin typeface="Calibri" pitchFamily="34" charset="0"/>
              </a:rPr>
              <a:t>C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34898" name="Line 82"/>
          <p:cNvSpPr>
            <a:spLocks noChangeShapeType="1"/>
          </p:cNvSpPr>
          <p:nvPr/>
        </p:nvSpPr>
        <p:spPr bwMode="auto">
          <a:xfrm>
            <a:off x="2774950" y="3067050"/>
            <a:ext cx="3460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2028825" y="2908300"/>
            <a:ext cx="346075" cy="346075"/>
            <a:chOff x="1278" y="1772"/>
            <a:chExt cx="218" cy="218"/>
          </a:xfrm>
        </p:grpSpPr>
        <p:sp>
          <p:nvSpPr>
            <p:cNvPr id="23602" name="Line 84"/>
            <p:cNvSpPr>
              <a:spLocks noChangeShapeType="1"/>
            </p:cNvSpPr>
            <p:nvPr/>
          </p:nvSpPr>
          <p:spPr bwMode="auto">
            <a:xfrm rot="-5400002">
              <a:off x="1274" y="1878"/>
              <a:ext cx="218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603" name="Line 85"/>
            <p:cNvSpPr>
              <a:spLocks noChangeShapeType="1"/>
            </p:cNvSpPr>
            <p:nvPr/>
          </p:nvSpPr>
          <p:spPr bwMode="auto">
            <a:xfrm>
              <a:off x="1278" y="1868"/>
              <a:ext cx="21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1292224" y="5654675"/>
            <a:ext cx="7585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1600" dirty="0">
                <a:solidFill>
                  <a:srgbClr val="3333CC"/>
                </a:solidFill>
                <a:latin typeface="Calibri" pitchFamily="34" charset="0"/>
              </a:rPr>
              <a:t>A </a:t>
            </a:r>
            <a:r>
              <a:rPr kumimoji="0" lang="en-US" sz="1600" dirty="0" err="1">
                <a:solidFill>
                  <a:srgbClr val="3333CC"/>
                </a:solidFill>
                <a:latin typeface="Calibri" pitchFamily="34" charset="0"/>
              </a:rPr>
              <a:t>polarização</a:t>
            </a:r>
            <a:r>
              <a:rPr kumimoji="0" lang="en-US" sz="1600" dirty="0">
                <a:solidFill>
                  <a:srgbClr val="3333CC"/>
                </a:solidFill>
                <a:latin typeface="Calibri" pitchFamily="34" charset="0"/>
              </a:rPr>
              <a:t> de </a:t>
            </a:r>
            <a:r>
              <a:rPr kumimoji="0" lang="en-US" sz="1600" dirty="0" err="1">
                <a:solidFill>
                  <a:srgbClr val="3333CC"/>
                </a:solidFill>
                <a:latin typeface="Calibri" pitchFamily="34" charset="0"/>
              </a:rPr>
              <a:t>sinal</a:t>
            </a:r>
            <a:r>
              <a:rPr kumimoji="0" lang="en-US" sz="16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rgbClr val="3333CC"/>
                </a:solidFill>
                <a:latin typeface="Calibri" pitchFamily="34" charset="0"/>
              </a:rPr>
              <a:t>aumenta</a:t>
            </a:r>
            <a:r>
              <a:rPr kumimoji="0" lang="en-US" sz="16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rgbClr val="3333CC"/>
                </a:solidFill>
                <a:latin typeface="Calibri" pitchFamily="34" charset="0"/>
              </a:rPr>
              <a:t>quando</a:t>
            </a:r>
            <a:r>
              <a:rPr kumimoji="0" lang="en-US" sz="1600" dirty="0">
                <a:solidFill>
                  <a:srgbClr val="3333CC"/>
                </a:solidFill>
                <a:latin typeface="Calibri" pitchFamily="34" charset="0"/>
              </a:rPr>
              <a:t> o </a:t>
            </a:r>
            <a:r>
              <a:rPr kumimoji="0" lang="en-US" sz="1600" dirty="0" err="1" smtClean="0">
                <a:solidFill>
                  <a:srgbClr val="3333CC"/>
                </a:solidFill>
                <a:latin typeface="Calibri" pitchFamily="34" charset="0"/>
              </a:rPr>
              <a:t>sinal</a:t>
            </a:r>
            <a:r>
              <a:rPr kumimoji="0" lang="en-US" sz="1600" dirty="0" smtClean="0">
                <a:solidFill>
                  <a:srgbClr val="3333CC"/>
                </a:solidFill>
                <a:latin typeface="Calibri" pitchFamily="34" charset="0"/>
              </a:rPr>
              <a:t> de </a:t>
            </a:r>
            <a:r>
              <a:rPr kumimoji="0" lang="en-US" sz="1600" dirty="0" err="1">
                <a:solidFill>
                  <a:srgbClr val="3333CC"/>
                </a:solidFill>
                <a:latin typeface="Calibri" pitchFamily="34" charset="0"/>
              </a:rPr>
              <a:t>entrada</a:t>
            </a:r>
            <a:r>
              <a:rPr kumimoji="0" lang="en-US" sz="16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rgbClr val="3333CC"/>
                </a:solidFill>
                <a:latin typeface="Calibri" pitchFamily="34" charset="0"/>
              </a:rPr>
              <a:t>aumenta</a:t>
            </a:r>
            <a:r>
              <a:rPr kumimoji="0" lang="en-US" sz="16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1600" dirty="0" err="1">
                <a:solidFill>
                  <a:srgbClr val="3333CC"/>
                </a:solidFill>
                <a:latin typeface="Calibri" pitchFamily="34" charset="0"/>
              </a:rPr>
              <a:t>em</a:t>
            </a:r>
            <a:r>
              <a:rPr kumimoji="0" lang="en-US" sz="1600" dirty="0">
                <a:solidFill>
                  <a:srgbClr val="3333CC"/>
                </a:solidFill>
                <a:latin typeface="Calibri" pitchFamily="34" charset="0"/>
              </a:rPr>
              <a:t> amplitude.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607175" y="2159000"/>
            <a:ext cx="851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latin typeface="Calibri" pitchFamily="34" charset="0"/>
              </a:rPr>
              <a:t>I</a:t>
            </a:r>
            <a:r>
              <a:rPr kumimoji="0" lang="en-US" sz="2000" baseline="-25000" dirty="0">
                <a:latin typeface="Calibri" pitchFamily="34" charset="0"/>
              </a:rPr>
              <a:t>B</a:t>
            </a:r>
            <a:r>
              <a:rPr kumimoji="0" lang="en-US" sz="2000" dirty="0">
                <a:latin typeface="Calibri" pitchFamily="34" charset="0"/>
              </a:rPr>
              <a:t> &gt;&gt; 0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1292225" y="2130425"/>
            <a:ext cx="933450" cy="936625"/>
          </a:xfrm>
          <a:prstGeom prst="ellips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654175" y="2768600"/>
            <a:ext cx="565150" cy="565150"/>
            <a:chOff x="1042" y="1864"/>
            <a:chExt cx="356" cy="356"/>
          </a:xfrm>
        </p:grpSpPr>
        <p:sp>
          <p:nvSpPr>
            <p:cNvPr id="24630" name="Line 5"/>
            <p:cNvSpPr>
              <a:spLocks noChangeShapeType="1"/>
            </p:cNvSpPr>
            <p:nvPr/>
          </p:nvSpPr>
          <p:spPr bwMode="auto">
            <a:xfrm>
              <a:off x="1042" y="1864"/>
              <a:ext cx="355" cy="355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4631" name="AutoShape 6"/>
            <p:cNvSpPr>
              <a:spLocks noChangeArrowheads="1"/>
            </p:cNvSpPr>
            <p:nvPr/>
          </p:nvSpPr>
          <p:spPr bwMode="auto">
            <a:xfrm rot="5480873" flipH="1" flipV="1">
              <a:off x="1047" y="1868"/>
              <a:ext cx="119" cy="117"/>
            </a:xfrm>
            <a:prstGeom prst="rtTriangle">
              <a:avLst/>
            </a:prstGeom>
            <a:solidFill>
              <a:srgbClr val="3333CC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</p:grpSp>
      <p:sp>
        <p:nvSpPr>
          <p:cNvPr id="24581" name="Line 7"/>
          <p:cNvSpPr>
            <a:spLocks noChangeShapeType="1"/>
          </p:cNvSpPr>
          <p:nvPr/>
        </p:nvSpPr>
        <p:spPr bwMode="auto">
          <a:xfrm flipH="1">
            <a:off x="504825" y="2603500"/>
            <a:ext cx="1130300" cy="317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 flipV="1">
            <a:off x="1644650" y="1857375"/>
            <a:ext cx="565150" cy="56515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 flipH="1">
            <a:off x="1644650" y="2295525"/>
            <a:ext cx="0" cy="61912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1714500" y="266700"/>
            <a:ext cx="69131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Três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modos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operação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3200" dirty="0" err="1">
                <a:solidFill>
                  <a:srgbClr val="FF0000"/>
                </a:solidFill>
                <a:latin typeface="Calibri" pitchFamily="34" charset="0"/>
              </a:rPr>
              <a:t>transistores</a:t>
            </a:r>
            <a:r>
              <a:rPr kumimoji="0" lang="en-US" sz="3200" dirty="0">
                <a:solidFill>
                  <a:srgbClr val="FF00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5" name="Oval 11"/>
          <p:cNvSpPr>
            <a:spLocks noChangeArrowheads="1"/>
          </p:cNvSpPr>
          <p:nvPr/>
        </p:nvSpPr>
        <p:spPr bwMode="auto">
          <a:xfrm>
            <a:off x="4295775" y="2149475"/>
            <a:ext cx="933450" cy="936625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grpSp>
        <p:nvGrpSpPr>
          <p:cNvPr id="24586" name="Group 12"/>
          <p:cNvGrpSpPr>
            <a:grpSpLocks/>
          </p:cNvGrpSpPr>
          <p:nvPr/>
        </p:nvGrpSpPr>
        <p:grpSpPr bwMode="auto">
          <a:xfrm>
            <a:off x="4657725" y="2787650"/>
            <a:ext cx="565150" cy="565150"/>
            <a:chOff x="2934" y="1876"/>
            <a:chExt cx="356" cy="356"/>
          </a:xfrm>
        </p:grpSpPr>
        <p:sp>
          <p:nvSpPr>
            <p:cNvPr id="24628" name="Line 13"/>
            <p:cNvSpPr>
              <a:spLocks noChangeShapeType="1"/>
            </p:cNvSpPr>
            <p:nvPr/>
          </p:nvSpPr>
          <p:spPr bwMode="auto">
            <a:xfrm>
              <a:off x="2934" y="1876"/>
              <a:ext cx="355" cy="356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4629" name="AutoShape 14"/>
            <p:cNvSpPr>
              <a:spLocks noChangeArrowheads="1"/>
            </p:cNvSpPr>
            <p:nvPr/>
          </p:nvSpPr>
          <p:spPr bwMode="auto">
            <a:xfrm rot="5480873" flipH="1" flipV="1">
              <a:off x="2939" y="1879"/>
              <a:ext cx="118" cy="116"/>
            </a:xfrm>
            <a:prstGeom prst="rtTriangl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</p:grpSp>
      <p:sp>
        <p:nvSpPr>
          <p:cNvPr id="24587" name="Line 15"/>
          <p:cNvSpPr>
            <a:spLocks noChangeShapeType="1"/>
          </p:cNvSpPr>
          <p:nvPr/>
        </p:nvSpPr>
        <p:spPr bwMode="auto">
          <a:xfrm flipH="1">
            <a:off x="3521075" y="2622550"/>
            <a:ext cx="11176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588" name="Line 16"/>
          <p:cNvSpPr>
            <a:spLocks noChangeShapeType="1"/>
          </p:cNvSpPr>
          <p:nvPr/>
        </p:nvSpPr>
        <p:spPr bwMode="auto">
          <a:xfrm flipV="1">
            <a:off x="4648200" y="1873250"/>
            <a:ext cx="565150" cy="56515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589" name="Line 17"/>
          <p:cNvSpPr>
            <a:spLocks noChangeShapeType="1"/>
          </p:cNvSpPr>
          <p:nvPr/>
        </p:nvSpPr>
        <p:spPr bwMode="auto">
          <a:xfrm flipH="1">
            <a:off x="4648200" y="2311400"/>
            <a:ext cx="0" cy="61912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590" name="Oval 18"/>
          <p:cNvSpPr>
            <a:spLocks noChangeArrowheads="1"/>
          </p:cNvSpPr>
          <p:nvPr/>
        </p:nvSpPr>
        <p:spPr bwMode="auto">
          <a:xfrm>
            <a:off x="7432675" y="2155825"/>
            <a:ext cx="933450" cy="9366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grpSp>
        <p:nvGrpSpPr>
          <p:cNvPr id="24591" name="Group 19"/>
          <p:cNvGrpSpPr>
            <a:grpSpLocks/>
          </p:cNvGrpSpPr>
          <p:nvPr/>
        </p:nvGrpSpPr>
        <p:grpSpPr bwMode="auto">
          <a:xfrm>
            <a:off x="7797800" y="2794000"/>
            <a:ext cx="565150" cy="565150"/>
            <a:chOff x="4912" y="1880"/>
            <a:chExt cx="356" cy="356"/>
          </a:xfrm>
        </p:grpSpPr>
        <p:sp>
          <p:nvSpPr>
            <p:cNvPr id="24626" name="Line 20"/>
            <p:cNvSpPr>
              <a:spLocks noChangeShapeType="1"/>
            </p:cNvSpPr>
            <p:nvPr/>
          </p:nvSpPr>
          <p:spPr bwMode="auto">
            <a:xfrm>
              <a:off x="4912" y="1880"/>
              <a:ext cx="356" cy="35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4627" name="AutoShape 21"/>
            <p:cNvSpPr>
              <a:spLocks noChangeArrowheads="1"/>
            </p:cNvSpPr>
            <p:nvPr/>
          </p:nvSpPr>
          <p:spPr bwMode="auto">
            <a:xfrm rot="5480873" flipH="1" flipV="1">
              <a:off x="4917" y="1885"/>
              <a:ext cx="118" cy="116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</p:grpSp>
      <p:sp>
        <p:nvSpPr>
          <p:cNvPr id="24592" name="Line 22"/>
          <p:cNvSpPr>
            <a:spLocks noChangeShapeType="1"/>
          </p:cNvSpPr>
          <p:nvPr/>
        </p:nvSpPr>
        <p:spPr bwMode="auto">
          <a:xfrm flipH="1">
            <a:off x="6667500" y="2628900"/>
            <a:ext cx="11080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593" name="Line 23"/>
          <p:cNvSpPr>
            <a:spLocks noChangeShapeType="1"/>
          </p:cNvSpPr>
          <p:nvPr/>
        </p:nvSpPr>
        <p:spPr bwMode="auto">
          <a:xfrm flipV="1">
            <a:off x="7785100" y="1882775"/>
            <a:ext cx="565150" cy="565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H="1">
            <a:off x="7785100" y="2320925"/>
            <a:ext cx="0" cy="619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595" name="Text Box 25"/>
          <p:cNvSpPr txBox="1">
            <a:spLocks noChangeArrowheads="1"/>
          </p:cNvSpPr>
          <p:nvPr/>
        </p:nvSpPr>
        <p:spPr bwMode="auto">
          <a:xfrm>
            <a:off x="527050" y="2139950"/>
            <a:ext cx="723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latin typeface="Calibri" pitchFamily="34" charset="0"/>
              </a:rPr>
              <a:t>I</a:t>
            </a:r>
            <a:r>
              <a:rPr kumimoji="0" lang="en-US" sz="2000" baseline="-25000" dirty="0">
                <a:latin typeface="Calibri" pitchFamily="34" charset="0"/>
              </a:rPr>
              <a:t>B</a:t>
            </a:r>
            <a:r>
              <a:rPr kumimoji="0" lang="en-US" sz="2000" dirty="0">
                <a:latin typeface="Calibri" pitchFamily="34" charset="0"/>
              </a:rPr>
              <a:t> = 0</a:t>
            </a:r>
          </a:p>
        </p:txBody>
      </p:sp>
      <p:sp>
        <p:nvSpPr>
          <p:cNvPr id="24596" name="Text Box 26"/>
          <p:cNvSpPr txBox="1">
            <a:spLocks noChangeArrowheads="1"/>
          </p:cNvSpPr>
          <p:nvPr/>
        </p:nvSpPr>
        <p:spPr bwMode="auto">
          <a:xfrm>
            <a:off x="3546475" y="2143125"/>
            <a:ext cx="723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latin typeface="Calibri" pitchFamily="34" charset="0"/>
              </a:rPr>
              <a:t>I</a:t>
            </a:r>
            <a:r>
              <a:rPr kumimoji="0" lang="en-US" sz="2000" baseline="-25000" dirty="0">
                <a:latin typeface="Calibri" pitchFamily="34" charset="0"/>
              </a:rPr>
              <a:t>B</a:t>
            </a:r>
            <a:r>
              <a:rPr kumimoji="0" lang="en-US" sz="2000" dirty="0">
                <a:latin typeface="Calibri" pitchFamily="34" charset="0"/>
              </a:rPr>
              <a:t> &gt; 0</a:t>
            </a:r>
          </a:p>
        </p:txBody>
      </p:sp>
      <p:grpSp>
        <p:nvGrpSpPr>
          <p:cNvPr id="24597" name="Group 27"/>
          <p:cNvGrpSpPr>
            <a:grpSpLocks/>
          </p:cNvGrpSpPr>
          <p:nvPr/>
        </p:nvGrpSpPr>
        <p:grpSpPr bwMode="auto">
          <a:xfrm>
            <a:off x="5499100" y="1539875"/>
            <a:ext cx="247650" cy="2047875"/>
            <a:chOff x="3464" y="1090"/>
            <a:chExt cx="156" cy="1290"/>
          </a:xfrm>
        </p:grpSpPr>
        <p:sp>
          <p:nvSpPr>
            <p:cNvPr id="24614" name="Oval 28"/>
            <p:cNvSpPr>
              <a:spLocks noChangeArrowheads="1"/>
            </p:cNvSpPr>
            <p:nvPr/>
          </p:nvSpPr>
          <p:spPr bwMode="auto">
            <a:xfrm>
              <a:off x="3476" y="1372"/>
              <a:ext cx="124" cy="124"/>
            </a:xfrm>
            <a:prstGeom prst="ellips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4615" name="Oval 29"/>
            <p:cNvSpPr>
              <a:spLocks noChangeArrowheads="1"/>
            </p:cNvSpPr>
            <p:nvPr/>
          </p:nvSpPr>
          <p:spPr bwMode="auto">
            <a:xfrm>
              <a:off x="3480" y="1956"/>
              <a:ext cx="124" cy="124"/>
            </a:xfrm>
            <a:prstGeom prst="ellips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grpSp>
          <p:nvGrpSpPr>
            <p:cNvPr id="24616" name="Group 30"/>
            <p:cNvGrpSpPr>
              <a:grpSpLocks/>
            </p:cNvGrpSpPr>
            <p:nvPr/>
          </p:nvGrpSpPr>
          <p:grpSpPr bwMode="auto">
            <a:xfrm>
              <a:off x="3464" y="1520"/>
              <a:ext cx="156" cy="412"/>
              <a:chOff x="3464" y="1520"/>
              <a:chExt cx="156" cy="412"/>
            </a:xfrm>
          </p:grpSpPr>
          <p:sp>
            <p:nvSpPr>
              <p:cNvPr id="24619" name="Line 31"/>
              <p:cNvSpPr>
                <a:spLocks noChangeShapeType="1"/>
              </p:cNvSpPr>
              <p:nvPr/>
            </p:nvSpPr>
            <p:spPr bwMode="auto">
              <a:xfrm flipH="1" flipV="1">
                <a:off x="3468" y="1562"/>
                <a:ext cx="152" cy="62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4620" name="Line 32"/>
              <p:cNvSpPr>
                <a:spLocks noChangeShapeType="1"/>
              </p:cNvSpPr>
              <p:nvPr/>
            </p:nvSpPr>
            <p:spPr bwMode="auto">
              <a:xfrm flipH="1" flipV="1">
                <a:off x="3466" y="1695"/>
                <a:ext cx="152" cy="62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4621" name="Line 33"/>
              <p:cNvSpPr>
                <a:spLocks noChangeShapeType="1"/>
              </p:cNvSpPr>
              <p:nvPr/>
            </p:nvSpPr>
            <p:spPr bwMode="auto">
              <a:xfrm flipH="1" flipV="1">
                <a:off x="3464" y="1829"/>
                <a:ext cx="152" cy="62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4622" name="Line 34"/>
              <p:cNvSpPr>
                <a:spLocks noChangeShapeType="1"/>
              </p:cNvSpPr>
              <p:nvPr/>
            </p:nvSpPr>
            <p:spPr bwMode="auto">
              <a:xfrm flipV="1">
                <a:off x="3464" y="1760"/>
                <a:ext cx="152" cy="62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4623" name="Line 35"/>
              <p:cNvSpPr>
                <a:spLocks noChangeShapeType="1"/>
              </p:cNvSpPr>
              <p:nvPr/>
            </p:nvSpPr>
            <p:spPr bwMode="auto">
              <a:xfrm flipV="1">
                <a:off x="3468" y="1625"/>
                <a:ext cx="152" cy="62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4624" name="Line 36"/>
              <p:cNvSpPr>
                <a:spLocks noChangeShapeType="1"/>
              </p:cNvSpPr>
              <p:nvPr/>
            </p:nvSpPr>
            <p:spPr bwMode="auto">
              <a:xfrm flipV="1">
                <a:off x="3470" y="1520"/>
                <a:ext cx="76" cy="30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4625" name="Line 37"/>
              <p:cNvSpPr>
                <a:spLocks noChangeShapeType="1"/>
              </p:cNvSpPr>
              <p:nvPr/>
            </p:nvSpPr>
            <p:spPr bwMode="auto">
              <a:xfrm flipV="1">
                <a:off x="3542" y="1901"/>
                <a:ext cx="76" cy="30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</p:grpSp>
        <p:sp>
          <p:nvSpPr>
            <p:cNvPr id="24617" name="Line 38"/>
            <p:cNvSpPr>
              <a:spLocks noChangeShapeType="1"/>
            </p:cNvSpPr>
            <p:nvPr/>
          </p:nvSpPr>
          <p:spPr bwMode="auto">
            <a:xfrm>
              <a:off x="3548" y="2102"/>
              <a:ext cx="0" cy="27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4618" name="Line 39"/>
            <p:cNvSpPr>
              <a:spLocks noChangeShapeType="1"/>
            </p:cNvSpPr>
            <p:nvPr/>
          </p:nvSpPr>
          <p:spPr bwMode="auto">
            <a:xfrm>
              <a:off x="3540" y="1090"/>
              <a:ext cx="0" cy="27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</p:grpSp>
      <p:sp>
        <p:nvSpPr>
          <p:cNvPr id="24598" name="Oval 40"/>
          <p:cNvSpPr>
            <a:spLocks noChangeArrowheads="1"/>
          </p:cNvSpPr>
          <p:nvPr/>
        </p:nvSpPr>
        <p:spPr bwMode="auto">
          <a:xfrm>
            <a:off x="8613775" y="1978025"/>
            <a:ext cx="196850" cy="196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599" name="Oval 41"/>
          <p:cNvSpPr>
            <a:spLocks noChangeArrowheads="1"/>
          </p:cNvSpPr>
          <p:nvPr/>
        </p:nvSpPr>
        <p:spPr bwMode="auto">
          <a:xfrm>
            <a:off x="8620125" y="2901950"/>
            <a:ext cx="196850" cy="196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00" name="Line 42"/>
          <p:cNvSpPr>
            <a:spLocks noChangeShapeType="1"/>
          </p:cNvSpPr>
          <p:nvPr/>
        </p:nvSpPr>
        <p:spPr bwMode="auto">
          <a:xfrm>
            <a:off x="8728075" y="3117850"/>
            <a:ext cx="0" cy="4413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01" name="Line 43"/>
          <p:cNvSpPr>
            <a:spLocks noChangeShapeType="1"/>
          </p:cNvSpPr>
          <p:nvPr/>
        </p:nvSpPr>
        <p:spPr bwMode="auto">
          <a:xfrm>
            <a:off x="8715375" y="1530350"/>
            <a:ext cx="0" cy="4413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02" name="Oval 44"/>
          <p:cNvSpPr>
            <a:spLocks noChangeArrowheads="1"/>
          </p:cNvSpPr>
          <p:nvPr/>
        </p:nvSpPr>
        <p:spPr bwMode="auto">
          <a:xfrm>
            <a:off x="2482850" y="1965325"/>
            <a:ext cx="196850" cy="196850"/>
          </a:xfrm>
          <a:prstGeom prst="ellips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03" name="Oval 45"/>
          <p:cNvSpPr>
            <a:spLocks noChangeArrowheads="1"/>
          </p:cNvSpPr>
          <p:nvPr/>
        </p:nvSpPr>
        <p:spPr bwMode="auto">
          <a:xfrm>
            <a:off x="2489200" y="2892425"/>
            <a:ext cx="196850" cy="196850"/>
          </a:xfrm>
          <a:prstGeom prst="ellips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04" name="Line 46"/>
          <p:cNvSpPr>
            <a:spLocks noChangeShapeType="1"/>
          </p:cNvSpPr>
          <p:nvPr/>
        </p:nvSpPr>
        <p:spPr bwMode="auto">
          <a:xfrm>
            <a:off x="2593975" y="3124200"/>
            <a:ext cx="0" cy="44132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05" name="Line 47"/>
          <p:cNvSpPr>
            <a:spLocks noChangeShapeType="1"/>
          </p:cNvSpPr>
          <p:nvPr/>
        </p:nvSpPr>
        <p:spPr bwMode="auto">
          <a:xfrm>
            <a:off x="2584450" y="1517650"/>
            <a:ext cx="0" cy="44132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06" name="Line 48"/>
          <p:cNvSpPr>
            <a:spLocks noChangeShapeType="1"/>
          </p:cNvSpPr>
          <p:nvPr/>
        </p:nvSpPr>
        <p:spPr bwMode="auto">
          <a:xfrm flipV="1">
            <a:off x="2597150" y="2209800"/>
            <a:ext cx="279400" cy="6731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07" name="Line 49"/>
          <p:cNvSpPr>
            <a:spLocks noChangeShapeType="1"/>
          </p:cNvSpPr>
          <p:nvPr/>
        </p:nvSpPr>
        <p:spPr bwMode="auto">
          <a:xfrm flipV="1">
            <a:off x="8715375" y="2190750"/>
            <a:ext cx="0" cy="6889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08" name="Text Box 50"/>
          <p:cNvSpPr txBox="1">
            <a:spLocks noChangeArrowheads="1"/>
          </p:cNvSpPr>
          <p:nvPr/>
        </p:nvSpPr>
        <p:spPr bwMode="auto">
          <a:xfrm>
            <a:off x="1057275" y="3489325"/>
            <a:ext cx="765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latin typeface="Calibri" pitchFamily="34" charset="0"/>
              </a:rPr>
              <a:t>Corte</a:t>
            </a:r>
          </a:p>
        </p:txBody>
      </p:sp>
      <p:sp>
        <p:nvSpPr>
          <p:cNvPr id="24609" name="Text Box 51"/>
          <p:cNvSpPr txBox="1">
            <a:spLocks noChangeArrowheads="1"/>
          </p:cNvSpPr>
          <p:nvPr/>
        </p:nvSpPr>
        <p:spPr bwMode="auto">
          <a:xfrm>
            <a:off x="4117975" y="3521075"/>
            <a:ext cx="8418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latin typeface="Calibri" pitchFamily="34" charset="0"/>
              </a:rPr>
              <a:t>Linear</a:t>
            </a:r>
          </a:p>
        </p:txBody>
      </p:sp>
      <p:sp>
        <p:nvSpPr>
          <p:cNvPr id="24610" name="Text Box 52"/>
          <p:cNvSpPr txBox="1">
            <a:spLocks noChangeArrowheads="1"/>
          </p:cNvSpPr>
          <p:nvPr/>
        </p:nvSpPr>
        <p:spPr bwMode="auto">
          <a:xfrm>
            <a:off x="6873875" y="3495675"/>
            <a:ext cx="1239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latin typeface="Calibri" pitchFamily="34" charset="0"/>
              </a:rPr>
              <a:t>Saturação</a:t>
            </a:r>
          </a:p>
        </p:txBody>
      </p:sp>
      <p:sp>
        <p:nvSpPr>
          <p:cNvPr id="24611" name="Text Box 53"/>
          <p:cNvSpPr txBox="1">
            <a:spLocks noChangeArrowheads="1"/>
          </p:cNvSpPr>
          <p:nvPr/>
        </p:nvSpPr>
        <p:spPr bwMode="auto">
          <a:xfrm>
            <a:off x="3124200" y="5667375"/>
            <a:ext cx="3281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latin typeface="Calibri" pitchFamily="34" charset="0"/>
              </a:rPr>
              <a:t>P</a:t>
            </a:r>
            <a:r>
              <a:rPr kumimoji="0" lang="en-US" sz="2000" baseline="-25000">
                <a:latin typeface="Calibri" pitchFamily="34" charset="0"/>
              </a:rPr>
              <a:t>C</a:t>
            </a:r>
            <a:r>
              <a:rPr kumimoji="0" lang="en-US" sz="2000">
                <a:latin typeface="Calibri" pitchFamily="34" charset="0"/>
              </a:rPr>
              <a:t> = 0 em dois  desses modos</a:t>
            </a:r>
          </a:p>
        </p:txBody>
      </p:sp>
      <p:sp>
        <p:nvSpPr>
          <p:cNvPr id="24612" name="AutoShape 54"/>
          <p:cNvSpPr>
            <a:spLocks noChangeArrowheads="1"/>
          </p:cNvSpPr>
          <p:nvPr/>
        </p:nvSpPr>
        <p:spPr bwMode="auto">
          <a:xfrm rot="19462454">
            <a:off x="2216150" y="3749675"/>
            <a:ext cx="409575" cy="2260600"/>
          </a:xfrm>
          <a:prstGeom prst="upArrow">
            <a:avLst>
              <a:gd name="adj1" fmla="val 51935"/>
              <a:gd name="adj2" fmla="val 137984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  <p:sp>
        <p:nvSpPr>
          <p:cNvPr id="24613" name="AutoShape 55"/>
          <p:cNvSpPr>
            <a:spLocks noChangeArrowheads="1"/>
          </p:cNvSpPr>
          <p:nvPr/>
        </p:nvSpPr>
        <p:spPr bwMode="auto">
          <a:xfrm rot="2137546" flipH="1">
            <a:off x="6800850" y="3752850"/>
            <a:ext cx="409575" cy="2260600"/>
          </a:xfrm>
          <a:prstGeom prst="upArrow">
            <a:avLst>
              <a:gd name="adj1" fmla="val 51935"/>
              <a:gd name="adj2" fmla="val 13798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sz="1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 rot="1207635">
            <a:off x="3282950" y="3940175"/>
            <a:ext cx="2101850" cy="444500"/>
          </a:xfrm>
          <a:prstGeom prst="rightArrow">
            <a:avLst>
              <a:gd name="adj1" fmla="val 50000"/>
              <a:gd name="adj2" fmla="val 118565"/>
            </a:avLst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5575" y="231775"/>
            <a:ext cx="83843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>
                <a:latin typeface="Calibri" pitchFamily="34" charset="0"/>
              </a:rPr>
              <a:t>Um </a:t>
            </a:r>
            <a:r>
              <a:rPr kumimoji="0" lang="en-US" sz="2000" dirty="0" err="1">
                <a:latin typeface="Calibri" pitchFamily="34" charset="0"/>
              </a:rPr>
              <a:t>amplificador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chaveado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usa</a:t>
            </a:r>
            <a:r>
              <a:rPr kumimoji="0" lang="en-US" sz="2000" dirty="0">
                <a:latin typeface="Calibri" pitchFamily="34" charset="0"/>
              </a:rPr>
              <a:t> um </a:t>
            </a:r>
            <a:r>
              <a:rPr kumimoji="0" lang="en-US" sz="2000" dirty="0" err="1">
                <a:latin typeface="Calibri" pitchFamily="34" charset="0"/>
              </a:rPr>
              <a:t>sinal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entrada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retangular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para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conduzir</a:t>
            </a:r>
            <a:r>
              <a:rPr kumimoji="0" lang="en-US" sz="2000" dirty="0">
                <a:latin typeface="Calibri" pitchFamily="34" charset="0"/>
              </a:rPr>
              <a:t> o </a:t>
            </a:r>
            <a:endParaRPr kumimoji="0" lang="en-US" sz="2000" dirty="0" smtClean="0">
              <a:latin typeface="Calibri" pitchFamily="34" charset="0"/>
            </a:endParaRPr>
          </a:p>
          <a:p>
            <a:pPr algn="ctr"/>
            <a:r>
              <a:rPr kumimoji="0" lang="en-US" sz="2000" dirty="0" smtClean="0">
                <a:latin typeface="Calibri" pitchFamily="34" charset="0"/>
              </a:rPr>
              <a:t>transistor </a:t>
            </a:r>
            <a:r>
              <a:rPr kumimoji="0" lang="en-US" sz="2000" dirty="0" err="1" smtClean="0">
                <a:latin typeface="Calibri" pitchFamily="34" charset="0"/>
              </a:rPr>
              <a:t>rapidamente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>
                <a:latin typeface="Calibri" pitchFamily="34" charset="0"/>
              </a:rPr>
              <a:t>entre o </a:t>
            </a:r>
            <a:r>
              <a:rPr kumimoji="0" lang="en-US" sz="2000" dirty="0" err="1">
                <a:latin typeface="Calibri" pitchFamily="34" charset="0"/>
              </a:rPr>
              <a:t>corte</a:t>
            </a:r>
            <a:r>
              <a:rPr kumimoji="0" lang="en-US" sz="2000" dirty="0">
                <a:latin typeface="Calibri" pitchFamily="34" charset="0"/>
              </a:rPr>
              <a:t> e a </a:t>
            </a:r>
            <a:r>
              <a:rPr kumimoji="0" lang="en-US" sz="2000" dirty="0" err="1">
                <a:latin typeface="Calibri" pitchFamily="34" charset="0"/>
              </a:rPr>
              <a:t>saturação</a:t>
            </a:r>
            <a:r>
              <a:rPr kumimoji="0" lang="en-US" sz="2000" dirty="0">
                <a:latin typeface="Calibri" pitchFamily="34" charset="0"/>
              </a:rPr>
              <a:t>. </a:t>
            </a:r>
            <a:endParaRPr kumimoji="0" lang="en-US" sz="2000" dirty="0" smtClean="0">
              <a:latin typeface="Calibri" pitchFamily="34" charset="0"/>
            </a:endParaRPr>
          </a:p>
          <a:p>
            <a:pPr algn="ctr"/>
            <a:r>
              <a:rPr kumimoji="0" lang="en-US" sz="2000" dirty="0" smtClean="0">
                <a:latin typeface="Calibri" pitchFamily="34" charset="0"/>
              </a:rPr>
              <a:t>A </a:t>
            </a:r>
            <a:r>
              <a:rPr kumimoji="0" lang="en-US" sz="2000" dirty="0" err="1">
                <a:latin typeface="Calibri" pitchFamily="34" charset="0"/>
              </a:rPr>
              <a:t>eficiência</a:t>
            </a:r>
            <a:r>
              <a:rPr kumimoji="0" lang="en-US" sz="2000" dirty="0">
                <a:latin typeface="Calibri" pitchFamily="34" charset="0"/>
              </a:rPr>
              <a:t> é </a:t>
            </a:r>
            <a:r>
              <a:rPr kumimoji="0" lang="en-US" sz="2000" dirty="0" err="1">
                <a:latin typeface="Calibri" pitchFamily="34" charset="0"/>
              </a:rPr>
              <a:t>bastante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alta</a:t>
            </a:r>
            <a:r>
              <a:rPr kumimoji="0" lang="en-US" sz="2000" dirty="0">
                <a:latin typeface="Calibri" pitchFamily="34" charset="0"/>
              </a:rPr>
              <a:t>.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7797800" y="4257675"/>
            <a:ext cx="565150" cy="565150"/>
            <a:chOff x="4912" y="2682"/>
            <a:chExt cx="356" cy="356"/>
          </a:xfrm>
        </p:grpSpPr>
        <p:sp>
          <p:nvSpPr>
            <p:cNvPr id="25684" name="Line 5"/>
            <p:cNvSpPr>
              <a:spLocks noChangeShapeType="1"/>
            </p:cNvSpPr>
            <p:nvPr/>
          </p:nvSpPr>
          <p:spPr bwMode="auto">
            <a:xfrm>
              <a:off x="4912" y="2682"/>
              <a:ext cx="355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5" name="AutoShape 6"/>
            <p:cNvSpPr>
              <a:spLocks noChangeArrowheads="1"/>
            </p:cNvSpPr>
            <p:nvPr/>
          </p:nvSpPr>
          <p:spPr bwMode="auto">
            <a:xfrm rot="5480873" flipH="1" flipV="1">
              <a:off x="4917" y="2686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5605" name="Line 7"/>
          <p:cNvSpPr>
            <a:spLocks noChangeShapeType="1"/>
          </p:cNvSpPr>
          <p:nvPr/>
        </p:nvSpPr>
        <p:spPr bwMode="auto">
          <a:xfrm flipV="1">
            <a:off x="7788275" y="33464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 flipH="1">
            <a:off x="7788275" y="37846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7435850" y="36195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8172450" y="3317875"/>
            <a:ext cx="402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7010400" y="4003675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8210550" y="4289425"/>
            <a:ext cx="385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8340725" y="3149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5612" name="Group 14"/>
          <p:cNvGrpSpPr>
            <a:grpSpLocks/>
          </p:cNvGrpSpPr>
          <p:nvPr/>
        </p:nvGrpSpPr>
        <p:grpSpPr bwMode="auto">
          <a:xfrm>
            <a:off x="6781800" y="4425950"/>
            <a:ext cx="247650" cy="654050"/>
            <a:chOff x="4272" y="2788"/>
            <a:chExt cx="156" cy="412"/>
          </a:xfrm>
        </p:grpSpPr>
        <p:sp>
          <p:nvSpPr>
            <p:cNvPr id="25677" name="Line 15"/>
            <p:cNvSpPr>
              <a:spLocks noChangeShapeType="1"/>
            </p:cNvSpPr>
            <p:nvPr/>
          </p:nvSpPr>
          <p:spPr bwMode="auto">
            <a:xfrm flipH="1" flipV="1">
              <a:off x="4276" y="283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8" name="Line 16"/>
            <p:cNvSpPr>
              <a:spLocks noChangeShapeType="1"/>
            </p:cNvSpPr>
            <p:nvPr/>
          </p:nvSpPr>
          <p:spPr bwMode="auto">
            <a:xfrm flipH="1" flipV="1">
              <a:off x="4274" y="296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9" name="Line 17"/>
            <p:cNvSpPr>
              <a:spLocks noChangeShapeType="1"/>
            </p:cNvSpPr>
            <p:nvPr/>
          </p:nvSpPr>
          <p:spPr bwMode="auto">
            <a:xfrm flipH="1" flipV="1">
              <a:off x="4272" y="30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0" name="Line 18"/>
            <p:cNvSpPr>
              <a:spLocks noChangeShapeType="1"/>
            </p:cNvSpPr>
            <p:nvPr/>
          </p:nvSpPr>
          <p:spPr bwMode="auto">
            <a:xfrm flipV="1">
              <a:off x="4272" y="302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1" name="Line 19"/>
            <p:cNvSpPr>
              <a:spLocks noChangeShapeType="1"/>
            </p:cNvSpPr>
            <p:nvPr/>
          </p:nvSpPr>
          <p:spPr bwMode="auto">
            <a:xfrm flipV="1">
              <a:off x="4276" y="289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2" name="Line 20"/>
            <p:cNvSpPr>
              <a:spLocks noChangeShapeType="1"/>
            </p:cNvSpPr>
            <p:nvPr/>
          </p:nvSpPr>
          <p:spPr bwMode="auto">
            <a:xfrm flipV="1">
              <a:off x="4278" y="278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83" name="Line 21"/>
            <p:cNvSpPr>
              <a:spLocks noChangeShapeType="1"/>
            </p:cNvSpPr>
            <p:nvPr/>
          </p:nvSpPr>
          <p:spPr bwMode="auto">
            <a:xfrm flipV="1">
              <a:off x="4350" y="317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5613" name="Text Box 22"/>
          <p:cNvSpPr txBox="1">
            <a:spLocks noChangeArrowheads="1"/>
          </p:cNvSpPr>
          <p:nvPr/>
        </p:nvSpPr>
        <p:spPr bwMode="auto">
          <a:xfrm>
            <a:off x="7051675" y="4537075"/>
            <a:ext cx="6319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B </a:t>
            </a:r>
            <a:endParaRPr kumimoji="0" 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5614" name="Group 23"/>
          <p:cNvGrpSpPr>
            <a:grpSpLocks/>
          </p:cNvGrpSpPr>
          <p:nvPr/>
        </p:nvGrpSpPr>
        <p:grpSpPr bwMode="auto">
          <a:xfrm>
            <a:off x="5229225" y="5057775"/>
            <a:ext cx="762000" cy="304800"/>
            <a:chOff x="3294" y="3186"/>
            <a:chExt cx="480" cy="192"/>
          </a:xfrm>
        </p:grpSpPr>
        <p:sp>
          <p:nvSpPr>
            <p:cNvPr id="25674" name="Line 24"/>
            <p:cNvSpPr>
              <a:spLocks noChangeShapeType="1"/>
            </p:cNvSpPr>
            <p:nvPr/>
          </p:nvSpPr>
          <p:spPr bwMode="auto">
            <a:xfrm>
              <a:off x="3294" y="318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5" name="Line 25"/>
            <p:cNvSpPr>
              <a:spLocks noChangeShapeType="1"/>
            </p:cNvSpPr>
            <p:nvPr/>
          </p:nvSpPr>
          <p:spPr bwMode="auto">
            <a:xfrm>
              <a:off x="3390" y="328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6" name="Line 26"/>
            <p:cNvSpPr>
              <a:spLocks noChangeShapeType="1"/>
            </p:cNvSpPr>
            <p:nvPr/>
          </p:nvSpPr>
          <p:spPr bwMode="auto">
            <a:xfrm>
              <a:off x="3486" y="337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5615" name="Oval 27"/>
          <p:cNvSpPr>
            <a:spLocks noChangeArrowheads="1"/>
          </p:cNvSpPr>
          <p:nvPr/>
        </p:nvSpPr>
        <p:spPr bwMode="auto">
          <a:xfrm>
            <a:off x="5359400" y="4330700"/>
            <a:ext cx="508000" cy="508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16" name="Line 28"/>
          <p:cNvSpPr>
            <a:spLocks noChangeShapeType="1"/>
          </p:cNvSpPr>
          <p:nvPr/>
        </p:nvSpPr>
        <p:spPr bwMode="auto">
          <a:xfrm flipH="1">
            <a:off x="5610225" y="40703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17" name="Line 29"/>
          <p:cNvSpPr>
            <a:spLocks noChangeShapeType="1"/>
          </p:cNvSpPr>
          <p:nvPr/>
        </p:nvSpPr>
        <p:spPr bwMode="auto">
          <a:xfrm flipH="1">
            <a:off x="5613400" y="484822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5618" name="Group 30"/>
          <p:cNvGrpSpPr>
            <a:grpSpLocks/>
          </p:cNvGrpSpPr>
          <p:nvPr/>
        </p:nvGrpSpPr>
        <p:grpSpPr bwMode="auto">
          <a:xfrm>
            <a:off x="7956550" y="5060950"/>
            <a:ext cx="762000" cy="304800"/>
            <a:chOff x="5012" y="3188"/>
            <a:chExt cx="480" cy="192"/>
          </a:xfrm>
        </p:grpSpPr>
        <p:sp>
          <p:nvSpPr>
            <p:cNvPr id="25671" name="Line 31"/>
            <p:cNvSpPr>
              <a:spLocks noChangeShapeType="1"/>
            </p:cNvSpPr>
            <p:nvPr/>
          </p:nvSpPr>
          <p:spPr bwMode="auto">
            <a:xfrm>
              <a:off x="5012" y="31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2" name="Line 32"/>
            <p:cNvSpPr>
              <a:spLocks noChangeShapeType="1"/>
            </p:cNvSpPr>
            <p:nvPr/>
          </p:nvSpPr>
          <p:spPr bwMode="auto">
            <a:xfrm>
              <a:off x="5108" y="32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3" name="Line 33"/>
            <p:cNvSpPr>
              <a:spLocks noChangeShapeType="1"/>
            </p:cNvSpPr>
            <p:nvPr/>
          </p:nvSpPr>
          <p:spPr bwMode="auto">
            <a:xfrm>
              <a:off x="5204" y="33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5619" name="Line 34"/>
          <p:cNvSpPr>
            <a:spLocks noChangeShapeType="1"/>
          </p:cNvSpPr>
          <p:nvPr/>
        </p:nvSpPr>
        <p:spPr bwMode="auto">
          <a:xfrm>
            <a:off x="8347075" y="48133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5620" name="Group 35"/>
          <p:cNvGrpSpPr>
            <a:grpSpLocks/>
          </p:cNvGrpSpPr>
          <p:nvPr/>
        </p:nvGrpSpPr>
        <p:grpSpPr bwMode="auto">
          <a:xfrm>
            <a:off x="8239125" y="2755900"/>
            <a:ext cx="196850" cy="425450"/>
            <a:chOff x="5190" y="1736"/>
            <a:chExt cx="124" cy="268"/>
          </a:xfrm>
        </p:grpSpPr>
        <p:sp>
          <p:nvSpPr>
            <p:cNvPr id="25669" name="Line 36"/>
            <p:cNvSpPr>
              <a:spLocks noChangeShapeType="1"/>
            </p:cNvSpPr>
            <p:nvPr/>
          </p:nvSpPr>
          <p:spPr bwMode="auto">
            <a:xfrm flipV="1">
              <a:off x="5254" y="1870"/>
              <a:ext cx="0" cy="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0" name="Oval 37"/>
            <p:cNvSpPr>
              <a:spLocks noChangeArrowheads="1"/>
            </p:cNvSpPr>
            <p:nvPr/>
          </p:nvSpPr>
          <p:spPr bwMode="auto">
            <a:xfrm>
              <a:off x="5190" y="1736"/>
              <a:ext cx="124" cy="12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5621" name="Line 38"/>
          <p:cNvSpPr>
            <a:spLocks noChangeShapeType="1"/>
          </p:cNvSpPr>
          <p:nvPr/>
        </p:nvSpPr>
        <p:spPr bwMode="auto">
          <a:xfrm flipH="1" flipV="1">
            <a:off x="6896100" y="41052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5622" name="Group 39"/>
          <p:cNvGrpSpPr>
            <a:grpSpLocks/>
          </p:cNvGrpSpPr>
          <p:nvPr/>
        </p:nvGrpSpPr>
        <p:grpSpPr bwMode="auto">
          <a:xfrm>
            <a:off x="6534150" y="5076825"/>
            <a:ext cx="762000" cy="971550"/>
            <a:chOff x="4116" y="3198"/>
            <a:chExt cx="480" cy="612"/>
          </a:xfrm>
        </p:grpSpPr>
        <p:grpSp>
          <p:nvGrpSpPr>
            <p:cNvPr id="25663" name="Group 40"/>
            <p:cNvGrpSpPr>
              <a:grpSpLocks/>
            </p:cNvGrpSpPr>
            <p:nvPr/>
          </p:nvGrpSpPr>
          <p:grpSpPr bwMode="auto">
            <a:xfrm>
              <a:off x="4116" y="3618"/>
              <a:ext cx="480" cy="192"/>
              <a:chOff x="4116" y="3618"/>
              <a:chExt cx="480" cy="192"/>
            </a:xfrm>
          </p:grpSpPr>
          <p:sp>
            <p:nvSpPr>
              <p:cNvPr id="25666" name="Line 41"/>
              <p:cNvSpPr>
                <a:spLocks noChangeShapeType="1"/>
              </p:cNvSpPr>
              <p:nvPr/>
            </p:nvSpPr>
            <p:spPr bwMode="auto">
              <a:xfrm>
                <a:off x="4116" y="3618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5667" name="Line 42"/>
              <p:cNvSpPr>
                <a:spLocks noChangeShapeType="1"/>
              </p:cNvSpPr>
              <p:nvPr/>
            </p:nvSpPr>
            <p:spPr bwMode="auto">
              <a:xfrm>
                <a:off x="4212" y="3714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5668" name="Line 43"/>
              <p:cNvSpPr>
                <a:spLocks noChangeShapeType="1"/>
              </p:cNvSpPr>
              <p:nvPr/>
            </p:nvSpPr>
            <p:spPr bwMode="auto">
              <a:xfrm>
                <a:off x="4308" y="3810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25664" name="Line 44"/>
            <p:cNvSpPr>
              <a:spLocks noChangeShapeType="1"/>
            </p:cNvSpPr>
            <p:nvPr/>
          </p:nvSpPr>
          <p:spPr bwMode="auto">
            <a:xfrm flipH="1" flipV="1">
              <a:off x="4358" y="3198"/>
              <a:ext cx="0" cy="2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5" name="Line 45"/>
            <p:cNvSpPr>
              <a:spLocks noChangeShapeType="1"/>
            </p:cNvSpPr>
            <p:nvPr/>
          </p:nvSpPr>
          <p:spPr bwMode="auto">
            <a:xfrm flipH="1" flipV="1">
              <a:off x="4358" y="3392"/>
              <a:ext cx="0" cy="2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23" name="Group 46"/>
          <p:cNvGrpSpPr>
            <a:grpSpLocks/>
          </p:cNvGrpSpPr>
          <p:nvPr/>
        </p:nvGrpSpPr>
        <p:grpSpPr bwMode="auto">
          <a:xfrm>
            <a:off x="622300" y="2819400"/>
            <a:ext cx="2813050" cy="2212975"/>
            <a:chOff x="392" y="1776"/>
            <a:chExt cx="1772" cy="1394"/>
          </a:xfrm>
        </p:grpSpPr>
        <p:sp>
          <p:nvSpPr>
            <p:cNvPr id="25641" name="Rectangle 47"/>
            <p:cNvSpPr>
              <a:spLocks noChangeArrowheads="1"/>
            </p:cNvSpPr>
            <p:nvPr/>
          </p:nvSpPr>
          <p:spPr bwMode="auto">
            <a:xfrm>
              <a:off x="392" y="1776"/>
              <a:ext cx="1768" cy="1386"/>
            </a:xfrm>
            <a:prstGeom prst="rect">
              <a:avLst/>
            </a:prstGeom>
            <a:solidFill>
              <a:srgbClr val="454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2" name="Line 48"/>
            <p:cNvSpPr>
              <a:spLocks noChangeShapeType="1"/>
            </p:cNvSpPr>
            <p:nvPr/>
          </p:nvSpPr>
          <p:spPr bwMode="auto">
            <a:xfrm>
              <a:off x="392" y="1776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3" name="Line 49"/>
            <p:cNvSpPr>
              <a:spLocks noChangeShapeType="1"/>
            </p:cNvSpPr>
            <p:nvPr/>
          </p:nvSpPr>
          <p:spPr bwMode="auto">
            <a:xfrm>
              <a:off x="398" y="1776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4" name="Line 50"/>
            <p:cNvSpPr>
              <a:spLocks noChangeShapeType="1"/>
            </p:cNvSpPr>
            <p:nvPr/>
          </p:nvSpPr>
          <p:spPr bwMode="auto">
            <a:xfrm>
              <a:off x="400" y="1948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5" name="Line 51"/>
            <p:cNvSpPr>
              <a:spLocks noChangeShapeType="1"/>
            </p:cNvSpPr>
            <p:nvPr/>
          </p:nvSpPr>
          <p:spPr bwMode="auto">
            <a:xfrm>
              <a:off x="400" y="2122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6" name="Line 52"/>
            <p:cNvSpPr>
              <a:spLocks noChangeShapeType="1"/>
            </p:cNvSpPr>
            <p:nvPr/>
          </p:nvSpPr>
          <p:spPr bwMode="auto">
            <a:xfrm>
              <a:off x="400" y="2294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7" name="Line 53"/>
            <p:cNvSpPr>
              <a:spLocks noChangeShapeType="1"/>
            </p:cNvSpPr>
            <p:nvPr/>
          </p:nvSpPr>
          <p:spPr bwMode="auto">
            <a:xfrm>
              <a:off x="400" y="2466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8" name="Line 54"/>
            <p:cNvSpPr>
              <a:spLocks noChangeShapeType="1"/>
            </p:cNvSpPr>
            <p:nvPr/>
          </p:nvSpPr>
          <p:spPr bwMode="auto">
            <a:xfrm>
              <a:off x="400" y="2640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9" name="Line 55"/>
            <p:cNvSpPr>
              <a:spLocks noChangeShapeType="1"/>
            </p:cNvSpPr>
            <p:nvPr/>
          </p:nvSpPr>
          <p:spPr bwMode="auto">
            <a:xfrm>
              <a:off x="400" y="2812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0" name="Line 56"/>
            <p:cNvSpPr>
              <a:spLocks noChangeShapeType="1"/>
            </p:cNvSpPr>
            <p:nvPr/>
          </p:nvSpPr>
          <p:spPr bwMode="auto">
            <a:xfrm>
              <a:off x="400" y="2986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1" name="Line 57"/>
            <p:cNvSpPr>
              <a:spLocks noChangeShapeType="1"/>
            </p:cNvSpPr>
            <p:nvPr/>
          </p:nvSpPr>
          <p:spPr bwMode="auto">
            <a:xfrm>
              <a:off x="400" y="3158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2" name="Line 58"/>
            <p:cNvSpPr>
              <a:spLocks noChangeShapeType="1"/>
            </p:cNvSpPr>
            <p:nvPr/>
          </p:nvSpPr>
          <p:spPr bwMode="auto">
            <a:xfrm>
              <a:off x="572" y="1782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3" name="Line 59"/>
            <p:cNvSpPr>
              <a:spLocks noChangeShapeType="1"/>
            </p:cNvSpPr>
            <p:nvPr/>
          </p:nvSpPr>
          <p:spPr bwMode="auto">
            <a:xfrm>
              <a:off x="746" y="177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4" name="Line 60"/>
            <p:cNvSpPr>
              <a:spLocks noChangeShapeType="1"/>
            </p:cNvSpPr>
            <p:nvPr/>
          </p:nvSpPr>
          <p:spPr bwMode="auto">
            <a:xfrm>
              <a:off x="928" y="178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5" name="Line 61"/>
            <p:cNvSpPr>
              <a:spLocks noChangeShapeType="1"/>
            </p:cNvSpPr>
            <p:nvPr/>
          </p:nvSpPr>
          <p:spPr bwMode="auto">
            <a:xfrm>
              <a:off x="1102" y="1784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6" name="Line 62"/>
            <p:cNvSpPr>
              <a:spLocks noChangeShapeType="1"/>
            </p:cNvSpPr>
            <p:nvPr/>
          </p:nvSpPr>
          <p:spPr bwMode="auto">
            <a:xfrm>
              <a:off x="1108" y="1782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7" name="Line 63"/>
            <p:cNvSpPr>
              <a:spLocks noChangeShapeType="1"/>
            </p:cNvSpPr>
            <p:nvPr/>
          </p:nvSpPr>
          <p:spPr bwMode="auto">
            <a:xfrm>
              <a:off x="1288" y="177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8" name="Line 64"/>
            <p:cNvSpPr>
              <a:spLocks noChangeShapeType="1"/>
            </p:cNvSpPr>
            <p:nvPr/>
          </p:nvSpPr>
          <p:spPr bwMode="auto">
            <a:xfrm>
              <a:off x="1464" y="1778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9" name="Line 65"/>
            <p:cNvSpPr>
              <a:spLocks noChangeShapeType="1"/>
            </p:cNvSpPr>
            <p:nvPr/>
          </p:nvSpPr>
          <p:spPr bwMode="auto">
            <a:xfrm>
              <a:off x="1644" y="1784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0" name="Line 66"/>
            <p:cNvSpPr>
              <a:spLocks noChangeShapeType="1"/>
            </p:cNvSpPr>
            <p:nvPr/>
          </p:nvSpPr>
          <p:spPr bwMode="auto">
            <a:xfrm>
              <a:off x="1818" y="1780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1" name="Line 67"/>
            <p:cNvSpPr>
              <a:spLocks noChangeShapeType="1"/>
            </p:cNvSpPr>
            <p:nvPr/>
          </p:nvSpPr>
          <p:spPr bwMode="auto">
            <a:xfrm>
              <a:off x="1994" y="1776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2" name="Line 68"/>
            <p:cNvSpPr>
              <a:spLocks noChangeShapeType="1"/>
            </p:cNvSpPr>
            <p:nvPr/>
          </p:nvSpPr>
          <p:spPr bwMode="auto">
            <a:xfrm>
              <a:off x="2164" y="1776"/>
              <a:ext cx="0" cy="1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6933" name="Line 69"/>
          <p:cNvSpPr>
            <a:spLocks noChangeShapeType="1"/>
          </p:cNvSpPr>
          <p:nvPr/>
        </p:nvSpPr>
        <p:spPr bwMode="auto">
          <a:xfrm flipV="1">
            <a:off x="1203325" y="3298825"/>
            <a:ext cx="0" cy="12287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34" name="Line 70"/>
          <p:cNvSpPr>
            <a:spLocks noChangeShapeType="1"/>
          </p:cNvSpPr>
          <p:nvPr/>
        </p:nvSpPr>
        <p:spPr bwMode="auto">
          <a:xfrm flipV="1">
            <a:off x="1419225" y="3292475"/>
            <a:ext cx="0" cy="12287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35" name="Line 71"/>
          <p:cNvSpPr>
            <a:spLocks noChangeShapeType="1"/>
          </p:cNvSpPr>
          <p:nvPr/>
        </p:nvSpPr>
        <p:spPr bwMode="auto">
          <a:xfrm flipV="1">
            <a:off x="1768475" y="3295650"/>
            <a:ext cx="0" cy="12287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36" name="Line 72"/>
          <p:cNvSpPr>
            <a:spLocks noChangeShapeType="1"/>
          </p:cNvSpPr>
          <p:nvPr/>
        </p:nvSpPr>
        <p:spPr bwMode="auto">
          <a:xfrm flipV="1">
            <a:off x="2066925" y="3298825"/>
            <a:ext cx="0" cy="12287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37" name="Line 73"/>
          <p:cNvSpPr>
            <a:spLocks noChangeShapeType="1"/>
          </p:cNvSpPr>
          <p:nvPr/>
        </p:nvSpPr>
        <p:spPr bwMode="auto">
          <a:xfrm flipV="1">
            <a:off x="2295525" y="3298825"/>
            <a:ext cx="0" cy="12287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38" name="Line 74"/>
          <p:cNvSpPr>
            <a:spLocks noChangeShapeType="1"/>
          </p:cNvSpPr>
          <p:nvPr/>
        </p:nvSpPr>
        <p:spPr bwMode="auto">
          <a:xfrm flipV="1">
            <a:off x="2644775" y="3298825"/>
            <a:ext cx="0" cy="12287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39" name="Line 75"/>
          <p:cNvSpPr>
            <a:spLocks noChangeShapeType="1"/>
          </p:cNvSpPr>
          <p:nvPr/>
        </p:nvSpPr>
        <p:spPr bwMode="auto">
          <a:xfrm flipV="1">
            <a:off x="3086100" y="3305175"/>
            <a:ext cx="0" cy="12287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40" name="Line 76"/>
          <p:cNvSpPr>
            <a:spLocks noChangeShapeType="1"/>
          </p:cNvSpPr>
          <p:nvPr/>
        </p:nvSpPr>
        <p:spPr bwMode="auto">
          <a:xfrm>
            <a:off x="1200150" y="3314700"/>
            <a:ext cx="212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41" name="Line 77"/>
          <p:cNvSpPr>
            <a:spLocks noChangeShapeType="1"/>
          </p:cNvSpPr>
          <p:nvPr/>
        </p:nvSpPr>
        <p:spPr bwMode="auto">
          <a:xfrm>
            <a:off x="1412875" y="4530725"/>
            <a:ext cx="35877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42" name="Line 78"/>
          <p:cNvSpPr>
            <a:spLocks noChangeShapeType="1"/>
          </p:cNvSpPr>
          <p:nvPr/>
        </p:nvSpPr>
        <p:spPr bwMode="auto">
          <a:xfrm>
            <a:off x="1790700" y="3314700"/>
            <a:ext cx="2794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43" name="Line 79"/>
          <p:cNvSpPr>
            <a:spLocks noChangeShapeType="1"/>
          </p:cNvSpPr>
          <p:nvPr/>
        </p:nvSpPr>
        <p:spPr bwMode="auto">
          <a:xfrm>
            <a:off x="2070100" y="4546600"/>
            <a:ext cx="2381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44" name="Line 80"/>
          <p:cNvSpPr>
            <a:spLocks noChangeShapeType="1"/>
          </p:cNvSpPr>
          <p:nvPr/>
        </p:nvSpPr>
        <p:spPr bwMode="auto">
          <a:xfrm>
            <a:off x="2314575" y="3314700"/>
            <a:ext cx="3270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45" name="Line 81"/>
          <p:cNvSpPr>
            <a:spLocks noChangeShapeType="1"/>
          </p:cNvSpPr>
          <p:nvPr/>
        </p:nvSpPr>
        <p:spPr bwMode="auto">
          <a:xfrm>
            <a:off x="2644775" y="4530725"/>
            <a:ext cx="444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46" name="Line 82"/>
          <p:cNvSpPr>
            <a:spLocks noChangeShapeType="1"/>
          </p:cNvSpPr>
          <p:nvPr/>
        </p:nvSpPr>
        <p:spPr bwMode="auto">
          <a:xfrm>
            <a:off x="3089275" y="3314700"/>
            <a:ext cx="3429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47" name="Line 83"/>
          <p:cNvSpPr>
            <a:spLocks noChangeShapeType="1"/>
          </p:cNvSpPr>
          <p:nvPr/>
        </p:nvSpPr>
        <p:spPr bwMode="auto">
          <a:xfrm>
            <a:off x="673100" y="4530725"/>
            <a:ext cx="52387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39" name="Line 84"/>
          <p:cNvSpPr>
            <a:spLocks noChangeShapeType="1"/>
          </p:cNvSpPr>
          <p:nvPr/>
        </p:nvSpPr>
        <p:spPr bwMode="auto">
          <a:xfrm flipH="1">
            <a:off x="5597525" y="4086225"/>
            <a:ext cx="2165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6949" name="Text Box 85"/>
          <p:cNvSpPr txBox="1">
            <a:spLocks noChangeArrowheads="1"/>
          </p:cNvSpPr>
          <p:nvPr/>
        </p:nvSpPr>
        <p:spPr bwMode="auto">
          <a:xfrm>
            <a:off x="4016375" y="2921000"/>
            <a:ext cx="32192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Esses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também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são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chamados</a:t>
            </a:r>
            <a:endParaRPr kumimoji="0" lang="en-US" sz="2000" dirty="0">
              <a:solidFill>
                <a:srgbClr val="3333CC"/>
              </a:solidFill>
              <a:latin typeface="Calibri" pitchFamily="34" charset="0"/>
            </a:endParaRPr>
          </a:p>
          <a:p>
            <a:pPr algn="ctr"/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amplificadores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3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33" grpId="0" animBg="1"/>
      <p:bldP spid="36934" grpId="0" animBg="1"/>
      <p:bldP spid="36935" grpId="0" animBg="1"/>
      <p:bldP spid="36936" grpId="0" animBg="1"/>
      <p:bldP spid="36937" grpId="0" animBg="1"/>
      <p:bldP spid="36938" grpId="0" animBg="1"/>
      <p:bldP spid="36939" grpId="0" animBg="1"/>
      <p:bldP spid="36940" grpId="0" animBg="1"/>
      <p:bldP spid="36941" grpId="0" animBg="1"/>
      <p:bldP spid="36942" grpId="0" animBg="1"/>
      <p:bldP spid="36943" grpId="0" animBg="1"/>
      <p:bldP spid="36944" grpId="0" animBg="1"/>
      <p:bldP spid="36945" grpId="0" animBg="1"/>
      <p:bldP spid="36946" grpId="0" animBg="1"/>
      <p:bldP spid="369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44500" y="314325"/>
            <a:ext cx="8432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>
                <a:latin typeface="Calibri" pitchFamily="34" charset="0"/>
              </a:rPr>
              <a:t>Se a </a:t>
            </a:r>
            <a:r>
              <a:rPr kumimoji="0" lang="en-US" sz="2000" dirty="0" err="1">
                <a:latin typeface="Calibri" pitchFamily="34" charset="0"/>
              </a:rPr>
              <a:t>frequência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chave</a:t>
            </a:r>
            <a:r>
              <a:rPr kumimoji="0" lang="en-US" sz="2000" dirty="0">
                <a:latin typeface="Calibri" pitchFamily="34" charset="0"/>
              </a:rPr>
              <a:t> for </a:t>
            </a:r>
            <a:r>
              <a:rPr kumimoji="0" lang="en-US" sz="2000" dirty="0" err="1">
                <a:latin typeface="Calibri" pitchFamily="34" charset="0"/>
              </a:rPr>
              <a:t>uma</a:t>
            </a:r>
            <a:r>
              <a:rPr kumimoji="0" lang="en-US" sz="2000" dirty="0">
                <a:latin typeface="Calibri" pitchFamily="34" charset="0"/>
              </a:rPr>
              <a:t> boa </a:t>
            </a:r>
            <a:r>
              <a:rPr kumimoji="0" lang="en-US" sz="2000" dirty="0" err="1">
                <a:latin typeface="Calibri" pitchFamily="34" charset="0"/>
              </a:rPr>
              <a:t>opção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sendo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mais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 err="1">
                <a:latin typeface="Calibri" pitchFamily="34" charset="0"/>
              </a:rPr>
              <a:t>alta</a:t>
            </a:r>
            <a:r>
              <a:rPr kumimoji="0" lang="en-US" sz="2000" dirty="0">
                <a:latin typeface="Calibri" pitchFamily="34" charset="0"/>
              </a:rPr>
              <a:t> do </a:t>
            </a:r>
            <a:r>
              <a:rPr kumimoji="0" lang="en-US" sz="2000" dirty="0" err="1">
                <a:latin typeface="Calibri" pitchFamily="34" charset="0"/>
              </a:rPr>
              <a:t>que</a:t>
            </a:r>
            <a:r>
              <a:rPr kumimoji="0" lang="en-US" sz="2000" dirty="0">
                <a:latin typeface="Calibri" pitchFamily="34" charset="0"/>
              </a:rPr>
              <a:t> a </a:t>
            </a:r>
            <a:r>
              <a:rPr kumimoji="0" lang="en-US" sz="2000" dirty="0" err="1">
                <a:latin typeface="Calibri" pitchFamily="34" charset="0"/>
              </a:rPr>
              <a:t>frequência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sinal</a:t>
            </a:r>
            <a:r>
              <a:rPr kumimoji="0" lang="en-US" sz="2000" dirty="0">
                <a:latin typeface="Calibri" pitchFamily="34" charset="0"/>
              </a:rPr>
              <a:t>, um </a:t>
            </a:r>
            <a:r>
              <a:rPr kumimoji="0" lang="en-US" sz="2000" dirty="0" err="1">
                <a:latin typeface="Calibri" pitchFamily="34" charset="0"/>
              </a:rPr>
              <a:t>amplificador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D é </a:t>
            </a:r>
            <a:r>
              <a:rPr kumimoji="0" lang="en-US" sz="2000" dirty="0" err="1">
                <a:latin typeface="Calibri" pitchFamily="34" charset="0"/>
              </a:rPr>
              <a:t>capaz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amplificação</a:t>
            </a:r>
            <a:r>
              <a:rPr kumimoji="0" lang="en-US" sz="2000" dirty="0">
                <a:latin typeface="Calibri" pitchFamily="34" charset="0"/>
              </a:rPr>
              <a:t> linear.  </a:t>
            </a:r>
            <a:r>
              <a:rPr kumimoji="0" lang="en-US" sz="2000" dirty="0" err="1">
                <a:latin typeface="Calibri" pitchFamily="34" charset="0"/>
              </a:rPr>
              <a:t>Modulação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 err="1">
                <a:latin typeface="Calibri" pitchFamily="34" charset="0"/>
              </a:rPr>
              <a:t>por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largura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pulso</a:t>
            </a:r>
            <a:r>
              <a:rPr kumimoji="0" lang="en-US" sz="2000" dirty="0">
                <a:latin typeface="Calibri" pitchFamily="34" charset="0"/>
              </a:rPr>
              <a:t> e um </a:t>
            </a:r>
            <a:r>
              <a:rPr kumimoji="0" lang="en-US" sz="2000" dirty="0" err="1">
                <a:latin typeface="Calibri" pitchFamily="34" charset="0"/>
              </a:rPr>
              <a:t>filtro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demodulação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 err="1">
                <a:latin typeface="Calibri" pitchFamily="34" charset="0"/>
              </a:rPr>
              <a:t>são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frequentemente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usados</a:t>
            </a:r>
            <a:r>
              <a:rPr kumimoji="0" lang="en-US" sz="2000" dirty="0">
                <a:latin typeface="Calibri" pitchFamily="34" charset="0"/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77925" y="2593975"/>
            <a:ext cx="6530975" cy="3600450"/>
            <a:chOff x="742" y="1634"/>
            <a:chExt cx="4114" cy="2268"/>
          </a:xfrm>
        </p:grpSpPr>
        <p:grpSp>
          <p:nvGrpSpPr>
            <p:cNvPr id="26628" name="Group 4"/>
            <p:cNvGrpSpPr>
              <a:grpSpLocks/>
            </p:cNvGrpSpPr>
            <p:nvPr/>
          </p:nvGrpSpPr>
          <p:grpSpPr bwMode="auto">
            <a:xfrm>
              <a:off x="760" y="3130"/>
              <a:ext cx="2815" cy="772"/>
              <a:chOff x="760" y="3130"/>
              <a:chExt cx="2815" cy="772"/>
            </a:xfrm>
          </p:grpSpPr>
          <p:sp>
            <p:nvSpPr>
              <p:cNvPr id="26641" name="Freeform 5"/>
              <p:cNvSpPr>
                <a:spLocks noChangeArrowheads="1"/>
              </p:cNvSpPr>
              <p:nvPr/>
            </p:nvSpPr>
            <p:spPr bwMode="auto">
              <a:xfrm rot="10799087">
                <a:off x="2159" y="3508"/>
                <a:ext cx="1416" cy="394"/>
              </a:xfrm>
              <a:custGeom>
                <a:avLst/>
                <a:gdLst>
                  <a:gd name="T0" fmla="*/ 3319 w 1066"/>
                  <a:gd name="T1" fmla="*/ 20 h 1065"/>
                  <a:gd name="T2" fmla="*/ 2386 w 1066"/>
                  <a:gd name="T3" fmla="*/ 5 h 1065"/>
                  <a:gd name="T4" fmla="*/ 1676 w 1066"/>
                  <a:gd name="T5" fmla="*/ 0 h 1065"/>
                  <a:gd name="T6" fmla="*/ 999 w 1066"/>
                  <a:gd name="T7" fmla="*/ 4 h 1065"/>
                  <a:gd name="T8" fmla="*/ 0 w 1066"/>
                  <a:gd name="T9" fmla="*/ 2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  <p:sp>
            <p:nvSpPr>
              <p:cNvPr id="26642" name="Freeform 6"/>
              <p:cNvSpPr>
                <a:spLocks noChangeArrowheads="1"/>
              </p:cNvSpPr>
              <p:nvPr/>
            </p:nvSpPr>
            <p:spPr bwMode="auto">
              <a:xfrm rot="10799089" flipV="1">
                <a:off x="760" y="3130"/>
                <a:ext cx="1416" cy="394"/>
              </a:xfrm>
              <a:custGeom>
                <a:avLst/>
                <a:gdLst>
                  <a:gd name="T0" fmla="*/ 3319 w 1066"/>
                  <a:gd name="T1" fmla="*/ 20 h 1065"/>
                  <a:gd name="T2" fmla="*/ 2386 w 1066"/>
                  <a:gd name="T3" fmla="*/ 5 h 1065"/>
                  <a:gd name="T4" fmla="*/ 1676 w 1066"/>
                  <a:gd name="T5" fmla="*/ 0 h 1065"/>
                  <a:gd name="T6" fmla="*/ 999 w 1066"/>
                  <a:gd name="T7" fmla="*/ 4 h 1065"/>
                  <a:gd name="T8" fmla="*/ 0 w 1066"/>
                  <a:gd name="T9" fmla="*/ 2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>
                  <a:latin typeface="Calibri" pitchFamily="34" charset="0"/>
                </a:endParaRPr>
              </a:p>
            </p:txBody>
          </p:sp>
        </p:grpSp>
        <p:sp>
          <p:nvSpPr>
            <p:cNvPr id="26629" name="Rectangle 7"/>
            <p:cNvSpPr>
              <a:spLocks noChangeArrowheads="1"/>
            </p:cNvSpPr>
            <p:nvPr/>
          </p:nvSpPr>
          <p:spPr bwMode="auto">
            <a:xfrm>
              <a:off x="742" y="1634"/>
              <a:ext cx="104" cy="115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0" name="Rectangle 8"/>
            <p:cNvSpPr>
              <a:spLocks noChangeArrowheads="1"/>
            </p:cNvSpPr>
            <p:nvPr/>
          </p:nvSpPr>
          <p:spPr bwMode="auto">
            <a:xfrm>
              <a:off x="1090" y="1634"/>
              <a:ext cx="144" cy="115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1" name="Rectangle 9"/>
            <p:cNvSpPr>
              <a:spLocks noChangeArrowheads="1"/>
            </p:cNvSpPr>
            <p:nvPr/>
          </p:nvSpPr>
          <p:spPr bwMode="auto">
            <a:xfrm>
              <a:off x="1434" y="1634"/>
              <a:ext cx="190" cy="115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2" name="Rectangle 10"/>
            <p:cNvSpPr>
              <a:spLocks noChangeArrowheads="1"/>
            </p:cNvSpPr>
            <p:nvPr/>
          </p:nvSpPr>
          <p:spPr bwMode="auto">
            <a:xfrm>
              <a:off x="1778" y="1634"/>
              <a:ext cx="144" cy="115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2123" y="1634"/>
              <a:ext cx="104" cy="115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2469" y="1634"/>
              <a:ext cx="74" cy="115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2815" y="1634"/>
              <a:ext cx="46" cy="115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6" name="Rectangle 14"/>
            <p:cNvSpPr>
              <a:spLocks noChangeArrowheads="1"/>
            </p:cNvSpPr>
            <p:nvPr/>
          </p:nvSpPr>
          <p:spPr bwMode="auto">
            <a:xfrm>
              <a:off x="3159" y="1634"/>
              <a:ext cx="74" cy="115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7" name="Rectangle 15"/>
            <p:cNvSpPr>
              <a:spLocks noChangeArrowheads="1"/>
            </p:cNvSpPr>
            <p:nvPr/>
          </p:nvSpPr>
          <p:spPr bwMode="auto">
            <a:xfrm>
              <a:off x="3505" y="1634"/>
              <a:ext cx="104" cy="115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742" y="2782"/>
              <a:ext cx="286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800">
                <a:latin typeface="Calibri" pitchFamily="34" charset="0"/>
              </a:endParaRPr>
            </a:p>
          </p:txBody>
        </p:sp>
        <p:sp>
          <p:nvSpPr>
            <p:cNvPr id="26639" name="Text Box 17"/>
            <p:cNvSpPr txBox="1">
              <a:spLocks noChangeArrowheads="1"/>
            </p:cNvSpPr>
            <p:nvPr/>
          </p:nvSpPr>
          <p:spPr bwMode="auto">
            <a:xfrm>
              <a:off x="3767" y="2070"/>
              <a:ext cx="8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3333CC"/>
                  </a:solidFill>
                  <a:latin typeface="Calibri" pitchFamily="34" charset="0"/>
                </a:rPr>
                <a:t> Sinal PWM</a:t>
              </a:r>
            </a:p>
          </p:txBody>
        </p:sp>
        <p:sp>
          <p:nvSpPr>
            <p:cNvPr id="26640" name="Text Box 18"/>
            <p:cNvSpPr txBox="1">
              <a:spLocks noChangeArrowheads="1"/>
            </p:cNvSpPr>
            <p:nvPr/>
          </p:nvSpPr>
          <p:spPr bwMode="auto">
            <a:xfrm>
              <a:off x="3653" y="3342"/>
              <a:ext cx="12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FF0000"/>
                  </a:solidFill>
                  <a:latin typeface="Calibri" pitchFamily="34" charset="0"/>
                </a:rPr>
                <a:t>Sinal de entrada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234950" y="1984375"/>
            <a:ext cx="1311275" cy="590550"/>
          </a:xfrm>
          <a:prstGeom prst="rightArrow">
            <a:avLst>
              <a:gd name="adj1" fmla="val 50537"/>
              <a:gd name="adj2" fmla="val 55912"/>
            </a:avLst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536700" y="1600200"/>
            <a:ext cx="2514600" cy="137160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222500" y="1990725"/>
            <a:ext cx="12207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PWM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025" y="3165475"/>
            <a:ext cx="1073150" cy="469900"/>
            <a:chOff x="206" y="1994"/>
            <a:chExt cx="676" cy="296"/>
          </a:xfrm>
        </p:grpSpPr>
        <p:sp>
          <p:nvSpPr>
            <p:cNvPr id="27673" name="Freeform 6"/>
            <p:cNvSpPr>
              <a:spLocks noChangeArrowheads="1"/>
            </p:cNvSpPr>
            <p:nvPr/>
          </p:nvSpPr>
          <p:spPr bwMode="auto">
            <a:xfrm rot="10799087">
              <a:off x="540" y="2139"/>
              <a:ext cx="340" cy="150"/>
            </a:xfrm>
            <a:custGeom>
              <a:avLst/>
              <a:gdLst>
                <a:gd name="T0" fmla="*/ 11 w 1066"/>
                <a:gd name="T1" fmla="*/ 0 h 1065"/>
                <a:gd name="T2" fmla="*/ 8 w 1066"/>
                <a:gd name="T3" fmla="*/ 0 h 1065"/>
                <a:gd name="T4" fmla="*/ 6 w 1066"/>
                <a:gd name="T5" fmla="*/ 0 h 1065"/>
                <a:gd name="T6" fmla="*/ 4 w 1066"/>
                <a:gd name="T7" fmla="*/ 0 h 1065"/>
                <a:gd name="T8" fmla="*/ 0 w 1066"/>
                <a:gd name="T9" fmla="*/ 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74" name="Freeform 7"/>
            <p:cNvSpPr>
              <a:spLocks noChangeArrowheads="1"/>
            </p:cNvSpPr>
            <p:nvPr/>
          </p:nvSpPr>
          <p:spPr bwMode="auto">
            <a:xfrm rot="10799089" flipV="1">
              <a:off x="206" y="1994"/>
              <a:ext cx="340" cy="150"/>
            </a:xfrm>
            <a:custGeom>
              <a:avLst/>
              <a:gdLst>
                <a:gd name="T0" fmla="*/ 11 w 1066"/>
                <a:gd name="T1" fmla="*/ 0 h 1065"/>
                <a:gd name="T2" fmla="*/ 8 w 1066"/>
                <a:gd name="T3" fmla="*/ 0 h 1065"/>
                <a:gd name="T4" fmla="*/ 6 w 1066"/>
                <a:gd name="T5" fmla="*/ 0 h 1065"/>
                <a:gd name="T6" fmla="*/ 4 w 1066"/>
                <a:gd name="T7" fmla="*/ 0 h 1065"/>
                <a:gd name="T8" fmla="*/ 0 w 1066"/>
                <a:gd name="T9" fmla="*/ 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87800" y="3136900"/>
            <a:ext cx="1285875" cy="942975"/>
            <a:chOff x="2512" y="1976"/>
            <a:chExt cx="810" cy="594"/>
          </a:xfrm>
        </p:grpSpPr>
        <p:sp>
          <p:nvSpPr>
            <p:cNvPr id="27663" name="Rectangle 9"/>
            <p:cNvSpPr>
              <a:spLocks noChangeArrowheads="1"/>
            </p:cNvSpPr>
            <p:nvPr/>
          </p:nvSpPr>
          <p:spPr bwMode="auto">
            <a:xfrm>
              <a:off x="2512" y="1976"/>
              <a:ext cx="28" cy="594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4" name="Rectangle 10"/>
            <p:cNvSpPr>
              <a:spLocks noChangeArrowheads="1"/>
            </p:cNvSpPr>
            <p:nvPr/>
          </p:nvSpPr>
          <p:spPr bwMode="auto">
            <a:xfrm>
              <a:off x="2610" y="1976"/>
              <a:ext cx="40" cy="594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5" name="Rectangle 11"/>
            <p:cNvSpPr>
              <a:spLocks noChangeArrowheads="1"/>
            </p:cNvSpPr>
            <p:nvPr/>
          </p:nvSpPr>
          <p:spPr bwMode="auto">
            <a:xfrm>
              <a:off x="2706" y="1976"/>
              <a:ext cx="52" cy="594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6" name="Rectangle 12"/>
            <p:cNvSpPr>
              <a:spLocks noChangeArrowheads="1"/>
            </p:cNvSpPr>
            <p:nvPr/>
          </p:nvSpPr>
          <p:spPr bwMode="auto">
            <a:xfrm>
              <a:off x="2804" y="1976"/>
              <a:ext cx="40" cy="594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7" name="Rectangle 13"/>
            <p:cNvSpPr>
              <a:spLocks noChangeArrowheads="1"/>
            </p:cNvSpPr>
            <p:nvPr/>
          </p:nvSpPr>
          <p:spPr bwMode="auto">
            <a:xfrm>
              <a:off x="2902" y="1976"/>
              <a:ext cx="28" cy="594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8" name="Rectangle 14"/>
            <p:cNvSpPr>
              <a:spLocks noChangeArrowheads="1"/>
            </p:cNvSpPr>
            <p:nvPr/>
          </p:nvSpPr>
          <p:spPr bwMode="auto">
            <a:xfrm>
              <a:off x="3000" y="1976"/>
              <a:ext cx="20" cy="594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9" name="Rectangle 15"/>
            <p:cNvSpPr>
              <a:spLocks noChangeArrowheads="1"/>
            </p:cNvSpPr>
            <p:nvPr/>
          </p:nvSpPr>
          <p:spPr bwMode="auto">
            <a:xfrm>
              <a:off x="3096" y="1976"/>
              <a:ext cx="12" cy="594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3194" y="1976"/>
              <a:ext cx="20" cy="594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71" name="Rectangle 17"/>
            <p:cNvSpPr>
              <a:spLocks noChangeArrowheads="1"/>
            </p:cNvSpPr>
            <p:nvPr/>
          </p:nvSpPr>
          <p:spPr bwMode="auto">
            <a:xfrm>
              <a:off x="3292" y="1976"/>
              <a:ext cx="28" cy="594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72" name="Line 18"/>
            <p:cNvSpPr>
              <a:spLocks noChangeShapeType="1"/>
            </p:cNvSpPr>
            <p:nvPr/>
          </p:nvSpPr>
          <p:spPr bwMode="auto">
            <a:xfrm>
              <a:off x="2512" y="2566"/>
              <a:ext cx="808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762875" y="2711450"/>
            <a:ext cx="1073150" cy="2720975"/>
            <a:chOff x="4890" y="1708"/>
            <a:chExt cx="676" cy="1714"/>
          </a:xfrm>
        </p:grpSpPr>
        <p:sp>
          <p:nvSpPr>
            <p:cNvPr id="27661" name="Freeform 20"/>
            <p:cNvSpPr>
              <a:spLocks noChangeArrowheads="1"/>
            </p:cNvSpPr>
            <p:nvPr/>
          </p:nvSpPr>
          <p:spPr bwMode="auto">
            <a:xfrm rot="10799087">
              <a:off x="5224" y="2546"/>
              <a:ext cx="340" cy="876"/>
            </a:xfrm>
            <a:custGeom>
              <a:avLst/>
              <a:gdLst>
                <a:gd name="T0" fmla="*/ 11 w 1066"/>
                <a:gd name="T1" fmla="*/ 488 h 1065"/>
                <a:gd name="T2" fmla="*/ 8 w 1066"/>
                <a:gd name="T3" fmla="*/ 127 h 1065"/>
                <a:gd name="T4" fmla="*/ 6 w 1066"/>
                <a:gd name="T5" fmla="*/ 5 h 1065"/>
                <a:gd name="T6" fmla="*/ 4 w 1066"/>
                <a:gd name="T7" fmla="*/ 99 h 1065"/>
                <a:gd name="T8" fmla="*/ 0 w 1066"/>
                <a:gd name="T9" fmla="*/ 48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2" name="Freeform 21"/>
            <p:cNvSpPr>
              <a:spLocks noChangeArrowheads="1"/>
            </p:cNvSpPr>
            <p:nvPr/>
          </p:nvSpPr>
          <p:spPr bwMode="auto">
            <a:xfrm rot="10799089" flipV="1">
              <a:off x="4890" y="1708"/>
              <a:ext cx="340" cy="876"/>
            </a:xfrm>
            <a:custGeom>
              <a:avLst/>
              <a:gdLst>
                <a:gd name="T0" fmla="*/ 11 w 1066"/>
                <a:gd name="T1" fmla="*/ 488 h 1065"/>
                <a:gd name="T2" fmla="*/ 8 w 1066"/>
                <a:gd name="T3" fmla="*/ 127 h 1065"/>
                <a:gd name="T4" fmla="*/ 6 w 1066"/>
                <a:gd name="T5" fmla="*/ 5 h 1065"/>
                <a:gd name="T6" fmla="*/ 4 w 1066"/>
                <a:gd name="T7" fmla="*/ 99 h 1065"/>
                <a:gd name="T8" fmla="*/ 0 w 1066"/>
                <a:gd name="T9" fmla="*/ 48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34" name="AutoShape 22"/>
          <p:cNvSpPr>
            <a:spLocks noChangeArrowheads="1"/>
          </p:cNvSpPr>
          <p:nvPr/>
        </p:nvSpPr>
        <p:spPr bwMode="auto">
          <a:xfrm>
            <a:off x="4076700" y="1939925"/>
            <a:ext cx="1066800" cy="590550"/>
          </a:xfrm>
          <a:prstGeom prst="rightArrow">
            <a:avLst>
              <a:gd name="adj1" fmla="val 50537"/>
              <a:gd name="adj2" fmla="val 45161"/>
            </a:avLst>
          </a:prstGeom>
          <a:solidFill>
            <a:srgbClr val="3333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33CC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7657" name="Rectangle 23"/>
          <p:cNvSpPr>
            <a:spLocks noChangeArrowheads="1"/>
          </p:cNvSpPr>
          <p:nvPr/>
        </p:nvSpPr>
        <p:spPr bwMode="auto">
          <a:xfrm>
            <a:off x="5137150" y="1606550"/>
            <a:ext cx="2514600" cy="137160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auto">
          <a:xfrm>
            <a:off x="7702550" y="1924050"/>
            <a:ext cx="1311275" cy="590550"/>
          </a:xfrm>
          <a:prstGeom prst="rightArrow">
            <a:avLst>
              <a:gd name="adj1" fmla="val 50537"/>
              <a:gd name="adj2" fmla="val 41931"/>
            </a:avLst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7659" name="Text Box 25"/>
          <p:cNvSpPr txBox="1">
            <a:spLocks noChangeArrowheads="1"/>
          </p:cNvSpPr>
          <p:nvPr/>
        </p:nvSpPr>
        <p:spPr bwMode="auto">
          <a:xfrm>
            <a:off x="5972175" y="1965325"/>
            <a:ext cx="9493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LPF</a:t>
            </a:r>
          </a:p>
        </p:txBody>
      </p:sp>
      <p:sp>
        <p:nvSpPr>
          <p:cNvPr id="27660" name="Text Box 26"/>
          <p:cNvSpPr txBox="1">
            <a:spLocks noChangeArrowheads="1"/>
          </p:cNvSpPr>
          <p:nvPr/>
        </p:nvSpPr>
        <p:spPr bwMode="auto">
          <a:xfrm>
            <a:off x="2317750" y="4911725"/>
            <a:ext cx="41544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dirty="0">
                <a:latin typeface="Calibri" pitchFamily="34" charset="0"/>
              </a:rPr>
              <a:t>O </a:t>
            </a:r>
            <a:r>
              <a:rPr kumimoji="0" lang="en-US" dirty="0" err="1">
                <a:latin typeface="Calibri" pitchFamily="34" charset="0"/>
              </a:rPr>
              <a:t>filtro</a:t>
            </a:r>
            <a:r>
              <a:rPr kumimoji="0" lang="en-US" dirty="0">
                <a:latin typeface="Calibri" pitchFamily="34" charset="0"/>
              </a:rPr>
              <a:t> de </a:t>
            </a:r>
            <a:r>
              <a:rPr kumimoji="0" lang="en-US" dirty="0" err="1">
                <a:latin typeface="Calibri" pitchFamily="34" charset="0"/>
              </a:rPr>
              <a:t>demodulação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rejeita</a:t>
            </a:r>
            <a:r>
              <a:rPr kumimoji="0" lang="en-US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dirty="0">
                <a:latin typeface="Calibri" pitchFamily="34" charset="0"/>
              </a:rPr>
              <a:t>a </a:t>
            </a:r>
            <a:r>
              <a:rPr kumimoji="0" lang="en-US" dirty="0" err="1">
                <a:latin typeface="Calibri" pitchFamily="34" charset="0"/>
              </a:rPr>
              <a:t>frequência</a:t>
            </a:r>
            <a:r>
              <a:rPr kumimoji="0" lang="en-US" dirty="0">
                <a:latin typeface="Calibri" pitchFamily="34" charset="0"/>
              </a:rPr>
              <a:t> de </a:t>
            </a:r>
            <a:r>
              <a:rPr kumimoji="0" lang="en-US" dirty="0" err="1">
                <a:latin typeface="Calibri" pitchFamily="34" charset="0"/>
              </a:rPr>
              <a:t>chave</a:t>
            </a:r>
            <a:r>
              <a:rPr kumimoji="0" lang="en-US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/>
      <p:bldP spid="38934" grpId="0" animBg="1"/>
      <p:bldP spid="389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2425" y="200025"/>
            <a:ext cx="853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De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análogo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para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código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modulação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pulso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rgbClr val="FF0000"/>
                </a:solidFill>
                <a:latin typeface="Calibri" pitchFamily="34" charset="0"/>
              </a:rPr>
              <a:t>para</a:t>
            </a:r>
            <a:r>
              <a:rPr kumimoji="0" lang="en-US" sz="18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 smtClean="0">
                <a:solidFill>
                  <a:srgbClr val="FF0000"/>
                </a:solidFill>
                <a:latin typeface="Calibri" pitchFamily="34" charset="0"/>
              </a:rPr>
              <a:t>modulação</a:t>
            </a:r>
            <a:r>
              <a:rPr kumimoji="0" lang="en-US" sz="18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de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largura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pulso</a:t>
            </a:r>
            <a:endParaRPr kumimoji="0"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0325" y="5064125"/>
            <a:ext cx="6697663" cy="1377950"/>
            <a:chOff x="838" y="3292"/>
            <a:chExt cx="4219" cy="868"/>
          </a:xfrm>
        </p:grpSpPr>
        <p:grpSp>
          <p:nvGrpSpPr>
            <p:cNvPr id="28686" name="Group 4"/>
            <p:cNvGrpSpPr>
              <a:grpSpLocks/>
            </p:cNvGrpSpPr>
            <p:nvPr/>
          </p:nvGrpSpPr>
          <p:grpSpPr bwMode="auto">
            <a:xfrm>
              <a:off x="838" y="3292"/>
              <a:ext cx="2867" cy="868"/>
              <a:chOff x="838" y="3292"/>
              <a:chExt cx="2868" cy="868"/>
            </a:xfrm>
          </p:grpSpPr>
          <p:sp>
            <p:nvSpPr>
              <p:cNvPr id="28688" name="Rectangle 5"/>
              <p:cNvSpPr>
                <a:spLocks noChangeArrowheads="1"/>
              </p:cNvSpPr>
              <p:nvPr/>
            </p:nvSpPr>
            <p:spPr bwMode="auto">
              <a:xfrm>
                <a:off x="838" y="3292"/>
                <a:ext cx="104" cy="86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89" name="Rectangle 6"/>
              <p:cNvSpPr>
                <a:spLocks noChangeArrowheads="1"/>
              </p:cNvSpPr>
              <p:nvPr/>
            </p:nvSpPr>
            <p:spPr bwMode="auto">
              <a:xfrm>
                <a:off x="1186" y="3292"/>
                <a:ext cx="144" cy="86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90" name="Rectangle 7"/>
              <p:cNvSpPr>
                <a:spLocks noChangeArrowheads="1"/>
              </p:cNvSpPr>
              <p:nvPr/>
            </p:nvSpPr>
            <p:spPr bwMode="auto">
              <a:xfrm>
                <a:off x="1530" y="3292"/>
                <a:ext cx="190" cy="86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91" name="Rectangle 8"/>
              <p:cNvSpPr>
                <a:spLocks noChangeArrowheads="1"/>
              </p:cNvSpPr>
              <p:nvPr/>
            </p:nvSpPr>
            <p:spPr bwMode="auto">
              <a:xfrm>
                <a:off x="1874" y="3292"/>
                <a:ext cx="144" cy="86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92" name="Rectangle 9"/>
              <p:cNvSpPr>
                <a:spLocks noChangeArrowheads="1"/>
              </p:cNvSpPr>
              <p:nvPr/>
            </p:nvSpPr>
            <p:spPr bwMode="auto">
              <a:xfrm>
                <a:off x="2220" y="3292"/>
                <a:ext cx="104" cy="86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93" name="Rectangle 10"/>
              <p:cNvSpPr>
                <a:spLocks noChangeArrowheads="1"/>
              </p:cNvSpPr>
              <p:nvPr/>
            </p:nvSpPr>
            <p:spPr bwMode="auto">
              <a:xfrm>
                <a:off x="2565" y="3292"/>
                <a:ext cx="74" cy="86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94" name="Rectangle 11"/>
              <p:cNvSpPr>
                <a:spLocks noChangeArrowheads="1"/>
              </p:cNvSpPr>
              <p:nvPr/>
            </p:nvSpPr>
            <p:spPr bwMode="auto">
              <a:xfrm>
                <a:off x="2911" y="3292"/>
                <a:ext cx="46" cy="86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95" name="Rectangle 12"/>
              <p:cNvSpPr>
                <a:spLocks noChangeArrowheads="1"/>
              </p:cNvSpPr>
              <p:nvPr/>
            </p:nvSpPr>
            <p:spPr bwMode="auto">
              <a:xfrm>
                <a:off x="3256" y="3292"/>
                <a:ext cx="74" cy="86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96" name="Rectangle 13"/>
              <p:cNvSpPr>
                <a:spLocks noChangeArrowheads="1"/>
              </p:cNvSpPr>
              <p:nvPr/>
            </p:nvSpPr>
            <p:spPr bwMode="auto">
              <a:xfrm>
                <a:off x="3602" y="3292"/>
                <a:ext cx="104" cy="868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97" name="Line 14"/>
              <p:cNvSpPr>
                <a:spLocks noChangeShapeType="1"/>
              </p:cNvSpPr>
              <p:nvPr/>
            </p:nvSpPr>
            <p:spPr bwMode="auto">
              <a:xfrm>
                <a:off x="838" y="4156"/>
                <a:ext cx="286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3863" y="3444"/>
              <a:ext cx="11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3333CC"/>
                  </a:solidFill>
                  <a:latin typeface="Calibri" pitchFamily="34" charset="0"/>
                </a:rPr>
                <a:t>Sinal PWM 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6025" y="933450"/>
            <a:ext cx="7180263" cy="1022350"/>
            <a:chOff x="760" y="546"/>
            <a:chExt cx="4523" cy="644"/>
          </a:xfrm>
        </p:grpSpPr>
        <p:grpSp>
          <p:nvGrpSpPr>
            <p:cNvPr id="28682" name="Group 17"/>
            <p:cNvGrpSpPr>
              <a:grpSpLocks/>
            </p:cNvGrpSpPr>
            <p:nvPr/>
          </p:nvGrpSpPr>
          <p:grpSpPr bwMode="auto">
            <a:xfrm>
              <a:off x="760" y="546"/>
              <a:ext cx="2815" cy="644"/>
              <a:chOff x="760" y="546"/>
              <a:chExt cx="2815" cy="644"/>
            </a:xfrm>
          </p:grpSpPr>
          <p:sp>
            <p:nvSpPr>
              <p:cNvPr id="28684" name="Freeform 18"/>
              <p:cNvSpPr>
                <a:spLocks noChangeArrowheads="1"/>
              </p:cNvSpPr>
              <p:nvPr/>
            </p:nvSpPr>
            <p:spPr bwMode="auto">
              <a:xfrm rot="10799087">
                <a:off x="2159" y="862"/>
                <a:ext cx="1416" cy="328"/>
              </a:xfrm>
              <a:custGeom>
                <a:avLst/>
                <a:gdLst>
                  <a:gd name="T0" fmla="*/ 3319 w 1066"/>
                  <a:gd name="T1" fmla="*/ 10 h 1065"/>
                  <a:gd name="T2" fmla="*/ 2386 w 1066"/>
                  <a:gd name="T3" fmla="*/ 2 h 1065"/>
                  <a:gd name="T4" fmla="*/ 1676 w 1066"/>
                  <a:gd name="T5" fmla="*/ 0 h 1065"/>
                  <a:gd name="T6" fmla="*/ 999 w 1066"/>
                  <a:gd name="T7" fmla="*/ 2 h 1065"/>
                  <a:gd name="T8" fmla="*/ 0 w 1066"/>
                  <a:gd name="T9" fmla="*/ 1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8685" name="Freeform 19"/>
              <p:cNvSpPr>
                <a:spLocks noChangeArrowheads="1"/>
              </p:cNvSpPr>
              <p:nvPr/>
            </p:nvSpPr>
            <p:spPr bwMode="auto">
              <a:xfrm rot="10799089" flipV="1">
                <a:off x="760" y="546"/>
                <a:ext cx="1416" cy="328"/>
              </a:xfrm>
              <a:custGeom>
                <a:avLst/>
                <a:gdLst>
                  <a:gd name="T0" fmla="*/ 3319 w 1066"/>
                  <a:gd name="T1" fmla="*/ 10 h 1065"/>
                  <a:gd name="T2" fmla="*/ 2386 w 1066"/>
                  <a:gd name="T3" fmla="*/ 2 h 1065"/>
                  <a:gd name="T4" fmla="*/ 1676 w 1066"/>
                  <a:gd name="T5" fmla="*/ 0 h 1065"/>
                  <a:gd name="T6" fmla="*/ 999 w 1066"/>
                  <a:gd name="T7" fmla="*/ 2 h 1065"/>
                  <a:gd name="T8" fmla="*/ 0 w 1066"/>
                  <a:gd name="T9" fmla="*/ 1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28683" name="Text Box 20"/>
            <p:cNvSpPr txBox="1">
              <a:spLocks noChangeArrowheads="1"/>
            </p:cNvSpPr>
            <p:nvPr/>
          </p:nvSpPr>
          <p:spPr bwMode="auto">
            <a:xfrm>
              <a:off x="3687" y="738"/>
              <a:ext cx="15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FF0000"/>
                  </a:solidFill>
                  <a:latin typeface="Calibri" pitchFamily="34" charset="0"/>
                </a:rPr>
                <a:t> Sinal Analógico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20950" y="1819275"/>
            <a:ext cx="5329238" cy="2957513"/>
            <a:chOff x="1588" y="1158"/>
            <a:chExt cx="3357" cy="1863"/>
          </a:xfrm>
        </p:grpSpPr>
        <p:sp>
          <p:nvSpPr>
            <p:cNvPr id="28679" name="Text Box 22"/>
            <p:cNvSpPr txBox="1">
              <a:spLocks noChangeArrowheads="1"/>
            </p:cNvSpPr>
            <p:nvPr/>
          </p:nvSpPr>
          <p:spPr bwMode="auto">
            <a:xfrm>
              <a:off x="1588" y="1392"/>
              <a:ext cx="1296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>
                  <a:latin typeface="Calibri" pitchFamily="34" charset="0"/>
                </a:rPr>
                <a:t>0101010101010100</a:t>
              </a:r>
            </a:p>
            <a:p>
              <a:r>
                <a:rPr kumimoji="0" lang="en-US" sz="1800">
                  <a:latin typeface="Calibri" pitchFamily="34" charset="0"/>
                </a:rPr>
                <a:t>1001010101010100</a:t>
              </a:r>
            </a:p>
            <a:p>
              <a:r>
                <a:rPr kumimoji="0" lang="en-US" sz="1800">
                  <a:latin typeface="Calibri" pitchFamily="34" charset="0"/>
                </a:rPr>
                <a:t>1111010101010100</a:t>
              </a:r>
            </a:p>
            <a:p>
              <a:r>
                <a:rPr kumimoji="0" lang="en-US" sz="1800">
                  <a:latin typeface="Calibri" pitchFamily="34" charset="0"/>
                </a:rPr>
                <a:t>1001010101010100</a:t>
              </a:r>
            </a:p>
            <a:p>
              <a:r>
                <a:rPr kumimoji="0" lang="en-US" sz="1800">
                  <a:latin typeface="Calibri" pitchFamily="34" charset="0"/>
                </a:rPr>
                <a:t>0101010101010100</a:t>
              </a:r>
            </a:p>
            <a:p>
              <a:r>
                <a:rPr kumimoji="0" lang="en-US" sz="1800">
                  <a:latin typeface="Calibri" pitchFamily="34" charset="0"/>
                </a:rPr>
                <a:t>0001010101010100</a:t>
              </a:r>
            </a:p>
            <a:p>
              <a:r>
                <a:rPr kumimoji="0" lang="en-US" sz="1800">
                  <a:latin typeface="Calibri" pitchFamily="34" charset="0"/>
                </a:rPr>
                <a:t>0000001010111011</a:t>
              </a:r>
            </a:p>
            <a:p>
              <a:r>
                <a:rPr kumimoji="0" lang="en-US" sz="1800">
                  <a:latin typeface="Calibri" pitchFamily="34" charset="0"/>
                </a:rPr>
                <a:t>0001010101010100</a:t>
              </a:r>
            </a:p>
            <a:p>
              <a:r>
                <a:rPr kumimoji="0" lang="en-US" sz="1800">
                  <a:latin typeface="Calibri" pitchFamily="34" charset="0"/>
                </a:rPr>
                <a:t>0101010101010100</a:t>
              </a:r>
            </a:p>
          </p:txBody>
        </p:sp>
        <p:sp>
          <p:nvSpPr>
            <p:cNvPr id="28680" name="Text Box 23"/>
            <p:cNvSpPr txBox="1">
              <a:spLocks noChangeArrowheads="1"/>
            </p:cNvSpPr>
            <p:nvPr/>
          </p:nvSpPr>
          <p:spPr bwMode="auto">
            <a:xfrm>
              <a:off x="3785" y="1976"/>
              <a:ext cx="11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latin typeface="Calibri" pitchFamily="34" charset="0"/>
                </a:rPr>
                <a:t> Sinal PCM </a:t>
              </a:r>
            </a:p>
          </p:txBody>
        </p:sp>
        <p:sp>
          <p:nvSpPr>
            <p:cNvPr id="28681" name="AutoShape 24"/>
            <p:cNvSpPr>
              <a:spLocks noChangeArrowheads="1"/>
            </p:cNvSpPr>
            <p:nvPr/>
          </p:nvSpPr>
          <p:spPr bwMode="auto">
            <a:xfrm>
              <a:off x="4233" y="1158"/>
              <a:ext cx="434" cy="846"/>
            </a:xfrm>
            <a:prstGeom prst="downArrow">
              <a:avLst>
                <a:gd name="adj1" fmla="val 49769"/>
                <a:gd name="adj2" fmla="val 373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9961" name="AutoShape 25"/>
          <p:cNvSpPr>
            <a:spLocks noChangeArrowheads="1"/>
          </p:cNvSpPr>
          <p:nvPr/>
        </p:nvSpPr>
        <p:spPr bwMode="auto">
          <a:xfrm>
            <a:off x="6702425" y="3733800"/>
            <a:ext cx="688975" cy="1343025"/>
          </a:xfrm>
          <a:prstGeom prst="downArrow">
            <a:avLst>
              <a:gd name="adj1" fmla="val 51148"/>
              <a:gd name="adj2" fmla="val 373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137" y="171451"/>
            <a:ext cx="70543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39962" y="5311775"/>
            <a:ext cx="5418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Modulação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código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pulso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serial (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)/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modulação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largura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pulso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(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H="1" flipV="1">
            <a:off x="2020094" y="2622550"/>
            <a:ext cx="1535906" cy="2432276"/>
          </a:xfrm>
          <a:prstGeom prst="line">
            <a:avLst/>
          </a:prstGeom>
          <a:noFill/>
          <a:ln w="76200">
            <a:solidFill>
              <a:srgbClr val="66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7"/>
          <p:cNvSpPr txBox="1">
            <a:spLocks noChangeArrowheads="1"/>
          </p:cNvSpPr>
          <p:nvPr/>
        </p:nvSpPr>
        <p:spPr bwMode="auto">
          <a:xfrm>
            <a:off x="657225" y="1552575"/>
            <a:ext cx="4105355" cy="281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do </a:t>
            </a:r>
            <a:r>
              <a:rPr kumimoji="0" lang="en-US" sz="2000" dirty="0" err="1">
                <a:latin typeface="Calibri" pitchFamily="34" charset="0"/>
              </a:rPr>
              <a:t>amplificador</a:t>
            </a:r>
            <a:endParaRPr kumimoji="0" lang="en-US" sz="2000" dirty="0">
              <a:latin typeface="Calibri" pitchFamily="34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Amplicadores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potência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A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Amplicadores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potência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B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Amplicadores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potência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AB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Amplicadores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potência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classe</a:t>
            </a:r>
            <a:r>
              <a:rPr kumimoji="0" lang="en-US" sz="2000" dirty="0">
                <a:latin typeface="Calibri" pitchFamily="34" charset="0"/>
              </a:rPr>
              <a:t> C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Amplicadores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chaveados</a:t>
            </a:r>
            <a:endParaRPr kumimoji="0" lang="en-US" sz="2000" dirty="0">
              <a:latin typeface="Calibri" pitchFamily="34" charset="0"/>
            </a:endParaRPr>
          </a:p>
        </p:txBody>
      </p:sp>
      <p:sp>
        <p:nvSpPr>
          <p:cNvPr id="3076" name="Text Box 18"/>
          <p:cNvSpPr txBox="1">
            <a:spLocks noChangeArrowheads="1"/>
          </p:cNvSpPr>
          <p:nvPr/>
        </p:nvSpPr>
        <p:spPr bwMode="auto">
          <a:xfrm>
            <a:off x="2930525" y="342900"/>
            <a:ext cx="28332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600">
                <a:solidFill>
                  <a:srgbClr val="FF0000"/>
                </a:solidFill>
                <a:latin typeface="Calibri" pitchFamily="34" charset="0"/>
              </a:rPr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55875" y="263525"/>
            <a:ext cx="36591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classe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C e D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7196" y="1285875"/>
            <a:ext cx="84885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C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usam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circuitos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_______ </a:t>
            </a:r>
            <a:r>
              <a:rPr kumimoji="0"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restaurar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sinais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senoidais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331846" y="1263650"/>
            <a:ext cx="9237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tanque</a:t>
            </a:r>
            <a:endParaRPr kumimoji="0"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72596" y="2101850"/>
            <a:ext cx="8820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junção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base-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emissor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possui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polarização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________ .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719571" y="2082800"/>
            <a:ext cx="948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reversa</a:t>
            </a:r>
            <a:endParaRPr kumimoji="0"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91646" y="2978150"/>
            <a:ext cx="6751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máxima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eficiência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teórica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clases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C é de ___________.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73271" y="2940050"/>
            <a:ext cx="756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rgbClr val="FF0000"/>
                </a:solidFill>
                <a:latin typeface="Calibri" pitchFamily="34" charset="0"/>
              </a:rPr>
              <a:t>100%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88471" y="3803650"/>
            <a:ext cx="89555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são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também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conhecidos</a:t>
            </a:r>
            <a:r>
              <a:rPr kumimoji="0"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como</a:t>
            </a:r>
            <a:r>
              <a:rPr kumimoji="0"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__________.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852921" y="3746500"/>
            <a:ext cx="788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chave</a:t>
            </a:r>
            <a:endParaRPr kumimoji="0"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78946" y="4559300"/>
            <a:ext cx="8651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empregam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uma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variação</a:t>
            </a:r>
            <a:r>
              <a:rPr kumimoji="0"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ciclo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conhecida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como</a:t>
            </a:r>
            <a:r>
              <a:rPr kumimoji="0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_________.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413896" y="4848225"/>
            <a:ext cx="764953" cy="40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rgbClr val="FF0000"/>
                </a:solidFill>
                <a:latin typeface="Calibri" pitchFamily="34" charset="0"/>
              </a:rPr>
              <a:t>PWM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17"/>
          <p:cNvSpPr txBox="1">
            <a:spLocks noChangeArrowheads="1"/>
          </p:cNvSpPr>
          <p:nvPr/>
        </p:nvSpPr>
        <p:spPr bwMode="auto">
          <a:xfrm>
            <a:off x="3362325" y="425450"/>
            <a:ext cx="223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dirty="0">
                <a:solidFill>
                  <a:srgbClr val="FF0000"/>
                </a:solidFill>
                <a:latin typeface="Calibri" pitchFamily="34" charset="0"/>
              </a:rPr>
              <a:t>REVISÃO</a:t>
            </a:r>
          </a:p>
        </p:txBody>
      </p:sp>
      <p:sp>
        <p:nvSpPr>
          <p:cNvPr id="31748" name="Rectangle 18"/>
          <p:cNvSpPr>
            <a:spLocks noChangeArrowheads="1"/>
          </p:cNvSpPr>
          <p:nvPr/>
        </p:nvSpPr>
        <p:spPr bwMode="auto">
          <a:xfrm>
            <a:off x="558800" y="1657350"/>
            <a:ext cx="4105355" cy="281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Amplicadores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potência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Amplicadores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potência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B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Amplicadores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potência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AB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Amplicadores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potência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Amplicadores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chaveados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/>
          <p:cNvSpPr>
            <a:spLocks noChangeArrowheads="1"/>
          </p:cNvSpPr>
          <p:nvPr/>
        </p:nvSpPr>
        <p:spPr bwMode="auto">
          <a:xfrm>
            <a:off x="5727700" y="774700"/>
            <a:ext cx="2806700" cy="2200275"/>
          </a:xfrm>
          <a:prstGeom prst="rect">
            <a:avLst/>
          </a:prstGeom>
          <a:solidFill>
            <a:srgbClr val="454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" name="Line 3"/>
          <p:cNvSpPr>
            <a:spLocks noChangeShapeType="1"/>
          </p:cNvSpPr>
          <p:nvPr/>
        </p:nvSpPr>
        <p:spPr bwMode="auto">
          <a:xfrm>
            <a:off x="5727700" y="7747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6" name="Line 4"/>
          <p:cNvSpPr>
            <a:spLocks noChangeShapeType="1"/>
          </p:cNvSpPr>
          <p:nvPr/>
        </p:nvSpPr>
        <p:spPr bwMode="auto">
          <a:xfrm>
            <a:off x="5737225" y="7747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7" name="Line 5"/>
          <p:cNvSpPr>
            <a:spLocks noChangeShapeType="1"/>
          </p:cNvSpPr>
          <p:nvPr/>
        </p:nvSpPr>
        <p:spPr bwMode="auto">
          <a:xfrm>
            <a:off x="5740400" y="10477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8" name="Line 6"/>
          <p:cNvSpPr>
            <a:spLocks noChangeShapeType="1"/>
          </p:cNvSpPr>
          <p:nvPr/>
        </p:nvSpPr>
        <p:spPr bwMode="auto">
          <a:xfrm>
            <a:off x="5740400" y="13239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>
            <a:off x="5740400" y="15970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0" name="Line 8"/>
          <p:cNvSpPr>
            <a:spLocks noChangeShapeType="1"/>
          </p:cNvSpPr>
          <p:nvPr/>
        </p:nvSpPr>
        <p:spPr bwMode="auto">
          <a:xfrm>
            <a:off x="5740400" y="18700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>
            <a:off x="5740400" y="21463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" name="Line 10"/>
          <p:cNvSpPr>
            <a:spLocks noChangeShapeType="1"/>
          </p:cNvSpPr>
          <p:nvPr/>
        </p:nvSpPr>
        <p:spPr bwMode="auto">
          <a:xfrm>
            <a:off x="5740400" y="24193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3" name="Line 11"/>
          <p:cNvSpPr>
            <a:spLocks noChangeShapeType="1"/>
          </p:cNvSpPr>
          <p:nvPr/>
        </p:nvSpPr>
        <p:spPr bwMode="auto">
          <a:xfrm>
            <a:off x="5740400" y="26955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4" name="Line 12"/>
          <p:cNvSpPr>
            <a:spLocks noChangeShapeType="1"/>
          </p:cNvSpPr>
          <p:nvPr/>
        </p:nvSpPr>
        <p:spPr bwMode="auto">
          <a:xfrm>
            <a:off x="5740400" y="29686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5" name="Line 13"/>
          <p:cNvSpPr>
            <a:spLocks noChangeShapeType="1"/>
          </p:cNvSpPr>
          <p:nvPr/>
        </p:nvSpPr>
        <p:spPr bwMode="auto">
          <a:xfrm>
            <a:off x="6013450" y="7842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6" name="Line 14"/>
          <p:cNvSpPr>
            <a:spLocks noChangeShapeType="1"/>
          </p:cNvSpPr>
          <p:nvPr/>
        </p:nvSpPr>
        <p:spPr bwMode="auto">
          <a:xfrm>
            <a:off x="6289675" y="7778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>
            <a:off x="6292850" y="7842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8" name="Line 16"/>
          <p:cNvSpPr>
            <a:spLocks noChangeShapeType="1"/>
          </p:cNvSpPr>
          <p:nvPr/>
        </p:nvSpPr>
        <p:spPr bwMode="auto">
          <a:xfrm>
            <a:off x="6578600" y="7937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6854825" y="7874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0" name="Line 18"/>
          <p:cNvSpPr>
            <a:spLocks noChangeShapeType="1"/>
          </p:cNvSpPr>
          <p:nvPr/>
        </p:nvSpPr>
        <p:spPr bwMode="auto">
          <a:xfrm>
            <a:off x="7150100" y="7778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7429500" y="7778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>
            <a:off x="7715250" y="7874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" name="Line 21"/>
          <p:cNvSpPr>
            <a:spLocks noChangeShapeType="1"/>
          </p:cNvSpPr>
          <p:nvPr/>
        </p:nvSpPr>
        <p:spPr bwMode="auto">
          <a:xfrm>
            <a:off x="7991475" y="7810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4" name="Line 22"/>
          <p:cNvSpPr>
            <a:spLocks noChangeShapeType="1"/>
          </p:cNvSpPr>
          <p:nvPr/>
        </p:nvSpPr>
        <p:spPr bwMode="auto">
          <a:xfrm>
            <a:off x="7994650" y="7810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5" name="Line 23"/>
          <p:cNvSpPr>
            <a:spLocks noChangeShapeType="1"/>
          </p:cNvSpPr>
          <p:nvPr/>
        </p:nvSpPr>
        <p:spPr bwMode="auto">
          <a:xfrm>
            <a:off x="8264525" y="7810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6" name="Line 24"/>
          <p:cNvSpPr>
            <a:spLocks noChangeShapeType="1"/>
          </p:cNvSpPr>
          <p:nvPr/>
        </p:nvSpPr>
        <p:spPr bwMode="auto">
          <a:xfrm>
            <a:off x="8540750" y="7747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7" name="Rectangle 25"/>
          <p:cNvSpPr>
            <a:spLocks noChangeArrowheads="1"/>
          </p:cNvSpPr>
          <p:nvPr/>
        </p:nvSpPr>
        <p:spPr bwMode="auto">
          <a:xfrm>
            <a:off x="523875" y="809625"/>
            <a:ext cx="2806700" cy="2200275"/>
          </a:xfrm>
          <a:prstGeom prst="rect">
            <a:avLst/>
          </a:prstGeom>
          <a:solidFill>
            <a:srgbClr val="454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8" name="Line 26"/>
          <p:cNvSpPr>
            <a:spLocks noChangeShapeType="1"/>
          </p:cNvSpPr>
          <p:nvPr/>
        </p:nvSpPr>
        <p:spPr bwMode="auto">
          <a:xfrm>
            <a:off x="523875" y="8096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" name="Line 27"/>
          <p:cNvSpPr>
            <a:spLocks noChangeShapeType="1"/>
          </p:cNvSpPr>
          <p:nvPr/>
        </p:nvSpPr>
        <p:spPr bwMode="auto">
          <a:xfrm>
            <a:off x="533400" y="8096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0" name="Line 28"/>
          <p:cNvSpPr>
            <a:spLocks noChangeShapeType="1"/>
          </p:cNvSpPr>
          <p:nvPr/>
        </p:nvSpPr>
        <p:spPr bwMode="auto">
          <a:xfrm>
            <a:off x="536575" y="10826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1" name="Line 29"/>
          <p:cNvSpPr>
            <a:spLocks noChangeShapeType="1"/>
          </p:cNvSpPr>
          <p:nvPr/>
        </p:nvSpPr>
        <p:spPr bwMode="auto">
          <a:xfrm>
            <a:off x="536575" y="13589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2" name="Line 30"/>
          <p:cNvSpPr>
            <a:spLocks noChangeShapeType="1"/>
          </p:cNvSpPr>
          <p:nvPr/>
        </p:nvSpPr>
        <p:spPr bwMode="auto">
          <a:xfrm>
            <a:off x="536575" y="16319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" name="Line 31"/>
          <p:cNvSpPr>
            <a:spLocks noChangeShapeType="1"/>
          </p:cNvSpPr>
          <p:nvPr/>
        </p:nvSpPr>
        <p:spPr bwMode="auto">
          <a:xfrm>
            <a:off x="536575" y="19050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4" name="Line 32"/>
          <p:cNvSpPr>
            <a:spLocks noChangeShapeType="1"/>
          </p:cNvSpPr>
          <p:nvPr/>
        </p:nvSpPr>
        <p:spPr bwMode="auto">
          <a:xfrm>
            <a:off x="536575" y="218122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5" name="Line 33"/>
          <p:cNvSpPr>
            <a:spLocks noChangeShapeType="1"/>
          </p:cNvSpPr>
          <p:nvPr/>
        </p:nvSpPr>
        <p:spPr bwMode="auto">
          <a:xfrm>
            <a:off x="536575" y="2454275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6" name="Line 34"/>
          <p:cNvSpPr>
            <a:spLocks noChangeShapeType="1"/>
          </p:cNvSpPr>
          <p:nvPr/>
        </p:nvSpPr>
        <p:spPr bwMode="auto">
          <a:xfrm>
            <a:off x="536575" y="273050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7" name="Line 35"/>
          <p:cNvSpPr>
            <a:spLocks noChangeShapeType="1"/>
          </p:cNvSpPr>
          <p:nvPr/>
        </p:nvSpPr>
        <p:spPr bwMode="auto">
          <a:xfrm>
            <a:off x="536575" y="3003550"/>
            <a:ext cx="279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8" name="Line 36"/>
          <p:cNvSpPr>
            <a:spLocks noChangeShapeType="1"/>
          </p:cNvSpPr>
          <p:nvPr/>
        </p:nvSpPr>
        <p:spPr bwMode="auto">
          <a:xfrm>
            <a:off x="809625" y="8191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9" name="Line 37"/>
          <p:cNvSpPr>
            <a:spLocks noChangeShapeType="1"/>
          </p:cNvSpPr>
          <p:nvPr/>
        </p:nvSpPr>
        <p:spPr bwMode="auto">
          <a:xfrm>
            <a:off x="1085850" y="8128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0" name="Line 38"/>
          <p:cNvSpPr>
            <a:spLocks noChangeShapeType="1"/>
          </p:cNvSpPr>
          <p:nvPr/>
        </p:nvSpPr>
        <p:spPr bwMode="auto">
          <a:xfrm>
            <a:off x="1374775" y="8286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1" name="Line 39"/>
          <p:cNvSpPr>
            <a:spLocks noChangeShapeType="1"/>
          </p:cNvSpPr>
          <p:nvPr/>
        </p:nvSpPr>
        <p:spPr bwMode="auto">
          <a:xfrm>
            <a:off x="1651000" y="8223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2" name="Line 40"/>
          <p:cNvSpPr>
            <a:spLocks noChangeShapeType="1"/>
          </p:cNvSpPr>
          <p:nvPr/>
        </p:nvSpPr>
        <p:spPr bwMode="auto">
          <a:xfrm>
            <a:off x="1660525" y="8191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" name="Line 41"/>
          <p:cNvSpPr>
            <a:spLocks noChangeShapeType="1"/>
          </p:cNvSpPr>
          <p:nvPr/>
        </p:nvSpPr>
        <p:spPr bwMode="auto">
          <a:xfrm>
            <a:off x="1946275" y="8128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4" name="Line 42"/>
          <p:cNvSpPr>
            <a:spLocks noChangeShapeType="1"/>
          </p:cNvSpPr>
          <p:nvPr/>
        </p:nvSpPr>
        <p:spPr bwMode="auto">
          <a:xfrm>
            <a:off x="2225675" y="81280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5" name="Line 43"/>
          <p:cNvSpPr>
            <a:spLocks noChangeShapeType="1"/>
          </p:cNvSpPr>
          <p:nvPr/>
        </p:nvSpPr>
        <p:spPr bwMode="auto">
          <a:xfrm>
            <a:off x="2511425" y="8223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6" name="Line 44"/>
          <p:cNvSpPr>
            <a:spLocks noChangeShapeType="1"/>
          </p:cNvSpPr>
          <p:nvPr/>
        </p:nvSpPr>
        <p:spPr bwMode="auto">
          <a:xfrm>
            <a:off x="2787650" y="81597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7" name="Line 45"/>
          <p:cNvSpPr>
            <a:spLocks noChangeShapeType="1"/>
          </p:cNvSpPr>
          <p:nvPr/>
        </p:nvSpPr>
        <p:spPr bwMode="auto">
          <a:xfrm>
            <a:off x="3067050" y="8096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8" name="Line 46"/>
          <p:cNvSpPr>
            <a:spLocks noChangeShapeType="1"/>
          </p:cNvSpPr>
          <p:nvPr/>
        </p:nvSpPr>
        <p:spPr bwMode="auto">
          <a:xfrm>
            <a:off x="3336925" y="809625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9" name="Rectangle 47"/>
          <p:cNvSpPr>
            <a:spLocks noChangeArrowheads="1"/>
          </p:cNvSpPr>
          <p:nvPr/>
        </p:nvSpPr>
        <p:spPr bwMode="auto">
          <a:xfrm>
            <a:off x="3295650" y="3641725"/>
            <a:ext cx="2514600" cy="863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pt-BR" sz="2000">
              <a:latin typeface="Calibri" pitchFamily="34" charset="0"/>
            </a:endParaRPr>
          </a:p>
        </p:txBody>
      </p:sp>
      <p:sp>
        <p:nvSpPr>
          <p:cNvPr id="150" name="Text Box 48"/>
          <p:cNvSpPr txBox="1">
            <a:spLocks noChangeArrowheads="1"/>
          </p:cNvSpPr>
          <p:nvPr/>
        </p:nvSpPr>
        <p:spPr bwMode="auto">
          <a:xfrm>
            <a:off x="3522663" y="3706814"/>
            <a:ext cx="21045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err="1">
                <a:latin typeface="Calibri" pitchFamily="34" charset="0"/>
              </a:rPr>
              <a:t>Amplificador</a:t>
            </a:r>
            <a:endParaRPr kumimoji="0" lang="en-US" sz="2000" dirty="0">
              <a:latin typeface="Calibri" pitchFamily="34" charset="0"/>
            </a:endParaRPr>
          </a:p>
          <a:p>
            <a:pPr algn="ctr"/>
            <a:r>
              <a:rPr kumimoji="0" lang="en-US" sz="2000" dirty="0" smtClean="0">
                <a:latin typeface="Calibri" pitchFamily="34" charset="0"/>
              </a:rPr>
              <a:t>De </a:t>
            </a:r>
            <a:r>
              <a:rPr kumimoji="0" lang="en-US" sz="2000" dirty="0" err="1" smtClean="0">
                <a:latin typeface="Calibri" pitchFamily="34" charset="0"/>
              </a:rPr>
              <a:t>Potência</a:t>
            </a:r>
            <a:endParaRPr kumimoji="0" lang="en-US" sz="2000" dirty="0">
              <a:latin typeface="Calibri" pitchFamily="34" charset="0"/>
            </a:endParaRPr>
          </a:p>
        </p:txBody>
      </p:sp>
      <p:grpSp>
        <p:nvGrpSpPr>
          <p:cNvPr id="151" name="Group 49"/>
          <p:cNvGrpSpPr>
            <a:grpSpLocks/>
          </p:cNvGrpSpPr>
          <p:nvPr/>
        </p:nvGrpSpPr>
        <p:grpSpPr bwMode="auto">
          <a:xfrm rot="16200000" flipH="1">
            <a:off x="3835400" y="4973638"/>
            <a:ext cx="482600" cy="615950"/>
            <a:chOff x="2392" y="3355"/>
            <a:chExt cx="305" cy="388"/>
          </a:xfrm>
        </p:grpSpPr>
        <p:sp>
          <p:nvSpPr>
            <p:cNvPr id="152" name="Line 50"/>
            <p:cNvSpPr>
              <a:spLocks noChangeShapeType="1"/>
            </p:cNvSpPr>
            <p:nvPr/>
          </p:nvSpPr>
          <p:spPr bwMode="auto">
            <a:xfrm>
              <a:off x="2392" y="3355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  <p:sp>
          <p:nvSpPr>
            <p:cNvPr id="153" name="Line 51"/>
            <p:cNvSpPr>
              <a:spLocks noChangeShapeType="1"/>
            </p:cNvSpPr>
            <p:nvPr/>
          </p:nvSpPr>
          <p:spPr bwMode="auto">
            <a:xfrm>
              <a:off x="2602" y="3355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  <p:sp>
          <p:nvSpPr>
            <p:cNvPr id="154" name="Line 52"/>
            <p:cNvSpPr>
              <a:spLocks noChangeShapeType="1"/>
            </p:cNvSpPr>
            <p:nvPr/>
          </p:nvSpPr>
          <p:spPr bwMode="auto">
            <a:xfrm>
              <a:off x="2697" y="3433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  <p:sp>
          <p:nvSpPr>
            <p:cNvPr id="155" name="Line 53"/>
            <p:cNvSpPr>
              <a:spLocks noChangeShapeType="1"/>
            </p:cNvSpPr>
            <p:nvPr/>
          </p:nvSpPr>
          <p:spPr bwMode="auto">
            <a:xfrm>
              <a:off x="2498" y="3433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</p:grpSp>
      <p:grpSp>
        <p:nvGrpSpPr>
          <p:cNvPr id="156" name="Group 54"/>
          <p:cNvGrpSpPr>
            <a:grpSpLocks/>
          </p:cNvGrpSpPr>
          <p:nvPr/>
        </p:nvGrpSpPr>
        <p:grpSpPr bwMode="auto">
          <a:xfrm>
            <a:off x="4762500" y="6108700"/>
            <a:ext cx="762000" cy="304800"/>
            <a:chOff x="2976" y="4070"/>
            <a:chExt cx="480" cy="192"/>
          </a:xfrm>
        </p:grpSpPr>
        <p:sp>
          <p:nvSpPr>
            <p:cNvPr id="157" name="Line 55"/>
            <p:cNvSpPr>
              <a:spLocks noChangeShapeType="1"/>
            </p:cNvSpPr>
            <p:nvPr/>
          </p:nvSpPr>
          <p:spPr bwMode="auto">
            <a:xfrm>
              <a:off x="2976" y="40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  <p:sp>
          <p:nvSpPr>
            <p:cNvPr id="158" name="Line 56"/>
            <p:cNvSpPr>
              <a:spLocks noChangeShapeType="1"/>
            </p:cNvSpPr>
            <p:nvPr/>
          </p:nvSpPr>
          <p:spPr bwMode="auto">
            <a:xfrm>
              <a:off x="3072" y="41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  <p:sp>
          <p:nvSpPr>
            <p:cNvPr id="159" name="Line 57"/>
            <p:cNvSpPr>
              <a:spLocks noChangeShapeType="1"/>
            </p:cNvSpPr>
            <p:nvPr/>
          </p:nvSpPr>
          <p:spPr bwMode="auto">
            <a:xfrm>
              <a:off x="3168" y="42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</p:grpSp>
      <p:grpSp>
        <p:nvGrpSpPr>
          <p:cNvPr id="160" name="Group 58"/>
          <p:cNvGrpSpPr>
            <a:grpSpLocks/>
          </p:cNvGrpSpPr>
          <p:nvPr/>
        </p:nvGrpSpPr>
        <p:grpSpPr bwMode="auto">
          <a:xfrm>
            <a:off x="3695700" y="6108700"/>
            <a:ext cx="762000" cy="304800"/>
            <a:chOff x="2304" y="4070"/>
            <a:chExt cx="480" cy="192"/>
          </a:xfrm>
        </p:grpSpPr>
        <p:sp>
          <p:nvSpPr>
            <p:cNvPr id="161" name="Line 59"/>
            <p:cNvSpPr>
              <a:spLocks noChangeShapeType="1"/>
            </p:cNvSpPr>
            <p:nvPr/>
          </p:nvSpPr>
          <p:spPr bwMode="auto">
            <a:xfrm>
              <a:off x="2304" y="40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  <p:sp>
          <p:nvSpPr>
            <p:cNvPr id="162" name="Line 60"/>
            <p:cNvSpPr>
              <a:spLocks noChangeShapeType="1"/>
            </p:cNvSpPr>
            <p:nvPr/>
          </p:nvSpPr>
          <p:spPr bwMode="auto">
            <a:xfrm>
              <a:off x="2400" y="41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  <p:sp>
          <p:nvSpPr>
            <p:cNvPr id="163" name="Line 61"/>
            <p:cNvSpPr>
              <a:spLocks noChangeShapeType="1"/>
            </p:cNvSpPr>
            <p:nvPr/>
          </p:nvSpPr>
          <p:spPr bwMode="auto">
            <a:xfrm>
              <a:off x="2496" y="42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latin typeface="Calibri" pitchFamily="34" charset="0"/>
              </a:endParaRPr>
            </a:p>
          </p:txBody>
        </p:sp>
      </p:grpSp>
      <p:sp>
        <p:nvSpPr>
          <p:cNvPr id="164" name="Line 62"/>
          <p:cNvSpPr>
            <a:spLocks noChangeShapeType="1"/>
          </p:cNvSpPr>
          <p:nvPr/>
        </p:nvSpPr>
        <p:spPr bwMode="auto">
          <a:xfrm flipV="1">
            <a:off x="4076700" y="45085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latin typeface="Calibri" pitchFamily="34" charset="0"/>
            </a:endParaRPr>
          </a:p>
        </p:txBody>
      </p:sp>
      <p:sp>
        <p:nvSpPr>
          <p:cNvPr id="165" name="Line 63"/>
          <p:cNvSpPr>
            <a:spLocks noChangeShapeType="1"/>
          </p:cNvSpPr>
          <p:nvPr/>
        </p:nvSpPr>
        <p:spPr bwMode="auto">
          <a:xfrm>
            <a:off x="4076700" y="5559425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latin typeface="Calibri" pitchFamily="34" charset="0"/>
            </a:endParaRPr>
          </a:p>
        </p:txBody>
      </p:sp>
      <p:sp>
        <p:nvSpPr>
          <p:cNvPr id="166" name="Line 64"/>
          <p:cNvSpPr>
            <a:spLocks noChangeShapeType="1"/>
          </p:cNvSpPr>
          <p:nvPr/>
        </p:nvSpPr>
        <p:spPr bwMode="auto">
          <a:xfrm flipV="1">
            <a:off x="5143500" y="45085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latin typeface="Calibri" pitchFamily="34" charset="0"/>
            </a:endParaRPr>
          </a:p>
        </p:txBody>
      </p:sp>
      <p:sp>
        <p:nvSpPr>
          <p:cNvPr id="167" name="Text Box 65"/>
          <p:cNvSpPr txBox="1">
            <a:spLocks noChangeArrowheads="1"/>
          </p:cNvSpPr>
          <p:nvPr/>
        </p:nvSpPr>
        <p:spPr bwMode="auto">
          <a:xfrm>
            <a:off x="7905750" y="38385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0" lang="pt-BR" b="1">
              <a:latin typeface="Calibri" pitchFamily="34" charset="0"/>
            </a:endParaRPr>
          </a:p>
        </p:txBody>
      </p:sp>
      <p:sp>
        <p:nvSpPr>
          <p:cNvPr id="168" name="Text Box 66"/>
          <p:cNvSpPr txBox="1">
            <a:spLocks noChangeArrowheads="1"/>
          </p:cNvSpPr>
          <p:nvPr/>
        </p:nvSpPr>
        <p:spPr bwMode="auto">
          <a:xfrm>
            <a:off x="7473950" y="5235575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P</a:t>
            </a:r>
            <a:r>
              <a:rPr kumimoji="0" lang="en-US" b="1" baseline="-25000">
                <a:latin typeface="Calibri" pitchFamily="34" charset="0"/>
              </a:rPr>
              <a:t>ENTRADA</a:t>
            </a:r>
            <a:endParaRPr kumimoji="0" lang="en-US" b="1">
              <a:latin typeface="Calibri" pitchFamily="34" charset="0"/>
            </a:endParaRPr>
          </a:p>
        </p:txBody>
      </p:sp>
      <p:sp>
        <p:nvSpPr>
          <p:cNvPr id="169" name="Text Box 67"/>
          <p:cNvSpPr txBox="1">
            <a:spLocks noChangeArrowheads="1"/>
          </p:cNvSpPr>
          <p:nvPr/>
        </p:nvSpPr>
        <p:spPr bwMode="auto">
          <a:xfrm>
            <a:off x="5295900" y="4975225"/>
            <a:ext cx="1603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Eficiência =</a:t>
            </a:r>
          </a:p>
        </p:txBody>
      </p:sp>
      <p:sp>
        <p:nvSpPr>
          <p:cNvPr id="170" name="Line 68"/>
          <p:cNvSpPr>
            <a:spLocks noChangeShapeType="1"/>
          </p:cNvSpPr>
          <p:nvPr/>
        </p:nvSpPr>
        <p:spPr bwMode="auto">
          <a:xfrm>
            <a:off x="7381875" y="5235575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latin typeface="Calibri" pitchFamily="34" charset="0"/>
            </a:endParaRPr>
          </a:p>
        </p:txBody>
      </p:sp>
      <p:grpSp>
        <p:nvGrpSpPr>
          <p:cNvPr id="171" name="Group 69"/>
          <p:cNvGrpSpPr>
            <a:grpSpLocks/>
          </p:cNvGrpSpPr>
          <p:nvPr/>
        </p:nvGrpSpPr>
        <p:grpSpPr bwMode="auto">
          <a:xfrm>
            <a:off x="577850" y="1685925"/>
            <a:ext cx="2698750" cy="2584450"/>
            <a:chOff x="364" y="1098"/>
            <a:chExt cx="1700" cy="1628"/>
          </a:xfrm>
        </p:grpSpPr>
        <p:grpSp>
          <p:nvGrpSpPr>
            <p:cNvPr id="172" name="Group 70"/>
            <p:cNvGrpSpPr>
              <a:grpSpLocks/>
            </p:cNvGrpSpPr>
            <p:nvPr/>
          </p:nvGrpSpPr>
          <p:grpSpPr bwMode="auto">
            <a:xfrm>
              <a:off x="364" y="1098"/>
              <a:ext cx="1697" cy="274"/>
              <a:chOff x="364" y="1098"/>
              <a:chExt cx="1697" cy="274"/>
            </a:xfrm>
          </p:grpSpPr>
          <p:grpSp>
            <p:nvGrpSpPr>
              <p:cNvPr id="175" name="Group 71"/>
              <p:cNvGrpSpPr>
                <a:grpSpLocks/>
              </p:cNvGrpSpPr>
              <p:nvPr/>
            </p:nvGrpSpPr>
            <p:grpSpPr bwMode="auto">
              <a:xfrm>
                <a:off x="364" y="1098"/>
                <a:ext cx="848" cy="272"/>
                <a:chOff x="364" y="1098"/>
                <a:chExt cx="848" cy="272"/>
              </a:xfrm>
            </p:grpSpPr>
            <p:sp>
              <p:nvSpPr>
                <p:cNvPr id="179" name="Freeform 72"/>
                <p:cNvSpPr>
                  <a:spLocks noChangeArrowheads="1"/>
                </p:cNvSpPr>
                <p:nvPr/>
              </p:nvSpPr>
              <p:spPr bwMode="auto">
                <a:xfrm>
                  <a:off x="364" y="1098"/>
                  <a:ext cx="422" cy="136"/>
                </a:xfrm>
                <a:custGeom>
                  <a:avLst/>
                  <a:gdLst>
                    <a:gd name="T0" fmla="*/ 26 w 1066"/>
                    <a:gd name="T1" fmla="*/ 0 h 1065"/>
                    <a:gd name="T2" fmla="*/ 19 w 1066"/>
                    <a:gd name="T3" fmla="*/ 0 h 1065"/>
                    <a:gd name="T4" fmla="*/ 13 w 1066"/>
                    <a:gd name="T5" fmla="*/ 0 h 1065"/>
                    <a:gd name="T6" fmla="*/ 8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0" name="Freeform 73"/>
                <p:cNvSpPr>
                  <a:spLocks noChangeArrowheads="1"/>
                </p:cNvSpPr>
                <p:nvPr/>
              </p:nvSpPr>
              <p:spPr bwMode="auto">
                <a:xfrm flipV="1">
                  <a:off x="790" y="1234"/>
                  <a:ext cx="422" cy="136"/>
                </a:xfrm>
                <a:custGeom>
                  <a:avLst/>
                  <a:gdLst>
                    <a:gd name="T0" fmla="*/ 26 w 1066"/>
                    <a:gd name="T1" fmla="*/ 0 h 1065"/>
                    <a:gd name="T2" fmla="*/ 19 w 1066"/>
                    <a:gd name="T3" fmla="*/ 0 h 1065"/>
                    <a:gd name="T4" fmla="*/ 13 w 1066"/>
                    <a:gd name="T5" fmla="*/ 0 h 1065"/>
                    <a:gd name="T6" fmla="*/ 8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76" name="Group 74"/>
              <p:cNvGrpSpPr>
                <a:grpSpLocks/>
              </p:cNvGrpSpPr>
              <p:nvPr/>
            </p:nvGrpSpPr>
            <p:grpSpPr bwMode="auto">
              <a:xfrm>
                <a:off x="1214" y="1098"/>
                <a:ext cx="847" cy="274"/>
                <a:chOff x="1214" y="1098"/>
                <a:chExt cx="847" cy="274"/>
              </a:xfrm>
            </p:grpSpPr>
            <p:sp>
              <p:nvSpPr>
                <p:cNvPr id="177" name="Freeform 75"/>
                <p:cNvSpPr>
                  <a:spLocks noChangeArrowheads="1"/>
                </p:cNvSpPr>
                <p:nvPr/>
              </p:nvSpPr>
              <p:spPr bwMode="auto">
                <a:xfrm>
                  <a:off x="1214" y="1098"/>
                  <a:ext cx="421" cy="136"/>
                </a:xfrm>
                <a:custGeom>
                  <a:avLst/>
                  <a:gdLst>
                    <a:gd name="T0" fmla="*/ 26 w 1066"/>
                    <a:gd name="T1" fmla="*/ 0 h 1065"/>
                    <a:gd name="T2" fmla="*/ 19 w 1066"/>
                    <a:gd name="T3" fmla="*/ 0 h 1065"/>
                    <a:gd name="T4" fmla="*/ 13 w 1066"/>
                    <a:gd name="T5" fmla="*/ 0 h 1065"/>
                    <a:gd name="T6" fmla="*/ 8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8" name="Freeform 76"/>
                <p:cNvSpPr>
                  <a:spLocks noChangeArrowheads="1"/>
                </p:cNvSpPr>
                <p:nvPr/>
              </p:nvSpPr>
              <p:spPr bwMode="auto">
                <a:xfrm flipV="1">
                  <a:off x="1640" y="1236"/>
                  <a:ext cx="421" cy="136"/>
                </a:xfrm>
                <a:custGeom>
                  <a:avLst/>
                  <a:gdLst>
                    <a:gd name="T0" fmla="*/ 26 w 1066"/>
                    <a:gd name="T1" fmla="*/ 0 h 1065"/>
                    <a:gd name="T2" fmla="*/ 19 w 1066"/>
                    <a:gd name="T3" fmla="*/ 0 h 1065"/>
                    <a:gd name="T4" fmla="*/ 13 w 1066"/>
                    <a:gd name="T5" fmla="*/ 0 h 1065"/>
                    <a:gd name="T6" fmla="*/ 8 w 1066"/>
                    <a:gd name="T7" fmla="*/ 0 h 1065"/>
                    <a:gd name="T8" fmla="*/ 0 w 1066"/>
                    <a:gd name="T9" fmla="*/ 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73" name="AutoShape 77"/>
            <p:cNvSpPr>
              <a:spLocks noChangeArrowheads="1"/>
            </p:cNvSpPr>
            <p:nvPr/>
          </p:nvSpPr>
          <p:spPr bwMode="auto">
            <a:xfrm>
              <a:off x="768" y="2534"/>
              <a:ext cx="1296" cy="192"/>
            </a:xfrm>
            <a:prstGeom prst="rightArrow">
              <a:avLst>
                <a:gd name="adj1" fmla="val 50000"/>
                <a:gd name="adj2" fmla="val 16875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" name="Text Box 78"/>
            <p:cNvSpPr txBox="1">
              <a:spLocks noChangeArrowheads="1"/>
            </p:cNvSpPr>
            <p:nvPr/>
          </p:nvSpPr>
          <p:spPr bwMode="auto">
            <a:xfrm>
              <a:off x="602" y="2180"/>
              <a:ext cx="13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dirty="0" err="1">
                  <a:latin typeface="Calibri" pitchFamily="34" charset="0"/>
                </a:rPr>
                <a:t>Sinal</a:t>
              </a:r>
              <a:r>
                <a:rPr kumimoji="0" lang="en-US" dirty="0">
                  <a:latin typeface="Calibri" pitchFamily="34" charset="0"/>
                </a:rPr>
                <a:t> de </a:t>
              </a:r>
              <a:r>
                <a:rPr kumimoji="0" lang="en-US" dirty="0" err="1">
                  <a:latin typeface="Calibri" pitchFamily="34" charset="0"/>
                </a:rPr>
                <a:t>entrada</a:t>
              </a:r>
              <a:endParaRPr kumimoji="0" lang="en-US" sz="2500" b="1" dirty="0">
                <a:latin typeface="Calibri" pitchFamily="34" charset="0"/>
              </a:endParaRPr>
            </a:p>
          </p:txBody>
        </p:sp>
      </p:grpSp>
      <p:sp>
        <p:nvSpPr>
          <p:cNvPr id="181" name="Text Box 79"/>
          <p:cNvSpPr txBox="1">
            <a:spLocks noChangeArrowheads="1"/>
          </p:cNvSpPr>
          <p:nvPr/>
        </p:nvSpPr>
        <p:spPr bwMode="auto">
          <a:xfrm>
            <a:off x="7327900" y="4683125"/>
            <a:ext cx="873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P</a:t>
            </a:r>
            <a:r>
              <a:rPr kumimoji="0" lang="en-US" b="1" baseline="-25000">
                <a:latin typeface="Calibri" pitchFamily="34" charset="0"/>
              </a:rPr>
              <a:t>SAÍDA</a:t>
            </a:r>
            <a:endParaRPr kumimoji="0" lang="en-US" b="1">
              <a:latin typeface="Calibri" pitchFamily="34" charset="0"/>
            </a:endParaRPr>
          </a:p>
        </p:txBody>
      </p:sp>
      <p:sp>
        <p:nvSpPr>
          <p:cNvPr id="182" name="Text Box 80"/>
          <p:cNvSpPr txBox="1">
            <a:spLocks noChangeArrowheads="1"/>
          </p:cNvSpPr>
          <p:nvPr/>
        </p:nvSpPr>
        <p:spPr bwMode="auto">
          <a:xfrm>
            <a:off x="7823200" y="383540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P</a:t>
            </a:r>
            <a:r>
              <a:rPr kumimoji="0" lang="en-US" b="1" baseline="-25000">
                <a:latin typeface="Calibri" pitchFamily="34" charset="0"/>
              </a:rPr>
              <a:t>ENTRADA</a:t>
            </a:r>
            <a:endParaRPr kumimoji="0" lang="en-US" b="1">
              <a:latin typeface="Calibri" pitchFamily="34" charset="0"/>
            </a:endParaRPr>
          </a:p>
        </p:txBody>
      </p:sp>
      <p:sp>
        <p:nvSpPr>
          <p:cNvPr id="183" name="Text Box 81"/>
          <p:cNvSpPr txBox="1">
            <a:spLocks noChangeArrowheads="1"/>
          </p:cNvSpPr>
          <p:nvPr/>
        </p:nvSpPr>
        <p:spPr bwMode="auto">
          <a:xfrm>
            <a:off x="2589213" y="529590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P</a:t>
            </a:r>
            <a:r>
              <a:rPr kumimoji="0" lang="en-US" b="1" baseline="-25000">
                <a:latin typeface="Calibri" pitchFamily="34" charset="0"/>
              </a:rPr>
              <a:t>ENTRADA</a:t>
            </a:r>
            <a:endParaRPr kumimoji="0" lang="en-US" b="1">
              <a:latin typeface="Calibri" pitchFamily="34" charset="0"/>
            </a:endParaRPr>
          </a:p>
        </p:txBody>
      </p:sp>
      <p:sp>
        <p:nvSpPr>
          <p:cNvPr id="184" name="AutoShape 82"/>
          <p:cNvSpPr>
            <a:spLocks noChangeArrowheads="1"/>
          </p:cNvSpPr>
          <p:nvPr/>
        </p:nvSpPr>
        <p:spPr bwMode="auto">
          <a:xfrm>
            <a:off x="3355975" y="4524375"/>
            <a:ext cx="393700" cy="1016000"/>
          </a:xfrm>
          <a:prstGeom prst="upArrow">
            <a:avLst>
              <a:gd name="adj1" fmla="val 50000"/>
              <a:gd name="adj2" fmla="val 6451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sz="2000">
              <a:latin typeface="Calibri" pitchFamily="34" charset="0"/>
            </a:endParaRPr>
          </a:p>
        </p:txBody>
      </p:sp>
      <p:sp>
        <p:nvSpPr>
          <p:cNvPr id="185" name="Freeform 83"/>
          <p:cNvSpPr>
            <a:spLocks noChangeArrowheads="1"/>
          </p:cNvSpPr>
          <p:nvPr/>
        </p:nvSpPr>
        <p:spPr bwMode="auto">
          <a:xfrm>
            <a:off x="4419600" y="615950"/>
            <a:ext cx="606425" cy="2695575"/>
          </a:xfrm>
          <a:custGeom>
            <a:avLst/>
            <a:gdLst>
              <a:gd name="T0" fmla="*/ 2147483647 w 383"/>
              <a:gd name="T1" fmla="*/ 0 h 1699"/>
              <a:gd name="T2" fmla="*/ 2147483647 w 383"/>
              <a:gd name="T3" fmla="*/ 2147483647 h 1699"/>
              <a:gd name="T4" fmla="*/ 2147483647 w 383"/>
              <a:gd name="T5" fmla="*/ 2147483647 h 1699"/>
              <a:gd name="T6" fmla="*/ 2147483647 w 383"/>
              <a:gd name="T7" fmla="*/ 2147483647 h 1699"/>
              <a:gd name="T8" fmla="*/ 2147483647 w 383"/>
              <a:gd name="T9" fmla="*/ 2147483647 h 1699"/>
              <a:gd name="T10" fmla="*/ 2147483647 w 383"/>
              <a:gd name="T11" fmla="*/ 2147483647 h 1699"/>
              <a:gd name="T12" fmla="*/ 2147483647 w 383"/>
              <a:gd name="T13" fmla="*/ 2147483647 h 1699"/>
              <a:gd name="T14" fmla="*/ 2147483647 w 383"/>
              <a:gd name="T15" fmla="*/ 2147483647 h 1699"/>
              <a:gd name="T16" fmla="*/ 2147483647 w 383"/>
              <a:gd name="T17" fmla="*/ 2147483647 h 1699"/>
              <a:gd name="T18" fmla="*/ 2147483647 w 383"/>
              <a:gd name="T19" fmla="*/ 2147483647 h 1699"/>
              <a:gd name="T20" fmla="*/ 2147483647 w 383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3"/>
              <a:gd name="T34" fmla="*/ 0 h 1699"/>
              <a:gd name="T35" fmla="*/ 383 w 383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3" h="1699">
                <a:moveTo>
                  <a:pt x="75" y="0"/>
                </a:moveTo>
                <a:cubicBezTo>
                  <a:pt x="71" y="22"/>
                  <a:pt x="65" y="75"/>
                  <a:pt x="63" y="131"/>
                </a:cubicBezTo>
                <a:cubicBezTo>
                  <a:pt x="61" y="188"/>
                  <a:pt x="35" y="275"/>
                  <a:pt x="63" y="341"/>
                </a:cubicBezTo>
                <a:cubicBezTo>
                  <a:pt x="91" y="407"/>
                  <a:pt x="190" y="467"/>
                  <a:pt x="230" y="528"/>
                </a:cubicBezTo>
                <a:cubicBezTo>
                  <a:pt x="270" y="589"/>
                  <a:pt x="306" y="646"/>
                  <a:pt x="302" y="704"/>
                </a:cubicBezTo>
                <a:cubicBezTo>
                  <a:pt x="298" y="762"/>
                  <a:pt x="242" y="824"/>
                  <a:pt x="208" y="874"/>
                </a:cubicBezTo>
                <a:cubicBezTo>
                  <a:pt x="174" y="924"/>
                  <a:pt x="131" y="950"/>
                  <a:pt x="96" y="1004"/>
                </a:cubicBezTo>
                <a:cubicBezTo>
                  <a:pt x="61" y="1058"/>
                  <a:pt x="0" y="1137"/>
                  <a:pt x="1" y="1200"/>
                </a:cubicBezTo>
                <a:cubicBezTo>
                  <a:pt x="2" y="1263"/>
                  <a:pt x="47" y="1339"/>
                  <a:pt x="104" y="1385"/>
                </a:cubicBezTo>
                <a:cubicBezTo>
                  <a:pt x="161" y="1431"/>
                  <a:pt x="301" y="1426"/>
                  <a:pt x="342" y="1478"/>
                </a:cubicBezTo>
                <a:cubicBezTo>
                  <a:pt x="383" y="1530"/>
                  <a:pt x="351" y="1653"/>
                  <a:pt x="353" y="1699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86" name="Group 84"/>
          <p:cNvGrpSpPr>
            <a:grpSpLocks/>
          </p:cNvGrpSpPr>
          <p:nvPr/>
        </p:nvGrpSpPr>
        <p:grpSpPr bwMode="auto">
          <a:xfrm>
            <a:off x="5781675" y="1165225"/>
            <a:ext cx="2698750" cy="3103563"/>
            <a:chOff x="3642" y="770"/>
            <a:chExt cx="1700" cy="1955"/>
          </a:xfrm>
        </p:grpSpPr>
        <p:grpSp>
          <p:nvGrpSpPr>
            <p:cNvPr id="187" name="Group 85"/>
            <p:cNvGrpSpPr>
              <a:grpSpLocks/>
            </p:cNvGrpSpPr>
            <p:nvPr/>
          </p:nvGrpSpPr>
          <p:grpSpPr bwMode="auto">
            <a:xfrm>
              <a:off x="3642" y="770"/>
              <a:ext cx="1700" cy="883"/>
              <a:chOff x="3642" y="770"/>
              <a:chExt cx="1700" cy="883"/>
            </a:xfrm>
          </p:grpSpPr>
          <p:grpSp>
            <p:nvGrpSpPr>
              <p:cNvPr id="190" name="Group 86"/>
              <p:cNvGrpSpPr>
                <a:grpSpLocks/>
              </p:cNvGrpSpPr>
              <p:nvPr/>
            </p:nvGrpSpPr>
            <p:grpSpPr bwMode="auto">
              <a:xfrm>
                <a:off x="3642" y="770"/>
                <a:ext cx="846" cy="878"/>
                <a:chOff x="3642" y="770"/>
                <a:chExt cx="846" cy="878"/>
              </a:xfrm>
            </p:grpSpPr>
            <p:sp>
              <p:nvSpPr>
                <p:cNvPr id="194" name="Freeform 87"/>
                <p:cNvSpPr>
                  <a:spLocks noChangeArrowheads="1"/>
                </p:cNvSpPr>
                <p:nvPr/>
              </p:nvSpPr>
              <p:spPr bwMode="auto">
                <a:xfrm>
                  <a:off x="3642" y="770"/>
                  <a:ext cx="421" cy="438"/>
                </a:xfrm>
                <a:custGeom>
                  <a:avLst/>
                  <a:gdLst>
                    <a:gd name="T0" fmla="*/ 26 w 1066"/>
                    <a:gd name="T1" fmla="*/ 30 h 1065"/>
                    <a:gd name="T2" fmla="*/ 19 w 1066"/>
                    <a:gd name="T3" fmla="*/ 8 h 1065"/>
                    <a:gd name="T4" fmla="*/ 13 w 1066"/>
                    <a:gd name="T5" fmla="*/ 0 h 1065"/>
                    <a:gd name="T6" fmla="*/ 8 w 1066"/>
                    <a:gd name="T7" fmla="*/ 6 h 1065"/>
                    <a:gd name="T8" fmla="*/ 0 w 1066"/>
                    <a:gd name="T9" fmla="*/ 3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5" name="Freeform 88"/>
                <p:cNvSpPr>
                  <a:spLocks noChangeArrowheads="1"/>
                </p:cNvSpPr>
                <p:nvPr/>
              </p:nvSpPr>
              <p:spPr bwMode="auto">
                <a:xfrm flipV="1">
                  <a:off x="4067" y="1210"/>
                  <a:ext cx="421" cy="438"/>
                </a:xfrm>
                <a:custGeom>
                  <a:avLst/>
                  <a:gdLst>
                    <a:gd name="T0" fmla="*/ 26 w 1066"/>
                    <a:gd name="T1" fmla="*/ 30 h 1065"/>
                    <a:gd name="T2" fmla="*/ 19 w 1066"/>
                    <a:gd name="T3" fmla="*/ 8 h 1065"/>
                    <a:gd name="T4" fmla="*/ 13 w 1066"/>
                    <a:gd name="T5" fmla="*/ 0 h 1065"/>
                    <a:gd name="T6" fmla="*/ 8 w 1066"/>
                    <a:gd name="T7" fmla="*/ 6 h 1065"/>
                    <a:gd name="T8" fmla="*/ 0 w 1066"/>
                    <a:gd name="T9" fmla="*/ 30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91" name="Group 89"/>
              <p:cNvGrpSpPr>
                <a:grpSpLocks/>
              </p:cNvGrpSpPr>
              <p:nvPr/>
            </p:nvGrpSpPr>
            <p:grpSpPr bwMode="auto">
              <a:xfrm>
                <a:off x="4494" y="774"/>
                <a:ext cx="848" cy="879"/>
                <a:chOff x="4494" y="774"/>
                <a:chExt cx="848" cy="879"/>
              </a:xfrm>
            </p:grpSpPr>
            <p:sp>
              <p:nvSpPr>
                <p:cNvPr id="192" name="Freeform 90"/>
                <p:cNvSpPr>
                  <a:spLocks noChangeArrowheads="1"/>
                </p:cNvSpPr>
                <p:nvPr/>
              </p:nvSpPr>
              <p:spPr bwMode="auto">
                <a:xfrm>
                  <a:off x="4494" y="774"/>
                  <a:ext cx="422" cy="439"/>
                </a:xfrm>
                <a:custGeom>
                  <a:avLst/>
                  <a:gdLst>
                    <a:gd name="T0" fmla="*/ 26 w 1066"/>
                    <a:gd name="T1" fmla="*/ 31 h 1065"/>
                    <a:gd name="T2" fmla="*/ 19 w 1066"/>
                    <a:gd name="T3" fmla="*/ 8 h 1065"/>
                    <a:gd name="T4" fmla="*/ 13 w 1066"/>
                    <a:gd name="T5" fmla="*/ 0 h 1065"/>
                    <a:gd name="T6" fmla="*/ 8 w 1066"/>
                    <a:gd name="T7" fmla="*/ 6 h 1065"/>
                    <a:gd name="T8" fmla="*/ 0 w 1066"/>
                    <a:gd name="T9" fmla="*/ 31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3" name="Freeform 91"/>
                <p:cNvSpPr>
                  <a:spLocks noChangeArrowheads="1"/>
                </p:cNvSpPr>
                <p:nvPr/>
              </p:nvSpPr>
              <p:spPr bwMode="auto">
                <a:xfrm flipV="1">
                  <a:off x="4920" y="1214"/>
                  <a:ext cx="422" cy="439"/>
                </a:xfrm>
                <a:custGeom>
                  <a:avLst/>
                  <a:gdLst>
                    <a:gd name="T0" fmla="*/ 26 w 1066"/>
                    <a:gd name="T1" fmla="*/ 31 h 1065"/>
                    <a:gd name="T2" fmla="*/ 19 w 1066"/>
                    <a:gd name="T3" fmla="*/ 8 h 1065"/>
                    <a:gd name="T4" fmla="*/ 13 w 1066"/>
                    <a:gd name="T5" fmla="*/ 0 h 1065"/>
                    <a:gd name="T6" fmla="*/ 8 w 1066"/>
                    <a:gd name="T7" fmla="*/ 6 h 1065"/>
                    <a:gd name="T8" fmla="*/ 0 w 1066"/>
                    <a:gd name="T9" fmla="*/ 31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88" name="AutoShape 92"/>
            <p:cNvSpPr>
              <a:spLocks noChangeArrowheads="1"/>
            </p:cNvSpPr>
            <p:nvPr/>
          </p:nvSpPr>
          <p:spPr bwMode="auto">
            <a:xfrm>
              <a:off x="3696" y="2533"/>
              <a:ext cx="1296" cy="192"/>
            </a:xfrm>
            <a:prstGeom prst="rightArrow">
              <a:avLst>
                <a:gd name="adj1" fmla="val 50000"/>
                <a:gd name="adj2" fmla="val 16875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9" name="Text Box 93"/>
            <p:cNvSpPr txBox="1">
              <a:spLocks noChangeArrowheads="1"/>
            </p:cNvSpPr>
            <p:nvPr/>
          </p:nvSpPr>
          <p:spPr bwMode="auto">
            <a:xfrm>
              <a:off x="3826" y="2197"/>
              <a:ext cx="11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dirty="0" err="1">
                  <a:latin typeface="Calibri" pitchFamily="34" charset="0"/>
                </a:rPr>
                <a:t>Sinal</a:t>
              </a:r>
              <a:r>
                <a:rPr kumimoji="0" lang="en-US" dirty="0">
                  <a:latin typeface="Calibri" pitchFamily="34" charset="0"/>
                </a:rPr>
                <a:t> de </a:t>
              </a:r>
              <a:r>
                <a:rPr kumimoji="0" lang="en-US" dirty="0" err="1" smtClean="0">
                  <a:latin typeface="Calibri" pitchFamily="34" charset="0"/>
                </a:rPr>
                <a:t>saída</a:t>
              </a:r>
              <a:endParaRPr kumimoji="0" lang="en-US" dirty="0">
                <a:latin typeface="Calibri" pitchFamily="34" charset="0"/>
              </a:endParaRPr>
            </a:p>
          </p:txBody>
        </p:sp>
      </p:grpSp>
      <p:sp>
        <p:nvSpPr>
          <p:cNvPr id="196" name="Text Box 94"/>
          <p:cNvSpPr txBox="1">
            <a:spLocks noChangeArrowheads="1"/>
          </p:cNvSpPr>
          <p:nvPr/>
        </p:nvSpPr>
        <p:spPr bwMode="auto">
          <a:xfrm>
            <a:off x="4073525" y="-104775"/>
            <a:ext cx="3571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CALOR = P</a:t>
            </a:r>
            <a:r>
              <a:rPr kumimoji="0" lang="en-US" sz="1400" b="1" baseline="-25000">
                <a:solidFill>
                  <a:srgbClr val="FF0000"/>
                </a:solidFill>
              </a:rPr>
              <a:t>ENTRADA</a:t>
            </a:r>
            <a:r>
              <a:rPr kumimoji="0" lang="en-US" sz="2800" b="1">
                <a:solidFill>
                  <a:srgbClr val="FF0000"/>
                </a:solidFill>
              </a:rPr>
              <a:t> - P</a:t>
            </a:r>
            <a:r>
              <a:rPr kumimoji="0" lang="en-US" sz="1400" b="1" baseline="-25000">
                <a:solidFill>
                  <a:srgbClr val="FF0000"/>
                </a:solidFill>
              </a:rPr>
              <a:t>SAÍDA</a:t>
            </a:r>
            <a:endParaRPr kumimoji="0" lang="en-US" sz="1400" b="1">
              <a:solidFill>
                <a:srgbClr val="FF0000"/>
              </a:solidFill>
            </a:endParaRPr>
          </a:p>
        </p:txBody>
      </p:sp>
      <p:sp>
        <p:nvSpPr>
          <p:cNvPr id="197" name="Freeform 95"/>
          <p:cNvSpPr>
            <a:spLocks noChangeArrowheads="1"/>
          </p:cNvSpPr>
          <p:nvPr/>
        </p:nvSpPr>
        <p:spPr bwMode="auto">
          <a:xfrm flipH="1">
            <a:off x="4292600" y="606425"/>
            <a:ext cx="606425" cy="2695575"/>
          </a:xfrm>
          <a:custGeom>
            <a:avLst/>
            <a:gdLst>
              <a:gd name="T0" fmla="*/ 2147483647 w 383"/>
              <a:gd name="T1" fmla="*/ 0 h 1699"/>
              <a:gd name="T2" fmla="*/ 2147483647 w 383"/>
              <a:gd name="T3" fmla="*/ 2147483647 h 1699"/>
              <a:gd name="T4" fmla="*/ 2147483647 w 383"/>
              <a:gd name="T5" fmla="*/ 2147483647 h 1699"/>
              <a:gd name="T6" fmla="*/ 2147483647 w 383"/>
              <a:gd name="T7" fmla="*/ 2147483647 h 1699"/>
              <a:gd name="T8" fmla="*/ 2147483647 w 383"/>
              <a:gd name="T9" fmla="*/ 2147483647 h 1699"/>
              <a:gd name="T10" fmla="*/ 2147483647 w 383"/>
              <a:gd name="T11" fmla="*/ 2147483647 h 1699"/>
              <a:gd name="T12" fmla="*/ 2147483647 w 383"/>
              <a:gd name="T13" fmla="*/ 2147483647 h 1699"/>
              <a:gd name="T14" fmla="*/ 2147483647 w 383"/>
              <a:gd name="T15" fmla="*/ 2147483647 h 1699"/>
              <a:gd name="T16" fmla="*/ 2147483647 w 383"/>
              <a:gd name="T17" fmla="*/ 2147483647 h 1699"/>
              <a:gd name="T18" fmla="*/ 2147483647 w 383"/>
              <a:gd name="T19" fmla="*/ 2147483647 h 1699"/>
              <a:gd name="T20" fmla="*/ 2147483647 w 383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3"/>
              <a:gd name="T34" fmla="*/ 0 h 1699"/>
              <a:gd name="T35" fmla="*/ 383 w 383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3" h="1699">
                <a:moveTo>
                  <a:pt x="75" y="0"/>
                </a:moveTo>
                <a:cubicBezTo>
                  <a:pt x="71" y="22"/>
                  <a:pt x="65" y="75"/>
                  <a:pt x="63" y="131"/>
                </a:cubicBezTo>
                <a:cubicBezTo>
                  <a:pt x="61" y="188"/>
                  <a:pt x="35" y="275"/>
                  <a:pt x="63" y="341"/>
                </a:cubicBezTo>
                <a:cubicBezTo>
                  <a:pt x="91" y="407"/>
                  <a:pt x="190" y="467"/>
                  <a:pt x="230" y="528"/>
                </a:cubicBezTo>
                <a:cubicBezTo>
                  <a:pt x="270" y="589"/>
                  <a:pt x="306" y="646"/>
                  <a:pt x="302" y="704"/>
                </a:cubicBezTo>
                <a:cubicBezTo>
                  <a:pt x="298" y="762"/>
                  <a:pt x="242" y="824"/>
                  <a:pt x="208" y="874"/>
                </a:cubicBezTo>
                <a:cubicBezTo>
                  <a:pt x="174" y="924"/>
                  <a:pt x="131" y="950"/>
                  <a:pt x="96" y="1004"/>
                </a:cubicBezTo>
                <a:cubicBezTo>
                  <a:pt x="61" y="1058"/>
                  <a:pt x="0" y="1137"/>
                  <a:pt x="1" y="1200"/>
                </a:cubicBezTo>
                <a:cubicBezTo>
                  <a:pt x="2" y="1263"/>
                  <a:pt x="47" y="1339"/>
                  <a:pt x="104" y="1385"/>
                </a:cubicBezTo>
                <a:cubicBezTo>
                  <a:pt x="161" y="1431"/>
                  <a:pt x="301" y="1426"/>
                  <a:pt x="342" y="1478"/>
                </a:cubicBezTo>
                <a:cubicBezTo>
                  <a:pt x="383" y="1530"/>
                  <a:pt x="351" y="1653"/>
                  <a:pt x="353" y="1699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8" name="Freeform 96"/>
          <p:cNvSpPr>
            <a:spLocks noChangeArrowheads="1"/>
          </p:cNvSpPr>
          <p:nvPr/>
        </p:nvSpPr>
        <p:spPr bwMode="auto">
          <a:xfrm>
            <a:off x="4994275" y="606425"/>
            <a:ext cx="606425" cy="2695575"/>
          </a:xfrm>
          <a:custGeom>
            <a:avLst/>
            <a:gdLst>
              <a:gd name="T0" fmla="*/ 2147483647 w 383"/>
              <a:gd name="T1" fmla="*/ 0 h 1699"/>
              <a:gd name="T2" fmla="*/ 2147483647 w 383"/>
              <a:gd name="T3" fmla="*/ 2147483647 h 1699"/>
              <a:gd name="T4" fmla="*/ 2147483647 w 383"/>
              <a:gd name="T5" fmla="*/ 2147483647 h 1699"/>
              <a:gd name="T6" fmla="*/ 2147483647 w 383"/>
              <a:gd name="T7" fmla="*/ 2147483647 h 1699"/>
              <a:gd name="T8" fmla="*/ 2147483647 w 383"/>
              <a:gd name="T9" fmla="*/ 2147483647 h 1699"/>
              <a:gd name="T10" fmla="*/ 2147483647 w 383"/>
              <a:gd name="T11" fmla="*/ 2147483647 h 1699"/>
              <a:gd name="T12" fmla="*/ 2147483647 w 383"/>
              <a:gd name="T13" fmla="*/ 2147483647 h 1699"/>
              <a:gd name="T14" fmla="*/ 2147483647 w 383"/>
              <a:gd name="T15" fmla="*/ 2147483647 h 1699"/>
              <a:gd name="T16" fmla="*/ 2147483647 w 383"/>
              <a:gd name="T17" fmla="*/ 2147483647 h 1699"/>
              <a:gd name="T18" fmla="*/ 2147483647 w 383"/>
              <a:gd name="T19" fmla="*/ 2147483647 h 1699"/>
              <a:gd name="T20" fmla="*/ 2147483647 w 383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3"/>
              <a:gd name="T34" fmla="*/ 0 h 1699"/>
              <a:gd name="T35" fmla="*/ 383 w 383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3" h="1699">
                <a:moveTo>
                  <a:pt x="75" y="0"/>
                </a:moveTo>
                <a:cubicBezTo>
                  <a:pt x="71" y="22"/>
                  <a:pt x="65" y="75"/>
                  <a:pt x="63" y="131"/>
                </a:cubicBezTo>
                <a:cubicBezTo>
                  <a:pt x="61" y="188"/>
                  <a:pt x="35" y="275"/>
                  <a:pt x="63" y="341"/>
                </a:cubicBezTo>
                <a:cubicBezTo>
                  <a:pt x="91" y="407"/>
                  <a:pt x="190" y="467"/>
                  <a:pt x="230" y="528"/>
                </a:cubicBezTo>
                <a:cubicBezTo>
                  <a:pt x="270" y="589"/>
                  <a:pt x="306" y="646"/>
                  <a:pt x="302" y="704"/>
                </a:cubicBezTo>
                <a:cubicBezTo>
                  <a:pt x="298" y="762"/>
                  <a:pt x="242" y="824"/>
                  <a:pt x="208" y="874"/>
                </a:cubicBezTo>
                <a:cubicBezTo>
                  <a:pt x="174" y="924"/>
                  <a:pt x="131" y="950"/>
                  <a:pt x="96" y="1004"/>
                </a:cubicBezTo>
                <a:cubicBezTo>
                  <a:pt x="61" y="1058"/>
                  <a:pt x="0" y="1137"/>
                  <a:pt x="1" y="1200"/>
                </a:cubicBezTo>
                <a:cubicBezTo>
                  <a:pt x="2" y="1263"/>
                  <a:pt x="47" y="1339"/>
                  <a:pt x="104" y="1385"/>
                </a:cubicBezTo>
                <a:cubicBezTo>
                  <a:pt x="161" y="1431"/>
                  <a:pt x="301" y="1426"/>
                  <a:pt x="342" y="1478"/>
                </a:cubicBezTo>
                <a:cubicBezTo>
                  <a:pt x="383" y="1530"/>
                  <a:pt x="351" y="1653"/>
                  <a:pt x="353" y="1699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9" name="Freeform 97"/>
          <p:cNvSpPr>
            <a:spLocks noChangeArrowheads="1"/>
          </p:cNvSpPr>
          <p:nvPr/>
        </p:nvSpPr>
        <p:spPr bwMode="auto">
          <a:xfrm flipH="1">
            <a:off x="3733800" y="609600"/>
            <a:ext cx="606425" cy="2695575"/>
          </a:xfrm>
          <a:custGeom>
            <a:avLst/>
            <a:gdLst>
              <a:gd name="T0" fmla="*/ 2147483647 w 383"/>
              <a:gd name="T1" fmla="*/ 0 h 1699"/>
              <a:gd name="T2" fmla="*/ 2147483647 w 383"/>
              <a:gd name="T3" fmla="*/ 2147483647 h 1699"/>
              <a:gd name="T4" fmla="*/ 2147483647 w 383"/>
              <a:gd name="T5" fmla="*/ 2147483647 h 1699"/>
              <a:gd name="T6" fmla="*/ 2147483647 w 383"/>
              <a:gd name="T7" fmla="*/ 2147483647 h 1699"/>
              <a:gd name="T8" fmla="*/ 2147483647 w 383"/>
              <a:gd name="T9" fmla="*/ 2147483647 h 1699"/>
              <a:gd name="T10" fmla="*/ 2147483647 w 383"/>
              <a:gd name="T11" fmla="*/ 2147483647 h 1699"/>
              <a:gd name="T12" fmla="*/ 2147483647 w 383"/>
              <a:gd name="T13" fmla="*/ 2147483647 h 1699"/>
              <a:gd name="T14" fmla="*/ 2147483647 w 383"/>
              <a:gd name="T15" fmla="*/ 2147483647 h 1699"/>
              <a:gd name="T16" fmla="*/ 2147483647 w 383"/>
              <a:gd name="T17" fmla="*/ 2147483647 h 1699"/>
              <a:gd name="T18" fmla="*/ 2147483647 w 383"/>
              <a:gd name="T19" fmla="*/ 2147483647 h 1699"/>
              <a:gd name="T20" fmla="*/ 2147483647 w 383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3"/>
              <a:gd name="T34" fmla="*/ 0 h 1699"/>
              <a:gd name="T35" fmla="*/ 383 w 383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3" h="1699">
                <a:moveTo>
                  <a:pt x="75" y="0"/>
                </a:moveTo>
                <a:cubicBezTo>
                  <a:pt x="71" y="22"/>
                  <a:pt x="65" y="75"/>
                  <a:pt x="63" y="131"/>
                </a:cubicBezTo>
                <a:cubicBezTo>
                  <a:pt x="61" y="188"/>
                  <a:pt x="35" y="275"/>
                  <a:pt x="63" y="341"/>
                </a:cubicBezTo>
                <a:cubicBezTo>
                  <a:pt x="91" y="407"/>
                  <a:pt x="190" y="467"/>
                  <a:pt x="230" y="528"/>
                </a:cubicBezTo>
                <a:cubicBezTo>
                  <a:pt x="270" y="589"/>
                  <a:pt x="306" y="646"/>
                  <a:pt x="302" y="704"/>
                </a:cubicBezTo>
                <a:cubicBezTo>
                  <a:pt x="298" y="762"/>
                  <a:pt x="242" y="824"/>
                  <a:pt x="208" y="874"/>
                </a:cubicBezTo>
                <a:cubicBezTo>
                  <a:pt x="174" y="924"/>
                  <a:pt x="131" y="950"/>
                  <a:pt x="96" y="1004"/>
                </a:cubicBezTo>
                <a:cubicBezTo>
                  <a:pt x="61" y="1058"/>
                  <a:pt x="0" y="1137"/>
                  <a:pt x="1" y="1200"/>
                </a:cubicBezTo>
                <a:cubicBezTo>
                  <a:pt x="2" y="1263"/>
                  <a:pt x="47" y="1339"/>
                  <a:pt x="104" y="1385"/>
                </a:cubicBezTo>
                <a:cubicBezTo>
                  <a:pt x="161" y="1431"/>
                  <a:pt x="301" y="1426"/>
                  <a:pt x="342" y="1478"/>
                </a:cubicBezTo>
                <a:cubicBezTo>
                  <a:pt x="383" y="1530"/>
                  <a:pt x="351" y="1653"/>
                  <a:pt x="353" y="1699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0" name="Group 98"/>
          <p:cNvGrpSpPr>
            <a:grpSpLocks/>
          </p:cNvGrpSpPr>
          <p:nvPr/>
        </p:nvGrpSpPr>
        <p:grpSpPr bwMode="auto">
          <a:xfrm>
            <a:off x="1654175" y="0"/>
            <a:ext cx="5889625" cy="3101975"/>
            <a:chOff x="1014" y="164"/>
            <a:chExt cx="3764" cy="1954"/>
          </a:xfrm>
        </p:grpSpPr>
        <p:sp>
          <p:nvSpPr>
            <p:cNvPr id="201" name="Rectangle 99"/>
            <p:cNvSpPr>
              <a:spLocks noChangeArrowheads="1"/>
            </p:cNvSpPr>
            <p:nvPr/>
          </p:nvSpPr>
          <p:spPr bwMode="auto">
            <a:xfrm>
              <a:off x="1014" y="164"/>
              <a:ext cx="3764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2" name="Rectangle 100"/>
            <p:cNvSpPr>
              <a:spLocks noChangeArrowheads="1"/>
            </p:cNvSpPr>
            <p:nvPr/>
          </p:nvSpPr>
          <p:spPr bwMode="auto">
            <a:xfrm>
              <a:off x="2254" y="330"/>
              <a:ext cx="1324" cy="17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3" name="Text Box 101"/>
          <p:cNvSpPr txBox="1">
            <a:spLocks noChangeArrowheads="1"/>
          </p:cNvSpPr>
          <p:nvPr/>
        </p:nvSpPr>
        <p:spPr bwMode="auto">
          <a:xfrm>
            <a:off x="2178050" y="152400"/>
            <a:ext cx="4763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latin typeface="Calibri" pitchFamily="34" charset="0"/>
              </a:rPr>
              <a:t>Alta </a:t>
            </a:r>
            <a:r>
              <a:rPr kumimoji="0" lang="en-US" dirty="0" err="1">
                <a:latin typeface="Calibri" pitchFamily="34" charset="0"/>
              </a:rPr>
              <a:t>eficiência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significa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menos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calor</a:t>
            </a:r>
            <a:r>
              <a:rPr kumimoji="0" lang="en-US" dirty="0">
                <a:latin typeface="Calibri" pitchFamily="34" charset="0"/>
              </a:rPr>
              <a:t>.</a:t>
            </a:r>
          </a:p>
        </p:txBody>
      </p:sp>
      <p:sp>
        <p:nvSpPr>
          <p:cNvPr id="204" name="Freeform 102"/>
          <p:cNvSpPr>
            <a:spLocks noChangeArrowheads="1"/>
          </p:cNvSpPr>
          <p:nvPr/>
        </p:nvSpPr>
        <p:spPr bwMode="auto">
          <a:xfrm>
            <a:off x="4333875" y="2536825"/>
            <a:ext cx="130175" cy="765175"/>
          </a:xfrm>
          <a:custGeom>
            <a:avLst/>
            <a:gdLst>
              <a:gd name="T0" fmla="*/ 2147483647 w 83"/>
              <a:gd name="T1" fmla="*/ 2147483647 h 483"/>
              <a:gd name="T2" fmla="*/ 0 w 83"/>
              <a:gd name="T3" fmla="*/ 2147483647 h 483"/>
              <a:gd name="T4" fmla="*/ 2147483647 w 83"/>
              <a:gd name="T5" fmla="*/ 0 h 483"/>
              <a:gd name="T6" fmla="*/ 0 60000 65536"/>
              <a:gd name="T7" fmla="*/ 0 60000 65536"/>
              <a:gd name="T8" fmla="*/ 0 60000 65536"/>
              <a:gd name="T9" fmla="*/ 0 w 83"/>
              <a:gd name="T10" fmla="*/ 0 h 483"/>
              <a:gd name="T11" fmla="*/ 83 w 83"/>
              <a:gd name="T12" fmla="*/ 483 h 4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483">
                <a:moveTo>
                  <a:pt x="42" y="483"/>
                </a:moveTo>
                <a:lnTo>
                  <a:pt x="0" y="289"/>
                </a:lnTo>
                <a:lnTo>
                  <a:pt x="8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05" name="Freeform 103"/>
          <p:cNvSpPr>
            <a:spLocks noChangeArrowheads="1"/>
          </p:cNvSpPr>
          <p:nvPr/>
        </p:nvSpPr>
        <p:spPr bwMode="auto">
          <a:xfrm>
            <a:off x="4899025" y="2540000"/>
            <a:ext cx="92075" cy="765175"/>
          </a:xfrm>
          <a:custGeom>
            <a:avLst/>
            <a:gdLst>
              <a:gd name="T0" fmla="*/ 0 w 59"/>
              <a:gd name="T1" fmla="*/ 2147483647 h 483"/>
              <a:gd name="T2" fmla="*/ 2147483647 w 59"/>
              <a:gd name="T3" fmla="*/ 2147483647 h 483"/>
              <a:gd name="T4" fmla="*/ 2147483647 w 59"/>
              <a:gd name="T5" fmla="*/ 0 h 483"/>
              <a:gd name="T6" fmla="*/ 0 60000 65536"/>
              <a:gd name="T7" fmla="*/ 0 60000 65536"/>
              <a:gd name="T8" fmla="*/ 0 60000 65536"/>
              <a:gd name="T9" fmla="*/ 0 w 59"/>
              <a:gd name="T10" fmla="*/ 0 h 483"/>
              <a:gd name="T11" fmla="*/ 59 w 59"/>
              <a:gd name="T12" fmla="*/ 483 h 4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483">
                <a:moveTo>
                  <a:pt x="0" y="483"/>
                </a:moveTo>
                <a:lnTo>
                  <a:pt x="59" y="265"/>
                </a:lnTo>
                <a:lnTo>
                  <a:pt x="4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84" grpId="0" animBg="1"/>
      <p:bldP spid="185" grpId="0" animBg="1"/>
      <p:bldP spid="197" grpId="0" animBg="1"/>
      <p:bldP spid="198" grpId="0" animBg="1"/>
      <p:bldP spid="199" grpId="0" animBg="1"/>
      <p:bldP spid="204" grpId="0" animBg="1"/>
      <p:bldP spid="2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76275" y="1809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sz="4400" b="1" dirty="0" err="1">
                <a:solidFill>
                  <a:srgbClr val="FF0000"/>
                </a:solidFill>
                <a:latin typeface="Calibri" pitchFamily="34" charset="0"/>
              </a:rPr>
              <a:t>Efici</a:t>
            </a:r>
            <a:r>
              <a:rPr kumimoji="0" lang="en-US" sz="4400" b="1" dirty="0" err="1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ê</a:t>
            </a:r>
            <a:r>
              <a:rPr kumimoji="0" lang="en-US" sz="4400" b="1" dirty="0" err="1">
                <a:solidFill>
                  <a:srgbClr val="FF0000"/>
                </a:solidFill>
                <a:latin typeface="Calibri" pitchFamily="34" charset="0"/>
              </a:rPr>
              <a:t>nc</a:t>
            </a:r>
            <a:r>
              <a:rPr kumimoji="0" lang="en-US" sz="4400" b="1" dirty="0" err="1">
                <a:solidFill>
                  <a:srgbClr val="FF0000"/>
                </a:solidFill>
                <a:latin typeface="Calibri" pitchFamily="34" charset="0"/>
                <a:sym typeface="Times New Roman" pitchFamily="18" charset="0"/>
              </a:rPr>
              <a:t>ia</a:t>
            </a:r>
            <a:endParaRPr kumimoji="0" lang="en-US" sz="4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25475" y="126682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potência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CC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fornecida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um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cado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é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P</a:t>
            </a:r>
            <a:r>
              <a:rPr kumimoji="0"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= V</a:t>
            </a:r>
            <a:r>
              <a:rPr kumimoji="0"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CC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x</a:t>
            </a:r>
            <a:r>
              <a:rPr kumimoji="0"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</a:t>
            </a:r>
            <a:r>
              <a:rPr kumimoji="0"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CC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Efici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ê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nc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= P</a:t>
            </a:r>
            <a:r>
              <a:rPr kumimoji="0"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/P</a:t>
            </a:r>
            <a:r>
              <a:rPr kumimoji="0"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x 100%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á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xim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a</a:t>
            </a:r>
            <a:r>
              <a:rPr kumimoji="0"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efici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ê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nc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cado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e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Class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com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resist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ê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nc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coletor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CC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resist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ê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nc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carga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separa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25%.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Class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frequentemente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não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aceitos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quando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 watts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potência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sym typeface="Times New Roman" pitchFamily="18" charset="0"/>
              </a:rPr>
              <a:t>exigidos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5235575" y="4622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295400" y="1193800"/>
            <a:ext cx="2838450" cy="2133600"/>
            <a:chOff x="744" y="902"/>
            <a:chExt cx="1788" cy="1344"/>
          </a:xfrm>
        </p:grpSpPr>
        <p:sp>
          <p:nvSpPr>
            <p:cNvPr id="6200" name="Line 4"/>
            <p:cNvSpPr>
              <a:spLocks noChangeShapeType="1"/>
            </p:cNvSpPr>
            <p:nvPr/>
          </p:nvSpPr>
          <p:spPr bwMode="auto">
            <a:xfrm flipV="1">
              <a:off x="750" y="902"/>
              <a:ext cx="0" cy="1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1" name="Line 5"/>
            <p:cNvSpPr>
              <a:spLocks noChangeShapeType="1"/>
            </p:cNvSpPr>
            <p:nvPr/>
          </p:nvSpPr>
          <p:spPr bwMode="auto">
            <a:xfrm>
              <a:off x="744" y="2246"/>
              <a:ext cx="1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4114800" y="3051175"/>
            <a:ext cx="30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t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028700" y="660400"/>
            <a:ext cx="492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I</a:t>
            </a:r>
            <a:r>
              <a:rPr kumimoji="0" lang="en-US" sz="2800" b="1" baseline="-25000"/>
              <a:t>C</a:t>
            </a:r>
            <a:endParaRPr kumimoji="0" lang="en-US" sz="2800" b="1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11275" y="1422400"/>
            <a:ext cx="2057400" cy="1828800"/>
            <a:chOff x="754" y="1046"/>
            <a:chExt cx="1296" cy="1152"/>
          </a:xfrm>
        </p:grpSpPr>
        <p:grpSp>
          <p:nvGrpSpPr>
            <p:cNvPr id="6191" name="Group 9"/>
            <p:cNvGrpSpPr>
              <a:grpSpLocks/>
            </p:cNvGrpSpPr>
            <p:nvPr/>
          </p:nvGrpSpPr>
          <p:grpSpPr bwMode="auto">
            <a:xfrm flipH="1" flipV="1">
              <a:off x="754" y="1046"/>
              <a:ext cx="432" cy="1152"/>
              <a:chOff x="754" y="1046"/>
              <a:chExt cx="432" cy="1152"/>
            </a:xfrm>
          </p:grpSpPr>
          <p:sp>
            <p:nvSpPr>
              <p:cNvPr id="6198" name="Freeform 10"/>
              <p:cNvSpPr>
                <a:spLocks noChangeArrowheads="1"/>
              </p:cNvSpPr>
              <p:nvPr/>
            </p:nvSpPr>
            <p:spPr bwMode="auto">
              <a:xfrm>
                <a:off x="754" y="1046"/>
                <a:ext cx="216" cy="590"/>
              </a:xfrm>
              <a:custGeom>
                <a:avLst/>
                <a:gdLst>
                  <a:gd name="T0" fmla="*/ 2 w 1066"/>
                  <a:gd name="T1" fmla="*/ 100 h 1065"/>
                  <a:gd name="T2" fmla="*/ 1 w 1066"/>
                  <a:gd name="T3" fmla="*/ 27 h 1065"/>
                  <a:gd name="T4" fmla="*/ 1 w 1066"/>
                  <a:gd name="T5" fmla="*/ 1 h 1065"/>
                  <a:gd name="T6" fmla="*/ 1 w 1066"/>
                  <a:gd name="T7" fmla="*/ 20 h 1065"/>
                  <a:gd name="T8" fmla="*/ 0 w 1066"/>
                  <a:gd name="T9" fmla="*/ 1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99" name="Freeform 11"/>
              <p:cNvSpPr>
                <a:spLocks noChangeArrowheads="1"/>
              </p:cNvSpPr>
              <p:nvPr/>
            </p:nvSpPr>
            <p:spPr bwMode="auto">
              <a:xfrm flipV="1">
                <a:off x="968" y="1606"/>
                <a:ext cx="216" cy="590"/>
              </a:xfrm>
              <a:custGeom>
                <a:avLst/>
                <a:gdLst>
                  <a:gd name="T0" fmla="*/ 2 w 1066"/>
                  <a:gd name="T1" fmla="*/ 100 h 1065"/>
                  <a:gd name="T2" fmla="*/ 1 w 1066"/>
                  <a:gd name="T3" fmla="*/ 27 h 1065"/>
                  <a:gd name="T4" fmla="*/ 1 w 1066"/>
                  <a:gd name="T5" fmla="*/ 1 h 1065"/>
                  <a:gd name="T6" fmla="*/ 1 w 1066"/>
                  <a:gd name="T7" fmla="*/ 20 h 1065"/>
                  <a:gd name="T8" fmla="*/ 0 w 1066"/>
                  <a:gd name="T9" fmla="*/ 1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192" name="Group 12"/>
            <p:cNvGrpSpPr>
              <a:grpSpLocks/>
            </p:cNvGrpSpPr>
            <p:nvPr/>
          </p:nvGrpSpPr>
          <p:grpSpPr bwMode="auto">
            <a:xfrm flipH="1" flipV="1">
              <a:off x="1186" y="1046"/>
              <a:ext cx="432" cy="1152"/>
              <a:chOff x="1186" y="1046"/>
              <a:chExt cx="432" cy="1152"/>
            </a:xfrm>
          </p:grpSpPr>
          <p:sp>
            <p:nvSpPr>
              <p:cNvPr id="6196" name="Freeform 13"/>
              <p:cNvSpPr>
                <a:spLocks noChangeArrowheads="1"/>
              </p:cNvSpPr>
              <p:nvPr/>
            </p:nvSpPr>
            <p:spPr bwMode="auto">
              <a:xfrm>
                <a:off x="1186" y="1046"/>
                <a:ext cx="216" cy="590"/>
              </a:xfrm>
              <a:custGeom>
                <a:avLst/>
                <a:gdLst>
                  <a:gd name="T0" fmla="*/ 2 w 1066"/>
                  <a:gd name="T1" fmla="*/ 100 h 1065"/>
                  <a:gd name="T2" fmla="*/ 1 w 1066"/>
                  <a:gd name="T3" fmla="*/ 27 h 1065"/>
                  <a:gd name="T4" fmla="*/ 1 w 1066"/>
                  <a:gd name="T5" fmla="*/ 1 h 1065"/>
                  <a:gd name="T6" fmla="*/ 1 w 1066"/>
                  <a:gd name="T7" fmla="*/ 20 h 1065"/>
                  <a:gd name="T8" fmla="*/ 0 w 1066"/>
                  <a:gd name="T9" fmla="*/ 1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97" name="Freeform 14"/>
              <p:cNvSpPr>
                <a:spLocks noChangeArrowheads="1"/>
              </p:cNvSpPr>
              <p:nvPr/>
            </p:nvSpPr>
            <p:spPr bwMode="auto">
              <a:xfrm flipV="1">
                <a:off x="1400" y="1606"/>
                <a:ext cx="216" cy="590"/>
              </a:xfrm>
              <a:custGeom>
                <a:avLst/>
                <a:gdLst>
                  <a:gd name="T0" fmla="*/ 2 w 1066"/>
                  <a:gd name="T1" fmla="*/ 100 h 1065"/>
                  <a:gd name="T2" fmla="*/ 1 w 1066"/>
                  <a:gd name="T3" fmla="*/ 27 h 1065"/>
                  <a:gd name="T4" fmla="*/ 1 w 1066"/>
                  <a:gd name="T5" fmla="*/ 1 h 1065"/>
                  <a:gd name="T6" fmla="*/ 1 w 1066"/>
                  <a:gd name="T7" fmla="*/ 20 h 1065"/>
                  <a:gd name="T8" fmla="*/ 0 w 1066"/>
                  <a:gd name="T9" fmla="*/ 1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193" name="Group 15"/>
            <p:cNvGrpSpPr>
              <a:grpSpLocks/>
            </p:cNvGrpSpPr>
            <p:nvPr/>
          </p:nvGrpSpPr>
          <p:grpSpPr bwMode="auto">
            <a:xfrm flipH="1" flipV="1">
              <a:off x="1618" y="1046"/>
              <a:ext cx="432" cy="1152"/>
              <a:chOff x="1618" y="1046"/>
              <a:chExt cx="432" cy="1152"/>
            </a:xfrm>
          </p:grpSpPr>
          <p:sp>
            <p:nvSpPr>
              <p:cNvPr id="6194" name="Freeform 16"/>
              <p:cNvSpPr>
                <a:spLocks noChangeArrowheads="1"/>
              </p:cNvSpPr>
              <p:nvPr/>
            </p:nvSpPr>
            <p:spPr bwMode="auto">
              <a:xfrm>
                <a:off x="1618" y="1046"/>
                <a:ext cx="216" cy="590"/>
              </a:xfrm>
              <a:custGeom>
                <a:avLst/>
                <a:gdLst>
                  <a:gd name="T0" fmla="*/ 2 w 1066"/>
                  <a:gd name="T1" fmla="*/ 100 h 1065"/>
                  <a:gd name="T2" fmla="*/ 1 w 1066"/>
                  <a:gd name="T3" fmla="*/ 27 h 1065"/>
                  <a:gd name="T4" fmla="*/ 1 w 1066"/>
                  <a:gd name="T5" fmla="*/ 1 h 1065"/>
                  <a:gd name="T6" fmla="*/ 1 w 1066"/>
                  <a:gd name="T7" fmla="*/ 20 h 1065"/>
                  <a:gd name="T8" fmla="*/ 0 w 1066"/>
                  <a:gd name="T9" fmla="*/ 1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95" name="Freeform 17"/>
              <p:cNvSpPr>
                <a:spLocks noChangeArrowheads="1"/>
              </p:cNvSpPr>
              <p:nvPr/>
            </p:nvSpPr>
            <p:spPr bwMode="auto">
              <a:xfrm flipV="1">
                <a:off x="1832" y="1606"/>
                <a:ext cx="216" cy="590"/>
              </a:xfrm>
              <a:custGeom>
                <a:avLst/>
                <a:gdLst>
                  <a:gd name="T0" fmla="*/ 2 w 1066"/>
                  <a:gd name="T1" fmla="*/ 100 h 1065"/>
                  <a:gd name="T2" fmla="*/ 1 w 1066"/>
                  <a:gd name="T3" fmla="*/ 27 h 1065"/>
                  <a:gd name="T4" fmla="*/ 1 w 1066"/>
                  <a:gd name="T5" fmla="*/ 1 h 1065"/>
                  <a:gd name="T6" fmla="*/ 1 w 1066"/>
                  <a:gd name="T7" fmla="*/ 20 h 1065"/>
                  <a:gd name="T8" fmla="*/ 0 w 1066"/>
                  <a:gd name="T9" fmla="*/ 10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6151" name="Group 18"/>
          <p:cNvGrpSpPr>
            <a:grpSpLocks/>
          </p:cNvGrpSpPr>
          <p:nvPr/>
        </p:nvGrpSpPr>
        <p:grpSpPr bwMode="auto">
          <a:xfrm>
            <a:off x="5257800" y="1177925"/>
            <a:ext cx="2838450" cy="2133600"/>
            <a:chOff x="3240" y="892"/>
            <a:chExt cx="1788" cy="1344"/>
          </a:xfrm>
        </p:grpSpPr>
        <p:sp>
          <p:nvSpPr>
            <p:cNvPr id="6189" name="Line 19"/>
            <p:cNvSpPr>
              <a:spLocks noChangeShapeType="1"/>
            </p:cNvSpPr>
            <p:nvPr/>
          </p:nvSpPr>
          <p:spPr bwMode="auto">
            <a:xfrm flipV="1">
              <a:off x="3246" y="892"/>
              <a:ext cx="0" cy="1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0" name="Line 20"/>
            <p:cNvSpPr>
              <a:spLocks noChangeShapeType="1"/>
            </p:cNvSpPr>
            <p:nvPr/>
          </p:nvSpPr>
          <p:spPr bwMode="auto">
            <a:xfrm>
              <a:off x="3240" y="2236"/>
              <a:ext cx="1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52" name="Text Box 21"/>
          <p:cNvSpPr txBox="1">
            <a:spLocks noChangeArrowheads="1"/>
          </p:cNvSpPr>
          <p:nvPr/>
        </p:nvSpPr>
        <p:spPr bwMode="auto">
          <a:xfrm>
            <a:off x="8077200" y="3035300"/>
            <a:ext cx="30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t</a:t>
            </a:r>
          </a:p>
        </p:txBody>
      </p:sp>
      <p:sp>
        <p:nvSpPr>
          <p:cNvPr id="6153" name="Text Box 22"/>
          <p:cNvSpPr txBox="1">
            <a:spLocks noChangeArrowheads="1"/>
          </p:cNvSpPr>
          <p:nvPr/>
        </p:nvSpPr>
        <p:spPr bwMode="auto">
          <a:xfrm>
            <a:off x="4991100" y="644525"/>
            <a:ext cx="492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I</a:t>
            </a:r>
            <a:r>
              <a:rPr kumimoji="0" lang="en-US" sz="2800" b="1" baseline="-25000"/>
              <a:t>C</a:t>
            </a:r>
            <a:endParaRPr kumimoji="0" lang="en-US" sz="2800" b="1"/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273675" y="2390775"/>
            <a:ext cx="1717675" cy="936625"/>
            <a:chOff x="3250" y="1656"/>
            <a:chExt cx="1082" cy="590"/>
          </a:xfrm>
        </p:grpSpPr>
        <p:sp>
          <p:nvSpPr>
            <p:cNvPr id="6186" name="Freeform 24"/>
            <p:cNvSpPr>
              <a:spLocks noChangeArrowheads="1"/>
            </p:cNvSpPr>
            <p:nvPr/>
          </p:nvSpPr>
          <p:spPr bwMode="auto">
            <a:xfrm flipH="1">
              <a:off x="3250" y="1656"/>
              <a:ext cx="218" cy="590"/>
            </a:xfrm>
            <a:custGeom>
              <a:avLst/>
              <a:gdLst>
                <a:gd name="T0" fmla="*/ 2 w 1066"/>
                <a:gd name="T1" fmla="*/ 100 h 1065"/>
                <a:gd name="T2" fmla="*/ 1 w 1066"/>
                <a:gd name="T3" fmla="*/ 27 h 1065"/>
                <a:gd name="T4" fmla="*/ 1 w 1066"/>
                <a:gd name="T5" fmla="*/ 1 h 1065"/>
                <a:gd name="T6" fmla="*/ 1 w 1066"/>
                <a:gd name="T7" fmla="*/ 20 h 1065"/>
                <a:gd name="T8" fmla="*/ 0 w 1066"/>
                <a:gd name="T9" fmla="*/ 10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7" name="Freeform 25"/>
            <p:cNvSpPr>
              <a:spLocks noChangeArrowheads="1"/>
            </p:cNvSpPr>
            <p:nvPr/>
          </p:nvSpPr>
          <p:spPr bwMode="auto">
            <a:xfrm flipH="1">
              <a:off x="3682" y="1656"/>
              <a:ext cx="218" cy="590"/>
            </a:xfrm>
            <a:custGeom>
              <a:avLst/>
              <a:gdLst>
                <a:gd name="T0" fmla="*/ 2 w 1066"/>
                <a:gd name="T1" fmla="*/ 100 h 1065"/>
                <a:gd name="T2" fmla="*/ 1 w 1066"/>
                <a:gd name="T3" fmla="*/ 27 h 1065"/>
                <a:gd name="T4" fmla="*/ 1 w 1066"/>
                <a:gd name="T5" fmla="*/ 1 h 1065"/>
                <a:gd name="T6" fmla="*/ 1 w 1066"/>
                <a:gd name="T7" fmla="*/ 20 h 1065"/>
                <a:gd name="T8" fmla="*/ 0 w 1066"/>
                <a:gd name="T9" fmla="*/ 10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8" name="Freeform 26"/>
            <p:cNvSpPr>
              <a:spLocks noChangeArrowheads="1"/>
            </p:cNvSpPr>
            <p:nvPr/>
          </p:nvSpPr>
          <p:spPr bwMode="auto">
            <a:xfrm flipH="1">
              <a:off x="4114" y="1656"/>
              <a:ext cx="218" cy="590"/>
            </a:xfrm>
            <a:custGeom>
              <a:avLst/>
              <a:gdLst>
                <a:gd name="T0" fmla="*/ 2 w 1066"/>
                <a:gd name="T1" fmla="*/ 100 h 1065"/>
                <a:gd name="T2" fmla="*/ 1 w 1066"/>
                <a:gd name="T3" fmla="*/ 27 h 1065"/>
                <a:gd name="T4" fmla="*/ 1 w 1066"/>
                <a:gd name="T5" fmla="*/ 1 h 1065"/>
                <a:gd name="T6" fmla="*/ 1 w 1066"/>
                <a:gd name="T7" fmla="*/ 20 h 1065"/>
                <a:gd name="T8" fmla="*/ 0 w 1066"/>
                <a:gd name="T9" fmla="*/ 10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155" name="Group 27"/>
          <p:cNvGrpSpPr>
            <a:grpSpLocks/>
          </p:cNvGrpSpPr>
          <p:nvPr/>
        </p:nvGrpSpPr>
        <p:grpSpPr bwMode="auto">
          <a:xfrm>
            <a:off x="1295400" y="4165600"/>
            <a:ext cx="2838450" cy="2133600"/>
            <a:chOff x="744" y="2774"/>
            <a:chExt cx="1788" cy="1344"/>
          </a:xfrm>
        </p:grpSpPr>
        <p:sp>
          <p:nvSpPr>
            <p:cNvPr id="6184" name="Line 28"/>
            <p:cNvSpPr>
              <a:spLocks noChangeShapeType="1"/>
            </p:cNvSpPr>
            <p:nvPr/>
          </p:nvSpPr>
          <p:spPr bwMode="auto">
            <a:xfrm flipV="1">
              <a:off x="750" y="2774"/>
              <a:ext cx="0" cy="1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5" name="Line 29"/>
            <p:cNvSpPr>
              <a:spLocks noChangeShapeType="1"/>
            </p:cNvSpPr>
            <p:nvPr/>
          </p:nvSpPr>
          <p:spPr bwMode="auto">
            <a:xfrm>
              <a:off x="744" y="4118"/>
              <a:ext cx="1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56" name="Text Box 30"/>
          <p:cNvSpPr txBox="1">
            <a:spLocks noChangeArrowheads="1"/>
          </p:cNvSpPr>
          <p:nvPr/>
        </p:nvSpPr>
        <p:spPr bwMode="auto">
          <a:xfrm>
            <a:off x="4114800" y="6022975"/>
            <a:ext cx="30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t</a:t>
            </a:r>
          </a:p>
        </p:txBody>
      </p:sp>
      <p:sp>
        <p:nvSpPr>
          <p:cNvPr id="6157" name="Text Box 31"/>
          <p:cNvSpPr txBox="1">
            <a:spLocks noChangeArrowheads="1"/>
          </p:cNvSpPr>
          <p:nvPr/>
        </p:nvSpPr>
        <p:spPr bwMode="auto">
          <a:xfrm>
            <a:off x="1028700" y="3632200"/>
            <a:ext cx="492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I</a:t>
            </a:r>
            <a:r>
              <a:rPr kumimoji="0" lang="en-US" sz="2800" b="1" baseline="-25000"/>
              <a:t>C</a:t>
            </a:r>
            <a:endParaRPr kumimoji="0" lang="en-US" sz="2800" b="1"/>
          </a:p>
        </p:txBody>
      </p:sp>
      <p:grpSp>
        <p:nvGrpSpPr>
          <p:cNvPr id="6158" name="Group 32"/>
          <p:cNvGrpSpPr>
            <a:grpSpLocks/>
          </p:cNvGrpSpPr>
          <p:nvPr/>
        </p:nvGrpSpPr>
        <p:grpSpPr bwMode="auto">
          <a:xfrm>
            <a:off x="5257800" y="4165600"/>
            <a:ext cx="2838450" cy="2133600"/>
            <a:chOff x="3240" y="2774"/>
            <a:chExt cx="1788" cy="1344"/>
          </a:xfrm>
        </p:grpSpPr>
        <p:sp>
          <p:nvSpPr>
            <p:cNvPr id="6182" name="Line 33"/>
            <p:cNvSpPr>
              <a:spLocks noChangeShapeType="1"/>
            </p:cNvSpPr>
            <p:nvPr/>
          </p:nvSpPr>
          <p:spPr bwMode="auto">
            <a:xfrm flipV="1">
              <a:off x="3246" y="2774"/>
              <a:ext cx="0" cy="1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3" name="Line 34"/>
            <p:cNvSpPr>
              <a:spLocks noChangeShapeType="1"/>
            </p:cNvSpPr>
            <p:nvPr/>
          </p:nvSpPr>
          <p:spPr bwMode="auto">
            <a:xfrm>
              <a:off x="3240" y="4118"/>
              <a:ext cx="1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59" name="Text Box 35"/>
          <p:cNvSpPr txBox="1">
            <a:spLocks noChangeArrowheads="1"/>
          </p:cNvSpPr>
          <p:nvPr/>
        </p:nvSpPr>
        <p:spPr bwMode="auto">
          <a:xfrm>
            <a:off x="8077200" y="6022975"/>
            <a:ext cx="30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t</a:t>
            </a:r>
          </a:p>
        </p:txBody>
      </p:sp>
      <p:sp>
        <p:nvSpPr>
          <p:cNvPr id="6160" name="Text Box 36"/>
          <p:cNvSpPr txBox="1">
            <a:spLocks noChangeArrowheads="1"/>
          </p:cNvSpPr>
          <p:nvPr/>
        </p:nvSpPr>
        <p:spPr bwMode="auto">
          <a:xfrm>
            <a:off x="4991100" y="3632200"/>
            <a:ext cx="492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I</a:t>
            </a:r>
            <a:r>
              <a:rPr kumimoji="0" lang="en-US" sz="2800" b="1" baseline="-25000"/>
              <a:t>C</a:t>
            </a:r>
            <a:endParaRPr kumimoji="0" lang="en-US" sz="2800" b="1"/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1793875" y="5387975"/>
            <a:ext cx="1552575" cy="911225"/>
            <a:chOff x="1058" y="3544"/>
            <a:chExt cx="978" cy="574"/>
          </a:xfrm>
        </p:grpSpPr>
        <p:sp>
          <p:nvSpPr>
            <p:cNvPr id="6179" name="Freeform 38"/>
            <p:cNvSpPr>
              <a:spLocks noChangeArrowheads="1"/>
            </p:cNvSpPr>
            <p:nvPr/>
          </p:nvSpPr>
          <p:spPr bwMode="auto">
            <a:xfrm>
              <a:off x="1058" y="3544"/>
              <a:ext cx="118" cy="574"/>
            </a:xfrm>
            <a:custGeom>
              <a:avLst/>
              <a:gdLst>
                <a:gd name="T0" fmla="*/ 0 w 118"/>
                <a:gd name="T1" fmla="*/ 574 h 574"/>
                <a:gd name="T2" fmla="*/ 11 w 118"/>
                <a:gd name="T3" fmla="*/ 155 h 574"/>
                <a:gd name="T4" fmla="*/ 58 w 118"/>
                <a:gd name="T5" fmla="*/ 6 h 574"/>
                <a:gd name="T6" fmla="*/ 102 w 118"/>
                <a:gd name="T7" fmla="*/ 120 h 574"/>
                <a:gd name="T8" fmla="*/ 118 w 118"/>
                <a:gd name="T9" fmla="*/ 574 h 5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574"/>
                <a:gd name="T17" fmla="*/ 118 w 118"/>
                <a:gd name="T18" fmla="*/ 574 h 5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574">
                  <a:moveTo>
                    <a:pt x="0" y="574"/>
                  </a:moveTo>
                  <a:cubicBezTo>
                    <a:pt x="1" y="504"/>
                    <a:pt x="1" y="250"/>
                    <a:pt x="11" y="155"/>
                  </a:cubicBezTo>
                  <a:cubicBezTo>
                    <a:pt x="21" y="60"/>
                    <a:pt x="43" y="11"/>
                    <a:pt x="58" y="6"/>
                  </a:cubicBezTo>
                  <a:cubicBezTo>
                    <a:pt x="73" y="0"/>
                    <a:pt x="92" y="25"/>
                    <a:pt x="102" y="120"/>
                  </a:cubicBezTo>
                  <a:cubicBezTo>
                    <a:pt x="112" y="215"/>
                    <a:pt x="115" y="480"/>
                    <a:pt x="118" y="574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0" name="Freeform 39"/>
            <p:cNvSpPr>
              <a:spLocks noChangeArrowheads="1"/>
            </p:cNvSpPr>
            <p:nvPr/>
          </p:nvSpPr>
          <p:spPr bwMode="auto">
            <a:xfrm>
              <a:off x="1488" y="3544"/>
              <a:ext cx="118" cy="574"/>
            </a:xfrm>
            <a:custGeom>
              <a:avLst/>
              <a:gdLst>
                <a:gd name="T0" fmla="*/ 0 w 118"/>
                <a:gd name="T1" fmla="*/ 574 h 574"/>
                <a:gd name="T2" fmla="*/ 11 w 118"/>
                <a:gd name="T3" fmla="*/ 155 h 574"/>
                <a:gd name="T4" fmla="*/ 58 w 118"/>
                <a:gd name="T5" fmla="*/ 6 h 574"/>
                <a:gd name="T6" fmla="*/ 102 w 118"/>
                <a:gd name="T7" fmla="*/ 120 h 574"/>
                <a:gd name="T8" fmla="*/ 118 w 118"/>
                <a:gd name="T9" fmla="*/ 574 h 5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574"/>
                <a:gd name="T17" fmla="*/ 118 w 118"/>
                <a:gd name="T18" fmla="*/ 574 h 5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574">
                  <a:moveTo>
                    <a:pt x="0" y="574"/>
                  </a:moveTo>
                  <a:cubicBezTo>
                    <a:pt x="1" y="504"/>
                    <a:pt x="1" y="250"/>
                    <a:pt x="11" y="155"/>
                  </a:cubicBezTo>
                  <a:cubicBezTo>
                    <a:pt x="21" y="60"/>
                    <a:pt x="43" y="11"/>
                    <a:pt x="58" y="6"/>
                  </a:cubicBezTo>
                  <a:cubicBezTo>
                    <a:pt x="73" y="0"/>
                    <a:pt x="92" y="25"/>
                    <a:pt x="102" y="120"/>
                  </a:cubicBezTo>
                  <a:cubicBezTo>
                    <a:pt x="112" y="215"/>
                    <a:pt x="115" y="480"/>
                    <a:pt x="118" y="574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1" name="Freeform 40"/>
            <p:cNvSpPr>
              <a:spLocks noChangeArrowheads="1"/>
            </p:cNvSpPr>
            <p:nvPr/>
          </p:nvSpPr>
          <p:spPr bwMode="auto">
            <a:xfrm>
              <a:off x="1918" y="3544"/>
              <a:ext cx="118" cy="574"/>
            </a:xfrm>
            <a:custGeom>
              <a:avLst/>
              <a:gdLst>
                <a:gd name="T0" fmla="*/ 0 w 118"/>
                <a:gd name="T1" fmla="*/ 574 h 574"/>
                <a:gd name="T2" fmla="*/ 11 w 118"/>
                <a:gd name="T3" fmla="*/ 155 h 574"/>
                <a:gd name="T4" fmla="*/ 58 w 118"/>
                <a:gd name="T5" fmla="*/ 6 h 574"/>
                <a:gd name="T6" fmla="*/ 102 w 118"/>
                <a:gd name="T7" fmla="*/ 120 h 574"/>
                <a:gd name="T8" fmla="*/ 118 w 118"/>
                <a:gd name="T9" fmla="*/ 574 h 5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574"/>
                <a:gd name="T17" fmla="*/ 118 w 118"/>
                <a:gd name="T18" fmla="*/ 574 h 5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574">
                  <a:moveTo>
                    <a:pt x="0" y="574"/>
                  </a:moveTo>
                  <a:cubicBezTo>
                    <a:pt x="1" y="504"/>
                    <a:pt x="1" y="250"/>
                    <a:pt x="11" y="155"/>
                  </a:cubicBezTo>
                  <a:cubicBezTo>
                    <a:pt x="21" y="60"/>
                    <a:pt x="43" y="11"/>
                    <a:pt x="58" y="6"/>
                  </a:cubicBezTo>
                  <a:cubicBezTo>
                    <a:pt x="73" y="0"/>
                    <a:pt x="92" y="25"/>
                    <a:pt x="102" y="120"/>
                  </a:cubicBezTo>
                  <a:cubicBezTo>
                    <a:pt x="112" y="215"/>
                    <a:pt x="115" y="480"/>
                    <a:pt x="118" y="574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600700" y="4622800"/>
            <a:ext cx="1641475" cy="1676400"/>
            <a:chOff x="3456" y="3062"/>
            <a:chExt cx="1034" cy="1056"/>
          </a:xfrm>
        </p:grpSpPr>
        <p:grpSp>
          <p:nvGrpSpPr>
            <p:cNvPr id="6169" name="Group 42"/>
            <p:cNvGrpSpPr>
              <a:grpSpLocks/>
            </p:cNvGrpSpPr>
            <p:nvPr/>
          </p:nvGrpSpPr>
          <p:grpSpPr bwMode="auto">
            <a:xfrm>
              <a:off x="3456" y="3062"/>
              <a:ext cx="144" cy="1056"/>
              <a:chOff x="3456" y="3062"/>
              <a:chExt cx="144" cy="1056"/>
            </a:xfrm>
          </p:grpSpPr>
          <p:sp>
            <p:nvSpPr>
              <p:cNvPr id="6176" name="Line 43"/>
              <p:cNvSpPr>
                <a:spLocks noChangeShapeType="1"/>
              </p:cNvSpPr>
              <p:nvPr/>
            </p:nvSpPr>
            <p:spPr bwMode="auto">
              <a:xfrm flipV="1">
                <a:off x="3456" y="3062"/>
                <a:ext cx="0" cy="105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7" name="Line 44"/>
              <p:cNvSpPr>
                <a:spLocks noChangeShapeType="1"/>
              </p:cNvSpPr>
              <p:nvPr/>
            </p:nvSpPr>
            <p:spPr bwMode="auto">
              <a:xfrm flipV="1">
                <a:off x="3600" y="3062"/>
                <a:ext cx="0" cy="105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8" name="Line 45"/>
              <p:cNvSpPr>
                <a:spLocks noChangeShapeType="1"/>
              </p:cNvSpPr>
              <p:nvPr/>
            </p:nvSpPr>
            <p:spPr bwMode="auto">
              <a:xfrm>
                <a:off x="3456" y="307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70" name="Line 46"/>
            <p:cNvSpPr>
              <a:spLocks noChangeShapeType="1"/>
            </p:cNvSpPr>
            <p:nvPr/>
          </p:nvSpPr>
          <p:spPr bwMode="auto">
            <a:xfrm flipV="1">
              <a:off x="3840" y="3062"/>
              <a:ext cx="0" cy="105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1" name="Line 47"/>
            <p:cNvSpPr>
              <a:spLocks noChangeShapeType="1"/>
            </p:cNvSpPr>
            <p:nvPr/>
          </p:nvSpPr>
          <p:spPr bwMode="auto">
            <a:xfrm flipV="1">
              <a:off x="3964" y="3062"/>
              <a:ext cx="0" cy="105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2" name="Line 48"/>
            <p:cNvSpPr>
              <a:spLocks noChangeShapeType="1"/>
            </p:cNvSpPr>
            <p:nvPr/>
          </p:nvSpPr>
          <p:spPr bwMode="auto">
            <a:xfrm>
              <a:off x="3840" y="3074"/>
              <a:ext cx="13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3" name="Line 49"/>
            <p:cNvSpPr>
              <a:spLocks noChangeShapeType="1"/>
            </p:cNvSpPr>
            <p:nvPr/>
          </p:nvSpPr>
          <p:spPr bwMode="auto">
            <a:xfrm flipV="1">
              <a:off x="4176" y="3062"/>
              <a:ext cx="0" cy="105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4" name="Line 50"/>
            <p:cNvSpPr>
              <a:spLocks noChangeShapeType="1"/>
            </p:cNvSpPr>
            <p:nvPr/>
          </p:nvSpPr>
          <p:spPr bwMode="auto">
            <a:xfrm flipV="1">
              <a:off x="4490" y="3062"/>
              <a:ext cx="0" cy="105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5" name="Line 51"/>
            <p:cNvSpPr>
              <a:spLocks noChangeShapeType="1"/>
            </p:cNvSpPr>
            <p:nvPr/>
          </p:nvSpPr>
          <p:spPr bwMode="auto">
            <a:xfrm>
              <a:off x="4184" y="3074"/>
              <a:ext cx="29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63" name="Text Box 52"/>
          <p:cNvSpPr txBox="1">
            <a:spLocks noChangeArrowheads="1"/>
          </p:cNvSpPr>
          <p:nvPr/>
        </p:nvSpPr>
        <p:spPr bwMode="auto">
          <a:xfrm>
            <a:off x="4445000" y="4410075"/>
            <a:ext cx="784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I</a:t>
            </a:r>
            <a:r>
              <a:rPr kumimoji="0" lang="en-US" sz="2800" b="1" baseline="-25000"/>
              <a:t>SAT</a:t>
            </a:r>
            <a:endParaRPr kumimoji="0" lang="en-US" sz="2800" b="1"/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3641725" y="1727200"/>
            <a:ext cx="585788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7632700" y="1727200"/>
            <a:ext cx="5556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>
            <a:off x="3565525" y="4927600"/>
            <a:ext cx="585788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7581900" y="5003800"/>
            <a:ext cx="585788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168" name="Text Box 57"/>
          <p:cNvSpPr txBox="1">
            <a:spLocks noChangeArrowheads="1"/>
          </p:cNvSpPr>
          <p:nvPr/>
        </p:nvSpPr>
        <p:spPr bwMode="auto">
          <a:xfrm>
            <a:off x="860425" y="155575"/>
            <a:ext cx="75895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latin typeface="Calibri" pitchFamily="34" charset="0"/>
              </a:rPr>
              <a:t>As </a:t>
            </a:r>
            <a:r>
              <a:rPr kumimoji="0" lang="en-US" sz="2800" dirty="0" err="1">
                <a:latin typeface="Calibri" pitchFamily="34" charset="0"/>
              </a:rPr>
              <a:t>maiores</a:t>
            </a:r>
            <a:r>
              <a:rPr kumimoji="0" lang="en-US" sz="2800" dirty="0">
                <a:latin typeface="Calibri" pitchFamily="34" charset="0"/>
              </a:rPr>
              <a:t> classes de </a:t>
            </a:r>
            <a:r>
              <a:rPr kumimoji="0" lang="en-US" sz="2800" dirty="0" err="1">
                <a:latin typeface="Calibri" pitchFamily="34" charset="0"/>
              </a:rPr>
              <a:t>operação</a:t>
            </a:r>
            <a:r>
              <a:rPr kumimoji="0" lang="en-US" sz="2800" dirty="0">
                <a:latin typeface="Calibri" pitchFamily="34" charset="0"/>
              </a:rPr>
              <a:t> de </a:t>
            </a:r>
            <a:r>
              <a:rPr kumimoji="0" lang="en-US" sz="2800" dirty="0" err="1">
                <a:latin typeface="Calibri" pitchFamily="34" charset="0"/>
              </a:rPr>
              <a:t>amplificadores</a:t>
            </a:r>
            <a:endParaRPr kumimoji="0"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368280" y="294532"/>
            <a:ext cx="44884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latin typeface="Calibri" pitchFamily="34" charset="0"/>
              </a:rPr>
              <a:t>Quiz </a:t>
            </a:r>
            <a:r>
              <a:rPr kumimoji="0" lang="en-US" sz="2800" b="1" dirty="0" err="1">
                <a:latin typeface="Calibri" pitchFamily="34" charset="0"/>
              </a:rPr>
              <a:t>sobre</a:t>
            </a:r>
            <a:r>
              <a:rPr kumimoji="0" lang="en-US" sz="2800" b="1" dirty="0">
                <a:latin typeface="Calibri" pitchFamily="34" charset="0"/>
              </a:rPr>
              <a:t> </a:t>
            </a:r>
            <a:r>
              <a:rPr kumimoji="0" lang="en-US" sz="2800" b="1" dirty="0" err="1">
                <a:latin typeface="Calibri" pitchFamily="34" charset="0"/>
              </a:rPr>
              <a:t>classe</a:t>
            </a:r>
            <a:r>
              <a:rPr kumimoji="0" lang="en-US" sz="2800" b="1" dirty="0">
                <a:latin typeface="Calibri" pitchFamily="34" charset="0"/>
              </a:rPr>
              <a:t> e </a:t>
            </a:r>
            <a:r>
              <a:rPr kumimoji="0" lang="en-US" sz="2800" b="1" dirty="0" err="1">
                <a:latin typeface="Calibri" pitchFamily="34" charset="0"/>
              </a:rPr>
              <a:t>eficiência</a:t>
            </a:r>
            <a:endParaRPr kumimoji="0" lang="en-US" sz="2800" b="1" dirty="0">
              <a:latin typeface="Calibri" pitchFamily="34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73500" y="1740037"/>
            <a:ext cx="7982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Se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</a:t>
            </a:r>
            <a:r>
              <a:rPr kumimoji="0"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SAÍDA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= 100 W e P</a:t>
            </a:r>
            <a:r>
              <a:rPr kumimoji="0"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= 200 W,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eficiência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de _________.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413906" y="1727742"/>
            <a:ext cx="583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50%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77280" y="2423066"/>
            <a:ext cx="93789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eficiência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ideal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é __________.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854710" y="2410771"/>
            <a:ext cx="700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100%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63772" y="3001660"/>
            <a:ext cx="8867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Quando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eficiência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baixa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boa parte da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entrada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convertida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________.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598112" y="2979636"/>
            <a:ext cx="64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calor</a:t>
            </a:r>
            <a:endParaRPr kumimoji="0"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32969" y="3626323"/>
            <a:ext cx="8791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conduz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ciclo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inteiro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opera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_______.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487528" y="3604301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rgbClr val="FF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41075" y="4287334"/>
            <a:ext cx="8210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conduz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ciclo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opera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Classe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_______.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128010" y="429449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73049" y="231775"/>
            <a:ext cx="8604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>
                <a:latin typeface="Calibri" pitchFamily="34" charset="0"/>
              </a:rPr>
              <a:t>Um </a:t>
            </a:r>
            <a:r>
              <a:rPr kumimoji="0" lang="en-US" sz="1800" dirty="0" err="1">
                <a:latin typeface="Calibri" pitchFamily="34" charset="0"/>
              </a:rPr>
              <a:t>amplificador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grande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sinal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também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pode</a:t>
            </a:r>
            <a:r>
              <a:rPr kumimoji="0" lang="en-US" sz="1800" dirty="0">
                <a:latin typeface="Calibri" pitchFamily="34" charset="0"/>
              </a:rPr>
              <a:t> ser </a:t>
            </a:r>
            <a:r>
              <a:rPr kumimoji="0" lang="en-US" sz="1800" dirty="0" err="1" smtClean="0">
                <a:latin typeface="Calibri" pitchFamily="34" charset="0"/>
              </a:rPr>
              <a:t>chamado</a:t>
            </a:r>
            <a:r>
              <a:rPr kumimoji="0" lang="en-US" sz="1800" dirty="0" smtClean="0">
                <a:latin typeface="Calibri" pitchFamily="34" charset="0"/>
              </a:rPr>
              <a:t> de </a:t>
            </a:r>
            <a:r>
              <a:rPr kumimoji="0" lang="en-US" sz="1800" dirty="0" err="1" smtClean="0">
                <a:latin typeface="Calibri" pitchFamily="34" charset="0"/>
              </a:rPr>
              <a:t>amplificador</a:t>
            </a:r>
            <a:r>
              <a:rPr kumimoji="0" lang="en-US" sz="1800" dirty="0" smtClean="0">
                <a:latin typeface="Calibri" pitchFamily="34" charset="0"/>
              </a:rPr>
              <a:t> </a:t>
            </a:r>
            <a:r>
              <a:rPr kumimoji="0" lang="en-US" sz="1800" dirty="0">
                <a:latin typeface="Calibri" pitchFamily="34" charset="0"/>
              </a:rPr>
              <a:t>de </a:t>
            </a:r>
            <a:r>
              <a:rPr kumimoji="0" lang="en-US" sz="1800" dirty="0" err="1">
                <a:latin typeface="Calibri" pitchFamily="34" charset="0"/>
              </a:rPr>
              <a:t>potência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35025" y="682625"/>
            <a:ext cx="7233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latin typeface="Calibri" pitchFamily="34" charset="0"/>
              </a:rPr>
              <a:t>Este </a:t>
            </a:r>
            <a:r>
              <a:rPr kumimoji="0" lang="en-US" sz="1800" dirty="0" err="1">
                <a:latin typeface="Calibri" pitchFamily="34" charset="0"/>
              </a:rPr>
              <a:t>amplificador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classe</a:t>
            </a:r>
            <a:r>
              <a:rPr kumimoji="0" lang="en-US" sz="1800" dirty="0">
                <a:latin typeface="Calibri" pitchFamily="34" charset="0"/>
              </a:rPr>
              <a:t> A </a:t>
            </a:r>
            <a:r>
              <a:rPr kumimoji="0" lang="en-US" sz="1800" dirty="0" err="1">
                <a:latin typeface="Calibri" pitchFamily="34" charset="0"/>
              </a:rPr>
              <a:t>possui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uma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grande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corrente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coletora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quiescente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137025" y="5210175"/>
            <a:ext cx="565150" cy="565150"/>
            <a:chOff x="2606" y="3282"/>
            <a:chExt cx="356" cy="356"/>
          </a:xfrm>
        </p:grpSpPr>
        <p:sp>
          <p:nvSpPr>
            <p:cNvPr id="8272" name="Line 5"/>
            <p:cNvSpPr>
              <a:spLocks noChangeShapeType="1"/>
            </p:cNvSpPr>
            <p:nvPr/>
          </p:nvSpPr>
          <p:spPr bwMode="auto">
            <a:xfrm>
              <a:off x="2606" y="3282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73" name="AutoShape 6"/>
            <p:cNvSpPr>
              <a:spLocks noChangeArrowheads="1"/>
            </p:cNvSpPr>
            <p:nvPr/>
          </p:nvSpPr>
          <p:spPr bwMode="auto">
            <a:xfrm rot="5480873" flipH="1" flipV="1">
              <a:off x="2611" y="3287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8197" name="Line 7"/>
          <p:cNvSpPr>
            <a:spLocks noChangeShapeType="1"/>
          </p:cNvSpPr>
          <p:nvPr/>
        </p:nvSpPr>
        <p:spPr bwMode="auto">
          <a:xfrm flipH="1">
            <a:off x="2654300" y="5045075"/>
            <a:ext cx="146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 flipV="1">
            <a:off x="4124325" y="42989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 flipH="1">
            <a:off x="4124325" y="47371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00" name="Oval 10"/>
          <p:cNvSpPr>
            <a:spLocks noChangeArrowheads="1"/>
          </p:cNvSpPr>
          <p:nvPr/>
        </p:nvSpPr>
        <p:spPr bwMode="auto">
          <a:xfrm>
            <a:off x="3771900" y="45720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508500" y="4270375"/>
            <a:ext cx="402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3346450" y="4956175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4546600" y="5241925"/>
            <a:ext cx="385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E</a:t>
            </a:r>
          </a:p>
        </p:txBody>
      </p:sp>
      <p:grpSp>
        <p:nvGrpSpPr>
          <p:cNvPr id="8204" name="Group 14"/>
          <p:cNvGrpSpPr>
            <a:grpSpLocks/>
          </p:cNvGrpSpPr>
          <p:nvPr/>
        </p:nvGrpSpPr>
        <p:grpSpPr bwMode="auto">
          <a:xfrm rot="5400002" flipV="1">
            <a:off x="6499225" y="4019550"/>
            <a:ext cx="482600" cy="615950"/>
            <a:chOff x="4094" y="2532"/>
            <a:chExt cx="305" cy="388"/>
          </a:xfrm>
        </p:grpSpPr>
        <p:sp>
          <p:nvSpPr>
            <p:cNvPr id="8268" name="Line 15"/>
            <p:cNvSpPr>
              <a:spLocks noChangeShapeType="1"/>
            </p:cNvSpPr>
            <p:nvPr/>
          </p:nvSpPr>
          <p:spPr bwMode="auto">
            <a:xfrm>
              <a:off x="409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69" name="Line 16"/>
            <p:cNvSpPr>
              <a:spLocks noChangeShapeType="1"/>
            </p:cNvSpPr>
            <p:nvPr/>
          </p:nvSpPr>
          <p:spPr bwMode="auto">
            <a:xfrm>
              <a:off x="4304" y="2532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70" name="Line 17"/>
            <p:cNvSpPr>
              <a:spLocks noChangeShapeType="1"/>
            </p:cNvSpPr>
            <p:nvPr/>
          </p:nvSpPr>
          <p:spPr bwMode="auto">
            <a:xfrm>
              <a:off x="4399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71" name="Line 18"/>
            <p:cNvSpPr>
              <a:spLocks noChangeShapeType="1"/>
            </p:cNvSpPr>
            <p:nvPr/>
          </p:nvSpPr>
          <p:spPr bwMode="auto">
            <a:xfrm>
              <a:off x="4200" y="2610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8205" name="Group 19"/>
          <p:cNvGrpSpPr>
            <a:grpSpLocks/>
          </p:cNvGrpSpPr>
          <p:nvPr/>
        </p:nvGrpSpPr>
        <p:grpSpPr bwMode="auto">
          <a:xfrm>
            <a:off x="6369050" y="4873625"/>
            <a:ext cx="762000" cy="304800"/>
            <a:chOff x="4012" y="3070"/>
            <a:chExt cx="480" cy="192"/>
          </a:xfrm>
        </p:grpSpPr>
        <p:sp>
          <p:nvSpPr>
            <p:cNvPr id="8265" name="Line 20"/>
            <p:cNvSpPr>
              <a:spLocks noChangeShapeType="1"/>
            </p:cNvSpPr>
            <p:nvPr/>
          </p:nvSpPr>
          <p:spPr bwMode="auto">
            <a:xfrm>
              <a:off x="4012" y="30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66" name="Line 21"/>
            <p:cNvSpPr>
              <a:spLocks noChangeShapeType="1"/>
            </p:cNvSpPr>
            <p:nvPr/>
          </p:nvSpPr>
          <p:spPr bwMode="auto">
            <a:xfrm>
              <a:off x="4108" y="31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67" name="Line 22"/>
            <p:cNvSpPr>
              <a:spLocks noChangeShapeType="1"/>
            </p:cNvSpPr>
            <p:nvPr/>
          </p:nvSpPr>
          <p:spPr bwMode="auto">
            <a:xfrm>
              <a:off x="4204" y="32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8206" name="Line 23"/>
          <p:cNvSpPr>
            <a:spLocks noChangeShapeType="1"/>
          </p:cNvSpPr>
          <p:nvPr/>
        </p:nvSpPr>
        <p:spPr bwMode="auto">
          <a:xfrm flipV="1">
            <a:off x="6734175" y="4568825"/>
            <a:ext cx="0" cy="301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07" name="Line 24"/>
          <p:cNvSpPr>
            <a:spLocks noChangeShapeType="1"/>
          </p:cNvSpPr>
          <p:nvPr/>
        </p:nvSpPr>
        <p:spPr bwMode="auto">
          <a:xfrm flipV="1">
            <a:off x="3333750" y="3111500"/>
            <a:ext cx="3413125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08" name="Line 25"/>
          <p:cNvSpPr>
            <a:spLocks noChangeShapeType="1"/>
          </p:cNvSpPr>
          <p:nvPr/>
        </p:nvSpPr>
        <p:spPr bwMode="auto">
          <a:xfrm>
            <a:off x="6740525" y="3105150"/>
            <a:ext cx="0" cy="968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09" name="Line 26"/>
          <p:cNvSpPr>
            <a:spLocks noChangeShapeType="1"/>
          </p:cNvSpPr>
          <p:nvPr/>
        </p:nvSpPr>
        <p:spPr bwMode="auto">
          <a:xfrm>
            <a:off x="3349625" y="312102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10" name="Line 27"/>
          <p:cNvSpPr>
            <a:spLocks noChangeShapeType="1"/>
          </p:cNvSpPr>
          <p:nvPr/>
        </p:nvSpPr>
        <p:spPr bwMode="auto">
          <a:xfrm flipH="1" flipV="1">
            <a:off x="4660900" y="3127375"/>
            <a:ext cx="0" cy="317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11" name="Text Box 28"/>
          <p:cNvSpPr txBox="1">
            <a:spLocks noChangeArrowheads="1"/>
          </p:cNvSpPr>
          <p:nvPr/>
        </p:nvSpPr>
        <p:spPr bwMode="auto">
          <a:xfrm>
            <a:off x="7061200" y="4041775"/>
            <a:ext cx="1821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CC </a:t>
            </a:r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= 18 V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4556125" y="3451225"/>
            <a:ext cx="247650" cy="654050"/>
            <a:chOff x="2870" y="2174"/>
            <a:chExt cx="156" cy="412"/>
          </a:xfrm>
        </p:grpSpPr>
        <p:sp>
          <p:nvSpPr>
            <p:cNvPr id="8258" name="Line 30"/>
            <p:cNvSpPr>
              <a:spLocks noChangeShapeType="1"/>
            </p:cNvSpPr>
            <p:nvPr/>
          </p:nvSpPr>
          <p:spPr bwMode="auto">
            <a:xfrm flipH="1" flipV="1">
              <a:off x="2874" y="22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59" name="Line 31"/>
            <p:cNvSpPr>
              <a:spLocks noChangeShapeType="1"/>
            </p:cNvSpPr>
            <p:nvPr/>
          </p:nvSpPr>
          <p:spPr bwMode="auto">
            <a:xfrm flipH="1" flipV="1">
              <a:off x="2872" y="234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60" name="Line 32"/>
            <p:cNvSpPr>
              <a:spLocks noChangeShapeType="1"/>
            </p:cNvSpPr>
            <p:nvPr/>
          </p:nvSpPr>
          <p:spPr bwMode="auto">
            <a:xfrm flipH="1" flipV="1">
              <a:off x="2870" y="248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61" name="Line 33"/>
            <p:cNvSpPr>
              <a:spLocks noChangeShapeType="1"/>
            </p:cNvSpPr>
            <p:nvPr/>
          </p:nvSpPr>
          <p:spPr bwMode="auto">
            <a:xfrm flipV="1">
              <a:off x="2870" y="24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62" name="Line 34"/>
            <p:cNvSpPr>
              <a:spLocks noChangeShapeType="1"/>
            </p:cNvSpPr>
            <p:nvPr/>
          </p:nvSpPr>
          <p:spPr bwMode="auto">
            <a:xfrm flipV="1">
              <a:off x="2874" y="22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63" name="Line 35"/>
            <p:cNvSpPr>
              <a:spLocks noChangeShapeType="1"/>
            </p:cNvSpPr>
            <p:nvPr/>
          </p:nvSpPr>
          <p:spPr bwMode="auto">
            <a:xfrm flipV="1">
              <a:off x="2876" y="21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64" name="Line 36"/>
            <p:cNvSpPr>
              <a:spLocks noChangeShapeType="1"/>
            </p:cNvSpPr>
            <p:nvPr/>
          </p:nvSpPr>
          <p:spPr bwMode="auto">
            <a:xfrm flipV="1">
              <a:off x="2948" y="255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8213" name="Line 37"/>
          <p:cNvSpPr>
            <a:spLocks noChangeShapeType="1"/>
          </p:cNvSpPr>
          <p:nvPr/>
        </p:nvSpPr>
        <p:spPr bwMode="auto">
          <a:xfrm>
            <a:off x="4679950" y="41021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14" name="Text Box 38"/>
          <p:cNvSpPr txBox="1">
            <a:spLocks noChangeArrowheads="1"/>
          </p:cNvSpPr>
          <p:nvPr/>
        </p:nvSpPr>
        <p:spPr bwMode="auto">
          <a:xfrm>
            <a:off x="4756150" y="3495675"/>
            <a:ext cx="18036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 = 12 W</a:t>
            </a:r>
          </a:p>
        </p:txBody>
      </p:sp>
      <p:grpSp>
        <p:nvGrpSpPr>
          <p:cNvPr id="8215" name="Group 39"/>
          <p:cNvGrpSpPr>
            <a:grpSpLocks/>
          </p:cNvGrpSpPr>
          <p:nvPr/>
        </p:nvGrpSpPr>
        <p:grpSpPr bwMode="auto">
          <a:xfrm>
            <a:off x="3244850" y="3489325"/>
            <a:ext cx="247650" cy="654050"/>
            <a:chOff x="2044" y="2198"/>
            <a:chExt cx="156" cy="412"/>
          </a:xfrm>
        </p:grpSpPr>
        <p:sp>
          <p:nvSpPr>
            <p:cNvPr id="8251" name="Line 40"/>
            <p:cNvSpPr>
              <a:spLocks noChangeShapeType="1"/>
            </p:cNvSpPr>
            <p:nvPr/>
          </p:nvSpPr>
          <p:spPr bwMode="auto">
            <a:xfrm flipH="1" flipV="1">
              <a:off x="2048" y="22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52" name="Line 41"/>
            <p:cNvSpPr>
              <a:spLocks noChangeShapeType="1"/>
            </p:cNvSpPr>
            <p:nvPr/>
          </p:nvSpPr>
          <p:spPr bwMode="auto">
            <a:xfrm flipH="1" flipV="1">
              <a:off x="2046" y="23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53" name="Line 42"/>
            <p:cNvSpPr>
              <a:spLocks noChangeShapeType="1"/>
            </p:cNvSpPr>
            <p:nvPr/>
          </p:nvSpPr>
          <p:spPr bwMode="auto">
            <a:xfrm flipH="1" flipV="1">
              <a:off x="2044" y="250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54" name="Line 43"/>
            <p:cNvSpPr>
              <a:spLocks noChangeShapeType="1"/>
            </p:cNvSpPr>
            <p:nvPr/>
          </p:nvSpPr>
          <p:spPr bwMode="auto">
            <a:xfrm flipV="1">
              <a:off x="2044" y="24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55" name="Line 44"/>
            <p:cNvSpPr>
              <a:spLocks noChangeShapeType="1"/>
            </p:cNvSpPr>
            <p:nvPr/>
          </p:nvSpPr>
          <p:spPr bwMode="auto">
            <a:xfrm flipV="1">
              <a:off x="2048" y="230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56" name="Line 45"/>
            <p:cNvSpPr>
              <a:spLocks noChangeShapeType="1"/>
            </p:cNvSpPr>
            <p:nvPr/>
          </p:nvSpPr>
          <p:spPr bwMode="auto">
            <a:xfrm flipV="1">
              <a:off x="2050" y="219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57" name="Line 46"/>
            <p:cNvSpPr>
              <a:spLocks noChangeShapeType="1"/>
            </p:cNvSpPr>
            <p:nvPr/>
          </p:nvSpPr>
          <p:spPr bwMode="auto">
            <a:xfrm flipV="1">
              <a:off x="2122" y="258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8216" name="Line 47"/>
          <p:cNvSpPr>
            <a:spLocks noChangeShapeType="1"/>
          </p:cNvSpPr>
          <p:nvPr/>
        </p:nvSpPr>
        <p:spPr bwMode="auto">
          <a:xfrm flipH="1">
            <a:off x="3365500" y="4152900"/>
            <a:ext cx="0" cy="885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17" name="Text Box 48"/>
          <p:cNvSpPr txBox="1">
            <a:spLocks noChangeArrowheads="1"/>
          </p:cNvSpPr>
          <p:nvPr/>
        </p:nvSpPr>
        <p:spPr bwMode="auto">
          <a:xfrm>
            <a:off x="1073150" y="3492500"/>
            <a:ext cx="21146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B </a:t>
            </a:r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= 1,2 kW</a:t>
            </a:r>
          </a:p>
        </p:txBody>
      </p:sp>
      <p:sp>
        <p:nvSpPr>
          <p:cNvPr id="8218" name="Line 49"/>
          <p:cNvSpPr>
            <a:spLocks noChangeShapeType="1"/>
          </p:cNvSpPr>
          <p:nvPr/>
        </p:nvSpPr>
        <p:spPr bwMode="auto">
          <a:xfrm>
            <a:off x="2628900" y="4791075"/>
            <a:ext cx="0" cy="48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19" name="Freeform 50"/>
          <p:cNvSpPr>
            <a:spLocks noChangeArrowheads="1"/>
          </p:cNvSpPr>
          <p:nvPr/>
        </p:nvSpPr>
        <p:spPr bwMode="auto">
          <a:xfrm>
            <a:off x="2454275" y="4791075"/>
            <a:ext cx="85725" cy="466725"/>
          </a:xfrm>
          <a:custGeom>
            <a:avLst/>
            <a:gdLst>
              <a:gd name="T0" fmla="*/ 0 w 97"/>
              <a:gd name="T1" fmla="*/ 0 h 455"/>
              <a:gd name="T2" fmla="*/ 2147483647 w 97"/>
              <a:gd name="T3" fmla="*/ 2147483647 h 455"/>
              <a:gd name="T4" fmla="*/ 2147483647 w 97"/>
              <a:gd name="T5" fmla="*/ 2147483647 h 455"/>
              <a:gd name="T6" fmla="*/ 2147483647 w 97"/>
              <a:gd name="T7" fmla="*/ 2147483647 h 45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455"/>
              <a:gd name="T14" fmla="*/ 97 w 97"/>
              <a:gd name="T15" fmla="*/ 455 h 4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455">
                <a:moveTo>
                  <a:pt x="0" y="0"/>
                </a:moveTo>
                <a:cubicBezTo>
                  <a:pt x="14" y="21"/>
                  <a:pt x="69" y="79"/>
                  <a:pt x="83" y="134"/>
                </a:cubicBezTo>
                <a:cubicBezTo>
                  <a:pt x="97" y="189"/>
                  <a:pt x="95" y="278"/>
                  <a:pt x="83" y="331"/>
                </a:cubicBezTo>
                <a:cubicBezTo>
                  <a:pt x="71" y="384"/>
                  <a:pt x="26" y="429"/>
                  <a:pt x="11" y="45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20" name="Line 51"/>
          <p:cNvSpPr>
            <a:spLocks noChangeShapeType="1"/>
          </p:cNvSpPr>
          <p:nvPr/>
        </p:nvSpPr>
        <p:spPr bwMode="auto">
          <a:xfrm flipH="1">
            <a:off x="1755775" y="5041900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21" name="Text Box 52"/>
          <p:cNvSpPr txBox="1">
            <a:spLocks noChangeArrowheads="1"/>
          </p:cNvSpPr>
          <p:nvPr/>
        </p:nvSpPr>
        <p:spPr bwMode="auto">
          <a:xfrm>
            <a:off x="2276475" y="5181600"/>
            <a:ext cx="546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C</a:t>
            </a:r>
            <a:endParaRPr kumimoji="0" 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8222" name="Group 53"/>
          <p:cNvGrpSpPr>
            <a:grpSpLocks/>
          </p:cNvGrpSpPr>
          <p:nvPr/>
        </p:nvGrpSpPr>
        <p:grpSpPr bwMode="auto">
          <a:xfrm>
            <a:off x="1374775" y="6010275"/>
            <a:ext cx="762000" cy="304800"/>
            <a:chOff x="866" y="3786"/>
            <a:chExt cx="480" cy="192"/>
          </a:xfrm>
        </p:grpSpPr>
        <p:sp>
          <p:nvSpPr>
            <p:cNvPr id="8248" name="Line 54"/>
            <p:cNvSpPr>
              <a:spLocks noChangeShapeType="1"/>
            </p:cNvSpPr>
            <p:nvPr/>
          </p:nvSpPr>
          <p:spPr bwMode="auto">
            <a:xfrm>
              <a:off x="866" y="378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49" name="Line 55"/>
            <p:cNvSpPr>
              <a:spLocks noChangeShapeType="1"/>
            </p:cNvSpPr>
            <p:nvPr/>
          </p:nvSpPr>
          <p:spPr bwMode="auto">
            <a:xfrm>
              <a:off x="962" y="388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50" name="Line 56"/>
            <p:cNvSpPr>
              <a:spLocks noChangeShapeType="1"/>
            </p:cNvSpPr>
            <p:nvPr/>
          </p:nvSpPr>
          <p:spPr bwMode="auto">
            <a:xfrm>
              <a:off x="1058" y="397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8223" name="Group 57"/>
          <p:cNvGrpSpPr>
            <a:grpSpLocks/>
          </p:cNvGrpSpPr>
          <p:nvPr/>
        </p:nvGrpSpPr>
        <p:grpSpPr bwMode="auto">
          <a:xfrm>
            <a:off x="1508125" y="5283200"/>
            <a:ext cx="508000" cy="508000"/>
            <a:chOff x="950" y="3328"/>
            <a:chExt cx="320" cy="320"/>
          </a:xfrm>
        </p:grpSpPr>
        <p:sp>
          <p:nvSpPr>
            <p:cNvPr id="8244" name="Oval 58"/>
            <p:cNvSpPr>
              <a:spLocks noChangeArrowheads="1"/>
            </p:cNvSpPr>
            <p:nvPr/>
          </p:nvSpPr>
          <p:spPr bwMode="auto">
            <a:xfrm>
              <a:off x="950" y="3328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8245" name="Group 59"/>
            <p:cNvGrpSpPr>
              <a:grpSpLocks/>
            </p:cNvGrpSpPr>
            <p:nvPr/>
          </p:nvGrpSpPr>
          <p:grpSpPr bwMode="auto">
            <a:xfrm>
              <a:off x="1020" y="3418"/>
              <a:ext cx="186" cy="150"/>
              <a:chOff x="1020" y="3418"/>
              <a:chExt cx="186" cy="150"/>
            </a:xfrm>
          </p:grpSpPr>
          <p:sp>
            <p:nvSpPr>
              <p:cNvPr id="8246" name="Freeform 60"/>
              <p:cNvSpPr>
                <a:spLocks noChangeArrowheads="1"/>
              </p:cNvSpPr>
              <p:nvPr/>
            </p:nvSpPr>
            <p:spPr bwMode="auto">
              <a:xfrm>
                <a:off x="1020" y="3418"/>
                <a:ext cx="92" cy="7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8247" name="Freeform 61"/>
              <p:cNvSpPr>
                <a:spLocks noChangeArrowheads="1"/>
              </p:cNvSpPr>
              <p:nvPr/>
            </p:nvSpPr>
            <p:spPr bwMode="auto">
              <a:xfrm flipV="1">
                <a:off x="1113" y="3492"/>
                <a:ext cx="92" cy="7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8224" name="Line 62"/>
          <p:cNvSpPr>
            <a:spLocks noChangeShapeType="1"/>
          </p:cNvSpPr>
          <p:nvPr/>
        </p:nvSpPr>
        <p:spPr bwMode="auto">
          <a:xfrm flipH="1">
            <a:off x="1755775" y="50228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25" name="Line 63"/>
          <p:cNvSpPr>
            <a:spLocks noChangeShapeType="1"/>
          </p:cNvSpPr>
          <p:nvPr/>
        </p:nvSpPr>
        <p:spPr bwMode="auto">
          <a:xfrm flipH="1">
            <a:off x="1762125" y="5800725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8226" name="Group 64"/>
          <p:cNvGrpSpPr>
            <a:grpSpLocks/>
          </p:cNvGrpSpPr>
          <p:nvPr/>
        </p:nvGrpSpPr>
        <p:grpSpPr bwMode="auto">
          <a:xfrm>
            <a:off x="4292600" y="6013450"/>
            <a:ext cx="762000" cy="304800"/>
            <a:chOff x="2704" y="3788"/>
            <a:chExt cx="480" cy="192"/>
          </a:xfrm>
        </p:grpSpPr>
        <p:sp>
          <p:nvSpPr>
            <p:cNvPr id="8241" name="Line 65"/>
            <p:cNvSpPr>
              <a:spLocks noChangeShapeType="1"/>
            </p:cNvSpPr>
            <p:nvPr/>
          </p:nvSpPr>
          <p:spPr bwMode="auto">
            <a:xfrm>
              <a:off x="2704" y="37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42" name="Line 66"/>
            <p:cNvSpPr>
              <a:spLocks noChangeShapeType="1"/>
            </p:cNvSpPr>
            <p:nvPr/>
          </p:nvSpPr>
          <p:spPr bwMode="auto">
            <a:xfrm>
              <a:off x="2800" y="38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243" name="Line 67"/>
            <p:cNvSpPr>
              <a:spLocks noChangeShapeType="1"/>
            </p:cNvSpPr>
            <p:nvPr/>
          </p:nvSpPr>
          <p:spPr bwMode="auto">
            <a:xfrm>
              <a:off x="2896" y="39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8227" name="Line 68"/>
          <p:cNvSpPr>
            <a:spLocks noChangeShapeType="1"/>
          </p:cNvSpPr>
          <p:nvPr/>
        </p:nvSpPr>
        <p:spPr bwMode="auto">
          <a:xfrm>
            <a:off x="4683125" y="5765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28" name="Text Box 69"/>
          <p:cNvSpPr txBox="1">
            <a:spLocks noChangeArrowheads="1"/>
          </p:cNvSpPr>
          <p:nvPr/>
        </p:nvSpPr>
        <p:spPr bwMode="auto">
          <a:xfrm>
            <a:off x="4721225" y="4676775"/>
            <a:ext cx="13051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b = 60 </a:t>
            </a:r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403475" y="1158875"/>
            <a:ext cx="4422775" cy="1031875"/>
            <a:chOff x="1772" y="736"/>
            <a:chExt cx="2786" cy="650"/>
          </a:xfrm>
        </p:grpSpPr>
        <p:sp>
          <p:nvSpPr>
            <p:cNvPr id="8231" name="Text Box 71"/>
            <p:cNvSpPr txBox="1">
              <a:spLocks noChangeArrowheads="1"/>
            </p:cNvSpPr>
            <p:nvPr/>
          </p:nvSpPr>
          <p:spPr bwMode="auto">
            <a:xfrm>
              <a:off x="1772" y="876"/>
              <a:ext cx="4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 dirty="0">
                  <a:latin typeface="Calibri" pitchFamily="34" charset="0"/>
                </a:rPr>
                <a:t>I</a:t>
              </a:r>
              <a:r>
                <a:rPr kumimoji="0" lang="en-US" sz="2800" b="1" baseline="-25000" dirty="0">
                  <a:latin typeface="Calibri" pitchFamily="34" charset="0"/>
                </a:rPr>
                <a:t>B</a:t>
              </a:r>
              <a:r>
                <a:rPr kumimoji="0" lang="en-US" sz="2800" b="1" dirty="0">
                  <a:latin typeface="Calibri" pitchFamily="34" charset="0"/>
                </a:rPr>
                <a:t> =</a:t>
              </a:r>
            </a:p>
          </p:txBody>
        </p:sp>
        <p:sp>
          <p:nvSpPr>
            <p:cNvPr id="8232" name="Text Box 72"/>
            <p:cNvSpPr txBox="1">
              <a:spLocks noChangeArrowheads="1"/>
            </p:cNvSpPr>
            <p:nvPr/>
          </p:nvSpPr>
          <p:spPr bwMode="auto">
            <a:xfrm>
              <a:off x="2230" y="736"/>
              <a:ext cx="4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 dirty="0">
                  <a:latin typeface="Calibri" pitchFamily="34" charset="0"/>
                </a:rPr>
                <a:t>V</a:t>
              </a:r>
              <a:r>
                <a:rPr kumimoji="0" lang="en-US" sz="2800" b="1" baseline="-25000" dirty="0">
                  <a:latin typeface="Calibri" pitchFamily="34" charset="0"/>
                </a:rPr>
                <a:t>CC</a:t>
              </a:r>
              <a:endParaRPr kumimoji="0" lang="en-US" sz="2800" b="1" dirty="0">
                <a:latin typeface="Calibri" pitchFamily="34" charset="0"/>
              </a:endParaRPr>
            </a:p>
          </p:txBody>
        </p:sp>
        <p:sp>
          <p:nvSpPr>
            <p:cNvPr id="8233" name="Text Box 73"/>
            <p:cNvSpPr txBox="1">
              <a:spLocks noChangeArrowheads="1"/>
            </p:cNvSpPr>
            <p:nvPr/>
          </p:nvSpPr>
          <p:spPr bwMode="auto">
            <a:xfrm>
              <a:off x="2292" y="1056"/>
              <a:ext cx="3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latin typeface="Calibri" pitchFamily="34" charset="0"/>
                </a:rPr>
                <a:t>R</a:t>
              </a:r>
              <a:r>
                <a:rPr kumimoji="0" lang="en-US" sz="2800" b="1" baseline="-25000">
                  <a:latin typeface="Calibri" pitchFamily="34" charset="0"/>
                </a:rPr>
                <a:t>B</a:t>
              </a:r>
              <a:endParaRPr kumimoji="0" lang="en-US" sz="2800" b="1">
                <a:latin typeface="Calibri" pitchFamily="34" charset="0"/>
              </a:endParaRPr>
            </a:p>
          </p:txBody>
        </p:sp>
        <p:sp>
          <p:nvSpPr>
            <p:cNvPr id="8234" name="Line 74"/>
            <p:cNvSpPr>
              <a:spLocks noChangeShapeType="1"/>
            </p:cNvSpPr>
            <p:nvPr/>
          </p:nvSpPr>
          <p:spPr bwMode="auto">
            <a:xfrm>
              <a:off x="2298" y="1074"/>
              <a:ext cx="3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8235" name="Group 75"/>
            <p:cNvGrpSpPr>
              <a:grpSpLocks/>
            </p:cNvGrpSpPr>
            <p:nvPr/>
          </p:nvGrpSpPr>
          <p:grpSpPr bwMode="auto">
            <a:xfrm>
              <a:off x="2710" y="738"/>
              <a:ext cx="993" cy="648"/>
              <a:chOff x="2710" y="738"/>
              <a:chExt cx="993" cy="648"/>
            </a:xfrm>
          </p:grpSpPr>
          <p:sp>
            <p:nvSpPr>
              <p:cNvPr id="8237" name="Text Box 76"/>
              <p:cNvSpPr txBox="1">
                <a:spLocks noChangeArrowheads="1"/>
              </p:cNvSpPr>
              <p:nvPr/>
            </p:nvSpPr>
            <p:spPr bwMode="auto">
              <a:xfrm>
                <a:off x="3050" y="738"/>
                <a:ext cx="5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>
                    <a:latin typeface="Calibri" pitchFamily="34" charset="0"/>
                  </a:rPr>
                  <a:t>18 V</a:t>
                </a:r>
              </a:p>
            </p:txBody>
          </p:sp>
          <p:sp>
            <p:nvSpPr>
              <p:cNvPr id="8238" name="Text Box 77"/>
              <p:cNvSpPr txBox="1">
                <a:spLocks noChangeArrowheads="1"/>
              </p:cNvSpPr>
              <p:nvPr/>
            </p:nvSpPr>
            <p:spPr bwMode="auto">
              <a:xfrm>
                <a:off x="2932" y="1056"/>
                <a:ext cx="77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>
                    <a:latin typeface="Calibri" pitchFamily="34" charset="0"/>
                  </a:rPr>
                  <a:t>1,2 kW</a:t>
                </a:r>
              </a:p>
            </p:txBody>
          </p:sp>
          <p:sp>
            <p:nvSpPr>
              <p:cNvPr id="8239" name="Line 78"/>
              <p:cNvSpPr>
                <a:spLocks noChangeShapeType="1"/>
              </p:cNvSpPr>
              <p:nvPr/>
            </p:nvSpPr>
            <p:spPr bwMode="auto">
              <a:xfrm>
                <a:off x="3008" y="1078"/>
                <a:ext cx="61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8240" name="Text Box 79"/>
              <p:cNvSpPr txBox="1">
                <a:spLocks noChangeArrowheads="1"/>
              </p:cNvSpPr>
              <p:nvPr/>
            </p:nvSpPr>
            <p:spPr bwMode="auto">
              <a:xfrm>
                <a:off x="2710" y="890"/>
                <a:ext cx="22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>
                    <a:latin typeface="Calibri" pitchFamily="34" charset="0"/>
                  </a:rPr>
                  <a:t>=</a:t>
                </a:r>
              </a:p>
            </p:txBody>
          </p:sp>
        </p:grpSp>
        <p:sp>
          <p:nvSpPr>
            <p:cNvPr id="8236" name="Text Box 80"/>
            <p:cNvSpPr txBox="1">
              <a:spLocks noChangeArrowheads="1"/>
            </p:cNvSpPr>
            <p:nvPr/>
          </p:nvSpPr>
          <p:spPr bwMode="auto">
            <a:xfrm>
              <a:off x="3674" y="904"/>
              <a:ext cx="8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latin typeface="Calibri" pitchFamily="34" charset="0"/>
                </a:rPr>
                <a:t>= 15 mA</a:t>
              </a:r>
            </a:p>
          </p:txBody>
        </p:sp>
      </p:grp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2368550" y="2368550"/>
            <a:ext cx="45977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latin typeface="Calibri" pitchFamily="34" charset="0"/>
              </a:rPr>
              <a:t>I</a:t>
            </a:r>
            <a:r>
              <a:rPr kumimoji="0" lang="en-US" sz="2800" b="1" baseline="-25000" dirty="0">
                <a:latin typeface="Calibri" pitchFamily="34" charset="0"/>
              </a:rPr>
              <a:t>C</a:t>
            </a:r>
            <a:r>
              <a:rPr kumimoji="0" lang="en-US" sz="2800" b="1" dirty="0">
                <a:latin typeface="Calibri" pitchFamily="34" charset="0"/>
              </a:rPr>
              <a:t> = b x I</a:t>
            </a:r>
            <a:r>
              <a:rPr kumimoji="0" lang="en-US" sz="2800" b="1" baseline="-25000" dirty="0">
                <a:latin typeface="Calibri" pitchFamily="34" charset="0"/>
              </a:rPr>
              <a:t>B</a:t>
            </a:r>
            <a:r>
              <a:rPr kumimoji="0" lang="en-US" sz="2800" b="1" dirty="0">
                <a:latin typeface="Calibri" pitchFamily="34" charset="0"/>
              </a:rPr>
              <a:t> = 60 x 15 </a:t>
            </a:r>
            <a:r>
              <a:rPr kumimoji="0" lang="en-US" sz="2800" b="1" dirty="0" err="1">
                <a:latin typeface="Calibri" pitchFamily="34" charset="0"/>
              </a:rPr>
              <a:t>mA</a:t>
            </a:r>
            <a:r>
              <a:rPr kumimoji="0" lang="en-US" sz="2800" b="1" dirty="0">
                <a:latin typeface="Calibri" pitchFamily="34" charset="0"/>
              </a:rPr>
              <a:t> = 0,9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308225" y="48514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03525" y="48514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311525" y="48514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819525" y="48387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356100" y="485457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784725" y="485140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330825" y="485140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826125" y="485140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14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330950" y="483870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842125" y="485140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18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895475" y="4175125"/>
            <a:ext cx="639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0,2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901825" y="3730625"/>
            <a:ext cx="639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0,4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901825" y="3321050"/>
            <a:ext cx="639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0,6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901825" y="2895600"/>
            <a:ext cx="639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0,8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895475" y="2447925"/>
            <a:ext cx="639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1,0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1892300" y="2019300"/>
            <a:ext cx="639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1,2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892300" y="1565275"/>
            <a:ext cx="639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1,4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867150" y="5172075"/>
            <a:ext cx="1985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CE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volts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44500" y="2892425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C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A</a:t>
            </a:r>
          </a:p>
        </p:txBody>
      </p:sp>
      <p:grpSp>
        <p:nvGrpSpPr>
          <p:cNvPr id="9237" name="Group 21"/>
          <p:cNvGrpSpPr>
            <a:grpSpLocks/>
          </p:cNvGrpSpPr>
          <p:nvPr/>
        </p:nvGrpSpPr>
        <p:grpSpPr bwMode="auto">
          <a:xfrm>
            <a:off x="2492375" y="3863975"/>
            <a:ext cx="5999163" cy="1012825"/>
            <a:chOff x="1570" y="2434"/>
            <a:chExt cx="3779" cy="638"/>
          </a:xfrm>
        </p:grpSpPr>
        <p:sp>
          <p:nvSpPr>
            <p:cNvPr id="9297" name="Freeform 22"/>
            <p:cNvSpPr>
              <a:spLocks noChangeArrowheads="1"/>
            </p:cNvSpPr>
            <p:nvPr/>
          </p:nvSpPr>
          <p:spPr bwMode="auto">
            <a:xfrm>
              <a:off x="1570" y="2606"/>
              <a:ext cx="3208" cy="466"/>
            </a:xfrm>
            <a:custGeom>
              <a:avLst/>
              <a:gdLst>
                <a:gd name="T0" fmla="*/ 5 w 3208"/>
                <a:gd name="T1" fmla="*/ 463 h 467"/>
                <a:gd name="T2" fmla="*/ 27 w 3208"/>
                <a:gd name="T3" fmla="*/ 364 h 467"/>
                <a:gd name="T4" fmla="*/ 167 w 3208"/>
                <a:gd name="T5" fmla="*/ 83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98" name="Text Box 23"/>
            <p:cNvSpPr txBox="1">
              <a:spLocks noChangeArrowheads="1"/>
            </p:cNvSpPr>
            <p:nvPr/>
          </p:nvSpPr>
          <p:spPr bwMode="auto">
            <a:xfrm>
              <a:off x="4754" y="2434"/>
              <a:ext cx="5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5 mA</a:t>
              </a:r>
            </a:p>
          </p:txBody>
        </p:sp>
      </p:grpSp>
      <p:grpSp>
        <p:nvGrpSpPr>
          <p:cNvPr id="9238" name="Group 24"/>
          <p:cNvGrpSpPr>
            <a:grpSpLocks/>
          </p:cNvGrpSpPr>
          <p:nvPr/>
        </p:nvGrpSpPr>
        <p:grpSpPr bwMode="auto">
          <a:xfrm>
            <a:off x="2479675" y="4603750"/>
            <a:ext cx="6015038" cy="523875"/>
            <a:chOff x="1562" y="2900"/>
            <a:chExt cx="3789" cy="330"/>
          </a:xfrm>
        </p:grpSpPr>
        <p:sp>
          <p:nvSpPr>
            <p:cNvPr id="9295" name="Line 25"/>
            <p:cNvSpPr>
              <a:spLocks noChangeShapeType="1"/>
            </p:cNvSpPr>
            <p:nvPr/>
          </p:nvSpPr>
          <p:spPr bwMode="auto">
            <a:xfrm>
              <a:off x="1562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96" name="Text Box 26"/>
            <p:cNvSpPr txBox="1">
              <a:spLocks noChangeArrowheads="1"/>
            </p:cNvSpPr>
            <p:nvPr/>
          </p:nvSpPr>
          <p:spPr bwMode="auto">
            <a:xfrm>
              <a:off x="4756" y="2900"/>
              <a:ext cx="5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0 mA</a:t>
              </a:r>
            </a:p>
          </p:txBody>
        </p:sp>
      </p:grpSp>
      <p:grpSp>
        <p:nvGrpSpPr>
          <p:cNvPr id="9239" name="Group 27"/>
          <p:cNvGrpSpPr>
            <a:grpSpLocks/>
          </p:cNvGrpSpPr>
          <p:nvPr/>
        </p:nvGrpSpPr>
        <p:grpSpPr bwMode="auto">
          <a:xfrm>
            <a:off x="2479675" y="1409700"/>
            <a:ext cx="6194425" cy="3403600"/>
            <a:chOff x="1562" y="888"/>
            <a:chExt cx="3902" cy="2144"/>
          </a:xfrm>
        </p:grpSpPr>
        <p:sp>
          <p:nvSpPr>
            <p:cNvPr id="9293" name="Freeform 28"/>
            <p:cNvSpPr>
              <a:spLocks noChangeArrowheads="1"/>
            </p:cNvSpPr>
            <p:nvPr/>
          </p:nvSpPr>
          <p:spPr bwMode="auto">
            <a:xfrm>
              <a:off x="1562" y="106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3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94" name="Text Box 29"/>
            <p:cNvSpPr txBox="1">
              <a:spLocks noChangeArrowheads="1"/>
            </p:cNvSpPr>
            <p:nvPr/>
          </p:nvSpPr>
          <p:spPr bwMode="auto">
            <a:xfrm>
              <a:off x="4754" y="888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25 mA</a:t>
              </a:r>
            </a:p>
          </p:txBody>
        </p:sp>
      </p:grpSp>
      <p:sp>
        <p:nvSpPr>
          <p:cNvPr id="9240" name="Line 30"/>
          <p:cNvSpPr>
            <a:spLocks noChangeShapeType="1"/>
          </p:cNvSpPr>
          <p:nvPr/>
        </p:nvSpPr>
        <p:spPr bwMode="auto">
          <a:xfrm>
            <a:off x="2460625" y="14065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41" name="Line 31"/>
          <p:cNvSpPr>
            <a:spLocks noChangeShapeType="1"/>
          </p:cNvSpPr>
          <p:nvPr/>
        </p:nvSpPr>
        <p:spPr bwMode="auto">
          <a:xfrm>
            <a:off x="2463800" y="14097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42" name="Line 32"/>
          <p:cNvSpPr>
            <a:spLocks noChangeShapeType="1"/>
          </p:cNvSpPr>
          <p:nvPr/>
        </p:nvSpPr>
        <p:spPr bwMode="auto">
          <a:xfrm>
            <a:off x="2466975" y="18415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43" name="Line 33"/>
          <p:cNvSpPr>
            <a:spLocks noChangeShapeType="1"/>
          </p:cNvSpPr>
          <p:nvPr/>
        </p:nvSpPr>
        <p:spPr bwMode="auto">
          <a:xfrm>
            <a:off x="2466975" y="22764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44" name="Line 34"/>
          <p:cNvSpPr>
            <a:spLocks noChangeShapeType="1"/>
          </p:cNvSpPr>
          <p:nvPr/>
        </p:nvSpPr>
        <p:spPr bwMode="auto">
          <a:xfrm>
            <a:off x="2466975" y="27114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45" name="Line 35"/>
          <p:cNvSpPr>
            <a:spLocks noChangeShapeType="1"/>
          </p:cNvSpPr>
          <p:nvPr/>
        </p:nvSpPr>
        <p:spPr bwMode="auto">
          <a:xfrm>
            <a:off x="2466975" y="31432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46" name="Line 36"/>
          <p:cNvSpPr>
            <a:spLocks noChangeShapeType="1"/>
          </p:cNvSpPr>
          <p:nvPr/>
        </p:nvSpPr>
        <p:spPr bwMode="auto">
          <a:xfrm>
            <a:off x="2466975" y="357822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47" name="Line 37"/>
          <p:cNvSpPr>
            <a:spLocks noChangeShapeType="1"/>
          </p:cNvSpPr>
          <p:nvPr/>
        </p:nvSpPr>
        <p:spPr bwMode="auto">
          <a:xfrm>
            <a:off x="2466975" y="40132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48" name="Line 38"/>
          <p:cNvSpPr>
            <a:spLocks noChangeShapeType="1"/>
          </p:cNvSpPr>
          <p:nvPr/>
        </p:nvSpPr>
        <p:spPr bwMode="auto">
          <a:xfrm>
            <a:off x="2466975" y="44481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49" name="Line 39"/>
          <p:cNvSpPr>
            <a:spLocks noChangeShapeType="1"/>
          </p:cNvSpPr>
          <p:nvPr/>
        </p:nvSpPr>
        <p:spPr bwMode="auto">
          <a:xfrm>
            <a:off x="2466975" y="48831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0" name="Line 40"/>
          <p:cNvSpPr>
            <a:spLocks noChangeShapeType="1"/>
          </p:cNvSpPr>
          <p:nvPr/>
        </p:nvSpPr>
        <p:spPr bwMode="auto">
          <a:xfrm>
            <a:off x="2971800" y="142240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1" name="Line 41"/>
          <p:cNvSpPr>
            <a:spLocks noChangeShapeType="1"/>
          </p:cNvSpPr>
          <p:nvPr/>
        </p:nvSpPr>
        <p:spPr bwMode="auto">
          <a:xfrm>
            <a:off x="3489325" y="14128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2" name="Line 42"/>
          <p:cNvSpPr>
            <a:spLocks noChangeShapeType="1"/>
          </p:cNvSpPr>
          <p:nvPr/>
        </p:nvSpPr>
        <p:spPr bwMode="auto">
          <a:xfrm>
            <a:off x="4006850" y="14192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3" name="Line 43"/>
          <p:cNvSpPr>
            <a:spLocks noChangeShapeType="1"/>
          </p:cNvSpPr>
          <p:nvPr/>
        </p:nvSpPr>
        <p:spPr bwMode="auto">
          <a:xfrm>
            <a:off x="4527550" y="1416050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4" name="Line 44"/>
          <p:cNvSpPr>
            <a:spLocks noChangeShapeType="1"/>
          </p:cNvSpPr>
          <p:nvPr/>
        </p:nvSpPr>
        <p:spPr bwMode="auto">
          <a:xfrm>
            <a:off x="5057775" y="14128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5" name="Line 45"/>
          <p:cNvSpPr>
            <a:spLocks noChangeShapeType="1"/>
          </p:cNvSpPr>
          <p:nvPr/>
        </p:nvSpPr>
        <p:spPr bwMode="auto">
          <a:xfrm>
            <a:off x="5565775" y="1412875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6" name="Line 46"/>
          <p:cNvSpPr>
            <a:spLocks noChangeShapeType="1"/>
          </p:cNvSpPr>
          <p:nvPr/>
        </p:nvSpPr>
        <p:spPr bwMode="auto">
          <a:xfrm>
            <a:off x="6092825" y="1416050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7" name="Line 47"/>
          <p:cNvSpPr>
            <a:spLocks noChangeShapeType="1"/>
          </p:cNvSpPr>
          <p:nvPr/>
        </p:nvSpPr>
        <p:spPr bwMode="auto">
          <a:xfrm>
            <a:off x="6597650" y="141605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8" name="Line 48"/>
          <p:cNvSpPr>
            <a:spLocks noChangeShapeType="1"/>
          </p:cNvSpPr>
          <p:nvPr/>
        </p:nvSpPr>
        <p:spPr bwMode="auto">
          <a:xfrm>
            <a:off x="7102475" y="1416050"/>
            <a:ext cx="0" cy="347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9259" name="Line 49"/>
          <p:cNvSpPr>
            <a:spLocks noChangeShapeType="1"/>
          </p:cNvSpPr>
          <p:nvPr/>
        </p:nvSpPr>
        <p:spPr bwMode="auto">
          <a:xfrm>
            <a:off x="7588250" y="1406525"/>
            <a:ext cx="0" cy="347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9260" name="Group 50"/>
          <p:cNvGrpSpPr>
            <a:grpSpLocks/>
          </p:cNvGrpSpPr>
          <p:nvPr/>
        </p:nvGrpSpPr>
        <p:grpSpPr bwMode="auto">
          <a:xfrm>
            <a:off x="2486025" y="1968500"/>
            <a:ext cx="6184900" cy="2860675"/>
            <a:chOff x="1566" y="1240"/>
            <a:chExt cx="3896" cy="1802"/>
          </a:xfrm>
        </p:grpSpPr>
        <p:sp>
          <p:nvSpPr>
            <p:cNvPr id="9291" name="Freeform 51"/>
            <p:cNvSpPr>
              <a:spLocks noChangeArrowheads="1"/>
            </p:cNvSpPr>
            <p:nvPr/>
          </p:nvSpPr>
          <p:spPr bwMode="auto">
            <a:xfrm>
              <a:off x="1566" y="1422"/>
              <a:ext cx="3208" cy="1620"/>
            </a:xfrm>
            <a:custGeom>
              <a:avLst/>
              <a:gdLst>
                <a:gd name="T0" fmla="*/ 0 w 3209"/>
                <a:gd name="T1" fmla="*/ 1617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5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92" name="Text Box 52"/>
            <p:cNvSpPr txBox="1">
              <a:spLocks noChangeArrowheads="1"/>
            </p:cNvSpPr>
            <p:nvPr/>
          </p:nvSpPr>
          <p:spPr bwMode="auto">
            <a:xfrm>
              <a:off x="4752" y="1240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20 mA</a:t>
              </a:r>
            </a:p>
          </p:txBody>
        </p:sp>
      </p:grpSp>
      <p:grpSp>
        <p:nvGrpSpPr>
          <p:cNvPr id="9261" name="Group 53"/>
          <p:cNvGrpSpPr>
            <a:grpSpLocks/>
          </p:cNvGrpSpPr>
          <p:nvPr/>
        </p:nvGrpSpPr>
        <p:grpSpPr bwMode="auto">
          <a:xfrm>
            <a:off x="2486025" y="2540000"/>
            <a:ext cx="6184900" cy="2289175"/>
            <a:chOff x="1566" y="1600"/>
            <a:chExt cx="3896" cy="1442"/>
          </a:xfrm>
        </p:grpSpPr>
        <p:sp>
          <p:nvSpPr>
            <p:cNvPr id="9289" name="Freeform 54"/>
            <p:cNvSpPr>
              <a:spLocks noChangeArrowheads="1"/>
            </p:cNvSpPr>
            <p:nvPr/>
          </p:nvSpPr>
          <p:spPr bwMode="auto">
            <a:xfrm>
              <a:off x="1566" y="1790"/>
              <a:ext cx="3222" cy="1252"/>
            </a:xfrm>
            <a:custGeom>
              <a:avLst/>
              <a:gdLst>
                <a:gd name="T0" fmla="*/ 0 w 3223"/>
                <a:gd name="T1" fmla="*/ 1249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19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90" name="Text Box 55"/>
            <p:cNvSpPr txBox="1">
              <a:spLocks noChangeArrowheads="1"/>
            </p:cNvSpPr>
            <p:nvPr/>
          </p:nvSpPr>
          <p:spPr bwMode="auto">
            <a:xfrm>
              <a:off x="4752" y="1600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15 mA</a:t>
              </a:r>
            </a:p>
          </p:txBody>
        </p:sp>
      </p:grpSp>
      <p:grpSp>
        <p:nvGrpSpPr>
          <p:cNvPr id="9262" name="Group 56"/>
          <p:cNvGrpSpPr>
            <a:grpSpLocks/>
          </p:cNvGrpSpPr>
          <p:nvPr/>
        </p:nvGrpSpPr>
        <p:grpSpPr bwMode="auto">
          <a:xfrm>
            <a:off x="2482850" y="3168650"/>
            <a:ext cx="6205538" cy="1676400"/>
            <a:chOff x="1564" y="1996"/>
            <a:chExt cx="3909" cy="1056"/>
          </a:xfrm>
        </p:grpSpPr>
        <p:sp>
          <p:nvSpPr>
            <p:cNvPr id="9287" name="Freeform 57"/>
            <p:cNvSpPr>
              <a:spLocks noChangeArrowheads="1"/>
            </p:cNvSpPr>
            <p:nvPr/>
          </p:nvSpPr>
          <p:spPr bwMode="auto">
            <a:xfrm>
              <a:off x="1564" y="2182"/>
              <a:ext cx="3213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0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88" name="Text Box 58"/>
            <p:cNvSpPr txBox="1">
              <a:spLocks noChangeArrowheads="1"/>
            </p:cNvSpPr>
            <p:nvPr/>
          </p:nvSpPr>
          <p:spPr bwMode="auto">
            <a:xfrm>
              <a:off x="4763" y="1996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10 mA</a:t>
              </a:r>
            </a:p>
          </p:txBody>
        </p:sp>
      </p:grpSp>
      <p:sp>
        <p:nvSpPr>
          <p:cNvPr id="20539" name="Line 59"/>
          <p:cNvSpPr>
            <a:spLocks noChangeShapeType="1"/>
          </p:cNvSpPr>
          <p:nvPr/>
        </p:nvSpPr>
        <p:spPr bwMode="auto">
          <a:xfrm>
            <a:off x="2454275" y="1600200"/>
            <a:ext cx="4664075" cy="327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0540" name="Line 60"/>
          <p:cNvSpPr>
            <a:spLocks noChangeShapeType="1"/>
          </p:cNvSpPr>
          <p:nvPr/>
        </p:nvSpPr>
        <p:spPr bwMode="auto">
          <a:xfrm>
            <a:off x="4359275" y="2943225"/>
            <a:ext cx="0" cy="2479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 flipH="1">
            <a:off x="1441450" y="2933700"/>
            <a:ext cx="2924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285750" y="0"/>
            <a:ext cx="1819275" cy="1031875"/>
            <a:chOff x="180" y="0"/>
            <a:chExt cx="1146" cy="650"/>
          </a:xfrm>
        </p:grpSpPr>
        <p:sp>
          <p:nvSpPr>
            <p:cNvPr id="9282" name="Text Box 63"/>
            <p:cNvSpPr txBox="1">
              <a:spLocks noChangeArrowheads="1"/>
            </p:cNvSpPr>
            <p:nvPr/>
          </p:nvSpPr>
          <p:spPr bwMode="auto">
            <a:xfrm>
              <a:off x="180" y="186"/>
              <a:ext cx="56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latin typeface="Calibri" pitchFamily="34" charset="0"/>
                </a:rPr>
                <a:t>I</a:t>
              </a:r>
              <a:r>
                <a:rPr kumimoji="0" lang="en-US" sz="2800" b="1" baseline="-25000">
                  <a:latin typeface="Calibri" pitchFamily="34" charset="0"/>
                </a:rPr>
                <a:t>SAT</a:t>
              </a:r>
              <a:r>
                <a:rPr kumimoji="0" lang="en-US" sz="2800" b="1">
                  <a:latin typeface="Calibri" pitchFamily="34" charset="0"/>
                </a:rPr>
                <a:t> =</a:t>
              </a:r>
            </a:p>
          </p:txBody>
        </p:sp>
        <p:grpSp>
          <p:nvGrpSpPr>
            <p:cNvPr id="9283" name="Group 64"/>
            <p:cNvGrpSpPr>
              <a:grpSpLocks/>
            </p:cNvGrpSpPr>
            <p:nvPr/>
          </p:nvGrpSpPr>
          <p:grpSpPr bwMode="auto">
            <a:xfrm>
              <a:off x="874" y="0"/>
              <a:ext cx="452" cy="650"/>
              <a:chOff x="874" y="0"/>
              <a:chExt cx="452" cy="650"/>
            </a:xfrm>
          </p:grpSpPr>
          <p:sp>
            <p:nvSpPr>
              <p:cNvPr id="9284" name="Text Box 65"/>
              <p:cNvSpPr txBox="1">
                <a:spLocks noChangeArrowheads="1"/>
              </p:cNvSpPr>
              <p:nvPr/>
            </p:nvSpPr>
            <p:spPr bwMode="auto">
              <a:xfrm>
                <a:off x="874" y="0"/>
                <a:ext cx="40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>
                    <a:latin typeface="Calibri" pitchFamily="34" charset="0"/>
                  </a:rPr>
                  <a:t>V</a:t>
                </a:r>
                <a:r>
                  <a:rPr kumimoji="0" lang="en-US" sz="2800" b="1" baseline="-25000">
                    <a:latin typeface="Calibri" pitchFamily="34" charset="0"/>
                  </a:rPr>
                  <a:t>CC</a:t>
                </a:r>
                <a:endParaRPr kumimoji="0" lang="en-US" sz="2800" b="1">
                  <a:latin typeface="Calibri" pitchFamily="34" charset="0"/>
                </a:endParaRPr>
              </a:p>
            </p:txBody>
          </p:sp>
          <p:sp>
            <p:nvSpPr>
              <p:cNvPr id="9285" name="Text Box 66"/>
              <p:cNvSpPr txBox="1">
                <a:spLocks noChangeArrowheads="1"/>
              </p:cNvSpPr>
              <p:nvPr/>
            </p:nvSpPr>
            <p:spPr bwMode="auto">
              <a:xfrm>
                <a:off x="926" y="320"/>
                <a:ext cx="30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>
                    <a:latin typeface="Calibri" pitchFamily="34" charset="0"/>
                  </a:rPr>
                  <a:t>R</a:t>
                </a:r>
                <a:r>
                  <a:rPr kumimoji="0" lang="en-US" sz="2800" b="1" baseline="-25000">
                    <a:latin typeface="Calibri" pitchFamily="34" charset="0"/>
                  </a:rPr>
                  <a:t>L</a:t>
                </a:r>
                <a:endParaRPr kumimoji="0" lang="en-US" sz="2800" b="1">
                  <a:latin typeface="Calibri" pitchFamily="34" charset="0"/>
                </a:endParaRPr>
              </a:p>
            </p:txBody>
          </p:sp>
          <p:sp>
            <p:nvSpPr>
              <p:cNvPr id="9286" name="Line 67"/>
              <p:cNvSpPr>
                <a:spLocks noChangeShapeType="1"/>
              </p:cNvSpPr>
              <p:nvPr/>
            </p:nvSpPr>
            <p:spPr bwMode="auto">
              <a:xfrm>
                <a:off x="892" y="352"/>
                <a:ext cx="43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2162176" y="63500"/>
            <a:ext cx="1300163" cy="962025"/>
            <a:chOff x="1362" y="40"/>
            <a:chExt cx="819" cy="606"/>
          </a:xfrm>
        </p:grpSpPr>
        <p:grpSp>
          <p:nvGrpSpPr>
            <p:cNvPr id="9277" name="Group 69"/>
            <p:cNvGrpSpPr>
              <a:grpSpLocks/>
            </p:cNvGrpSpPr>
            <p:nvPr/>
          </p:nvGrpSpPr>
          <p:grpSpPr bwMode="auto">
            <a:xfrm>
              <a:off x="1578" y="40"/>
              <a:ext cx="603" cy="606"/>
              <a:chOff x="1578" y="40"/>
              <a:chExt cx="603" cy="606"/>
            </a:xfrm>
          </p:grpSpPr>
          <p:sp>
            <p:nvSpPr>
              <p:cNvPr id="9279" name="Text Box 70"/>
              <p:cNvSpPr txBox="1">
                <a:spLocks noChangeArrowheads="1"/>
              </p:cNvSpPr>
              <p:nvPr/>
            </p:nvSpPr>
            <p:spPr bwMode="auto">
              <a:xfrm>
                <a:off x="1578" y="40"/>
                <a:ext cx="5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>
                    <a:latin typeface="Calibri" pitchFamily="34" charset="0"/>
                  </a:rPr>
                  <a:t>18 V</a:t>
                </a:r>
              </a:p>
            </p:txBody>
          </p:sp>
          <p:sp>
            <p:nvSpPr>
              <p:cNvPr id="9280" name="Text Box 71"/>
              <p:cNvSpPr txBox="1">
                <a:spLocks noChangeArrowheads="1"/>
              </p:cNvSpPr>
              <p:nvPr/>
            </p:nvSpPr>
            <p:spPr bwMode="auto">
              <a:xfrm>
                <a:off x="1578" y="316"/>
                <a:ext cx="60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>
                    <a:latin typeface="Calibri" pitchFamily="34" charset="0"/>
                  </a:rPr>
                  <a:t>12 W</a:t>
                </a:r>
              </a:p>
            </p:txBody>
          </p:sp>
          <p:sp>
            <p:nvSpPr>
              <p:cNvPr id="9281" name="Line 72"/>
              <p:cNvSpPr>
                <a:spLocks noChangeShapeType="1"/>
              </p:cNvSpPr>
              <p:nvPr/>
            </p:nvSpPr>
            <p:spPr bwMode="auto">
              <a:xfrm>
                <a:off x="1634" y="352"/>
                <a:ext cx="43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9278" name="Text Box 73"/>
            <p:cNvSpPr txBox="1">
              <a:spLocks noChangeArrowheads="1"/>
            </p:cNvSpPr>
            <p:nvPr/>
          </p:nvSpPr>
          <p:spPr bwMode="auto">
            <a:xfrm>
              <a:off x="1362" y="190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863600" y="301625"/>
            <a:ext cx="3662363" cy="1403350"/>
            <a:chOff x="544" y="190"/>
            <a:chExt cx="2307" cy="884"/>
          </a:xfrm>
        </p:grpSpPr>
        <p:sp>
          <p:nvSpPr>
            <p:cNvPr id="9275" name="Text Box 75"/>
            <p:cNvSpPr txBox="1">
              <a:spLocks noChangeArrowheads="1"/>
            </p:cNvSpPr>
            <p:nvPr/>
          </p:nvSpPr>
          <p:spPr bwMode="auto">
            <a:xfrm>
              <a:off x="2092" y="190"/>
              <a:ext cx="75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3333CC"/>
                  </a:solidFill>
                  <a:latin typeface="Calibri" pitchFamily="34" charset="0"/>
                </a:rPr>
                <a:t>= 1,5 A</a:t>
              </a:r>
            </a:p>
          </p:txBody>
        </p:sp>
        <p:sp>
          <p:nvSpPr>
            <p:cNvPr id="9276" name="AutoShape 76"/>
            <p:cNvSpPr>
              <a:spLocks noChangeArrowheads="1"/>
            </p:cNvSpPr>
            <p:nvPr/>
          </p:nvSpPr>
          <p:spPr bwMode="auto">
            <a:xfrm>
              <a:off x="544" y="950"/>
              <a:ext cx="994" cy="124"/>
            </a:xfrm>
            <a:prstGeom prst="rightArrow">
              <a:avLst>
                <a:gd name="adj1" fmla="val 51611"/>
                <a:gd name="adj2" fmla="val 203224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4683127" y="847725"/>
            <a:ext cx="1135063" cy="2228850"/>
            <a:chOff x="2950" y="534"/>
            <a:chExt cx="715" cy="1404"/>
          </a:xfrm>
        </p:grpSpPr>
        <p:sp>
          <p:nvSpPr>
            <p:cNvPr id="9273" name="AutoShape 78"/>
            <p:cNvSpPr>
              <a:spLocks noChangeArrowheads="1"/>
            </p:cNvSpPr>
            <p:nvPr/>
          </p:nvSpPr>
          <p:spPr bwMode="auto">
            <a:xfrm rot="-3307807">
              <a:off x="2493" y="1161"/>
              <a:ext cx="1234" cy="320"/>
            </a:xfrm>
            <a:prstGeom prst="leftArrow">
              <a:avLst>
                <a:gd name="adj1" fmla="val 51250"/>
                <a:gd name="adj2" fmla="val 9687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274" name="Text Box 79"/>
            <p:cNvSpPr txBox="1">
              <a:spLocks noChangeArrowheads="1"/>
            </p:cNvSpPr>
            <p:nvPr/>
          </p:nvSpPr>
          <p:spPr bwMode="auto">
            <a:xfrm>
              <a:off x="3393" y="534"/>
              <a:ext cx="2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FF0000"/>
                  </a:solidFill>
                  <a:latin typeface="Calibri" pitchFamily="34" charset="0"/>
                </a:rPr>
                <a:t>Q</a:t>
              </a:r>
            </a:p>
          </p:txBody>
        </p:sp>
      </p:grp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4622800" y="260350"/>
            <a:ext cx="436927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600" b="1">
                <a:solidFill>
                  <a:srgbClr val="FF0000"/>
                </a:solidFill>
                <a:latin typeface="Calibri" pitchFamily="34" charset="0"/>
              </a:rPr>
              <a:t>Este um amplificador classe A.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657350" y="5711825"/>
            <a:ext cx="541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 = V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CE</a:t>
            </a:r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 x I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 = 7,2 V x 0,9 A = 6,48 W</a:t>
            </a:r>
          </a:p>
        </p:txBody>
      </p:sp>
      <p:sp>
        <p:nvSpPr>
          <p:cNvPr id="20562" name="Oval 82"/>
          <p:cNvSpPr>
            <a:spLocks noChangeArrowheads="1"/>
          </p:cNvSpPr>
          <p:nvPr/>
        </p:nvSpPr>
        <p:spPr bwMode="auto">
          <a:xfrm>
            <a:off x="4292600" y="2886075"/>
            <a:ext cx="1238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3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9" grpId="0" animBg="1"/>
      <p:bldP spid="20540" grpId="0" animBg="1"/>
      <p:bldP spid="20541" grpId="0" animBg="1"/>
      <p:bldP spid="20562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TF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Angsan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ajorFont>
      <a:minorFont>
        <a:latin typeface="Arial"/>
        <a:ea typeface=""/>
        <a:cs typeface=""/>
        <a:font script="Yiii" typeface="Microsoft Yi Baiti"/>
        <a:font script="Syrc" typeface="Estrangelo Edessa"/>
        <a:font script="Hebr" typeface="Arial"/>
        <a:font script="Knda" typeface="Tunga"/>
        <a:font script="Arab" typeface="Arial"/>
        <a:font script="Cans" typeface="Euphemia"/>
        <a:font script="Telu" typeface="Gautami"/>
        <a:font script="Khmr" typeface="DaunPenh"/>
        <a:font script="Viet" typeface="Arial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Cordi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2465</TotalTime>
  <Pages>0</Pages>
  <Words>1168</Words>
  <Characters>0</Characters>
  <Application>Microsoft PowerPoint</Application>
  <DocSecurity>0</DocSecurity>
  <PresentationFormat>Apresentação na tela (4:3)</PresentationFormat>
  <Lines>0</Lines>
  <Paragraphs>370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Times New Roman</vt:lpstr>
      <vt:lpstr>Arial</vt:lpstr>
      <vt:lpstr>Calibri</vt:lpstr>
      <vt:lpstr>Book Antiqua</vt:lpstr>
      <vt:lpstr>Symbol</vt:lpstr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Ângulos de condução &amp; eficiências teóricas máximas: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Chuck Schuler</dc:creator>
  <cp:lastModifiedBy>estagiario_dgd</cp:lastModifiedBy>
  <cp:revision>131</cp:revision>
  <dcterms:created xsi:type="dcterms:W3CDTF">1997-10-23T12:34:52Z</dcterms:created>
  <dcterms:modified xsi:type="dcterms:W3CDTF">2013-03-22T18:59:42Z</dcterms:modified>
</cp:coreProperties>
</file>