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708" r:id="rId3"/>
    <p:sldMasterId id="2147483709" r:id="rId4"/>
    <p:sldMasterId id="2147483710" r:id="rId5"/>
    <p:sldMasterId id="2147483711" r:id="rId6"/>
    <p:sldMasterId id="214748371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6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:notes"/>
          <p:cNvSpPr/>
          <p:nvPr>
            <p:ph idx="2" type="sldImg"/>
          </p:nvPr>
        </p:nvSpPr>
        <p:spPr>
          <a:xfrm>
            <a:off x="1106640" y="812880"/>
            <a:ext cx="5345280" cy="400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0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:notes"/>
          <p:cNvSpPr/>
          <p:nvPr>
            <p:ph idx="2" type="sldImg"/>
          </p:nvPr>
        </p:nvSpPr>
        <p:spPr>
          <a:xfrm>
            <a:off x="1486080" y="900000"/>
            <a:ext cx="4587840" cy="34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2:notes"/>
          <p:cNvSpPr txBox="1"/>
          <p:nvPr>
            <p:ph idx="1"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:notes"/>
          <p:cNvSpPr/>
          <p:nvPr>
            <p:ph idx="2" type="sldImg"/>
          </p:nvPr>
        </p:nvSpPr>
        <p:spPr>
          <a:xfrm>
            <a:off x="1486080" y="900000"/>
            <a:ext cx="4587840" cy="34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Google Shape;296;p3:notes"/>
          <p:cNvSpPr txBox="1"/>
          <p:nvPr>
            <p:ph idx="1"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:notes"/>
          <p:cNvSpPr/>
          <p:nvPr>
            <p:ph idx="2" type="sldImg"/>
          </p:nvPr>
        </p:nvSpPr>
        <p:spPr>
          <a:xfrm>
            <a:off x="1486080" y="900000"/>
            <a:ext cx="4587840" cy="34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4:notes"/>
          <p:cNvSpPr txBox="1"/>
          <p:nvPr>
            <p:ph idx="1"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6:notes"/>
          <p:cNvSpPr/>
          <p:nvPr>
            <p:ph idx="2" type="sldImg"/>
          </p:nvPr>
        </p:nvSpPr>
        <p:spPr>
          <a:xfrm>
            <a:off x="1486080" y="900000"/>
            <a:ext cx="4587840" cy="34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p6:notes"/>
          <p:cNvSpPr txBox="1"/>
          <p:nvPr>
            <p:ph idx="1"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7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7:notes"/>
          <p:cNvSpPr/>
          <p:nvPr>
            <p:ph idx="2" type="sldImg"/>
          </p:nvPr>
        </p:nvSpPr>
        <p:spPr>
          <a:xfrm>
            <a:off x="1486080" y="900000"/>
            <a:ext cx="4587840" cy="34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Google Shape;323;p7:notes"/>
          <p:cNvSpPr txBox="1"/>
          <p:nvPr>
            <p:ph idx="1"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8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8:notes"/>
          <p:cNvSpPr/>
          <p:nvPr>
            <p:ph idx="2" type="sldImg"/>
          </p:nvPr>
        </p:nvSpPr>
        <p:spPr>
          <a:xfrm>
            <a:off x="1486080" y="900000"/>
            <a:ext cx="4587840" cy="34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" name="Google Shape;330;p8:notes"/>
          <p:cNvSpPr txBox="1"/>
          <p:nvPr>
            <p:ph idx="1"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9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3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4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5"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6"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2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idx="1"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3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3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3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"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2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3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4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2"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3"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4"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5"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6"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"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idx="1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1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1"/>
          <p:cNvSpPr txBox="1"/>
          <p:nvPr>
            <p:ph idx="2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/>
          <p:nvPr>
            <p:ph idx="1"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4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4"/>
          <p:cNvSpPr txBox="1"/>
          <p:nvPr>
            <p:ph idx="2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4"/>
          <p:cNvSpPr txBox="1"/>
          <p:nvPr>
            <p:ph idx="3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5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5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5"/>
          <p:cNvSpPr txBox="1"/>
          <p:nvPr>
            <p:ph idx="3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6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6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6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6"/>
          <p:cNvSpPr txBox="1"/>
          <p:nvPr>
            <p:ph idx="3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7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7"/>
          <p:cNvSpPr txBox="1"/>
          <p:nvPr>
            <p:ph idx="1"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7"/>
          <p:cNvSpPr txBox="1"/>
          <p:nvPr>
            <p:ph idx="2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8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8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8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8"/>
          <p:cNvSpPr txBox="1"/>
          <p:nvPr>
            <p:ph idx="3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8"/>
          <p:cNvSpPr txBox="1"/>
          <p:nvPr>
            <p:ph idx="4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9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9"/>
          <p:cNvSpPr txBox="1"/>
          <p:nvPr>
            <p:ph idx="1"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9"/>
          <p:cNvSpPr txBox="1"/>
          <p:nvPr>
            <p:ph idx="2"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9"/>
          <p:cNvSpPr txBox="1"/>
          <p:nvPr>
            <p:ph idx="3"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9"/>
          <p:cNvSpPr txBox="1"/>
          <p:nvPr>
            <p:ph idx="4"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9"/>
          <p:cNvSpPr txBox="1"/>
          <p:nvPr>
            <p:ph idx="5"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9"/>
          <p:cNvSpPr txBox="1"/>
          <p:nvPr>
            <p:ph idx="6"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2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42"/>
          <p:cNvSpPr txBox="1"/>
          <p:nvPr>
            <p:ph idx="1"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3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43"/>
          <p:cNvSpPr txBox="1"/>
          <p:nvPr>
            <p:ph idx="1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4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4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7" name="Google Shape;187;p44"/>
          <p:cNvSpPr txBox="1"/>
          <p:nvPr>
            <p:ph idx="2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5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6"/>
          <p:cNvSpPr txBox="1"/>
          <p:nvPr>
            <p:ph idx="1"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7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7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5" name="Google Shape;195;p47"/>
          <p:cNvSpPr txBox="1"/>
          <p:nvPr>
            <p:ph idx="2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6" name="Google Shape;196;p47"/>
          <p:cNvSpPr txBox="1"/>
          <p:nvPr>
            <p:ph idx="3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8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8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0" name="Google Shape;200;p48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1" name="Google Shape;201;p48"/>
          <p:cNvSpPr txBox="1"/>
          <p:nvPr>
            <p:ph idx="3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9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9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5" name="Google Shape;205;p49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6" name="Google Shape;206;p49"/>
          <p:cNvSpPr txBox="1"/>
          <p:nvPr>
            <p:ph idx="3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0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50"/>
          <p:cNvSpPr txBox="1"/>
          <p:nvPr>
            <p:ph idx="1"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0" name="Google Shape;210;p50"/>
          <p:cNvSpPr txBox="1"/>
          <p:nvPr>
            <p:ph idx="2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1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51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4" name="Google Shape;214;p51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5" name="Google Shape;215;p51"/>
          <p:cNvSpPr txBox="1"/>
          <p:nvPr>
            <p:ph idx="3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6" name="Google Shape;216;p51"/>
          <p:cNvSpPr txBox="1"/>
          <p:nvPr>
            <p:ph idx="4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2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2"/>
          <p:cNvSpPr txBox="1"/>
          <p:nvPr>
            <p:ph idx="1"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0" name="Google Shape;220;p52"/>
          <p:cNvSpPr txBox="1"/>
          <p:nvPr>
            <p:ph idx="2"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1" name="Google Shape;221;p52"/>
          <p:cNvSpPr txBox="1"/>
          <p:nvPr>
            <p:ph idx="3"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2" name="Google Shape;222;p52"/>
          <p:cNvSpPr txBox="1"/>
          <p:nvPr>
            <p:ph idx="4"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3" name="Google Shape;223;p52"/>
          <p:cNvSpPr txBox="1"/>
          <p:nvPr>
            <p:ph idx="5"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4" name="Google Shape;224;p52"/>
          <p:cNvSpPr txBox="1"/>
          <p:nvPr>
            <p:ph idx="6"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5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55"/>
          <p:cNvSpPr txBox="1"/>
          <p:nvPr>
            <p:ph idx="1"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6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56"/>
          <p:cNvSpPr txBox="1"/>
          <p:nvPr>
            <p:ph idx="1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7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57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1" name="Google Shape;241;p57"/>
          <p:cNvSpPr txBox="1"/>
          <p:nvPr>
            <p:ph idx="2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8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9"/>
          <p:cNvSpPr txBox="1"/>
          <p:nvPr>
            <p:ph idx="1"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0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60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9" name="Google Shape;249;p60"/>
          <p:cNvSpPr txBox="1"/>
          <p:nvPr>
            <p:ph idx="2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0" name="Google Shape;250;p60"/>
          <p:cNvSpPr txBox="1"/>
          <p:nvPr>
            <p:ph idx="3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1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61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4" name="Google Shape;254;p61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5" name="Google Shape;255;p61"/>
          <p:cNvSpPr txBox="1"/>
          <p:nvPr>
            <p:ph idx="3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2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62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9" name="Google Shape;259;p62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0" name="Google Shape;260;p62"/>
          <p:cNvSpPr txBox="1"/>
          <p:nvPr>
            <p:ph idx="3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3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63"/>
          <p:cNvSpPr txBox="1"/>
          <p:nvPr>
            <p:ph idx="1"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4" name="Google Shape;264;p63"/>
          <p:cNvSpPr txBox="1"/>
          <p:nvPr>
            <p:ph idx="2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4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64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8" name="Google Shape;268;p64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9" name="Google Shape;269;p64"/>
          <p:cNvSpPr txBox="1"/>
          <p:nvPr>
            <p:ph idx="3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0" name="Google Shape;270;p64"/>
          <p:cNvSpPr txBox="1"/>
          <p:nvPr>
            <p:ph idx="4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5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65"/>
          <p:cNvSpPr txBox="1"/>
          <p:nvPr>
            <p:ph idx="1"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4" name="Google Shape;274;p65"/>
          <p:cNvSpPr txBox="1"/>
          <p:nvPr>
            <p:ph idx="2"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5" name="Google Shape;275;p65"/>
          <p:cNvSpPr txBox="1"/>
          <p:nvPr>
            <p:ph idx="3"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6" name="Google Shape;276;p65"/>
          <p:cNvSpPr txBox="1"/>
          <p:nvPr>
            <p:ph idx="4"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7" name="Google Shape;277;p65"/>
          <p:cNvSpPr txBox="1"/>
          <p:nvPr>
            <p:ph idx="5"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8" name="Google Shape;278;p65"/>
          <p:cNvSpPr txBox="1"/>
          <p:nvPr>
            <p:ph idx="6"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3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20" y="720"/>
            <a:ext cx="10079640" cy="75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1" name="Google Shape;121;p27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2" name="Google Shape;122;p27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3" name="Google Shape;123;p27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0"/>
          <p:cNvSpPr txBox="1"/>
          <p:nvPr>
            <p:ph type="title"/>
          </p:nvPr>
        </p:nvSpPr>
        <p:spPr>
          <a:xfrm>
            <a:off x="1260360" y="1236600"/>
            <a:ext cx="7559640" cy="2631960"/>
          </a:xfrm>
          <a:prstGeom prst="rect">
            <a:avLst/>
          </a:prstGeom>
          <a:noFill/>
          <a:ln>
            <a:noFill/>
          </a:ln>
        </p:spPr>
        <p:txBody>
          <a:bodyPr anchorCtr="1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4" name="Google Shape;174;p40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5" name="Google Shape;175;p40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6" name="Google Shape;176;p40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7" name="Google Shape;227;p53"/>
          <p:cNvSpPr txBox="1"/>
          <p:nvPr>
            <p:ph idx="2" type="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8" name="Google Shape;228;p53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9" name="Google Shape;229;p53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0" name="Google Shape;230;p53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4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 Social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66"/>
          <p:cNvSpPr txBox="1"/>
          <p:nvPr/>
        </p:nvSpPr>
        <p:spPr>
          <a:xfrm>
            <a:off x="3384360" y="6432120"/>
            <a:ext cx="6695640" cy="115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Professora: Renata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9"/>
              </a:spcBef>
              <a:spcAft>
                <a:spcPts val="0"/>
              </a:spcAft>
              <a:buNone/>
            </a:pPr>
            <a:r>
              <a:rPr b="0" i="0" lang="pl-PL" sz="3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Alunos: João, Leonardo e Paulo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5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75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pl-PL" sz="3200" u="none" cap="none" strike="noStrike">
                <a:latin typeface="Arial"/>
                <a:ea typeface="Arial"/>
                <a:cs typeface="Arial"/>
                <a:sym typeface="Arial"/>
              </a:rPr>
              <a:t>https://docs.google.com/spreadsheets/d/1x5sJxbpqWEvplaHbKmWCXz_mSvb25qA1B046rbw5L3U/edit#gid=260205465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7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que é rede social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67"/>
          <p:cNvSpPr txBox="1"/>
          <p:nvPr/>
        </p:nvSpPr>
        <p:spPr>
          <a:xfrm>
            <a:off x="504000" y="1759680"/>
            <a:ext cx="9072000" cy="5196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Muitas pessoas acreditam que redes sociais e mídias sociais são a mesma coisa e que os termos podem ser usados como sinônimos, mas não é verdade. Mídia social é o uso de tecnologias para tornar interativo o diálogo entre pessoas; já rede social é uma estrutura social formada por pessoas que compartilham interesses similares.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rPr b="0" i="0" lang="pl-P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Redes sociais, no mundo virtual, são sites e aplicativos que operam em níveis diversos — como profissional, de relacionamento, dentre outros — mas sempre permitindo o compartilhamento de informações entre pessoas e/ou empresas.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8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Quais os tipos de redes sociais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68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Você pode achar que redes sociais são todas iguais, mas não é bem assim.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rPr b="0" i="0" lang="pl-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 verdade, elas costumam ser divididas em diferentes tipos, de acordo com o objetivo dos usuários ao criarem um perfil. E uma mesma rede social pode ser de mais de um tipo.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rPr b="0" i="0" lang="pl-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classificação mais comum é: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7150" lvl="0" marL="0" marR="0" rtl="0" algn="just">
              <a:lnSpc>
                <a:spcPct val="80000"/>
              </a:lnSpc>
              <a:spcBef>
                <a:spcPts val="1414"/>
              </a:spcBef>
              <a:spcAft>
                <a:spcPts val="0"/>
              </a:spcAft>
              <a:buClr>
                <a:srgbClr val="99CC66"/>
              </a:buClr>
              <a:buSzPts val="900"/>
              <a:buFont typeface="Noto Sans Symbols"/>
              <a:buChar char="●"/>
            </a:pPr>
            <a:r>
              <a:rPr b="0" i="0" lang="pl-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 social de relacionamento – </a:t>
            </a:r>
            <a:r>
              <a:rPr b="1" i="0" lang="pl-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 Facebook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7150" lvl="0" marL="0" marR="0" rtl="0" algn="just">
              <a:lnSpc>
                <a:spcPct val="80000"/>
              </a:lnSpc>
              <a:spcBef>
                <a:spcPts val="1414"/>
              </a:spcBef>
              <a:spcAft>
                <a:spcPts val="0"/>
              </a:spcAft>
              <a:buClr>
                <a:srgbClr val="99CC66"/>
              </a:buClr>
              <a:buSzPts val="900"/>
              <a:buFont typeface="Noto Sans Symbols"/>
              <a:buChar char="●"/>
            </a:pPr>
            <a:r>
              <a:rPr b="0" i="0" lang="pl-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 social de entretenimento - </a:t>
            </a:r>
            <a:r>
              <a:rPr b="1" i="0" lang="pl-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 YouTube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7150" lvl="0" marL="0" marR="0" rtl="0" algn="just">
              <a:lnSpc>
                <a:spcPct val="80000"/>
              </a:lnSpc>
              <a:spcBef>
                <a:spcPts val="1414"/>
              </a:spcBef>
              <a:spcAft>
                <a:spcPts val="0"/>
              </a:spcAft>
              <a:buClr>
                <a:srgbClr val="99CC66"/>
              </a:buClr>
              <a:buSzPts val="900"/>
              <a:buFont typeface="Noto Sans Symbols"/>
              <a:buChar char="●"/>
            </a:pPr>
            <a:r>
              <a:rPr b="0" i="0" lang="pl-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 social profissional - </a:t>
            </a:r>
            <a:r>
              <a:rPr b="1" i="0" lang="pl-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 LinkedIn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7150" lvl="0" marL="0" marR="0" rtl="0" algn="just">
              <a:lnSpc>
                <a:spcPct val="80000"/>
              </a:lnSpc>
              <a:spcBef>
                <a:spcPts val="1414"/>
              </a:spcBef>
              <a:spcAft>
                <a:spcPts val="0"/>
              </a:spcAft>
              <a:buClr>
                <a:srgbClr val="99CC66"/>
              </a:buClr>
              <a:buSzPts val="900"/>
              <a:buFont typeface="Noto Sans Symbols"/>
              <a:buChar char="●"/>
            </a:pPr>
            <a:r>
              <a:rPr b="0" i="0" lang="pl-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 social de nicho - </a:t>
            </a:r>
            <a:r>
              <a:rPr b="1" i="0" lang="pl-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 Redes sociais de nicho são aquelas voltadas para um público específico, seja uma categoria profissional ou pessoas que possuem um interesse específico em comum.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9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Motivo para criação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69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429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66"/>
              </a:buClr>
              <a:buSzPts val="1170"/>
              <a:buFont typeface="Noto Sans Symbols"/>
              <a:buChar char="●"/>
            </a:pPr>
            <a:r>
              <a:rPr b="0" i="0" lang="pl-P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benefícios do IFF ter sua própria rede social é a de que os alunos e professores vão poder ter uma interação melhor uns com outros facilitando em um todo a comunicação entre eles.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70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Opiniões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70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opinião dos usuários de uma rede social é sempre importante, para que as pessoas não se cansem, ou não se sintam desconfortáveis ao navegar na página.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rPr b="0" i="0" lang="pl-P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 a ajuda de um formulário pudemos receber o que seria ideal e o que seria ruim em um próximo projeto.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rPr b="0" i="0" lang="pl-P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http://tinyurl.com/Formulario-Rede-Social-IFF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Linguagem usadas hoje em dia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71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linguagens mais utilizadas nas redes sociais hoje em dia são: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74295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99CC66"/>
              </a:buClr>
              <a:buSzPts val="1170"/>
              <a:buFont typeface="Noto Sans Symbols"/>
              <a:buChar char="●"/>
            </a:pPr>
            <a:r>
              <a:rPr b="0" i="0" lang="pl-P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Facebook – linguagem é php transformada em c++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74295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99CC66"/>
              </a:buClr>
              <a:buSzPts val="1170"/>
              <a:buFont typeface="Noto Sans Symbols"/>
              <a:buChar char="●"/>
            </a:pPr>
            <a:r>
              <a:rPr b="0" i="0" lang="pl-P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Twitter – linguagem é java e scala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74295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99CC66"/>
              </a:buClr>
              <a:buSzPts val="1170"/>
              <a:buFont typeface="Noto Sans Symbols"/>
              <a:buChar char="●"/>
            </a:pPr>
            <a:r>
              <a:rPr b="0" i="0" lang="pl-P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Linkedin -  linguagem é java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74295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99CC66"/>
              </a:buClr>
              <a:buSzPts val="1170"/>
              <a:buFont typeface="Noto Sans Symbols"/>
              <a:buChar char="●"/>
            </a:pPr>
            <a:r>
              <a:rPr b="0" i="0" lang="pl-P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Whatsapp – linguagem erlang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74295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99CC66"/>
              </a:buClr>
              <a:buSzPts val="1170"/>
              <a:buFont typeface="Noto Sans Symbols"/>
              <a:buChar char="●"/>
            </a:pPr>
            <a:r>
              <a:rPr b="0" i="0" lang="pl-P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Instagram – linguagem python e john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74295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99CC66"/>
              </a:buClr>
              <a:buSzPts val="1170"/>
              <a:buFont typeface="Noto Sans Symbols"/>
              <a:buChar char="●"/>
            </a:pPr>
            <a:r>
              <a:rPr b="0" i="0" lang="pl-P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Youtube -  linguagem python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2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200" y="1799640"/>
            <a:ext cx="7797240" cy="438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73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8440" y="1799640"/>
            <a:ext cx="7502760" cy="438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74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4400" u="none" cap="none" strike="noStrike">
                <a:latin typeface="Arial"/>
                <a:ea typeface="Arial"/>
                <a:cs typeface="Arial"/>
                <a:sym typeface="Arial"/>
              </a:rPr>
              <a:t>Coisas para implementar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74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pl-PL" sz="3200" u="none" cap="none" strike="noStrike">
                <a:latin typeface="Arial"/>
                <a:ea typeface="Arial"/>
                <a:cs typeface="Arial"/>
                <a:sym typeface="Arial"/>
              </a:rPr>
              <a:t>Chat de texto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pl-PL" sz="3200" u="none" cap="none" strike="noStrike">
                <a:latin typeface="Arial"/>
                <a:ea typeface="Arial"/>
                <a:cs typeface="Arial"/>
                <a:sym typeface="Arial"/>
              </a:rPr>
              <a:t>Feed de notícias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pl-PL" sz="3200" u="none" cap="none" strike="noStrike">
                <a:latin typeface="Arial"/>
                <a:ea typeface="Arial"/>
                <a:cs typeface="Arial"/>
                <a:sym typeface="Arial"/>
              </a:rPr>
              <a:t>Compartilhamento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pl-PL" sz="3200" u="none" cap="none" strike="noStrike">
                <a:latin typeface="Arial"/>
                <a:ea typeface="Arial"/>
                <a:cs typeface="Arial"/>
                <a:sym typeface="Arial"/>
              </a:rPr>
              <a:t>Segurança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pl-PL" sz="3200" u="none" cap="none" strike="noStrike">
                <a:latin typeface="Arial"/>
                <a:ea typeface="Arial"/>
                <a:cs typeface="Arial"/>
                <a:sym typeface="Arial"/>
              </a:rPr>
              <a:t>Produtividade e Diversão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pl-PL" sz="3200" u="none" cap="none" strike="noStrike">
                <a:latin typeface="Arial"/>
                <a:ea typeface="Arial"/>
                <a:cs typeface="Arial"/>
                <a:sym typeface="Arial"/>
              </a:rPr>
              <a:t>Personalização de conteúdos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