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61" r:id="rId5"/>
    <p:sldId id="259" r:id="rId6"/>
    <p:sldId id="284" r:id="rId7"/>
    <p:sldId id="260" r:id="rId8"/>
    <p:sldId id="283" r:id="rId9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1F1F9"/>
    <a:srgbClr val="E4FEFE"/>
    <a:srgbClr val="EAEC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31"/>
    <p:restoredTop sz="94690"/>
  </p:normalViewPr>
  <p:slideViewPr>
    <p:cSldViewPr showGuides="1">
      <p:cViewPr varScale="1">
        <p:scale>
          <a:sx n="91" d="100"/>
          <a:sy n="91" d="100"/>
        </p:scale>
        <p:origin x="1456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74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noProof="0"/>
              <a:t>Clique para editar os estilos do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</a:p>
        </p:txBody>
      </p:sp>
      <p:sp>
        <p:nvSpPr>
          <p:cNvPr id="174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74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cs typeface="+mn-cs"/>
              </a:defRPr>
            </a:lvl1pPr>
          </a:lstStyle>
          <a:p>
            <a:pPr>
              <a:defRPr/>
            </a:pPr>
            <a:fld id="{AB978A1F-FDF0-3A4C-BDE9-E8D3A06D67E3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147664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362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15363" name="Espaço Reservado para Número de Slide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BD406B2-DABD-EE44-BCE6-4B76F1517610}" type="slidenum">
              <a:rPr lang="pt-BR" sz="1200"/>
              <a:pPr eaLnBrk="1" hangingPunct="1"/>
              <a:t>1</a:t>
            </a:fld>
            <a:endParaRPr lang="pt-BR" sz="12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410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17411" name="Espaço Reservado para Número de Slide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100740D-4F36-F94B-B7EB-BAC0F6E749BF}" type="slidenum">
              <a:rPr lang="pt-BR" sz="1200"/>
              <a:pPr eaLnBrk="1" hangingPunct="1"/>
              <a:t>2</a:t>
            </a:fld>
            <a:endParaRPr lang="pt-BR" sz="12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458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19459" name="Espaço Reservado para Número de Slide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FB624D5-07FF-CA4C-9894-9604D6C2CD05}" type="slidenum">
              <a:rPr lang="pt-BR" sz="1200"/>
              <a:pPr eaLnBrk="1" hangingPunct="1"/>
              <a:t>3</a:t>
            </a:fld>
            <a:endParaRPr lang="pt-BR" sz="12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1506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21507" name="Espaço Reservado para Número de Slide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D4A88F1B-41D1-4E4B-91DF-EE359DB29AA1}" type="slidenum">
              <a:rPr lang="pt-BR" sz="1200"/>
              <a:pPr eaLnBrk="1" hangingPunct="1"/>
              <a:t>4</a:t>
            </a:fld>
            <a:endParaRPr lang="pt-BR" sz="120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554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23555" name="Espaço Reservado para Número de Slide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71290C0-33EB-C44B-813E-92443B363648}" type="slidenum">
              <a:rPr lang="pt-BR" sz="1200"/>
              <a:pPr eaLnBrk="1" hangingPunct="1"/>
              <a:t>5</a:t>
            </a:fld>
            <a:endParaRPr lang="pt-BR" sz="120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602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25603" name="Espaço Reservado para Número de Slide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D587274-62B7-3A4B-993C-AAE3FEE5FC87}" type="slidenum">
              <a:rPr lang="pt-BR" sz="1200"/>
              <a:pPr eaLnBrk="1" hangingPunct="1"/>
              <a:t>6</a:t>
            </a:fld>
            <a:endParaRPr lang="pt-BR" sz="120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7650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27651" name="Espaço Reservado para Número de Slide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C4AB889-FB50-D941-9DE2-F2169F4788F5}" type="slidenum">
              <a:rPr lang="pt-BR" sz="1200"/>
              <a:pPr eaLnBrk="1" hangingPunct="1"/>
              <a:t>7</a:t>
            </a:fld>
            <a:endParaRPr lang="pt-BR" sz="120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698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29699" name="Espaço Reservado para Número de Slide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5636230E-7EAB-764B-A934-74A215D72459}" type="slidenum">
              <a:rPr lang="pt-BR" sz="1200"/>
              <a:pPr eaLnBrk="1" hangingPunct="1"/>
              <a:t>8</a:t>
            </a:fld>
            <a:endParaRPr lang="pt-BR" sz="12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B538F5-C530-D944-8C1F-4B252DA0B088}" type="datetime1">
              <a:rPr lang="pt-BR"/>
              <a:pPr>
                <a:defRPr/>
              </a:pPr>
              <a:t>11/03/2022</a:t>
            </a:fld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Prof. Dr. Manuel Antonio Molina Palma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EC2DFD-8457-6B4B-A270-AD4BF9817612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33299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4E8DB3-D1BA-ED42-A580-479D58A1786A}" type="datetime1">
              <a:rPr lang="pt-BR"/>
              <a:pPr>
                <a:defRPr/>
              </a:pPr>
              <a:t>11/03/2022</a:t>
            </a:fld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Prof. Dr. Manuel Antonio Molina Palma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937273-D223-CC40-979F-54B72C6C36EB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68720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E6FF52-476C-8449-A506-18C367BFFC3E}" type="datetime1">
              <a:rPr lang="pt-BR"/>
              <a:pPr>
                <a:defRPr/>
              </a:pPr>
              <a:t>11/03/2022</a:t>
            </a:fld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Prof. Dr. Manuel Antonio Molina Palma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7642BE-0018-3D44-97A6-0C1CF9E37E23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3931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188284-92F3-E946-A9C7-C4A19FBBF6FF}" type="datetime1">
              <a:rPr lang="pt-BR"/>
              <a:pPr>
                <a:defRPr/>
              </a:pPr>
              <a:t>11/03/2022</a:t>
            </a:fld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Prof. Dr. Manuel Antonio Molina Palma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259A95-D350-9C44-A6C7-20D65E53A03A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85606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C43842-4C82-F447-9ECB-EA04DC0289F7}" type="datetime1">
              <a:rPr lang="pt-BR"/>
              <a:pPr>
                <a:defRPr/>
              </a:pPr>
              <a:t>11/03/2022</a:t>
            </a:fld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Prof. Dr. Manuel Antonio Molina Palma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E5EEBF-2258-DB48-88F9-279B9296150E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20241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2AD6AC-447E-9041-9C9D-BF5D1389E755}" type="datetime1">
              <a:rPr lang="pt-BR"/>
              <a:pPr>
                <a:defRPr/>
              </a:pPr>
              <a:t>11/03/2022</a:t>
            </a:fld>
            <a:endParaRPr 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Prof. Dr. Manuel Antonio Molina Palma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C19B89-2B0B-3845-8AFB-4895D7921939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84108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618EAC-57E8-694A-9D14-9D813767FBF7}" type="datetime1">
              <a:rPr lang="pt-BR"/>
              <a:pPr>
                <a:defRPr/>
              </a:pPr>
              <a:t>11/03/2022</a:t>
            </a:fld>
            <a:endParaRPr lang="pt-BR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Prof. Dr. Manuel Antonio Molina Palma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DC1059-AAEE-1E4A-ADD4-C7B4F6B58D0E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03416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DE0AA6-D348-2F45-ADB8-7BC6B68276FD}" type="datetime1">
              <a:rPr lang="pt-BR"/>
              <a:pPr>
                <a:defRPr/>
              </a:pPr>
              <a:t>11/03/2022</a:t>
            </a:fld>
            <a:endParaRPr lang="pt-B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Prof. Dr. Manuel Antonio Molina Palma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0AEFD8-8B3D-E54A-8A7D-8A9B914F85C9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342306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142E37-CB89-BE42-B0FE-03E707174CF4}" type="datetime1">
              <a:rPr lang="pt-BR"/>
              <a:pPr>
                <a:defRPr/>
              </a:pPr>
              <a:t>11/03/2022</a:t>
            </a:fld>
            <a:endParaRPr lang="pt-B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Prof. Dr. Manuel Antonio Molina Palma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AA5ABD-C883-1E48-916F-478E3AFFC368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31106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3996D0-9AE3-1640-B32B-F65646BDC154}" type="datetime1">
              <a:rPr lang="pt-BR"/>
              <a:pPr>
                <a:defRPr/>
              </a:pPr>
              <a:t>11/03/2022</a:t>
            </a:fld>
            <a:endParaRPr 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Prof. Dr. Manuel Antonio Molina Palma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9030AF-79C1-5A46-8A5E-16E2F39F6F31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550564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1CA5BF-8B6F-B148-8863-79287ECCEBF5}" type="datetime1">
              <a:rPr lang="pt-BR"/>
              <a:pPr>
                <a:defRPr/>
              </a:pPr>
              <a:t>11/03/2022</a:t>
            </a:fld>
            <a:endParaRPr 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Prof. Dr. Manuel Antonio Molina Palma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B2F236-217C-C646-9BF7-78F852EF1DE7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90864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4FE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258888" y="274638"/>
            <a:ext cx="7427912" cy="77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/>
              <a:t>Clique para editar o estilo do título mestre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53188"/>
            <a:ext cx="2133600" cy="268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 smtClean="0">
                <a:latin typeface="Verdana" charset="0"/>
                <a:cs typeface="+mn-cs"/>
              </a:defRPr>
            </a:lvl1pPr>
          </a:lstStyle>
          <a:p>
            <a:pPr>
              <a:defRPr/>
            </a:pPr>
            <a:fld id="{40E0FD3F-1249-5F44-818B-D600359BD1E1}" type="datetime1">
              <a:rPr lang="pt-BR"/>
              <a:pPr>
                <a:defRPr/>
              </a:pPr>
              <a:t>11/03/2022</a:t>
            </a:fld>
            <a:endParaRPr lang="pt-B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53188"/>
            <a:ext cx="2895600" cy="268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pt-BR"/>
              <a:t>Prof. Dr. Manuel Antonio Molina Palma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53188"/>
            <a:ext cx="2133600" cy="268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smtClean="0">
                <a:latin typeface="Verdana" charset="0"/>
                <a:cs typeface="+mn-cs"/>
              </a:defRPr>
            </a:lvl1pPr>
          </a:lstStyle>
          <a:p>
            <a:pPr>
              <a:defRPr/>
            </a:pPr>
            <a:fld id="{21A9556D-8BDB-7741-87CE-07EE29622E63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  <p:pic>
        <p:nvPicPr>
          <p:cNvPr id="1031" name="Picture 8" descr="Cocar preto-branco"/>
          <p:cNvPicPr>
            <a:picLocks noChangeAspect="1" noChangeArrowheads="1"/>
          </p:cNvPicPr>
          <p:nvPr userDrawn="1"/>
        </p:nvPicPr>
        <p:blipFill>
          <a:blip r:embed="rId1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06488" cy="50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Verdana" pitchFamily="34" charset="0"/>
          <a:ea typeface="ＭＳ Ｐゴシック" charset="0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Verdana" pitchFamily="34" charset="0"/>
          <a:ea typeface="ＭＳ Ｐゴシック" charset="0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Verdana" pitchFamily="34" charset="0"/>
          <a:ea typeface="ＭＳ Ｐゴシック" charset="0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Verdana" pitchFamily="34" charset="0"/>
          <a:ea typeface="ＭＳ Ｐゴシック" charset="0"/>
          <a:cs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Verdana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Verdana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Verdana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Verdana" pitchFamily="34" charset="0"/>
        </a:defRPr>
      </a:lvl9pPr>
    </p:titleStyle>
    <p:bodyStyle>
      <a:lvl1pPr marL="342900" indent="-342900" algn="just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just" rtl="0" eaLnBrk="0" fontAlgn="base" hangingPunct="0">
        <a:spcBef>
          <a:spcPct val="20000"/>
        </a:spcBef>
        <a:spcAft>
          <a:spcPct val="0"/>
        </a:spcAft>
        <a:buChar char="–"/>
        <a:defRPr sz="2600">
          <a:solidFill>
            <a:schemeClr val="tx1"/>
          </a:solidFill>
          <a:latin typeface="+mn-lt"/>
          <a:ea typeface="ＭＳ Ｐゴシック" charset="0"/>
        </a:defRPr>
      </a:lvl2pPr>
      <a:lvl3pPr marL="1143000" indent="-228600" algn="just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charset="0"/>
        </a:defRPr>
      </a:lvl3pPr>
      <a:lvl4pPr marL="1600200" indent="-228600" algn="just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2057400" indent="-228600" algn="just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514600" indent="-228600" algn="just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just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just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just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7" Type="http://schemas.openxmlformats.org/officeDocument/2006/relationships/image" Target="../media/image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3.wmf"/><Relationship Id="rId4" Type="http://schemas.openxmlformats.org/officeDocument/2006/relationships/oleObject" Target="../embeddings/oleObject1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Programa%20de%20Metodologia%202012.docx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hyperlink" Target="file:////Volumes/MMOLINA/Documents/Material%20de%20Aula/Metodologia%20de%20Pesquisa/2016/Programa%20de%20Metodologia%202016.docx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pt-BR">
                <a:latin typeface="Verdana" charset="0"/>
              </a:rPr>
              <a:t>Metodologia de Pesquisa para Engenharia de Produção</a:t>
            </a:r>
          </a:p>
        </p:txBody>
      </p:sp>
      <p:sp>
        <p:nvSpPr>
          <p:cNvPr id="14338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28600" y="4365625"/>
            <a:ext cx="8748713" cy="863600"/>
          </a:xfrm>
        </p:spPr>
        <p:txBody>
          <a:bodyPr/>
          <a:lstStyle/>
          <a:p>
            <a:pPr eaLnBrk="1" hangingPunct="1"/>
            <a:r>
              <a:rPr lang="pt-BR" b="1">
                <a:latin typeface="Verdana" charset="0"/>
              </a:rPr>
              <a:t>Prof. Dr. Manuel Antonio Molina Palma</a:t>
            </a:r>
          </a:p>
        </p:txBody>
      </p:sp>
      <p:sp>
        <p:nvSpPr>
          <p:cNvPr id="14339" name="Rectangle 5"/>
          <p:cNvSpPr>
            <a:spLocks noChangeArrowheads="1"/>
          </p:cNvSpPr>
          <p:nvPr/>
        </p:nvSpPr>
        <p:spPr bwMode="auto">
          <a:xfrm>
            <a:off x="0" y="0"/>
            <a:ext cx="1331913" cy="549275"/>
          </a:xfrm>
          <a:prstGeom prst="rect">
            <a:avLst/>
          </a:prstGeom>
          <a:solidFill>
            <a:srgbClr val="E4FEFE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14340" name="Picture 4" descr="LOGOUENFpretocopy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879725" cy="103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Espaço Reservado para Data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F02B69D-DCAB-9C4C-AC00-BBA14E9470BF}" type="datetime1">
              <a:rPr lang="pt-BR" sz="1000">
                <a:latin typeface="Verdana" charset="0"/>
              </a:rPr>
              <a:pPr eaLnBrk="1" hangingPunct="1"/>
              <a:t>11/03/2022</a:t>
            </a:fld>
            <a:endParaRPr lang="pt-BR" sz="1000">
              <a:latin typeface="Verdana" charset="0"/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Prof. Dr. Manuel Antonio Molina Palma</a:t>
            </a:r>
          </a:p>
        </p:txBody>
      </p:sp>
      <p:sp>
        <p:nvSpPr>
          <p:cNvPr id="16387" name="Espaço Reservado para Número de Slide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DC9E1E9-B6A0-BD46-AAC0-D468FCA6B421}" type="slidenum">
              <a:rPr lang="pt-BR" sz="1000">
                <a:latin typeface="Verdana" charset="0"/>
              </a:rPr>
              <a:pPr eaLnBrk="1" hangingPunct="1"/>
              <a:t>2</a:t>
            </a:fld>
            <a:endParaRPr lang="pt-BR" sz="1000">
              <a:latin typeface="Verdana" charset="0"/>
            </a:endParaRPr>
          </a:p>
        </p:txBody>
      </p:sp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z="3200">
                <a:latin typeface="Verdana" charset="0"/>
              </a:rPr>
              <a:t>Programa Analítico da Disciplina</a:t>
            </a:r>
          </a:p>
        </p:txBody>
      </p:sp>
      <p:sp>
        <p:nvSpPr>
          <p:cNvPr id="1638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96975"/>
            <a:ext cx="8229600" cy="5256213"/>
          </a:xfrm>
        </p:spPr>
        <p:txBody>
          <a:bodyPr/>
          <a:lstStyle/>
          <a:p>
            <a:pPr eaLnBrk="1" hangingPunct="1"/>
            <a:r>
              <a:rPr lang="pt-BR">
                <a:latin typeface="Verdana" charset="0"/>
              </a:rPr>
              <a:t>Objetivo:</a:t>
            </a:r>
          </a:p>
          <a:p>
            <a:pPr lvl="1" eaLnBrk="1" hangingPunct="1"/>
            <a:r>
              <a:rPr lang="pt-BR">
                <a:latin typeface="Verdana" charset="0"/>
              </a:rPr>
              <a:t>Introduzir os alunos nos conceitos da Metodologia Científica e capacitá-los na leitura e interpretação de trabalhos científicos.</a:t>
            </a:r>
          </a:p>
          <a:p>
            <a:pPr eaLnBrk="1" hangingPunct="1"/>
            <a:r>
              <a:rPr lang="pt-BR">
                <a:latin typeface="Verdana" charset="0"/>
              </a:rPr>
              <a:t>Ementa:</a:t>
            </a:r>
          </a:p>
          <a:p>
            <a:pPr lvl="1" eaLnBrk="1" hangingPunct="1"/>
            <a:r>
              <a:rPr lang="pt-BR">
                <a:latin typeface="Verdana" charset="0"/>
              </a:rPr>
              <a:t>Introdução ao estudo da Metodologia científica: evolução histórica, princípios, estrutura do pensamento científico;</a:t>
            </a:r>
          </a:p>
          <a:p>
            <a:pPr lvl="1" eaLnBrk="1" hangingPunct="1"/>
            <a:r>
              <a:rPr lang="pt-BR">
                <a:latin typeface="Verdana" charset="0"/>
              </a:rPr>
              <a:t>O trabalho de pesquisa: sua aplicação e divulgação; a biblioteca e a internet como fontes de informação.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Espaço Reservado para Data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F97B48F-11B1-5D46-89EC-52A09A6FF6FE}" type="datetime1">
              <a:rPr lang="pt-BR" sz="1000">
                <a:latin typeface="Verdana" charset="0"/>
              </a:rPr>
              <a:pPr eaLnBrk="1" hangingPunct="1"/>
              <a:t>11/03/2022</a:t>
            </a:fld>
            <a:endParaRPr lang="pt-BR" sz="1000">
              <a:latin typeface="Verdana" charset="0"/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Prof. Dr. Manuel Antonio Molina Palma</a:t>
            </a:r>
          </a:p>
        </p:txBody>
      </p:sp>
      <p:sp>
        <p:nvSpPr>
          <p:cNvPr id="18435" name="Espaço Reservado para Número de Slide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591BEC59-B153-1C47-BEDB-5EAEA91784C6}" type="slidenum">
              <a:rPr lang="pt-BR" sz="1000">
                <a:latin typeface="Verdana" charset="0"/>
              </a:rPr>
              <a:pPr eaLnBrk="1" hangingPunct="1"/>
              <a:t>3</a:t>
            </a:fld>
            <a:endParaRPr lang="pt-BR" sz="1000">
              <a:latin typeface="Verdana" charset="0"/>
            </a:endParaRPr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751138"/>
            <a:ext cx="8229600" cy="3455987"/>
          </a:xfrm>
        </p:spPr>
        <p:txBody>
          <a:bodyPr/>
          <a:lstStyle/>
          <a:p>
            <a:pPr lvl="1" eaLnBrk="1" hangingPunct="1"/>
            <a:r>
              <a:rPr lang="pt-BR">
                <a:latin typeface="Verdana" charset="0"/>
              </a:rPr>
              <a:t>Elementos da pesquisa científica: escolha e delimitações do problema de pesquisa, metodologia de pesquisa, modelo de pesquisa;</a:t>
            </a:r>
          </a:p>
          <a:p>
            <a:pPr lvl="1" eaLnBrk="1" hangingPunct="1"/>
            <a:r>
              <a:rPr lang="pt-BR">
                <a:latin typeface="Verdana" charset="0"/>
              </a:rPr>
              <a:t>Apresentação formal do trabalho de pesquisa: estrutura e normatização dos trabalhos científicos.</a:t>
            </a:r>
          </a:p>
        </p:txBody>
      </p:sp>
      <p:sp>
        <p:nvSpPr>
          <p:cNvPr id="18437" name="Rectangle 4"/>
          <p:cNvSpPr>
            <a:spLocks noGrp="1" noChangeArrowheads="1"/>
          </p:cNvSpPr>
          <p:nvPr>
            <p:ph type="title"/>
          </p:nvPr>
        </p:nvSpPr>
        <p:spPr>
          <a:xfrm>
            <a:off x="877888" y="1155700"/>
            <a:ext cx="7427912" cy="777875"/>
          </a:xfrm>
          <a:noFill/>
        </p:spPr>
        <p:txBody>
          <a:bodyPr/>
          <a:lstStyle/>
          <a:p>
            <a:pPr eaLnBrk="1" hangingPunct="1"/>
            <a:r>
              <a:rPr lang="pt-BR" sz="3200">
                <a:latin typeface="Verdana" charset="0"/>
              </a:rPr>
              <a:t>Programa Analítico da Disciplina</a:t>
            </a:r>
            <a:br>
              <a:rPr lang="pt-BR" sz="3200">
                <a:latin typeface="Verdana" charset="0"/>
              </a:rPr>
            </a:br>
            <a:r>
              <a:rPr lang="pt-BR" sz="3200">
                <a:latin typeface="Verdana" charset="0"/>
              </a:rPr>
              <a:t>(... continuação)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Espaço Reservado para Data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338D3E93-A5BE-2848-A9D9-5AB492B21CBB}" type="datetime1">
              <a:rPr lang="pt-BR" sz="1000">
                <a:latin typeface="Verdana" charset="0"/>
              </a:rPr>
              <a:pPr eaLnBrk="1" hangingPunct="1"/>
              <a:t>11/03/2022</a:t>
            </a:fld>
            <a:endParaRPr lang="pt-BR" sz="1000">
              <a:latin typeface="Verdana" charset="0"/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Prof. Dr. Manuel Antonio Molina Palma</a:t>
            </a:r>
          </a:p>
        </p:txBody>
      </p:sp>
      <p:sp>
        <p:nvSpPr>
          <p:cNvPr id="20483" name="Espaço Reservado para Número de Slide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2BD60C2-C21B-D341-9A50-9E2076D2AC3A}" type="slidenum">
              <a:rPr lang="pt-BR" sz="1000">
                <a:latin typeface="Verdana" charset="0"/>
              </a:rPr>
              <a:pPr eaLnBrk="1" hangingPunct="1"/>
              <a:t>4</a:t>
            </a:fld>
            <a:endParaRPr lang="pt-BR" sz="1000">
              <a:latin typeface="Verdana" charset="0"/>
            </a:endParaRPr>
          </a:p>
        </p:txBody>
      </p:sp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>
          <a:xfrm>
            <a:off x="827088" y="1066800"/>
            <a:ext cx="7427912" cy="777875"/>
          </a:xfrm>
        </p:spPr>
        <p:txBody>
          <a:bodyPr/>
          <a:lstStyle/>
          <a:p>
            <a:pPr eaLnBrk="1" hangingPunct="1"/>
            <a:r>
              <a:rPr lang="pt-BR">
                <a:latin typeface="Verdana" charset="0"/>
              </a:rPr>
              <a:t>ESTRATÉGIAS DE ENSINO</a:t>
            </a:r>
          </a:p>
        </p:txBody>
      </p:sp>
      <p:sp>
        <p:nvSpPr>
          <p:cNvPr id="2048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349500"/>
            <a:ext cx="8229600" cy="3776663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pt-BR" sz="3200">
                <a:latin typeface="Verdana" charset="0"/>
              </a:rPr>
              <a:t>O  curso será desenvolvido por meio das apresentações do professor, discussão de artigos científicos, exercícios individuais e em grupo.</a:t>
            </a:r>
          </a:p>
          <a:p>
            <a:pPr marL="0" indent="0" eaLnBrk="1" hangingPunct="1"/>
            <a:endParaRPr lang="pt-BR" sz="3200">
              <a:latin typeface="Verdana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Espaço Reservado para Data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E603457-D9A2-5541-9F7D-C6EB02D6C5DF}" type="datetime1">
              <a:rPr lang="pt-BR" sz="1000">
                <a:latin typeface="Verdana" charset="0"/>
              </a:rPr>
              <a:pPr eaLnBrk="1" hangingPunct="1"/>
              <a:t>11/03/2022</a:t>
            </a:fld>
            <a:endParaRPr lang="pt-BR" sz="1000">
              <a:latin typeface="Verdana" charset="0"/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Prof. Dr. Manuel Antonio Molina Palma</a:t>
            </a:r>
          </a:p>
        </p:txBody>
      </p:sp>
      <p:sp>
        <p:nvSpPr>
          <p:cNvPr id="22531" name="Espaço Reservado para Número de Slide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A13E478-7C07-4C44-8C74-5FCF3A437B23}" type="slidenum">
              <a:rPr lang="pt-BR" sz="1000">
                <a:latin typeface="Verdana" charset="0"/>
              </a:rPr>
              <a:pPr eaLnBrk="1" hangingPunct="1"/>
              <a:t>5</a:t>
            </a:fld>
            <a:endParaRPr lang="pt-BR" sz="1000">
              <a:latin typeface="Verdana" charset="0"/>
            </a:endParaRPr>
          </a:p>
        </p:txBody>
      </p:sp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>
          <a:xfrm>
            <a:off x="1474788" y="214313"/>
            <a:ext cx="6192837" cy="777875"/>
          </a:xfrm>
        </p:spPr>
        <p:txBody>
          <a:bodyPr/>
          <a:lstStyle/>
          <a:p>
            <a:pPr eaLnBrk="1" hangingPunct="1"/>
            <a:r>
              <a:rPr lang="pt-BR">
                <a:latin typeface="Verdana" charset="0"/>
              </a:rPr>
              <a:t>Avaliação</a:t>
            </a:r>
          </a:p>
        </p:txBody>
      </p:sp>
      <p:sp>
        <p:nvSpPr>
          <p:cNvPr id="2253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8625" y="1071563"/>
            <a:ext cx="8572500" cy="5786437"/>
          </a:xfrm>
        </p:spPr>
        <p:txBody>
          <a:bodyPr/>
          <a:lstStyle/>
          <a:p>
            <a:pPr eaLnBrk="1" hangingPunct="1"/>
            <a:r>
              <a:rPr lang="pt-BR">
                <a:latin typeface="Verdana" charset="0"/>
              </a:rPr>
              <a:t>Projeto de Pesquisa: 50%</a:t>
            </a:r>
          </a:p>
          <a:p>
            <a:pPr eaLnBrk="1" hangingPunct="1"/>
            <a:r>
              <a:rPr lang="pt-BR">
                <a:latin typeface="Verdana" charset="0"/>
              </a:rPr>
              <a:t>Participação e Freqüência: 50%</a:t>
            </a:r>
          </a:p>
          <a:p>
            <a:pPr eaLnBrk="1" hangingPunct="1"/>
            <a:endParaRPr lang="pt-BR">
              <a:latin typeface="Verdana" charset="0"/>
            </a:endParaRPr>
          </a:p>
          <a:p>
            <a:pPr eaLnBrk="1" hangingPunct="1">
              <a:buFontTx/>
              <a:buNone/>
            </a:pPr>
            <a:endParaRPr lang="pt-BR" sz="2000">
              <a:latin typeface="Verdana" charset="0"/>
            </a:endParaRPr>
          </a:p>
          <a:p>
            <a:pPr eaLnBrk="1" hangingPunct="1">
              <a:buFontTx/>
              <a:buNone/>
            </a:pPr>
            <a:endParaRPr lang="pt-BR" sz="2000">
              <a:latin typeface="Verdana" charset="0"/>
            </a:endParaRPr>
          </a:p>
          <a:p>
            <a:pPr eaLnBrk="1" hangingPunct="1">
              <a:buFontTx/>
              <a:buNone/>
            </a:pPr>
            <a:r>
              <a:rPr lang="pt-BR" sz="2000">
                <a:latin typeface="Verdana" charset="0"/>
              </a:rPr>
              <a:t>Ex.: número de faltas permitidas no semestre = </a:t>
            </a:r>
          </a:p>
          <a:p>
            <a:pPr eaLnBrk="1" hangingPunct="1">
              <a:buFontTx/>
              <a:buNone/>
            </a:pPr>
            <a:r>
              <a:rPr lang="pt-BR" sz="2000">
                <a:latin typeface="Verdana" charset="0"/>
              </a:rPr>
              <a:t>68h x 25% = 17h ≈ 18h.</a:t>
            </a:r>
          </a:p>
          <a:p>
            <a:pPr eaLnBrk="1" hangingPunct="1">
              <a:buFontTx/>
              <a:buNone/>
            </a:pPr>
            <a:r>
              <a:rPr lang="pt-BR" sz="2000">
                <a:latin typeface="Verdana" charset="0"/>
              </a:rPr>
              <a:t>O estudante faltou 6 dias de aula = 12h; então:</a:t>
            </a:r>
          </a:p>
          <a:p>
            <a:pPr eaLnBrk="1" hangingPunct="1"/>
            <a:endParaRPr lang="pt-BR">
              <a:latin typeface="Verdana" charset="0"/>
            </a:endParaRPr>
          </a:p>
          <a:p>
            <a:pPr eaLnBrk="1" hangingPunct="1">
              <a:buFontTx/>
              <a:buNone/>
            </a:pPr>
            <a:endParaRPr lang="pt-BR" sz="4000">
              <a:latin typeface="Verdana" charset="0"/>
            </a:endParaRPr>
          </a:p>
          <a:p>
            <a:pPr eaLnBrk="1" hangingPunct="1"/>
            <a:endParaRPr lang="pt-BR">
              <a:latin typeface="Verdana" charset="0"/>
            </a:endParaRPr>
          </a:p>
        </p:txBody>
      </p:sp>
      <p:graphicFrame>
        <p:nvGraphicFramePr>
          <p:cNvPr id="22534" name="Object 4"/>
          <p:cNvGraphicFramePr>
            <a:graphicFrameLocks noChangeAspect="1"/>
          </p:cNvGraphicFramePr>
          <p:nvPr/>
        </p:nvGraphicFramePr>
        <p:xfrm>
          <a:off x="1214438" y="2357438"/>
          <a:ext cx="5797550" cy="769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4" name="Equação" r:id="rId4" imgW="3251200" imgH="431800" progId="Equation.3">
                  <p:embed/>
                </p:oleObj>
              </mc:Choice>
              <mc:Fallback>
                <p:oleObj name="Equação" r:id="rId4" imgW="3251200" imgH="4318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4438" y="2357438"/>
                        <a:ext cx="5797550" cy="76993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5" name="Object 5"/>
          <p:cNvGraphicFramePr>
            <a:graphicFrameLocks noChangeAspect="1"/>
          </p:cNvGraphicFramePr>
          <p:nvPr/>
        </p:nvGraphicFramePr>
        <p:xfrm>
          <a:off x="2684463" y="4857750"/>
          <a:ext cx="3776662" cy="1000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5" name="Equação" r:id="rId6" imgW="1485900" imgH="393700" progId="Equation.3">
                  <p:embed/>
                </p:oleObj>
              </mc:Choice>
              <mc:Fallback>
                <p:oleObj name="Equação" r:id="rId6" imgW="1485900" imgH="3937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84463" y="4857750"/>
                        <a:ext cx="3776662" cy="1000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Espaço Reservado para Data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4E80572-D380-B944-B253-7329946C734E}" type="datetime1">
              <a:rPr lang="pt-BR" sz="1000">
                <a:latin typeface="Verdana" charset="0"/>
              </a:rPr>
              <a:pPr eaLnBrk="1" hangingPunct="1"/>
              <a:t>11/03/2022</a:t>
            </a:fld>
            <a:endParaRPr lang="pt-BR" sz="1000">
              <a:latin typeface="Verdana" charset="0"/>
            </a:endParaRPr>
          </a:p>
        </p:txBody>
      </p:sp>
      <p:sp>
        <p:nvSpPr>
          <p:cNvPr id="4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Prof. Dr. Manuel Antonio Molina Palma</a:t>
            </a:r>
          </a:p>
        </p:txBody>
      </p:sp>
      <p:sp>
        <p:nvSpPr>
          <p:cNvPr id="24579" name="Espaço Reservado para Número de Slide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1C8C56B-8DC6-EE4B-8A6C-9D77E743133E}" type="slidenum">
              <a:rPr lang="pt-BR" sz="1000">
                <a:latin typeface="Verdana" charset="0"/>
              </a:rPr>
              <a:pPr eaLnBrk="1" hangingPunct="1"/>
              <a:t>6</a:t>
            </a:fld>
            <a:endParaRPr lang="pt-BR" sz="1000">
              <a:latin typeface="Verdana" charset="0"/>
            </a:endParaRPr>
          </a:p>
        </p:txBody>
      </p:sp>
      <p:sp>
        <p:nvSpPr>
          <p:cNvPr id="24580" name="Text Box 7">
            <a:hlinkClick r:id="rId3" action="ppaction://hlinkfile"/>
          </p:cNvPr>
          <p:cNvSpPr txBox="1">
            <a:spLocks noChangeArrowheads="1"/>
          </p:cNvSpPr>
          <p:nvPr/>
        </p:nvSpPr>
        <p:spPr bwMode="auto">
          <a:xfrm>
            <a:off x="2124075" y="2420938"/>
            <a:ext cx="467995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pt-BR" sz="3200" dirty="0">
                <a:hlinkClick r:id="rId4" action="ppaction://hlinkfile"/>
              </a:rPr>
              <a:t>O programa</a:t>
            </a:r>
            <a:endParaRPr lang="pt-BR" sz="32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Espaço Reservado para Data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56B6E62F-6517-A54A-823E-DB97C57C774C}" type="datetime1">
              <a:rPr lang="pt-BR" sz="1000">
                <a:latin typeface="Verdana" charset="0"/>
              </a:rPr>
              <a:pPr eaLnBrk="1" hangingPunct="1"/>
              <a:t>11/03/2022</a:t>
            </a:fld>
            <a:endParaRPr lang="pt-BR" sz="1000">
              <a:latin typeface="Verdana" charset="0"/>
            </a:endParaRPr>
          </a:p>
        </p:txBody>
      </p:sp>
      <p:sp>
        <p:nvSpPr>
          <p:cNvPr id="5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Prof. Dr. Manuel Antonio Molina Palma</a:t>
            </a:r>
          </a:p>
        </p:txBody>
      </p:sp>
      <p:sp>
        <p:nvSpPr>
          <p:cNvPr id="26627" name="Espaço Reservado para Número de Slide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251D0D1-4B0D-764C-B09E-EF28B83372FF}" type="slidenum">
              <a:rPr lang="pt-BR" sz="1000">
                <a:latin typeface="Verdana" charset="0"/>
              </a:rPr>
              <a:pPr eaLnBrk="1" hangingPunct="1"/>
              <a:t>7</a:t>
            </a:fld>
            <a:endParaRPr lang="pt-BR" sz="1000">
              <a:latin typeface="Verdana" charset="0"/>
            </a:endParaRPr>
          </a:p>
        </p:txBody>
      </p:sp>
      <p:sp>
        <p:nvSpPr>
          <p:cNvPr id="26628" name="Rectangle 4"/>
          <p:cNvSpPr>
            <a:spLocks noChangeArrowheads="1"/>
          </p:cNvSpPr>
          <p:nvPr/>
        </p:nvSpPr>
        <p:spPr bwMode="auto">
          <a:xfrm>
            <a:off x="673100" y="490538"/>
            <a:ext cx="8229600" cy="490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r>
              <a:rPr lang="pt-BR" sz="3600">
                <a:solidFill>
                  <a:schemeClr val="tx2"/>
                </a:solidFill>
                <a:latin typeface="Verdana" charset="0"/>
              </a:rPr>
              <a:t>O professor...</a:t>
            </a:r>
          </a:p>
        </p:txBody>
      </p:sp>
      <p:sp>
        <p:nvSpPr>
          <p:cNvPr id="26629" name="Rectangle 5"/>
          <p:cNvSpPr>
            <a:spLocks noChangeArrowheads="1"/>
          </p:cNvSpPr>
          <p:nvPr/>
        </p:nvSpPr>
        <p:spPr bwMode="auto">
          <a:xfrm>
            <a:off x="673100" y="1124744"/>
            <a:ext cx="8002588" cy="5217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just">
              <a:lnSpc>
                <a:spcPct val="80000"/>
              </a:lnSpc>
              <a:spcBef>
                <a:spcPct val="45000"/>
              </a:spcBef>
              <a:buFontTx/>
              <a:buChar char="•"/>
            </a:pPr>
            <a:r>
              <a:rPr lang="pt-BR" sz="2300" dirty="0">
                <a:latin typeface="Verdana" charset="0"/>
              </a:rPr>
              <a:t>Natural do Panamá</a:t>
            </a:r>
          </a:p>
          <a:p>
            <a:pPr marL="342900" indent="-342900" algn="just">
              <a:lnSpc>
                <a:spcPct val="80000"/>
              </a:lnSpc>
              <a:spcBef>
                <a:spcPct val="45000"/>
              </a:spcBef>
              <a:buFontTx/>
              <a:buChar char="•"/>
            </a:pPr>
            <a:r>
              <a:rPr lang="pt-BR" sz="2300" dirty="0">
                <a:latin typeface="Verdana" charset="0"/>
              </a:rPr>
              <a:t>Formado em Administração pela Univ. Federal de Viçosa</a:t>
            </a:r>
          </a:p>
          <a:p>
            <a:pPr marL="342900" indent="-342900" algn="just">
              <a:lnSpc>
                <a:spcPct val="80000"/>
              </a:lnSpc>
              <a:spcBef>
                <a:spcPct val="45000"/>
              </a:spcBef>
              <a:buFontTx/>
              <a:buChar char="•"/>
            </a:pPr>
            <a:r>
              <a:rPr lang="pt-BR" sz="2300" dirty="0">
                <a:latin typeface="Verdana" charset="0"/>
              </a:rPr>
              <a:t>Mestre em Administração pelo </a:t>
            </a:r>
            <a:r>
              <a:rPr lang="es-AR" sz="2300" i="1" dirty="0">
                <a:latin typeface="Verdana" charset="0"/>
              </a:rPr>
              <a:t>Instituto Centroamericano de Administración de Empresas – INCAE, Alajuela, Costa Rica</a:t>
            </a:r>
          </a:p>
          <a:p>
            <a:pPr marL="342900" indent="-342900" algn="just">
              <a:lnSpc>
                <a:spcPct val="80000"/>
              </a:lnSpc>
              <a:spcBef>
                <a:spcPct val="45000"/>
              </a:spcBef>
              <a:buFontTx/>
              <a:buChar char="•"/>
            </a:pPr>
            <a:r>
              <a:rPr lang="pt-BR" sz="2300" dirty="0">
                <a:latin typeface="Verdana" charset="0"/>
              </a:rPr>
              <a:t>Doutor em Administração, pela Faculdade de Economia, Administração e Contabilidade na USP</a:t>
            </a:r>
          </a:p>
          <a:p>
            <a:pPr marL="742950" lvl="1" indent="-285750" algn="just">
              <a:lnSpc>
                <a:spcPct val="80000"/>
              </a:lnSpc>
              <a:spcBef>
                <a:spcPct val="45000"/>
              </a:spcBef>
              <a:buFontTx/>
              <a:buChar char="–"/>
            </a:pPr>
            <a:r>
              <a:rPr lang="pt-BR" sz="2300" dirty="0">
                <a:latin typeface="Verdana" charset="0"/>
              </a:rPr>
              <a:t>Área de Pesquisa: Gestão da Inovação Tecnológica no âmbito empresarial.</a:t>
            </a:r>
          </a:p>
          <a:p>
            <a:pPr marL="285750" indent="-285750" algn="just">
              <a:lnSpc>
                <a:spcPct val="80000"/>
              </a:lnSpc>
              <a:spcBef>
                <a:spcPct val="45000"/>
              </a:spcBef>
              <a:buFontTx/>
              <a:buChar char="–"/>
            </a:pPr>
            <a:r>
              <a:rPr lang="pt-BR" sz="2300" dirty="0">
                <a:latin typeface="Verdana" charset="0"/>
              </a:rPr>
              <a:t>Prof. Associado da UENF no LEPROD (2006)</a:t>
            </a:r>
          </a:p>
          <a:p>
            <a:pPr marL="285750" indent="-285750" algn="just">
              <a:lnSpc>
                <a:spcPct val="80000"/>
              </a:lnSpc>
              <a:spcBef>
                <a:spcPct val="45000"/>
              </a:spcBef>
              <a:buFontTx/>
              <a:buChar char="–"/>
            </a:pPr>
            <a:r>
              <a:rPr lang="pt-BR" sz="2300" dirty="0">
                <a:latin typeface="Verdana" charset="0"/>
              </a:rPr>
              <a:t>Fui Diretor da Agência UENF de Inovação – AgiUENF (2016-2019).</a:t>
            </a:r>
          </a:p>
          <a:p>
            <a:pPr marL="285750" indent="-285750" algn="just">
              <a:lnSpc>
                <a:spcPct val="80000"/>
              </a:lnSpc>
              <a:spcBef>
                <a:spcPct val="45000"/>
              </a:spcBef>
              <a:buFontTx/>
              <a:buChar char="–"/>
            </a:pPr>
            <a:r>
              <a:rPr lang="pt-BR" sz="2300" dirty="0">
                <a:latin typeface="Verdana" charset="0"/>
              </a:rPr>
              <a:t>Pró-Reitor de Graduação (2020 -2023)</a:t>
            </a:r>
          </a:p>
          <a:p>
            <a:pPr marL="285750" indent="-285750" algn="just">
              <a:lnSpc>
                <a:spcPct val="80000"/>
              </a:lnSpc>
              <a:spcBef>
                <a:spcPct val="45000"/>
              </a:spcBef>
              <a:buFontTx/>
              <a:buChar char="–"/>
            </a:pPr>
            <a:endParaRPr lang="pt-BR" sz="2300" dirty="0">
              <a:latin typeface="Verdana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Espaço Reservado para Data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49D8900-A0E0-1C4D-B443-84BBC7878B3B}" type="datetime1">
              <a:rPr lang="pt-BR" sz="1000">
                <a:latin typeface="Verdana" charset="0"/>
              </a:rPr>
              <a:pPr eaLnBrk="1" hangingPunct="1"/>
              <a:t>11/03/2022</a:t>
            </a:fld>
            <a:endParaRPr lang="pt-BR" sz="1000">
              <a:latin typeface="Verdana" charset="0"/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Prof. Dr. Manuel Antonio Molina Palma</a:t>
            </a:r>
          </a:p>
        </p:txBody>
      </p:sp>
      <p:sp>
        <p:nvSpPr>
          <p:cNvPr id="28675" name="Espaço Reservado para Número de Slide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364BFAD9-A81F-7F47-B9A3-25C53AF0D80F}" type="slidenum">
              <a:rPr lang="pt-BR" sz="1000">
                <a:latin typeface="Verdana" charset="0"/>
              </a:rPr>
              <a:pPr eaLnBrk="1" hangingPunct="1"/>
              <a:t>8</a:t>
            </a:fld>
            <a:endParaRPr lang="pt-BR" sz="1000">
              <a:latin typeface="Verdana" charset="0"/>
            </a:endParaRPr>
          </a:p>
        </p:txBody>
      </p:sp>
      <p:sp>
        <p:nvSpPr>
          <p:cNvPr id="2867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042988" y="44450"/>
            <a:ext cx="7427912" cy="777875"/>
          </a:xfrm>
        </p:spPr>
        <p:txBody>
          <a:bodyPr/>
          <a:lstStyle/>
          <a:p>
            <a:pPr eaLnBrk="1" hangingPunct="1"/>
            <a:r>
              <a:rPr lang="pt-BR">
                <a:latin typeface="Verdana" charset="0"/>
              </a:rPr>
              <a:t>Referências Bibliográficas</a:t>
            </a:r>
          </a:p>
        </p:txBody>
      </p:sp>
      <p:sp>
        <p:nvSpPr>
          <p:cNvPr id="28677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457200" y="981075"/>
            <a:ext cx="8229600" cy="5400675"/>
          </a:xfrm>
        </p:spPr>
        <p:txBody>
          <a:bodyPr/>
          <a:lstStyle/>
          <a:p>
            <a:pPr marL="0" indent="0" algn="l" eaLnBrk="1" hangingPunct="1">
              <a:lnSpc>
                <a:spcPct val="95000"/>
              </a:lnSpc>
              <a:spcBef>
                <a:spcPct val="45000"/>
              </a:spcBef>
              <a:buFontTx/>
              <a:buNone/>
            </a:pPr>
            <a:r>
              <a:rPr lang="pt-BR" sz="1800">
                <a:latin typeface="Verdana" charset="0"/>
              </a:rPr>
              <a:t>CERVO, Amado; BERVIAN, Pedro; SILVA, Roberto da.  </a:t>
            </a:r>
            <a:r>
              <a:rPr lang="pt-BR" sz="1800" b="1">
                <a:latin typeface="Verdana" charset="0"/>
              </a:rPr>
              <a:t>Metodologia Científica. </a:t>
            </a:r>
            <a:r>
              <a:rPr lang="pt-BR" sz="1800">
                <a:latin typeface="Verdana" charset="0"/>
              </a:rPr>
              <a:t>6ª Ed. São Paulo: Pearson Prentice Hall, 2007.</a:t>
            </a:r>
          </a:p>
          <a:p>
            <a:pPr marL="0" indent="0" algn="l" eaLnBrk="1" hangingPunct="1">
              <a:lnSpc>
                <a:spcPct val="95000"/>
              </a:lnSpc>
              <a:spcBef>
                <a:spcPct val="45000"/>
              </a:spcBef>
              <a:buFontTx/>
              <a:buNone/>
            </a:pPr>
            <a:r>
              <a:rPr lang="pt-BR" sz="1800">
                <a:latin typeface="Verdana" charset="0"/>
              </a:rPr>
              <a:t>HAIR JR., Joseph; </a:t>
            </a:r>
            <a:r>
              <a:rPr lang="pt-BR" sz="1800" i="1">
                <a:latin typeface="Verdana" charset="0"/>
              </a:rPr>
              <a:t>et al. </a:t>
            </a:r>
            <a:r>
              <a:rPr lang="pt-BR" sz="1800" b="1">
                <a:latin typeface="Verdana" charset="0"/>
              </a:rPr>
              <a:t>Fundamentos de Métodos de Pesquisa em Administração.  </a:t>
            </a:r>
            <a:r>
              <a:rPr lang="pt-BR" sz="1800">
                <a:latin typeface="Verdana" charset="0"/>
              </a:rPr>
              <a:t>Porto Alegre: Bookman, 2005.</a:t>
            </a:r>
          </a:p>
          <a:p>
            <a:pPr marL="0" indent="0" algn="l" eaLnBrk="1" hangingPunct="1">
              <a:lnSpc>
                <a:spcPct val="95000"/>
              </a:lnSpc>
              <a:spcBef>
                <a:spcPct val="45000"/>
              </a:spcBef>
              <a:buFontTx/>
              <a:buNone/>
            </a:pPr>
            <a:r>
              <a:rPr lang="pt-BR" sz="1800">
                <a:latin typeface="Verdana" charset="0"/>
              </a:rPr>
              <a:t>KERLINGER, Fred. </a:t>
            </a:r>
            <a:r>
              <a:rPr lang="pt-BR" sz="1800" b="1">
                <a:latin typeface="Verdana" charset="0"/>
              </a:rPr>
              <a:t>Metodologia de Pesquisa nas Ciências Sociais: </a:t>
            </a:r>
            <a:r>
              <a:rPr lang="pt-BR" sz="1800">
                <a:latin typeface="Verdana" charset="0"/>
              </a:rPr>
              <a:t>um tratamento conceitual. 7ª Reimpressão. São Paulo: EPU, 1980.</a:t>
            </a:r>
          </a:p>
          <a:p>
            <a:pPr marL="0" indent="0" algn="l" eaLnBrk="1" hangingPunct="1">
              <a:lnSpc>
                <a:spcPct val="95000"/>
              </a:lnSpc>
              <a:spcBef>
                <a:spcPct val="45000"/>
              </a:spcBef>
              <a:buFontTx/>
              <a:buNone/>
            </a:pPr>
            <a:r>
              <a:rPr lang="pt-BR" sz="1800">
                <a:latin typeface="Verdana" charset="0"/>
              </a:rPr>
              <a:t>MALHOTRA, Naresh. </a:t>
            </a:r>
            <a:r>
              <a:rPr lang="pt-BR" sz="1800" b="1">
                <a:latin typeface="Verdana" charset="0"/>
              </a:rPr>
              <a:t>Pesquisa em Marketing: </a:t>
            </a:r>
            <a:r>
              <a:rPr lang="pt-BR" sz="1800">
                <a:latin typeface="Verdana" charset="0"/>
              </a:rPr>
              <a:t>uma orientação aplicada. 4 Ed. Porto Alegre: Bookman, 2006.</a:t>
            </a:r>
          </a:p>
          <a:p>
            <a:pPr marL="0" indent="0" algn="l" eaLnBrk="1" hangingPunct="1">
              <a:lnSpc>
                <a:spcPct val="95000"/>
              </a:lnSpc>
              <a:spcBef>
                <a:spcPct val="45000"/>
              </a:spcBef>
              <a:buFontTx/>
              <a:buNone/>
            </a:pPr>
            <a:r>
              <a:rPr lang="pt-BR" sz="1800">
                <a:latin typeface="Verdana" charset="0"/>
              </a:rPr>
              <a:t>MARCONI, Marina de Andrade; LAKATOS, Eva Maria. </a:t>
            </a:r>
            <a:r>
              <a:rPr lang="pt-BR" sz="1800" b="1">
                <a:latin typeface="Verdana" charset="0"/>
              </a:rPr>
              <a:t>Fundamentos de Metodologia Científica</a:t>
            </a:r>
            <a:r>
              <a:rPr lang="pt-BR" sz="1800">
                <a:latin typeface="Verdana" charset="0"/>
              </a:rPr>
              <a:t>. 5ª edição. São Paulo: Atlas, 2003.</a:t>
            </a:r>
          </a:p>
          <a:p>
            <a:pPr marL="0" indent="0" algn="l" eaLnBrk="1" hangingPunct="1">
              <a:lnSpc>
                <a:spcPct val="95000"/>
              </a:lnSpc>
              <a:spcBef>
                <a:spcPct val="45000"/>
              </a:spcBef>
              <a:buFontTx/>
              <a:buNone/>
            </a:pPr>
            <a:r>
              <a:rPr lang="pt-BR" sz="1800">
                <a:latin typeface="Verdana" charset="0"/>
              </a:rPr>
              <a:t>MOLINA-PALMA, Manuel A.; CAMPOS, Regina M. </a:t>
            </a:r>
            <a:r>
              <a:rPr lang="pt-BR" sz="1800" b="1">
                <a:latin typeface="Verdana" charset="0"/>
              </a:rPr>
              <a:t>Estrutura e Normatização de Trabalhos Científicos:</a:t>
            </a:r>
            <a:r>
              <a:rPr lang="pt-BR" sz="1800">
                <a:latin typeface="Verdana" charset="0"/>
              </a:rPr>
              <a:t> Trabalhos de Conclusão de Curso, Dissertações e Teses.  Campos dos Goytacazes: UCAM-Campos, 2005.</a:t>
            </a:r>
          </a:p>
          <a:p>
            <a:pPr marL="0" indent="0" algn="l" eaLnBrk="1" hangingPunct="1">
              <a:lnSpc>
                <a:spcPct val="95000"/>
              </a:lnSpc>
              <a:spcBef>
                <a:spcPct val="45000"/>
              </a:spcBef>
              <a:buFontTx/>
              <a:buNone/>
            </a:pPr>
            <a:r>
              <a:rPr lang="pt-BR" sz="1800">
                <a:latin typeface="Verdana" charset="0"/>
              </a:rPr>
              <a:t>SELLTIZ, WRIGHTSMAN &amp; COOK. </a:t>
            </a:r>
            <a:r>
              <a:rPr lang="pt-BR" sz="1800" b="1">
                <a:latin typeface="Verdana" charset="0"/>
              </a:rPr>
              <a:t>Métodos de Pesquisa nas Ciências Sociais.</a:t>
            </a:r>
            <a:r>
              <a:rPr lang="pt-BR" sz="1800">
                <a:latin typeface="Verdana" charset="0"/>
              </a:rPr>
              <a:t> São Paulo: EPU, v.1, v.2, v.3, 1981.</a:t>
            </a:r>
          </a:p>
          <a:p>
            <a:pPr marL="0" indent="0" algn="l" eaLnBrk="1" hangingPunct="1">
              <a:lnSpc>
                <a:spcPct val="95000"/>
              </a:lnSpc>
              <a:spcBef>
                <a:spcPct val="45000"/>
              </a:spcBef>
              <a:buFontTx/>
              <a:buNone/>
            </a:pPr>
            <a:endParaRPr lang="pt-BR" sz="1800" i="1">
              <a:latin typeface="Verdana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sign padrão">
  <a:themeElements>
    <a:clrScheme name="Design padrã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sign padrão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sign padrã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531</TotalTime>
  <Words>550</Words>
  <Application>Microsoft Macintosh PowerPoint</Application>
  <PresentationFormat>Apresentação na tela (4:3)</PresentationFormat>
  <Paragraphs>70</Paragraphs>
  <Slides>8</Slides>
  <Notes>8</Notes>
  <HiddenSlides>0</HiddenSlides>
  <MMClips>0</MMClips>
  <ScaleCrop>false</ScaleCrop>
  <HeadingPairs>
    <vt:vector size="8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Servidores OLE inseridos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2" baseType="lpstr">
      <vt:lpstr>Arial</vt:lpstr>
      <vt:lpstr>Verdana</vt:lpstr>
      <vt:lpstr>Design padrão</vt:lpstr>
      <vt:lpstr>Equação</vt:lpstr>
      <vt:lpstr>Metodologia de Pesquisa para Engenharia de Produção</vt:lpstr>
      <vt:lpstr>Programa Analítico da Disciplina</vt:lpstr>
      <vt:lpstr>Programa Analítico da Disciplina (... continuação)</vt:lpstr>
      <vt:lpstr>ESTRATÉGIAS DE ENSINO</vt:lpstr>
      <vt:lpstr>Avaliação</vt:lpstr>
      <vt:lpstr>Apresentação do PowerPoint</vt:lpstr>
      <vt:lpstr>Apresentação do PowerPoint</vt:lpstr>
      <vt:lpstr>Referências Bibliográficas</vt:lpstr>
    </vt:vector>
  </TitlesOfParts>
  <Company>UENF - CCT - LEPROD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Metodologia de Pesquisa para Engenharia de Produção</dc:title>
  <dc:subject>Aula 1</dc:subject>
  <dc:creator>Manuel Antonio Molina</dc:creator>
  <cp:lastModifiedBy>Manuel Antonio Molina</cp:lastModifiedBy>
  <cp:revision>27</cp:revision>
  <dcterms:created xsi:type="dcterms:W3CDTF">2006-04-02T22:15:36Z</dcterms:created>
  <dcterms:modified xsi:type="dcterms:W3CDTF">2022-03-11T19:23:11Z</dcterms:modified>
</cp:coreProperties>
</file>