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4" r:id="rId11"/>
    <p:sldId id="266" r:id="rId12"/>
    <p:sldId id="265"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Merriweather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o2GTOtOXJ7tBToOgtN82YBgHx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212" autoAdjust="0"/>
  </p:normalViewPr>
  <p:slideViewPr>
    <p:cSldViewPr snapToGrid="0">
      <p:cViewPr varScale="1">
        <p:scale>
          <a:sx n="95" d="100"/>
          <a:sy n="95" d="100"/>
        </p:scale>
        <p:origin x="6222" y="66"/>
      </p:cViewPr>
      <p:guideLst>
        <p:guide orient="horz" pos="360"/>
        <p:guide pos="57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B0D3D-588E-46D7-8993-DB69074C4CA8}" type="doc">
      <dgm:prSet loTypeId="urn:microsoft.com/office/officeart/2011/layout/CircleProcess" loCatId="process" qsTypeId="urn:microsoft.com/office/officeart/2005/8/quickstyle/simple1" qsCatId="simple" csTypeId="urn:microsoft.com/office/officeart/2005/8/colors/accent1_2" csCatId="accent1" phldr="1"/>
      <dgm:spPr/>
    </dgm:pt>
    <dgm:pt modelId="{717D4D3F-4E2B-4D6B-B6EC-3B5C8B421F4E}">
      <dgm:prSet phldrT="[Text]"/>
      <dgm:spPr/>
      <dgm:t>
        <a:bodyPr/>
        <a:lstStyle/>
        <a:p>
          <a:r>
            <a:rPr lang="en-US" dirty="0"/>
            <a:t>Find</a:t>
          </a:r>
        </a:p>
      </dgm:t>
    </dgm:pt>
    <dgm:pt modelId="{2B474BB4-05B1-4E48-8194-CFEB7CAACF19}" type="parTrans" cxnId="{EDCA8965-A5A9-4FE8-95E0-4EF090ADC540}">
      <dgm:prSet/>
      <dgm:spPr/>
      <dgm:t>
        <a:bodyPr/>
        <a:lstStyle/>
        <a:p>
          <a:endParaRPr lang="en-US"/>
        </a:p>
      </dgm:t>
    </dgm:pt>
    <dgm:pt modelId="{B9074481-F567-4431-B8F0-D318A38BD696}" type="sibTrans" cxnId="{EDCA8965-A5A9-4FE8-95E0-4EF090ADC540}">
      <dgm:prSet/>
      <dgm:spPr/>
      <dgm:t>
        <a:bodyPr/>
        <a:lstStyle/>
        <a:p>
          <a:endParaRPr lang="en-US"/>
        </a:p>
      </dgm:t>
    </dgm:pt>
    <dgm:pt modelId="{3A1BD644-8C42-4E29-B7F2-B6095BD084E8}">
      <dgm:prSet phldrT="[Text]"/>
      <dgm:spPr/>
      <dgm:t>
        <a:bodyPr/>
        <a:lstStyle/>
        <a:p>
          <a:r>
            <a:rPr lang="en-US" dirty="0"/>
            <a:t>Clean</a:t>
          </a:r>
        </a:p>
      </dgm:t>
    </dgm:pt>
    <dgm:pt modelId="{74ABAA8F-A987-413F-900D-2770D25D0C14}" type="parTrans" cxnId="{6E395C25-E129-4C8A-9448-C402CA8744AE}">
      <dgm:prSet/>
      <dgm:spPr/>
      <dgm:t>
        <a:bodyPr/>
        <a:lstStyle/>
        <a:p>
          <a:endParaRPr lang="en-US"/>
        </a:p>
      </dgm:t>
    </dgm:pt>
    <dgm:pt modelId="{42E3214E-F8F5-4BD8-A973-77AF107640BF}" type="sibTrans" cxnId="{6E395C25-E129-4C8A-9448-C402CA8744AE}">
      <dgm:prSet/>
      <dgm:spPr/>
      <dgm:t>
        <a:bodyPr/>
        <a:lstStyle/>
        <a:p>
          <a:endParaRPr lang="en-US"/>
        </a:p>
      </dgm:t>
    </dgm:pt>
    <dgm:pt modelId="{79C6BC38-5F40-46D1-8C3C-32C32297D364}">
      <dgm:prSet phldrT="[Text]"/>
      <dgm:spPr/>
      <dgm:t>
        <a:bodyPr/>
        <a:lstStyle/>
        <a:p>
          <a:r>
            <a:rPr lang="en-US" dirty="0"/>
            <a:t>Explore &amp; Analyze</a:t>
          </a:r>
        </a:p>
      </dgm:t>
    </dgm:pt>
    <dgm:pt modelId="{1EA29CB2-DFE4-41B2-ABD6-C8890CA57E12}" type="parTrans" cxnId="{72A4E9FD-FBB0-47B3-9A76-41A0C2DABC5C}">
      <dgm:prSet/>
      <dgm:spPr/>
      <dgm:t>
        <a:bodyPr/>
        <a:lstStyle/>
        <a:p>
          <a:endParaRPr lang="en-US"/>
        </a:p>
      </dgm:t>
    </dgm:pt>
    <dgm:pt modelId="{B151C88B-0106-4F4A-96AD-59E72897E116}" type="sibTrans" cxnId="{72A4E9FD-FBB0-47B3-9A76-41A0C2DABC5C}">
      <dgm:prSet/>
      <dgm:spPr/>
      <dgm:t>
        <a:bodyPr/>
        <a:lstStyle/>
        <a:p>
          <a:endParaRPr lang="en-US"/>
        </a:p>
      </dgm:t>
    </dgm:pt>
    <dgm:pt modelId="{6BA18232-CF6E-4E02-9B8C-92263849B7DE}">
      <dgm:prSet phldrT="[Text]"/>
      <dgm:spPr/>
      <dgm:t>
        <a:bodyPr/>
        <a:lstStyle/>
        <a:p>
          <a:r>
            <a:rPr lang="en-US" dirty="0"/>
            <a:t>Visualize</a:t>
          </a:r>
        </a:p>
      </dgm:t>
    </dgm:pt>
    <dgm:pt modelId="{C2727545-119E-42E6-85C9-4E08C0E87227}" type="parTrans" cxnId="{1DE0C873-F1CD-45F1-B9BF-9CCD6918C28C}">
      <dgm:prSet/>
      <dgm:spPr/>
      <dgm:t>
        <a:bodyPr/>
        <a:lstStyle/>
        <a:p>
          <a:endParaRPr lang="en-US"/>
        </a:p>
      </dgm:t>
    </dgm:pt>
    <dgm:pt modelId="{744FA897-65A0-4608-8145-7498704DA462}" type="sibTrans" cxnId="{1DE0C873-F1CD-45F1-B9BF-9CCD6918C28C}">
      <dgm:prSet/>
      <dgm:spPr/>
      <dgm:t>
        <a:bodyPr/>
        <a:lstStyle/>
        <a:p>
          <a:endParaRPr lang="en-US"/>
        </a:p>
      </dgm:t>
    </dgm:pt>
    <dgm:pt modelId="{477F07D3-5209-44C5-B5DB-48E154E82AA1}" type="pres">
      <dgm:prSet presAssocID="{885B0D3D-588E-46D7-8993-DB69074C4CA8}" presName="Name0" presStyleCnt="0">
        <dgm:presLayoutVars>
          <dgm:chMax val="11"/>
          <dgm:chPref val="11"/>
          <dgm:dir/>
          <dgm:resizeHandles/>
        </dgm:presLayoutVars>
      </dgm:prSet>
      <dgm:spPr/>
    </dgm:pt>
    <dgm:pt modelId="{F507162E-9697-4623-812F-EAF7ACCDDBEE}" type="pres">
      <dgm:prSet presAssocID="{6BA18232-CF6E-4E02-9B8C-92263849B7DE}" presName="Accent4" presStyleCnt="0"/>
      <dgm:spPr/>
    </dgm:pt>
    <dgm:pt modelId="{464184AC-9A22-4F68-B088-D3AD3FD0764C}" type="pres">
      <dgm:prSet presAssocID="{6BA18232-CF6E-4E02-9B8C-92263849B7DE}" presName="Accent" presStyleLbl="node1" presStyleIdx="0" presStyleCnt="4"/>
      <dgm:spPr/>
    </dgm:pt>
    <dgm:pt modelId="{A1380ADF-23D8-48EC-A5B7-784837734B4F}" type="pres">
      <dgm:prSet presAssocID="{6BA18232-CF6E-4E02-9B8C-92263849B7DE}" presName="ParentBackground4" presStyleCnt="0"/>
      <dgm:spPr/>
    </dgm:pt>
    <dgm:pt modelId="{9BFDEEA2-0D13-4AC0-B1C1-D4BE051EEEF0}" type="pres">
      <dgm:prSet presAssocID="{6BA18232-CF6E-4E02-9B8C-92263849B7DE}" presName="ParentBackground" presStyleLbl="fgAcc1" presStyleIdx="0" presStyleCnt="4"/>
      <dgm:spPr/>
    </dgm:pt>
    <dgm:pt modelId="{19DF53CD-8E0D-40B2-BED7-8208E58D76B1}" type="pres">
      <dgm:prSet presAssocID="{6BA18232-CF6E-4E02-9B8C-92263849B7DE}" presName="Parent4" presStyleLbl="revTx" presStyleIdx="0" presStyleCnt="0">
        <dgm:presLayoutVars>
          <dgm:chMax val="1"/>
          <dgm:chPref val="1"/>
          <dgm:bulletEnabled val="1"/>
        </dgm:presLayoutVars>
      </dgm:prSet>
      <dgm:spPr/>
    </dgm:pt>
    <dgm:pt modelId="{4C92F2F2-0C53-4999-B01C-738843DFFD00}" type="pres">
      <dgm:prSet presAssocID="{79C6BC38-5F40-46D1-8C3C-32C32297D364}" presName="Accent3" presStyleCnt="0"/>
      <dgm:spPr/>
    </dgm:pt>
    <dgm:pt modelId="{BF1843A8-4C23-4A9E-A181-442526F329F3}" type="pres">
      <dgm:prSet presAssocID="{79C6BC38-5F40-46D1-8C3C-32C32297D364}" presName="Accent" presStyleLbl="node1" presStyleIdx="1" presStyleCnt="4"/>
      <dgm:spPr/>
    </dgm:pt>
    <dgm:pt modelId="{BDD550ED-D46E-41BF-BE43-F1E93E33A4BF}" type="pres">
      <dgm:prSet presAssocID="{79C6BC38-5F40-46D1-8C3C-32C32297D364}" presName="ParentBackground3" presStyleCnt="0"/>
      <dgm:spPr/>
    </dgm:pt>
    <dgm:pt modelId="{BCA73D7E-95F5-4EFC-A405-E2576130964C}" type="pres">
      <dgm:prSet presAssocID="{79C6BC38-5F40-46D1-8C3C-32C32297D364}" presName="ParentBackground" presStyleLbl="fgAcc1" presStyleIdx="1" presStyleCnt="4"/>
      <dgm:spPr/>
    </dgm:pt>
    <dgm:pt modelId="{1DD5C899-D051-4619-8F37-0FC670090274}" type="pres">
      <dgm:prSet presAssocID="{79C6BC38-5F40-46D1-8C3C-32C32297D364}" presName="Parent3" presStyleLbl="revTx" presStyleIdx="0" presStyleCnt="0">
        <dgm:presLayoutVars>
          <dgm:chMax val="1"/>
          <dgm:chPref val="1"/>
          <dgm:bulletEnabled val="1"/>
        </dgm:presLayoutVars>
      </dgm:prSet>
      <dgm:spPr/>
    </dgm:pt>
    <dgm:pt modelId="{8C405DBD-16DE-4BF6-AA3F-902330F14FCF}" type="pres">
      <dgm:prSet presAssocID="{3A1BD644-8C42-4E29-B7F2-B6095BD084E8}" presName="Accent2" presStyleCnt="0"/>
      <dgm:spPr/>
    </dgm:pt>
    <dgm:pt modelId="{E38E3AB3-8CA7-4231-916A-B76C2878F796}" type="pres">
      <dgm:prSet presAssocID="{3A1BD644-8C42-4E29-B7F2-B6095BD084E8}" presName="Accent" presStyleLbl="node1" presStyleIdx="2" presStyleCnt="4"/>
      <dgm:spPr/>
    </dgm:pt>
    <dgm:pt modelId="{D0FD8215-FBEE-45BE-95E0-8BCA5325E814}" type="pres">
      <dgm:prSet presAssocID="{3A1BD644-8C42-4E29-B7F2-B6095BD084E8}" presName="ParentBackground2" presStyleCnt="0"/>
      <dgm:spPr/>
    </dgm:pt>
    <dgm:pt modelId="{2DBED4C0-6615-4B6D-8FE3-B016E1DD2FE3}" type="pres">
      <dgm:prSet presAssocID="{3A1BD644-8C42-4E29-B7F2-B6095BD084E8}" presName="ParentBackground" presStyleLbl="fgAcc1" presStyleIdx="2" presStyleCnt="4"/>
      <dgm:spPr/>
    </dgm:pt>
    <dgm:pt modelId="{AE22FCDF-D9E8-42C8-A98C-AF721B557D15}" type="pres">
      <dgm:prSet presAssocID="{3A1BD644-8C42-4E29-B7F2-B6095BD084E8}" presName="Parent2" presStyleLbl="revTx" presStyleIdx="0" presStyleCnt="0">
        <dgm:presLayoutVars>
          <dgm:chMax val="1"/>
          <dgm:chPref val="1"/>
          <dgm:bulletEnabled val="1"/>
        </dgm:presLayoutVars>
      </dgm:prSet>
      <dgm:spPr/>
    </dgm:pt>
    <dgm:pt modelId="{7043751A-C75B-453F-B811-6A2818009FA3}" type="pres">
      <dgm:prSet presAssocID="{717D4D3F-4E2B-4D6B-B6EC-3B5C8B421F4E}" presName="Accent1" presStyleCnt="0"/>
      <dgm:spPr/>
    </dgm:pt>
    <dgm:pt modelId="{4844F0E0-638C-40C1-B44F-0BA4D8FD33CA}" type="pres">
      <dgm:prSet presAssocID="{717D4D3F-4E2B-4D6B-B6EC-3B5C8B421F4E}" presName="Accent" presStyleLbl="node1" presStyleIdx="3" presStyleCnt="4"/>
      <dgm:spPr>
        <a:ln>
          <a:solidFill>
            <a:srgbClr val="DDDDDD"/>
          </a:solidFill>
        </a:ln>
      </dgm:spPr>
    </dgm:pt>
    <dgm:pt modelId="{AEA65234-659B-48C0-8130-D03C966CE8AE}" type="pres">
      <dgm:prSet presAssocID="{717D4D3F-4E2B-4D6B-B6EC-3B5C8B421F4E}" presName="ParentBackground1" presStyleCnt="0"/>
      <dgm:spPr/>
    </dgm:pt>
    <dgm:pt modelId="{FADDEE43-644C-40F5-9C31-244FF8BD3226}" type="pres">
      <dgm:prSet presAssocID="{717D4D3F-4E2B-4D6B-B6EC-3B5C8B421F4E}" presName="ParentBackground" presStyleLbl="fgAcc1" presStyleIdx="3" presStyleCnt="4"/>
      <dgm:spPr/>
    </dgm:pt>
    <dgm:pt modelId="{B133607C-5623-4184-818D-9C8DBDD36F0D}" type="pres">
      <dgm:prSet presAssocID="{717D4D3F-4E2B-4D6B-B6EC-3B5C8B421F4E}" presName="Parent1" presStyleLbl="revTx" presStyleIdx="0" presStyleCnt="0">
        <dgm:presLayoutVars>
          <dgm:chMax val="1"/>
          <dgm:chPref val="1"/>
          <dgm:bulletEnabled val="1"/>
        </dgm:presLayoutVars>
      </dgm:prSet>
      <dgm:spPr/>
    </dgm:pt>
  </dgm:ptLst>
  <dgm:cxnLst>
    <dgm:cxn modelId="{D0032B08-DD3C-47A1-94AF-0935152EBF14}" type="presOf" srcId="{3A1BD644-8C42-4E29-B7F2-B6095BD084E8}" destId="{AE22FCDF-D9E8-42C8-A98C-AF721B557D15}" srcOrd="1" destOrd="0" presId="urn:microsoft.com/office/officeart/2011/layout/CircleProcess"/>
    <dgm:cxn modelId="{5BABCF09-DE4F-422F-9E59-F9EA796DE72C}" type="presOf" srcId="{79C6BC38-5F40-46D1-8C3C-32C32297D364}" destId="{BCA73D7E-95F5-4EFC-A405-E2576130964C}" srcOrd="0" destOrd="0" presId="urn:microsoft.com/office/officeart/2011/layout/CircleProcess"/>
    <dgm:cxn modelId="{6E395C25-E129-4C8A-9448-C402CA8744AE}" srcId="{885B0D3D-588E-46D7-8993-DB69074C4CA8}" destId="{3A1BD644-8C42-4E29-B7F2-B6095BD084E8}" srcOrd="1" destOrd="0" parTransId="{74ABAA8F-A987-413F-900D-2770D25D0C14}" sibTransId="{42E3214E-F8F5-4BD8-A973-77AF107640BF}"/>
    <dgm:cxn modelId="{EDCA8965-A5A9-4FE8-95E0-4EF090ADC540}" srcId="{885B0D3D-588E-46D7-8993-DB69074C4CA8}" destId="{717D4D3F-4E2B-4D6B-B6EC-3B5C8B421F4E}" srcOrd="0" destOrd="0" parTransId="{2B474BB4-05B1-4E48-8194-CFEB7CAACF19}" sibTransId="{B9074481-F567-4431-B8F0-D318A38BD696}"/>
    <dgm:cxn modelId="{E0479266-7E5A-4F99-8FDC-A9790E8825C0}" type="presOf" srcId="{885B0D3D-588E-46D7-8993-DB69074C4CA8}" destId="{477F07D3-5209-44C5-B5DB-48E154E82AA1}" srcOrd="0" destOrd="0" presId="urn:microsoft.com/office/officeart/2011/layout/CircleProcess"/>
    <dgm:cxn modelId="{1EC1154A-E347-422F-BC57-97733C19FEED}" type="presOf" srcId="{717D4D3F-4E2B-4D6B-B6EC-3B5C8B421F4E}" destId="{FADDEE43-644C-40F5-9C31-244FF8BD3226}" srcOrd="0" destOrd="0" presId="urn:microsoft.com/office/officeart/2011/layout/CircleProcess"/>
    <dgm:cxn modelId="{1DE0C873-F1CD-45F1-B9BF-9CCD6918C28C}" srcId="{885B0D3D-588E-46D7-8993-DB69074C4CA8}" destId="{6BA18232-CF6E-4E02-9B8C-92263849B7DE}" srcOrd="3" destOrd="0" parTransId="{C2727545-119E-42E6-85C9-4E08C0E87227}" sibTransId="{744FA897-65A0-4608-8145-7498704DA462}"/>
    <dgm:cxn modelId="{96A38C7F-5A00-4058-A3C6-A1748AD3DA16}" type="presOf" srcId="{3A1BD644-8C42-4E29-B7F2-B6095BD084E8}" destId="{2DBED4C0-6615-4B6D-8FE3-B016E1DD2FE3}" srcOrd="0" destOrd="0" presId="urn:microsoft.com/office/officeart/2011/layout/CircleProcess"/>
    <dgm:cxn modelId="{9434E6B1-9D66-43AA-BF1C-007643055AB4}" type="presOf" srcId="{6BA18232-CF6E-4E02-9B8C-92263849B7DE}" destId="{19DF53CD-8E0D-40B2-BED7-8208E58D76B1}" srcOrd="1" destOrd="0" presId="urn:microsoft.com/office/officeart/2011/layout/CircleProcess"/>
    <dgm:cxn modelId="{56B255C7-0642-4814-8F85-BD8AC2094E9C}" type="presOf" srcId="{717D4D3F-4E2B-4D6B-B6EC-3B5C8B421F4E}" destId="{B133607C-5623-4184-818D-9C8DBDD36F0D}" srcOrd="1" destOrd="0" presId="urn:microsoft.com/office/officeart/2011/layout/CircleProcess"/>
    <dgm:cxn modelId="{332341E1-09DB-487C-B3C7-2826ED78F4CF}" type="presOf" srcId="{6BA18232-CF6E-4E02-9B8C-92263849B7DE}" destId="{9BFDEEA2-0D13-4AC0-B1C1-D4BE051EEEF0}" srcOrd="0" destOrd="0" presId="urn:microsoft.com/office/officeart/2011/layout/CircleProcess"/>
    <dgm:cxn modelId="{72A4E9FD-FBB0-47B3-9A76-41A0C2DABC5C}" srcId="{885B0D3D-588E-46D7-8993-DB69074C4CA8}" destId="{79C6BC38-5F40-46D1-8C3C-32C32297D364}" srcOrd="2" destOrd="0" parTransId="{1EA29CB2-DFE4-41B2-ABD6-C8890CA57E12}" sibTransId="{B151C88B-0106-4F4A-96AD-59E72897E116}"/>
    <dgm:cxn modelId="{5586A8FE-91C9-465D-A0A5-0DF9450B4C33}" type="presOf" srcId="{79C6BC38-5F40-46D1-8C3C-32C32297D364}" destId="{1DD5C899-D051-4619-8F37-0FC670090274}" srcOrd="1" destOrd="0" presId="urn:microsoft.com/office/officeart/2011/layout/CircleProcess"/>
    <dgm:cxn modelId="{7527CA95-5492-4B50-A2CA-17A4698839AC}" type="presParOf" srcId="{477F07D3-5209-44C5-B5DB-48E154E82AA1}" destId="{F507162E-9697-4623-812F-EAF7ACCDDBEE}" srcOrd="0" destOrd="0" presId="urn:microsoft.com/office/officeart/2011/layout/CircleProcess"/>
    <dgm:cxn modelId="{A887ADF7-5447-42ED-BFA0-57E014C31A81}" type="presParOf" srcId="{F507162E-9697-4623-812F-EAF7ACCDDBEE}" destId="{464184AC-9A22-4F68-B088-D3AD3FD0764C}" srcOrd="0" destOrd="0" presId="urn:microsoft.com/office/officeart/2011/layout/CircleProcess"/>
    <dgm:cxn modelId="{3C606DFD-8212-4E6D-8694-92417922457B}" type="presParOf" srcId="{477F07D3-5209-44C5-B5DB-48E154E82AA1}" destId="{A1380ADF-23D8-48EC-A5B7-784837734B4F}" srcOrd="1" destOrd="0" presId="urn:microsoft.com/office/officeart/2011/layout/CircleProcess"/>
    <dgm:cxn modelId="{02074DC4-59D2-49C1-BB30-16CEC7D83D41}" type="presParOf" srcId="{A1380ADF-23D8-48EC-A5B7-784837734B4F}" destId="{9BFDEEA2-0D13-4AC0-B1C1-D4BE051EEEF0}" srcOrd="0" destOrd="0" presId="urn:microsoft.com/office/officeart/2011/layout/CircleProcess"/>
    <dgm:cxn modelId="{60AADCFE-8741-49B8-89E3-4193FEE9DE06}" type="presParOf" srcId="{477F07D3-5209-44C5-B5DB-48E154E82AA1}" destId="{19DF53CD-8E0D-40B2-BED7-8208E58D76B1}" srcOrd="2" destOrd="0" presId="urn:microsoft.com/office/officeart/2011/layout/CircleProcess"/>
    <dgm:cxn modelId="{FE6EB7C2-2125-4E9E-8AE4-346E84FA551E}" type="presParOf" srcId="{477F07D3-5209-44C5-B5DB-48E154E82AA1}" destId="{4C92F2F2-0C53-4999-B01C-738843DFFD00}" srcOrd="3" destOrd="0" presId="urn:microsoft.com/office/officeart/2011/layout/CircleProcess"/>
    <dgm:cxn modelId="{00920B44-3B49-4C9A-B44F-A8CD26F9C80E}" type="presParOf" srcId="{4C92F2F2-0C53-4999-B01C-738843DFFD00}" destId="{BF1843A8-4C23-4A9E-A181-442526F329F3}" srcOrd="0" destOrd="0" presId="urn:microsoft.com/office/officeart/2011/layout/CircleProcess"/>
    <dgm:cxn modelId="{15E2DDD9-A3B6-4976-BFB7-6997EDE6A055}" type="presParOf" srcId="{477F07D3-5209-44C5-B5DB-48E154E82AA1}" destId="{BDD550ED-D46E-41BF-BE43-F1E93E33A4BF}" srcOrd="4" destOrd="0" presId="urn:microsoft.com/office/officeart/2011/layout/CircleProcess"/>
    <dgm:cxn modelId="{7DEEBD5A-9F0D-4D81-9E29-0C7981309DB0}" type="presParOf" srcId="{BDD550ED-D46E-41BF-BE43-F1E93E33A4BF}" destId="{BCA73D7E-95F5-4EFC-A405-E2576130964C}" srcOrd="0" destOrd="0" presId="urn:microsoft.com/office/officeart/2011/layout/CircleProcess"/>
    <dgm:cxn modelId="{3E275B63-B2C7-4EA8-9A62-602A6F4DE183}" type="presParOf" srcId="{477F07D3-5209-44C5-B5DB-48E154E82AA1}" destId="{1DD5C899-D051-4619-8F37-0FC670090274}" srcOrd="5" destOrd="0" presId="urn:microsoft.com/office/officeart/2011/layout/CircleProcess"/>
    <dgm:cxn modelId="{2E7AB7A7-617D-4450-983F-9CA322DFB88E}" type="presParOf" srcId="{477F07D3-5209-44C5-B5DB-48E154E82AA1}" destId="{8C405DBD-16DE-4BF6-AA3F-902330F14FCF}" srcOrd="6" destOrd="0" presId="urn:microsoft.com/office/officeart/2011/layout/CircleProcess"/>
    <dgm:cxn modelId="{1FFA2755-A716-4E2A-9ADA-5D2C9430FEE5}" type="presParOf" srcId="{8C405DBD-16DE-4BF6-AA3F-902330F14FCF}" destId="{E38E3AB3-8CA7-4231-916A-B76C2878F796}" srcOrd="0" destOrd="0" presId="urn:microsoft.com/office/officeart/2011/layout/CircleProcess"/>
    <dgm:cxn modelId="{7BC176FF-8153-499B-ABC0-E154F5CC80C2}" type="presParOf" srcId="{477F07D3-5209-44C5-B5DB-48E154E82AA1}" destId="{D0FD8215-FBEE-45BE-95E0-8BCA5325E814}" srcOrd="7" destOrd="0" presId="urn:microsoft.com/office/officeart/2011/layout/CircleProcess"/>
    <dgm:cxn modelId="{2DC031B5-0C07-4F1E-BEA7-876447EDB17F}" type="presParOf" srcId="{D0FD8215-FBEE-45BE-95E0-8BCA5325E814}" destId="{2DBED4C0-6615-4B6D-8FE3-B016E1DD2FE3}" srcOrd="0" destOrd="0" presId="urn:microsoft.com/office/officeart/2011/layout/CircleProcess"/>
    <dgm:cxn modelId="{23566585-1260-4BBC-98D1-5FBEBAA193EA}" type="presParOf" srcId="{477F07D3-5209-44C5-B5DB-48E154E82AA1}" destId="{AE22FCDF-D9E8-42C8-A98C-AF721B557D15}" srcOrd="8" destOrd="0" presId="urn:microsoft.com/office/officeart/2011/layout/CircleProcess"/>
    <dgm:cxn modelId="{8F577C90-B004-4038-B330-9E9BEE1A737A}" type="presParOf" srcId="{477F07D3-5209-44C5-B5DB-48E154E82AA1}" destId="{7043751A-C75B-453F-B811-6A2818009FA3}" srcOrd="9" destOrd="0" presId="urn:microsoft.com/office/officeart/2011/layout/CircleProcess"/>
    <dgm:cxn modelId="{D1FDAA8E-4EFD-4551-8C06-89E0DB925C38}" type="presParOf" srcId="{7043751A-C75B-453F-B811-6A2818009FA3}" destId="{4844F0E0-638C-40C1-B44F-0BA4D8FD33CA}" srcOrd="0" destOrd="0" presId="urn:microsoft.com/office/officeart/2011/layout/CircleProcess"/>
    <dgm:cxn modelId="{84D90451-C661-439D-A4DB-37810D0395C2}" type="presParOf" srcId="{477F07D3-5209-44C5-B5DB-48E154E82AA1}" destId="{AEA65234-659B-48C0-8130-D03C966CE8AE}" srcOrd="10" destOrd="0" presId="urn:microsoft.com/office/officeart/2011/layout/CircleProcess"/>
    <dgm:cxn modelId="{A61AEC14-6468-47A8-9765-634A2DF7656E}" type="presParOf" srcId="{AEA65234-659B-48C0-8130-D03C966CE8AE}" destId="{FADDEE43-644C-40F5-9C31-244FF8BD3226}" srcOrd="0" destOrd="0" presId="urn:microsoft.com/office/officeart/2011/layout/CircleProcess"/>
    <dgm:cxn modelId="{2F527463-8279-4183-9F7F-C7563ED8E52C}" type="presParOf" srcId="{477F07D3-5209-44C5-B5DB-48E154E82AA1}" destId="{B133607C-5623-4184-818D-9C8DBDD36F0D}"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184AC-9A22-4F68-B088-D3AD3FD0764C}">
      <dsp:nvSpPr>
        <dsp:cNvPr id="0" name=""/>
        <dsp:cNvSpPr/>
      </dsp:nvSpPr>
      <dsp:spPr>
        <a:xfrm>
          <a:off x="7017366" y="815091"/>
          <a:ext cx="2119529" cy="21196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DEEA2-0D13-4AC0-B1C1-D4BE051EEEF0}">
      <dsp:nvSpPr>
        <dsp:cNvPr id="0" name=""/>
        <dsp:cNvSpPr/>
      </dsp:nvSpPr>
      <dsp:spPr>
        <a:xfrm>
          <a:off x="7088260" y="885758"/>
          <a:ext cx="1978652" cy="197830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Visualize</a:t>
          </a:r>
        </a:p>
      </dsp:txBody>
      <dsp:txXfrm>
        <a:off x="7370924" y="1168426"/>
        <a:ext cx="1413322" cy="1412968"/>
      </dsp:txXfrm>
    </dsp:sp>
    <dsp:sp modelId="{BF1843A8-4C23-4A9E-A181-442526F329F3}">
      <dsp:nvSpPr>
        <dsp:cNvPr id="0" name=""/>
        <dsp:cNvSpPr/>
      </dsp:nvSpPr>
      <dsp:spPr>
        <a:xfrm rot="2700000">
          <a:off x="4817837" y="814942"/>
          <a:ext cx="2119564" cy="21195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A73D7E-95F5-4EFC-A405-E2576130964C}">
      <dsp:nvSpPr>
        <dsp:cNvPr id="0" name=""/>
        <dsp:cNvSpPr/>
      </dsp:nvSpPr>
      <dsp:spPr>
        <a:xfrm>
          <a:off x="4897836" y="885758"/>
          <a:ext cx="1978652" cy="197830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Explore &amp; Analyze</a:t>
          </a:r>
        </a:p>
      </dsp:txBody>
      <dsp:txXfrm>
        <a:off x="5180501" y="1168426"/>
        <a:ext cx="1413322" cy="1412968"/>
      </dsp:txXfrm>
    </dsp:sp>
    <dsp:sp modelId="{E38E3AB3-8CA7-4231-916A-B76C2878F796}">
      <dsp:nvSpPr>
        <dsp:cNvPr id="0" name=""/>
        <dsp:cNvSpPr/>
      </dsp:nvSpPr>
      <dsp:spPr>
        <a:xfrm rot="2700000">
          <a:off x="2636502" y="814942"/>
          <a:ext cx="2119564" cy="21195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BED4C0-6615-4B6D-8FE3-B016E1DD2FE3}">
      <dsp:nvSpPr>
        <dsp:cNvPr id="0" name=""/>
        <dsp:cNvSpPr/>
      </dsp:nvSpPr>
      <dsp:spPr>
        <a:xfrm>
          <a:off x="2707413" y="885758"/>
          <a:ext cx="1978652" cy="197830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Clean</a:t>
          </a:r>
        </a:p>
      </dsp:txBody>
      <dsp:txXfrm>
        <a:off x="2990078" y="1168426"/>
        <a:ext cx="1413322" cy="1412968"/>
      </dsp:txXfrm>
    </dsp:sp>
    <dsp:sp modelId="{4844F0E0-638C-40C1-B44F-0BA4D8FD33CA}">
      <dsp:nvSpPr>
        <dsp:cNvPr id="0" name=""/>
        <dsp:cNvSpPr/>
      </dsp:nvSpPr>
      <dsp:spPr>
        <a:xfrm rot="2700000">
          <a:off x="446079" y="814942"/>
          <a:ext cx="2119564" cy="2119564"/>
        </a:xfrm>
        <a:prstGeom prst="teardrop">
          <a:avLst>
            <a:gd name="adj" fmla="val 100000"/>
          </a:avLst>
        </a:prstGeom>
        <a:solidFill>
          <a:schemeClr val="accent1">
            <a:hueOff val="0"/>
            <a:satOff val="0"/>
            <a:lumOff val="0"/>
            <a:alphaOff val="0"/>
          </a:schemeClr>
        </a:solidFill>
        <a:ln w="25400" cap="flat" cmpd="sng" algn="ctr">
          <a:solidFill>
            <a:srgbClr val="DDDDDD"/>
          </a:solidFill>
          <a:prstDash val="solid"/>
        </a:ln>
        <a:effectLst/>
      </dsp:spPr>
      <dsp:style>
        <a:lnRef idx="2">
          <a:scrgbClr r="0" g="0" b="0"/>
        </a:lnRef>
        <a:fillRef idx="1">
          <a:scrgbClr r="0" g="0" b="0"/>
        </a:fillRef>
        <a:effectRef idx="0">
          <a:scrgbClr r="0" g="0" b="0"/>
        </a:effectRef>
        <a:fontRef idx="minor">
          <a:schemeClr val="lt1"/>
        </a:fontRef>
      </dsp:style>
    </dsp:sp>
    <dsp:sp modelId="{FADDEE43-644C-40F5-9C31-244FF8BD3226}">
      <dsp:nvSpPr>
        <dsp:cNvPr id="0" name=""/>
        <dsp:cNvSpPr/>
      </dsp:nvSpPr>
      <dsp:spPr>
        <a:xfrm>
          <a:off x="516990" y="885758"/>
          <a:ext cx="1978652" cy="197830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Find</a:t>
          </a:r>
        </a:p>
      </dsp:txBody>
      <dsp:txXfrm>
        <a:off x="799654" y="1168426"/>
        <a:ext cx="1413322" cy="141296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4f09d06e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064f09d06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latin typeface="Times New Roman"/>
                <a:ea typeface="Times New Roman"/>
                <a:cs typeface="Times New Roman"/>
                <a:sym typeface="Times New Roman"/>
              </a:rPr>
              <a:t>Josh: Insider buying &amp; selling does not predict future performance of the respective stocks that are being bought or sold. Change vs S&amp;P is defined as 1 year % change in stock price vs 1 year % change in S&amp;P 500 price.</a:t>
            </a:r>
            <a:r>
              <a:rPr lang="en-US" sz="1150">
                <a:solidFill>
                  <a:srgbClr val="1D1C1D"/>
                </a:solidFill>
                <a:highlight>
                  <a:srgbClr val="F8F8F8"/>
                </a:highlight>
                <a:latin typeface="Arial"/>
                <a:ea typeface="Arial"/>
                <a:cs typeface="Arial"/>
                <a:sym typeface="Arial"/>
              </a:rPr>
              <a:t> </a:t>
            </a:r>
            <a:r>
              <a:rPr lang="en-US">
                <a:latin typeface="Times New Roman"/>
                <a:ea typeface="Times New Roman"/>
                <a:cs typeface="Times New Roman"/>
                <a:sym typeface="Times New Roman"/>
              </a:rPr>
              <a:t>In summary, our findings are:</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insiders sell more than they buy</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insider activity is not indicative of broader market performance</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insider activity does not predict performance of that respective stock</a:t>
            </a:r>
            <a:endParaRPr>
              <a:latin typeface="Times New Roman"/>
              <a:ea typeface="Times New Roman"/>
              <a:cs typeface="Times New Roman"/>
              <a:sym typeface="Times New Roman"/>
            </a:endParaRPr>
          </a:p>
        </p:txBody>
      </p:sp>
      <p:sp>
        <p:nvSpPr>
          <p:cNvPr id="96" name="Google Shape;96;g1064f09d06e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4f09d06e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064f09d06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latin typeface="Times New Roman"/>
                <a:ea typeface="Times New Roman"/>
                <a:cs typeface="Times New Roman"/>
                <a:sym typeface="Times New Roman"/>
              </a:rPr>
              <a:t>Wil:</a:t>
            </a:r>
          </a:p>
          <a:p>
            <a:pPr marL="171450" lvl="0"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With insider trading at an all time high of $69 billion this year, there may be enough data to find new insights</a:t>
            </a:r>
          </a:p>
          <a:p>
            <a:pPr marL="171450" lvl="0"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Even though our research found that insider trading does not carry significant predictive power in a stock's performance, other approaches may produce different results</a:t>
            </a:r>
          </a:p>
          <a:p>
            <a:pPr marL="628650" lvl="1"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Smaller stock price intervals (Hourly)</a:t>
            </a:r>
          </a:p>
          <a:p>
            <a:pPr marL="628650" lvl="1"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Aggregation of future stock performance based on executive roles transactions </a:t>
            </a:r>
            <a:r>
              <a:rPr lang="en-US" sz="1800" dirty="0">
                <a:effectLst/>
                <a:latin typeface="Times New Roman" panose="02020603050405020304" pitchFamily="18" charset="0"/>
                <a:ea typeface="Times New Roman" panose="02020603050405020304" pitchFamily="18" charset="0"/>
              </a:rPr>
              <a:t>(i.e. CEO, CFO, Director, etc.) </a:t>
            </a:r>
          </a:p>
          <a:p>
            <a:pPr marL="171450" lvl="0" indent="-171450" algn="l" rtl="0">
              <a:lnSpc>
                <a:spcPct val="115000"/>
              </a:lnSpc>
              <a:spcBef>
                <a:spcPts val="0"/>
              </a:spcBef>
              <a:spcAft>
                <a:spcPts val="0"/>
              </a:spcAft>
              <a:buFont typeface="Arial" panose="020B0604020202020204" pitchFamily="34" charset="0"/>
              <a:buChar char="•"/>
            </a:pPr>
            <a:r>
              <a:rPr lang="en-US" dirty="0">
                <a:effectLst/>
                <a:latin typeface="Times New Roman" panose="02020603050405020304" pitchFamily="18" charset="0"/>
                <a:ea typeface="Times New Roman"/>
                <a:cs typeface="Times New Roman"/>
                <a:sym typeface="Times New Roman"/>
              </a:rPr>
              <a:t>Or different research questions that show different effects of insider trading</a:t>
            </a:r>
            <a:endParaRPr lang="en-US" dirty="0">
              <a:latin typeface="Times New Roman"/>
              <a:ea typeface="Times New Roman"/>
              <a:cs typeface="Times New Roman"/>
              <a:sym typeface="Times New Roman"/>
            </a:endParaRPr>
          </a:p>
          <a:p>
            <a:pPr marL="628650" lvl="1" indent="-171450" algn="l" rtl="0">
              <a:lnSpc>
                <a:spcPct val="115000"/>
              </a:lnSpc>
              <a:spcBef>
                <a:spcPts val="0"/>
              </a:spcBef>
              <a:spcAft>
                <a:spcPts val="0"/>
              </a:spcAft>
              <a:buFont typeface="Arial" panose="020B0604020202020204" pitchFamily="34" charset="0"/>
              <a:buChar char="•"/>
            </a:pPr>
            <a:endParaRPr lang="en-US" dirty="0">
              <a:latin typeface="Times New Roman"/>
              <a:ea typeface="Times New Roman"/>
              <a:cs typeface="Times New Roman"/>
              <a:sym typeface="Times New Roman"/>
            </a:endParaRPr>
          </a:p>
          <a:p>
            <a:pPr marL="171450" lvl="0" indent="-171450" algn="l" rtl="0">
              <a:lnSpc>
                <a:spcPct val="115000"/>
              </a:lnSpc>
              <a:spcBef>
                <a:spcPts val="0"/>
              </a:spcBef>
              <a:spcAft>
                <a:spcPts val="0"/>
              </a:spcAft>
              <a:buFont typeface="Arial" panose="020B0604020202020204" pitchFamily="34" charset="0"/>
              <a:buChar char="•"/>
            </a:pPr>
            <a:endParaRPr dirty="0">
              <a:latin typeface="Times New Roman"/>
              <a:ea typeface="Times New Roman"/>
              <a:cs typeface="Times New Roman"/>
              <a:sym typeface="Times New Roman"/>
            </a:endParaRPr>
          </a:p>
        </p:txBody>
      </p:sp>
      <p:sp>
        <p:nvSpPr>
          <p:cNvPr id="96" name="Google Shape;96;g1064f09d06e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98798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4f09d06e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064f09d06e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dirty="0">
                <a:latin typeface="Times New Roman"/>
                <a:ea typeface="Times New Roman"/>
                <a:cs typeface="Times New Roman"/>
                <a:sym typeface="Times New Roman"/>
              </a:rPr>
              <a:t>Wil:</a:t>
            </a:r>
          </a:p>
          <a:p>
            <a:pPr marL="171450" lvl="0"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To help analyze the data, some assumptions were made</a:t>
            </a:r>
          </a:p>
          <a:p>
            <a:pPr marL="171450" lvl="0" indent="-171450" algn="l" rtl="0">
              <a:lnSpc>
                <a:spcPct val="115000"/>
              </a:lnSpc>
              <a:spcBef>
                <a:spcPts val="0"/>
              </a:spcBef>
              <a:spcAft>
                <a:spcPts val="0"/>
              </a:spcAft>
              <a:buFont typeface="Arial" panose="020B0604020202020204" pitchFamily="34" charset="0"/>
              <a:buChar char="•"/>
            </a:pPr>
            <a:r>
              <a:rPr lang="en-US" dirty="0">
                <a:latin typeface="Times New Roman"/>
                <a:ea typeface="Times New Roman"/>
                <a:cs typeface="Times New Roman"/>
                <a:sym typeface="Times New Roman"/>
              </a:rPr>
              <a:t>Read assumptions from slide</a:t>
            </a:r>
          </a:p>
          <a:p>
            <a:pPr marL="171450" lvl="0" indent="-171450" algn="l" rtl="0">
              <a:lnSpc>
                <a:spcPct val="115000"/>
              </a:lnSpc>
              <a:spcBef>
                <a:spcPts val="0"/>
              </a:spcBef>
              <a:spcAft>
                <a:spcPts val="0"/>
              </a:spcAft>
              <a:buFont typeface="Arial" panose="020B0604020202020204" pitchFamily="34" charset="0"/>
              <a:buChar char="•"/>
            </a:pPr>
            <a:endParaRPr lang="en-US" dirty="0">
              <a:latin typeface="Times New Roman"/>
              <a:ea typeface="Times New Roman"/>
              <a:cs typeface="Times New Roman"/>
              <a:sym typeface="Times New Roman"/>
            </a:endParaRPr>
          </a:p>
          <a:p>
            <a:pPr marL="628650" lvl="1" indent="-171450" algn="l" rtl="0">
              <a:lnSpc>
                <a:spcPct val="115000"/>
              </a:lnSpc>
              <a:spcBef>
                <a:spcPts val="0"/>
              </a:spcBef>
              <a:spcAft>
                <a:spcPts val="0"/>
              </a:spcAft>
              <a:buFont typeface="Arial" panose="020B0604020202020204" pitchFamily="34" charset="0"/>
              <a:buChar char="•"/>
            </a:pPr>
            <a:endParaRPr lang="en-US" dirty="0">
              <a:latin typeface="Times New Roman"/>
              <a:ea typeface="Times New Roman"/>
              <a:cs typeface="Times New Roman"/>
              <a:sym typeface="Times New Roman"/>
            </a:endParaRPr>
          </a:p>
          <a:p>
            <a:pPr marL="171450" lvl="0" indent="-171450" algn="l" rtl="0">
              <a:lnSpc>
                <a:spcPct val="115000"/>
              </a:lnSpc>
              <a:spcBef>
                <a:spcPts val="0"/>
              </a:spcBef>
              <a:spcAft>
                <a:spcPts val="0"/>
              </a:spcAft>
              <a:buFont typeface="Arial" panose="020B0604020202020204" pitchFamily="34" charset="0"/>
              <a:buChar char="•"/>
            </a:pPr>
            <a:endParaRPr dirty="0">
              <a:latin typeface="Times New Roman"/>
              <a:ea typeface="Times New Roman"/>
              <a:cs typeface="Times New Roman"/>
              <a:sym typeface="Times New Roman"/>
            </a:endParaRPr>
          </a:p>
        </p:txBody>
      </p:sp>
      <p:sp>
        <p:nvSpPr>
          <p:cNvPr id="96" name="Google Shape;96;g1064f09d06e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9184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Josh: The term “insider trading” often connotes illicit activity when portrayed within conventional media outlets. A simple Google search reveals numerous articles depicting cronies feeding each other information to which only they are privy and using such information to preemptively buy or sell stock in a company before what they’ve learned becomes available publicly.</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Insider trading, however, can also refer to the well-defined practice where executives and board members of publicly traded companies buy or sell stock. Critically, this is </a:t>
            </a:r>
            <a:r>
              <a:rPr lang="en-US" sz="1800" i="1">
                <a:latin typeface="Times New Roman"/>
                <a:ea typeface="Times New Roman"/>
                <a:cs typeface="Times New Roman"/>
                <a:sym typeface="Times New Roman"/>
              </a:rPr>
              <a:t>not</a:t>
            </a:r>
            <a:r>
              <a:rPr lang="en-US" sz="1800">
                <a:latin typeface="Times New Roman"/>
                <a:ea typeface="Times New Roman"/>
                <a:cs typeface="Times New Roman"/>
                <a:sym typeface="Times New Roman"/>
              </a:rPr>
              <a:t> illegal when carried out according to the laws and regulations defined around the practice. The SEC requires all executives at US-listed public companies to disclose any trading activity conducted in the shares of companies for which they work. This insider buying and trading activity is updated frequently and is publicly available for investors to download from the SEC’s website.</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Some investors have developed strategies that track this data, driven by the notion that if an officer of a company is buying stock in their own company, it is an indication that they believe it is a good investment. The converse holds as well - if an officer or executive reports sales of shares in their own company, it could very well be a signal of bad prospects for that company.</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Arial"/>
              <a:ea typeface="Arial"/>
              <a:cs typeface="Arial"/>
              <a:sym typeface="Arial"/>
            </a:endParaRPr>
          </a:p>
          <a:p>
            <a:pPr marL="0" lvl="0" indent="0" algn="l" rtl="0">
              <a:spcBef>
                <a:spcPts val="0"/>
              </a:spcBef>
              <a:spcAft>
                <a:spcPts val="0"/>
              </a:spcAft>
              <a:buNone/>
            </a:pPr>
            <a:endParaRPr/>
          </a:p>
        </p:txBody>
      </p:sp>
      <p:sp>
        <p:nvSpPr>
          <p:cNvPr id="46" name="Google Shape;46;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Will: Given the above, we investigate the extent to which this sort of insider trading exhibits correlations with the performance of a company’s stock. More specifically, we answer the questions below:</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Calibri"/>
              <a:buAutoNum type="arabicPeriod"/>
            </a:pPr>
            <a:r>
              <a:rPr lang="en-US" sz="1800" u="none" strike="noStrike">
                <a:latin typeface="Times New Roman"/>
                <a:ea typeface="Times New Roman"/>
                <a:cs typeface="Times New Roman"/>
                <a:sym typeface="Times New Roman"/>
              </a:rPr>
              <a:t>Are C-Suite executives generally buyers or sellers of their companies’ stock? </a:t>
            </a:r>
            <a:endParaRPr sz="1800" u="none" strike="noStrike">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Calibri"/>
              <a:buAutoNum type="arabicPeriod"/>
            </a:pPr>
            <a:r>
              <a:rPr lang="en-US" sz="1800" u="none" strike="noStrike">
                <a:latin typeface="Times New Roman"/>
                <a:ea typeface="Times New Roman"/>
                <a:cs typeface="Times New Roman"/>
                <a:sym typeface="Times New Roman"/>
              </a:rPr>
              <a:t>Does aggregate insider buying or selling predict future stock market performance?</a:t>
            </a:r>
            <a:endParaRPr sz="1800" u="none" strike="noStrike">
              <a:latin typeface="Arial"/>
              <a:ea typeface="Arial"/>
              <a:cs typeface="Arial"/>
              <a:sym typeface="Arial"/>
            </a:endParaRPr>
          </a:p>
          <a:p>
            <a:pPr marL="342900" marR="0" lvl="0" indent="-342900" algn="l" rtl="0">
              <a:lnSpc>
                <a:spcPct val="115000"/>
              </a:lnSpc>
              <a:spcBef>
                <a:spcPts val="0"/>
              </a:spcBef>
              <a:spcAft>
                <a:spcPts val="0"/>
              </a:spcAft>
              <a:buClr>
                <a:schemeClr val="dk1"/>
              </a:buClr>
              <a:buSzPts val="1800"/>
              <a:buFont typeface="Calibri"/>
              <a:buAutoNum type="arabicPeriod"/>
            </a:pPr>
            <a:r>
              <a:rPr lang="en-US" sz="1800" u="none" strike="noStrike">
                <a:latin typeface="Times New Roman"/>
                <a:ea typeface="Times New Roman"/>
                <a:cs typeface="Times New Roman"/>
                <a:sym typeface="Times New Roman"/>
              </a:rPr>
              <a:t>Can metrics be derived from insider trading data in single stocks to reveal a meaningful correlation with the performance of that stock in the public market, either in absolute terms of relative to broad market indices like the S&amp;P 500??</a:t>
            </a:r>
            <a:endParaRPr sz="1800" u="none" strike="noStrike">
              <a:latin typeface="Arial"/>
              <a:ea typeface="Arial"/>
              <a:cs typeface="Arial"/>
              <a:sym typeface="Arial"/>
            </a:endParaRPr>
          </a:p>
          <a:p>
            <a:pPr marL="0" lvl="0" indent="0" algn="l" rtl="0">
              <a:spcBef>
                <a:spcPts val="0"/>
              </a:spcBef>
              <a:spcAft>
                <a:spcPts val="0"/>
              </a:spcAft>
              <a:buNone/>
            </a:pPr>
            <a:endParaRPr/>
          </a:p>
        </p:txBody>
      </p:sp>
      <p:sp>
        <p:nvSpPr>
          <p:cNvPr id="54" name="Google Shape;5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dirty="0">
                <a:latin typeface="Times New Roman"/>
                <a:ea typeface="Times New Roman"/>
                <a:cs typeface="Times New Roman"/>
                <a:sym typeface="Times New Roman"/>
              </a:rPr>
              <a:t>Wil: Here is a process flow of how we went from raw data to findings</a:t>
            </a:r>
          </a:p>
          <a:p>
            <a:pPr marL="285750" marR="0" lvl="0" indent="-285750" algn="l" rtl="0">
              <a:lnSpc>
                <a:spcPct val="115000"/>
              </a:lnSpc>
              <a:spcBef>
                <a:spcPts val="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Find data from a reliable source (SEC EDGAR DB &amp; Bloomberg)</a:t>
            </a:r>
          </a:p>
          <a:p>
            <a:pPr marL="285750" marR="0" lvl="0" indent="-285750" algn="l" rtl="0">
              <a:lnSpc>
                <a:spcPct val="115000"/>
              </a:lnSpc>
              <a:spcBef>
                <a:spcPts val="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Clean data to remove unneeded columns and bad data</a:t>
            </a:r>
          </a:p>
          <a:p>
            <a:pPr marL="285750" marR="0" lvl="0" indent="-285750" algn="l" rtl="0">
              <a:lnSpc>
                <a:spcPct val="115000"/>
              </a:lnSpc>
              <a:spcBef>
                <a:spcPts val="0"/>
              </a:spcBef>
              <a:spcAft>
                <a:spcPts val="0"/>
              </a:spcAft>
              <a:buFont typeface="Arial" panose="020B0604020202020204" pitchFamily="34" charset="0"/>
              <a:buChar char="•"/>
            </a:pPr>
            <a:r>
              <a:rPr lang="en-US" sz="1800" dirty="0">
                <a:latin typeface="Times New Roman"/>
                <a:ea typeface="Times New Roman"/>
                <a:cs typeface="Times New Roman"/>
                <a:sym typeface="Times New Roman"/>
              </a:rPr>
              <a:t>Explore and Analyze the data to find trends</a:t>
            </a:r>
          </a:p>
          <a:p>
            <a:pPr marL="285750" marR="0" lvl="0" indent="-285750" algn="l" rtl="0">
              <a:lnSpc>
                <a:spcPct val="115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chemeClr val="dk1"/>
                </a:solidFill>
                <a:latin typeface="Times New Roman"/>
                <a:ea typeface="Times New Roman"/>
                <a:cs typeface="Times New Roman"/>
                <a:sym typeface="Times New Roman"/>
              </a:rPr>
              <a:t>Visualize data to illustrate the trends found </a:t>
            </a:r>
            <a:r>
              <a:rPr lang="en-US" sz="1800" b="0" i="0" u="none" strike="noStrike" cap="none" dirty="0">
                <a:solidFill>
                  <a:schemeClr val="dk1"/>
                </a:solidFill>
                <a:latin typeface="Times New Roman"/>
                <a:cs typeface="Times New Roman"/>
                <a:sym typeface="Calibri"/>
              </a:rPr>
              <a:t>Shares and Trades</a:t>
            </a:r>
          </a:p>
          <a:p>
            <a:pPr marL="742950" marR="0" lvl="1" indent="-285750" algn="l" rtl="0">
              <a:lnSpc>
                <a:spcPct val="115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chemeClr val="dk1"/>
                </a:solidFill>
                <a:latin typeface="Times New Roman"/>
                <a:cs typeface="Times New Roman"/>
                <a:sym typeface="Calibri"/>
              </a:rPr>
              <a:t>Totals</a:t>
            </a:r>
          </a:p>
          <a:p>
            <a:pPr marL="742950" marR="0" lvl="1" indent="-285750" algn="l" rtl="0">
              <a:lnSpc>
                <a:spcPct val="115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chemeClr val="dk1"/>
                </a:solidFill>
                <a:latin typeface="Times New Roman"/>
                <a:cs typeface="Times New Roman"/>
                <a:sym typeface="Calibri"/>
              </a:rPr>
              <a:t>Top 10 Companies</a:t>
            </a:r>
          </a:p>
          <a:p>
            <a:pPr marL="742950" marR="0" lvl="1" indent="-285750" algn="l" rtl="0">
              <a:lnSpc>
                <a:spcPct val="115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chemeClr val="dk1"/>
                </a:solidFill>
                <a:latin typeface="Times New Roman"/>
                <a:cs typeface="Times New Roman"/>
                <a:sym typeface="Calibri"/>
              </a:rPr>
              <a:t>Future Market Performance</a:t>
            </a:r>
          </a:p>
          <a:p>
            <a:pPr marL="742950" marR="0" lvl="1" indent="-285750" algn="l" rtl="0">
              <a:lnSpc>
                <a:spcPct val="115000"/>
              </a:lnSpc>
              <a:spcBef>
                <a:spcPts val="0"/>
              </a:spcBef>
              <a:spcAft>
                <a:spcPts val="0"/>
              </a:spcAft>
              <a:buClr>
                <a:srgbClr val="000000"/>
              </a:buClr>
              <a:buSzPts val="1400"/>
              <a:buFont typeface="Arial" panose="020B0604020202020204" pitchFamily="34" charset="0"/>
              <a:buChar char="•"/>
            </a:pPr>
            <a:r>
              <a:rPr lang="en-US" sz="1800" b="0" i="0" u="none" strike="noStrike" cap="none" dirty="0">
                <a:solidFill>
                  <a:schemeClr val="dk1"/>
                </a:solidFill>
                <a:latin typeface="Times New Roman"/>
                <a:cs typeface="Times New Roman"/>
                <a:sym typeface="Calibri"/>
              </a:rPr>
              <a:t>Trade Direction Distribution</a:t>
            </a:r>
          </a:p>
          <a:p>
            <a:pPr marL="285750" marR="0" lvl="0" indent="-285750" algn="l" rtl="0">
              <a:lnSpc>
                <a:spcPct val="115000"/>
              </a:lnSpc>
              <a:spcBef>
                <a:spcPts val="0"/>
              </a:spcBef>
              <a:spcAft>
                <a:spcPts val="0"/>
              </a:spcAft>
              <a:buFont typeface="Arial" panose="020B0604020202020204" pitchFamily="34" charset="0"/>
              <a:buChar char="•"/>
            </a:pPr>
            <a:endParaRPr lang="en-US" sz="1800" dirty="0">
              <a:latin typeface="Times New Roman"/>
              <a:ea typeface="Times New Roman"/>
              <a:cs typeface="Times New Roman"/>
              <a:sym typeface="Times New Roman"/>
            </a:endParaRPr>
          </a:p>
          <a:p>
            <a:pPr marL="285750" marR="0" lvl="0" indent="-285750" algn="l" rtl="0">
              <a:lnSpc>
                <a:spcPct val="115000"/>
              </a:lnSpc>
              <a:spcBef>
                <a:spcPts val="0"/>
              </a:spcBef>
              <a:spcAft>
                <a:spcPts val="0"/>
              </a:spcAft>
              <a:buFont typeface="Arial" panose="020B0604020202020204" pitchFamily="34" charset="0"/>
              <a:buChar char="•"/>
            </a:pPr>
            <a:endParaRPr sz="1800" dirty="0">
              <a:latin typeface="Arial"/>
              <a:ea typeface="Arial"/>
              <a:cs typeface="Arial"/>
              <a:sym typeface="Arial"/>
            </a:endParaRPr>
          </a:p>
          <a:p>
            <a:pPr marL="0" lvl="0" indent="0" algn="l" rtl="0">
              <a:spcBef>
                <a:spcPts val="0"/>
              </a:spcBef>
              <a:spcAft>
                <a:spcPts val="0"/>
              </a:spcAft>
              <a:buNone/>
            </a:pPr>
            <a:endParaRPr dirty="0"/>
          </a:p>
        </p:txBody>
      </p:sp>
      <p:sp>
        <p:nvSpPr>
          <p:cNvPr id="54" name="Google Shape;5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63382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Jack: We obtained insider stock trade information from gurufocus</a:t>
            </a:r>
            <a:r>
              <a:rPr lang="en-US" sz="1800" baseline="300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a site that hosts a downloadable version the SEC’s EDGAR Database. EDGAR maintains a running list of all insider buys and sells reported via Form 4 submissions. Our sample set was isolated to companies with at least one insider trade in the fourth quarter of 2018. </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 </a:t>
            </a:r>
            <a:endParaRPr sz="1800">
              <a:latin typeface="Arial"/>
              <a:ea typeface="Arial"/>
              <a:cs typeface="Arial"/>
              <a:sym typeface="Arial"/>
            </a:endParaRPr>
          </a:p>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We sourced historical stock price data from Bloomberg</a:t>
            </a:r>
            <a:r>
              <a:rPr lang="en-US" sz="1800" baseline="300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  for the period including and one year following our insider trading sample period (10/01/2018 - 12/31/2019).</a:t>
            </a:r>
            <a:endParaRPr sz="1800">
              <a:latin typeface="Arial"/>
              <a:ea typeface="Arial"/>
              <a:cs typeface="Arial"/>
              <a:sym typeface="Arial"/>
            </a:endParaRPr>
          </a:p>
          <a:p>
            <a:pPr marL="0" lvl="0" indent="0" algn="l" rtl="0">
              <a:spcBef>
                <a:spcPts val="0"/>
              </a:spcBef>
              <a:spcAft>
                <a:spcPts val="0"/>
              </a:spcAft>
              <a:buNone/>
            </a:pPr>
            <a:endParaRPr/>
          </a:p>
        </p:txBody>
      </p:sp>
      <p:sp>
        <p:nvSpPr>
          <p:cNvPr id="60" name="Google Shape;6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64f09d06e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g1064f09d06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Jack: this and next slide show that total number of insider trades and total number of shares traded are very different</a:t>
            </a:r>
            <a:endParaRPr/>
          </a:p>
        </p:txBody>
      </p:sp>
      <p:sp>
        <p:nvSpPr>
          <p:cNvPr id="68" name="Google Shape;68;g1064f09d06e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64f09d06e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1064f09d06e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1800">
                <a:latin typeface="Times New Roman"/>
                <a:ea typeface="Times New Roman"/>
                <a:cs typeface="Times New Roman"/>
                <a:sym typeface="Times New Roman"/>
              </a:rPr>
              <a:t>Jack: </a:t>
            </a:r>
            <a:r>
              <a:rPr lang="en-US">
                <a:latin typeface="Times New Roman"/>
                <a:ea typeface="Times New Roman"/>
                <a:cs typeface="Times New Roman"/>
                <a:sym typeface="Times New Roman"/>
              </a:rPr>
              <a:t>Related to this finding is the idea that the </a:t>
            </a:r>
            <a:r>
              <a:rPr lang="en-US" b="1" i="1" u="sng">
                <a:latin typeface="Times New Roman"/>
                <a:ea typeface="Times New Roman"/>
                <a:cs typeface="Times New Roman"/>
                <a:sym typeface="Times New Roman"/>
              </a:rPr>
              <a:t>Market Value</a:t>
            </a:r>
            <a:r>
              <a:rPr lang="en-US" b="1" i="1">
                <a:latin typeface="Times New Roman"/>
                <a:ea typeface="Times New Roman"/>
                <a:cs typeface="Times New Roman"/>
                <a:sym typeface="Times New Roman"/>
              </a:rPr>
              <a:t> </a:t>
            </a:r>
            <a:r>
              <a:rPr lang="en-US">
                <a:latin typeface="Times New Roman"/>
                <a:ea typeface="Times New Roman"/>
                <a:cs typeface="Times New Roman"/>
                <a:sym typeface="Times New Roman"/>
              </a:rPr>
              <a:t>of the shares traded is far more informative than the raw number of shares traded. To provide some intuition behind this, if an executive announces they are selling 1,000,000 shares, but those shares trade for $0.01 / share, the Market Value of this sale is relatively low at $10,000. On the other hand, if those shares traded for $10 / share, the Market Value of this sale is significantly higher at $10,000,000 – likely a significant amount even for generally well-paid executive-level employees. </a:t>
            </a:r>
            <a:endParaRPr>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b="1" i="1">
                <a:latin typeface="Times New Roman"/>
                <a:ea typeface="Times New Roman"/>
                <a:cs typeface="Times New Roman"/>
                <a:sym typeface="Times New Roman"/>
              </a:rPr>
              <a:t>As a result, we found it very helpful to normalize the data such that we are looking at the trading activity through the lens of Market Value, rather than number of shares traded.</a:t>
            </a:r>
            <a:endParaRPr>
              <a:latin typeface="Times New Roman"/>
              <a:ea typeface="Times New Roman"/>
              <a:cs typeface="Times New Roman"/>
              <a:sym typeface="Times New Roman"/>
            </a:endParaRPr>
          </a:p>
        </p:txBody>
      </p:sp>
      <p:sp>
        <p:nvSpPr>
          <p:cNvPr id="75" name="Google Shape;75;g1064f09d06e_0_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64f09d06e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1064f09d06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latin typeface="Times New Roman"/>
                <a:ea typeface="Times New Roman"/>
                <a:cs typeface="Times New Roman"/>
                <a:sym typeface="Times New Roman"/>
              </a:rPr>
              <a:t>Josh: While C-Suite executives are very active in trading their company’s stock, the vast majority of Insider Trading activity (measured by Market Value) is comprised of “Sell” Trades</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Perhaps understandably, our data shows that most trading activity in our data set consists of stock sales. On a netted basis, the data in our data set shows a net sell of $136,855,122 across the initial 2,060 companies in our data set, or $335,429 of sales per company on average. </a:t>
            </a: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After applying the Market Value Traded filtering methodology discussed in the “Data Cleansing” section, the figure stands at $38,761,230 of sales, or $25,284 per company across the 1,533-company sample.</a:t>
            </a:r>
            <a:endParaRPr>
              <a:latin typeface="Times New Roman"/>
              <a:ea typeface="Times New Roman"/>
              <a:cs typeface="Times New Roman"/>
              <a:sym typeface="Times New Roman"/>
            </a:endParaRPr>
          </a:p>
        </p:txBody>
      </p:sp>
      <p:sp>
        <p:nvSpPr>
          <p:cNvPr id="82" name="Google Shape;82;g1064f09d06e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4f09d06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g1064f09d06e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a:latin typeface="Times New Roman"/>
                <a:ea typeface="Times New Roman"/>
                <a:cs typeface="Times New Roman"/>
                <a:sym typeface="Times New Roman"/>
              </a:rPr>
              <a:t>Will: Aggregate insider buying and selling does not predict future performance of broader stock market indices. In 2019, the S&amp;P 500 returned over 30%. Meanwhile, as a collective group, executives did not have a single day in the last 2 months of the year where more Market Value was bought than sold (Figure 5 above). In other words, going into one of the best stock market years in recent history, C-level executives were net sellers of stock. As such, their relative bearishness or bullishness should not be construed as a signal for future stock market returns. </a:t>
            </a:r>
            <a:endParaRPr>
              <a:latin typeface="Times New Roman"/>
              <a:ea typeface="Times New Roman"/>
              <a:cs typeface="Times New Roman"/>
              <a:sym typeface="Times New Roman"/>
            </a:endParaRPr>
          </a:p>
        </p:txBody>
      </p:sp>
      <p:sp>
        <p:nvSpPr>
          <p:cNvPr id="89" name="Google Shape;89;g1064f09d06e_0_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6"/>
          <p:cNvSpPr txBox="1">
            <a:spLocks noGrp="1"/>
          </p:cNvSpPr>
          <p:nvPr>
            <p:ph type="ctrTitle"/>
          </p:nvPr>
        </p:nvSpPr>
        <p:spPr>
          <a:xfrm>
            <a:off x="685800" y="824333"/>
            <a:ext cx="6813884" cy="163946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28220"/>
              </a:buClr>
              <a:buSzPts val="5000"/>
              <a:buFont typeface="Georgia"/>
              <a:buNone/>
              <a:defRPr sz="5000">
                <a:solidFill>
                  <a:srgbClr val="C2822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
          <p:cNvSpPr txBox="1">
            <a:spLocks noGrp="1"/>
          </p:cNvSpPr>
          <p:nvPr>
            <p:ph type="subTitle" idx="1"/>
          </p:nvPr>
        </p:nvSpPr>
        <p:spPr>
          <a:xfrm>
            <a:off x="685800" y="2575258"/>
            <a:ext cx="6400800" cy="111359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2D637F"/>
              </a:buClr>
              <a:buSzPts val="2200"/>
              <a:buNone/>
              <a:defRPr>
                <a:solidFill>
                  <a:srgbClr val="2D637F"/>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280"/>
              </a:spcBef>
              <a:spcAft>
                <a:spcPts val="0"/>
              </a:spcAft>
              <a:buClr>
                <a:srgbClr val="888888"/>
              </a:buClr>
              <a:buSzPts val="1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7"/>
          <p:cNvSpPr txBox="1">
            <a:spLocks noGrp="1"/>
          </p:cNvSpPr>
          <p:nvPr>
            <p:ph type="title"/>
          </p:nvPr>
        </p:nvSpPr>
        <p:spPr>
          <a:xfrm>
            <a:off x="457200" y="1250032"/>
            <a:ext cx="7766050" cy="11503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8220"/>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482600" y="2518947"/>
            <a:ext cx="7740650" cy="2064669"/>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rgbClr val="2D637F"/>
              </a:buClr>
              <a:buSzPts val="1800"/>
              <a:buChar char="•"/>
              <a:defRPr/>
            </a:lvl1pPr>
            <a:lvl2pPr marL="914400" lvl="1" indent="-342900" algn="l">
              <a:spcBef>
                <a:spcPts val="360"/>
              </a:spcBef>
              <a:spcAft>
                <a:spcPts val="0"/>
              </a:spcAft>
              <a:buClr>
                <a:srgbClr val="2D637F"/>
              </a:buClr>
              <a:buSzPts val="1800"/>
              <a:buChar char="–"/>
              <a:defRPr/>
            </a:lvl2pPr>
            <a:lvl3pPr marL="1371600" lvl="2" indent="-342900" algn="l">
              <a:spcBef>
                <a:spcPts val="360"/>
              </a:spcBef>
              <a:spcAft>
                <a:spcPts val="0"/>
              </a:spcAft>
              <a:buClr>
                <a:srgbClr val="2D637F"/>
              </a:buClr>
              <a:buSzPts val="1800"/>
              <a:buChar char="•"/>
              <a:defRPr/>
            </a:lvl3pPr>
            <a:lvl4pPr marL="1828800" lvl="3" indent="-342900" algn="l">
              <a:spcBef>
                <a:spcPts val="360"/>
              </a:spcBef>
              <a:spcAft>
                <a:spcPts val="0"/>
              </a:spcAft>
              <a:buClr>
                <a:srgbClr val="2D637F"/>
              </a:buClr>
              <a:buSzPts val="1800"/>
              <a:buChar char="–"/>
              <a:defRPr/>
            </a:lvl4pPr>
            <a:lvl5pPr marL="2286000" lvl="4" indent="-342900" algn="l">
              <a:spcBef>
                <a:spcPts val="360"/>
              </a:spcBef>
              <a:spcAft>
                <a:spcPts val="0"/>
              </a:spcAft>
              <a:buClr>
                <a:srgbClr val="2D637F"/>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2"/>
        <p:cNvGrpSpPr/>
        <p:nvPr/>
      </p:nvGrpSpPr>
      <p:grpSpPr>
        <a:xfrm>
          <a:off x="0" y="0"/>
          <a:ext cx="0" cy="0"/>
          <a:chOff x="0" y="0"/>
          <a:chExt cx="0" cy="0"/>
        </a:xfrm>
      </p:grpSpPr>
      <p:sp>
        <p:nvSpPr>
          <p:cNvPr id="23" name="Google Shape;23;p8"/>
          <p:cNvSpPr txBox="1">
            <a:spLocks noGrp="1"/>
          </p:cNvSpPr>
          <p:nvPr>
            <p:ph type="title"/>
          </p:nvPr>
        </p:nvSpPr>
        <p:spPr>
          <a:xfrm>
            <a:off x="568325" y="2017295"/>
            <a:ext cx="7772400" cy="199657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C28220"/>
              </a:buClr>
              <a:buSzPts val="4200"/>
              <a:buFont typeface="Georgia"/>
              <a:buNone/>
              <a:defRPr sz="4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8"/>
          <p:cNvSpPr txBox="1">
            <a:spLocks noGrp="1"/>
          </p:cNvSpPr>
          <p:nvPr>
            <p:ph type="body" idx="1"/>
          </p:nvPr>
        </p:nvSpPr>
        <p:spPr>
          <a:xfrm>
            <a:off x="568325" y="1019341"/>
            <a:ext cx="7772400" cy="895685"/>
          </a:xfrm>
          <a:prstGeom prst="rect">
            <a:avLst/>
          </a:prstGeom>
          <a:noFill/>
          <a:ln>
            <a:noFill/>
          </a:ln>
        </p:spPr>
        <p:txBody>
          <a:bodyPr spcFirstLastPara="1" wrap="square" lIns="91425" tIns="45700" rIns="91425" bIns="45700" anchor="b" anchorCtr="0">
            <a:normAutofit/>
          </a:bodyPr>
          <a:lstStyle>
            <a:lvl1pPr marL="457200" lvl="0" indent="-228600" algn="l">
              <a:spcBef>
                <a:spcPts val="440"/>
              </a:spcBef>
              <a:spcAft>
                <a:spcPts val="0"/>
              </a:spcAft>
              <a:buClr>
                <a:srgbClr val="2D637F"/>
              </a:buClr>
              <a:buSzPts val="2200"/>
              <a:buNone/>
              <a:defRPr sz="2200">
                <a:solidFill>
                  <a:srgbClr val="2D637F"/>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972051"/>
            <a:ext cx="7464425"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C28220"/>
              </a:buClr>
              <a:buSzPts val="4200"/>
              <a:buFont typeface="Georgia"/>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9"/>
          <p:cNvSpPr txBox="1">
            <a:spLocks noGrp="1"/>
          </p:cNvSpPr>
          <p:nvPr>
            <p:ph type="body" idx="1"/>
          </p:nvPr>
        </p:nvSpPr>
        <p:spPr>
          <a:xfrm>
            <a:off x="457200" y="2097755"/>
            <a:ext cx="3717925" cy="2823496"/>
          </a:xfrm>
          <a:prstGeom prst="rect">
            <a:avLst/>
          </a:prstGeom>
          <a:noFill/>
          <a:ln>
            <a:noFill/>
          </a:ln>
        </p:spPr>
        <p:txBody>
          <a:bodyPr spcFirstLastPara="1" wrap="square" lIns="91425" tIns="45700" rIns="91425" bIns="45700" anchor="t" anchorCtr="0">
            <a:normAutofit/>
          </a:bodyPr>
          <a:lstStyle>
            <a:lvl1pPr marL="457200" lvl="0" indent="-368300" algn="l">
              <a:spcBef>
                <a:spcPts val="440"/>
              </a:spcBef>
              <a:spcAft>
                <a:spcPts val="0"/>
              </a:spcAft>
              <a:buClr>
                <a:srgbClr val="2D637F"/>
              </a:buClr>
              <a:buSzPts val="2200"/>
              <a:buChar char="•"/>
              <a:defRPr sz="2200"/>
            </a:lvl1pPr>
            <a:lvl2pPr marL="914400" lvl="1" indent="-355600" algn="l">
              <a:spcBef>
                <a:spcPts val="400"/>
              </a:spcBef>
              <a:spcAft>
                <a:spcPts val="0"/>
              </a:spcAft>
              <a:buClr>
                <a:srgbClr val="2D637F"/>
              </a:buClr>
              <a:buSzPts val="2000"/>
              <a:buChar char="–"/>
              <a:defRPr sz="2000"/>
            </a:lvl2pPr>
            <a:lvl3pPr marL="1371600" lvl="2" indent="-342900" algn="l">
              <a:spcBef>
                <a:spcPts val="360"/>
              </a:spcBef>
              <a:spcAft>
                <a:spcPts val="0"/>
              </a:spcAft>
              <a:buClr>
                <a:srgbClr val="2D637F"/>
              </a:buClr>
              <a:buSzPts val="1800"/>
              <a:buChar char="•"/>
              <a:defRPr sz="1800"/>
            </a:lvl3pPr>
            <a:lvl4pPr marL="1828800" lvl="3" indent="-330200" algn="l">
              <a:spcBef>
                <a:spcPts val="320"/>
              </a:spcBef>
              <a:spcAft>
                <a:spcPts val="0"/>
              </a:spcAft>
              <a:buClr>
                <a:srgbClr val="2D637F"/>
              </a:buClr>
              <a:buSzPts val="1600"/>
              <a:buChar char="–"/>
              <a:defRPr sz="1600"/>
            </a:lvl4pPr>
            <a:lvl5pPr marL="2286000" lvl="4" indent="-317500" algn="l">
              <a:spcBef>
                <a:spcPts val="280"/>
              </a:spcBef>
              <a:spcAft>
                <a:spcPts val="0"/>
              </a:spcAft>
              <a:buClr>
                <a:srgbClr val="2D637F"/>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 name="Google Shape;28;p9"/>
          <p:cNvSpPr txBox="1">
            <a:spLocks noGrp="1"/>
          </p:cNvSpPr>
          <p:nvPr>
            <p:ph type="body" idx="2"/>
          </p:nvPr>
        </p:nvSpPr>
        <p:spPr>
          <a:xfrm>
            <a:off x="4175125" y="2097754"/>
            <a:ext cx="3746500" cy="2823497"/>
          </a:xfrm>
          <a:prstGeom prst="rect">
            <a:avLst/>
          </a:prstGeom>
          <a:noFill/>
          <a:ln>
            <a:noFill/>
          </a:ln>
        </p:spPr>
        <p:txBody>
          <a:bodyPr spcFirstLastPara="1" wrap="square" lIns="91425" tIns="45700" rIns="91425" bIns="45700" anchor="t" anchorCtr="0">
            <a:normAutofit/>
          </a:bodyPr>
          <a:lstStyle>
            <a:lvl1pPr marL="457200" lvl="0" indent="-368300" algn="l">
              <a:spcBef>
                <a:spcPts val="440"/>
              </a:spcBef>
              <a:spcAft>
                <a:spcPts val="0"/>
              </a:spcAft>
              <a:buClr>
                <a:srgbClr val="2D637F"/>
              </a:buClr>
              <a:buSzPts val="2200"/>
              <a:buChar char="•"/>
              <a:defRPr sz="2200">
                <a:solidFill>
                  <a:srgbClr val="2D637F"/>
                </a:solidFill>
              </a:defRPr>
            </a:lvl1pPr>
            <a:lvl2pPr marL="914400" lvl="1" indent="-355600" algn="l">
              <a:spcBef>
                <a:spcPts val="400"/>
              </a:spcBef>
              <a:spcAft>
                <a:spcPts val="0"/>
              </a:spcAft>
              <a:buClr>
                <a:srgbClr val="2D637F"/>
              </a:buClr>
              <a:buSzPts val="2000"/>
              <a:buChar char="–"/>
              <a:defRPr sz="2000">
                <a:solidFill>
                  <a:srgbClr val="2D637F"/>
                </a:solidFill>
              </a:defRPr>
            </a:lvl2pPr>
            <a:lvl3pPr marL="1371600" lvl="2" indent="-342900" algn="l">
              <a:spcBef>
                <a:spcPts val="360"/>
              </a:spcBef>
              <a:spcAft>
                <a:spcPts val="0"/>
              </a:spcAft>
              <a:buClr>
                <a:srgbClr val="2D637F"/>
              </a:buClr>
              <a:buSzPts val="1800"/>
              <a:buChar char="•"/>
              <a:defRPr sz="1800">
                <a:solidFill>
                  <a:srgbClr val="2D637F"/>
                </a:solidFill>
              </a:defRPr>
            </a:lvl3pPr>
            <a:lvl4pPr marL="1828800" lvl="3" indent="-330200" algn="l">
              <a:spcBef>
                <a:spcPts val="320"/>
              </a:spcBef>
              <a:spcAft>
                <a:spcPts val="0"/>
              </a:spcAft>
              <a:buClr>
                <a:srgbClr val="2D637F"/>
              </a:buClr>
              <a:buSzPts val="1600"/>
              <a:buChar char="–"/>
              <a:defRPr sz="1600">
                <a:solidFill>
                  <a:srgbClr val="2D637F"/>
                </a:solidFill>
              </a:defRPr>
            </a:lvl4pPr>
            <a:lvl5pPr marL="2286000" lvl="4" indent="-317500" algn="l">
              <a:spcBef>
                <a:spcPts val="280"/>
              </a:spcBef>
              <a:spcAft>
                <a:spcPts val="0"/>
              </a:spcAft>
              <a:buClr>
                <a:srgbClr val="2D637F"/>
              </a:buClr>
              <a:buSzPts val="1400"/>
              <a:buChar char="»"/>
              <a:defRPr sz="1400">
                <a:solidFill>
                  <a:srgbClr val="2D637F"/>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381000" y="3729789"/>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28220"/>
              </a:buClr>
              <a:buSzPts val="2000"/>
              <a:buFont typeface="Georgi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a:spLocks noGrp="1"/>
          </p:cNvSpPr>
          <p:nvPr>
            <p:ph type="pic" idx="2"/>
          </p:nvPr>
        </p:nvSpPr>
        <p:spPr>
          <a:xfrm>
            <a:off x="381000" y="358775"/>
            <a:ext cx="5486400" cy="3371014"/>
          </a:xfrm>
          <a:prstGeom prst="rect">
            <a:avLst/>
          </a:prstGeom>
          <a:noFill/>
          <a:ln>
            <a:noFill/>
          </a:ln>
        </p:spPr>
      </p:sp>
      <p:sp>
        <p:nvSpPr>
          <p:cNvPr id="32" name="Google Shape;32;p10"/>
          <p:cNvSpPr txBox="1">
            <a:spLocks noGrp="1"/>
          </p:cNvSpPr>
          <p:nvPr>
            <p:ph type="body" idx="1"/>
          </p:nvPr>
        </p:nvSpPr>
        <p:spPr>
          <a:xfrm>
            <a:off x="381000" y="4296527"/>
            <a:ext cx="5486400" cy="477294"/>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2D637F"/>
              </a:buClr>
              <a:buSzPts val="1400"/>
              <a:buNone/>
              <a:defRPr sz="1400"/>
            </a:lvl1pPr>
            <a:lvl2pPr marL="914400" lvl="1" indent="-228600" algn="l">
              <a:spcBef>
                <a:spcPts val="240"/>
              </a:spcBef>
              <a:spcAft>
                <a:spcPts val="0"/>
              </a:spcAft>
              <a:buClr>
                <a:srgbClr val="2D637F"/>
              </a:buClr>
              <a:buSzPts val="1200"/>
              <a:buNone/>
              <a:defRPr sz="1200"/>
            </a:lvl2pPr>
            <a:lvl3pPr marL="1371600" lvl="2" indent="-228600" algn="l">
              <a:spcBef>
                <a:spcPts val="200"/>
              </a:spcBef>
              <a:spcAft>
                <a:spcPts val="0"/>
              </a:spcAft>
              <a:buClr>
                <a:srgbClr val="2D637F"/>
              </a:buClr>
              <a:buSzPts val="1000"/>
              <a:buNone/>
              <a:defRPr sz="1000"/>
            </a:lvl3pPr>
            <a:lvl4pPr marL="1828800" lvl="3" indent="-228600" algn="l">
              <a:spcBef>
                <a:spcPts val="180"/>
              </a:spcBef>
              <a:spcAft>
                <a:spcPts val="0"/>
              </a:spcAft>
              <a:buClr>
                <a:srgbClr val="2D637F"/>
              </a:buClr>
              <a:buSzPts val="900"/>
              <a:buNone/>
              <a:defRPr sz="900"/>
            </a:lvl4pPr>
            <a:lvl5pPr marL="2286000" lvl="4" indent="-228600" algn="l">
              <a:spcBef>
                <a:spcPts val="180"/>
              </a:spcBef>
              <a:spcAft>
                <a:spcPts val="0"/>
              </a:spcAft>
              <a:buClr>
                <a:srgbClr val="2D637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1041995"/>
            <a:ext cx="3008313" cy="404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C28220"/>
              </a:buClr>
              <a:buSzPts val="2000"/>
              <a:buFont typeface="Georgi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3575050" y="1041995"/>
            <a:ext cx="4537075" cy="3657005"/>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rgbClr val="2D637F"/>
              </a:buClr>
              <a:buSzPts val="2000"/>
              <a:buChar char="•"/>
              <a:defRPr sz="2000"/>
            </a:lvl1pPr>
            <a:lvl2pPr marL="914400" lvl="1" indent="-342900" algn="l">
              <a:spcBef>
                <a:spcPts val="360"/>
              </a:spcBef>
              <a:spcAft>
                <a:spcPts val="0"/>
              </a:spcAft>
              <a:buClr>
                <a:srgbClr val="2D637F"/>
              </a:buClr>
              <a:buSzPts val="1800"/>
              <a:buChar char="–"/>
              <a:defRPr sz="1800"/>
            </a:lvl2pPr>
            <a:lvl3pPr marL="1371600" lvl="2" indent="-342900" algn="l">
              <a:spcBef>
                <a:spcPts val="360"/>
              </a:spcBef>
              <a:spcAft>
                <a:spcPts val="0"/>
              </a:spcAft>
              <a:buClr>
                <a:srgbClr val="2D637F"/>
              </a:buClr>
              <a:buSzPts val="1800"/>
              <a:buChar char="•"/>
              <a:defRPr sz="1800"/>
            </a:lvl3pPr>
            <a:lvl4pPr marL="1828800" lvl="3" indent="-330200" algn="l">
              <a:spcBef>
                <a:spcPts val="320"/>
              </a:spcBef>
              <a:spcAft>
                <a:spcPts val="0"/>
              </a:spcAft>
              <a:buClr>
                <a:srgbClr val="2D637F"/>
              </a:buClr>
              <a:buSzPts val="1600"/>
              <a:buChar char="–"/>
              <a:defRPr sz="1600"/>
            </a:lvl4pPr>
            <a:lvl5pPr marL="2286000" lvl="4" indent="-317500" algn="l">
              <a:spcBef>
                <a:spcPts val="280"/>
              </a:spcBef>
              <a:spcAft>
                <a:spcPts val="0"/>
              </a:spcAft>
              <a:buClr>
                <a:srgbClr val="2D637F"/>
              </a:buClr>
              <a:buSzPts val="1400"/>
              <a:buChar char="»"/>
              <a:defRPr sz="14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6" name="Google Shape;36;p11"/>
          <p:cNvSpPr txBox="1">
            <a:spLocks noGrp="1"/>
          </p:cNvSpPr>
          <p:nvPr>
            <p:ph type="body" idx="2"/>
          </p:nvPr>
        </p:nvSpPr>
        <p:spPr>
          <a:xfrm>
            <a:off x="457200" y="1531651"/>
            <a:ext cx="3008313" cy="316734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rgbClr val="2D637F"/>
              </a:buClr>
              <a:buSzPts val="1400"/>
              <a:buNone/>
              <a:defRPr sz="1400"/>
            </a:lvl1pPr>
            <a:lvl2pPr marL="914400" lvl="1" indent="-228600" algn="l">
              <a:spcBef>
                <a:spcPts val="240"/>
              </a:spcBef>
              <a:spcAft>
                <a:spcPts val="0"/>
              </a:spcAft>
              <a:buClr>
                <a:srgbClr val="2D637F"/>
              </a:buClr>
              <a:buSzPts val="1200"/>
              <a:buNone/>
              <a:defRPr sz="1200"/>
            </a:lvl2pPr>
            <a:lvl3pPr marL="1371600" lvl="2" indent="-228600" algn="l">
              <a:spcBef>
                <a:spcPts val="200"/>
              </a:spcBef>
              <a:spcAft>
                <a:spcPts val="0"/>
              </a:spcAft>
              <a:buClr>
                <a:srgbClr val="2D637F"/>
              </a:buClr>
              <a:buSzPts val="1000"/>
              <a:buNone/>
              <a:defRPr sz="1000"/>
            </a:lvl3pPr>
            <a:lvl4pPr marL="1828800" lvl="3" indent="-228600" algn="l">
              <a:spcBef>
                <a:spcPts val="180"/>
              </a:spcBef>
              <a:spcAft>
                <a:spcPts val="0"/>
              </a:spcAft>
              <a:buClr>
                <a:srgbClr val="2D637F"/>
              </a:buClr>
              <a:buSzPts val="900"/>
              <a:buNone/>
              <a:defRPr sz="900"/>
            </a:lvl4pPr>
            <a:lvl5pPr marL="2286000" lvl="4" indent="-228600" algn="l">
              <a:spcBef>
                <a:spcPts val="180"/>
              </a:spcBef>
              <a:spcAft>
                <a:spcPts val="0"/>
              </a:spcAft>
              <a:buClr>
                <a:srgbClr val="2D637F"/>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p:nvPr/>
        </p:nvSpPr>
        <p:spPr>
          <a:xfrm>
            <a:off x="267368" y="5307263"/>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5"/>
          <p:cNvSpPr txBox="1">
            <a:spLocks noGrp="1"/>
          </p:cNvSpPr>
          <p:nvPr>
            <p:ph type="title"/>
          </p:nvPr>
        </p:nvSpPr>
        <p:spPr>
          <a:xfrm>
            <a:off x="457200" y="525956"/>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C28220"/>
              </a:buClr>
              <a:buSzPts val="5000"/>
              <a:buFont typeface="Georgia"/>
              <a:buNone/>
              <a:defRPr sz="5000" b="0" i="0" u="none" strike="noStrike" cap="none">
                <a:solidFill>
                  <a:srgbClr val="C282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
          <p:cNvSpPr txBox="1">
            <a:spLocks noGrp="1"/>
          </p:cNvSpPr>
          <p:nvPr>
            <p:ph type="body" idx="1"/>
          </p:nvPr>
        </p:nvSpPr>
        <p:spPr>
          <a:xfrm>
            <a:off x="457200" y="1808079"/>
            <a:ext cx="8229600" cy="2526418"/>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rgbClr val="2D637F"/>
              </a:buClr>
              <a:buSzPts val="2200"/>
              <a:buFont typeface="Arial"/>
              <a:buChar char="•"/>
              <a:defRPr sz="2200" b="0" i="0" u="none" strike="noStrike" cap="none">
                <a:solidFill>
                  <a:srgbClr val="2D637F"/>
                </a:solidFill>
                <a:latin typeface="Merriweather Sans"/>
                <a:ea typeface="Merriweather Sans"/>
                <a:cs typeface="Merriweather Sans"/>
                <a:sym typeface="Merriweather Sans"/>
              </a:defRPr>
            </a:lvl1pPr>
            <a:lvl2pPr marL="914400" marR="0" lvl="1" indent="-355600" algn="l" rtl="0">
              <a:spcBef>
                <a:spcPts val="400"/>
              </a:spcBef>
              <a:spcAft>
                <a:spcPts val="0"/>
              </a:spcAft>
              <a:buClr>
                <a:srgbClr val="2D637F"/>
              </a:buClr>
              <a:buSzPts val="2000"/>
              <a:buFont typeface="Arial"/>
              <a:buChar char="–"/>
              <a:defRPr sz="2000" b="0" i="0" u="none" strike="noStrike" cap="none">
                <a:solidFill>
                  <a:srgbClr val="2D637F"/>
                </a:solidFill>
                <a:latin typeface="Merriweather Sans"/>
                <a:ea typeface="Merriweather Sans"/>
                <a:cs typeface="Merriweather Sans"/>
                <a:sym typeface="Merriweather Sans"/>
              </a:defRPr>
            </a:lvl2pPr>
            <a:lvl3pPr marL="1371600" marR="0" lvl="2" indent="-342900" algn="l" rtl="0">
              <a:spcBef>
                <a:spcPts val="360"/>
              </a:spcBef>
              <a:spcAft>
                <a:spcPts val="0"/>
              </a:spcAft>
              <a:buClr>
                <a:srgbClr val="2D637F"/>
              </a:buClr>
              <a:buSzPts val="1800"/>
              <a:buFont typeface="Arial"/>
              <a:buChar char="•"/>
              <a:defRPr sz="1800" b="0" i="0" u="none" strike="noStrike" cap="none">
                <a:solidFill>
                  <a:srgbClr val="2D637F"/>
                </a:solidFill>
                <a:latin typeface="Merriweather Sans"/>
                <a:ea typeface="Merriweather Sans"/>
                <a:cs typeface="Merriweather Sans"/>
                <a:sym typeface="Merriweather Sans"/>
              </a:defRPr>
            </a:lvl3pPr>
            <a:lvl4pPr marL="1828800" marR="0" lvl="3" indent="-330200" algn="l" rtl="0">
              <a:spcBef>
                <a:spcPts val="320"/>
              </a:spcBef>
              <a:spcAft>
                <a:spcPts val="0"/>
              </a:spcAft>
              <a:buClr>
                <a:srgbClr val="2D637F"/>
              </a:buClr>
              <a:buSzPts val="1600"/>
              <a:buFont typeface="Arial"/>
              <a:buChar char="–"/>
              <a:defRPr sz="1600" b="0" i="0" u="none" strike="noStrike" cap="none">
                <a:solidFill>
                  <a:srgbClr val="2D637F"/>
                </a:solidFill>
                <a:latin typeface="Merriweather Sans"/>
                <a:ea typeface="Merriweather Sans"/>
                <a:cs typeface="Merriweather Sans"/>
                <a:sym typeface="Merriweather Sans"/>
              </a:defRPr>
            </a:lvl4pPr>
            <a:lvl5pPr marL="2286000" marR="0" lvl="4" indent="-317500" algn="l" rtl="0">
              <a:spcBef>
                <a:spcPts val="280"/>
              </a:spcBef>
              <a:spcAft>
                <a:spcPts val="0"/>
              </a:spcAft>
              <a:buClr>
                <a:srgbClr val="2D637F"/>
              </a:buClr>
              <a:buSzPts val="1400"/>
              <a:buFont typeface="Arial"/>
              <a:buChar char="»"/>
              <a:defRPr sz="1400" b="0" i="0" u="none" strike="noStrike" cap="none">
                <a:solidFill>
                  <a:srgbClr val="2D637F"/>
                </a:solidFill>
                <a:latin typeface="Merriweather Sans"/>
                <a:ea typeface="Merriweather Sans"/>
                <a:cs typeface="Merriweather Sans"/>
                <a:sym typeface="Merriweather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 name="Google Shape;13;p5"/>
          <p:cNvPicPr preferRelativeResize="0"/>
          <p:nvPr/>
        </p:nvPicPr>
        <p:blipFill rotWithShape="1">
          <a:blip r:embed="rId8">
            <a:alphaModFix/>
          </a:blip>
          <a:srcRect/>
          <a:stretch/>
        </p:blipFill>
        <p:spPr>
          <a:xfrm>
            <a:off x="6274508" y="0"/>
            <a:ext cx="2869492" cy="2379579"/>
          </a:xfrm>
          <a:prstGeom prst="rect">
            <a:avLst/>
          </a:prstGeom>
          <a:noFill/>
          <a:ln>
            <a:noFill/>
          </a:ln>
        </p:spPr>
      </p:pic>
      <p:pic>
        <p:nvPicPr>
          <p:cNvPr id="14" name="Google Shape;14;p5"/>
          <p:cNvPicPr preferRelativeResize="0"/>
          <p:nvPr/>
        </p:nvPicPr>
        <p:blipFill rotWithShape="1">
          <a:blip r:embed="rId9">
            <a:alphaModFix/>
          </a:blip>
          <a:srcRect/>
          <a:stretch/>
        </p:blipFill>
        <p:spPr>
          <a:xfrm>
            <a:off x="0" y="5598553"/>
            <a:ext cx="9170736" cy="1330073"/>
          </a:xfrm>
          <a:prstGeom prst="rect">
            <a:avLst/>
          </a:prstGeom>
          <a:noFill/>
          <a:ln>
            <a:noFill/>
          </a:ln>
        </p:spPr>
      </p:pic>
      <p:pic>
        <p:nvPicPr>
          <p:cNvPr id="15" name="Google Shape;15;p5"/>
          <p:cNvPicPr preferRelativeResize="0"/>
          <p:nvPr/>
        </p:nvPicPr>
        <p:blipFill rotWithShape="1">
          <a:blip r:embed="rId10">
            <a:alphaModFix/>
          </a:blip>
          <a:srcRect/>
          <a:stretch/>
        </p:blipFill>
        <p:spPr>
          <a:xfrm>
            <a:off x="369048" y="6019295"/>
            <a:ext cx="1745673" cy="533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a:spLocks noGrp="1"/>
          </p:cNvSpPr>
          <p:nvPr>
            <p:ph type="ctrTitle"/>
          </p:nvPr>
        </p:nvSpPr>
        <p:spPr>
          <a:xfrm>
            <a:off x="685799" y="1134838"/>
            <a:ext cx="7870971" cy="16394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700" b="1">
                <a:solidFill>
                  <a:srgbClr val="17365D"/>
                </a:solidFill>
                <a:latin typeface="Arial"/>
                <a:ea typeface="Arial"/>
                <a:cs typeface="Arial"/>
                <a:sym typeface="Arial"/>
              </a:rPr>
              <a:t>Insider Trading – Piggybacking Off the 1%</a:t>
            </a:r>
            <a:br>
              <a:rPr lang="en-US" sz="2800">
                <a:solidFill>
                  <a:srgbClr val="17365D"/>
                </a:solidFill>
                <a:latin typeface="Arial"/>
                <a:ea typeface="Arial"/>
                <a:cs typeface="Arial"/>
                <a:sym typeface="Arial"/>
              </a:rPr>
            </a:br>
            <a:br>
              <a:rPr lang="en-US" sz="2800" i="1">
                <a:solidFill>
                  <a:srgbClr val="17365D"/>
                </a:solidFill>
                <a:latin typeface="Arial"/>
                <a:ea typeface="Arial"/>
                <a:cs typeface="Arial"/>
                <a:sym typeface="Arial"/>
              </a:rPr>
            </a:br>
            <a:endParaRPr sz="28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endParaRPr sz="1600" i="1">
              <a:solidFill>
                <a:srgbClr val="17365D"/>
              </a:solidFill>
              <a:latin typeface="Arial"/>
              <a:ea typeface="Arial"/>
              <a:cs typeface="Arial"/>
              <a:sym typeface="Arial"/>
            </a:endParaRPr>
          </a:p>
          <a:p>
            <a:pPr marL="0" lvl="0" indent="0" algn="l" rtl="0">
              <a:spcBef>
                <a:spcPts val="0"/>
              </a:spcBef>
              <a:spcAft>
                <a:spcPts val="0"/>
              </a:spcAft>
              <a:buClr>
                <a:srgbClr val="17365D"/>
              </a:buClr>
              <a:buSzPts val="2400"/>
              <a:buFont typeface="Arial"/>
              <a:buNone/>
            </a:pPr>
            <a:r>
              <a:rPr lang="en-US" sz="1600" i="1">
                <a:solidFill>
                  <a:srgbClr val="17365D"/>
                </a:solidFill>
                <a:latin typeface="Arial"/>
                <a:ea typeface="Arial"/>
                <a:cs typeface="Arial"/>
                <a:sym typeface="Arial"/>
              </a:rPr>
              <a:t>Jack Galvin, Wilford Bradford, and Josh Fram</a:t>
            </a:r>
            <a:br>
              <a:rPr lang="en-US" sz="1600" i="1">
                <a:solidFill>
                  <a:srgbClr val="17365D"/>
                </a:solidFill>
                <a:latin typeface="Arial"/>
                <a:ea typeface="Arial"/>
                <a:cs typeface="Arial"/>
                <a:sym typeface="Arial"/>
              </a:rPr>
            </a:br>
            <a:r>
              <a:rPr lang="en-US" sz="1600" i="1">
                <a:solidFill>
                  <a:srgbClr val="17365D"/>
                </a:solidFill>
                <a:latin typeface="Arial"/>
                <a:ea typeface="Arial"/>
                <a:cs typeface="Arial"/>
                <a:sym typeface="Arial"/>
              </a:rPr>
              <a:t>W200 </a:t>
            </a:r>
            <a:br>
              <a:rPr lang="en-US" sz="1600" i="1">
                <a:solidFill>
                  <a:srgbClr val="17365D"/>
                </a:solidFill>
                <a:latin typeface="Arial"/>
                <a:ea typeface="Arial"/>
                <a:cs typeface="Arial"/>
                <a:sym typeface="Arial"/>
              </a:rPr>
            </a:br>
            <a:r>
              <a:rPr lang="en-US" sz="1600" i="1">
                <a:solidFill>
                  <a:srgbClr val="17365D"/>
                </a:solidFill>
                <a:latin typeface="Arial"/>
                <a:ea typeface="Arial"/>
                <a:cs typeface="Arial"/>
                <a:sym typeface="Arial"/>
              </a:rPr>
              <a:t>Fall 2021</a:t>
            </a:r>
            <a:endParaRPr sz="2800" i="1">
              <a:solidFill>
                <a:srgbClr val="17365D"/>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064f09d06e_0_42"/>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Insider activity does not predict future performance of that respective stock</a:t>
            </a:r>
            <a:endParaRPr sz="2800" i="1">
              <a:solidFill>
                <a:srgbClr val="17365D"/>
              </a:solidFill>
              <a:latin typeface="Arial"/>
              <a:ea typeface="Arial"/>
              <a:cs typeface="Arial"/>
              <a:sym typeface="Arial"/>
            </a:endParaRPr>
          </a:p>
        </p:txBody>
      </p:sp>
      <p:pic>
        <p:nvPicPr>
          <p:cNvPr id="99" name="Google Shape;99;g1064f09d06e_0_42" descr="Graphical user interface, application&#10;&#10;Description automatically generated"/>
          <p:cNvPicPr preferRelativeResize="0"/>
          <p:nvPr/>
        </p:nvPicPr>
        <p:blipFill>
          <a:blip r:embed="rId3">
            <a:alphaModFix/>
          </a:blip>
          <a:stretch>
            <a:fillRect/>
          </a:stretch>
        </p:blipFill>
        <p:spPr>
          <a:xfrm>
            <a:off x="636450" y="1486453"/>
            <a:ext cx="7871100" cy="3885094"/>
          </a:xfrm>
          <a:prstGeom prst="rect">
            <a:avLst/>
          </a:prstGeom>
          <a:noFill/>
          <a:ln cap="flat" cmpd="sng">
            <a:solidFill>
              <a:srgbClr val="000000"/>
            </a:solidFill>
            <a:prstDash val="solid"/>
            <a:miter lim="8000"/>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064f09d06e_0_42"/>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dirty="0">
                <a:solidFill>
                  <a:srgbClr val="17365D"/>
                </a:solidFill>
                <a:latin typeface="Arial"/>
                <a:ea typeface="Arial"/>
                <a:cs typeface="Arial"/>
                <a:sym typeface="Arial"/>
              </a:rPr>
              <a:t>With more insider trades, future research may lead to new insights</a:t>
            </a:r>
            <a:endParaRPr sz="2800" i="1" dirty="0">
              <a:solidFill>
                <a:srgbClr val="17365D"/>
              </a:solidFill>
              <a:latin typeface="Arial"/>
              <a:ea typeface="Arial"/>
              <a:cs typeface="Arial"/>
              <a:sym typeface="Arial"/>
            </a:endParaRPr>
          </a:p>
        </p:txBody>
      </p:sp>
      <p:pic>
        <p:nvPicPr>
          <p:cNvPr id="3" name="Picture 2">
            <a:extLst>
              <a:ext uri="{FF2B5EF4-FFF2-40B4-BE49-F238E27FC236}">
                <a16:creationId xmlns:a16="http://schemas.microsoft.com/office/drawing/2014/main" id="{B0FE499A-04C0-488D-864C-39AAB81C3A32}"/>
              </a:ext>
            </a:extLst>
          </p:cNvPr>
          <p:cNvPicPr>
            <a:picLocks noChangeAspect="1"/>
          </p:cNvPicPr>
          <p:nvPr/>
        </p:nvPicPr>
        <p:blipFill>
          <a:blip r:embed="rId3"/>
          <a:stretch>
            <a:fillRect/>
          </a:stretch>
        </p:blipFill>
        <p:spPr>
          <a:xfrm>
            <a:off x="1214437" y="1336126"/>
            <a:ext cx="6715125" cy="4343400"/>
          </a:xfrm>
          <a:prstGeom prst="rect">
            <a:avLst/>
          </a:prstGeom>
        </p:spPr>
      </p:pic>
    </p:spTree>
    <p:extLst>
      <p:ext uri="{BB962C8B-B14F-4D97-AF65-F5344CB8AC3E}">
        <p14:creationId xmlns:p14="http://schemas.microsoft.com/office/powerpoint/2010/main" val="28278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064f09d06e_0_42"/>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dirty="0">
                <a:solidFill>
                  <a:srgbClr val="17365D"/>
                </a:solidFill>
                <a:latin typeface="Arial"/>
                <a:ea typeface="Arial"/>
                <a:cs typeface="Arial"/>
                <a:sym typeface="Arial"/>
              </a:rPr>
              <a:t>Research Assumptions</a:t>
            </a:r>
            <a:br>
              <a:rPr lang="en-US" sz="2400" dirty="0">
                <a:solidFill>
                  <a:srgbClr val="17365D"/>
                </a:solidFill>
                <a:latin typeface="Arial"/>
                <a:ea typeface="Arial"/>
                <a:cs typeface="Arial"/>
                <a:sym typeface="Arial"/>
              </a:rPr>
            </a:br>
            <a:endParaRPr sz="2800" i="1" dirty="0">
              <a:solidFill>
                <a:srgbClr val="17365D"/>
              </a:solidFill>
              <a:latin typeface="Arial"/>
              <a:ea typeface="Arial"/>
              <a:cs typeface="Arial"/>
              <a:sym typeface="Arial"/>
            </a:endParaRPr>
          </a:p>
        </p:txBody>
      </p:sp>
      <p:pic>
        <p:nvPicPr>
          <p:cNvPr id="5" name="Picture 4">
            <a:extLst>
              <a:ext uri="{FF2B5EF4-FFF2-40B4-BE49-F238E27FC236}">
                <a16:creationId xmlns:a16="http://schemas.microsoft.com/office/drawing/2014/main" id="{433DDF95-F5F0-4EF4-9A37-4F6A68C0E814}"/>
              </a:ext>
            </a:extLst>
          </p:cNvPr>
          <p:cNvPicPr>
            <a:picLocks noChangeAspect="1"/>
          </p:cNvPicPr>
          <p:nvPr/>
        </p:nvPicPr>
        <p:blipFill>
          <a:blip r:embed="rId3"/>
          <a:stretch>
            <a:fillRect/>
          </a:stretch>
        </p:blipFill>
        <p:spPr>
          <a:xfrm>
            <a:off x="6538775" y="809459"/>
            <a:ext cx="1905000" cy="1905000"/>
          </a:xfrm>
          <a:prstGeom prst="rect">
            <a:avLst/>
          </a:prstGeom>
        </p:spPr>
      </p:pic>
      <p:sp>
        <p:nvSpPr>
          <p:cNvPr id="6" name="TextBox 5">
            <a:extLst>
              <a:ext uri="{FF2B5EF4-FFF2-40B4-BE49-F238E27FC236}">
                <a16:creationId xmlns:a16="http://schemas.microsoft.com/office/drawing/2014/main" id="{EDFAD498-CCB2-4A98-B46F-ACD9466852DE}"/>
              </a:ext>
            </a:extLst>
          </p:cNvPr>
          <p:cNvSpPr txBox="1"/>
          <p:nvPr/>
        </p:nvSpPr>
        <p:spPr>
          <a:xfrm>
            <a:off x="740979" y="1103586"/>
            <a:ext cx="5797796" cy="2893100"/>
          </a:xfrm>
          <a:prstGeom prst="rect">
            <a:avLst/>
          </a:prstGeom>
          <a:noFill/>
        </p:spPr>
        <p:txBody>
          <a:bodyPr wrap="square" rtlCol="0">
            <a:spAutoFit/>
          </a:bodyPr>
          <a:lstStyle/>
          <a:p>
            <a:pPr marL="285750" indent="-285750">
              <a:buFont typeface="Arial" panose="020B0604020202020204" pitchFamily="34" charset="0"/>
              <a:buChar char="•"/>
            </a:pPr>
            <a:r>
              <a:rPr lang="en-US" sz="2400" dirty="0"/>
              <a:t>Source Data Tracks Insider Trading and Stock Prices Accurately Daily</a:t>
            </a:r>
          </a:p>
          <a:p>
            <a:pPr marL="285750" indent="-285750">
              <a:buFont typeface="Arial" panose="020B0604020202020204" pitchFamily="34" charset="0"/>
              <a:buChar char="•"/>
            </a:pPr>
            <a:r>
              <a:rPr lang="en-US" sz="2400" dirty="0"/>
              <a:t>Stock Price Date Range 10/01/2018 - 12/31/2018</a:t>
            </a:r>
          </a:p>
          <a:p>
            <a:pPr marL="285750" indent="-285750">
              <a:buFont typeface="Arial" panose="020B0604020202020204" pitchFamily="34" charset="0"/>
              <a:buChar char="•"/>
            </a:pPr>
            <a:r>
              <a:rPr lang="en-US" sz="2400" dirty="0"/>
              <a:t>All 10/01/2018 Records Removed (Undefined)</a:t>
            </a:r>
          </a:p>
          <a:p>
            <a:pPr marL="285750" indent="-285750">
              <a:buFont typeface="Arial" panose="020B0604020202020204" pitchFamily="34" charset="0"/>
              <a:buChar char="•"/>
            </a:pPr>
            <a:r>
              <a:rPr lang="en-US" sz="2400" dirty="0"/>
              <a:t>11/07/2018 Noted as Stock Crash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788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ctrTitle"/>
          </p:nvPr>
        </p:nvSpPr>
        <p:spPr>
          <a:xfrm>
            <a:off x="685799" y="1134838"/>
            <a:ext cx="7870971" cy="16394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Introduction – What is Insider Trading</a:t>
            </a:r>
            <a:endParaRPr sz="2800" i="1">
              <a:solidFill>
                <a:srgbClr val="17365D"/>
              </a:solidFill>
              <a:latin typeface="Arial"/>
              <a:ea typeface="Arial"/>
              <a:cs typeface="Arial"/>
              <a:sym typeface="Arial"/>
            </a:endParaRPr>
          </a:p>
        </p:txBody>
      </p:sp>
      <p:pic>
        <p:nvPicPr>
          <p:cNvPr id="49" name="Google Shape;49;p2"/>
          <p:cNvPicPr preferRelativeResize="0"/>
          <p:nvPr/>
        </p:nvPicPr>
        <p:blipFill rotWithShape="1">
          <a:blip r:embed="rId3">
            <a:alphaModFix/>
          </a:blip>
          <a:srcRect/>
          <a:stretch/>
        </p:blipFill>
        <p:spPr>
          <a:xfrm>
            <a:off x="860366" y="1954572"/>
            <a:ext cx="5465185" cy="3164055"/>
          </a:xfrm>
          <a:prstGeom prst="rect">
            <a:avLst/>
          </a:prstGeom>
          <a:noFill/>
          <a:ln>
            <a:noFill/>
          </a:ln>
        </p:spPr>
      </p:pic>
      <p:pic>
        <p:nvPicPr>
          <p:cNvPr id="50" name="Google Shape;50;p2"/>
          <p:cNvPicPr preferRelativeResize="0"/>
          <p:nvPr/>
        </p:nvPicPr>
        <p:blipFill rotWithShape="1">
          <a:blip r:embed="rId4">
            <a:alphaModFix/>
          </a:blip>
          <a:srcRect l="19905" r="11523"/>
          <a:stretch/>
        </p:blipFill>
        <p:spPr>
          <a:xfrm>
            <a:off x="4854555" y="2288341"/>
            <a:ext cx="3885095" cy="3237580"/>
          </a:xfrm>
          <a:prstGeom prst="rect">
            <a:avLst/>
          </a:prstGeom>
          <a:noFill/>
          <a:ln>
            <a:noFill/>
          </a:ln>
          <a:effectLst>
            <a:reflection stA="30000" endPos="30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ctrTitle"/>
          </p:nvPr>
        </p:nvSpPr>
        <p:spPr>
          <a:xfrm>
            <a:off x="685799" y="1134838"/>
            <a:ext cx="7870971" cy="16394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dirty="0">
                <a:solidFill>
                  <a:srgbClr val="17365D"/>
                </a:solidFill>
                <a:latin typeface="Arial"/>
                <a:ea typeface="Arial"/>
                <a:cs typeface="Arial"/>
                <a:sym typeface="Arial"/>
              </a:rPr>
              <a:t>Research Questions</a:t>
            </a:r>
            <a:br>
              <a:rPr lang="en-US" sz="2400" dirty="0">
                <a:solidFill>
                  <a:srgbClr val="17365D"/>
                </a:solidFill>
                <a:latin typeface="Arial"/>
                <a:ea typeface="Arial"/>
                <a:cs typeface="Arial"/>
                <a:sym typeface="Arial"/>
              </a:rPr>
            </a:br>
            <a:br>
              <a:rPr lang="en-US" sz="2400" dirty="0">
                <a:solidFill>
                  <a:srgbClr val="17365D"/>
                </a:solidFill>
                <a:latin typeface="Arial"/>
                <a:ea typeface="Arial"/>
                <a:cs typeface="Arial"/>
                <a:sym typeface="Arial"/>
              </a:rPr>
            </a:br>
            <a:br>
              <a:rPr lang="en-US" sz="2400" b="1" dirty="0">
                <a:solidFill>
                  <a:srgbClr val="17365D"/>
                </a:solidFill>
                <a:latin typeface="Arial"/>
                <a:ea typeface="Arial"/>
                <a:cs typeface="Arial"/>
                <a:sym typeface="Arial"/>
              </a:rPr>
            </a:br>
            <a:r>
              <a:rPr lang="en-US" sz="1600" b="1" dirty="0">
                <a:solidFill>
                  <a:srgbClr val="17365D"/>
                </a:solidFill>
                <a:latin typeface="Arial"/>
                <a:ea typeface="Arial"/>
                <a:cs typeface="Arial"/>
                <a:sym typeface="Arial"/>
              </a:rPr>
              <a:t>1. Are C-Suite executives generally buyers or sellers of their companies’ stock? </a:t>
            </a:r>
            <a:br>
              <a:rPr lang="en-US" sz="1600" b="1" dirty="0">
                <a:solidFill>
                  <a:srgbClr val="17365D"/>
                </a:solidFill>
                <a:latin typeface="Arial"/>
                <a:ea typeface="Arial"/>
                <a:cs typeface="Arial"/>
                <a:sym typeface="Arial"/>
              </a:rPr>
            </a:br>
            <a:br>
              <a:rPr lang="en-US" sz="1600" b="1" dirty="0">
                <a:solidFill>
                  <a:srgbClr val="17365D"/>
                </a:solidFill>
                <a:latin typeface="Arial"/>
                <a:ea typeface="Arial"/>
                <a:cs typeface="Arial"/>
                <a:sym typeface="Arial"/>
              </a:rPr>
            </a:br>
            <a:r>
              <a:rPr lang="en-US" sz="1600" b="1" dirty="0">
                <a:solidFill>
                  <a:srgbClr val="17365D"/>
                </a:solidFill>
                <a:latin typeface="Arial"/>
                <a:ea typeface="Arial"/>
                <a:cs typeface="Arial"/>
                <a:sym typeface="Arial"/>
              </a:rPr>
              <a:t>2. Does aggregate insider buying or selling predict future stock market performance?</a:t>
            </a:r>
            <a:br>
              <a:rPr lang="en-US" sz="1600" b="1" dirty="0">
                <a:solidFill>
                  <a:srgbClr val="17365D"/>
                </a:solidFill>
                <a:latin typeface="Arial"/>
                <a:ea typeface="Arial"/>
                <a:cs typeface="Arial"/>
                <a:sym typeface="Arial"/>
              </a:rPr>
            </a:br>
            <a:br>
              <a:rPr lang="en-US" sz="1600" dirty="0">
                <a:solidFill>
                  <a:srgbClr val="17365D"/>
                </a:solidFill>
                <a:latin typeface="Arial"/>
                <a:ea typeface="Arial"/>
                <a:cs typeface="Arial"/>
                <a:sym typeface="Arial"/>
              </a:rPr>
            </a:br>
            <a:r>
              <a:rPr lang="en-US" sz="1600" b="1" dirty="0">
                <a:solidFill>
                  <a:srgbClr val="17365D"/>
                </a:solidFill>
                <a:latin typeface="Arial"/>
                <a:ea typeface="Arial"/>
                <a:cs typeface="Arial"/>
                <a:sym typeface="Arial"/>
              </a:rPr>
              <a:t>3. Can metrics be derived from insider trading data in single stocks that reveal a meaningful correlation with the performance of that stock in the public market, either in absolute terms or relative to broad market indices like the S&amp;P 500?</a:t>
            </a:r>
            <a:br>
              <a:rPr lang="en-US" sz="2400" dirty="0">
                <a:solidFill>
                  <a:srgbClr val="17365D"/>
                </a:solidFill>
                <a:latin typeface="Arial"/>
                <a:ea typeface="Arial"/>
                <a:cs typeface="Arial"/>
                <a:sym typeface="Arial"/>
              </a:rPr>
            </a:br>
            <a:endParaRPr sz="2800" i="1" dirty="0">
              <a:solidFill>
                <a:srgbClr val="17365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ctrTitle"/>
          </p:nvPr>
        </p:nvSpPr>
        <p:spPr>
          <a:xfrm>
            <a:off x="685799" y="1134838"/>
            <a:ext cx="7870971" cy="16394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dirty="0">
                <a:solidFill>
                  <a:srgbClr val="17365D"/>
                </a:solidFill>
                <a:latin typeface="Arial"/>
                <a:ea typeface="Arial"/>
                <a:cs typeface="Arial"/>
                <a:sym typeface="Arial"/>
              </a:rPr>
              <a:t>Data Analysis Process – From Data to Findings</a:t>
            </a:r>
            <a:br>
              <a:rPr lang="en-US" sz="2400" dirty="0">
                <a:solidFill>
                  <a:srgbClr val="17365D"/>
                </a:solidFill>
                <a:latin typeface="Arial"/>
                <a:ea typeface="Arial"/>
                <a:cs typeface="Arial"/>
                <a:sym typeface="Arial"/>
              </a:rPr>
            </a:br>
            <a:br>
              <a:rPr lang="en-US" sz="2400" dirty="0">
                <a:solidFill>
                  <a:srgbClr val="17365D"/>
                </a:solidFill>
                <a:latin typeface="Arial"/>
                <a:ea typeface="Arial"/>
                <a:cs typeface="Arial"/>
                <a:sym typeface="Arial"/>
              </a:rPr>
            </a:br>
            <a:endParaRPr sz="2800" i="1" dirty="0">
              <a:solidFill>
                <a:srgbClr val="17365D"/>
              </a:solidFill>
              <a:latin typeface="Arial"/>
              <a:ea typeface="Arial"/>
              <a:cs typeface="Arial"/>
              <a:sym typeface="Arial"/>
            </a:endParaRPr>
          </a:p>
        </p:txBody>
      </p:sp>
      <p:graphicFrame>
        <p:nvGraphicFramePr>
          <p:cNvPr id="3" name="Content Placeholder 3">
            <a:extLst>
              <a:ext uri="{FF2B5EF4-FFF2-40B4-BE49-F238E27FC236}">
                <a16:creationId xmlns:a16="http://schemas.microsoft.com/office/drawing/2014/main" id="{D9F7988D-8451-40DD-9CB6-73A8E8E2B144}"/>
              </a:ext>
            </a:extLst>
          </p:cNvPr>
          <p:cNvGraphicFramePr>
            <a:graphicFrameLocks noGrp="1"/>
          </p:cNvGraphicFramePr>
          <p:nvPr>
            <p:extLst>
              <p:ext uri="{D42A27DB-BD31-4B8C-83A1-F6EECF244321}">
                <p14:modId xmlns:p14="http://schemas.microsoft.com/office/powerpoint/2010/main" val="2331892781"/>
              </p:ext>
            </p:extLst>
          </p:nvPr>
        </p:nvGraphicFramePr>
        <p:xfrm>
          <a:off x="-283780" y="1554275"/>
          <a:ext cx="9144000" cy="374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46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ctrTitle"/>
          </p:nvPr>
        </p:nvSpPr>
        <p:spPr>
          <a:xfrm>
            <a:off x="685799" y="1134838"/>
            <a:ext cx="7870971" cy="16394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Data &amp; Data Cleansing</a:t>
            </a:r>
            <a:br>
              <a:rPr lang="en-US" sz="2400">
                <a:solidFill>
                  <a:srgbClr val="17365D"/>
                </a:solidFill>
                <a:latin typeface="Arial"/>
                <a:ea typeface="Arial"/>
                <a:cs typeface="Arial"/>
                <a:sym typeface="Arial"/>
              </a:rPr>
            </a:br>
            <a:br>
              <a:rPr lang="en-US" sz="2400">
                <a:solidFill>
                  <a:srgbClr val="17365D"/>
                </a:solidFill>
                <a:latin typeface="Arial"/>
                <a:ea typeface="Arial"/>
                <a:cs typeface="Arial"/>
                <a:sym typeface="Arial"/>
              </a:rPr>
            </a:br>
            <a:endParaRPr sz="2800" i="1">
              <a:solidFill>
                <a:srgbClr val="17365D"/>
              </a:solidFill>
              <a:latin typeface="Arial"/>
              <a:ea typeface="Arial"/>
              <a:cs typeface="Arial"/>
              <a:sym typeface="Arial"/>
            </a:endParaRPr>
          </a:p>
        </p:txBody>
      </p:sp>
      <p:pic>
        <p:nvPicPr>
          <p:cNvPr id="63" name="Google Shape;63;p4"/>
          <p:cNvPicPr preferRelativeResize="0"/>
          <p:nvPr/>
        </p:nvPicPr>
        <p:blipFill rotWithShape="1">
          <a:blip r:embed="rId3">
            <a:alphaModFix/>
          </a:blip>
          <a:srcRect/>
          <a:stretch/>
        </p:blipFill>
        <p:spPr>
          <a:xfrm>
            <a:off x="688500" y="1705915"/>
            <a:ext cx="4840919" cy="2348886"/>
          </a:xfrm>
          <a:prstGeom prst="rect">
            <a:avLst/>
          </a:prstGeom>
          <a:noFill/>
          <a:ln w="9525" cap="flat" cmpd="sng">
            <a:solidFill>
              <a:schemeClr val="dk1"/>
            </a:solidFill>
            <a:prstDash val="solid"/>
            <a:round/>
            <a:headEnd type="none" w="sm" len="sm"/>
            <a:tailEnd type="none" w="sm" len="sm"/>
          </a:ln>
        </p:spPr>
      </p:pic>
      <p:pic>
        <p:nvPicPr>
          <p:cNvPr id="64" name="Google Shape;64;p4"/>
          <p:cNvPicPr preferRelativeResize="0"/>
          <p:nvPr/>
        </p:nvPicPr>
        <p:blipFill rotWithShape="1">
          <a:blip r:embed="rId4">
            <a:alphaModFix/>
          </a:blip>
          <a:srcRect/>
          <a:stretch/>
        </p:blipFill>
        <p:spPr>
          <a:xfrm>
            <a:off x="2702253" y="3278941"/>
            <a:ext cx="6083682" cy="231179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1064f09d06e_0_7"/>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Initial Exploration</a:t>
            </a:r>
            <a:endParaRPr sz="2800" i="1">
              <a:solidFill>
                <a:srgbClr val="17365D"/>
              </a:solidFill>
              <a:latin typeface="Arial"/>
              <a:ea typeface="Arial"/>
              <a:cs typeface="Arial"/>
              <a:sym typeface="Arial"/>
            </a:endParaRPr>
          </a:p>
        </p:txBody>
      </p:sp>
      <p:pic>
        <p:nvPicPr>
          <p:cNvPr id="71" name="Google Shape;71;g1064f09d06e_0_7"/>
          <p:cNvPicPr preferRelativeResize="0"/>
          <p:nvPr/>
        </p:nvPicPr>
        <p:blipFill>
          <a:blip r:embed="rId3">
            <a:alphaModFix/>
          </a:blip>
          <a:stretch>
            <a:fillRect/>
          </a:stretch>
        </p:blipFill>
        <p:spPr>
          <a:xfrm>
            <a:off x="636450" y="1450991"/>
            <a:ext cx="7743550" cy="3361825"/>
          </a:xfrm>
          <a:prstGeom prst="rect">
            <a:avLst/>
          </a:prstGeom>
          <a:noFill/>
          <a:ln cap="flat" cmpd="sng">
            <a:solidFill>
              <a:srgbClr val="000000"/>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g1064f09d06e_0_18"/>
          <p:cNvPicPr preferRelativeResize="0"/>
          <p:nvPr/>
        </p:nvPicPr>
        <p:blipFill>
          <a:blip r:embed="rId3">
            <a:alphaModFix/>
          </a:blip>
          <a:stretch>
            <a:fillRect/>
          </a:stretch>
        </p:blipFill>
        <p:spPr>
          <a:xfrm>
            <a:off x="636450" y="1126500"/>
            <a:ext cx="7871100" cy="3541982"/>
          </a:xfrm>
          <a:prstGeom prst="rect">
            <a:avLst/>
          </a:prstGeom>
          <a:noFill/>
          <a:ln cap="flat" cmpd="sng">
            <a:solidFill>
              <a:srgbClr val="000000"/>
            </a:solidFill>
            <a:prstDash val="solid"/>
            <a:miter lim="8000"/>
            <a:headEnd type="none" w="sm" len="sm"/>
            <a:tailEnd type="none" w="sm" len="sm"/>
          </a:ln>
        </p:spPr>
      </p:pic>
      <p:sp>
        <p:nvSpPr>
          <p:cNvPr id="78" name="Google Shape;78;g1064f09d06e_0_18"/>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Initial Exploration</a:t>
            </a:r>
            <a:endParaRPr sz="2800" i="1">
              <a:solidFill>
                <a:srgbClr val="17365D"/>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1064f09d06e_0_26"/>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a:solidFill>
                  <a:srgbClr val="17365D"/>
                </a:solidFill>
                <a:latin typeface="Arial"/>
                <a:ea typeface="Arial"/>
                <a:cs typeface="Arial"/>
                <a:sym typeface="Arial"/>
              </a:rPr>
              <a:t>Insiders sell more than they buy</a:t>
            </a:r>
            <a:endParaRPr sz="2800" i="1">
              <a:solidFill>
                <a:srgbClr val="17365D"/>
              </a:solidFill>
              <a:latin typeface="Arial"/>
              <a:ea typeface="Arial"/>
              <a:cs typeface="Arial"/>
              <a:sym typeface="Arial"/>
            </a:endParaRPr>
          </a:p>
        </p:txBody>
      </p:sp>
      <p:pic>
        <p:nvPicPr>
          <p:cNvPr id="85" name="Google Shape;85;g1064f09d06e_0_26" descr="Chart, histogram&#10;&#10;Description automatically generated"/>
          <p:cNvPicPr preferRelativeResize="0"/>
          <p:nvPr/>
        </p:nvPicPr>
        <p:blipFill>
          <a:blip r:embed="rId3">
            <a:alphaModFix/>
          </a:blip>
          <a:stretch>
            <a:fillRect/>
          </a:stretch>
        </p:blipFill>
        <p:spPr>
          <a:xfrm>
            <a:off x="152400" y="1117978"/>
            <a:ext cx="8536375" cy="3994575"/>
          </a:xfrm>
          <a:prstGeom prst="rect">
            <a:avLst/>
          </a:prstGeom>
          <a:noFill/>
          <a:ln cap="flat" cmpd="sng">
            <a:solidFill>
              <a:srgbClr val="000000"/>
            </a:solidFill>
            <a:prstDash val="solid"/>
            <a:miter lim="8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64f09d06e_0_34"/>
          <p:cNvSpPr txBox="1">
            <a:spLocks noGrp="1"/>
          </p:cNvSpPr>
          <p:nvPr>
            <p:ph type="ctrTitle"/>
          </p:nvPr>
        </p:nvSpPr>
        <p:spPr>
          <a:xfrm>
            <a:off x="572675" y="416867"/>
            <a:ext cx="7871100" cy="54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7365D"/>
              </a:buClr>
              <a:buSzPts val="2400"/>
              <a:buFont typeface="Arial"/>
              <a:buNone/>
            </a:pPr>
            <a:r>
              <a:rPr lang="en-US" sz="2400" dirty="0">
                <a:solidFill>
                  <a:srgbClr val="17365D"/>
                </a:solidFill>
                <a:latin typeface="Arial"/>
                <a:ea typeface="Arial"/>
                <a:cs typeface="Arial"/>
                <a:sym typeface="Arial"/>
              </a:rPr>
              <a:t>Aggregate insider buying and selling does not predict future market performance (S&amp;P 500)</a:t>
            </a:r>
            <a:endParaRPr sz="2800" i="1" dirty="0">
              <a:solidFill>
                <a:srgbClr val="17365D"/>
              </a:solidFill>
              <a:latin typeface="Arial"/>
              <a:ea typeface="Arial"/>
              <a:cs typeface="Arial"/>
              <a:sym typeface="Arial"/>
            </a:endParaRPr>
          </a:p>
        </p:txBody>
      </p:sp>
      <p:pic>
        <p:nvPicPr>
          <p:cNvPr id="92" name="Google Shape;92;g1064f09d06e_0_34" descr="Chart, line chart&#10;&#10;Description automatically generated"/>
          <p:cNvPicPr preferRelativeResize="0"/>
          <p:nvPr/>
        </p:nvPicPr>
        <p:blipFill>
          <a:blip r:embed="rId3">
            <a:alphaModFix/>
          </a:blip>
          <a:stretch>
            <a:fillRect/>
          </a:stretch>
        </p:blipFill>
        <p:spPr>
          <a:xfrm>
            <a:off x="152400" y="1270379"/>
            <a:ext cx="8599300" cy="3734625"/>
          </a:xfrm>
          <a:prstGeom prst="rect">
            <a:avLst/>
          </a:prstGeom>
          <a:noFill/>
          <a:ln cap="flat" cmpd="sng">
            <a:solidFill>
              <a:srgbClr val="000000"/>
            </a:solidFill>
            <a:prstDash val="solid"/>
            <a:miter lim="8000"/>
            <a:headEnd type="none" w="sm" len="sm"/>
            <a:tailEnd type="none" w="sm" len="sm"/>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1314</Words>
  <Application>Microsoft Office PowerPoint</Application>
  <PresentationFormat>On-screen Show (4:3)</PresentationFormat>
  <Paragraphs>87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Merriweather Sans</vt:lpstr>
      <vt:lpstr>Arial</vt:lpstr>
      <vt:lpstr>Georgia</vt:lpstr>
      <vt:lpstr>Custom Design</vt:lpstr>
      <vt:lpstr>Insider Trading – Piggybacking Off the 1%         Jack Galvin, Wilford Bradford, and Josh Fram W200  Fall 2021</vt:lpstr>
      <vt:lpstr>Introduction – What is Insider Trading</vt:lpstr>
      <vt:lpstr>Research Questions   1. Are C-Suite executives generally buyers or sellers of their companies’ stock?   2. Does aggregate insider buying or selling predict future stock market performance?  3. Can metrics be derived from insider trading data in single stocks that reveal a meaningful correlation with the performance of that stock in the public market, either in absolute terms or relative to broad market indices like the S&amp;P 500? </vt:lpstr>
      <vt:lpstr>Data Analysis Process – From Data to Findings  </vt:lpstr>
      <vt:lpstr>Data &amp; Data Cleansing  </vt:lpstr>
      <vt:lpstr>Initial Exploration</vt:lpstr>
      <vt:lpstr>Initial Exploration</vt:lpstr>
      <vt:lpstr>Insiders sell more than they buy</vt:lpstr>
      <vt:lpstr>Aggregate insider buying and selling does not predict future market performance (S&amp;P 500)</vt:lpstr>
      <vt:lpstr>Insider activity does not predict future performance of that respective stock</vt:lpstr>
      <vt:lpstr>With more insider trades, future research may lead to new insights</vt:lpstr>
      <vt:lpstr>Research Assumptions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 Trading – Piggybacking Off the 1%         Jack Galvin, Wilford Bradford, and Josh Fram W200  Fall 2021</dc:title>
  <dc:creator>Laurie Frasier</dc:creator>
  <cp:lastModifiedBy>Josh Fram</cp:lastModifiedBy>
  <cp:revision>1</cp:revision>
  <dcterms:created xsi:type="dcterms:W3CDTF">2013-01-15T19:08:57Z</dcterms:created>
  <dcterms:modified xsi:type="dcterms:W3CDTF">2021-12-06T23:45:49Z</dcterms:modified>
</cp:coreProperties>
</file>