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60" r:id="rId3"/>
    <p:sldId id="277" r:id="rId4"/>
    <p:sldId id="278" r:id="rId5"/>
    <p:sldId id="261" r:id="rId6"/>
    <p:sldId id="258" r:id="rId7"/>
    <p:sldId id="312" r:id="rId8"/>
    <p:sldId id="259" r:id="rId9"/>
    <p:sldId id="279" r:id="rId10"/>
    <p:sldId id="262" r:id="rId11"/>
    <p:sldId id="263" r:id="rId12"/>
    <p:sldId id="292" r:id="rId13"/>
    <p:sldId id="280" r:id="rId14"/>
    <p:sldId id="264" r:id="rId15"/>
    <p:sldId id="265" r:id="rId16"/>
    <p:sldId id="283" r:id="rId17"/>
    <p:sldId id="282" r:id="rId18"/>
    <p:sldId id="285" r:id="rId19"/>
    <p:sldId id="268" r:id="rId20"/>
    <p:sldId id="269" r:id="rId21"/>
    <p:sldId id="270" r:id="rId22"/>
    <p:sldId id="313" r:id="rId23"/>
    <p:sldId id="316" r:id="rId24"/>
    <p:sldId id="317" r:id="rId25"/>
    <p:sldId id="286" r:id="rId26"/>
    <p:sldId id="287" r:id="rId27"/>
    <p:sldId id="288" r:id="rId28"/>
    <p:sldId id="289" r:id="rId29"/>
    <p:sldId id="271" r:id="rId30"/>
    <p:sldId id="290" r:id="rId31"/>
    <p:sldId id="319" r:id="rId32"/>
    <p:sldId id="320" r:id="rId33"/>
    <p:sldId id="293" r:id="rId34"/>
    <p:sldId id="273" r:id="rId35"/>
    <p:sldId id="274" r:id="rId36"/>
    <p:sldId id="276" r:id="rId37"/>
    <p:sldId id="275" r:id="rId38"/>
    <p:sldId id="305" r:id="rId39"/>
    <p:sldId id="306" r:id="rId40"/>
    <p:sldId id="307" r:id="rId41"/>
    <p:sldId id="309" r:id="rId42"/>
    <p:sldId id="308" r:id="rId43"/>
    <p:sldId id="321" r:id="rId44"/>
    <p:sldId id="311" r:id="rId45"/>
    <p:sldId id="272" r:id="rId46"/>
    <p:sldId id="300" r:id="rId47"/>
    <p:sldId id="301" r:id="rId48"/>
    <p:sldId id="302" r:id="rId49"/>
    <p:sldId id="303" r:id="rId50"/>
    <p:sldId id="304" r:id="rId51"/>
    <p:sldId id="323" r:id="rId52"/>
    <p:sldId id="322" r:id="rId53"/>
    <p:sldId id="324" r:id="rId54"/>
    <p:sldId id="325" r:id="rId55"/>
    <p:sldId id="326" r:id="rId56"/>
    <p:sldId id="327" r:id="rId57"/>
    <p:sldId id="328" r:id="rId58"/>
    <p:sldId id="330" r:id="rId59"/>
    <p:sldId id="332" r:id="rId60"/>
    <p:sldId id="299" r:id="rId61"/>
    <p:sldId id="294" r:id="rId62"/>
    <p:sldId id="295" r:id="rId63"/>
    <p:sldId id="296" r:id="rId64"/>
    <p:sldId id="297" r:id="rId65"/>
    <p:sldId id="298" r:id="rId66"/>
    <p:sldId id="310" r:id="rId67"/>
    <p:sldId id="33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00" autoAdjust="0"/>
  </p:normalViewPr>
  <p:slideViewPr>
    <p:cSldViewPr snapToGrid="0">
      <p:cViewPr varScale="1">
        <p:scale>
          <a:sx n="94" d="100"/>
          <a:sy n="94" d="100"/>
        </p:scale>
        <p:origin x="396" y="90"/>
      </p:cViewPr>
      <p:guideLst/>
    </p:cSldViewPr>
  </p:slideViewPr>
  <p:notesTextViewPr>
    <p:cViewPr>
      <p:scale>
        <a:sx n="1" d="1"/>
        <a:sy n="1" d="1"/>
      </p:scale>
      <p:origin x="0" y="0"/>
    </p:cViewPr>
  </p:notesTextViewPr>
  <p:sorterViewPr>
    <p:cViewPr>
      <p:scale>
        <a:sx n="100" d="100"/>
        <a:sy n="100" d="100"/>
      </p:scale>
      <p:origin x="0" y="-559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15FA8-6846-48B0-B74E-71641906362D}" type="datetimeFigureOut">
              <a:rPr lang="en-GB" smtClean="0"/>
              <a:t>06/04/2019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A60CE-6612-4B0E-BB8E-F28FAB8849CB}" type="slidenum">
              <a:rPr lang="en-GB" smtClean="0"/>
              <a:t>‹#›</a:t>
            </a:fld>
            <a:endParaRPr lang="en-GB"/>
          </a:p>
        </p:txBody>
      </p:sp>
    </p:spTree>
    <p:extLst>
      <p:ext uri="{BB962C8B-B14F-4D97-AF65-F5344CB8AC3E}">
        <p14:creationId xmlns:p14="http://schemas.microsoft.com/office/powerpoint/2010/main" val="57188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ethereum/mist/releas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https://en.wikipedia.org/wiki/Ricardian_contract</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8</a:t>
            </a:fld>
            <a:endParaRPr lang="en-GB"/>
          </a:p>
        </p:txBody>
      </p:sp>
    </p:spTree>
    <p:extLst>
      <p:ext uri="{BB962C8B-B14F-4D97-AF65-F5344CB8AC3E}">
        <p14:creationId xmlns:p14="http://schemas.microsoft.com/office/powerpoint/2010/main" val="105874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https://coursetro.com/posts/code/102/Solidity-Mappings-&amp;-Structs-Tutorial </a:t>
            </a: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58</a:t>
            </a:fld>
            <a:endParaRPr lang="en-GB"/>
          </a:p>
        </p:txBody>
      </p:sp>
    </p:spTree>
    <p:extLst>
      <p:ext uri="{BB962C8B-B14F-4D97-AF65-F5344CB8AC3E}">
        <p14:creationId xmlns:p14="http://schemas.microsoft.com/office/powerpoint/2010/main" val="1018790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Imagine getting a different browser for every site, or a different remote control for every TV channel. Think about how weird it would be if someone had to re-learn how to use a credit card every time they used a different card or tried to pay at a different store, and you get an idea of the blockchain world as it is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61</a:t>
            </a:fld>
            <a:endParaRPr lang="en-GB"/>
          </a:p>
        </p:txBody>
      </p:sp>
    </p:spTree>
    <p:extLst>
      <p:ext uri="{BB962C8B-B14F-4D97-AF65-F5344CB8AC3E}">
        <p14:creationId xmlns:p14="http://schemas.microsoft.com/office/powerpoint/2010/main" val="3198521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money does not require knowledge of minting and circulating bills. But to use smart contracts, users need to know a lot about cryptocurrencies before utilizing blockchain technology. </a:t>
            </a:r>
          </a:p>
          <a:p>
            <a:r>
              <a:rPr lang="en-GB" dirty="0" smtClean="0"/>
              <a:t>when someone sends a crypto coin over the blockchain, they’re sending them to a hashed version of what’s known as the “Public Key.”</a:t>
            </a:r>
          </a:p>
          <a:p>
            <a:r>
              <a:rPr lang="en-GB" dirty="0" smtClean="0"/>
              <a:t>There is another key hidden from users called the “Private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Basically, you give people that want to send you money your public key, but don’t tell outsiders about your private key (even not to your grandma).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Smart contracts require extra effort because they place the workload on the user who has to download a cryptocurrency wallet application before making purchases.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62</a:t>
            </a:fld>
            <a:endParaRPr lang="en-GB"/>
          </a:p>
        </p:txBody>
      </p:sp>
    </p:spTree>
    <p:extLst>
      <p:ext uri="{BB962C8B-B14F-4D97-AF65-F5344CB8AC3E}">
        <p14:creationId xmlns:p14="http://schemas.microsoft.com/office/powerpoint/2010/main" val="57569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Crypto currency transactions, even at the very beginning, have always been unreliable and in comparison to credit card or PayPal. Today, the bitcoin average transection fee is as high as $0.575, which is more expensive for the user than nearly every major centralized alternative.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63</a:t>
            </a:fld>
            <a:endParaRPr lang="en-GB"/>
          </a:p>
        </p:txBody>
      </p:sp>
    </p:spTree>
    <p:extLst>
      <p:ext uri="{BB962C8B-B14F-4D97-AF65-F5344CB8AC3E}">
        <p14:creationId xmlns:p14="http://schemas.microsoft.com/office/powerpoint/2010/main" val="2997219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Cryptocurrencies and blockchain technology without regulation offers a snapshot of what the days before banking looked like.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Otherwise, your grandma is going to send her </a:t>
            </a:r>
            <a:r>
              <a:rPr lang="en-GB" b="1" dirty="0" smtClean="0"/>
              <a:t>smart contract will</a:t>
            </a:r>
            <a:r>
              <a:rPr lang="en-GB" dirty="0" smtClean="0"/>
              <a:t> to the wrong heir.</a:t>
            </a:r>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64</a:t>
            </a:fld>
            <a:endParaRPr lang="en-GB"/>
          </a:p>
        </p:txBody>
      </p:sp>
    </p:spTree>
    <p:extLst>
      <p:ext uri="{BB962C8B-B14F-4D97-AF65-F5344CB8AC3E}">
        <p14:creationId xmlns:p14="http://schemas.microsoft.com/office/powerpoint/2010/main" val="35010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DAO =Decentralized Autonomous Organization” </a:t>
            </a:r>
          </a:p>
          <a:p>
            <a:r>
              <a:rPr lang="en-GB" dirty="0" smtClean="0"/>
              <a:t>A fund was created in Ethereum as a way to show what the platform could do. </a:t>
            </a: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24</a:t>
            </a:fld>
            <a:endParaRPr lang="en-GB"/>
          </a:p>
        </p:txBody>
      </p:sp>
    </p:spTree>
    <p:extLst>
      <p:ext uri="{BB962C8B-B14F-4D97-AF65-F5344CB8AC3E}">
        <p14:creationId xmlns:p14="http://schemas.microsoft.com/office/powerpoint/2010/main" val="206880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However in the future through </a:t>
            </a:r>
            <a:r>
              <a:rPr lang="en-GB" dirty="0" err="1" smtClean="0"/>
              <a:t>datafication</a:t>
            </a:r>
            <a:r>
              <a:rPr lang="en-GB" dirty="0" smtClean="0"/>
              <a:t> and IoT pervasive sensing, this might also be automated given the use of advanced analytics.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Using automated oracles that draw data from a myriad of sources and complex analysis to find cross-correlations that provides a statistical assurance that for example an given event occurred or did not occur.</a:t>
            </a:r>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28</a:t>
            </a:fld>
            <a:endParaRPr lang="en-GB"/>
          </a:p>
        </p:txBody>
      </p:sp>
    </p:spTree>
    <p:extLst>
      <p:ext uri="{BB962C8B-B14F-4D97-AF65-F5344CB8AC3E}">
        <p14:creationId xmlns:p14="http://schemas.microsoft.com/office/powerpoint/2010/main" val="54562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hlinkClick r:id="rId3"/>
              </a:rPr>
              <a:t>https://github.com/ethereum/mist/releases</a:t>
            </a:r>
            <a:r>
              <a:rPr lang="en-GB"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https://remix.ethereum.org  use</a:t>
            </a:r>
            <a:r>
              <a:rPr lang="en-GB" baseline="0" dirty="0" smtClean="0"/>
              <a:t> chrome</a:t>
            </a: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35</a:t>
            </a:fld>
            <a:endParaRPr lang="en-GB"/>
          </a:p>
        </p:txBody>
      </p:sp>
    </p:spTree>
    <p:extLst>
      <p:ext uri="{BB962C8B-B14F-4D97-AF65-F5344CB8AC3E}">
        <p14:creationId xmlns:p14="http://schemas.microsoft.com/office/powerpoint/2010/main" val="402973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PLEASE NOTE: in order to get </a:t>
            </a:r>
            <a:r>
              <a:rPr lang="en-GB" dirty="0" err="1" smtClean="0"/>
              <a:t>testnet</a:t>
            </a:r>
            <a:r>
              <a:rPr lang="en-GB" dirty="0" smtClean="0"/>
              <a:t> ether just follow the directions on the faucet's website (link above).  Instead of using GitHub </a:t>
            </a:r>
            <a:r>
              <a:rPr lang="en-GB" dirty="0" err="1" smtClean="0"/>
              <a:t>gists</a:t>
            </a:r>
            <a:r>
              <a:rPr lang="en-GB" dirty="0" smtClean="0"/>
              <a:t>, you now just post your address from one of your social media pages.  (It will probably be easier for you than it was before) The reason they require you to do that is to prevent people from acquiring so much </a:t>
            </a:r>
            <a:r>
              <a:rPr lang="en-GB" dirty="0" err="1" smtClean="0"/>
              <a:t>testnet</a:t>
            </a:r>
            <a:r>
              <a:rPr lang="en-GB" dirty="0" smtClean="0"/>
              <a:t> ether that one could run attacks on the network...  You're limited to like 20 ether every 3 days which is more than enough for testing.</a:t>
            </a: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36</a:t>
            </a:fld>
            <a:endParaRPr lang="en-GB"/>
          </a:p>
        </p:txBody>
      </p:sp>
    </p:spTree>
    <p:extLst>
      <p:ext uri="{BB962C8B-B14F-4D97-AF65-F5344CB8AC3E}">
        <p14:creationId xmlns:p14="http://schemas.microsoft.com/office/powerpoint/2010/main" val="3156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we need is 3 simple </a:t>
            </a:r>
            <a:r>
              <a:rPr lang="en-GB" dirty="0" err="1" smtClean="0"/>
              <a:t>funtions</a:t>
            </a:r>
            <a:r>
              <a:rPr lang="en-GB" dirty="0" smtClean="0"/>
              <a:t>,.</a:t>
            </a: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37</a:t>
            </a:fld>
            <a:endParaRPr lang="en-GB"/>
          </a:p>
        </p:txBody>
      </p:sp>
    </p:spTree>
    <p:extLst>
      <p:ext uri="{BB962C8B-B14F-4D97-AF65-F5344CB8AC3E}">
        <p14:creationId xmlns:p14="http://schemas.microsoft.com/office/powerpoint/2010/main" val="144827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This interpretation implies a narrow scope of concerns a smart contract should address. Contracts;</a:t>
            </a:r>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47</a:t>
            </a:fld>
            <a:endParaRPr lang="en-GB"/>
          </a:p>
        </p:txBody>
      </p:sp>
    </p:spTree>
    <p:extLst>
      <p:ext uri="{BB962C8B-B14F-4D97-AF65-F5344CB8AC3E}">
        <p14:creationId xmlns:p14="http://schemas.microsoft.com/office/powerpoint/2010/main" val="387935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Also leads to new best practice</a:t>
            </a: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51</a:t>
            </a:fld>
            <a:endParaRPr lang="en-GB"/>
          </a:p>
        </p:txBody>
      </p:sp>
    </p:spTree>
    <p:extLst>
      <p:ext uri="{BB962C8B-B14F-4D97-AF65-F5344CB8AC3E}">
        <p14:creationId xmlns:p14="http://schemas.microsoft.com/office/powerpoint/2010/main" val="258871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above code example defines two modifiers. The first modifier makes sure that all actions in the contract are suspended when a bug is discovered – only the admin is able to toggle this </a:t>
            </a:r>
            <a:r>
              <a:rPr lang="en-GB" dirty="0" err="1" smtClean="0"/>
              <a:t>boolean</a:t>
            </a:r>
            <a:r>
              <a:rPr lang="en-GB" dirty="0" smtClean="0"/>
              <a:t>. However, we want to be able to withdraw funds in case of a severe bug; therefore, the second modifier is meant to allow you to withdraw funds.</a:t>
            </a: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55</a:t>
            </a:fld>
            <a:endParaRPr lang="en-GB"/>
          </a:p>
        </p:txBody>
      </p:sp>
    </p:spTree>
    <p:extLst>
      <p:ext uri="{BB962C8B-B14F-4D97-AF65-F5344CB8AC3E}">
        <p14:creationId xmlns:p14="http://schemas.microsoft.com/office/powerpoint/2010/main" val="289856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CD4BB2B-BA66-4807-AE28-4517D4BCEBF0}" type="datetimeFigureOut">
              <a:rPr lang="en-GB" smtClean="0"/>
              <a:t>06/04/2019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94060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CD4BB2B-BA66-4807-AE28-4517D4BCEBF0}" type="datetimeFigureOut">
              <a:rPr lang="en-GB" smtClean="0"/>
              <a:t>06/04/2019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2395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CD4BB2B-BA66-4807-AE28-4517D4BCEBF0}" type="datetimeFigureOut">
              <a:rPr lang="en-GB" smtClean="0"/>
              <a:t>06/04/2019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57603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CD4BB2B-BA66-4807-AE28-4517D4BCEBF0}" type="datetimeFigureOut">
              <a:rPr lang="en-GB" smtClean="0"/>
              <a:t>06/04/2019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185663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D4BB2B-BA66-4807-AE28-4517D4BCEBF0}" type="datetimeFigureOut">
              <a:rPr lang="en-GB" smtClean="0"/>
              <a:t>06/04/2019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19488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CD4BB2B-BA66-4807-AE28-4517D4BCEBF0}" type="datetimeFigureOut">
              <a:rPr lang="en-GB" smtClean="0"/>
              <a:t>06/04/2019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299245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CD4BB2B-BA66-4807-AE28-4517D4BCEBF0}" type="datetimeFigureOut">
              <a:rPr lang="en-GB" smtClean="0"/>
              <a:t>06/04/2019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6910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CD4BB2B-BA66-4807-AE28-4517D4BCEBF0}" type="datetimeFigureOut">
              <a:rPr lang="en-GB" smtClean="0"/>
              <a:t>06/04/2019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50375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4BB2B-BA66-4807-AE28-4517D4BCEBF0}" type="datetimeFigureOut">
              <a:rPr lang="en-GB" smtClean="0"/>
              <a:t>06/04/2019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36072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D4BB2B-BA66-4807-AE28-4517D4BCEBF0}" type="datetimeFigureOut">
              <a:rPr lang="en-GB" smtClean="0"/>
              <a:t>06/04/2019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74693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D4BB2B-BA66-4807-AE28-4517D4BCEBF0}" type="datetimeFigureOut">
              <a:rPr lang="en-GB" smtClean="0"/>
              <a:t>06/04/2019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59513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4BB2B-BA66-4807-AE28-4517D4BCEBF0}" type="datetimeFigureOut">
              <a:rPr lang="en-GB" smtClean="0"/>
              <a:t>06/04/2019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307DB-789D-4CEB-A9F8-D86DC27267A2}" type="slidenum">
              <a:rPr lang="en-GB" smtClean="0"/>
              <a:t>‹#›</a:t>
            </a:fld>
            <a:endParaRPr lang="en-GB"/>
          </a:p>
        </p:txBody>
      </p:sp>
    </p:spTree>
    <p:extLst>
      <p:ext uri="{BB962C8B-B14F-4D97-AF65-F5344CB8AC3E}">
        <p14:creationId xmlns:p14="http://schemas.microsoft.com/office/powerpoint/2010/main" val="4011934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Turing_completenes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Bearer_instrumen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coursetro.com/courses/20/Developing-Ethereum-Smart-Contracts-for-Beginners?utm_source=in_article&amp;utm_campaign=article&amp;utm_medium=Developing+Ethereum+Smart" TargetMode="External"/><Relationship Id="rId2" Type="http://schemas.openxmlformats.org/officeDocument/2006/relationships/hyperlink" Target="https://medium.com/quick-code/learning-solidity-with-a-simple-fundraising-smart-contract-2fad8b1d8b7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icardian_contra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1549" y="680935"/>
            <a:ext cx="9144000" cy="1788167"/>
          </a:xfrm>
        </p:spPr>
        <p:txBody>
          <a:bodyPr/>
          <a:lstStyle/>
          <a:p>
            <a:r>
              <a:rPr lang="en-GB" dirty="0" smtClean="0"/>
              <a:t>COMP6212</a:t>
            </a:r>
            <a:br>
              <a:rPr lang="en-GB" dirty="0" smtClean="0"/>
            </a:br>
            <a:r>
              <a:rPr lang="en-GB" dirty="0" smtClean="0"/>
              <a:t>Computational Finance</a:t>
            </a:r>
            <a:endParaRPr lang="en-GB" dirty="0"/>
          </a:p>
        </p:txBody>
      </p:sp>
      <p:sp>
        <p:nvSpPr>
          <p:cNvPr id="3" name="Subtitle 2"/>
          <p:cNvSpPr>
            <a:spLocks noGrp="1"/>
          </p:cNvSpPr>
          <p:nvPr>
            <p:ph type="subTitle" idx="1"/>
          </p:nvPr>
        </p:nvSpPr>
        <p:spPr>
          <a:xfrm>
            <a:off x="1611549" y="2609816"/>
            <a:ext cx="9144000" cy="1655762"/>
          </a:xfrm>
        </p:spPr>
        <p:txBody>
          <a:bodyPr>
            <a:normAutofit/>
          </a:bodyPr>
          <a:lstStyle/>
          <a:p>
            <a:r>
              <a:rPr lang="en-GB" sz="4000" dirty="0" smtClean="0"/>
              <a:t>Smart Contracts</a:t>
            </a:r>
            <a:endParaRPr lang="en-GB" sz="4000" dirty="0"/>
          </a:p>
        </p:txBody>
      </p:sp>
      <p:pic>
        <p:nvPicPr>
          <p:cNvPr id="4" name="Picture 3"/>
          <p:cNvPicPr>
            <a:picLocks noChangeAspect="1"/>
          </p:cNvPicPr>
          <p:nvPr/>
        </p:nvPicPr>
        <p:blipFill>
          <a:blip r:embed="rId2"/>
          <a:stretch>
            <a:fillRect/>
          </a:stretch>
        </p:blipFill>
        <p:spPr>
          <a:xfrm>
            <a:off x="3164732" y="3437697"/>
            <a:ext cx="6037634" cy="2932026"/>
          </a:xfrm>
          <a:prstGeom prst="rect">
            <a:avLst/>
          </a:prstGeom>
        </p:spPr>
      </p:pic>
    </p:spTree>
    <p:extLst>
      <p:ext uri="{BB962C8B-B14F-4D97-AF65-F5344CB8AC3E}">
        <p14:creationId xmlns:p14="http://schemas.microsoft.com/office/powerpoint/2010/main" val="1217247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GB" dirty="0" smtClean="0"/>
              <a:t>The heart of a smart contract is automated performance </a:t>
            </a:r>
          </a:p>
          <a:p>
            <a:pPr lvl="1"/>
            <a:r>
              <a:rPr lang="en-GB" dirty="0" smtClean="0"/>
              <a:t>It is a program that containing certain inputs and executing a set of instructions in order to come to one of many predetermined outcomes</a:t>
            </a:r>
          </a:p>
          <a:p>
            <a:pPr lvl="1"/>
            <a:r>
              <a:rPr lang="en-GB" dirty="0" smtClean="0"/>
              <a:t>a set of rules which are agreed upon by the involved parties</a:t>
            </a:r>
          </a:p>
          <a:p>
            <a:pPr lvl="1"/>
            <a:r>
              <a:rPr lang="en-GB" dirty="0" smtClean="0"/>
              <a:t>encoding and automatically performing complex agreements, </a:t>
            </a:r>
          </a:p>
          <a:p>
            <a:pPr lvl="1"/>
            <a:r>
              <a:rPr lang="en-GB" dirty="0" smtClean="0"/>
              <a:t>assisting with identity verification </a:t>
            </a:r>
          </a:p>
          <a:p>
            <a:pPr lvl="1"/>
            <a:r>
              <a:rPr lang="en-GB" dirty="0" smtClean="0"/>
              <a:t> reducing cumbersome documentation </a:t>
            </a:r>
          </a:p>
          <a:p>
            <a:r>
              <a:rPr lang="en-GB" dirty="0" smtClean="0"/>
              <a:t> Smart contracts on a blockchain combines performance with an immutable record of what has actually being performed. </a:t>
            </a:r>
          </a:p>
          <a:p>
            <a:pPr lvl="1"/>
            <a:r>
              <a:rPr lang="en-GB" dirty="0" smtClean="0"/>
              <a:t>Allows the exchange </a:t>
            </a:r>
            <a:r>
              <a:rPr lang="en-GB" dirty="0"/>
              <a:t>anything of value including money, shares, property </a:t>
            </a:r>
            <a:r>
              <a:rPr lang="en-GB" dirty="0" err="1"/>
              <a:t>etc</a:t>
            </a:r>
            <a:r>
              <a:rPr lang="en-GB" dirty="0"/>
              <a:t>, </a:t>
            </a:r>
            <a:endParaRPr lang="en-GB" dirty="0" smtClean="0"/>
          </a:p>
          <a:p>
            <a:pPr lvl="1"/>
            <a:r>
              <a:rPr lang="en-GB" dirty="0" smtClean="0"/>
              <a:t>in </a:t>
            </a:r>
            <a:r>
              <a:rPr lang="en-GB" dirty="0"/>
              <a:t>a transparent manner eliminating the need for a middleman and keeping the system conflict-free.</a:t>
            </a:r>
          </a:p>
        </p:txBody>
      </p:sp>
    </p:spTree>
    <p:extLst>
      <p:ext uri="{BB962C8B-B14F-4D97-AF65-F5344CB8AC3E}">
        <p14:creationId xmlns:p14="http://schemas.microsoft.com/office/powerpoint/2010/main" val="10514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common analogy is a vending machine</a:t>
            </a:r>
            <a:endParaRPr lang="en-GB" dirty="0"/>
          </a:p>
        </p:txBody>
      </p:sp>
      <p:sp>
        <p:nvSpPr>
          <p:cNvPr id="3" name="Content Placeholder 2"/>
          <p:cNvSpPr>
            <a:spLocks noGrp="1"/>
          </p:cNvSpPr>
          <p:nvPr>
            <p:ph idx="1"/>
          </p:nvPr>
        </p:nvSpPr>
        <p:spPr/>
        <p:txBody>
          <a:bodyPr>
            <a:normAutofit/>
          </a:bodyPr>
          <a:lstStyle/>
          <a:p>
            <a:r>
              <a:rPr lang="en-GB" dirty="0" smtClean="0"/>
              <a:t>A vending machine operates algorithmically; </a:t>
            </a:r>
          </a:p>
          <a:p>
            <a:pPr lvl="1"/>
            <a:r>
              <a:rPr lang="en-GB" dirty="0" smtClean="0"/>
              <a:t>you provide the source input of money and product selection, which the machine takes as input </a:t>
            </a:r>
          </a:p>
          <a:p>
            <a:pPr lvl="1"/>
            <a:r>
              <a:rPr lang="en-GB" dirty="0" smtClean="0"/>
              <a:t>Then executes on a rule automatically to produce the output. </a:t>
            </a:r>
          </a:p>
          <a:p>
            <a:pPr lvl="1"/>
            <a:r>
              <a:rPr lang="en-GB" dirty="0" smtClean="0"/>
              <a:t>The same instruction set will be followed every time in every case. </a:t>
            </a:r>
          </a:p>
          <a:p>
            <a:pPr lvl="1"/>
            <a:r>
              <a:rPr lang="en-GB" dirty="0" smtClean="0"/>
              <a:t>When you deposit money and make a selection, the item is released. </a:t>
            </a:r>
          </a:p>
          <a:p>
            <a:pPr lvl="1"/>
            <a:r>
              <a:rPr lang="en-GB" dirty="0" smtClean="0"/>
              <a:t>There is no possibility of the machine not wanting to or not feeling like complying with the contract, or only partially complying. </a:t>
            </a:r>
          </a:p>
        </p:txBody>
      </p:sp>
    </p:spTree>
    <p:extLst>
      <p:ext uri="{BB962C8B-B14F-4D97-AF65-F5344CB8AC3E}">
        <p14:creationId xmlns:p14="http://schemas.microsoft.com/office/powerpoint/2010/main" val="22907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joint investment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Four different people pool their money to make a joint investment.</a:t>
            </a:r>
          </a:p>
          <a:p>
            <a:r>
              <a:rPr lang="en-GB" dirty="0" smtClean="0"/>
              <a:t>A smart contract takes any interest that is created, divide it into four and send each amount to the corresponding wallets of the different stakeholders. </a:t>
            </a:r>
          </a:p>
          <a:p>
            <a:r>
              <a:rPr lang="en-GB" dirty="0" smtClean="0"/>
              <a:t>A smart contract is an account on the blockchain that is controlled by code instead of by a user. </a:t>
            </a:r>
          </a:p>
          <a:p>
            <a:pPr lvl="1"/>
            <a:r>
              <a:rPr lang="en-GB" dirty="0" smtClean="0"/>
              <a:t>it is immutable meaning the code cannot be changed </a:t>
            </a:r>
          </a:p>
          <a:p>
            <a:pPr lvl="1"/>
            <a:r>
              <a:rPr lang="en-GB" dirty="0" smtClean="0"/>
              <a:t>Ensuring  that all participants in the investment will get their share automatically. </a:t>
            </a:r>
          </a:p>
          <a:p>
            <a:r>
              <a:rPr lang="en-GB" dirty="0" smtClean="0"/>
              <a:t>The code dictates how the processing will take place and no individual has the power to change it, no individual, no organization can censor, alter or manipulate it.</a:t>
            </a:r>
          </a:p>
          <a:p>
            <a:endParaRPr lang="en-GB" dirty="0"/>
          </a:p>
        </p:txBody>
      </p:sp>
    </p:spTree>
    <p:extLst>
      <p:ext uri="{BB962C8B-B14F-4D97-AF65-F5344CB8AC3E}">
        <p14:creationId xmlns:p14="http://schemas.microsoft.com/office/powerpoint/2010/main" val="349567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Non –Financial uses of Smart contracts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8134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Other potential areas for smart contracts include: </a:t>
            </a:r>
          </a:p>
          <a:p>
            <a:pPr lvl="1"/>
            <a:r>
              <a:rPr lang="en-GB" dirty="0" smtClean="0"/>
              <a:t>supply chain management, and in particular, combining blockchain, smart contracts and identification technology (e.g. RFID) to ensure that inputs are tracked throughout the entire supply chain. </a:t>
            </a:r>
          </a:p>
          <a:p>
            <a:r>
              <a:rPr lang="en-GB" dirty="0" smtClean="0"/>
              <a:t>Including in relation to authentication and payments; </a:t>
            </a:r>
          </a:p>
          <a:p>
            <a:pPr lvl="1"/>
            <a:r>
              <a:rPr lang="en-GB" dirty="0" smtClean="0"/>
              <a:t>real estate transactions and land registration;</a:t>
            </a:r>
          </a:p>
          <a:p>
            <a:pPr lvl="1"/>
            <a:r>
              <a:rPr lang="en-GB" dirty="0" smtClean="0"/>
              <a:t>payment of insurance claims, and automation of certain policies (e.g. life insurance); </a:t>
            </a:r>
          </a:p>
          <a:p>
            <a:pPr lvl="1"/>
            <a:r>
              <a:rPr lang="en-GB" dirty="0" smtClean="0"/>
              <a:t>transfer of assets under certain specified circumstances;</a:t>
            </a:r>
          </a:p>
          <a:p>
            <a:pPr lvl="1"/>
            <a:r>
              <a:rPr lang="en-GB" dirty="0" smtClean="0"/>
              <a:t>provision of licences;</a:t>
            </a:r>
          </a:p>
          <a:p>
            <a:pPr lvl="1"/>
            <a:r>
              <a:rPr lang="en-GB" dirty="0" smtClean="0"/>
              <a:t>management of intellectual property rights; and</a:t>
            </a:r>
          </a:p>
          <a:p>
            <a:pPr lvl="1"/>
            <a:r>
              <a:rPr lang="en-GB" dirty="0" smtClean="0"/>
              <a:t>automatic ordering of goods and services, including in a machine-to-machine context. </a:t>
            </a:r>
            <a:endParaRPr lang="en-GB" dirty="0"/>
          </a:p>
        </p:txBody>
      </p:sp>
    </p:spTree>
    <p:extLst>
      <p:ext uri="{BB962C8B-B14F-4D97-AF65-F5344CB8AC3E}">
        <p14:creationId xmlns:p14="http://schemas.microsoft.com/office/powerpoint/2010/main" val="162315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a:t>
            </a:r>
            <a:r>
              <a:rPr lang="en-GB" b="1" dirty="0"/>
              <a:t>Smart </a:t>
            </a:r>
            <a:r>
              <a:rPr lang="en-GB" b="1" dirty="0" smtClean="0"/>
              <a:t>Property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combination of smart contract with blockchain-encoded property </a:t>
            </a:r>
            <a:endParaRPr lang="en-GB" dirty="0"/>
          </a:p>
          <a:p>
            <a:pPr lvl="1"/>
            <a:r>
              <a:rPr lang="en-GB" dirty="0" smtClean="0"/>
              <a:t>an asset is registered as a digital asset on the ledger </a:t>
            </a:r>
          </a:p>
          <a:p>
            <a:pPr lvl="1"/>
            <a:r>
              <a:rPr lang="en-GB" dirty="0" smtClean="0"/>
              <a:t>ownership is controlled via blockchain encoded contractual agreements. </a:t>
            </a:r>
          </a:p>
          <a:p>
            <a:pPr lvl="1"/>
            <a:r>
              <a:rPr lang="en-GB" dirty="0" smtClean="0"/>
              <a:t>For example, a pre-established smart contract could automatically transfer the ownership of a vehicle title from the holding company to the individual owner when all the loan instalments have been paid. </a:t>
            </a:r>
          </a:p>
          <a:p>
            <a:r>
              <a:rPr lang="en-GB" dirty="0" smtClean="0"/>
              <a:t>One example of such an IoT Blockchain system is Slock.</a:t>
            </a:r>
          </a:p>
          <a:p>
            <a:pPr lvl="1"/>
            <a:r>
              <a:rPr lang="en-GB" dirty="0" smtClean="0"/>
              <a:t>it a door lock that is connected to a smart contract on the blockchain which controls when and who can open the lock. </a:t>
            </a:r>
          </a:p>
          <a:p>
            <a:pPr lvl="1"/>
            <a:r>
              <a:rPr lang="en-GB" dirty="0" smtClean="0"/>
              <a:t>This enables anyone to rent, sell or share their property without a middleman. </a:t>
            </a:r>
          </a:p>
          <a:p>
            <a:pPr lvl="1"/>
            <a:r>
              <a:rPr lang="en-GB" dirty="0" smtClean="0"/>
              <a:t>Parking spots can be sublet on demand. </a:t>
            </a:r>
          </a:p>
          <a:p>
            <a:pPr lvl="1"/>
            <a:r>
              <a:rPr lang="en-GB" dirty="0" smtClean="0"/>
              <a:t>Someone with 20 bikes in Southampton could rent them out</a:t>
            </a:r>
          </a:p>
        </p:txBody>
      </p:sp>
    </p:spTree>
    <p:extLst>
      <p:ext uri="{BB962C8B-B14F-4D97-AF65-F5344CB8AC3E}">
        <p14:creationId xmlns:p14="http://schemas.microsoft.com/office/powerpoint/2010/main" val="479077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Property - advantages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Automation is more efficient by removing time and costs associated with managing and enforcing contracts </a:t>
            </a:r>
          </a:p>
          <a:p>
            <a:pPr lvl="1"/>
            <a:r>
              <a:rPr lang="en-GB" dirty="0" smtClean="0"/>
              <a:t>Increased numbers of exchanges (transactions), </a:t>
            </a:r>
          </a:p>
          <a:p>
            <a:pPr lvl="1"/>
            <a:r>
              <a:rPr lang="en-GB" dirty="0" smtClean="0"/>
              <a:t>enabling a service economy where ownership is replaces by temporary usage through the on-demand provisioning of services.</a:t>
            </a:r>
          </a:p>
          <a:p>
            <a:r>
              <a:rPr lang="en-GB" dirty="0" smtClean="0"/>
              <a:t>Reduce corruption, </a:t>
            </a:r>
          </a:p>
          <a:p>
            <a:pPr lvl="1"/>
            <a:r>
              <a:rPr lang="en-GB" dirty="0" smtClean="0"/>
              <a:t>the code is transparent in its workings and automatically executed this leaves little room for a centralized organization to alter it to their advantage. </a:t>
            </a:r>
          </a:p>
          <a:p>
            <a:r>
              <a:rPr lang="en-GB" dirty="0" smtClean="0"/>
              <a:t>Reduce dependency upon centralized organizations </a:t>
            </a:r>
          </a:p>
          <a:p>
            <a:pPr lvl="1"/>
            <a:r>
              <a:rPr lang="en-GB" dirty="0" smtClean="0"/>
              <a:t>people can set up there own contractual agreements peer-to-peer, thus limiting the power of centralized organizations.  </a:t>
            </a:r>
          </a:p>
          <a:p>
            <a:r>
              <a:rPr lang="en-GB" dirty="0" smtClean="0"/>
              <a:t>Smart contracts guarantee a very specific set of outcomes that are predetermined beforehand, enabling all parties to know exactly what will happen and when.</a:t>
            </a:r>
            <a:endParaRPr lang="en-GB" dirty="0"/>
          </a:p>
        </p:txBody>
      </p:sp>
    </p:spTree>
    <p:extLst>
      <p:ext uri="{BB962C8B-B14F-4D97-AF65-F5344CB8AC3E}">
        <p14:creationId xmlns:p14="http://schemas.microsoft.com/office/powerpoint/2010/main" val="1408333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Property - Problems</a:t>
            </a:r>
            <a:endParaRPr lang="en-GB" dirty="0"/>
          </a:p>
        </p:txBody>
      </p:sp>
      <p:sp>
        <p:nvSpPr>
          <p:cNvPr id="3" name="Content Placeholder 2"/>
          <p:cNvSpPr>
            <a:spLocks noGrp="1"/>
          </p:cNvSpPr>
          <p:nvPr>
            <p:ph idx="1"/>
          </p:nvPr>
        </p:nvSpPr>
        <p:spPr/>
        <p:txBody>
          <a:bodyPr>
            <a:normAutofit lnSpcReduction="10000"/>
          </a:bodyPr>
          <a:lstStyle/>
          <a:p>
            <a:r>
              <a:rPr lang="en-GB" dirty="0" smtClean="0"/>
              <a:t>Automating the execution of a contract that is dependent upon formal rules with well-specified inputs leaves little room for a multiplicity of eventualities where the rules may need to be slightly altered because of </a:t>
            </a:r>
            <a:r>
              <a:rPr lang="en-GB" b="1" dirty="0" smtClean="0"/>
              <a:t>unforeseen circumstances</a:t>
            </a:r>
            <a:r>
              <a:rPr lang="en-GB" dirty="0" smtClean="0"/>
              <a:t>.</a:t>
            </a:r>
          </a:p>
          <a:p>
            <a:pPr lvl="1"/>
            <a:r>
              <a:rPr lang="en-GB" dirty="0" smtClean="0"/>
              <a:t>the bikes could simply stop working when you are miles away from home.</a:t>
            </a:r>
          </a:p>
          <a:p>
            <a:pPr lvl="1"/>
            <a:r>
              <a:rPr lang="en-GB" dirty="0" smtClean="0"/>
              <a:t>an on-demand car shut the user out if they have not paid the  but is not able to know if this is a life or death situation. </a:t>
            </a:r>
          </a:p>
          <a:p>
            <a:pPr lvl="2"/>
            <a:r>
              <a:rPr lang="en-GB" dirty="0" smtClean="0"/>
              <a:t>many unpredictable and unforeseen events do occur and rules sometimes need to be flexible and adapt to accommodate. </a:t>
            </a:r>
          </a:p>
          <a:p>
            <a:pPr lvl="1"/>
            <a:r>
              <a:rPr lang="en-GB" dirty="0" smtClean="0"/>
              <a:t>Hence the need for human oversight as people are much more capable of judging and responding appropriately to complex unforeseen eventualities. </a:t>
            </a:r>
          </a:p>
          <a:p>
            <a:pPr lvl="1"/>
            <a:r>
              <a:rPr lang="en-GB" dirty="0" smtClean="0"/>
              <a:t>So there may need to be some form of governing body to intervene.</a:t>
            </a:r>
            <a:endParaRPr lang="en-GB" dirty="0"/>
          </a:p>
        </p:txBody>
      </p:sp>
    </p:spTree>
    <p:extLst>
      <p:ext uri="{BB962C8B-B14F-4D97-AF65-F5344CB8AC3E}">
        <p14:creationId xmlns:p14="http://schemas.microsoft.com/office/powerpoint/2010/main" val="241511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Smart contracts ecosystem</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473176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8381"/>
          </a:xfrm>
        </p:spPr>
        <p:txBody>
          <a:bodyPr>
            <a:noAutofit/>
          </a:bodyPr>
          <a:lstStyle/>
          <a:p>
            <a:r>
              <a:rPr lang="en-GB" sz="2800" dirty="0" smtClean="0"/>
              <a:t>We are still in the early stages of developing wholly independent smart contracts without any natural language. </a:t>
            </a:r>
            <a:endParaRPr lang="en-GB" sz="2800" dirty="0"/>
          </a:p>
        </p:txBody>
      </p:sp>
      <p:pic>
        <p:nvPicPr>
          <p:cNvPr id="4" name="Content Placeholder 3"/>
          <p:cNvPicPr>
            <a:picLocks noGrp="1" noChangeAspect="1"/>
          </p:cNvPicPr>
          <p:nvPr>
            <p:ph idx="1"/>
          </p:nvPr>
        </p:nvPicPr>
        <p:blipFill>
          <a:blip r:embed="rId2"/>
          <a:stretch>
            <a:fillRect/>
          </a:stretch>
        </p:blipFill>
        <p:spPr>
          <a:xfrm>
            <a:off x="2461098" y="1469772"/>
            <a:ext cx="7663719" cy="5271396"/>
          </a:xfrm>
          <a:prstGeom prst="rect">
            <a:avLst/>
          </a:prstGeom>
        </p:spPr>
      </p:pic>
    </p:spTree>
    <p:extLst>
      <p:ext uri="{BB962C8B-B14F-4D97-AF65-F5344CB8AC3E}">
        <p14:creationId xmlns:p14="http://schemas.microsoft.com/office/powerpoint/2010/main" val="314137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a:t>
            </a:r>
            <a:endParaRPr lang="en-GB" dirty="0"/>
          </a:p>
        </p:txBody>
      </p:sp>
      <p:sp>
        <p:nvSpPr>
          <p:cNvPr id="3" name="Content Placeholder 2"/>
          <p:cNvSpPr>
            <a:spLocks noGrp="1"/>
          </p:cNvSpPr>
          <p:nvPr>
            <p:ph idx="1"/>
          </p:nvPr>
        </p:nvSpPr>
        <p:spPr>
          <a:xfrm>
            <a:off x="838200" y="1825625"/>
            <a:ext cx="6078166" cy="4351338"/>
          </a:xfrm>
        </p:spPr>
        <p:txBody>
          <a:bodyPr/>
          <a:lstStyle/>
          <a:p>
            <a:r>
              <a:rPr lang="en-GB" dirty="0" smtClean="0"/>
              <a:t>General introduction- What are smart contracts</a:t>
            </a:r>
          </a:p>
          <a:p>
            <a:r>
              <a:rPr lang="en-GB" dirty="0"/>
              <a:t>Non –Financial uses of Smart </a:t>
            </a:r>
            <a:r>
              <a:rPr lang="en-GB" dirty="0" smtClean="0"/>
              <a:t>contracts</a:t>
            </a:r>
          </a:p>
          <a:p>
            <a:r>
              <a:rPr lang="en-GB" dirty="0"/>
              <a:t>Smart contracts </a:t>
            </a:r>
            <a:r>
              <a:rPr lang="en-GB" dirty="0" smtClean="0"/>
              <a:t>ecosystem</a:t>
            </a:r>
          </a:p>
          <a:p>
            <a:r>
              <a:rPr lang="en-GB" dirty="0" smtClean="0"/>
              <a:t>Oracles</a:t>
            </a:r>
          </a:p>
          <a:p>
            <a:r>
              <a:rPr lang="en-GB" dirty="0" smtClean="0"/>
              <a:t>What does a Smart </a:t>
            </a:r>
            <a:r>
              <a:rPr lang="en-GB" dirty="0"/>
              <a:t>Contract </a:t>
            </a:r>
            <a:r>
              <a:rPr lang="en-GB" dirty="0" smtClean="0"/>
              <a:t>look like</a:t>
            </a:r>
          </a:p>
          <a:p>
            <a:r>
              <a:rPr lang="en-GB" dirty="0"/>
              <a:t>UX Problems </a:t>
            </a:r>
            <a:r>
              <a:rPr lang="en-GB" dirty="0" smtClean="0"/>
              <a:t>with cryptocurrencies</a:t>
            </a:r>
            <a:endParaRPr lang="en-GB" dirty="0"/>
          </a:p>
        </p:txBody>
      </p:sp>
    </p:spTree>
    <p:extLst>
      <p:ext uri="{BB962C8B-B14F-4D97-AF65-F5344CB8AC3E}">
        <p14:creationId xmlns:p14="http://schemas.microsoft.com/office/powerpoint/2010/main" val="3043380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a:xfrm>
            <a:off x="838200" y="1439694"/>
            <a:ext cx="10515600" cy="4737269"/>
          </a:xfrm>
        </p:spPr>
        <p:txBody>
          <a:bodyPr>
            <a:noAutofit/>
          </a:bodyPr>
          <a:lstStyle/>
          <a:p>
            <a:pPr marL="514350" indent="-514350" fontAlgn="base">
              <a:buFont typeface="+mj-lt"/>
              <a:buAutoNum type="arabicPeriod"/>
            </a:pPr>
            <a:r>
              <a:rPr lang="en-GB" sz="2000" dirty="0"/>
              <a:t>A natural language contract, with words on pages, </a:t>
            </a:r>
            <a:r>
              <a:rPr lang="en-GB" sz="2000" dirty="0" smtClean="0"/>
              <a:t>but </a:t>
            </a:r>
            <a:r>
              <a:rPr lang="en-GB" sz="2000" dirty="0"/>
              <a:t>with certain functions encoded in digital form. Areas that are clearly delineated into black and white functions such as </a:t>
            </a:r>
            <a:r>
              <a:rPr lang="en-GB" sz="2000" dirty="0" smtClean="0"/>
              <a:t>payments are </a:t>
            </a:r>
            <a:r>
              <a:rPr lang="en-GB" sz="2000" dirty="0"/>
              <a:t>areas that lend themselves to automation. </a:t>
            </a:r>
          </a:p>
          <a:p>
            <a:pPr marL="514350" indent="-514350" fontAlgn="base">
              <a:buFont typeface="+mj-lt"/>
              <a:buAutoNum type="arabicPeriod"/>
            </a:pPr>
            <a:r>
              <a:rPr lang="en-GB" sz="2000" dirty="0"/>
              <a:t>A natural language contract, with other functions encoded in digital form, not just "black and white" functions – for example, performance of certain subject matter obligations under the contract (beyond payments). This would be a natural and incremental progression from stage 1. </a:t>
            </a:r>
          </a:p>
          <a:p>
            <a:pPr marL="514350" indent="-514350" fontAlgn="base">
              <a:buFont typeface="+mj-lt"/>
              <a:buAutoNum type="arabicPeriod"/>
            </a:pPr>
            <a:r>
              <a:rPr lang="en-GB" sz="2000" dirty="0"/>
              <a:t>A contract in code supplemented by natural language – for example, a natural language systems procurement contract may have certain schedules sitting under it being entirely automated (such as Service Levels and Service Credits-related schedules).</a:t>
            </a:r>
          </a:p>
          <a:p>
            <a:pPr marL="514350" indent="-514350" fontAlgn="base">
              <a:buFont typeface="+mj-lt"/>
              <a:buAutoNum type="arabicPeriod"/>
            </a:pPr>
            <a:r>
              <a:rPr lang="en-GB" sz="2000" dirty="0"/>
              <a:t>A contract entirely in code that dispenses with the natural language contract. This contract would be a piece of code that is legally recognised and enforceable, on a standalone basis. </a:t>
            </a:r>
          </a:p>
          <a:p>
            <a:pPr marL="0" indent="0" fontAlgn="base">
              <a:buNone/>
            </a:pPr>
            <a:r>
              <a:rPr lang="en-GB" sz="2000" dirty="0"/>
              <a:t>Currently, smart contracts mostly sit between steps 1 and 2. We are a long way away from pieces of code sitting entirely independently as a contract, without any reference to a natural language document. </a:t>
            </a:r>
          </a:p>
        </p:txBody>
      </p:sp>
    </p:spTree>
    <p:extLst>
      <p:ext uri="{BB962C8B-B14F-4D97-AF65-F5344CB8AC3E}">
        <p14:creationId xmlns:p14="http://schemas.microsoft.com/office/powerpoint/2010/main" val="390259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lnSpcReduction="10000"/>
          </a:bodyPr>
          <a:lstStyle/>
          <a:p>
            <a:r>
              <a:rPr lang="en-GB" dirty="0" smtClean="0"/>
              <a:t>At present smart contracts carry out what they are programmed to do. </a:t>
            </a:r>
          </a:p>
          <a:p>
            <a:r>
              <a:rPr lang="en-GB" dirty="0" smtClean="0"/>
              <a:t>They do not think independently or provide any reasoned analysis, and do not address "grey areas" or contain the flexibility that parties will frequently expect from certain kinds of contracts. </a:t>
            </a:r>
          </a:p>
          <a:p>
            <a:r>
              <a:rPr lang="en-GB" dirty="0" smtClean="0"/>
              <a:t>For example – in a typical procurement agreement, the supplier may offer the customer the benefit of an indemnity for defective products. That is a difficult clause to encode – the indemnity would operate when a certain event happens, but the scope of the indemnity (and the amount that is payable) will likely be subject to the individual facts in question, and may also be subject to court interpretation. </a:t>
            </a:r>
            <a:endParaRPr lang="en-GB" dirty="0"/>
          </a:p>
        </p:txBody>
      </p:sp>
    </p:spTree>
    <p:extLst>
      <p:ext uri="{BB962C8B-B14F-4D97-AF65-F5344CB8AC3E}">
        <p14:creationId xmlns:p14="http://schemas.microsoft.com/office/powerpoint/2010/main" val="3910093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‘Smart Contact’ would need to act as a judge </a:t>
            </a:r>
          </a:p>
          <a:p>
            <a:pPr lvl="1"/>
            <a:r>
              <a:rPr lang="en-GB" dirty="0" smtClean="0"/>
              <a:t>Take the spirit of the </a:t>
            </a:r>
            <a:r>
              <a:rPr lang="en-GB" dirty="0"/>
              <a:t>contact and make rulings that are fair even in the </a:t>
            </a:r>
            <a:r>
              <a:rPr lang="en-GB" dirty="0" smtClean="0"/>
              <a:t>circumstances are not clear and taking into account extenuating circumstance</a:t>
            </a:r>
          </a:p>
          <a:p>
            <a:pPr lvl="1"/>
            <a:r>
              <a:rPr lang="en-GB" dirty="0" smtClean="0"/>
              <a:t>However our smart contracts do not currently have that intelligence as yet.</a:t>
            </a:r>
          </a:p>
          <a:p>
            <a:pPr lvl="1"/>
            <a:r>
              <a:rPr lang="en-GB" dirty="0" smtClean="0"/>
              <a:t>Our contacts exactly follow the rules encoded and cannot take into account circumstance or ‘spirit of a contract’ </a:t>
            </a:r>
            <a:endParaRPr lang="en-GB" dirty="0"/>
          </a:p>
          <a:p>
            <a:r>
              <a:rPr lang="en-GB" dirty="0" smtClean="0"/>
              <a:t>The lack of ambiguity means we can write a contract that is trustless.</a:t>
            </a:r>
          </a:p>
          <a:p>
            <a:r>
              <a:rPr lang="en-GB" dirty="0"/>
              <a:t> </a:t>
            </a:r>
            <a:r>
              <a:rPr lang="en-GB" dirty="0" err="1" smtClean="0"/>
              <a:t>Ethereum's</a:t>
            </a:r>
            <a:r>
              <a:rPr lang="en-GB" dirty="0" smtClean="0"/>
              <a:t> Smart contracts are </a:t>
            </a:r>
            <a:r>
              <a:rPr lang="en-GB" dirty="0" smtClean="0">
                <a:hlinkClick r:id="rId2"/>
              </a:rPr>
              <a:t>Turing-complete</a:t>
            </a:r>
            <a:endParaRPr lang="en-GB" dirty="0" smtClean="0"/>
          </a:p>
          <a:p>
            <a:pPr lvl="1"/>
            <a:r>
              <a:rPr lang="en-GB" dirty="0" smtClean="0"/>
              <a:t>Allows </a:t>
            </a:r>
            <a:r>
              <a:rPr lang="en-GB" dirty="0"/>
              <a:t>for more complicated </a:t>
            </a:r>
            <a:r>
              <a:rPr lang="en-GB" dirty="0" smtClean="0"/>
              <a:t>contracts, but making it difficult </a:t>
            </a:r>
            <a:r>
              <a:rPr lang="en-GB" dirty="0"/>
              <a:t>to </a:t>
            </a:r>
            <a:r>
              <a:rPr lang="en-GB" dirty="0" smtClean="0"/>
              <a:t>analyse.</a:t>
            </a:r>
          </a:p>
          <a:p>
            <a:pPr lvl="1"/>
            <a:r>
              <a:rPr lang="en-GB" dirty="0" smtClean="0"/>
              <a:t>Complex contracts are more difficult to secure- making secure that every possible transaction is execrated in the way the author indented.  </a:t>
            </a:r>
          </a:p>
          <a:p>
            <a:pPr lvl="1"/>
            <a:r>
              <a:rPr lang="en-GB" dirty="0" smtClean="0"/>
              <a:t>Bitcoin only allows simple contracts for this reason</a:t>
            </a:r>
            <a:endParaRPr lang="en-GB" dirty="0"/>
          </a:p>
        </p:txBody>
      </p:sp>
    </p:spTree>
    <p:extLst>
      <p:ext uri="{BB962C8B-B14F-4D97-AF65-F5344CB8AC3E}">
        <p14:creationId xmlns:p14="http://schemas.microsoft.com/office/powerpoint/2010/main" val="11046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pic>
        <p:nvPicPr>
          <p:cNvPr id="4" name="Content Placeholder 3"/>
          <p:cNvPicPr>
            <a:picLocks noGrp="1" noChangeAspect="1"/>
          </p:cNvPicPr>
          <p:nvPr>
            <p:ph idx="1"/>
          </p:nvPr>
        </p:nvPicPr>
        <p:blipFill>
          <a:blip r:embed="rId2"/>
          <a:stretch>
            <a:fillRect/>
          </a:stretch>
        </p:blipFill>
        <p:spPr>
          <a:xfrm>
            <a:off x="3035030" y="1128691"/>
            <a:ext cx="5719864" cy="5367874"/>
          </a:xfrm>
          <a:prstGeom prst="rect">
            <a:avLst/>
          </a:prstGeom>
        </p:spPr>
      </p:pic>
    </p:spTree>
    <p:extLst>
      <p:ext uri="{BB962C8B-B14F-4D97-AF65-F5344CB8AC3E}">
        <p14:creationId xmlns:p14="http://schemas.microsoft.com/office/powerpoint/2010/main" val="323370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fontScale="92500" lnSpcReduction="20000"/>
          </a:bodyPr>
          <a:lstStyle/>
          <a:p>
            <a:r>
              <a:rPr lang="en-GB" dirty="0" err="1"/>
              <a:t>Ethereum’s</a:t>
            </a:r>
            <a:r>
              <a:rPr lang="en-GB" dirty="0"/>
              <a:t> </a:t>
            </a:r>
            <a:r>
              <a:rPr lang="en-GB" dirty="0" smtClean="0"/>
              <a:t>leaves it to the contract writes to make sure the </a:t>
            </a:r>
            <a:r>
              <a:rPr lang="en-GB" dirty="0" err="1" smtClean="0"/>
              <a:t>coteract</a:t>
            </a:r>
            <a:r>
              <a:rPr lang="en-GB" dirty="0" smtClean="0"/>
              <a:t> is correct. </a:t>
            </a:r>
          </a:p>
          <a:p>
            <a:pPr lvl="1"/>
            <a:r>
              <a:rPr lang="en-GB" dirty="0" smtClean="0"/>
              <a:t>Remember the principle in Ethereum is that Code is law, if you screw it up, it is your problem</a:t>
            </a:r>
          </a:p>
          <a:p>
            <a:pPr lvl="1"/>
            <a:r>
              <a:rPr lang="en-GB" dirty="0"/>
              <a:t> ERC20 and ERC721 standards are </a:t>
            </a:r>
            <a:r>
              <a:rPr lang="en-GB" dirty="0" smtClean="0"/>
              <a:t>frequently </a:t>
            </a:r>
            <a:r>
              <a:rPr lang="en-GB" dirty="0"/>
              <a:t>used </a:t>
            </a:r>
            <a:r>
              <a:rPr lang="en-GB" dirty="0" smtClean="0"/>
              <a:t>to develop smart contract</a:t>
            </a:r>
          </a:p>
          <a:p>
            <a:pPr lvl="1"/>
            <a:r>
              <a:rPr lang="en-GB" dirty="0" smtClean="0"/>
              <a:t>But do not need to be Turing-complete</a:t>
            </a:r>
          </a:p>
          <a:p>
            <a:r>
              <a:rPr lang="en-GB" dirty="0" smtClean="0"/>
              <a:t>Hacked contract</a:t>
            </a:r>
          </a:p>
          <a:p>
            <a:pPr lvl="1"/>
            <a:r>
              <a:rPr lang="en-GB" dirty="0" smtClean="0"/>
              <a:t>User could deposit money into a DAO and get returns -£150M in ETH was raised</a:t>
            </a:r>
          </a:p>
          <a:p>
            <a:pPr lvl="1"/>
            <a:r>
              <a:rPr lang="en-GB" dirty="0" smtClean="0"/>
              <a:t>Someone figures out a security flaw (loop-hole) in the contract –it id </a:t>
            </a:r>
            <a:r>
              <a:rPr lang="en-GB" dirty="0" err="1" smtClean="0"/>
              <a:t>nt</a:t>
            </a:r>
            <a:r>
              <a:rPr lang="en-GB" dirty="0" smtClean="0"/>
              <a:t> act as the author intended  and was able to drain the fund </a:t>
            </a:r>
          </a:p>
          <a:p>
            <a:pPr lvl="1"/>
            <a:r>
              <a:rPr lang="en-GB" dirty="0" smtClean="0"/>
              <a:t>Ethereum has now decided that code is not law, and </a:t>
            </a:r>
            <a:r>
              <a:rPr lang="en-GB" dirty="0"/>
              <a:t>reverted all the money that </a:t>
            </a:r>
            <a:r>
              <a:rPr lang="en-GB" dirty="0" smtClean="0"/>
              <a:t>went into </a:t>
            </a:r>
            <a:r>
              <a:rPr lang="en-GB" dirty="0"/>
              <a:t>the DAO</a:t>
            </a:r>
          </a:p>
          <a:p>
            <a:pPr lvl="1"/>
            <a:r>
              <a:rPr lang="en-GB" dirty="0" smtClean="0"/>
              <a:t>the </a:t>
            </a:r>
            <a:r>
              <a:rPr lang="en-GB" dirty="0"/>
              <a:t>contract writers and investors </a:t>
            </a:r>
            <a:r>
              <a:rPr lang="en-GB" dirty="0" smtClean="0"/>
              <a:t>got it wrong and </a:t>
            </a:r>
            <a:r>
              <a:rPr lang="en-GB" dirty="0"/>
              <a:t>the Ethereum developers decided to bail them out.</a:t>
            </a:r>
            <a:r>
              <a:rPr lang="en-GB" dirty="0" smtClean="0"/>
              <a:t> </a:t>
            </a:r>
            <a:endParaRPr lang="en-GB" dirty="0"/>
          </a:p>
        </p:txBody>
      </p:sp>
    </p:spTree>
    <p:extLst>
      <p:ext uri="{BB962C8B-B14F-4D97-AF65-F5344CB8AC3E}">
        <p14:creationId xmlns:p14="http://schemas.microsoft.com/office/powerpoint/2010/main" val="3973702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Oracles </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949824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Smart contracts require input values and only act if certain predefined conditions are met. </a:t>
            </a:r>
          </a:p>
          <a:p>
            <a:r>
              <a:rPr lang="en-GB" dirty="0" smtClean="0"/>
              <a:t>When a particular value is reached, the smart contract changes its state and executes the programmatically predefined algorithms, automatically triggering an event on the blockchain. </a:t>
            </a:r>
          </a:p>
          <a:p>
            <a:r>
              <a:rPr lang="en-GB" dirty="0" smtClean="0"/>
              <a:t>Thus the workings of the overall contract can only be as good as the inputted data if false data is inputted to the system them false results will be output. </a:t>
            </a:r>
          </a:p>
          <a:p>
            <a:r>
              <a:rPr lang="en-GB" dirty="0" err="1" smtClean="0"/>
              <a:t>Blockchains</a:t>
            </a:r>
            <a:r>
              <a:rPr lang="en-GB" dirty="0" smtClean="0"/>
              <a:t> cannot access data outside their network and thus requires some form of trusted data feed as input to the system, what may be called an oracle. </a:t>
            </a:r>
          </a:p>
        </p:txBody>
      </p:sp>
    </p:spTree>
    <p:extLst>
      <p:ext uri="{BB962C8B-B14F-4D97-AF65-F5344CB8AC3E}">
        <p14:creationId xmlns:p14="http://schemas.microsoft.com/office/powerpoint/2010/main" val="2674766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lnSpcReduction="10000"/>
          </a:bodyPr>
          <a:lstStyle/>
          <a:p>
            <a:r>
              <a:rPr lang="en-GB" dirty="0" smtClean="0"/>
              <a:t>An oracle is a data feed, provided by an external service, and designed for use in smart contracts on the blockchain. </a:t>
            </a:r>
          </a:p>
          <a:p>
            <a:r>
              <a:rPr lang="en-GB" dirty="0" smtClean="0"/>
              <a:t>Oracles provide external data and trigger smart contract executions when predefined conditions are met. </a:t>
            </a:r>
          </a:p>
          <a:p>
            <a:pPr lvl="1"/>
            <a:r>
              <a:rPr lang="en-GB" dirty="0" smtClean="0"/>
              <a:t>Such conditions could be any data like weather temperature, the quantity of items in stock, a successful payment, changes in the prices on the stock market, etc. </a:t>
            </a:r>
          </a:p>
          <a:p>
            <a:pPr lvl="1"/>
            <a:r>
              <a:rPr lang="en-GB" dirty="0"/>
              <a:t>An </a:t>
            </a:r>
            <a:r>
              <a:rPr lang="en-GB" dirty="0" smtClean="0"/>
              <a:t>oracle is </a:t>
            </a:r>
            <a:r>
              <a:rPr lang="en-GB" dirty="0"/>
              <a:t>then an agent that finds and verifies real-world occurrences and provides this information to a blockchain to be used by smart contracts. </a:t>
            </a:r>
            <a:endParaRPr lang="en-GB" dirty="0" smtClean="0"/>
          </a:p>
          <a:p>
            <a:pPr lvl="1"/>
            <a:r>
              <a:rPr lang="en-GB" dirty="0" smtClean="0"/>
              <a:t>Oracles </a:t>
            </a:r>
            <a:r>
              <a:rPr lang="en-GB" dirty="0"/>
              <a:t>are third party services which are not part of the blockchain consensus mechanism thus whether it be a news feed, website or a sensor, the source of information needs to be trustworthy.</a:t>
            </a:r>
          </a:p>
        </p:txBody>
      </p:sp>
    </p:spTree>
    <p:extLst>
      <p:ext uri="{BB962C8B-B14F-4D97-AF65-F5344CB8AC3E}">
        <p14:creationId xmlns:p14="http://schemas.microsoft.com/office/powerpoint/2010/main" val="2556490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As an example, an online betting platform based on the blockchain that uses smart contracts to automatically execute </a:t>
            </a:r>
            <a:r>
              <a:rPr lang="en-GB" dirty="0" err="1" smtClean="0"/>
              <a:t>payouts</a:t>
            </a:r>
            <a:r>
              <a:rPr lang="en-GB" dirty="0" smtClean="0"/>
              <a:t> to people who have placed bets on sports matches. </a:t>
            </a:r>
          </a:p>
          <a:p>
            <a:pPr lvl="1"/>
            <a:r>
              <a:rPr lang="en-GB" dirty="0" smtClean="0"/>
              <a:t>The smart contract system would then have to be connected to a trusted oracle to provide it with the score of the matches. </a:t>
            </a:r>
          </a:p>
          <a:p>
            <a:r>
              <a:rPr lang="en-GB" dirty="0" smtClean="0"/>
              <a:t>This oracle would likely have to be associated with some trusted third party centralized organization, like a sports channel or Bloomberg for stock prices. </a:t>
            </a:r>
          </a:p>
        </p:txBody>
      </p:sp>
    </p:spTree>
    <p:extLst>
      <p:ext uri="{BB962C8B-B14F-4D97-AF65-F5344CB8AC3E}">
        <p14:creationId xmlns:p14="http://schemas.microsoft.com/office/powerpoint/2010/main" val="2597891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lnSpcReduction="10000"/>
          </a:bodyPr>
          <a:lstStyle/>
          <a:p>
            <a:pPr fontAlgn="base"/>
            <a:r>
              <a:rPr lang="en-GB" b="1" dirty="0" smtClean="0"/>
              <a:t>Smart </a:t>
            </a:r>
            <a:r>
              <a:rPr lang="en-GB" b="1" dirty="0"/>
              <a:t>contracts are only as good as the data input that they receive</a:t>
            </a:r>
            <a:r>
              <a:rPr lang="en-GB" dirty="0" smtClean="0"/>
              <a:t>.</a:t>
            </a:r>
          </a:p>
          <a:p>
            <a:pPr lvl="1" fontAlgn="base"/>
            <a:r>
              <a:rPr lang="en-GB" dirty="0" smtClean="0"/>
              <a:t>If </a:t>
            </a:r>
            <a:r>
              <a:rPr lang="en-GB" dirty="0"/>
              <a:t>the data input is inaccurate at any stage, this could </a:t>
            </a:r>
            <a:r>
              <a:rPr lang="en-GB" dirty="0" smtClean="0"/>
              <a:t>cascade as </a:t>
            </a:r>
            <a:r>
              <a:rPr lang="en-GB" dirty="0"/>
              <a:t>the smart contract progresses. </a:t>
            </a:r>
            <a:endParaRPr lang="en-GB" dirty="0" smtClean="0"/>
          </a:p>
          <a:p>
            <a:pPr lvl="1" fontAlgn="base"/>
            <a:r>
              <a:rPr lang="en-GB" dirty="0" smtClean="0"/>
              <a:t>This is important with </a:t>
            </a:r>
            <a:r>
              <a:rPr lang="en-GB" dirty="0"/>
              <a:t>multiple input stages and stakeholders – e.g. a supply chain. </a:t>
            </a:r>
            <a:endParaRPr lang="en-GB" dirty="0" smtClean="0"/>
          </a:p>
          <a:p>
            <a:pPr lvl="1" fontAlgn="base"/>
            <a:r>
              <a:rPr lang="en-GB" dirty="0" smtClean="0"/>
              <a:t>Example earlier there needs to be a system to say that Alex has received the Sofa</a:t>
            </a:r>
            <a:endParaRPr lang="en-GB" dirty="0"/>
          </a:p>
          <a:p>
            <a:pPr fontAlgn="base"/>
            <a:r>
              <a:rPr lang="en-GB" dirty="0"/>
              <a:t>The legal systems in different jurisdictions have a long history of statutes and case law, that combine to give certainty to parties in different areas. </a:t>
            </a:r>
            <a:endParaRPr lang="en-GB" dirty="0" smtClean="0"/>
          </a:p>
          <a:p>
            <a:pPr lvl="1" fontAlgn="base"/>
            <a:r>
              <a:rPr lang="en-GB" dirty="0" smtClean="0"/>
              <a:t>Some </a:t>
            </a:r>
            <a:r>
              <a:rPr lang="en-GB" dirty="0"/>
              <a:t>flexibility is required in interpretation – both by courts and contracting parties. </a:t>
            </a:r>
            <a:endParaRPr lang="en-GB" dirty="0" smtClean="0"/>
          </a:p>
        </p:txBody>
      </p:sp>
    </p:spTree>
    <p:extLst>
      <p:ext uri="{BB962C8B-B14F-4D97-AF65-F5344CB8AC3E}">
        <p14:creationId xmlns:p14="http://schemas.microsoft.com/office/powerpoint/2010/main" val="397459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Contracts</a:t>
            </a:r>
            <a:endParaRPr lang="en-GB" dirty="0"/>
          </a:p>
        </p:txBody>
      </p:sp>
      <p:sp>
        <p:nvSpPr>
          <p:cNvPr id="3" name="Content Placeholder 2"/>
          <p:cNvSpPr>
            <a:spLocks noGrp="1"/>
          </p:cNvSpPr>
          <p:nvPr>
            <p:ph idx="1"/>
          </p:nvPr>
        </p:nvSpPr>
        <p:spPr/>
        <p:txBody>
          <a:bodyPr/>
          <a:lstStyle/>
          <a:p>
            <a:r>
              <a:rPr lang="en-GB" dirty="0" smtClean="0"/>
              <a:t>A contract in the traditional sense is a binding agreement between two or more parties to do or not do something. </a:t>
            </a:r>
          </a:p>
          <a:p>
            <a:pPr lvl="1"/>
            <a:r>
              <a:rPr lang="en-GB" dirty="0" smtClean="0"/>
              <a:t>Each party must trust the other party to fulfil its side of the obligation. </a:t>
            </a:r>
          </a:p>
          <a:p>
            <a:pPr lvl="1"/>
            <a:r>
              <a:rPr lang="en-GB" dirty="0" smtClean="0"/>
              <a:t>They are a written or spoken agreement that is intended to be enforceable by law. </a:t>
            </a:r>
          </a:p>
          <a:p>
            <a:r>
              <a:rPr lang="en-GB" dirty="0" smtClean="0"/>
              <a:t>Take a small coffee shop</a:t>
            </a:r>
          </a:p>
          <a:p>
            <a:pPr lvl="1"/>
            <a:r>
              <a:rPr lang="en-GB" dirty="0" smtClean="0"/>
              <a:t>Contract with employees</a:t>
            </a:r>
          </a:p>
          <a:p>
            <a:pPr lvl="1"/>
            <a:r>
              <a:rPr lang="en-GB" dirty="0" smtClean="0"/>
              <a:t>Contract with landlord</a:t>
            </a:r>
          </a:p>
          <a:p>
            <a:pPr lvl="1"/>
            <a:r>
              <a:rPr lang="en-GB" dirty="0" smtClean="0"/>
              <a:t>Contract with suppliers</a:t>
            </a:r>
          </a:p>
          <a:p>
            <a:endParaRPr lang="en-GB" dirty="0"/>
          </a:p>
        </p:txBody>
      </p:sp>
    </p:spTree>
    <p:extLst>
      <p:ext uri="{BB962C8B-B14F-4D97-AF65-F5344CB8AC3E}">
        <p14:creationId xmlns:p14="http://schemas.microsoft.com/office/powerpoint/2010/main" val="1239606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That flexibility is a key feature of ensuring that commercial agreements operate as intended, and is (at present) not something that is offered by smart contracts, which by their nature is "black and white".  </a:t>
            </a:r>
          </a:p>
          <a:p>
            <a:r>
              <a:rPr lang="en-GB" dirty="0" smtClean="0"/>
              <a:t>While computer coding tends to be unambiguous, traditional legal contracts are frequently drafted with some "flex room" in them, </a:t>
            </a:r>
          </a:p>
          <a:p>
            <a:pPr lvl="1"/>
            <a:r>
              <a:rPr lang="en-GB" dirty="0" smtClean="0"/>
              <a:t>e.g. expressions such as "reasonable efforts" and "material adverse change" have a long history of legal interpretation behind them, and in many cases helps parties resolve issues by not determining in advance exactly what the obligation involves. </a:t>
            </a:r>
          </a:p>
          <a:p>
            <a:endParaRPr lang="en-GB" dirty="0"/>
          </a:p>
        </p:txBody>
      </p:sp>
    </p:spTree>
    <p:extLst>
      <p:ext uri="{BB962C8B-B14F-4D97-AF65-F5344CB8AC3E}">
        <p14:creationId xmlns:p14="http://schemas.microsoft.com/office/powerpoint/2010/main" val="2882242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5" name="Content Placeholder 4"/>
          <p:cNvSpPr>
            <a:spLocks noGrp="1"/>
          </p:cNvSpPr>
          <p:nvPr>
            <p:ph idx="1"/>
          </p:nvPr>
        </p:nvSpPr>
        <p:spPr/>
        <p:txBody>
          <a:bodyPr>
            <a:normAutofit lnSpcReduction="10000"/>
          </a:bodyPr>
          <a:lstStyle/>
          <a:p>
            <a:r>
              <a:rPr lang="en-GB" dirty="0" smtClean="0"/>
              <a:t>Yet smart contract are still useful.</a:t>
            </a:r>
          </a:p>
          <a:p>
            <a:r>
              <a:rPr lang="en-GB" dirty="0"/>
              <a:t>Alex has proof that they own the </a:t>
            </a:r>
            <a:r>
              <a:rPr lang="en-GB" dirty="0" smtClean="0"/>
              <a:t>house, Chris pays for the house.</a:t>
            </a:r>
          </a:p>
          <a:p>
            <a:pPr lvl="1"/>
            <a:r>
              <a:rPr lang="en-GB" dirty="0" smtClean="0"/>
              <a:t> so the transfer of ownership </a:t>
            </a:r>
            <a:r>
              <a:rPr lang="en-GB" dirty="0"/>
              <a:t>is </a:t>
            </a:r>
            <a:r>
              <a:rPr lang="en-GB" dirty="0" smtClean="0"/>
              <a:t>trustless</a:t>
            </a:r>
            <a:r>
              <a:rPr lang="en-GB" dirty="0"/>
              <a:t>, </a:t>
            </a:r>
            <a:r>
              <a:rPr lang="en-GB" dirty="0" smtClean="0"/>
              <a:t>fast - </a:t>
            </a:r>
            <a:r>
              <a:rPr lang="en-GB" dirty="0"/>
              <a:t>execution by </a:t>
            </a:r>
            <a:r>
              <a:rPr lang="en-GB" dirty="0" smtClean="0"/>
              <a:t>the platform, </a:t>
            </a:r>
            <a:r>
              <a:rPr lang="en-GB" dirty="0"/>
              <a:t>no need for judges, bureaucrats or title insurance</a:t>
            </a:r>
            <a:r>
              <a:rPr lang="en-GB" dirty="0" smtClean="0"/>
              <a:t>.</a:t>
            </a:r>
          </a:p>
          <a:p>
            <a:pPr lvl="1"/>
            <a:r>
              <a:rPr lang="en-GB" dirty="0" smtClean="0"/>
              <a:t>This only really works of there is a definite link between the digital version of the hoarse ownership (token) and the physical </a:t>
            </a:r>
            <a:r>
              <a:rPr lang="en-GB" dirty="0"/>
              <a:t>ownership (land registry</a:t>
            </a:r>
            <a:r>
              <a:rPr lang="en-GB" dirty="0" smtClean="0"/>
              <a:t>)</a:t>
            </a:r>
          </a:p>
          <a:p>
            <a:pPr lvl="1"/>
            <a:r>
              <a:rPr lang="en-GB" dirty="0" smtClean="0"/>
              <a:t>Hence the need for an Oracle- trusted third party</a:t>
            </a:r>
          </a:p>
          <a:p>
            <a:r>
              <a:rPr lang="en-GB" dirty="0" smtClean="0"/>
              <a:t>This applies to all likin of digital to physical assets</a:t>
            </a:r>
          </a:p>
          <a:p>
            <a:pPr lvl="1"/>
            <a:r>
              <a:rPr lang="en-GB" dirty="0" smtClean="0"/>
              <a:t>Regulated by the jurisdiction you/they are in and therefore you are trusting something other than just the smart contract.</a:t>
            </a:r>
          </a:p>
          <a:p>
            <a:pPr lvl="1"/>
            <a:r>
              <a:rPr lang="en-GB" dirty="0" smtClean="0"/>
              <a:t>Now we have the same trust problem of any contract.</a:t>
            </a:r>
            <a:endParaRPr lang="en-GB" dirty="0"/>
          </a:p>
        </p:txBody>
      </p:sp>
    </p:spTree>
    <p:extLst>
      <p:ext uri="{BB962C8B-B14F-4D97-AF65-F5344CB8AC3E}">
        <p14:creationId xmlns:p14="http://schemas.microsoft.com/office/powerpoint/2010/main" val="3024430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lstStyle/>
          <a:p>
            <a:r>
              <a:rPr lang="en-GB" dirty="0" smtClean="0"/>
              <a:t>In one way Oracles act as dumped down version of a judge</a:t>
            </a:r>
          </a:p>
          <a:p>
            <a:pPr lvl="1"/>
            <a:r>
              <a:rPr lang="en-GB" dirty="0" smtClean="0"/>
              <a:t>The </a:t>
            </a:r>
            <a:r>
              <a:rPr lang="en-GB" dirty="0"/>
              <a:t>“rights” to these </a:t>
            </a:r>
            <a:r>
              <a:rPr lang="en-GB" dirty="0" smtClean="0"/>
              <a:t>digital </a:t>
            </a:r>
            <a:r>
              <a:rPr lang="en-GB" dirty="0"/>
              <a:t>assets are ultimately decided by some other authority and an Oracle needs to be trusted</a:t>
            </a:r>
            <a:r>
              <a:rPr lang="en-GB" dirty="0" smtClean="0"/>
              <a:t>.</a:t>
            </a:r>
          </a:p>
          <a:p>
            <a:pPr lvl="1"/>
            <a:r>
              <a:rPr lang="en-GB" dirty="0" smtClean="0"/>
              <a:t>You still need to write a contract that encodes </a:t>
            </a:r>
            <a:r>
              <a:rPr lang="en-GB" dirty="0"/>
              <a:t>all possible outcomes with the subjectivity and risk of human judgment</a:t>
            </a:r>
            <a:r>
              <a:rPr lang="en-GB" dirty="0" smtClean="0"/>
              <a:t> </a:t>
            </a:r>
          </a:p>
          <a:p>
            <a:pPr lvl="1"/>
            <a:r>
              <a:rPr lang="en-GB" dirty="0" smtClean="0"/>
              <a:t>A complex contract in which you still need to trust someone (the oracle)</a:t>
            </a:r>
          </a:p>
          <a:p>
            <a:r>
              <a:rPr lang="en-GB" dirty="0" smtClean="0"/>
              <a:t>Does work with and Oracle when there is a digital </a:t>
            </a:r>
            <a:r>
              <a:rPr lang="en-GB" dirty="0" smtClean="0">
                <a:hlinkClick r:id="rId2"/>
              </a:rPr>
              <a:t>bearer instrument</a:t>
            </a:r>
            <a:r>
              <a:rPr lang="en-GB" dirty="0" smtClean="0"/>
              <a:t>.</a:t>
            </a:r>
          </a:p>
          <a:p>
            <a:pPr lvl="1"/>
            <a:r>
              <a:rPr lang="en-GB" dirty="0"/>
              <a:t>both sides of the trade need to not just be digital, but be bearer </a:t>
            </a:r>
            <a:r>
              <a:rPr lang="en-GB" dirty="0" smtClean="0"/>
              <a:t>instruments</a:t>
            </a:r>
          </a:p>
          <a:p>
            <a:pPr lvl="1"/>
            <a:r>
              <a:rPr lang="en-GB" smtClean="0"/>
              <a:t>ownership </a:t>
            </a:r>
            <a:r>
              <a:rPr lang="en-GB" dirty="0"/>
              <a:t>of the token cannot have dependencies outside of the smart contracting </a:t>
            </a:r>
            <a:r>
              <a:rPr lang="en-GB" dirty="0" smtClean="0"/>
              <a:t>platform</a:t>
            </a:r>
          </a:p>
          <a:p>
            <a:pPr lvl="1"/>
            <a:r>
              <a:rPr lang="en-GB" dirty="0" smtClean="0"/>
              <a:t>Now we have trustless systems for assets.</a:t>
            </a:r>
          </a:p>
          <a:p>
            <a:pPr lvl="1"/>
            <a:endParaRPr lang="en-GB" dirty="0"/>
          </a:p>
        </p:txBody>
      </p:sp>
    </p:spTree>
    <p:extLst>
      <p:ext uri="{BB962C8B-B14F-4D97-AF65-F5344CB8AC3E}">
        <p14:creationId xmlns:p14="http://schemas.microsoft.com/office/powerpoint/2010/main" val="1736149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Simple Smart Contract</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8238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a:xfrm>
            <a:off x="838200" y="1503680"/>
            <a:ext cx="10515600" cy="4673283"/>
          </a:xfrm>
        </p:spPr>
        <p:txBody>
          <a:bodyPr/>
          <a:lstStyle/>
          <a:p>
            <a:r>
              <a:rPr lang="en-GB" dirty="0" smtClean="0"/>
              <a:t>First we must remember the basic system has accounts</a:t>
            </a:r>
          </a:p>
          <a:p>
            <a:pPr lvl="1"/>
            <a:r>
              <a:rPr lang="en-GB" dirty="0" smtClean="0"/>
              <a:t>Accessed through private code.</a:t>
            </a:r>
          </a:p>
          <a:p>
            <a:pPr lvl="1"/>
            <a:r>
              <a:rPr lang="en-GB" dirty="0" smtClean="0"/>
              <a:t>Transaction can be performed on an account to send/receive coins to add remove coins</a:t>
            </a:r>
          </a:p>
          <a:p>
            <a:r>
              <a:rPr lang="en-GB" dirty="0" smtClean="0"/>
              <a:t>Smart contract are really a special account that is controlled by code</a:t>
            </a:r>
          </a:p>
          <a:p>
            <a:pPr lvl="1"/>
            <a:r>
              <a:rPr lang="en-GB" dirty="0" smtClean="0"/>
              <a:t>Can perform transitions.</a:t>
            </a:r>
          </a:p>
          <a:p>
            <a:pPr lvl="1"/>
            <a:r>
              <a:rPr lang="en-GB" dirty="0" smtClean="0"/>
              <a:t>Can store a balance but often  have zero balance (before and after transaction are completed)</a:t>
            </a:r>
          </a:p>
          <a:p>
            <a:pPr lvl="1"/>
            <a:r>
              <a:rPr lang="en-GB" dirty="0" smtClean="0"/>
              <a:t>Can be used to preform function/method</a:t>
            </a:r>
          </a:p>
          <a:p>
            <a:pPr lvl="1"/>
            <a:r>
              <a:rPr lang="en-GB" dirty="0" smtClean="0"/>
              <a:t>No administrator no private keys</a:t>
            </a:r>
          </a:p>
          <a:p>
            <a:r>
              <a:rPr lang="en-GB" dirty="0" err="1" smtClean="0"/>
              <a:t>DApps</a:t>
            </a:r>
            <a:r>
              <a:rPr lang="en-GB" dirty="0" smtClean="0"/>
              <a:t> have a collection of contracts</a:t>
            </a:r>
            <a:endParaRPr lang="en-GB" dirty="0"/>
          </a:p>
        </p:txBody>
      </p:sp>
    </p:spTree>
    <p:extLst>
      <p:ext uri="{BB962C8B-B14F-4D97-AF65-F5344CB8AC3E}">
        <p14:creationId xmlns:p14="http://schemas.microsoft.com/office/powerpoint/2010/main" val="2381084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If you use Ethereum you can use the Mist browser on the test </a:t>
            </a:r>
            <a:r>
              <a:rPr lang="en-GB" dirty="0"/>
              <a:t>network. </a:t>
            </a:r>
            <a:endParaRPr lang="en-GB" dirty="0" smtClean="0"/>
          </a:p>
          <a:p>
            <a:pPr lvl="1"/>
            <a:r>
              <a:rPr lang="en-GB" dirty="0" smtClean="0"/>
              <a:t>Include the wallet</a:t>
            </a:r>
          </a:p>
          <a:p>
            <a:pPr lvl="1"/>
            <a:r>
              <a:rPr lang="en-GB" dirty="0" smtClean="0"/>
              <a:t>Get the test ether for  free from Faucet (you need a GitHub account)</a:t>
            </a:r>
          </a:p>
          <a:p>
            <a:r>
              <a:rPr lang="en-GB" dirty="0"/>
              <a:t>In Ethereum you can a shell contract-</a:t>
            </a:r>
            <a:r>
              <a:rPr lang="en-GB" dirty="0" err="1"/>
              <a:t>MyContract</a:t>
            </a:r>
            <a:endParaRPr lang="en-GB" dirty="0"/>
          </a:p>
          <a:p>
            <a:pPr lvl="1"/>
            <a:r>
              <a:rPr lang="en-GB" dirty="0"/>
              <a:t>You need to pay a fee for the ‘miner’ to process any transactions.</a:t>
            </a:r>
          </a:p>
          <a:p>
            <a:pPr lvl="1"/>
            <a:r>
              <a:rPr lang="en-GB" dirty="0"/>
              <a:t>You now need to write the constructors</a:t>
            </a:r>
          </a:p>
          <a:p>
            <a:pPr lvl="1"/>
            <a:r>
              <a:rPr lang="en-GB" dirty="0"/>
              <a:t>You need to write the methods</a:t>
            </a:r>
          </a:p>
          <a:p>
            <a:r>
              <a:rPr lang="en-GB" dirty="0" smtClean="0"/>
              <a:t>Development Environment for Ethereum (see solidity for list)</a:t>
            </a:r>
          </a:p>
          <a:p>
            <a:pPr lvl="1"/>
            <a:r>
              <a:rPr lang="en-GB" dirty="0" smtClean="0"/>
              <a:t>If you wrote the code in Mist you would lose it when you run it, so use remix</a:t>
            </a:r>
          </a:p>
        </p:txBody>
      </p:sp>
    </p:spTree>
    <p:extLst>
      <p:ext uri="{BB962C8B-B14F-4D97-AF65-F5344CB8AC3E}">
        <p14:creationId xmlns:p14="http://schemas.microsoft.com/office/powerpoint/2010/main" val="813851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Lets take a simple scenario.</a:t>
            </a:r>
          </a:p>
          <a:p>
            <a:r>
              <a:rPr lang="en-GB" dirty="0" smtClean="0"/>
              <a:t>You have 5 employs and you want to pay them an equal amount</a:t>
            </a:r>
          </a:p>
          <a:p>
            <a:endParaRPr lang="en-GB" dirty="0"/>
          </a:p>
          <a:p>
            <a:r>
              <a:rPr lang="fr-FR" dirty="0" err="1"/>
              <a:t>Solidity</a:t>
            </a:r>
            <a:r>
              <a:rPr lang="fr-FR" dirty="0"/>
              <a:t> Documentation:  https://solidity.readthedocs.io/en/develop/</a:t>
            </a:r>
          </a:p>
          <a:p>
            <a:r>
              <a:rPr lang="fr-FR" dirty="0"/>
              <a:t>Remix IDE: https://remix.ethereum.org/</a:t>
            </a:r>
          </a:p>
          <a:p>
            <a:r>
              <a:rPr lang="fr-FR" dirty="0" err="1"/>
              <a:t>Rinkeby</a:t>
            </a:r>
            <a:r>
              <a:rPr lang="fr-FR" dirty="0"/>
              <a:t> </a:t>
            </a:r>
            <a:r>
              <a:rPr lang="fr-FR" dirty="0" err="1"/>
              <a:t>Testnet</a:t>
            </a:r>
            <a:r>
              <a:rPr lang="fr-FR" dirty="0"/>
              <a:t> </a:t>
            </a:r>
            <a:r>
              <a:rPr lang="fr-FR" dirty="0" err="1"/>
              <a:t>Faucet</a:t>
            </a:r>
            <a:r>
              <a:rPr lang="fr-FR" dirty="0"/>
              <a:t>: https://faucet.rinkeby.io</a:t>
            </a:r>
            <a:r>
              <a:rPr lang="en-GB" dirty="0"/>
              <a:t/>
            </a:r>
            <a:br>
              <a:rPr lang="en-GB" dirty="0"/>
            </a:br>
            <a:endParaRPr lang="en-GB" dirty="0"/>
          </a:p>
        </p:txBody>
      </p:sp>
    </p:spTree>
    <p:extLst>
      <p:ext uri="{BB962C8B-B14F-4D97-AF65-F5344CB8AC3E}">
        <p14:creationId xmlns:p14="http://schemas.microsoft.com/office/powerpoint/2010/main" val="323092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fontScale="90000"/>
          </a:bodyPr>
          <a:lstStyle/>
          <a:p>
            <a:r>
              <a:rPr lang="en-GB" dirty="0" smtClean="0"/>
              <a:t>Smart contracts-Payroll contract-Key Functions</a:t>
            </a:r>
            <a:endParaRPr lang="en-GB" dirty="0"/>
          </a:p>
        </p:txBody>
      </p:sp>
      <p:sp>
        <p:nvSpPr>
          <p:cNvPr id="3" name="Content Placeholder 2"/>
          <p:cNvSpPr>
            <a:spLocks noGrp="1"/>
          </p:cNvSpPr>
          <p:nvPr>
            <p:ph idx="1"/>
          </p:nvPr>
        </p:nvSpPr>
        <p:spPr/>
        <p:txBody>
          <a:bodyPr/>
          <a:lstStyle/>
          <a:p>
            <a:pPr marL="0" indent="0">
              <a:buNone/>
            </a:pPr>
            <a:r>
              <a:rPr lang="en-GB" dirty="0" smtClean="0"/>
              <a:t>Contract </a:t>
            </a:r>
            <a:r>
              <a:rPr lang="en-GB" dirty="0" err="1" smtClean="0"/>
              <a:t>PayThem</a:t>
            </a:r>
            <a:r>
              <a:rPr lang="en-GB" dirty="0" smtClean="0"/>
              <a:t>()</a:t>
            </a:r>
          </a:p>
          <a:p>
            <a:pPr marL="457200" lvl="1" indent="0">
              <a:buNone/>
            </a:pPr>
            <a:r>
              <a:rPr lang="en-GB" dirty="0"/>
              <a:t>c</a:t>
            </a:r>
            <a:r>
              <a:rPr lang="en-GB" dirty="0" smtClean="0"/>
              <a:t>onstructor () public payable</a:t>
            </a:r>
            <a:r>
              <a:rPr lang="en-GB" dirty="0"/>
              <a:t>{  </a:t>
            </a:r>
            <a:r>
              <a:rPr lang="en-GB" dirty="0" smtClean="0"/>
              <a:t>	</a:t>
            </a:r>
            <a:r>
              <a:rPr lang="en-GB" dirty="0" smtClean="0">
                <a:solidFill>
                  <a:srgbClr val="00B050"/>
                </a:solidFill>
              </a:rPr>
              <a:t>//constructor</a:t>
            </a:r>
          </a:p>
          <a:p>
            <a:pPr marL="457200" lvl="1" indent="0">
              <a:buNone/>
            </a:pPr>
            <a:r>
              <a:rPr lang="en-GB" dirty="0" smtClean="0"/>
              <a:t>}</a:t>
            </a:r>
          </a:p>
          <a:p>
            <a:pPr marL="457200" lvl="1" indent="0">
              <a:buNone/>
            </a:pPr>
            <a:r>
              <a:rPr lang="en-GB" dirty="0" smtClean="0"/>
              <a:t>function </a:t>
            </a:r>
            <a:r>
              <a:rPr lang="en-GB" dirty="0"/>
              <a:t>() external </a:t>
            </a:r>
            <a:r>
              <a:rPr lang="en-GB" dirty="0" smtClean="0"/>
              <a:t>payable{ 		</a:t>
            </a:r>
          </a:p>
          <a:p>
            <a:pPr marL="457200" lvl="1" indent="0">
              <a:buNone/>
            </a:pPr>
            <a:r>
              <a:rPr lang="en-GB" dirty="0" smtClean="0">
                <a:solidFill>
                  <a:srgbClr val="00B050"/>
                </a:solidFill>
              </a:rPr>
              <a:t>// fall back function. When someone sends ether to the address of the contact //then this code is executed.</a:t>
            </a:r>
          </a:p>
          <a:p>
            <a:pPr marL="457200" lvl="1" indent="0">
              <a:buNone/>
            </a:pPr>
            <a:r>
              <a:rPr lang="en-GB" dirty="0" smtClean="0">
                <a:solidFill>
                  <a:srgbClr val="00B050"/>
                </a:solidFill>
              </a:rPr>
              <a:t>//payable keyword is required to </a:t>
            </a:r>
            <a:r>
              <a:rPr lang="en-GB" dirty="0">
                <a:solidFill>
                  <a:srgbClr val="00B050"/>
                </a:solidFill>
              </a:rPr>
              <a:t>receive/accept </a:t>
            </a:r>
            <a:r>
              <a:rPr lang="en-GB" dirty="0" smtClean="0">
                <a:solidFill>
                  <a:srgbClr val="00B050"/>
                </a:solidFill>
              </a:rPr>
              <a:t>money (</a:t>
            </a:r>
            <a:r>
              <a:rPr lang="en-GB" dirty="0">
                <a:solidFill>
                  <a:srgbClr val="00B050"/>
                </a:solidFill>
              </a:rPr>
              <a:t>ether</a:t>
            </a:r>
            <a:r>
              <a:rPr lang="en-GB" dirty="0" smtClean="0">
                <a:solidFill>
                  <a:srgbClr val="00B050"/>
                </a:solidFill>
              </a:rPr>
              <a:t>)</a:t>
            </a:r>
          </a:p>
          <a:p>
            <a:pPr marL="457200" lvl="1" indent="0">
              <a:buNone/>
            </a:pPr>
            <a:r>
              <a:rPr lang="en-GB" dirty="0" smtClean="0"/>
              <a:t>}</a:t>
            </a:r>
          </a:p>
          <a:p>
            <a:pPr marL="457200" lvl="1" indent="0">
              <a:buNone/>
            </a:pPr>
            <a:r>
              <a:rPr lang="en-GB" dirty="0"/>
              <a:t>function </a:t>
            </a:r>
            <a:r>
              <a:rPr lang="en-GB" dirty="0" smtClean="0"/>
              <a:t>salary() public{</a:t>
            </a:r>
          </a:p>
          <a:p>
            <a:pPr marL="457200" lvl="1" indent="0">
              <a:buNone/>
            </a:pPr>
            <a:r>
              <a:rPr lang="en-GB" dirty="0" smtClean="0"/>
              <a:t>} </a:t>
            </a:r>
            <a:r>
              <a:rPr lang="en-GB" dirty="0" smtClean="0">
                <a:solidFill>
                  <a:srgbClr val="00B050"/>
                </a:solidFill>
              </a:rPr>
              <a:t>// this is the function an employee will use when they are ready to be paid, they call this address and function</a:t>
            </a:r>
            <a:endParaRPr lang="en-GB" dirty="0">
              <a:solidFill>
                <a:srgbClr val="00B050"/>
              </a:solidFill>
            </a:endParaRPr>
          </a:p>
        </p:txBody>
      </p:sp>
    </p:spTree>
    <p:extLst>
      <p:ext uri="{BB962C8B-B14F-4D97-AF65-F5344CB8AC3E}">
        <p14:creationId xmlns:p14="http://schemas.microsoft.com/office/powerpoint/2010/main" val="3871114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a:xfrm>
            <a:off x="838200" y="1825625"/>
            <a:ext cx="11059160" cy="4351338"/>
          </a:xfrm>
        </p:spPr>
        <p:txBody>
          <a:bodyPr>
            <a:normAutofit lnSpcReduction="10000"/>
          </a:bodyPr>
          <a:lstStyle/>
          <a:p>
            <a:pPr marL="0" indent="0">
              <a:buNone/>
            </a:pPr>
            <a:r>
              <a:rPr lang="en-GB" dirty="0" smtClean="0"/>
              <a:t>Contract </a:t>
            </a:r>
            <a:r>
              <a:rPr lang="en-GB" dirty="0" err="1" smtClean="0"/>
              <a:t>PayThem</a:t>
            </a:r>
            <a:r>
              <a:rPr lang="en-GB" dirty="0" smtClean="0"/>
              <a:t>()</a:t>
            </a:r>
          </a:p>
          <a:p>
            <a:pPr marL="0" indent="0">
              <a:buNone/>
            </a:pPr>
            <a:r>
              <a:rPr lang="en-GB" dirty="0" smtClean="0"/>
              <a:t>	</a:t>
            </a:r>
            <a:r>
              <a:rPr lang="en-GB" sz="2400" dirty="0" smtClean="0"/>
              <a:t>address [] employees = </a:t>
            </a:r>
            <a:r>
              <a:rPr lang="en-GB" sz="2400" dirty="0" smtClean="0">
                <a:solidFill>
                  <a:srgbClr val="00B050"/>
                </a:solidFill>
              </a:rPr>
              <a:t>[// array list of address of employees being pay, that can use the salary function,  long strings</a:t>
            </a:r>
            <a:r>
              <a:rPr lang="en-GB" sz="2400" dirty="0" smtClean="0"/>
              <a:t>];</a:t>
            </a:r>
          </a:p>
          <a:p>
            <a:pPr marL="0" indent="0">
              <a:buNone/>
            </a:pPr>
            <a:r>
              <a:rPr lang="en-GB" sz="2400" dirty="0"/>
              <a:t>	</a:t>
            </a:r>
            <a:r>
              <a:rPr lang="en-GB" sz="2400" dirty="0" err="1"/>
              <a:t>uint</a:t>
            </a:r>
            <a:r>
              <a:rPr lang="en-GB" sz="2400" dirty="0"/>
              <a:t> </a:t>
            </a:r>
            <a:r>
              <a:rPr lang="en-GB" sz="2400" dirty="0" err="1" smtClean="0"/>
              <a:t>EtherRecived</a:t>
            </a:r>
            <a:r>
              <a:rPr lang="en-GB" sz="2400" dirty="0" smtClean="0"/>
              <a:t> = 0; </a:t>
            </a:r>
            <a:r>
              <a:rPr lang="en-GB" sz="2400" dirty="0" smtClean="0">
                <a:solidFill>
                  <a:srgbClr val="00B050"/>
                </a:solidFill>
              </a:rPr>
              <a:t>// count of ether  in the contractor</a:t>
            </a:r>
          </a:p>
          <a:p>
            <a:pPr marL="0" indent="0">
              <a:buNone/>
            </a:pPr>
            <a:r>
              <a:rPr lang="en-GB" sz="2400" dirty="0">
                <a:solidFill>
                  <a:schemeClr val="accent6">
                    <a:lumMod val="75000"/>
                  </a:schemeClr>
                </a:solidFill>
              </a:rPr>
              <a:t>	</a:t>
            </a:r>
            <a:r>
              <a:rPr lang="en-GB" sz="2400" dirty="0" smtClean="0"/>
              <a:t>mapping (address =&gt; unit)  paidAmount; </a:t>
            </a:r>
            <a:r>
              <a:rPr lang="en-GB" sz="2400" dirty="0" smtClean="0">
                <a:solidFill>
                  <a:srgbClr val="00B050"/>
                </a:solidFill>
              </a:rPr>
              <a:t>// </a:t>
            </a:r>
            <a:r>
              <a:rPr lang="en-GB" sz="2400" dirty="0">
                <a:solidFill>
                  <a:srgbClr val="00B050"/>
                </a:solidFill>
              </a:rPr>
              <a:t>dictionary to see if they have been </a:t>
            </a:r>
            <a:r>
              <a:rPr lang="en-GB" sz="2400" dirty="0" smtClean="0">
                <a:solidFill>
                  <a:srgbClr val="00B050"/>
                </a:solidFill>
              </a:rPr>
              <a:t>paid</a:t>
            </a:r>
            <a:endParaRPr lang="en-GB" sz="2400" dirty="0">
              <a:solidFill>
                <a:srgbClr val="00B050"/>
              </a:solidFill>
            </a:endParaRPr>
          </a:p>
          <a:p>
            <a:r>
              <a:rPr lang="en-GB" dirty="0" smtClean="0"/>
              <a:t>To keep a tract of the money the contract receives we need a internal (private function)</a:t>
            </a:r>
          </a:p>
          <a:p>
            <a:pPr marL="457200" lvl="1" indent="0">
              <a:buNone/>
            </a:pPr>
            <a:r>
              <a:rPr lang="en-GB" dirty="0" smtClean="0"/>
              <a:t>function updatingEtherReceived () internal { </a:t>
            </a:r>
            <a:r>
              <a:rPr lang="en-GB" dirty="0"/>
              <a:t>		</a:t>
            </a:r>
          </a:p>
          <a:p>
            <a:pPr marL="457200" lvl="1" indent="0">
              <a:buNone/>
            </a:pPr>
            <a:r>
              <a:rPr lang="en-GB" dirty="0"/>
              <a:t>	</a:t>
            </a:r>
            <a:r>
              <a:rPr lang="en-GB" dirty="0" err="1"/>
              <a:t>EtherRecived</a:t>
            </a:r>
            <a:r>
              <a:rPr lang="en-GB" dirty="0"/>
              <a:t> </a:t>
            </a:r>
            <a:r>
              <a:rPr lang="en-GB" dirty="0" smtClean="0"/>
              <a:t>+= </a:t>
            </a:r>
            <a:r>
              <a:rPr lang="en-GB" dirty="0" err="1" smtClean="0"/>
              <a:t>msg.value</a:t>
            </a:r>
            <a:r>
              <a:rPr lang="en-GB" dirty="0" smtClean="0"/>
              <a:t>; </a:t>
            </a:r>
            <a:r>
              <a:rPr lang="en-GB" dirty="0">
                <a:solidFill>
                  <a:srgbClr val="00B050"/>
                </a:solidFill>
              </a:rPr>
              <a:t>// in the wallet for the contract</a:t>
            </a:r>
          </a:p>
          <a:p>
            <a:pPr marL="457200" lvl="1" indent="0">
              <a:buNone/>
            </a:pPr>
            <a:r>
              <a:rPr lang="en-GB" dirty="0" smtClean="0"/>
              <a:t>}</a:t>
            </a:r>
            <a:endParaRPr lang="en-GB" dirty="0"/>
          </a:p>
          <a:p>
            <a:endParaRPr lang="en-GB" dirty="0" smtClean="0"/>
          </a:p>
          <a:p>
            <a:endParaRPr lang="en-GB" dirty="0"/>
          </a:p>
        </p:txBody>
      </p:sp>
    </p:spTree>
    <p:extLst>
      <p:ext uri="{BB962C8B-B14F-4D97-AF65-F5344CB8AC3E}">
        <p14:creationId xmlns:p14="http://schemas.microsoft.com/office/powerpoint/2010/main" val="4233357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a:t>
            </a:r>
            <a:endParaRPr lang="en-GB" dirty="0"/>
          </a:p>
        </p:txBody>
      </p:sp>
      <p:sp>
        <p:nvSpPr>
          <p:cNvPr id="3" name="Content Placeholder 2"/>
          <p:cNvSpPr>
            <a:spLocks noGrp="1"/>
          </p:cNvSpPr>
          <p:nvPr>
            <p:ph idx="1"/>
          </p:nvPr>
        </p:nvSpPr>
        <p:spPr/>
        <p:txBody>
          <a:bodyPr>
            <a:normAutofit lnSpcReduction="10000"/>
          </a:bodyPr>
          <a:lstStyle/>
          <a:p>
            <a:r>
              <a:rPr lang="en-GB" dirty="0" smtClean="0"/>
              <a:t>We then call the update function every time money comes into the contract</a:t>
            </a:r>
          </a:p>
          <a:p>
            <a:pPr marL="457200" lvl="1" indent="0">
              <a:buNone/>
            </a:pPr>
            <a:r>
              <a:rPr lang="en-GB" dirty="0" smtClean="0"/>
              <a:t>Constructor () public payable</a:t>
            </a:r>
            <a:r>
              <a:rPr lang="en-GB" dirty="0"/>
              <a:t>{  	</a:t>
            </a:r>
            <a:r>
              <a:rPr lang="en-GB" dirty="0" smtClean="0"/>
              <a:t>	</a:t>
            </a:r>
            <a:r>
              <a:rPr lang="en-GB" dirty="0" smtClean="0">
                <a:solidFill>
                  <a:srgbClr val="00B050"/>
                </a:solidFill>
              </a:rPr>
              <a:t>//</a:t>
            </a:r>
            <a:r>
              <a:rPr lang="en-GB" dirty="0">
                <a:solidFill>
                  <a:srgbClr val="00B050"/>
                </a:solidFill>
              </a:rPr>
              <a:t>constructor</a:t>
            </a:r>
          </a:p>
          <a:p>
            <a:pPr marL="457200" lvl="1" indent="0">
              <a:buNone/>
            </a:pPr>
            <a:r>
              <a:rPr lang="en-GB" dirty="0" smtClean="0"/>
              <a:t>	updatingEtherReceived();</a:t>
            </a:r>
          </a:p>
          <a:p>
            <a:pPr marL="457200" lvl="1" indent="0">
              <a:buNone/>
            </a:pPr>
            <a:r>
              <a:rPr lang="en-GB" dirty="0" smtClean="0"/>
              <a:t>}</a:t>
            </a:r>
            <a:endParaRPr lang="en-GB" dirty="0"/>
          </a:p>
          <a:p>
            <a:pPr marL="457200" lvl="1" indent="0">
              <a:buNone/>
            </a:pPr>
            <a:r>
              <a:rPr lang="en-GB" dirty="0" smtClean="0"/>
              <a:t>function </a:t>
            </a:r>
            <a:r>
              <a:rPr lang="en-GB" dirty="0"/>
              <a:t>() external </a:t>
            </a:r>
            <a:r>
              <a:rPr lang="en-GB" dirty="0" smtClean="0"/>
              <a:t>payable{  		</a:t>
            </a:r>
            <a:r>
              <a:rPr lang="en-GB" dirty="0">
                <a:solidFill>
                  <a:schemeClr val="accent6">
                    <a:lumMod val="75000"/>
                  </a:schemeClr>
                </a:solidFill>
              </a:rPr>
              <a:t> </a:t>
            </a:r>
            <a:r>
              <a:rPr lang="en-GB" dirty="0">
                <a:solidFill>
                  <a:srgbClr val="00B050"/>
                </a:solidFill>
              </a:rPr>
              <a:t>// </a:t>
            </a:r>
            <a:r>
              <a:rPr lang="en-GB" dirty="0" err="1">
                <a:solidFill>
                  <a:srgbClr val="00B050"/>
                </a:solidFill>
              </a:rPr>
              <a:t>F</a:t>
            </a:r>
            <a:r>
              <a:rPr lang="en-GB" dirty="0" err="1" smtClean="0">
                <a:solidFill>
                  <a:srgbClr val="00B050"/>
                </a:solidFill>
              </a:rPr>
              <a:t>allback</a:t>
            </a:r>
            <a:r>
              <a:rPr lang="en-GB" dirty="0" smtClean="0">
                <a:solidFill>
                  <a:srgbClr val="00B050"/>
                </a:solidFill>
              </a:rPr>
              <a:t> (default) </a:t>
            </a:r>
            <a:r>
              <a:rPr lang="en-GB" dirty="0">
                <a:solidFill>
                  <a:srgbClr val="00B050"/>
                </a:solidFill>
              </a:rPr>
              <a:t>function. </a:t>
            </a:r>
            <a:r>
              <a:rPr lang="en-GB" dirty="0" smtClean="0">
                <a:solidFill>
                  <a:srgbClr val="00B050"/>
                </a:solidFill>
              </a:rPr>
              <a:t> </a:t>
            </a:r>
          </a:p>
          <a:p>
            <a:pPr marL="457200" lvl="1" indent="0">
              <a:buNone/>
            </a:pPr>
            <a:r>
              <a:rPr lang="en-GB" dirty="0" smtClean="0">
                <a:solidFill>
                  <a:srgbClr val="00B050"/>
                </a:solidFill>
              </a:rPr>
              <a:t>						//Note cannot receive from using send 						//</a:t>
            </a:r>
            <a:r>
              <a:rPr lang="en-GB" dirty="0">
                <a:solidFill>
                  <a:srgbClr val="00B050"/>
                </a:solidFill>
              </a:rPr>
              <a:t>or </a:t>
            </a:r>
            <a:r>
              <a:rPr lang="en-GB" dirty="0" smtClean="0">
                <a:solidFill>
                  <a:srgbClr val="00B050"/>
                </a:solidFill>
              </a:rPr>
              <a:t>transfer, </a:t>
            </a:r>
            <a:r>
              <a:rPr lang="en-GB" dirty="0">
                <a:solidFill>
                  <a:srgbClr val="00B050"/>
                </a:solidFill>
              </a:rPr>
              <a:t>but can from a function </a:t>
            </a:r>
            <a:r>
              <a:rPr lang="en-GB" dirty="0" smtClean="0">
                <a:solidFill>
                  <a:srgbClr val="00B050"/>
                </a:solidFill>
              </a:rPr>
              <a:t>						//call</a:t>
            </a:r>
            <a:r>
              <a:rPr lang="en-GB" dirty="0">
                <a:solidFill>
                  <a:srgbClr val="00B050"/>
                </a:solidFill>
              </a:rPr>
              <a:t>. </a:t>
            </a:r>
          </a:p>
          <a:p>
            <a:pPr marL="457200" lvl="1" indent="0">
              <a:buNone/>
            </a:pPr>
            <a:endParaRPr lang="en-GB" dirty="0" smtClean="0">
              <a:solidFill>
                <a:schemeClr val="accent6">
                  <a:lumMod val="75000"/>
                </a:schemeClr>
              </a:solidFill>
            </a:endParaRPr>
          </a:p>
          <a:p>
            <a:pPr marL="457200" lvl="1" indent="0">
              <a:buNone/>
            </a:pPr>
            <a:r>
              <a:rPr lang="en-GB" dirty="0"/>
              <a:t>	updatingEtherReceived</a:t>
            </a:r>
            <a:r>
              <a:rPr lang="en-GB" dirty="0" smtClean="0"/>
              <a:t>();</a:t>
            </a:r>
            <a:r>
              <a:rPr lang="en-GB" dirty="0"/>
              <a:t>		</a:t>
            </a:r>
          </a:p>
          <a:p>
            <a:pPr marL="457200" lvl="1" indent="0">
              <a:buNone/>
            </a:pPr>
            <a:r>
              <a:rPr lang="en-GB" dirty="0" smtClean="0"/>
              <a:t>}</a:t>
            </a:r>
            <a:endParaRPr lang="en-GB" dirty="0"/>
          </a:p>
          <a:p>
            <a:pPr marL="0" indent="0">
              <a:buNone/>
            </a:pPr>
            <a:endParaRPr lang="en-GB" dirty="0"/>
          </a:p>
        </p:txBody>
      </p:sp>
    </p:spTree>
    <p:extLst>
      <p:ext uri="{BB962C8B-B14F-4D97-AF65-F5344CB8AC3E}">
        <p14:creationId xmlns:p14="http://schemas.microsoft.com/office/powerpoint/2010/main" val="81125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Contracts</a:t>
            </a:r>
            <a:endParaRPr lang="en-GB" dirty="0"/>
          </a:p>
        </p:txBody>
      </p:sp>
      <p:sp>
        <p:nvSpPr>
          <p:cNvPr id="3" name="Content Placeholder 2"/>
          <p:cNvSpPr>
            <a:spLocks noGrp="1"/>
          </p:cNvSpPr>
          <p:nvPr>
            <p:ph idx="1"/>
          </p:nvPr>
        </p:nvSpPr>
        <p:spPr/>
        <p:txBody>
          <a:bodyPr/>
          <a:lstStyle/>
          <a:p>
            <a:r>
              <a:rPr lang="en-GB" dirty="0" smtClean="0"/>
              <a:t>The economies of the world are underpinned by a complex set of contractual agreements that are created and enforced by centralized organizations </a:t>
            </a:r>
          </a:p>
          <a:p>
            <a:pPr lvl="1"/>
            <a:r>
              <a:rPr lang="en-GB" dirty="0" smtClean="0"/>
              <a:t>like insurance companies, banks and courts. </a:t>
            </a:r>
          </a:p>
          <a:p>
            <a:r>
              <a:rPr lang="en-GB" dirty="0" smtClean="0"/>
              <a:t>Society and trade dependent upon centralized third-party organizations to maintain and enforce these contractual agreements.</a:t>
            </a:r>
          </a:p>
          <a:p>
            <a:pPr lvl="1"/>
            <a:r>
              <a:rPr lang="en-GB" dirty="0"/>
              <a:t>The involvement of third-party might lead to security issues or fraudulent activities along with an increased transactional fee.</a:t>
            </a:r>
          </a:p>
        </p:txBody>
      </p:sp>
    </p:spTree>
    <p:extLst>
      <p:ext uri="{BB962C8B-B14F-4D97-AF65-F5344CB8AC3E}">
        <p14:creationId xmlns:p14="http://schemas.microsoft.com/office/powerpoint/2010/main" val="3089423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a:t>
            </a:r>
            <a:endParaRPr lang="en-GB" dirty="0"/>
          </a:p>
        </p:txBody>
      </p:sp>
      <p:sp>
        <p:nvSpPr>
          <p:cNvPr id="3" name="Content Placeholder 2"/>
          <p:cNvSpPr>
            <a:spLocks noGrp="1"/>
          </p:cNvSpPr>
          <p:nvPr>
            <p:ph idx="1"/>
          </p:nvPr>
        </p:nvSpPr>
        <p:spPr>
          <a:xfrm>
            <a:off x="838200" y="1498060"/>
            <a:ext cx="10515600" cy="4678903"/>
          </a:xfrm>
        </p:spPr>
        <p:txBody>
          <a:bodyPr>
            <a:normAutofit fontScale="92500" lnSpcReduction="10000"/>
          </a:bodyPr>
          <a:lstStyle/>
          <a:p>
            <a:r>
              <a:rPr lang="en-GB" dirty="0" smtClean="0"/>
              <a:t>We need to make sure the people are who they say they are.</a:t>
            </a:r>
          </a:p>
          <a:p>
            <a:endParaRPr lang="en-GB" dirty="0" smtClean="0"/>
          </a:p>
          <a:p>
            <a:pPr marL="457200" lvl="1" indent="0">
              <a:buNone/>
            </a:pPr>
            <a:r>
              <a:rPr lang="en-GB" dirty="0" smtClean="0"/>
              <a:t> modifier canTakeOut() { </a:t>
            </a:r>
            <a:r>
              <a:rPr lang="en-GB" dirty="0"/>
              <a:t>		</a:t>
            </a:r>
            <a:r>
              <a:rPr lang="en-GB" dirty="0">
                <a:solidFill>
                  <a:schemeClr val="accent6">
                    <a:lumMod val="75000"/>
                  </a:schemeClr>
                </a:solidFill>
              </a:rPr>
              <a:t>// check to see if they are an employee</a:t>
            </a:r>
          </a:p>
          <a:p>
            <a:pPr marL="457200" lvl="1" indent="0">
              <a:buNone/>
            </a:pPr>
            <a:r>
              <a:rPr lang="en-GB" dirty="0"/>
              <a:t>	</a:t>
            </a:r>
            <a:r>
              <a:rPr lang="en-GB" dirty="0" smtClean="0"/>
              <a:t>bool  employed = false ;</a:t>
            </a:r>
          </a:p>
          <a:p>
            <a:pPr marL="457200" lvl="1" indent="0">
              <a:buNone/>
            </a:pPr>
            <a:r>
              <a:rPr lang="en-GB" dirty="0" smtClean="0"/>
              <a:t>	</a:t>
            </a:r>
            <a:r>
              <a:rPr lang="en-GB" dirty="0"/>
              <a:t>for (</a:t>
            </a:r>
            <a:r>
              <a:rPr lang="en-GB" dirty="0" err="1"/>
              <a:t>uint</a:t>
            </a:r>
            <a:r>
              <a:rPr lang="en-GB" dirty="0"/>
              <a:t> </a:t>
            </a:r>
            <a:r>
              <a:rPr lang="en-GB" dirty="0" smtClean="0"/>
              <a:t>i=0; i&lt; </a:t>
            </a:r>
            <a:r>
              <a:rPr lang="en-GB" dirty="0" err="1" smtClean="0"/>
              <a:t>employees.length</a:t>
            </a:r>
            <a:r>
              <a:rPr lang="en-GB" dirty="0" smtClean="0"/>
              <a:t>; i++){</a:t>
            </a:r>
          </a:p>
          <a:p>
            <a:pPr marL="457200" lvl="1" indent="0">
              <a:buNone/>
            </a:pPr>
            <a:r>
              <a:rPr lang="en-GB" dirty="0" smtClean="0"/>
              <a:t>		if (employees[i] == </a:t>
            </a:r>
            <a:r>
              <a:rPr lang="en-GB" dirty="0" err="1" smtClean="0"/>
              <a:t>msg.sender</a:t>
            </a:r>
            <a:r>
              <a:rPr lang="en-GB" dirty="0" smtClean="0"/>
              <a:t>){</a:t>
            </a:r>
          </a:p>
          <a:p>
            <a:pPr marL="457200" lvl="1" indent="0">
              <a:buNone/>
            </a:pPr>
            <a:r>
              <a:rPr lang="en-GB" dirty="0"/>
              <a:t>	</a:t>
            </a:r>
            <a:r>
              <a:rPr lang="en-GB" dirty="0" smtClean="0"/>
              <a:t>		employed=true;</a:t>
            </a:r>
          </a:p>
          <a:p>
            <a:pPr marL="457200" lvl="1" indent="0">
              <a:buNone/>
            </a:pPr>
            <a:r>
              <a:rPr lang="en-GB" dirty="0"/>
              <a:t>	</a:t>
            </a:r>
            <a:r>
              <a:rPr lang="en-GB" dirty="0" smtClean="0"/>
              <a:t>	}</a:t>
            </a:r>
          </a:p>
          <a:p>
            <a:pPr marL="457200" lvl="1" indent="0">
              <a:buNone/>
            </a:pPr>
            <a:r>
              <a:rPr lang="en-GB" dirty="0"/>
              <a:t>	</a:t>
            </a:r>
            <a:r>
              <a:rPr lang="en-GB" dirty="0" smtClean="0"/>
              <a:t>} </a:t>
            </a:r>
          </a:p>
          <a:p>
            <a:pPr marL="457200" lvl="1" indent="0">
              <a:buNone/>
            </a:pPr>
            <a:r>
              <a:rPr lang="en-GB" dirty="0" smtClean="0"/>
              <a:t>	require (employed); </a:t>
            </a:r>
            <a:r>
              <a:rPr lang="en-GB" dirty="0" smtClean="0">
                <a:solidFill>
                  <a:schemeClr val="accent6">
                    <a:lumMod val="75000"/>
                  </a:schemeClr>
                </a:solidFill>
              </a:rPr>
              <a:t>//modifier syntax</a:t>
            </a:r>
          </a:p>
          <a:p>
            <a:pPr marL="457200" lvl="1" indent="0">
              <a:buNone/>
            </a:pPr>
            <a:r>
              <a:rPr lang="en-GB" dirty="0"/>
              <a:t>	</a:t>
            </a:r>
            <a:r>
              <a:rPr lang="en-GB" dirty="0" smtClean="0"/>
              <a:t>_;</a:t>
            </a:r>
            <a:r>
              <a:rPr lang="en-GB" dirty="0"/>
              <a:t>			</a:t>
            </a:r>
            <a:r>
              <a:rPr lang="en-GB" dirty="0">
                <a:solidFill>
                  <a:schemeClr val="accent6">
                    <a:lumMod val="75000"/>
                  </a:schemeClr>
                </a:solidFill>
              </a:rPr>
              <a:t>//modifier syntax</a:t>
            </a:r>
          </a:p>
          <a:p>
            <a:pPr marL="457200" lvl="1" indent="0">
              <a:buNone/>
            </a:pPr>
            <a:endParaRPr lang="en-GB" dirty="0"/>
          </a:p>
          <a:p>
            <a:pPr marL="457200" lvl="1" indent="0">
              <a:buNone/>
            </a:pPr>
            <a:r>
              <a:rPr lang="en-GB" dirty="0" smtClean="0"/>
              <a:t>}</a:t>
            </a:r>
            <a:endParaRPr lang="en-GB" dirty="0"/>
          </a:p>
          <a:p>
            <a:pPr marL="0" indent="0">
              <a:buNone/>
            </a:pPr>
            <a:endParaRPr lang="en-GB" dirty="0"/>
          </a:p>
        </p:txBody>
      </p:sp>
    </p:spTree>
    <p:extLst>
      <p:ext uri="{BB962C8B-B14F-4D97-AF65-F5344CB8AC3E}">
        <p14:creationId xmlns:p14="http://schemas.microsoft.com/office/powerpoint/2010/main" val="297089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a:t>
            </a:r>
            <a:endParaRPr lang="en-GB" dirty="0"/>
          </a:p>
        </p:txBody>
      </p:sp>
      <p:sp>
        <p:nvSpPr>
          <p:cNvPr id="3" name="Content Placeholder 2"/>
          <p:cNvSpPr>
            <a:spLocks noGrp="1"/>
          </p:cNvSpPr>
          <p:nvPr>
            <p:ph idx="1"/>
          </p:nvPr>
        </p:nvSpPr>
        <p:spPr>
          <a:xfrm>
            <a:off x="428017" y="1825625"/>
            <a:ext cx="11361906" cy="4351338"/>
          </a:xfrm>
        </p:spPr>
        <p:txBody>
          <a:bodyPr>
            <a:normAutofit fontScale="77500" lnSpcReduction="20000"/>
          </a:bodyPr>
          <a:lstStyle/>
          <a:p>
            <a:pPr marL="0" indent="0">
              <a:buNone/>
            </a:pPr>
            <a:r>
              <a:rPr lang="en-GB" dirty="0" smtClean="0"/>
              <a:t>function </a:t>
            </a:r>
            <a:r>
              <a:rPr lang="en-GB" dirty="0"/>
              <a:t>salary () </a:t>
            </a:r>
            <a:r>
              <a:rPr lang="en-GB" dirty="0" smtClean="0"/>
              <a:t>canTakeOut() {        		</a:t>
            </a:r>
            <a:r>
              <a:rPr lang="en-GB" dirty="0" smtClean="0">
                <a:solidFill>
                  <a:schemeClr val="accent6">
                    <a:lumMod val="75000"/>
                  </a:schemeClr>
                </a:solidFill>
              </a:rPr>
              <a:t>// we have now added the modifier 					            			//to ensure that they are an employee </a:t>
            </a:r>
          </a:p>
          <a:p>
            <a:pPr marL="0" indent="0">
              <a:buNone/>
            </a:pPr>
            <a:r>
              <a:rPr lang="en-GB" dirty="0" smtClean="0">
                <a:solidFill>
                  <a:schemeClr val="accent6">
                    <a:lumMod val="75000"/>
                  </a:schemeClr>
                </a:solidFill>
              </a:rPr>
              <a:t>	</a:t>
            </a:r>
            <a:r>
              <a:rPr lang="en-GB" dirty="0" err="1"/>
              <a:t>uint</a:t>
            </a:r>
            <a:r>
              <a:rPr lang="en-GB" dirty="0"/>
              <a:t> </a:t>
            </a:r>
            <a:r>
              <a:rPr lang="en-GB" dirty="0" smtClean="0"/>
              <a:t>payGiven </a:t>
            </a:r>
            <a:r>
              <a:rPr lang="en-GB" dirty="0"/>
              <a:t>= </a:t>
            </a:r>
            <a:r>
              <a:rPr lang="en-GB" dirty="0" err="1" smtClean="0"/>
              <a:t>EtherRecived</a:t>
            </a:r>
            <a:r>
              <a:rPr lang="en-GB" dirty="0" smtClean="0"/>
              <a:t>/</a:t>
            </a:r>
            <a:r>
              <a:rPr lang="en-GB" dirty="0" err="1" smtClean="0"/>
              <a:t>employees.length</a:t>
            </a:r>
            <a:r>
              <a:rPr lang="en-GB" dirty="0" smtClean="0"/>
              <a:t>;</a:t>
            </a:r>
          </a:p>
          <a:p>
            <a:pPr marL="0" indent="0">
              <a:buNone/>
            </a:pPr>
            <a:r>
              <a:rPr lang="en-GB" dirty="0" smtClean="0">
                <a:solidFill>
                  <a:schemeClr val="accent6">
                    <a:lumMod val="75000"/>
                  </a:schemeClr>
                </a:solidFill>
              </a:rPr>
              <a:t>						// the amount of money per employee</a:t>
            </a:r>
          </a:p>
          <a:p>
            <a:pPr marL="0" indent="0">
              <a:buNone/>
            </a:pPr>
            <a:r>
              <a:rPr lang="en-GB" dirty="0"/>
              <a:t>	</a:t>
            </a:r>
            <a:r>
              <a:rPr lang="en-GB" dirty="0" err="1"/>
              <a:t>uint</a:t>
            </a:r>
            <a:r>
              <a:rPr lang="en-GB" dirty="0"/>
              <a:t> </a:t>
            </a:r>
            <a:r>
              <a:rPr lang="en-GB" dirty="0" smtClean="0"/>
              <a:t>payTaken</a:t>
            </a:r>
            <a:r>
              <a:rPr lang="en-GB" dirty="0"/>
              <a:t> = </a:t>
            </a:r>
            <a:r>
              <a:rPr lang="en-GB" dirty="0" smtClean="0"/>
              <a:t>paidAmount [</a:t>
            </a:r>
            <a:r>
              <a:rPr lang="en-GB" dirty="0" err="1" smtClean="0"/>
              <a:t>msg.sender</a:t>
            </a:r>
            <a:r>
              <a:rPr lang="en-GB" dirty="0" smtClean="0"/>
              <a:t>];  </a:t>
            </a:r>
          </a:p>
          <a:p>
            <a:pPr marL="0" indent="0">
              <a:buNone/>
            </a:pPr>
            <a:r>
              <a:rPr lang="en-GB" dirty="0" smtClean="0">
                <a:solidFill>
                  <a:schemeClr val="accent6">
                    <a:lumMod val="75000"/>
                  </a:schemeClr>
                </a:solidFill>
              </a:rPr>
              <a:t>					// </a:t>
            </a:r>
            <a:r>
              <a:rPr lang="en-GB" dirty="0">
                <a:solidFill>
                  <a:schemeClr val="accent6">
                    <a:lumMod val="75000"/>
                  </a:schemeClr>
                </a:solidFill>
              </a:rPr>
              <a:t>the </a:t>
            </a:r>
            <a:r>
              <a:rPr lang="en-GB" dirty="0" smtClean="0">
                <a:solidFill>
                  <a:schemeClr val="accent6">
                    <a:lumMod val="75000"/>
                  </a:schemeClr>
                </a:solidFill>
              </a:rPr>
              <a:t>pay (0 or Amount) already given to an employee</a:t>
            </a:r>
          </a:p>
          <a:p>
            <a:pPr marL="0" indent="0">
              <a:buNone/>
            </a:pPr>
            <a:r>
              <a:rPr lang="en-GB" dirty="0" smtClean="0">
                <a:solidFill>
                  <a:schemeClr val="accent6">
                    <a:lumMod val="75000"/>
                  </a:schemeClr>
                </a:solidFill>
              </a:rPr>
              <a:t>					</a:t>
            </a:r>
            <a:endParaRPr lang="en-GB" dirty="0">
              <a:solidFill>
                <a:schemeClr val="accent6">
                  <a:lumMod val="75000"/>
                </a:schemeClr>
              </a:solidFill>
            </a:endParaRPr>
          </a:p>
          <a:p>
            <a:pPr marL="0" indent="0">
              <a:buNone/>
            </a:pPr>
            <a:r>
              <a:rPr lang="en-GB" dirty="0"/>
              <a:t>	</a:t>
            </a:r>
            <a:r>
              <a:rPr lang="en-GB" dirty="0" err="1"/>
              <a:t>uint</a:t>
            </a:r>
            <a:r>
              <a:rPr lang="en-GB" dirty="0"/>
              <a:t> </a:t>
            </a:r>
            <a:r>
              <a:rPr lang="en-GB" dirty="0" smtClean="0"/>
              <a:t>pay </a:t>
            </a:r>
            <a:r>
              <a:rPr lang="en-GB" dirty="0"/>
              <a:t>= payGiven </a:t>
            </a:r>
            <a:r>
              <a:rPr lang="en-GB" dirty="0" smtClean="0"/>
              <a:t>–</a:t>
            </a:r>
            <a:r>
              <a:rPr lang="en-GB" dirty="0" err="1" smtClean="0"/>
              <a:t>payTaken</a:t>
            </a:r>
            <a:r>
              <a:rPr lang="en-GB" dirty="0" smtClean="0"/>
              <a:t>;</a:t>
            </a:r>
          </a:p>
          <a:p>
            <a:pPr marL="0" indent="0">
              <a:buNone/>
            </a:pPr>
            <a:r>
              <a:rPr lang="en-GB" dirty="0"/>
              <a:t>	</a:t>
            </a:r>
            <a:r>
              <a:rPr lang="en-GB" dirty="0" smtClean="0"/>
              <a:t>					 </a:t>
            </a:r>
            <a:r>
              <a:rPr lang="en-GB" dirty="0" smtClean="0">
                <a:solidFill>
                  <a:schemeClr val="accent6">
                    <a:lumMod val="75000"/>
                  </a:schemeClr>
                </a:solidFill>
              </a:rPr>
              <a:t>// the amount paid this time</a:t>
            </a:r>
          </a:p>
          <a:p>
            <a:pPr marL="0" indent="0">
              <a:buNone/>
            </a:pPr>
            <a:r>
              <a:rPr lang="en-GB" dirty="0">
                <a:solidFill>
                  <a:schemeClr val="accent6">
                    <a:lumMod val="75000"/>
                  </a:schemeClr>
                </a:solidFill>
              </a:rPr>
              <a:t>	</a:t>
            </a:r>
            <a:r>
              <a:rPr lang="en-GB" dirty="0" smtClean="0"/>
              <a:t>paidAmount[</a:t>
            </a:r>
            <a:r>
              <a:rPr lang="en-GB" dirty="0" err="1" smtClean="0"/>
              <a:t>msg.sender</a:t>
            </a:r>
            <a:r>
              <a:rPr lang="en-GB" dirty="0"/>
              <a:t>] =</a:t>
            </a:r>
            <a:r>
              <a:rPr lang="en-GB" dirty="0" smtClean="0"/>
              <a:t>payTaken + pay ; </a:t>
            </a:r>
          </a:p>
          <a:p>
            <a:pPr marL="0" indent="0">
              <a:buNone/>
            </a:pPr>
            <a:r>
              <a:rPr lang="en-GB" dirty="0" smtClean="0">
                <a:solidFill>
                  <a:schemeClr val="accent6">
                    <a:lumMod val="75000"/>
                  </a:schemeClr>
                </a:solidFill>
              </a:rPr>
              <a:t>						// the total amount they have been paid, 							//update for next time</a:t>
            </a:r>
            <a:endParaRPr lang="en-GB" dirty="0">
              <a:solidFill>
                <a:schemeClr val="accent6">
                  <a:lumMod val="75000"/>
                </a:schemeClr>
              </a:solidFill>
            </a:endParaRPr>
          </a:p>
          <a:p>
            <a:endParaRPr lang="en-GB" dirty="0"/>
          </a:p>
        </p:txBody>
      </p:sp>
    </p:spTree>
    <p:extLst>
      <p:ext uri="{BB962C8B-B14F-4D97-AF65-F5344CB8AC3E}">
        <p14:creationId xmlns:p14="http://schemas.microsoft.com/office/powerpoint/2010/main" val="1172877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a:t>
            </a:r>
            <a:r>
              <a:rPr lang="en-GB" dirty="0"/>
              <a:t>contract-continued</a:t>
            </a:r>
          </a:p>
        </p:txBody>
      </p:sp>
      <p:sp>
        <p:nvSpPr>
          <p:cNvPr id="3" name="Content Placeholder 2"/>
          <p:cNvSpPr>
            <a:spLocks noGrp="1"/>
          </p:cNvSpPr>
          <p:nvPr>
            <p:ph idx="1"/>
          </p:nvPr>
        </p:nvSpPr>
        <p:spPr>
          <a:xfrm>
            <a:off x="838200" y="1366345"/>
            <a:ext cx="10515600" cy="5244662"/>
          </a:xfrm>
        </p:spPr>
        <p:txBody>
          <a:bodyPr>
            <a:normAutofit fontScale="92500" lnSpcReduction="10000"/>
          </a:bodyPr>
          <a:lstStyle/>
          <a:p>
            <a:pPr marL="0" indent="0">
              <a:buNone/>
            </a:pPr>
            <a:r>
              <a:rPr lang="en-GB" dirty="0" smtClean="0"/>
              <a:t>function salary() canTakeOut() {</a:t>
            </a:r>
            <a:r>
              <a:rPr lang="en-GB" dirty="0" smtClean="0">
                <a:solidFill>
                  <a:schemeClr val="accent6">
                    <a:lumMod val="75000"/>
                  </a:schemeClr>
                </a:solidFill>
              </a:rPr>
              <a:t>	</a:t>
            </a:r>
          </a:p>
          <a:p>
            <a:pPr marL="0" indent="0">
              <a:buNone/>
            </a:pPr>
            <a:r>
              <a:rPr lang="en-GB" dirty="0">
                <a:solidFill>
                  <a:schemeClr val="accent6">
                    <a:lumMod val="75000"/>
                  </a:schemeClr>
                </a:solidFill>
              </a:rPr>
              <a:t>	</a:t>
            </a:r>
            <a:r>
              <a:rPr lang="en-GB" dirty="0" err="1"/>
              <a:t>uint</a:t>
            </a:r>
            <a:r>
              <a:rPr lang="en-GB" dirty="0"/>
              <a:t> </a:t>
            </a:r>
            <a:r>
              <a:rPr lang="en-GB" dirty="0" smtClean="0"/>
              <a:t>payGiven </a:t>
            </a:r>
            <a:r>
              <a:rPr lang="en-GB" dirty="0"/>
              <a:t>= </a:t>
            </a:r>
            <a:r>
              <a:rPr lang="en-GB" dirty="0" err="1" smtClean="0"/>
              <a:t>updatingEtherReceived</a:t>
            </a:r>
            <a:r>
              <a:rPr lang="en-GB" dirty="0" smtClean="0"/>
              <a:t>/</a:t>
            </a:r>
            <a:r>
              <a:rPr lang="en-GB" dirty="0" err="1" smtClean="0"/>
              <a:t>employees.length</a:t>
            </a:r>
            <a:r>
              <a:rPr lang="en-GB" dirty="0" smtClean="0"/>
              <a:t>;</a:t>
            </a:r>
          </a:p>
          <a:p>
            <a:pPr marL="0" indent="0">
              <a:buNone/>
            </a:pPr>
            <a:r>
              <a:rPr lang="en-GB" dirty="0"/>
              <a:t>	</a:t>
            </a:r>
            <a:r>
              <a:rPr lang="en-GB" dirty="0" err="1"/>
              <a:t>uint</a:t>
            </a:r>
            <a:r>
              <a:rPr lang="en-GB" dirty="0"/>
              <a:t> </a:t>
            </a:r>
            <a:r>
              <a:rPr lang="en-GB" dirty="0" smtClean="0"/>
              <a:t>payTaken</a:t>
            </a:r>
            <a:r>
              <a:rPr lang="en-GB" dirty="0"/>
              <a:t> = </a:t>
            </a:r>
            <a:r>
              <a:rPr lang="en-GB" dirty="0" smtClean="0"/>
              <a:t>paidAmount [</a:t>
            </a:r>
            <a:r>
              <a:rPr lang="en-GB" dirty="0" err="1" smtClean="0"/>
              <a:t>msg.sender</a:t>
            </a:r>
            <a:r>
              <a:rPr lang="en-GB" dirty="0" smtClean="0"/>
              <a:t>]; </a:t>
            </a:r>
          </a:p>
          <a:p>
            <a:pPr marL="0" indent="0">
              <a:buNone/>
            </a:pPr>
            <a:r>
              <a:rPr lang="en-GB" dirty="0"/>
              <a:t>	</a:t>
            </a:r>
            <a:r>
              <a:rPr lang="en-GB" dirty="0" err="1"/>
              <a:t>uint</a:t>
            </a:r>
            <a:r>
              <a:rPr lang="en-GB" dirty="0"/>
              <a:t> </a:t>
            </a:r>
            <a:r>
              <a:rPr lang="en-GB" dirty="0" smtClean="0"/>
              <a:t>pay </a:t>
            </a:r>
            <a:r>
              <a:rPr lang="en-GB" dirty="0"/>
              <a:t>= </a:t>
            </a:r>
            <a:r>
              <a:rPr lang="en-GB" dirty="0" smtClean="0"/>
              <a:t>payGiven–payTaken; </a:t>
            </a:r>
          </a:p>
          <a:p>
            <a:pPr marL="0" indent="0">
              <a:buNone/>
            </a:pPr>
            <a:r>
              <a:rPr lang="en-GB" dirty="0">
                <a:solidFill>
                  <a:schemeClr val="accent6">
                    <a:lumMod val="75000"/>
                  </a:schemeClr>
                </a:solidFill>
              </a:rPr>
              <a:t>	</a:t>
            </a:r>
            <a:endParaRPr lang="en-GB" dirty="0" smtClean="0">
              <a:solidFill>
                <a:schemeClr val="accent6">
                  <a:lumMod val="75000"/>
                </a:schemeClr>
              </a:solidFill>
            </a:endParaRPr>
          </a:p>
          <a:p>
            <a:pPr marL="0" indent="0">
              <a:buNone/>
            </a:pPr>
            <a:r>
              <a:rPr lang="en-GB" dirty="0">
                <a:solidFill>
                  <a:schemeClr val="accent6">
                    <a:lumMod val="75000"/>
                  </a:schemeClr>
                </a:solidFill>
              </a:rPr>
              <a:t>	</a:t>
            </a:r>
            <a:r>
              <a:rPr lang="en-GB" sz="3000" dirty="0"/>
              <a:t>if (pay &gt;0){       </a:t>
            </a:r>
            <a:r>
              <a:rPr lang="en-GB" sz="3000" dirty="0" smtClean="0">
                <a:solidFill>
                  <a:schemeClr val="accent6">
                    <a:lumMod val="75000"/>
                  </a:schemeClr>
                </a:solidFill>
              </a:rPr>
              <a:t>// </a:t>
            </a:r>
            <a:r>
              <a:rPr lang="en-GB" sz="3000" dirty="0">
                <a:solidFill>
                  <a:schemeClr val="accent6">
                    <a:lumMod val="75000"/>
                  </a:schemeClr>
                </a:solidFill>
              </a:rPr>
              <a:t>only if there is something to pay send it to them</a:t>
            </a:r>
          </a:p>
          <a:p>
            <a:pPr marL="0" indent="0">
              <a:buNone/>
            </a:pPr>
            <a:r>
              <a:rPr lang="en-GB" sz="3000" dirty="0"/>
              <a:t>		</a:t>
            </a:r>
            <a:r>
              <a:rPr lang="en-GB" sz="3000" dirty="0" err="1"/>
              <a:t>msg.sender.transfer</a:t>
            </a:r>
            <a:r>
              <a:rPr lang="en-GB" sz="3000" dirty="0"/>
              <a:t>(amount);</a:t>
            </a:r>
          </a:p>
          <a:p>
            <a:pPr marL="0" indent="0">
              <a:buNone/>
            </a:pPr>
            <a:r>
              <a:rPr lang="en-GB" sz="3000" dirty="0"/>
              <a:t>	}</a:t>
            </a:r>
          </a:p>
          <a:p>
            <a:pPr marL="0" indent="0">
              <a:buNone/>
            </a:pPr>
            <a:endParaRPr lang="en-GB" dirty="0" smtClean="0"/>
          </a:p>
          <a:p>
            <a:pPr marL="0" indent="0">
              <a:buNone/>
            </a:pPr>
            <a:r>
              <a:rPr lang="en-GB" dirty="0" smtClean="0"/>
              <a:t>	</a:t>
            </a:r>
            <a:r>
              <a:rPr lang="en-GB" dirty="0" err="1" smtClean="0"/>
              <a:t>paidAmount</a:t>
            </a:r>
            <a:r>
              <a:rPr lang="en-GB" dirty="0" smtClean="0"/>
              <a:t>[</a:t>
            </a:r>
            <a:r>
              <a:rPr lang="en-GB" dirty="0" err="1" smtClean="0"/>
              <a:t>msg.sender</a:t>
            </a:r>
            <a:r>
              <a:rPr lang="en-GB" dirty="0"/>
              <a:t>] =</a:t>
            </a:r>
            <a:r>
              <a:rPr lang="en-GB" dirty="0" smtClean="0"/>
              <a:t>payTaken + pay ; </a:t>
            </a:r>
            <a:r>
              <a:rPr lang="en-GB" dirty="0" smtClean="0">
                <a:solidFill>
                  <a:schemeClr val="accent6">
                    <a:lumMod val="75000"/>
                  </a:schemeClr>
                </a:solidFill>
              </a:rPr>
              <a:t>								     </a:t>
            </a:r>
            <a:r>
              <a:rPr lang="en-GB" dirty="0" smtClean="0"/>
              <a:t>	</a:t>
            </a:r>
          </a:p>
          <a:p>
            <a:pPr marL="0" indent="0">
              <a:buNone/>
            </a:pPr>
            <a:r>
              <a:rPr lang="en-GB" dirty="0" smtClean="0"/>
              <a:t>}</a:t>
            </a:r>
          </a:p>
          <a:p>
            <a:endParaRPr lang="en-GB" dirty="0"/>
          </a:p>
        </p:txBody>
      </p:sp>
    </p:spTree>
    <p:extLst>
      <p:ext uri="{BB962C8B-B14F-4D97-AF65-F5344CB8AC3E}">
        <p14:creationId xmlns:p14="http://schemas.microsoft.com/office/powerpoint/2010/main" val="226997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Deployment</a:t>
            </a:r>
            <a:endParaRPr lang="en-GB" dirty="0"/>
          </a:p>
        </p:txBody>
      </p:sp>
      <p:sp>
        <p:nvSpPr>
          <p:cNvPr id="3" name="Content Placeholder 2"/>
          <p:cNvSpPr>
            <a:spLocks noGrp="1"/>
          </p:cNvSpPr>
          <p:nvPr>
            <p:ph idx="1"/>
          </p:nvPr>
        </p:nvSpPr>
        <p:spPr/>
        <p:txBody>
          <a:bodyPr/>
          <a:lstStyle/>
          <a:p>
            <a:r>
              <a:rPr lang="en-GB" dirty="0" smtClean="0"/>
              <a:t>We would then use (cut and past the code into ) Mist to deploy the contract.</a:t>
            </a:r>
          </a:p>
          <a:p>
            <a:pPr lvl="1"/>
            <a:r>
              <a:rPr lang="en-GB" dirty="0" smtClean="0"/>
              <a:t>It has it own address.</a:t>
            </a:r>
          </a:p>
          <a:p>
            <a:pPr lvl="1"/>
            <a:r>
              <a:rPr lang="en-GB" dirty="0" smtClean="0"/>
              <a:t>The employee calls the function </a:t>
            </a:r>
            <a:r>
              <a:rPr lang="en-GB" i="1" dirty="0"/>
              <a:t>salary</a:t>
            </a:r>
            <a:r>
              <a:rPr lang="en-GB" dirty="0" smtClean="0"/>
              <a:t>  and they will be paid. </a:t>
            </a:r>
          </a:p>
          <a:p>
            <a:pPr lvl="1"/>
            <a:r>
              <a:rPr lang="en-GB" smtClean="0"/>
              <a:t>Not instance</a:t>
            </a:r>
            <a:endParaRPr lang="en-GB" dirty="0"/>
          </a:p>
        </p:txBody>
      </p:sp>
    </p:spTree>
    <p:extLst>
      <p:ext uri="{BB962C8B-B14F-4D97-AF65-F5344CB8AC3E}">
        <p14:creationId xmlns:p14="http://schemas.microsoft.com/office/powerpoint/2010/main" val="2742464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Design issues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62314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8589"/>
            <a:ext cx="10515600" cy="1325563"/>
          </a:xfrm>
        </p:spPr>
        <p:txBody>
          <a:bodyPr/>
          <a:lstStyle/>
          <a:p>
            <a:r>
              <a:rPr lang="en-GB" dirty="0" smtClean="0"/>
              <a:t>Smart contracts - Minimal design</a:t>
            </a:r>
            <a:endParaRPr lang="en-GB" dirty="0"/>
          </a:p>
        </p:txBody>
      </p:sp>
      <p:sp>
        <p:nvSpPr>
          <p:cNvPr id="3" name="Content Placeholder 2"/>
          <p:cNvSpPr>
            <a:spLocks noGrp="1"/>
          </p:cNvSpPr>
          <p:nvPr>
            <p:ph idx="1"/>
          </p:nvPr>
        </p:nvSpPr>
        <p:spPr>
          <a:xfrm>
            <a:off x="838200" y="2081719"/>
            <a:ext cx="10515600" cy="4095244"/>
          </a:xfrm>
        </p:spPr>
        <p:txBody>
          <a:bodyPr/>
          <a:lstStyle/>
          <a:p>
            <a:r>
              <a:rPr lang="en-GB" dirty="0" smtClean="0"/>
              <a:t>Rob Hitchens</a:t>
            </a:r>
          </a:p>
          <a:p>
            <a:pPr marL="0" indent="0">
              <a:buNone/>
            </a:pPr>
            <a:r>
              <a:rPr lang="en-GB" i="1" dirty="0"/>
              <a:t>“If a concern can possibly be addressed outside of a smart contract, then that’s what we should do</a:t>
            </a:r>
            <a:r>
              <a:rPr lang="en-GB" i="1" dirty="0" smtClean="0"/>
              <a:t>.”</a:t>
            </a:r>
          </a:p>
          <a:p>
            <a:pPr marL="0" indent="0">
              <a:buNone/>
            </a:pPr>
            <a:r>
              <a:rPr lang="en-GB" dirty="0"/>
              <a:t> </a:t>
            </a:r>
            <a:r>
              <a:rPr lang="en-GB" dirty="0" smtClean="0"/>
              <a:t>A well-crafted</a:t>
            </a:r>
            <a:r>
              <a:rPr lang="en-GB" dirty="0"/>
              <a:t>, minimalist contract only addresses concerns that cannot be addressed any other way.</a:t>
            </a:r>
          </a:p>
        </p:txBody>
      </p:sp>
    </p:spTree>
    <p:extLst>
      <p:ext uri="{BB962C8B-B14F-4D97-AF65-F5344CB8AC3E}">
        <p14:creationId xmlns:p14="http://schemas.microsoft.com/office/powerpoint/2010/main" val="2525221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lstStyle/>
          <a:p>
            <a:r>
              <a:rPr lang="en-GB" dirty="0" err="1" smtClean="0"/>
              <a:t>Blockchains</a:t>
            </a:r>
            <a:r>
              <a:rPr lang="en-GB" dirty="0" smtClean="0"/>
              <a:t> and smart contracts are an extraordinary solution. </a:t>
            </a:r>
          </a:p>
          <a:p>
            <a:pPr lvl="1"/>
            <a:r>
              <a:rPr lang="en-GB" dirty="0" smtClean="0"/>
              <a:t>best to reserve it for extraordinary problems. </a:t>
            </a:r>
          </a:p>
          <a:p>
            <a:pPr lvl="1"/>
            <a:r>
              <a:rPr lang="en-GB" dirty="0" smtClean="0"/>
              <a:t>Use it to create trust and resolve uncertainty — nothing routine.</a:t>
            </a:r>
          </a:p>
          <a:p>
            <a:r>
              <a:rPr lang="en-GB" dirty="0" smtClean="0"/>
              <a:t>For example, </a:t>
            </a:r>
          </a:p>
          <a:p>
            <a:pPr lvl="1"/>
            <a:r>
              <a:rPr lang="en-GB" dirty="0" smtClean="0"/>
              <a:t>if you to just award points, countless examples existed long before blockchain. </a:t>
            </a:r>
          </a:p>
          <a:p>
            <a:pPr lvl="1"/>
            <a:r>
              <a:rPr lang="en-GB" dirty="0" smtClean="0"/>
              <a:t>if you want to prove that those points are always and will always be awarded by a disclosed formula, then you may need to make the formula an observable fact on the blockchain. </a:t>
            </a:r>
          </a:p>
          <a:p>
            <a:pPr lvl="1"/>
            <a:r>
              <a:rPr lang="en-GB" dirty="0" smtClean="0"/>
              <a:t>That would be solving for trust in the meaning of the scores.</a:t>
            </a:r>
            <a:endParaRPr lang="en-GB" dirty="0"/>
          </a:p>
        </p:txBody>
      </p:sp>
    </p:spTree>
    <p:extLst>
      <p:ext uri="{BB962C8B-B14F-4D97-AF65-F5344CB8AC3E}">
        <p14:creationId xmlns:p14="http://schemas.microsoft.com/office/powerpoint/2010/main" val="138589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normAutofit/>
          </a:bodyPr>
          <a:lstStyle/>
          <a:p>
            <a:r>
              <a:rPr lang="en-GB" dirty="0" smtClean="0"/>
              <a:t>define the essential, enduring facts about the application,</a:t>
            </a:r>
          </a:p>
          <a:p>
            <a:r>
              <a:rPr lang="en-GB" dirty="0" smtClean="0"/>
              <a:t>provide the authoritative record of the facts that all participants can refer to in order to know they have the correct information, and</a:t>
            </a:r>
          </a:p>
          <a:p>
            <a:r>
              <a:rPr lang="en-GB" dirty="0" smtClean="0"/>
              <a:t>provide evidence of application integrity via immutable processes that prevent corruption in any form.</a:t>
            </a:r>
          </a:p>
          <a:p>
            <a:r>
              <a:rPr lang="en-GB" dirty="0" smtClean="0"/>
              <a:t>usually </a:t>
            </a:r>
            <a:r>
              <a:rPr lang="en-GB" dirty="0"/>
              <a:t>a good idea to make the complete state conveniently discoverable and completely auditable. </a:t>
            </a:r>
            <a:endParaRPr lang="en-GB" dirty="0" smtClean="0"/>
          </a:p>
          <a:p>
            <a:r>
              <a:rPr lang="en-GB" dirty="0" smtClean="0"/>
              <a:t>Beyond </a:t>
            </a:r>
            <a:r>
              <a:rPr lang="en-GB" dirty="0"/>
              <a:t>these core concerns are details that can be attended to by clients.</a:t>
            </a:r>
          </a:p>
          <a:p>
            <a:endParaRPr lang="en-GB" dirty="0"/>
          </a:p>
        </p:txBody>
      </p:sp>
    </p:spTree>
    <p:extLst>
      <p:ext uri="{BB962C8B-B14F-4D97-AF65-F5344CB8AC3E}">
        <p14:creationId xmlns:p14="http://schemas.microsoft.com/office/powerpoint/2010/main" val="3840137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lstStyle/>
          <a:p>
            <a:r>
              <a:rPr lang="en-GB" dirty="0" smtClean="0"/>
              <a:t>An example of when not to use a smart contract </a:t>
            </a:r>
          </a:p>
          <a:p>
            <a:r>
              <a:rPr lang="en-GB" dirty="0" smtClean="0"/>
              <a:t>Consider the idea of sorting the data in the contract or finding a way to search it and filter it efficiently.</a:t>
            </a:r>
          </a:p>
          <a:p>
            <a:r>
              <a:rPr lang="en-GB" dirty="0" smtClean="0"/>
              <a:t>Yes it is  very useful, perhaps even critical to the overall solution.</a:t>
            </a:r>
          </a:p>
          <a:p>
            <a:r>
              <a:rPr lang="en-GB" dirty="0" smtClean="0"/>
              <a:t> Yet high importance does not imply that the implementation belongs at the smart contract level.</a:t>
            </a:r>
            <a:endParaRPr lang="en-GB" dirty="0"/>
          </a:p>
        </p:txBody>
      </p:sp>
    </p:spTree>
    <p:extLst>
      <p:ext uri="{BB962C8B-B14F-4D97-AF65-F5344CB8AC3E}">
        <p14:creationId xmlns:p14="http://schemas.microsoft.com/office/powerpoint/2010/main" val="1523636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normAutofit/>
          </a:bodyPr>
          <a:lstStyle/>
          <a:p>
            <a:r>
              <a:rPr lang="en-GB" dirty="0" smtClean="0"/>
              <a:t>A smart contract should ensure that:</a:t>
            </a:r>
          </a:p>
          <a:p>
            <a:pPr lvl="1"/>
            <a:r>
              <a:rPr lang="en-GB" dirty="0" smtClean="0"/>
              <a:t>the data in the contract is completely discoverable,</a:t>
            </a:r>
          </a:p>
          <a:p>
            <a:pPr lvl="1"/>
            <a:r>
              <a:rPr lang="en-GB" dirty="0" smtClean="0"/>
              <a:t>state changes emit events in real time (they should), and</a:t>
            </a:r>
          </a:p>
          <a:p>
            <a:pPr lvl="1"/>
            <a:r>
              <a:rPr lang="en-GB" dirty="0" smtClean="0"/>
              <a:t>clients can inspect the state, listen to events, or both,</a:t>
            </a:r>
          </a:p>
          <a:p>
            <a:r>
              <a:rPr lang="en-GB" dirty="0" smtClean="0"/>
              <a:t>Hence the software clients can decide and implement any strangury they want to discover the facts they need in any given moment. </a:t>
            </a:r>
          </a:p>
          <a:p>
            <a:r>
              <a:rPr lang="en-GB" dirty="0" smtClean="0"/>
              <a:t>Minimalist contract design enables the construction appropriate client-side implementations without attempting to do the software client’s job for them.</a:t>
            </a:r>
            <a:endParaRPr lang="en-GB" dirty="0"/>
          </a:p>
        </p:txBody>
      </p:sp>
    </p:spTree>
    <p:extLst>
      <p:ext uri="{BB962C8B-B14F-4D97-AF65-F5344CB8AC3E}">
        <p14:creationId xmlns:p14="http://schemas.microsoft.com/office/powerpoint/2010/main" val="244822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Part of what is being called the blockchain 2.0 </a:t>
            </a:r>
          </a:p>
          <a:p>
            <a:r>
              <a:rPr lang="en-GB" dirty="0" smtClean="0"/>
              <a:t>computer </a:t>
            </a:r>
            <a:r>
              <a:rPr lang="en-GB" dirty="0"/>
              <a:t>code </a:t>
            </a:r>
            <a:r>
              <a:rPr lang="en-GB" dirty="0" smtClean="0"/>
              <a:t>stored </a:t>
            </a:r>
            <a:r>
              <a:rPr lang="en-GB" dirty="0"/>
              <a:t>inside of a blockchain </a:t>
            </a:r>
            <a:endParaRPr lang="en-GB" dirty="0" smtClean="0"/>
          </a:p>
          <a:p>
            <a:r>
              <a:rPr lang="en-GB" dirty="0" smtClean="0"/>
              <a:t>Encodes </a:t>
            </a:r>
            <a:r>
              <a:rPr lang="en-GB" dirty="0"/>
              <a:t>contractual agreements. </a:t>
            </a:r>
            <a:endParaRPr lang="en-GB" dirty="0" smtClean="0"/>
          </a:p>
          <a:p>
            <a:r>
              <a:rPr lang="en-GB" dirty="0" smtClean="0"/>
              <a:t>self-executing with </a:t>
            </a:r>
            <a:r>
              <a:rPr lang="en-GB" dirty="0"/>
              <a:t>the terms of the agreement </a:t>
            </a:r>
            <a:r>
              <a:rPr lang="en-GB" dirty="0" smtClean="0"/>
              <a:t>written </a:t>
            </a:r>
            <a:r>
              <a:rPr lang="en-GB" dirty="0"/>
              <a:t>into </a:t>
            </a:r>
            <a:r>
              <a:rPr lang="en-GB" dirty="0" smtClean="0"/>
              <a:t>code and stored </a:t>
            </a:r>
            <a:r>
              <a:rPr lang="en-GB" dirty="0"/>
              <a:t>and executed on the blockchain </a:t>
            </a:r>
            <a:r>
              <a:rPr lang="en-GB" dirty="0" smtClean="0"/>
              <a:t>node.</a:t>
            </a:r>
          </a:p>
          <a:p>
            <a:r>
              <a:rPr lang="en-GB" dirty="0" smtClean="0"/>
              <a:t>introduced </a:t>
            </a:r>
            <a:r>
              <a:rPr lang="en-GB" dirty="0"/>
              <a:t>by Nick Szabo, a legal scholar, and cryptographer in the year 1994. </a:t>
            </a:r>
            <a:endParaRPr lang="en-GB" dirty="0" smtClean="0"/>
          </a:p>
          <a:p>
            <a:pPr lvl="1"/>
            <a:r>
              <a:rPr lang="en-GB" dirty="0" smtClean="0"/>
              <a:t>He concluded that </a:t>
            </a:r>
            <a:r>
              <a:rPr lang="en-GB" dirty="0"/>
              <a:t>any decentralized ledger can be used as self-executable contracts </a:t>
            </a:r>
            <a:r>
              <a:rPr lang="en-GB" dirty="0" smtClean="0"/>
              <a:t>in code run </a:t>
            </a:r>
            <a:r>
              <a:rPr lang="en-GB" dirty="0"/>
              <a:t>on a </a:t>
            </a:r>
            <a:r>
              <a:rPr lang="en-GB" dirty="0" smtClean="0"/>
              <a:t>blockchain- later called Smart Contracts</a:t>
            </a:r>
          </a:p>
          <a:p>
            <a:endParaRPr lang="en-GB" dirty="0" smtClean="0"/>
          </a:p>
          <a:p>
            <a:endParaRPr lang="en-GB" dirty="0"/>
          </a:p>
        </p:txBody>
      </p:sp>
    </p:spTree>
    <p:extLst>
      <p:ext uri="{BB962C8B-B14F-4D97-AF65-F5344CB8AC3E}">
        <p14:creationId xmlns:p14="http://schemas.microsoft.com/office/powerpoint/2010/main" val="677104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normAutofit fontScale="92500"/>
          </a:bodyPr>
          <a:lstStyle/>
          <a:p>
            <a:r>
              <a:rPr lang="en-GB" dirty="0" smtClean="0"/>
              <a:t>Knowing that a wide range of valid concerns will be attended to by off-chain processes greatly reduces the scope of functions that need to be coded inside a contract. </a:t>
            </a:r>
          </a:p>
          <a:p>
            <a:r>
              <a:rPr lang="en-GB" dirty="0" smtClean="0"/>
              <a:t>A minimalist contract addresses only concerns that cannot be addressed any other way.</a:t>
            </a:r>
          </a:p>
          <a:p>
            <a:r>
              <a:rPr lang="en-GB" dirty="0" smtClean="0"/>
              <a:t>Minimalism leads to clarity about exactly what the contract needs to prove and the minimum logic and data required to construct the proof. </a:t>
            </a:r>
          </a:p>
          <a:p>
            <a:r>
              <a:rPr lang="en-GB" dirty="0" smtClean="0"/>
              <a:t>Minimalism is the first defence against defects that might have non-trivial consequences.</a:t>
            </a:r>
          </a:p>
          <a:p>
            <a:r>
              <a:rPr lang="en-GB" dirty="0" smtClean="0"/>
              <a:t> The ideal is something so simple that there are obviously no defects.</a:t>
            </a:r>
            <a:endParaRPr lang="en-GB" dirty="0"/>
          </a:p>
        </p:txBody>
      </p:sp>
    </p:spTree>
    <p:extLst>
      <p:ext uri="{BB962C8B-B14F-4D97-AF65-F5344CB8AC3E}">
        <p14:creationId xmlns:p14="http://schemas.microsoft.com/office/powerpoint/2010/main" val="2348883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Contracts:-Plan </a:t>
            </a:r>
            <a:r>
              <a:rPr lang="en-GB" dirty="0" smtClean="0"/>
              <a:t>for Failure</a:t>
            </a:r>
            <a:endParaRPr lang="en-GB" dirty="0"/>
          </a:p>
        </p:txBody>
      </p:sp>
      <p:sp>
        <p:nvSpPr>
          <p:cNvPr id="3" name="Content Placeholder 2"/>
          <p:cNvSpPr>
            <a:spLocks noGrp="1"/>
          </p:cNvSpPr>
          <p:nvPr>
            <p:ph idx="1"/>
          </p:nvPr>
        </p:nvSpPr>
        <p:spPr/>
        <p:txBody>
          <a:bodyPr/>
          <a:lstStyle/>
          <a:p>
            <a:r>
              <a:rPr lang="en-GB" dirty="0" smtClean="0"/>
              <a:t>Smart contracts run automatically on the platfor</a:t>
            </a:r>
            <a:r>
              <a:rPr lang="en-GB" dirty="0" smtClean="0"/>
              <a:t>m, this is both an advantage and a drawback.</a:t>
            </a:r>
          </a:p>
          <a:p>
            <a:r>
              <a:rPr lang="en-GB" dirty="0" smtClean="0"/>
              <a:t>We have a lack of execution control once the contract is deployed.</a:t>
            </a:r>
          </a:p>
          <a:p>
            <a:pPr lvl="1"/>
            <a:r>
              <a:rPr lang="en-GB" dirty="0" smtClean="0"/>
              <a:t>So we need highly secure code</a:t>
            </a:r>
          </a:p>
          <a:p>
            <a:pPr lvl="1"/>
            <a:r>
              <a:rPr lang="en-GB" dirty="0" smtClean="0"/>
              <a:t>Not practicable, as the </a:t>
            </a:r>
            <a:r>
              <a:rPr lang="en-GB" dirty="0" err="1"/>
              <a:t>B</a:t>
            </a:r>
            <a:r>
              <a:rPr lang="en-GB" dirty="0" err="1" smtClean="0"/>
              <a:t>lockchain</a:t>
            </a:r>
            <a:r>
              <a:rPr lang="en-GB" dirty="0" smtClean="0"/>
              <a:t> technology is still changing.</a:t>
            </a:r>
          </a:p>
          <a:p>
            <a:pPr lvl="1"/>
            <a:r>
              <a:rPr lang="en-GB" dirty="0" smtClean="0"/>
              <a:t>Leading to discovery of bugs and security issues.</a:t>
            </a:r>
          </a:p>
          <a:p>
            <a:r>
              <a:rPr lang="en-GB" dirty="0" smtClean="0"/>
              <a:t>Any non-trivial contracts will have bugs in it, we need to reposing to these gracefully</a:t>
            </a:r>
          </a:p>
          <a:p>
            <a:pPr lvl="1"/>
            <a:r>
              <a:rPr lang="en-GB" dirty="0" smtClean="0"/>
              <a:t>So we need software patterns to help protect contracts against unexpected events, such as </a:t>
            </a:r>
            <a:r>
              <a:rPr lang="en-GB" dirty="0" smtClean="0"/>
              <a:t>Rate limiters and </a:t>
            </a:r>
            <a:r>
              <a:rPr lang="en-GB" dirty="0" smtClean="0"/>
              <a:t>Exit strategies</a:t>
            </a:r>
            <a:endParaRPr lang="en-GB" dirty="0"/>
          </a:p>
        </p:txBody>
      </p:sp>
    </p:spTree>
    <p:extLst>
      <p:ext uri="{BB962C8B-B14F-4D97-AF65-F5344CB8AC3E}">
        <p14:creationId xmlns:p14="http://schemas.microsoft.com/office/powerpoint/2010/main" val="193534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Contracts:-Plan </a:t>
            </a:r>
            <a:r>
              <a:rPr lang="en-GB" dirty="0" smtClean="0"/>
              <a:t>for Failure</a:t>
            </a:r>
            <a:endParaRPr lang="en-GB" dirty="0"/>
          </a:p>
        </p:txBody>
      </p:sp>
      <p:sp>
        <p:nvSpPr>
          <p:cNvPr id="3" name="Content Placeholder 2"/>
          <p:cNvSpPr>
            <a:spLocks noGrp="1"/>
          </p:cNvSpPr>
          <p:nvPr>
            <p:ph idx="1"/>
          </p:nvPr>
        </p:nvSpPr>
        <p:spPr/>
        <p:txBody>
          <a:bodyPr/>
          <a:lstStyle/>
          <a:p>
            <a:r>
              <a:rPr lang="en-GB" dirty="0" smtClean="0"/>
              <a:t>As with any code.</a:t>
            </a:r>
          </a:p>
          <a:p>
            <a:pPr lvl="1"/>
            <a:r>
              <a:rPr lang="en-GB" dirty="0" smtClean="0"/>
              <a:t>Write a natural language description of the Contract and methods</a:t>
            </a:r>
          </a:p>
          <a:p>
            <a:pPr lvl="1"/>
            <a:r>
              <a:rPr lang="en-GB" dirty="0" smtClean="0"/>
              <a:t>Write test cases</a:t>
            </a:r>
          </a:p>
          <a:p>
            <a:pPr lvl="1"/>
            <a:r>
              <a:rPr lang="en-GB" dirty="0" smtClean="0"/>
              <a:t>Write the contract and methods</a:t>
            </a:r>
            <a:endParaRPr lang="en-GB" dirty="0" smtClean="0"/>
          </a:p>
          <a:p>
            <a:pPr lvl="2"/>
            <a:r>
              <a:rPr lang="en-GB" sz="2400" dirty="0" smtClean="0"/>
              <a:t>Write the constructors</a:t>
            </a:r>
          </a:p>
          <a:p>
            <a:pPr lvl="2"/>
            <a:r>
              <a:rPr lang="en-GB" sz="2400" dirty="0" smtClean="0"/>
              <a:t>Validate all arguments passed</a:t>
            </a:r>
          </a:p>
          <a:p>
            <a:pPr lvl="2"/>
            <a:r>
              <a:rPr lang="en-GB" sz="2400" dirty="0" smtClean="0"/>
              <a:t>Throwing appropriate exception when the arguments do not comply with expected input</a:t>
            </a:r>
          </a:p>
          <a:p>
            <a:pPr lvl="2"/>
            <a:r>
              <a:rPr lang="en-GB" sz="2400" dirty="0" smtClean="0"/>
              <a:t>Then write code to change the state of the contract.</a:t>
            </a:r>
            <a:endParaRPr lang="en-GB" sz="2400" dirty="0"/>
          </a:p>
        </p:txBody>
      </p:sp>
    </p:spTree>
    <p:extLst>
      <p:ext uri="{BB962C8B-B14F-4D97-AF65-F5344CB8AC3E}">
        <p14:creationId xmlns:p14="http://schemas.microsoft.com/office/powerpoint/2010/main" val="1170583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Smart Contracts</a:t>
            </a:r>
            <a:r>
              <a:rPr lang="en-GB" dirty="0" smtClean="0"/>
              <a:t>:-Interactions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When interacting with another contract we are handing over control.</a:t>
            </a:r>
          </a:p>
          <a:p>
            <a:pPr lvl="1"/>
            <a:r>
              <a:rPr lang="en-GB" dirty="0" smtClean="0"/>
              <a:t>So make sure we have finished with the original contract.</a:t>
            </a:r>
          </a:p>
          <a:p>
            <a:pPr lvl="1"/>
            <a:r>
              <a:rPr lang="en-GB" dirty="0" smtClean="0"/>
              <a:t>Example of an Auction Contract to set the end of the auction using a </a:t>
            </a:r>
            <a:r>
              <a:rPr lang="en-GB" dirty="0" err="1" smtClean="0"/>
              <a:t>boolean</a:t>
            </a:r>
            <a:r>
              <a:rPr lang="en-GB" dirty="0" smtClean="0"/>
              <a:t>.</a:t>
            </a:r>
          </a:p>
          <a:p>
            <a:pPr lvl="1"/>
            <a:endParaRPr lang="en-GB" dirty="0" smtClean="0"/>
          </a:p>
          <a:p>
            <a:pPr lvl="1"/>
            <a:r>
              <a:rPr lang="en-GB" dirty="0" smtClean="0"/>
              <a:t>function </a:t>
            </a:r>
            <a:r>
              <a:rPr lang="en-GB" dirty="0" err="1"/>
              <a:t>auctionEnd</a:t>
            </a:r>
            <a:r>
              <a:rPr lang="en-GB" dirty="0"/>
              <a:t>() public {</a:t>
            </a:r>
          </a:p>
          <a:p>
            <a:pPr lvl="1"/>
            <a:r>
              <a:rPr lang="en-GB" dirty="0" smtClean="0"/>
              <a:t>  </a:t>
            </a:r>
            <a:r>
              <a:rPr lang="en-GB" dirty="0"/>
              <a:t>// 1. Checks</a:t>
            </a:r>
          </a:p>
          <a:p>
            <a:pPr lvl="1"/>
            <a:r>
              <a:rPr lang="en-GB" dirty="0"/>
              <a:t>  require(now &gt;= </a:t>
            </a:r>
            <a:r>
              <a:rPr lang="en-GB" dirty="0" err="1"/>
              <a:t>auctionEnd</a:t>
            </a:r>
            <a:r>
              <a:rPr lang="en-GB" dirty="0"/>
              <a:t>);</a:t>
            </a:r>
          </a:p>
          <a:p>
            <a:pPr lvl="1"/>
            <a:r>
              <a:rPr lang="en-GB" dirty="0"/>
              <a:t>  require(!ended);</a:t>
            </a:r>
          </a:p>
          <a:p>
            <a:pPr lvl="1"/>
            <a:r>
              <a:rPr lang="en-GB" dirty="0"/>
              <a:t>  </a:t>
            </a:r>
            <a:endParaRPr lang="en-GB" dirty="0" smtClean="0"/>
          </a:p>
          <a:p>
            <a:pPr lvl="1"/>
            <a:r>
              <a:rPr lang="en-GB" dirty="0" smtClean="0"/>
              <a:t>  </a:t>
            </a:r>
            <a:r>
              <a:rPr lang="en-GB" dirty="0"/>
              <a:t>// 2. Effects</a:t>
            </a:r>
          </a:p>
          <a:p>
            <a:pPr lvl="1"/>
            <a:r>
              <a:rPr lang="en-GB" dirty="0"/>
              <a:t>  ended = true;</a:t>
            </a:r>
          </a:p>
          <a:p>
            <a:pPr lvl="1"/>
            <a:r>
              <a:rPr lang="en-GB" dirty="0"/>
              <a:t>  </a:t>
            </a:r>
          </a:p>
          <a:p>
            <a:pPr lvl="1"/>
            <a:r>
              <a:rPr lang="en-GB" dirty="0"/>
              <a:t>  // 3. Interaction</a:t>
            </a:r>
          </a:p>
          <a:p>
            <a:pPr lvl="1"/>
            <a:r>
              <a:rPr lang="en-GB" dirty="0"/>
              <a:t>  </a:t>
            </a:r>
            <a:r>
              <a:rPr lang="en-GB" dirty="0" err="1"/>
              <a:t>beneficiary.transfer</a:t>
            </a:r>
            <a:r>
              <a:rPr lang="en-GB" dirty="0"/>
              <a:t>(</a:t>
            </a:r>
            <a:r>
              <a:rPr lang="en-GB" dirty="0" err="1"/>
              <a:t>highestBid</a:t>
            </a:r>
            <a:r>
              <a:rPr lang="en-GB" dirty="0"/>
              <a:t>);</a:t>
            </a:r>
          </a:p>
          <a:p>
            <a:pPr lvl="1"/>
            <a:r>
              <a:rPr lang="en-GB" dirty="0"/>
              <a:t>}</a:t>
            </a:r>
          </a:p>
        </p:txBody>
      </p:sp>
    </p:spTree>
    <p:extLst>
      <p:ext uri="{BB962C8B-B14F-4D97-AF65-F5344CB8AC3E}">
        <p14:creationId xmlns:p14="http://schemas.microsoft.com/office/powerpoint/2010/main" val="2338056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lstStyle/>
          <a:p>
            <a:r>
              <a:rPr lang="en-GB" dirty="0" smtClean="0"/>
              <a:t>Emergency Stop</a:t>
            </a:r>
            <a:endParaRPr lang="en-GB" dirty="0"/>
          </a:p>
        </p:txBody>
      </p:sp>
      <p:sp>
        <p:nvSpPr>
          <p:cNvPr id="3" name="Content Placeholder 2"/>
          <p:cNvSpPr>
            <a:spLocks noGrp="1"/>
          </p:cNvSpPr>
          <p:nvPr>
            <p:ph idx="1"/>
          </p:nvPr>
        </p:nvSpPr>
        <p:spPr>
          <a:xfrm>
            <a:off x="838200" y="1391920"/>
            <a:ext cx="10515600" cy="5242560"/>
          </a:xfrm>
        </p:spPr>
        <p:txBody>
          <a:bodyPr>
            <a:normAutofit fontScale="47500" lnSpcReduction="20000"/>
          </a:bodyPr>
          <a:lstStyle/>
          <a:p>
            <a:r>
              <a:rPr lang="en-GB" sz="5900" dirty="0" smtClean="0"/>
              <a:t>Sometime we need to stop a deployed contract.</a:t>
            </a:r>
          </a:p>
          <a:p>
            <a:pPr lvl="1"/>
            <a:r>
              <a:rPr lang="en-GB" sz="5900" dirty="0" smtClean="0"/>
              <a:t>By trusted third parties named in the contract (contract Admin)</a:t>
            </a:r>
          </a:p>
          <a:p>
            <a:pPr lvl="1"/>
            <a:endParaRPr lang="en-GB" sz="4200" dirty="0" smtClean="0"/>
          </a:p>
          <a:p>
            <a:pPr marL="457200" lvl="1" indent="0">
              <a:buNone/>
            </a:pPr>
            <a:r>
              <a:rPr lang="en-GB" sz="4200" dirty="0" smtClean="0">
                <a:latin typeface="Arial Narrow" panose="020B0606020202030204" pitchFamily="34" charset="0"/>
              </a:rPr>
              <a:t>bool </a:t>
            </a:r>
            <a:r>
              <a:rPr lang="en-GB" sz="4200" dirty="0">
                <a:latin typeface="Arial Narrow" panose="020B0606020202030204" pitchFamily="34" charset="0"/>
              </a:rPr>
              <a:t>private stopped = false;</a:t>
            </a:r>
          </a:p>
          <a:p>
            <a:pPr marL="457200" lvl="1" indent="0">
              <a:buNone/>
            </a:pPr>
            <a:r>
              <a:rPr lang="en-GB" sz="4200" dirty="0">
                <a:latin typeface="Arial Narrow" panose="020B0606020202030204" pitchFamily="34" charset="0"/>
              </a:rPr>
              <a:t>address private owner;</a:t>
            </a:r>
          </a:p>
          <a:p>
            <a:pPr marL="457200" lvl="1" indent="0">
              <a:buNone/>
            </a:pPr>
            <a:r>
              <a:rPr lang="en-GB" sz="4200" dirty="0" smtClean="0">
                <a:latin typeface="Arial Narrow" panose="020B0606020202030204" pitchFamily="34" charset="0"/>
              </a:rPr>
              <a:t>modifier </a:t>
            </a:r>
            <a:r>
              <a:rPr lang="en-GB" sz="4200" dirty="0" err="1">
                <a:latin typeface="Arial Narrow" panose="020B0606020202030204" pitchFamily="34" charset="0"/>
              </a:rPr>
              <a:t>isAdmin</a:t>
            </a:r>
            <a:r>
              <a:rPr lang="en-GB" sz="4200" dirty="0">
                <a:latin typeface="Arial Narrow" panose="020B0606020202030204" pitchFamily="34" charset="0"/>
              </a:rPr>
              <a:t>() </a:t>
            </a:r>
            <a:r>
              <a:rPr lang="en-GB" sz="4200" dirty="0" smtClean="0">
                <a:latin typeface="Arial Narrow" panose="020B0606020202030204" pitchFamily="34" charset="0"/>
              </a:rPr>
              <a:t>{             	</a:t>
            </a:r>
            <a:r>
              <a:rPr lang="en-GB" sz="4200" dirty="0" smtClean="0">
                <a:solidFill>
                  <a:srgbClr val="00B050"/>
                </a:solidFill>
                <a:latin typeface="Arial Narrow" panose="020B0606020202030204" pitchFamily="34" charset="0"/>
              </a:rPr>
              <a:t>//check that the message is from the owner</a:t>
            </a:r>
            <a:endParaRPr lang="en-GB" sz="4200" dirty="0">
              <a:solidFill>
                <a:srgbClr val="00B050"/>
              </a:solidFill>
              <a:latin typeface="Arial Narrow" panose="020B0606020202030204" pitchFamily="34" charset="0"/>
            </a:endParaRPr>
          </a:p>
          <a:p>
            <a:pPr marL="457200" lvl="1" indent="0">
              <a:buNone/>
            </a:pPr>
            <a:r>
              <a:rPr lang="en-GB" sz="4200" dirty="0">
                <a:latin typeface="Arial Narrow" panose="020B0606020202030204" pitchFamily="34" charset="0"/>
              </a:rPr>
              <a:t>    if(</a:t>
            </a:r>
            <a:r>
              <a:rPr lang="en-GB" sz="4200" dirty="0" err="1">
                <a:latin typeface="Arial Narrow" panose="020B0606020202030204" pitchFamily="34" charset="0"/>
              </a:rPr>
              <a:t>msg.sender</a:t>
            </a:r>
            <a:r>
              <a:rPr lang="en-GB" sz="4200" dirty="0">
                <a:latin typeface="Arial Narrow" panose="020B0606020202030204" pitchFamily="34" charset="0"/>
              </a:rPr>
              <a:t> != owner) </a:t>
            </a:r>
            <a:r>
              <a:rPr lang="en-GB" sz="4200" dirty="0" smtClean="0">
                <a:latin typeface="Arial Narrow" panose="020B0606020202030204" pitchFamily="34" charset="0"/>
              </a:rPr>
              <a:t>{	</a:t>
            </a:r>
            <a:r>
              <a:rPr lang="en-GB" sz="4200" dirty="0" smtClean="0">
                <a:solidFill>
                  <a:srgbClr val="00B050"/>
                </a:solidFill>
                <a:latin typeface="Arial Narrow" panose="020B0606020202030204" pitchFamily="34" charset="0"/>
              </a:rPr>
              <a:t>//if not throw an exception</a:t>
            </a:r>
            <a:endParaRPr lang="en-GB" sz="4200" dirty="0">
              <a:solidFill>
                <a:srgbClr val="00B050"/>
              </a:solidFill>
              <a:latin typeface="Arial Narrow" panose="020B0606020202030204" pitchFamily="34" charset="0"/>
            </a:endParaRPr>
          </a:p>
          <a:p>
            <a:pPr marL="457200" lvl="1" indent="0">
              <a:buNone/>
            </a:pPr>
            <a:r>
              <a:rPr lang="en-GB" sz="4200" dirty="0">
                <a:latin typeface="Arial Narrow" panose="020B0606020202030204" pitchFamily="34" charset="0"/>
              </a:rPr>
              <a:t>        throw;</a:t>
            </a:r>
          </a:p>
          <a:p>
            <a:pPr marL="457200" lvl="1" indent="0">
              <a:buNone/>
            </a:pPr>
            <a:r>
              <a:rPr lang="en-GB" sz="4200" dirty="0">
                <a:latin typeface="Arial Narrow" panose="020B0606020202030204" pitchFamily="34" charset="0"/>
              </a:rPr>
              <a:t>    }</a:t>
            </a:r>
          </a:p>
          <a:p>
            <a:pPr marL="457200" lvl="1" indent="0">
              <a:buNone/>
            </a:pPr>
            <a:r>
              <a:rPr lang="en-GB" sz="4200" dirty="0">
                <a:latin typeface="Arial Narrow" panose="020B0606020202030204" pitchFamily="34" charset="0"/>
              </a:rPr>
              <a:t>    _</a:t>
            </a:r>
          </a:p>
          <a:p>
            <a:pPr marL="457200" lvl="1" indent="0">
              <a:buNone/>
            </a:pPr>
            <a:r>
              <a:rPr lang="en-GB" sz="4200" dirty="0">
                <a:latin typeface="Arial Narrow" panose="020B0606020202030204" pitchFamily="34" charset="0"/>
              </a:rPr>
              <a:t>}</a:t>
            </a:r>
          </a:p>
          <a:p>
            <a:pPr marL="457200" lvl="1" indent="0">
              <a:buNone/>
            </a:pPr>
            <a:endParaRPr lang="en-GB" sz="4200" dirty="0">
              <a:latin typeface="Arial Narrow" panose="020B0606020202030204" pitchFamily="34" charset="0"/>
            </a:endParaRPr>
          </a:p>
          <a:p>
            <a:pPr marL="457200" lvl="1" indent="0">
              <a:buNone/>
            </a:pPr>
            <a:r>
              <a:rPr lang="en-GB" sz="4200" dirty="0">
                <a:latin typeface="Arial Narrow" panose="020B0606020202030204" pitchFamily="34" charset="0"/>
              </a:rPr>
              <a:t>function </a:t>
            </a:r>
            <a:r>
              <a:rPr lang="en-GB" sz="4200" dirty="0" err="1">
                <a:latin typeface="Arial Narrow" panose="020B0606020202030204" pitchFamily="34" charset="0"/>
              </a:rPr>
              <a:t>toggleContractActive</a:t>
            </a:r>
            <a:r>
              <a:rPr lang="en-GB" sz="4200" dirty="0">
                <a:latin typeface="Arial Narrow" panose="020B0606020202030204" pitchFamily="34" charset="0"/>
              </a:rPr>
              <a:t>() </a:t>
            </a:r>
            <a:r>
              <a:rPr lang="en-GB" sz="4200" dirty="0" err="1">
                <a:latin typeface="Arial Narrow" panose="020B0606020202030204" pitchFamily="34" charset="0"/>
              </a:rPr>
              <a:t>isAdmin</a:t>
            </a:r>
            <a:r>
              <a:rPr lang="en-GB" sz="4200" dirty="0">
                <a:latin typeface="Arial Narrow" panose="020B0606020202030204" pitchFamily="34" charset="0"/>
              </a:rPr>
              <a:t> public</a:t>
            </a:r>
          </a:p>
          <a:p>
            <a:pPr marL="457200" lvl="1" indent="0">
              <a:buNone/>
            </a:pPr>
            <a:r>
              <a:rPr lang="en-GB" sz="4200" dirty="0">
                <a:latin typeface="Arial Narrow" panose="020B0606020202030204" pitchFamily="34" charset="0"/>
              </a:rPr>
              <a:t>{</a:t>
            </a:r>
          </a:p>
          <a:p>
            <a:pPr marL="457200" lvl="1" indent="0">
              <a:buNone/>
            </a:pPr>
            <a:r>
              <a:rPr lang="en-GB" sz="4200" dirty="0">
                <a:latin typeface="Arial Narrow" panose="020B0606020202030204" pitchFamily="34" charset="0"/>
              </a:rPr>
              <a:t>  </a:t>
            </a:r>
            <a:r>
              <a:rPr lang="en-GB" sz="4200" dirty="0" smtClean="0">
                <a:latin typeface="Arial Narrow" panose="020B0606020202030204" pitchFamily="34" charset="0"/>
              </a:rPr>
              <a:t>	  </a:t>
            </a:r>
            <a:r>
              <a:rPr lang="en-GB" sz="4200" dirty="0">
                <a:solidFill>
                  <a:srgbClr val="00B050"/>
                </a:solidFill>
                <a:latin typeface="Arial Narrow" panose="020B0606020202030204" pitchFamily="34" charset="0"/>
              </a:rPr>
              <a:t>// You can add an additional modifier that restricts stopping a contract to be based on </a:t>
            </a:r>
            <a:r>
              <a:rPr lang="en-GB" sz="4200" dirty="0" smtClean="0">
                <a:solidFill>
                  <a:srgbClr val="00B050"/>
                </a:solidFill>
                <a:latin typeface="Arial Narrow" panose="020B0606020202030204" pitchFamily="34" charset="0"/>
              </a:rPr>
              <a:t>    	//another </a:t>
            </a:r>
            <a:r>
              <a:rPr lang="en-GB" sz="4200" dirty="0">
                <a:solidFill>
                  <a:srgbClr val="00B050"/>
                </a:solidFill>
                <a:latin typeface="Arial Narrow" panose="020B0606020202030204" pitchFamily="34" charset="0"/>
              </a:rPr>
              <a:t>action, such as a vote of users</a:t>
            </a:r>
          </a:p>
          <a:p>
            <a:pPr marL="457200" lvl="1" indent="0">
              <a:buNone/>
            </a:pPr>
            <a:r>
              <a:rPr lang="en-GB" sz="4200" dirty="0">
                <a:latin typeface="Arial Narrow" panose="020B0606020202030204" pitchFamily="34" charset="0"/>
              </a:rPr>
              <a:t>    stopped = !stopped;</a:t>
            </a:r>
          </a:p>
          <a:p>
            <a:pPr marL="457200" lvl="1" indent="0">
              <a:buNone/>
            </a:pPr>
            <a:r>
              <a:rPr lang="en-GB" sz="4200" dirty="0"/>
              <a:t>}</a:t>
            </a:r>
            <a:endParaRPr lang="en-GB" sz="4200" dirty="0" smtClean="0"/>
          </a:p>
          <a:p>
            <a:endParaRPr lang="en-GB" dirty="0"/>
          </a:p>
        </p:txBody>
      </p:sp>
    </p:spTree>
    <p:extLst>
      <p:ext uri="{BB962C8B-B14F-4D97-AF65-F5344CB8AC3E}">
        <p14:creationId xmlns:p14="http://schemas.microsoft.com/office/powerpoint/2010/main" val="450930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195"/>
          </a:xfrm>
        </p:spPr>
        <p:txBody>
          <a:bodyPr/>
          <a:lstStyle/>
          <a:p>
            <a:r>
              <a:rPr lang="en-GB" dirty="0" smtClean="0"/>
              <a:t>Emergency Stop</a:t>
            </a:r>
            <a:endParaRPr lang="en-GB" dirty="0"/>
          </a:p>
        </p:txBody>
      </p:sp>
      <p:sp>
        <p:nvSpPr>
          <p:cNvPr id="3" name="Content Placeholder 2"/>
          <p:cNvSpPr>
            <a:spLocks noGrp="1"/>
          </p:cNvSpPr>
          <p:nvPr>
            <p:ph idx="1"/>
          </p:nvPr>
        </p:nvSpPr>
        <p:spPr>
          <a:xfrm>
            <a:off x="838200" y="1381760"/>
            <a:ext cx="10515600" cy="5008880"/>
          </a:xfrm>
        </p:spPr>
        <p:txBody>
          <a:bodyPr>
            <a:normAutofit fontScale="62500" lnSpcReduction="20000"/>
          </a:bodyPr>
          <a:lstStyle/>
          <a:p>
            <a:r>
              <a:rPr lang="en-GB" sz="4500" dirty="0" smtClean="0"/>
              <a:t>Sometime we need to stop a deployed contract.</a:t>
            </a:r>
          </a:p>
          <a:p>
            <a:pPr lvl="1"/>
            <a:r>
              <a:rPr lang="en-GB" sz="4500" dirty="0" smtClean="0"/>
              <a:t>Programmed rules that trigger the stop</a:t>
            </a:r>
          </a:p>
          <a:p>
            <a:pPr marL="457200" lvl="1" indent="0">
              <a:buNone/>
            </a:pPr>
            <a:endParaRPr lang="en-GB" sz="3400" dirty="0" smtClean="0"/>
          </a:p>
          <a:p>
            <a:pPr marL="0" indent="0">
              <a:buNone/>
            </a:pPr>
            <a:r>
              <a:rPr lang="en-GB" dirty="0">
                <a:latin typeface="Arial Narrow" panose="020B0606020202030204" pitchFamily="34" charset="0"/>
              </a:rPr>
              <a:t>modifier </a:t>
            </a:r>
            <a:r>
              <a:rPr lang="en-GB" dirty="0" err="1">
                <a:latin typeface="Arial Narrow" panose="020B0606020202030204" pitchFamily="34" charset="0"/>
              </a:rPr>
              <a:t>stopInEmergency</a:t>
            </a:r>
            <a:r>
              <a:rPr lang="en-GB" dirty="0">
                <a:latin typeface="Arial Narrow" panose="020B0606020202030204" pitchFamily="34" charset="0"/>
              </a:rPr>
              <a:t> { if (!stopped) _ }</a:t>
            </a:r>
          </a:p>
          <a:p>
            <a:pPr marL="0" indent="0">
              <a:buNone/>
            </a:pPr>
            <a:r>
              <a:rPr lang="en-GB" dirty="0">
                <a:latin typeface="Arial Narrow" panose="020B0606020202030204" pitchFamily="34" charset="0"/>
              </a:rPr>
              <a:t>modifier </a:t>
            </a:r>
            <a:r>
              <a:rPr lang="en-GB" dirty="0" err="1">
                <a:latin typeface="Arial Narrow" panose="020B0606020202030204" pitchFamily="34" charset="0"/>
              </a:rPr>
              <a:t>onlyInEmergency</a:t>
            </a:r>
            <a:r>
              <a:rPr lang="en-GB" dirty="0">
                <a:latin typeface="Arial Narrow" panose="020B0606020202030204" pitchFamily="34" charset="0"/>
              </a:rPr>
              <a:t> { if (stopped) _ }</a:t>
            </a:r>
          </a:p>
          <a:p>
            <a:pPr marL="0" indent="0">
              <a:buNone/>
            </a:pPr>
            <a:endParaRPr lang="en-GB" dirty="0">
              <a:latin typeface="Arial Narrow" panose="020B0606020202030204" pitchFamily="34" charset="0"/>
            </a:endParaRPr>
          </a:p>
          <a:p>
            <a:pPr marL="0" indent="0">
              <a:buNone/>
            </a:pPr>
            <a:r>
              <a:rPr lang="en-GB" dirty="0">
                <a:latin typeface="Arial Narrow" panose="020B0606020202030204" pitchFamily="34" charset="0"/>
              </a:rPr>
              <a:t>function deposit() </a:t>
            </a:r>
            <a:r>
              <a:rPr lang="en-GB" dirty="0" err="1">
                <a:latin typeface="Arial Narrow" panose="020B0606020202030204" pitchFamily="34" charset="0"/>
              </a:rPr>
              <a:t>stopInEmergency</a:t>
            </a:r>
            <a:r>
              <a:rPr lang="en-GB" dirty="0">
                <a:latin typeface="Arial Narrow" panose="020B0606020202030204" pitchFamily="34" charset="0"/>
              </a:rPr>
              <a:t> public</a:t>
            </a:r>
          </a:p>
          <a:p>
            <a:pPr marL="0" indent="0">
              <a:buNone/>
            </a:pPr>
            <a:r>
              <a:rPr lang="en-GB" dirty="0">
                <a:latin typeface="Arial Narrow" panose="020B0606020202030204" pitchFamily="34" charset="0"/>
              </a:rPr>
              <a:t>{</a:t>
            </a:r>
          </a:p>
          <a:p>
            <a:pPr marL="0" indent="0">
              <a:buNone/>
            </a:pPr>
            <a:r>
              <a:rPr lang="en-GB" dirty="0">
                <a:latin typeface="Arial Narrow" panose="020B0606020202030204" pitchFamily="34" charset="0"/>
              </a:rPr>
              <a:t>    </a:t>
            </a:r>
            <a:r>
              <a:rPr lang="en-GB" dirty="0">
                <a:solidFill>
                  <a:srgbClr val="00B050"/>
                </a:solidFill>
                <a:latin typeface="Arial Narrow" panose="020B0606020202030204" pitchFamily="34" charset="0"/>
              </a:rPr>
              <a:t>// some code</a:t>
            </a:r>
          </a:p>
          <a:p>
            <a:pPr marL="0" indent="0">
              <a:buNone/>
            </a:pPr>
            <a:r>
              <a:rPr lang="en-GB" dirty="0">
                <a:latin typeface="Arial Narrow" panose="020B0606020202030204" pitchFamily="34" charset="0"/>
              </a:rPr>
              <a:t>}</a:t>
            </a:r>
          </a:p>
          <a:p>
            <a:pPr marL="0" indent="0">
              <a:buNone/>
            </a:pPr>
            <a:endParaRPr lang="en-GB" dirty="0">
              <a:latin typeface="Arial Narrow" panose="020B0606020202030204" pitchFamily="34" charset="0"/>
            </a:endParaRPr>
          </a:p>
          <a:p>
            <a:pPr marL="0" indent="0">
              <a:buNone/>
            </a:pPr>
            <a:r>
              <a:rPr lang="en-GB" dirty="0">
                <a:latin typeface="Arial Narrow" panose="020B0606020202030204" pitchFamily="34" charset="0"/>
              </a:rPr>
              <a:t>function withdraw() </a:t>
            </a:r>
            <a:r>
              <a:rPr lang="en-GB" dirty="0" err="1">
                <a:latin typeface="Arial Narrow" panose="020B0606020202030204" pitchFamily="34" charset="0"/>
              </a:rPr>
              <a:t>onlyInEmergency</a:t>
            </a:r>
            <a:r>
              <a:rPr lang="en-GB" dirty="0">
                <a:latin typeface="Arial Narrow" panose="020B0606020202030204" pitchFamily="34" charset="0"/>
              </a:rPr>
              <a:t> public</a:t>
            </a:r>
          </a:p>
          <a:p>
            <a:pPr marL="0" indent="0">
              <a:buNone/>
            </a:pPr>
            <a:r>
              <a:rPr lang="en-GB" dirty="0">
                <a:latin typeface="Arial Narrow" panose="020B0606020202030204" pitchFamily="34" charset="0"/>
              </a:rPr>
              <a:t>{</a:t>
            </a:r>
          </a:p>
          <a:p>
            <a:pPr marL="0" indent="0">
              <a:buNone/>
            </a:pPr>
            <a:r>
              <a:rPr lang="en-GB" dirty="0">
                <a:latin typeface="Arial Narrow" panose="020B0606020202030204" pitchFamily="34" charset="0"/>
              </a:rPr>
              <a:t>    </a:t>
            </a:r>
            <a:r>
              <a:rPr lang="en-GB" dirty="0">
                <a:solidFill>
                  <a:srgbClr val="00B050"/>
                </a:solidFill>
                <a:latin typeface="Arial Narrow" panose="020B0606020202030204" pitchFamily="34" charset="0"/>
              </a:rPr>
              <a:t>// some code</a:t>
            </a:r>
          </a:p>
          <a:p>
            <a:pPr marL="0" indent="0">
              <a:buNone/>
            </a:pPr>
            <a:r>
              <a:rPr lang="en-GB" dirty="0">
                <a:latin typeface="Arial Narrow" panose="020B0606020202030204" pitchFamily="34" charset="0"/>
              </a:rPr>
              <a:t>}</a:t>
            </a:r>
          </a:p>
        </p:txBody>
      </p:sp>
      <p:sp>
        <p:nvSpPr>
          <p:cNvPr id="4" name="TextBox 3"/>
          <p:cNvSpPr txBox="1"/>
          <p:nvPr/>
        </p:nvSpPr>
        <p:spPr>
          <a:xfrm>
            <a:off x="6471920" y="2428240"/>
            <a:ext cx="5151120" cy="2585323"/>
          </a:xfrm>
          <a:prstGeom prst="rect">
            <a:avLst/>
          </a:prstGeom>
          <a:noFill/>
          <a:ln>
            <a:solidFill>
              <a:schemeClr val="tx1"/>
            </a:solidFill>
          </a:ln>
        </p:spPr>
        <p:txBody>
          <a:bodyPr wrap="square" rtlCol="0">
            <a:spAutoFit/>
          </a:bodyPr>
          <a:lstStyle/>
          <a:p>
            <a:r>
              <a:rPr lang="en-GB" b="1" dirty="0" smtClean="0">
                <a:solidFill>
                  <a:srgbClr val="00B050"/>
                </a:solidFill>
              </a:rPr>
              <a:t>The code  defines two modifiers.</a:t>
            </a:r>
          </a:p>
          <a:p>
            <a:endParaRPr lang="en-GB" b="1" dirty="0" smtClean="0">
              <a:solidFill>
                <a:srgbClr val="00B050"/>
              </a:solidFill>
            </a:endParaRPr>
          </a:p>
          <a:p>
            <a:r>
              <a:rPr lang="en-GB" b="1" dirty="0" smtClean="0">
                <a:solidFill>
                  <a:srgbClr val="00B050"/>
                </a:solidFill>
              </a:rPr>
              <a:t>The first will stops the contract if bugs are found.</a:t>
            </a:r>
          </a:p>
          <a:p>
            <a:r>
              <a:rPr lang="en-GB" b="1" dirty="0" smtClean="0">
                <a:solidFill>
                  <a:srgbClr val="00B050"/>
                </a:solidFill>
              </a:rPr>
              <a:t>Note only the Admin can trigger the Boolean .</a:t>
            </a:r>
          </a:p>
          <a:p>
            <a:endParaRPr lang="en-GB" b="1" dirty="0">
              <a:solidFill>
                <a:srgbClr val="00B050"/>
              </a:solidFill>
            </a:endParaRPr>
          </a:p>
          <a:p>
            <a:endParaRPr lang="en-GB" b="1" dirty="0" smtClean="0">
              <a:solidFill>
                <a:srgbClr val="00B050"/>
              </a:solidFill>
            </a:endParaRPr>
          </a:p>
          <a:p>
            <a:r>
              <a:rPr lang="en-GB" b="1" dirty="0" smtClean="0">
                <a:solidFill>
                  <a:srgbClr val="00B050"/>
                </a:solidFill>
              </a:rPr>
              <a:t>The second get around the fact  that we are unable to withdraw money if there is a serious bug</a:t>
            </a:r>
            <a:endParaRPr lang="en-GB" b="1" dirty="0">
              <a:solidFill>
                <a:srgbClr val="00B050"/>
              </a:solidFill>
            </a:endParaRPr>
          </a:p>
          <a:p>
            <a:endParaRPr lang="en-GB" dirty="0"/>
          </a:p>
        </p:txBody>
      </p:sp>
    </p:spTree>
    <p:extLst>
      <p:ext uri="{BB962C8B-B14F-4D97-AF65-F5344CB8AC3E}">
        <p14:creationId xmlns:p14="http://schemas.microsoft.com/office/powerpoint/2010/main" val="32086072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715"/>
          </a:xfrm>
        </p:spPr>
        <p:txBody>
          <a:bodyPr/>
          <a:lstStyle/>
          <a:p>
            <a:r>
              <a:rPr lang="en-GB" dirty="0" smtClean="0"/>
              <a:t>Smart Contract :- Rate Limiters</a:t>
            </a:r>
            <a:endParaRPr lang="en-GB" dirty="0"/>
          </a:p>
        </p:txBody>
      </p:sp>
      <p:sp>
        <p:nvSpPr>
          <p:cNvPr id="3" name="Content Placeholder 2"/>
          <p:cNvSpPr>
            <a:spLocks noGrp="1"/>
          </p:cNvSpPr>
          <p:nvPr>
            <p:ph idx="1"/>
          </p:nvPr>
        </p:nvSpPr>
        <p:spPr>
          <a:xfrm>
            <a:off x="838200" y="1259840"/>
            <a:ext cx="10515600" cy="5354320"/>
          </a:xfrm>
        </p:spPr>
        <p:txBody>
          <a:bodyPr>
            <a:normAutofit fontScale="85000" lnSpcReduction="20000"/>
          </a:bodyPr>
          <a:lstStyle/>
          <a:p>
            <a:r>
              <a:rPr lang="en-GB" sz="3100" dirty="0" smtClean="0"/>
              <a:t>The aim is to stop a methods in a contract being called so often that it effects the operation of the contract</a:t>
            </a:r>
          </a:p>
          <a:p>
            <a:pPr lvl="1"/>
            <a:r>
              <a:rPr lang="en-GB" sz="2600" dirty="0" smtClean="0"/>
              <a:t>Also used to limited the amount of Ether that an owner can withdraw, to prevent a rapid drain on funds.</a:t>
            </a:r>
          </a:p>
          <a:p>
            <a:pPr lvl="1"/>
            <a:r>
              <a:rPr lang="en-GB" sz="2600" dirty="0" smtClean="0"/>
              <a:t>Also the number of token issued over time say 5,000 per month.</a:t>
            </a:r>
          </a:p>
          <a:p>
            <a:pPr marL="457200" lvl="1" indent="0">
              <a:buNone/>
            </a:pPr>
            <a:endParaRPr lang="en-GB" dirty="0" smtClean="0">
              <a:latin typeface="Arial Narrow" panose="020B0606020202030204" pitchFamily="34" charset="0"/>
            </a:endParaRPr>
          </a:p>
          <a:p>
            <a:pPr marL="457200" lvl="1" indent="0">
              <a:buNone/>
            </a:pPr>
            <a:r>
              <a:rPr lang="en-GB" dirty="0" smtClean="0">
                <a:latin typeface="Arial Narrow" panose="020B0606020202030204" pitchFamily="34" charset="0"/>
              </a:rPr>
              <a:t>contract </a:t>
            </a:r>
            <a:r>
              <a:rPr lang="en-GB" dirty="0" err="1">
                <a:latin typeface="Arial Narrow" panose="020B0606020202030204" pitchFamily="34" charset="0"/>
              </a:rPr>
              <a:t>RateLimit</a:t>
            </a:r>
            <a:r>
              <a:rPr lang="en-GB" dirty="0">
                <a:latin typeface="Arial Narrow" panose="020B0606020202030204" pitchFamily="34" charset="0"/>
              </a:rPr>
              <a:t> {</a:t>
            </a:r>
          </a:p>
          <a:p>
            <a:pPr marL="457200" lvl="1" indent="0">
              <a:buNone/>
            </a:pPr>
            <a:r>
              <a:rPr lang="en-GB" dirty="0">
                <a:latin typeface="Arial Narrow" panose="020B0606020202030204" pitchFamily="34" charset="0"/>
              </a:rPr>
              <a:t>  </a:t>
            </a:r>
            <a:r>
              <a:rPr lang="en-GB" dirty="0" err="1">
                <a:latin typeface="Arial Narrow" panose="020B0606020202030204" pitchFamily="34" charset="0"/>
              </a:rPr>
              <a:t>uint</a:t>
            </a:r>
            <a:r>
              <a:rPr lang="en-GB" dirty="0">
                <a:latin typeface="Arial Narrow" panose="020B0606020202030204" pitchFamily="34" charset="0"/>
              </a:rPr>
              <a:t> </a:t>
            </a:r>
            <a:r>
              <a:rPr lang="en-GB" dirty="0" err="1">
                <a:latin typeface="Arial Narrow" panose="020B0606020202030204" pitchFamily="34" charset="0"/>
              </a:rPr>
              <a:t>enabledAt</a:t>
            </a:r>
            <a:r>
              <a:rPr lang="en-GB" dirty="0">
                <a:latin typeface="Arial Narrow" panose="020B0606020202030204" pitchFamily="34" charset="0"/>
              </a:rPr>
              <a:t> = now;</a:t>
            </a:r>
          </a:p>
          <a:p>
            <a:pPr marL="457200" lvl="1" indent="0">
              <a:buNone/>
            </a:pPr>
            <a:r>
              <a:rPr lang="en-GB" dirty="0">
                <a:latin typeface="Arial Narrow" panose="020B0606020202030204" pitchFamily="34" charset="0"/>
              </a:rPr>
              <a:t>  </a:t>
            </a:r>
          </a:p>
          <a:p>
            <a:pPr marL="457200" lvl="1" indent="0">
              <a:buNone/>
            </a:pPr>
            <a:r>
              <a:rPr lang="en-GB" dirty="0">
                <a:latin typeface="Arial Narrow" panose="020B0606020202030204" pitchFamily="34" charset="0"/>
              </a:rPr>
              <a:t>  modifier </a:t>
            </a:r>
            <a:r>
              <a:rPr lang="en-GB" dirty="0" err="1">
                <a:latin typeface="Arial Narrow" panose="020B0606020202030204" pitchFamily="34" charset="0"/>
              </a:rPr>
              <a:t>enabledEvery</a:t>
            </a:r>
            <a:r>
              <a:rPr lang="en-GB" dirty="0">
                <a:latin typeface="Arial Narrow" panose="020B0606020202030204" pitchFamily="34" charset="0"/>
              </a:rPr>
              <a:t>(</a:t>
            </a:r>
            <a:r>
              <a:rPr lang="en-GB" dirty="0" err="1">
                <a:latin typeface="Arial Narrow" panose="020B0606020202030204" pitchFamily="34" charset="0"/>
              </a:rPr>
              <a:t>uint</a:t>
            </a:r>
            <a:r>
              <a:rPr lang="en-GB" dirty="0">
                <a:latin typeface="Arial Narrow" panose="020B0606020202030204" pitchFamily="34" charset="0"/>
              </a:rPr>
              <a:t> t) {</a:t>
            </a:r>
          </a:p>
          <a:p>
            <a:pPr marL="457200" lvl="1" indent="0">
              <a:buNone/>
            </a:pPr>
            <a:r>
              <a:rPr lang="en-GB" dirty="0">
                <a:latin typeface="Arial Narrow" panose="020B0606020202030204" pitchFamily="34" charset="0"/>
              </a:rPr>
              <a:t>    require(now &gt;= </a:t>
            </a:r>
            <a:r>
              <a:rPr lang="en-GB" dirty="0" err="1">
                <a:latin typeface="Arial Narrow" panose="020B0606020202030204" pitchFamily="34" charset="0"/>
              </a:rPr>
              <a:t>enabledAt</a:t>
            </a:r>
            <a:r>
              <a:rPr lang="en-GB" dirty="0">
                <a:latin typeface="Arial Narrow" panose="020B0606020202030204" pitchFamily="34" charset="0"/>
              </a:rPr>
              <a:t>, "Access is denied. Rate limit exceeded.");</a:t>
            </a:r>
          </a:p>
          <a:p>
            <a:pPr marL="457200" lvl="1" indent="0">
              <a:buNone/>
            </a:pPr>
            <a:r>
              <a:rPr lang="en-GB" dirty="0">
                <a:latin typeface="Arial Narrow" panose="020B0606020202030204" pitchFamily="34" charset="0"/>
              </a:rPr>
              <a:t>    </a:t>
            </a:r>
            <a:r>
              <a:rPr lang="en-GB" dirty="0" err="1">
                <a:latin typeface="Arial Narrow" panose="020B0606020202030204" pitchFamily="34" charset="0"/>
              </a:rPr>
              <a:t>enabledAt</a:t>
            </a:r>
            <a:r>
              <a:rPr lang="en-GB" dirty="0">
                <a:latin typeface="Arial Narrow" panose="020B0606020202030204" pitchFamily="34" charset="0"/>
              </a:rPr>
              <a:t> = now + t;</a:t>
            </a:r>
          </a:p>
          <a:p>
            <a:pPr marL="457200" lvl="1" indent="0">
              <a:buNone/>
            </a:pPr>
            <a:r>
              <a:rPr lang="en-GB" dirty="0" smtClean="0">
                <a:latin typeface="Arial Narrow" panose="020B0606020202030204" pitchFamily="34" charset="0"/>
              </a:rPr>
              <a:t>    </a:t>
            </a:r>
            <a:r>
              <a:rPr lang="en-GB" dirty="0">
                <a:latin typeface="Arial Narrow" panose="020B0606020202030204" pitchFamily="34" charset="0"/>
              </a:rPr>
              <a:t>_;</a:t>
            </a:r>
          </a:p>
          <a:p>
            <a:pPr marL="457200" lvl="1" indent="0">
              <a:buNone/>
            </a:pPr>
            <a:r>
              <a:rPr lang="en-GB" dirty="0">
                <a:latin typeface="Arial Narrow" panose="020B0606020202030204" pitchFamily="34" charset="0"/>
              </a:rPr>
              <a:t>  }</a:t>
            </a:r>
          </a:p>
          <a:p>
            <a:pPr marL="457200" lvl="1" indent="0">
              <a:buNone/>
            </a:pPr>
            <a:r>
              <a:rPr lang="en-GB" dirty="0">
                <a:latin typeface="Arial Narrow" panose="020B0606020202030204" pitchFamily="34" charset="0"/>
              </a:rPr>
              <a:t>  </a:t>
            </a:r>
          </a:p>
          <a:p>
            <a:pPr marL="457200" lvl="1" indent="0">
              <a:buNone/>
            </a:pPr>
            <a:r>
              <a:rPr lang="en-GB" dirty="0">
                <a:latin typeface="Arial Narrow" panose="020B0606020202030204" pitchFamily="34" charset="0"/>
              </a:rPr>
              <a:t>  function f() public </a:t>
            </a:r>
            <a:r>
              <a:rPr lang="en-GB" dirty="0" err="1">
                <a:latin typeface="Arial Narrow" panose="020B0606020202030204" pitchFamily="34" charset="0"/>
              </a:rPr>
              <a:t>enabledEvery</a:t>
            </a:r>
            <a:r>
              <a:rPr lang="en-GB" dirty="0">
                <a:latin typeface="Arial Narrow" panose="020B0606020202030204" pitchFamily="34" charset="0"/>
              </a:rPr>
              <a:t>(1 minutes) {</a:t>
            </a:r>
          </a:p>
          <a:p>
            <a:pPr marL="457200" lvl="1" indent="0">
              <a:buNone/>
            </a:pPr>
            <a:r>
              <a:rPr lang="en-GB" dirty="0">
                <a:solidFill>
                  <a:srgbClr val="00B050"/>
                </a:solidFill>
                <a:latin typeface="Arial Narrow" panose="020B0606020202030204" pitchFamily="34" charset="0"/>
              </a:rPr>
              <a:t>    // some code</a:t>
            </a:r>
          </a:p>
          <a:p>
            <a:pPr marL="457200" lvl="1" indent="0">
              <a:buNone/>
            </a:pPr>
            <a:r>
              <a:rPr lang="en-GB" dirty="0">
                <a:latin typeface="Arial Narrow" panose="020B0606020202030204" pitchFamily="34" charset="0"/>
              </a:rPr>
              <a:t>  }</a:t>
            </a:r>
          </a:p>
          <a:p>
            <a:pPr marL="457200" lvl="1" indent="0">
              <a:buNone/>
            </a:pPr>
            <a:r>
              <a:rPr lang="en-GB" dirty="0">
                <a:latin typeface="Arial Narrow" panose="020B0606020202030204" pitchFamily="34" charset="0"/>
              </a:rPr>
              <a:t>}</a:t>
            </a:r>
          </a:p>
        </p:txBody>
      </p:sp>
      <p:sp>
        <p:nvSpPr>
          <p:cNvPr id="5" name="TextBox 4"/>
          <p:cNvSpPr txBox="1"/>
          <p:nvPr/>
        </p:nvSpPr>
        <p:spPr>
          <a:xfrm>
            <a:off x="8249920" y="3198336"/>
            <a:ext cx="2560320" cy="1477328"/>
          </a:xfrm>
          <a:prstGeom prst="rect">
            <a:avLst/>
          </a:prstGeom>
          <a:noFill/>
          <a:ln>
            <a:solidFill>
              <a:schemeClr val="tx1"/>
            </a:solidFill>
          </a:ln>
        </p:spPr>
        <p:txBody>
          <a:bodyPr wrap="square" rtlCol="0">
            <a:spAutoFit/>
          </a:bodyPr>
          <a:lstStyle/>
          <a:p>
            <a:r>
              <a:rPr lang="en-GB" dirty="0">
                <a:solidFill>
                  <a:srgbClr val="00B050"/>
                </a:solidFill>
              </a:rPr>
              <a:t>This a very basic rate limiter.</a:t>
            </a:r>
          </a:p>
          <a:p>
            <a:r>
              <a:rPr lang="en-GB" dirty="0" smtClean="0">
                <a:solidFill>
                  <a:srgbClr val="00B050"/>
                </a:solidFill>
              </a:rPr>
              <a:t>t </a:t>
            </a:r>
            <a:r>
              <a:rPr lang="en-GB" dirty="0">
                <a:solidFill>
                  <a:srgbClr val="00B050"/>
                </a:solidFill>
              </a:rPr>
              <a:t>is an amount of time to wait until the  function can be called again</a:t>
            </a:r>
            <a:r>
              <a:rPr lang="en-GB" dirty="0"/>
              <a:t>.</a:t>
            </a:r>
          </a:p>
        </p:txBody>
      </p:sp>
    </p:spTree>
    <p:extLst>
      <p:ext uri="{BB962C8B-B14F-4D97-AF65-F5344CB8AC3E}">
        <p14:creationId xmlns:p14="http://schemas.microsoft.com/office/powerpoint/2010/main" val="30361241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 Delay Actions</a:t>
            </a:r>
            <a:endParaRPr lang="en-GB" dirty="0"/>
          </a:p>
        </p:txBody>
      </p:sp>
      <p:sp>
        <p:nvSpPr>
          <p:cNvPr id="3" name="Content Placeholder 2"/>
          <p:cNvSpPr>
            <a:spLocks noGrp="1"/>
          </p:cNvSpPr>
          <p:nvPr>
            <p:ph idx="1"/>
          </p:nvPr>
        </p:nvSpPr>
        <p:spPr/>
        <p:txBody>
          <a:bodyPr>
            <a:normAutofit/>
          </a:bodyPr>
          <a:lstStyle/>
          <a:p>
            <a:r>
              <a:rPr lang="en-GB" dirty="0" smtClean="0"/>
              <a:t>We want to slow things down to give contact owners time to react to </a:t>
            </a:r>
            <a:r>
              <a:rPr lang="en-GB" dirty="0"/>
              <a:t>a malicious </a:t>
            </a:r>
            <a:r>
              <a:rPr lang="en-GB" dirty="0" smtClean="0"/>
              <a:t>event.</a:t>
            </a:r>
          </a:p>
          <a:p>
            <a:r>
              <a:rPr lang="en-GB" dirty="0" smtClean="0"/>
              <a:t>Often combined with a emergency stop to get money out. </a:t>
            </a:r>
          </a:p>
          <a:p>
            <a:pPr marL="0" indent="0">
              <a:buNone/>
            </a:pPr>
            <a:r>
              <a:rPr lang="en-GB" sz="2000" dirty="0" err="1"/>
              <a:t>struct</a:t>
            </a:r>
            <a:r>
              <a:rPr lang="en-GB" sz="2000" dirty="0"/>
              <a:t> </a:t>
            </a:r>
            <a:r>
              <a:rPr lang="en-GB" sz="2000" dirty="0" err="1"/>
              <a:t>RequestedWithdrawal</a:t>
            </a:r>
            <a:r>
              <a:rPr lang="en-GB" sz="2000" dirty="0"/>
              <a:t> {</a:t>
            </a:r>
          </a:p>
          <a:p>
            <a:pPr marL="0" indent="0">
              <a:buNone/>
            </a:pPr>
            <a:r>
              <a:rPr lang="en-GB" sz="2000" dirty="0"/>
              <a:t>    </a:t>
            </a:r>
            <a:r>
              <a:rPr lang="en-GB" sz="2000" dirty="0" err="1"/>
              <a:t>uint</a:t>
            </a:r>
            <a:r>
              <a:rPr lang="en-GB" sz="2000" dirty="0"/>
              <a:t> amount;</a:t>
            </a:r>
          </a:p>
          <a:p>
            <a:pPr marL="0" indent="0">
              <a:buNone/>
            </a:pPr>
            <a:r>
              <a:rPr lang="en-GB" sz="2000" dirty="0"/>
              <a:t>    </a:t>
            </a:r>
            <a:r>
              <a:rPr lang="en-GB" sz="2000" dirty="0" err="1"/>
              <a:t>uint</a:t>
            </a:r>
            <a:r>
              <a:rPr lang="en-GB" sz="2000" dirty="0"/>
              <a:t> time;</a:t>
            </a:r>
          </a:p>
          <a:p>
            <a:pPr marL="0" indent="0">
              <a:buNone/>
            </a:pPr>
            <a:r>
              <a:rPr lang="en-GB" sz="2000" dirty="0"/>
              <a:t>}</a:t>
            </a:r>
          </a:p>
          <a:p>
            <a:pPr marL="0" indent="0">
              <a:buNone/>
            </a:pPr>
            <a:r>
              <a:rPr lang="en-GB" sz="2000" dirty="0" smtClean="0"/>
              <a:t>mapping </a:t>
            </a:r>
            <a:r>
              <a:rPr lang="en-GB" sz="2000" dirty="0"/>
              <a:t>(address =&gt; </a:t>
            </a:r>
            <a:r>
              <a:rPr lang="en-GB" sz="2000" dirty="0" err="1"/>
              <a:t>uint</a:t>
            </a:r>
            <a:r>
              <a:rPr lang="en-GB" sz="2000" dirty="0"/>
              <a:t>) private balances;</a:t>
            </a:r>
          </a:p>
          <a:p>
            <a:pPr marL="0" indent="0">
              <a:buNone/>
            </a:pPr>
            <a:r>
              <a:rPr lang="en-GB" sz="2000" dirty="0"/>
              <a:t>mapping (address =&gt; </a:t>
            </a:r>
            <a:r>
              <a:rPr lang="en-GB" sz="2000" dirty="0" err="1"/>
              <a:t>RequestedWithdrawal</a:t>
            </a:r>
            <a:r>
              <a:rPr lang="en-GB" sz="2000" dirty="0"/>
              <a:t>) private </a:t>
            </a:r>
            <a:r>
              <a:rPr lang="en-GB" sz="2000" dirty="0" err="1"/>
              <a:t>requestedWithdrawals</a:t>
            </a:r>
            <a:r>
              <a:rPr lang="en-GB" sz="2000" dirty="0"/>
              <a:t>;</a:t>
            </a:r>
          </a:p>
          <a:p>
            <a:pPr marL="0" indent="0">
              <a:buNone/>
            </a:pPr>
            <a:r>
              <a:rPr lang="en-GB" sz="2000" dirty="0" err="1"/>
              <a:t>uint</a:t>
            </a:r>
            <a:r>
              <a:rPr lang="en-GB" sz="2000" dirty="0"/>
              <a:t> constant </a:t>
            </a:r>
            <a:r>
              <a:rPr lang="en-GB" sz="2000" dirty="0" err="1"/>
              <a:t>withdrawalWaitPeriod</a:t>
            </a:r>
            <a:r>
              <a:rPr lang="en-GB" sz="2000" dirty="0"/>
              <a:t> = 28 days; </a:t>
            </a:r>
            <a:r>
              <a:rPr lang="en-GB" sz="2000" dirty="0">
                <a:solidFill>
                  <a:srgbClr val="00B050"/>
                </a:solidFill>
              </a:rPr>
              <a:t>// 4 weeks</a:t>
            </a:r>
          </a:p>
          <a:p>
            <a:endParaRPr lang="en-GB" dirty="0"/>
          </a:p>
          <a:p>
            <a:endParaRPr lang="en-GB" dirty="0"/>
          </a:p>
        </p:txBody>
      </p:sp>
    </p:spTree>
    <p:extLst>
      <p:ext uri="{BB962C8B-B14F-4D97-AF65-F5344CB8AC3E}">
        <p14:creationId xmlns:p14="http://schemas.microsoft.com/office/powerpoint/2010/main" val="347027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54075"/>
          </a:xfrm>
        </p:spPr>
        <p:txBody>
          <a:bodyPr/>
          <a:lstStyle/>
          <a:p>
            <a:r>
              <a:rPr lang="en-GB" dirty="0" smtClean="0"/>
              <a:t>Smart Contract:- Delay Actions</a:t>
            </a:r>
            <a:endParaRPr lang="en-GB" dirty="0"/>
          </a:p>
        </p:txBody>
      </p:sp>
      <p:sp>
        <p:nvSpPr>
          <p:cNvPr id="5" name="Content Placeholder 4"/>
          <p:cNvSpPr>
            <a:spLocks noGrp="1"/>
          </p:cNvSpPr>
          <p:nvPr>
            <p:ph sz="half" idx="2"/>
          </p:nvPr>
        </p:nvSpPr>
        <p:spPr>
          <a:xfrm>
            <a:off x="839788" y="1219200"/>
            <a:ext cx="5157787" cy="4970463"/>
          </a:xfrm>
        </p:spPr>
        <p:txBody>
          <a:bodyPr>
            <a:normAutofit fontScale="62500" lnSpcReduction="20000"/>
          </a:bodyPr>
          <a:lstStyle/>
          <a:p>
            <a:endParaRPr lang="en-GB" dirty="0"/>
          </a:p>
          <a:p>
            <a:pPr marL="0" indent="0">
              <a:buNone/>
            </a:pPr>
            <a:r>
              <a:rPr lang="en-GB" dirty="0"/>
              <a:t>function </a:t>
            </a:r>
            <a:r>
              <a:rPr lang="en-GB" dirty="0" err="1"/>
              <a:t>requestWithdrawal</a:t>
            </a:r>
            <a:r>
              <a:rPr lang="en-GB" dirty="0"/>
              <a:t>() public {</a:t>
            </a:r>
          </a:p>
          <a:p>
            <a:pPr marL="0" indent="0">
              <a:buNone/>
            </a:pPr>
            <a:r>
              <a:rPr lang="en-GB" dirty="0"/>
              <a:t>    if (balances[</a:t>
            </a:r>
            <a:r>
              <a:rPr lang="en-GB" dirty="0" err="1"/>
              <a:t>msg.sender</a:t>
            </a:r>
            <a:r>
              <a:rPr lang="en-GB" dirty="0"/>
              <a:t>] &gt; 0) {</a:t>
            </a:r>
          </a:p>
          <a:p>
            <a:pPr marL="0" indent="0">
              <a:buNone/>
            </a:pPr>
            <a:r>
              <a:rPr lang="en-GB" dirty="0"/>
              <a:t>        </a:t>
            </a:r>
            <a:r>
              <a:rPr lang="en-GB" dirty="0" err="1"/>
              <a:t>uint</a:t>
            </a:r>
            <a:r>
              <a:rPr lang="en-GB" dirty="0"/>
              <a:t> </a:t>
            </a:r>
            <a:r>
              <a:rPr lang="en-GB" dirty="0" err="1"/>
              <a:t>amountToWithdraw</a:t>
            </a:r>
            <a:r>
              <a:rPr lang="en-GB" dirty="0"/>
              <a:t> = balances[</a:t>
            </a:r>
            <a:r>
              <a:rPr lang="en-GB" dirty="0" err="1"/>
              <a:t>msg.sender</a:t>
            </a:r>
            <a:r>
              <a:rPr lang="en-GB" dirty="0"/>
              <a:t>];</a:t>
            </a:r>
          </a:p>
          <a:p>
            <a:pPr marL="0" indent="0">
              <a:buNone/>
            </a:pPr>
            <a:r>
              <a:rPr lang="en-GB" dirty="0"/>
              <a:t>        balances[</a:t>
            </a:r>
            <a:r>
              <a:rPr lang="en-GB" dirty="0" err="1"/>
              <a:t>msg.sender</a:t>
            </a:r>
            <a:r>
              <a:rPr lang="en-GB" dirty="0"/>
              <a:t>] = 0; </a:t>
            </a:r>
            <a:r>
              <a:rPr lang="en-GB" dirty="0">
                <a:solidFill>
                  <a:srgbClr val="00B050"/>
                </a:solidFill>
              </a:rPr>
              <a:t>// for simplicity, we withdraw everything;</a:t>
            </a:r>
          </a:p>
          <a:p>
            <a:pPr marL="0" indent="0">
              <a:buNone/>
            </a:pPr>
            <a:r>
              <a:rPr lang="en-GB" dirty="0"/>
              <a:t>        </a:t>
            </a:r>
            <a:r>
              <a:rPr lang="en-GB" dirty="0">
                <a:solidFill>
                  <a:srgbClr val="00B050"/>
                </a:solidFill>
              </a:rPr>
              <a:t>// presumably, the deposit function prevents </a:t>
            </a:r>
            <a:r>
              <a:rPr lang="en-GB" dirty="0"/>
              <a:t>new deposits when withdrawals are in progress</a:t>
            </a:r>
          </a:p>
          <a:p>
            <a:pPr marL="0" indent="0">
              <a:buNone/>
            </a:pPr>
            <a:endParaRPr lang="en-GB" dirty="0"/>
          </a:p>
          <a:p>
            <a:pPr marL="0" indent="0">
              <a:buNone/>
            </a:pPr>
            <a:r>
              <a:rPr lang="en-GB" dirty="0"/>
              <a:t>        </a:t>
            </a:r>
            <a:r>
              <a:rPr lang="en-GB" dirty="0" err="1"/>
              <a:t>requestedWithdrawals</a:t>
            </a:r>
            <a:r>
              <a:rPr lang="en-GB" dirty="0"/>
              <a:t>[</a:t>
            </a:r>
            <a:r>
              <a:rPr lang="en-GB" dirty="0" err="1"/>
              <a:t>msg.sender</a:t>
            </a:r>
            <a:r>
              <a:rPr lang="en-GB" dirty="0"/>
              <a:t>] = </a:t>
            </a:r>
            <a:r>
              <a:rPr lang="en-GB" dirty="0" err="1"/>
              <a:t>RequestedWithdrawal</a:t>
            </a:r>
            <a:r>
              <a:rPr lang="en-GB" b="1" dirty="0"/>
              <a:t>({</a:t>
            </a:r>
          </a:p>
          <a:p>
            <a:pPr marL="0" indent="0">
              <a:buNone/>
            </a:pPr>
            <a:r>
              <a:rPr lang="en-GB" dirty="0"/>
              <a:t>            amount: </a:t>
            </a:r>
            <a:r>
              <a:rPr lang="en-GB" dirty="0" err="1"/>
              <a:t>amountToWithdraw</a:t>
            </a:r>
            <a:r>
              <a:rPr lang="en-GB" dirty="0"/>
              <a:t>,</a:t>
            </a:r>
          </a:p>
          <a:p>
            <a:pPr marL="0" indent="0">
              <a:buNone/>
            </a:pPr>
            <a:r>
              <a:rPr lang="en-GB" dirty="0"/>
              <a:t>            time: now</a:t>
            </a:r>
          </a:p>
          <a:p>
            <a:pPr marL="0" indent="0">
              <a:buNone/>
            </a:pPr>
            <a:r>
              <a:rPr lang="en-GB" dirty="0"/>
              <a:t>       </a:t>
            </a:r>
            <a:r>
              <a:rPr lang="en-GB" b="1" dirty="0"/>
              <a:t> });</a:t>
            </a:r>
          </a:p>
          <a:p>
            <a:pPr marL="0" indent="0">
              <a:buNone/>
            </a:pPr>
            <a:r>
              <a:rPr lang="en-GB" dirty="0"/>
              <a:t>    }</a:t>
            </a:r>
          </a:p>
          <a:p>
            <a:pPr marL="0" indent="0">
              <a:buNone/>
            </a:pPr>
            <a:r>
              <a:rPr lang="en-GB" dirty="0"/>
              <a:t>}</a:t>
            </a:r>
          </a:p>
        </p:txBody>
      </p:sp>
      <p:sp>
        <p:nvSpPr>
          <p:cNvPr id="7" name="Content Placeholder 6"/>
          <p:cNvSpPr>
            <a:spLocks noGrp="1"/>
          </p:cNvSpPr>
          <p:nvPr>
            <p:ph sz="quarter" idx="4"/>
          </p:nvPr>
        </p:nvSpPr>
        <p:spPr>
          <a:xfrm>
            <a:off x="6172200" y="1219200"/>
            <a:ext cx="5183188" cy="4970463"/>
          </a:xfrm>
        </p:spPr>
        <p:txBody>
          <a:bodyPr>
            <a:normAutofit fontScale="70000" lnSpcReduction="20000"/>
          </a:bodyPr>
          <a:lstStyle/>
          <a:p>
            <a:pPr marL="0" indent="0">
              <a:buNone/>
            </a:pPr>
            <a:r>
              <a:rPr lang="en-GB" dirty="0"/>
              <a:t>function withdraw() public {</a:t>
            </a:r>
          </a:p>
          <a:p>
            <a:pPr marL="0" indent="0">
              <a:buNone/>
            </a:pPr>
            <a:r>
              <a:rPr lang="en-GB" dirty="0"/>
              <a:t>    if(</a:t>
            </a:r>
            <a:r>
              <a:rPr lang="en-GB" dirty="0" err="1"/>
              <a:t>requestedWithdrawals</a:t>
            </a:r>
            <a:r>
              <a:rPr lang="en-GB" dirty="0"/>
              <a:t>[</a:t>
            </a:r>
            <a:r>
              <a:rPr lang="en-GB" dirty="0" err="1"/>
              <a:t>msg.sender</a:t>
            </a:r>
            <a:r>
              <a:rPr lang="en-GB" dirty="0"/>
              <a:t>].amount &gt; 0 &amp;&amp;</a:t>
            </a:r>
            <a:r>
              <a:rPr lang="en-GB" dirty="0">
                <a:solidFill>
                  <a:schemeClr val="accent1">
                    <a:lumMod val="50000"/>
                  </a:schemeClr>
                </a:solidFill>
              </a:rPr>
              <a:t> now &gt; </a:t>
            </a:r>
            <a:r>
              <a:rPr lang="en-GB" dirty="0" err="1">
                <a:solidFill>
                  <a:schemeClr val="accent1">
                    <a:lumMod val="50000"/>
                  </a:schemeClr>
                </a:solidFill>
              </a:rPr>
              <a:t>requestedWithdrawals</a:t>
            </a:r>
            <a:r>
              <a:rPr lang="en-GB" dirty="0">
                <a:solidFill>
                  <a:schemeClr val="accent1">
                    <a:lumMod val="50000"/>
                  </a:schemeClr>
                </a:solidFill>
              </a:rPr>
              <a:t>[</a:t>
            </a:r>
            <a:r>
              <a:rPr lang="en-GB" dirty="0" err="1">
                <a:solidFill>
                  <a:schemeClr val="accent1">
                    <a:lumMod val="50000"/>
                  </a:schemeClr>
                </a:solidFill>
              </a:rPr>
              <a:t>msg.sender</a:t>
            </a:r>
            <a:r>
              <a:rPr lang="en-GB" dirty="0">
                <a:solidFill>
                  <a:schemeClr val="accent1">
                    <a:lumMod val="50000"/>
                  </a:schemeClr>
                </a:solidFill>
              </a:rPr>
              <a:t>].time + </a:t>
            </a:r>
            <a:r>
              <a:rPr lang="en-GB" dirty="0" err="1">
                <a:solidFill>
                  <a:schemeClr val="accent1">
                    <a:lumMod val="50000"/>
                  </a:schemeClr>
                </a:solidFill>
              </a:rPr>
              <a:t>withdrawalWaitPeriod</a:t>
            </a:r>
            <a:r>
              <a:rPr lang="en-GB" dirty="0"/>
              <a:t>) {</a:t>
            </a:r>
          </a:p>
          <a:p>
            <a:pPr marL="0" indent="0">
              <a:buNone/>
            </a:pPr>
            <a:r>
              <a:rPr lang="en-GB" dirty="0"/>
              <a:t>        </a:t>
            </a:r>
            <a:r>
              <a:rPr lang="en-GB" dirty="0" err="1"/>
              <a:t>uint</a:t>
            </a:r>
            <a:r>
              <a:rPr lang="en-GB" dirty="0"/>
              <a:t> </a:t>
            </a:r>
            <a:r>
              <a:rPr lang="en-GB" dirty="0" err="1"/>
              <a:t>amountToWithdraw</a:t>
            </a:r>
            <a:r>
              <a:rPr lang="en-GB" dirty="0"/>
              <a:t> = </a:t>
            </a:r>
            <a:r>
              <a:rPr lang="en-GB" dirty="0" err="1"/>
              <a:t>requestedWithdrawals</a:t>
            </a:r>
            <a:r>
              <a:rPr lang="en-GB" dirty="0"/>
              <a:t>[</a:t>
            </a:r>
            <a:r>
              <a:rPr lang="en-GB" dirty="0" err="1"/>
              <a:t>msg.sender</a:t>
            </a:r>
            <a:r>
              <a:rPr lang="en-GB" dirty="0"/>
              <a:t>].amount;</a:t>
            </a:r>
          </a:p>
          <a:p>
            <a:pPr marL="0" indent="0">
              <a:buNone/>
            </a:pPr>
            <a:r>
              <a:rPr lang="en-GB" dirty="0"/>
              <a:t>        </a:t>
            </a:r>
            <a:r>
              <a:rPr lang="en-GB" dirty="0" err="1"/>
              <a:t>requestedWithdrawals</a:t>
            </a:r>
            <a:r>
              <a:rPr lang="en-GB" dirty="0"/>
              <a:t>[</a:t>
            </a:r>
            <a:r>
              <a:rPr lang="en-GB" dirty="0" err="1"/>
              <a:t>msg.sender</a:t>
            </a:r>
            <a:r>
              <a:rPr lang="en-GB" dirty="0"/>
              <a:t>].amount = 0;</a:t>
            </a:r>
          </a:p>
          <a:p>
            <a:pPr marL="0" indent="0">
              <a:buNone/>
            </a:pPr>
            <a:endParaRPr lang="en-GB" dirty="0"/>
          </a:p>
          <a:p>
            <a:pPr marL="0" indent="0">
              <a:buNone/>
            </a:pPr>
            <a:r>
              <a:rPr lang="en-GB" dirty="0"/>
              <a:t>        if(!</a:t>
            </a:r>
            <a:r>
              <a:rPr lang="en-GB" dirty="0" err="1"/>
              <a:t>msg.sender.send</a:t>
            </a:r>
            <a:r>
              <a:rPr lang="en-GB" dirty="0"/>
              <a:t>(</a:t>
            </a:r>
            <a:r>
              <a:rPr lang="en-GB" dirty="0" err="1"/>
              <a:t>amountToWithdraw</a:t>
            </a:r>
            <a:r>
              <a:rPr lang="en-GB" dirty="0"/>
              <a:t>)) {</a:t>
            </a:r>
          </a:p>
          <a:p>
            <a:pPr marL="0" indent="0">
              <a:buNone/>
            </a:pPr>
            <a:r>
              <a:rPr lang="en-GB" dirty="0"/>
              <a:t>            throw;</a:t>
            </a:r>
          </a:p>
          <a:p>
            <a:pPr marL="0" indent="0">
              <a:buNone/>
            </a:pPr>
            <a:r>
              <a:rPr lang="en-GB" dirty="0"/>
              <a:t>        }</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2303108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915035"/>
          </a:xfrm>
        </p:spPr>
        <p:txBody>
          <a:bodyPr/>
          <a:lstStyle/>
          <a:p>
            <a:r>
              <a:rPr lang="en-GB" dirty="0" smtClean="0"/>
              <a:t>Smart Contracts: Limit the Balance</a:t>
            </a:r>
            <a:endParaRPr lang="en-GB" dirty="0"/>
          </a:p>
        </p:txBody>
      </p:sp>
      <p:sp>
        <p:nvSpPr>
          <p:cNvPr id="8" name="Content Placeholder 7"/>
          <p:cNvSpPr>
            <a:spLocks noGrp="1"/>
          </p:cNvSpPr>
          <p:nvPr>
            <p:ph idx="1"/>
          </p:nvPr>
        </p:nvSpPr>
        <p:spPr>
          <a:xfrm>
            <a:off x="838200" y="1371600"/>
            <a:ext cx="10515600" cy="5283200"/>
          </a:xfrm>
        </p:spPr>
        <p:txBody>
          <a:bodyPr>
            <a:normAutofit fontScale="70000" lnSpcReduction="20000"/>
          </a:bodyPr>
          <a:lstStyle/>
          <a:p>
            <a:r>
              <a:rPr lang="en-GB" sz="4000" dirty="0" smtClean="0"/>
              <a:t>Monitor the amount of Ether, rejecting payments that exceed the predefined maximum.</a:t>
            </a:r>
          </a:p>
          <a:p>
            <a:pPr marL="0" indent="0">
              <a:buNone/>
            </a:pPr>
            <a:r>
              <a:rPr lang="en-GB" dirty="0"/>
              <a:t>contract </a:t>
            </a:r>
            <a:r>
              <a:rPr lang="en-GB" dirty="0" err="1"/>
              <a:t>LimitBalance</a:t>
            </a:r>
            <a:r>
              <a:rPr lang="en-GB" dirty="0"/>
              <a:t> {</a:t>
            </a:r>
          </a:p>
          <a:p>
            <a:pPr marL="0" indent="0">
              <a:buNone/>
            </a:pPr>
            <a:r>
              <a:rPr lang="en-GB" dirty="0" smtClean="0"/>
              <a:t>  </a:t>
            </a:r>
            <a:r>
              <a:rPr lang="en-GB" dirty="0"/>
              <a:t>uint256 public limit;</a:t>
            </a:r>
          </a:p>
          <a:p>
            <a:pPr marL="0" indent="0">
              <a:buNone/>
            </a:pPr>
            <a:r>
              <a:rPr lang="en-GB" dirty="0"/>
              <a:t>  </a:t>
            </a:r>
            <a:r>
              <a:rPr lang="en-GB" dirty="0" smtClean="0"/>
              <a:t>  </a:t>
            </a:r>
            <a:r>
              <a:rPr lang="en-GB" dirty="0"/>
              <a:t>function </a:t>
            </a:r>
            <a:r>
              <a:rPr lang="en-GB" dirty="0" err="1"/>
              <a:t>LimitBalance</a:t>
            </a:r>
            <a:r>
              <a:rPr lang="en-GB" dirty="0"/>
              <a:t>(uint256 value) public {</a:t>
            </a:r>
          </a:p>
          <a:p>
            <a:pPr marL="0" indent="0">
              <a:buNone/>
            </a:pPr>
            <a:r>
              <a:rPr lang="en-GB" dirty="0"/>
              <a:t>    limit = value;</a:t>
            </a:r>
          </a:p>
          <a:p>
            <a:pPr marL="0" indent="0">
              <a:buNone/>
            </a:pPr>
            <a:r>
              <a:rPr lang="en-GB" dirty="0"/>
              <a:t>  }</a:t>
            </a:r>
          </a:p>
          <a:p>
            <a:pPr marL="0" indent="0">
              <a:buNone/>
            </a:pPr>
            <a:r>
              <a:rPr lang="en-GB" dirty="0"/>
              <a:t>  </a:t>
            </a:r>
            <a:r>
              <a:rPr lang="en-GB" dirty="0" smtClean="0"/>
              <a:t>  </a:t>
            </a:r>
            <a:r>
              <a:rPr lang="en-GB" dirty="0"/>
              <a:t>modifier </a:t>
            </a:r>
            <a:r>
              <a:rPr lang="en-GB" dirty="0" err="1"/>
              <a:t>limitedPayable</a:t>
            </a:r>
            <a:r>
              <a:rPr lang="en-GB" dirty="0"/>
              <a:t>() {</a:t>
            </a:r>
          </a:p>
          <a:p>
            <a:pPr marL="0" indent="0">
              <a:buNone/>
            </a:pPr>
            <a:r>
              <a:rPr lang="en-GB" dirty="0"/>
              <a:t>    require(</a:t>
            </a:r>
            <a:r>
              <a:rPr lang="en-GB" dirty="0" err="1"/>
              <a:t>this.balance</a:t>
            </a:r>
            <a:r>
              <a:rPr lang="en-GB" dirty="0"/>
              <a:t> &lt;= limit);</a:t>
            </a:r>
          </a:p>
          <a:p>
            <a:pPr marL="0" indent="0">
              <a:buNone/>
            </a:pPr>
            <a:r>
              <a:rPr lang="en-GB" dirty="0"/>
              <a:t>    _;</a:t>
            </a:r>
          </a:p>
          <a:p>
            <a:pPr marL="0" indent="0">
              <a:buNone/>
            </a:pPr>
            <a:r>
              <a:rPr lang="en-GB" dirty="0"/>
              <a:t>  }</a:t>
            </a:r>
          </a:p>
          <a:p>
            <a:pPr marL="0" indent="0">
              <a:buNone/>
            </a:pPr>
            <a:r>
              <a:rPr lang="en-GB" dirty="0"/>
              <a:t>  </a:t>
            </a:r>
            <a:r>
              <a:rPr lang="en-GB" dirty="0" smtClean="0"/>
              <a:t>  </a:t>
            </a:r>
            <a:r>
              <a:rPr lang="en-GB" dirty="0"/>
              <a:t>function deposit() public payable </a:t>
            </a:r>
            <a:r>
              <a:rPr lang="en-GB" dirty="0" err="1"/>
              <a:t>limitedPayable</a:t>
            </a:r>
            <a:r>
              <a:rPr lang="en-GB" dirty="0"/>
              <a:t> {</a:t>
            </a:r>
          </a:p>
          <a:p>
            <a:pPr marL="0" indent="0">
              <a:buNone/>
            </a:pPr>
            <a:r>
              <a:rPr lang="en-GB" dirty="0">
                <a:solidFill>
                  <a:srgbClr val="00B050"/>
                </a:solidFill>
              </a:rPr>
              <a:t>    // some code</a:t>
            </a:r>
          </a:p>
          <a:p>
            <a:pPr marL="0" indent="0">
              <a:buNone/>
            </a:pPr>
            <a:r>
              <a:rPr lang="en-GB" dirty="0"/>
              <a:t>  }</a:t>
            </a:r>
          </a:p>
          <a:p>
            <a:pPr marL="0" indent="0">
              <a:buNone/>
            </a:pPr>
            <a:r>
              <a:rPr lang="en-GB" dirty="0"/>
              <a:t>}</a:t>
            </a:r>
          </a:p>
        </p:txBody>
      </p:sp>
      <p:sp>
        <p:nvSpPr>
          <p:cNvPr id="10" name="TextBox 9"/>
          <p:cNvSpPr txBox="1"/>
          <p:nvPr/>
        </p:nvSpPr>
        <p:spPr>
          <a:xfrm>
            <a:off x="7599680" y="2672080"/>
            <a:ext cx="3850640" cy="1754326"/>
          </a:xfrm>
          <a:prstGeom prst="rect">
            <a:avLst/>
          </a:prstGeom>
          <a:noFill/>
          <a:ln>
            <a:solidFill>
              <a:schemeClr val="tx1"/>
            </a:solidFill>
          </a:ln>
        </p:spPr>
        <p:txBody>
          <a:bodyPr wrap="square" rtlCol="0">
            <a:spAutoFit/>
          </a:bodyPr>
          <a:lstStyle/>
          <a:p>
            <a:r>
              <a:rPr lang="en-GB" dirty="0" smtClean="0">
                <a:solidFill>
                  <a:srgbClr val="00B050"/>
                </a:solidFill>
              </a:rPr>
              <a:t>We use a modifier to limit the balance inside the contract.</a:t>
            </a:r>
          </a:p>
          <a:p>
            <a:endParaRPr lang="en-GB" dirty="0">
              <a:solidFill>
                <a:srgbClr val="00B050"/>
              </a:solidFill>
            </a:endParaRPr>
          </a:p>
          <a:p>
            <a:r>
              <a:rPr lang="en-GB" dirty="0" smtClean="0">
                <a:solidFill>
                  <a:srgbClr val="00B050"/>
                </a:solidFill>
              </a:rPr>
              <a:t>We apply it to the deposit function as this is where the money is being accepted.</a:t>
            </a:r>
            <a:endParaRPr lang="en-GB" dirty="0">
              <a:solidFill>
                <a:srgbClr val="00B050"/>
              </a:solidFill>
            </a:endParaRPr>
          </a:p>
        </p:txBody>
      </p:sp>
    </p:spTree>
    <p:extLst>
      <p:ext uri="{BB962C8B-B14F-4D97-AF65-F5344CB8AC3E}">
        <p14:creationId xmlns:p14="http://schemas.microsoft.com/office/powerpoint/2010/main" val="126726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lstStyle/>
          <a:p>
            <a:r>
              <a:rPr lang="en-GB" dirty="0" smtClean="0"/>
              <a:t>Currently smart contracts are not driven by artificial intelligence nor are they generally encode obligations and rights that are legally binding.</a:t>
            </a:r>
          </a:p>
          <a:p>
            <a:r>
              <a:rPr lang="en-GB" b="1" dirty="0"/>
              <a:t>Smart contract code </a:t>
            </a:r>
            <a:r>
              <a:rPr lang="en-GB" dirty="0"/>
              <a:t>simply denotes software written in a programming language</a:t>
            </a:r>
            <a:r>
              <a:rPr lang="en-GB" dirty="0" smtClean="0"/>
              <a:t>.</a:t>
            </a:r>
          </a:p>
          <a:p>
            <a:pPr lvl="1"/>
            <a:r>
              <a:rPr lang="en-GB" dirty="0"/>
              <a:t>It acts as a software agent </a:t>
            </a:r>
            <a:r>
              <a:rPr lang="en-GB" dirty="0" smtClean="0"/>
              <a:t>that fulfils </a:t>
            </a:r>
            <a:r>
              <a:rPr lang="en-GB" dirty="0"/>
              <a:t>certain obligations, exercises rights and may take control of assets within a distributed ledger in an automated </a:t>
            </a:r>
            <a:r>
              <a:rPr lang="en-GB" dirty="0" smtClean="0"/>
              <a:t>way</a:t>
            </a:r>
          </a:p>
          <a:p>
            <a:pPr lvl="1"/>
            <a:r>
              <a:rPr lang="en-GB" dirty="0" smtClean="0"/>
              <a:t> It takes on tasks and responsibilities in the distributed ledger world by executing code that models or emulates contract logic in the real world, though its legal justification may be unclear.</a:t>
            </a:r>
          </a:p>
          <a:p>
            <a:pPr lvl="1"/>
            <a:endParaRPr lang="en-GB" dirty="0"/>
          </a:p>
        </p:txBody>
      </p:sp>
    </p:spTree>
    <p:extLst>
      <p:ext uri="{BB962C8B-B14F-4D97-AF65-F5344CB8AC3E}">
        <p14:creationId xmlns:p14="http://schemas.microsoft.com/office/powerpoint/2010/main" val="40648405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UX Problems – Learn from the Web</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199543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9406"/>
            <a:ext cx="10515600" cy="1325563"/>
          </a:xfrm>
        </p:spPr>
        <p:txBody>
          <a:bodyPr>
            <a:normAutofit/>
          </a:bodyPr>
          <a:lstStyle/>
          <a:p>
            <a:r>
              <a:rPr lang="en-GB" dirty="0" smtClean="0"/>
              <a:t>UX Problems - No consistent design of a digital wallet</a:t>
            </a:r>
            <a:endParaRPr lang="en-GB" dirty="0"/>
          </a:p>
        </p:txBody>
      </p:sp>
      <p:sp>
        <p:nvSpPr>
          <p:cNvPr id="3" name="Content Placeholder 2"/>
          <p:cNvSpPr>
            <a:spLocks noGrp="1"/>
          </p:cNvSpPr>
          <p:nvPr>
            <p:ph idx="1"/>
          </p:nvPr>
        </p:nvSpPr>
        <p:spPr>
          <a:xfrm>
            <a:off x="838200" y="2130357"/>
            <a:ext cx="10515600" cy="4046606"/>
          </a:xfrm>
        </p:spPr>
        <p:txBody>
          <a:bodyPr>
            <a:normAutofit/>
          </a:bodyPr>
          <a:lstStyle/>
          <a:p>
            <a:r>
              <a:rPr lang="en-GB" dirty="0" smtClean="0"/>
              <a:t>Smart contract requires paying with cryptocurrency. </a:t>
            </a:r>
          </a:p>
          <a:p>
            <a:pPr lvl="1"/>
            <a:r>
              <a:rPr lang="en-GB" dirty="0" smtClean="0"/>
              <a:t>no solution that hosts all the main currencies at once (even the top 30). </a:t>
            </a:r>
          </a:p>
          <a:p>
            <a:pPr lvl="1"/>
            <a:r>
              <a:rPr lang="en-GB" dirty="0" smtClean="0"/>
              <a:t>User interfaces are designed differently and applications vary in the capabilities they offer.</a:t>
            </a:r>
          </a:p>
          <a:p>
            <a:pPr lvl="1"/>
            <a:r>
              <a:rPr lang="en-GB" dirty="0" smtClean="0"/>
              <a:t>users must re-learn how to do things each time they use a different wallet or payment processing system.</a:t>
            </a:r>
          </a:p>
        </p:txBody>
      </p:sp>
    </p:spTree>
    <p:extLst>
      <p:ext uri="{BB962C8B-B14F-4D97-AF65-F5344CB8AC3E}">
        <p14:creationId xmlns:p14="http://schemas.microsoft.com/office/powerpoint/2010/main" val="4145098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294" y="725048"/>
            <a:ext cx="10515600" cy="1325563"/>
          </a:xfrm>
        </p:spPr>
        <p:txBody>
          <a:bodyPr>
            <a:normAutofit/>
          </a:bodyPr>
          <a:lstStyle/>
          <a:p>
            <a:r>
              <a:rPr lang="en-GB" dirty="0" smtClean="0"/>
              <a:t>UX Problems - Users require knowledge of cryptocurrency.</a:t>
            </a:r>
          </a:p>
        </p:txBody>
      </p:sp>
      <p:sp>
        <p:nvSpPr>
          <p:cNvPr id="3" name="Content Placeholder 2"/>
          <p:cNvSpPr>
            <a:spLocks noGrp="1"/>
          </p:cNvSpPr>
          <p:nvPr>
            <p:ph idx="1"/>
          </p:nvPr>
        </p:nvSpPr>
        <p:spPr>
          <a:xfrm>
            <a:off x="838200" y="2422187"/>
            <a:ext cx="10515600" cy="3754776"/>
          </a:xfrm>
        </p:spPr>
        <p:txBody>
          <a:bodyPr>
            <a:normAutofit/>
          </a:bodyPr>
          <a:lstStyle/>
          <a:p>
            <a:r>
              <a:rPr lang="en-GB" dirty="0" smtClean="0"/>
              <a:t>Users need to know about their private wallet key, </a:t>
            </a:r>
          </a:p>
          <a:p>
            <a:pPr lvl="1"/>
            <a:r>
              <a:rPr lang="en-GB" dirty="0" smtClean="0"/>
              <a:t>how long it takes to confirm transactions, </a:t>
            </a:r>
          </a:p>
          <a:p>
            <a:pPr lvl="1"/>
            <a:r>
              <a:rPr lang="en-GB" dirty="0"/>
              <a:t>H</a:t>
            </a:r>
            <a:r>
              <a:rPr lang="en-GB" dirty="0" smtClean="0"/>
              <a:t>ow much transaction fees cost.</a:t>
            </a:r>
          </a:p>
          <a:p>
            <a:pPr lvl="1"/>
            <a:r>
              <a:rPr lang="en-GB" dirty="0" smtClean="0"/>
              <a:t>Decentralized and users in essence become their own bank.</a:t>
            </a:r>
          </a:p>
          <a:p>
            <a:pPr lvl="1"/>
            <a:r>
              <a:rPr lang="en-GB" dirty="0" smtClean="0"/>
              <a:t>The concept of managing keys can be complex and  can require a high learning curve.</a:t>
            </a:r>
          </a:p>
          <a:p>
            <a:pPr lvl="1"/>
            <a:r>
              <a:rPr lang="en-GB" dirty="0" smtClean="0"/>
              <a:t>Receiving and sending transactions also require user work.</a:t>
            </a:r>
          </a:p>
        </p:txBody>
      </p:sp>
    </p:spTree>
    <p:extLst>
      <p:ext uri="{BB962C8B-B14F-4D97-AF65-F5344CB8AC3E}">
        <p14:creationId xmlns:p14="http://schemas.microsoft.com/office/powerpoint/2010/main" val="3782960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5320"/>
            <a:ext cx="10515600" cy="1325563"/>
          </a:xfrm>
        </p:spPr>
        <p:txBody>
          <a:bodyPr/>
          <a:lstStyle/>
          <a:p>
            <a:r>
              <a:rPr lang="en-GB" dirty="0" smtClean="0"/>
              <a:t>UX Problems – poor payment network.</a:t>
            </a:r>
            <a:endParaRPr lang="en-GB" dirty="0"/>
          </a:p>
        </p:txBody>
      </p:sp>
      <p:sp>
        <p:nvSpPr>
          <p:cNvPr id="3" name="Content Placeholder 2"/>
          <p:cNvSpPr>
            <a:spLocks noGrp="1"/>
          </p:cNvSpPr>
          <p:nvPr>
            <p:ph idx="1"/>
          </p:nvPr>
        </p:nvSpPr>
        <p:spPr>
          <a:xfrm>
            <a:off x="838200" y="2393003"/>
            <a:ext cx="10515600" cy="3783959"/>
          </a:xfrm>
        </p:spPr>
        <p:txBody>
          <a:bodyPr>
            <a:normAutofit/>
          </a:bodyPr>
          <a:lstStyle/>
          <a:p>
            <a:r>
              <a:rPr lang="en-GB" dirty="0" smtClean="0"/>
              <a:t>cryptocurrency is a poor payment network,</a:t>
            </a:r>
          </a:p>
          <a:p>
            <a:pPr lvl="1"/>
            <a:r>
              <a:rPr lang="en-GB" dirty="0" smtClean="0"/>
              <a:t>Yet revolutionary breakthrough as an arbiter.</a:t>
            </a:r>
          </a:p>
          <a:p>
            <a:pPr lvl="1"/>
            <a:r>
              <a:rPr lang="en-GB" dirty="0" smtClean="0"/>
              <a:t>bitcoin </a:t>
            </a:r>
            <a:r>
              <a:rPr lang="en-GB" dirty="0"/>
              <a:t>transactions </a:t>
            </a:r>
            <a:r>
              <a:rPr lang="en-GB" dirty="0" smtClean="0"/>
              <a:t>have and are more </a:t>
            </a:r>
            <a:r>
              <a:rPr lang="en-GB" dirty="0"/>
              <a:t>expensive for the user than nearly every major centralized </a:t>
            </a:r>
            <a:r>
              <a:rPr lang="en-GB" dirty="0" smtClean="0"/>
              <a:t>alternative.</a:t>
            </a:r>
          </a:p>
          <a:p>
            <a:pPr lvl="1"/>
            <a:r>
              <a:rPr lang="en-GB" b="1" dirty="0" smtClean="0"/>
              <a:t>On-chain </a:t>
            </a:r>
            <a:r>
              <a:rPr lang="en-GB" b="1" dirty="0"/>
              <a:t>transactions never have been well suited for in-store purchases and only work reasonably well for online purchases, sometimes.</a:t>
            </a:r>
            <a:endParaRPr lang="en-GB" dirty="0"/>
          </a:p>
          <a:p>
            <a:pPr lvl="1"/>
            <a:endParaRPr lang="en-GB" dirty="0" smtClean="0"/>
          </a:p>
          <a:p>
            <a:endParaRPr lang="en-GB" dirty="0" smtClean="0"/>
          </a:p>
        </p:txBody>
      </p:sp>
    </p:spTree>
    <p:extLst>
      <p:ext uri="{BB962C8B-B14F-4D97-AF65-F5344CB8AC3E}">
        <p14:creationId xmlns:p14="http://schemas.microsoft.com/office/powerpoint/2010/main" val="338817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UX Problems – Lack of regulations</a:t>
            </a:r>
            <a:endParaRPr lang="en-GB" dirty="0"/>
          </a:p>
        </p:txBody>
      </p:sp>
      <p:sp>
        <p:nvSpPr>
          <p:cNvPr id="3" name="Content Placeholder 2"/>
          <p:cNvSpPr>
            <a:spLocks noGrp="1"/>
          </p:cNvSpPr>
          <p:nvPr>
            <p:ph idx="1"/>
          </p:nvPr>
        </p:nvSpPr>
        <p:spPr/>
        <p:txBody>
          <a:bodyPr>
            <a:normAutofit lnSpcReduction="10000"/>
          </a:bodyPr>
          <a:lstStyle/>
          <a:p>
            <a:r>
              <a:rPr lang="en-GB" dirty="0" smtClean="0"/>
              <a:t>An advantage but also a problem</a:t>
            </a:r>
          </a:p>
          <a:p>
            <a:pPr lvl="1"/>
            <a:r>
              <a:rPr lang="en-GB" dirty="0" smtClean="0"/>
              <a:t>No governmental way </a:t>
            </a:r>
            <a:r>
              <a:rPr lang="en-GB" dirty="0"/>
              <a:t>to enforce the legal use of blockchain-based, decentralized apps and cryptocurrencies.</a:t>
            </a:r>
            <a:endParaRPr lang="en-GB" dirty="0" smtClean="0"/>
          </a:p>
          <a:p>
            <a:pPr lvl="1"/>
            <a:r>
              <a:rPr lang="en-GB" dirty="0" smtClean="0"/>
              <a:t>Wild, Wild West out there -new and unregulated market, </a:t>
            </a:r>
          </a:p>
          <a:p>
            <a:pPr lvl="1"/>
            <a:r>
              <a:rPr lang="en-GB" dirty="0" smtClean="0"/>
              <a:t>Hackers</a:t>
            </a:r>
            <a:r>
              <a:rPr lang="en-GB" dirty="0"/>
              <a:t> lure uneducated users to send their info such as the private key to take all of their money or even steal their identity.</a:t>
            </a:r>
          </a:p>
          <a:p>
            <a:pPr lvl="1"/>
            <a:r>
              <a:rPr lang="en-GB" dirty="0" smtClean="0"/>
              <a:t>Uneducated </a:t>
            </a:r>
            <a:r>
              <a:rPr lang="en-GB" dirty="0"/>
              <a:t>users can do all kind of </a:t>
            </a:r>
            <a:r>
              <a:rPr lang="en-GB" dirty="0" smtClean="0"/>
              <a:t>mistakes </a:t>
            </a:r>
            <a:r>
              <a:rPr lang="en-GB" dirty="0"/>
              <a:t>like sending their money to the wrong address, so it disappears.</a:t>
            </a:r>
          </a:p>
          <a:p>
            <a:pPr lvl="1"/>
            <a:r>
              <a:rPr lang="en-GB" dirty="0" smtClean="0"/>
              <a:t>Instead of creating the future of commercial systems, some people are using the system poorly or fraudulently. </a:t>
            </a:r>
          </a:p>
          <a:p>
            <a:pPr lvl="1"/>
            <a:r>
              <a:rPr lang="en-GB" dirty="0" smtClean="0"/>
              <a:t>Smart contract’s UX designers would have to find, using the given technology, solutions that would ensure and secure it users.</a:t>
            </a:r>
          </a:p>
          <a:p>
            <a:pPr lvl="1"/>
            <a:endParaRPr lang="en-GB" dirty="0" smtClean="0"/>
          </a:p>
          <a:p>
            <a:pPr lvl="1"/>
            <a:endParaRPr lang="en-GB" dirty="0"/>
          </a:p>
          <a:p>
            <a:pPr lvl="1"/>
            <a:endParaRPr lang="en-GB" dirty="0"/>
          </a:p>
        </p:txBody>
      </p:sp>
    </p:spTree>
    <p:extLst>
      <p:ext uri="{BB962C8B-B14F-4D97-AF65-F5344CB8AC3E}">
        <p14:creationId xmlns:p14="http://schemas.microsoft.com/office/powerpoint/2010/main" val="9373650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Smart contract’s UX designers would have to find, using the given technology, solutions that would ensure and secure it users.</a:t>
            </a:r>
          </a:p>
          <a:p>
            <a:pPr lvl="1"/>
            <a:r>
              <a:rPr lang="en-GB" dirty="0"/>
              <a:t>The people that are working to solve this kind of problems today are developers, cryptographers and mostly people with a technical background</a:t>
            </a:r>
            <a:r>
              <a:rPr lang="en-GB" dirty="0" smtClean="0"/>
              <a:t>.</a:t>
            </a:r>
          </a:p>
          <a:p>
            <a:r>
              <a:rPr lang="en-GB" dirty="0" smtClean="0"/>
              <a:t>UX designers now create a tailor-made experiences for its users.</a:t>
            </a:r>
          </a:p>
          <a:p>
            <a:pPr lvl="1"/>
            <a:r>
              <a:rPr lang="en-GB" dirty="0" smtClean="0"/>
              <a:t>Before UX, the focus of creation the product was on the techie side of the team.</a:t>
            </a:r>
          </a:p>
          <a:p>
            <a:pPr lvl="1"/>
            <a:r>
              <a:rPr lang="en-GB" dirty="0" smtClean="0"/>
              <a:t>Asked to make stuff look pretty, not functional and easy to operate like today.</a:t>
            </a:r>
          </a:p>
          <a:p>
            <a:r>
              <a:rPr lang="en-GB" dirty="0" smtClean="0"/>
              <a:t>UX designers should be in the process of creating blockchain and smart contracts products.</a:t>
            </a:r>
          </a:p>
          <a:p>
            <a:pPr lvl="1"/>
            <a:r>
              <a:rPr lang="en-GB" dirty="0" smtClean="0"/>
              <a:t>Educating their users on the possibilities of micro-transactions, being your bank, using trustless systems and other things that aren’t possible with cash or credit cards.</a:t>
            </a:r>
          </a:p>
        </p:txBody>
      </p:sp>
    </p:spTree>
    <p:extLst>
      <p:ext uri="{BB962C8B-B14F-4D97-AF65-F5344CB8AC3E}">
        <p14:creationId xmlns:p14="http://schemas.microsoft.com/office/powerpoint/2010/main" val="4959741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We have provide a quick overview of smart contracts.</a:t>
            </a:r>
          </a:p>
          <a:p>
            <a:r>
              <a:rPr lang="en-GB" dirty="0" smtClean="0"/>
              <a:t>We have tried not to focus on one platform, but the example is in Ethereum.</a:t>
            </a:r>
          </a:p>
          <a:p>
            <a:r>
              <a:rPr lang="en-GB" dirty="0" smtClean="0"/>
              <a:t>Smart contracts are not yet at the quality of a legal contract but getting there.</a:t>
            </a:r>
          </a:p>
          <a:p>
            <a:r>
              <a:rPr lang="en-GB" dirty="0" smtClean="0"/>
              <a:t>Smart contracts are vulnerable due to miss coding so there is still research required in to the validation and verification of smart contracts.</a:t>
            </a:r>
          </a:p>
          <a:p>
            <a:endParaRPr lang="en-GB" dirty="0"/>
          </a:p>
        </p:txBody>
      </p:sp>
    </p:spTree>
    <p:extLst>
      <p:ext uri="{BB962C8B-B14F-4D97-AF65-F5344CB8AC3E}">
        <p14:creationId xmlns:p14="http://schemas.microsoft.com/office/powerpoint/2010/main" val="2910798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links</a:t>
            </a:r>
            <a:endParaRPr lang="en-GB" dirty="0"/>
          </a:p>
        </p:txBody>
      </p:sp>
      <p:sp>
        <p:nvSpPr>
          <p:cNvPr id="3" name="Content Placeholder 2"/>
          <p:cNvSpPr>
            <a:spLocks noGrp="1"/>
          </p:cNvSpPr>
          <p:nvPr>
            <p:ph idx="1"/>
          </p:nvPr>
        </p:nvSpPr>
        <p:spPr/>
        <p:txBody>
          <a:bodyPr/>
          <a:lstStyle/>
          <a:p>
            <a:r>
              <a:rPr lang="en-GB" dirty="0">
                <a:hlinkClick r:id="rId2"/>
              </a:rPr>
              <a:t>Learning Solidity with a Simple Fundraising Smart </a:t>
            </a:r>
            <a:r>
              <a:rPr lang="en-GB" dirty="0" smtClean="0">
                <a:hlinkClick r:id="rId2"/>
              </a:rPr>
              <a:t>Contract</a:t>
            </a:r>
            <a:endParaRPr lang="en-GB" dirty="0" smtClean="0"/>
          </a:p>
          <a:p>
            <a:r>
              <a:rPr lang="en-GB" dirty="0">
                <a:hlinkClick r:id="rId3"/>
              </a:rPr>
              <a:t>Developing </a:t>
            </a:r>
            <a:r>
              <a:rPr lang="en-GB" dirty="0" err="1">
                <a:hlinkClick r:id="rId3"/>
              </a:rPr>
              <a:t>Ethereum</a:t>
            </a:r>
            <a:r>
              <a:rPr lang="en-GB" dirty="0">
                <a:hlinkClick r:id="rId3"/>
              </a:rPr>
              <a:t> Smart Contracts for </a:t>
            </a:r>
            <a:r>
              <a:rPr lang="en-GB" dirty="0" smtClean="0">
                <a:hlinkClick r:id="rId3"/>
              </a:rPr>
              <a:t>Beginners</a:t>
            </a:r>
            <a:r>
              <a:rPr lang="en-GB" dirty="0" smtClean="0"/>
              <a:t>  2017</a:t>
            </a:r>
            <a:endParaRPr lang="en-GB" dirty="0"/>
          </a:p>
          <a:p>
            <a:endParaRPr lang="en-GB" dirty="0" smtClean="0"/>
          </a:p>
          <a:p>
            <a:endParaRPr lang="en-GB" dirty="0"/>
          </a:p>
        </p:txBody>
      </p:sp>
    </p:spTree>
    <p:extLst>
      <p:ext uri="{BB962C8B-B14F-4D97-AF65-F5344CB8AC3E}">
        <p14:creationId xmlns:p14="http://schemas.microsoft.com/office/powerpoint/2010/main" val="16878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Smart Contracts</a:t>
            </a:r>
          </a:p>
        </p:txBody>
      </p:sp>
      <p:sp>
        <p:nvSpPr>
          <p:cNvPr id="3" name="Content Placeholder 2"/>
          <p:cNvSpPr>
            <a:spLocks noGrp="1"/>
          </p:cNvSpPr>
          <p:nvPr>
            <p:ph idx="1"/>
          </p:nvPr>
        </p:nvSpPr>
        <p:spPr/>
        <p:txBody>
          <a:bodyPr>
            <a:normAutofit lnSpcReduction="10000"/>
          </a:bodyPr>
          <a:lstStyle/>
          <a:p>
            <a:r>
              <a:rPr lang="en-GB" dirty="0" smtClean="0"/>
              <a:t>So a Smart Contract is </a:t>
            </a:r>
            <a:r>
              <a:rPr lang="en-GB" dirty="0"/>
              <a:t>where the </a:t>
            </a:r>
            <a:r>
              <a:rPr lang="en-GB" dirty="0" smtClean="0"/>
              <a:t>conditions written in the contract are both evaluated and excruciated by computer code, hence a trustless systems. </a:t>
            </a:r>
          </a:p>
          <a:p>
            <a:pPr lvl="1"/>
            <a:r>
              <a:rPr lang="en-GB" dirty="0" smtClean="0"/>
              <a:t>Example if Alex is to pay Chris £300 for a sofa once it is delivered.</a:t>
            </a:r>
          </a:p>
          <a:p>
            <a:pPr lvl="1"/>
            <a:r>
              <a:rPr lang="en-GB" dirty="0" smtClean="0"/>
              <a:t>The code determines if the conditions are true:- the sofa has been delivered, if Alex has paid Chris</a:t>
            </a:r>
          </a:p>
          <a:p>
            <a:r>
              <a:rPr lang="en-GB" dirty="0" smtClean="0"/>
              <a:t>The advantage here is that there is no middle person, the smart contract is executed is a timely fashion and objectively.</a:t>
            </a:r>
          </a:p>
          <a:p>
            <a:r>
              <a:rPr lang="en-GB" dirty="0" smtClean="0"/>
              <a:t>The power of the smart contract is in the execution of the agree-to-consequences, not to any intelligence innate intelligence in the smart contract.</a:t>
            </a:r>
            <a:endParaRPr lang="en-GB" dirty="0"/>
          </a:p>
        </p:txBody>
      </p:sp>
    </p:spTree>
    <p:extLst>
      <p:ext uri="{BB962C8B-B14F-4D97-AF65-F5344CB8AC3E}">
        <p14:creationId xmlns:p14="http://schemas.microsoft.com/office/powerpoint/2010/main" val="232447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lstStyle/>
          <a:p>
            <a:r>
              <a:rPr lang="en-GB" b="1" dirty="0" err="1" smtClean="0"/>
              <a:t>Corda</a:t>
            </a:r>
            <a:r>
              <a:rPr lang="en-GB" dirty="0" smtClean="0"/>
              <a:t> </a:t>
            </a:r>
            <a:r>
              <a:rPr lang="en-GB" b="1" dirty="0"/>
              <a:t>s</a:t>
            </a:r>
            <a:r>
              <a:rPr lang="en-GB" b="1" dirty="0" smtClean="0"/>
              <a:t>mart legal contracts, </a:t>
            </a:r>
            <a:r>
              <a:rPr lang="en-GB" dirty="0" smtClean="0"/>
              <a:t>not </a:t>
            </a:r>
            <a:r>
              <a:rPr lang="en-GB" dirty="0"/>
              <a:t>only consist of code but additionally are allowed to contain legal prose. </a:t>
            </a:r>
            <a:endParaRPr lang="en-GB" dirty="0" smtClean="0"/>
          </a:p>
          <a:p>
            <a:pPr lvl="1"/>
            <a:r>
              <a:rPr lang="en-GB" dirty="0" smtClean="0"/>
              <a:t>Thus </a:t>
            </a:r>
            <a:r>
              <a:rPr lang="en-GB" dirty="0"/>
              <a:t>above smart legal contracts are legal prose that are formulated in a way that they can be expressed and implemented in smart contract code. </a:t>
            </a:r>
            <a:r>
              <a:rPr lang="en-GB" b="1" dirty="0" smtClean="0"/>
              <a:t> </a:t>
            </a:r>
          </a:p>
          <a:p>
            <a:pPr lvl="1"/>
            <a:r>
              <a:rPr lang="en-GB" dirty="0" smtClean="0"/>
              <a:t>This gives the code legitimacy that is rooted in the associated legal prose. </a:t>
            </a:r>
          </a:p>
          <a:p>
            <a:pPr lvl="1"/>
            <a:r>
              <a:rPr lang="en-GB" dirty="0" smtClean="0"/>
              <a:t>Such a construct is called </a:t>
            </a:r>
            <a:r>
              <a:rPr lang="en-GB" dirty="0" smtClean="0">
                <a:hlinkClick r:id="rId3"/>
              </a:rPr>
              <a:t>Ricardian Contract</a:t>
            </a:r>
            <a:r>
              <a:rPr lang="en-GB" dirty="0" smtClean="0"/>
              <a:t>. </a:t>
            </a:r>
          </a:p>
          <a:p>
            <a:pPr lvl="1"/>
            <a:r>
              <a:rPr lang="en-GB" dirty="0" err="1" smtClean="0"/>
              <a:t>Corda</a:t>
            </a:r>
            <a:r>
              <a:rPr lang="en-GB" dirty="0" smtClean="0"/>
              <a:t> was explicitly designed to account for the highly regulated environment of the financial services industry.</a:t>
            </a:r>
            <a:endParaRPr lang="en-GB" dirty="0"/>
          </a:p>
        </p:txBody>
      </p:sp>
    </p:spTree>
    <p:extLst>
      <p:ext uri="{BB962C8B-B14F-4D97-AF65-F5344CB8AC3E}">
        <p14:creationId xmlns:p14="http://schemas.microsoft.com/office/powerpoint/2010/main" val="110777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lstStyle/>
          <a:p>
            <a:r>
              <a:rPr lang="en-GB" dirty="0" smtClean="0"/>
              <a:t>definition is from RSK, a smart contract platform:</a:t>
            </a:r>
          </a:p>
          <a:p>
            <a:pPr marL="0" indent="0">
              <a:buNone/>
            </a:pPr>
            <a:r>
              <a:rPr lang="en-GB" i="1" dirty="0" smtClean="0"/>
              <a:t>Smart contracts are contracts whose terms are encoded in computer language instead of legal language.  </a:t>
            </a:r>
          </a:p>
          <a:p>
            <a:pPr marL="0" indent="0">
              <a:buNone/>
            </a:pPr>
            <a:r>
              <a:rPr lang="en-GB" i="1" dirty="0" smtClean="0"/>
              <a:t>Smart contracts can be executed… so that the terms of the contracts are automatically enforced by a protocol that all nodes in the network follow.  </a:t>
            </a:r>
          </a:p>
          <a:p>
            <a:pPr marL="0" indent="0">
              <a:buNone/>
            </a:pPr>
            <a:r>
              <a:rPr lang="en-GB" i="1" dirty="0" smtClean="0"/>
              <a:t>A smart contract can be fully autonomous if all the objects referred (such as currency, payments,  obligations, property titles, assets, licenses) have a digital representation in the platform.</a:t>
            </a:r>
          </a:p>
          <a:p>
            <a:endParaRPr lang="en-GB" dirty="0"/>
          </a:p>
        </p:txBody>
      </p:sp>
    </p:spTree>
    <p:extLst>
      <p:ext uri="{BB962C8B-B14F-4D97-AF65-F5344CB8AC3E}">
        <p14:creationId xmlns:p14="http://schemas.microsoft.com/office/powerpoint/2010/main" val="409371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2167</TotalTime>
  <Words>5036</Words>
  <Application>Microsoft Office PowerPoint</Application>
  <PresentationFormat>Widescreen</PresentationFormat>
  <Paragraphs>555</Paragraphs>
  <Slides>67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Arial Narrow</vt:lpstr>
      <vt:lpstr>Calibri</vt:lpstr>
      <vt:lpstr>Calibri Light</vt:lpstr>
      <vt:lpstr>Office Theme</vt:lpstr>
      <vt:lpstr>COMP6212 Computational Finance</vt:lpstr>
      <vt:lpstr>Structure</vt:lpstr>
      <vt:lpstr>Contracts</vt:lpstr>
      <vt:lpstr>Contracts</vt:lpstr>
      <vt:lpstr>Smart contracts</vt:lpstr>
      <vt:lpstr>Smart Contracts</vt:lpstr>
      <vt:lpstr>Smart Contracts</vt:lpstr>
      <vt:lpstr>Smart Contracts</vt:lpstr>
      <vt:lpstr>Smart Contracts</vt:lpstr>
      <vt:lpstr>Smart contracts</vt:lpstr>
      <vt:lpstr>A common analogy is a vending machine</vt:lpstr>
      <vt:lpstr>A joint investment</vt:lpstr>
      <vt:lpstr>Non –Financial uses of Smart contracts</vt:lpstr>
      <vt:lpstr>Smart contracts</vt:lpstr>
      <vt:lpstr>Smart contracts - Smart Property</vt:lpstr>
      <vt:lpstr>Smart Property - advantages</vt:lpstr>
      <vt:lpstr>Smart Property - Problems</vt:lpstr>
      <vt:lpstr>Smart contracts ecosystem</vt:lpstr>
      <vt:lpstr>We are still in the early stages of developing wholly independent smart contracts without any natural language. </vt:lpstr>
      <vt:lpstr>Smart contracts</vt:lpstr>
      <vt:lpstr>Smart contracts</vt:lpstr>
      <vt:lpstr>Smart Contracts</vt:lpstr>
      <vt:lpstr>Smart Contracts</vt:lpstr>
      <vt:lpstr>Smart Contracts</vt:lpstr>
      <vt:lpstr>Oracles </vt:lpstr>
      <vt:lpstr>Smart contracts</vt:lpstr>
      <vt:lpstr>Smart contracts</vt:lpstr>
      <vt:lpstr>Smart contracts</vt:lpstr>
      <vt:lpstr>Smart contracts</vt:lpstr>
      <vt:lpstr>Smart contracts</vt:lpstr>
      <vt:lpstr>Smart Contracts</vt:lpstr>
      <vt:lpstr>Smart Contracts</vt:lpstr>
      <vt:lpstr>Simple Smart Contract</vt:lpstr>
      <vt:lpstr>Smart contracts</vt:lpstr>
      <vt:lpstr>Smart contracts</vt:lpstr>
      <vt:lpstr>Smart contracts</vt:lpstr>
      <vt:lpstr>Smart contracts-Payroll contract-Key Functions</vt:lpstr>
      <vt:lpstr>Smart contracts</vt:lpstr>
      <vt:lpstr>Smart contract.</vt:lpstr>
      <vt:lpstr>Smart contract</vt:lpstr>
      <vt:lpstr>Smart contract</vt:lpstr>
      <vt:lpstr>Smart contract-continued</vt:lpstr>
      <vt:lpstr>Deployment</vt:lpstr>
      <vt:lpstr>Design issues</vt:lpstr>
      <vt:lpstr>Smart contracts - Minimal design</vt:lpstr>
      <vt:lpstr>Smart contracts - Minimal design</vt:lpstr>
      <vt:lpstr>Smart contracts - Minimal design</vt:lpstr>
      <vt:lpstr>Smart contracts - Minimal design</vt:lpstr>
      <vt:lpstr>Smart contracts - Minimal design</vt:lpstr>
      <vt:lpstr>Smart contracts - Minimal design</vt:lpstr>
      <vt:lpstr>Smart Contracts:-Plan for Failure</vt:lpstr>
      <vt:lpstr>Smart Contracts:-Plan for Failure</vt:lpstr>
      <vt:lpstr>Smart Contracts:-Interactions</vt:lpstr>
      <vt:lpstr>Emergency Stop</vt:lpstr>
      <vt:lpstr>Emergency Stop</vt:lpstr>
      <vt:lpstr>Smart Contract :- Rate Limiters</vt:lpstr>
      <vt:lpstr>Smart Contract:- Delay Actions</vt:lpstr>
      <vt:lpstr>Smart Contract:- Delay Actions</vt:lpstr>
      <vt:lpstr>Smart Contracts: Limit the Balance</vt:lpstr>
      <vt:lpstr>UX Problems – Learn from the Web</vt:lpstr>
      <vt:lpstr>UX Problems - No consistent design of a digital wallet</vt:lpstr>
      <vt:lpstr>UX Problems - Users require knowledge of cryptocurrency.</vt:lpstr>
      <vt:lpstr>UX Problems – poor payment network.</vt:lpstr>
      <vt:lpstr>UX Problems – Lack of regulations</vt:lpstr>
      <vt:lpstr>Solution</vt:lpstr>
      <vt:lpstr>Summary</vt:lpstr>
      <vt:lpstr>Other links</vt:lpstr>
    </vt:vector>
  </TitlesOfParts>
  <Company>University of Southampton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COMP6212 Computational Finance</dc:title>
  <dc:creator>Gary Wills</dc:creator>
  <cp:lastModifiedBy>Julia Wills</cp:lastModifiedBy>
  <cp:revision>77</cp:revision>
  <dcterms:created xsi:type="dcterms:W3CDTF">2019-01-31T18:46:29Z</dcterms:created>
  <dcterms:modified xsi:type="dcterms:W3CDTF">2019-04-06T19:17:24Z</dcterms:modified>
</cp:coreProperties>
</file>