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
  </p:notesMasterIdLst>
  <p:handoutMasterIdLst>
    <p:handoutMasterId r:id="rId4"/>
  </p:handoutMasterIdLst>
  <p:sldIdLst>
    <p:sldId id="258" r:id="rId2"/>
  </p:sldIdLst>
  <p:sldSz cx="43891200" cy="38404800"/>
  <p:notesSz cx="7010400" cy="9296400"/>
  <p:defaultTextStyle>
    <a:defPPr>
      <a:defRPr lang="en-US"/>
    </a:defPPr>
    <a:lvl1pPr marL="0" algn="l" defTabSz="4336209" rtl="0" eaLnBrk="1" latinLnBrk="0" hangingPunct="1">
      <a:defRPr sz="8518" kern="1200">
        <a:solidFill>
          <a:schemeClr val="tx1"/>
        </a:solidFill>
        <a:latin typeface="+mn-lt"/>
        <a:ea typeface="+mn-ea"/>
        <a:cs typeface="+mn-cs"/>
      </a:defRPr>
    </a:lvl1pPr>
    <a:lvl2pPr marL="2168105" algn="l" defTabSz="4336209" rtl="0" eaLnBrk="1" latinLnBrk="0" hangingPunct="1">
      <a:defRPr sz="8518" kern="1200">
        <a:solidFill>
          <a:schemeClr val="tx1"/>
        </a:solidFill>
        <a:latin typeface="+mn-lt"/>
        <a:ea typeface="+mn-ea"/>
        <a:cs typeface="+mn-cs"/>
      </a:defRPr>
    </a:lvl2pPr>
    <a:lvl3pPr marL="4336209" algn="l" defTabSz="4336209" rtl="0" eaLnBrk="1" latinLnBrk="0" hangingPunct="1">
      <a:defRPr sz="8518" kern="1200">
        <a:solidFill>
          <a:schemeClr val="tx1"/>
        </a:solidFill>
        <a:latin typeface="+mn-lt"/>
        <a:ea typeface="+mn-ea"/>
        <a:cs typeface="+mn-cs"/>
      </a:defRPr>
    </a:lvl3pPr>
    <a:lvl4pPr marL="6504313" algn="l" defTabSz="4336209" rtl="0" eaLnBrk="1" latinLnBrk="0" hangingPunct="1">
      <a:defRPr sz="8518" kern="1200">
        <a:solidFill>
          <a:schemeClr val="tx1"/>
        </a:solidFill>
        <a:latin typeface="+mn-lt"/>
        <a:ea typeface="+mn-ea"/>
        <a:cs typeface="+mn-cs"/>
      </a:defRPr>
    </a:lvl4pPr>
    <a:lvl5pPr marL="8672416" algn="l" defTabSz="4336209" rtl="0" eaLnBrk="1" latinLnBrk="0" hangingPunct="1">
      <a:defRPr sz="8518" kern="1200">
        <a:solidFill>
          <a:schemeClr val="tx1"/>
        </a:solidFill>
        <a:latin typeface="+mn-lt"/>
        <a:ea typeface="+mn-ea"/>
        <a:cs typeface="+mn-cs"/>
      </a:defRPr>
    </a:lvl5pPr>
    <a:lvl6pPr marL="10840521" algn="l" defTabSz="4336209" rtl="0" eaLnBrk="1" latinLnBrk="0" hangingPunct="1">
      <a:defRPr sz="8518" kern="1200">
        <a:solidFill>
          <a:schemeClr val="tx1"/>
        </a:solidFill>
        <a:latin typeface="+mn-lt"/>
        <a:ea typeface="+mn-ea"/>
        <a:cs typeface="+mn-cs"/>
      </a:defRPr>
    </a:lvl6pPr>
    <a:lvl7pPr marL="13008626" algn="l" defTabSz="4336209" rtl="0" eaLnBrk="1" latinLnBrk="0" hangingPunct="1">
      <a:defRPr sz="8518" kern="1200">
        <a:solidFill>
          <a:schemeClr val="tx1"/>
        </a:solidFill>
        <a:latin typeface="+mn-lt"/>
        <a:ea typeface="+mn-ea"/>
        <a:cs typeface="+mn-cs"/>
      </a:defRPr>
    </a:lvl7pPr>
    <a:lvl8pPr marL="15176731" algn="l" defTabSz="4336209" rtl="0" eaLnBrk="1" latinLnBrk="0" hangingPunct="1">
      <a:defRPr sz="8518" kern="1200">
        <a:solidFill>
          <a:schemeClr val="tx1"/>
        </a:solidFill>
        <a:latin typeface="+mn-lt"/>
        <a:ea typeface="+mn-ea"/>
        <a:cs typeface="+mn-cs"/>
      </a:defRPr>
    </a:lvl8pPr>
    <a:lvl9pPr marL="17344835" algn="l" defTabSz="4336209" rtl="0" eaLnBrk="1" latinLnBrk="0" hangingPunct="1">
      <a:defRPr sz="851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36" userDrawn="1">
          <p15:clr>
            <a:srgbClr val="A4A3A4"/>
          </p15:clr>
        </p15:guide>
        <p15:guide id="2" pos="13166" userDrawn="1">
          <p15:clr>
            <a:srgbClr val="A4A3A4"/>
          </p15:clr>
        </p15:guide>
        <p15:guide id="3" orient="horz" pos="12096" userDrawn="1">
          <p15:clr>
            <a:srgbClr val="A4A3A4"/>
          </p15:clr>
        </p15:guide>
        <p15:guide id="4"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ll V. Hagey" initials="JVH" lastIdx="1" clrIdx="0"/>
  <p:cmAuthor id="1" name="eamaga" initials="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3B3"/>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4660"/>
  </p:normalViewPr>
  <p:slideViewPr>
    <p:cSldViewPr>
      <p:cViewPr>
        <p:scale>
          <a:sx n="30" d="100"/>
          <a:sy n="30" d="100"/>
        </p:scale>
        <p:origin x="-1556" y="-4192"/>
      </p:cViewPr>
      <p:guideLst>
        <p:guide orient="horz" pos="10836"/>
        <p:guide pos="13166"/>
        <p:guide orient="horz" pos="120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5EF8E95-C92C-4DF8-89BA-1476E60CDB57}" type="datetimeFigureOut">
              <a:rPr lang="en-US" smtClean="0"/>
              <a:pPr/>
              <a:t>10/12/2016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860F2EF-18CE-4DDA-AA82-DA05E49008B3}" type="slidenum">
              <a:rPr lang="en-US" smtClean="0"/>
              <a:pPr/>
              <a:t>‹#›</a:t>
            </a:fld>
            <a:endParaRPr lang="en-US"/>
          </a:p>
        </p:txBody>
      </p:sp>
    </p:spTree>
    <p:extLst>
      <p:ext uri="{BB962C8B-B14F-4D97-AF65-F5344CB8AC3E}">
        <p14:creationId xmlns:p14="http://schemas.microsoft.com/office/powerpoint/2010/main" val="3087215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DE770B2-F84F-4616-B91F-938D390E844B}" type="datetimeFigureOut">
              <a:rPr lang="en-US" smtClean="0"/>
              <a:pPr/>
              <a:t>10/12/2016</a:t>
            </a:fld>
            <a:endParaRPr lang="en-US"/>
          </a:p>
        </p:txBody>
      </p:sp>
      <p:sp>
        <p:nvSpPr>
          <p:cNvPr id="4" name="Slide Image Placeholder 3"/>
          <p:cNvSpPr>
            <a:spLocks noGrp="1" noRot="1" noChangeAspect="1"/>
          </p:cNvSpPr>
          <p:nvPr>
            <p:ph type="sldImg" idx="2"/>
          </p:nvPr>
        </p:nvSpPr>
        <p:spPr>
          <a:xfrm>
            <a:off x="1512888" y="696913"/>
            <a:ext cx="39846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AFAB17C-9C2A-4ABD-8C77-FA71667E416F}" type="slidenum">
              <a:rPr lang="en-US" smtClean="0"/>
              <a:pPr/>
              <a:t>‹#›</a:t>
            </a:fld>
            <a:endParaRPr lang="en-US"/>
          </a:p>
        </p:txBody>
      </p:sp>
    </p:spTree>
    <p:extLst>
      <p:ext uri="{BB962C8B-B14F-4D97-AF65-F5344CB8AC3E}">
        <p14:creationId xmlns:p14="http://schemas.microsoft.com/office/powerpoint/2010/main" val="1560424868"/>
      </p:ext>
    </p:extLst>
  </p:cSld>
  <p:clrMap bg1="lt1" tx1="dk1" bg2="lt2" tx2="dk2" accent1="accent1" accent2="accent2" accent3="accent3" accent4="accent4" accent5="accent5" accent6="accent6" hlink="hlink" folHlink="folHlink"/>
  <p:notesStyle>
    <a:lvl1pPr marL="0" algn="l" defTabSz="998616" rtl="0" eaLnBrk="1" latinLnBrk="0" hangingPunct="1">
      <a:defRPr sz="1311" kern="1200">
        <a:solidFill>
          <a:schemeClr val="tx1"/>
        </a:solidFill>
        <a:latin typeface="+mn-lt"/>
        <a:ea typeface="+mn-ea"/>
        <a:cs typeface="+mn-cs"/>
      </a:defRPr>
    </a:lvl1pPr>
    <a:lvl2pPr marL="499308" algn="l" defTabSz="998616" rtl="0" eaLnBrk="1" latinLnBrk="0" hangingPunct="1">
      <a:defRPr sz="1311" kern="1200">
        <a:solidFill>
          <a:schemeClr val="tx1"/>
        </a:solidFill>
        <a:latin typeface="+mn-lt"/>
        <a:ea typeface="+mn-ea"/>
        <a:cs typeface="+mn-cs"/>
      </a:defRPr>
    </a:lvl2pPr>
    <a:lvl3pPr marL="998616" algn="l" defTabSz="998616" rtl="0" eaLnBrk="1" latinLnBrk="0" hangingPunct="1">
      <a:defRPr sz="1311" kern="1200">
        <a:solidFill>
          <a:schemeClr val="tx1"/>
        </a:solidFill>
        <a:latin typeface="+mn-lt"/>
        <a:ea typeface="+mn-ea"/>
        <a:cs typeface="+mn-cs"/>
      </a:defRPr>
    </a:lvl3pPr>
    <a:lvl4pPr marL="1497924" algn="l" defTabSz="998616" rtl="0" eaLnBrk="1" latinLnBrk="0" hangingPunct="1">
      <a:defRPr sz="1311" kern="1200">
        <a:solidFill>
          <a:schemeClr val="tx1"/>
        </a:solidFill>
        <a:latin typeface="+mn-lt"/>
        <a:ea typeface="+mn-ea"/>
        <a:cs typeface="+mn-cs"/>
      </a:defRPr>
    </a:lvl4pPr>
    <a:lvl5pPr marL="1997232" algn="l" defTabSz="998616" rtl="0" eaLnBrk="1" latinLnBrk="0" hangingPunct="1">
      <a:defRPr sz="1311" kern="1200">
        <a:solidFill>
          <a:schemeClr val="tx1"/>
        </a:solidFill>
        <a:latin typeface="+mn-lt"/>
        <a:ea typeface="+mn-ea"/>
        <a:cs typeface="+mn-cs"/>
      </a:defRPr>
    </a:lvl5pPr>
    <a:lvl6pPr marL="2496541" algn="l" defTabSz="998616" rtl="0" eaLnBrk="1" latinLnBrk="0" hangingPunct="1">
      <a:defRPr sz="1311" kern="1200">
        <a:solidFill>
          <a:schemeClr val="tx1"/>
        </a:solidFill>
        <a:latin typeface="+mn-lt"/>
        <a:ea typeface="+mn-ea"/>
        <a:cs typeface="+mn-cs"/>
      </a:defRPr>
    </a:lvl6pPr>
    <a:lvl7pPr marL="2995849" algn="l" defTabSz="998616" rtl="0" eaLnBrk="1" latinLnBrk="0" hangingPunct="1">
      <a:defRPr sz="1311" kern="1200">
        <a:solidFill>
          <a:schemeClr val="tx1"/>
        </a:solidFill>
        <a:latin typeface="+mn-lt"/>
        <a:ea typeface="+mn-ea"/>
        <a:cs typeface="+mn-cs"/>
      </a:defRPr>
    </a:lvl7pPr>
    <a:lvl8pPr marL="3495157" algn="l" defTabSz="998616" rtl="0" eaLnBrk="1" latinLnBrk="0" hangingPunct="1">
      <a:defRPr sz="1311" kern="1200">
        <a:solidFill>
          <a:schemeClr val="tx1"/>
        </a:solidFill>
        <a:latin typeface="+mn-lt"/>
        <a:ea typeface="+mn-ea"/>
        <a:cs typeface="+mn-cs"/>
      </a:defRPr>
    </a:lvl8pPr>
    <a:lvl9pPr marL="3994465" algn="l" defTabSz="998616" rtl="0" eaLnBrk="1" latinLnBrk="0" hangingPunct="1">
      <a:defRPr sz="13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2888" y="696913"/>
            <a:ext cx="39846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AB17C-9C2A-4ABD-8C77-FA71667E416F}" type="slidenum">
              <a:rPr lang="en-US" smtClean="0"/>
              <a:pPr/>
              <a:t>1</a:t>
            </a:fld>
            <a:endParaRPr lang="en-US"/>
          </a:p>
        </p:txBody>
      </p:sp>
    </p:spTree>
    <p:extLst>
      <p:ext uri="{BB962C8B-B14F-4D97-AF65-F5344CB8AC3E}">
        <p14:creationId xmlns:p14="http://schemas.microsoft.com/office/powerpoint/2010/main" val="323364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20648" y="7873716"/>
            <a:ext cx="29626557" cy="12608843"/>
          </a:xfrm>
        </p:spPr>
        <p:txBody>
          <a:bodyPr lIns="0" rIns="0" anchor="t">
            <a:noAutofit/>
          </a:bodyPr>
          <a:lstStyle>
            <a:lvl1pPr>
              <a:defRPr sz="22498"/>
            </a:lvl1pPr>
          </a:lstStyle>
          <a:p>
            <a:r>
              <a:rPr lang="en-US"/>
              <a:t>Click to edit Master title style</a:t>
            </a:r>
            <a:endParaRPr lang="en-US" dirty="0"/>
          </a:p>
        </p:txBody>
      </p:sp>
      <p:sp>
        <p:nvSpPr>
          <p:cNvPr id="3" name="Subtitle 2"/>
          <p:cNvSpPr>
            <a:spLocks noGrp="1"/>
          </p:cNvSpPr>
          <p:nvPr>
            <p:ph type="subTitle" idx="1"/>
          </p:nvPr>
        </p:nvSpPr>
        <p:spPr>
          <a:xfrm>
            <a:off x="5120640" y="21872845"/>
            <a:ext cx="29626560" cy="6290682"/>
          </a:xfrm>
        </p:spPr>
        <p:txBody>
          <a:bodyPr>
            <a:normAutofit/>
          </a:bodyPr>
          <a:lstStyle>
            <a:lvl1pPr marL="0" indent="0" algn="l">
              <a:buNone/>
              <a:defRPr sz="6789">
                <a:solidFill>
                  <a:schemeClr val="tx1">
                    <a:tint val="75000"/>
                  </a:schemeClr>
                </a:solidFill>
              </a:defRPr>
            </a:lvl1pPr>
            <a:lvl2pPr marL="1567148" indent="0" algn="ctr">
              <a:buNone/>
              <a:defRPr>
                <a:solidFill>
                  <a:schemeClr val="tx1">
                    <a:tint val="75000"/>
                  </a:schemeClr>
                </a:solidFill>
              </a:defRPr>
            </a:lvl2pPr>
            <a:lvl3pPr marL="3134295" indent="0" algn="ctr">
              <a:buNone/>
              <a:defRPr>
                <a:solidFill>
                  <a:schemeClr val="tx1">
                    <a:tint val="75000"/>
                  </a:schemeClr>
                </a:solidFill>
              </a:defRPr>
            </a:lvl3pPr>
            <a:lvl4pPr marL="4701441" indent="0" algn="ctr">
              <a:buNone/>
              <a:defRPr>
                <a:solidFill>
                  <a:schemeClr val="tx1">
                    <a:tint val="75000"/>
                  </a:schemeClr>
                </a:solidFill>
              </a:defRPr>
            </a:lvl4pPr>
            <a:lvl5pPr marL="6268589" indent="0" algn="ctr">
              <a:buNone/>
              <a:defRPr>
                <a:solidFill>
                  <a:schemeClr val="tx1">
                    <a:tint val="75000"/>
                  </a:schemeClr>
                </a:solidFill>
              </a:defRPr>
            </a:lvl5pPr>
            <a:lvl6pPr marL="7835737" indent="0" algn="ctr">
              <a:buNone/>
              <a:defRPr>
                <a:solidFill>
                  <a:schemeClr val="tx1">
                    <a:tint val="75000"/>
                  </a:schemeClr>
                </a:solidFill>
              </a:defRPr>
            </a:lvl6pPr>
            <a:lvl7pPr marL="9402884" indent="0" algn="ctr">
              <a:buNone/>
              <a:defRPr>
                <a:solidFill>
                  <a:schemeClr val="tx1">
                    <a:tint val="75000"/>
                  </a:schemeClr>
                </a:solidFill>
              </a:defRPr>
            </a:lvl7pPr>
            <a:lvl8pPr marL="10970032" indent="0" algn="ctr">
              <a:buNone/>
              <a:defRPr>
                <a:solidFill>
                  <a:schemeClr val="tx1">
                    <a:tint val="75000"/>
                  </a:schemeClr>
                </a:solidFill>
              </a:defRPr>
            </a:lvl8pPr>
            <a:lvl9pPr marL="12537179"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8" name="Slide Number Placeholder 7"/>
          <p:cNvSpPr>
            <a:spLocks noGrp="1"/>
          </p:cNvSpPr>
          <p:nvPr>
            <p:ph type="sldNum" sz="quarter" idx="11"/>
          </p:nvPr>
        </p:nvSpPr>
        <p:spPr/>
        <p:txBody>
          <a:bodyPr/>
          <a:lstStyle/>
          <a:p>
            <a:fld id="{5E2DE783-D053-4544-9BA5-6247CE7A146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6581124" y="8705091"/>
            <a:ext cx="20267079" cy="217627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DE783-D053-4544-9BA5-6247CE7A14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5276" y="8705088"/>
            <a:ext cx="9963303" cy="21762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590877" y="8705088"/>
            <a:ext cx="20277735" cy="21762720"/>
          </a:xfrm>
        </p:spPr>
        <p:txBody>
          <a:bodyPr vert="eaVe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DE783-D053-4544-9BA5-6247CE7A14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16590877" y="8653881"/>
            <a:ext cx="20277735" cy="2176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14"/>
          </p:nvPr>
        </p:nvSpPr>
        <p:spPr/>
        <p:txBody>
          <a:bodyPr/>
          <a:lstStyle/>
          <a:p>
            <a:fld id="{A5CD951E-3F65-436B-A668-C00FE4C2C4FF}" type="datetimeFigureOut">
              <a:rPr lang="en-US" smtClean="0"/>
              <a:pPr/>
              <a:t>10/12/2016</a:t>
            </a:fld>
            <a:endParaRPr lang="en-US"/>
          </a:p>
        </p:txBody>
      </p:sp>
      <p:sp>
        <p:nvSpPr>
          <p:cNvPr id="10" name="Slide Number Placeholder 9"/>
          <p:cNvSpPr>
            <a:spLocks noGrp="1"/>
          </p:cNvSpPr>
          <p:nvPr>
            <p:ph type="sldNum" sz="quarter" idx="15"/>
          </p:nvPr>
        </p:nvSpPr>
        <p:spPr/>
        <p:txBody>
          <a:bodyPr/>
          <a:lstStyle/>
          <a:p>
            <a:fld id="{5E2DE783-D053-4544-9BA5-6247CE7A1465}" type="slidenum">
              <a:rPr lang="en-US" smtClean="0"/>
              <a:pPr/>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5271" y="8244235"/>
            <a:ext cx="29626560" cy="11931091"/>
          </a:xfrm>
        </p:spPr>
        <p:txBody>
          <a:bodyPr anchor="t">
            <a:noAutofit/>
          </a:bodyPr>
          <a:lstStyle>
            <a:lvl1pPr algn="l">
              <a:defRPr sz="16497" b="1" cap="all"/>
            </a:lvl1pPr>
          </a:lstStyle>
          <a:p>
            <a:r>
              <a:rPr lang="en-US"/>
              <a:t>Click to edit Master title style</a:t>
            </a:r>
            <a:endParaRPr lang="en-US" dirty="0"/>
          </a:p>
        </p:txBody>
      </p:sp>
      <p:sp>
        <p:nvSpPr>
          <p:cNvPr id="3" name="Text Placeholder 2"/>
          <p:cNvSpPr>
            <a:spLocks noGrp="1"/>
          </p:cNvSpPr>
          <p:nvPr>
            <p:ph type="body" idx="1"/>
          </p:nvPr>
        </p:nvSpPr>
        <p:spPr>
          <a:xfrm>
            <a:off x="5135271" y="21762720"/>
            <a:ext cx="29626560" cy="5120640"/>
          </a:xfrm>
        </p:spPr>
        <p:txBody>
          <a:bodyPr anchor="t">
            <a:normAutofit/>
          </a:bodyPr>
          <a:lstStyle>
            <a:lvl1pPr marL="0" indent="0">
              <a:buNone/>
              <a:defRPr sz="6157">
                <a:solidFill>
                  <a:schemeClr val="tx1">
                    <a:tint val="75000"/>
                  </a:schemeClr>
                </a:solidFill>
              </a:defRPr>
            </a:lvl1pPr>
            <a:lvl2pPr marL="1567148" indent="0">
              <a:buNone/>
              <a:defRPr sz="6157">
                <a:solidFill>
                  <a:schemeClr val="tx1">
                    <a:tint val="75000"/>
                  </a:schemeClr>
                </a:solidFill>
              </a:defRPr>
            </a:lvl2pPr>
            <a:lvl3pPr marL="3134295" indent="0">
              <a:buNone/>
              <a:defRPr sz="5526">
                <a:solidFill>
                  <a:schemeClr val="tx1">
                    <a:tint val="75000"/>
                  </a:schemeClr>
                </a:solidFill>
              </a:defRPr>
            </a:lvl3pPr>
            <a:lvl4pPr marL="4701441" indent="0">
              <a:buNone/>
              <a:defRPr sz="4737">
                <a:solidFill>
                  <a:schemeClr val="tx1">
                    <a:tint val="75000"/>
                  </a:schemeClr>
                </a:solidFill>
              </a:defRPr>
            </a:lvl4pPr>
            <a:lvl5pPr marL="6268589" indent="0">
              <a:buNone/>
              <a:defRPr sz="4737">
                <a:solidFill>
                  <a:schemeClr val="tx1">
                    <a:tint val="75000"/>
                  </a:schemeClr>
                </a:solidFill>
              </a:defRPr>
            </a:lvl5pPr>
            <a:lvl6pPr marL="7835737" indent="0">
              <a:buNone/>
              <a:defRPr sz="4737">
                <a:solidFill>
                  <a:schemeClr val="tx1">
                    <a:tint val="75000"/>
                  </a:schemeClr>
                </a:solidFill>
              </a:defRPr>
            </a:lvl6pPr>
            <a:lvl7pPr marL="9402884" indent="0">
              <a:buNone/>
              <a:defRPr sz="4737">
                <a:solidFill>
                  <a:schemeClr val="tx1">
                    <a:tint val="75000"/>
                  </a:schemeClr>
                </a:solidFill>
              </a:defRPr>
            </a:lvl7pPr>
            <a:lvl8pPr marL="10970032" indent="0">
              <a:buNone/>
              <a:defRPr sz="4737">
                <a:solidFill>
                  <a:schemeClr val="tx1">
                    <a:tint val="75000"/>
                  </a:schemeClr>
                </a:solidFill>
              </a:defRPr>
            </a:lvl8pPr>
            <a:lvl9pPr marL="12537179" indent="0">
              <a:buNone/>
              <a:defRPr sz="4737">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8" name="Slide Number Placeholder 7"/>
          <p:cNvSpPr>
            <a:spLocks noGrp="1"/>
          </p:cNvSpPr>
          <p:nvPr>
            <p:ph type="sldNum" sz="quarter" idx="11"/>
          </p:nvPr>
        </p:nvSpPr>
        <p:spPr/>
        <p:txBody>
          <a:bodyPr/>
          <a:lstStyle/>
          <a:p>
            <a:fld id="{5E2DE783-D053-4544-9BA5-6247CE7A146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70129" y="3413760"/>
            <a:ext cx="17358360" cy="597408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537594" y="10728817"/>
            <a:ext cx="17505438" cy="16135986"/>
          </a:xfrm>
        </p:spPr>
        <p:txBody>
          <a:bodyPr>
            <a:normAutofit/>
          </a:bodyPr>
          <a:lstStyle>
            <a:lvl1pPr>
              <a:defRPr sz="6157"/>
            </a:lvl1pPr>
            <a:lvl2pPr>
              <a:defRPr sz="6157"/>
            </a:lvl2pPr>
            <a:lvl3pPr>
              <a:defRPr sz="6157"/>
            </a:lvl3pPr>
            <a:lvl4pPr>
              <a:defRPr sz="6157"/>
            </a:lvl4pPr>
            <a:lvl5pPr>
              <a:defRPr sz="6157"/>
            </a:lvl5pPr>
            <a:lvl6pPr>
              <a:defRPr sz="6157"/>
            </a:lvl6pPr>
            <a:lvl7pPr>
              <a:defRPr sz="6157"/>
            </a:lvl7pPr>
            <a:lvl8pPr>
              <a:defRPr sz="6157"/>
            </a:lvl8pPr>
            <a:lvl9pPr>
              <a:defRPr sz="6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84429" y="10728937"/>
            <a:ext cx="17468691" cy="16135830"/>
          </a:xfrm>
        </p:spPr>
        <p:txBody>
          <a:bodyPr>
            <a:normAutofit/>
          </a:bodyPr>
          <a:lstStyle>
            <a:lvl1pPr>
              <a:defRPr sz="6157"/>
            </a:lvl1pPr>
            <a:lvl2pPr>
              <a:defRPr sz="6157"/>
            </a:lvl2pPr>
            <a:lvl3pPr>
              <a:defRPr sz="6157"/>
            </a:lvl3pPr>
            <a:lvl4pPr>
              <a:defRPr sz="6157"/>
            </a:lvl4pPr>
            <a:lvl5pPr>
              <a:defRPr sz="6157"/>
            </a:lvl5pPr>
            <a:lvl6pPr>
              <a:defRPr sz="6157"/>
            </a:lvl6pPr>
            <a:lvl7pPr>
              <a:defRPr sz="6157"/>
            </a:lvl7pPr>
            <a:lvl8pPr>
              <a:defRPr sz="6157"/>
            </a:lvl8pPr>
            <a:lvl9pPr>
              <a:defRPr sz="6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10" name="Slide Number Placeholder 9"/>
          <p:cNvSpPr>
            <a:spLocks noGrp="1"/>
          </p:cNvSpPr>
          <p:nvPr>
            <p:ph type="sldNum" sz="quarter" idx="11"/>
          </p:nvPr>
        </p:nvSpPr>
        <p:spPr/>
        <p:txBody>
          <a:bodyPr/>
          <a:lstStyle/>
          <a:p>
            <a:fld id="{5E2DE783-D053-4544-9BA5-6247CE7A1465}" type="slidenum">
              <a:rPr lang="en-US" smtClean="0"/>
              <a:pPr/>
              <a:t>‹#›</a:t>
            </a:fld>
            <a:endParaRPr lang="en-US"/>
          </a:p>
        </p:txBody>
      </p:sp>
      <p:sp>
        <p:nvSpPr>
          <p:cNvPr id="11" name="Footer Placeholder 10"/>
          <p:cNvSpPr>
            <a:spLocks noGrp="1"/>
          </p:cNvSpPr>
          <p:nvPr>
            <p:ph type="ftr" sz="quarter" idx="12"/>
          </p:nvPr>
        </p:nvSpPr>
        <p:spPr>
          <a:xfrm>
            <a:off x="2370131" y="35595569"/>
            <a:ext cx="24491289" cy="2044701"/>
          </a:xfr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70131" y="3413767"/>
            <a:ext cx="17355522" cy="5974074"/>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377447" y="10730238"/>
            <a:ext cx="17465040" cy="3618227"/>
          </a:xfrm>
        </p:spPr>
        <p:txBody>
          <a:bodyPr anchor="t">
            <a:normAutofit/>
          </a:bodyPr>
          <a:lstStyle>
            <a:lvl1pPr marL="0" indent="0">
              <a:buNone/>
              <a:defRPr sz="6157" b="0"/>
            </a:lvl1pPr>
            <a:lvl2pPr marL="1567148" indent="0">
              <a:buNone/>
              <a:defRPr sz="6789" b="1"/>
            </a:lvl2pPr>
            <a:lvl3pPr marL="3134295" indent="0">
              <a:buNone/>
              <a:defRPr sz="6157" b="1"/>
            </a:lvl3pPr>
            <a:lvl4pPr marL="4701441" indent="0">
              <a:buNone/>
              <a:defRPr sz="5526" b="1"/>
            </a:lvl4pPr>
            <a:lvl5pPr marL="6268589" indent="0">
              <a:buNone/>
              <a:defRPr sz="5526" b="1"/>
            </a:lvl5pPr>
            <a:lvl6pPr marL="7835737" indent="0">
              <a:buNone/>
              <a:defRPr sz="5526" b="1"/>
            </a:lvl6pPr>
            <a:lvl7pPr marL="9402884" indent="0">
              <a:buNone/>
              <a:defRPr sz="5526" b="1"/>
            </a:lvl7pPr>
            <a:lvl8pPr marL="10970032" indent="0">
              <a:buNone/>
              <a:defRPr sz="5526" b="1"/>
            </a:lvl8pPr>
            <a:lvl9pPr marL="12537179" indent="0">
              <a:buNone/>
              <a:defRPr sz="5526" b="1"/>
            </a:lvl9pPr>
          </a:lstStyle>
          <a:p>
            <a:pPr lvl="0"/>
            <a:r>
              <a:rPr lang="en-US"/>
              <a:t>Click to edit Master text styles</a:t>
            </a:r>
          </a:p>
        </p:txBody>
      </p:sp>
      <p:sp>
        <p:nvSpPr>
          <p:cNvPr id="4" name="Content Placeholder 3"/>
          <p:cNvSpPr>
            <a:spLocks noGrp="1"/>
          </p:cNvSpPr>
          <p:nvPr>
            <p:ph sz="half" idx="2"/>
          </p:nvPr>
        </p:nvSpPr>
        <p:spPr>
          <a:xfrm>
            <a:off x="2377441" y="16019791"/>
            <a:ext cx="17465040" cy="16144235"/>
          </a:xfrm>
        </p:spPr>
        <p:txBody>
          <a:bodyPr>
            <a:normAutofit/>
          </a:bodyPr>
          <a:lstStyle>
            <a:lvl1pPr>
              <a:defRPr sz="6157"/>
            </a:lvl1pPr>
            <a:lvl2pPr>
              <a:defRPr sz="6157"/>
            </a:lvl2pPr>
            <a:lvl3pPr>
              <a:defRPr sz="6157"/>
            </a:lvl3pPr>
            <a:lvl4pPr>
              <a:defRPr sz="6157"/>
            </a:lvl4pPr>
            <a:lvl5pPr>
              <a:defRPr sz="6157"/>
            </a:lvl5pPr>
            <a:lvl6pPr>
              <a:defRPr sz="5526"/>
            </a:lvl6pPr>
            <a:lvl7pPr>
              <a:defRPr sz="5526"/>
            </a:lvl7pPr>
            <a:lvl8pPr>
              <a:defRPr sz="5526"/>
            </a:lvl8pPr>
            <a:lvl9pPr>
              <a:defRPr sz="55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564605" y="10730238"/>
            <a:ext cx="17571720" cy="3618227"/>
          </a:xfrm>
        </p:spPr>
        <p:txBody>
          <a:bodyPr anchor="t">
            <a:normAutofit/>
          </a:bodyPr>
          <a:lstStyle>
            <a:lvl1pPr marL="0" indent="0">
              <a:buNone/>
              <a:defRPr sz="6157" b="0"/>
            </a:lvl1pPr>
            <a:lvl2pPr marL="1567148" indent="0">
              <a:buNone/>
              <a:defRPr sz="6789" b="1"/>
            </a:lvl2pPr>
            <a:lvl3pPr marL="3134295" indent="0">
              <a:buNone/>
              <a:defRPr sz="6157" b="1"/>
            </a:lvl3pPr>
            <a:lvl4pPr marL="4701441" indent="0">
              <a:buNone/>
              <a:defRPr sz="5526" b="1"/>
            </a:lvl4pPr>
            <a:lvl5pPr marL="6268589" indent="0">
              <a:buNone/>
              <a:defRPr sz="5526" b="1"/>
            </a:lvl5pPr>
            <a:lvl6pPr marL="7835737" indent="0">
              <a:buNone/>
              <a:defRPr sz="5526" b="1"/>
            </a:lvl6pPr>
            <a:lvl7pPr marL="9402884" indent="0">
              <a:buNone/>
              <a:defRPr sz="5526" b="1"/>
            </a:lvl7pPr>
            <a:lvl8pPr marL="10970032" indent="0">
              <a:buNone/>
              <a:defRPr sz="5526" b="1"/>
            </a:lvl8pPr>
            <a:lvl9pPr marL="12537179" indent="0">
              <a:buNone/>
              <a:defRPr sz="5526" b="1"/>
            </a:lvl9pPr>
          </a:lstStyle>
          <a:p>
            <a:pPr lvl="0"/>
            <a:r>
              <a:rPr lang="en-US"/>
              <a:t>Click to edit Master text styles</a:t>
            </a:r>
          </a:p>
        </p:txBody>
      </p:sp>
      <p:sp>
        <p:nvSpPr>
          <p:cNvPr id="6" name="Content Placeholder 5"/>
          <p:cNvSpPr>
            <a:spLocks noGrp="1"/>
          </p:cNvSpPr>
          <p:nvPr>
            <p:ph sz="quarter" idx="4"/>
          </p:nvPr>
        </p:nvSpPr>
        <p:spPr>
          <a:xfrm>
            <a:off x="21564607" y="16019792"/>
            <a:ext cx="17526000" cy="16144239"/>
          </a:xfrm>
        </p:spPr>
        <p:txBody>
          <a:bodyPr>
            <a:normAutofit/>
          </a:bodyPr>
          <a:lstStyle>
            <a:lvl1pPr>
              <a:defRPr sz="6157"/>
            </a:lvl1pPr>
            <a:lvl2pPr>
              <a:defRPr sz="6157"/>
            </a:lvl2pPr>
            <a:lvl3pPr>
              <a:defRPr sz="6157"/>
            </a:lvl3pPr>
            <a:lvl4pPr>
              <a:defRPr sz="6157"/>
            </a:lvl4pPr>
            <a:lvl5pPr>
              <a:defRPr sz="6157"/>
            </a:lvl5pPr>
            <a:lvl6pPr>
              <a:defRPr sz="5526"/>
            </a:lvl6pPr>
            <a:lvl7pPr>
              <a:defRPr sz="5526"/>
            </a:lvl7pPr>
            <a:lvl8pPr>
              <a:defRPr sz="5526"/>
            </a:lvl8pPr>
            <a:lvl9pPr>
              <a:defRPr sz="55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11" name="Slide Number Placeholder 10"/>
          <p:cNvSpPr>
            <a:spLocks noGrp="1"/>
          </p:cNvSpPr>
          <p:nvPr>
            <p:ph type="sldNum" sz="quarter" idx="11"/>
          </p:nvPr>
        </p:nvSpPr>
        <p:spPr/>
        <p:txBody>
          <a:bodyPr/>
          <a:lstStyle/>
          <a:p>
            <a:fld id="{5E2DE783-D053-4544-9BA5-6247CE7A1465}" type="slidenum">
              <a:rPr lang="en-US" smtClean="0"/>
              <a:pPr/>
              <a:t>‹#›</a:t>
            </a:fld>
            <a:endParaRPr lang="en-US"/>
          </a:p>
        </p:txBody>
      </p:sp>
      <p:sp>
        <p:nvSpPr>
          <p:cNvPr id="12" name="Footer Placeholder 11"/>
          <p:cNvSpPr>
            <a:spLocks noGrp="1"/>
          </p:cNvSpPr>
          <p:nvPr>
            <p:ph type="ftr" sz="quarter" idx="12"/>
          </p:nvPr>
        </p:nvSpPr>
        <p:spPr>
          <a:xfrm>
            <a:off x="2370131" y="35595569"/>
            <a:ext cx="24491289" cy="2044701"/>
          </a:xfr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381440" y="8688650"/>
            <a:ext cx="8778240" cy="2044701"/>
          </a:xfrm>
        </p:spPr>
        <p:txBody>
          <a:bodyPr/>
          <a:lstStyle/>
          <a:p>
            <a:fld id="{A5CD951E-3F65-436B-A668-C00FE4C2C4FF}" type="datetimeFigureOut">
              <a:rPr lang="en-US" smtClean="0"/>
              <a:pPr/>
              <a:t>10/12/2016</a:t>
            </a:fld>
            <a:endParaRPr lang="en-US"/>
          </a:p>
        </p:txBody>
      </p:sp>
      <p:sp>
        <p:nvSpPr>
          <p:cNvPr id="5" name="Title 4"/>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E2DE783-D053-4544-9BA5-6247CE7A1465}" type="slidenum">
              <a:rPr lang="en-US" smtClean="0"/>
              <a:pPr/>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2DE783-D053-4544-9BA5-6247CE7A14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49366" y="10756911"/>
            <a:ext cx="17541240" cy="16179795"/>
          </a:xfrm>
        </p:spPr>
        <p:txBody>
          <a:bodyPr>
            <a:normAutofit/>
          </a:bodyPr>
          <a:lstStyle>
            <a:lvl1pPr>
              <a:defRPr sz="6157"/>
            </a:lvl1pPr>
            <a:lvl2pPr>
              <a:defRPr sz="6157"/>
            </a:lvl2pPr>
            <a:lvl3pPr>
              <a:defRPr sz="6157"/>
            </a:lvl3pPr>
            <a:lvl4pPr>
              <a:defRPr sz="6157"/>
            </a:lvl4pPr>
            <a:lvl5pPr>
              <a:defRPr sz="6157"/>
            </a:lvl5pPr>
            <a:lvl6pPr>
              <a:defRPr sz="6789"/>
            </a:lvl6pPr>
            <a:lvl7pPr>
              <a:defRPr sz="6789"/>
            </a:lvl7pPr>
            <a:lvl8pPr>
              <a:defRPr sz="6789"/>
            </a:lvl8pPr>
            <a:lvl9pPr>
              <a:defRPr sz="67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370129" y="3395985"/>
            <a:ext cx="17419320" cy="5831841"/>
          </a:xfrm>
        </p:spPr>
        <p:txBody>
          <a:bodyPr anchor="t">
            <a:normAutofit/>
          </a:bodyPr>
          <a:lstStyle>
            <a:lvl1pPr algn="l">
              <a:defRPr sz="6157" b="1"/>
            </a:lvl1pPr>
          </a:lstStyle>
          <a:p>
            <a:r>
              <a:rPr lang="en-US"/>
              <a:t>Click to edit Master title style</a:t>
            </a:r>
            <a:endParaRPr lang="en-US" dirty="0"/>
          </a:p>
        </p:txBody>
      </p:sp>
      <p:sp>
        <p:nvSpPr>
          <p:cNvPr id="4" name="Text Placeholder 3"/>
          <p:cNvSpPr>
            <a:spLocks noGrp="1"/>
          </p:cNvSpPr>
          <p:nvPr>
            <p:ph type="body" sz="half" idx="2"/>
          </p:nvPr>
        </p:nvSpPr>
        <p:spPr>
          <a:xfrm>
            <a:off x="2377446" y="10756908"/>
            <a:ext cx="17419320" cy="10152381"/>
          </a:xfrm>
        </p:spPr>
        <p:txBody>
          <a:bodyPr>
            <a:normAutofit/>
          </a:bodyPr>
          <a:lstStyle>
            <a:lvl1pPr marL="0" indent="0">
              <a:buNone/>
              <a:defRPr sz="6157"/>
            </a:lvl1pPr>
            <a:lvl2pPr marL="1567148" indent="0">
              <a:buNone/>
              <a:defRPr sz="4106"/>
            </a:lvl2pPr>
            <a:lvl3pPr marL="3134295" indent="0">
              <a:buNone/>
              <a:defRPr sz="3473"/>
            </a:lvl3pPr>
            <a:lvl4pPr marL="4701441" indent="0">
              <a:buNone/>
              <a:defRPr sz="3079"/>
            </a:lvl4pPr>
            <a:lvl5pPr marL="6268589" indent="0">
              <a:buNone/>
              <a:defRPr sz="3079"/>
            </a:lvl5pPr>
            <a:lvl6pPr marL="7835737" indent="0">
              <a:buNone/>
              <a:defRPr sz="3079"/>
            </a:lvl6pPr>
            <a:lvl7pPr marL="9402884" indent="0">
              <a:buNone/>
              <a:defRPr sz="3079"/>
            </a:lvl7pPr>
            <a:lvl8pPr marL="10970032" indent="0">
              <a:buNone/>
              <a:defRPr sz="3079"/>
            </a:lvl8pPr>
            <a:lvl9pPr marL="12537179" indent="0">
              <a:buNone/>
              <a:defRPr sz="3079"/>
            </a:lvl9pPr>
          </a:lstStyle>
          <a:p>
            <a:pPr lvl="0"/>
            <a:r>
              <a:rPr lang="en-US"/>
              <a:t>Click to edit Master text styles</a:t>
            </a:r>
          </a:p>
        </p:txBody>
      </p:sp>
      <p:sp>
        <p:nvSpPr>
          <p:cNvPr id="8" name="Date Placeholder 7"/>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9" name="Slide Number Placeholder 8"/>
          <p:cNvSpPr>
            <a:spLocks noGrp="1"/>
          </p:cNvSpPr>
          <p:nvPr>
            <p:ph type="sldNum" sz="quarter" idx="11"/>
          </p:nvPr>
        </p:nvSpPr>
        <p:spPr/>
        <p:txBody>
          <a:bodyPr/>
          <a:lstStyle/>
          <a:p>
            <a:fld id="{5E2DE783-D053-4544-9BA5-6247CE7A1465}" type="slidenum">
              <a:rPr lang="en-US" smtClean="0"/>
              <a:pPr/>
              <a:t>‹#›</a:t>
            </a:fld>
            <a:endParaRPr lang="en-US"/>
          </a:p>
        </p:txBody>
      </p:sp>
      <p:sp>
        <p:nvSpPr>
          <p:cNvPr id="10" name="Footer Placeholder 9"/>
          <p:cNvSpPr>
            <a:spLocks noGrp="1"/>
          </p:cNvSpPr>
          <p:nvPr>
            <p:ph type="ftr" sz="quarter" idx="12"/>
          </p:nvPr>
        </p:nvSpPr>
        <p:spPr>
          <a:xfrm>
            <a:off x="2370131" y="35595569"/>
            <a:ext cx="24491289" cy="2044701"/>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0125" y="3360421"/>
            <a:ext cx="9959337" cy="11094726"/>
          </a:xfrm>
          <a:ln>
            <a:noFill/>
          </a:ln>
        </p:spPr>
        <p:txBody>
          <a:bodyPr anchor="t">
            <a:normAutofit/>
          </a:bodyPr>
          <a:lstStyle>
            <a:lvl1pPr algn="l">
              <a:defRPr sz="6157" b="0"/>
            </a:lvl1pPr>
          </a:lstStyle>
          <a:p>
            <a:r>
              <a:rPr lang="en-US"/>
              <a:t>Click to edit Master title style</a:t>
            </a:r>
            <a:endParaRPr lang="en-US" dirty="0"/>
          </a:p>
        </p:txBody>
      </p:sp>
      <p:sp>
        <p:nvSpPr>
          <p:cNvPr id="3" name="Picture Placeholder 2"/>
          <p:cNvSpPr>
            <a:spLocks noGrp="1"/>
          </p:cNvSpPr>
          <p:nvPr>
            <p:ph type="pic" idx="1"/>
          </p:nvPr>
        </p:nvSpPr>
        <p:spPr>
          <a:xfrm>
            <a:off x="14226545" y="9245604"/>
            <a:ext cx="27012897" cy="23636283"/>
          </a:xfrm>
        </p:spPr>
        <p:txBody>
          <a:bodyPr/>
          <a:lstStyle>
            <a:lvl1pPr marL="0" indent="0">
              <a:buNone/>
              <a:defRPr sz="10894"/>
            </a:lvl1pPr>
            <a:lvl2pPr marL="1567148" indent="0">
              <a:buNone/>
              <a:defRPr sz="9631"/>
            </a:lvl2pPr>
            <a:lvl3pPr marL="3134295" indent="0">
              <a:buNone/>
              <a:defRPr sz="8210"/>
            </a:lvl3pPr>
            <a:lvl4pPr marL="4701441" indent="0">
              <a:buNone/>
              <a:defRPr sz="6789"/>
            </a:lvl4pPr>
            <a:lvl5pPr marL="6268589" indent="0">
              <a:buNone/>
              <a:defRPr sz="6789"/>
            </a:lvl5pPr>
            <a:lvl6pPr marL="7835737" indent="0">
              <a:buNone/>
              <a:defRPr sz="6789"/>
            </a:lvl6pPr>
            <a:lvl7pPr marL="9402884" indent="0">
              <a:buNone/>
              <a:defRPr sz="6789"/>
            </a:lvl7pPr>
            <a:lvl8pPr marL="10970032" indent="0">
              <a:buNone/>
              <a:defRPr sz="6789"/>
            </a:lvl8pPr>
            <a:lvl9pPr marL="12537179" indent="0">
              <a:buNone/>
              <a:defRPr sz="6789"/>
            </a:lvl9pPr>
          </a:lstStyle>
          <a:p>
            <a:r>
              <a:rPr lang="en-US"/>
              <a:t>Click icon to add picture</a:t>
            </a:r>
            <a:endParaRPr lang="en-US" dirty="0"/>
          </a:p>
        </p:txBody>
      </p:sp>
      <p:sp>
        <p:nvSpPr>
          <p:cNvPr id="4" name="Text Placeholder 3"/>
          <p:cNvSpPr>
            <a:spLocks noGrp="1"/>
          </p:cNvSpPr>
          <p:nvPr>
            <p:ph type="body" sz="half" idx="2"/>
          </p:nvPr>
        </p:nvSpPr>
        <p:spPr>
          <a:xfrm>
            <a:off x="14226539" y="3440438"/>
            <a:ext cx="17960343" cy="5093967"/>
          </a:xfrm>
        </p:spPr>
        <p:txBody>
          <a:bodyPr>
            <a:normAutofit/>
          </a:bodyPr>
          <a:lstStyle>
            <a:lvl1pPr marL="0" indent="0">
              <a:buNone/>
              <a:defRPr sz="6157"/>
            </a:lvl1pPr>
            <a:lvl2pPr marL="1567148" indent="0">
              <a:buNone/>
              <a:defRPr sz="4106"/>
            </a:lvl2pPr>
            <a:lvl3pPr marL="3134295" indent="0">
              <a:buNone/>
              <a:defRPr sz="3473"/>
            </a:lvl3pPr>
            <a:lvl4pPr marL="4701441" indent="0">
              <a:buNone/>
              <a:defRPr sz="3079"/>
            </a:lvl4pPr>
            <a:lvl5pPr marL="6268589" indent="0">
              <a:buNone/>
              <a:defRPr sz="3079"/>
            </a:lvl5pPr>
            <a:lvl6pPr marL="7835737" indent="0">
              <a:buNone/>
              <a:defRPr sz="3079"/>
            </a:lvl6pPr>
            <a:lvl7pPr marL="9402884" indent="0">
              <a:buNone/>
              <a:defRPr sz="3079"/>
            </a:lvl7pPr>
            <a:lvl8pPr marL="10970032" indent="0">
              <a:buNone/>
              <a:defRPr sz="3079"/>
            </a:lvl8pPr>
            <a:lvl9pPr marL="12537179" indent="0">
              <a:buNone/>
              <a:defRPr sz="3079"/>
            </a:lvl9pPr>
          </a:lstStyle>
          <a:p>
            <a:pPr lvl="0"/>
            <a:r>
              <a:rPr lang="en-US"/>
              <a:t>Click to edit Master text styles</a:t>
            </a:r>
          </a:p>
        </p:txBody>
      </p:sp>
      <p:sp>
        <p:nvSpPr>
          <p:cNvPr id="8" name="Date Placeholder 7"/>
          <p:cNvSpPr>
            <a:spLocks noGrp="1"/>
          </p:cNvSpPr>
          <p:nvPr>
            <p:ph type="dt" sz="half" idx="10"/>
          </p:nvPr>
        </p:nvSpPr>
        <p:spPr/>
        <p:txBody>
          <a:bodyPr/>
          <a:lstStyle/>
          <a:p>
            <a:fld id="{A5CD951E-3F65-436B-A668-C00FE4C2C4FF}" type="datetimeFigureOut">
              <a:rPr lang="en-US" smtClean="0"/>
              <a:pPr/>
              <a:t>10/12/2016</a:t>
            </a:fld>
            <a:endParaRPr lang="en-US"/>
          </a:p>
        </p:txBody>
      </p:sp>
      <p:sp>
        <p:nvSpPr>
          <p:cNvPr id="9" name="Slide Number Placeholder 8"/>
          <p:cNvSpPr>
            <a:spLocks noGrp="1"/>
          </p:cNvSpPr>
          <p:nvPr>
            <p:ph type="sldNum" sz="quarter" idx="11"/>
          </p:nvPr>
        </p:nvSpPr>
        <p:spPr/>
        <p:txBody>
          <a:bodyPr/>
          <a:lstStyle/>
          <a:p>
            <a:fld id="{5E2DE783-D053-4544-9BA5-6247CE7A1465}" type="slidenum">
              <a:rPr lang="en-US" smtClean="0"/>
              <a:pPr/>
              <a:t>‹#›</a:t>
            </a:fld>
            <a:endParaRPr lang="en-US"/>
          </a:p>
        </p:txBody>
      </p:sp>
      <p:sp>
        <p:nvSpPr>
          <p:cNvPr id="10" name="Footer Placeholder 9"/>
          <p:cNvSpPr>
            <a:spLocks noGrp="1"/>
          </p:cNvSpPr>
          <p:nvPr>
            <p:ph type="ftr" sz="quarter" idx="12"/>
          </p:nvPr>
        </p:nvSpPr>
        <p:spPr>
          <a:xfrm>
            <a:off x="2370131" y="35595569"/>
            <a:ext cx="24491289" cy="2044701"/>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chemeClr val="tx1">
                <a:lumMod val="75000"/>
              </a:schemeClr>
            </a:gs>
            <a:gs pos="100000">
              <a:schemeClr val="tx1">
                <a:lumMod val="50000"/>
              </a:schemeClr>
            </a:gs>
          </a:gsLst>
          <a:path path="circle">
            <a:fillToRect l="50000" t="2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35276" y="8705093"/>
            <a:ext cx="9952071" cy="11085009"/>
          </a:xfrm>
          <a:prstGeom prst="rect">
            <a:avLst/>
          </a:prstGeom>
        </p:spPr>
        <p:txBody>
          <a:bodyPr vert="horz" lIns="397053" tIns="198525" rIns="397053" bIns="198525"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6581124" y="8663407"/>
            <a:ext cx="20267079" cy="21762731"/>
          </a:xfrm>
          <a:prstGeom prst="rect">
            <a:avLst/>
          </a:prstGeom>
        </p:spPr>
        <p:txBody>
          <a:bodyPr vert="horz" lIns="397053" tIns="198525" rIns="397053" bIns="1985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381440" y="1061030"/>
            <a:ext cx="8778240" cy="2044701"/>
          </a:xfrm>
          <a:prstGeom prst="rect">
            <a:avLst/>
          </a:prstGeom>
        </p:spPr>
        <p:txBody>
          <a:bodyPr vert="horz" lIns="397053" tIns="198525" rIns="397053" bIns="198525" rtlCol="0" anchor="t"/>
          <a:lstStyle>
            <a:lvl1pPr algn="l">
              <a:defRPr sz="4106">
                <a:solidFill>
                  <a:schemeClr val="tx1">
                    <a:tint val="75000"/>
                  </a:schemeClr>
                </a:solidFill>
              </a:defRPr>
            </a:lvl1pPr>
          </a:lstStyle>
          <a:p>
            <a:fld id="{A5CD951E-3F65-436B-A668-C00FE4C2C4FF}" type="datetimeFigureOut">
              <a:rPr lang="en-US" smtClean="0"/>
              <a:pPr/>
              <a:t>10/12/2016</a:t>
            </a:fld>
            <a:endParaRPr lang="en-US"/>
          </a:p>
        </p:txBody>
      </p:sp>
      <p:sp>
        <p:nvSpPr>
          <p:cNvPr id="5" name="Footer Placeholder 4"/>
          <p:cNvSpPr>
            <a:spLocks noGrp="1"/>
          </p:cNvSpPr>
          <p:nvPr>
            <p:ph type="ftr" sz="quarter" idx="3"/>
          </p:nvPr>
        </p:nvSpPr>
        <p:spPr>
          <a:xfrm>
            <a:off x="5135275" y="35595569"/>
            <a:ext cx="24491289" cy="2044701"/>
          </a:xfrm>
          <a:prstGeom prst="rect">
            <a:avLst/>
          </a:prstGeom>
        </p:spPr>
        <p:txBody>
          <a:bodyPr vert="horz" lIns="397053" tIns="198525" rIns="397053" bIns="198525" rtlCol="0" anchor="t"/>
          <a:lstStyle>
            <a:lvl1pPr algn="l">
              <a:defRPr sz="4106">
                <a:solidFill>
                  <a:schemeClr val="tx1"/>
                </a:solidFill>
              </a:defRPr>
            </a:lvl1pPr>
          </a:lstStyle>
          <a:p>
            <a:endParaRPr lang="en-US"/>
          </a:p>
        </p:txBody>
      </p:sp>
      <p:sp>
        <p:nvSpPr>
          <p:cNvPr id="6" name="Slide Number Placeholder 5"/>
          <p:cNvSpPr>
            <a:spLocks noGrp="1"/>
          </p:cNvSpPr>
          <p:nvPr>
            <p:ph type="sldNum" sz="quarter" idx="4"/>
          </p:nvPr>
        </p:nvSpPr>
        <p:spPr>
          <a:xfrm>
            <a:off x="34366813" y="35595569"/>
            <a:ext cx="5460882" cy="2044701"/>
          </a:xfrm>
          <a:prstGeom prst="rect">
            <a:avLst/>
          </a:prstGeom>
        </p:spPr>
        <p:txBody>
          <a:bodyPr vert="horz" lIns="397053" tIns="198525" rIns="397053" bIns="198525" rtlCol="0" anchor="t"/>
          <a:lstStyle>
            <a:lvl1pPr algn="l">
              <a:defRPr sz="4106">
                <a:solidFill>
                  <a:schemeClr val="tx1">
                    <a:tint val="75000"/>
                  </a:schemeClr>
                </a:solidFill>
              </a:defRPr>
            </a:lvl1pPr>
          </a:lstStyle>
          <a:p>
            <a:fld id="{5E2DE783-D053-4544-9BA5-6247CE7A146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3134295" rtl="0" eaLnBrk="1" latinLnBrk="0" hangingPunct="1">
        <a:spcBef>
          <a:spcPct val="0"/>
        </a:spcBef>
        <a:buNone/>
        <a:defRPr sz="6157"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0288" indent="-940288"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1pPr>
      <a:lvl2pPr marL="2546615" indent="-979467"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2pPr>
      <a:lvl3pPr marL="3917868" indent="-783573"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3pPr>
      <a:lvl4pPr marL="5485016" indent="-783573"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4pPr>
      <a:lvl5pPr marL="7052162" indent="-783573"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5pPr>
      <a:lvl6pPr marL="8619310" indent="-783573"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6pPr>
      <a:lvl7pPr marL="10186459" indent="-783573"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7pPr>
      <a:lvl8pPr marL="11753605" indent="-783573" algn="l" defTabSz="3134295" rtl="0" eaLnBrk="1" latinLnBrk="0" hangingPunct="1">
        <a:spcBef>
          <a:spcPct val="20000"/>
        </a:spcBef>
        <a:buFont typeface="Arial" pitchFamily="34" charset="0"/>
        <a:buChar char="•"/>
        <a:defRPr sz="6157" i="1" kern="1200">
          <a:solidFill>
            <a:schemeClr val="tx1"/>
          </a:solidFill>
          <a:latin typeface="+mn-lt"/>
          <a:ea typeface="+mn-ea"/>
          <a:cs typeface="+mn-cs"/>
        </a:defRPr>
      </a:lvl8pPr>
      <a:lvl9pPr marL="13320752" indent="-783573" algn="l" defTabSz="3134295" rtl="0" eaLnBrk="1" latinLnBrk="0" hangingPunct="1">
        <a:spcBef>
          <a:spcPct val="20000"/>
        </a:spcBef>
        <a:buFont typeface="Arial" pitchFamily="34" charset="0"/>
        <a:buChar char="•"/>
        <a:defRPr sz="6157" kern="1200">
          <a:solidFill>
            <a:schemeClr val="tx1"/>
          </a:solidFill>
          <a:latin typeface="+mn-lt"/>
          <a:ea typeface="+mn-ea"/>
          <a:cs typeface="+mn-cs"/>
        </a:defRPr>
      </a:lvl9pPr>
    </p:bodyStyle>
    <p:otherStyle>
      <a:defPPr>
        <a:defRPr lang="en-US"/>
      </a:defPPr>
      <a:lvl1pPr marL="0" algn="l" defTabSz="3134295" rtl="0" eaLnBrk="1" latinLnBrk="0" hangingPunct="1">
        <a:defRPr sz="6157" kern="1200">
          <a:solidFill>
            <a:schemeClr val="tx1"/>
          </a:solidFill>
          <a:latin typeface="+mn-lt"/>
          <a:ea typeface="+mn-ea"/>
          <a:cs typeface="+mn-cs"/>
        </a:defRPr>
      </a:lvl1pPr>
      <a:lvl2pPr marL="1567148" algn="l" defTabSz="3134295" rtl="0" eaLnBrk="1" latinLnBrk="0" hangingPunct="1">
        <a:defRPr sz="6157" kern="1200">
          <a:solidFill>
            <a:schemeClr val="tx1"/>
          </a:solidFill>
          <a:latin typeface="+mn-lt"/>
          <a:ea typeface="+mn-ea"/>
          <a:cs typeface="+mn-cs"/>
        </a:defRPr>
      </a:lvl2pPr>
      <a:lvl3pPr marL="3134295" algn="l" defTabSz="3134295" rtl="0" eaLnBrk="1" latinLnBrk="0" hangingPunct="1">
        <a:defRPr sz="6157" kern="1200">
          <a:solidFill>
            <a:schemeClr val="tx1"/>
          </a:solidFill>
          <a:latin typeface="+mn-lt"/>
          <a:ea typeface="+mn-ea"/>
          <a:cs typeface="+mn-cs"/>
        </a:defRPr>
      </a:lvl3pPr>
      <a:lvl4pPr marL="4701441" algn="l" defTabSz="3134295" rtl="0" eaLnBrk="1" latinLnBrk="0" hangingPunct="1">
        <a:defRPr sz="6157" kern="1200">
          <a:solidFill>
            <a:schemeClr val="tx1"/>
          </a:solidFill>
          <a:latin typeface="+mn-lt"/>
          <a:ea typeface="+mn-ea"/>
          <a:cs typeface="+mn-cs"/>
        </a:defRPr>
      </a:lvl4pPr>
      <a:lvl5pPr marL="6268589" algn="l" defTabSz="3134295" rtl="0" eaLnBrk="1" latinLnBrk="0" hangingPunct="1">
        <a:defRPr sz="6157" kern="1200">
          <a:solidFill>
            <a:schemeClr val="tx1"/>
          </a:solidFill>
          <a:latin typeface="+mn-lt"/>
          <a:ea typeface="+mn-ea"/>
          <a:cs typeface="+mn-cs"/>
        </a:defRPr>
      </a:lvl5pPr>
      <a:lvl6pPr marL="7835737" algn="l" defTabSz="3134295" rtl="0" eaLnBrk="1" latinLnBrk="0" hangingPunct="1">
        <a:defRPr sz="6157" kern="1200">
          <a:solidFill>
            <a:schemeClr val="tx1"/>
          </a:solidFill>
          <a:latin typeface="+mn-lt"/>
          <a:ea typeface="+mn-ea"/>
          <a:cs typeface="+mn-cs"/>
        </a:defRPr>
      </a:lvl6pPr>
      <a:lvl7pPr marL="9402884" algn="l" defTabSz="3134295" rtl="0" eaLnBrk="1" latinLnBrk="0" hangingPunct="1">
        <a:defRPr sz="6157" kern="1200">
          <a:solidFill>
            <a:schemeClr val="tx1"/>
          </a:solidFill>
          <a:latin typeface="+mn-lt"/>
          <a:ea typeface="+mn-ea"/>
          <a:cs typeface="+mn-cs"/>
        </a:defRPr>
      </a:lvl7pPr>
      <a:lvl8pPr marL="10970032" algn="l" defTabSz="3134295" rtl="0" eaLnBrk="1" latinLnBrk="0" hangingPunct="1">
        <a:defRPr sz="6157" kern="1200">
          <a:solidFill>
            <a:schemeClr val="tx1"/>
          </a:solidFill>
          <a:latin typeface="+mn-lt"/>
          <a:ea typeface="+mn-ea"/>
          <a:cs typeface="+mn-cs"/>
        </a:defRPr>
      </a:lvl8pPr>
      <a:lvl9pPr marL="12537179" algn="l" defTabSz="3134295" rtl="0" eaLnBrk="1" latinLnBrk="0" hangingPunct="1">
        <a:defRPr sz="6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9.jp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jpe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image" Target="../media/image7.jp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gi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5041210" y="3685108"/>
            <a:ext cx="28695082" cy="5464160"/>
          </a:xfrm>
          <a:prstGeom prst="roundRect">
            <a:avLst/>
          </a:prstGeom>
          <a:solidFill>
            <a:schemeClr val="accent3">
              <a:lumMod val="60000"/>
              <a:lumOff val="40000"/>
            </a:schemeClr>
          </a:solidFill>
          <a:ln w="9525">
            <a:solidFill>
              <a:schemeClr val="bg2"/>
            </a:solid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lIns="75146" tIns="37573" rIns="75146" bIns="37573" rtlCol="0" anchor="t"/>
          <a:lstStyle/>
          <a:p>
            <a:pPr algn="ctr"/>
            <a:r>
              <a:rPr lang="en-US" sz="3473" b="1" u="sng" dirty="0">
                <a:solidFill>
                  <a:schemeClr val="bg1"/>
                </a:solidFill>
                <a:latin typeface="Calibri" panose="020F0502020204030204" pitchFamily="34" charset="0"/>
                <a:cs typeface="Arial" panose="020B0604020202020204" pitchFamily="34" charset="0"/>
              </a:rPr>
              <a:t>Experimental Design</a:t>
            </a:r>
          </a:p>
        </p:txBody>
      </p:sp>
      <p:sp>
        <p:nvSpPr>
          <p:cNvPr id="2" name="Rounded Rectangle 1"/>
          <p:cNvSpPr/>
          <p:nvPr/>
        </p:nvSpPr>
        <p:spPr>
          <a:xfrm>
            <a:off x="200966" y="234866"/>
            <a:ext cx="43498323" cy="3290654"/>
          </a:xfrm>
          <a:prstGeom prst="roundRect">
            <a:avLst/>
          </a:prstGeom>
          <a:solidFill>
            <a:srgbClr val="EEF3B3"/>
          </a:solidFill>
          <a:ln w="28575">
            <a:solidFill>
              <a:schemeClr val="bg1"/>
            </a:solidFill>
          </a:ln>
        </p:spPr>
        <p:style>
          <a:lnRef idx="0">
            <a:schemeClr val="accent3"/>
          </a:lnRef>
          <a:fillRef idx="3">
            <a:schemeClr val="accent3"/>
          </a:fillRef>
          <a:effectRef idx="3">
            <a:schemeClr val="accent3"/>
          </a:effectRef>
          <a:fontRef idx="minor">
            <a:schemeClr val="lt1"/>
          </a:fontRef>
        </p:style>
        <p:txBody>
          <a:bodyPr lIns="75146" tIns="37573" rIns="75146" bIns="37573"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6724" b="1" dirty="0">
                <a:ln w="50800"/>
                <a:solidFill>
                  <a:schemeClr val="bg1">
                    <a:shade val="50000"/>
                  </a:schemeClr>
                </a:solidFill>
                <a:latin typeface="Calibri" panose="020F0502020204030204" pitchFamily="34" charset="0"/>
              </a:rPr>
              <a:t>Survey of Microbial Fecal Populations Across California Dairies</a:t>
            </a:r>
          </a:p>
          <a:p>
            <a:pPr algn="ctr"/>
            <a:r>
              <a:rPr lang="en-US" sz="4263" b="1" dirty="0">
                <a:ln w="50800"/>
                <a:solidFill>
                  <a:schemeClr val="bg1">
                    <a:shade val="50000"/>
                  </a:schemeClr>
                </a:solidFill>
                <a:latin typeface="Calibri" panose="020F0502020204030204" pitchFamily="34" charset="0"/>
              </a:rPr>
              <a:t>Jill V. Hagey, Deanne Meyer and Elizabeth A. </a:t>
            </a:r>
            <a:r>
              <a:rPr lang="en-US" sz="4263" b="1" dirty="0" err="1">
                <a:ln w="50800"/>
                <a:solidFill>
                  <a:schemeClr val="bg1">
                    <a:shade val="50000"/>
                  </a:schemeClr>
                </a:solidFill>
                <a:latin typeface="Calibri" panose="020F0502020204030204" pitchFamily="34" charset="0"/>
              </a:rPr>
              <a:t>Maga</a:t>
            </a:r>
            <a:endParaRPr lang="en-US" sz="4263" b="1" dirty="0">
              <a:ln w="50800"/>
              <a:solidFill>
                <a:schemeClr val="bg1">
                  <a:shade val="50000"/>
                </a:schemeClr>
              </a:solidFill>
              <a:latin typeface="Calibri" panose="020F0502020204030204" pitchFamily="34" charset="0"/>
            </a:endParaRPr>
          </a:p>
          <a:p>
            <a:pPr algn="ctr"/>
            <a:r>
              <a:rPr lang="en-US" sz="4263" b="1" i="1" dirty="0">
                <a:ln w="50800"/>
                <a:solidFill>
                  <a:schemeClr val="bg1">
                    <a:shade val="50000"/>
                  </a:schemeClr>
                </a:solidFill>
                <a:latin typeface="Calibri" panose="020F0502020204030204" pitchFamily="34" charset="0"/>
              </a:rPr>
              <a:t>Department of Animal Science, University of California, Davis</a:t>
            </a:r>
          </a:p>
          <a:p>
            <a:pPr algn="ctr"/>
            <a:r>
              <a:rPr lang="en-US" sz="2600" dirty="0">
                <a:solidFill>
                  <a:schemeClr val="bg1"/>
                </a:solidFill>
              </a:rPr>
              <a:t>This project was funded by California Dairy Research Foundation (CDRF) Project Number P-15-004-UCD-DM-SUST</a:t>
            </a:r>
            <a:endParaRPr lang="en-US" sz="2600" b="1" i="1" dirty="0">
              <a:ln w="50800"/>
              <a:solidFill>
                <a:schemeClr val="bg1"/>
              </a:solidFill>
              <a:latin typeface="Calibri" panose="020F0502020204030204" pitchFamily="34" charset="0"/>
            </a:endParaRPr>
          </a:p>
        </p:txBody>
      </p:sp>
      <p:sp>
        <p:nvSpPr>
          <p:cNvPr id="19" name="Rounded Rectangle 18"/>
          <p:cNvSpPr/>
          <p:nvPr/>
        </p:nvSpPr>
        <p:spPr>
          <a:xfrm>
            <a:off x="200966" y="3691588"/>
            <a:ext cx="14631543" cy="5927933"/>
          </a:xfrm>
          <a:prstGeom prst="roundRect">
            <a:avLst/>
          </a:prstGeom>
          <a:solidFill>
            <a:schemeClr val="accent3">
              <a:lumMod val="60000"/>
              <a:lumOff val="40000"/>
            </a:schemeClr>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lIns="75146" tIns="37573" rIns="75146" bIns="75146" rtlCol="0" anchor="t"/>
          <a:lstStyle/>
          <a:p>
            <a:pPr algn="just"/>
            <a:endParaRPr lang="en-US" sz="2053" b="1" dirty="0">
              <a:solidFill>
                <a:schemeClr val="bg1"/>
              </a:solidFill>
              <a:latin typeface="Calibri" panose="020F0502020204030204" pitchFamily="34" charset="0"/>
            </a:endParaRPr>
          </a:p>
          <a:p>
            <a:pPr algn="just">
              <a:spcBef>
                <a:spcPts val="494"/>
              </a:spcBef>
            </a:pPr>
            <a:endParaRPr lang="en-US" sz="2053" b="1" dirty="0">
              <a:solidFill>
                <a:schemeClr val="bg1"/>
              </a:solidFill>
              <a:latin typeface="Calibri" panose="020F0502020204030204" pitchFamily="34" charset="0"/>
            </a:endParaRPr>
          </a:p>
        </p:txBody>
      </p:sp>
      <p:sp>
        <p:nvSpPr>
          <p:cNvPr id="20" name="Rounded Rectangle 19"/>
          <p:cNvSpPr/>
          <p:nvPr/>
        </p:nvSpPr>
        <p:spPr>
          <a:xfrm>
            <a:off x="32942106" y="22611203"/>
            <a:ext cx="10757183" cy="8345970"/>
          </a:xfrm>
          <a:prstGeom prst="roundRect">
            <a:avLst/>
          </a:prstGeom>
          <a:solidFill>
            <a:schemeClr val="accent3">
              <a:lumMod val="60000"/>
              <a:lumOff val="40000"/>
            </a:schemeClr>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t"/>
          <a:lstStyle/>
          <a:p>
            <a:pPr algn="ctr"/>
            <a:endParaRPr lang="en-US" sz="3473" b="1" u="sng" dirty="0">
              <a:solidFill>
                <a:schemeClr val="bg1"/>
              </a:solidFill>
              <a:latin typeface="Calibri" panose="020F050202020403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35412" y="978590"/>
            <a:ext cx="1853047" cy="2181184"/>
          </a:xfrm>
          <a:prstGeom prst="rect">
            <a:avLst/>
          </a:prstGeom>
        </p:spPr>
      </p:pic>
      <p:grpSp>
        <p:nvGrpSpPr>
          <p:cNvPr id="10" name="Group 9"/>
          <p:cNvGrpSpPr/>
          <p:nvPr/>
        </p:nvGrpSpPr>
        <p:grpSpPr>
          <a:xfrm>
            <a:off x="30871359" y="9277378"/>
            <a:ext cx="12827930" cy="13139165"/>
            <a:chOff x="9702494" y="7818142"/>
            <a:chExt cx="24767883" cy="7879333"/>
          </a:xfrm>
        </p:grpSpPr>
        <p:sp>
          <p:nvSpPr>
            <p:cNvPr id="33" name="Rounded Rectangle 32"/>
            <p:cNvSpPr/>
            <p:nvPr/>
          </p:nvSpPr>
          <p:spPr>
            <a:xfrm>
              <a:off x="9702494" y="7818142"/>
              <a:ext cx="24767883" cy="7879333"/>
            </a:xfrm>
            <a:prstGeom prst="roundRect">
              <a:avLst/>
            </a:prstGeom>
            <a:solidFill>
              <a:schemeClr val="accent3">
                <a:lumMod val="60000"/>
                <a:lumOff val="40000"/>
              </a:schemeClr>
            </a:solidFill>
            <a:ln w="9525">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lIns="75146" tIns="37573" rIns="75146" bIns="37573" rtlCol="0" anchor="t"/>
            <a:lstStyle/>
            <a:p>
              <a:pPr algn="ctr"/>
              <a:endParaRPr lang="en-US" sz="3473" u="sng" dirty="0">
                <a:solidFill>
                  <a:schemeClr val="bg1"/>
                </a:solidFill>
                <a:latin typeface="Calibri" panose="020F0502020204030204" pitchFamily="34" charset="0"/>
              </a:endParaRPr>
            </a:p>
          </p:txBody>
        </p:sp>
        <p:sp>
          <p:nvSpPr>
            <p:cNvPr id="15" name="TextBox 14"/>
            <p:cNvSpPr txBox="1"/>
            <p:nvPr/>
          </p:nvSpPr>
          <p:spPr>
            <a:xfrm>
              <a:off x="11148963" y="14029982"/>
              <a:ext cx="22549917" cy="1397706"/>
            </a:xfrm>
            <a:prstGeom prst="rect">
              <a:avLst/>
            </a:prstGeom>
            <a:noFill/>
          </p:spPr>
          <p:txBody>
            <a:bodyPr wrap="square" lIns="70335" tIns="35167" rIns="70335" bIns="35167" rtlCol="0">
              <a:spAutoFit/>
            </a:bodyPr>
            <a:lstStyle/>
            <a:p>
              <a:pPr algn="just"/>
              <a:r>
                <a:rPr lang="en-US" sz="2625" b="1" dirty="0">
                  <a:solidFill>
                    <a:sysClr val="windowText" lastClr="000000"/>
                  </a:solidFill>
                  <a:latin typeface="Calibri" panose="020F0502020204030204" pitchFamily="34" charset="0"/>
                </a:rPr>
                <a:t>Figure 3:</a:t>
              </a:r>
              <a:r>
                <a:rPr lang="en-US" sz="2684" b="1" dirty="0">
                  <a:solidFill>
                    <a:sysClr val="windowText" lastClr="000000"/>
                  </a:solidFill>
                  <a:latin typeface="Calibri" panose="020F0502020204030204" pitchFamily="34" charset="0"/>
                </a:rPr>
                <a:t> </a:t>
              </a:r>
              <a:r>
                <a:rPr lang="en-US" sz="2400" b="1" dirty="0">
                  <a:solidFill>
                    <a:sysClr val="windowText" lastClr="000000"/>
                  </a:solidFill>
                  <a:latin typeface="Calibri" panose="020F0502020204030204" pitchFamily="34" charset="0"/>
                </a:rPr>
                <a:t>Transformed OTU counts were determined to account for differences in library size using a negative binomial generalized linear model in the DEseq2 Package in R. Log fold changes of bacteria counts between (A) Pasture compared to </a:t>
              </a:r>
              <a:r>
                <a:rPr lang="en-US" sz="2400" b="1" dirty="0" err="1">
                  <a:solidFill>
                    <a:sysClr val="windowText" lastClr="000000"/>
                  </a:solidFill>
                  <a:latin typeface="Calibri" panose="020F0502020204030204" pitchFamily="34" charset="0"/>
                </a:rPr>
                <a:t>Freestall</a:t>
              </a:r>
              <a:r>
                <a:rPr lang="en-US" sz="2400" b="1" dirty="0">
                  <a:solidFill>
                    <a:sysClr val="windowText" lastClr="000000"/>
                  </a:solidFill>
                  <a:latin typeface="Calibri" panose="020F0502020204030204" pitchFamily="34" charset="0"/>
                </a:rPr>
                <a:t> systems and (B) Pasture compared to </a:t>
              </a:r>
              <a:r>
                <a:rPr lang="en-US" sz="2400" b="1" dirty="0" err="1">
                  <a:solidFill>
                    <a:sysClr val="windowText" lastClr="000000"/>
                  </a:solidFill>
                  <a:latin typeface="Calibri" panose="020F0502020204030204" pitchFamily="34" charset="0"/>
                </a:rPr>
                <a:t>Drylot</a:t>
              </a:r>
              <a:r>
                <a:rPr lang="en-US" sz="2400" b="1" dirty="0">
                  <a:solidFill>
                    <a:sysClr val="windowText" lastClr="000000"/>
                  </a:solidFill>
                  <a:latin typeface="Calibri" panose="020F0502020204030204" pitchFamily="34" charset="0"/>
                </a:rPr>
                <a:t> housing. Significantly changed OTU counts are shown in red determined by p ≤ </a:t>
              </a:r>
              <a:r>
                <a:rPr lang="en-US" sz="2400" b="1" dirty="0">
                  <a:solidFill>
                    <a:schemeClr val="bg1"/>
                  </a:solidFill>
                  <a:latin typeface="Calibri" panose="020F0502020204030204" pitchFamily="34" charset="0"/>
                </a:rPr>
                <a:t>0.0</a:t>
              </a:r>
              <a:r>
                <a:rPr lang="en-US" sz="2400" b="1" dirty="0">
                  <a:solidFill>
                    <a:sysClr val="windowText" lastClr="000000"/>
                  </a:solidFill>
                  <a:latin typeface="Calibri" panose="020F0502020204030204" pitchFamily="34" charset="0"/>
                </a:rPr>
                <a:t>1. The most significantly changed OTU showed a decrease in  </a:t>
              </a:r>
              <a:r>
                <a:rPr lang="en-US" sz="2400" b="1" i="1" dirty="0" err="1">
                  <a:solidFill>
                    <a:sysClr val="windowText" lastClr="000000"/>
                  </a:solidFill>
                  <a:latin typeface="Calibri" panose="020F0502020204030204" pitchFamily="34" charset="0"/>
                </a:rPr>
                <a:t>Coriobacteriaceae</a:t>
              </a:r>
              <a:r>
                <a:rPr lang="en-US" sz="2400" b="1" dirty="0">
                  <a:solidFill>
                    <a:sysClr val="windowText" lastClr="000000"/>
                  </a:solidFill>
                  <a:latin typeface="Calibri" panose="020F0502020204030204" pitchFamily="34" charset="0"/>
                </a:rPr>
                <a:t> for both non-pasture systems compared to pasture. </a:t>
              </a:r>
              <a:endParaRPr lang="en-US" sz="2400" b="1" dirty="0"/>
            </a:p>
          </p:txBody>
        </p:sp>
      </p:grpSp>
      <p:pic>
        <p:nvPicPr>
          <p:cNvPr id="191" name="Picture 190"/>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727" r="99273">
                        <a14:foregroundMark x1="22000" y1="39929" x2="22000" y2="39929"/>
                        <a14:foregroundMark x1="67455" y1="73852" x2="67455" y2="73852"/>
                        <a14:foregroundMark x1="3455" y1="49647" x2="3455" y2="49647"/>
                        <a14:foregroundMark x1="727" y1="51943" x2="727" y2="51943"/>
                        <a14:foregroundMark x1="97273" y1="44876" x2="97273" y2="44876"/>
                        <a14:foregroundMark x1="95636" y1="50883" x2="95636" y2="50883"/>
                        <a14:foregroundMark x1="97818" y1="53534" x2="97818" y2="53534"/>
                      </a14:backgroundRemoval>
                    </a14:imgEffect>
                  </a14:imgLayer>
                </a14:imgProps>
              </a:ext>
              <a:ext uri="{28A0092B-C50C-407E-A947-70E740481C1C}">
                <a14:useLocalDpi xmlns:a14="http://schemas.microsoft.com/office/drawing/2010/main" val="0"/>
              </a:ext>
            </a:extLst>
          </a:blip>
          <a:stretch>
            <a:fillRect/>
          </a:stretch>
        </p:blipFill>
        <p:spPr>
          <a:xfrm>
            <a:off x="593023" y="821583"/>
            <a:ext cx="2574813" cy="2495198"/>
          </a:xfrm>
          <a:prstGeom prst="rect">
            <a:avLst/>
          </a:prstGeom>
        </p:spPr>
      </p:pic>
      <p:sp>
        <p:nvSpPr>
          <p:cNvPr id="196" name="Rounded Rectangle 195"/>
          <p:cNvSpPr/>
          <p:nvPr/>
        </p:nvSpPr>
        <p:spPr>
          <a:xfrm>
            <a:off x="200966" y="22652685"/>
            <a:ext cx="32525930" cy="8141307"/>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lIns="75146" tIns="37573" rIns="75146" bIns="37573" spcCol="0" rtlCol="0" anchor="t"/>
          <a:lstStyle/>
          <a:p>
            <a:pPr algn="ctr"/>
            <a:endParaRPr lang="en-US" sz="3000" b="1" u="sng" dirty="0">
              <a:solidFill>
                <a:schemeClr val="bg1"/>
              </a:solidFill>
              <a:latin typeface="Calibri" panose="020F0502020204030204" pitchFamily="34" charset="0"/>
            </a:endParaRPr>
          </a:p>
        </p:txBody>
      </p:sp>
      <p:sp>
        <p:nvSpPr>
          <p:cNvPr id="199" name="TextBox 198"/>
          <p:cNvSpPr txBox="1"/>
          <p:nvPr/>
        </p:nvSpPr>
        <p:spPr>
          <a:xfrm>
            <a:off x="8661836" y="22818753"/>
            <a:ext cx="16486270" cy="626775"/>
          </a:xfrm>
          <a:prstGeom prst="rect">
            <a:avLst/>
          </a:prstGeom>
          <a:noFill/>
        </p:spPr>
        <p:txBody>
          <a:bodyPr wrap="square" rtlCol="0">
            <a:spAutoFit/>
          </a:bodyPr>
          <a:lstStyle/>
          <a:p>
            <a:pPr algn="ctr"/>
            <a:r>
              <a:rPr lang="en-US" sz="3473" b="1" u="sng" dirty="0">
                <a:solidFill>
                  <a:schemeClr val="bg1"/>
                </a:solidFill>
                <a:latin typeface="Calibri" panose="020F0502020204030204" pitchFamily="34" charset="0"/>
              </a:rPr>
              <a:t>Fold Changes in Abundance of Bacterial Families When Comparing Housing Types</a:t>
            </a:r>
          </a:p>
        </p:txBody>
      </p:sp>
      <p:sp>
        <p:nvSpPr>
          <p:cNvPr id="197" name="TextBox 196"/>
          <p:cNvSpPr txBox="1"/>
          <p:nvPr/>
        </p:nvSpPr>
        <p:spPr>
          <a:xfrm>
            <a:off x="1198406" y="29558442"/>
            <a:ext cx="31032542" cy="1213641"/>
          </a:xfrm>
          <a:prstGeom prst="rect">
            <a:avLst/>
          </a:prstGeom>
          <a:noFill/>
        </p:spPr>
        <p:txBody>
          <a:bodyPr wrap="square" lIns="70335" tIns="35167" rIns="70335" bIns="35167" rtlCol="0">
            <a:spAutoFit/>
          </a:bodyPr>
          <a:lstStyle/>
          <a:p>
            <a:pPr algn="just"/>
            <a:r>
              <a:rPr lang="en-US" sz="2625" b="1" dirty="0">
                <a:solidFill>
                  <a:sysClr val="windowText" lastClr="000000"/>
                </a:solidFill>
                <a:latin typeface="Calibri" panose="020F0502020204030204" pitchFamily="34" charset="0"/>
              </a:rPr>
              <a:t>Figure 4: </a:t>
            </a:r>
            <a:r>
              <a:rPr lang="en-US" sz="2400" b="1" dirty="0">
                <a:solidFill>
                  <a:schemeClr val="bg1"/>
                </a:solidFill>
                <a:latin typeface="Calibri" panose="020F0502020204030204" pitchFamily="34" charset="0"/>
              </a:rPr>
              <a:t>16S </a:t>
            </a:r>
            <a:r>
              <a:rPr lang="en-US" sz="2400" b="1" dirty="0">
                <a:solidFill>
                  <a:sysClr val="windowText" lastClr="000000"/>
                </a:solidFill>
                <a:latin typeface="Calibri" panose="020F0502020204030204" pitchFamily="34" charset="0"/>
              </a:rPr>
              <a:t>amplicon paired-end reads were merged, trimmed for quality and length, Phix174 and chimeric reads removed. </a:t>
            </a:r>
            <a:r>
              <a:rPr lang="en-US" sz="2400" b="1" dirty="0">
                <a:solidFill>
                  <a:schemeClr val="bg1"/>
                </a:solidFill>
                <a:latin typeface="Calibri" panose="020F0502020204030204" pitchFamily="34" charset="0"/>
              </a:rPr>
              <a:t>QIIME was used for </a:t>
            </a:r>
            <a:r>
              <a:rPr lang="en-US" sz="2400" b="1" i="1" dirty="0">
                <a:solidFill>
                  <a:schemeClr val="bg1"/>
                </a:solidFill>
                <a:latin typeface="Calibri" panose="020F0502020204030204" pitchFamily="34" charset="0"/>
              </a:rPr>
              <a:t>de novo </a:t>
            </a:r>
            <a:r>
              <a:rPr lang="en-US" sz="2400" b="1" dirty="0">
                <a:solidFill>
                  <a:schemeClr val="bg1"/>
                </a:solidFill>
                <a:latin typeface="Calibri" panose="020F0502020204030204" pitchFamily="34" charset="0"/>
              </a:rPr>
              <a:t>OTU picking. Transformed OTU counts were determined to account for differences in library size using a negative binomial generalized linear model in the DEseq2 Package in R. Significant log fold-changes of bacteria family counts </a:t>
            </a:r>
            <a:r>
              <a:rPr lang="en-US" sz="2400" b="1" dirty="0">
                <a:solidFill>
                  <a:sysClr val="windowText" lastClr="000000"/>
                </a:solidFill>
                <a:latin typeface="Calibri" panose="020F0502020204030204" pitchFamily="34" charset="0"/>
              </a:rPr>
              <a:t>between (A) </a:t>
            </a:r>
            <a:r>
              <a:rPr lang="en-US" sz="2400" b="1" dirty="0" err="1">
                <a:solidFill>
                  <a:sysClr val="windowText" lastClr="000000"/>
                </a:solidFill>
                <a:latin typeface="Calibri" panose="020F0502020204030204" pitchFamily="34" charset="0"/>
              </a:rPr>
              <a:t>Drylot</a:t>
            </a:r>
            <a:r>
              <a:rPr lang="en-US" sz="2400" b="1" dirty="0">
                <a:solidFill>
                  <a:sysClr val="windowText" lastClr="000000"/>
                </a:solidFill>
                <a:latin typeface="Calibri" panose="020F0502020204030204" pitchFamily="34" charset="0"/>
              </a:rPr>
              <a:t> and Pasture (B) </a:t>
            </a:r>
            <a:r>
              <a:rPr lang="en-US" sz="2400" b="1" dirty="0" err="1">
                <a:solidFill>
                  <a:sysClr val="windowText" lastClr="000000"/>
                </a:solidFill>
                <a:latin typeface="Calibri" panose="020F0502020204030204" pitchFamily="34" charset="0"/>
              </a:rPr>
              <a:t>Freestall</a:t>
            </a:r>
            <a:r>
              <a:rPr lang="en-US" sz="2400" b="1" dirty="0">
                <a:solidFill>
                  <a:sysClr val="windowText" lastClr="000000"/>
                </a:solidFill>
                <a:latin typeface="Calibri" panose="020F0502020204030204" pitchFamily="34" charset="0"/>
              </a:rPr>
              <a:t> and Pasture and (C) </a:t>
            </a:r>
            <a:r>
              <a:rPr lang="en-US" sz="2400" b="1" dirty="0" err="1">
                <a:solidFill>
                  <a:sysClr val="windowText" lastClr="000000"/>
                </a:solidFill>
                <a:latin typeface="Calibri" panose="020F0502020204030204" pitchFamily="34" charset="0"/>
              </a:rPr>
              <a:t>Freestall</a:t>
            </a:r>
            <a:r>
              <a:rPr lang="en-US" sz="2400" b="1" dirty="0">
                <a:solidFill>
                  <a:sysClr val="windowText" lastClr="000000"/>
                </a:solidFill>
                <a:latin typeface="Calibri" panose="020F0502020204030204" pitchFamily="34" charset="0"/>
              </a:rPr>
              <a:t> and </a:t>
            </a:r>
            <a:r>
              <a:rPr lang="en-US" sz="2400" b="1" dirty="0" err="1">
                <a:solidFill>
                  <a:sysClr val="windowText" lastClr="000000"/>
                </a:solidFill>
                <a:latin typeface="Calibri" panose="020F0502020204030204" pitchFamily="34" charset="0"/>
              </a:rPr>
              <a:t>Drylot</a:t>
            </a:r>
            <a:r>
              <a:rPr lang="en-US" sz="2400" b="1" dirty="0">
                <a:solidFill>
                  <a:sysClr val="windowText" lastClr="000000"/>
                </a:solidFill>
                <a:latin typeface="Calibri" panose="020F0502020204030204" pitchFamily="34" charset="0"/>
              </a:rPr>
              <a:t> are presented. Notable, common fold-changes for both </a:t>
            </a:r>
            <a:r>
              <a:rPr lang="en-US" sz="2400" b="1" dirty="0" err="1">
                <a:solidFill>
                  <a:sysClr val="windowText" lastClr="000000"/>
                </a:solidFill>
                <a:latin typeface="Calibri" panose="020F0502020204030204" pitchFamily="34" charset="0"/>
              </a:rPr>
              <a:t>Freestall</a:t>
            </a:r>
            <a:r>
              <a:rPr lang="en-US" sz="2400" b="1" dirty="0">
                <a:solidFill>
                  <a:sysClr val="windowText" lastClr="000000"/>
                </a:solidFill>
                <a:latin typeface="Calibri" panose="020F0502020204030204" pitchFamily="34" charset="0"/>
              </a:rPr>
              <a:t> and </a:t>
            </a:r>
            <a:r>
              <a:rPr lang="en-US" sz="2400" b="1" dirty="0" err="1">
                <a:solidFill>
                  <a:sysClr val="windowText" lastClr="000000"/>
                </a:solidFill>
                <a:latin typeface="Calibri" panose="020F0502020204030204" pitchFamily="34" charset="0"/>
              </a:rPr>
              <a:t>Drylot</a:t>
            </a:r>
            <a:r>
              <a:rPr lang="en-US" sz="2400" b="1" dirty="0">
                <a:solidFill>
                  <a:sysClr val="windowText" lastClr="000000"/>
                </a:solidFill>
                <a:latin typeface="Calibri" panose="020F0502020204030204" pitchFamily="34" charset="0"/>
              </a:rPr>
              <a:t> compared to Pasture denoted with </a:t>
            </a:r>
            <a:r>
              <a:rPr lang="en-US" sz="2400" b="1" dirty="0">
                <a:solidFill>
                  <a:srgbClr val="FF0000"/>
                </a:solidFill>
                <a:latin typeface="Calibri" panose="020F0502020204030204" pitchFamily="34" charset="0"/>
              </a:rPr>
              <a:t>*</a:t>
            </a:r>
            <a:r>
              <a:rPr lang="en-US" sz="2400" b="1" dirty="0">
                <a:solidFill>
                  <a:sysClr val="windowText" lastClr="000000"/>
                </a:solidFill>
                <a:latin typeface="Calibri" panose="020F0502020204030204" pitchFamily="34" charset="0"/>
              </a:rPr>
              <a:t>.  Adjusted </a:t>
            </a:r>
            <a:r>
              <a:rPr lang="en-US" sz="2400" b="1" dirty="0">
                <a:solidFill>
                  <a:schemeClr val="bg1"/>
                </a:solidFill>
                <a:latin typeface="Calibri" panose="020F0502020204030204" pitchFamily="34" charset="0"/>
              </a:rPr>
              <a:t>P </a:t>
            </a:r>
            <a:r>
              <a:rPr lang="en-US" sz="2400" b="1" dirty="0">
                <a:solidFill>
                  <a:schemeClr val="bg1"/>
                </a:solidFill>
                <a:latin typeface="Calibri" panose="020F0502020204030204" pitchFamily="34" charset="0"/>
                <a:cs typeface="Calibri" panose="020F0502020204030204" pitchFamily="34" charset="0"/>
              </a:rPr>
              <a:t>&lt;0. 01 considered significant. </a:t>
            </a:r>
            <a:endParaRPr lang="en-US" sz="2400" b="1" dirty="0">
              <a:solidFill>
                <a:schemeClr val="bg1"/>
              </a:solidFill>
            </a:endParaRPr>
          </a:p>
        </p:txBody>
      </p:sp>
      <p:sp>
        <p:nvSpPr>
          <p:cNvPr id="6" name="TextBox 5"/>
          <p:cNvSpPr txBox="1"/>
          <p:nvPr/>
        </p:nvSpPr>
        <p:spPr>
          <a:xfrm>
            <a:off x="355549" y="3789461"/>
            <a:ext cx="14365159" cy="6532045"/>
          </a:xfrm>
          <a:prstGeom prst="rect">
            <a:avLst/>
          </a:prstGeom>
          <a:noFill/>
        </p:spPr>
        <p:txBody>
          <a:bodyPr wrap="square" rtlCol="0">
            <a:spAutoFit/>
          </a:bodyPr>
          <a:lstStyle/>
          <a:p>
            <a:pPr algn="ctr">
              <a:spcBef>
                <a:spcPts val="494"/>
              </a:spcBef>
            </a:pPr>
            <a:r>
              <a:rPr lang="en-US" sz="3473" b="1" u="sng" dirty="0">
                <a:solidFill>
                  <a:schemeClr val="bg1"/>
                </a:solidFill>
                <a:latin typeface="Calibri" panose="020F0502020204030204" pitchFamily="34" charset="0"/>
              </a:rPr>
              <a:t>Introduction</a:t>
            </a:r>
          </a:p>
          <a:p>
            <a:pPr algn="ctr">
              <a:spcBef>
                <a:spcPts val="494"/>
              </a:spcBef>
            </a:pPr>
            <a:endParaRPr lang="en-US" sz="632" b="1" u="sng" dirty="0">
              <a:solidFill>
                <a:schemeClr val="bg1"/>
              </a:solidFill>
              <a:latin typeface="Calibri" panose="020F0502020204030204" pitchFamily="34" charset="0"/>
              <a:cs typeface="Calibri" panose="020F0502020204030204" pitchFamily="34" charset="0"/>
            </a:endParaRPr>
          </a:p>
          <a:p>
            <a:pPr indent="354779" algn="just"/>
            <a:r>
              <a:rPr lang="en-US" sz="2200" b="1" dirty="0">
                <a:solidFill>
                  <a:schemeClr val="bg1"/>
                </a:solidFill>
                <a:latin typeface="Calibri" panose="020F0502020204030204" pitchFamily="34" charset="0"/>
                <a:cs typeface="Calibri" panose="020F0502020204030204" pitchFamily="34" charset="0"/>
              </a:rPr>
              <a:t>Nitrogen waste management has become crucial with intensification of livestock production as it is of environmental and economic interest. Nitrogen is the most expensive element to balance in rations and high levels are required for peak performance. However, excess nitrogen is secreted in urine and feces contributing to global warming through volatile emissions of nitric oxide (N</a:t>
            </a:r>
            <a:r>
              <a:rPr lang="en-US" sz="2200" b="1" baseline="-25000" dirty="0">
                <a:solidFill>
                  <a:schemeClr val="bg1"/>
                </a:solidFill>
                <a:latin typeface="Calibri" panose="020F0502020204030204" pitchFamily="34" charset="0"/>
                <a:cs typeface="Calibri" panose="020F0502020204030204" pitchFamily="34" charset="0"/>
              </a:rPr>
              <a:t>2</a:t>
            </a:r>
            <a:r>
              <a:rPr lang="en-US" sz="2200" b="1" dirty="0">
                <a:solidFill>
                  <a:schemeClr val="bg1"/>
                </a:solidFill>
                <a:latin typeface="Calibri" panose="020F0502020204030204" pitchFamily="34" charset="0"/>
                <a:cs typeface="Calibri" panose="020F0502020204030204" pitchFamily="34" charset="0"/>
              </a:rPr>
              <a:t>O) and  ammonia (NH</a:t>
            </a:r>
            <a:r>
              <a:rPr lang="en-US" sz="2200" b="1" baseline="-25000" dirty="0">
                <a:solidFill>
                  <a:schemeClr val="bg1"/>
                </a:solidFill>
                <a:latin typeface="Calibri" panose="020F0502020204030204" pitchFamily="34" charset="0"/>
                <a:cs typeface="Calibri" panose="020F0502020204030204" pitchFamily="34" charset="0"/>
              </a:rPr>
              <a:t>3</a:t>
            </a:r>
            <a:r>
              <a:rPr lang="en-US" sz="2200" b="1" dirty="0">
                <a:solidFill>
                  <a:schemeClr val="bg1"/>
                </a:solidFill>
                <a:latin typeface="Calibri" panose="020F0502020204030204" pitchFamily="34" charset="0"/>
                <a:cs typeface="Calibri" panose="020F0502020204030204" pitchFamily="34" charset="0"/>
              </a:rPr>
              <a:t>) and eutrophication by leaching of nitrate into ground water (NO</a:t>
            </a:r>
            <a:r>
              <a:rPr lang="en-US" sz="2200" b="1" baseline="-25000" dirty="0">
                <a:solidFill>
                  <a:schemeClr val="bg1"/>
                </a:solidFill>
                <a:latin typeface="Calibri" panose="020F0502020204030204" pitchFamily="34" charset="0"/>
                <a:cs typeface="Calibri" panose="020F0502020204030204" pitchFamily="34" charset="0"/>
              </a:rPr>
              <a:t>3</a:t>
            </a:r>
            <a:r>
              <a:rPr lang="en-US" sz="2200" b="1" baseline="30000" dirty="0">
                <a:solidFill>
                  <a:schemeClr val="bg1"/>
                </a:solidFill>
                <a:latin typeface="Calibri" panose="020F0502020204030204" pitchFamily="34" charset="0"/>
                <a:cs typeface="Calibri" panose="020F0502020204030204" pitchFamily="34" charset="0"/>
              </a:rPr>
              <a:t>-</a:t>
            </a:r>
            <a:r>
              <a:rPr lang="en-US" sz="2200" b="1" dirty="0">
                <a:solidFill>
                  <a:schemeClr val="bg1"/>
                </a:solidFill>
                <a:latin typeface="Calibri" panose="020F0502020204030204" pitchFamily="34" charset="0"/>
                <a:cs typeface="Calibri" panose="020F0502020204030204" pitchFamily="34" charset="0"/>
              </a:rPr>
              <a:t>). The microbiome plays a critical role in nitrogen cycling in ruminants. Increased access to next generation sequencing has allowed better resolution of these communities, however, the field lacks a robust analysis surveying common microbial populations and their metabolic functions in cattle. This surveys is one of the first to determine the composition and functional capacity of the microbiome of dairy cattle on commercial operations across northern/central California. Ten farms representing a variety of feeding and management systems were enrolled. </a:t>
            </a:r>
            <a:r>
              <a:rPr lang="en-US" sz="2200" b="1" dirty="0" err="1">
                <a:solidFill>
                  <a:schemeClr val="bg1"/>
                </a:solidFill>
                <a:latin typeface="Calibri" panose="020F0502020204030204" pitchFamily="34" charset="0"/>
                <a:cs typeface="Calibri" panose="020F0502020204030204" pitchFamily="34" charset="0"/>
              </a:rPr>
              <a:t>Metagenomic</a:t>
            </a:r>
            <a:r>
              <a:rPr lang="en-US" sz="2200" b="1" dirty="0">
                <a:solidFill>
                  <a:schemeClr val="bg1"/>
                </a:solidFill>
                <a:latin typeface="Calibri" panose="020F0502020204030204" pitchFamily="34" charset="0"/>
                <a:cs typeface="Calibri" panose="020F0502020204030204" pitchFamily="34" charset="0"/>
              </a:rPr>
              <a:t> and 16S amplicon data was analyzed from fecal samples that were collected from 15 cows from each farm over a seven</a:t>
            </a:r>
            <a:r>
              <a:rPr lang="en-US" sz="2200" b="1" dirty="0">
                <a:solidFill>
                  <a:srgbClr val="FF0000"/>
                </a:solidFill>
                <a:latin typeface="Calibri" panose="020F0502020204030204" pitchFamily="34" charset="0"/>
                <a:cs typeface="Calibri" panose="020F0502020204030204" pitchFamily="34" charset="0"/>
              </a:rPr>
              <a:t> </a:t>
            </a:r>
            <a:r>
              <a:rPr lang="en-US" sz="2200" b="1" dirty="0">
                <a:solidFill>
                  <a:schemeClr val="bg1"/>
                </a:solidFill>
                <a:latin typeface="Calibri" panose="020F0502020204030204" pitchFamily="34" charset="0"/>
                <a:cs typeface="Calibri" panose="020F0502020204030204" pitchFamily="34" charset="0"/>
              </a:rPr>
              <a:t>month period.  </a:t>
            </a:r>
            <a:r>
              <a:rPr lang="en-US" sz="2200" b="1" dirty="0">
                <a:solidFill>
                  <a:schemeClr val="bg1"/>
                </a:solidFill>
                <a:latin typeface="Calibri" panose="020F0502020204030204" pitchFamily="34" charset="0"/>
              </a:rPr>
              <a:t>The goal of this survey is to clarify normal microbial communities and their contributions to nitrogen cycling in dairy cattle. This data will further generate hypothesis for strategies that target the microbiota to increase </a:t>
            </a:r>
            <a:r>
              <a:rPr lang="en-US" sz="2200" b="1" dirty="0">
                <a:solidFill>
                  <a:schemeClr val="bg1"/>
                </a:solidFill>
                <a:latin typeface="Calibri" panose="020F0502020204030204" pitchFamily="34" charset="0"/>
                <a:cs typeface="Calibri" panose="020F0502020204030204" pitchFamily="34" charset="0"/>
              </a:rPr>
              <a:t>nitrogen mineralization and reduce environmental impact of dairies. The first step of this survey was determining the make-up of species and their variation across farm. </a:t>
            </a:r>
          </a:p>
          <a:p>
            <a:pPr indent="354779" algn="just"/>
            <a:endParaRPr lang="en-US" sz="2175" b="1" dirty="0">
              <a:solidFill>
                <a:srgbClr val="FF0000"/>
              </a:solidFill>
              <a:latin typeface="Calibri" panose="020F0502020204030204" pitchFamily="34" charset="0"/>
            </a:endParaRPr>
          </a:p>
          <a:p>
            <a:pPr indent="354779" algn="just"/>
            <a:endParaRPr lang="en-US" sz="2175" b="1" dirty="0">
              <a:solidFill>
                <a:srgbClr val="FF0000"/>
              </a:solidFill>
              <a:latin typeface="Calibri" panose="020F0502020204030204" pitchFamily="34" charset="0"/>
            </a:endParaRPr>
          </a:p>
          <a:p>
            <a:pPr indent="354779" algn="just"/>
            <a:endParaRPr lang="en-US" sz="2175" b="1" dirty="0">
              <a:solidFill>
                <a:srgbClr val="FF0000"/>
              </a:solidFill>
              <a:latin typeface="Calibri" panose="020F0502020204030204" pitchFamily="34" charset="0"/>
            </a:endParaRPr>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296" y="23519713"/>
            <a:ext cx="10070709" cy="5964544"/>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02347" y="23519713"/>
            <a:ext cx="10528601" cy="5964543"/>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9" name="Pictur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4161" y="23519713"/>
            <a:ext cx="10285030" cy="5964544"/>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8" name="Group 57"/>
          <p:cNvGrpSpPr/>
          <p:nvPr/>
        </p:nvGrpSpPr>
        <p:grpSpPr>
          <a:xfrm>
            <a:off x="15475465" y="4031946"/>
            <a:ext cx="27745878" cy="4812920"/>
            <a:chOff x="545241" y="12167536"/>
            <a:chExt cx="36994503" cy="6417226"/>
          </a:xfrm>
        </p:grpSpPr>
        <p:sp>
          <p:nvSpPr>
            <p:cNvPr id="42" name="Rectangle 41"/>
            <p:cNvSpPr/>
            <p:nvPr/>
          </p:nvSpPr>
          <p:spPr>
            <a:xfrm>
              <a:off x="4638096" y="12167536"/>
              <a:ext cx="4481484" cy="923329"/>
            </a:xfrm>
            <a:prstGeom prst="rect">
              <a:avLst/>
            </a:prstGeom>
            <a:noFill/>
          </p:spPr>
          <p:txBody>
            <a:bodyPr wrap="none" lIns="68580" tIns="34290" rIns="68580" bIns="34290">
              <a:spAutoFit/>
            </a:bodyPr>
            <a:lstStyle/>
            <a:p>
              <a:pPr algn="ctr"/>
              <a:r>
                <a:rPr lang="en-US" sz="4050" b="1" u="sng" dirty="0">
                  <a:ln w="0"/>
                  <a:solidFill>
                    <a:schemeClr val="bg1"/>
                  </a:solidFill>
                  <a:effectLst>
                    <a:outerShdw blurRad="38100" dist="25400" dir="5400000" algn="ctr" rotWithShape="0">
                      <a:srgbClr val="6E747A">
                        <a:alpha val="43000"/>
                      </a:srgbClr>
                    </a:outerShdw>
                  </a:effectLst>
                </a:rPr>
                <a:t>Housing Types</a:t>
              </a:r>
            </a:p>
          </p:txBody>
        </p:sp>
        <p:sp>
          <p:nvSpPr>
            <p:cNvPr id="207" name="Rectangle 206"/>
            <p:cNvSpPr/>
            <p:nvPr/>
          </p:nvSpPr>
          <p:spPr>
            <a:xfrm>
              <a:off x="14280029" y="16347961"/>
              <a:ext cx="2467344" cy="1323439"/>
            </a:xfrm>
            <a:prstGeom prst="rect">
              <a:avLst/>
            </a:prstGeom>
            <a:noFill/>
          </p:spPr>
          <p:txBody>
            <a:bodyPr wrap="none" lIns="68580" tIns="34290" rIns="68580" bIns="34290">
              <a:spAutoFit/>
            </a:bodyPr>
            <a:lstStyle/>
            <a:p>
              <a:pPr algn="ctr"/>
              <a:r>
                <a:rPr lang="en-US" sz="3000" b="1" dirty="0">
                  <a:ln w="0"/>
                  <a:solidFill>
                    <a:schemeClr val="bg1"/>
                  </a:solidFill>
                  <a:effectLst>
                    <a:outerShdw blurRad="38100" dist="25400" dir="5400000" algn="ctr" rotWithShape="0">
                      <a:srgbClr val="6E747A">
                        <a:alpha val="43000"/>
                      </a:srgbClr>
                    </a:outerShdw>
                  </a:effectLst>
                </a:rPr>
                <a:t>DNA </a:t>
              </a:r>
            </a:p>
            <a:p>
              <a:pPr algn="ctr"/>
              <a:r>
                <a:rPr lang="en-US" sz="3000" b="1" dirty="0">
                  <a:ln w="0"/>
                  <a:solidFill>
                    <a:schemeClr val="bg1"/>
                  </a:solidFill>
                  <a:effectLst>
                    <a:outerShdw blurRad="38100" dist="25400" dir="5400000" algn="ctr" rotWithShape="0">
                      <a:srgbClr val="6E747A">
                        <a:alpha val="43000"/>
                      </a:srgbClr>
                    </a:outerShdw>
                  </a:effectLst>
                </a:rPr>
                <a:t>Extraction</a:t>
              </a:r>
            </a:p>
          </p:txBody>
        </p:sp>
        <p:grpSp>
          <p:nvGrpSpPr>
            <p:cNvPr id="47" name="Group 46"/>
            <p:cNvGrpSpPr/>
            <p:nvPr/>
          </p:nvGrpSpPr>
          <p:grpSpPr>
            <a:xfrm>
              <a:off x="545241" y="12960622"/>
              <a:ext cx="15960301" cy="5172442"/>
              <a:chOff x="545241" y="12960622"/>
              <a:chExt cx="15960301" cy="5172442"/>
            </a:xfrm>
          </p:grpSpPr>
          <p:pic>
            <p:nvPicPr>
              <p:cNvPr id="192" name="Picture 1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6800" y="13910121"/>
                <a:ext cx="4232512" cy="2651364"/>
              </a:xfrm>
              <a:prstGeom prst="rect">
                <a:avLst/>
              </a:prstGeom>
            </p:spPr>
          </p:pic>
          <p:pic>
            <p:nvPicPr>
              <p:cNvPr id="193" name="Picture 19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241" y="13883952"/>
                <a:ext cx="3894593" cy="2677533"/>
              </a:xfrm>
              <a:prstGeom prst="rect">
                <a:avLst/>
              </a:prstGeom>
            </p:spPr>
          </p:pic>
          <p:pic>
            <p:nvPicPr>
              <p:cNvPr id="194" name="Picture 19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93502" y="13883952"/>
                <a:ext cx="3954681" cy="2677533"/>
              </a:xfrm>
              <a:prstGeom prst="rect">
                <a:avLst/>
              </a:prstGeom>
            </p:spPr>
          </p:pic>
          <p:sp>
            <p:nvSpPr>
              <p:cNvPr id="40" name="Right Arrow 39"/>
              <p:cNvSpPr/>
              <p:nvPr/>
            </p:nvSpPr>
            <p:spPr>
              <a:xfrm>
                <a:off x="13129986" y="14992312"/>
                <a:ext cx="1178405" cy="920145"/>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a:solidFill>
                    <a:schemeClr val="accent1">
                      <a:lumMod val="75000"/>
                    </a:schemeClr>
                  </a:solidFill>
                </a:endParaRPr>
              </a:p>
            </p:txBody>
          </p:sp>
          <p:sp>
            <p:nvSpPr>
              <p:cNvPr id="204" name="Rectangle 203"/>
              <p:cNvSpPr/>
              <p:nvPr/>
            </p:nvSpPr>
            <p:spPr>
              <a:xfrm>
                <a:off x="9367685" y="12960622"/>
                <a:ext cx="3033737"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Freestalls</a:t>
                </a:r>
              </a:p>
            </p:txBody>
          </p:sp>
          <p:sp>
            <p:nvSpPr>
              <p:cNvPr id="205" name="Rectangle 204"/>
              <p:cNvSpPr/>
              <p:nvPr/>
            </p:nvSpPr>
            <p:spPr>
              <a:xfrm>
                <a:off x="5301779" y="13025745"/>
                <a:ext cx="2738784"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Pastures</a:t>
                </a:r>
              </a:p>
            </p:txBody>
          </p:sp>
          <p:sp>
            <p:nvSpPr>
              <p:cNvPr id="206" name="Rectangle 205"/>
              <p:cNvSpPr/>
              <p:nvPr/>
            </p:nvSpPr>
            <p:spPr>
              <a:xfrm>
                <a:off x="1554954" y="13025745"/>
                <a:ext cx="2347651"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Drylots</a:t>
                </a:r>
              </a:p>
            </p:txBody>
          </p:sp>
          <p:pic>
            <p:nvPicPr>
              <p:cNvPr id="43" name="Picture 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31038" y="14351708"/>
                <a:ext cx="2074504" cy="2074504"/>
              </a:xfrm>
              <a:prstGeom prst="rect">
                <a:avLst/>
              </a:prstGeom>
            </p:spPr>
          </p:pic>
          <p:sp>
            <p:nvSpPr>
              <p:cNvPr id="208" name="Rectangle 207"/>
              <p:cNvSpPr/>
              <p:nvPr/>
            </p:nvSpPr>
            <p:spPr>
              <a:xfrm>
                <a:off x="1397782" y="16486542"/>
                <a:ext cx="2475892"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3 Farms</a:t>
                </a:r>
              </a:p>
            </p:txBody>
          </p:sp>
          <p:sp>
            <p:nvSpPr>
              <p:cNvPr id="209" name="Rectangle 208"/>
              <p:cNvSpPr/>
              <p:nvPr/>
            </p:nvSpPr>
            <p:spPr>
              <a:xfrm>
                <a:off x="5095295" y="16423944"/>
                <a:ext cx="2475892"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3 Farms</a:t>
                </a:r>
              </a:p>
            </p:txBody>
          </p:sp>
          <p:sp>
            <p:nvSpPr>
              <p:cNvPr id="210" name="Rectangle 209"/>
              <p:cNvSpPr/>
              <p:nvPr/>
            </p:nvSpPr>
            <p:spPr>
              <a:xfrm>
                <a:off x="9572942" y="16434412"/>
                <a:ext cx="2520776"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4 Farms</a:t>
                </a:r>
              </a:p>
            </p:txBody>
          </p:sp>
          <p:sp>
            <p:nvSpPr>
              <p:cNvPr id="211" name="Rectangle 210"/>
              <p:cNvSpPr/>
              <p:nvPr/>
            </p:nvSpPr>
            <p:spPr>
              <a:xfrm>
                <a:off x="3688186" y="17209735"/>
                <a:ext cx="5164661" cy="923329"/>
              </a:xfrm>
              <a:prstGeom prst="rect">
                <a:avLst/>
              </a:prstGeom>
              <a:noFill/>
            </p:spPr>
            <p:txBody>
              <a:bodyPr wrap="none" lIns="68580" tIns="34290" rIns="68580" bIns="34290">
                <a:spAutoFit/>
              </a:bodyPr>
              <a:lstStyle/>
              <a:p>
                <a:pPr algn="ctr"/>
                <a:r>
                  <a:rPr lang="en-US" sz="4050" b="1" dirty="0">
                    <a:ln w="0"/>
                    <a:solidFill>
                      <a:schemeClr val="bg1"/>
                    </a:solidFill>
                    <a:effectLst>
                      <a:outerShdw blurRad="38100" dist="25400" dir="5400000" algn="ctr" rotWithShape="0">
                        <a:srgbClr val="6E747A">
                          <a:alpha val="43000"/>
                        </a:srgbClr>
                      </a:outerShdw>
                    </a:effectLst>
                  </a:rPr>
                  <a:t>15 cows per farm</a:t>
                </a:r>
              </a:p>
            </p:txBody>
          </p:sp>
        </p:grpSp>
        <p:sp>
          <p:nvSpPr>
            <p:cNvPr id="212" name="Right Arrow 211"/>
            <p:cNvSpPr/>
            <p:nvPr/>
          </p:nvSpPr>
          <p:spPr>
            <a:xfrm rot="2062728">
              <a:off x="17188772" y="15880675"/>
              <a:ext cx="1311197" cy="920938"/>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a:solidFill>
                  <a:schemeClr val="accent1">
                    <a:lumMod val="75000"/>
                  </a:schemeClr>
                </a:solidFill>
              </a:endParaRPr>
            </a:p>
          </p:txBody>
        </p:sp>
        <p:sp>
          <p:nvSpPr>
            <p:cNvPr id="213" name="Right Arrow 212"/>
            <p:cNvSpPr/>
            <p:nvPr/>
          </p:nvSpPr>
          <p:spPr>
            <a:xfrm rot="20459857">
              <a:off x="17213944" y="14068094"/>
              <a:ext cx="1260854" cy="920938"/>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a:solidFill>
                  <a:schemeClr val="accent1">
                    <a:lumMod val="75000"/>
                  </a:schemeClr>
                </a:solidFill>
              </a:endParaRPr>
            </a:p>
          </p:txBody>
        </p:sp>
        <p:sp>
          <p:nvSpPr>
            <p:cNvPr id="214" name="Rectangle 213"/>
            <p:cNvSpPr/>
            <p:nvPr/>
          </p:nvSpPr>
          <p:spPr>
            <a:xfrm>
              <a:off x="18266229" y="16325852"/>
              <a:ext cx="2821257" cy="1938992"/>
            </a:xfrm>
            <a:prstGeom prst="rect">
              <a:avLst/>
            </a:prstGeom>
            <a:noFill/>
          </p:spPr>
          <p:txBody>
            <a:bodyPr wrap="square" lIns="68580" tIns="34290" rIns="68580" bIns="34290">
              <a:spAutoFit/>
            </a:bodyPr>
            <a:lstStyle/>
            <a:p>
              <a:pPr algn="ctr"/>
              <a:r>
                <a:rPr lang="en-US" sz="3000" b="1" dirty="0">
                  <a:ln w="0"/>
                  <a:solidFill>
                    <a:schemeClr val="bg1"/>
                  </a:solidFill>
                  <a:effectLst>
                    <a:outerShdw blurRad="38100" dist="25400" dir="5400000" algn="ctr" rotWithShape="0">
                      <a:srgbClr val="6E747A">
                        <a:alpha val="43000"/>
                      </a:srgbClr>
                    </a:outerShdw>
                  </a:effectLst>
                </a:rPr>
                <a:t>16S </a:t>
              </a:r>
              <a:r>
                <a:rPr lang="en-US" sz="3000" b="1" dirty="0" err="1">
                  <a:ln w="0"/>
                  <a:solidFill>
                    <a:schemeClr val="bg1"/>
                  </a:solidFill>
                  <a:effectLst>
                    <a:outerShdw blurRad="38100" dist="25400" dir="5400000" algn="ctr" rotWithShape="0">
                      <a:srgbClr val="6E747A">
                        <a:alpha val="43000"/>
                      </a:srgbClr>
                    </a:outerShdw>
                  </a:effectLst>
                </a:rPr>
                <a:t>rRNA</a:t>
              </a:r>
              <a:endParaRPr lang="en-US" sz="3000" b="1" dirty="0">
                <a:ln w="0"/>
                <a:solidFill>
                  <a:schemeClr val="bg1"/>
                </a:solidFill>
                <a:effectLst>
                  <a:outerShdw blurRad="38100" dist="25400" dir="5400000" algn="ctr" rotWithShape="0">
                    <a:srgbClr val="6E747A">
                      <a:alpha val="43000"/>
                    </a:srgbClr>
                  </a:outerShdw>
                </a:effectLst>
              </a:endParaRPr>
            </a:p>
            <a:p>
              <a:pPr algn="ctr"/>
              <a:r>
                <a:rPr lang="en-US" sz="3000" b="1" dirty="0">
                  <a:ln w="0"/>
                  <a:solidFill>
                    <a:schemeClr val="bg1"/>
                  </a:solidFill>
                  <a:effectLst>
                    <a:outerShdw blurRad="38100" dist="25400" dir="5400000" algn="ctr" rotWithShape="0">
                      <a:srgbClr val="6E747A">
                        <a:alpha val="43000"/>
                      </a:srgbClr>
                    </a:outerShdw>
                  </a:effectLst>
                </a:rPr>
                <a:t>Amplicon </a:t>
              </a:r>
            </a:p>
            <a:p>
              <a:pPr algn="ctr"/>
              <a:r>
                <a:rPr lang="en-US" sz="3000" b="1" dirty="0">
                  <a:ln w="0"/>
                  <a:solidFill>
                    <a:schemeClr val="bg1"/>
                  </a:solidFill>
                  <a:effectLst>
                    <a:outerShdw blurRad="38100" dist="25400" dir="5400000" algn="ctr" rotWithShape="0">
                      <a:srgbClr val="6E747A">
                        <a:alpha val="43000"/>
                      </a:srgbClr>
                    </a:outerShdw>
                  </a:effectLst>
                </a:rPr>
                <a:t>Sequencing</a:t>
              </a:r>
            </a:p>
          </p:txBody>
        </p:sp>
        <p:sp>
          <p:nvSpPr>
            <p:cNvPr id="215" name="Rectangle 214"/>
            <p:cNvSpPr/>
            <p:nvPr/>
          </p:nvSpPr>
          <p:spPr>
            <a:xfrm>
              <a:off x="18458906" y="13506536"/>
              <a:ext cx="3371607" cy="1323439"/>
            </a:xfrm>
            <a:prstGeom prst="rect">
              <a:avLst/>
            </a:prstGeom>
            <a:noFill/>
          </p:spPr>
          <p:txBody>
            <a:bodyPr wrap="square" lIns="68580" tIns="34290" rIns="68580" bIns="34290">
              <a:spAutoFit/>
            </a:bodyPr>
            <a:lstStyle/>
            <a:p>
              <a:pPr algn="ctr"/>
              <a:r>
                <a:rPr lang="en-US" sz="3000" b="1" dirty="0" err="1">
                  <a:ln w="0"/>
                  <a:solidFill>
                    <a:schemeClr val="bg1"/>
                  </a:solidFill>
                  <a:effectLst>
                    <a:outerShdw blurRad="38100" dist="25400" dir="5400000" algn="ctr" rotWithShape="0">
                      <a:srgbClr val="6E747A">
                        <a:alpha val="43000"/>
                      </a:srgbClr>
                    </a:outerShdw>
                  </a:effectLst>
                </a:rPr>
                <a:t>Metagenomic</a:t>
              </a:r>
              <a:endParaRPr lang="en-US" sz="3000" b="1" dirty="0">
                <a:ln w="0"/>
                <a:solidFill>
                  <a:schemeClr val="bg1"/>
                </a:solidFill>
                <a:effectLst>
                  <a:outerShdw blurRad="38100" dist="25400" dir="5400000" algn="ctr" rotWithShape="0">
                    <a:srgbClr val="6E747A">
                      <a:alpha val="43000"/>
                    </a:srgbClr>
                  </a:outerShdw>
                </a:effectLst>
              </a:endParaRPr>
            </a:p>
            <a:p>
              <a:pPr algn="ctr"/>
              <a:r>
                <a:rPr lang="en-US" sz="3000" b="1" dirty="0">
                  <a:ln w="0"/>
                  <a:solidFill>
                    <a:schemeClr val="bg1"/>
                  </a:solidFill>
                  <a:effectLst>
                    <a:outerShdw blurRad="38100" dist="25400" dir="5400000" algn="ctr" rotWithShape="0">
                      <a:srgbClr val="6E747A">
                        <a:alpha val="43000"/>
                      </a:srgbClr>
                    </a:outerShdw>
                  </a:effectLst>
                </a:rPr>
                <a:t>Sequencing</a:t>
              </a:r>
            </a:p>
          </p:txBody>
        </p:sp>
        <p:pic>
          <p:nvPicPr>
            <p:cNvPr id="216" name="Picture 215"/>
            <p:cNvPicPr>
              <a:picLocks noChangeAspect="1"/>
            </p:cNvPicPr>
            <p:nvPr/>
          </p:nvPicPr>
          <p:blipFill rotWithShape="1">
            <a:blip r:embed="rId13">
              <a:extLst>
                <a:ext uri="{28A0092B-C50C-407E-A947-70E740481C1C}">
                  <a14:useLocalDpi xmlns:a14="http://schemas.microsoft.com/office/drawing/2010/main" val="0"/>
                </a:ext>
              </a:extLst>
            </a:blip>
            <a:srcRect t="8395"/>
            <a:stretch/>
          </p:blipFill>
          <p:spPr>
            <a:xfrm>
              <a:off x="28062668" y="16591225"/>
              <a:ext cx="5107481" cy="1680523"/>
            </a:xfrm>
            <a:prstGeom prst="rect">
              <a:avLst/>
            </a:prstGeom>
          </p:spPr>
        </p:pic>
        <p:sp>
          <p:nvSpPr>
            <p:cNvPr id="217" name="Right Arrow 216"/>
            <p:cNvSpPr/>
            <p:nvPr/>
          </p:nvSpPr>
          <p:spPr>
            <a:xfrm>
              <a:off x="21181864" y="16885609"/>
              <a:ext cx="1297297" cy="920938"/>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dirty="0">
                <a:solidFill>
                  <a:schemeClr val="accent1">
                    <a:lumMod val="75000"/>
                  </a:schemeClr>
                </a:solidFill>
              </a:endParaRPr>
            </a:p>
          </p:txBody>
        </p:sp>
        <p:sp>
          <p:nvSpPr>
            <p:cNvPr id="218" name="Right Arrow 217"/>
            <p:cNvSpPr/>
            <p:nvPr/>
          </p:nvSpPr>
          <p:spPr>
            <a:xfrm>
              <a:off x="33430246" y="16986900"/>
              <a:ext cx="1361656" cy="920938"/>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a:solidFill>
                  <a:schemeClr val="accent1">
                    <a:lumMod val="75000"/>
                  </a:schemeClr>
                </a:solidFill>
              </a:endParaRPr>
            </a:p>
          </p:txBody>
        </p:sp>
        <p:sp>
          <p:nvSpPr>
            <p:cNvPr id="219" name="Right Arrow 218"/>
            <p:cNvSpPr/>
            <p:nvPr/>
          </p:nvSpPr>
          <p:spPr>
            <a:xfrm>
              <a:off x="21951044" y="13665115"/>
              <a:ext cx="1146505" cy="920938"/>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a:solidFill>
                  <a:schemeClr val="accent1">
                    <a:lumMod val="75000"/>
                  </a:schemeClr>
                </a:solidFill>
              </a:endParaRPr>
            </a:p>
          </p:txBody>
        </p:sp>
        <p:sp>
          <p:nvSpPr>
            <p:cNvPr id="220" name="Rounded Rectangle 219"/>
            <p:cNvSpPr/>
            <p:nvPr/>
          </p:nvSpPr>
          <p:spPr>
            <a:xfrm>
              <a:off x="35075643" y="16420660"/>
              <a:ext cx="2464101" cy="1916044"/>
            </a:xfrm>
            <a:prstGeom prst="roundRect">
              <a:avLst/>
            </a:prstGeom>
            <a:solidFill>
              <a:schemeClr val="accent1">
                <a:lumMod val="60000"/>
                <a:lumOff val="40000"/>
              </a:schemeClr>
            </a:solidFill>
            <a:ln w="28575">
              <a:solidFill>
                <a:schemeClr val="bg1"/>
              </a:solidFill>
            </a:ln>
          </p:spPr>
          <p:style>
            <a:lnRef idx="0">
              <a:schemeClr val="accent3"/>
            </a:lnRef>
            <a:fillRef idx="3">
              <a:schemeClr val="accent3"/>
            </a:fillRef>
            <a:effectRef idx="3">
              <a:schemeClr val="accent3"/>
            </a:effectRef>
            <a:fontRef idx="minor">
              <a:schemeClr val="lt1"/>
            </a:fontRef>
          </p:style>
          <p:txBody>
            <a:bodyPr lIns="58047" tIns="29024" rIns="58047" bIns="29024" rtlCol="0" anchor="ctr"/>
            <a:lstStyle/>
            <a:p>
              <a:pPr algn="ctr"/>
              <a:r>
                <a:rPr lang="en-US" sz="2250" b="1" u="sng" dirty="0">
                  <a:solidFill>
                    <a:schemeClr val="bg1"/>
                  </a:solidFill>
                  <a:latin typeface="Calibri" panose="020F0502020204030204" pitchFamily="34" charset="0"/>
                </a:rPr>
                <a:t>Analysis in R:</a:t>
              </a:r>
              <a:endParaRPr lang="en-US" sz="1125" b="1" u="sng" dirty="0">
                <a:solidFill>
                  <a:schemeClr val="bg1"/>
                </a:solidFill>
                <a:latin typeface="Calibri" panose="020F0502020204030204" pitchFamily="34" charset="0"/>
              </a:endParaRPr>
            </a:p>
            <a:p>
              <a:pPr marL="282750" indent="-282750">
                <a:buFont typeface="+mj-lt"/>
                <a:buAutoNum type="arabicPeriod"/>
              </a:pPr>
              <a:r>
                <a:rPr lang="en-US" sz="2250" b="1" dirty="0" err="1">
                  <a:solidFill>
                    <a:schemeClr val="bg1"/>
                  </a:solidFill>
                  <a:latin typeface="Calibri" panose="020F0502020204030204" pitchFamily="34" charset="0"/>
                </a:rPr>
                <a:t>Phyloseq</a:t>
              </a:r>
              <a:endParaRPr lang="en-US" sz="2250" b="1" dirty="0">
                <a:solidFill>
                  <a:schemeClr val="bg1"/>
                </a:solidFill>
                <a:latin typeface="Calibri" panose="020F0502020204030204" pitchFamily="34" charset="0"/>
              </a:endParaRPr>
            </a:p>
            <a:p>
              <a:pPr marL="282750" indent="-282750">
                <a:buFont typeface="+mj-lt"/>
                <a:buAutoNum type="arabicPeriod"/>
              </a:pPr>
              <a:r>
                <a:rPr lang="en-US" sz="2250" b="1" dirty="0">
                  <a:solidFill>
                    <a:schemeClr val="bg1"/>
                  </a:solidFill>
                  <a:latin typeface="Calibri" panose="020F0502020204030204" pitchFamily="34" charset="0"/>
                </a:rPr>
                <a:t>DESeq2</a:t>
              </a:r>
            </a:p>
          </p:txBody>
        </p:sp>
        <p:sp>
          <p:nvSpPr>
            <p:cNvPr id="221" name="Rounded Rectangle 220"/>
            <p:cNvSpPr/>
            <p:nvPr/>
          </p:nvSpPr>
          <p:spPr>
            <a:xfrm>
              <a:off x="22776482" y="16226247"/>
              <a:ext cx="3524778" cy="2358515"/>
            </a:xfrm>
            <a:prstGeom prst="roundRect">
              <a:avLst/>
            </a:prstGeom>
            <a:solidFill>
              <a:schemeClr val="accent1">
                <a:lumMod val="60000"/>
                <a:lumOff val="40000"/>
              </a:schemeClr>
            </a:solidFill>
            <a:ln w="28575">
              <a:solidFill>
                <a:schemeClr val="bg1"/>
              </a:solidFill>
            </a:ln>
          </p:spPr>
          <p:style>
            <a:lnRef idx="0">
              <a:schemeClr val="accent3"/>
            </a:lnRef>
            <a:fillRef idx="3">
              <a:schemeClr val="accent3"/>
            </a:fillRef>
            <a:effectRef idx="3">
              <a:schemeClr val="accent3"/>
            </a:effectRef>
            <a:fontRef idx="minor">
              <a:schemeClr val="lt1"/>
            </a:fontRef>
          </p:style>
          <p:txBody>
            <a:bodyPr lIns="58047" tIns="29024" rIns="58047" bIns="29024" rtlCol="0" anchor="ctr"/>
            <a:lstStyle/>
            <a:p>
              <a:pPr algn="ctr"/>
              <a:r>
                <a:rPr lang="en-US" sz="2250" b="1" u="sng" dirty="0">
                  <a:solidFill>
                    <a:schemeClr val="bg1"/>
                  </a:solidFill>
                  <a:latin typeface="Calibri" panose="020F0502020204030204" pitchFamily="34" charset="0"/>
                </a:rPr>
                <a:t>Quality Filtering:</a:t>
              </a:r>
            </a:p>
            <a:p>
              <a:pPr marL="282750" indent="-282750">
                <a:buFont typeface="+mj-lt"/>
                <a:buAutoNum type="arabicPeriod"/>
              </a:pPr>
              <a:r>
                <a:rPr lang="en-US" sz="2250" b="1" dirty="0">
                  <a:solidFill>
                    <a:schemeClr val="bg1"/>
                  </a:solidFill>
                  <a:latin typeface="Calibri" panose="020F0502020204030204" pitchFamily="34" charset="0"/>
                </a:rPr>
                <a:t>Merging</a:t>
              </a:r>
            </a:p>
            <a:p>
              <a:pPr marL="282750" indent="-282750">
                <a:buFont typeface="+mj-lt"/>
                <a:buAutoNum type="arabicPeriod"/>
              </a:pPr>
              <a:r>
                <a:rPr lang="en-US" sz="2250" b="1" dirty="0">
                  <a:solidFill>
                    <a:schemeClr val="bg1"/>
                  </a:solidFill>
                  <a:latin typeface="Calibri" panose="020F0502020204030204" pitchFamily="34" charset="0"/>
                </a:rPr>
                <a:t>Trimming</a:t>
              </a:r>
            </a:p>
            <a:p>
              <a:pPr marL="282750" indent="-282750">
                <a:buFont typeface="+mj-lt"/>
                <a:buAutoNum type="arabicPeriod"/>
              </a:pPr>
              <a:r>
                <a:rPr lang="en-US" sz="2250" b="1" dirty="0">
                  <a:solidFill>
                    <a:schemeClr val="bg1"/>
                  </a:solidFill>
                  <a:latin typeface="Calibri" panose="020F0502020204030204" pitchFamily="34" charset="0"/>
                </a:rPr>
                <a:t>Off Target Reads</a:t>
              </a:r>
            </a:p>
            <a:p>
              <a:pPr marL="282750" indent="-282750">
                <a:buFont typeface="+mj-lt"/>
                <a:buAutoNum type="arabicPeriod"/>
              </a:pPr>
              <a:r>
                <a:rPr lang="en-US" sz="2250" b="1" dirty="0">
                  <a:solidFill>
                    <a:schemeClr val="bg1"/>
                  </a:solidFill>
                  <a:latin typeface="Calibri" panose="020F0502020204030204" pitchFamily="34" charset="0"/>
                </a:rPr>
                <a:t>Chimeras</a:t>
              </a:r>
            </a:p>
          </p:txBody>
        </p:sp>
        <p:sp>
          <p:nvSpPr>
            <p:cNvPr id="222" name="Right Arrow 221"/>
            <p:cNvSpPr/>
            <p:nvPr/>
          </p:nvSpPr>
          <p:spPr>
            <a:xfrm>
              <a:off x="26604696" y="16918215"/>
              <a:ext cx="1297297" cy="920938"/>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dirty="0">
                <a:solidFill>
                  <a:schemeClr val="accent1">
                    <a:lumMod val="75000"/>
                  </a:schemeClr>
                </a:solidFill>
              </a:endParaRPr>
            </a:p>
          </p:txBody>
        </p:sp>
        <p:sp>
          <p:nvSpPr>
            <p:cNvPr id="224" name="Rectangle 223"/>
            <p:cNvSpPr/>
            <p:nvPr/>
          </p:nvSpPr>
          <p:spPr>
            <a:xfrm>
              <a:off x="27945086" y="15912460"/>
              <a:ext cx="5426721" cy="707887"/>
            </a:xfrm>
            <a:prstGeom prst="rect">
              <a:avLst/>
            </a:prstGeom>
            <a:noFill/>
          </p:spPr>
          <p:txBody>
            <a:bodyPr wrap="square" lIns="68580" tIns="34290" rIns="68580" bIns="34290">
              <a:spAutoFit/>
            </a:bodyPr>
            <a:lstStyle/>
            <a:p>
              <a:pPr algn="ctr"/>
              <a:r>
                <a:rPr lang="en-US" sz="3000" b="1" i="1" dirty="0">
                  <a:ln w="0"/>
                  <a:solidFill>
                    <a:schemeClr val="bg1"/>
                  </a:solidFill>
                  <a:effectLst>
                    <a:outerShdw blurRad="38100" dist="25400" dir="5400000" algn="ctr" rotWithShape="0">
                      <a:srgbClr val="6E747A">
                        <a:alpha val="43000"/>
                      </a:srgbClr>
                    </a:outerShdw>
                  </a:effectLst>
                </a:rPr>
                <a:t>de novo </a:t>
              </a:r>
              <a:r>
                <a:rPr lang="en-US" sz="3000" b="1" dirty="0">
                  <a:ln w="0"/>
                  <a:solidFill>
                    <a:schemeClr val="bg1"/>
                  </a:solidFill>
                  <a:effectLst>
                    <a:outerShdw blurRad="38100" dist="25400" dir="5400000" algn="ctr" rotWithShape="0">
                      <a:srgbClr val="6E747A">
                        <a:alpha val="43000"/>
                      </a:srgbClr>
                    </a:outerShdw>
                  </a:effectLst>
                </a:rPr>
                <a:t>OTU Picking</a:t>
              </a:r>
            </a:p>
          </p:txBody>
        </p:sp>
        <p:sp>
          <p:nvSpPr>
            <p:cNvPr id="226" name="Rounded Rectangle 225"/>
            <p:cNvSpPr/>
            <p:nvPr/>
          </p:nvSpPr>
          <p:spPr>
            <a:xfrm>
              <a:off x="23273994" y="13302492"/>
              <a:ext cx="2969395" cy="1617867"/>
            </a:xfrm>
            <a:prstGeom prst="roundRect">
              <a:avLst/>
            </a:prstGeom>
            <a:solidFill>
              <a:schemeClr val="accent1">
                <a:lumMod val="60000"/>
                <a:lumOff val="40000"/>
              </a:schemeClr>
            </a:solidFill>
            <a:ln w="28575">
              <a:solidFill>
                <a:schemeClr val="bg1"/>
              </a:solidFill>
            </a:ln>
          </p:spPr>
          <p:style>
            <a:lnRef idx="0">
              <a:schemeClr val="accent3"/>
            </a:lnRef>
            <a:fillRef idx="3">
              <a:schemeClr val="accent3"/>
            </a:fillRef>
            <a:effectRef idx="3">
              <a:schemeClr val="accent3"/>
            </a:effectRef>
            <a:fontRef idx="minor">
              <a:schemeClr val="lt1"/>
            </a:fontRef>
          </p:style>
          <p:txBody>
            <a:bodyPr lIns="58047" tIns="29024" rIns="58047" bIns="29024" rtlCol="0" anchor="ctr"/>
            <a:lstStyle/>
            <a:p>
              <a:pPr algn="ctr"/>
              <a:r>
                <a:rPr lang="en-US" sz="2250" b="1" u="sng" dirty="0">
                  <a:solidFill>
                    <a:schemeClr val="bg1"/>
                  </a:solidFill>
                  <a:latin typeface="Calibri" panose="020F0502020204030204" pitchFamily="34" charset="0"/>
                </a:rPr>
                <a:t>Quality Filtering:</a:t>
              </a:r>
            </a:p>
            <a:p>
              <a:pPr marL="282750" indent="-282750">
                <a:buFont typeface="+mj-lt"/>
                <a:buAutoNum type="arabicPeriod"/>
              </a:pPr>
              <a:r>
                <a:rPr lang="en-US" sz="2250" b="1" dirty="0">
                  <a:solidFill>
                    <a:schemeClr val="bg1"/>
                  </a:solidFill>
                  <a:latin typeface="Calibri" panose="020F0502020204030204" pitchFamily="34" charset="0"/>
                </a:rPr>
                <a:t>Merging</a:t>
              </a:r>
            </a:p>
            <a:p>
              <a:pPr marL="282750" indent="-282750">
                <a:buFont typeface="+mj-lt"/>
                <a:buAutoNum type="arabicPeriod"/>
              </a:pPr>
              <a:r>
                <a:rPr lang="en-US" sz="2250" b="1" dirty="0">
                  <a:solidFill>
                    <a:schemeClr val="bg1"/>
                  </a:solidFill>
                  <a:latin typeface="Calibri" panose="020F0502020204030204" pitchFamily="34" charset="0"/>
                </a:rPr>
                <a:t>Trimming</a:t>
              </a:r>
            </a:p>
          </p:txBody>
        </p:sp>
        <p:sp>
          <p:nvSpPr>
            <p:cNvPr id="227" name="Right Arrow 226"/>
            <p:cNvSpPr/>
            <p:nvPr/>
          </p:nvSpPr>
          <p:spPr>
            <a:xfrm>
              <a:off x="26491267" y="13564901"/>
              <a:ext cx="1262009" cy="818364"/>
            </a:xfrm>
            <a:prstGeom prst="rightArrow">
              <a:avLst/>
            </a:prstGeom>
            <a:solidFill>
              <a:schemeClr val="accent1">
                <a:lumMod val="75000"/>
              </a:schemeClr>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8">
                <a:solidFill>
                  <a:schemeClr val="accent1">
                    <a:lumMod val="75000"/>
                  </a:schemeClr>
                </a:solidFill>
              </a:endParaRPr>
            </a:p>
          </p:txBody>
        </p:sp>
        <p:sp>
          <p:nvSpPr>
            <p:cNvPr id="229" name="Rounded Rectangle 228"/>
            <p:cNvSpPr/>
            <p:nvPr/>
          </p:nvSpPr>
          <p:spPr>
            <a:xfrm>
              <a:off x="28259443" y="12315834"/>
              <a:ext cx="8303688" cy="3213990"/>
            </a:xfrm>
            <a:prstGeom prst="roundRect">
              <a:avLst/>
            </a:prstGeom>
            <a:solidFill>
              <a:schemeClr val="accent1">
                <a:lumMod val="60000"/>
                <a:lumOff val="40000"/>
              </a:schemeClr>
            </a:solidFill>
            <a:ln w="28575">
              <a:solidFill>
                <a:schemeClr val="bg1"/>
              </a:solidFill>
            </a:ln>
          </p:spPr>
          <p:style>
            <a:lnRef idx="0">
              <a:schemeClr val="accent3"/>
            </a:lnRef>
            <a:fillRef idx="3">
              <a:schemeClr val="accent3"/>
            </a:fillRef>
            <a:effectRef idx="3">
              <a:schemeClr val="accent3"/>
            </a:effectRef>
            <a:fontRef idx="minor">
              <a:schemeClr val="lt1"/>
            </a:fontRef>
          </p:style>
          <p:txBody>
            <a:bodyPr lIns="58047" tIns="29024" rIns="58047" bIns="29024" rtlCol="0" anchor="ctr"/>
            <a:lstStyle/>
            <a:p>
              <a:pPr algn="ctr"/>
              <a:r>
                <a:rPr lang="en-US" sz="2250" b="1" u="sng" dirty="0">
                  <a:solidFill>
                    <a:schemeClr val="bg1"/>
                  </a:solidFill>
                  <a:latin typeface="Calibri" panose="020F0502020204030204" pitchFamily="34" charset="0"/>
                </a:rPr>
                <a:t>Analysis:</a:t>
              </a:r>
            </a:p>
            <a:p>
              <a:pPr marL="282750" indent="-282750">
                <a:buFont typeface="+mj-lt"/>
                <a:buAutoNum type="arabicPeriod"/>
              </a:pPr>
              <a:r>
                <a:rPr lang="en-US" sz="2250" b="1" dirty="0">
                  <a:solidFill>
                    <a:schemeClr val="bg1"/>
                  </a:solidFill>
                  <a:latin typeface="Calibri" panose="020F0502020204030204" pitchFamily="34" charset="0"/>
                </a:rPr>
                <a:t>Functional Profiling (HUMAnN2)</a:t>
              </a:r>
            </a:p>
            <a:p>
              <a:pPr marL="282750" indent="-282750">
                <a:buFont typeface="+mj-lt"/>
                <a:buAutoNum type="arabicPeriod"/>
              </a:pPr>
              <a:r>
                <a:rPr lang="en-US" sz="2250" b="1" dirty="0">
                  <a:solidFill>
                    <a:schemeClr val="bg1"/>
                  </a:solidFill>
                  <a:latin typeface="Calibri" panose="020F0502020204030204" pitchFamily="34" charset="0"/>
                </a:rPr>
                <a:t>Reference Based Taxonomy (Kaiju and Kraken)</a:t>
              </a:r>
            </a:p>
            <a:p>
              <a:pPr marL="282750" indent="-282750">
                <a:buFont typeface="+mj-lt"/>
                <a:buAutoNum type="arabicPeriod"/>
              </a:pPr>
              <a:r>
                <a:rPr lang="en-US" sz="2250" b="1" dirty="0">
                  <a:solidFill>
                    <a:schemeClr val="bg1"/>
                  </a:solidFill>
                  <a:latin typeface="Calibri" panose="020F0502020204030204" pitchFamily="34" charset="0"/>
                </a:rPr>
                <a:t>Phylogenetic Based Taxonomy (</a:t>
              </a:r>
              <a:r>
                <a:rPr lang="en-US" sz="2250" b="1" dirty="0" err="1">
                  <a:solidFill>
                    <a:schemeClr val="bg1"/>
                  </a:solidFill>
                  <a:latin typeface="Calibri" panose="020F0502020204030204" pitchFamily="34" charset="0"/>
                </a:rPr>
                <a:t>Phylosift</a:t>
              </a:r>
              <a:r>
                <a:rPr lang="en-US" sz="2250" b="1" dirty="0">
                  <a:solidFill>
                    <a:schemeClr val="bg1"/>
                  </a:solidFill>
                  <a:latin typeface="Calibri" panose="020F0502020204030204" pitchFamily="34" charset="0"/>
                </a:rPr>
                <a:t>)</a:t>
              </a:r>
            </a:p>
            <a:p>
              <a:pPr marL="282750" indent="-282750">
                <a:buFont typeface="+mj-lt"/>
                <a:buAutoNum type="arabicPeriod"/>
              </a:pPr>
              <a:r>
                <a:rPr lang="en-US" sz="2250" b="1" dirty="0">
                  <a:solidFill>
                    <a:schemeClr val="bg1"/>
                  </a:solidFill>
                  <a:latin typeface="Calibri" panose="020F0502020204030204" pitchFamily="34" charset="0"/>
                </a:rPr>
                <a:t>Assembly of Genomes (MEGAHIT)</a:t>
              </a:r>
            </a:p>
            <a:p>
              <a:pPr marL="282750" indent="-282750">
                <a:buFont typeface="+mj-lt"/>
                <a:buAutoNum type="arabicPeriod"/>
              </a:pPr>
              <a:r>
                <a:rPr lang="en-US" sz="2250" b="1" dirty="0">
                  <a:solidFill>
                    <a:schemeClr val="bg1"/>
                  </a:solidFill>
                  <a:latin typeface="Calibri" panose="020F0502020204030204" pitchFamily="34" charset="0"/>
                </a:rPr>
                <a:t>Counting Genes of Interest (</a:t>
              </a:r>
              <a:r>
                <a:rPr lang="en-US" sz="2250" b="1" dirty="0" err="1">
                  <a:solidFill>
                    <a:schemeClr val="bg1"/>
                  </a:solidFill>
                  <a:latin typeface="Calibri" panose="020F0502020204030204" pitchFamily="34" charset="0"/>
                </a:rPr>
                <a:t>Hmmer</a:t>
              </a:r>
              <a:r>
                <a:rPr lang="en-US" sz="2250" b="1" dirty="0">
                  <a:solidFill>
                    <a:schemeClr val="bg1"/>
                  </a:solidFill>
                  <a:latin typeface="Calibri" panose="020F0502020204030204" pitchFamily="34" charset="0"/>
                </a:rPr>
                <a:t>/Diamond)</a:t>
              </a:r>
            </a:p>
          </p:txBody>
        </p:sp>
      </p:grpSp>
      <p:grpSp>
        <p:nvGrpSpPr>
          <p:cNvPr id="26" name="Group 25"/>
          <p:cNvGrpSpPr/>
          <p:nvPr/>
        </p:nvGrpSpPr>
        <p:grpSpPr>
          <a:xfrm>
            <a:off x="200966" y="9881794"/>
            <a:ext cx="13855707" cy="12490092"/>
            <a:chOff x="21426036" y="9533059"/>
            <a:chExt cx="11088863" cy="9967700"/>
          </a:xfrm>
        </p:grpSpPr>
        <p:sp>
          <p:nvSpPr>
            <p:cNvPr id="45" name="Rounded Rectangle 44"/>
            <p:cNvSpPr/>
            <p:nvPr/>
          </p:nvSpPr>
          <p:spPr>
            <a:xfrm>
              <a:off x="21426036" y="9533059"/>
              <a:ext cx="11088863" cy="9967700"/>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lIns="75146" tIns="37573" rIns="75146" bIns="37573" spcCol="0" rtlCol="0" anchor="t"/>
            <a:lstStyle/>
            <a:p>
              <a:pPr algn="ctr"/>
              <a:r>
                <a:rPr lang="en-US" sz="3473" b="1" u="sng" dirty="0">
                  <a:solidFill>
                    <a:schemeClr val="bg1"/>
                  </a:solidFill>
                  <a:latin typeface="Calibri" panose="020F0502020204030204" pitchFamily="34" charset="0"/>
                </a:rPr>
                <a:t>Species Richness Significantly Different Across Farms</a:t>
              </a:r>
            </a:p>
          </p:txBody>
        </p:sp>
        <p:sp>
          <p:nvSpPr>
            <p:cNvPr id="13" name="TextBox 12"/>
            <p:cNvSpPr txBox="1"/>
            <p:nvPr/>
          </p:nvSpPr>
          <p:spPr>
            <a:xfrm>
              <a:off x="22164621" y="17650499"/>
              <a:ext cx="9894683" cy="1558034"/>
            </a:xfrm>
            <a:prstGeom prst="rect">
              <a:avLst/>
            </a:prstGeom>
            <a:noFill/>
          </p:spPr>
          <p:txBody>
            <a:bodyPr wrap="square" lIns="70335" tIns="35167" rIns="70335" bIns="35167" rtlCol="0">
              <a:spAutoFit/>
            </a:bodyPr>
            <a:lstStyle/>
            <a:p>
              <a:pPr algn="just"/>
              <a:r>
                <a:rPr lang="en-US" sz="2625" b="1" dirty="0">
                  <a:solidFill>
                    <a:schemeClr val="bg1"/>
                  </a:solidFill>
                  <a:latin typeface="Calibri" panose="020F0502020204030204" pitchFamily="34" charset="0"/>
                </a:rPr>
                <a:t>Figure 1: </a:t>
              </a:r>
              <a:r>
                <a:rPr lang="en-US" sz="2400" b="1" dirty="0">
                  <a:solidFill>
                    <a:schemeClr val="bg1"/>
                  </a:solidFill>
                  <a:latin typeface="Calibri" panose="020F0502020204030204" pitchFamily="34" charset="0"/>
                  <a:cs typeface="Calibri" panose="020F0502020204030204" pitchFamily="34" charset="0"/>
                </a:rPr>
                <a:t>16S </a:t>
              </a:r>
              <a:r>
                <a:rPr lang="en-US" sz="2400" b="1" dirty="0" err="1">
                  <a:solidFill>
                    <a:schemeClr val="bg1"/>
                  </a:solidFill>
                  <a:latin typeface="Calibri" panose="020F0502020204030204" pitchFamily="34" charset="0"/>
                  <a:cs typeface="Calibri" panose="020F0502020204030204" pitchFamily="34" charset="0"/>
                </a:rPr>
                <a:t>rRNA</a:t>
              </a:r>
              <a:r>
                <a:rPr lang="en-US" sz="2400" b="1" dirty="0">
                  <a:solidFill>
                    <a:schemeClr val="bg1"/>
                  </a:solidFill>
                  <a:latin typeface="Calibri" panose="020F0502020204030204" pitchFamily="34" charset="0"/>
                  <a:cs typeface="Calibri" panose="020F0502020204030204" pitchFamily="34" charset="0"/>
                </a:rPr>
                <a:t> amplicon paired-end sequences were</a:t>
              </a:r>
              <a:r>
                <a:rPr lang="en-US" sz="2400" b="1" dirty="0">
                  <a:solidFill>
                    <a:schemeClr val="bg1"/>
                  </a:solidFill>
                  <a:latin typeface="Calibri" panose="020F0502020204030204" pitchFamily="34" charset="0"/>
                </a:rPr>
                <a:t> trimmed for quality and length, Phix174 and chimeric reads removed and QIIME was used for </a:t>
              </a:r>
              <a:r>
                <a:rPr lang="en-US" sz="2400" b="1" i="1" dirty="0">
                  <a:solidFill>
                    <a:schemeClr val="bg1"/>
                  </a:solidFill>
                  <a:latin typeface="Calibri" panose="020F0502020204030204" pitchFamily="34" charset="0"/>
                </a:rPr>
                <a:t>de novo </a:t>
              </a:r>
              <a:r>
                <a:rPr lang="en-US" sz="2400" b="1" dirty="0">
                  <a:solidFill>
                    <a:schemeClr val="bg1"/>
                  </a:solidFill>
                  <a:latin typeface="Calibri" panose="020F0502020204030204" pitchFamily="34" charset="0"/>
                </a:rPr>
                <a:t>OTU picking and </a:t>
              </a:r>
              <a:r>
                <a:rPr lang="en-US" sz="2400" b="1" dirty="0">
                  <a:solidFill>
                    <a:schemeClr val="bg1"/>
                  </a:solidFill>
                  <a:latin typeface="Calibri" panose="020F0502020204030204" pitchFamily="34" charset="0"/>
                  <a:cs typeface="Calibri" panose="020F0502020204030204" pitchFamily="34" charset="0"/>
                </a:rPr>
                <a:t>analysis of species richness (SR) across samples. There was no effect of housing type on SR, but there was a significant effect of farm as measured by </a:t>
              </a:r>
              <a:r>
                <a:rPr lang="en-US" sz="2400" b="1" dirty="0" err="1">
                  <a:solidFill>
                    <a:schemeClr val="bg1"/>
                  </a:solidFill>
                  <a:latin typeface="Calibri" panose="020F0502020204030204" pitchFamily="34" charset="0"/>
                  <a:cs typeface="Calibri" panose="020F0502020204030204" pitchFamily="34" charset="0"/>
                </a:rPr>
                <a:t>Kruskal</a:t>
              </a:r>
              <a:r>
                <a:rPr lang="en-US" sz="2400" b="1" dirty="0">
                  <a:solidFill>
                    <a:schemeClr val="bg1"/>
                  </a:solidFill>
                  <a:latin typeface="Calibri" panose="020F0502020204030204" pitchFamily="34" charset="0"/>
                  <a:cs typeface="Calibri" panose="020F0502020204030204" pitchFamily="34" charset="0"/>
                </a:rPr>
                <a:t>-Wallis rank sum test. P-value of &lt;0.01 was considered significant. </a:t>
              </a:r>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314439" y="10894612"/>
              <a:ext cx="9374200" cy="6496584"/>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27" name="Group 26"/>
          <p:cNvGrpSpPr/>
          <p:nvPr/>
        </p:nvGrpSpPr>
        <p:grpSpPr>
          <a:xfrm>
            <a:off x="14307790" y="9308775"/>
            <a:ext cx="16356651" cy="13139247"/>
            <a:chOff x="-265224" y="10458658"/>
            <a:chExt cx="14524178" cy="12267097"/>
          </a:xfrm>
        </p:grpSpPr>
        <p:sp>
          <p:nvSpPr>
            <p:cNvPr id="69" name="Rounded Rectangle 68"/>
            <p:cNvSpPr/>
            <p:nvPr/>
          </p:nvSpPr>
          <p:spPr>
            <a:xfrm>
              <a:off x="-265224" y="10458658"/>
              <a:ext cx="14524178" cy="12267097"/>
            </a:xfrm>
            <a:prstGeom prst="roundRect">
              <a:avLst/>
            </a:prstGeom>
            <a:solidFill>
              <a:schemeClr val="accent3">
                <a:lumMod val="60000"/>
                <a:lumOff val="40000"/>
              </a:schemeClr>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t"/>
            <a:lstStyle/>
            <a:p>
              <a:pPr algn="ctr"/>
              <a:endParaRPr lang="en-US" sz="3473" b="1" u="sng" dirty="0">
                <a:solidFill>
                  <a:schemeClr val="bg1"/>
                </a:solidFill>
                <a:latin typeface="Calibri" panose="020F0502020204030204" pitchFamily="34" charset="0"/>
              </a:endParaRPr>
            </a:p>
          </p:txBody>
        </p:sp>
        <p:sp>
          <p:nvSpPr>
            <p:cNvPr id="17" name="TextBox 16"/>
            <p:cNvSpPr txBox="1"/>
            <p:nvPr/>
          </p:nvSpPr>
          <p:spPr>
            <a:xfrm>
              <a:off x="433126" y="20284585"/>
              <a:ext cx="13312243" cy="189463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sz="2625" b="1" dirty="0">
                  <a:solidFill>
                    <a:schemeClr val="bg1"/>
                  </a:solidFill>
                  <a:latin typeface="Calibri" panose="020F0502020204030204" pitchFamily="34" charset="0"/>
                </a:rPr>
                <a:t>Figure </a:t>
              </a:r>
              <a:r>
                <a:rPr lang="en-US" sz="2100" b="1" dirty="0">
                  <a:solidFill>
                    <a:schemeClr val="bg1"/>
                  </a:solidFill>
                  <a:latin typeface="Calibri" panose="020F0502020204030204" pitchFamily="34" charset="0"/>
                  <a:cs typeface="Calibri" panose="020F0502020204030204" pitchFamily="34" charset="0"/>
                </a:rPr>
                <a:t>2</a:t>
              </a:r>
              <a:r>
                <a:rPr lang="en-US" sz="2400" dirty="0">
                  <a:solidFill>
                    <a:schemeClr val="bg1"/>
                  </a:solidFill>
                  <a:latin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cs typeface="Calibri" panose="020F0502020204030204" pitchFamily="34" charset="0"/>
                </a:rPr>
                <a:t>Firmicutes and Bacteroidetes were the dominant phylum across farms with average relative abundances of 61.28% ± 0.03 and 27.57% ± 0.04 respectively. Proteobacteria, Actinobacteria, </a:t>
              </a:r>
              <a:r>
                <a:rPr lang="en-US" sz="2400" b="1" dirty="0" err="1">
                  <a:solidFill>
                    <a:schemeClr val="bg1"/>
                  </a:solidFill>
                  <a:latin typeface="Calibri" panose="020F0502020204030204" pitchFamily="34" charset="0"/>
                  <a:cs typeface="Calibri" panose="020F0502020204030204" pitchFamily="34" charset="0"/>
                </a:rPr>
                <a:t>Fibrobacteres</a:t>
              </a:r>
              <a:r>
                <a:rPr lang="en-US" sz="2400" b="1" dirty="0">
                  <a:solidFill>
                    <a:schemeClr val="bg1"/>
                  </a:solidFill>
                  <a:latin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cs typeface="Calibri" panose="020F0502020204030204" pitchFamily="34" charset="0"/>
                </a:rPr>
                <a:t>Tenericutes</a:t>
              </a:r>
              <a:r>
                <a:rPr lang="en-US" sz="2400" b="1" dirty="0">
                  <a:solidFill>
                    <a:schemeClr val="bg1"/>
                  </a:solidFill>
                  <a:latin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cs typeface="Calibri" panose="020F0502020204030204" pitchFamily="34" charset="0"/>
                </a:rPr>
                <a:t>Spirochaetes</a:t>
              </a:r>
              <a:r>
                <a:rPr lang="en-US" sz="2400" b="1" dirty="0">
                  <a:solidFill>
                    <a:schemeClr val="bg1"/>
                  </a:solidFill>
                  <a:latin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cs typeface="Calibri" panose="020F0502020204030204" pitchFamily="34" charset="0"/>
                </a:rPr>
                <a:t>Verrucomicrobia</a:t>
              </a:r>
              <a:r>
                <a:rPr lang="en-US" sz="2400" b="1" dirty="0">
                  <a:solidFill>
                    <a:schemeClr val="bg1"/>
                  </a:solidFill>
                  <a:latin typeface="Calibri" panose="020F0502020204030204" pitchFamily="34" charset="0"/>
                  <a:cs typeface="Calibri" panose="020F0502020204030204" pitchFamily="34" charset="0"/>
                </a:rPr>
                <a:t>, Cyanobacteria and </a:t>
              </a:r>
              <a:r>
                <a:rPr lang="en-US" sz="2400" b="1" dirty="0" err="1">
                  <a:solidFill>
                    <a:schemeClr val="bg1"/>
                  </a:solidFill>
                  <a:latin typeface="Calibri" panose="020F0502020204030204" pitchFamily="34" charset="0"/>
                  <a:cs typeface="Calibri" panose="020F0502020204030204" pitchFamily="34" charset="0"/>
                </a:rPr>
                <a:t>Euryarchaeota</a:t>
              </a:r>
              <a:r>
                <a:rPr lang="en-US" sz="2400" b="1" dirty="0">
                  <a:solidFill>
                    <a:schemeClr val="bg1"/>
                  </a:solidFill>
                  <a:latin typeface="Calibri" panose="020F0502020204030204" pitchFamily="34" charset="0"/>
                  <a:cs typeface="Calibri" panose="020F0502020204030204" pitchFamily="34" charset="0"/>
                </a:rPr>
                <a:t> were all minor contributors with average relative abundances below 0.002%. </a:t>
              </a:r>
              <a:r>
                <a:rPr lang="en-US" sz="2400" b="1" dirty="0" err="1">
                  <a:solidFill>
                    <a:schemeClr val="bg1"/>
                  </a:solidFill>
                  <a:latin typeface="Calibri" panose="020F0502020204030204" pitchFamily="34" charset="0"/>
                  <a:cs typeface="Calibri" panose="020F0502020204030204" pitchFamily="34" charset="0"/>
                </a:rPr>
                <a:t>Planctomycetes</a:t>
              </a:r>
              <a:r>
                <a:rPr lang="en-US" sz="2400" b="1" dirty="0">
                  <a:solidFill>
                    <a:schemeClr val="bg1"/>
                  </a:solidFill>
                  <a:latin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cs typeface="Calibri" panose="020F0502020204030204" pitchFamily="34" charset="0"/>
                </a:rPr>
                <a:t>Lentisphaerae</a:t>
              </a:r>
              <a:r>
                <a:rPr lang="en-US" sz="2400" b="1" dirty="0">
                  <a:solidFill>
                    <a:schemeClr val="bg1"/>
                  </a:solidFill>
                  <a:latin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cs typeface="Calibri" panose="020F0502020204030204" pitchFamily="34" charset="0"/>
                </a:rPr>
                <a:t>Elusimicrobia</a:t>
              </a:r>
              <a:r>
                <a:rPr lang="en-US" sz="2400" b="1" dirty="0">
                  <a:solidFill>
                    <a:schemeClr val="bg1"/>
                  </a:solidFill>
                  <a:latin typeface="Calibri" panose="020F0502020204030204" pitchFamily="34" charset="0"/>
                  <a:cs typeface="Calibri" panose="020F0502020204030204" pitchFamily="34" charset="0"/>
                </a:rPr>
                <a:t> and </a:t>
              </a:r>
              <a:r>
                <a:rPr lang="en-US" sz="2400" b="1" dirty="0" err="1">
                  <a:solidFill>
                    <a:schemeClr val="bg1"/>
                  </a:solidFill>
                  <a:latin typeface="Calibri" panose="020F0502020204030204" pitchFamily="34" charset="0"/>
                  <a:cs typeface="Calibri" panose="020F0502020204030204" pitchFamily="34" charset="0"/>
                </a:rPr>
                <a:t>Fibrobacteres</a:t>
              </a:r>
              <a:r>
                <a:rPr lang="en-US" sz="2400" b="1" dirty="0">
                  <a:solidFill>
                    <a:schemeClr val="bg1"/>
                  </a:solidFill>
                  <a:latin typeface="Calibri" panose="020F0502020204030204" pitchFamily="34" charset="0"/>
                  <a:cs typeface="Calibri" panose="020F0502020204030204" pitchFamily="34" charset="0"/>
                </a:rPr>
                <a:t> were all low abundance </a:t>
              </a:r>
              <a:r>
                <a:rPr lang="en-US" sz="2400" b="1" dirty="0" err="1">
                  <a:solidFill>
                    <a:schemeClr val="bg1"/>
                  </a:solidFill>
                  <a:latin typeface="Calibri" panose="020F0502020204030204" pitchFamily="34" charset="0"/>
                  <a:cs typeface="Calibri" panose="020F0502020204030204" pitchFamily="34" charset="0"/>
                </a:rPr>
                <a:t>phylums</a:t>
              </a:r>
              <a:r>
                <a:rPr lang="en-US" sz="2400" b="1" dirty="0">
                  <a:solidFill>
                    <a:schemeClr val="bg1"/>
                  </a:solidFill>
                  <a:latin typeface="Calibri" panose="020F0502020204030204" pitchFamily="34" charset="0"/>
                  <a:cs typeface="Calibri" panose="020F0502020204030204" pitchFamily="34" charset="0"/>
                </a:rPr>
                <a:t> not present on all farms.</a:t>
              </a:r>
            </a:p>
          </p:txBody>
        </p:sp>
      </p:grpSp>
      <p:sp>
        <p:nvSpPr>
          <p:cNvPr id="85" name="Rounded Rectangle 84"/>
          <p:cNvSpPr/>
          <p:nvPr/>
        </p:nvSpPr>
        <p:spPr>
          <a:xfrm>
            <a:off x="200966" y="30933946"/>
            <a:ext cx="17083613" cy="7334527"/>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lIns="75146" tIns="37573" rIns="75146" bIns="37573" spcCol="0" rtlCol="0" anchor="t"/>
          <a:lstStyle/>
          <a:p>
            <a:pPr algn="ctr"/>
            <a:endParaRPr lang="en-US" sz="3000" b="1" u="sng" dirty="0">
              <a:solidFill>
                <a:schemeClr val="bg1"/>
              </a:solidFill>
              <a:latin typeface="Calibri" panose="020F0502020204030204" pitchFamily="34" charset="0"/>
            </a:endParaRPr>
          </a:p>
        </p:txBody>
      </p:sp>
      <p:sp>
        <p:nvSpPr>
          <p:cNvPr id="30" name="Rectangle 29"/>
          <p:cNvSpPr/>
          <p:nvPr/>
        </p:nvSpPr>
        <p:spPr>
          <a:xfrm>
            <a:off x="11627008" y="32387151"/>
            <a:ext cx="5521427" cy="4585871"/>
          </a:xfrm>
          <a:prstGeom prst="rect">
            <a:avLst/>
          </a:prstGeom>
        </p:spPr>
        <p:txBody>
          <a:bodyPr wrap="square">
            <a:spAutoFit/>
          </a:bodyPr>
          <a:lstStyle/>
          <a:p>
            <a:pPr algn="just"/>
            <a:r>
              <a:rPr lang="en-US" sz="2800" b="1" dirty="0">
                <a:solidFill>
                  <a:schemeClr val="bg1"/>
                </a:solidFill>
                <a:latin typeface="Calibri" panose="020F0502020204030204" pitchFamily="34" charset="0"/>
              </a:rPr>
              <a:t>Figure 6: </a:t>
            </a:r>
            <a:r>
              <a:rPr lang="en-US" sz="2400" b="1" dirty="0">
                <a:solidFill>
                  <a:schemeClr val="bg1"/>
                </a:solidFill>
                <a:latin typeface="Calibri" panose="020F0502020204030204" pitchFamily="34" charset="0"/>
              </a:rPr>
              <a:t>OTU counts were transformed to account for differences in library size with a negative binomial generalized linear model in the R package DEseq2.  Bar graph made with the </a:t>
            </a:r>
            <a:r>
              <a:rPr lang="en-US" sz="2400" b="1" dirty="0" err="1">
                <a:solidFill>
                  <a:schemeClr val="bg1"/>
                </a:solidFill>
                <a:latin typeface="Calibri" panose="020F0502020204030204" pitchFamily="34" charset="0"/>
              </a:rPr>
              <a:t>Phyloseq</a:t>
            </a:r>
            <a:r>
              <a:rPr lang="en-US" sz="2400" b="1" dirty="0">
                <a:solidFill>
                  <a:schemeClr val="bg1"/>
                </a:solidFill>
                <a:latin typeface="Calibri" panose="020F0502020204030204" pitchFamily="34" charset="0"/>
              </a:rPr>
              <a:t> R package. Two out of three pasture-based farms had a decreased abundance of </a:t>
            </a:r>
            <a:r>
              <a:rPr lang="en-US" sz="2400" b="1" i="1" dirty="0" err="1">
                <a:solidFill>
                  <a:schemeClr val="bg1"/>
                </a:solidFill>
                <a:latin typeface="Calibri" panose="020F0502020204030204" pitchFamily="34" charset="0"/>
              </a:rPr>
              <a:t>Bifidobacteriaceae</a:t>
            </a:r>
            <a:r>
              <a:rPr lang="en-US" sz="2400" b="1" i="1" dirty="0">
                <a:solidFill>
                  <a:schemeClr val="bg1"/>
                </a:solidFill>
                <a:latin typeface="Calibri" panose="020F0502020204030204" pitchFamily="34" charset="0"/>
              </a:rPr>
              <a:t> </a:t>
            </a:r>
            <a:r>
              <a:rPr lang="en-US" sz="2400" b="1" dirty="0">
                <a:solidFill>
                  <a:schemeClr val="bg1"/>
                </a:solidFill>
                <a:latin typeface="Calibri" panose="020F0502020204030204" pitchFamily="34" charset="0"/>
              </a:rPr>
              <a:t>compared to </a:t>
            </a:r>
            <a:r>
              <a:rPr lang="en-US" sz="2400" b="1" i="1" dirty="0" err="1">
                <a:solidFill>
                  <a:schemeClr val="bg1"/>
                </a:solidFill>
                <a:latin typeface="Calibri" panose="020F0502020204030204" pitchFamily="34" charset="0"/>
              </a:rPr>
              <a:t>Coriobacteriaceae</a:t>
            </a:r>
            <a:r>
              <a:rPr lang="en-US" sz="2400" b="1" i="1" dirty="0">
                <a:solidFill>
                  <a:schemeClr val="bg1"/>
                </a:solidFill>
                <a:latin typeface="Calibri" panose="020F0502020204030204" pitchFamily="34" charset="0"/>
              </a:rPr>
              <a:t> </a:t>
            </a:r>
            <a:r>
              <a:rPr lang="en-US" sz="2400" b="1" dirty="0">
                <a:solidFill>
                  <a:schemeClr val="bg1"/>
                </a:solidFill>
                <a:latin typeface="Calibri" panose="020F0502020204030204" pitchFamily="34" charset="0"/>
              </a:rPr>
              <a:t>while the other had the reverse mirroring a majority of the other farms</a:t>
            </a:r>
            <a:r>
              <a:rPr lang="en-US" sz="2400" b="1" i="1" dirty="0">
                <a:solidFill>
                  <a:schemeClr val="bg1"/>
                </a:solidFill>
                <a:latin typeface="Calibri" panose="020F0502020204030204" pitchFamily="34" charset="0"/>
              </a:rPr>
              <a:t>. </a:t>
            </a:r>
            <a:r>
              <a:rPr lang="en-US" sz="2400" b="1" dirty="0">
                <a:solidFill>
                  <a:schemeClr val="bg1"/>
                </a:solidFill>
                <a:latin typeface="Calibri" panose="020F0502020204030204" pitchFamily="34" charset="0"/>
              </a:rPr>
              <a:t>Farm 6 had a relatively even split of both families. </a:t>
            </a:r>
            <a:endParaRPr lang="en-US" sz="2400" b="1" dirty="0">
              <a:solidFill>
                <a:schemeClr val="bg1"/>
              </a:solidFill>
            </a:endParaRPr>
          </a:p>
        </p:txBody>
      </p:sp>
      <p:sp>
        <p:nvSpPr>
          <p:cNvPr id="90" name="Rounded Rectangle 89"/>
          <p:cNvSpPr/>
          <p:nvPr/>
        </p:nvSpPr>
        <p:spPr>
          <a:xfrm>
            <a:off x="17447645" y="30957173"/>
            <a:ext cx="16294545" cy="7334527"/>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lIns="75146" tIns="37573" rIns="75146" bIns="37573" spcCol="0" rtlCol="0" anchor="t"/>
          <a:lstStyle/>
          <a:p>
            <a:pPr algn="ctr"/>
            <a:endParaRPr lang="en-US" sz="3000" b="1" u="sng" dirty="0">
              <a:solidFill>
                <a:schemeClr val="bg1"/>
              </a:solidFill>
              <a:latin typeface="Calibri" panose="020F0502020204030204" pitchFamily="34" charset="0"/>
            </a:endParaRPr>
          </a:p>
        </p:txBody>
      </p:sp>
      <p:sp>
        <p:nvSpPr>
          <p:cNvPr id="93" name="Rectangle 92"/>
          <p:cNvSpPr/>
          <p:nvPr/>
        </p:nvSpPr>
        <p:spPr>
          <a:xfrm>
            <a:off x="28698877" y="32091425"/>
            <a:ext cx="4993200" cy="5324535"/>
          </a:xfrm>
          <a:prstGeom prst="rect">
            <a:avLst/>
          </a:prstGeom>
        </p:spPr>
        <p:txBody>
          <a:bodyPr wrap="square">
            <a:spAutoFit/>
          </a:bodyPr>
          <a:lstStyle/>
          <a:p>
            <a:pPr algn="just"/>
            <a:r>
              <a:rPr lang="en-US" sz="2800" b="1" dirty="0">
                <a:solidFill>
                  <a:sysClr val="windowText" lastClr="000000"/>
                </a:solidFill>
                <a:latin typeface="Calibri" panose="020F0502020204030204" pitchFamily="34" charset="0"/>
              </a:rPr>
              <a:t>Figure 7: </a:t>
            </a:r>
            <a:r>
              <a:rPr lang="en-US" sz="2400" b="1" dirty="0">
                <a:solidFill>
                  <a:sysClr val="windowText" lastClr="000000"/>
                </a:solidFill>
                <a:latin typeface="Calibri" panose="020F0502020204030204" pitchFamily="34" charset="0"/>
              </a:rPr>
              <a:t>Transformed OTU counts to account for differences in library size were determined with a negative binomial generalized linear model in the R package DEseq2.  Bar graph made with the </a:t>
            </a:r>
            <a:r>
              <a:rPr lang="en-US" sz="2400" b="1" dirty="0" err="1">
                <a:solidFill>
                  <a:sysClr val="windowText" lastClr="000000"/>
                </a:solidFill>
                <a:latin typeface="Calibri" panose="020F0502020204030204" pitchFamily="34" charset="0"/>
              </a:rPr>
              <a:t>Phyloseq</a:t>
            </a:r>
            <a:r>
              <a:rPr lang="en-US" sz="2400" b="1" dirty="0">
                <a:solidFill>
                  <a:sysClr val="windowText" lastClr="000000"/>
                </a:solidFill>
                <a:latin typeface="Calibri" panose="020F0502020204030204" pitchFamily="34" charset="0"/>
              </a:rPr>
              <a:t> R package.  Farm 9 that was strictly pasture based had the lowest abundance of </a:t>
            </a:r>
            <a:r>
              <a:rPr lang="en-US" sz="2400" b="1" i="1" dirty="0" err="1">
                <a:solidFill>
                  <a:sysClr val="windowText" lastClr="000000"/>
                </a:solidFill>
                <a:latin typeface="Calibri" panose="020F0502020204030204" pitchFamily="34" charset="0"/>
              </a:rPr>
              <a:t>Succinivibrionaceae</a:t>
            </a:r>
            <a:r>
              <a:rPr lang="en-US" sz="2400" b="1" dirty="0">
                <a:solidFill>
                  <a:sysClr val="windowText" lastClr="000000"/>
                </a:solidFill>
                <a:latin typeface="Calibri" panose="020F0502020204030204" pitchFamily="34" charset="0"/>
              </a:rPr>
              <a:t> and the highest  amount </a:t>
            </a:r>
            <a:r>
              <a:rPr lang="en-US" sz="2400" b="1" i="1" dirty="0" err="1">
                <a:solidFill>
                  <a:sysClr val="windowText" lastClr="000000"/>
                </a:solidFill>
                <a:latin typeface="Calibri" panose="020F0502020204030204" pitchFamily="34" charset="0"/>
              </a:rPr>
              <a:t>Camplylobacteraceae</a:t>
            </a:r>
            <a:r>
              <a:rPr lang="en-US" sz="2400" b="1" dirty="0">
                <a:solidFill>
                  <a:sysClr val="windowText" lastClr="000000"/>
                </a:solidFill>
                <a:latin typeface="Calibri" panose="020F0502020204030204" pitchFamily="34" charset="0"/>
              </a:rPr>
              <a:t> and  </a:t>
            </a:r>
            <a:r>
              <a:rPr lang="en-US" sz="2400" b="1" i="1" dirty="0" err="1">
                <a:solidFill>
                  <a:sysClr val="windowText" lastClr="000000"/>
                </a:solidFill>
                <a:latin typeface="Calibri" panose="020F0502020204030204" pitchFamily="34" charset="0"/>
              </a:rPr>
              <a:t>Desulfovibrionaceae</a:t>
            </a:r>
            <a:r>
              <a:rPr lang="en-US" sz="2400" b="1" i="1" dirty="0">
                <a:solidFill>
                  <a:sysClr val="windowText" lastClr="000000"/>
                </a:solidFill>
                <a:latin typeface="Calibri" panose="020F0502020204030204" pitchFamily="34" charset="0"/>
              </a:rPr>
              <a:t>. </a:t>
            </a:r>
            <a:r>
              <a:rPr lang="en-US" sz="2400" b="1" dirty="0">
                <a:solidFill>
                  <a:schemeClr val="bg1"/>
                </a:solidFill>
                <a:latin typeface="Calibri" panose="020F0502020204030204" pitchFamily="34" charset="0"/>
              </a:rPr>
              <a:t>These changes were not seen on Farm 7 and 8 which are pasture based as well</a:t>
            </a:r>
            <a:r>
              <a:rPr lang="en-US" sz="2400" b="1" dirty="0">
                <a:solidFill>
                  <a:sysClr val="windowText" lastClr="000000"/>
                </a:solidFill>
                <a:latin typeface="Calibri" panose="020F0502020204030204" pitchFamily="34" charset="0"/>
              </a:rPr>
              <a:t>, but do receive grain supplementation. </a:t>
            </a:r>
            <a:endParaRPr lang="en-US" sz="2400" b="1" dirty="0"/>
          </a:p>
        </p:txBody>
      </p:sp>
      <p:grpSp>
        <p:nvGrpSpPr>
          <p:cNvPr id="96" name="Group 95"/>
          <p:cNvGrpSpPr/>
          <p:nvPr/>
        </p:nvGrpSpPr>
        <p:grpSpPr>
          <a:xfrm>
            <a:off x="33905256" y="34576873"/>
            <a:ext cx="9831036" cy="4052520"/>
            <a:chOff x="29176452" y="35654383"/>
            <a:chExt cx="14155778" cy="3164614"/>
          </a:xfrm>
        </p:grpSpPr>
        <p:sp>
          <p:nvSpPr>
            <p:cNvPr id="97" name="Rounded Rectangle 96"/>
            <p:cNvSpPr/>
            <p:nvPr/>
          </p:nvSpPr>
          <p:spPr>
            <a:xfrm>
              <a:off x="29176452" y="35654383"/>
              <a:ext cx="14155778" cy="2877103"/>
            </a:xfrm>
            <a:prstGeom prst="roundRect">
              <a:avLst/>
            </a:prstGeom>
            <a:solidFill>
              <a:schemeClr val="accent3">
                <a:lumMod val="60000"/>
                <a:lumOff val="40000"/>
              </a:schemeClr>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lIns="75146" tIns="37573" rIns="75146" bIns="37573" rtlCol="0" anchor="t"/>
            <a:lstStyle/>
            <a:p>
              <a:pPr marL="362643" algn="just">
                <a:spcBef>
                  <a:spcPts val="371"/>
                </a:spcBef>
                <a:spcAft>
                  <a:spcPts val="371"/>
                </a:spcAft>
              </a:pPr>
              <a:r>
                <a:rPr lang="en-US" sz="1894" b="1" dirty="0">
                  <a:solidFill>
                    <a:sysClr val="windowText" lastClr="000000"/>
                  </a:solidFill>
                  <a:latin typeface="Calibri" panose="020F0502020204030204" pitchFamily="34" charset="0"/>
                </a:rPr>
                <a:t> </a:t>
              </a:r>
            </a:p>
            <a:p>
              <a:pPr marL="362643" algn="ctr">
                <a:spcBef>
                  <a:spcPts val="371"/>
                </a:spcBef>
                <a:spcAft>
                  <a:spcPts val="371"/>
                </a:spcAft>
              </a:pPr>
              <a:endParaRPr lang="en-US" sz="2132" b="1" u="sng" dirty="0">
                <a:solidFill>
                  <a:sysClr val="windowText" lastClr="000000"/>
                </a:solidFill>
                <a:latin typeface="Calibri" panose="020F0502020204030204" pitchFamily="34" charset="0"/>
              </a:endParaRPr>
            </a:p>
            <a:p>
              <a:pPr marL="362643" algn="ctr">
                <a:spcBef>
                  <a:spcPts val="371"/>
                </a:spcBef>
                <a:spcAft>
                  <a:spcPts val="371"/>
                </a:spcAft>
              </a:pPr>
              <a:endParaRPr lang="en-US" sz="3473" b="1" dirty="0">
                <a:solidFill>
                  <a:sysClr val="windowText" lastClr="000000"/>
                </a:solidFill>
                <a:latin typeface="Calibri" panose="020F0502020204030204" pitchFamily="34" charset="0"/>
              </a:endParaRPr>
            </a:p>
          </p:txBody>
        </p:sp>
        <p:sp>
          <p:nvSpPr>
            <p:cNvPr id="98" name="TextBox 97"/>
            <p:cNvSpPr txBox="1"/>
            <p:nvPr/>
          </p:nvSpPr>
          <p:spPr>
            <a:xfrm>
              <a:off x="29284876" y="35670156"/>
              <a:ext cx="13994220" cy="3148841"/>
            </a:xfrm>
            <a:prstGeom prst="rect">
              <a:avLst/>
            </a:prstGeom>
            <a:noFill/>
          </p:spPr>
          <p:txBody>
            <a:bodyPr wrap="square" rtlCol="0">
              <a:spAutoFit/>
            </a:bodyPr>
            <a:lstStyle/>
            <a:p>
              <a:pPr marL="362643" algn="ctr">
                <a:spcBef>
                  <a:spcPts val="371"/>
                </a:spcBef>
                <a:spcAft>
                  <a:spcPts val="371"/>
                </a:spcAft>
              </a:pPr>
              <a:r>
                <a:rPr lang="en-US" sz="3450" b="1" u="sng" dirty="0">
                  <a:solidFill>
                    <a:sysClr val="windowText" lastClr="000000"/>
                  </a:solidFill>
                  <a:latin typeface="Calibri" panose="020F0502020204030204" pitchFamily="34" charset="0"/>
                </a:rPr>
                <a:t>Future Directions</a:t>
              </a:r>
            </a:p>
            <a:p>
              <a:pPr marL="433355" indent="-342874" algn="just">
                <a:spcBef>
                  <a:spcPts val="371"/>
                </a:spcBef>
                <a:spcAft>
                  <a:spcPts val="371"/>
                </a:spcAft>
                <a:buFont typeface="Wingdings" panose="05000000000000000000" pitchFamily="2" charset="2"/>
                <a:buChar char="Ø"/>
              </a:pPr>
              <a:r>
                <a:rPr lang="en-US" sz="2300" b="1" dirty="0">
                  <a:solidFill>
                    <a:schemeClr val="bg1"/>
                  </a:solidFill>
                  <a:latin typeface="Calibri" panose="020F0502020204030204" pitchFamily="34" charset="0"/>
                </a:rPr>
                <a:t>Determine functional differences using metagenomics analysis </a:t>
              </a:r>
            </a:p>
            <a:p>
              <a:pPr marL="433355" indent="-342874" algn="just">
                <a:spcBef>
                  <a:spcPts val="371"/>
                </a:spcBef>
                <a:spcAft>
                  <a:spcPts val="371"/>
                </a:spcAft>
                <a:buFont typeface="Wingdings" panose="05000000000000000000" pitchFamily="2" charset="2"/>
                <a:buChar char="Ø"/>
              </a:pPr>
              <a:r>
                <a:rPr lang="en-US" sz="2300" b="1" dirty="0">
                  <a:solidFill>
                    <a:schemeClr val="bg1"/>
                  </a:solidFill>
                  <a:latin typeface="Calibri" panose="020F0502020204030204" pitchFamily="34" charset="0"/>
                </a:rPr>
                <a:t>Determine major bacterial contributors to nitrogen cycling </a:t>
              </a:r>
            </a:p>
            <a:p>
              <a:pPr marL="433355" indent="-342874" algn="just">
                <a:spcBef>
                  <a:spcPts val="371"/>
                </a:spcBef>
                <a:spcAft>
                  <a:spcPts val="371"/>
                </a:spcAft>
                <a:buFont typeface="Wingdings" panose="05000000000000000000" pitchFamily="2" charset="2"/>
                <a:buChar char="Ø"/>
              </a:pPr>
              <a:r>
                <a:rPr lang="en-US" sz="2300" b="1" dirty="0">
                  <a:solidFill>
                    <a:schemeClr val="bg1"/>
                  </a:solidFill>
                  <a:latin typeface="Calibri" panose="020F0502020204030204" pitchFamily="34" charset="0"/>
                </a:rPr>
                <a:t>Investigate variations in antibiotic resistance across </a:t>
              </a:r>
              <a:r>
                <a:rPr lang="en-US" sz="2300" b="1" dirty="0">
                  <a:solidFill>
                    <a:sysClr val="windowText" lastClr="000000"/>
                  </a:solidFill>
                  <a:latin typeface="Calibri" panose="020F0502020204030204" pitchFamily="34" charset="0"/>
                </a:rPr>
                <a:t>farms</a:t>
              </a:r>
            </a:p>
            <a:p>
              <a:pPr marL="433355" indent="-342874">
                <a:spcBef>
                  <a:spcPts val="371"/>
                </a:spcBef>
                <a:spcAft>
                  <a:spcPts val="371"/>
                </a:spcAft>
                <a:buFont typeface="Wingdings" panose="05000000000000000000" pitchFamily="2" charset="2"/>
                <a:buChar char="Ø"/>
              </a:pPr>
              <a:r>
                <a:rPr lang="en-US" sz="2300" b="1" dirty="0">
                  <a:solidFill>
                    <a:schemeClr val="bg1"/>
                  </a:solidFill>
                  <a:latin typeface="Calibri" panose="020F0502020204030204" pitchFamily="34" charset="0"/>
                </a:rPr>
                <a:t>Investigate metabolic consequences of a difference in the ratio of </a:t>
              </a:r>
              <a:r>
                <a:rPr lang="en-US" sz="2300" b="1" i="1" dirty="0" err="1">
                  <a:solidFill>
                    <a:sysClr val="windowText" lastClr="000000"/>
                  </a:solidFill>
                  <a:latin typeface="Calibri" panose="020F0502020204030204" pitchFamily="34" charset="0"/>
                </a:rPr>
                <a:t>Bifidobacteriaceae</a:t>
              </a:r>
              <a:r>
                <a:rPr lang="en-US" sz="2300" b="1" i="1" dirty="0">
                  <a:solidFill>
                    <a:sysClr val="windowText" lastClr="000000"/>
                  </a:solidFill>
                  <a:latin typeface="Calibri" panose="020F0502020204030204" pitchFamily="34" charset="0"/>
                </a:rPr>
                <a:t> to </a:t>
              </a:r>
              <a:r>
                <a:rPr lang="en-US" sz="2300" b="1" i="1" dirty="0" err="1">
                  <a:solidFill>
                    <a:sysClr val="windowText" lastClr="000000"/>
                  </a:solidFill>
                  <a:latin typeface="Calibri" panose="020F0502020204030204" pitchFamily="34" charset="0"/>
                </a:rPr>
                <a:t>Coriobacteriaceae</a:t>
              </a:r>
              <a:endParaRPr lang="en-US" sz="2300" b="1" dirty="0">
                <a:solidFill>
                  <a:schemeClr val="bg1"/>
                </a:solidFill>
                <a:latin typeface="Calibri" panose="020F0502020204030204" pitchFamily="34" charset="0"/>
              </a:endParaRPr>
            </a:p>
            <a:p>
              <a:pPr marL="433355" indent="-342874" algn="just">
                <a:spcBef>
                  <a:spcPts val="371"/>
                </a:spcBef>
                <a:spcAft>
                  <a:spcPts val="371"/>
                </a:spcAft>
                <a:buFont typeface="Wingdings" panose="05000000000000000000" pitchFamily="2" charset="2"/>
                <a:buChar char="Ø"/>
              </a:pPr>
              <a:r>
                <a:rPr lang="en-US" sz="2300" b="1" dirty="0">
                  <a:solidFill>
                    <a:sysClr val="windowText" lastClr="000000"/>
                  </a:solidFill>
                  <a:latin typeface="Calibri" panose="020F0502020204030204" pitchFamily="34" charset="0"/>
                </a:rPr>
                <a:t>Determine </a:t>
              </a:r>
              <a:r>
                <a:rPr lang="en-US" sz="2300" b="1" dirty="0">
                  <a:solidFill>
                    <a:schemeClr val="bg1"/>
                  </a:solidFill>
                  <a:latin typeface="Calibri" panose="020F0502020204030204" pitchFamily="34" charset="0"/>
                </a:rPr>
                <a:t>metabolic outcomes</a:t>
              </a:r>
              <a:r>
                <a:rPr lang="en-US" sz="2300" b="1" dirty="0">
                  <a:solidFill>
                    <a:sysClr val="windowText" lastClr="000000"/>
                  </a:solidFill>
                  <a:latin typeface="Calibri" panose="020F0502020204030204" pitchFamily="34" charset="0"/>
                </a:rPr>
                <a:t> of increases of </a:t>
              </a:r>
              <a:r>
                <a:rPr lang="en-US" sz="2300" b="1" i="1" dirty="0" err="1">
                  <a:solidFill>
                    <a:sysClr val="windowText" lastClr="000000"/>
                  </a:solidFill>
                  <a:latin typeface="Calibri" panose="020F0502020204030204" pitchFamily="34" charset="0"/>
                </a:rPr>
                <a:t>Desulfovibrionaceae</a:t>
              </a:r>
              <a:r>
                <a:rPr lang="en-US" sz="2300" b="1" i="1" dirty="0">
                  <a:solidFill>
                    <a:sysClr val="windowText" lastClr="000000"/>
                  </a:solidFill>
                  <a:latin typeface="Calibri" panose="020F0502020204030204" pitchFamily="34" charset="0"/>
                </a:rPr>
                <a:t> </a:t>
              </a:r>
              <a:r>
                <a:rPr lang="en-US" sz="2300" b="1" dirty="0">
                  <a:solidFill>
                    <a:sysClr val="windowText" lastClr="000000"/>
                  </a:solidFill>
                  <a:latin typeface="Calibri" panose="020F0502020204030204" pitchFamily="34" charset="0"/>
                </a:rPr>
                <a:t>and decreases in </a:t>
              </a:r>
              <a:r>
                <a:rPr lang="en-US" sz="2300" b="1" i="1" dirty="0" err="1">
                  <a:solidFill>
                    <a:sysClr val="windowText" lastClr="000000"/>
                  </a:solidFill>
                  <a:latin typeface="Calibri" panose="020F0502020204030204" pitchFamily="34" charset="0"/>
                </a:rPr>
                <a:t>Succinivibrionaceae</a:t>
              </a:r>
              <a:r>
                <a:rPr lang="en-US" sz="2300" b="1" i="1" dirty="0">
                  <a:solidFill>
                    <a:sysClr val="windowText" lastClr="000000"/>
                  </a:solidFill>
                  <a:latin typeface="Calibri" panose="020F0502020204030204" pitchFamily="34" charset="0"/>
                </a:rPr>
                <a:t> </a:t>
              </a:r>
              <a:endParaRPr lang="en-US" sz="2300" b="1" dirty="0">
                <a:solidFill>
                  <a:sysClr val="windowText" lastClr="000000"/>
                </a:solidFill>
                <a:latin typeface="Calibri" panose="020F0502020204030204" pitchFamily="34" charset="0"/>
              </a:endParaRPr>
            </a:p>
            <a:p>
              <a:pPr marL="451137" algn="just">
                <a:spcBef>
                  <a:spcPts val="371"/>
                </a:spcBef>
                <a:spcAft>
                  <a:spcPts val="371"/>
                </a:spcAft>
              </a:pPr>
              <a:endParaRPr lang="en-US" sz="2053" b="1" dirty="0">
                <a:solidFill>
                  <a:sysClr val="windowText" lastClr="000000"/>
                </a:solidFill>
                <a:latin typeface="Calibri" panose="020F0502020204030204" pitchFamily="34" charset="0"/>
              </a:endParaRPr>
            </a:p>
          </p:txBody>
        </p:sp>
      </p:grpSp>
      <p:sp>
        <p:nvSpPr>
          <p:cNvPr id="99" name="Rounded Rectangle 98"/>
          <p:cNvSpPr/>
          <p:nvPr/>
        </p:nvSpPr>
        <p:spPr>
          <a:xfrm>
            <a:off x="33905256" y="31121343"/>
            <a:ext cx="9794033" cy="3317109"/>
          </a:xfrm>
          <a:prstGeom prst="roundRect">
            <a:avLst/>
          </a:prstGeom>
          <a:solidFill>
            <a:schemeClr val="accent3">
              <a:lumMod val="60000"/>
              <a:lumOff val="40000"/>
            </a:schemeClr>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lIns="75146" tIns="37573" rIns="75146" bIns="37573" rtlCol="0" anchor="t"/>
          <a:lstStyle/>
          <a:p>
            <a:pPr marL="362643" algn="just">
              <a:spcBef>
                <a:spcPts val="371"/>
              </a:spcBef>
              <a:spcAft>
                <a:spcPts val="371"/>
              </a:spcAft>
            </a:pPr>
            <a:r>
              <a:rPr lang="en-US" sz="1894" b="1" dirty="0">
                <a:solidFill>
                  <a:sysClr val="windowText" lastClr="000000"/>
                </a:solidFill>
                <a:latin typeface="Calibri" panose="020F0502020204030204" pitchFamily="34" charset="0"/>
              </a:rPr>
              <a:t> </a:t>
            </a:r>
          </a:p>
          <a:p>
            <a:pPr marL="362643" algn="ctr">
              <a:spcBef>
                <a:spcPts val="371"/>
              </a:spcBef>
              <a:spcAft>
                <a:spcPts val="371"/>
              </a:spcAft>
            </a:pPr>
            <a:endParaRPr lang="en-US" sz="2132" b="1" u="sng" dirty="0">
              <a:solidFill>
                <a:sysClr val="windowText" lastClr="000000"/>
              </a:solidFill>
              <a:latin typeface="Calibri" panose="020F0502020204030204" pitchFamily="34" charset="0"/>
            </a:endParaRPr>
          </a:p>
          <a:p>
            <a:pPr marL="362643" algn="ctr">
              <a:spcBef>
                <a:spcPts val="371"/>
              </a:spcBef>
              <a:spcAft>
                <a:spcPts val="371"/>
              </a:spcAft>
            </a:pPr>
            <a:endParaRPr lang="en-US" sz="3473" b="1" dirty="0">
              <a:solidFill>
                <a:sysClr val="windowText" lastClr="000000"/>
              </a:solidFill>
              <a:latin typeface="Calibri" panose="020F0502020204030204" pitchFamily="34" charset="0"/>
            </a:endParaRPr>
          </a:p>
        </p:txBody>
      </p:sp>
      <p:sp>
        <p:nvSpPr>
          <p:cNvPr id="100" name="TextBox 99"/>
          <p:cNvSpPr txBox="1"/>
          <p:nvPr/>
        </p:nvSpPr>
        <p:spPr>
          <a:xfrm>
            <a:off x="34007179" y="31064415"/>
            <a:ext cx="9427120" cy="3357329"/>
          </a:xfrm>
          <a:prstGeom prst="rect">
            <a:avLst/>
          </a:prstGeom>
          <a:noFill/>
        </p:spPr>
        <p:txBody>
          <a:bodyPr wrap="square" rtlCol="0">
            <a:spAutoFit/>
          </a:bodyPr>
          <a:lstStyle/>
          <a:p>
            <a:pPr algn="ctr">
              <a:spcBef>
                <a:spcPts val="494"/>
              </a:spcBef>
            </a:pPr>
            <a:r>
              <a:rPr lang="en-US" sz="3450" b="1" u="sng" dirty="0">
                <a:solidFill>
                  <a:sysClr val="windowText" lastClr="000000"/>
                </a:solidFill>
                <a:latin typeface="Calibri" panose="020F0502020204030204" pitchFamily="34" charset="0"/>
              </a:rPr>
              <a:t>Conclusions </a:t>
            </a:r>
          </a:p>
          <a:p>
            <a:pPr marL="433355" indent="-348827" algn="just">
              <a:spcBef>
                <a:spcPts val="371"/>
              </a:spcBef>
              <a:spcAft>
                <a:spcPts val="371"/>
              </a:spcAft>
              <a:buFont typeface="Wingdings" panose="05000000000000000000" pitchFamily="2" charset="2"/>
              <a:buChar char="Ø"/>
            </a:pPr>
            <a:r>
              <a:rPr lang="en-US" sz="2300" b="1" dirty="0">
                <a:solidFill>
                  <a:sysClr val="windowText" lastClr="000000"/>
                </a:solidFill>
                <a:latin typeface="Calibri" panose="020F0502020204030204" pitchFamily="34" charset="0"/>
              </a:rPr>
              <a:t>Based on </a:t>
            </a:r>
            <a:r>
              <a:rPr lang="en-US" sz="2300" b="1" dirty="0">
                <a:solidFill>
                  <a:schemeClr val="bg1"/>
                </a:solidFill>
                <a:latin typeface="Calibri" panose="020F0502020204030204" pitchFamily="34" charset="0"/>
              </a:rPr>
              <a:t>16S data</a:t>
            </a:r>
            <a:r>
              <a:rPr lang="en-US" sz="2300" b="1" dirty="0">
                <a:solidFill>
                  <a:sysClr val="windowText" lastClr="000000"/>
                </a:solidFill>
                <a:latin typeface="Calibri" panose="020F0502020204030204" pitchFamily="34" charset="0"/>
              </a:rPr>
              <a:t>, abundances of </a:t>
            </a:r>
            <a:r>
              <a:rPr lang="en-US" sz="2300" b="1" dirty="0">
                <a:solidFill>
                  <a:schemeClr val="bg1"/>
                </a:solidFill>
                <a:latin typeface="Calibri" panose="020F0502020204030204" pitchFamily="34" charset="0"/>
                <a:cs typeface="Calibri" panose="020F0502020204030204" pitchFamily="34" charset="0"/>
              </a:rPr>
              <a:t>Firmicutes and Bacteroidetes were consistent across farms and minor contributing phyla showed variation.  </a:t>
            </a:r>
          </a:p>
          <a:p>
            <a:pPr marL="433355" indent="-348827" algn="just">
              <a:spcBef>
                <a:spcPts val="371"/>
              </a:spcBef>
              <a:spcAft>
                <a:spcPts val="371"/>
              </a:spcAft>
              <a:buFont typeface="Wingdings" panose="05000000000000000000" pitchFamily="2" charset="2"/>
              <a:buChar char="Ø"/>
            </a:pPr>
            <a:r>
              <a:rPr lang="en-US" sz="2300" b="1" dirty="0">
                <a:solidFill>
                  <a:schemeClr val="bg1"/>
                </a:solidFill>
                <a:latin typeface="Calibri" panose="020F0502020204030204" pitchFamily="34" charset="0"/>
                <a:cs typeface="Calibri" panose="020F0502020204030204" pitchFamily="34" charset="0"/>
              </a:rPr>
              <a:t>Strictly Pasture fed animals had greater diversity of Proteobacteria families characterized by a decrease in </a:t>
            </a:r>
            <a:r>
              <a:rPr lang="en-US" sz="2300" b="1" i="1" dirty="0" err="1">
                <a:solidFill>
                  <a:schemeClr val="bg1"/>
                </a:solidFill>
                <a:latin typeface="Calibri" panose="020F0502020204030204" pitchFamily="34" charset="0"/>
              </a:rPr>
              <a:t>Succinivibrionaceae</a:t>
            </a:r>
            <a:r>
              <a:rPr lang="en-US" sz="2300" b="1" dirty="0">
                <a:solidFill>
                  <a:schemeClr val="bg1"/>
                </a:solidFill>
                <a:latin typeface="Calibri" panose="020F0502020204030204" pitchFamily="34" charset="0"/>
              </a:rPr>
              <a:t> and increases in </a:t>
            </a:r>
            <a:r>
              <a:rPr lang="en-US" sz="2300" b="1" i="1" dirty="0" err="1">
                <a:solidFill>
                  <a:schemeClr val="bg1"/>
                </a:solidFill>
                <a:latin typeface="Calibri" panose="020F0502020204030204" pitchFamily="34" charset="0"/>
              </a:rPr>
              <a:t>Camplylobacteraceae</a:t>
            </a:r>
            <a:r>
              <a:rPr lang="en-US" sz="2300" b="1" dirty="0">
                <a:solidFill>
                  <a:schemeClr val="bg1"/>
                </a:solidFill>
                <a:latin typeface="Calibri" panose="020F0502020204030204" pitchFamily="34" charset="0"/>
              </a:rPr>
              <a:t> and  </a:t>
            </a:r>
            <a:r>
              <a:rPr lang="en-US" sz="2300" b="1" i="1" dirty="0" err="1">
                <a:solidFill>
                  <a:schemeClr val="bg1"/>
                </a:solidFill>
                <a:latin typeface="Calibri" panose="020F0502020204030204" pitchFamily="34" charset="0"/>
              </a:rPr>
              <a:t>Desulfovibrionaceae</a:t>
            </a:r>
            <a:r>
              <a:rPr lang="en-US" sz="2300" b="1" i="1" dirty="0">
                <a:solidFill>
                  <a:schemeClr val="bg1"/>
                </a:solidFill>
                <a:latin typeface="Calibri" panose="020F0502020204030204" pitchFamily="34" charset="0"/>
              </a:rPr>
              <a:t>.</a:t>
            </a:r>
            <a:endParaRPr lang="en-US" sz="2300" b="1" dirty="0">
              <a:solidFill>
                <a:schemeClr val="bg1"/>
              </a:solidFill>
              <a:latin typeface="Calibri" panose="020F0502020204030204" pitchFamily="34" charset="0"/>
              <a:cs typeface="Calibri" panose="020F0502020204030204" pitchFamily="34" charset="0"/>
            </a:endParaRPr>
          </a:p>
          <a:p>
            <a:pPr marL="433355" indent="-348827" algn="just">
              <a:spcBef>
                <a:spcPts val="371"/>
              </a:spcBef>
              <a:spcAft>
                <a:spcPts val="371"/>
              </a:spcAft>
              <a:buFont typeface="Wingdings" panose="05000000000000000000" pitchFamily="2" charset="2"/>
              <a:buChar char="Ø"/>
            </a:pPr>
            <a:r>
              <a:rPr lang="en-US" sz="2300" b="1" dirty="0">
                <a:solidFill>
                  <a:sysClr val="windowText" lastClr="000000"/>
                </a:solidFill>
                <a:latin typeface="Calibri" panose="020F0502020204030204" pitchFamily="34" charset="0"/>
              </a:rPr>
              <a:t>The data shows a difference in the ratio </a:t>
            </a:r>
            <a:r>
              <a:rPr lang="en-US" sz="2300" b="1" i="1" dirty="0" err="1">
                <a:solidFill>
                  <a:sysClr val="windowText" lastClr="000000"/>
                </a:solidFill>
                <a:latin typeface="Calibri" panose="020F0502020204030204" pitchFamily="34" charset="0"/>
              </a:rPr>
              <a:t>Bifidobacteriaceae</a:t>
            </a:r>
            <a:r>
              <a:rPr lang="en-US" sz="2300" b="1" i="1" dirty="0">
                <a:solidFill>
                  <a:sysClr val="windowText" lastClr="000000"/>
                </a:solidFill>
                <a:latin typeface="Calibri" panose="020F0502020204030204" pitchFamily="34" charset="0"/>
              </a:rPr>
              <a:t> </a:t>
            </a:r>
            <a:r>
              <a:rPr lang="en-US" sz="2300" b="1" dirty="0">
                <a:solidFill>
                  <a:sysClr val="windowText" lastClr="000000"/>
                </a:solidFill>
                <a:latin typeface="Calibri" panose="020F0502020204030204" pitchFamily="34" charset="0"/>
              </a:rPr>
              <a:t>compared to </a:t>
            </a:r>
            <a:r>
              <a:rPr lang="en-US" sz="2300" b="1" i="1" dirty="0" err="1">
                <a:solidFill>
                  <a:sysClr val="windowText" lastClr="000000"/>
                </a:solidFill>
                <a:latin typeface="Calibri" panose="020F0502020204030204" pitchFamily="34" charset="0"/>
              </a:rPr>
              <a:t>Coriobacteriaceae</a:t>
            </a:r>
            <a:r>
              <a:rPr lang="en-US" sz="2300" b="1" i="1" dirty="0">
                <a:solidFill>
                  <a:sysClr val="windowText" lastClr="000000"/>
                </a:solidFill>
                <a:latin typeface="Calibri" panose="020F0502020204030204" pitchFamily="34" charset="0"/>
              </a:rPr>
              <a:t> </a:t>
            </a:r>
            <a:r>
              <a:rPr lang="en-US" sz="2300" b="1" dirty="0">
                <a:solidFill>
                  <a:sysClr val="windowText" lastClr="000000"/>
                </a:solidFill>
                <a:latin typeface="Calibri" panose="020F0502020204030204" pitchFamily="34" charset="0"/>
              </a:rPr>
              <a:t>across farms. </a:t>
            </a:r>
          </a:p>
        </p:txBody>
      </p:sp>
      <p:sp>
        <p:nvSpPr>
          <p:cNvPr id="101" name="TextBox 100"/>
          <p:cNvSpPr txBox="1"/>
          <p:nvPr/>
        </p:nvSpPr>
        <p:spPr>
          <a:xfrm>
            <a:off x="31925906" y="9530942"/>
            <a:ext cx="10875433" cy="626775"/>
          </a:xfrm>
          <a:prstGeom prst="rect">
            <a:avLst/>
          </a:prstGeom>
          <a:noFill/>
        </p:spPr>
        <p:txBody>
          <a:bodyPr wrap="square" rtlCol="0">
            <a:spAutoFit/>
          </a:bodyPr>
          <a:lstStyle/>
          <a:p>
            <a:pPr algn="ctr"/>
            <a:r>
              <a:rPr lang="en-US" sz="3473" b="1" i="1" u="sng" dirty="0" err="1">
                <a:solidFill>
                  <a:schemeClr val="bg1"/>
                </a:solidFill>
                <a:latin typeface="Calibri" panose="020F0502020204030204" pitchFamily="34" charset="0"/>
              </a:rPr>
              <a:t>Coriobacteriaceae</a:t>
            </a:r>
            <a:r>
              <a:rPr lang="en-US" sz="3473" b="1" u="sng" dirty="0">
                <a:solidFill>
                  <a:schemeClr val="bg1"/>
                </a:solidFill>
                <a:latin typeface="Calibri" panose="020F0502020204030204" pitchFamily="34" charset="0"/>
              </a:rPr>
              <a:t> Significantly Decreased on Non-Pasture</a:t>
            </a:r>
          </a:p>
        </p:txBody>
      </p:sp>
      <p:sp>
        <p:nvSpPr>
          <p:cNvPr id="228" name="TextBox 227"/>
          <p:cNvSpPr txBox="1"/>
          <p:nvPr/>
        </p:nvSpPr>
        <p:spPr>
          <a:xfrm>
            <a:off x="10068871" y="23577634"/>
            <a:ext cx="381000"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A</a:t>
            </a:r>
          </a:p>
        </p:txBody>
      </p:sp>
      <p:sp>
        <p:nvSpPr>
          <p:cNvPr id="104" name="TextBox 103"/>
          <p:cNvSpPr txBox="1"/>
          <p:nvPr/>
        </p:nvSpPr>
        <p:spPr>
          <a:xfrm>
            <a:off x="31620523" y="23524827"/>
            <a:ext cx="381000"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C</a:t>
            </a:r>
          </a:p>
        </p:txBody>
      </p:sp>
      <p:sp>
        <p:nvSpPr>
          <p:cNvPr id="105" name="TextBox 104"/>
          <p:cNvSpPr txBox="1"/>
          <p:nvPr/>
        </p:nvSpPr>
        <p:spPr>
          <a:xfrm>
            <a:off x="20740437" y="23512012"/>
            <a:ext cx="381000"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B</a:t>
            </a:r>
          </a:p>
        </p:txBody>
      </p:sp>
      <p:sp>
        <p:nvSpPr>
          <p:cNvPr id="231" name="TextBox 230"/>
          <p:cNvSpPr txBox="1"/>
          <p:nvPr/>
        </p:nvSpPr>
        <p:spPr>
          <a:xfrm>
            <a:off x="11369001" y="27909893"/>
            <a:ext cx="685800" cy="707886"/>
          </a:xfrm>
          <a:prstGeom prst="rect">
            <a:avLst/>
          </a:prstGeom>
          <a:noFill/>
        </p:spPr>
        <p:txBody>
          <a:bodyPr wrap="square" rtlCol="0">
            <a:spAutoFit/>
          </a:bodyPr>
          <a:lstStyle/>
          <a:p>
            <a:r>
              <a:rPr lang="en-US" sz="4000" dirty="0">
                <a:solidFill>
                  <a:srgbClr val="FF0000"/>
                </a:solidFill>
              </a:rPr>
              <a:t>*</a:t>
            </a:r>
          </a:p>
        </p:txBody>
      </p:sp>
      <p:sp>
        <p:nvSpPr>
          <p:cNvPr id="115" name="TextBox 114"/>
          <p:cNvSpPr txBox="1"/>
          <p:nvPr/>
        </p:nvSpPr>
        <p:spPr>
          <a:xfrm>
            <a:off x="1040363" y="25487455"/>
            <a:ext cx="685800" cy="707886"/>
          </a:xfrm>
          <a:prstGeom prst="rect">
            <a:avLst/>
          </a:prstGeom>
          <a:noFill/>
        </p:spPr>
        <p:txBody>
          <a:bodyPr wrap="square" rtlCol="0">
            <a:spAutoFit/>
          </a:bodyPr>
          <a:lstStyle/>
          <a:p>
            <a:r>
              <a:rPr lang="en-US" sz="4000" dirty="0">
                <a:solidFill>
                  <a:srgbClr val="FF0000"/>
                </a:solidFill>
              </a:rPr>
              <a:t>*</a:t>
            </a:r>
          </a:p>
        </p:txBody>
      </p:sp>
      <p:sp>
        <p:nvSpPr>
          <p:cNvPr id="116" name="TextBox 115"/>
          <p:cNvSpPr txBox="1"/>
          <p:nvPr/>
        </p:nvSpPr>
        <p:spPr>
          <a:xfrm>
            <a:off x="855506" y="28356214"/>
            <a:ext cx="685800" cy="707886"/>
          </a:xfrm>
          <a:prstGeom prst="rect">
            <a:avLst/>
          </a:prstGeom>
          <a:noFill/>
        </p:spPr>
        <p:txBody>
          <a:bodyPr wrap="square" rtlCol="0">
            <a:spAutoFit/>
          </a:bodyPr>
          <a:lstStyle/>
          <a:p>
            <a:r>
              <a:rPr lang="en-US" sz="4000" dirty="0">
                <a:solidFill>
                  <a:srgbClr val="FF0000"/>
                </a:solidFill>
              </a:rPr>
              <a:t>*</a:t>
            </a:r>
          </a:p>
        </p:txBody>
      </p:sp>
      <p:sp>
        <p:nvSpPr>
          <p:cNvPr id="117" name="TextBox 116"/>
          <p:cNvSpPr txBox="1"/>
          <p:nvPr/>
        </p:nvSpPr>
        <p:spPr>
          <a:xfrm>
            <a:off x="11284108" y="26921375"/>
            <a:ext cx="685800" cy="707886"/>
          </a:xfrm>
          <a:prstGeom prst="rect">
            <a:avLst/>
          </a:prstGeom>
          <a:noFill/>
        </p:spPr>
        <p:txBody>
          <a:bodyPr wrap="square" rtlCol="0">
            <a:spAutoFit/>
          </a:bodyPr>
          <a:lstStyle/>
          <a:p>
            <a:r>
              <a:rPr lang="en-US" sz="4000" dirty="0">
                <a:solidFill>
                  <a:srgbClr val="FF0000"/>
                </a:solidFill>
              </a:rPr>
              <a:t>*</a:t>
            </a:r>
          </a:p>
        </p:txBody>
      </p:sp>
      <p:sp>
        <p:nvSpPr>
          <p:cNvPr id="118" name="TextBox 117"/>
          <p:cNvSpPr txBox="1"/>
          <p:nvPr/>
        </p:nvSpPr>
        <p:spPr>
          <a:xfrm>
            <a:off x="11448274" y="27262007"/>
            <a:ext cx="685800" cy="707886"/>
          </a:xfrm>
          <a:prstGeom prst="rect">
            <a:avLst/>
          </a:prstGeom>
          <a:noFill/>
        </p:spPr>
        <p:txBody>
          <a:bodyPr wrap="square" rtlCol="0">
            <a:spAutoFit/>
          </a:bodyPr>
          <a:lstStyle/>
          <a:p>
            <a:r>
              <a:rPr lang="en-US" sz="4000" dirty="0">
                <a:solidFill>
                  <a:srgbClr val="FF0000"/>
                </a:solidFill>
              </a:rPr>
              <a:t>*</a:t>
            </a:r>
          </a:p>
        </p:txBody>
      </p:sp>
      <p:sp>
        <p:nvSpPr>
          <p:cNvPr id="119" name="TextBox 118"/>
          <p:cNvSpPr txBox="1"/>
          <p:nvPr/>
        </p:nvSpPr>
        <p:spPr>
          <a:xfrm>
            <a:off x="855506" y="26041993"/>
            <a:ext cx="685800" cy="707886"/>
          </a:xfrm>
          <a:prstGeom prst="rect">
            <a:avLst/>
          </a:prstGeom>
          <a:noFill/>
        </p:spPr>
        <p:txBody>
          <a:bodyPr wrap="square" rtlCol="0">
            <a:spAutoFit/>
          </a:bodyPr>
          <a:lstStyle/>
          <a:p>
            <a:r>
              <a:rPr lang="en-US" sz="4000" dirty="0">
                <a:solidFill>
                  <a:srgbClr val="FF0000"/>
                </a:solidFill>
              </a:rPr>
              <a:t>*</a:t>
            </a:r>
          </a:p>
        </p:txBody>
      </p:sp>
      <p:sp>
        <p:nvSpPr>
          <p:cNvPr id="120" name="TextBox 119"/>
          <p:cNvSpPr txBox="1"/>
          <p:nvPr/>
        </p:nvSpPr>
        <p:spPr>
          <a:xfrm>
            <a:off x="33878382" y="22690798"/>
            <a:ext cx="9380175" cy="626775"/>
          </a:xfrm>
          <a:prstGeom prst="rect">
            <a:avLst/>
          </a:prstGeom>
          <a:noFill/>
        </p:spPr>
        <p:txBody>
          <a:bodyPr wrap="square" rtlCol="0">
            <a:spAutoFit/>
          </a:bodyPr>
          <a:lstStyle/>
          <a:p>
            <a:pPr algn="ctr"/>
            <a:r>
              <a:rPr lang="en-US" sz="3473" b="1" u="sng" dirty="0" err="1">
                <a:solidFill>
                  <a:schemeClr val="bg1"/>
                </a:solidFill>
                <a:latin typeface="Calibri" panose="020F0502020204030204" pitchFamily="34" charset="0"/>
              </a:rPr>
              <a:t>PCoA</a:t>
            </a:r>
            <a:r>
              <a:rPr lang="en-US" sz="3473" b="1" u="sng" dirty="0">
                <a:solidFill>
                  <a:schemeClr val="bg1"/>
                </a:solidFill>
                <a:latin typeface="Calibri" panose="020F0502020204030204" pitchFamily="34" charset="0"/>
              </a:rPr>
              <a:t> of </a:t>
            </a:r>
            <a:r>
              <a:rPr lang="en-US" sz="3473" b="1" u="sng" dirty="0" err="1">
                <a:solidFill>
                  <a:schemeClr val="bg1"/>
                </a:solidFill>
                <a:latin typeface="Calibri" panose="020F0502020204030204" pitchFamily="34" charset="0"/>
              </a:rPr>
              <a:t>Phylogentic</a:t>
            </a:r>
            <a:r>
              <a:rPr lang="en-US" sz="3473" b="1" u="sng" dirty="0">
                <a:solidFill>
                  <a:schemeClr val="bg1"/>
                </a:solidFill>
                <a:latin typeface="Calibri" panose="020F0502020204030204" pitchFamily="34" charset="0"/>
              </a:rPr>
              <a:t> Taxonomic Assignment </a:t>
            </a:r>
          </a:p>
        </p:txBody>
      </p:sp>
      <p:sp>
        <p:nvSpPr>
          <p:cNvPr id="121" name="TextBox 120"/>
          <p:cNvSpPr txBox="1"/>
          <p:nvPr/>
        </p:nvSpPr>
        <p:spPr>
          <a:xfrm>
            <a:off x="33550942" y="29191805"/>
            <a:ext cx="9748769" cy="1453579"/>
          </a:xfrm>
          <a:prstGeom prst="rect">
            <a:avLst/>
          </a:prstGeom>
          <a:noFill/>
        </p:spPr>
        <p:txBody>
          <a:bodyPr wrap="square" lIns="70335" tIns="35167" rIns="70335" bIns="35167" rtlCol="0">
            <a:spAutoFit/>
          </a:bodyPr>
          <a:lstStyle/>
          <a:p>
            <a:pPr algn="just"/>
            <a:r>
              <a:rPr lang="en-US" sz="2625" b="1" dirty="0">
                <a:solidFill>
                  <a:sysClr val="windowText" lastClr="000000"/>
                </a:solidFill>
                <a:latin typeface="Calibri" panose="020F0502020204030204" pitchFamily="34" charset="0"/>
              </a:rPr>
              <a:t>Figure 5:</a:t>
            </a:r>
            <a:r>
              <a:rPr lang="en-US" sz="2684" b="1" dirty="0">
                <a:solidFill>
                  <a:sysClr val="windowText" lastClr="000000"/>
                </a:solidFill>
                <a:latin typeface="Calibri" panose="020F0502020204030204" pitchFamily="34" charset="0"/>
              </a:rPr>
              <a:t> </a:t>
            </a:r>
            <a:r>
              <a:rPr lang="en-US" sz="2100" b="1" dirty="0">
                <a:solidFill>
                  <a:schemeClr val="bg1"/>
                </a:solidFill>
                <a:latin typeface="Calibri" panose="020F0502020204030204" pitchFamily="34" charset="0"/>
              </a:rPr>
              <a:t>Quality filtered and merged pair </a:t>
            </a:r>
            <a:r>
              <a:rPr lang="en-US" sz="2100" b="1" dirty="0" err="1">
                <a:solidFill>
                  <a:schemeClr val="bg1"/>
                </a:solidFill>
                <a:latin typeface="Calibri" panose="020F0502020204030204" pitchFamily="34" charset="0"/>
              </a:rPr>
              <a:t>metagenomic</a:t>
            </a:r>
            <a:r>
              <a:rPr lang="en-US" sz="2100" b="1" dirty="0">
                <a:solidFill>
                  <a:schemeClr val="bg1"/>
                </a:solidFill>
                <a:latin typeface="Calibri" panose="020F0502020204030204" pitchFamily="34" charset="0"/>
              </a:rPr>
              <a:t> reads were assigned phylogenic assignments with </a:t>
            </a:r>
            <a:r>
              <a:rPr lang="en-US" sz="2100" b="1" dirty="0" err="1">
                <a:solidFill>
                  <a:schemeClr val="bg1"/>
                </a:solidFill>
                <a:latin typeface="Calibri" panose="020F0502020204030204" pitchFamily="34" charset="0"/>
              </a:rPr>
              <a:t>PhyloSift</a:t>
            </a:r>
            <a:r>
              <a:rPr lang="en-US" sz="2100" b="1" dirty="0">
                <a:solidFill>
                  <a:schemeClr val="bg1"/>
                </a:solidFill>
                <a:latin typeface="Calibri" panose="020F0502020204030204" pitchFamily="34" charset="0"/>
              </a:rPr>
              <a:t> and ordination taking into account phylogenetic structure was calculated with Guppy and plotted in a PCA plot in R. Specific taxa contributing to PCA1 and 2 are present at highest level of classification. </a:t>
            </a:r>
            <a:endParaRPr lang="en-US" sz="2100" b="1" dirty="0">
              <a:solidFill>
                <a:schemeClr val="bg1"/>
              </a:solidFill>
            </a:endParaRPr>
          </a:p>
        </p:txBody>
      </p:sp>
      <p:sp>
        <p:nvSpPr>
          <p:cNvPr id="123" name="TextBox 122"/>
          <p:cNvSpPr txBox="1"/>
          <p:nvPr/>
        </p:nvSpPr>
        <p:spPr>
          <a:xfrm>
            <a:off x="640296" y="31031507"/>
            <a:ext cx="16079790" cy="626775"/>
          </a:xfrm>
          <a:prstGeom prst="rect">
            <a:avLst/>
          </a:prstGeom>
          <a:noFill/>
        </p:spPr>
        <p:txBody>
          <a:bodyPr wrap="square" rtlCol="0">
            <a:spAutoFit/>
          </a:bodyPr>
          <a:lstStyle/>
          <a:p>
            <a:pPr algn="ctr"/>
            <a:r>
              <a:rPr lang="en-US" sz="3473" b="1" u="sng" dirty="0">
                <a:solidFill>
                  <a:schemeClr val="bg1"/>
                </a:solidFill>
                <a:latin typeface="Calibri" panose="020F0502020204030204" pitchFamily="34" charset="0"/>
              </a:rPr>
              <a:t>Relative Abundance of </a:t>
            </a:r>
            <a:r>
              <a:rPr lang="en-US" sz="3473" b="1" i="1" u="sng" dirty="0" err="1">
                <a:solidFill>
                  <a:schemeClr val="bg1"/>
                </a:solidFill>
                <a:latin typeface="Calibri" panose="020F0502020204030204" pitchFamily="34" charset="0"/>
              </a:rPr>
              <a:t>Bifidobacteriaceae</a:t>
            </a:r>
            <a:r>
              <a:rPr lang="en-US" sz="3473" b="1" u="sng" dirty="0">
                <a:solidFill>
                  <a:schemeClr val="bg1"/>
                </a:solidFill>
                <a:latin typeface="Calibri" panose="020F0502020204030204" pitchFamily="34" charset="0"/>
              </a:rPr>
              <a:t> and </a:t>
            </a:r>
            <a:r>
              <a:rPr lang="en-US" sz="3473" b="1" i="1" u="sng" dirty="0" err="1">
                <a:solidFill>
                  <a:schemeClr val="bg1"/>
                </a:solidFill>
                <a:latin typeface="Calibri" panose="020F0502020204030204" pitchFamily="34" charset="0"/>
              </a:rPr>
              <a:t>Coriobacteriaceae</a:t>
            </a:r>
            <a:r>
              <a:rPr lang="en-US" sz="3473" b="1" u="sng" dirty="0">
                <a:solidFill>
                  <a:schemeClr val="bg1"/>
                </a:solidFill>
                <a:latin typeface="Calibri" panose="020F0502020204030204" pitchFamily="34" charset="0"/>
              </a:rPr>
              <a:t> Varies by Farm</a:t>
            </a:r>
          </a:p>
        </p:txBody>
      </p:sp>
      <p:sp>
        <p:nvSpPr>
          <p:cNvPr id="124" name="TextBox 123"/>
          <p:cNvSpPr txBox="1"/>
          <p:nvPr/>
        </p:nvSpPr>
        <p:spPr>
          <a:xfrm>
            <a:off x="19794338" y="30995003"/>
            <a:ext cx="11645081" cy="626775"/>
          </a:xfrm>
          <a:prstGeom prst="rect">
            <a:avLst/>
          </a:prstGeom>
          <a:noFill/>
        </p:spPr>
        <p:txBody>
          <a:bodyPr wrap="square" rtlCol="0">
            <a:spAutoFit/>
          </a:bodyPr>
          <a:lstStyle/>
          <a:p>
            <a:pPr algn="ctr"/>
            <a:r>
              <a:rPr lang="en-US" sz="3473" b="1" u="sng" dirty="0">
                <a:solidFill>
                  <a:schemeClr val="bg1"/>
                </a:solidFill>
                <a:latin typeface="Calibri" panose="020F0502020204030204" pitchFamily="34" charset="0"/>
              </a:rPr>
              <a:t>Relative Abundance of </a:t>
            </a:r>
            <a:r>
              <a:rPr lang="en-US" sz="3473" b="1" i="1" u="sng" dirty="0">
                <a:solidFill>
                  <a:schemeClr val="bg1"/>
                </a:solidFill>
                <a:latin typeface="Calibri" panose="020F0502020204030204" pitchFamily="34" charset="0"/>
              </a:rPr>
              <a:t>Proteobacteria</a:t>
            </a:r>
            <a:r>
              <a:rPr lang="en-US" sz="3473" b="1" u="sng" dirty="0">
                <a:solidFill>
                  <a:schemeClr val="bg1"/>
                </a:solidFill>
                <a:latin typeface="Calibri" panose="020F0502020204030204" pitchFamily="34" charset="0"/>
              </a:rPr>
              <a:t> Across Farms</a:t>
            </a:r>
          </a:p>
        </p:txBody>
      </p:sp>
      <p:grpSp>
        <p:nvGrpSpPr>
          <p:cNvPr id="232" name="Group 231"/>
          <p:cNvGrpSpPr/>
          <p:nvPr/>
        </p:nvGrpSpPr>
        <p:grpSpPr>
          <a:xfrm>
            <a:off x="33040766" y="23525339"/>
            <a:ext cx="10258945" cy="5698613"/>
            <a:chOff x="32999612" y="23691836"/>
            <a:chExt cx="10258945" cy="5698613"/>
          </a:xfrm>
        </p:grpSpPr>
        <p:cxnSp>
          <p:nvCxnSpPr>
            <p:cNvPr id="127" name="Straight Arrow Connector 126"/>
            <p:cNvCxnSpPr/>
            <p:nvPr/>
          </p:nvCxnSpPr>
          <p:spPr>
            <a:xfrm flipH="1" flipV="1">
              <a:off x="34534330" y="23691836"/>
              <a:ext cx="5531" cy="607445"/>
            </a:xfrm>
            <a:prstGeom prst="straightConnector1">
              <a:avLst/>
            </a:prstGeom>
            <a:ln w="762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p:cNvCxnSpPr/>
            <p:nvPr/>
          </p:nvCxnSpPr>
          <p:spPr>
            <a:xfrm>
              <a:off x="42554308" y="28876653"/>
              <a:ext cx="704249" cy="1604"/>
            </a:xfrm>
            <a:prstGeom prst="straightConnector1">
              <a:avLst/>
            </a:prstGeom>
            <a:ln w="762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p:cNvCxnSpPr/>
            <p:nvPr/>
          </p:nvCxnSpPr>
          <p:spPr>
            <a:xfrm flipH="1" flipV="1">
              <a:off x="35278910" y="28870236"/>
              <a:ext cx="863066" cy="6417"/>
            </a:xfrm>
            <a:prstGeom prst="straightConnector1">
              <a:avLst/>
            </a:prstGeom>
            <a:ln w="762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0" name="TextBox 129"/>
            <p:cNvSpPr txBox="1"/>
            <p:nvPr/>
          </p:nvSpPr>
          <p:spPr>
            <a:xfrm>
              <a:off x="36496149" y="28374786"/>
              <a:ext cx="3426584" cy="1015663"/>
            </a:xfrm>
            <a:prstGeom prst="rect">
              <a:avLst/>
            </a:prstGeom>
            <a:noFill/>
          </p:spPr>
          <p:txBody>
            <a:bodyPr wrap="square" rtlCol="0">
              <a:spAutoFit/>
            </a:bodyPr>
            <a:lstStyle/>
            <a:p>
              <a:r>
                <a:rPr lang="en-US" sz="2000" b="1" dirty="0" err="1">
                  <a:solidFill>
                    <a:schemeClr val="bg1"/>
                  </a:solidFill>
                  <a:latin typeface="Calibri" panose="020F0502020204030204" pitchFamily="34" charset="0"/>
                  <a:cs typeface="Calibri" panose="020F0502020204030204" pitchFamily="34" charset="0"/>
                </a:rPr>
                <a:t>Methanobacteriaceae_F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a:solidFill>
                    <a:schemeClr val="bg1"/>
                  </a:solidFill>
                  <a:latin typeface="Calibri" panose="020F0502020204030204" pitchFamily="34" charset="0"/>
                  <a:cs typeface="Calibri" panose="020F0502020204030204" pitchFamily="34" charset="0"/>
                </a:rPr>
                <a:t>(2) </a:t>
              </a:r>
              <a:r>
                <a:rPr lang="en-US" sz="2000" b="1" dirty="0" err="1">
                  <a:solidFill>
                    <a:schemeClr val="bg1"/>
                  </a:solidFill>
                  <a:latin typeface="Calibri" panose="020F0502020204030204" pitchFamily="34" charset="0"/>
                  <a:cs typeface="Calibri" panose="020F0502020204030204" pitchFamily="34" charset="0"/>
                </a:rPr>
                <a:t>Clostridales_C</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Bifidobacteriaceae_F</a:t>
              </a:r>
              <a:endParaRPr lang="en-US" sz="2000" b="1" dirty="0">
                <a:solidFill>
                  <a:schemeClr val="bg1"/>
                </a:solidFill>
                <a:latin typeface="Calibri" panose="020F0502020204030204" pitchFamily="34" charset="0"/>
                <a:cs typeface="Calibri" panose="020F0502020204030204" pitchFamily="34" charset="0"/>
              </a:endParaRPr>
            </a:p>
          </p:txBody>
        </p:sp>
        <p:sp>
          <p:nvSpPr>
            <p:cNvPr id="131" name="TextBox 130"/>
            <p:cNvSpPr txBox="1"/>
            <p:nvPr/>
          </p:nvSpPr>
          <p:spPr>
            <a:xfrm>
              <a:off x="40276906" y="28368822"/>
              <a:ext cx="2170824" cy="1015663"/>
            </a:xfrm>
            <a:prstGeom prst="rect">
              <a:avLst/>
            </a:prstGeom>
            <a:noFill/>
          </p:spPr>
          <p:txBody>
            <a:bodyPr wrap="square" rtlCol="0">
              <a:spAutoFit/>
            </a:bodyPr>
            <a:lstStyle/>
            <a:p>
              <a:r>
                <a:rPr lang="en-US" sz="2000" b="1" dirty="0" err="1">
                  <a:solidFill>
                    <a:schemeClr val="bg1"/>
                  </a:solidFill>
                  <a:latin typeface="Calibri" panose="020F0502020204030204" pitchFamily="34" charset="0"/>
                  <a:cs typeface="Calibri" panose="020F0502020204030204" pitchFamily="34" charset="0"/>
                </a:rPr>
                <a:t>Spirochaetaceae_F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Clostridales_C</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Prevotellaceae_F</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132" name="Straight Arrow Connector 131"/>
            <p:cNvCxnSpPr/>
            <p:nvPr/>
          </p:nvCxnSpPr>
          <p:spPr>
            <a:xfrm flipH="1">
              <a:off x="34534330" y="27976665"/>
              <a:ext cx="1" cy="702644"/>
            </a:xfrm>
            <a:prstGeom prst="straightConnector1">
              <a:avLst/>
            </a:prstGeom>
            <a:ln w="762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32999612" y="26121706"/>
              <a:ext cx="2995357" cy="1631216"/>
            </a:xfrm>
            <a:prstGeom prst="rect">
              <a:avLst/>
            </a:prstGeom>
            <a:noFill/>
          </p:spPr>
          <p:txBody>
            <a:bodyPr wrap="square" rtlCol="0">
              <a:spAutoFit/>
            </a:bodyPr>
            <a:lstStyle/>
            <a:p>
              <a:r>
                <a:rPr lang="en-US" sz="2000" b="1" dirty="0" err="1">
                  <a:solidFill>
                    <a:schemeClr val="bg1"/>
                  </a:solidFill>
                  <a:latin typeface="Calibri" panose="020F0502020204030204" pitchFamily="34" charset="0"/>
                  <a:cs typeface="Calibri" panose="020F0502020204030204" pitchFamily="34" charset="0"/>
                </a:rPr>
                <a:t>Spirochaetaceae_F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Methanobacteriaceae_F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Clostridiaceae_F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Peptostreptococcaceae_F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Mollicutes_C</a:t>
              </a:r>
              <a:endParaRPr lang="en-US" sz="2000" b="1" dirty="0">
                <a:solidFill>
                  <a:schemeClr val="bg1"/>
                </a:solidFill>
                <a:latin typeface="Calibri" panose="020F0502020204030204" pitchFamily="34" charset="0"/>
                <a:cs typeface="Calibri" panose="020F0502020204030204" pitchFamily="34" charset="0"/>
              </a:endParaRPr>
            </a:p>
          </p:txBody>
        </p:sp>
        <p:sp>
          <p:nvSpPr>
            <p:cNvPr id="134" name="TextBox 133"/>
            <p:cNvSpPr txBox="1"/>
            <p:nvPr/>
          </p:nvSpPr>
          <p:spPr>
            <a:xfrm>
              <a:off x="32999612" y="24357518"/>
              <a:ext cx="3219571" cy="1015663"/>
            </a:xfrm>
            <a:prstGeom prst="rect">
              <a:avLst/>
            </a:prstGeom>
            <a:noFill/>
          </p:spPr>
          <p:txBody>
            <a:bodyPr wrap="square" rtlCol="0">
              <a:spAutoFit/>
            </a:bodyPr>
            <a:lstStyle/>
            <a:p>
              <a:r>
                <a:rPr lang="en-US" sz="2000" b="1" dirty="0" err="1">
                  <a:solidFill>
                    <a:schemeClr val="bg1"/>
                  </a:solidFill>
                  <a:latin typeface="Calibri" panose="020F0502020204030204" pitchFamily="34" charset="0"/>
                  <a:cs typeface="Calibri" panose="020F0502020204030204" pitchFamily="34" charset="0"/>
                </a:rPr>
                <a:t>Bifidobacteriaceae_F</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Clostridales_C</a:t>
              </a:r>
              <a:endParaRPr lang="en-US" sz="2000" b="1" dirty="0">
                <a:solidFill>
                  <a:schemeClr val="bg1"/>
                </a:solidFill>
                <a:latin typeface="Calibri" panose="020F0502020204030204" pitchFamily="34" charset="0"/>
                <a:cs typeface="Calibri" panose="020F0502020204030204" pitchFamily="34" charset="0"/>
              </a:endParaRPr>
            </a:p>
            <a:p>
              <a:r>
                <a:rPr lang="en-US" sz="2000" b="1" dirty="0" err="1">
                  <a:solidFill>
                    <a:schemeClr val="bg1"/>
                  </a:solidFill>
                  <a:latin typeface="Calibri" panose="020F0502020204030204" pitchFamily="34" charset="0"/>
                  <a:cs typeface="Calibri" panose="020F0502020204030204" pitchFamily="34" charset="0"/>
                </a:rPr>
                <a:t>Bacteroidales_O</a:t>
              </a:r>
              <a:endParaRPr lang="en-US" sz="2000" b="1" dirty="0">
                <a:solidFill>
                  <a:schemeClr val="bg1"/>
                </a:solidFill>
                <a:latin typeface="Calibri" panose="020F0502020204030204" pitchFamily="34" charset="0"/>
                <a:cs typeface="Calibri" panose="020F0502020204030204" pitchFamily="34" charset="0"/>
              </a:endParaRPr>
            </a:p>
          </p:txBody>
        </p:sp>
      </p:grpSp>
      <p:pic>
        <p:nvPicPr>
          <p:cNvPr id="235" name="Picture 2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05628" y="10698156"/>
            <a:ext cx="15098195" cy="8663996"/>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0" name="TextBox 139"/>
          <p:cNvSpPr txBox="1"/>
          <p:nvPr/>
        </p:nvSpPr>
        <p:spPr>
          <a:xfrm>
            <a:off x="17155966" y="9635455"/>
            <a:ext cx="10875433" cy="626775"/>
          </a:xfrm>
          <a:prstGeom prst="rect">
            <a:avLst/>
          </a:prstGeom>
          <a:noFill/>
        </p:spPr>
        <p:txBody>
          <a:bodyPr wrap="square" rtlCol="0">
            <a:spAutoFit/>
          </a:bodyPr>
          <a:lstStyle/>
          <a:p>
            <a:pPr algn="ctr"/>
            <a:r>
              <a:rPr lang="en-US" sz="3473" b="1" u="sng" dirty="0">
                <a:solidFill>
                  <a:schemeClr val="bg1"/>
                </a:solidFill>
                <a:latin typeface="Calibri" panose="020F0502020204030204" pitchFamily="34" charset="0"/>
              </a:rPr>
              <a:t>Phylum Variation Across Farms</a:t>
            </a:r>
          </a:p>
        </p:txBody>
      </p:sp>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258" y="31798236"/>
            <a:ext cx="10850568" cy="6056696"/>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913330" y="31693331"/>
            <a:ext cx="10686384" cy="6183813"/>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993030" y="23382202"/>
            <a:ext cx="7451249" cy="4781677"/>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925906" y="14996572"/>
            <a:ext cx="11005848" cy="4565162"/>
          </a:xfrm>
          <a:prstGeom prst="rect">
            <a:avLst/>
          </a:prstGeom>
          <a:solidFill>
            <a:srgbClr val="FFFFFF">
              <a:shade val="85000"/>
            </a:srgbClr>
          </a:solidFill>
          <a:ln w="381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0" name="Rectangle 179"/>
          <p:cNvSpPr/>
          <p:nvPr/>
        </p:nvSpPr>
        <p:spPr>
          <a:xfrm>
            <a:off x="42296918" y="15029663"/>
            <a:ext cx="611053" cy="643800"/>
          </a:xfrm>
          <a:prstGeom prst="rect">
            <a:avLst/>
          </a:prstGeom>
          <a:noFill/>
        </p:spPr>
        <p:txBody>
          <a:bodyPr wrap="none" lIns="68580" tIns="34290" rIns="68580" bIns="34290">
            <a:spAutoFit/>
          </a:bodyPr>
          <a:lstStyle/>
          <a:p>
            <a:pPr algn="ctr"/>
            <a:r>
              <a:rPr lang="en-US" sz="4050" dirty="0">
                <a:ln w="0"/>
                <a:solidFill>
                  <a:schemeClr val="bg1"/>
                </a:solidFill>
                <a:effectLst>
                  <a:outerShdw blurRad="38100" dist="19050" dir="2700000" algn="tl" rotWithShape="0">
                    <a:schemeClr val="dk1">
                      <a:alpha val="40000"/>
                    </a:schemeClr>
                  </a:outerShdw>
                </a:effectLst>
              </a:rPr>
              <a:t>B</a:t>
            </a:r>
          </a:p>
        </p:txBody>
      </p:sp>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925906" y="10186873"/>
            <a:ext cx="10955085" cy="4671277"/>
          </a:xfrm>
          <a:prstGeom prst="rect">
            <a:avLst/>
          </a:prstGeom>
          <a:solidFill>
            <a:srgbClr val="FFFFFF">
              <a:shade val="85000"/>
            </a:srgbClr>
          </a:solidFill>
          <a:ln w="381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Rectangle 22"/>
          <p:cNvSpPr/>
          <p:nvPr/>
        </p:nvSpPr>
        <p:spPr>
          <a:xfrm>
            <a:off x="42261935" y="10218592"/>
            <a:ext cx="614935" cy="651475"/>
          </a:xfrm>
          <a:prstGeom prst="rect">
            <a:avLst/>
          </a:prstGeom>
          <a:noFill/>
        </p:spPr>
        <p:txBody>
          <a:bodyPr wrap="none" lIns="68580" tIns="34290" rIns="68580" bIns="34290">
            <a:spAutoFit/>
          </a:bodyPr>
          <a:lstStyle/>
          <a:p>
            <a:pPr algn="ctr"/>
            <a:r>
              <a:rPr lang="en-US" sz="4050" dirty="0">
                <a:ln w="0"/>
                <a:solidFill>
                  <a:schemeClr val="bg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4066149744"/>
      </p:ext>
    </p:extLst>
  </p:cSld>
  <p:clrMapOvr>
    <a:masterClrMapping/>
  </p:clrMapOvr>
</p:sld>
</file>

<file path=ppt/theme/theme1.xml><?xml version="1.0" encoding="utf-8"?>
<a:theme xmlns:a="http://schemas.openxmlformats.org/drawingml/2006/main" name="Tradeshow">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TC101859861[[fn=Tradeshow]]</Template>
  <TotalTime>10304</TotalTime>
  <Words>1113</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Candara</vt:lpstr>
      <vt:lpstr>Wingdings</vt:lpstr>
      <vt:lpstr>Tradeshow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V. Hagey</dc:creator>
  <cp:lastModifiedBy>Jill Hagey</cp:lastModifiedBy>
  <cp:revision>264</cp:revision>
  <cp:lastPrinted>2015-02-25T18:35:48Z</cp:lastPrinted>
  <dcterms:created xsi:type="dcterms:W3CDTF">2014-10-09T17:00:38Z</dcterms:created>
  <dcterms:modified xsi:type="dcterms:W3CDTF">2016-10-13T05:46:16Z</dcterms:modified>
</cp:coreProperties>
</file>