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PT Sans Narrow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regular.fntdata"/><Relationship Id="rId41" Type="http://schemas.openxmlformats.org/officeDocument/2006/relationships/font" Target="fonts/PTSansNarrow-bold.fntdata"/><Relationship Id="rId22" Type="http://schemas.openxmlformats.org/officeDocument/2006/relationships/slide" Target="slides/slide18.xml"/><Relationship Id="rId44" Type="http://schemas.openxmlformats.org/officeDocument/2006/relationships/font" Target="fonts/OpenSans-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bold.fntdata"/><Relationship Id="rId14" Type="http://schemas.openxmlformats.org/officeDocument/2006/relationships/slide" Target="slides/slide10.xml"/><Relationship Id="rId36" Type="http://schemas.openxmlformats.org/officeDocument/2006/relationships/font" Target="fonts/Roboto-regular.fntdata"/><Relationship Id="rId17" Type="http://schemas.openxmlformats.org/officeDocument/2006/relationships/slide" Target="slides/slide13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9803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Predicting Total World Box Office Gross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Web-scraping and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35317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Theaters vs Worldwide Gross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75" y="1607925"/>
            <a:ext cx="3903074" cy="264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673" y="1607925"/>
            <a:ext cx="3969825" cy="264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267350" y="2525025"/>
            <a:ext cx="3803100" cy="65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Low theater counts removed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450" y="1266325"/>
            <a:ext cx="4761851" cy="31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type="title"/>
          </p:nvPr>
        </p:nvSpPr>
        <p:spPr>
          <a:xfrm>
            <a:off x="311700" y="3494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Theaters vs Worldwide Gross (Log)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numerical features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587250" y="2650675"/>
            <a:ext cx="1598700" cy="53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Budget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303" y="1266325"/>
            <a:ext cx="4959892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Year and Runtime vs Worldwide Gross (Log)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00" y="1649026"/>
            <a:ext cx="7641749" cy="25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idx="1" type="body"/>
          </p:nvPr>
        </p:nvSpPr>
        <p:spPr>
          <a:xfrm>
            <a:off x="2029250" y="4181400"/>
            <a:ext cx="1598700" cy="53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Year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5855600" y="4181400"/>
            <a:ext cx="1598700" cy="53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Runtime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Linear Regression Model with Numericals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42350" y="1900075"/>
            <a:ext cx="3940800" cy="52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four variables are significant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4452" l="22021" r="47303" t="18118"/>
          <a:stretch/>
        </p:blipFill>
        <p:spPr>
          <a:xfrm>
            <a:off x="5253725" y="1152425"/>
            <a:ext cx="3324403" cy="378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7329475" y="3058550"/>
            <a:ext cx="248100" cy="909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Linear Regression Model with Numericals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42350" y="1900075"/>
            <a:ext cx="3940800" cy="52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four variables are significant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42350" y="1900075"/>
            <a:ext cx="3940800" cy="52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four variables are significant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42350" y="2583388"/>
            <a:ext cx="4491900" cy="9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Theaters has the largest effect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4452" l="22021" r="47303" t="18118"/>
          <a:stretch/>
        </p:blipFill>
        <p:spPr>
          <a:xfrm>
            <a:off x="5253725" y="1152425"/>
            <a:ext cx="3324403" cy="378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6190575" y="3031000"/>
            <a:ext cx="376500" cy="927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Linear Regression Model with Numericals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42350" y="1900075"/>
            <a:ext cx="3940800" cy="52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four variables are significant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42350" y="1900075"/>
            <a:ext cx="3940800" cy="52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four variables are significant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42350" y="2583388"/>
            <a:ext cx="4491900" cy="9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Theaters has the largest effect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4452" l="22021" r="47303" t="18118"/>
          <a:stretch/>
        </p:blipFill>
        <p:spPr>
          <a:xfrm>
            <a:off x="5253725" y="1152425"/>
            <a:ext cx="3324403" cy="378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idx="1" type="body"/>
          </p:nvPr>
        </p:nvSpPr>
        <p:spPr>
          <a:xfrm>
            <a:off x="642350" y="3340575"/>
            <a:ext cx="4491900" cy="9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we get a better r-squared?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043450" y="3340575"/>
            <a:ext cx="785100" cy="43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0.647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42350" y="4050375"/>
            <a:ext cx="4491900" cy="92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Mean-squared error: </a:t>
            </a:r>
            <a:r>
              <a:rPr b="1" lang="en"/>
              <a:t>0.598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210075" y="1359350"/>
            <a:ext cx="927600" cy="238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Categoricals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266325"/>
            <a:ext cx="42807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Genre|Month|MPAA|</a:t>
            </a:r>
            <a:r>
              <a:rPr lang="en"/>
              <a:t>Country</a:t>
            </a:r>
            <a:br>
              <a:rPr lang="en"/>
            </a:br>
            <a:r>
              <a:rPr lang="en"/>
              <a:t>Director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6141" l="21776" r="47356" t="47788"/>
          <a:stretch/>
        </p:blipFill>
        <p:spPr>
          <a:xfrm>
            <a:off x="4307700" y="966025"/>
            <a:ext cx="4579751" cy="310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Categoricals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266325"/>
            <a:ext cx="42807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Genre|Month|MPAA|</a:t>
            </a:r>
            <a:r>
              <a:rPr lang="en"/>
              <a:t>Country</a:t>
            </a:r>
            <a:br>
              <a:rPr lang="en"/>
            </a:br>
            <a:r>
              <a:rPr lang="en"/>
              <a:t>Director</a:t>
            </a: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6141" l="21776" r="47356" t="47788"/>
          <a:stretch/>
        </p:blipFill>
        <p:spPr>
          <a:xfrm>
            <a:off x="4307700" y="966025"/>
            <a:ext cx="4579751" cy="31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>
            <p:ph idx="1" type="body"/>
          </p:nvPr>
        </p:nvSpPr>
        <p:spPr>
          <a:xfrm>
            <a:off x="4888400" y="4143475"/>
            <a:ext cx="3999000" cy="9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R-squared = 0.713 (</a:t>
            </a:r>
            <a:r>
              <a:rPr b="1" lang="en"/>
              <a:t>0.647)</a:t>
            </a:r>
            <a:br>
              <a:rPr b="1" lang="en"/>
            </a:br>
            <a:r>
              <a:rPr b="1" lang="en"/>
              <a:t>Mean-Square-Error = 0.486 (</a:t>
            </a:r>
            <a:r>
              <a:rPr b="1" lang="en"/>
              <a:t>0.598)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Categoricals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266325"/>
            <a:ext cx="42807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Genre|Month|MPAA|</a:t>
            </a:r>
            <a:r>
              <a:rPr lang="en"/>
              <a:t>Country</a:t>
            </a:r>
            <a:br>
              <a:rPr lang="en"/>
            </a:br>
            <a:r>
              <a:rPr lang="en"/>
              <a:t>Director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Will this lead to overfitting?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6141" l="21776" r="47356" t="47788"/>
          <a:stretch/>
        </p:blipFill>
        <p:spPr>
          <a:xfrm>
            <a:off x="4307700" y="966025"/>
            <a:ext cx="4579751" cy="31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idx="1" type="body"/>
          </p:nvPr>
        </p:nvSpPr>
        <p:spPr>
          <a:xfrm>
            <a:off x="4888400" y="4143475"/>
            <a:ext cx="3999000" cy="91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R-squared = 0.713 (0.647)</a:t>
            </a:r>
            <a:br>
              <a:rPr b="1" lang="en"/>
            </a:br>
            <a:r>
              <a:rPr b="1" lang="en"/>
              <a:t>Mean-Square-Error = 0.486 (0.598)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we predict the World Box Office before release?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for Overfitting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Using Train/Test (0.7/0.3) splits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802400"/>
            <a:ext cx="4541700" cy="153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Average r-squared: 0.643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Average mean-square-error: 0.604</a:t>
            </a:r>
          </a:p>
        </p:txBody>
      </p:sp>
      <p:sp>
        <p:nvSpPr>
          <p:cNvPr id="270" name="Shape 270"/>
          <p:cNvSpPr txBox="1"/>
          <p:nvPr>
            <p:ph idx="2" type="body"/>
          </p:nvPr>
        </p:nvSpPr>
        <p:spPr>
          <a:xfrm>
            <a:off x="4311600" y="1266175"/>
            <a:ext cx="3999900" cy="65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 u="sng"/>
              <a:t>Using KFold Cross-Validation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 u="sng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 u="sng"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311600" y="1802400"/>
            <a:ext cx="4541700" cy="153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Average r</a:t>
            </a:r>
            <a:r>
              <a:rPr lang="en" sz="1800"/>
              <a:t>-squared: 0.503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Average mean-square-error: 0.620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Ridge - scoring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321588"/>
            <a:ext cx="68961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Lasso - scoring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303213"/>
            <a:ext cx="68389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P-Value Selection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Pick features that have a statistically significant correlation with our target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P-Value Selection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266325"/>
            <a:ext cx="8520600" cy="46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Pick features that have a </a:t>
            </a:r>
            <a:r>
              <a:rPr lang="en"/>
              <a:t>statistically</a:t>
            </a:r>
            <a:r>
              <a:rPr lang="en"/>
              <a:t> </a:t>
            </a:r>
            <a:r>
              <a:rPr lang="en"/>
              <a:t>significant</a:t>
            </a:r>
            <a:r>
              <a:rPr lang="en"/>
              <a:t> correlation with our target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2770500" y="1730725"/>
            <a:ext cx="3198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67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→ 42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P-Value Selection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266325"/>
            <a:ext cx="8520600" cy="46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Pick features that have a statistically significant correlation with our target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73350" y="226172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Using Train/Test (0.7/0.3) splits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73350" y="2797950"/>
            <a:ext cx="4541700" cy="153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Av</a:t>
            </a:r>
            <a:r>
              <a:rPr lang="en"/>
              <a:t>g-r</a:t>
            </a:r>
            <a:r>
              <a:rPr lang="en" sz="1800"/>
              <a:t>-squared: </a:t>
            </a:r>
            <a:r>
              <a:rPr b="1" lang="en" sz="1800"/>
              <a:t>0.6</a:t>
            </a:r>
            <a:r>
              <a:rPr b="1" lang="en"/>
              <a:t>60</a:t>
            </a:r>
            <a:r>
              <a:rPr lang="en"/>
              <a:t> (</a:t>
            </a:r>
            <a:r>
              <a:rPr lang="en"/>
              <a:t>0.643)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Av</a:t>
            </a:r>
            <a:r>
              <a:rPr lang="en"/>
              <a:t>g</a:t>
            </a:r>
            <a:r>
              <a:rPr lang="en" sz="1800"/>
              <a:t> mean-sqr-error: </a:t>
            </a:r>
            <a:r>
              <a:rPr b="1" lang="en" sz="1800"/>
              <a:t>0.</a:t>
            </a:r>
            <a:r>
              <a:rPr b="1" lang="en"/>
              <a:t>577</a:t>
            </a:r>
            <a:r>
              <a:rPr lang="en"/>
              <a:t> (</a:t>
            </a:r>
            <a:r>
              <a:rPr lang="en"/>
              <a:t>0.604)</a:t>
            </a:r>
          </a:p>
        </p:txBody>
      </p:sp>
      <p:sp>
        <p:nvSpPr>
          <p:cNvPr id="305" name="Shape 305"/>
          <p:cNvSpPr txBox="1"/>
          <p:nvPr>
            <p:ph idx="4294967295" type="body"/>
          </p:nvPr>
        </p:nvSpPr>
        <p:spPr>
          <a:xfrm>
            <a:off x="4373250" y="2261725"/>
            <a:ext cx="3999900" cy="65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Using KFold Cross-Validation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 u="sng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 u="sng"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373250" y="2797950"/>
            <a:ext cx="4541700" cy="153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Average r-squared: </a:t>
            </a:r>
            <a:r>
              <a:rPr b="1" lang="en" sz="1800"/>
              <a:t>0.5</a:t>
            </a:r>
            <a:r>
              <a:rPr b="1" lang="en"/>
              <a:t>25</a:t>
            </a:r>
            <a:r>
              <a:rPr lang="en"/>
              <a:t> (</a:t>
            </a:r>
            <a:r>
              <a:rPr lang="en"/>
              <a:t>0.503)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Average mean-sqr-error: </a:t>
            </a:r>
            <a:r>
              <a:rPr b="1" lang="en" sz="1800"/>
              <a:t>0.</a:t>
            </a:r>
            <a:r>
              <a:rPr b="1" lang="en"/>
              <a:t>592</a:t>
            </a:r>
            <a:r>
              <a:rPr lang="en"/>
              <a:t> (</a:t>
            </a:r>
            <a:r>
              <a:rPr lang="en"/>
              <a:t>0.620)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770500" y="1730725"/>
            <a:ext cx="3198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67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→ 42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743375" y="380725"/>
            <a:ext cx="7899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Actual Worldwide Gross (log) vs Predicted (log)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75" y="1428175"/>
            <a:ext cx="68199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Residuals of the Model</a:t>
            </a: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384" y="1198348"/>
            <a:ext cx="5414740" cy="37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Difficult to predict a film’s worldwide box office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Best predictor is No. of Theaters showing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More data such as franchise or whether film is based on literature</a:t>
            </a:r>
          </a:p>
        </p:txBody>
      </p:sp>
      <p:cxnSp>
        <p:nvCxnSpPr>
          <p:cNvPr id="326" name="Shape 326"/>
          <p:cNvCxnSpPr/>
          <p:nvPr/>
        </p:nvCxnSpPr>
        <p:spPr>
          <a:xfrm>
            <a:off x="363650" y="2470725"/>
            <a:ext cx="8514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ctrTitle"/>
          </p:nvPr>
        </p:nvSpPr>
        <p:spPr>
          <a:xfrm>
            <a:off x="1003650" y="255901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Shape 77"/>
          <p:cNvGrpSpPr/>
          <p:nvPr/>
        </p:nvGrpSpPr>
        <p:grpSpPr>
          <a:xfrm>
            <a:off x="2663722" y="2986410"/>
            <a:ext cx="594300" cy="594300"/>
            <a:chOff x="2585922" y="2710860"/>
            <a:chExt cx="594300" cy="594300"/>
          </a:xfrm>
        </p:grpSpPr>
        <p:sp>
          <p:nvSpPr>
            <p:cNvPr id="78" name="Shape 78"/>
            <p:cNvSpPr/>
            <p:nvPr/>
          </p:nvSpPr>
          <p:spPr>
            <a:xfrm>
              <a:off x="2585922" y="271086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2645625" y="2774025"/>
              <a:ext cx="4749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World Gross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4358836" y="1356485"/>
            <a:ext cx="718500" cy="594300"/>
            <a:chOff x="4102574" y="570810"/>
            <a:chExt cx="718500" cy="594300"/>
          </a:xfrm>
        </p:grpSpPr>
        <p:sp>
          <p:nvSpPr>
            <p:cNvPr id="81" name="Shape 81"/>
            <p:cNvSpPr/>
            <p:nvPr/>
          </p:nvSpPr>
          <p:spPr>
            <a:xfrm>
              <a:off x="4164402" y="5708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4102574" y="707450"/>
              <a:ext cx="718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Directors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6070865" y="1356485"/>
            <a:ext cx="594321" cy="594300"/>
            <a:chOff x="5701315" y="570810"/>
            <a:chExt cx="594321" cy="594300"/>
          </a:xfrm>
        </p:grpSpPr>
        <p:sp>
          <p:nvSpPr>
            <p:cNvPr id="84" name="Shape 84"/>
            <p:cNvSpPr/>
            <p:nvPr/>
          </p:nvSpPr>
          <p:spPr>
            <a:xfrm>
              <a:off x="5701315" y="5708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5701337" y="707450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Budget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7617456" y="1356485"/>
            <a:ext cx="599667" cy="594300"/>
            <a:chOff x="7357656" y="497435"/>
            <a:chExt cx="599667" cy="594300"/>
          </a:xfrm>
        </p:grpSpPr>
        <p:sp>
          <p:nvSpPr>
            <p:cNvPr id="87" name="Shape 87"/>
            <p:cNvSpPr/>
            <p:nvPr/>
          </p:nvSpPr>
          <p:spPr>
            <a:xfrm>
              <a:off x="7357656" y="497435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 txBox="1"/>
            <p:nvPr/>
          </p:nvSpPr>
          <p:spPr>
            <a:xfrm>
              <a:off x="7363023" y="63407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Theaters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6082143" y="2986410"/>
            <a:ext cx="594309" cy="594300"/>
            <a:chOff x="5924793" y="2710860"/>
            <a:chExt cx="594309" cy="594300"/>
          </a:xfrm>
        </p:grpSpPr>
        <p:sp>
          <p:nvSpPr>
            <p:cNvPr id="90" name="Shape 90"/>
            <p:cNvSpPr/>
            <p:nvPr/>
          </p:nvSpPr>
          <p:spPr>
            <a:xfrm>
              <a:off x="5924793" y="271086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5924803" y="2847500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Opening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2039082" y="1635185"/>
            <a:ext cx="3534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662770" y="1635185"/>
            <a:ext cx="3534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397407" y="1635185"/>
            <a:ext cx="3534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26874" y="1356485"/>
            <a:ext cx="718500" cy="594300"/>
            <a:chOff x="1028749" y="570810"/>
            <a:chExt cx="718500" cy="594300"/>
          </a:xfrm>
        </p:grpSpPr>
        <p:sp>
          <p:nvSpPr>
            <p:cNvPr id="96" name="Shape 96"/>
            <p:cNvSpPr/>
            <p:nvPr/>
          </p:nvSpPr>
          <p:spPr>
            <a:xfrm>
              <a:off x="1090577" y="5708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1028749" y="707450"/>
              <a:ext cx="718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Script</a:t>
              </a: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2601624" y="1356485"/>
            <a:ext cx="718500" cy="594300"/>
            <a:chOff x="2549599" y="570810"/>
            <a:chExt cx="718500" cy="594300"/>
          </a:xfrm>
        </p:grpSpPr>
        <p:sp>
          <p:nvSpPr>
            <p:cNvPr id="99" name="Shape 99"/>
            <p:cNvSpPr/>
            <p:nvPr/>
          </p:nvSpPr>
          <p:spPr>
            <a:xfrm>
              <a:off x="2611427" y="5708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2549599" y="707450"/>
              <a:ext cx="718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Genre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347549" y="2986410"/>
            <a:ext cx="718500" cy="594300"/>
            <a:chOff x="7197836" y="3305160"/>
            <a:chExt cx="718500" cy="594300"/>
          </a:xfrm>
        </p:grpSpPr>
        <p:sp>
          <p:nvSpPr>
            <p:cNvPr id="102" name="Shape 102"/>
            <p:cNvSpPr/>
            <p:nvPr/>
          </p:nvSpPr>
          <p:spPr>
            <a:xfrm>
              <a:off x="7259914" y="330516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7197836" y="3441800"/>
              <a:ext cx="718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Domestic</a:t>
              </a:r>
            </a:p>
          </p:txBody>
        </p:sp>
      </p:grpSp>
      <p:sp>
        <p:nvSpPr>
          <p:cNvPr id="104" name="Shape 104"/>
          <p:cNvSpPr/>
          <p:nvPr/>
        </p:nvSpPr>
        <p:spPr>
          <a:xfrm>
            <a:off x="6964620" y="1635185"/>
            <a:ext cx="3534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662770" y="3265110"/>
            <a:ext cx="353400" cy="369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397395" y="3265110"/>
            <a:ext cx="3534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-3004776">
            <a:off x="6917676" y="2572424"/>
            <a:ext cx="594182" cy="37067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41005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Film Stack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ctrTitle"/>
          </p:nvPr>
        </p:nvSpPr>
        <p:spPr>
          <a:xfrm>
            <a:off x="1003650" y="255901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45420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16500" y="1275350"/>
            <a:ext cx="3999900" cy="352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'runtime 0.01',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'theaters 0.0',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'year -0.01',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'log_budget_adjusted 0.24',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'top_director 0.4',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'm_April -0.05',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'm_August 0.12',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'm_December 0.39',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'm_January 0.18',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'm_July 0.27',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'm_June 0.26',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'm_May 0.2',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'm_November 0.19',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'm_October -0.01',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'm_September -0.07',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'm_G 0.07',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'm_PG 0.01',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'm_PG-13 -0.04',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'm_R -0.04',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343" name="Shape 343"/>
          <p:cNvSpPr txBox="1"/>
          <p:nvPr>
            <p:ph idx="2" type="body"/>
          </p:nvPr>
        </p:nvSpPr>
        <p:spPr>
          <a:xfrm>
            <a:off x="3372700" y="1256900"/>
            <a:ext cx="3999900" cy="356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'g_Action -0.1',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'g_Adventure 0.06',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'g_Animation 0.19',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'g_Biography -0.02',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'g_Crime -0.07',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'g_Drama -0.0',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'g_Family -0.06',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'g_Fantasy -0.01',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'g_Horror 0.12',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'g_Music 0.05',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'g_Musical 0.12',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'g_Romance 0.05',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'g_Sci-Fi -0.05',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'g_Sport -0.43',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'd_Canada -0.4',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'd_China 0.18',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'd_Czech_Republic 0.06',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'd_Denmark -2.01',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344" name="Shape 344"/>
          <p:cNvSpPr txBox="1"/>
          <p:nvPr>
            <p:ph idx="2" type="body"/>
          </p:nvPr>
        </p:nvSpPr>
        <p:spPr>
          <a:xfrm>
            <a:off x="5696450" y="1256900"/>
            <a:ext cx="3999900" cy="356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'd_Germany -0.18',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'd_Kenya -1.39',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'd_Mexico 0.51',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'd_Panama -0.53',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'd_USA -0.22'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2663722" y="2986410"/>
            <a:ext cx="594300" cy="594300"/>
            <a:chOff x="2585922" y="2710860"/>
            <a:chExt cx="594300" cy="594300"/>
          </a:xfrm>
        </p:grpSpPr>
        <p:sp>
          <p:nvSpPr>
            <p:cNvPr id="114" name="Shape 114"/>
            <p:cNvSpPr/>
            <p:nvPr/>
          </p:nvSpPr>
          <p:spPr>
            <a:xfrm>
              <a:off x="2585922" y="271086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2645625" y="2774025"/>
              <a:ext cx="4749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World Gross</a:t>
              </a: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4358836" y="1356485"/>
            <a:ext cx="718500" cy="594300"/>
            <a:chOff x="4102574" y="570810"/>
            <a:chExt cx="718500" cy="594300"/>
          </a:xfrm>
        </p:grpSpPr>
        <p:sp>
          <p:nvSpPr>
            <p:cNvPr id="117" name="Shape 117"/>
            <p:cNvSpPr/>
            <p:nvPr/>
          </p:nvSpPr>
          <p:spPr>
            <a:xfrm>
              <a:off x="4164402" y="5708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4102574" y="707450"/>
              <a:ext cx="718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Directors</a:t>
              </a:r>
            </a:p>
          </p:txBody>
        </p:sp>
      </p:grpSp>
      <p:grpSp>
        <p:nvGrpSpPr>
          <p:cNvPr id="119" name="Shape 119"/>
          <p:cNvGrpSpPr/>
          <p:nvPr/>
        </p:nvGrpSpPr>
        <p:grpSpPr>
          <a:xfrm>
            <a:off x="6070865" y="1356485"/>
            <a:ext cx="594321" cy="594300"/>
            <a:chOff x="5701315" y="570810"/>
            <a:chExt cx="594321" cy="594300"/>
          </a:xfrm>
        </p:grpSpPr>
        <p:sp>
          <p:nvSpPr>
            <p:cNvPr id="120" name="Shape 120"/>
            <p:cNvSpPr/>
            <p:nvPr/>
          </p:nvSpPr>
          <p:spPr>
            <a:xfrm>
              <a:off x="5701315" y="5708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5701337" y="707450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Budget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7617456" y="1356485"/>
            <a:ext cx="599667" cy="594300"/>
            <a:chOff x="7357656" y="497435"/>
            <a:chExt cx="599667" cy="594300"/>
          </a:xfrm>
        </p:grpSpPr>
        <p:sp>
          <p:nvSpPr>
            <p:cNvPr id="123" name="Shape 123"/>
            <p:cNvSpPr/>
            <p:nvPr/>
          </p:nvSpPr>
          <p:spPr>
            <a:xfrm>
              <a:off x="7357656" y="497435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7363023" y="63407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Theaters</a:t>
              </a: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6082143" y="2986410"/>
            <a:ext cx="594309" cy="594300"/>
            <a:chOff x="5924793" y="2710860"/>
            <a:chExt cx="594309" cy="594300"/>
          </a:xfrm>
        </p:grpSpPr>
        <p:sp>
          <p:nvSpPr>
            <p:cNvPr id="126" name="Shape 126"/>
            <p:cNvSpPr/>
            <p:nvPr/>
          </p:nvSpPr>
          <p:spPr>
            <a:xfrm>
              <a:off x="5924793" y="271086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5924803" y="2847500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Opening</a:t>
              </a:r>
            </a:p>
          </p:txBody>
        </p:sp>
      </p:grpSp>
      <p:sp>
        <p:nvSpPr>
          <p:cNvPr id="128" name="Shape 128"/>
          <p:cNvSpPr/>
          <p:nvPr/>
        </p:nvSpPr>
        <p:spPr>
          <a:xfrm>
            <a:off x="2039082" y="1635185"/>
            <a:ext cx="3534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662770" y="1635185"/>
            <a:ext cx="3534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397407" y="1635185"/>
            <a:ext cx="3534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926874" y="1356485"/>
            <a:ext cx="718500" cy="594300"/>
            <a:chOff x="1028749" y="570810"/>
            <a:chExt cx="718500" cy="594300"/>
          </a:xfrm>
        </p:grpSpPr>
        <p:sp>
          <p:nvSpPr>
            <p:cNvPr id="132" name="Shape 132"/>
            <p:cNvSpPr/>
            <p:nvPr/>
          </p:nvSpPr>
          <p:spPr>
            <a:xfrm>
              <a:off x="1090577" y="5708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1028749" y="707450"/>
              <a:ext cx="718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Script</a:t>
              </a:r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2601624" y="1356485"/>
            <a:ext cx="718500" cy="594300"/>
            <a:chOff x="2549599" y="570810"/>
            <a:chExt cx="718500" cy="594300"/>
          </a:xfrm>
        </p:grpSpPr>
        <p:sp>
          <p:nvSpPr>
            <p:cNvPr id="135" name="Shape 135"/>
            <p:cNvSpPr/>
            <p:nvPr/>
          </p:nvSpPr>
          <p:spPr>
            <a:xfrm>
              <a:off x="2611427" y="5708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2549599" y="707450"/>
              <a:ext cx="718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Genre</a:t>
              </a:r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4347549" y="2986410"/>
            <a:ext cx="718500" cy="594300"/>
            <a:chOff x="7197836" y="3305160"/>
            <a:chExt cx="718500" cy="594300"/>
          </a:xfrm>
        </p:grpSpPr>
        <p:sp>
          <p:nvSpPr>
            <p:cNvPr id="138" name="Shape 138"/>
            <p:cNvSpPr/>
            <p:nvPr/>
          </p:nvSpPr>
          <p:spPr>
            <a:xfrm>
              <a:off x="7259914" y="330516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7197836" y="3441800"/>
              <a:ext cx="7185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SzPct val="137500"/>
                <a:buNone/>
              </a:pPr>
              <a:r>
                <a:rPr b="1" lang="en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Domestic</a:t>
              </a:r>
            </a:p>
          </p:txBody>
        </p:sp>
      </p:grpSp>
      <p:sp>
        <p:nvSpPr>
          <p:cNvPr id="140" name="Shape 140"/>
          <p:cNvSpPr/>
          <p:nvPr/>
        </p:nvSpPr>
        <p:spPr>
          <a:xfrm>
            <a:off x="6964620" y="1635185"/>
            <a:ext cx="3534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662770" y="3265110"/>
            <a:ext cx="353400" cy="369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397395" y="3265110"/>
            <a:ext cx="3534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-3004776">
            <a:off x="6917676" y="2572424"/>
            <a:ext cx="594182" cy="37067"/>
          </a:xfrm>
          <a:prstGeom prst="roundRect">
            <a:avLst>
              <a:gd fmla="val 50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311700" y="41005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Film Stack</a:t>
            </a:r>
          </a:p>
        </p:txBody>
      </p:sp>
      <p:sp>
        <p:nvSpPr>
          <p:cNvPr id="145" name="Shape 145"/>
          <p:cNvSpPr/>
          <p:nvPr/>
        </p:nvSpPr>
        <p:spPr>
          <a:xfrm>
            <a:off x="535200" y="1125550"/>
            <a:ext cx="8073600" cy="11058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Collection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323" y="315325"/>
            <a:ext cx="3112927" cy="15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675" y="3331375"/>
            <a:ext cx="3175574" cy="15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0277" y="2048389"/>
            <a:ext cx="2777025" cy="11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Web-scraping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Scraped Features</a:t>
            </a:r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Title</a:t>
            </a:r>
            <a:br>
              <a:rPr lang="en"/>
            </a:br>
            <a:r>
              <a:rPr lang="en"/>
              <a:t>Release Date</a:t>
            </a:r>
            <a:br>
              <a:rPr lang="en"/>
            </a:br>
            <a:r>
              <a:rPr lang="en"/>
              <a:t>Director</a:t>
            </a:r>
            <a:br>
              <a:rPr lang="en"/>
            </a:br>
            <a:r>
              <a:rPr lang="en"/>
              <a:t>Genres</a:t>
            </a:r>
            <a:br>
              <a:rPr lang="en"/>
            </a:br>
            <a:r>
              <a:rPr lang="en"/>
              <a:t>Country</a:t>
            </a:r>
            <a:br>
              <a:rPr lang="en"/>
            </a:br>
            <a:r>
              <a:rPr lang="en"/>
              <a:t>Language</a:t>
            </a:r>
            <a:br>
              <a:rPr lang="en"/>
            </a:br>
            <a:r>
              <a:rPr lang="en"/>
              <a:t>MPAA Rating</a:t>
            </a:r>
            <a:br>
              <a:rPr lang="en"/>
            </a:br>
            <a:r>
              <a:rPr lang="en"/>
              <a:t>IMDB Rating</a:t>
            </a:r>
            <a:br>
              <a:rPr lang="en"/>
            </a:br>
            <a:r>
              <a:rPr lang="en"/>
              <a:t>Runtime</a:t>
            </a:r>
            <a:br>
              <a:rPr lang="en"/>
            </a:br>
            <a:r>
              <a:rPr lang="en"/>
              <a:t>No. of Theaters</a:t>
            </a:r>
            <a:br>
              <a:rPr lang="en"/>
            </a:br>
            <a:r>
              <a:rPr lang="en"/>
              <a:t>Worldwide Box Office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Numerical Data</a:t>
            </a:r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Cleaning and Transforming</a:t>
            </a:r>
          </a:p>
        </p:txBody>
      </p:sp>
      <p:sp>
        <p:nvSpPr>
          <p:cNvPr id="173" name="Shape 173"/>
          <p:cNvSpPr txBox="1"/>
          <p:nvPr>
            <p:ph idx="4294967295" type="body"/>
          </p:nvPr>
        </p:nvSpPr>
        <p:spPr>
          <a:xfrm>
            <a:off x="311700" y="2874850"/>
            <a:ext cx="8520600" cy="178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Adjust for inflation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Log gross values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World Box Office Distribution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125" y="1341550"/>
            <a:ext cx="4503750" cy="3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