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Alfa Slab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D85D9C-8D59-42FD-9A86-1B9FE3462349}">
  <a:tblStyle styleId="{FAD85D9C-8D59-42FD-9A86-1B9FE34623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19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AlfaSlabOn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f7883c53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f7883c53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f7883c53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f7883c53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7883c53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7883c53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7883c53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f7883c53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a65ab5b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9a65ab5b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f7883c53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f7883c53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f85ed51f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f85ed51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9a65ab5b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9a65ab5b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a65ab5b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a65ab5b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9a65ab5b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9a65ab5b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a07292b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a07292b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f7883c53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f7883c53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f7883c53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f7883c53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f7883c53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f7883c53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a17fcc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a17fcc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a17fcc4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a17fcc4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f7883c53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f7883c53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7883c53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7883c53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9a65ab5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9a65ab5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9.png"/><Relationship Id="rId5" Type="http://schemas.openxmlformats.org/officeDocument/2006/relationships/image" Target="../media/image19.png"/><Relationship Id="rId6" Type="http://schemas.openxmlformats.org/officeDocument/2006/relationships/image" Target="../media/image33.png"/><Relationship Id="rId7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7.jpg"/><Relationship Id="rId5" Type="http://schemas.openxmlformats.org/officeDocument/2006/relationships/image" Target="../media/image3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Relationship Id="rId4" Type="http://schemas.openxmlformats.org/officeDocument/2006/relationships/image" Target="../media/image26.jpg"/><Relationship Id="rId5" Type="http://schemas.openxmlformats.org/officeDocument/2006/relationships/image" Target="../media/image3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jpg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514800" y="150440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4A86E8"/>
                </a:solidFill>
              </a:rPr>
              <a:t>Compartilhando Ensino De Uma Forma Diferente</a:t>
            </a:r>
            <a:endParaRPr sz="3600">
              <a:solidFill>
                <a:srgbClr val="4A86E8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175" y="6667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Tecnologia/Diferenciais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Comunidade livre de estudantes e professores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Espaço para inovação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177" y="1386275"/>
            <a:ext cx="2794383" cy="22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6525" y="2925975"/>
            <a:ext cx="1998048" cy="1998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Competidores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Passei Direto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Inovaula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200" y="2571750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125" y="1966900"/>
            <a:ext cx="2737350" cy="27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 to Market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721" y="1859913"/>
            <a:ext cx="2229825" cy="20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075" y="2064912"/>
            <a:ext cx="2174174" cy="15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0237" y="2080752"/>
            <a:ext cx="2303524" cy="15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Validação de Mercado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672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84575"/>
            <a:ext cx="45720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1238" y="939800"/>
            <a:ext cx="45624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800" y="1892300"/>
            <a:ext cx="1773132" cy="309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2332" y="1892300"/>
            <a:ext cx="2187753" cy="30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163" y="1159400"/>
            <a:ext cx="1540800" cy="1540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4">
            <a:alphaModFix/>
          </a:blip>
          <a:srcRect b="50236" l="27443" r="1478" t="22743"/>
          <a:stretch/>
        </p:blipFill>
        <p:spPr>
          <a:xfrm>
            <a:off x="1109388" y="1159400"/>
            <a:ext cx="1540800" cy="1540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 rotWithShape="1">
          <a:blip r:embed="rId5">
            <a:alphaModFix/>
          </a:blip>
          <a:srcRect b="9" l="0" r="0" t="9"/>
          <a:stretch/>
        </p:blipFill>
        <p:spPr>
          <a:xfrm>
            <a:off x="6493813" y="1159400"/>
            <a:ext cx="1540800" cy="1540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572700" y="2911825"/>
            <a:ext cx="26142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Cláudio Henrique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</a:rPr>
              <a:t>Gerente de projetos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3190475" y="2911825"/>
            <a:ext cx="26142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Marcos Vilela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</a:rPr>
              <a:t>Diretor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5957125" y="2911825"/>
            <a:ext cx="26142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Vitória Mendes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</a:rPr>
              <a:t>Gerente de marketing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Time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b="9" l="0" r="0" t="9"/>
          <a:stretch/>
        </p:blipFill>
        <p:spPr>
          <a:xfrm>
            <a:off x="3727163" y="1159400"/>
            <a:ext cx="1540800" cy="1540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 rotWithShape="1">
          <a:blip r:embed="rId4">
            <a:alphaModFix/>
          </a:blip>
          <a:srcRect b="25015" l="-3220" r="3219" t="0"/>
          <a:stretch/>
        </p:blipFill>
        <p:spPr>
          <a:xfrm>
            <a:off x="1109388" y="1159400"/>
            <a:ext cx="1540800" cy="1540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 rotWithShape="1">
          <a:blip r:embed="rId5">
            <a:alphaModFix/>
          </a:blip>
          <a:srcRect b="9" l="0" r="0" t="9"/>
          <a:stretch/>
        </p:blipFill>
        <p:spPr>
          <a:xfrm>
            <a:off x="6493813" y="1159400"/>
            <a:ext cx="1540800" cy="1540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/>
        </p:nvSpPr>
        <p:spPr>
          <a:xfrm>
            <a:off x="572700" y="2911825"/>
            <a:ext cx="26142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Eduardo Vinícius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</a:rPr>
              <a:t>Desenvolvedor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3190475" y="2911825"/>
            <a:ext cx="26142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Vinicius Pinheiro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</a:rPr>
              <a:t>Desenvolvedor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5957125" y="2911825"/>
            <a:ext cx="26142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Fernando Rosendo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</a:rPr>
              <a:t>CEO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Mentores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238" l="0" r="0" t="248"/>
          <a:stretch/>
        </p:blipFill>
        <p:spPr>
          <a:xfrm>
            <a:off x="5266988" y="1128825"/>
            <a:ext cx="1540800" cy="1540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4">
            <a:alphaModFix/>
          </a:blip>
          <a:srcRect b="0" l="0" r="0" t="20178"/>
          <a:stretch/>
        </p:blipFill>
        <p:spPr>
          <a:xfrm>
            <a:off x="1959563" y="1128850"/>
            <a:ext cx="1540800" cy="1540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1422875" y="2881275"/>
            <a:ext cx="26142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Adriana Araújo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</a:rPr>
              <a:t>Professora de Ensino Médio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4730300" y="2881250"/>
            <a:ext cx="26142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Lucicleide</a:t>
            </a:r>
            <a:r>
              <a:rPr lang="pt-BR">
                <a:solidFill>
                  <a:srgbClr val="434343"/>
                </a:solidFill>
              </a:rPr>
              <a:t> Pena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</a:rPr>
              <a:t>Professora de Ensino Médio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Financeiro</a:t>
            </a:r>
            <a:endParaRPr/>
          </a:p>
        </p:txBody>
      </p:sp>
      <p:graphicFrame>
        <p:nvGraphicFramePr>
          <p:cNvPr id="184" name="Google Shape;184;p29"/>
          <p:cNvGraphicFramePr/>
          <p:nvPr/>
        </p:nvGraphicFramePr>
        <p:xfrm>
          <a:off x="952500" y="158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{FAD85D9C-8D59-42FD-9A86-1B9FE3462349}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30/02/19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30/05/19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30/08/19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30/11/19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Receita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38761D"/>
                          </a:solidFill>
                        </a:rPr>
                        <a:t>R$ 20.000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38761D"/>
                          </a:solidFill>
                        </a:rPr>
                        <a:t>R$ 25.000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38761D"/>
                          </a:solidFill>
                        </a:rPr>
                        <a:t>R$ 35.000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38761D"/>
                          </a:solidFill>
                        </a:rPr>
                        <a:t>R$ 50.000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Despesa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C0000"/>
                          </a:solidFill>
                        </a:rPr>
                        <a:t>R$ 12.000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C0000"/>
                          </a:solidFill>
                        </a:rPr>
                        <a:t>R$ 15.000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C0000"/>
                          </a:solidFill>
                        </a:rPr>
                        <a:t>R$ 20.000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C0000"/>
                          </a:solidFill>
                        </a:rPr>
                        <a:t>R$ 30.000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Equipe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C0000"/>
                          </a:solidFill>
                        </a:rPr>
                        <a:t>R$ 3.000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C0000"/>
                          </a:solidFill>
                        </a:rPr>
                        <a:t>R$ 5.000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C0000"/>
                          </a:solidFill>
                        </a:rPr>
                        <a:t>R$ 5.000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C0000"/>
                          </a:solidFill>
                        </a:rPr>
                        <a:t>R$ 7.000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Lucro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38761D"/>
                          </a:solidFill>
                        </a:rPr>
                        <a:t>R$ 5.000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38761D"/>
                          </a:solidFill>
                        </a:rPr>
                        <a:t>R$ 5.000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38761D"/>
                          </a:solidFill>
                        </a:rPr>
                        <a:t>R$ 10.000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38761D"/>
                          </a:solidFill>
                        </a:rPr>
                        <a:t>R$ 13.000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Raising</a:t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538050" y="1421300"/>
            <a:ext cx="8067900" cy="3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Investimento inicial da Equipe: </a:t>
            </a:r>
            <a:r>
              <a:rPr b="1" lang="pt-BR" sz="1800">
                <a:latin typeface="Proxima Nova"/>
                <a:ea typeface="Proxima Nova"/>
                <a:cs typeface="Proxima Nova"/>
                <a:sym typeface="Proxima Nova"/>
              </a:rPr>
              <a:t>R$9.000,00</a:t>
            </a: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; Planejados da seguinte forma: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50% investido no desenvolvimento do produto;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25% investido em vendas e marketing;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10% investido no salário dos colaboradores;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15% investido na contratação de novos colaboradores.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Buscamos novos investidores para alavancarmos ainda mais nossas ideias!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199075" y="164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/>
              <a:t>Obrigado!</a:t>
            </a:r>
            <a:endParaRPr b="1"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Há muito </a:t>
            </a:r>
            <a:r>
              <a:rPr b="1" lang="pt-BR"/>
              <a:t>desinteresse </a:t>
            </a:r>
            <a:r>
              <a:rPr lang="pt-BR"/>
              <a:t> e </a:t>
            </a:r>
            <a:r>
              <a:rPr b="1" lang="pt-BR"/>
              <a:t>desmotivação</a:t>
            </a:r>
            <a:r>
              <a:rPr lang="pt-BR"/>
              <a:t> em grande parte das salas de aula atualmente.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modelo de ensino atual é </a:t>
            </a:r>
            <a:r>
              <a:rPr b="1" lang="pt-BR"/>
              <a:t>ultrapassado</a:t>
            </a:r>
            <a:r>
              <a:rPr lang="pt-BR"/>
              <a:t> e </a:t>
            </a:r>
            <a:r>
              <a:rPr b="1" lang="pt-BR"/>
              <a:t>não atende</a:t>
            </a:r>
            <a:r>
              <a:rPr lang="pt-BR"/>
              <a:t> à maioria dos alunos.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Muitos professores possuem </a:t>
            </a:r>
            <a:r>
              <a:rPr b="1" lang="pt-BR"/>
              <a:t>dificuldade de inovar</a:t>
            </a:r>
            <a:r>
              <a:rPr lang="pt-BR"/>
              <a:t>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4825" y="2305050"/>
            <a:ext cx="2000250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7103" y="2840575"/>
            <a:ext cx="3221275" cy="230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professores e alunos mais conectados, com maior aprendizado e ensino mais humanizado.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Gamificação do Aprendizado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Praticidade / Viabilidade / Usabilidade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Plataforma de Discussão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Acesso a Consultores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950" y="2082050"/>
            <a:ext cx="2722900" cy="18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Produto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professores podem compartilhar métodos de ensino próprios.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alunos podem compartilhar metodologias de estudo próprias.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Criação de uma comunidade educacional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Alunos podem entrar em contato com membros para possíveis consultorias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222" y="2469100"/>
            <a:ext cx="2967049" cy="26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6472" y="2451387"/>
            <a:ext cx="3006888" cy="267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863" y="152400"/>
            <a:ext cx="544026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863" y="152400"/>
            <a:ext cx="544026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Mercado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O nosso mercado estaria focado nas escolas de ensino superior, abaixo podemos ver um </a:t>
            </a:r>
            <a:r>
              <a:rPr lang="pt-BR"/>
              <a:t>gráfico</a:t>
            </a:r>
            <a:r>
              <a:rPr lang="pt-BR"/>
              <a:t> que mostra o </a:t>
            </a:r>
            <a:r>
              <a:rPr lang="pt-BR"/>
              <a:t>número</a:t>
            </a:r>
            <a:r>
              <a:rPr lang="pt-BR"/>
              <a:t> de </a:t>
            </a:r>
            <a:r>
              <a:rPr lang="pt-BR"/>
              <a:t>possíveis</a:t>
            </a:r>
            <a:r>
              <a:rPr lang="pt-BR"/>
              <a:t> clientes da nossa empresa, apenas em Pernambuco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Fed: 17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Est/Mun: 34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Privadas: 74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550" y="2054425"/>
            <a:ext cx="4893300" cy="2904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Negócio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P</a:t>
            </a:r>
            <a:r>
              <a:rPr b="1" lang="pt-BR"/>
              <a:t>ropagandas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D</a:t>
            </a:r>
            <a:r>
              <a:rPr b="1" lang="pt-BR"/>
              <a:t>oações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Semi-Freemium: Algumas funcionalidades, como a Consultoria, serão pagas</a:t>
            </a:r>
            <a:endParaRPr b="1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50" y="2633877"/>
            <a:ext cx="3484649" cy="17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750" y="2723988"/>
            <a:ext cx="15621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Tração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Palestras pelo Brasil (ACME, GFAL, GFAT)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5 mil testers</a:t>
            </a:r>
            <a:endParaRPr sz="24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475" y="794000"/>
            <a:ext cx="2457125" cy="24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4325" y="2704488"/>
            <a:ext cx="2857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