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4" d="100"/>
          <a:sy n="94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26F423-3AFB-4A1C-B344-B2E79DC50E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C6357D-9BC5-4679-A37F-B612DF52206F}" type="datetimeFigureOut">
              <a:rPr lang="es-PE" smtClean="0"/>
              <a:pPr/>
              <a:t>16/02/2013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2280"/>
            <a:ext cx="4572000" cy="1046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2483768" y="198999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b="1" dirty="0" smtClean="0"/>
              <a:t>Entrega Parcial</a:t>
            </a:r>
          </a:p>
          <a:p>
            <a:pPr algn="ctr"/>
            <a:r>
              <a:rPr lang="es-PE" b="1" dirty="0" smtClean="0"/>
              <a:t>Operador de Servicios Turísticos</a:t>
            </a:r>
            <a:endParaRPr lang="es-PE" dirty="0"/>
          </a:p>
          <a:p>
            <a:r>
              <a:rPr lang="es-PE" b="1" dirty="0"/>
              <a:t> </a:t>
            </a:r>
            <a:endParaRPr lang="es-PE" dirty="0"/>
          </a:p>
          <a:p>
            <a:r>
              <a:rPr lang="es-PE" b="1" dirty="0"/>
              <a:t> </a:t>
            </a:r>
            <a:endParaRPr lang="es-PE" dirty="0"/>
          </a:p>
          <a:p>
            <a:r>
              <a:rPr lang="es-PE" b="1" dirty="0"/>
              <a:t> </a:t>
            </a:r>
            <a:endParaRPr lang="es-PE" dirty="0"/>
          </a:p>
          <a:p>
            <a:r>
              <a:rPr lang="es-PE" b="1" dirty="0"/>
              <a:t> </a:t>
            </a:r>
            <a:endParaRPr lang="es-PE" dirty="0"/>
          </a:p>
          <a:p>
            <a:pPr algn="ctr"/>
            <a:r>
              <a:rPr lang="es-PE" b="1" dirty="0"/>
              <a:t>Grupo Integrado por:</a:t>
            </a:r>
            <a:endParaRPr lang="es-PE" dirty="0"/>
          </a:p>
          <a:p>
            <a:r>
              <a:rPr lang="es-PE" dirty="0" smtClean="0"/>
              <a:t>	Héctor </a:t>
            </a:r>
            <a:r>
              <a:rPr lang="es-PE" dirty="0" err="1"/>
              <a:t>Lindley</a:t>
            </a:r>
            <a:r>
              <a:rPr lang="es-PE" dirty="0"/>
              <a:t> Farfán</a:t>
            </a:r>
          </a:p>
          <a:p>
            <a:r>
              <a:rPr lang="es-PE" dirty="0" smtClean="0"/>
              <a:t>	Edgar </a:t>
            </a:r>
            <a:r>
              <a:rPr lang="es-PE" dirty="0"/>
              <a:t>Melgarejo </a:t>
            </a:r>
            <a:r>
              <a:rPr lang="es-PE" dirty="0" err="1"/>
              <a:t>Puelles</a:t>
            </a:r>
            <a:endParaRPr lang="es-PE" dirty="0"/>
          </a:p>
          <a:p>
            <a:r>
              <a:rPr lang="es-PE" dirty="0" smtClean="0"/>
              <a:t>	José Ramirez </a:t>
            </a:r>
            <a:r>
              <a:rPr lang="es-PE" dirty="0"/>
              <a:t>Rivera</a:t>
            </a:r>
          </a:p>
          <a:p>
            <a:r>
              <a:rPr lang="es-PE" dirty="0" smtClean="0"/>
              <a:t>	Juan </a:t>
            </a:r>
            <a:r>
              <a:rPr lang="es-PE" dirty="0"/>
              <a:t>Valdez Silva</a:t>
            </a:r>
          </a:p>
          <a:p>
            <a:r>
              <a:rPr lang="es-PE" dirty="0" smtClean="0"/>
              <a:t>	Jonathan </a:t>
            </a:r>
            <a:r>
              <a:rPr lang="es-PE" dirty="0"/>
              <a:t>Vidal Oré</a:t>
            </a:r>
          </a:p>
          <a:p>
            <a:r>
              <a:rPr lang="es-PE" dirty="0" smtClean="0"/>
              <a:t>	Javier </a:t>
            </a:r>
            <a:r>
              <a:rPr lang="es-PE" dirty="0"/>
              <a:t>Solano Baldovino</a:t>
            </a:r>
          </a:p>
          <a:p>
            <a:r>
              <a:rPr lang="es-PE" dirty="0"/>
              <a:t> </a:t>
            </a:r>
          </a:p>
          <a:p>
            <a:pPr algn="ctr"/>
            <a:r>
              <a:rPr lang="es-PE" b="1" dirty="0"/>
              <a:t>UPC – EPE</a:t>
            </a:r>
            <a:endParaRPr lang="es-PE" dirty="0"/>
          </a:p>
          <a:p>
            <a:pPr algn="ctr"/>
            <a:r>
              <a:rPr lang="es-PE" b="1" dirty="0"/>
              <a:t>2013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326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879475"/>
            <a:ext cx="5756275" cy="5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7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728788"/>
            <a:ext cx="5756275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8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60646"/>
            <a:ext cx="386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Arquitectura de la Aplicación</a:t>
            </a:r>
            <a:endParaRPr lang="es-PE" sz="2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2" r="12747"/>
          <a:stretch/>
        </p:blipFill>
        <p:spPr bwMode="auto">
          <a:xfrm>
            <a:off x="1259632" y="836712"/>
            <a:ext cx="7274561" cy="550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832638"/>
            <a:ext cx="374441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b="1" u="sng" dirty="0" err="1"/>
              <a:t>Client</a:t>
            </a:r>
            <a:endParaRPr lang="es-PE" sz="1400" u="sng" dirty="0"/>
          </a:p>
          <a:p>
            <a:r>
              <a:rPr lang="es-PE" sz="1400" dirty="0"/>
              <a:t>Es el usuario final que va a interactuar con la </a:t>
            </a:r>
            <a:r>
              <a:rPr lang="es-PE" sz="1400" dirty="0" smtClean="0"/>
              <a:t>aplicación </a:t>
            </a:r>
            <a:r>
              <a:rPr lang="es-PE" sz="1400" dirty="0"/>
              <a:t>teniendo la posibilidad de consultar y registrar paquetes de acuerdo a preferencia.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Internet browser compatible (IE, Firefox, Chrome, etc.)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n-US" sz="1400" b="1" u="sng" dirty="0"/>
              <a:t>App Server A</a:t>
            </a:r>
            <a:endParaRPr lang="es-PE" sz="1400" u="sng" dirty="0"/>
          </a:p>
          <a:p>
            <a:r>
              <a:rPr lang="es-PE" sz="1400" dirty="0"/>
              <a:t>El servidor de aplicaciones que será el Front </a:t>
            </a:r>
            <a:r>
              <a:rPr lang="es-PE" sz="1400" dirty="0" err="1"/>
              <a:t>End</a:t>
            </a:r>
            <a:r>
              <a:rPr lang="es-PE" sz="1400" dirty="0"/>
              <a:t> para el usuario, el cual se encargara de consumir los servicios de los servidores disponibles (hoteles, vuelos, transporte)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Windows Standard 2008 R2</a:t>
            </a:r>
            <a:endParaRPr lang="es-PE" sz="1400" dirty="0"/>
          </a:p>
          <a:p>
            <a:pPr lvl="0"/>
            <a:r>
              <a:rPr lang="en-US" sz="1400" dirty="0"/>
              <a:t>IIS 7</a:t>
            </a:r>
            <a:endParaRPr lang="es-PE" sz="1400" dirty="0"/>
          </a:p>
          <a:p>
            <a:pPr lvl="0"/>
            <a:r>
              <a:rPr lang="en-US" sz="1400" dirty="0"/>
              <a:t>NET Framework 4</a:t>
            </a:r>
            <a:endParaRPr lang="es-PE" sz="1400" dirty="0"/>
          </a:p>
          <a:p>
            <a:r>
              <a:rPr lang="en-US" sz="1400" b="1" dirty="0" err="1" smtClean="0"/>
              <a:t>Tecnologías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utilizadas</a:t>
            </a:r>
            <a:r>
              <a:rPr lang="en-US" sz="1400" b="1" dirty="0" smtClean="0"/>
              <a:t>:</a:t>
            </a:r>
            <a:endParaRPr lang="es-PE" sz="1400" dirty="0"/>
          </a:p>
          <a:p>
            <a:pPr lvl="0"/>
            <a:r>
              <a:rPr lang="en-US" sz="1400" dirty="0"/>
              <a:t>MVC 3 code first</a:t>
            </a:r>
            <a:endParaRPr lang="es-PE" sz="1400" dirty="0"/>
          </a:p>
          <a:p>
            <a:pPr lvl="0"/>
            <a:r>
              <a:rPr lang="en-US" sz="1400" dirty="0"/>
              <a:t>Entity Framework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n-US" sz="1400" b="1" u="sng" dirty="0"/>
              <a:t>DB Server</a:t>
            </a:r>
            <a:endParaRPr lang="es-PE" sz="1400" u="sng" dirty="0"/>
          </a:p>
          <a:p>
            <a:r>
              <a:rPr lang="es-PE" sz="1400" dirty="0"/>
              <a:t>Sera el repositorio de todas las transacciones generadas en la aplicación.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Windows 2008 R2 Standard</a:t>
            </a:r>
            <a:endParaRPr lang="es-PE" sz="1400" dirty="0"/>
          </a:p>
          <a:p>
            <a:pPr lvl="0"/>
            <a:r>
              <a:rPr lang="en-US" sz="1400" dirty="0"/>
              <a:t>SQL Server 2008 R2 Express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</p:txBody>
      </p:sp>
      <p:sp>
        <p:nvSpPr>
          <p:cNvPr id="5" name="4 Rectángulo"/>
          <p:cNvSpPr/>
          <p:nvPr/>
        </p:nvSpPr>
        <p:spPr>
          <a:xfrm>
            <a:off x="4572000" y="832638"/>
            <a:ext cx="374441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b="1" u="sng" dirty="0"/>
              <a:t>App Server B</a:t>
            </a:r>
            <a:endParaRPr lang="es-PE" sz="1400" u="sng" dirty="0"/>
          </a:p>
          <a:p>
            <a:r>
              <a:rPr lang="es-PE" sz="1400" dirty="0"/>
              <a:t>El servicio publicado se encargara de proveer información de los vuelos disponibles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Windows Server 2008 R2</a:t>
            </a:r>
            <a:endParaRPr lang="es-PE" sz="1400" dirty="0"/>
          </a:p>
          <a:p>
            <a:pPr lvl="0"/>
            <a:r>
              <a:rPr lang="en-US" sz="1400" dirty="0"/>
              <a:t>Internet Information Server 7.0</a:t>
            </a:r>
            <a:endParaRPr lang="es-PE" sz="1400" dirty="0"/>
          </a:p>
          <a:p>
            <a:r>
              <a:rPr lang="en-US" sz="1400" b="1" dirty="0" err="1" smtClean="0"/>
              <a:t>Tecnologías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utilizadas</a:t>
            </a:r>
            <a:r>
              <a:rPr lang="en-US" sz="1400" b="1" dirty="0" smtClean="0"/>
              <a:t>:</a:t>
            </a:r>
            <a:endParaRPr lang="es-PE" sz="1400" dirty="0"/>
          </a:p>
          <a:p>
            <a:pPr lvl="0"/>
            <a:r>
              <a:rPr lang="en-US" sz="1400" dirty="0"/>
              <a:t>Web Services REST </a:t>
            </a:r>
            <a:endParaRPr lang="es-PE" sz="1400" dirty="0"/>
          </a:p>
          <a:p>
            <a:pPr lvl="0"/>
            <a:r>
              <a:rPr lang="en-US" sz="1400" dirty="0"/>
              <a:t>MVC 4 – Web API</a:t>
            </a:r>
            <a:endParaRPr lang="es-PE" sz="1400" dirty="0"/>
          </a:p>
          <a:p>
            <a:pPr lvl="0"/>
            <a:r>
              <a:rPr lang="en-US" sz="1400" dirty="0" err="1"/>
              <a:t>NUnit</a:t>
            </a:r>
            <a:endParaRPr lang="es-PE" sz="1400" dirty="0"/>
          </a:p>
          <a:p>
            <a:pPr lvl="0"/>
            <a:r>
              <a:rPr lang="en-US" sz="1400" dirty="0"/>
              <a:t>IDE: Visual Studio 2010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  <a:p>
            <a:r>
              <a:rPr lang="es-PE" sz="1400" b="1" u="sng" dirty="0"/>
              <a:t>App Server C</a:t>
            </a:r>
            <a:endParaRPr lang="es-PE" sz="1400" u="sng" dirty="0"/>
          </a:p>
          <a:p>
            <a:r>
              <a:rPr lang="es-PE" sz="1400" dirty="0"/>
              <a:t>El servicio publicado se encargara de proveer información de los distintos hoteles de acuerdo a los destinos elegidos.</a:t>
            </a:r>
          </a:p>
          <a:p>
            <a:r>
              <a:rPr lang="es-PE" sz="1400" b="1" dirty="0"/>
              <a:t>Software requerido:</a:t>
            </a:r>
            <a:endParaRPr lang="es-PE" sz="1400" dirty="0"/>
          </a:p>
          <a:p>
            <a:pPr lvl="0"/>
            <a:r>
              <a:rPr lang="en-US" sz="1400" dirty="0"/>
              <a:t>Linux </a:t>
            </a:r>
            <a:r>
              <a:rPr lang="en-US" sz="1400" dirty="0" err="1"/>
              <a:t>Redhat</a:t>
            </a:r>
            <a:endParaRPr lang="es-PE" sz="1400" dirty="0"/>
          </a:p>
          <a:p>
            <a:pPr lvl="0"/>
            <a:r>
              <a:rPr lang="en-US" sz="1400" dirty="0"/>
              <a:t>Apache Tomcat 7</a:t>
            </a:r>
            <a:endParaRPr lang="es-PE" sz="1400" dirty="0"/>
          </a:p>
          <a:p>
            <a:r>
              <a:rPr lang="en-US" sz="1400" b="1" dirty="0" err="1" smtClean="0"/>
              <a:t>Tecnologias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utilizadas</a:t>
            </a:r>
            <a:r>
              <a:rPr lang="en-US" sz="1400" b="1" dirty="0" smtClean="0"/>
              <a:t>:</a:t>
            </a:r>
            <a:endParaRPr lang="es-PE" sz="1400" dirty="0"/>
          </a:p>
          <a:p>
            <a:pPr lvl="0"/>
            <a:r>
              <a:rPr lang="en-US" sz="1400" dirty="0"/>
              <a:t>Web Services </a:t>
            </a:r>
            <a:r>
              <a:rPr lang="es-PE" sz="1400" dirty="0" smtClean="0"/>
              <a:t>SOAP</a:t>
            </a:r>
            <a:endParaRPr lang="es-PE" sz="1400" dirty="0"/>
          </a:p>
          <a:p>
            <a:pPr lvl="0"/>
            <a:r>
              <a:rPr lang="en-US" sz="1400" dirty="0"/>
              <a:t>MAVEN</a:t>
            </a:r>
            <a:endParaRPr lang="es-PE" sz="1400" dirty="0"/>
          </a:p>
          <a:p>
            <a:pPr lvl="0"/>
            <a:r>
              <a:rPr lang="en-US" sz="1400" dirty="0" err="1"/>
              <a:t>JUnit</a:t>
            </a:r>
            <a:endParaRPr lang="es-PE" sz="1400" dirty="0"/>
          </a:p>
          <a:p>
            <a:pPr lvl="0"/>
            <a:r>
              <a:rPr lang="en-US" sz="1400" dirty="0"/>
              <a:t>IDE: Spring Tool Suite 9</a:t>
            </a:r>
            <a:endParaRPr lang="es-PE" sz="1400" dirty="0"/>
          </a:p>
          <a:p>
            <a:r>
              <a:rPr lang="en-US" sz="1400" dirty="0"/>
              <a:t> </a:t>
            </a:r>
            <a:endParaRPr lang="es-PE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699792" y="260646"/>
            <a:ext cx="386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Arquitectura de la Aplicación</a:t>
            </a:r>
            <a:endParaRPr lang="es-PE" sz="2400" b="1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4427984" y="832638"/>
            <a:ext cx="72008" cy="583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980728"/>
            <a:ext cx="7467600" cy="5112568"/>
          </a:xfrm>
        </p:spPr>
        <p:txBody>
          <a:bodyPr>
            <a:noAutofit/>
          </a:bodyPr>
          <a:lstStyle/>
          <a:p>
            <a:pPr lvl="0" algn="just"/>
            <a:r>
              <a:rPr lang="es-PE" sz="1400" dirty="0"/>
              <a:t>Con este proyecto ha logrado integrar de manera efectiva a los proveedores con los procesos estratégicos de la empresa, los cuales pasan a ser parte de la empresa</a:t>
            </a:r>
            <a:r>
              <a:rPr lang="es-PE" sz="1400"/>
              <a:t>, </a:t>
            </a:r>
            <a:r>
              <a:rPr lang="es-PE" sz="1400" smtClean="0"/>
              <a:t>casi </a:t>
            </a:r>
            <a:r>
              <a:rPr lang="es-PE" sz="1400" dirty="0"/>
              <a:t>un área dentro de la misma.</a:t>
            </a:r>
          </a:p>
          <a:p>
            <a:pPr marL="0" indent="0" algn="just">
              <a:buNone/>
            </a:pPr>
            <a:r>
              <a:rPr lang="es-PE" sz="1400" b="1" dirty="0"/>
              <a:t> </a:t>
            </a:r>
            <a:endParaRPr lang="es-PE" sz="1400" dirty="0"/>
          </a:p>
          <a:p>
            <a:pPr lvl="0" algn="just"/>
            <a:r>
              <a:rPr lang="es-PE" sz="1400" dirty="0"/>
              <a:t>Se ha logrado tener una comunicación en tiempo real entre las solicitudes de nuestros clientes y la disponibilidad de nuestros proveedores, reduciendo los tiempos de respuesta en el proceso central de negocio.</a:t>
            </a:r>
          </a:p>
          <a:p>
            <a:pPr marL="0" indent="0" algn="just">
              <a:buNone/>
            </a:pPr>
            <a:r>
              <a:rPr lang="es-PE" sz="1400" dirty="0"/>
              <a:t> </a:t>
            </a:r>
          </a:p>
          <a:p>
            <a:pPr lvl="0" algn="just"/>
            <a:r>
              <a:rPr lang="es-PE" sz="1400" dirty="0"/>
              <a:t>La tecnología utilizada se encuentra disponible para todos y no significa un alto costo de licencias y software para el cliente, lejos de tener una plataforma cara, es una efectiva y nueva manera de hacer negocios que le permite a la empresa estar un paso delante de sus competidores.</a:t>
            </a:r>
          </a:p>
          <a:p>
            <a:pPr marL="0" indent="0" algn="just">
              <a:buNone/>
            </a:pPr>
            <a:r>
              <a:rPr lang="es-PE" sz="1400" dirty="0"/>
              <a:t> </a:t>
            </a:r>
          </a:p>
          <a:p>
            <a:pPr lvl="0" algn="just"/>
            <a:r>
              <a:rPr lang="es-PE" sz="1400" dirty="0"/>
              <a:t>La plataforma utilizada es en su mayoría Open </a:t>
            </a:r>
            <a:r>
              <a:rPr lang="es-PE" sz="1400" dirty="0" err="1"/>
              <a:t>Source</a:t>
            </a:r>
            <a:r>
              <a:rPr lang="es-PE" sz="1400" dirty="0"/>
              <a:t>, lo cual permite desarrollar una herramienta 100% escalable y con amplio soporte en el mercado, lo cual no sólo logra la independencia del usuario, sino también permite que en el corto plazo la herramienta misma pueda migrar a mejores versiones.</a:t>
            </a:r>
          </a:p>
          <a:p>
            <a:pPr marL="0" indent="0" algn="just">
              <a:buNone/>
            </a:pPr>
            <a:r>
              <a:rPr lang="es-PE" sz="1400" dirty="0"/>
              <a:t> </a:t>
            </a:r>
          </a:p>
          <a:p>
            <a:pPr lvl="0" algn="just"/>
            <a:r>
              <a:rPr lang="es-PE" sz="1400" dirty="0"/>
              <a:t>La interacción directa del usuario con la empresa mediante la aplicación de   consultas, reservas y adquisición de experiencias turísticas, deja de lado el proceso tradicional de la relación comercial con el cliente, implantando un self-service mediante el uso de tecnologías web.</a:t>
            </a:r>
          </a:p>
          <a:p>
            <a:endParaRPr lang="es-PE" sz="1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008339" y="188640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Conclusiones</a:t>
            </a:r>
            <a:endParaRPr lang="es-PE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26681"/>
            <a:ext cx="6366510" cy="46666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3763126" y="260646"/>
            <a:ext cx="251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Mapa de Procesos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41831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1947" y="260646"/>
            <a:ext cx="388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Diagrama Actual de Procesos</a:t>
            </a:r>
            <a:endParaRPr lang="es-PE" sz="2400" b="1" dirty="0"/>
          </a:p>
        </p:txBody>
      </p:sp>
      <p:pic>
        <p:nvPicPr>
          <p:cNvPr id="4" name="0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0"/>
          <a:stretch/>
        </p:blipFill>
        <p:spPr bwMode="auto">
          <a:xfrm>
            <a:off x="1631573" y="1432242"/>
            <a:ext cx="6468819" cy="48770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594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60646"/>
            <a:ext cx="437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Diagrama Propuesto de Procesos</a:t>
            </a:r>
            <a:endParaRPr lang="es-PE" sz="2400" b="1" dirty="0"/>
          </a:p>
        </p:txBody>
      </p:sp>
      <p:pic>
        <p:nvPicPr>
          <p:cNvPr id="5" name="4 Imagen" descr="Punto_8_-_Bizagi_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4"/>
          <a:stretch/>
        </p:blipFill>
        <p:spPr bwMode="auto">
          <a:xfrm>
            <a:off x="1043608" y="1484784"/>
            <a:ext cx="7848872" cy="4608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27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260646"/>
            <a:ext cx="34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Diagrama de la Aplicación</a:t>
            </a:r>
            <a:endParaRPr lang="es-PE" sz="2400" b="1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3"/>
            <a:ext cx="7560839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877169"/>
            <a:ext cx="57562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085850"/>
            <a:ext cx="57562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2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136650"/>
            <a:ext cx="5756275" cy="458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7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8339" y="18864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Casos de Uso</a:t>
            </a:r>
            <a:endParaRPr lang="es-PE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290638"/>
            <a:ext cx="5756275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0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169</Words>
  <Application>Microsoft Office PowerPoint</Application>
  <PresentationFormat>Presentación en pantalla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termal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EVOL.Solano, Javier</dc:creator>
  <cp:lastModifiedBy>EVOL.Solano, Javier</cp:lastModifiedBy>
  <cp:revision>8</cp:revision>
  <dcterms:created xsi:type="dcterms:W3CDTF">2013-01-25T23:06:44Z</dcterms:created>
  <dcterms:modified xsi:type="dcterms:W3CDTF">2013-02-16T05:30:00Z</dcterms:modified>
</cp:coreProperties>
</file>