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1309" r:id="rId7"/>
    <p:sldId id="1300" r:id="rId8"/>
    <p:sldId id="1310"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8"/>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164"/>
    <a:srgbClr val="213264"/>
    <a:srgbClr val="841910"/>
    <a:srgbClr val="DFDDFB"/>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8" d="100"/>
          <a:sy n="108" d="100"/>
        </p:scale>
        <p:origin x="738"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10.jpeg"/><Relationship Id="rId5" Type="http://schemas.openxmlformats.org/officeDocument/2006/relationships/diagramQuickStyle" Target="../diagrams/quickStyle1.xml"/><Relationship Id="rId10" Type="http://schemas.openxmlformats.org/officeDocument/2006/relationships/image" Target="../media/image9.jpe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8045" y="1877868"/>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2164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J.vijaya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:au951221104058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altLang="zh-CN" sz="1100" b="0" i="0" u="none" strike="noStrike" cap="none">
                <a:solidFill>
                  <a:schemeClr val="tx1"/>
                </a:solidFill>
                <a:latin typeface="Arial"/>
                <a:ea typeface="Arial"/>
                <a:cs typeface="Arial"/>
                <a:sym typeface="Arial"/>
              </a:rPr>
              <a:t>JP College Of Engineering </a:t>
            </a:r>
            <a:endParaRPr lang="en-US" sz="1100" b="0" i="0" u="none" strike="noStrike" cap="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82C28CE-52D2-AFFE-378B-77527CDA3F70}"/>
              </a:ext>
            </a:extLst>
          </p:cNvPr>
          <p:cNvSpPr txBox="1"/>
          <p:nvPr/>
        </p:nvSpPr>
        <p:spPr>
          <a:xfrm>
            <a:off x="492236" y="1448365"/>
            <a:ext cx="7951304" cy="2677656"/>
          </a:xfrm>
          <a:prstGeom prst="rect">
            <a:avLst/>
          </a:prstGeom>
          <a:noFill/>
        </p:spPr>
        <p:txBody>
          <a:bodyPr wrap="square">
            <a:spAutoFit/>
          </a:bodyPr>
          <a:lstStyle/>
          <a:p>
            <a:pPr marL="285750" indent="-285750">
              <a:buFont typeface="Arial" panose="020B0604020202020204" pitchFamily="34" charset="0"/>
              <a:buChar char="•"/>
            </a:pPr>
            <a:r>
              <a:rPr lang="en-US"/>
              <a:t>In developing a voting application using Django, meticulous attention is directed towards both modeling the underlying data structure and effectively presenting the voting results to users.</a:t>
            </a:r>
          </a:p>
          <a:p>
            <a:pPr marL="285750" indent="-285750">
              <a:buFont typeface="Arial" panose="020B0604020202020204" pitchFamily="34" charset="0"/>
              <a:buChar char="•"/>
            </a:pPr>
            <a:r>
              <a:rPr lang="en-US"/>
              <a:t>Through Django's model system, the application's data architecture is meticulously crafted, typically featuring models like Question and Choice to represent the polls and available choices. </a:t>
            </a:r>
          </a:p>
          <a:p>
            <a:pPr marL="285750" indent="-285750">
              <a:buFont typeface="Arial" panose="020B0604020202020204" pitchFamily="34" charset="0"/>
              <a:buChar char="•"/>
            </a:pPr>
            <a:r>
              <a:rPr lang="en-US"/>
              <a:t>Once users have participated in the voting process, conveying the results to them becomes paramount.</a:t>
            </a:r>
          </a:p>
          <a:p>
            <a:pPr marL="285750" indent="-285750">
              <a:buFont typeface="Arial" panose="020B0604020202020204" pitchFamily="34" charset="0"/>
              <a:buChar char="•"/>
            </a:pPr>
            <a:r>
              <a:rPr lang="en-US"/>
              <a:t>Leveraging Django's templating system, the application dynamically generates HTML templates that vividly present the voting outcomes in an intuitive and visually engaging manner.</a:t>
            </a:r>
          </a:p>
          <a:p>
            <a:pPr marL="285750" indent="-285750">
              <a:buFont typeface="Arial" panose="020B0604020202020204" pitchFamily="34" charset="0"/>
              <a:buChar char="•"/>
            </a:pPr>
            <a:r>
              <a:rPr lang="en-US"/>
              <a:t>Furthermore, the application may utilize charting libraries or custom visualization techniques to elucidate the distribution of votes across different options, offering users valuable insights into the voting process's outcome.</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4">
            <a:extLst>
              <a:ext uri="{FF2B5EF4-FFF2-40B4-BE49-F238E27FC236}">
                <a16:creationId xmlns:a16="http://schemas.microsoft.com/office/drawing/2014/main" id="{7D4D8E4B-3314-576B-77FF-209758E3528F}"/>
              </a:ext>
            </a:extLst>
          </p:cNvPr>
          <p:cNvPicPr>
            <a:picLocks noChangeAspect="1"/>
          </p:cNvPicPr>
          <p:nvPr/>
        </p:nvPicPr>
        <p:blipFill>
          <a:blip r:embed="rId2"/>
          <a:stretch>
            <a:fillRect/>
          </a:stretch>
        </p:blipFill>
        <p:spPr>
          <a:xfrm>
            <a:off x="1719471" y="1437792"/>
            <a:ext cx="5953535" cy="286916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2DA8A301-6152-24F3-2A84-202DDCA3BA37}"/>
              </a:ext>
            </a:extLst>
          </p:cNvPr>
          <p:cNvSpPr txBox="1"/>
          <p:nvPr/>
        </p:nvSpPr>
        <p:spPr>
          <a:xfrm>
            <a:off x="1225135" y="1628913"/>
            <a:ext cx="7289855" cy="2677656"/>
          </a:xfrm>
          <a:prstGeom prst="rect">
            <a:avLst/>
          </a:prstGeom>
          <a:noFill/>
        </p:spPr>
        <p:txBody>
          <a:bodyPr wrap="square">
            <a:spAutoFit/>
          </a:bodyPr>
          <a:lstStyle/>
          <a:p>
            <a:r>
              <a:rPr lang="en-US"/>
              <a:t>1.Credibility: The "About Us" page establishes credibility by providing informationabout the organization's history, mission, and team members </a:t>
            </a:r>
            <a:r>
              <a:rPr lang="en-US" altLang="zh-CN"/>
              <a:t>.</a:t>
            </a:r>
          </a:p>
          <a:p>
            <a:endParaRPr lang="en-US" altLang="zh-CN"/>
          </a:p>
          <a:p>
            <a:r>
              <a:rPr lang="en-US"/>
              <a:t>2.Mission and Values: It communicates the organization's mission, values, and objectivesin promoting democratic participation and decision-making.</a:t>
            </a:r>
          </a:p>
          <a:p>
            <a:endParaRPr lang="en-US"/>
          </a:p>
          <a:p>
            <a:r>
              <a:rPr lang="en-US"/>
              <a:t> 3. Community Engagement: The page showcases the organization's commitment tocommunity engagement and empowerment through the voting process, inspiring active participation. </a:t>
            </a:r>
          </a:p>
          <a:p>
            <a:endParaRPr lang="en-US"/>
          </a:p>
          <a:p>
            <a:r>
              <a:rPr lang="en-US"/>
              <a:t>4. Contact Information: Users can easily reach out with questions, feedback, or inquiriesabout the voting application through the contact information provided on the page.</a:t>
            </a: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3057201" y="632023"/>
            <a:ext cx="7886430" cy="632649"/>
          </a:xfrm>
        </p:spPr>
        <p:txBody>
          <a:bodyPr/>
          <a:lstStyle/>
          <a:p>
            <a:pPr algn="ctr"/>
            <a:r>
              <a:rPr lang="en-US" b="1" dirty="0"/>
              <a:t>Service-Page</a:t>
            </a:r>
          </a:p>
        </p:txBody>
      </p:sp>
      <p:sp>
        <p:nvSpPr>
          <p:cNvPr id="4" name="TextBox 3">
            <a:extLst>
              <a:ext uri="{FF2B5EF4-FFF2-40B4-BE49-F238E27FC236}">
                <a16:creationId xmlns:a16="http://schemas.microsoft.com/office/drawing/2014/main" id="{1857F2A4-A966-336E-DDFF-375966F66342}"/>
              </a:ext>
            </a:extLst>
          </p:cNvPr>
          <p:cNvSpPr txBox="1"/>
          <p:nvPr/>
        </p:nvSpPr>
        <p:spPr>
          <a:xfrm>
            <a:off x="755788" y="1814468"/>
            <a:ext cx="4576140" cy="1815882"/>
          </a:xfrm>
          <a:prstGeom prst="rect">
            <a:avLst/>
          </a:prstGeom>
          <a:noFill/>
        </p:spPr>
        <p:txBody>
          <a:bodyPr wrap="square">
            <a:spAutoFit/>
          </a:bodyPr>
          <a:lstStyle/>
          <a:p>
            <a:pPr marL="285750" indent="-285750">
              <a:buFont typeface="Arial" panose="020B0604020202020204" pitchFamily="34" charset="0"/>
              <a:buChar char="•"/>
            </a:pPr>
            <a:r>
              <a:rPr lang="en-US"/>
              <a:t>Header Section</a:t>
            </a:r>
          </a:p>
          <a:p>
            <a:pPr marL="285750" indent="-285750">
              <a:buFont typeface="Arial" panose="020B0604020202020204" pitchFamily="34" charset="0"/>
              <a:buChar char="•"/>
            </a:pPr>
            <a:r>
              <a:rPr lang="en-US"/>
              <a:t>Introduction section </a:t>
            </a:r>
          </a:p>
          <a:p>
            <a:pPr marL="285750" indent="-285750">
              <a:buFont typeface="Arial" panose="020B0604020202020204" pitchFamily="34" charset="0"/>
              <a:buChar char="•"/>
            </a:pPr>
            <a:r>
              <a:rPr lang="en-US"/>
              <a:t>User Services</a:t>
            </a:r>
          </a:p>
          <a:p>
            <a:pPr marL="285750" indent="-285750">
              <a:buFont typeface="Arial" panose="020B0604020202020204" pitchFamily="34" charset="0"/>
              <a:buChar char="•"/>
            </a:pPr>
            <a:r>
              <a:rPr lang="en-US"/>
              <a:t>Administrator Services </a:t>
            </a:r>
          </a:p>
          <a:p>
            <a:pPr marL="285750" indent="-285750">
              <a:buFont typeface="Arial" panose="020B0604020202020204" pitchFamily="34" charset="0"/>
              <a:buChar char="•"/>
            </a:pPr>
            <a:r>
              <a:rPr lang="en-US"/>
              <a:t>Organizational Services</a:t>
            </a:r>
          </a:p>
          <a:p>
            <a:pPr marL="285750" indent="-285750">
              <a:buFont typeface="Arial" panose="020B0604020202020204" pitchFamily="34" charset="0"/>
              <a:buChar char="•"/>
            </a:pPr>
            <a:r>
              <a:rPr lang="en-US"/>
              <a:t>Technical Services</a:t>
            </a:r>
          </a:p>
          <a:p>
            <a:pPr marL="285750" indent="-285750">
              <a:buFont typeface="Arial" panose="020B0604020202020204" pitchFamily="34" charset="0"/>
              <a:buChar char="•"/>
            </a:pPr>
            <a:r>
              <a:rPr lang="en-US"/>
              <a:t>Consulting Services</a:t>
            </a:r>
          </a:p>
          <a:p>
            <a:pPr marL="285750" indent="-285750">
              <a:buFont typeface="Arial" panose="020B0604020202020204" pitchFamily="34" charset="0"/>
              <a:buChar char="•"/>
            </a:pPr>
            <a:r>
              <a:rPr lang="en-US"/>
              <a:t>Call to Action Services</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2656875" y="588249"/>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4B70406D-9865-7924-5A77-EC77F2B391D8}"/>
              </a:ext>
            </a:extLst>
          </p:cNvPr>
          <p:cNvSpPr txBox="1"/>
          <p:nvPr/>
        </p:nvSpPr>
        <p:spPr>
          <a:xfrm>
            <a:off x="1100898" y="1771531"/>
            <a:ext cx="4576140" cy="1600438"/>
          </a:xfrm>
          <a:prstGeom prst="rect">
            <a:avLst/>
          </a:prstGeom>
          <a:noFill/>
        </p:spPr>
        <p:txBody>
          <a:bodyPr wrap="square">
            <a:spAutoFit/>
          </a:bodyPr>
          <a:lstStyle/>
          <a:p>
            <a:r>
              <a:rPr lang="en-US"/>
              <a:t>Header Section </a:t>
            </a:r>
          </a:p>
          <a:p>
            <a:r>
              <a:rPr lang="en-US"/>
              <a:t>● Introduction Section </a:t>
            </a:r>
          </a:p>
          <a:p>
            <a:r>
              <a:rPr lang="en-US"/>
              <a:t>● Department Listings </a:t>
            </a:r>
          </a:p>
          <a:p>
            <a:r>
              <a:rPr lang="en-US"/>
              <a:t>● Department Details </a:t>
            </a:r>
          </a:p>
          <a:p>
            <a:r>
              <a:rPr lang="en-US"/>
              <a:t>● Key Personnel </a:t>
            </a:r>
          </a:p>
          <a:p>
            <a:r>
              <a:rPr lang="en-US"/>
              <a:t>● Collaboration Opportunities</a:t>
            </a:r>
          </a:p>
          <a:p>
            <a:r>
              <a:rPr lang="en-US"/>
              <a:t>● 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a:extLst>
              <a:ext uri="{FF2B5EF4-FFF2-40B4-BE49-F238E27FC236}">
                <a16:creationId xmlns:a16="http://schemas.microsoft.com/office/drawing/2014/main" id="{DFB98CF0-19B2-BD86-F338-202A16B36D8F}"/>
              </a:ext>
            </a:extLst>
          </p:cNvPr>
          <p:cNvPicPr>
            <a:picLocks noChangeAspect="1"/>
          </p:cNvPicPr>
          <p:nvPr/>
        </p:nvPicPr>
        <p:blipFill>
          <a:blip r:embed="rId2"/>
          <a:stretch>
            <a:fillRect/>
          </a:stretch>
        </p:blipFill>
        <p:spPr>
          <a:xfrm>
            <a:off x="2283704" y="1945316"/>
            <a:ext cx="4576141" cy="155656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3AFE1442-DD47-988C-BA41-BC46A1586178}"/>
              </a:ext>
            </a:extLst>
          </p:cNvPr>
          <p:cNvSpPr txBox="1"/>
          <p:nvPr/>
        </p:nvSpPr>
        <p:spPr>
          <a:xfrm>
            <a:off x="806864" y="1267649"/>
            <a:ext cx="6716506" cy="2893100"/>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0D0D0D"/>
                </a:solidFill>
                <a:effectLst/>
                <a:latin typeface="Söhne"/>
              </a:rPr>
              <a:t>Utilize machine learning algorithms to analyze voting data, predict future trends, and provide personalized recommendations for users based on their voting history and preferences</a:t>
            </a:r>
          </a:p>
          <a:p>
            <a:pPr marL="285750" indent="-285750">
              <a:buFont typeface="Arial" panose="020B0604020202020204" pitchFamily="34" charset="0"/>
              <a:buChar char="•"/>
            </a:pPr>
            <a:endParaRPr lang="en-US">
              <a:solidFill>
                <a:srgbClr val="0D0D0D"/>
              </a:solidFill>
              <a:latin typeface="Söhne"/>
            </a:endParaRPr>
          </a:p>
          <a:p>
            <a:pPr marL="285750" indent="-285750">
              <a:buFont typeface="Arial" panose="020B0604020202020204" pitchFamily="34" charset="0"/>
              <a:buChar char="•"/>
            </a:pPr>
            <a:r>
              <a:rPr lang="en-US" b="0" i="0">
                <a:solidFill>
                  <a:srgbClr val="0D0D0D"/>
                </a:solidFill>
                <a:effectLst/>
                <a:latin typeface="Söhne"/>
              </a:rPr>
              <a:t>Extend the voting application's reach by developing native mobile apps for iOS and Android platforms, offering a seamless and optimized experience for mobile users.</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Explore integrating blockchain technology to enhance the transparency, security, and integrity of the voting process, ensuring that votes are immutable and tamper-proof.</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Implement comprehensive reporting functionalities for administrators to generate detailed reports on voting patterns, demographics, and trends. This could include visualizations such as charts and graphs.</a:t>
            </a:r>
            <a:endParaRPr lang="en-US"/>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6516EFD-BB71-F809-BAC4-03D36C793A8F}"/>
              </a:ext>
            </a:extLst>
          </p:cNvPr>
          <p:cNvSpPr txBox="1"/>
          <p:nvPr/>
        </p:nvSpPr>
        <p:spPr>
          <a:xfrm>
            <a:off x="943334" y="1436599"/>
            <a:ext cx="7257332" cy="1600438"/>
          </a:xfrm>
          <a:prstGeom prst="rect">
            <a:avLst/>
          </a:prstGeom>
          <a:noFill/>
        </p:spPr>
        <p:txBody>
          <a:bodyPr wrap="square">
            <a:spAutoFit/>
          </a:bodyPr>
          <a:lstStyle/>
          <a:p>
            <a:r>
              <a:rPr lang="en-US" b="0" i="0">
                <a:solidFill>
                  <a:srgbClr val="0D0D0D"/>
                </a:solidFill>
                <a:effectLst/>
                <a:latin typeface="Söhne"/>
              </a:rPr>
              <a:t>In conclusion, building a voting web application using the Django framework offers a solid foundation for creating a secure, scalable, and user-friendly platform. With Django's built-in features and extensive ecosystem of libraries and tools, developers can efficiently implement key functionalities such as user authentication, data modeling, and web templating. Overall, Django provides a robust framework for developing a voting web application that empowers users to participate in democratic processes effectively while ensuring the integrity and fairness of the voting process</a:t>
            </a:r>
            <a:r>
              <a:rPr lang="en-US" altLang="zh-CN" b="0" i="0">
                <a:solidFill>
                  <a:srgbClr val="0D0D0D"/>
                </a:solidFill>
                <a:effectLst/>
                <a:latin typeface="Söhne"/>
              </a:rPr>
              <a:t>.</a:t>
            </a:r>
            <a:endParaRPr lang="en-US"/>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altLang="zh-CN" sz="1600" b="1">
                <a:latin typeface="+mj-lt"/>
              </a:rPr>
              <a:t>Voting</a:t>
            </a:r>
            <a:r>
              <a:rPr lang="en-US" sz="1600" b="1">
                <a:latin typeface="+mj-lt"/>
              </a:rPr>
              <a:t> </a:t>
            </a:r>
            <a:r>
              <a:rPr lang="en-US" sz="1600" b="1" dirty="0">
                <a:latin typeface="+mj-lt"/>
              </a:rPr>
              <a:t>Web Application </a:t>
            </a:r>
            <a:r>
              <a:rPr lang="en-US" sz="1600" b="1">
                <a:latin typeface="+mj-lt"/>
              </a:rPr>
              <a:t>using Django </a:t>
            </a:r>
            <a:r>
              <a:rPr lang="en-US" sz="1600" b="1" dirty="0">
                <a:latin typeface="+mj-lt"/>
              </a:rPr>
              <a:t>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786852"/>
            <a:ext cx="8883207" cy="2837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0A5B36D6-2979-AED1-9F01-60609F11FC53}"/>
              </a:ext>
            </a:extLst>
          </p:cNvPr>
          <p:cNvSpPr txBox="1"/>
          <p:nvPr/>
        </p:nvSpPr>
        <p:spPr>
          <a:xfrm>
            <a:off x="683715" y="1528842"/>
            <a:ext cx="7887003" cy="1384995"/>
          </a:xfrm>
          <a:prstGeom prst="rect">
            <a:avLst/>
          </a:prstGeom>
          <a:noFill/>
        </p:spPr>
        <p:txBody>
          <a:bodyPr wrap="square">
            <a:spAutoFit/>
          </a:bodyPr>
          <a:lstStyle/>
          <a:p>
            <a:r>
              <a:rPr lang="en-US" dirty="0">
                <a:effectLst/>
              </a:rPr>
              <a:t>Empower your voice with our Django-based voting web application. Seamlessly designed for ease of use, our platform enables users to participate in various polls and elections effortlessly. With intuitive interfaces and robust security measures, voters can trust in the integrity of their choices. From community decisions to organizational elections, our platform fosters democracy and inclusivity. Join us in shaping the future, one vote at a time.</a:t>
            </a:r>
          </a:p>
          <a:p>
            <a:endParaRPr lang="en-US" dirty="0"/>
          </a:p>
        </p:txBody>
      </p:sp>
    </p:spTree>
    <p:extLst>
      <p:ext uri="{BB962C8B-B14F-4D97-AF65-F5344CB8AC3E}">
        <p14:creationId xmlns:p14="http://schemas.microsoft.com/office/powerpoint/2010/main" val="40880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3734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AA988E8C-FEC4-C0EF-BD38-4332B326FA22}"/>
              </a:ext>
            </a:extLst>
          </p:cNvPr>
          <p:cNvSpPr txBox="1"/>
          <p:nvPr/>
        </p:nvSpPr>
        <p:spPr>
          <a:xfrm>
            <a:off x="346572" y="1059610"/>
            <a:ext cx="8658776" cy="307777"/>
          </a:xfrm>
          <a:prstGeom prst="rect">
            <a:avLst/>
          </a:prstGeom>
          <a:noFill/>
        </p:spPr>
        <p:txBody>
          <a:bodyPr wrap="square">
            <a:spAutoFit/>
          </a:bodyPr>
          <a:lstStyle/>
          <a:p>
            <a:pPr algn="l"/>
            <a:endParaRPr lang="en-US" b="0" i="0">
              <a:solidFill>
                <a:srgbClr val="000000"/>
              </a:solidFill>
              <a:effectLst/>
              <a:latin typeface="Söhne"/>
            </a:endParaRPr>
          </a:p>
        </p:txBody>
      </p:sp>
      <p:sp>
        <p:nvSpPr>
          <p:cNvPr id="7" name="TextBox 6">
            <a:extLst>
              <a:ext uri="{FF2B5EF4-FFF2-40B4-BE49-F238E27FC236}">
                <a16:creationId xmlns:a16="http://schemas.microsoft.com/office/drawing/2014/main" id="{615F203C-1AB8-A106-026D-C7E9FF8BC1FF}"/>
              </a:ext>
            </a:extLst>
          </p:cNvPr>
          <p:cNvSpPr txBox="1"/>
          <p:nvPr/>
        </p:nvSpPr>
        <p:spPr>
          <a:xfrm>
            <a:off x="865188" y="1537802"/>
            <a:ext cx="7082320" cy="2492990"/>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00000"/>
                </a:solidFill>
                <a:effectLst/>
                <a:latin typeface="Söhne"/>
              </a:rPr>
              <a:t>The current absence of a user-friendly and secure platform for conducting online voting processes poses significant challenges to democratic participation. To address this, the development of a voting web application using Django is essential. This application aims to provide an intuitive interface for voters, ensure the security and integrity of the voting process, and promote inclusivity by accommodating various types of elections. The problem statement entails designing and implementing a Django-based solution that facilitates convenient, trustworthy, and accessible online voting experiences</a:t>
            </a:r>
            <a:r>
              <a:rPr lang="en-US" b="0" i="0" dirty="0">
                <a:solidFill>
                  <a:srgbClr val="000000"/>
                </a:solidFill>
                <a:effectLst/>
                <a:latin typeface="Söhne"/>
              </a:rPr>
              <a:t>.</a:t>
            </a:r>
          </a:p>
          <a:p>
            <a:br>
              <a:rPr lang="en-US" b="0" i="0" dirty="0">
                <a:solidFill>
                  <a:srgbClr val="000000"/>
                </a:solidFill>
                <a:effectLst/>
                <a:latin typeface="Söhne"/>
              </a:rPr>
            </a:b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F944-CCE3-5938-EB5E-E684B806FB50}"/>
              </a:ext>
            </a:extLst>
          </p:cNvPr>
          <p:cNvSpPr>
            <a:spLocks noGrp="1"/>
          </p:cNvSpPr>
          <p:nvPr>
            <p:ph type="title"/>
          </p:nvPr>
        </p:nvSpPr>
        <p:spPr>
          <a:xfrm>
            <a:off x="44865" y="869674"/>
            <a:ext cx="3760582" cy="207066"/>
          </a:xfrm>
        </p:spPr>
        <p:txBody>
          <a:bodyPr/>
          <a:lstStyle/>
          <a:p>
            <a:r>
              <a:rPr lang="en-US" altLang="zh-CN" sz="1800" b="1">
                <a:solidFill>
                  <a:srgbClr val="213164"/>
                </a:solidFill>
              </a:rPr>
              <a:t>Project Overview </a:t>
            </a:r>
            <a:endParaRPr lang="en-US" sz="1800" b="1">
              <a:solidFill>
                <a:srgbClr val="213164"/>
              </a:solidFill>
            </a:endParaRPr>
          </a:p>
        </p:txBody>
      </p:sp>
      <p:sp>
        <p:nvSpPr>
          <p:cNvPr id="7" name="TextBox 6">
            <a:extLst>
              <a:ext uri="{FF2B5EF4-FFF2-40B4-BE49-F238E27FC236}">
                <a16:creationId xmlns:a16="http://schemas.microsoft.com/office/drawing/2014/main" id="{19E386D4-8669-179F-E5DE-116BB4540074}"/>
              </a:ext>
            </a:extLst>
          </p:cNvPr>
          <p:cNvSpPr txBox="1"/>
          <p:nvPr/>
        </p:nvSpPr>
        <p:spPr>
          <a:xfrm>
            <a:off x="1046715" y="1151568"/>
            <a:ext cx="7050569" cy="3323987"/>
          </a:xfrm>
          <a:prstGeom prst="rect">
            <a:avLst/>
          </a:prstGeom>
          <a:noFill/>
        </p:spPr>
        <p:txBody>
          <a:bodyPr wrap="square">
            <a:spAutoFit/>
          </a:bodyPr>
          <a:lstStyle/>
          <a:p>
            <a:r>
              <a:rPr lang="en-US" b="0" i="0" dirty="0">
                <a:solidFill>
                  <a:srgbClr val="0D0D0D"/>
                </a:solidFill>
                <a:effectLst/>
                <a:latin typeface="Söhne"/>
              </a:rPr>
              <a:t>"Our project involves developing a robust and user-friendly online voting application using the Django framework. This application aims to streamline the voting process, ensuring accessibility, security, and transparency for users.</a:t>
            </a:r>
          </a:p>
          <a:p>
            <a:r>
              <a:rPr lang="en-US" b="1" i="0" dirty="0">
                <a:solidFill>
                  <a:srgbClr val="0D0D0D"/>
                </a:solidFill>
                <a:effectLst/>
                <a:latin typeface="Söhne"/>
              </a:rPr>
              <a:t>Key features of the application include</a:t>
            </a:r>
            <a:r>
              <a:rPr lang="en-US" b="0" i="0" dirty="0">
                <a:solidFill>
                  <a:srgbClr val="0D0D0D"/>
                </a:solidFill>
                <a:effectLst/>
                <a:latin typeface="Söhne"/>
              </a:rPr>
              <a:t>:</a:t>
            </a:r>
          </a:p>
          <a:p>
            <a:pPr>
              <a:buFont typeface="+mj-lt"/>
              <a:buAutoNum type="arabicPeriod"/>
            </a:pPr>
            <a:r>
              <a:rPr lang="en-US" b="0" i="0" dirty="0">
                <a:solidFill>
                  <a:srgbClr val="0D0D0D"/>
                </a:solidFill>
                <a:effectLst/>
                <a:latin typeface="Söhne"/>
              </a:rPr>
              <a:t>User Registration and Authentication: Users can create accounts securely and authenticate their identity to access the voting platform.</a:t>
            </a:r>
          </a:p>
          <a:p>
            <a:pPr>
              <a:buFont typeface="+mj-lt"/>
              <a:buAutoNum type="arabicPeriod"/>
            </a:pPr>
            <a:r>
              <a:rPr lang="en-US" b="0" i="0" dirty="0">
                <a:solidFill>
                  <a:srgbClr val="0D0D0D"/>
                </a:solidFill>
                <a:effectLst/>
                <a:latin typeface="Söhne"/>
              </a:rPr>
              <a:t>Poll Creation and Management: Administrators can create and manage polls for various types of elections, specifying options and voting parameters.</a:t>
            </a:r>
          </a:p>
          <a:p>
            <a:pPr>
              <a:buFont typeface="+mj-lt"/>
              <a:buAutoNum type="arabicPeriod"/>
            </a:pPr>
            <a:r>
              <a:rPr lang="en-US" b="0" i="0" dirty="0">
                <a:solidFill>
                  <a:srgbClr val="0D0D0D"/>
                </a:solidFill>
                <a:effectLst/>
                <a:latin typeface="Söhne"/>
              </a:rPr>
              <a:t>Secure Voting: Voters can cast their ballots securely through the platform, with measures in place to prevent tampering and ensure anonymity.</a:t>
            </a:r>
          </a:p>
          <a:p>
            <a:pPr>
              <a:buFont typeface="+mj-lt"/>
              <a:buAutoNum type="arabicPeriod"/>
            </a:pPr>
            <a:r>
              <a:rPr lang="en-US" b="0" i="0" dirty="0">
                <a:solidFill>
                  <a:srgbClr val="0D0D0D"/>
                </a:solidFill>
                <a:effectLst/>
                <a:latin typeface="Söhne"/>
              </a:rPr>
              <a:t>Real-time Results: The application provides real-time updates on voting results, allowing stakeholders to track the progress of elections.</a:t>
            </a:r>
          </a:p>
          <a:p>
            <a:pPr>
              <a:buFont typeface="+mj-lt"/>
              <a:buAutoNum type="arabicPeriod"/>
            </a:pPr>
            <a:r>
              <a:rPr lang="en-US" b="0" i="0" dirty="0">
                <a:solidFill>
                  <a:srgbClr val="0D0D0D"/>
                </a:solidFill>
                <a:effectLst/>
                <a:latin typeface="Söhne"/>
              </a:rPr>
              <a:t>Accessibility and Inclusivity: The platform is designed to accommodate diverse users, including those with disabilities, ensuring equal participation for all.</a:t>
            </a:r>
          </a:p>
          <a:p>
            <a:pPr marL="285750" indent="-285750" algn="l">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146764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727969" y="870012"/>
            <a:ext cx="8051596" cy="3177601"/>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a:t>
            </a:r>
            <a:endParaRPr lang="en-US" b="0" i="0" dirty="0">
              <a:solidFill>
                <a:srgbClr val="0D0D0D"/>
              </a:solidFill>
              <a:effectLst/>
              <a:latin typeface="Söhne"/>
            </a:endParaRPr>
          </a:p>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User Authentication and Registration</a:t>
            </a:r>
            <a:r>
              <a:rPr lang="en-US" b="0" i="0" dirty="0">
                <a:solidFill>
                  <a:srgbClr val="0D0D0D"/>
                </a:solidFill>
                <a:effectLst/>
                <a:latin typeface="Söhne"/>
              </a:rPr>
              <a:t>: Implement a robust user authentication system where users can register securely and log in to access the voting functionalities.</a:t>
            </a:r>
          </a:p>
          <a:p>
            <a:pPr algn="l">
              <a:buFont typeface="+mj-lt"/>
              <a:buAutoNum type="arabicPeriod"/>
            </a:pPr>
            <a:r>
              <a:rPr lang="en-US" b="1" i="0" dirty="0">
                <a:solidFill>
                  <a:srgbClr val="0D0D0D"/>
                </a:solidFill>
                <a:effectLst/>
                <a:latin typeface="Söhne"/>
              </a:rPr>
              <a:t>Poll Creation and Management</a:t>
            </a:r>
            <a:r>
              <a:rPr lang="en-US" b="0" i="0" dirty="0">
                <a:solidFill>
                  <a:srgbClr val="0D0D0D"/>
                </a:solidFill>
                <a:effectLst/>
                <a:latin typeface="Söhne"/>
              </a:rPr>
              <a:t>: Allow authorized administrators to create and manage polls. They can define the details of each poll, including the title, description, options, and duration.</a:t>
            </a:r>
          </a:p>
          <a:p>
            <a:pPr algn="l">
              <a:buFont typeface="+mj-lt"/>
              <a:buAutoNum type="arabicPeriod"/>
            </a:pPr>
            <a:r>
              <a:rPr lang="en-US" b="1" i="0" dirty="0">
                <a:solidFill>
                  <a:srgbClr val="0D0D0D"/>
                </a:solidFill>
                <a:effectLst/>
                <a:latin typeface="Söhne"/>
              </a:rPr>
              <a:t>Voter Interface</a:t>
            </a:r>
            <a:r>
              <a:rPr lang="en-US" b="0" i="0" dirty="0">
                <a:solidFill>
                  <a:srgbClr val="0D0D0D"/>
                </a:solidFill>
                <a:effectLst/>
                <a:latin typeface="Söhne"/>
              </a:rPr>
              <a:t>: Design an intuitive interface for voters to view available polls, read descriptions, and cast their votes. Ensure accessibility features for users with disabilities.</a:t>
            </a:r>
          </a:p>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 Implement mechanisms to ensure the security and integrity of the voting process. Each user should be able to cast only one vote per poll, and the system should maintain anonymity and prevent tampering.</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Provide real-time updates on the progress of ongoing polls and display results after the voting period ends. Ensure transparency by showing the number of votes cast for each option.</a:t>
            </a:r>
          </a:p>
          <a:p>
            <a:pPr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02038" y="649299"/>
            <a:ext cx="9144000" cy="417422"/>
          </a:xfrm>
          <a:prstGeom prst="rect">
            <a:avLst/>
          </a:prstGeom>
          <a:noFill/>
        </p:spPr>
        <p:txBody>
          <a:bodyPr wrap="square">
            <a:spAutoFit/>
          </a:bodyPr>
          <a:lstStyle/>
          <a:p>
            <a:pPr marL="457200" lvl="1" algn="l">
              <a:lnSpc>
                <a:spcPct val="150000"/>
              </a:lnSpc>
            </a:pPr>
            <a:r>
              <a:rPr lang="en-US" altLang="zh-CN" sz="1600" b="1" dirty="0">
                <a:solidFill>
                  <a:srgbClr val="213163"/>
                </a:solidFill>
                <a:latin typeface="Times New Roman" panose="02020603050405020304" pitchFamily="18" charset="0"/>
                <a:cs typeface="Times New Roman" panose="02020603050405020304" pitchFamily="18" charset="0"/>
              </a:rPr>
              <a:t>Advantages</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5EBEB4F-DC86-2264-B0CB-A5BF43CF4E24}"/>
              </a:ext>
            </a:extLst>
          </p:cNvPr>
          <p:cNvSpPr txBox="1"/>
          <p:nvPr/>
        </p:nvSpPr>
        <p:spPr>
          <a:xfrm>
            <a:off x="937643" y="1424875"/>
            <a:ext cx="7790373" cy="1754326"/>
          </a:xfrm>
          <a:prstGeom prst="rect">
            <a:avLst/>
          </a:prstGeom>
          <a:noFill/>
        </p:spPr>
        <p:txBody>
          <a:bodyPr wrap="square">
            <a:spAutoFit/>
          </a:bodyPr>
          <a:lstStyle/>
          <a:p>
            <a:pPr marL="285750" indent="-285750">
              <a:buFont typeface="Arial" panose="020B0604020202020204" pitchFamily="34" charset="0"/>
              <a:buChar char="•"/>
            </a:pPr>
            <a:r>
              <a:rPr lang="en-US" sz="1800" i="0" dirty="0">
                <a:solidFill>
                  <a:srgbClr val="0D0D0D"/>
                </a:solidFill>
                <a:effectLst/>
                <a:latin typeface="Söhne"/>
              </a:rPr>
              <a:t> Django for a voting web application is its robust security features.</a:t>
            </a:r>
          </a:p>
          <a:p>
            <a:pPr marL="285750" indent="-285750">
              <a:buFont typeface="Arial" panose="020B0604020202020204" pitchFamily="34" charset="0"/>
              <a:buChar char="•"/>
            </a:pPr>
            <a:r>
              <a:rPr lang="en-US" sz="1800" i="0" dirty="0">
                <a:solidFill>
                  <a:srgbClr val="0D0D0D"/>
                </a:solidFill>
                <a:effectLst/>
                <a:latin typeface="Söhne"/>
              </a:rPr>
              <a:t> Django provides built-in protection against common security threats such as cross-site scripting (XSS), cross-site request forgery (CSRF), and SQL injection. By leveraging Django's security features, developers can ensure that the voting web application is less vulnerable to attacks, safeguarding the integrity of the voting process and protecting user data..</a:t>
            </a:r>
            <a:endParaRPr lang="en-US" sz="18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6387" y="711418"/>
            <a:ext cx="8017933" cy="786754"/>
          </a:xfrm>
          <a:prstGeom prst="rect">
            <a:avLst/>
          </a:prstGeom>
          <a:noFill/>
        </p:spPr>
        <p:txBody>
          <a:bodyPr wrap="square">
            <a:spAutoFit/>
          </a:bodyPr>
          <a:lstStyle/>
          <a:p>
            <a:pPr marL="457200" lvl="1" algn="l">
              <a:lnSpc>
                <a:spcPct val="150000"/>
              </a:lnSpc>
            </a:pPr>
            <a:r>
              <a:rPr lang="en-US" altLang="zh-CN" sz="1600" b="1" i="0">
                <a:solidFill>
                  <a:srgbClr val="213163"/>
                </a:solidFill>
                <a:effectLst/>
                <a:latin typeface="Times New Roman" panose="02020603050405020304" pitchFamily="18" charset="0"/>
                <a:cs typeface="Times New Roman" panose="02020603050405020304" pitchFamily="18" charset="0"/>
              </a:rPr>
              <a:t>Disadvantages </a:t>
            </a:r>
            <a:endParaRPr lang="en-US" sz="1600" b="1" i="0">
              <a:solidFill>
                <a:srgbClr val="213163"/>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sz="1600" b="1" i="0">
              <a:solidFill>
                <a:srgbClr val="213163"/>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9CCB13A7-0CAB-BCB0-F297-0FA95DA4C02A}"/>
              </a:ext>
            </a:extLst>
          </p:cNvPr>
          <p:cNvSpPr txBox="1"/>
          <p:nvPr/>
        </p:nvSpPr>
        <p:spPr>
          <a:xfrm>
            <a:off x="347290" y="1319684"/>
            <a:ext cx="7682119" cy="2246769"/>
          </a:xfrm>
          <a:prstGeom prst="rect">
            <a:avLst/>
          </a:prstGeom>
          <a:noFill/>
        </p:spPr>
        <p:txBody>
          <a:bodyPr wrap="square">
            <a:spAutoFit/>
          </a:bodyPr>
          <a:lstStyle/>
          <a:p>
            <a:pPr marL="285750" indent="-285750">
              <a:buFont typeface="Arial" panose="020B0604020202020204" pitchFamily="34" charset="0"/>
              <a:buChar char="•"/>
            </a:pPr>
            <a:r>
              <a:rPr lang="en-US" dirty="0"/>
              <a:t>Django for a voting web application is the learning curve for developers who are not familiar with the framework.</a:t>
            </a:r>
          </a:p>
          <a:p>
            <a:pPr marL="285750" indent="-285750">
              <a:buFont typeface="Arial" panose="020B0604020202020204" pitchFamily="34" charset="0"/>
              <a:buChar char="•"/>
            </a:pPr>
            <a:r>
              <a:rPr lang="en-US" dirty="0"/>
              <a:t> Django has a steep initial learning curve, especially for those who are new to web development or the Python programming language.</a:t>
            </a:r>
          </a:p>
          <a:p>
            <a:pPr marL="285750" indent="-285750">
              <a:buFont typeface="Arial" panose="020B0604020202020204" pitchFamily="34" charset="0"/>
              <a:buChar char="•"/>
            </a:pPr>
            <a:r>
              <a:rPr lang="en-US" dirty="0"/>
              <a:t> This may require additional time and resources for developers to become proficient in Django's concepts, architecture, and best practices before they can effectively build and maintain the voting application. Additionally, because Django is a full-stack framework with a wide range of features, developers may need to invest time in understanding and configuring only the necessary components relevant to the voting application, which could potentially lead to some overhead.</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3740264548"/>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a:effectLst/>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3">
            <a:extLst>
              <a:ext uri="{FF2B5EF4-FFF2-40B4-BE49-F238E27FC236}">
                <a16:creationId xmlns:a16="http://schemas.microsoft.com/office/drawing/2014/main" id="{8EBCF3D7-F9EA-F67B-1401-5176A88C75D3}"/>
              </a:ext>
            </a:extLst>
          </p:cNvPr>
          <p:cNvPicPr>
            <a:picLocks noChangeAspect="1"/>
          </p:cNvPicPr>
          <p:nvPr/>
        </p:nvPicPr>
        <p:blipFill>
          <a:blip r:embed="rId10"/>
          <a:stretch>
            <a:fillRect/>
          </a:stretch>
        </p:blipFill>
        <p:spPr>
          <a:xfrm>
            <a:off x="2841968" y="3575329"/>
            <a:ext cx="1135672" cy="520489"/>
          </a:xfrm>
          <a:prstGeom prst="rect">
            <a:avLst/>
          </a:prstGeom>
        </p:spPr>
      </p:pic>
      <p:pic>
        <p:nvPicPr>
          <p:cNvPr id="4" name="Picture 7">
            <a:extLst>
              <a:ext uri="{FF2B5EF4-FFF2-40B4-BE49-F238E27FC236}">
                <a16:creationId xmlns:a16="http://schemas.microsoft.com/office/drawing/2014/main" id="{E9B3A484-C572-A989-0D62-6F9088304B91}"/>
              </a:ext>
            </a:extLst>
          </p:cNvPr>
          <p:cNvPicPr>
            <a:picLocks noChangeAspect="1"/>
          </p:cNvPicPr>
          <p:nvPr/>
        </p:nvPicPr>
        <p:blipFill>
          <a:blip r:embed="rId11"/>
          <a:stretch>
            <a:fillRect/>
          </a:stretch>
        </p:blipFill>
        <p:spPr>
          <a:xfrm>
            <a:off x="5781369" y="3921036"/>
            <a:ext cx="1314066" cy="760019"/>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162</TotalTime>
  <Words>1246</Words>
  <Application>Microsoft Office PowerPoint</Application>
  <PresentationFormat>On-screen Show (16:9)</PresentationFormat>
  <Paragraphs>97</Paragraphs>
  <Slides>18</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 </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20</cp:revision>
  <dcterms:modified xsi:type="dcterms:W3CDTF">2024-04-26T09:45:00Z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