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70" r:id="rId7"/>
    <p:sldId id="258" r:id="rId8"/>
    <p:sldId id="273" r:id="rId9"/>
    <p:sldId id="269" r:id="rId10"/>
    <p:sldId id="271" r:id="rId11"/>
    <p:sldId id="259" r:id="rId12"/>
    <p:sldId id="267" r:id="rId13"/>
    <p:sldId id="265" r:id="rId14"/>
    <p:sldId id="263" r:id="rId15"/>
    <p:sldId id="260" r:id="rId16"/>
    <p:sldId id="261" r:id="rId17"/>
    <p:sldId id="262" r:id="rId18"/>
    <p:sldId id="272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2B2B"/>
    <a:srgbClr val="039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0C1A0-07E6-481F-B97D-4D811165CB26}" v="745" dt="2021-03-09T20:25:4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 – 052L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March 8,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UD</a:t>
            </a:r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Int-Double casting &amp;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int sum = 30;</a:t>
            </a:r>
          </a:p>
          <a:p>
            <a:r>
              <a:rPr lang="en-US" dirty="0">
                <a:latin typeface="Comic Sans MS" panose="030F0702030302020204" pitchFamily="66" charset="0"/>
              </a:rPr>
              <a:t>double avg = sum / 4;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Result is 7.0, not 7.5!</a:t>
            </a:r>
          </a:p>
          <a:p>
            <a:r>
              <a:rPr lang="en-US" dirty="0">
                <a:latin typeface="Comic Sans MS" panose="030F0702030302020204" pitchFamily="66" charset="0"/>
              </a:rPr>
              <a:t>Sum is an int, 4 is an int</a:t>
            </a:r>
          </a:p>
          <a:p>
            <a:r>
              <a:rPr lang="en-US" dirty="0">
                <a:latin typeface="Comic Sans MS" panose="030F0702030302020204" pitchFamily="66" charset="0"/>
              </a:rPr>
              <a:t>The division happens, but then the result is implicitly cast into int, then implicitly cast into double</a:t>
            </a:r>
          </a:p>
          <a:p>
            <a:r>
              <a:rPr lang="en-US" dirty="0">
                <a:latin typeface="Comic Sans MS" panose="030F0702030302020204" pitchFamily="66" charset="0"/>
              </a:rPr>
              <a:t>Solution?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double avg = (double) sum / 4;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double avg = sum / 4.0d;</a:t>
            </a:r>
          </a:p>
        </p:txBody>
      </p:sp>
    </p:spTree>
    <p:extLst>
      <p:ext uri="{BB962C8B-B14F-4D97-AF65-F5344CB8AC3E}">
        <p14:creationId xmlns:p14="http://schemas.microsoft.com/office/powerpoint/2010/main" val="11091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ᐈ Fashion stock photos, Royalty Free fashion pictures | download on  Depositphotos®">
            <a:extLst>
              <a:ext uri="{FF2B5EF4-FFF2-40B4-BE49-F238E27FC236}">
                <a16:creationId xmlns:a16="http://schemas.microsoft.com/office/drawing/2014/main" id="{69CA897B-6398-404B-9B4D-5CD83BCF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34" y="19026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12500" dirty="0">
                <a:solidFill>
                  <a:schemeClr val="bg1"/>
                </a:solidFill>
                <a:latin typeface="Comic Sans MS" panose="030F0702030302020204" pitchFamily="66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41593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Some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camelCase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allGoodFunctionNamesLookLikeThis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Never_use_underscores</a:t>
            </a:r>
            <a:r>
              <a:rPr lang="en-US" dirty="0">
                <a:latin typeface="Comic Sans MS" panose="030F0702030302020204" pitchFamily="66" charset="0"/>
              </a:rPr>
              <a:t>!</a:t>
            </a:r>
          </a:p>
          <a:p>
            <a:r>
              <a:rPr lang="en-US" dirty="0">
                <a:latin typeface="Comic Sans MS" panose="030F0702030302020204" pitchFamily="66" charset="0"/>
              </a:rPr>
              <a:t>Methods returning Booleans </a:t>
            </a:r>
            <a:r>
              <a:rPr lang="en-US" i="1" dirty="0">
                <a:latin typeface="Comic Sans MS" panose="030F0702030302020204" pitchFamily="66" charset="0"/>
              </a:rPr>
              <a:t>usually</a:t>
            </a:r>
            <a:r>
              <a:rPr lang="en-US" dirty="0">
                <a:latin typeface="Comic Sans MS" panose="030F0702030302020204" pitchFamily="66" charset="0"/>
              </a:rPr>
              <a:t> prefixed with “is”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See slide 6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Always follow the lab directions</a:t>
            </a:r>
          </a:p>
          <a:p>
            <a:r>
              <a:rPr lang="en-US" dirty="0">
                <a:latin typeface="Comic Sans MS" panose="030F0702030302020204" pitchFamily="66" charset="0"/>
              </a:rPr>
              <a:t>Don’t usually let code go more than 80 characters long on a line.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JavaDoc</a:t>
            </a:r>
            <a:r>
              <a:rPr lang="en-US" dirty="0"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618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407C8D-66B8-480A-89CD-88E371904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JavaDoc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1592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These are all the </a:t>
            </a:r>
            <a:r>
              <a:rPr lang="en-US" sz="24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annotations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that you will need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Tab indentation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No need to state the types, that’s what the method signature is for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Every little bit helps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8C574-7E47-4E26-93EC-6ED18CC9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23862"/>
            <a:ext cx="82391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Comic Sans MS" panose="030F0702030302020204" pitchFamily="66" charset="0"/>
              </a:rPr>
              <a:t>Indentation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Enabling column visual guide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Just a vertical line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80 character column limit a good rule of thumb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DD20-6252-4762-B5ED-304C70ED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1" y="2729397"/>
            <a:ext cx="5298652" cy="348386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01C5C64-081A-44D9-A306-497FAB6F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73420"/>
            <a:ext cx="5523082" cy="33958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A35021-478F-4D4B-BDCC-1F0304C669AE}"/>
              </a:ext>
            </a:extLst>
          </p:cNvPr>
          <p:cNvSpPr/>
          <p:nvPr/>
        </p:nvSpPr>
        <p:spPr>
          <a:xfrm>
            <a:off x="6785811" y="4981074"/>
            <a:ext cx="1764631" cy="5374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92AEE-E821-4698-92C9-C4D40F84D5F2}"/>
              </a:ext>
            </a:extLst>
          </p:cNvPr>
          <p:cNvSpPr/>
          <p:nvPr/>
        </p:nvSpPr>
        <p:spPr>
          <a:xfrm>
            <a:off x="2732074" y="4712369"/>
            <a:ext cx="2914747" cy="5374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Comic Sans MS" panose="030F0702030302020204" pitchFamily="66" charset="0"/>
              </a:rPr>
              <a:t>Indentation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Curly braces { and } are hard to keep track of, but it means you can format on new lines easy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More readable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Helps me grade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7B7EA-DA8E-4F69-86D3-DC7EF61C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176323"/>
            <a:ext cx="5481509" cy="2590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BDADA-AC67-4EDA-A6B1-F9EF136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4222790"/>
            <a:ext cx="5523082" cy="497077"/>
          </a:xfrm>
          <a:prstGeom prst="rect">
            <a:avLst/>
          </a:prstGeom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F23A341B-454B-4E59-A091-2F9BF7D9B7B4}"/>
              </a:ext>
            </a:extLst>
          </p:cNvPr>
          <p:cNvSpPr/>
          <p:nvPr/>
        </p:nvSpPr>
        <p:spPr>
          <a:xfrm>
            <a:off x="9781675" y="4963747"/>
            <a:ext cx="1307431" cy="1307431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87EFD1-60D0-43AA-B29F-26F35AA2EE2A}"/>
              </a:ext>
            </a:extLst>
          </p:cNvPr>
          <p:cNvCxnSpPr/>
          <p:nvPr/>
        </p:nvCxnSpPr>
        <p:spPr>
          <a:xfrm flipV="1">
            <a:off x="5250106" y="5317958"/>
            <a:ext cx="436820" cy="11871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6677B6-70B8-4463-8D94-9C564B182ECE}"/>
              </a:ext>
            </a:extLst>
          </p:cNvPr>
          <p:cNvCxnSpPr>
            <a:cxnSpLocks/>
          </p:cNvCxnSpPr>
          <p:nvPr/>
        </p:nvCxnSpPr>
        <p:spPr>
          <a:xfrm flipH="1" flipV="1">
            <a:off x="4965917" y="6271178"/>
            <a:ext cx="284189" cy="2338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251C7-0829-4150-9148-F63A9D79B878}"/>
              </a:ext>
            </a:extLst>
          </p:cNvPr>
          <p:cNvSpPr/>
          <p:nvPr/>
        </p:nvSpPr>
        <p:spPr>
          <a:xfrm>
            <a:off x="10700084" y="4073370"/>
            <a:ext cx="224590" cy="78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407C8D-66B8-480A-89CD-88E371904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AF8B0-96A9-4DA4-AEA2-C4896A3C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6" y="1825625"/>
            <a:ext cx="10591800" cy="28765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473817-C222-475A-AB74-003A05E811F6}"/>
              </a:ext>
            </a:extLst>
          </p:cNvPr>
          <p:cNvSpPr txBox="1">
            <a:spLocks/>
          </p:cNvSpPr>
          <p:nvPr/>
        </p:nvSpPr>
        <p:spPr>
          <a:xfrm>
            <a:off x="4191000" y="35758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  <a:endParaRPr 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D91332-A9CE-4C94-8AC1-8EDD60E96836}"/>
              </a:ext>
            </a:extLst>
          </p:cNvPr>
          <p:cNvSpPr txBox="1">
            <a:spLocks/>
          </p:cNvSpPr>
          <p:nvPr/>
        </p:nvSpPr>
        <p:spPr>
          <a:xfrm>
            <a:off x="-112776" y="4603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  <a:endParaRPr 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CB57CE-EAA5-4C9C-AE46-9D3A820EE8B7}"/>
              </a:ext>
            </a:extLst>
          </p:cNvPr>
          <p:cNvSpPr txBox="1">
            <a:spLocks/>
          </p:cNvSpPr>
          <p:nvPr/>
        </p:nvSpPr>
        <p:spPr>
          <a:xfrm>
            <a:off x="5145024" y="793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518CDF-C808-4EB4-8333-3C5F76901602}"/>
              </a:ext>
            </a:extLst>
          </p:cNvPr>
          <p:cNvSpPr txBox="1">
            <a:spLocks/>
          </p:cNvSpPr>
          <p:nvPr/>
        </p:nvSpPr>
        <p:spPr>
          <a:xfrm>
            <a:off x="6821424" y="-135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  <a:endParaRPr 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859FB54-61EB-4E7B-A030-8789673BB773}"/>
              </a:ext>
            </a:extLst>
          </p:cNvPr>
          <p:cNvSpPr txBox="1">
            <a:spLocks/>
          </p:cNvSpPr>
          <p:nvPr/>
        </p:nvSpPr>
        <p:spPr>
          <a:xfrm>
            <a:off x="0" y="-234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333196-F14D-4886-8AC6-C46D75472F5A}"/>
              </a:ext>
            </a:extLst>
          </p:cNvPr>
          <p:cNvSpPr txBox="1">
            <a:spLocks/>
          </p:cNvSpPr>
          <p:nvPr/>
        </p:nvSpPr>
        <p:spPr>
          <a:xfrm>
            <a:off x="4934712" y="5383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BC29D80-A194-4512-844C-B19B3DECA87C}"/>
              </a:ext>
            </a:extLst>
          </p:cNvPr>
          <p:cNvSpPr txBox="1">
            <a:spLocks/>
          </p:cNvSpPr>
          <p:nvPr/>
        </p:nvSpPr>
        <p:spPr>
          <a:xfrm>
            <a:off x="6611112" y="43367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i="1" u="sng">
                <a:solidFill>
                  <a:schemeClr val="bg1"/>
                </a:solidFill>
                <a:latin typeface="Comic Sans MS" panose="030F0702030302020204" pitchFamily="66" charset="0"/>
              </a:rPr>
              <a:t>NOOOOOOOO</a:t>
            </a:r>
            <a:endParaRPr lang="en-US" sz="7200" b="1" i="1" u="sn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5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sndAc>
          <p:stSnd>
            <p:snd r:embed="rId2" name="explode.wav"/>
          </p:stSnd>
        </p:sndAc>
      </p:transition>
    </mc:Choice>
    <mc:Fallback>
      <p:transition>
        <p:sndAc>
          <p:stSnd>
            <p:snd r:embed="rId2" name="explode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1" y="3890763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ch Looney Tunes: Road Runner &amp; Wile E. Coyote | Prime Video">
            <a:extLst>
              <a:ext uri="{FF2B5EF4-FFF2-40B4-BE49-F238E27FC236}">
                <a16:creationId xmlns:a16="http://schemas.microsoft.com/office/drawing/2014/main" id="{C9DBEA92-C6D4-46EE-BE59-9CC6CD1E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9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28" y="206300"/>
            <a:ext cx="8157267" cy="3062277"/>
          </a:xfrm>
        </p:spPr>
        <p:txBody>
          <a:bodyPr>
            <a:normAutofit fontScale="90000"/>
          </a:bodyPr>
          <a:lstStyle/>
          <a:p>
            <a:r>
              <a:rPr lang="en-US" sz="12500" dirty="0">
                <a:solidFill>
                  <a:schemeClr val="bg1"/>
                </a:solidFill>
                <a:latin typeface="Comic Sans MS" panose="030F0702030302020204" pitchFamily="66" charset="0"/>
              </a:rPr>
              <a:t>some quick things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Can submit up until 3 days after a due date</a:t>
            </a:r>
          </a:p>
          <a:p>
            <a:r>
              <a:rPr lang="en-US" dirty="0">
                <a:latin typeface="Comic Sans MS" panose="030F0702030302020204" pitchFamily="66" charset="0"/>
              </a:rPr>
              <a:t>10% penalty for each 24 hours after deadline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18 </a:t>
            </a:r>
            <a:r>
              <a:rPr lang="en-US" dirty="0" err="1">
                <a:latin typeface="Comic Sans MS" panose="030F0702030302020204" pitchFamily="66" charset="0"/>
              </a:rPr>
              <a:t>hrs</a:t>
            </a:r>
            <a:r>
              <a:rPr lang="en-US" dirty="0">
                <a:latin typeface="Comic Sans MS" panose="030F0702030302020204" pitchFamily="66" charset="0"/>
              </a:rPr>
              <a:t> after deadline 	= 10% penalty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24.1 </a:t>
            </a:r>
            <a:r>
              <a:rPr lang="en-US" dirty="0" err="1">
                <a:latin typeface="Comic Sans MS" panose="030F0702030302020204" pitchFamily="66" charset="0"/>
              </a:rPr>
              <a:t>hrs</a:t>
            </a:r>
            <a:r>
              <a:rPr lang="en-US" dirty="0">
                <a:latin typeface="Comic Sans MS" panose="030F0702030302020204" pitchFamily="66" charset="0"/>
              </a:rPr>
              <a:t> after deadline	= 20% penalty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47.999 </a:t>
            </a:r>
            <a:r>
              <a:rPr lang="en-US" dirty="0" err="1">
                <a:latin typeface="Comic Sans MS" panose="030F0702030302020204" pitchFamily="66" charset="0"/>
              </a:rPr>
              <a:t>hrs</a:t>
            </a:r>
            <a:r>
              <a:rPr lang="en-US" dirty="0">
                <a:latin typeface="Comic Sans MS" panose="030F0702030302020204" pitchFamily="66" charset="0"/>
              </a:rPr>
              <a:t> after deadline	= 20% penalty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Etc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Submitting just one or two hours after deadline may be forgiven, no late penalty.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Please don’t stay up to work though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Don’t abuse this</a:t>
            </a:r>
          </a:p>
        </p:txBody>
      </p:sp>
    </p:spTree>
    <p:extLst>
      <p:ext uri="{BB962C8B-B14F-4D97-AF65-F5344CB8AC3E}">
        <p14:creationId xmlns:p14="http://schemas.microsoft.com/office/powerpoint/2010/main" val="33234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Cannot run tests unless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Code will not run if it cannot compile</a:t>
            </a:r>
          </a:p>
          <a:p>
            <a:r>
              <a:rPr lang="en-US" dirty="0">
                <a:latin typeface="Comic Sans MS" panose="030F0702030302020204" pitchFamily="66" charset="0"/>
              </a:rPr>
              <a:t>Code -&gt; Compiled with Tests -&gt; Tests class(es) are run -&gt; Tests results reported to IDE</a:t>
            </a:r>
          </a:p>
          <a:p>
            <a:r>
              <a:rPr lang="en-US" dirty="0">
                <a:latin typeface="Comic Sans MS" panose="030F0702030302020204" pitchFamily="66" charset="0"/>
              </a:rPr>
              <a:t>Need to fix all compiler errors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Syntax and language errors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Every { must have a corresponding }</a:t>
            </a:r>
          </a:p>
          <a:p>
            <a:r>
              <a:rPr lang="en-US" dirty="0">
                <a:latin typeface="Comic Sans MS" panose="030F0702030302020204" pitchFamily="66" charset="0"/>
              </a:rPr>
              <a:t>Fix compiler errors (highlighted in red) as they come up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29B36-0A3C-41B6-882D-543E84376872}"/>
              </a:ext>
            </a:extLst>
          </p:cNvPr>
          <p:cNvCxnSpPr/>
          <p:nvPr/>
        </p:nvCxnSpPr>
        <p:spPr>
          <a:xfrm>
            <a:off x="4644189" y="4940968"/>
            <a:ext cx="2871537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Please don’t share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Sharing lab code is a no go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Honor code or plagiarism violation something</a:t>
            </a:r>
          </a:p>
          <a:p>
            <a:r>
              <a:rPr lang="en-US" dirty="0">
                <a:latin typeface="Comic Sans MS" panose="030F0702030302020204" pitchFamily="66" charset="0"/>
              </a:rPr>
              <a:t>Can share </a:t>
            </a:r>
            <a:r>
              <a:rPr lang="en-US" dirty="0" err="1">
                <a:latin typeface="Comic Sans MS" panose="030F0702030302020204" pitchFamily="66" charset="0"/>
              </a:rPr>
              <a:t>Zybooks</a:t>
            </a:r>
            <a:r>
              <a:rPr lang="en-US" dirty="0">
                <a:latin typeface="Comic Sans MS" panose="030F0702030302020204" pitchFamily="66" charset="0"/>
              </a:rPr>
              <a:t> code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But only if you have a problem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 really, please try first before sharing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It’s normal to be stumped, just check what’s different in the given code</a:t>
            </a:r>
          </a:p>
        </p:txBody>
      </p:sp>
    </p:spTree>
    <p:extLst>
      <p:ext uri="{BB962C8B-B14F-4D97-AF65-F5344CB8AC3E}">
        <p14:creationId xmlns:p14="http://schemas.microsoft.com/office/powerpoint/2010/main" val="4692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Setters/Getters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Also known as (AKA) </a:t>
            </a:r>
            <a:r>
              <a:rPr lang="en-US" b="1" dirty="0">
                <a:latin typeface="Comic Sans MS" panose="030F0702030302020204" pitchFamily="66" charset="0"/>
              </a:rPr>
              <a:t>accessors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b="1" dirty="0">
                <a:latin typeface="Comic Sans MS" panose="030F0702030302020204" pitchFamily="66" charset="0"/>
              </a:rPr>
              <a:t>mutators</a:t>
            </a:r>
          </a:p>
          <a:p>
            <a:r>
              <a:rPr lang="en-US" dirty="0">
                <a:latin typeface="Comic Sans MS" panose="030F0702030302020204" pitchFamily="66" charset="0"/>
              </a:rPr>
              <a:t>Accessors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They’re really known as getters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Conventions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Prefix “get” for any non-Boolean class variable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Prefix “is” for any Boolean class variable</a:t>
            </a:r>
          </a:p>
          <a:p>
            <a:r>
              <a:rPr lang="en-US" dirty="0">
                <a:latin typeface="Comic Sans MS" panose="030F0702030302020204" pitchFamily="66" charset="0"/>
              </a:rPr>
              <a:t>Mutators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They’re really known as setters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Conventions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Prefix “set” for any class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E8982-27BD-4005-A139-47B36E70EE09}"/>
              </a:ext>
            </a:extLst>
          </p:cNvPr>
          <p:cNvSpPr txBox="1"/>
          <p:nvPr/>
        </p:nvSpPr>
        <p:spPr>
          <a:xfrm>
            <a:off x="6788676" y="3099807"/>
            <a:ext cx="205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getBox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CB166-6FA8-4823-8F63-C0ED5E8F537B}"/>
              </a:ext>
            </a:extLst>
          </p:cNvPr>
          <p:cNvSpPr txBox="1"/>
          <p:nvPr/>
        </p:nvSpPr>
        <p:spPr>
          <a:xfrm>
            <a:off x="8777897" y="3099807"/>
            <a:ext cx="2964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getGlasses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967E0-A4C8-4A73-9420-B9161FA74360}"/>
              </a:ext>
            </a:extLst>
          </p:cNvPr>
          <p:cNvSpPr txBox="1"/>
          <p:nvPr/>
        </p:nvSpPr>
        <p:spPr>
          <a:xfrm>
            <a:off x="6788676" y="4044438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isOnFire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25ED-D68F-4149-AC75-EBA1DE598534}"/>
              </a:ext>
            </a:extLst>
          </p:cNvPr>
          <p:cNvSpPr txBox="1"/>
          <p:nvPr/>
        </p:nvSpPr>
        <p:spPr>
          <a:xfrm>
            <a:off x="9227076" y="4044438"/>
            <a:ext cx="237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isCool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DD23-838E-4148-A528-C749CDE5C81C}"/>
              </a:ext>
            </a:extLst>
          </p:cNvPr>
          <p:cNvSpPr txBox="1"/>
          <p:nvPr/>
        </p:nvSpPr>
        <p:spPr>
          <a:xfrm>
            <a:off x="6195118" y="5434745"/>
            <a:ext cx="554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setName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(String </a:t>
            </a:r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newName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7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Setters/Getters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87F26-CDAB-4793-B737-1C1E2D67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3" t="33593" r="526" b="49989"/>
          <a:stretch/>
        </p:blipFill>
        <p:spPr>
          <a:xfrm>
            <a:off x="761999" y="5032547"/>
            <a:ext cx="10668001" cy="753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1A7F-2D18-449D-BDAB-E8C4149CC971}"/>
              </a:ext>
            </a:extLst>
          </p:cNvPr>
          <p:cNvSpPr txBox="1"/>
          <p:nvPr/>
        </p:nvSpPr>
        <p:spPr>
          <a:xfrm>
            <a:off x="772886" y="212026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String symbol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85349-4C9D-4274-9B90-FAB157972CA0}"/>
              </a:ext>
            </a:extLst>
          </p:cNvPr>
          <p:cNvSpPr txBox="1"/>
          <p:nvPr/>
        </p:nvSpPr>
        <p:spPr>
          <a:xfrm>
            <a:off x="6416842" y="2120262"/>
            <a:ext cx="378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getSymbol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E135-B808-4F44-AC42-ABF614E9A52E}"/>
              </a:ext>
            </a:extLst>
          </p:cNvPr>
          <p:cNvSpPr txBox="1"/>
          <p:nvPr/>
        </p:nvSpPr>
        <p:spPr>
          <a:xfrm>
            <a:off x="772886" y="2735563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numScoobySnacks</a:t>
            </a:r>
            <a:endParaRPr lang="en-US" sz="3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94A19-2F77-401F-92ED-DD62128FF5DD}"/>
              </a:ext>
            </a:extLst>
          </p:cNvPr>
          <p:cNvSpPr txBox="1"/>
          <p:nvPr/>
        </p:nvSpPr>
        <p:spPr>
          <a:xfrm>
            <a:off x="772886" y="343553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 hidden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3F35-5294-4650-97EF-5679FB2B8C5C}"/>
              </a:ext>
            </a:extLst>
          </p:cNvPr>
          <p:cNvSpPr txBox="1"/>
          <p:nvPr/>
        </p:nvSpPr>
        <p:spPr>
          <a:xfrm>
            <a:off x="772886" y="4152964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canMove</a:t>
            </a:r>
            <a:endParaRPr lang="en-US" sz="3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B294E-80AA-4B8A-B1D0-3464F85181A1}"/>
              </a:ext>
            </a:extLst>
          </p:cNvPr>
          <p:cNvSpPr txBox="1"/>
          <p:nvPr/>
        </p:nvSpPr>
        <p:spPr>
          <a:xfrm>
            <a:off x="6416842" y="2699863"/>
            <a:ext cx="474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getNumScoobySnacks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FB94F-749B-4A03-A85F-E23B8D2EC6BD}"/>
              </a:ext>
            </a:extLst>
          </p:cNvPr>
          <p:cNvSpPr txBox="1"/>
          <p:nvPr/>
        </p:nvSpPr>
        <p:spPr>
          <a:xfrm>
            <a:off x="6416842" y="3431927"/>
            <a:ext cx="474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isHidden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1FC1-F556-4171-84AC-18C4337D7113}"/>
              </a:ext>
            </a:extLst>
          </p:cNvPr>
          <p:cNvSpPr txBox="1"/>
          <p:nvPr/>
        </p:nvSpPr>
        <p:spPr>
          <a:xfrm>
            <a:off x="6416841" y="4156032"/>
            <a:ext cx="474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isEntangled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42691-799A-4A8E-9937-DC2AF060A6E6}"/>
              </a:ext>
            </a:extLst>
          </p:cNvPr>
          <p:cNvSpPr txBox="1"/>
          <p:nvPr/>
        </p:nvSpPr>
        <p:spPr>
          <a:xfrm>
            <a:off x="4908882" y="5200907"/>
            <a:ext cx="474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^variable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01153-3803-4439-A7C7-55F744F2476B}"/>
              </a:ext>
            </a:extLst>
          </p:cNvPr>
          <p:cNvSpPr txBox="1"/>
          <p:nvPr/>
        </p:nvSpPr>
        <p:spPr>
          <a:xfrm>
            <a:off x="1997240" y="5200907"/>
            <a:ext cx="474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^method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0AAF2-54BF-4E9B-9E8D-4DBA8BDDBE40}"/>
              </a:ext>
            </a:extLst>
          </p:cNvPr>
          <p:cNvSpPr txBox="1"/>
          <p:nvPr/>
        </p:nvSpPr>
        <p:spPr>
          <a:xfrm>
            <a:off x="761999" y="5908100"/>
            <a:ext cx="1104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When in doubt: The professor is always right!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B50C5-A9A4-4710-B486-4895DEF95E18}"/>
              </a:ext>
            </a:extLst>
          </p:cNvPr>
          <p:cNvSpPr txBox="1"/>
          <p:nvPr/>
        </p:nvSpPr>
        <p:spPr>
          <a:xfrm>
            <a:off x="6416841" y="365125"/>
            <a:ext cx="530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Why do we have setters/getters if we have the constructor taking in all the variables?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B87D58-7B9E-4760-B0B8-7E3CC886FBF9}"/>
              </a:ext>
            </a:extLst>
          </p:cNvPr>
          <p:cNvSpPr txBox="1"/>
          <p:nvPr/>
        </p:nvSpPr>
        <p:spPr>
          <a:xfrm>
            <a:off x="6416840" y="971706"/>
            <a:ext cx="530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Sometimes, we want to update what we set (like a new name). We also want to keep variables private because we might have to do extra steps when getting/setting them.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1C2037-4513-4F5D-A8E8-BE8B388F217A}"/>
              </a:ext>
            </a:extLst>
          </p:cNvPr>
          <p:cNvSpPr/>
          <p:nvPr/>
        </p:nvSpPr>
        <p:spPr>
          <a:xfrm>
            <a:off x="6416840" y="365125"/>
            <a:ext cx="5301917" cy="1806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9FCF94-45D6-45B0-BC2B-40F17A4800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Unreachable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E5610-170D-44A7-897F-5BFA00C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144"/>
            <a:ext cx="7115175" cy="3962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656" y="1825625"/>
            <a:ext cx="5343144" cy="4786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What’s the problem?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D9CBC0D8-FBFC-4FF3-995B-221FDF65A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2293144"/>
            <a:ext cx="4463288" cy="29392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6AC51B-9DE1-4530-A206-DA3B4B119393}"/>
              </a:ext>
            </a:extLst>
          </p:cNvPr>
          <p:cNvSpPr txBox="1">
            <a:spLocks/>
          </p:cNvSpPr>
          <p:nvPr/>
        </p:nvSpPr>
        <p:spPr>
          <a:xfrm>
            <a:off x="6010656" y="5595506"/>
            <a:ext cx="5343144" cy="89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Tree diagram</a:t>
            </a: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All Java knows is that there’s no </a:t>
            </a:r>
            <a:b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return statement that’s accessible.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24323A-C78B-479B-8E43-FAC887AF5B71}"/>
              </a:ext>
            </a:extLst>
          </p:cNvPr>
          <p:cNvSpPr/>
          <p:nvPr/>
        </p:nvSpPr>
        <p:spPr>
          <a:xfrm>
            <a:off x="-36576" y="5693664"/>
            <a:ext cx="704088" cy="704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10A272-F7AA-48A9-A776-3CFC7DADE3C2}"/>
              </a:ext>
            </a:extLst>
          </p:cNvPr>
          <p:cNvCxnSpPr>
            <a:cxnSpLocks/>
          </p:cNvCxnSpPr>
          <p:nvPr/>
        </p:nvCxnSpPr>
        <p:spPr>
          <a:xfrm flipH="1">
            <a:off x="667512" y="6010656"/>
            <a:ext cx="9784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9FCF94-45D6-45B0-BC2B-40F17A4800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Unreachable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E5610-170D-44A7-897F-5BFA00C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144"/>
            <a:ext cx="7115175" cy="3962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656" y="1825625"/>
            <a:ext cx="5343144" cy="4786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Now that’s better!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C3550-44E9-44FA-B5AC-1B3C0C8D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018"/>
            <a:ext cx="7029450" cy="43624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442E18-6369-4DF1-A61D-CFCAD8C42D12}"/>
              </a:ext>
            </a:extLst>
          </p:cNvPr>
          <p:cNvSpPr/>
          <p:nvPr/>
        </p:nvSpPr>
        <p:spPr>
          <a:xfrm>
            <a:off x="-85725" y="6053646"/>
            <a:ext cx="704088" cy="70408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B0B70F-61B5-44EF-AFD2-0752854A6FBD}"/>
              </a:ext>
            </a:extLst>
          </p:cNvPr>
          <p:cNvCxnSpPr>
            <a:cxnSpLocks/>
          </p:cNvCxnSpPr>
          <p:nvPr/>
        </p:nvCxnSpPr>
        <p:spPr>
          <a:xfrm flipH="1">
            <a:off x="618363" y="6370638"/>
            <a:ext cx="97840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3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E6842A-4F73-440F-B07A-FFB5896008B1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579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Consolas</vt:lpstr>
      <vt:lpstr>Office Theme</vt:lpstr>
      <vt:lpstr>CISC 181 – 052L</vt:lpstr>
      <vt:lpstr>some quick things</vt:lpstr>
      <vt:lpstr>Late Policy</vt:lpstr>
      <vt:lpstr>Cannot run tests unless Compile</vt:lpstr>
      <vt:lpstr>Please don’t share code</vt:lpstr>
      <vt:lpstr>Setters/Getters</vt:lpstr>
      <vt:lpstr>Setters/Getters</vt:lpstr>
      <vt:lpstr>Unreachable Statements</vt:lpstr>
      <vt:lpstr>Unreachable Statements</vt:lpstr>
      <vt:lpstr>Int-Double casting &amp; division</vt:lpstr>
      <vt:lpstr>style</vt:lpstr>
      <vt:lpstr>Some Conventions</vt:lpstr>
      <vt:lpstr>JavaDoc</vt:lpstr>
      <vt:lpstr>Indentation</vt:lpstr>
      <vt:lpstr>Indentation</vt:lpstr>
      <vt:lpstr>NOOOOOOOO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2021-03-09T22:36:30Z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