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9" r:id="rId2"/>
    <p:sldId id="286" r:id="rId3"/>
    <p:sldId id="260" r:id="rId4"/>
    <p:sldId id="271" r:id="rId5"/>
    <p:sldId id="277" r:id="rId6"/>
    <p:sldId id="27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9" autoAdjust="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7291-13FB-4A85-9B62-8BED92F848C0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BCF8-9AC3-4250-9B75-9090E16F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1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villemejane/MIDI_TO_DM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villemejane/MIDI_TO_DMX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39495D8-FD76-8547-C4AE-AE47707F2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839" y="1811890"/>
            <a:ext cx="3498672" cy="478729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99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L476 – révision 3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355107" y="2068802"/>
            <a:ext cx="4340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Protocole </a:t>
            </a:r>
            <a:r>
              <a:rPr lang="fr-FR" sz="1600" b="1" dirty="0">
                <a:solidFill>
                  <a:schemeClr val="accent2"/>
                </a:solidFill>
              </a:rPr>
              <a:t>DMX 512</a:t>
            </a:r>
            <a:r>
              <a:rPr lang="fr-FR" sz="1600" dirty="0">
                <a:solidFill>
                  <a:schemeClr val="accent2"/>
                </a:solidFill>
              </a:rPr>
              <a:t> (1 sortie)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Protocole </a:t>
            </a:r>
            <a:r>
              <a:rPr lang="fr-FR" sz="1600" b="1" dirty="0">
                <a:solidFill>
                  <a:schemeClr val="accent2"/>
                </a:solidFill>
              </a:rPr>
              <a:t>MIDI</a:t>
            </a:r>
            <a:r>
              <a:rPr lang="fr-FR" sz="1600" dirty="0">
                <a:solidFill>
                  <a:schemeClr val="accent2"/>
                </a:solidFill>
              </a:rPr>
              <a:t> (1 entrée / 1 sortie)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Analogique (2 entrées)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Potentiomètre (3 entrées)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 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via nRF2401</a:t>
            </a:r>
            <a:endParaRPr lang="fr-FR" sz="1600" dirty="0">
              <a:solidFill>
                <a:schemeClr val="accent2"/>
              </a:solidFill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584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Pilotage MIDI – Analogique – nRF2401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C5111CA-F3CF-562D-1DEC-BD6D24C651B2}"/>
              </a:ext>
            </a:extLst>
          </p:cNvPr>
          <p:cNvSpPr txBox="1"/>
          <p:nvPr/>
        </p:nvSpPr>
        <p:spPr>
          <a:xfrm>
            <a:off x="262934" y="1716752"/>
            <a:ext cx="16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543A74-7DDE-6B75-F057-60FE31A2C1B7}"/>
              </a:ext>
            </a:extLst>
          </p:cNvPr>
          <p:cNvSpPr txBox="1"/>
          <p:nvPr/>
        </p:nvSpPr>
        <p:spPr>
          <a:xfrm>
            <a:off x="262934" y="4812160"/>
            <a:ext cx="324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Basée sur une carte Nucléo L476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C72AE6-0052-1FB1-CD19-2A7AB24854E5}"/>
              </a:ext>
            </a:extLst>
          </p:cNvPr>
          <p:cNvSpPr txBox="1"/>
          <p:nvPr/>
        </p:nvSpPr>
        <p:spPr>
          <a:xfrm rot="20541721">
            <a:off x="1383567" y="3631443"/>
            <a:ext cx="9174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1">
                    <a:lumMod val="75000"/>
                  </a:schemeClr>
                </a:solidFill>
              </a:rPr>
              <a:t>APPROBATION EN COURS</a:t>
            </a:r>
          </a:p>
        </p:txBody>
      </p:sp>
    </p:spTree>
    <p:extLst>
      <p:ext uri="{BB962C8B-B14F-4D97-AF65-F5344CB8AC3E}">
        <p14:creationId xmlns:p14="http://schemas.microsoft.com/office/powerpoint/2010/main" val="279358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99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L476 – révision 3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90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Génération des trames DMX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E95886-B9C6-4124-A8C3-939F83AFFABC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D9A714A9-0B32-40D5-86CB-7D1646500ECE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 / TX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978AF3D-603C-46B0-9541-B9C8E7FE885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8EA3B77-D806-48AA-854D-1450F66DE82B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E1A203-EF39-4614-8889-949398D7FC15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EB68BF8E-5980-4ABA-B715-6A3D0E7757AC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02499EFC-0020-484D-851E-450D345BDF69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DF30121D-0DA2-4D2D-9EC4-C9A0D809130C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FA23577-F3BD-4480-B3CC-9561B9B939CA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965C3AA-90D5-45C4-B843-2D9A7776E919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40D79908-CD03-44E1-AC88-5339EA41235F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7962CA-7A79-46C7-9E36-B3659E96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269" y="4263972"/>
            <a:ext cx="7590726" cy="2490521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B3601F2E-BE75-49BF-9E0A-E4290BD50FD0}"/>
              </a:ext>
            </a:extLst>
          </p:cNvPr>
          <p:cNvSpPr txBox="1"/>
          <p:nvPr/>
        </p:nvSpPr>
        <p:spPr>
          <a:xfrm>
            <a:off x="4455269" y="3976945"/>
            <a:ext cx="3237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Composants pour la génération du signal DMX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FC5344A-2DD2-FC38-B344-3703C4B3CBFB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 / RX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88AFEC4-E9F3-B4D3-4235-112A138696B5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F71315-8447-8FA1-3655-14A391BB238C}"/>
              </a:ext>
            </a:extLst>
          </p:cNvPr>
          <p:cNvSpPr txBox="1"/>
          <p:nvPr/>
        </p:nvSpPr>
        <p:spPr>
          <a:xfrm>
            <a:off x="4455269" y="1758564"/>
            <a:ext cx="3237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Signaux à générer </a:t>
            </a:r>
          </a:p>
        </p:txBody>
      </p:sp>
    </p:spTree>
    <p:extLst>
      <p:ext uri="{BB962C8B-B14F-4D97-AF65-F5344CB8AC3E}">
        <p14:creationId xmlns:p14="http://schemas.microsoft.com/office/powerpoint/2010/main" val="49441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99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L476 – révision 3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14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Entrées analogiques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8969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DMX : </a:t>
            </a:r>
            <a:r>
              <a:rPr lang="fr-FR" dirty="0">
                <a:solidFill>
                  <a:srgbClr val="002060"/>
                </a:solidFill>
                <a:hlinkClick r:id="rId2"/>
              </a:rPr>
              <a:t>https://github.com/jvillemejane/MIDI_TO_DMX</a:t>
            </a:r>
            <a:r>
              <a:rPr lang="fr-FR" dirty="0">
                <a:solidFill>
                  <a:srgbClr val="002060"/>
                </a:solidFill>
              </a:rPr>
              <a:t>  (librairie version 1)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EB09AD-A017-4363-AEE2-0D3303B8B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907" y="1428573"/>
            <a:ext cx="3867024" cy="52913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E76F4C-78C7-43B5-928E-BC47767505C5}"/>
              </a:ext>
            </a:extLst>
          </p:cNvPr>
          <p:cNvSpPr/>
          <p:nvPr/>
        </p:nvSpPr>
        <p:spPr>
          <a:xfrm>
            <a:off x="5861500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BFBE83-2195-4610-95A0-6E208C6169B6}"/>
              </a:ext>
            </a:extLst>
          </p:cNvPr>
          <p:cNvSpPr/>
          <p:nvPr/>
        </p:nvSpPr>
        <p:spPr>
          <a:xfrm>
            <a:off x="6290049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3043DA-5D58-4F29-B0AC-43B8DFD6082E}"/>
              </a:ext>
            </a:extLst>
          </p:cNvPr>
          <p:cNvSpPr/>
          <p:nvPr/>
        </p:nvSpPr>
        <p:spPr>
          <a:xfrm>
            <a:off x="6718598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7962CA-7A79-46C7-9E36-B3659E96F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930670" y="3707564"/>
            <a:ext cx="4296692" cy="1409747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B3601F2E-BE75-49BF-9E0A-E4290BD50FD0}"/>
              </a:ext>
            </a:extLst>
          </p:cNvPr>
          <p:cNvSpPr txBox="1"/>
          <p:nvPr/>
        </p:nvSpPr>
        <p:spPr>
          <a:xfrm>
            <a:off x="10105273" y="1969415"/>
            <a:ext cx="21627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Génération du signal DMX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510B1957-CC75-4BEE-ABE0-8580BE6805CA}"/>
              </a:ext>
            </a:extLst>
          </p:cNvPr>
          <p:cNvSpPr/>
          <p:nvPr/>
        </p:nvSpPr>
        <p:spPr>
          <a:xfrm>
            <a:off x="1235161" y="300246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7AD8F2DE-27A4-4833-BD7B-669E770CB9B0}"/>
              </a:ext>
            </a:extLst>
          </p:cNvPr>
          <p:cNvSpPr/>
          <p:nvPr/>
        </p:nvSpPr>
        <p:spPr>
          <a:xfrm>
            <a:off x="1235160" y="320725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C42134B6-264F-4F0F-A954-2D2A482FE807}"/>
              </a:ext>
            </a:extLst>
          </p:cNvPr>
          <p:cNvSpPr/>
          <p:nvPr/>
        </p:nvSpPr>
        <p:spPr>
          <a:xfrm>
            <a:off x="1237817" y="340666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1A15908E-1F8D-4BA9-82AC-30BAA54AE1F2}"/>
              </a:ext>
            </a:extLst>
          </p:cNvPr>
          <p:cNvSpPr/>
          <p:nvPr/>
        </p:nvSpPr>
        <p:spPr>
          <a:xfrm>
            <a:off x="1245650" y="367207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838155A4-3523-4F9A-9C17-C9708D334566}"/>
              </a:ext>
            </a:extLst>
          </p:cNvPr>
          <p:cNvSpPr/>
          <p:nvPr/>
        </p:nvSpPr>
        <p:spPr>
          <a:xfrm>
            <a:off x="1245650" y="3862669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652E42CA-9AAA-40EB-A2C6-788411B4BFDA}"/>
              </a:ext>
            </a:extLst>
          </p:cNvPr>
          <p:cNvSpPr/>
          <p:nvPr/>
        </p:nvSpPr>
        <p:spPr>
          <a:xfrm>
            <a:off x="2175234" y="300246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FB6B4D55-1F65-4789-991F-B85F2996C16E}"/>
              </a:ext>
            </a:extLst>
          </p:cNvPr>
          <p:cNvSpPr/>
          <p:nvPr/>
        </p:nvSpPr>
        <p:spPr>
          <a:xfrm>
            <a:off x="2175234" y="3206279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4F3ABE0A-6375-4F66-8E86-974E8DFF134B}"/>
              </a:ext>
            </a:extLst>
          </p:cNvPr>
          <p:cNvSpPr/>
          <p:nvPr/>
        </p:nvSpPr>
        <p:spPr>
          <a:xfrm>
            <a:off x="2175233" y="341612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FFF71A1D-9E28-4DFE-9B4F-7DB9B00012BD}"/>
              </a:ext>
            </a:extLst>
          </p:cNvPr>
          <p:cNvSpPr/>
          <p:nvPr/>
        </p:nvSpPr>
        <p:spPr>
          <a:xfrm>
            <a:off x="2175233" y="3674280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Filter</a:t>
            </a:r>
            <a:r>
              <a:rPr lang="fr-FR" sz="900" dirty="0"/>
              <a:t> IN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12798EC-94FD-4222-B570-700BBE5CA469}"/>
              </a:ext>
            </a:extLst>
          </p:cNvPr>
          <p:cNvSpPr/>
          <p:nvPr/>
        </p:nvSpPr>
        <p:spPr>
          <a:xfrm>
            <a:off x="2175233" y="386072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Direct 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5306567" y="1603458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7772A54-9C38-4C92-A5A6-BCA865DB1A49}"/>
              </a:ext>
            </a:extLst>
          </p:cNvPr>
          <p:cNvSpPr/>
          <p:nvPr/>
        </p:nvSpPr>
        <p:spPr>
          <a:xfrm rot="5400000">
            <a:off x="5603947" y="448731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87268618-1236-4966-917E-7C1D3748CD3E}"/>
              </a:ext>
            </a:extLst>
          </p:cNvPr>
          <p:cNvSpPr/>
          <p:nvPr/>
        </p:nvSpPr>
        <p:spPr>
          <a:xfrm rot="5400000">
            <a:off x="6486203" y="449975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509AF568-D44F-4FF6-9C99-29251712DE85}"/>
              </a:ext>
            </a:extLst>
          </p:cNvPr>
          <p:cNvSpPr/>
          <p:nvPr/>
        </p:nvSpPr>
        <p:spPr>
          <a:xfrm rot="5400000">
            <a:off x="6045595" y="449535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5410287" y="1979002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>
            <a:off x="8824647" y="4914114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>
            <a:off x="8824648" y="5335082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403F3B48-39D6-4936-AD75-126E84F8E961}"/>
              </a:ext>
            </a:extLst>
          </p:cNvPr>
          <p:cNvSpPr/>
          <p:nvPr/>
        </p:nvSpPr>
        <p:spPr>
          <a:xfrm rot="16200000">
            <a:off x="7611111" y="6328648"/>
            <a:ext cx="633816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1AD0AE35-E7AF-442D-B78B-0367570E7AC6}"/>
              </a:ext>
            </a:extLst>
          </p:cNvPr>
          <p:cNvSpPr/>
          <p:nvPr/>
        </p:nvSpPr>
        <p:spPr>
          <a:xfrm rot="16200000">
            <a:off x="7055729" y="6328651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D4C3E6EB-B1AE-4614-970C-D7E2D512F96D}"/>
              </a:ext>
            </a:extLst>
          </p:cNvPr>
          <p:cNvSpPr/>
          <p:nvPr/>
        </p:nvSpPr>
        <p:spPr>
          <a:xfrm rot="16200000">
            <a:off x="6819353" y="6328651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Filter</a:t>
            </a:r>
            <a:r>
              <a:rPr lang="fr-FR" sz="900" dirty="0"/>
              <a:t> IN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50A7CF6E-3804-4A82-9341-D85B9ECD793C}"/>
              </a:ext>
            </a:extLst>
          </p:cNvPr>
          <p:cNvSpPr/>
          <p:nvPr/>
        </p:nvSpPr>
        <p:spPr>
          <a:xfrm rot="16200000">
            <a:off x="7374736" y="6328651"/>
            <a:ext cx="633814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Direct IN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03A37CC6-6852-4DEA-BD2F-7C11298A8D1A}"/>
              </a:ext>
            </a:extLst>
          </p:cNvPr>
          <p:cNvSpPr txBox="1"/>
          <p:nvPr/>
        </p:nvSpPr>
        <p:spPr>
          <a:xfrm>
            <a:off x="3070382" y="3625403"/>
            <a:ext cx="17988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PeakToPeak</a:t>
            </a:r>
            <a:r>
              <a:rPr lang="fr-FR" sz="1000" dirty="0"/>
              <a:t> max 3.3V | f &gt; 3Hz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BF73604D-4351-4AE6-ADED-965229CA1DF5}"/>
              </a:ext>
            </a:extLst>
          </p:cNvPr>
          <p:cNvSpPr txBox="1"/>
          <p:nvPr/>
        </p:nvSpPr>
        <p:spPr>
          <a:xfrm>
            <a:off x="3070382" y="380124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0 – 3.3V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E6BA5-C78D-4492-960F-6537964D44AF}"/>
              </a:ext>
            </a:extLst>
          </p:cNvPr>
          <p:cNvSpPr/>
          <p:nvPr/>
        </p:nvSpPr>
        <p:spPr>
          <a:xfrm>
            <a:off x="7446963" y="2647469"/>
            <a:ext cx="897130" cy="26798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D3C4E45-2452-F8BD-09B0-758F097F54A7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D56F716-10E5-AC8C-EEF4-144B05F647D4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 / TX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B72E8E4-2BD2-DFA9-BEE5-E68A23588731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916559E-7679-CDC1-1D80-F957E7149923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7B5D12-0DD0-48CA-D777-6AA7C6A250AC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8B1ED83-0E61-869B-AF59-8537C52764F7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E4DAD55-4960-1208-2C12-9E945FA785A8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E941E2D-2508-33D4-3466-E1D14B73DEC2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19E1EE6-5F19-699D-12AB-0E65B8445905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DA56F23-5181-1983-8558-2C0852B237F0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F48B653-C938-D5E1-D491-85B6626D6F20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0A582E2-896D-02D4-480F-310A6DB96524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 / RX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DDA88F8-DCD9-F4DB-DE4D-2CC2D475CC29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</p:spTree>
    <p:extLst>
      <p:ext uri="{BB962C8B-B14F-4D97-AF65-F5344CB8AC3E}">
        <p14:creationId xmlns:p14="http://schemas.microsoft.com/office/powerpoint/2010/main" val="186038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137427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D12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D11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D2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D7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D8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D9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D13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A3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A4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A5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75B3BCEA-E49B-4C2B-97ED-50550B8257E5}"/>
              </a:ext>
            </a:extLst>
          </p:cNvPr>
          <p:cNvSpPr/>
          <p:nvPr/>
        </p:nvSpPr>
        <p:spPr>
          <a:xfrm>
            <a:off x="5428586" y="49558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DMX_DATA</a:t>
            </a:r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9BBD4786-5F05-4AA5-A6C3-3EE7381746E6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Non utilisée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FF4F4A75-B849-42B7-A498-E2459B7AB3C8}"/>
              </a:ext>
            </a:extLst>
          </p:cNvPr>
          <p:cNvSpPr txBox="1"/>
          <p:nvPr/>
        </p:nvSpPr>
        <p:spPr>
          <a:xfrm>
            <a:off x="262934" y="173327"/>
            <a:ext cx="399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L476 – révision 3</a:t>
            </a:r>
            <a:endParaRPr lang="fr-FR" sz="2800" b="1" dirty="0"/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31D5158F-72A3-4A26-9C4A-AA8A5A1752ED}"/>
              </a:ext>
            </a:extLst>
          </p:cNvPr>
          <p:cNvSpPr txBox="1"/>
          <p:nvPr/>
        </p:nvSpPr>
        <p:spPr>
          <a:xfrm>
            <a:off x="262934" y="754727"/>
            <a:ext cx="20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FF5DBE62-EF39-450E-9B51-FEF77883C8C7}"/>
              </a:ext>
            </a:extLst>
          </p:cNvPr>
          <p:cNvSpPr/>
          <p:nvPr/>
        </p:nvSpPr>
        <p:spPr>
          <a:xfrm>
            <a:off x="5424254" y="592345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152" name="Rectangle : coins arrondis 151">
            <a:extLst>
              <a:ext uri="{FF2B5EF4-FFF2-40B4-BE49-F238E27FC236}">
                <a16:creationId xmlns:a16="http://schemas.microsoft.com/office/drawing/2014/main" id="{ACB3AA24-F4EC-414C-BED9-63553CABFA44}"/>
              </a:ext>
            </a:extLst>
          </p:cNvPr>
          <p:cNvSpPr/>
          <p:nvPr/>
        </p:nvSpPr>
        <p:spPr>
          <a:xfrm>
            <a:off x="2237490" y="592991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86795101-5146-4A6F-916B-D8044DB58592}"/>
              </a:ext>
            </a:extLst>
          </p:cNvPr>
          <p:cNvSpPr/>
          <p:nvPr/>
        </p:nvSpPr>
        <p:spPr>
          <a:xfrm>
            <a:off x="2237130" y="574363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79CA30B5-AE2C-4958-9B25-AE502F46C868}"/>
              </a:ext>
            </a:extLst>
          </p:cNvPr>
          <p:cNvSpPr/>
          <p:nvPr/>
        </p:nvSpPr>
        <p:spPr>
          <a:xfrm>
            <a:off x="5419572" y="574179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Filter</a:t>
            </a:r>
            <a:r>
              <a:rPr lang="fr-FR" sz="900" dirty="0"/>
              <a:t> IN</a:t>
            </a:r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CF03B0B0-F01F-4371-9A10-89753A103257}"/>
              </a:ext>
            </a:extLst>
          </p:cNvPr>
          <p:cNvSpPr/>
          <p:nvPr/>
        </p:nvSpPr>
        <p:spPr>
          <a:xfrm>
            <a:off x="5419572" y="55399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Direct IN</a:t>
            </a:r>
          </a:p>
        </p:txBody>
      </p:sp>
      <p:sp>
        <p:nvSpPr>
          <p:cNvPr id="156" name="Rectangle : coins arrondis 155">
            <a:extLst>
              <a:ext uri="{FF2B5EF4-FFF2-40B4-BE49-F238E27FC236}">
                <a16:creationId xmlns:a16="http://schemas.microsoft.com/office/drawing/2014/main" id="{F448E955-A9FD-4C3C-93B0-BF58F939C98A}"/>
              </a:ext>
            </a:extLst>
          </p:cNvPr>
          <p:cNvSpPr/>
          <p:nvPr/>
        </p:nvSpPr>
        <p:spPr>
          <a:xfrm>
            <a:off x="7085124" y="4753945"/>
            <a:ext cx="848047" cy="1354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DMX_enable</a:t>
            </a:r>
            <a:endParaRPr lang="fr-FR" sz="900" dirty="0"/>
          </a:p>
        </p:txBody>
      </p:sp>
      <p:sp>
        <p:nvSpPr>
          <p:cNvPr id="157" name="Rectangle : coins arrondis 156">
            <a:extLst>
              <a:ext uri="{FF2B5EF4-FFF2-40B4-BE49-F238E27FC236}">
                <a16:creationId xmlns:a16="http://schemas.microsoft.com/office/drawing/2014/main" id="{1A707955-CE72-4A2D-B399-C9A04176E2DD}"/>
              </a:ext>
            </a:extLst>
          </p:cNvPr>
          <p:cNvSpPr/>
          <p:nvPr/>
        </p:nvSpPr>
        <p:spPr>
          <a:xfrm>
            <a:off x="7085124" y="4932368"/>
            <a:ext cx="848048" cy="1412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DMX_out_S</a:t>
            </a:r>
            <a:endParaRPr lang="fr-FR" sz="1000" dirty="0"/>
          </a:p>
        </p:txBody>
      </p:sp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3430D1E5-D02D-42CD-B16C-A02C3C648528}"/>
              </a:ext>
            </a:extLst>
          </p:cNvPr>
          <p:cNvSpPr/>
          <p:nvPr/>
        </p:nvSpPr>
        <p:spPr>
          <a:xfrm>
            <a:off x="7099300" y="5118100"/>
            <a:ext cx="832021" cy="1416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DMX_start</a:t>
            </a:r>
            <a:endParaRPr lang="fr-FR" sz="1050" dirty="0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F2682E36-808A-49BD-9729-474A2356929C}"/>
              </a:ext>
            </a:extLst>
          </p:cNvPr>
          <p:cNvSpPr/>
          <p:nvPr/>
        </p:nvSpPr>
        <p:spPr>
          <a:xfrm>
            <a:off x="355107" y="5426612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4A8C75-32B4-4920-AAFE-710D7EFC9CA0}"/>
              </a:ext>
            </a:extLst>
          </p:cNvPr>
          <p:cNvSpPr txBox="1"/>
          <p:nvPr/>
        </p:nvSpPr>
        <p:spPr>
          <a:xfrm>
            <a:off x="439439" y="5326666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Avec l’extension MIDI</a:t>
            </a:r>
          </a:p>
        </p:txBody>
      </p:sp>
    </p:spTree>
    <p:extLst>
      <p:ext uri="{BB962C8B-B14F-4D97-AF65-F5344CB8AC3E}">
        <p14:creationId xmlns:p14="http://schemas.microsoft.com/office/powerpoint/2010/main" val="322403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567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L476 – révision 3 + extension MIDI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61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et connexion RF par nRF24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EB09AD-A017-4363-AEE2-0D3303B8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07" y="1428573"/>
            <a:ext cx="3867024" cy="52913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E76F4C-78C7-43B5-928E-BC47767505C5}"/>
              </a:ext>
            </a:extLst>
          </p:cNvPr>
          <p:cNvSpPr/>
          <p:nvPr/>
        </p:nvSpPr>
        <p:spPr>
          <a:xfrm>
            <a:off x="5861500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BFBE83-2195-4610-95A0-6E208C6169B6}"/>
              </a:ext>
            </a:extLst>
          </p:cNvPr>
          <p:cNvSpPr/>
          <p:nvPr/>
        </p:nvSpPr>
        <p:spPr>
          <a:xfrm>
            <a:off x="6290049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3043DA-5D58-4F29-B0AC-43B8DFD6082E}"/>
              </a:ext>
            </a:extLst>
          </p:cNvPr>
          <p:cNvSpPr/>
          <p:nvPr/>
        </p:nvSpPr>
        <p:spPr>
          <a:xfrm>
            <a:off x="6718598" y="5042517"/>
            <a:ext cx="369365" cy="3869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845346"/>
            <a:ext cx="772357" cy="15827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7962CA-7A79-46C7-9E36-B3659E96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930670" y="3707564"/>
            <a:ext cx="4296692" cy="1409747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B3601F2E-BE75-49BF-9E0A-E4290BD50FD0}"/>
              </a:ext>
            </a:extLst>
          </p:cNvPr>
          <p:cNvSpPr txBox="1"/>
          <p:nvPr/>
        </p:nvSpPr>
        <p:spPr>
          <a:xfrm>
            <a:off x="10105273" y="1969415"/>
            <a:ext cx="21627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Génération du signal DMX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5306567" y="1603458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7772A54-9C38-4C92-A5A6-BCA865DB1A49}"/>
              </a:ext>
            </a:extLst>
          </p:cNvPr>
          <p:cNvSpPr/>
          <p:nvPr/>
        </p:nvSpPr>
        <p:spPr>
          <a:xfrm rot="5400000">
            <a:off x="5603947" y="448731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87268618-1236-4966-917E-7C1D3748CD3E}"/>
              </a:ext>
            </a:extLst>
          </p:cNvPr>
          <p:cNvSpPr/>
          <p:nvPr/>
        </p:nvSpPr>
        <p:spPr>
          <a:xfrm rot="5400000">
            <a:off x="6486203" y="449975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509AF568-D44F-4FF6-9C99-29251712DE85}"/>
              </a:ext>
            </a:extLst>
          </p:cNvPr>
          <p:cNvSpPr/>
          <p:nvPr/>
        </p:nvSpPr>
        <p:spPr>
          <a:xfrm rot="5400000">
            <a:off x="6045595" y="449535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5410287" y="1979002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>
            <a:off x="8824647" y="4914114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>
            <a:off x="8824648" y="5335082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403F3B48-39D6-4936-AD75-126E84F8E961}"/>
              </a:ext>
            </a:extLst>
          </p:cNvPr>
          <p:cNvSpPr/>
          <p:nvPr/>
        </p:nvSpPr>
        <p:spPr>
          <a:xfrm rot="16200000">
            <a:off x="7611111" y="6328648"/>
            <a:ext cx="633816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1AD0AE35-E7AF-442D-B78B-0367570E7AC6}"/>
              </a:ext>
            </a:extLst>
          </p:cNvPr>
          <p:cNvSpPr/>
          <p:nvPr/>
        </p:nvSpPr>
        <p:spPr>
          <a:xfrm rot="16200000">
            <a:off x="7055729" y="6328651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D4C3E6EB-B1AE-4614-970C-D7E2D512F96D}"/>
              </a:ext>
            </a:extLst>
          </p:cNvPr>
          <p:cNvSpPr/>
          <p:nvPr/>
        </p:nvSpPr>
        <p:spPr>
          <a:xfrm rot="16200000">
            <a:off x="6819353" y="6328651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Filter</a:t>
            </a:r>
            <a:r>
              <a:rPr lang="fr-FR" sz="900" dirty="0"/>
              <a:t> IN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50A7CF6E-3804-4A82-9341-D85B9ECD793C}"/>
              </a:ext>
            </a:extLst>
          </p:cNvPr>
          <p:cNvSpPr/>
          <p:nvPr/>
        </p:nvSpPr>
        <p:spPr>
          <a:xfrm rot="16200000">
            <a:off x="7374736" y="6328651"/>
            <a:ext cx="633814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Direct IN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E6BA5-C78D-4492-960F-6537964D44AF}"/>
              </a:ext>
            </a:extLst>
          </p:cNvPr>
          <p:cNvSpPr/>
          <p:nvPr/>
        </p:nvSpPr>
        <p:spPr>
          <a:xfrm>
            <a:off x="7446963" y="2647469"/>
            <a:ext cx="897130" cy="26798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21E3E76-8F12-846A-07E7-0692C5F10994}"/>
              </a:ext>
            </a:extLst>
          </p:cNvPr>
          <p:cNvSpPr/>
          <p:nvPr/>
        </p:nvSpPr>
        <p:spPr>
          <a:xfrm>
            <a:off x="1235161" y="300246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AACDE4E-4802-E57C-46E3-AF6AFEEB4755}"/>
              </a:ext>
            </a:extLst>
          </p:cNvPr>
          <p:cNvSpPr/>
          <p:nvPr/>
        </p:nvSpPr>
        <p:spPr>
          <a:xfrm>
            <a:off x="1235160" y="320725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07916D9-46D9-4F52-A259-88ACF4CA4F27}"/>
              </a:ext>
            </a:extLst>
          </p:cNvPr>
          <p:cNvSpPr/>
          <p:nvPr/>
        </p:nvSpPr>
        <p:spPr>
          <a:xfrm>
            <a:off x="1237817" y="340666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75A7A61-DBD6-E694-621F-28F5C5B5A694}"/>
              </a:ext>
            </a:extLst>
          </p:cNvPr>
          <p:cNvSpPr/>
          <p:nvPr/>
        </p:nvSpPr>
        <p:spPr>
          <a:xfrm>
            <a:off x="2175234" y="300246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D7647D3-5D25-2DC0-C075-D72723B23CEE}"/>
              </a:ext>
            </a:extLst>
          </p:cNvPr>
          <p:cNvSpPr/>
          <p:nvPr/>
        </p:nvSpPr>
        <p:spPr>
          <a:xfrm>
            <a:off x="2175234" y="3206279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2B67213-0605-D3A2-218B-C411AD16402D}"/>
              </a:ext>
            </a:extLst>
          </p:cNvPr>
          <p:cNvSpPr/>
          <p:nvPr/>
        </p:nvSpPr>
        <p:spPr>
          <a:xfrm>
            <a:off x="2175233" y="341612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719AE74-418A-A5C6-C222-CEF7036DC494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5481E666-C1AB-2941-F5B1-DEA08539E96C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 / TX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0FE5468A-0840-1FEF-238C-CC3242A95109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2E742CE6-2760-1C6E-EC20-0DAFA3FCEAE6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C45B102-E6E4-0A2A-77C7-A11F085B2473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62D80C07-C6DD-0A00-7E03-992C1B2B82C4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FF7AC9A-3286-6762-178F-8114D621557B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72A775AE-9826-3F6A-5704-83BE540566F3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8E2954F3-F04B-E2CF-FE92-D6B93CF724A9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02A07AAE-AEA0-071D-46E2-9A44905820D1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E0E7CFEE-6465-A389-EBDA-ECD8F00EF584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AB2CB8CB-181F-950A-DEA0-1526C1B770D1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 / RX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DD3E401-AB1F-ED93-80C2-302ADC1B7CE5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2CADE65-086C-5DA5-DB59-0BDA51761302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D13 / SCK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5E5B3DA-308C-574D-A639-E8633CF65169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8C7C571-FA53-5798-FAAC-BEB9A80B7B9F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D11 / MOSI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CBB2C6C-CB0B-8C35-F0F3-856CE53BDFEC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58D1CB9-5742-C186-3EFC-7037A6D428FC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9B7FDD3-7793-3017-F93F-9A2F6A034291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D12 / MISO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F26C280-A564-47B9-1AA5-DAA5F5F903E3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7B6BF6B-5E2B-7A27-1D8C-FCA4EA863D49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47A05489-71C3-0693-C1AA-24C23B6D11B8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BDADBA84-0715-9D12-5DDE-BF03B8BBA57D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DECE11D7-3A0C-0C9F-34EF-455E4E9CC44D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D9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AF3BF648-180F-8BB5-ED13-587A9062C0DD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E5E67BEA-30E6-880C-EB8C-E4602D6BFBCC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276108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D12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D11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D2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D7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D8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D9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D13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A3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A4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A5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75B3BCEA-E49B-4C2B-97ED-50550B8257E5}"/>
              </a:ext>
            </a:extLst>
          </p:cNvPr>
          <p:cNvSpPr/>
          <p:nvPr/>
        </p:nvSpPr>
        <p:spPr>
          <a:xfrm>
            <a:off x="5428586" y="49558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DMX_DATA</a:t>
            </a:r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9BBD4786-5F05-4AA5-A6C3-3EE7381746E6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Non utilisée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FF4F4A75-B849-42B7-A498-E2459B7AB3C8}"/>
              </a:ext>
            </a:extLst>
          </p:cNvPr>
          <p:cNvSpPr txBox="1"/>
          <p:nvPr/>
        </p:nvSpPr>
        <p:spPr>
          <a:xfrm>
            <a:off x="262934" y="173327"/>
            <a:ext cx="567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L476 – révision 3 + extension MIDI</a:t>
            </a:r>
            <a:endParaRPr lang="fr-FR" sz="2800" b="1" dirty="0"/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31D5158F-72A3-4A26-9C4A-AA8A5A1752ED}"/>
              </a:ext>
            </a:extLst>
          </p:cNvPr>
          <p:cNvSpPr txBox="1"/>
          <p:nvPr/>
        </p:nvSpPr>
        <p:spPr>
          <a:xfrm>
            <a:off x="262934" y="754727"/>
            <a:ext cx="20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FF5DBE62-EF39-450E-9B51-FEF77883C8C7}"/>
              </a:ext>
            </a:extLst>
          </p:cNvPr>
          <p:cNvSpPr/>
          <p:nvPr/>
        </p:nvSpPr>
        <p:spPr>
          <a:xfrm>
            <a:off x="5424254" y="592345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152" name="Rectangle : coins arrondis 151">
            <a:extLst>
              <a:ext uri="{FF2B5EF4-FFF2-40B4-BE49-F238E27FC236}">
                <a16:creationId xmlns:a16="http://schemas.microsoft.com/office/drawing/2014/main" id="{ACB3AA24-F4EC-414C-BED9-63553CABFA44}"/>
              </a:ext>
            </a:extLst>
          </p:cNvPr>
          <p:cNvSpPr/>
          <p:nvPr/>
        </p:nvSpPr>
        <p:spPr>
          <a:xfrm>
            <a:off x="2237490" y="592991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86795101-5146-4A6F-916B-D8044DB58592}"/>
              </a:ext>
            </a:extLst>
          </p:cNvPr>
          <p:cNvSpPr/>
          <p:nvPr/>
        </p:nvSpPr>
        <p:spPr>
          <a:xfrm>
            <a:off x="2237130" y="574363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79CA30B5-AE2C-4958-9B25-AE502F46C868}"/>
              </a:ext>
            </a:extLst>
          </p:cNvPr>
          <p:cNvSpPr/>
          <p:nvPr/>
        </p:nvSpPr>
        <p:spPr>
          <a:xfrm>
            <a:off x="5419572" y="574179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Filter</a:t>
            </a:r>
            <a:r>
              <a:rPr lang="fr-FR" sz="900" dirty="0"/>
              <a:t> IN</a:t>
            </a:r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CF03B0B0-F01F-4371-9A10-89753A103257}"/>
              </a:ext>
            </a:extLst>
          </p:cNvPr>
          <p:cNvSpPr/>
          <p:nvPr/>
        </p:nvSpPr>
        <p:spPr>
          <a:xfrm>
            <a:off x="5419572" y="55399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Direct IN</a:t>
            </a:r>
          </a:p>
        </p:txBody>
      </p:sp>
      <p:sp>
        <p:nvSpPr>
          <p:cNvPr id="156" name="Rectangle : coins arrondis 155">
            <a:extLst>
              <a:ext uri="{FF2B5EF4-FFF2-40B4-BE49-F238E27FC236}">
                <a16:creationId xmlns:a16="http://schemas.microsoft.com/office/drawing/2014/main" id="{F448E955-A9FD-4C3C-93B0-BF58F939C98A}"/>
              </a:ext>
            </a:extLst>
          </p:cNvPr>
          <p:cNvSpPr/>
          <p:nvPr/>
        </p:nvSpPr>
        <p:spPr>
          <a:xfrm>
            <a:off x="7085124" y="4753945"/>
            <a:ext cx="848047" cy="1354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DMX_enable</a:t>
            </a:r>
            <a:endParaRPr lang="fr-FR" sz="900" dirty="0"/>
          </a:p>
        </p:txBody>
      </p:sp>
      <p:sp>
        <p:nvSpPr>
          <p:cNvPr id="157" name="Rectangle : coins arrondis 156">
            <a:extLst>
              <a:ext uri="{FF2B5EF4-FFF2-40B4-BE49-F238E27FC236}">
                <a16:creationId xmlns:a16="http://schemas.microsoft.com/office/drawing/2014/main" id="{1A707955-CE72-4A2D-B399-C9A04176E2DD}"/>
              </a:ext>
            </a:extLst>
          </p:cNvPr>
          <p:cNvSpPr/>
          <p:nvPr/>
        </p:nvSpPr>
        <p:spPr>
          <a:xfrm>
            <a:off x="7085124" y="4932368"/>
            <a:ext cx="848048" cy="1412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DMX_out_S</a:t>
            </a:r>
            <a:endParaRPr lang="fr-FR" sz="1000" dirty="0"/>
          </a:p>
        </p:txBody>
      </p:sp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3430D1E5-D02D-42CD-B16C-A02C3C648528}"/>
              </a:ext>
            </a:extLst>
          </p:cNvPr>
          <p:cNvSpPr/>
          <p:nvPr/>
        </p:nvSpPr>
        <p:spPr>
          <a:xfrm>
            <a:off x="7099300" y="5118100"/>
            <a:ext cx="832021" cy="1416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DMX_start</a:t>
            </a:r>
            <a:endParaRPr lang="fr-FR" sz="1050" dirty="0"/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27269D61-5C9B-48A0-8C09-97431F0A44A9}"/>
              </a:ext>
            </a:extLst>
          </p:cNvPr>
          <p:cNvSpPr/>
          <p:nvPr/>
        </p:nvSpPr>
        <p:spPr>
          <a:xfrm>
            <a:off x="7152800" y="3392522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nRF_CLK</a:t>
            </a:r>
            <a:endParaRPr lang="fr-FR" sz="1100" dirty="0"/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4E767125-2EBF-44BA-9856-801017B37341}"/>
              </a:ext>
            </a:extLst>
          </p:cNvPr>
          <p:cNvSpPr/>
          <p:nvPr/>
        </p:nvSpPr>
        <p:spPr>
          <a:xfrm>
            <a:off x="7152800" y="378020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nRF_MOSI</a:t>
            </a:r>
            <a:endParaRPr lang="fr-FR" sz="1000" dirty="0"/>
          </a:p>
        </p:txBody>
      </p: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4BC25842-D579-4F75-8747-5510FA668462}"/>
              </a:ext>
            </a:extLst>
          </p:cNvPr>
          <p:cNvSpPr/>
          <p:nvPr/>
        </p:nvSpPr>
        <p:spPr>
          <a:xfrm>
            <a:off x="7153201" y="3587038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nRF_MISO</a:t>
            </a:r>
            <a:endParaRPr lang="fr-FR" sz="1000" dirty="0"/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B97702B0-D484-453C-A3EA-820F8FD7FE7F}"/>
              </a:ext>
            </a:extLst>
          </p:cNvPr>
          <p:cNvSpPr/>
          <p:nvPr/>
        </p:nvSpPr>
        <p:spPr>
          <a:xfrm>
            <a:off x="7149525" y="3970753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nRF_CSN</a:t>
            </a:r>
            <a:endParaRPr lang="fr-FR" sz="1100" dirty="0"/>
          </a:p>
        </p:txBody>
      </p:sp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1C627F8E-739F-44F9-B829-0AA3C7BA9153}"/>
              </a:ext>
            </a:extLst>
          </p:cNvPr>
          <p:cNvSpPr/>
          <p:nvPr/>
        </p:nvSpPr>
        <p:spPr>
          <a:xfrm>
            <a:off x="7149524" y="4161302"/>
            <a:ext cx="772357" cy="1344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nRF_CE</a:t>
            </a:r>
            <a:endParaRPr lang="fr-FR" sz="1100" dirty="0"/>
          </a:p>
        </p:txBody>
      </p:sp>
      <p:sp>
        <p:nvSpPr>
          <p:cNvPr id="170" name="Rectangle : coins arrondis 169">
            <a:extLst>
              <a:ext uri="{FF2B5EF4-FFF2-40B4-BE49-F238E27FC236}">
                <a16:creationId xmlns:a16="http://schemas.microsoft.com/office/drawing/2014/main" id="{241129E6-C150-427E-94AF-CEB76B8F3043}"/>
              </a:ext>
            </a:extLst>
          </p:cNvPr>
          <p:cNvSpPr/>
          <p:nvPr/>
        </p:nvSpPr>
        <p:spPr>
          <a:xfrm>
            <a:off x="7152800" y="2625634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nRF_IRQ</a:t>
            </a:r>
            <a:endParaRPr lang="fr-FR" sz="1100" dirty="0"/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20DD5147-ACCD-4EBC-A561-ABE645FD4D0B}"/>
              </a:ext>
            </a:extLst>
          </p:cNvPr>
          <p:cNvSpPr/>
          <p:nvPr/>
        </p:nvSpPr>
        <p:spPr>
          <a:xfrm>
            <a:off x="7149524" y="5520285"/>
            <a:ext cx="78179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MIDI_IN</a:t>
            </a:r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71EBD2AB-3E04-43D2-9DB8-F0D53E97DC14}"/>
              </a:ext>
            </a:extLst>
          </p:cNvPr>
          <p:cNvSpPr/>
          <p:nvPr/>
        </p:nvSpPr>
        <p:spPr>
          <a:xfrm>
            <a:off x="7149524" y="4344773"/>
            <a:ext cx="77563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MIDI_OUT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97073A2-F307-4C34-AC74-BF4841B15F44}"/>
              </a:ext>
            </a:extLst>
          </p:cNvPr>
          <p:cNvSpPr/>
          <p:nvPr/>
        </p:nvSpPr>
        <p:spPr>
          <a:xfrm>
            <a:off x="7036226" y="2675750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C400404E-A224-49AA-B79B-2ECFF948BEF4}"/>
              </a:ext>
            </a:extLst>
          </p:cNvPr>
          <p:cNvSpPr/>
          <p:nvPr/>
        </p:nvSpPr>
        <p:spPr>
          <a:xfrm>
            <a:off x="7036226" y="3448926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E12CEDF9-FBC8-43CD-B9CA-B90B8C515068}"/>
              </a:ext>
            </a:extLst>
          </p:cNvPr>
          <p:cNvSpPr/>
          <p:nvPr/>
        </p:nvSpPr>
        <p:spPr>
          <a:xfrm>
            <a:off x="7036226" y="3629346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5941B1B4-C9F1-4FA9-8B6B-098E4F498A78}"/>
              </a:ext>
            </a:extLst>
          </p:cNvPr>
          <p:cNvSpPr/>
          <p:nvPr/>
        </p:nvSpPr>
        <p:spPr>
          <a:xfrm>
            <a:off x="7036226" y="4013061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22529925-FADD-46B1-A81E-A502E80A1A15}"/>
              </a:ext>
            </a:extLst>
          </p:cNvPr>
          <p:cNvSpPr/>
          <p:nvPr/>
        </p:nvSpPr>
        <p:spPr>
          <a:xfrm>
            <a:off x="7036225" y="3828410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26A983C2-AEF4-447E-9A5A-65F34D4BF71B}"/>
              </a:ext>
            </a:extLst>
          </p:cNvPr>
          <p:cNvSpPr/>
          <p:nvPr/>
        </p:nvSpPr>
        <p:spPr>
          <a:xfrm>
            <a:off x="7036225" y="4203387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4A7D6414-8196-4B8C-8835-C5D33C8A4FFA}"/>
              </a:ext>
            </a:extLst>
          </p:cNvPr>
          <p:cNvSpPr/>
          <p:nvPr/>
        </p:nvSpPr>
        <p:spPr>
          <a:xfrm>
            <a:off x="7041118" y="4380926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D3D781B3-CB27-4050-933C-183DB744D0F4}"/>
              </a:ext>
            </a:extLst>
          </p:cNvPr>
          <p:cNvSpPr/>
          <p:nvPr/>
        </p:nvSpPr>
        <p:spPr>
          <a:xfrm>
            <a:off x="7036225" y="5567155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F2682E36-808A-49BD-9729-474A2356929C}"/>
              </a:ext>
            </a:extLst>
          </p:cNvPr>
          <p:cNvSpPr/>
          <p:nvPr/>
        </p:nvSpPr>
        <p:spPr>
          <a:xfrm>
            <a:off x="355107" y="5426612"/>
            <a:ext cx="55787" cy="64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4A8C75-32B4-4920-AAFE-710D7EFC9CA0}"/>
              </a:ext>
            </a:extLst>
          </p:cNvPr>
          <p:cNvSpPr txBox="1"/>
          <p:nvPr/>
        </p:nvSpPr>
        <p:spPr>
          <a:xfrm>
            <a:off x="439439" y="5326666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Avec l’extension MIDI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CBE2DB5-4CB4-83AD-DC13-52397636AC0C}"/>
              </a:ext>
            </a:extLst>
          </p:cNvPr>
          <p:cNvSpPr txBox="1"/>
          <p:nvPr/>
        </p:nvSpPr>
        <p:spPr>
          <a:xfrm>
            <a:off x="779319" y="1059242"/>
            <a:ext cx="973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</a:t>
            </a:r>
            <a:r>
              <a:rPr lang="fr-FR">
                <a:solidFill>
                  <a:srgbClr val="002060"/>
                </a:solidFill>
              </a:rPr>
              <a:t>Nucléo DMX et MIDI </a:t>
            </a:r>
            <a:r>
              <a:rPr lang="fr-FR" dirty="0">
                <a:solidFill>
                  <a:srgbClr val="002060"/>
                </a:solidFill>
              </a:rPr>
              <a:t>: </a:t>
            </a:r>
            <a:r>
              <a:rPr lang="fr-FR" dirty="0">
                <a:solidFill>
                  <a:srgbClr val="002060"/>
                </a:solidFill>
                <a:hlinkClick r:id="rId2"/>
              </a:rPr>
              <a:t>https://github.com/jvillemejane/MIDI_TO_DMX</a:t>
            </a:r>
            <a:r>
              <a:rPr lang="fr-FR" dirty="0">
                <a:solidFill>
                  <a:srgbClr val="002060"/>
                </a:solidFill>
              </a:rPr>
              <a:t>  (librairie version 1)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CDBD471-FF4A-C722-DF3F-75009BF52DF6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1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Module RF nRF24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1000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: https://os.mbed.com/teams/IOGS_France/code/Arts_DMX512_carteV3_MIDI_nRF/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D13 / SCK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429000"/>
            <a:ext cx="772357" cy="1999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0EB79C-2348-490E-84E0-B7386096C5A4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F1731C-5BA0-457A-A4CB-4F86E8D9B5AB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D11 / MOSI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63043D-7862-46E4-97D5-1DAE9E58F74F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3F54CFF-52A9-4486-B8D0-FAE2429E233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8BF3C6-4A40-4324-8AA9-56CF9E0E945D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D12 / MISO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F54A7E-2114-4BA8-9219-09FC6011E21A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095FE00-4B71-4D7F-8C91-F610577745EE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9255274-C69B-4659-9327-332E2E61E093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D9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226F58E-3A7E-4F41-AF32-9D800F527484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C9A1A-40E9-4D74-A244-5A0371B2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92" y="1660395"/>
            <a:ext cx="6019094" cy="300954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38381C0-D346-98B5-8825-D0AC88A404A8}"/>
              </a:ext>
            </a:extLst>
          </p:cNvPr>
          <p:cNvSpPr txBox="1"/>
          <p:nvPr/>
        </p:nvSpPr>
        <p:spPr>
          <a:xfrm>
            <a:off x="262934" y="173327"/>
            <a:ext cx="567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L476 – révision 3 + extension MIDI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1336014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925</Words>
  <Application>Microsoft Office PowerPoint</Application>
  <PresentationFormat>Grand écran</PresentationFormat>
  <Paragraphs>337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281</cp:revision>
  <dcterms:created xsi:type="dcterms:W3CDTF">2021-06-08T13:49:35Z</dcterms:created>
  <dcterms:modified xsi:type="dcterms:W3CDTF">2023-03-07T20:46:10Z</dcterms:modified>
</cp:coreProperties>
</file>