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almotor.com/stepper-motors/technology/stepper-motor-overview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electronicshub.org/stepper-motor-control-using-arduin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B5FA168-C7C3-1A28-21A8-492FD9AB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1" y="4020350"/>
            <a:ext cx="4844460" cy="24375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BBC82F-A5B6-7136-10B2-CCD84C17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4020350"/>
            <a:ext cx="3333750" cy="24622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07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Cartes L297 et L298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6" y="2068802"/>
            <a:ext cx="4940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(L298) – 2 moteurs indépendants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L298 / 46V – 2A/phase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Pas à pas (L297 + L298)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Sens / Direction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46V – 2A/phase</a:t>
            </a:r>
            <a:endParaRPr lang="fr-FR" sz="1600" b="1" dirty="0">
              <a:solidFill>
                <a:schemeClr val="accent2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Moteurs à courant continu (L298) ou pas à pas (L297 + L298)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B16223-F6D1-98C7-D6FD-EB8E968E2D46}"/>
              </a:ext>
            </a:extLst>
          </p:cNvPr>
          <p:cNvSpPr txBox="1"/>
          <p:nvPr/>
        </p:nvSpPr>
        <p:spPr>
          <a:xfrm>
            <a:off x="6444021" y="3429000"/>
            <a:ext cx="391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carte </a:t>
            </a:r>
            <a:r>
              <a:rPr lang="fr-FR" sz="1400" b="1" dirty="0"/>
              <a:t>L298</a:t>
            </a:r>
            <a:r>
              <a:rPr lang="fr-FR" sz="1400" dirty="0"/>
              <a:t> peut être utilisée </a:t>
            </a:r>
            <a:r>
              <a:rPr lang="fr-FR" sz="1400" b="1" dirty="0"/>
              <a:t>seule</a:t>
            </a:r>
            <a:r>
              <a:rPr lang="fr-FR" sz="1400" dirty="0"/>
              <a:t> pour piloter des </a:t>
            </a:r>
            <a:r>
              <a:rPr lang="fr-FR" sz="1400" b="1" dirty="0"/>
              <a:t>moteurs pas à pas</a:t>
            </a:r>
            <a:r>
              <a:rPr lang="fr-FR" sz="1400" dirty="0"/>
              <a:t> ou </a:t>
            </a:r>
            <a:r>
              <a:rPr lang="fr-FR" sz="1400" b="1" dirty="0"/>
              <a:t>à courant continu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5FC019-2A6A-52B6-811E-77874D022CE2}"/>
              </a:ext>
            </a:extLst>
          </p:cNvPr>
          <p:cNvSpPr txBox="1"/>
          <p:nvPr/>
        </p:nvSpPr>
        <p:spPr>
          <a:xfrm>
            <a:off x="2762250" y="3444685"/>
            <a:ext cx="391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carte </a:t>
            </a:r>
            <a:r>
              <a:rPr lang="fr-FR" sz="1400" b="1" dirty="0"/>
              <a:t>L297</a:t>
            </a:r>
            <a:r>
              <a:rPr lang="fr-FR" sz="1400" dirty="0"/>
              <a:t> doit être associée à la carte </a:t>
            </a:r>
            <a:r>
              <a:rPr lang="fr-FR" sz="1400" b="1" dirty="0"/>
              <a:t>L298</a:t>
            </a:r>
            <a:r>
              <a:rPr lang="fr-FR" sz="1400" dirty="0"/>
              <a:t> pour piloter des </a:t>
            </a:r>
            <a:r>
              <a:rPr lang="fr-FR" sz="1400" b="1" dirty="0"/>
              <a:t>moteurs pas à pas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E1218D7-82BA-943B-BA8B-01954ED7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8" y="2617913"/>
            <a:ext cx="7321502" cy="368395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Puissance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Moteurs à courant continu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1751540" y="5200156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 rot="5400000">
            <a:off x="671498" y="3303151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5F34B8-A669-75BC-A742-26C36DFE795D}"/>
              </a:ext>
            </a:extLst>
          </p:cNvPr>
          <p:cNvSpPr txBox="1"/>
          <p:nvPr/>
        </p:nvSpPr>
        <p:spPr>
          <a:xfrm>
            <a:off x="262934" y="173327"/>
            <a:ext cx="353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Carte L298 / Pont en 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C06915-F1E8-8F4F-D979-63B7AB33CEA0}"/>
              </a:ext>
            </a:extLst>
          </p:cNvPr>
          <p:cNvSpPr txBox="1"/>
          <p:nvPr/>
        </p:nvSpPr>
        <p:spPr>
          <a:xfrm>
            <a:off x="262934" y="1370548"/>
            <a:ext cx="1010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carte </a:t>
            </a:r>
            <a:r>
              <a:rPr lang="fr-FR" sz="1400" b="1" dirty="0"/>
              <a:t>L298</a:t>
            </a:r>
            <a:r>
              <a:rPr lang="fr-FR" sz="1400" dirty="0"/>
              <a:t> peut être utilisée </a:t>
            </a:r>
            <a:r>
              <a:rPr lang="fr-FR" sz="1400" b="1" dirty="0"/>
              <a:t>seule</a:t>
            </a:r>
            <a:r>
              <a:rPr lang="fr-FR" sz="1400" dirty="0"/>
              <a:t> pour piloter jusqu’à </a:t>
            </a:r>
            <a:r>
              <a:rPr lang="fr-FR" sz="1400" b="1" dirty="0"/>
              <a:t>2 moteurs à courant continu </a:t>
            </a:r>
            <a:r>
              <a:rPr lang="fr-FR" sz="1400" dirty="0"/>
              <a:t>de manière indépendante (</a:t>
            </a:r>
            <a:r>
              <a:rPr lang="fr-FR" sz="1400" b="1" dirty="0" err="1"/>
              <a:t>BobA</a:t>
            </a:r>
            <a:r>
              <a:rPr lang="fr-FR" sz="1400" dirty="0"/>
              <a:t> et </a:t>
            </a:r>
            <a:r>
              <a:rPr lang="fr-FR" sz="1400" b="1" dirty="0" err="1"/>
              <a:t>BobB</a:t>
            </a:r>
            <a:r>
              <a:rPr lang="fr-FR" sz="1400" dirty="0"/>
              <a:t>).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9CCE3E-CF2F-BF8D-8514-ED783F7CDCB7}"/>
              </a:ext>
            </a:extLst>
          </p:cNvPr>
          <p:cNvSpPr/>
          <p:nvPr/>
        </p:nvSpPr>
        <p:spPr>
          <a:xfrm rot="5400000">
            <a:off x="671498" y="4383832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C3D12C-7146-6959-7A74-30BC059DB312}"/>
              </a:ext>
            </a:extLst>
          </p:cNvPr>
          <p:cNvSpPr/>
          <p:nvPr/>
        </p:nvSpPr>
        <p:spPr>
          <a:xfrm>
            <a:off x="1751540" y="501902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567121D-262D-9699-A257-AE0A8D54C440}"/>
              </a:ext>
            </a:extLst>
          </p:cNvPr>
          <p:cNvSpPr/>
          <p:nvPr/>
        </p:nvSpPr>
        <p:spPr>
          <a:xfrm>
            <a:off x="1751541" y="4837898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Moteur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59657D-59E8-A6C3-FC20-79398B587FAA}"/>
              </a:ext>
            </a:extLst>
          </p:cNvPr>
          <p:cNvSpPr/>
          <p:nvPr/>
        </p:nvSpPr>
        <p:spPr>
          <a:xfrm>
            <a:off x="1751541" y="467164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3F0F2A-F160-F9A0-139E-43922BDBB42A}"/>
              </a:ext>
            </a:extLst>
          </p:cNvPr>
          <p:cNvSpPr/>
          <p:nvPr/>
        </p:nvSpPr>
        <p:spPr>
          <a:xfrm>
            <a:off x="1748134" y="3602260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40AB26-136F-0329-1E16-29D485104606}"/>
              </a:ext>
            </a:extLst>
          </p:cNvPr>
          <p:cNvSpPr/>
          <p:nvPr/>
        </p:nvSpPr>
        <p:spPr>
          <a:xfrm>
            <a:off x="1748134" y="413454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4E8F679-68C1-BCC3-DF76-ED000779AF9F}"/>
              </a:ext>
            </a:extLst>
          </p:cNvPr>
          <p:cNvSpPr/>
          <p:nvPr/>
        </p:nvSpPr>
        <p:spPr>
          <a:xfrm>
            <a:off x="1748135" y="3953414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Moteur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88274A5-88B3-62AB-D351-496984354311}"/>
              </a:ext>
            </a:extLst>
          </p:cNvPr>
          <p:cNvSpPr/>
          <p:nvPr/>
        </p:nvSpPr>
        <p:spPr>
          <a:xfrm>
            <a:off x="1748135" y="378716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2F634CC-B0E9-521C-A42F-84B3F3F1BD25}"/>
              </a:ext>
            </a:extLst>
          </p:cNvPr>
          <p:cNvSpPr/>
          <p:nvPr/>
        </p:nvSpPr>
        <p:spPr>
          <a:xfrm rot="5400000">
            <a:off x="2162336" y="404548"/>
            <a:ext cx="354782" cy="39120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Partie Commande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CA47CEB-1D68-69A4-EB0A-686FA710D679}"/>
              </a:ext>
            </a:extLst>
          </p:cNvPr>
          <p:cNvSpPr/>
          <p:nvPr/>
        </p:nvSpPr>
        <p:spPr>
          <a:xfrm rot="5400000">
            <a:off x="7929767" y="-1219422"/>
            <a:ext cx="354782" cy="716003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Partie Puissance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1C585064-0459-98F2-9A11-E67A0C6218D1}"/>
              </a:ext>
            </a:extLst>
          </p:cNvPr>
          <p:cNvSpPr/>
          <p:nvPr/>
        </p:nvSpPr>
        <p:spPr>
          <a:xfrm rot="5400000">
            <a:off x="11115472" y="5114702"/>
            <a:ext cx="660468" cy="77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Moteur 1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C0CD5005-BC15-49F5-CA4D-C2EE74B5B286}"/>
              </a:ext>
            </a:extLst>
          </p:cNvPr>
          <p:cNvSpPr/>
          <p:nvPr/>
        </p:nvSpPr>
        <p:spPr>
          <a:xfrm rot="5400000">
            <a:off x="11115472" y="4392387"/>
            <a:ext cx="660468" cy="77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Moteur 2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7DC0D6A-97D6-3ACE-26AA-5E57B09E242D}"/>
              </a:ext>
            </a:extLst>
          </p:cNvPr>
          <p:cNvSpPr/>
          <p:nvPr/>
        </p:nvSpPr>
        <p:spPr>
          <a:xfrm>
            <a:off x="10143940" y="4465723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M-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234F8763-9089-F278-5A7D-C5EC34A7E49E}"/>
              </a:ext>
            </a:extLst>
          </p:cNvPr>
          <p:cNvSpPr/>
          <p:nvPr/>
        </p:nvSpPr>
        <p:spPr>
          <a:xfrm>
            <a:off x="10143940" y="4837898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M+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7831A74F-2F09-B6EC-D704-A0B60F4B3365}"/>
              </a:ext>
            </a:extLst>
          </p:cNvPr>
          <p:cNvSpPr/>
          <p:nvPr/>
        </p:nvSpPr>
        <p:spPr>
          <a:xfrm>
            <a:off x="10143940" y="5196164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M-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1991C23-5191-DF04-1741-821AA04EF58B}"/>
              </a:ext>
            </a:extLst>
          </p:cNvPr>
          <p:cNvSpPr/>
          <p:nvPr/>
        </p:nvSpPr>
        <p:spPr>
          <a:xfrm>
            <a:off x="10143940" y="5552572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M+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A2E7FD9-5E75-EE94-C3BA-3FD25B4A14BB}"/>
              </a:ext>
            </a:extLst>
          </p:cNvPr>
          <p:cNvSpPr/>
          <p:nvPr/>
        </p:nvSpPr>
        <p:spPr>
          <a:xfrm>
            <a:off x="10131310" y="3609771"/>
            <a:ext cx="854593" cy="3547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0E95A9A-F260-F0AD-5175-A9E6C4C214ED}"/>
              </a:ext>
            </a:extLst>
          </p:cNvPr>
          <p:cNvSpPr/>
          <p:nvPr/>
        </p:nvSpPr>
        <p:spPr>
          <a:xfrm>
            <a:off x="10131310" y="3181796"/>
            <a:ext cx="854593" cy="3547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VMOT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973D303-7653-6D83-10D7-76E9D28FA5FD}"/>
              </a:ext>
            </a:extLst>
          </p:cNvPr>
          <p:cNvSpPr/>
          <p:nvPr/>
        </p:nvSpPr>
        <p:spPr>
          <a:xfrm>
            <a:off x="1967844" y="4317871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54393FC-4A43-19CA-AB09-7987488E6817}"/>
              </a:ext>
            </a:extLst>
          </p:cNvPr>
          <p:cNvSpPr/>
          <p:nvPr/>
        </p:nvSpPr>
        <p:spPr>
          <a:xfrm>
            <a:off x="1969539" y="448048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BA4014D-A8C5-159F-8A5B-8462059D575F}"/>
              </a:ext>
            </a:extLst>
          </p:cNvPr>
          <p:cNvSpPr txBox="1"/>
          <p:nvPr/>
        </p:nvSpPr>
        <p:spPr>
          <a:xfrm>
            <a:off x="262934" y="1636557"/>
            <a:ext cx="1010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Une seule des broches </a:t>
            </a:r>
            <a:r>
              <a:rPr lang="fr-FR" sz="1400" b="1" i="1" dirty="0"/>
              <a:t>Sens1</a:t>
            </a:r>
            <a:r>
              <a:rPr lang="fr-FR" sz="1400" i="1" dirty="0"/>
              <a:t> </a:t>
            </a:r>
            <a:r>
              <a:rPr lang="fr-FR" sz="1400" dirty="0"/>
              <a:t>ou </a:t>
            </a:r>
            <a:r>
              <a:rPr lang="fr-FR" sz="1400" b="1" i="1" dirty="0"/>
              <a:t>Sens2</a:t>
            </a:r>
            <a:r>
              <a:rPr lang="fr-FR" sz="1400" dirty="0"/>
              <a:t> doit être commandée à la fois, pour faire tourner le moteur dans un sens ou dans l’autre pour chacun des moteurs. La broche </a:t>
            </a:r>
            <a:r>
              <a:rPr lang="fr-FR" sz="1400" b="1" i="1" dirty="0"/>
              <a:t>Enable</a:t>
            </a:r>
            <a:r>
              <a:rPr lang="fr-FR" sz="1400" dirty="0"/>
              <a:t> doit être validée pour que du courant soit fourni sur les broches </a:t>
            </a:r>
            <a:r>
              <a:rPr lang="fr-FR" sz="1400" b="1" i="1" dirty="0"/>
              <a:t>M+</a:t>
            </a:r>
            <a:r>
              <a:rPr lang="fr-FR" sz="1400" dirty="0"/>
              <a:t> et </a:t>
            </a:r>
            <a:r>
              <a:rPr lang="fr-FR" sz="1400" b="1" i="1" dirty="0"/>
              <a:t>M-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E1218D7-82BA-943B-BA8B-01954ED7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8" y="2617913"/>
            <a:ext cx="7321502" cy="368395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Puissance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Moteur Pas à Pas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1751540" y="5200156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 rot="5400000">
            <a:off x="671498" y="3303151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Bobine 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5F34B8-A669-75BC-A742-26C36DFE795D}"/>
              </a:ext>
            </a:extLst>
          </p:cNvPr>
          <p:cNvSpPr txBox="1"/>
          <p:nvPr/>
        </p:nvSpPr>
        <p:spPr>
          <a:xfrm>
            <a:off x="262934" y="173327"/>
            <a:ext cx="353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Carte L298 / Pont en 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C06915-F1E8-8F4F-D979-63B7AB33CEA0}"/>
              </a:ext>
            </a:extLst>
          </p:cNvPr>
          <p:cNvSpPr txBox="1"/>
          <p:nvPr/>
        </p:nvSpPr>
        <p:spPr>
          <a:xfrm>
            <a:off x="262934" y="1370548"/>
            <a:ext cx="771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carte </a:t>
            </a:r>
            <a:r>
              <a:rPr lang="fr-FR" sz="1400" b="1" dirty="0"/>
              <a:t>L298</a:t>
            </a:r>
            <a:r>
              <a:rPr lang="fr-FR" sz="1400" dirty="0"/>
              <a:t> peut être utilisée </a:t>
            </a:r>
            <a:r>
              <a:rPr lang="fr-FR" sz="1400" b="1" dirty="0"/>
              <a:t>seule</a:t>
            </a:r>
            <a:r>
              <a:rPr lang="fr-FR" sz="1400" dirty="0"/>
              <a:t> pour piloter un </a:t>
            </a:r>
            <a:r>
              <a:rPr lang="fr-FR" sz="1400" b="1" dirty="0"/>
              <a:t>moteur pas à pas</a:t>
            </a:r>
            <a:r>
              <a:rPr lang="fr-FR" sz="1400" dirty="0"/>
              <a:t>.</a:t>
            </a:r>
          </a:p>
          <a:p>
            <a:r>
              <a:rPr lang="fr-FR" sz="1400" i="1" dirty="0"/>
              <a:t>Voir page suivante pour descriptif fonctionnement d’un moteur pas à pas.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9CCE3E-CF2F-BF8D-8514-ED783F7CDCB7}"/>
              </a:ext>
            </a:extLst>
          </p:cNvPr>
          <p:cNvSpPr/>
          <p:nvPr/>
        </p:nvSpPr>
        <p:spPr>
          <a:xfrm rot="5400000">
            <a:off x="671498" y="4383832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Bobine B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C3D12C-7146-6959-7A74-30BC059DB312}"/>
              </a:ext>
            </a:extLst>
          </p:cNvPr>
          <p:cNvSpPr/>
          <p:nvPr/>
        </p:nvSpPr>
        <p:spPr>
          <a:xfrm>
            <a:off x="1751540" y="501902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567121D-262D-9699-A257-AE0A8D54C440}"/>
              </a:ext>
            </a:extLst>
          </p:cNvPr>
          <p:cNvSpPr/>
          <p:nvPr/>
        </p:nvSpPr>
        <p:spPr>
          <a:xfrm>
            <a:off x="1751541" y="4837898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Bobine 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59657D-59E8-A6C3-FC20-79398B587FAA}"/>
              </a:ext>
            </a:extLst>
          </p:cNvPr>
          <p:cNvSpPr/>
          <p:nvPr/>
        </p:nvSpPr>
        <p:spPr>
          <a:xfrm>
            <a:off x="1751541" y="467164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3F0F2A-F160-F9A0-139E-43922BDBB42A}"/>
              </a:ext>
            </a:extLst>
          </p:cNvPr>
          <p:cNvSpPr/>
          <p:nvPr/>
        </p:nvSpPr>
        <p:spPr>
          <a:xfrm>
            <a:off x="1748134" y="3602260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40AB26-136F-0329-1E16-29D485104606}"/>
              </a:ext>
            </a:extLst>
          </p:cNvPr>
          <p:cNvSpPr/>
          <p:nvPr/>
        </p:nvSpPr>
        <p:spPr>
          <a:xfrm>
            <a:off x="1748134" y="413454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4E8F679-68C1-BCC3-DF76-ED000779AF9F}"/>
              </a:ext>
            </a:extLst>
          </p:cNvPr>
          <p:cNvSpPr/>
          <p:nvPr/>
        </p:nvSpPr>
        <p:spPr>
          <a:xfrm>
            <a:off x="1748135" y="3953414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Bobine A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88274A5-88B3-62AB-D351-496984354311}"/>
              </a:ext>
            </a:extLst>
          </p:cNvPr>
          <p:cNvSpPr/>
          <p:nvPr/>
        </p:nvSpPr>
        <p:spPr>
          <a:xfrm>
            <a:off x="1748135" y="378716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2F634CC-B0E9-521C-A42F-84B3F3F1BD25}"/>
              </a:ext>
            </a:extLst>
          </p:cNvPr>
          <p:cNvSpPr/>
          <p:nvPr/>
        </p:nvSpPr>
        <p:spPr>
          <a:xfrm rot="5400000">
            <a:off x="2162336" y="404548"/>
            <a:ext cx="354782" cy="39120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Partie Commande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CA47CEB-1D68-69A4-EB0A-686FA710D679}"/>
              </a:ext>
            </a:extLst>
          </p:cNvPr>
          <p:cNvSpPr/>
          <p:nvPr/>
        </p:nvSpPr>
        <p:spPr>
          <a:xfrm rot="5400000">
            <a:off x="7929767" y="-1219422"/>
            <a:ext cx="354782" cy="716003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Partie Puissance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1C585064-0459-98F2-9A11-E67A0C6218D1}"/>
              </a:ext>
            </a:extLst>
          </p:cNvPr>
          <p:cNvSpPr/>
          <p:nvPr/>
        </p:nvSpPr>
        <p:spPr>
          <a:xfrm rot="5400000">
            <a:off x="11115472" y="5114702"/>
            <a:ext cx="660468" cy="77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Bobine A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C0CD5005-BC15-49F5-CA4D-C2EE74B5B286}"/>
              </a:ext>
            </a:extLst>
          </p:cNvPr>
          <p:cNvSpPr/>
          <p:nvPr/>
        </p:nvSpPr>
        <p:spPr>
          <a:xfrm rot="5400000">
            <a:off x="11115472" y="4392387"/>
            <a:ext cx="660468" cy="77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Bobine B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7DC0D6A-97D6-3ACE-26AA-5E57B09E242D}"/>
              </a:ext>
            </a:extLst>
          </p:cNvPr>
          <p:cNvSpPr/>
          <p:nvPr/>
        </p:nvSpPr>
        <p:spPr>
          <a:xfrm>
            <a:off x="10143940" y="4465723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M-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234F8763-9089-F278-5A7D-C5EC34A7E49E}"/>
              </a:ext>
            </a:extLst>
          </p:cNvPr>
          <p:cNvSpPr/>
          <p:nvPr/>
        </p:nvSpPr>
        <p:spPr>
          <a:xfrm>
            <a:off x="10143940" y="4837898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M+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7831A74F-2F09-B6EC-D704-A0B60F4B3365}"/>
              </a:ext>
            </a:extLst>
          </p:cNvPr>
          <p:cNvSpPr/>
          <p:nvPr/>
        </p:nvSpPr>
        <p:spPr>
          <a:xfrm>
            <a:off x="10143940" y="5196164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M-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1991C23-5191-DF04-1741-821AA04EF58B}"/>
              </a:ext>
            </a:extLst>
          </p:cNvPr>
          <p:cNvSpPr/>
          <p:nvPr/>
        </p:nvSpPr>
        <p:spPr>
          <a:xfrm>
            <a:off x="10143940" y="5552572"/>
            <a:ext cx="841966" cy="2719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M+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A2E7FD9-5E75-EE94-C3BA-3FD25B4A14BB}"/>
              </a:ext>
            </a:extLst>
          </p:cNvPr>
          <p:cNvSpPr/>
          <p:nvPr/>
        </p:nvSpPr>
        <p:spPr>
          <a:xfrm>
            <a:off x="10131310" y="3609771"/>
            <a:ext cx="854593" cy="3547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0E95A9A-F260-F0AD-5175-A9E6C4C214ED}"/>
              </a:ext>
            </a:extLst>
          </p:cNvPr>
          <p:cNvSpPr/>
          <p:nvPr/>
        </p:nvSpPr>
        <p:spPr>
          <a:xfrm>
            <a:off x="10131310" y="3181796"/>
            <a:ext cx="854593" cy="3547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VMOT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973D303-7653-6D83-10D7-76E9D28FA5FD}"/>
              </a:ext>
            </a:extLst>
          </p:cNvPr>
          <p:cNvSpPr/>
          <p:nvPr/>
        </p:nvSpPr>
        <p:spPr>
          <a:xfrm>
            <a:off x="1967844" y="4317871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54393FC-4A43-19CA-AB09-7987488E6817}"/>
              </a:ext>
            </a:extLst>
          </p:cNvPr>
          <p:cNvSpPr/>
          <p:nvPr/>
        </p:nvSpPr>
        <p:spPr>
          <a:xfrm>
            <a:off x="1969539" y="448048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119854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electronicshub.org/wp-content/uploads/2017/03/full-step-one-and-two-phase-ON.jpg">
            <a:extLst>
              <a:ext uri="{FF2B5EF4-FFF2-40B4-BE49-F238E27FC236}">
                <a16:creationId xmlns:a16="http://schemas.microsoft.com/office/drawing/2014/main" id="{FFE3E27D-B7E0-1376-66EA-6E591768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9" y="1896542"/>
            <a:ext cx="6623541" cy="38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8B2BD21-61BF-6752-8864-A53A91E26042}"/>
              </a:ext>
            </a:extLst>
          </p:cNvPr>
          <p:cNvSpPr/>
          <p:nvPr/>
        </p:nvSpPr>
        <p:spPr>
          <a:xfrm>
            <a:off x="1659598" y="3792796"/>
            <a:ext cx="29839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Moteur Pas à Pas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5F34B8-A669-75BC-A742-26C36DFE795D}"/>
              </a:ext>
            </a:extLst>
          </p:cNvPr>
          <p:cNvSpPr txBox="1"/>
          <p:nvPr/>
        </p:nvSpPr>
        <p:spPr>
          <a:xfrm>
            <a:off x="262934" y="173327"/>
            <a:ext cx="353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Carte L298 / Pont en 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C06915-F1E8-8F4F-D979-63B7AB33CEA0}"/>
              </a:ext>
            </a:extLst>
          </p:cNvPr>
          <p:cNvSpPr txBox="1"/>
          <p:nvPr/>
        </p:nvSpPr>
        <p:spPr>
          <a:xfrm>
            <a:off x="262934" y="1370548"/>
            <a:ext cx="771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 moteur pas à pas est constitué de </a:t>
            </a:r>
            <a:r>
              <a:rPr lang="fr-FR" sz="1400" b="1" dirty="0"/>
              <a:t>deux bobines indépendantes </a:t>
            </a:r>
            <a:r>
              <a:rPr lang="fr-FR" sz="1400" dirty="0"/>
              <a:t>(cas bipolaire)</a:t>
            </a:r>
            <a:endParaRPr lang="fr-FR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8849D-E89A-ABDA-41F6-1912BE07EB29}"/>
              </a:ext>
            </a:extLst>
          </p:cNvPr>
          <p:cNvSpPr/>
          <p:nvPr/>
        </p:nvSpPr>
        <p:spPr>
          <a:xfrm>
            <a:off x="5258610" y="1093416"/>
            <a:ext cx="50364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hlinkClick r:id="rId3"/>
              </a:rPr>
              <a:t>https://www.orientalmotor.com/stepper-motors/technology/stepper-motor-overview.html</a:t>
            </a:r>
            <a:endParaRPr lang="fr-FR" sz="1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41F9C9-A3CD-ED42-EAE6-C249832EA1D5}"/>
              </a:ext>
            </a:extLst>
          </p:cNvPr>
          <p:cNvSpPr txBox="1"/>
          <p:nvPr/>
        </p:nvSpPr>
        <p:spPr>
          <a:xfrm>
            <a:off x="262934" y="1665012"/>
            <a:ext cx="771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Il est possible de les commander en pas complet (1 bobine alimentée à la fois) :</a:t>
            </a:r>
            <a:endParaRPr lang="fr-FR" sz="14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D0D2E9-238C-94FE-242E-2E1FF1E07B94}"/>
              </a:ext>
            </a:extLst>
          </p:cNvPr>
          <p:cNvSpPr txBox="1"/>
          <p:nvPr/>
        </p:nvSpPr>
        <p:spPr>
          <a:xfrm>
            <a:off x="206465" y="3820289"/>
            <a:ext cx="771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Ou en </a:t>
            </a:r>
            <a:r>
              <a:rPr lang="fr-FR" sz="1400" dirty="0" err="1"/>
              <a:t>demi-pas</a:t>
            </a:r>
            <a:r>
              <a:rPr lang="fr-FR" sz="1400" dirty="0"/>
              <a:t> (2 bobines alimentées à la fois) :</a:t>
            </a:r>
            <a:endParaRPr lang="fr-FR" sz="1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2254A2-9344-50E7-1686-9CE5A03C69D0}"/>
              </a:ext>
            </a:extLst>
          </p:cNvPr>
          <p:cNvSpPr/>
          <p:nvPr/>
        </p:nvSpPr>
        <p:spPr>
          <a:xfrm>
            <a:off x="183582" y="551315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https://www.electronicshub.org/stepper-motor-control-using-arduino/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DFC16-E255-32FB-1E4E-B90CCF77474A}"/>
              </a:ext>
            </a:extLst>
          </p:cNvPr>
          <p:cNvSpPr/>
          <p:nvPr/>
        </p:nvSpPr>
        <p:spPr>
          <a:xfrm>
            <a:off x="1583398" y="2022720"/>
            <a:ext cx="29839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53E46-4F6C-1781-4210-7609C5B5B206}"/>
              </a:ext>
            </a:extLst>
          </p:cNvPr>
          <p:cNvSpPr/>
          <p:nvPr/>
        </p:nvSpPr>
        <p:spPr>
          <a:xfrm>
            <a:off x="5570615" y="2028842"/>
            <a:ext cx="2354866" cy="358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4" descr="Stepper Motor Structural Diagram">
            <a:extLst>
              <a:ext uri="{FF2B5EF4-FFF2-40B4-BE49-F238E27FC236}">
                <a16:creationId xmlns:a16="http://schemas.microsoft.com/office/drawing/2014/main" id="{7C47313F-D9A1-BF82-E1BA-B13202DC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51" y="123217"/>
            <a:ext cx="1868255" cy="184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B6797DB1-90FF-C1CB-5B8B-6B741E9D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29806"/>
              </p:ext>
            </p:extLst>
          </p:nvPr>
        </p:nvGraphicFramePr>
        <p:xfrm>
          <a:off x="5999557" y="2443810"/>
          <a:ext cx="272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36">
                  <a:extLst>
                    <a:ext uri="{9D8B030D-6E8A-4147-A177-3AD203B41FA5}">
                      <a16:colId xmlns:a16="http://schemas.microsoft.com/office/drawing/2014/main" val="4293950228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72903071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915281967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27025734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397705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4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83913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0A6C33A-7FA6-8D99-941E-C4BEEE8C247A}"/>
              </a:ext>
            </a:extLst>
          </p:cNvPr>
          <p:cNvSpPr txBox="1"/>
          <p:nvPr/>
        </p:nvSpPr>
        <p:spPr>
          <a:xfrm>
            <a:off x="6744005" y="2022770"/>
            <a:ext cx="425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</a:rPr>
              <a:t>Séquences de pilotage en pas complet</a:t>
            </a:r>
            <a:endParaRPr lang="fr-FR" dirty="0"/>
          </a:p>
        </p:txBody>
      </p:sp>
      <p:graphicFrame>
        <p:nvGraphicFramePr>
          <p:cNvPr id="30" name="Tableau 27">
            <a:extLst>
              <a:ext uri="{FF2B5EF4-FFF2-40B4-BE49-F238E27FC236}">
                <a16:creationId xmlns:a16="http://schemas.microsoft.com/office/drawing/2014/main" id="{31FE227C-C651-7A6A-640E-A8991F1CE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2372"/>
              </p:ext>
            </p:extLst>
          </p:nvPr>
        </p:nvGraphicFramePr>
        <p:xfrm>
          <a:off x="9023260" y="2442083"/>
          <a:ext cx="272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36">
                  <a:extLst>
                    <a:ext uri="{9D8B030D-6E8A-4147-A177-3AD203B41FA5}">
                      <a16:colId xmlns:a16="http://schemas.microsoft.com/office/drawing/2014/main" val="4293950228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72903071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915281967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27025734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397705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4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83913"/>
                  </a:ext>
                </a:extLst>
              </a:tr>
            </a:tbl>
          </a:graphicData>
        </a:graphic>
      </p:graphicFrame>
      <p:sp>
        <p:nvSpPr>
          <p:cNvPr id="33" name="ZoneTexte 32">
            <a:extLst>
              <a:ext uri="{FF2B5EF4-FFF2-40B4-BE49-F238E27FC236}">
                <a16:creationId xmlns:a16="http://schemas.microsoft.com/office/drawing/2014/main" id="{E7602973-AC9D-0FA5-D7A5-B92A63210FC9}"/>
              </a:ext>
            </a:extLst>
          </p:cNvPr>
          <p:cNvSpPr txBox="1"/>
          <p:nvPr/>
        </p:nvSpPr>
        <p:spPr>
          <a:xfrm>
            <a:off x="183582" y="5846681"/>
            <a:ext cx="531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Pour changer de sens, il suffit de réaliser les étapes dans l’autre sens.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E08C3C2-5A4E-E05D-DC22-54E9755F74A9}"/>
              </a:ext>
            </a:extLst>
          </p:cNvPr>
          <p:cNvSpPr txBox="1"/>
          <p:nvPr/>
        </p:nvSpPr>
        <p:spPr>
          <a:xfrm>
            <a:off x="6724004" y="4379906"/>
            <a:ext cx="425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</a:rPr>
              <a:t>Séquence de pilotage en </a:t>
            </a:r>
            <a:r>
              <a:rPr lang="fr-FR" sz="1800" b="1" dirty="0" err="1">
                <a:solidFill>
                  <a:schemeClr val="accent2"/>
                </a:solidFill>
              </a:rPr>
              <a:t>demi-pas</a:t>
            </a:r>
            <a:endParaRPr lang="fr-FR" dirty="0"/>
          </a:p>
        </p:txBody>
      </p:sp>
      <p:graphicFrame>
        <p:nvGraphicFramePr>
          <p:cNvPr id="35" name="Tableau 27">
            <a:extLst>
              <a:ext uri="{FF2B5EF4-FFF2-40B4-BE49-F238E27FC236}">
                <a16:creationId xmlns:a16="http://schemas.microsoft.com/office/drawing/2014/main" id="{0693F386-92D7-5239-549D-6633E33A4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65322"/>
              </p:ext>
            </p:extLst>
          </p:nvPr>
        </p:nvGraphicFramePr>
        <p:xfrm>
          <a:off x="5989557" y="4806042"/>
          <a:ext cx="272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36">
                  <a:extLst>
                    <a:ext uri="{9D8B030D-6E8A-4147-A177-3AD203B41FA5}">
                      <a16:colId xmlns:a16="http://schemas.microsoft.com/office/drawing/2014/main" val="4293950228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72903071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915281967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27025734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397705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4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83913"/>
                  </a:ext>
                </a:extLst>
              </a:tr>
            </a:tbl>
          </a:graphicData>
        </a:graphic>
      </p:graphicFrame>
      <p:graphicFrame>
        <p:nvGraphicFramePr>
          <p:cNvPr id="36" name="Tableau 27">
            <a:extLst>
              <a:ext uri="{FF2B5EF4-FFF2-40B4-BE49-F238E27FC236}">
                <a16:creationId xmlns:a16="http://schemas.microsoft.com/office/drawing/2014/main" id="{79CA7BDC-6136-2949-1ACB-A4175D2E8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69369"/>
              </p:ext>
            </p:extLst>
          </p:nvPr>
        </p:nvGraphicFramePr>
        <p:xfrm>
          <a:off x="9018004" y="4806042"/>
          <a:ext cx="272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36">
                  <a:extLst>
                    <a:ext uri="{9D8B030D-6E8A-4147-A177-3AD203B41FA5}">
                      <a16:colId xmlns:a16="http://schemas.microsoft.com/office/drawing/2014/main" val="4293950228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72903071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915281967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2270257341"/>
                    </a:ext>
                  </a:extLst>
                </a:gridCol>
                <a:gridCol w="491386">
                  <a:extLst>
                    <a:ext uri="{9D8B030D-6E8A-4147-A177-3AD203B41FA5}">
                      <a16:colId xmlns:a16="http://schemas.microsoft.com/office/drawing/2014/main" val="397705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4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8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Puissance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26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Moteur Pas à pas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1751540" y="5200156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 rot="5400000">
            <a:off x="671498" y="3303151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5F34B8-A669-75BC-A742-26C36DFE795D}"/>
              </a:ext>
            </a:extLst>
          </p:cNvPr>
          <p:cNvSpPr txBox="1"/>
          <p:nvPr/>
        </p:nvSpPr>
        <p:spPr>
          <a:xfrm>
            <a:off x="262934" y="173327"/>
            <a:ext cx="5126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Carte L297 / </a:t>
            </a:r>
            <a:r>
              <a:rPr lang="fr-FR" sz="2800" b="1" dirty="0" err="1"/>
              <a:t>Controleur</a:t>
            </a:r>
            <a:r>
              <a:rPr lang="fr-FR" sz="2800" b="1" dirty="0"/>
              <a:t> Pas à pas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C06915-F1E8-8F4F-D979-63B7AB33CEA0}"/>
              </a:ext>
            </a:extLst>
          </p:cNvPr>
          <p:cNvSpPr txBox="1"/>
          <p:nvPr/>
        </p:nvSpPr>
        <p:spPr>
          <a:xfrm>
            <a:off x="262934" y="1370548"/>
            <a:ext cx="1010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carte </a:t>
            </a:r>
            <a:r>
              <a:rPr lang="fr-FR" sz="1400" b="1" dirty="0"/>
              <a:t>L297</a:t>
            </a:r>
            <a:r>
              <a:rPr lang="fr-FR" sz="1400" dirty="0"/>
              <a:t> doit être utilisée avec la carte de puissance </a:t>
            </a:r>
            <a:r>
              <a:rPr lang="fr-FR" sz="1400" b="1" dirty="0"/>
              <a:t>L298</a:t>
            </a:r>
            <a:r>
              <a:rPr lang="fr-FR" sz="1400" dirty="0"/>
              <a:t>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9CCE3E-CF2F-BF8D-8514-ED783F7CDCB7}"/>
              </a:ext>
            </a:extLst>
          </p:cNvPr>
          <p:cNvSpPr/>
          <p:nvPr/>
        </p:nvSpPr>
        <p:spPr>
          <a:xfrm rot="5400000">
            <a:off x="671498" y="4383832"/>
            <a:ext cx="660468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C3D12C-7146-6959-7A74-30BC059DB312}"/>
              </a:ext>
            </a:extLst>
          </p:cNvPr>
          <p:cNvSpPr/>
          <p:nvPr/>
        </p:nvSpPr>
        <p:spPr>
          <a:xfrm>
            <a:off x="1751540" y="501902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567121D-262D-9699-A257-AE0A8D54C440}"/>
              </a:ext>
            </a:extLst>
          </p:cNvPr>
          <p:cNvSpPr/>
          <p:nvPr/>
        </p:nvSpPr>
        <p:spPr>
          <a:xfrm>
            <a:off x="1751541" y="4837898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Moteur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59657D-59E8-A6C3-FC20-79398B587FAA}"/>
              </a:ext>
            </a:extLst>
          </p:cNvPr>
          <p:cNvSpPr/>
          <p:nvPr/>
        </p:nvSpPr>
        <p:spPr>
          <a:xfrm>
            <a:off x="1751541" y="4671647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3F0F2A-F160-F9A0-139E-43922BDBB42A}"/>
              </a:ext>
            </a:extLst>
          </p:cNvPr>
          <p:cNvSpPr/>
          <p:nvPr/>
        </p:nvSpPr>
        <p:spPr>
          <a:xfrm>
            <a:off x="1748134" y="3602260"/>
            <a:ext cx="1074303" cy="131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Capteur Courant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40AB26-136F-0329-1E16-29D485104606}"/>
              </a:ext>
            </a:extLst>
          </p:cNvPr>
          <p:cNvSpPr/>
          <p:nvPr/>
        </p:nvSpPr>
        <p:spPr>
          <a:xfrm>
            <a:off x="1748134" y="413454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4E8F679-68C1-BCC3-DF76-ED000779AF9F}"/>
              </a:ext>
            </a:extLst>
          </p:cNvPr>
          <p:cNvSpPr/>
          <p:nvPr/>
        </p:nvSpPr>
        <p:spPr>
          <a:xfrm>
            <a:off x="1748135" y="3953414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 Moteur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88274A5-88B3-62AB-D351-496984354311}"/>
              </a:ext>
            </a:extLst>
          </p:cNvPr>
          <p:cNvSpPr/>
          <p:nvPr/>
        </p:nvSpPr>
        <p:spPr>
          <a:xfrm>
            <a:off x="1748135" y="3787163"/>
            <a:ext cx="1074303" cy="131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Sens 2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C0CD5005-BC15-49F5-CA4D-C2EE74B5B286}"/>
              </a:ext>
            </a:extLst>
          </p:cNvPr>
          <p:cNvSpPr/>
          <p:nvPr/>
        </p:nvSpPr>
        <p:spPr>
          <a:xfrm>
            <a:off x="11268598" y="4427804"/>
            <a:ext cx="660468" cy="16862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Vers Carte L298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973D303-7653-6D83-10D7-76E9D28FA5FD}"/>
              </a:ext>
            </a:extLst>
          </p:cNvPr>
          <p:cNvSpPr/>
          <p:nvPr/>
        </p:nvSpPr>
        <p:spPr>
          <a:xfrm>
            <a:off x="1967844" y="4317871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54393FC-4A43-19CA-AB09-7987488E6817}"/>
              </a:ext>
            </a:extLst>
          </p:cNvPr>
          <p:cNvSpPr/>
          <p:nvPr/>
        </p:nvSpPr>
        <p:spPr>
          <a:xfrm>
            <a:off x="1969539" y="448048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BA4014D-A8C5-159F-8A5B-8462059D575F}"/>
              </a:ext>
            </a:extLst>
          </p:cNvPr>
          <p:cNvSpPr txBox="1"/>
          <p:nvPr/>
        </p:nvSpPr>
        <p:spPr>
          <a:xfrm>
            <a:off x="262934" y="1636557"/>
            <a:ext cx="1010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composant L297 permet de générer les signaux de contrôle pour le pilotage en pas complet ou en </a:t>
            </a:r>
            <a:r>
              <a:rPr lang="fr-FR" sz="1400" dirty="0" err="1"/>
              <a:t>demi-pas</a:t>
            </a:r>
            <a:r>
              <a:rPr lang="fr-FR" sz="1400" dirty="0"/>
              <a:t> d’un moteur pas à pas.</a:t>
            </a:r>
          </a:p>
          <a:p>
            <a:r>
              <a:rPr lang="fr-FR" sz="1400" dirty="0"/>
              <a:t>Les signaux à injecter sont un signal d’horloge, qui donne le rythme de transition des pas, et un signal qui donne le sens de rotation.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03CC2D-53E2-3557-824F-F8D0D768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50" y="3734220"/>
            <a:ext cx="4228730" cy="31232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A6909A-167B-34D6-5CE8-7659A92A925E}"/>
              </a:ext>
            </a:extLst>
          </p:cNvPr>
          <p:cNvSpPr txBox="1"/>
          <p:nvPr/>
        </p:nvSpPr>
        <p:spPr>
          <a:xfrm rot="20541721">
            <a:off x="3562991" y="3048262"/>
            <a:ext cx="5479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 COMPLETER</a:t>
            </a:r>
          </a:p>
        </p:txBody>
      </p:sp>
    </p:spTree>
    <p:extLst>
      <p:ext uri="{BB962C8B-B14F-4D97-AF65-F5344CB8AC3E}">
        <p14:creationId xmlns:p14="http://schemas.microsoft.com/office/powerpoint/2010/main" val="2871782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639</Words>
  <Application>Microsoft Office PowerPoint</Application>
  <PresentationFormat>Grand écran</PresentationFormat>
  <Paragraphs>202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308</cp:revision>
  <dcterms:created xsi:type="dcterms:W3CDTF">2021-06-08T13:49:35Z</dcterms:created>
  <dcterms:modified xsi:type="dcterms:W3CDTF">2023-02-11T22:12:24Z</dcterms:modified>
</cp:coreProperties>
</file>