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7" r:id="rId3"/>
    <p:sldId id="264" r:id="rId4"/>
    <p:sldId id="265" r:id="rId5"/>
    <p:sldId id="268" r:id="rId6"/>
    <p:sldId id="269" r:id="rId7"/>
    <p:sldId id="259" r:id="rId8"/>
    <p:sldId id="272" r:id="rId9"/>
    <p:sldId id="273" r:id="rId10"/>
    <p:sldId id="275" r:id="rId11"/>
    <p:sldId id="27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9" autoAdjust="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31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31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08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11/02/2023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07E24B7-6BF6-C588-87AB-6DE7B400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34172" y="1856703"/>
            <a:ext cx="2892912" cy="5713665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355107" y="2068802"/>
            <a:ext cx="43407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Pilotage </a:t>
            </a:r>
            <a:r>
              <a:rPr lang="fr-FR" sz="1600" b="1" dirty="0" err="1">
                <a:solidFill>
                  <a:schemeClr val="accent2"/>
                </a:solidFill>
              </a:rPr>
              <a:t>Chassis</a:t>
            </a:r>
            <a:r>
              <a:rPr lang="fr-FR" sz="1600" b="1" dirty="0">
                <a:solidFill>
                  <a:schemeClr val="accent2"/>
                </a:solidFill>
              </a:rPr>
              <a:t> </a:t>
            </a:r>
            <a:r>
              <a:rPr lang="fr-FR" sz="1600" b="1" dirty="0" err="1">
                <a:solidFill>
                  <a:schemeClr val="accent2"/>
                </a:solidFill>
              </a:rPr>
              <a:t>Tamiya</a:t>
            </a:r>
            <a:r>
              <a:rPr lang="fr-FR" sz="1600" b="1" dirty="0">
                <a:solidFill>
                  <a:schemeClr val="accent2"/>
                </a:solidFill>
              </a:rPr>
              <a:t> Lancia Delta TT02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Régulateur MCC</a:t>
            </a:r>
          </a:p>
          <a:p>
            <a:pPr marL="742950" lvl="1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Direction Servomoteur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 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KAPPA M868 (RF)</a:t>
            </a:r>
          </a:p>
          <a:p>
            <a:pPr marL="742950" lvl="1" indent="-285750">
              <a:buFontTx/>
              <a:buChar char="-"/>
            </a:pPr>
            <a:r>
              <a:rPr lang="fr-FR" sz="1600" i="1" dirty="0">
                <a:solidFill>
                  <a:schemeClr val="accent2"/>
                </a:solidFill>
              </a:rPr>
              <a:t>RN41/42 – Evaluation </a:t>
            </a:r>
            <a:r>
              <a:rPr lang="fr-FR" sz="1600" i="1" dirty="0" err="1">
                <a:solidFill>
                  <a:schemeClr val="accent2"/>
                </a:solidFill>
              </a:rPr>
              <a:t>Board</a:t>
            </a:r>
            <a:r>
              <a:rPr lang="fr-FR" sz="1600" i="1" dirty="0">
                <a:solidFill>
                  <a:schemeClr val="accent2"/>
                </a:solidFill>
              </a:rPr>
              <a:t> XV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Capteurs Distance SHARP (x 6)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accent2"/>
                </a:solidFill>
              </a:rPr>
              <a:t>LIDAR </a:t>
            </a:r>
            <a:r>
              <a:rPr lang="fr-FR" sz="1600" dirty="0" err="1">
                <a:solidFill>
                  <a:schemeClr val="accent2"/>
                </a:solidFill>
              </a:rPr>
              <a:t>RpLidar</a:t>
            </a:r>
            <a:r>
              <a:rPr lang="fr-FR" sz="1600" dirty="0">
                <a:solidFill>
                  <a:schemeClr val="accent2"/>
                </a:solidFill>
              </a:rPr>
              <a:t> A2 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648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Robot Holonome avec KAPPA / RN42 / Lidar / 3 capteurs 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C5111CA-F3CF-562D-1DEC-BD6D24C651B2}"/>
              </a:ext>
            </a:extLst>
          </p:cNvPr>
          <p:cNvSpPr txBox="1"/>
          <p:nvPr/>
        </p:nvSpPr>
        <p:spPr>
          <a:xfrm>
            <a:off x="262934" y="1716752"/>
            <a:ext cx="16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Fonctionnalités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543A74-7DDE-6B75-F057-60FE31A2C1B7}"/>
              </a:ext>
            </a:extLst>
          </p:cNvPr>
          <p:cNvSpPr txBox="1"/>
          <p:nvPr/>
        </p:nvSpPr>
        <p:spPr>
          <a:xfrm>
            <a:off x="262934" y="4812160"/>
            <a:ext cx="324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Basée sur une carte Nucléo L476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C72AE6-0052-1FB1-CD19-2A7AB24854E5}"/>
              </a:ext>
            </a:extLst>
          </p:cNvPr>
          <p:cNvSpPr txBox="1"/>
          <p:nvPr/>
        </p:nvSpPr>
        <p:spPr>
          <a:xfrm rot="20541721">
            <a:off x="1383567" y="3631443"/>
            <a:ext cx="9174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>
                    <a:lumMod val="75000"/>
                  </a:schemeClr>
                </a:solidFill>
              </a:rPr>
              <a:t>APPROBATION EN COURS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9F814F-732E-6057-A4AD-36C68B316182}"/>
              </a:ext>
            </a:extLst>
          </p:cNvPr>
          <p:cNvSpPr txBox="1"/>
          <p:nvPr/>
        </p:nvSpPr>
        <p:spPr>
          <a:xfrm>
            <a:off x="262934" y="173327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Voiture Autonome _ version nRF24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2778B871-111D-4DF2-AA67-2CF76EBC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00700" y="648716"/>
            <a:ext cx="3410800" cy="691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526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Voiture Autonome _ version RN42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D1730F26-32E3-45E7-BBB6-1BC85070A18B}"/>
              </a:ext>
            </a:extLst>
          </p:cNvPr>
          <p:cNvSpPr/>
          <p:nvPr/>
        </p:nvSpPr>
        <p:spPr>
          <a:xfrm>
            <a:off x="428625" y="1603458"/>
            <a:ext cx="922585" cy="41833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275780A5-9DF3-455F-B8B1-CCAEADD310C5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0F4298FC-016A-4A4F-B81C-E152F19F2A29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E328E029-1176-4C42-AA40-153B281BA55C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B989970F-2E75-4EDB-8CAB-7D2AA9DB0821}"/>
              </a:ext>
            </a:extLst>
          </p:cNvPr>
          <p:cNvSpPr/>
          <p:nvPr/>
        </p:nvSpPr>
        <p:spPr>
          <a:xfrm>
            <a:off x="3220569" y="4211107"/>
            <a:ext cx="772357" cy="12190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RN42 / RF</a:t>
            </a:r>
          </a:p>
        </p:txBody>
      </p:sp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33A55404-7851-4166-9153-77CAC9F71275}"/>
              </a:ext>
            </a:extLst>
          </p:cNvPr>
          <p:cNvSpPr/>
          <p:nvPr/>
        </p:nvSpPr>
        <p:spPr>
          <a:xfrm>
            <a:off x="3220569" y="2300714"/>
            <a:ext cx="772357" cy="7325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6677B808-C36B-49BD-AA5C-617B35B45EE3}"/>
              </a:ext>
            </a:extLst>
          </p:cNvPr>
          <p:cNvSpPr/>
          <p:nvPr/>
        </p:nvSpPr>
        <p:spPr>
          <a:xfrm>
            <a:off x="2570007" y="505903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TX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AA709759-4B20-476E-8389-6B4F42658472}"/>
              </a:ext>
            </a:extLst>
          </p:cNvPr>
          <p:cNvSpPr/>
          <p:nvPr/>
        </p:nvSpPr>
        <p:spPr>
          <a:xfrm>
            <a:off x="1240907" y="506273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RX</a:t>
            </a: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EF30C528-1BE3-4717-8F36-E5139A314F08}"/>
              </a:ext>
            </a:extLst>
          </p:cNvPr>
          <p:cNvSpPr/>
          <p:nvPr/>
        </p:nvSpPr>
        <p:spPr>
          <a:xfrm>
            <a:off x="1240907" y="486096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TX</a:t>
            </a:r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696D3B4E-7D59-4FC3-8F19-DC26071FB6D2}"/>
              </a:ext>
            </a:extLst>
          </p:cNvPr>
          <p:cNvSpPr/>
          <p:nvPr/>
        </p:nvSpPr>
        <p:spPr>
          <a:xfrm>
            <a:off x="2570007" y="485765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RX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867FCB27-A200-4312-BD4C-B7C2B0A5E5D9}"/>
              </a:ext>
            </a:extLst>
          </p:cNvPr>
          <p:cNvSpPr/>
          <p:nvPr/>
        </p:nvSpPr>
        <p:spPr>
          <a:xfrm>
            <a:off x="2570007" y="464780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RESET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DB38EEB7-2F92-4B1A-B16E-984768E912C5}"/>
              </a:ext>
            </a:extLst>
          </p:cNvPr>
          <p:cNvSpPr/>
          <p:nvPr/>
        </p:nvSpPr>
        <p:spPr>
          <a:xfrm>
            <a:off x="1240907" y="464605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173" name="Rectangle : coins arrondis 172">
            <a:extLst>
              <a:ext uri="{FF2B5EF4-FFF2-40B4-BE49-F238E27FC236}">
                <a16:creationId xmlns:a16="http://schemas.microsoft.com/office/drawing/2014/main" id="{660CE52A-744C-4B07-BDD6-30B8EF67D523}"/>
              </a:ext>
            </a:extLst>
          </p:cNvPr>
          <p:cNvSpPr/>
          <p:nvPr/>
        </p:nvSpPr>
        <p:spPr>
          <a:xfrm>
            <a:off x="1240906" y="443114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AC1AFAC8-62FA-4858-845C-408EEC38AF18}"/>
              </a:ext>
            </a:extLst>
          </p:cNvPr>
          <p:cNvSpPr/>
          <p:nvPr/>
        </p:nvSpPr>
        <p:spPr>
          <a:xfrm>
            <a:off x="2570006" y="443085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STATUS</a:t>
            </a: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0B5530E1-2BF8-4572-918C-F58CB7F2D35A}"/>
              </a:ext>
            </a:extLst>
          </p:cNvPr>
          <p:cNvSpPr/>
          <p:nvPr/>
        </p:nvSpPr>
        <p:spPr>
          <a:xfrm>
            <a:off x="1235161" y="240215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id="{1A04C55A-BD43-421F-AEA8-AB732469B3A6}"/>
              </a:ext>
            </a:extLst>
          </p:cNvPr>
          <p:cNvSpPr/>
          <p:nvPr/>
        </p:nvSpPr>
        <p:spPr>
          <a:xfrm>
            <a:off x="2564261" y="240713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1B0B7D7E-A39D-4655-84C2-7D003A27974D}"/>
              </a:ext>
            </a:extLst>
          </p:cNvPr>
          <p:cNvSpPr/>
          <p:nvPr/>
        </p:nvSpPr>
        <p:spPr>
          <a:xfrm rot="5400000">
            <a:off x="2147543" y="2383956"/>
            <a:ext cx="35892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AA8427BE-A251-4AFB-9C7E-B2190A3D1055}"/>
              </a:ext>
            </a:extLst>
          </p:cNvPr>
          <p:cNvSpPr txBox="1"/>
          <p:nvPr/>
        </p:nvSpPr>
        <p:spPr>
          <a:xfrm>
            <a:off x="2131938" y="216646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115,2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79" name="Rectangle : coins arrondis 178">
            <a:extLst>
              <a:ext uri="{FF2B5EF4-FFF2-40B4-BE49-F238E27FC236}">
                <a16:creationId xmlns:a16="http://schemas.microsoft.com/office/drawing/2014/main" id="{579A22EF-E9F3-45A0-BC09-C077F5C00A82}"/>
              </a:ext>
            </a:extLst>
          </p:cNvPr>
          <p:cNvSpPr/>
          <p:nvPr/>
        </p:nvSpPr>
        <p:spPr>
          <a:xfrm>
            <a:off x="1239941" y="259942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180" name="Rectangle : coins arrondis 179">
            <a:extLst>
              <a:ext uri="{FF2B5EF4-FFF2-40B4-BE49-F238E27FC236}">
                <a16:creationId xmlns:a16="http://schemas.microsoft.com/office/drawing/2014/main" id="{A635B004-191B-41C2-949B-BDE7EF5C8FA5}"/>
              </a:ext>
            </a:extLst>
          </p:cNvPr>
          <p:cNvSpPr/>
          <p:nvPr/>
        </p:nvSpPr>
        <p:spPr>
          <a:xfrm>
            <a:off x="1235161" y="279670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182" name="Rectangle : coins arrondis 181">
            <a:extLst>
              <a:ext uri="{FF2B5EF4-FFF2-40B4-BE49-F238E27FC236}">
                <a16:creationId xmlns:a16="http://schemas.microsoft.com/office/drawing/2014/main" id="{CEDBF973-2482-472A-AA28-689CD46D16BF}"/>
              </a:ext>
            </a:extLst>
          </p:cNvPr>
          <p:cNvSpPr/>
          <p:nvPr/>
        </p:nvSpPr>
        <p:spPr>
          <a:xfrm>
            <a:off x="2564260" y="2599939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8F439320-1389-4BD4-BE34-ED4ECF4AE189}"/>
              </a:ext>
            </a:extLst>
          </p:cNvPr>
          <p:cNvSpPr/>
          <p:nvPr/>
        </p:nvSpPr>
        <p:spPr>
          <a:xfrm>
            <a:off x="2564260" y="279670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MOT_CT</a:t>
            </a:r>
          </a:p>
        </p:txBody>
      </p:sp>
      <p:sp>
        <p:nvSpPr>
          <p:cNvPr id="185" name="Rectangle : coins arrondis 184">
            <a:extLst>
              <a:ext uri="{FF2B5EF4-FFF2-40B4-BE49-F238E27FC236}">
                <a16:creationId xmlns:a16="http://schemas.microsoft.com/office/drawing/2014/main" id="{4E4F4FF2-822C-43D3-B733-2290F2797FBC}"/>
              </a:ext>
            </a:extLst>
          </p:cNvPr>
          <p:cNvSpPr/>
          <p:nvPr/>
        </p:nvSpPr>
        <p:spPr>
          <a:xfrm>
            <a:off x="1228669" y="3126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186" name="Rectangle : coins arrondis 185">
            <a:extLst>
              <a:ext uri="{FF2B5EF4-FFF2-40B4-BE49-F238E27FC236}">
                <a16:creationId xmlns:a16="http://schemas.microsoft.com/office/drawing/2014/main" id="{327C0944-08A5-4BB9-AF15-0F7E8BD7EA26}"/>
              </a:ext>
            </a:extLst>
          </p:cNvPr>
          <p:cNvSpPr/>
          <p:nvPr/>
        </p:nvSpPr>
        <p:spPr>
          <a:xfrm>
            <a:off x="1228669" y="33150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187" name="Rectangle : coins arrondis 186">
            <a:extLst>
              <a:ext uri="{FF2B5EF4-FFF2-40B4-BE49-F238E27FC236}">
                <a16:creationId xmlns:a16="http://schemas.microsoft.com/office/drawing/2014/main" id="{1BAB7951-86C6-4BE8-99A9-3A267BDA62E2}"/>
              </a:ext>
            </a:extLst>
          </p:cNvPr>
          <p:cNvSpPr/>
          <p:nvPr/>
        </p:nvSpPr>
        <p:spPr>
          <a:xfrm>
            <a:off x="1228668" y="35056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681F07D5-9565-4A54-8DBD-2789290B2797}"/>
              </a:ext>
            </a:extLst>
          </p:cNvPr>
          <p:cNvSpPr/>
          <p:nvPr/>
        </p:nvSpPr>
        <p:spPr>
          <a:xfrm>
            <a:off x="1226808" y="370020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613D5C65-A20D-49F9-A7AD-32151FADB155}"/>
              </a:ext>
            </a:extLst>
          </p:cNvPr>
          <p:cNvSpPr/>
          <p:nvPr/>
        </p:nvSpPr>
        <p:spPr>
          <a:xfrm>
            <a:off x="1228877" y="389077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6A3406D9-B7F5-4B51-BCBA-D2D98D506A7C}"/>
              </a:ext>
            </a:extLst>
          </p:cNvPr>
          <p:cNvSpPr/>
          <p:nvPr/>
        </p:nvSpPr>
        <p:spPr>
          <a:xfrm>
            <a:off x="2151254" y="3126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CAPT_1</a:t>
            </a:r>
          </a:p>
        </p:txBody>
      </p:sp>
      <p:sp>
        <p:nvSpPr>
          <p:cNvPr id="191" name="Rectangle : coins arrondis 190">
            <a:extLst>
              <a:ext uri="{FF2B5EF4-FFF2-40B4-BE49-F238E27FC236}">
                <a16:creationId xmlns:a16="http://schemas.microsoft.com/office/drawing/2014/main" id="{838B0054-CBE9-483B-BE60-97153964900F}"/>
              </a:ext>
            </a:extLst>
          </p:cNvPr>
          <p:cNvSpPr/>
          <p:nvPr/>
        </p:nvSpPr>
        <p:spPr>
          <a:xfrm>
            <a:off x="2157063" y="332067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CAPT_2</a:t>
            </a:r>
          </a:p>
        </p:txBody>
      </p:sp>
      <p:sp>
        <p:nvSpPr>
          <p:cNvPr id="192" name="Rectangle : coins arrondis 191">
            <a:extLst>
              <a:ext uri="{FF2B5EF4-FFF2-40B4-BE49-F238E27FC236}">
                <a16:creationId xmlns:a16="http://schemas.microsoft.com/office/drawing/2014/main" id="{86CE1162-AB78-470D-90EA-5290BC889F8C}"/>
              </a:ext>
            </a:extLst>
          </p:cNvPr>
          <p:cNvSpPr/>
          <p:nvPr/>
        </p:nvSpPr>
        <p:spPr>
          <a:xfrm>
            <a:off x="2160302" y="350166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CAPT_3</a:t>
            </a:r>
          </a:p>
        </p:txBody>
      </p:sp>
      <p:sp>
        <p:nvSpPr>
          <p:cNvPr id="193" name="Rectangle : coins arrondis 192">
            <a:extLst>
              <a:ext uri="{FF2B5EF4-FFF2-40B4-BE49-F238E27FC236}">
                <a16:creationId xmlns:a16="http://schemas.microsoft.com/office/drawing/2014/main" id="{943AC5A1-0A60-46DE-9CF0-49BDBEF84CBC}"/>
              </a:ext>
            </a:extLst>
          </p:cNvPr>
          <p:cNvSpPr/>
          <p:nvPr/>
        </p:nvSpPr>
        <p:spPr>
          <a:xfrm>
            <a:off x="2157064" y="370020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CAPT_4</a:t>
            </a:r>
          </a:p>
        </p:txBody>
      </p:sp>
      <p:sp>
        <p:nvSpPr>
          <p:cNvPr id="194" name="Rectangle : coins arrondis 193">
            <a:extLst>
              <a:ext uri="{FF2B5EF4-FFF2-40B4-BE49-F238E27FC236}">
                <a16:creationId xmlns:a16="http://schemas.microsoft.com/office/drawing/2014/main" id="{4E6FD6EE-7097-4223-BAEC-3B1CFA66B7DF}"/>
              </a:ext>
            </a:extLst>
          </p:cNvPr>
          <p:cNvSpPr/>
          <p:nvPr/>
        </p:nvSpPr>
        <p:spPr>
          <a:xfrm>
            <a:off x="2158460" y="388882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CAPT_5</a:t>
            </a:r>
          </a:p>
        </p:txBody>
      </p:sp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C79E48A9-0834-4487-89BD-BE1238C96B4D}"/>
              </a:ext>
            </a:extLst>
          </p:cNvPr>
          <p:cNvSpPr/>
          <p:nvPr/>
        </p:nvSpPr>
        <p:spPr>
          <a:xfrm>
            <a:off x="9683392" y="2804663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205" name="Rectangle : coins arrondis 204">
            <a:extLst>
              <a:ext uri="{FF2B5EF4-FFF2-40B4-BE49-F238E27FC236}">
                <a16:creationId xmlns:a16="http://schemas.microsoft.com/office/drawing/2014/main" id="{9F4B9FBA-1CEB-4A37-98BC-A5E4F2A54C77}"/>
              </a:ext>
            </a:extLst>
          </p:cNvPr>
          <p:cNvSpPr/>
          <p:nvPr/>
        </p:nvSpPr>
        <p:spPr>
          <a:xfrm rot="5400000">
            <a:off x="10516866" y="2882581"/>
            <a:ext cx="715228" cy="834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RN42 Module</a:t>
            </a:r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99572E32-3CA1-4ACA-B224-71FAB7A414E3}"/>
              </a:ext>
            </a:extLst>
          </p:cNvPr>
          <p:cNvSpPr/>
          <p:nvPr/>
        </p:nvSpPr>
        <p:spPr>
          <a:xfrm>
            <a:off x="6831396" y="2701149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09" name="Rectangle : coins arrondis 208">
            <a:extLst>
              <a:ext uri="{FF2B5EF4-FFF2-40B4-BE49-F238E27FC236}">
                <a16:creationId xmlns:a16="http://schemas.microsoft.com/office/drawing/2014/main" id="{2B63D9C9-E834-4762-8F49-F3D3D0A2090F}"/>
              </a:ext>
            </a:extLst>
          </p:cNvPr>
          <p:cNvSpPr/>
          <p:nvPr/>
        </p:nvSpPr>
        <p:spPr>
          <a:xfrm>
            <a:off x="6831396" y="3109077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10" name="Rectangle : coins arrondis 209">
            <a:extLst>
              <a:ext uri="{FF2B5EF4-FFF2-40B4-BE49-F238E27FC236}">
                <a16:creationId xmlns:a16="http://schemas.microsoft.com/office/drawing/2014/main" id="{7E8FF5C4-ED55-49A7-8A21-480F0185C74E}"/>
              </a:ext>
            </a:extLst>
          </p:cNvPr>
          <p:cNvSpPr/>
          <p:nvPr/>
        </p:nvSpPr>
        <p:spPr>
          <a:xfrm>
            <a:off x="6828586" y="3504251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11" name="Rectangle : coins arrondis 210">
            <a:extLst>
              <a:ext uri="{FF2B5EF4-FFF2-40B4-BE49-F238E27FC236}">
                <a16:creationId xmlns:a16="http://schemas.microsoft.com/office/drawing/2014/main" id="{91283D6A-0B8D-4E53-8B36-3AF492437341}"/>
              </a:ext>
            </a:extLst>
          </p:cNvPr>
          <p:cNvSpPr/>
          <p:nvPr/>
        </p:nvSpPr>
        <p:spPr>
          <a:xfrm>
            <a:off x="6828586" y="3899425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CAPT_4</a:t>
            </a:r>
          </a:p>
        </p:txBody>
      </p: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369A2F87-2D04-4D40-A123-89D702EBB05B}"/>
              </a:ext>
            </a:extLst>
          </p:cNvPr>
          <p:cNvSpPr/>
          <p:nvPr/>
        </p:nvSpPr>
        <p:spPr>
          <a:xfrm>
            <a:off x="6825720" y="4294599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CAPT_5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4536DFA8-1E46-4B04-B6FB-7F8B84153999}"/>
              </a:ext>
            </a:extLst>
          </p:cNvPr>
          <p:cNvSpPr/>
          <p:nvPr/>
        </p:nvSpPr>
        <p:spPr>
          <a:xfrm>
            <a:off x="6825720" y="4711749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CAPT_6</a:t>
            </a:r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591CD18C-328C-460E-83E0-F03307928226}"/>
              </a:ext>
            </a:extLst>
          </p:cNvPr>
          <p:cNvSpPr/>
          <p:nvPr/>
        </p:nvSpPr>
        <p:spPr>
          <a:xfrm>
            <a:off x="9040995" y="5796990"/>
            <a:ext cx="356090" cy="613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Moteur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BED1FFF1-2E3B-491A-86FE-CB3C82C8583F}"/>
              </a:ext>
            </a:extLst>
          </p:cNvPr>
          <p:cNvSpPr/>
          <p:nvPr/>
        </p:nvSpPr>
        <p:spPr>
          <a:xfrm>
            <a:off x="5729448" y="5812956"/>
            <a:ext cx="356090" cy="613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Servo Direction</a:t>
            </a:r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8C76371F-448C-41C7-834F-93F02258127F}"/>
              </a:ext>
            </a:extLst>
          </p:cNvPr>
          <p:cNvSpPr/>
          <p:nvPr/>
        </p:nvSpPr>
        <p:spPr>
          <a:xfrm>
            <a:off x="1228650" y="40766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PA_4</a:t>
            </a:r>
          </a:p>
        </p:txBody>
      </p:sp>
      <p:sp>
        <p:nvSpPr>
          <p:cNvPr id="221" name="Rectangle : coins arrondis 220">
            <a:extLst>
              <a:ext uri="{FF2B5EF4-FFF2-40B4-BE49-F238E27FC236}">
                <a16:creationId xmlns:a16="http://schemas.microsoft.com/office/drawing/2014/main" id="{80D7EABE-5AF5-49B7-9779-D23C16F1CB4D}"/>
              </a:ext>
            </a:extLst>
          </p:cNvPr>
          <p:cNvSpPr/>
          <p:nvPr/>
        </p:nvSpPr>
        <p:spPr>
          <a:xfrm>
            <a:off x="2158233" y="407473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CAPT_6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97498514-7A48-4D67-8591-953ADB2ABFD1}"/>
              </a:ext>
            </a:extLst>
          </p:cNvPr>
          <p:cNvSpPr txBox="1"/>
          <p:nvPr/>
        </p:nvSpPr>
        <p:spPr>
          <a:xfrm>
            <a:off x="779319" y="1059242"/>
            <a:ext cx="38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</a:t>
            </a:r>
            <a:r>
              <a:rPr lang="fr-FR" dirty="0" err="1">
                <a:solidFill>
                  <a:srgbClr val="002060"/>
                </a:solidFill>
              </a:rPr>
              <a:t>VoitureAutonome</a:t>
            </a:r>
            <a:r>
              <a:rPr lang="fr-FR" dirty="0">
                <a:solidFill>
                  <a:srgbClr val="002060"/>
                </a:solidFill>
              </a:rPr>
              <a:t> :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0DC57490-47E4-4205-B254-57EB93F54511}"/>
              </a:ext>
            </a:extLst>
          </p:cNvPr>
          <p:cNvSpPr txBox="1"/>
          <p:nvPr/>
        </p:nvSpPr>
        <p:spPr>
          <a:xfrm>
            <a:off x="262934" y="754727"/>
            <a:ext cx="564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Voiture Autonome avec RN42 / Lidar / 6 capteurs </a:t>
            </a:r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13D28972-C544-4BBB-A470-D0FA58593927}"/>
              </a:ext>
            </a:extLst>
          </p:cNvPr>
          <p:cNvSpPr/>
          <p:nvPr/>
        </p:nvSpPr>
        <p:spPr>
          <a:xfrm rot="5400000">
            <a:off x="3406058" y="1579595"/>
            <a:ext cx="419139" cy="7545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Voiture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515E1DD6-E092-4266-B40E-1B1387070592}"/>
              </a:ext>
            </a:extLst>
          </p:cNvPr>
          <p:cNvSpPr/>
          <p:nvPr/>
        </p:nvSpPr>
        <p:spPr>
          <a:xfrm>
            <a:off x="1225212" y="177225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44871BBD-960D-48B0-A2FB-B92717C464A5}"/>
              </a:ext>
            </a:extLst>
          </p:cNvPr>
          <p:cNvSpPr/>
          <p:nvPr/>
        </p:nvSpPr>
        <p:spPr>
          <a:xfrm>
            <a:off x="1235161" y="197895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 / PWM</a:t>
            </a:r>
          </a:p>
        </p:txBody>
      </p:sp>
      <p:sp>
        <p:nvSpPr>
          <p:cNvPr id="227" name="Rectangle : coins arrondis 226">
            <a:extLst>
              <a:ext uri="{FF2B5EF4-FFF2-40B4-BE49-F238E27FC236}">
                <a16:creationId xmlns:a16="http://schemas.microsoft.com/office/drawing/2014/main" id="{CB33D601-F995-497D-A96F-2EF87F968F7C}"/>
              </a:ext>
            </a:extLst>
          </p:cNvPr>
          <p:cNvSpPr/>
          <p:nvPr/>
        </p:nvSpPr>
        <p:spPr>
          <a:xfrm>
            <a:off x="2564259" y="178999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MOT</a:t>
            </a:r>
          </a:p>
        </p:txBody>
      </p:sp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C16D3F0E-3132-4B6E-BCCE-3059104EB15D}"/>
              </a:ext>
            </a:extLst>
          </p:cNvPr>
          <p:cNvSpPr/>
          <p:nvPr/>
        </p:nvSpPr>
        <p:spPr>
          <a:xfrm>
            <a:off x="2562547" y="197919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DIRECTION</a:t>
            </a:r>
          </a:p>
        </p:txBody>
      </p:sp>
      <p:sp>
        <p:nvSpPr>
          <p:cNvPr id="229" name="Rectangle : coins arrondis 228">
            <a:extLst>
              <a:ext uri="{FF2B5EF4-FFF2-40B4-BE49-F238E27FC236}">
                <a16:creationId xmlns:a16="http://schemas.microsoft.com/office/drawing/2014/main" id="{06EB93C8-1E2D-4981-B919-AFBCB9CB6E2D}"/>
              </a:ext>
            </a:extLst>
          </p:cNvPr>
          <p:cNvSpPr/>
          <p:nvPr/>
        </p:nvSpPr>
        <p:spPr>
          <a:xfrm>
            <a:off x="2157746" y="1772253"/>
            <a:ext cx="342040" cy="3606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AD5B6C76-F04C-4315-8A2D-098907C0485B}"/>
              </a:ext>
            </a:extLst>
          </p:cNvPr>
          <p:cNvSpPr txBox="1"/>
          <p:nvPr/>
        </p:nvSpPr>
        <p:spPr>
          <a:xfrm>
            <a:off x="2139530" y="1521614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20ms / 1 à 2 ms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301C9A-F2EA-44A4-A936-63C75680B90E}"/>
              </a:ext>
            </a:extLst>
          </p:cNvPr>
          <p:cNvSpPr txBox="1"/>
          <p:nvPr/>
        </p:nvSpPr>
        <p:spPr>
          <a:xfrm>
            <a:off x="8971984" y="174732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MODIFIER !!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D45D08D-7ECF-4E46-946C-3088A00240F9}"/>
              </a:ext>
            </a:extLst>
          </p:cNvPr>
          <p:cNvSpPr txBox="1"/>
          <p:nvPr/>
        </p:nvSpPr>
        <p:spPr>
          <a:xfrm>
            <a:off x="9219040" y="173327"/>
            <a:ext cx="262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Lidar / Capteurs IR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Motorisation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3B26F207-C03C-4A4C-8F23-C7323B6A6A3B}"/>
              </a:ext>
            </a:extLst>
          </p:cNvPr>
          <p:cNvSpPr/>
          <p:nvPr/>
        </p:nvSpPr>
        <p:spPr>
          <a:xfrm rot="5400000">
            <a:off x="2156456" y="4846881"/>
            <a:ext cx="35892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A1A7FB42-A0C5-455C-8A5D-D559F0929296}"/>
              </a:ext>
            </a:extLst>
          </p:cNvPr>
          <p:cNvSpPr txBox="1"/>
          <p:nvPr/>
        </p:nvSpPr>
        <p:spPr>
          <a:xfrm>
            <a:off x="2151254" y="516859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115,2 </a:t>
            </a:r>
            <a:r>
              <a:rPr lang="fr-FR" sz="1100" dirty="0" err="1"/>
              <a:t>kbauds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68797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9DC0045F-982C-478C-A8DB-44201A4E9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00700" y="648716"/>
            <a:ext cx="3410800" cy="691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5240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Voiture Autonome _ version HC05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D1730F26-32E3-45E7-BBB6-1BC85070A18B}"/>
              </a:ext>
            </a:extLst>
          </p:cNvPr>
          <p:cNvSpPr/>
          <p:nvPr/>
        </p:nvSpPr>
        <p:spPr>
          <a:xfrm>
            <a:off x="428625" y="1603458"/>
            <a:ext cx="922585" cy="41833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275780A5-9DF3-455F-B8B1-CCAEADD310C5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0F4298FC-016A-4A4F-B81C-E152F19F2A29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E328E029-1176-4C42-AA40-153B281BA55C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B989970F-2E75-4EDB-8CAB-7D2AA9DB0821}"/>
              </a:ext>
            </a:extLst>
          </p:cNvPr>
          <p:cNvSpPr/>
          <p:nvPr/>
        </p:nvSpPr>
        <p:spPr>
          <a:xfrm>
            <a:off x="3220569" y="4693277"/>
            <a:ext cx="772357" cy="7325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HC05 / BT</a:t>
            </a:r>
          </a:p>
        </p:txBody>
      </p:sp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33A55404-7851-4166-9153-77CAC9F71275}"/>
              </a:ext>
            </a:extLst>
          </p:cNvPr>
          <p:cNvSpPr/>
          <p:nvPr/>
        </p:nvSpPr>
        <p:spPr>
          <a:xfrm>
            <a:off x="3220569" y="2300714"/>
            <a:ext cx="772357" cy="7325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0B5530E1-2BF8-4572-918C-F58CB7F2D35A}"/>
              </a:ext>
            </a:extLst>
          </p:cNvPr>
          <p:cNvSpPr/>
          <p:nvPr/>
        </p:nvSpPr>
        <p:spPr>
          <a:xfrm>
            <a:off x="1235161" y="240215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id="{1A04C55A-BD43-421F-AEA8-AB732469B3A6}"/>
              </a:ext>
            </a:extLst>
          </p:cNvPr>
          <p:cNvSpPr/>
          <p:nvPr/>
        </p:nvSpPr>
        <p:spPr>
          <a:xfrm>
            <a:off x="2564261" y="240713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1B0B7D7E-A39D-4655-84C2-7D003A27974D}"/>
              </a:ext>
            </a:extLst>
          </p:cNvPr>
          <p:cNvSpPr/>
          <p:nvPr/>
        </p:nvSpPr>
        <p:spPr>
          <a:xfrm rot="5400000">
            <a:off x="2147543" y="2383956"/>
            <a:ext cx="35892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AA8427BE-A251-4AFB-9C7E-B2190A3D1055}"/>
              </a:ext>
            </a:extLst>
          </p:cNvPr>
          <p:cNvSpPr txBox="1"/>
          <p:nvPr/>
        </p:nvSpPr>
        <p:spPr>
          <a:xfrm>
            <a:off x="2131938" y="216646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115,2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79" name="Rectangle : coins arrondis 178">
            <a:extLst>
              <a:ext uri="{FF2B5EF4-FFF2-40B4-BE49-F238E27FC236}">
                <a16:creationId xmlns:a16="http://schemas.microsoft.com/office/drawing/2014/main" id="{579A22EF-E9F3-45A0-BC09-C077F5C00A82}"/>
              </a:ext>
            </a:extLst>
          </p:cNvPr>
          <p:cNvSpPr/>
          <p:nvPr/>
        </p:nvSpPr>
        <p:spPr>
          <a:xfrm>
            <a:off x="1239941" y="259942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180" name="Rectangle : coins arrondis 179">
            <a:extLst>
              <a:ext uri="{FF2B5EF4-FFF2-40B4-BE49-F238E27FC236}">
                <a16:creationId xmlns:a16="http://schemas.microsoft.com/office/drawing/2014/main" id="{A635B004-191B-41C2-949B-BDE7EF5C8FA5}"/>
              </a:ext>
            </a:extLst>
          </p:cNvPr>
          <p:cNvSpPr/>
          <p:nvPr/>
        </p:nvSpPr>
        <p:spPr>
          <a:xfrm>
            <a:off x="1235161" y="279670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182" name="Rectangle : coins arrondis 181">
            <a:extLst>
              <a:ext uri="{FF2B5EF4-FFF2-40B4-BE49-F238E27FC236}">
                <a16:creationId xmlns:a16="http://schemas.microsoft.com/office/drawing/2014/main" id="{CEDBF973-2482-472A-AA28-689CD46D16BF}"/>
              </a:ext>
            </a:extLst>
          </p:cNvPr>
          <p:cNvSpPr/>
          <p:nvPr/>
        </p:nvSpPr>
        <p:spPr>
          <a:xfrm>
            <a:off x="2564260" y="2599939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8F439320-1389-4BD4-BE34-ED4ECF4AE189}"/>
              </a:ext>
            </a:extLst>
          </p:cNvPr>
          <p:cNvSpPr/>
          <p:nvPr/>
        </p:nvSpPr>
        <p:spPr>
          <a:xfrm>
            <a:off x="2564260" y="279670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MOT_CT</a:t>
            </a:r>
          </a:p>
        </p:txBody>
      </p:sp>
      <p:sp>
        <p:nvSpPr>
          <p:cNvPr id="185" name="Rectangle : coins arrondis 184">
            <a:extLst>
              <a:ext uri="{FF2B5EF4-FFF2-40B4-BE49-F238E27FC236}">
                <a16:creationId xmlns:a16="http://schemas.microsoft.com/office/drawing/2014/main" id="{4E4F4FF2-822C-43D3-B733-2290F2797FBC}"/>
              </a:ext>
            </a:extLst>
          </p:cNvPr>
          <p:cNvSpPr/>
          <p:nvPr/>
        </p:nvSpPr>
        <p:spPr>
          <a:xfrm>
            <a:off x="1228669" y="3126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186" name="Rectangle : coins arrondis 185">
            <a:extLst>
              <a:ext uri="{FF2B5EF4-FFF2-40B4-BE49-F238E27FC236}">
                <a16:creationId xmlns:a16="http://schemas.microsoft.com/office/drawing/2014/main" id="{327C0944-08A5-4BB9-AF15-0F7E8BD7EA26}"/>
              </a:ext>
            </a:extLst>
          </p:cNvPr>
          <p:cNvSpPr/>
          <p:nvPr/>
        </p:nvSpPr>
        <p:spPr>
          <a:xfrm>
            <a:off x="1228669" y="33150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187" name="Rectangle : coins arrondis 186">
            <a:extLst>
              <a:ext uri="{FF2B5EF4-FFF2-40B4-BE49-F238E27FC236}">
                <a16:creationId xmlns:a16="http://schemas.microsoft.com/office/drawing/2014/main" id="{1BAB7951-86C6-4BE8-99A9-3A267BDA62E2}"/>
              </a:ext>
            </a:extLst>
          </p:cNvPr>
          <p:cNvSpPr/>
          <p:nvPr/>
        </p:nvSpPr>
        <p:spPr>
          <a:xfrm>
            <a:off x="1228668" y="35056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681F07D5-9565-4A54-8DBD-2789290B2797}"/>
              </a:ext>
            </a:extLst>
          </p:cNvPr>
          <p:cNvSpPr/>
          <p:nvPr/>
        </p:nvSpPr>
        <p:spPr>
          <a:xfrm>
            <a:off x="1226808" y="370020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613D5C65-A20D-49F9-A7AD-32151FADB155}"/>
              </a:ext>
            </a:extLst>
          </p:cNvPr>
          <p:cNvSpPr/>
          <p:nvPr/>
        </p:nvSpPr>
        <p:spPr>
          <a:xfrm>
            <a:off x="1228877" y="389077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6A3406D9-B7F5-4B51-BCBA-D2D98D506A7C}"/>
              </a:ext>
            </a:extLst>
          </p:cNvPr>
          <p:cNvSpPr/>
          <p:nvPr/>
        </p:nvSpPr>
        <p:spPr>
          <a:xfrm>
            <a:off x="2151254" y="3126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CAPT_1</a:t>
            </a:r>
          </a:p>
        </p:txBody>
      </p:sp>
      <p:sp>
        <p:nvSpPr>
          <p:cNvPr id="191" name="Rectangle : coins arrondis 190">
            <a:extLst>
              <a:ext uri="{FF2B5EF4-FFF2-40B4-BE49-F238E27FC236}">
                <a16:creationId xmlns:a16="http://schemas.microsoft.com/office/drawing/2014/main" id="{838B0054-CBE9-483B-BE60-97153964900F}"/>
              </a:ext>
            </a:extLst>
          </p:cNvPr>
          <p:cNvSpPr/>
          <p:nvPr/>
        </p:nvSpPr>
        <p:spPr>
          <a:xfrm>
            <a:off x="2157063" y="332067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CAPT_2</a:t>
            </a:r>
          </a:p>
        </p:txBody>
      </p:sp>
      <p:sp>
        <p:nvSpPr>
          <p:cNvPr id="192" name="Rectangle : coins arrondis 191">
            <a:extLst>
              <a:ext uri="{FF2B5EF4-FFF2-40B4-BE49-F238E27FC236}">
                <a16:creationId xmlns:a16="http://schemas.microsoft.com/office/drawing/2014/main" id="{86CE1162-AB78-470D-90EA-5290BC889F8C}"/>
              </a:ext>
            </a:extLst>
          </p:cNvPr>
          <p:cNvSpPr/>
          <p:nvPr/>
        </p:nvSpPr>
        <p:spPr>
          <a:xfrm>
            <a:off x="2160302" y="350166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CAPT_3</a:t>
            </a:r>
          </a:p>
        </p:txBody>
      </p:sp>
      <p:sp>
        <p:nvSpPr>
          <p:cNvPr id="193" name="Rectangle : coins arrondis 192">
            <a:extLst>
              <a:ext uri="{FF2B5EF4-FFF2-40B4-BE49-F238E27FC236}">
                <a16:creationId xmlns:a16="http://schemas.microsoft.com/office/drawing/2014/main" id="{943AC5A1-0A60-46DE-9CF0-49BDBEF84CBC}"/>
              </a:ext>
            </a:extLst>
          </p:cNvPr>
          <p:cNvSpPr/>
          <p:nvPr/>
        </p:nvSpPr>
        <p:spPr>
          <a:xfrm>
            <a:off x="2157064" y="370020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CAPT_4</a:t>
            </a:r>
          </a:p>
        </p:txBody>
      </p:sp>
      <p:sp>
        <p:nvSpPr>
          <p:cNvPr id="194" name="Rectangle : coins arrondis 193">
            <a:extLst>
              <a:ext uri="{FF2B5EF4-FFF2-40B4-BE49-F238E27FC236}">
                <a16:creationId xmlns:a16="http://schemas.microsoft.com/office/drawing/2014/main" id="{4E6FD6EE-7097-4223-BAEC-3B1CFA66B7DF}"/>
              </a:ext>
            </a:extLst>
          </p:cNvPr>
          <p:cNvSpPr/>
          <p:nvPr/>
        </p:nvSpPr>
        <p:spPr>
          <a:xfrm>
            <a:off x="2158460" y="388882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CAPT_5</a:t>
            </a:r>
          </a:p>
        </p:txBody>
      </p:sp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C79E48A9-0834-4487-89BD-BE1238C96B4D}"/>
              </a:ext>
            </a:extLst>
          </p:cNvPr>
          <p:cNvSpPr/>
          <p:nvPr/>
        </p:nvSpPr>
        <p:spPr>
          <a:xfrm>
            <a:off x="9683392" y="2804663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206" name="Rectangle : coins arrondis 205">
            <a:extLst>
              <a:ext uri="{FF2B5EF4-FFF2-40B4-BE49-F238E27FC236}">
                <a16:creationId xmlns:a16="http://schemas.microsoft.com/office/drawing/2014/main" id="{EAAF8878-1117-46AD-97CC-FEB0A6A9D68E}"/>
              </a:ext>
            </a:extLst>
          </p:cNvPr>
          <p:cNvSpPr/>
          <p:nvPr/>
        </p:nvSpPr>
        <p:spPr>
          <a:xfrm rot="5400000">
            <a:off x="10435260" y="4625222"/>
            <a:ext cx="616242" cy="6874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HC05</a:t>
            </a:r>
          </a:p>
          <a:p>
            <a:pPr algn="ctr"/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BT Module</a:t>
            </a:r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99572E32-3CA1-4ACA-B224-71FAB7A414E3}"/>
              </a:ext>
            </a:extLst>
          </p:cNvPr>
          <p:cNvSpPr/>
          <p:nvPr/>
        </p:nvSpPr>
        <p:spPr>
          <a:xfrm>
            <a:off x="6840634" y="2691913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09" name="Rectangle : coins arrondis 208">
            <a:extLst>
              <a:ext uri="{FF2B5EF4-FFF2-40B4-BE49-F238E27FC236}">
                <a16:creationId xmlns:a16="http://schemas.microsoft.com/office/drawing/2014/main" id="{2B63D9C9-E834-4762-8F49-F3D3D0A2090F}"/>
              </a:ext>
            </a:extLst>
          </p:cNvPr>
          <p:cNvSpPr/>
          <p:nvPr/>
        </p:nvSpPr>
        <p:spPr>
          <a:xfrm>
            <a:off x="6840634" y="3099841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10" name="Rectangle : coins arrondis 209">
            <a:extLst>
              <a:ext uri="{FF2B5EF4-FFF2-40B4-BE49-F238E27FC236}">
                <a16:creationId xmlns:a16="http://schemas.microsoft.com/office/drawing/2014/main" id="{7E8FF5C4-ED55-49A7-8A21-480F0185C74E}"/>
              </a:ext>
            </a:extLst>
          </p:cNvPr>
          <p:cNvSpPr/>
          <p:nvPr/>
        </p:nvSpPr>
        <p:spPr>
          <a:xfrm>
            <a:off x="6837824" y="3495015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11" name="Rectangle : coins arrondis 210">
            <a:extLst>
              <a:ext uri="{FF2B5EF4-FFF2-40B4-BE49-F238E27FC236}">
                <a16:creationId xmlns:a16="http://schemas.microsoft.com/office/drawing/2014/main" id="{91283D6A-0B8D-4E53-8B36-3AF492437341}"/>
              </a:ext>
            </a:extLst>
          </p:cNvPr>
          <p:cNvSpPr/>
          <p:nvPr/>
        </p:nvSpPr>
        <p:spPr>
          <a:xfrm>
            <a:off x="6837824" y="3890189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CAPT_4</a:t>
            </a:r>
          </a:p>
        </p:txBody>
      </p: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369A2F87-2D04-4D40-A123-89D702EBB05B}"/>
              </a:ext>
            </a:extLst>
          </p:cNvPr>
          <p:cNvSpPr/>
          <p:nvPr/>
        </p:nvSpPr>
        <p:spPr>
          <a:xfrm>
            <a:off x="6834958" y="4285363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CAPT_5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4536DFA8-1E46-4B04-B6FB-7F8B84153999}"/>
              </a:ext>
            </a:extLst>
          </p:cNvPr>
          <p:cNvSpPr/>
          <p:nvPr/>
        </p:nvSpPr>
        <p:spPr>
          <a:xfrm>
            <a:off x="6834958" y="4702513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CAPT_6</a:t>
            </a:r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8C76371F-448C-41C7-834F-93F02258127F}"/>
              </a:ext>
            </a:extLst>
          </p:cNvPr>
          <p:cNvSpPr/>
          <p:nvPr/>
        </p:nvSpPr>
        <p:spPr>
          <a:xfrm>
            <a:off x="1228650" y="40766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PA_4</a:t>
            </a:r>
          </a:p>
        </p:txBody>
      </p:sp>
      <p:sp>
        <p:nvSpPr>
          <p:cNvPr id="221" name="Rectangle : coins arrondis 220">
            <a:extLst>
              <a:ext uri="{FF2B5EF4-FFF2-40B4-BE49-F238E27FC236}">
                <a16:creationId xmlns:a16="http://schemas.microsoft.com/office/drawing/2014/main" id="{80D7EABE-5AF5-49B7-9779-D23C16F1CB4D}"/>
              </a:ext>
            </a:extLst>
          </p:cNvPr>
          <p:cNvSpPr/>
          <p:nvPr/>
        </p:nvSpPr>
        <p:spPr>
          <a:xfrm>
            <a:off x="2158233" y="407473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CAPT_6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97498514-7A48-4D67-8591-953ADB2ABFD1}"/>
              </a:ext>
            </a:extLst>
          </p:cNvPr>
          <p:cNvSpPr txBox="1"/>
          <p:nvPr/>
        </p:nvSpPr>
        <p:spPr>
          <a:xfrm>
            <a:off x="779319" y="1059242"/>
            <a:ext cx="38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</a:t>
            </a:r>
            <a:r>
              <a:rPr lang="fr-FR" dirty="0" err="1">
                <a:solidFill>
                  <a:srgbClr val="002060"/>
                </a:solidFill>
              </a:rPr>
              <a:t>VoitureAutonome</a:t>
            </a:r>
            <a:r>
              <a:rPr lang="fr-FR" dirty="0">
                <a:solidFill>
                  <a:srgbClr val="002060"/>
                </a:solidFill>
              </a:rPr>
              <a:t> :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0DC57490-47E4-4205-B254-57EB93F54511}"/>
              </a:ext>
            </a:extLst>
          </p:cNvPr>
          <p:cNvSpPr txBox="1"/>
          <p:nvPr/>
        </p:nvSpPr>
        <p:spPr>
          <a:xfrm>
            <a:off x="262934" y="754727"/>
            <a:ext cx="564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Voiture Autonome avec RN42 / Lidar / 6 capteurs </a:t>
            </a:r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13D28972-C544-4BBB-A470-D0FA58593927}"/>
              </a:ext>
            </a:extLst>
          </p:cNvPr>
          <p:cNvSpPr/>
          <p:nvPr/>
        </p:nvSpPr>
        <p:spPr>
          <a:xfrm rot="5400000">
            <a:off x="3406058" y="1579595"/>
            <a:ext cx="419139" cy="7545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Voiture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515E1DD6-E092-4266-B40E-1B1387070592}"/>
              </a:ext>
            </a:extLst>
          </p:cNvPr>
          <p:cNvSpPr/>
          <p:nvPr/>
        </p:nvSpPr>
        <p:spPr>
          <a:xfrm>
            <a:off x="1225212" y="177225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44871BBD-960D-48B0-A2FB-B92717C464A5}"/>
              </a:ext>
            </a:extLst>
          </p:cNvPr>
          <p:cNvSpPr/>
          <p:nvPr/>
        </p:nvSpPr>
        <p:spPr>
          <a:xfrm>
            <a:off x="1235161" y="197895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 / PWM</a:t>
            </a:r>
          </a:p>
        </p:txBody>
      </p:sp>
      <p:sp>
        <p:nvSpPr>
          <p:cNvPr id="227" name="Rectangle : coins arrondis 226">
            <a:extLst>
              <a:ext uri="{FF2B5EF4-FFF2-40B4-BE49-F238E27FC236}">
                <a16:creationId xmlns:a16="http://schemas.microsoft.com/office/drawing/2014/main" id="{CB33D601-F995-497D-A96F-2EF87F968F7C}"/>
              </a:ext>
            </a:extLst>
          </p:cNvPr>
          <p:cNvSpPr/>
          <p:nvPr/>
        </p:nvSpPr>
        <p:spPr>
          <a:xfrm>
            <a:off x="2564259" y="178999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MOT</a:t>
            </a:r>
          </a:p>
        </p:txBody>
      </p:sp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C16D3F0E-3132-4B6E-BCCE-3059104EB15D}"/>
              </a:ext>
            </a:extLst>
          </p:cNvPr>
          <p:cNvSpPr/>
          <p:nvPr/>
        </p:nvSpPr>
        <p:spPr>
          <a:xfrm>
            <a:off x="2562547" y="197919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DIRECTION</a:t>
            </a:r>
          </a:p>
        </p:txBody>
      </p:sp>
      <p:sp>
        <p:nvSpPr>
          <p:cNvPr id="229" name="Rectangle : coins arrondis 228">
            <a:extLst>
              <a:ext uri="{FF2B5EF4-FFF2-40B4-BE49-F238E27FC236}">
                <a16:creationId xmlns:a16="http://schemas.microsoft.com/office/drawing/2014/main" id="{06EB93C8-1E2D-4981-B919-AFBCB9CB6E2D}"/>
              </a:ext>
            </a:extLst>
          </p:cNvPr>
          <p:cNvSpPr/>
          <p:nvPr/>
        </p:nvSpPr>
        <p:spPr>
          <a:xfrm>
            <a:off x="2157746" y="1772253"/>
            <a:ext cx="342040" cy="3606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AD5B6C76-F04C-4315-8A2D-098907C0485B}"/>
              </a:ext>
            </a:extLst>
          </p:cNvPr>
          <p:cNvSpPr txBox="1"/>
          <p:nvPr/>
        </p:nvSpPr>
        <p:spPr>
          <a:xfrm>
            <a:off x="2139530" y="1521614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20ms / 1 à 2 ms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A5D3D57-3F1B-4806-BB67-756A87578FF1}"/>
              </a:ext>
            </a:extLst>
          </p:cNvPr>
          <p:cNvSpPr txBox="1"/>
          <p:nvPr/>
        </p:nvSpPr>
        <p:spPr>
          <a:xfrm>
            <a:off x="8971984" y="174732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MODIFIER !!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792420-52D6-4365-B710-4D214006B207}"/>
              </a:ext>
            </a:extLst>
          </p:cNvPr>
          <p:cNvSpPr txBox="1"/>
          <p:nvPr/>
        </p:nvSpPr>
        <p:spPr>
          <a:xfrm>
            <a:off x="9219040" y="173327"/>
            <a:ext cx="262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Lidar / Capteurs IR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Motorisation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F9B5785-14EB-4EEC-AD62-AB8D6C0E87BC}"/>
              </a:ext>
            </a:extLst>
          </p:cNvPr>
          <p:cNvSpPr/>
          <p:nvPr/>
        </p:nvSpPr>
        <p:spPr>
          <a:xfrm>
            <a:off x="2570007" y="505903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TX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B3F6D854-4EE2-4740-835D-6FF96CB1C2A3}"/>
              </a:ext>
            </a:extLst>
          </p:cNvPr>
          <p:cNvSpPr/>
          <p:nvPr/>
        </p:nvSpPr>
        <p:spPr>
          <a:xfrm>
            <a:off x="1240907" y="506273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RX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FFAA44E2-8090-43C3-A318-AD0902B4E201}"/>
              </a:ext>
            </a:extLst>
          </p:cNvPr>
          <p:cNvSpPr/>
          <p:nvPr/>
        </p:nvSpPr>
        <p:spPr>
          <a:xfrm>
            <a:off x="1240907" y="486096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TX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50974269-0489-4BA7-8D10-E2940DF31E9E}"/>
              </a:ext>
            </a:extLst>
          </p:cNvPr>
          <p:cNvSpPr/>
          <p:nvPr/>
        </p:nvSpPr>
        <p:spPr>
          <a:xfrm>
            <a:off x="2570007" y="485765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RX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01CE459-0C00-4B1C-BA53-F74C01BD6531}"/>
              </a:ext>
            </a:extLst>
          </p:cNvPr>
          <p:cNvSpPr/>
          <p:nvPr/>
        </p:nvSpPr>
        <p:spPr>
          <a:xfrm rot="5400000">
            <a:off x="2156456" y="4846881"/>
            <a:ext cx="35892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C54698B-DD4D-46C5-8588-D1AB08A37C4C}"/>
              </a:ext>
            </a:extLst>
          </p:cNvPr>
          <p:cNvSpPr txBox="1"/>
          <p:nvPr/>
        </p:nvSpPr>
        <p:spPr>
          <a:xfrm>
            <a:off x="2151254" y="516859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115,2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C049D1BB-5C59-431F-BB43-44962F41D3A2}"/>
              </a:ext>
            </a:extLst>
          </p:cNvPr>
          <p:cNvSpPr/>
          <p:nvPr/>
        </p:nvSpPr>
        <p:spPr>
          <a:xfrm>
            <a:off x="9040995" y="5796990"/>
            <a:ext cx="356090" cy="613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Moteur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4DB8A58-B90C-402D-AB11-DA055D66175D}"/>
              </a:ext>
            </a:extLst>
          </p:cNvPr>
          <p:cNvSpPr/>
          <p:nvPr/>
        </p:nvSpPr>
        <p:spPr>
          <a:xfrm>
            <a:off x="5729448" y="5812956"/>
            <a:ext cx="356090" cy="613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Servo Direction</a:t>
            </a:r>
          </a:p>
        </p:txBody>
      </p:sp>
    </p:spTree>
    <p:extLst>
      <p:ext uri="{BB962C8B-B14F-4D97-AF65-F5344CB8AC3E}">
        <p14:creationId xmlns:p14="http://schemas.microsoft.com/office/powerpoint/2010/main" val="229813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7986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Voiture Autonome _ version nRF24 / ALIMENTATION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Lidar / Capteurs IR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Motorisation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106303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642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Voiture Autonome avec RN42 / nRF24 / Lidar / 6 capteurs </a:t>
            </a:r>
          </a:p>
        </p:txBody>
      </p:sp>
      <p:pic>
        <p:nvPicPr>
          <p:cNvPr id="155" name="Image 154">
            <a:extLst>
              <a:ext uri="{FF2B5EF4-FFF2-40B4-BE49-F238E27FC236}">
                <a16:creationId xmlns:a16="http://schemas.microsoft.com/office/drawing/2014/main" id="{EEE4B9B6-FEEE-49C3-A5AC-EE34A5B3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54753" y="-822716"/>
            <a:ext cx="4694168" cy="9271247"/>
          </a:xfrm>
          <a:prstGeom prst="rect">
            <a:avLst/>
          </a:prstGeom>
        </p:spPr>
      </p:pic>
      <p:sp>
        <p:nvSpPr>
          <p:cNvPr id="197" name="Rectangle : coins arrondis 196">
            <a:extLst>
              <a:ext uri="{FF2B5EF4-FFF2-40B4-BE49-F238E27FC236}">
                <a16:creationId xmlns:a16="http://schemas.microsoft.com/office/drawing/2014/main" id="{A4ED03C9-4338-440F-BEAF-1DC1C947960D}"/>
              </a:ext>
            </a:extLst>
          </p:cNvPr>
          <p:cNvSpPr/>
          <p:nvPr/>
        </p:nvSpPr>
        <p:spPr>
          <a:xfrm rot="16200000">
            <a:off x="2758449" y="1703255"/>
            <a:ext cx="742396" cy="1591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BATTERIE IN</a:t>
            </a:r>
          </a:p>
        </p:txBody>
      </p:sp>
      <p:sp>
        <p:nvSpPr>
          <p:cNvPr id="198" name="Rectangle : coins arrondis 197">
            <a:extLst>
              <a:ext uri="{FF2B5EF4-FFF2-40B4-BE49-F238E27FC236}">
                <a16:creationId xmlns:a16="http://schemas.microsoft.com/office/drawing/2014/main" id="{9D7DA6D4-9405-4441-9665-7D0116F9044A}"/>
              </a:ext>
            </a:extLst>
          </p:cNvPr>
          <p:cNvSpPr/>
          <p:nvPr/>
        </p:nvSpPr>
        <p:spPr>
          <a:xfrm rot="16200000">
            <a:off x="2466521" y="1713557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844178D5-8CAC-4FE0-89DD-92DAFC47D54C}"/>
              </a:ext>
            </a:extLst>
          </p:cNvPr>
          <p:cNvSpPr/>
          <p:nvPr/>
        </p:nvSpPr>
        <p:spPr>
          <a:xfrm rot="16200000">
            <a:off x="2758449" y="5861119"/>
            <a:ext cx="742396" cy="1591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BATTERIE OUT</a:t>
            </a:r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A0F1CAFB-4DB0-479D-93FC-3B5D61D84575}"/>
              </a:ext>
            </a:extLst>
          </p:cNvPr>
          <p:cNvSpPr/>
          <p:nvPr/>
        </p:nvSpPr>
        <p:spPr>
          <a:xfrm rot="16200000">
            <a:off x="2466521" y="5861120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216" name="Rectangle : coins arrondis 215">
            <a:extLst>
              <a:ext uri="{FF2B5EF4-FFF2-40B4-BE49-F238E27FC236}">
                <a16:creationId xmlns:a16="http://schemas.microsoft.com/office/drawing/2014/main" id="{B21541C3-C904-4006-BB8F-D8DC56FA9344}"/>
              </a:ext>
            </a:extLst>
          </p:cNvPr>
          <p:cNvSpPr/>
          <p:nvPr/>
        </p:nvSpPr>
        <p:spPr>
          <a:xfrm rot="5400000">
            <a:off x="5075481" y="4915370"/>
            <a:ext cx="218938" cy="6028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Alim Ext</a:t>
            </a:r>
          </a:p>
        </p:txBody>
      </p:sp>
      <p:sp>
        <p:nvSpPr>
          <p:cNvPr id="217" name="Rectangle : coins arrondis 216">
            <a:extLst>
              <a:ext uri="{FF2B5EF4-FFF2-40B4-BE49-F238E27FC236}">
                <a16:creationId xmlns:a16="http://schemas.microsoft.com/office/drawing/2014/main" id="{594D243A-9A62-4BCA-A328-9DBB75A59A0F}"/>
              </a:ext>
            </a:extLst>
          </p:cNvPr>
          <p:cNvSpPr/>
          <p:nvPr/>
        </p:nvSpPr>
        <p:spPr>
          <a:xfrm rot="5400000">
            <a:off x="4162906" y="5752701"/>
            <a:ext cx="270167" cy="6527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E66EF-ACA1-4418-AB02-34B855F25EF9}"/>
              </a:ext>
            </a:extLst>
          </p:cNvPr>
          <p:cNvSpPr/>
          <p:nvPr/>
        </p:nvSpPr>
        <p:spPr>
          <a:xfrm>
            <a:off x="4256141" y="5599791"/>
            <a:ext cx="368247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NUC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5F7B74E-7E03-4777-A894-1319C8A273A4}"/>
              </a:ext>
            </a:extLst>
          </p:cNvPr>
          <p:cNvSpPr/>
          <p:nvPr/>
        </p:nvSpPr>
        <p:spPr>
          <a:xfrm>
            <a:off x="3971592" y="5751697"/>
            <a:ext cx="368247" cy="13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EXT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DAC65F-57CA-4354-AF1C-14D8F08A653C}"/>
              </a:ext>
            </a:extLst>
          </p:cNvPr>
          <p:cNvSpPr/>
          <p:nvPr/>
        </p:nvSpPr>
        <p:spPr>
          <a:xfrm>
            <a:off x="4396842" y="4977004"/>
            <a:ext cx="368247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EXT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7CF7CBC-E1F7-46AC-A26C-342A913B136C}"/>
              </a:ext>
            </a:extLst>
          </p:cNvPr>
          <p:cNvSpPr/>
          <p:nvPr/>
        </p:nvSpPr>
        <p:spPr>
          <a:xfrm>
            <a:off x="293376" y="16330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95F326-D7F1-4B24-9123-E1783550CA84}"/>
              </a:ext>
            </a:extLst>
          </p:cNvPr>
          <p:cNvSpPr txBox="1"/>
          <p:nvPr/>
        </p:nvSpPr>
        <p:spPr>
          <a:xfrm>
            <a:off x="293376" y="1945185"/>
            <a:ext cx="197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</a:t>
            </a:r>
            <a:r>
              <a:rPr lang="fr-FR" sz="1200" b="1" dirty="0"/>
              <a:t>cavalier ALIM EXT </a:t>
            </a:r>
            <a:r>
              <a:rPr lang="fr-FR" sz="1200" dirty="0"/>
              <a:t>doit être positionné si l’alimentation de la carte Nucléo se fait par la batterie. </a:t>
            </a:r>
            <a:r>
              <a:rPr lang="fr-FR" sz="1200" i="1" dirty="0"/>
              <a:t>Il n’est alors pas possible de reprogrammer la carte Nucléo.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C385D2F3-BB8B-451B-8DF4-5EB226020C3D}"/>
              </a:ext>
            </a:extLst>
          </p:cNvPr>
          <p:cNvSpPr/>
          <p:nvPr/>
        </p:nvSpPr>
        <p:spPr>
          <a:xfrm>
            <a:off x="262934" y="3574866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7D87483-FF65-4843-969A-3DBCD22F2712}"/>
              </a:ext>
            </a:extLst>
          </p:cNvPr>
          <p:cNvSpPr txBox="1"/>
          <p:nvPr/>
        </p:nvSpPr>
        <p:spPr>
          <a:xfrm>
            <a:off x="262934" y="3887048"/>
            <a:ext cx="1979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</a:t>
            </a:r>
            <a:r>
              <a:rPr lang="fr-FR" sz="1200" b="1" dirty="0"/>
              <a:t>cavalier 5V  </a:t>
            </a:r>
            <a:r>
              <a:rPr lang="fr-FR" sz="1200" dirty="0"/>
              <a:t>doit être positionné :</a:t>
            </a:r>
          </a:p>
          <a:p>
            <a:pPr marL="171450" indent="-171450" algn="just">
              <a:buFontTx/>
              <a:buChar char="-"/>
            </a:pPr>
            <a:r>
              <a:rPr lang="fr-FR" sz="1200" dirty="0"/>
              <a:t>côté Nucléo (</a:t>
            </a:r>
            <a:r>
              <a:rPr lang="fr-FR" sz="1200" b="1" dirty="0"/>
              <a:t>NUC</a:t>
            </a:r>
            <a:r>
              <a:rPr lang="fr-FR" sz="1200" dirty="0"/>
              <a:t>) si les périphériques doivent être alimentés par la carte Nucléo (5V) ;</a:t>
            </a:r>
          </a:p>
          <a:p>
            <a:pPr marL="171450" indent="-171450" algn="just">
              <a:buFontTx/>
              <a:buChar char="-"/>
            </a:pPr>
            <a:r>
              <a:rPr lang="fr-FR" sz="1200" dirty="0"/>
              <a:t>côté externe (</a:t>
            </a:r>
            <a:r>
              <a:rPr lang="fr-FR" sz="1200" b="1" dirty="0"/>
              <a:t>EXT</a:t>
            </a:r>
            <a:r>
              <a:rPr lang="fr-FR" sz="1200" dirty="0"/>
              <a:t>) si les périphériques doivent être alimentés par une tension régulée depuis la batterie (indispensable pour le Lidar)</a:t>
            </a:r>
          </a:p>
        </p:txBody>
      </p:sp>
    </p:spTree>
    <p:extLst>
      <p:ext uri="{BB962C8B-B14F-4D97-AF65-F5344CB8AC3E}">
        <p14:creationId xmlns:p14="http://schemas.microsoft.com/office/powerpoint/2010/main" val="31637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Voiture Autonome _ version nRF24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 / PWM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 / PWM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A1 / RX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A0 / TX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A3 / 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 / PA_4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A4 / 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A5 / 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6F184A6C-0979-47DE-92B9-D353CF3A528F}"/>
              </a:ext>
            </a:extLst>
          </p:cNvPr>
          <p:cNvSpPr/>
          <p:nvPr/>
        </p:nvSpPr>
        <p:spPr>
          <a:xfrm>
            <a:off x="2248544" y="5931818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CAPT_2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B77B69F-571C-489D-998B-98B8BBB6FA61}"/>
              </a:ext>
            </a:extLst>
          </p:cNvPr>
          <p:cNvSpPr/>
          <p:nvPr/>
        </p:nvSpPr>
        <p:spPr>
          <a:xfrm>
            <a:off x="2248544" y="573555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CAPT_1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4197A5E5-3D0B-4CEF-B572-E7EFC9BC12BA}"/>
              </a:ext>
            </a:extLst>
          </p:cNvPr>
          <p:cNvSpPr/>
          <p:nvPr/>
        </p:nvSpPr>
        <p:spPr>
          <a:xfrm>
            <a:off x="5429785" y="5928575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CAPT_3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8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</a:t>
            </a:r>
            <a:r>
              <a:rPr lang="fr-FR" dirty="0" err="1">
                <a:solidFill>
                  <a:srgbClr val="002060"/>
                </a:solidFill>
              </a:rPr>
              <a:t>VoitureAutonome</a:t>
            </a:r>
            <a:r>
              <a:rPr lang="fr-FR" dirty="0">
                <a:solidFill>
                  <a:srgbClr val="002060"/>
                </a:solidFill>
              </a:rPr>
              <a:t> :</a:t>
            </a:r>
          </a:p>
        </p:txBody>
      </p:sp>
      <p:sp>
        <p:nvSpPr>
          <p:cNvPr id="149" name="Rectangle : coins arrondis 148">
            <a:extLst>
              <a:ext uri="{FF2B5EF4-FFF2-40B4-BE49-F238E27FC236}">
                <a16:creationId xmlns:a16="http://schemas.microsoft.com/office/drawing/2014/main" id="{75708618-6B80-4AAC-8D96-11594F19D3C4}"/>
              </a:ext>
            </a:extLst>
          </p:cNvPr>
          <p:cNvSpPr/>
          <p:nvPr/>
        </p:nvSpPr>
        <p:spPr>
          <a:xfrm>
            <a:off x="7081980" y="3392661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SCK</a:t>
            </a:r>
          </a:p>
        </p:txBody>
      </p:sp>
      <p:sp>
        <p:nvSpPr>
          <p:cNvPr id="150" name="Rectangle : coins arrondis 149">
            <a:extLst>
              <a:ext uri="{FF2B5EF4-FFF2-40B4-BE49-F238E27FC236}">
                <a16:creationId xmlns:a16="http://schemas.microsoft.com/office/drawing/2014/main" id="{A24B76AC-C884-41E8-BA66-4FB9F506BDA7}"/>
              </a:ext>
            </a:extLst>
          </p:cNvPr>
          <p:cNvSpPr/>
          <p:nvPr/>
        </p:nvSpPr>
        <p:spPr>
          <a:xfrm>
            <a:off x="7083028" y="357826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MISO</a:t>
            </a:r>
          </a:p>
        </p:txBody>
      </p:sp>
      <p:sp>
        <p:nvSpPr>
          <p:cNvPr id="151" name="Rectangle : coins arrondis 150">
            <a:extLst>
              <a:ext uri="{FF2B5EF4-FFF2-40B4-BE49-F238E27FC236}">
                <a16:creationId xmlns:a16="http://schemas.microsoft.com/office/drawing/2014/main" id="{F27A2C40-02A1-4D55-827E-03F240E69F76}"/>
              </a:ext>
            </a:extLst>
          </p:cNvPr>
          <p:cNvSpPr/>
          <p:nvPr/>
        </p:nvSpPr>
        <p:spPr>
          <a:xfrm>
            <a:off x="7081980" y="37707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MOSI</a:t>
            </a:r>
          </a:p>
        </p:txBody>
      </p:sp>
      <p:sp>
        <p:nvSpPr>
          <p:cNvPr id="152" name="Rectangle : coins arrondis 151">
            <a:extLst>
              <a:ext uri="{FF2B5EF4-FFF2-40B4-BE49-F238E27FC236}">
                <a16:creationId xmlns:a16="http://schemas.microsoft.com/office/drawing/2014/main" id="{BFC68343-767E-4449-94BE-FB8E233AB142}"/>
              </a:ext>
            </a:extLst>
          </p:cNvPr>
          <p:cNvSpPr/>
          <p:nvPr/>
        </p:nvSpPr>
        <p:spPr>
          <a:xfrm>
            <a:off x="7081978" y="434561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IRQ</a:t>
            </a:r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B6377CBE-65BC-4FCA-B8AB-DAC7A93C8513}"/>
              </a:ext>
            </a:extLst>
          </p:cNvPr>
          <p:cNvSpPr/>
          <p:nvPr/>
        </p:nvSpPr>
        <p:spPr>
          <a:xfrm>
            <a:off x="7081979" y="415308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CSN</a:t>
            </a:r>
          </a:p>
        </p:txBody>
      </p: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78258AB0-790F-41A7-8C19-4C215296FBCD}"/>
              </a:ext>
            </a:extLst>
          </p:cNvPr>
          <p:cNvSpPr/>
          <p:nvPr/>
        </p:nvSpPr>
        <p:spPr>
          <a:xfrm>
            <a:off x="7081977" y="454533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nRF24 / CE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EF6F9A9F-BE37-40E3-A0D7-5B213657F5FE}"/>
              </a:ext>
            </a:extLst>
          </p:cNvPr>
          <p:cNvSpPr txBox="1"/>
          <p:nvPr/>
        </p:nvSpPr>
        <p:spPr>
          <a:xfrm>
            <a:off x="262934" y="754727"/>
            <a:ext cx="642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Voiture Autonome avec RN42 / nRF24 / Lidar / 6 capteurs 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A28AE622-1E67-47C5-9444-3AD9BD93D6C5}"/>
              </a:ext>
            </a:extLst>
          </p:cNvPr>
          <p:cNvSpPr txBox="1"/>
          <p:nvPr/>
        </p:nvSpPr>
        <p:spPr>
          <a:xfrm>
            <a:off x="9219040" y="173327"/>
            <a:ext cx="262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Lidar / Capteurs IR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Motorisation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2D157275-A5E1-4BBC-8D1A-BB506F41C1B7}"/>
              </a:ext>
            </a:extLst>
          </p:cNvPr>
          <p:cNvSpPr/>
          <p:nvPr/>
        </p:nvSpPr>
        <p:spPr>
          <a:xfrm>
            <a:off x="5429785" y="573047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CAPT_4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1F967B93-A9E1-4083-9B2C-A2695CBBB1E1}"/>
              </a:ext>
            </a:extLst>
          </p:cNvPr>
          <p:cNvSpPr/>
          <p:nvPr/>
        </p:nvSpPr>
        <p:spPr>
          <a:xfrm>
            <a:off x="5429785" y="5538639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CAPT_5</a:t>
            </a:r>
          </a:p>
        </p:txBody>
      </p: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900A03E5-664A-40CA-BA98-21BAD69F0E59}"/>
              </a:ext>
            </a:extLst>
          </p:cNvPr>
          <p:cNvSpPr/>
          <p:nvPr/>
        </p:nvSpPr>
        <p:spPr>
          <a:xfrm>
            <a:off x="5436296" y="5340254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CAPT_6</a:t>
            </a:r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52D83F38-80C9-4B1D-9518-43A8AE8996F7}"/>
              </a:ext>
            </a:extLst>
          </p:cNvPr>
          <p:cNvSpPr/>
          <p:nvPr/>
        </p:nvSpPr>
        <p:spPr>
          <a:xfrm>
            <a:off x="1979883" y="2464513"/>
            <a:ext cx="1123254" cy="1382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HC05 – RN42 / RX</a:t>
            </a:r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3F9A82A7-9656-404D-93D8-9307D6CAFCBA}"/>
              </a:ext>
            </a:extLst>
          </p:cNvPr>
          <p:cNvSpPr/>
          <p:nvPr/>
        </p:nvSpPr>
        <p:spPr>
          <a:xfrm>
            <a:off x="5441313" y="2449819"/>
            <a:ext cx="1123254" cy="13820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HC05 – RN42 / TX</a:t>
            </a:r>
          </a:p>
        </p:txBody>
      </p:sp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DAC63ACE-FC68-440B-9624-FBDD79F7C4A3}"/>
              </a:ext>
            </a:extLst>
          </p:cNvPr>
          <p:cNvSpPr/>
          <p:nvPr/>
        </p:nvSpPr>
        <p:spPr>
          <a:xfrm>
            <a:off x="2248544" y="476041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RN42 / RESET</a:t>
            </a:r>
          </a:p>
        </p:txBody>
      </p:sp>
      <p:sp>
        <p:nvSpPr>
          <p:cNvPr id="163" name="Rectangle : coins arrondis 162">
            <a:extLst>
              <a:ext uri="{FF2B5EF4-FFF2-40B4-BE49-F238E27FC236}">
                <a16:creationId xmlns:a16="http://schemas.microsoft.com/office/drawing/2014/main" id="{8F5EB645-335C-4624-86EC-D5EDC799DC97}"/>
              </a:ext>
            </a:extLst>
          </p:cNvPr>
          <p:cNvSpPr/>
          <p:nvPr/>
        </p:nvSpPr>
        <p:spPr>
          <a:xfrm>
            <a:off x="5436296" y="2640519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RN42 / STATUS</a:t>
            </a:r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A129120F-897A-4A3A-9A9E-DE3F0B6749D5}"/>
              </a:ext>
            </a:extLst>
          </p:cNvPr>
          <p:cNvSpPr/>
          <p:nvPr/>
        </p:nvSpPr>
        <p:spPr>
          <a:xfrm>
            <a:off x="5423901" y="514672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 / TX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03EF42E8-75C1-4054-9CAB-06BDEB3FB2A5}"/>
              </a:ext>
            </a:extLst>
          </p:cNvPr>
          <p:cNvSpPr/>
          <p:nvPr/>
        </p:nvSpPr>
        <p:spPr>
          <a:xfrm>
            <a:off x="5423902" y="495997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 / RX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679E41F9-2B20-4BB9-9AB0-49E21CDABE98}"/>
              </a:ext>
            </a:extLst>
          </p:cNvPr>
          <p:cNvSpPr/>
          <p:nvPr/>
        </p:nvSpPr>
        <p:spPr>
          <a:xfrm>
            <a:off x="7081976" y="24208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Voiture / MOT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4F33E020-D4F2-480C-AECF-0F06061654EA}"/>
              </a:ext>
            </a:extLst>
          </p:cNvPr>
          <p:cNvSpPr/>
          <p:nvPr/>
        </p:nvSpPr>
        <p:spPr>
          <a:xfrm>
            <a:off x="10266344" y="513152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Voiture / DIR</a:t>
            </a: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07543710-A7B1-42D8-8EF4-3769002E3BD1}"/>
              </a:ext>
            </a:extLst>
          </p:cNvPr>
          <p:cNvSpPr/>
          <p:nvPr/>
        </p:nvSpPr>
        <p:spPr>
          <a:xfrm>
            <a:off x="7086360" y="2817843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LIDAR / MOT_CT</a:t>
            </a: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B5B0EC89-D4FA-4522-9590-DC978043E3E1}"/>
              </a:ext>
            </a:extLst>
          </p:cNvPr>
          <p:cNvSpPr/>
          <p:nvPr/>
        </p:nvSpPr>
        <p:spPr>
          <a:xfrm>
            <a:off x="10266344" y="2815304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 DIR</a:t>
            </a:r>
          </a:p>
        </p:txBody>
      </p:sp>
    </p:spTree>
    <p:extLst>
      <p:ext uri="{BB962C8B-B14F-4D97-AF65-F5344CB8AC3E}">
        <p14:creationId xmlns:p14="http://schemas.microsoft.com/office/powerpoint/2010/main" val="354236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53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Voiture Autonome _ version nRF24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5" name="Image 154">
            <a:extLst>
              <a:ext uri="{FF2B5EF4-FFF2-40B4-BE49-F238E27FC236}">
                <a16:creationId xmlns:a16="http://schemas.microsoft.com/office/drawing/2014/main" id="{EEE4B9B6-FEEE-49C3-A5AC-EE34A5B3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90631" y="603900"/>
            <a:ext cx="3532800" cy="6977480"/>
          </a:xfrm>
          <a:prstGeom prst="rect">
            <a:avLst/>
          </a:prstGeom>
        </p:spPr>
      </p:pic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D1730F26-32E3-45E7-BBB6-1BC85070A18B}"/>
              </a:ext>
            </a:extLst>
          </p:cNvPr>
          <p:cNvSpPr/>
          <p:nvPr/>
        </p:nvSpPr>
        <p:spPr>
          <a:xfrm>
            <a:off x="428625" y="1603458"/>
            <a:ext cx="922585" cy="41833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275780A5-9DF3-455F-B8B1-CCAEADD310C5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0F4298FC-016A-4A4F-B81C-E152F19F2A29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663EA560-15B0-4CAB-ADE7-330D06F6CEF4}"/>
              </a:ext>
            </a:extLst>
          </p:cNvPr>
          <p:cNvSpPr/>
          <p:nvPr/>
        </p:nvSpPr>
        <p:spPr>
          <a:xfrm>
            <a:off x="1240907" y="547289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E328E029-1176-4C42-AA40-153B281BA55C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B989970F-2E75-4EDB-8CAB-7D2AA9DB0821}"/>
              </a:ext>
            </a:extLst>
          </p:cNvPr>
          <p:cNvSpPr/>
          <p:nvPr/>
        </p:nvSpPr>
        <p:spPr>
          <a:xfrm>
            <a:off x="3220569" y="4211106"/>
            <a:ext cx="772357" cy="15827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33A55404-7851-4166-9153-77CAC9F71275}"/>
              </a:ext>
            </a:extLst>
          </p:cNvPr>
          <p:cNvSpPr/>
          <p:nvPr/>
        </p:nvSpPr>
        <p:spPr>
          <a:xfrm>
            <a:off x="3220569" y="2300714"/>
            <a:ext cx="772357" cy="7325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163" name="Rectangle : coins arrondis 162">
            <a:extLst>
              <a:ext uri="{FF2B5EF4-FFF2-40B4-BE49-F238E27FC236}">
                <a16:creationId xmlns:a16="http://schemas.microsoft.com/office/drawing/2014/main" id="{03C00E6B-2F20-420E-B829-869412890120}"/>
              </a:ext>
            </a:extLst>
          </p:cNvPr>
          <p:cNvSpPr/>
          <p:nvPr/>
        </p:nvSpPr>
        <p:spPr>
          <a:xfrm>
            <a:off x="2570008" y="547389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A99CCA51-6C8B-41BB-94F9-E78087DF68A2}"/>
              </a:ext>
            </a:extLst>
          </p:cNvPr>
          <p:cNvSpPr/>
          <p:nvPr/>
        </p:nvSpPr>
        <p:spPr>
          <a:xfrm>
            <a:off x="1240907" y="526752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90E8E3A9-9701-44EE-82E1-303FE0AB749F}"/>
              </a:ext>
            </a:extLst>
          </p:cNvPr>
          <p:cNvSpPr/>
          <p:nvPr/>
        </p:nvSpPr>
        <p:spPr>
          <a:xfrm>
            <a:off x="2570007" y="527250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6677B808-C36B-49BD-AA5C-617B35B45EE3}"/>
              </a:ext>
            </a:extLst>
          </p:cNvPr>
          <p:cNvSpPr/>
          <p:nvPr/>
        </p:nvSpPr>
        <p:spPr>
          <a:xfrm>
            <a:off x="2570007" y="505903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AA709759-4B20-476E-8389-6B4F42658472}"/>
              </a:ext>
            </a:extLst>
          </p:cNvPr>
          <p:cNvSpPr/>
          <p:nvPr/>
        </p:nvSpPr>
        <p:spPr>
          <a:xfrm>
            <a:off x="1240907" y="506273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16C67D4A-E08B-4734-AAAC-687B678E403C}"/>
              </a:ext>
            </a:extLst>
          </p:cNvPr>
          <p:cNvSpPr/>
          <p:nvPr/>
        </p:nvSpPr>
        <p:spPr>
          <a:xfrm>
            <a:off x="2240444" y="505903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EF30C528-1BE3-4717-8F36-E5139A314F08}"/>
              </a:ext>
            </a:extLst>
          </p:cNvPr>
          <p:cNvSpPr/>
          <p:nvPr/>
        </p:nvSpPr>
        <p:spPr>
          <a:xfrm>
            <a:off x="1240907" y="486096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 / D9</a:t>
            </a:r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696D3B4E-7D59-4FC3-8F19-DC26071FB6D2}"/>
              </a:ext>
            </a:extLst>
          </p:cNvPr>
          <p:cNvSpPr/>
          <p:nvPr/>
        </p:nvSpPr>
        <p:spPr>
          <a:xfrm>
            <a:off x="2570007" y="485765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867FCB27-A200-4312-BD4C-B7C2B0A5E5D9}"/>
              </a:ext>
            </a:extLst>
          </p:cNvPr>
          <p:cNvSpPr/>
          <p:nvPr/>
        </p:nvSpPr>
        <p:spPr>
          <a:xfrm>
            <a:off x="2570007" y="464780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DB38EEB7-2F92-4B1A-B16E-984768E912C5}"/>
              </a:ext>
            </a:extLst>
          </p:cNvPr>
          <p:cNvSpPr/>
          <p:nvPr/>
        </p:nvSpPr>
        <p:spPr>
          <a:xfrm>
            <a:off x="1240907" y="464605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 / D7</a:t>
            </a:r>
          </a:p>
        </p:txBody>
      </p:sp>
      <p:sp>
        <p:nvSpPr>
          <p:cNvPr id="173" name="Rectangle : coins arrondis 172">
            <a:extLst>
              <a:ext uri="{FF2B5EF4-FFF2-40B4-BE49-F238E27FC236}">
                <a16:creationId xmlns:a16="http://schemas.microsoft.com/office/drawing/2014/main" id="{660CE52A-744C-4B07-BDD6-30B8EF67D523}"/>
              </a:ext>
            </a:extLst>
          </p:cNvPr>
          <p:cNvSpPr/>
          <p:nvPr/>
        </p:nvSpPr>
        <p:spPr>
          <a:xfrm>
            <a:off x="1240906" y="443114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 / D8</a:t>
            </a:r>
          </a:p>
        </p:txBody>
      </p: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AC1AFAC8-62FA-4858-845C-408EEC38AF18}"/>
              </a:ext>
            </a:extLst>
          </p:cNvPr>
          <p:cNvSpPr/>
          <p:nvPr/>
        </p:nvSpPr>
        <p:spPr>
          <a:xfrm>
            <a:off x="2570006" y="443085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0B5530E1-2BF8-4572-918C-F58CB7F2D35A}"/>
              </a:ext>
            </a:extLst>
          </p:cNvPr>
          <p:cNvSpPr/>
          <p:nvPr/>
        </p:nvSpPr>
        <p:spPr>
          <a:xfrm>
            <a:off x="1235161" y="240215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id="{1A04C55A-BD43-421F-AEA8-AB732469B3A6}"/>
              </a:ext>
            </a:extLst>
          </p:cNvPr>
          <p:cNvSpPr/>
          <p:nvPr/>
        </p:nvSpPr>
        <p:spPr>
          <a:xfrm>
            <a:off x="2564261" y="240713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1B0B7D7E-A39D-4655-84C2-7D003A27974D}"/>
              </a:ext>
            </a:extLst>
          </p:cNvPr>
          <p:cNvSpPr/>
          <p:nvPr/>
        </p:nvSpPr>
        <p:spPr>
          <a:xfrm rot="5400000">
            <a:off x="2147543" y="2383956"/>
            <a:ext cx="35892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AA8427BE-A251-4AFB-9C7E-B2190A3D1055}"/>
              </a:ext>
            </a:extLst>
          </p:cNvPr>
          <p:cNvSpPr txBox="1"/>
          <p:nvPr/>
        </p:nvSpPr>
        <p:spPr>
          <a:xfrm>
            <a:off x="2131938" y="216646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115,2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79" name="Rectangle : coins arrondis 178">
            <a:extLst>
              <a:ext uri="{FF2B5EF4-FFF2-40B4-BE49-F238E27FC236}">
                <a16:creationId xmlns:a16="http://schemas.microsoft.com/office/drawing/2014/main" id="{579A22EF-E9F3-45A0-BC09-C077F5C00A82}"/>
              </a:ext>
            </a:extLst>
          </p:cNvPr>
          <p:cNvSpPr/>
          <p:nvPr/>
        </p:nvSpPr>
        <p:spPr>
          <a:xfrm>
            <a:off x="1239941" y="259942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180" name="Rectangle : coins arrondis 179">
            <a:extLst>
              <a:ext uri="{FF2B5EF4-FFF2-40B4-BE49-F238E27FC236}">
                <a16:creationId xmlns:a16="http://schemas.microsoft.com/office/drawing/2014/main" id="{A635B004-191B-41C2-949B-BDE7EF5C8FA5}"/>
              </a:ext>
            </a:extLst>
          </p:cNvPr>
          <p:cNvSpPr/>
          <p:nvPr/>
        </p:nvSpPr>
        <p:spPr>
          <a:xfrm>
            <a:off x="1235161" y="279670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182" name="Rectangle : coins arrondis 181">
            <a:extLst>
              <a:ext uri="{FF2B5EF4-FFF2-40B4-BE49-F238E27FC236}">
                <a16:creationId xmlns:a16="http://schemas.microsoft.com/office/drawing/2014/main" id="{CEDBF973-2482-472A-AA28-689CD46D16BF}"/>
              </a:ext>
            </a:extLst>
          </p:cNvPr>
          <p:cNvSpPr/>
          <p:nvPr/>
        </p:nvSpPr>
        <p:spPr>
          <a:xfrm>
            <a:off x="2564260" y="2599939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8F439320-1389-4BD4-BE34-ED4ECF4AE189}"/>
              </a:ext>
            </a:extLst>
          </p:cNvPr>
          <p:cNvSpPr/>
          <p:nvPr/>
        </p:nvSpPr>
        <p:spPr>
          <a:xfrm>
            <a:off x="2564260" y="279670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MOT_CT</a:t>
            </a:r>
          </a:p>
        </p:txBody>
      </p:sp>
      <p:sp>
        <p:nvSpPr>
          <p:cNvPr id="185" name="Rectangle : coins arrondis 184">
            <a:extLst>
              <a:ext uri="{FF2B5EF4-FFF2-40B4-BE49-F238E27FC236}">
                <a16:creationId xmlns:a16="http://schemas.microsoft.com/office/drawing/2014/main" id="{4E4F4FF2-822C-43D3-B733-2290F2797FBC}"/>
              </a:ext>
            </a:extLst>
          </p:cNvPr>
          <p:cNvSpPr/>
          <p:nvPr/>
        </p:nvSpPr>
        <p:spPr>
          <a:xfrm>
            <a:off x="1228669" y="3126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186" name="Rectangle : coins arrondis 185">
            <a:extLst>
              <a:ext uri="{FF2B5EF4-FFF2-40B4-BE49-F238E27FC236}">
                <a16:creationId xmlns:a16="http://schemas.microsoft.com/office/drawing/2014/main" id="{327C0944-08A5-4BB9-AF15-0F7E8BD7EA26}"/>
              </a:ext>
            </a:extLst>
          </p:cNvPr>
          <p:cNvSpPr/>
          <p:nvPr/>
        </p:nvSpPr>
        <p:spPr>
          <a:xfrm>
            <a:off x="1228669" y="33150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187" name="Rectangle : coins arrondis 186">
            <a:extLst>
              <a:ext uri="{FF2B5EF4-FFF2-40B4-BE49-F238E27FC236}">
                <a16:creationId xmlns:a16="http://schemas.microsoft.com/office/drawing/2014/main" id="{1BAB7951-86C6-4BE8-99A9-3A267BDA62E2}"/>
              </a:ext>
            </a:extLst>
          </p:cNvPr>
          <p:cNvSpPr/>
          <p:nvPr/>
        </p:nvSpPr>
        <p:spPr>
          <a:xfrm>
            <a:off x="1228668" y="35056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681F07D5-9565-4A54-8DBD-2789290B2797}"/>
              </a:ext>
            </a:extLst>
          </p:cNvPr>
          <p:cNvSpPr/>
          <p:nvPr/>
        </p:nvSpPr>
        <p:spPr>
          <a:xfrm>
            <a:off x="1226808" y="370020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613D5C65-A20D-49F9-A7AD-32151FADB155}"/>
              </a:ext>
            </a:extLst>
          </p:cNvPr>
          <p:cNvSpPr/>
          <p:nvPr/>
        </p:nvSpPr>
        <p:spPr>
          <a:xfrm>
            <a:off x="1228877" y="389077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6A3406D9-B7F5-4B51-BCBA-D2D98D506A7C}"/>
              </a:ext>
            </a:extLst>
          </p:cNvPr>
          <p:cNvSpPr/>
          <p:nvPr/>
        </p:nvSpPr>
        <p:spPr>
          <a:xfrm>
            <a:off x="2151254" y="3126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CAPT_1</a:t>
            </a:r>
          </a:p>
        </p:txBody>
      </p:sp>
      <p:sp>
        <p:nvSpPr>
          <p:cNvPr id="191" name="Rectangle : coins arrondis 190">
            <a:extLst>
              <a:ext uri="{FF2B5EF4-FFF2-40B4-BE49-F238E27FC236}">
                <a16:creationId xmlns:a16="http://schemas.microsoft.com/office/drawing/2014/main" id="{838B0054-CBE9-483B-BE60-97153964900F}"/>
              </a:ext>
            </a:extLst>
          </p:cNvPr>
          <p:cNvSpPr/>
          <p:nvPr/>
        </p:nvSpPr>
        <p:spPr>
          <a:xfrm>
            <a:off x="2157063" y="332067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CAPT_2</a:t>
            </a:r>
          </a:p>
        </p:txBody>
      </p:sp>
      <p:sp>
        <p:nvSpPr>
          <p:cNvPr id="192" name="Rectangle : coins arrondis 191">
            <a:extLst>
              <a:ext uri="{FF2B5EF4-FFF2-40B4-BE49-F238E27FC236}">
                <a16:creationId xmlns:a16="http://schemas.microsoft.com/office/drawing/2014/main" id="{86CE1162-AB78-470D-90EA-5290BC889F8C}"/>
              </a:ext>
            </a:extLst>
          </p:cNvPr>
          <p:cNvSpPr/>
          <p:nvPr/>
        </p:nvSpPr>
        <p:spPr>
          <a:xfrm>
            <a:off x="2160302" y="350166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CAPT_3</a:t>
            </a:r>
          </a:p>
        </p:txBody>
      </p:sp>
      <p:sp>
        <p:nvSpPr>
          <p:cNvPr id="193" name="Rectangle : coins arrondis 192">
            <a:extLst>
              <a:ext uri="{FF2B5EF4-FFF2-40B4-BE49-F238E27FC236}">
                <a16:creationId xmlns:a16="http://schemas.microsoft.com/office/drawing/2014/main" id="{943AC5A1-0A60-46DE-9CF0-49BDBEF84CBC}"/>
              </a:ext>
            </a:extLst>
          </p:cNvPr>
          <p:cNvSpPr/>
          <p:nvPr/>
        </p:nvSpPr>
        <p:spPr>
          <a:xfrm>
            <a:off x="2157064" y="370020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CAPT_4</a:t>
            </a:r>
          </a:p>
        </p:txBody>
      </p:sp>
      <p:sp>
        <p:nvSpPr>
          <p:cNvPr id="194" name="Rectangle : coins arrondis 193">
            <a:extLst>
              <a:ext uri="{FF2B5EF4-FFF2-40B4-BE49-F238E27FC236}">
                <a16:creationId xmlns:a16="http://schemas.microsoft.com/office/drawing/2014/main" id="{4E6FD6EE-7097-4223-BAEC-3B1CFA66B7DF}"/>
              </a:ext>
            </a:extLst>
          </p:cNvPr>
          <p:cNvSpPr/>
          <p:nvPr/>
        </p:nvSpPr>
        <p:spPr>
          <a:xfrm>
            <a:off x="2158460" y="388882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CAPT_5</a:t>
            </a:r>
          </a:p>
        </p:txBody>
      </p:sp>
      <p:sp>
        <p:nvSpPr>
          <p:cNvPr id="203" name="Rectangle : coins arrondis 202">
            <a:extLst>
              <a:ext uri="{FF2B5EF4-FFF2-40B4-BE49-F238E27FC236}">
                <a16:creationId xmlns:a16="http://schemas.microsoft.com/office/drawing/2014/main" id="{6DBB040A-95DD-480E-AADC-854B271FBDE1}"/>
              </a:ext>
            </a:extLst>
          </p:cNvPr>
          <p:cNvSpPr/>
          <p:nvPr/>
        </p:nvSpPr>
        <p:spPr>
          <a:xfrm>
            <a:off x="8786980" y="5786800"/>
            <a:ext cx="376070" cy="33631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POT</a:t>
            </a:r>
          </a:p>
          <a:p>
            <a:pPr algn="ctr"/>
            <a:r>
              <a:rPr lang="fr-FR" sz="700" dirty="0"/>
              <a:t>DIR</a:t>
            </a:r>
          </a:p>
        </p:txBody>
      </p:sp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C79E48A9-0834-4487-89BD-BE1238C96B4D}"/>
              </a:ext>
            </a:extLst>
          </p:cNvPr>
          <p:cNvSpPr/>
          <p:nvPr/>
        </p:nvSpPr>
        <p:spPr>
          <a:xfrm>
            <a:off x="9683392" y="2804663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207" name="Rectangle : coins arrondis 206">
            <a:extLst>
              <a:ext uri="{FF2B5EF4-FFF2-40B4-BE49-F238E27FC236}">
                <a16:creationId xmlns:a16="http://schemas.microsoft.com/office/drawing/2014/main" id="{36254EE1-B52A-4EA7-9C48-FE3472CEC311}"/>
              </a:ext>
            </a:extLst>
          </p:cNvPr>
          <p:cNvSpPr/>
          <p:nvPr/>
        </p:nvSpPr>
        <p:spPr>
          <a:xfrm>
            <a:off x="9970031" y="5204853"/>
            <a:ext cx="383060" cy="6162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nRF24 Module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99572E32-3CA1-4ACA-B224-71FAB7A414E3}"/>
              </a:ext>
            </a:extLst>
          </p:cNvPr>
          <p:cNvSpPr/>
          <p:nvPr/>
        </p:nvSpPr>
        <p:spPr>
          <a:xfrm>
            <a:off x="6591254" y="2682677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09" name="Rectangle : coins arrondis 208">
            <a:extLst>
              <a:ext uri="{FF2B5EF4-FFF2-40B4-BE49-F238E27FC236}">
                <a16:creationId xmlns:a16="http://schemas.microsoft.com/office/drawing/2014/main" id="{2B63D9C9-E834-4762-8F49-F3D3D0A2090F}"/>
              </a:ext>
            </a:extLst>
          </p:cNvPr>
          <p:cNvSpPr/>
          <p:nvPr/>
        </p:nvSpPr>
        <p:spPr>
          <a:xfrm>
            <a:off x="6591254" y="3090605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10" name="Rectangle : coins arrondis 209">
            <a:extLst>
              <a:ext uri="{FF2B5EF4-FFF2-40B4-BE49-F238E27FC236}">
                <a16:creationId xmlns:a16="http://schemas.microsoft.com/office/drawing/2014/main" id="{7E8FF5C4-ED55-49A7-8A21-480F0185C74E}"/>
              </a:ext>
            </a:extLst>
          </p:cNvPr>
          <p:cNvSpPr/>
          <p:nvPr/>
        </p:nvSpPr>
        <p:spPr>
          <a:xfrm>
            <a:off x="6588444" y="3485779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11" name="Rectangle : coins arrondis 210">
            <a:extLst>
              <a:ext uri="{FF2B5EF4-FFF2-40B4-BE49-F238E27FC236}">
                <a16:creationId xmlns:a16="http://schemas.microsoft.com/office/drawing/2014/main" id="{91283D6A-0B8D-4E53-8B36-3AF492437341}"/>
              </a:ext>
            </a:extLst>
          </p:cNvPr>
          <p:cNvSpPr/>
          <p:nvPr/>
        </p:nvSpPr>
        <p:spPr>
          <a:xfrm>
            <a:off x="6588444" y="3880953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CAPT_4</a:t>
            </a:r>
          </a:p>
        </p:txBody>
      </p: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369A2F87-2D04-4D40-A123-89D702EBB05B}"/>
              </a:ext>
            </a:extLst>
          </p:cNvPr>
          <p:cNvSpPr/>
          <p:nvPr/>
        </p:nvSpPr>
        <p:spPr>
          <a:xfrm>
            <a:off x="6585578" y="4276127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CAPT_5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4536DFA8-1E46-4B04-B6FB-7F8B84153999}"/>
              </a:ext>
            </a:extLst>
          </p:cNvPr>
          <p:cNvSpPr/>
          <p:nvPr/>
        </p:nvSpPr>
        <p:spPr>
          <a:xfrm>
            <a:off x="6585578" y="4693277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CAPT_6</a:t>
            </a:r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591CD18C-328C-460E-83E0-F03307928226}"/>
              </a:ext>
            </a:extLst>
          </p:cNvPr>
          <p:cNvSpPr/>
          <p:nvPr/>
        </p:nvSpPr>
        <p:spPr>
          <a:xfrm>
            <a:off x="9302965" y="5966523"/>
            <a:ext cx="356090" cy="613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Moteur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BED1FFF1-2E3B-491A-86FE-CB3C82C8583F}"/>
              </a:ext>
            </a:extLst>
          </p:cNvPr>
          <p:cNvSpPr/>
          <p:nvPr/>
        </p:nvSpPr>
        <p:spPr>
          <a:xfrm>
            <a:off x="5547456" y="5966522"/>
            <a:ext cx="356090" cy="613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Servo Direction</a:t>
            </a:r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8C76371F-448C-41C7-834F-93F02258127F}"/>
              </a:ext>
            </a:extLst>
          </p:cNvPr>
          <p:cNvSpPr/>
          <p:nvPr/>
        </p:nvSpPr>
        <p:spPr>
          <a:xfrm>
            <a:off x="1228650" y="40766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PA_4</a:t>
            </a:r>
          </a:p>
        </p:txBody>
      </p:sp>
      <p:sp>
        <p:nvSpPr>
          <p:cNvPr id="221" name="Rectangle : coins arrondis 220">
            <a:extLst>
              <a:ext uri="{FF2B5EF4-FFF2-40B4-BE49-F238E27FC236}">
                <a16:creationId xmlns:a16="http://schemas.microsoft.com/office/drawing/2014/main" id="{80D7EABE-5AF5-49B7-9779-D23C16F1CB4D}"/>
              </a:ext>
            </a:extLst>
          </p:cNvPr>
          <p:cNvSpPr/>
          <p:nvPr/>
        </p:nvSpPr>
        <p:spPr>
          <a:xfrm>
            <a:off x="2158233" y="407473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CAPT_6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97498514-7A48-4D67-8591-953ADB2ABFD1}"/>
              </a:ext>
            </a:extLst>
          </p:cNvPr>
          <p:cNvSpPr txBox="1"/>
          <p:nvPr/>
        </p:nvSpPr>
        <p:spPr>
          <a:xfrm>
            <a:off x="779319" y="1059242"/>
            <a:ext cx="38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</a:t>
            </a:r>
            <a:r>
              <a:rPr lang="fr-FR" dirty="0" err="1">
                <a:solidFill>
                  <a:srgbClr val="002060"/>
                </a:solidFill>
              </a:rPr>
              <a:t>VoitureAutonome</a:t>
            </a:r>
            <a:r>
              <a:rPr lang="fr-FR" dirty="0">
                <a:solidFill>
                  <a:srgbClr val="002060"/>
                </a:solidFill>
              </a:rPr>
              <a:t> :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0DC57490-47E4-4205-B254-57EB93F54511}"/>
              </a:ext>
            </a:extLst>
          </p:cNvPr>
          <p:cNvSpPr txBox="1"/>
          <p:nvPr/>
        </p:nvSpPr>
        <p:spPr>
          <a:xfrm>
            <a:off x="262934" y="754727"/>
            <a:ext cx="642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Voiture Autonome avec RN42 / nRF24 / Lidar / 6 capteurs </a:t>
            </a:r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13D28972-C544-4BBB-A470-D0FA58593927}"/>
              </a:ext>
            </a:extLst>
          </p:cNvPr>
          <p:cNvSpPr/>
          <p:nvPr/>
        </p:nvSpPr>
        <p:spPr>
          <a:xfrm rot="5400000">
            <a:off x="3406058" y="1579595"/>
            <a:ext cx="419139" cy="7545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Voiture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515E1DD6-E092-4266-B40E-1B1387070592}"/>
              </a:ext>
            </a:extLst>
          </p:cNvPr>
          <p:cNvSpPr/>
          <p:nvPr/>
        </p:nvSpPr>
        <p:spPr>
          <a:xfrm>
            <a:off x="1225212" y="177225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44871BBD-960D-48B0-A2FB-B92717C464A5}"/>
              </a:ext>
            </a:extLst>
          </p:cNvPr>
          <p:cNvSpPr/>
          <p:nvPr/>
        </p:nvSpPr>
        <p:spPr>
          <a:xfrm>
            <a:off x="1235161" y="197895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 / PWM</a:t>
            </a:r>
          </a:p>
        </p:txBody>
      </p:sp>
      <p:sp>
        <p:nvSpPr>
          <p:cNvPr id="227" name="Rectangle : coins arrondis 226">
            <a:extLst>
              <a:ext uri="{FF2B5EF4-FFF2-40B4-BE49-F238E27FC236}">
                <a16:creationId xmlns:a16="http://schemas.microsoft.com/office/drawing/2014/main" id="{CB33D601-F995-497D-A96F-2EF87F968F7C}"/>
              </a:ext>
            </a:extLst>
          </p:cNvPr>
          <p:cNvSpPr/>
          <p:nvPr/>
        </p:nvSpPr>
        <p:spPr>
          <a:xfrm>
            <a:off x="2564259" y="178999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MOT</a:t>
            </a:r>
          </a:p>
        </p:txBody>
      </p:sp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C16D3F0E-3132-4B6E-BCCE-3059104EB15D}"/>
              </a:ext>
            </a:extLst>
          </p:cNvPr>
          <p:cNvSpPr/>
          <p:nvPr/>
        </p:nvSpPr>
        <p:spPr>
          <a:xfrm>
            <a:off x="2562547" y="197919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DIRECTION</a:t>
            </a:r>
          </a:p>
        </p:txBody>
      </p:sp>
      <p:sp>
        <p:nvSpPr>
          <p:cNvPr id="229" name="Rectangle : coins arrondis 228">
            <a:extLst>
              <a:ext uri="{FF2B5EF4-FFF2-40B4-BE49-F238E27FC236}">
                <a16:creationId xmlns:a16="http://schemas.microsoft.com/office/drawing/2014/main" id="{06EB93C8-1E2D-4981-B919-AFBCB9CB6E2D}"/>
              </a:ext>
            </a:extLst>
          </p:cNvPr>
          <p:cNvSpPr/>
          <p:nvPr/>
        </p:nvSpPr>
        <p:spPr>
          <a:xfrm>
            <a:off x="2157746" y="1772253"/>
            <a:ext cx="342040" cy="3606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AD5B6C76-F04C-4315-8A2D-098907C0485B}"/>
              </a:ext>
            </a:extLst>
          </p:cNvPr>
          <p:cNvSpPr txBox="1"/>
          <p:nvPr/>
        </p:nvSpPr>
        <p:spPr>
          <a:xfrm>
            <a:off x="2139530" y="1521614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20ms / 1 à 2 ms</a:t>
            </a:r>
          </a:p>
        </p:txBody>
      </p:sp>
      <p:sp>
        <p:nvSpPr>
          <p:cNvPr id="231" name="ZoneTexte 230">
            <a:extLst>
              <a:ext uri="{FF2B5EF4-FFF2-40B4-BE49-F238E27FC236}">
                <a16:creationId xmlns:a16="http://schemas.microsoft.com/office/drawing/2014/main" id="{3A457A29-1832-40E4-9D7F-6880EACABA97}"/>
              </a:ext>
            </a:extLst>
          </p:cNvPr>
          <p:cNvSpPr txBox="1"/>
          <p:nvPr/>
        </p:nvSpPr>
        <p:spPr>
          <a:xfrm>
            <a:off x="9219040" y="173327"/>
            <a:ext cx="262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Lidar / Capteurs IR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Motorisation</a:t>
            </a:r>
          </a:p>
        </p:txBody>
      </p:sp>
    </p:spTree>
    <p:extLst>
      <p:ext uri="{BB962C8B-B14F-4D97-AF65-F5344CB8AC3E}">
        <p14:creationId xmlns:p14="http://schemas.microsoft.com/office/powerpoint/2010/main" val="12968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526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Voiture Autonome _ version RN42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5" name="Image 154">
            <a:extLst>
              <a:ext uri="{FF2B5EF4-FFF2-40B4-BE49-F238E27FC236}">
                <a16:creationId xmlns:a16="http://schemas.microsoft.com/office/drawing/2014/main" id="{EEE4B9B6-FEEE-49C3-A5AC-EE34A5B3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90631" y="603900"/>
            <a:ext cx="3532800" cy="6977480"/>
          </a:xfrm>
          <a:prstGeom prst="rect">
            <a:avLst/>
          </a:prstGeom>
        </p:spPr>
      </p:pic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D1730F26-32E3-45E7-BBB6-1BC85070A18B}"/>
              </a:ext>
            </a:extLst>
          </p:cNvPr>
          <p:cNvSpPr/>
          <p:nvPr/>
        </p:nvSpPr>
        <p:spPr>
          <a:xfrm>
            <a:off x="428625" y="1603458"/>
            <a:ext cx="922585" cy="41833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275780A5-9DF3-455F-B8B1-CCAEADD310C5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0F4298FC-016A-4A4F-B81C-E152F19F2A29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E328E029-1176-4C42-AA40-153B281BA55C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B989970F-2E75-4EDB-8CAB-7D2AA9DB0821}"/>
              </a:ext>
            </a:extLst>
          </p:cNvPr>
          <p:cNvSpPr/>
          <p:nvPr/>
        </p:nvSpPr>
        <p:spPr>
          <a:xfrm>
            <a:off x="3220569" y="4211107"/>
            <a:ext cx="772357" cy="12190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RN42 / RF</a:t>
            </a:r>
          </a:p>
        </p:txBody>
      </p:sp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33A55404-7851-4166-9153-77CAC9F71275}"/>
              </a:ext>
            </a:extLst>
          </p:cNvPr>
          <p:cNvSpPr/>
          <p:nvPr/>
        </p:nvSpPr>
        <p:spPr>
          <a:xfrm>
            <a:off x="3220569" y="2300714"/>
            <a:ext cx="772357" cy="7325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6677B808-C36B-49BD-AA5C-617B35B45EE3}"/>
              </a:ext>
            </a:extLst>
          </p:cNvPr>
          <p:cNvSpPr/>
          <p:nvPr/>
        </p:nvSpPr>
        <p:spPr>
          <a:xfrm>
            <a:off x="2570007" y="505903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TX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AA709759-4B20-476E-8389-6B4F42658472}"/>
              </a:ext>
            </a:extLst>
          </p:cNvPr>
          <p:cNvSpPr/>
          <p:nvPr/>
        </p:nvSpPr>
        <p:spPr>
          <a:xfrm>
            <a:off x="1240907" y="506273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RX</a:t>
            </a: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EF30C528-1BE3-4717-8F36-E5139A314F08}"/>
              </a:ext>
            </a:extLst>
          </p:cNvPr>
          <p:cNvSpPr/>
          <p:nvPr/>
        </p:nvSpPr>
        <p:spPr>
          <a:xfrm>
            <a:off x="1240907" y="486096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TX</a:t>
            </a:r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696D3B4E-7D59-4FC3-8F19-DC26071FB6D2}"/>
              </a:ext>
            </a:extLst>
          </p:cNvPr>
          <p:cNvSpPr/>
          <p:nvPr/>
        </p:nvSpPr>
        <p:spPr>
          <a:xfrm>
            <a:off x="2570007" y="485765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RX</a:t>
            </a: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867FCB27-A200-4312-BD4C-B7C2B0A5E5D9}"/>
              </a:ext>
            </a:extLst>
          </p:cNvPr>
          <p:cNvSpPr/>
          <p:nvPr/>
        </p:nvSpPr>
        <p:spPr>
          <a:xfrm>
            <a:off x="2570007" y="464780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RESET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DB38EEB7-2F92-4B1A-B16E-984768E912C5}"/>
              </a:ext>
            </a:extLst>
          </p:cNvPr>
          <p:cNvSpPr/>
          <p:nvPr/>
        </p:nvSpPr>
        <p:spPr>
          <a:xfrm>
            <a:off x="1240907" y="464605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173" name="Rectangle : coins arrondis 172">
            <a:extLst>
              <a:ext uri="{FF2B5EF4-FFF2-40B4-BE49-F238E27FC236}">
                <a16:creationId xmlns:a16="http://schemas.microsoft.com/office/drawing/2014/main" id="{660CE52A-744C-4B07-BDD6-30B8EF67D523}"/>
              </a:ext>
            </a:extLst>
          </p:cNvPr>
          <p:cNvSpPr/>
          <p:nvPr/>
        </p:nvSpPr>
        <p:spPr>
          <a:xfrm>
            <a:off x="1240906" y="443114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AC1AFAC8-62FA-4858-845C-408EEC38AF18}"/>
              </a:ext>
            </a:extLst>
          </p:cNvPr>
          <p:cNvSpPr/>
          <p:nvPr/>
        </p:nvSpPr>
        <p:spPr>
          <a:xfrm>
            <a:off x="2570006" y="443085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STATUS</a:t>
            </a: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0B5530E1-2BF8-4572-918C-F58CB7F2D35A}"/>
              </a:ext>
            </a:extLst>
          </p:cNvPr>
          <p:cNvSpPr/>
          <p:nvPr/>
        </p:nvSpPr>
        <p:spPr>
          <a:xfrm>
            <a:off x="1235161" y="240215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id="{1A04C55A-BD43-421F-AEA8-AB732469B3A6}"/>
              </a:ext>
            </a:extLst>
          </p:cNvPr>
          <p:cNvSpPr/>
          <p:nvPr/>
        </p:nvSpPr>
        <p:spPr>
          <a:xfrm>
            <a:off x="2564261" y="240713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1B0B7D7E-A39D-4655-84C2-7D003A27974D}"/>
              </a:ext>
            </a:extLst>
          </p:cNvPr>
          <p:cNvSpPr/>
          <p:nvPr/>
        </p:nvSpPr>
        <p:spPr>
          <a:xfrm rot="5400000">
            <a:off x="2147543" y="2383956"/>
            <a:ext cx="35892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AA8427BE-A251-4AFB-9C7E-B2190A3D1055}"/>
              </a:ext>
            </a:extLst>
          </p:cNvPr>
          <p:cNvSpPr txBox="1"/>
          <p:nvPr/>
        </p:nvSpPr>
        <p:spPr>
          <a:xfrm>
            <a:off x="2131938" y="216646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115,2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79" name="Rectangle : coins arrondis 178">
            <a:extLst>
              <a:ext uri="{FF2B5EF4-FFF2-40B4-BE49-F238E27FC236}">
                <a16:creationId xmlns:a16="http://schemas.microsoft.com/office/drawing/2014/main" id="{579A22EF-E9F3-45A0-BC09-C077F5C00A82}"/>
              </a:ext>
            </a:extLst>
          </p:cNvPr>
          <p:cNvSpPr/>
          <p:nvPr/>
        </p:nvSpPr>
        <p:spPr>
          <a:xfrm>
            <a:off x="1239941" y="259942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180" name="Rectangle : coins arrondis 179">
            <a:extLst>
              <a:ext uri="{FF2B5EF4-FFF2-40B4-BE49-F238E27FC236}">
                <a16:creationId xmlns:a16="http://schemas.microsoft.com/office/drawing/2014/main" id="{A635B004-191B-41C2-949B-BDE7EF5C8FA5}"/>
              </a:ext>
            </a:extLst>
          </p:cNvPr>
          <p:cNvSpPr/>
          <p:nvPr/>
        </p:nvSpPr>
        <p:spPr>
          <a:xfrm>
            <a:off x="1235161" y="279670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182" name="Rectangle : coins arrondis 181">
            <a:extLst>
              <a:ext uri="{FF2B5EF4-FFF2-40B4-BE49-F238E27FC236}">
                <a16:creationId xmlns:a16="http://schemas.microsoft.com/office/drawing/2014/main" id="{CEDBF973-2482-472A-AA28-689CD46D16BF}"/>
              </a:ext>
            </a:extLst>
          </p:cNvPr>
          <p:cNvSpPr/>
          <p:nvPr/>
        </p:nvSpPr>
        <p:spPr>
          <a:xfrm>
            <a:off x="2564260" y="2599939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8F439320-1389-4BD4-BE34-ED4ECF4AE189}"/>
              </a:ext>
            </a:extLst>
          </p:cNvPr>
          <p:cNvSpPr/>
          <p:nvPr/>
        </p:nvSpPr>
        <p:spPr>
          <a:xfrm>
            <a:off x="2564260" y="279670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MOT_CT</a:t>
            </a:r>
          </a:p>
        </p:txBody>
      </p:sp>
      <p:sp>
        <p:nvSpPr>
          <p:cNvPr id="185" name="Rectangle : coins arrondis 184">
            <a:extLst>
              <a:ext uri="{FF2B5EF4-FFF2-40B4-BE49-F238E27FC236}">
                <a16:creationId xmlns:a16="http://schemas.microsoft.com/office/drawing/2014/main" id="{4E4F4FF2-822C-43D3-B733-2290F2797FBC}"/>
              </a:ext>
            </a:extLst>
          </p:cNvPr>
          <p:cNvSpPr/>
          <p:nvPr/>
        </p:nvSpPr>
        <p:spPr>
          <a:xfrm>
            <a:off x="1228669" y="3126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186" name="Rectangle : coins arrondis 185">
            <a:extLst>
              <a:ext uri="{FF2B5EF4-FFF2-40B4-BE49-F238E27FC236}">
                <a16:creationId xmlns:a16="http://schemas.microsoft.com/office/drawing/2014/main" id="{327C0944-08A5-4BB9-AF15-0F7E8BD7EA26}"/>
              </a:ext>
            </a:extLst>
          </p:cNvPr>
          <p:cNvSpPr/>
          <p:nvPr/>
        </p:nvSpPr>
        <p:spPr>
          <a:xfrm>
            <a:off x="1228669" y="33150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187" name="Rectangle : coins arrondis 186">
            <a:extLst>
              <a:ext uri="{FF2B5EF4-FFF2-40B4-BE49-F238E27FC236}">
                <a16:creationId xmlns:a16="http://schemas.microsoft.com/office/drawing/2014/main" id="{1BAB7951-86C6-4BE8-99A9-3A267BDA62E2}"/>
              </a:ext>
            </a:extLst>
          </p:cNvPr>
          <p:cNvSpPr/>
          <p:nvPr/>
        </p:nvSpPr>
        <p:spPr>
          <a:xfrm>
            <a:off x="1228668" y="35056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681F07D5-9565-4A54-8DBD-2789290B2797}"/>
              </a:ext>
            </a:extLst>
          </p:cNvPr>
          <p:cNvSpPr/>
          <p:nvPr/>
        </p:nvSpPr>
        <p:spPr>
          <a:xfrm>
            <a:off x="1226808" y="370020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613D5C65-A20D-49F9-A7AD-32151FADB155}"/>
              </a:ext>
            </a:extLst>
          </p:cNvPr>
          <p:cNvSpPr/>
          <p:nvPr/>
        </p:nvSpPr>
        <p:spPr>
          <a:xfrm>
            <a:off x="1228877" y="389077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6A3406D9-B7F5-4B51-BCBA-D2D98D506A7C}"/>
              </a:ext>
            </a:extLst>
          </p:cNvPr>
          <p:cNvSpPr/>
          <p:nvPr/>
        </p:nvSpPr>
        <p:spPr>
          <a:xfrm>
            <a:off x="2151254" y="3126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CAPT_1</a:t>
            </a:r>
          </a:p>
        </p:txBody>
      </p:sp>
      <p:sp>
        <p:nvSpPr>
          <p:cNvPr id="191" name="Rectangle : coins arrondis 190">
            <a:extLst>
              <a:ext uri="{FF2B5EF4-FFF2-40B4-BE49-F238E27FC236}">
                <a16:creationId xmlns:a16="http://schemas.microsoft.com/office/drawing/2014/main" id="{838B0054-CBE9-483B-BE60-97153964900F}"/>
              </a:ext>
            </a:extLst>
          </p:cNvPr>
          <p:cNvSpPr/>
          <p:nvPr/>
        </p:nvSpPr>
        <p:spPr>
          <a:xfrm>
            <a:off x="2157063" y="332067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CAPT_2</a:t>
            </a:r>
          </a:p>
        </p:txBody>
      </p:sp>
      <p:sp>
        <p:nvSpPr>
          <p:cNvPr id="192" name="Rectangle : coins arrondis 191">
            <a:extLst>
              <a:ext uri="{FF2B5EF4-FFF2-40B4-BE49-F238E27FC236}">
                <a16:creationId xmlns:a16="http://schemas.microsoft.com/office/drawing/2014/main" id="{86CE1162-AB78-470D-90EA-5290BC889F8C}"/>
              </a:ext>
            </a:extLst>
          </p:cNvPr>
          <p:cNvSpPr/>
          <p:nvPr/>
        </p:nvSpPr>
        <p:spPr>
          <a:xfrm>
            <a:off x="2160302" y="350166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CAPT_3</a:t>
            </a:r>
          </a:p>
        </p:txBody>
      </p:sp>
      <p:sp>
        <p:nvSpPr>
          <p:cNvPr id="193" name="Rectangle : coins arrondis 192">
            <a:extLst>
              <a:ext uri="{FF2B5EF4-FFF2-40B4-BE49-F238E27FC236}">
                <a16:creationId xmlns:a16="http://schemas.microsoft.com/office/drawing/2014/main" id="{943AC5A1-0A60-46DE-9CF0-49BDBEF84CBC}"/>
              </a:ext>
            </a:extLst>
          </p:cNvPr>
          <p:cNvSpPr/>
          <p:nvPr/>
        </p:nvSpPr>
        <p:spPr>
          <a:xfrm>
            <a:off x="2157064" y="370020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CAPT_4</a:t>
            </a:r>
          </a:p>
        </p:txBody>
      </p:sp>
      <p:sp>
        <p:nvSpPr>
          <p:cNvPr id="194" name="Rectangle : coins arrondis 193">
            <a:extLst>
              <a:ext uri="{FF2B5EF4-FFF2-40B4-BE49-F238E27FC236}">
                <a16:creationId xmlns:a16="http://schemas.microsoft.com/office/drawing/2014/main" id="{4E6FD6EE-7097-4223-BAEC-3B1CFA66B7DF}"/>
              </a:ext>
            </a:extLst>
          </p:cNvPr>
          <p:cNvSpPr/>
          <p:nvPr/>
        </p:nvSpPr>
        <p:spPr>
          <a:xfrm>
            <a:off x="2158460" y="388882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CAPT_5</a:t>
            </a:r>
          </a:p>
        </p:txBody>
      </p:sp>
      <p:sp>
        <p:nvSpPr>
          <p:cNvPr id="203" name="Rectangle : coins arrondis 202">
            <a:extLst>
              <a:ext uri="{FF2B5EF4-FFF2-40B4-BE49-F238E27FC236}">
                <a16:creationId xmlns:a16="http://schemas.microsoft.com/office/drawing/2014/main" id="{6DBB040A-95DD-480E-AADC-854B271FBDE1}"/>
              </a:ext>
            </a:extLst>
          </p:cNvPr>
          <p:cNvSpPr/>
          <p:nvPr/>
        </p:nvSpPr>
        <p:spPr>
          <a:xfrm>
            <a:off x="8786980" y="5786800"/>
            <a:ext cx="376070" cy="33631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POT</a:t>
            </a:r>
          </a:p>
          <a:p>
            <a:pPr algn="ctr"/>
            <a:r>
              <a:rPr lang="fr-FR" sz="700" dirty="0"/>
              <a:t>DIR</a:t>
            </a:r>
          </a:p>
        </p:txBody>
      </p:sp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C79E48A9-0834-4487-89BD-BE1238C96B4D}"/>
              </a:ext>
            </a:extLst>
          </p:cNvPr>
          <p:cNvSpPr/>
          <p:nvPr/>
        </p:nvSpPr>
        <p:spPr>
          <a:xfrm>
            <a:off x="9683392" y="2804663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205" name="Rectangle : coins arrondis 204">
            <a:extLst>
              <a:ext uri="{FF2B5EF4-FFF2-40B4-BE49-F238E27FC236}">
                <a16:creationId xmlns:a16="http://schemas.microsoft.com/office/drawing/2014/main" id="{9F4B9FBA-1CEB-4A37-98BC-A5E4F2A54C77}"/>
              </a:ext>
            </a:extLst>
          </p:cNvPr>
          <p:cNvSpPr/>
          <p:nvPr/>
        </p:nvSpPr>
        <p:spPr>
          <a:xfrm rot="5400000">
            <a:off x="10516866" y="2882581"/>
            <a:ext cx="715228" cy="834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RN42 Module</a:t>
            </a:r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99572E32-3CA1-4ACA-B224-71FAB7A414E3}"/>
              </a:ext>
            </a:extLst>
          </p:cNvPr>
          <p:cNvSpPr/>
          <p:nvPr/>
        </p:nvSpPr>
        <p:spPr>
          <a:xfrm>
            <a:off x="6591254" y="2682677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09" name="Rectangle : coins arrondis 208">
            <a:extLst>
              <a:ext uri="{FF2B5EF4-FFF2-40B4-BE49-F238E27FC236}">
                <a16:creationId xmlns:a16="http://schemas.microsoft.com/office/drawing/2014/main" id="{2B63D9C9-E834-4762-8F49-F3D3D0A2090F}"/>
              </a:ext>
            </a:extLst>
          </p:cNvPr>
          <p:cNvSpPr/>
          <p:nvPr/>
        </p:nvSpPr>
        <p:spPr>
          <a:xfrm>
            <a:off x="6591254" y="3090605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10" name="Rectangle : coins arrondis 209">
            <a:extLst>
              <a:ext uri="{FF2B5EF4-FFF2-40B4-BE49-F238E27FC236}">
                <a16:creationId xmlns:a16="http://schemas.microsoft.com/office/drawing/2014/main" id="{7E8FF5C4-ED55-49A7-8A21-480F0185C74E}"/>
              </a:ext>
            </a:extLst>
          </p:cNvPr>
          <p:cNvSpPr/>
          <p:nvPr/>
        </p:nvSpPr>
        <p:spPr>
          <a:xfrm>
            <a:off x="6588444" y="3485779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11" name="Rectangle : coins arrondis 210">
            <a:extLst>
              <a:ext uri="{FF2B5EF4-FFF2-40B4-BE49-F238E27FC236}">
                <a16:creationId xmlns:a16="http://schemas.microsoft.com/office/drawing/2014/main" id="{91283D6A-0B8D-4E53-8B36-3AF492437341}"/>
              </a:ext>
            </a:extLst>
          </p:cNvPr>
          <p:cNvSpPr/>
          <p:nvPr/>
        </p:nvSpPr>
        <p:spPr>
          <a:xfrm>
            <a:off x="6588444" y="3880953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CAPT_4</a:t>
            </a:r>
          </a:p>
        </p:txBody>
      </p: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369A2F87-2D04-4D40-A123-89D702EBB05B}"/>
              </a:ext>
            </a:extLst>
          </p:cNvPr>
          <p:cNvSpPr/>
          <p:nvPr/>
        </p:nvSpPr>
        <p:spPr>
          <a:xfrm>
            <a:off x="6585578" y="4276127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CAPT_5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4536DFA8-1E46-4B04-B6FB-7F8B84153999}"/>
              </a:ext>
            </a:extLst>
          </p:cNvPr>
          <p:cNvSpPr/>
          <p:nvPr/>
        </p:nvSpPr>
        <p:spPr>
          <a:xfrm>
            <a:off x="6585578" y="4693277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CAPT_6</a:t>
            </a:r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591CD18C-328C-460E-83E0-F03307928226}"/>
              </a:ext>
            </a:extLst>
          </p:cNvPr>
          <p:cNvSpPr/>
          <p:nvPr/>
        </p:nvSpPr>
        <p:spPr>
          <a:xfrm>
            <a:off x="9302965" y="5966523"/>
            <a:ext cx="356090" cy="613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Moteur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BED1FFF1-2E3B-491A-86FE-CB3C82C8583F}"/>
              </a:ext>
            </a:extLst>
          </p:cNvPr>
          <p:cNvSpPr/>
          <p:nvPr/>
        </p:nvSpPr>
        <p:spPr>
          <a:xfrm>
            <a:off x="5547456" y="5966522"/>
            <a:ext cx="356090" cy="613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Servo Direction</a:t>
            </a:r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8C76371F-448C-41C7-834F-93F02258127F}"/>
              </a:ext>
            </a:extLst>
          </p:cNvPr>
          <p:cNvSpPr/>
          <p:nvPr/>
        </p:nvSpPr>
        <p:spPr>
          <a:xfrm>
            <a:off x="1228650" y="40766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PA_4</a:t>
            </a:r>
          </a:p>
        </p:txBody>
      </p:sp>
      <p:sp>
        <p:nvSpPr>
          <p:cNvPr id="221" name="Rectangle : coins arrondis 220">
            <a:extLst>
              <a:ext uri="{FF2B5EF4-FFF2-40B4-BE49-F238E27FC236}">
                <a16:creationId xmlns:a16="http://schemas.microsoft.com/office/drawing/2014/main" id="{80D7EABE-5AF5-49B7-9779-D23C16F1CB4D}"/>
              </a:ext>
            </a:extLst>
          </p:cNvPr>
          <p:cNvSpPr/>
          <p:nvPr/>
        </p:nvSpPr>
        <p:spPr>
          <a:xfrm>
            <a:off x="2158233" y="407473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CAPT_6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97498514-7A48-4D67-8591-953ADB2ABFD1}"/>
              </a:ext>
            </a:extLst>
          </p:cNvPr>
          <p:cNvSpPr txBox="1"/>
          <p:nvPr/>
        </p:nvSpPr>
        <p:spPr>
          <a:xfrm>
            <a:off x="779319" y="1059242"/>
            <a:ext cx="38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</a:t>
            </a:r>
            <a:r>
              <a:rPr lang="fr-FR" dirty="0" err="1">
                <a:solidFill>
                  <a:srgbClr val="002060"/>
                </a:solidFill>
              </a:rPr>
              <a:t>VoitureAutonome</a:t>
            </a:r>
            <a:r>
              <a:rPr lang="fr-FR" dirty="0">
                <a:solidFill>
                  <a:srgbClr val="002060"/>
                </a:solidFill>
              </a:rPr>
              <a:t> :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0DC57490-47E4-4205-B254-57EB93F54511}"/>
              </a:ext>
            </a:extLst>
          </p:cNvPr>
          <p:cNvSpPr txBox="1"/>
          <p:nvPr/>
        </p:nvSpPr>
        <p:spPr>
          <a:xfrm>
            <a:off x="262934" y="754727"/>
            <a:ext cx="642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Voiture Autonome avec RN42 / nRF24 / Lidar / 6 capteurs </a:t>
            </a:r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13D28972-C544-4BBB-A470-D0FA58593927}"/>
              </a:ext>
            </a:extLst>
          </p:cNvPr>
          <p:cNvSpPr/>
          <p:nvPr/>
        </p:nvSpPr>
        <p:spPr>
          <a:xfrm rot="5400000">
            <a:off x="3406058" y="1579595"/>
            <a:ext cx="419139" cy="7545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Voiture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515E1DD6-E092-4266-B40E-1B1387070592}"/>
              </a:ext>
            </a:extLst>
          </p:cNvPr>
          <p:cNvSpPr/>
          <p:nvPr/>
        </p:nvSpPr>
        <p:spPr>
          <a:xfrm>
            <a:off x="1225212" y="177225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44871BBD-960D-48B0-A2FB-B92717C464A5}"/>
              </a:ext>
            </a:extLst>
          </p:cNvPr>
          <p:cNvSpPr/>
          <p:nvPr/>
        </p:nvSpPr>
        <p:spPr>
          <a:xfrm>
            <a:off x="1235161" y="197895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 / PWM</a:t>
            </a:r>
          </a:p>
        </p:txBody>
      </p:sp>
      <p:sp>
        <p:nvSpPr>
          <p:cNvPr id="227" name="Rectangle : coins arrondis 226">
            <a:extLst>
              <a:ext uri="{FF2B5EF4-FFF2-40B4-BE49-F238E27FC236}">
                <a16:creationId xmlns:a16="http://schemas.microsoft.com/office/drawing/2014/main" id="{CB33D601-F995-497D-A96F-2EF87F968F7C}"/>
              </a:ext>
            </a:extLst>
          </p:cNvPr>
          <p:cNvSpPr/>
          <p:nvPr/>
        </p:nvSpPr>
        <p:spPr>
          <a:xfrm>
            <a:off x="2564259" y="178999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MOT</a:t>
            </a:r>
          </a:p>
        </p:txBody>
      </p:sp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C16D3F0E-3132-4B6E-BCCE-3059104EB15D}"/>
              </a:ext>
            </a:extLst>
          </p:cNvPr>
          <p:cNvSpPr/>
          <p:nvPr/>
        </p:nvSpPr>
        <p:spPr>
          <a:xfrm>
            <a:off x="2562547" y="197919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DIRECTION</a:t>
            </a:r>
          </a:p>
        </p:txBody>
      </p:sp>
      <p:sp>
        <p:nvSpPr>
          <p:cNvPr id="229" name="Rectangle : coins arrondis 228">
            <a:extLst>
              <a:ext uri="{FF2B5EF4-FFF2-40B4-BE49-F238E27FC236}">
                <a16:creationId xmlns:a16="http://schemas.microsoft.com/office/drawing/2014/main" id="{06EB93C8-1E2D-4981-B919-AFBCB9CB6E2D}"/>
              </a:ext>
            </a:extLst>
          </p:cNvPr>
          <p:cNvSpPr/>
          <p:nvPr/>
        </p:nvSpPr>
        <p:spPr>
          <a:xfrm>
            <a:off x="2157746" y="1772253"/>
            <a:ext cx="342040" cy="3606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AD5B6C76-F04C-4315-8A2D-098907C0485B}"/>
              </a:ext>
            </a:extLst>
          </p:cNvPr>
          <p:cNvSpPr txBox="1"/>
          <p:nvPr/>
        </p:nvSpPr>
        <p:spPr>
          <a:xfrm>
            <a:off x="2139530" y="1521614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20ms / 1 à 2 ms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301C9A-F2EA-44A4-A936-63C75680B90E}"/>
              </a:ext>
            </a:extLst>
          </p:cNvPr>
          <p:cNvSpPr txBox="1"/>
          <p:nvPr/>
        </p:nvSpPr>
        <p:spPr>
          <a:xfrm>
            <a:off x="8971984" y="174732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MODIFIER !!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D45D08D-7ECF-4E46-946C-3088A00240F9}"/>
              </a:ext>
            </a:extLst>
          </p:cNvPr>
          <p:cNvSpPr txBox="1"/>
          <p:nvPr/>
        </p:nvSpPr>
        <p:spPr>
          <a:xfrm>
            <a:off x="9219040" y="173327"/>
            <a:ext cx="262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Lidar / Capteurs IR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Motorisation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3B26F207-C03C-4A4C-8F23-C7323B6A6A3B}"/>
              </a:ext>
            </a:extLst>
          </p:cNvPr>
          <p:cNvSpPr/>
          <p:nvPr/>
        </p:nvSpPr>
        <p:spPr>
          <a:xfrm rot="5400000">
            <a:off x="2156456" y="4846881"/>
            <a:ext cx="35892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A1A7FB42-A0C5-455C-8A5D-D559F0929296}"/>
              </a:ext>
            </a:extLst>
          </p:cNvPr>
          <p:cNvSpPr txBox="1"/>
          <p:nvPr/>
        </p:nvSpPr>
        <p:spPr>
          <a:xfrm>
            <a:off x="2151254" y="516859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115,2 </a:t>
            </a:r>
            <a:r>
              <a:rPr lang="fr-FR" sz="1100" dirty="0" err="1"/>
              <a:t>kbauds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8468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5240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Voiture Autonome _ version HC05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5" name="Image 154">
            <a:extLst>
              <a:ext uri="{FF2B5EF4-FFF2-40B4-BE49-F238E27FC236}">
                <a16:creationId xmlns:a16="http://schemas.microsoft.com/office/drawing/2014/main" id="{EEE4B9B6-FEEE-49C3-A5AC-EE34A5B3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90631" y="603900"/>
            <a:ext cx="3532800" cy="6977480"/>
          </a:xfrm>
          <a:prstGeom prst="rect">
            <a:avLst/>
          </a:prstGeom>
        </p:spPr>
      </p:pic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D1730F26-32E3-45E7-BBB6-1BC85070A18B}"/>
              </a:ext>
            </a:extLst>
          </p:cNvPr>
          <p:cNvSpPr/>
          <p:nvPr/>
        </p:nvSpPr>
        <p:spPr>
          <a:xfrm>
            <a:off x="428625" y="1603458"/>
            <a:ext cx="922585" cy="41833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Rectangle : coins arrondis 156">
            <a:extLst>
              <a:ext uri="{FF2B5EF4-FFF2-40B4-BE49-F238E27FC236}">
                <a16:creationId xmlns:a16="http://schemas.microsoft.com/office/drawing/2014/main" id="{275780A5-9DF3-455F-B8B1-CCAEADD310C5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0F4298FC-016A-4A4F-B81C-E152F19F2A29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E328E029-1176-4C42-AA40-153B281BA55C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B989970F-2E75-4EDB-8CAB-7D2AA9DB0821}"/>
              </a:ext>
            </a:extLst>
          </p:cNvPr>
          <p:cNvSpPr/>
          <p:nvPr/>
        </p:nvSpPr>
        <p:spPr>
          <a:xfrm>
            <a:off x="3220569" y="4693277"/>
            <a:ext cx="772357" cy="7325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HC05 / BT</a:t>
            </a:r>
          </a:p>
        </p:txBody>
      </p:sp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33A55404-7851-4166-9153-77CAC9F71275}"/>
              </a:ext>
            </a:extLst>
          </p:cNvPr>
          <p:cNvSpPr/>
          <p:nvPr/>
        </p:nvSpPr>
        <p:spPr>
          <a:xfrm>
            <a:off x="3220569" y="2300714"/>
            <a:ext cx="772357" cy="7325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0B5530E1-2BF8-4572-918C-F58CB7F2D35A}"/>
              </a:ext>
            </a:extLst>
          </p:cNvPr>
          <p:cNvSpPr/>
          <p:nvPr/>
        </p:nvSpPr>
        <p:spPr>
          <a:xfrm>
            <a:off x="1235161" y="240215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PA_0 / TX</a:t>
            </a:r>
          </a:p>
        </p:txBody>
      </p:sp>
      <p:sp>
        <p:nvSpPr>
          <p:cNvPr id="176" name="Rectangle : coins arrondis 175">
            <a:extLst>
              <a:ext uri="{FF2B5EF4-FFF2-40B4-BE49-F238E27FC236}">
                <a16:creationId xmlns:a16="http://schemas.microsoft.com/office/drawing/2014/main" id="{1A04C55A-BD43-421F-AEA8-AB732469B3A6}"/>
              </a:ext>
            </a:extLst>
          </p:cNvPr>
          <p:cNvSpPr/>
          <p:nvPr/>
        </p:nvSpPr>
        <p:spPr>
          <a:xfrm>
            <a:off x="2564261" y="240713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RX</a:t>
            </a:r>
          </a:p>
        </p:txBody>
      </p:sp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1B0B7D7E-A39D-4655-84C2-7D003A27974D}"/>
              </a:ext>
            </a:extLst>
          </p:cNvPr>
          <p:cNvSpPr/>
          <p:nvPr/>
        </p:nvSpPr>
        <p:spPr>
          <a:xfrm rot="5400000">
            <a:off x="2147543" y="2383956"/>
            <a:ext cx="35892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AA8427BE-A251-4AFB-9C7E-B2190A3D1055}"/>
              </a:ext>
            </a:extLst>
          </p:cNvPr>
          <p:cNvSpPr txBox="1"/>
          <p:nvPr/>
        </p:nvSpPr>
        <p:spPr>
          <a:xfrm>
            <a:off x="2131938" y="216646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115,2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79" name="Rectangle : coins arrondis 178">
            <a:extLst>
              <a:ext uri="{FF2B5EF4-FFF2-40B4-BE49-F238E27FC236}">
                <a16:creationId xmlns:a16="http://schemas.microsoft.com/office/drawing/2014/main" id="{579A22EF-E9F3-45A0-BC09-C077F5C00A82}"/>
              </a:ext>
            </a:extLst>
          </p:cNvPr>
          <p:cNvSpPr/>
          <p:nvPr/>
        </p:nvSpPr>
        <p:spPr>
          <a:xfrm>
            <a:off x="1239941" y="259942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 / RX</a:t>
            </a:r>
          </a:p>
        </p:txBody>
      </p:sp>
      <p:sp>
        <p:nvSpPr>
          <p:cNvPr id="180" name="Rectangle : coins arrondis 179">
            <a:extLst>
              <a:ext uri="{FF2B5EF4-FFF2-40B4-BE49-F238E27FC236}">
                <a16:creationId xmlns:a16="http://schemas.microsoft.com/office/drawing/2014/main" id="{A635B004-191B-41C2-949B-BDE7EF5C8FA5}"/>
              </a:ext>
            </a:extLst>
          </p:cNvPr>
          <p:cNvSpPr/>
          <p:nvPr/>
        </p:nvSpPr>
        <p:spPr>
          <a:xfrm>
            <a:off x="1235161" y="279670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182" name="Rectangle : coins arrondis 181">
            <a:extLst>
              <a:ext uri="{FF2B5EF4-FFF2-40B4-BE49-F238E27FC236}">
                <a16:creationId xmlns:a16="http://schemas.microsoft.com/office/drawing/2014/main" id="{CEDBF973-2482-472A-AA28-689CD46D16BF}"/>
              </a:ext>
            </a:extLst>
          </p:cNvPr>
          <p:cNvSpPr/>
          <p:nvPr/>
        </p:nvSpPr>
        <p:spPr>
          <a:xfrm>
            <a:off x="2564260" y="2599939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TX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8F439320-1389-4BD4-BE34-ED4ECF4AE189}"/>
              </a:ext>
            </a:extLst>
          </p:cNvPr>
          <p:cNvSpPr/>
          <p:nvPr/>
        </p:nvSpPr>
        <p:spPr>
          <a:xfrm>
            <a:off x="2564260" y="279670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MOT_CT</a:t>
            </a:r>
          </a:p>
        </p:txBody>
      </p:sp>
      <p:sp>
        <p:nvSpPr>
          <p:cNvPr id="185" name="Rectangle : coins arrondis 184">
            <a:extLst>
              <a:ext uri="{FF2B5EF4-FFF2-40B4-BE49-F238E27FC236}">
                <a16:creationId xmlns:a16="http://schemas.microsoft.com/office/drawing/2014/main" id="{4E4F4FF2-822C-43D3-B733-2290F2797FBC}"/>
              </a:ext>
            </a:extLst>
          </p:cNvPr>
          <p:cNvSpPr/>
          <p:nvPr/>
        </p:nvSpPr>
        <p:spPr>
          <a:xfrm>
            <a:off x="1228669" y="3126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186" name="Rectangle : coins arrondis 185">
            <a:extLst>
              <a:ext uri="{FF2B5EF4-FFF2-40B4-BE49-F238E27FC236}">
                <a16:creationId xmlns:a16="http://schemas.microsoft.com/office/drawing/2014/main" id="{327C0944-08A5-4BB9-AF15-0F7E8BD7EA26}"/>
              </a:ext>
            </a:extLst>
          </p:cNvPr>
          <p:cNvSpPr/>
          <p:nvPr/>
        </p:nvSpPr>
        <p:spPr>
          <a:xfrm>
            <a:off x="1228669" y="331501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187" name="Rectangle : coins arrondis 186">
            <a:extLst>
              <a:ext uri="{FF2B5EF4-FFF2-40B4-BE49-F238E27FC236}">
                <a16:creationId xmlns:a16="http://schemas.microsoft.com/office/drawing/2014/main" id="{1BAB7951-86C6-4BE8-99A9-3A267BDA62E2}"/>
              </a:ext>
            </a:extLst>
          </p:cNvPr>
          <p:cNvSpPr/>
          <p:nvPr/>
        </p:nvSpPr>
        <p:spPr>
          <a:xfrm>
            <a:off x="1228668" y="350565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PC_0</a:t>
            </a:r>
          </a:p>
        </p:txBody>
      </p:sp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681F07D5-9565-4A54-8DBD-2789290B2797}"/>
              </a:ext>
            </a:extLst>
          </p:cNvPr>
          <p:cNvSpPr/>
          <p:nvPr/>
        </p:nvSpPr>
        <p:spPr>
          <a:xfrm>
            <a:off x="1226808" y="370020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</a:t>
            </a:r>
          </a:p>
        </p:txBody>
      </p:sp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613D5C65-A20D-49F9-A7AD-32151FADB155}"/>
              </a:ext>
            </a:extLst>
          </p:cNvPr>
          <p:cNvSpPr/>
          <p:nvPr/>
        </p:nvSpPr>
        <p:spPr>
          <a:xfrm>
            <a:off x="1228877" y="389077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PB_0</a:t>
            </a:r>
          </a:p>
        </p:txBody>
      </p:sp>
      <p:sp>
        <p:nvSpPr>
          <p:cNvPr id="190" name="Rectangle : coins arrondis 189">
            <a:extLst>
              <a:ext uri="{FF2B5EF4-FFF2-40B4-BE49-F238E27FC236}">
                <a16:creationId xmlns:a16="http://schemas.microsoft.com/office/drawing/2014/main" id="{6A3406D9-B7F5-4B51-BCBA-D2D98D506A7C}"/>
              </a:ext>
            </a:extLst>
          </p:cNvPr>
          <p:cNvSpPr/>
          <p:nvPr/>
        </p:nvSpPr>
        <p:spPr>
          <a:xfrm>
            <a:off x="2151254" y="31262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CAPT_1</a:t>
            </a:r>
          </a:p>
        </p:txBody>
      </p:sp>
      <p:sp>
        <p:nvSpPr>
          <p:cNvPr id="191" name="Rectangle : coins arrondis 190">
            <a:extLst>
              <a:ext uri="{FF2B5EF4-FFF2-40B4-BE49-F238E27FC236}">
                <a16:creationId xmlns:a16="http://schemas.microsoft.com/office/drawing/2014/main" id="{838B0054-CBE9-483B-BE60-97153964900F}"/>
              </a:ext>
            </a:extLst>
          </p:cNvPr>
          <p:cNvSpPr/>
          <p:nvPr/>
        </p:nvSpPr>
        <p:spPr>
          <a:xfrm>
            <a:off x="2157063" y="332067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CAPT_2</a:t>
            </a:r>
          </a:p>
        </p:txBody>
      </p:sp>
      <p:sp>
        <p:nvSpPr>
          <p:cNvPr id="192" name="Rectangle : coins arrondis 191">
            <a:extLst>
              <a:ext uri="{FF2B5EF4-FFF2-40B4-BE49-F238E27FC236}">
                <a16:creationId xmlns:a16="http://schemas.microsoft.com/office/drawing/2014/main" id="{86CE1162-AB78-470D-90EA-5290BC889F8C}"/>
              </a:ext>
            </a:extLst>
          </p:cNvPr>
          <p:cNvSpPr/>
          <p:nvPr/>
        </p:nvSpPr>
        <p:spPr>
          <a:xfrm>
            <a:off x="2160302" y="350166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CAPT_3</a:t>
            </a:r>
          </a:p>
        </p:txBody>
      </p:sp>
      <p:sp>
        <p:nvSpPr>
          <p:cNvPr id="193" name="Rectangle : coins arrondis 192">
            <a:extLst>
              <a:ext uri="{FF2B5EF4-FFF2-40B4-BE49-F238E27FC236}">
                <a16:creationId xmlns:a16="http://schemas.microsoft.com/office/drawing/2014/main" id="{943AC5A1-0A60-46DE-9CF0-49BDBEF84CBC}"/>
              </a:ext>
            </a:extLst>
          </p:cNvPr>
          <p:cNvSpPr/>
          <p:nvPr/>
        </p:nvSpPr>
        <p:spPr>
          <a:xfrm>
            <a:off x="2157064" y="3700200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CAPT_4</a:t>
            </a:r>
          </a:p>
        </p:txBody>
      </p:sp>
      <p:sp>
        <p:nvSpPr>
          <p:cNvPr id="194" name="Rectangle : coins arrondis 193">
            <a:extLst>
              <a:ext uri="{FF2B5EF4-FFF2-40B4-BE49-F238E27FC236}">
                <a16:creationId xmlns:a16="http://schemas.microsoft.com/office/drawing/2014/main" id="{4E6FD6EE-7097-4223-BAEC-3B1CFA66B7DF}"/>
              </a:ext>
            </a:extLst>
          </p:cNvPr>
          <p:cNvSpPr/>
          <p:nvPr/>
        </p:nvSpPr>
        <p:spPr>
          <a:xfrm>
            <a:off x="2158460" y="388882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CAPT_5</a:t>
            </a:r>
          </a:p>
        </p:txBody>
      </p:sp>
      <p:sp>
        <p:nvSpPr>
          <p:cNvPr id="203" name="Rectangle : coins arrondis 202">
            <a:extLst>
              <a:ext uri="{FF2B5EF4-FFF2-40B4-BE49-F238E27FC236}">
                <a16:creationId xmlns:a16="http://schemas.microsoft.com/office/drawing/2014/main" id="{6DBB040A-95DD-480E-AADC-854B271FBDE1}"/>
              </a:ext>
            </a:extLst>
          </p:cNvPr>
          <p:cNvSpPr/>
          <p:nvPr/>
        </p:nvSpPr>
        <p:spPr>
          <a:xfrm>
            <a:off x="8786980" y="5786800"/>
            <a:ext cx="376070" cy="33631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POT</a:t>
            </a:r>
          </a:p>
          <a:p>
            <a:pPr algn="ctr"/>
            <a:r>
              <a:rPr lang="fr-FR" sz="700" dirty="0"/>
              <a:t>DIR</a:t>
            </a:r>
          </a:p>
        </p:txBody>
      </p:sp>
      <p:sp>
        <p:nvSpPr>
          <p:cNvPr id="204" name="Rectangle : coins arrondis 203">
            <a:extLst>
              <a:ext uri="{FF2B5EF4-FFF2-40B4-BE49-F238E27FC236}">
                <a16:creationId xmlns:a16="http://schemas.microsoft.com/office/drawing/2014/main" id="{C79E48A9-0834-4487-89BD-BE1238C96B4D}"/>
              </a:ext>
            </a:extLst>
          </p:cNvPr>
          <p:cNvSpPr/>
          <p:nvPr/>
        </p:nvSpPr>
        <p:spPr>
          <a:xfrm>
            <a:off x="9683392" y="2804663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LIDAR</a:t>
            </a:r>
          </a:p>
        </p:txBody>
      </p:sp>
      <p:sp>
        <p:nvSpPr>
          <p:cNvPr id="206" name="Rectangle : coins arrondis 205">
            <a:extLst>
              <a:ext uri="{FF2B5EF4-FFF2-40B4-BE49-F238E27FC236}">
                <a16:creationId xmlns:a16="http://schemas.microsoft.com/office/drawing/2014/main" id="{EAAF8878-1117-46AD-97CC-FEB0A6A9D68E}"/>
              </a:ext>
            </a:extLst>
          </p:cNvPr>
          <p:cNvSpPr/>
          <p:nvPr/>
        </p:nvSpPr>
        <p:spPr>
          <a:xfrm rot="5400000">
            <a:off x="11463960" y="4604951"/>
            <a:ext cx="616242" cy="6874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HC05</a:t>
            </a:r>
          </a:p>
          <a:p>
            <a:pPr algn="ctr"/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BT Module</a:t>
            </a:r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99572E32-3CA1-4ACA-B224-71FAB7A414E3}"/>
              </a:ext>
            </a:extLst>
          </p:cNvPr>
          <p:cNvSpPr/>
          <p:nvPr/>
        </p:nvSpPr>
        <p:spPr>
          <a:xfrm>
            <a:off x="6591254" y="2682677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CAPT_1</a:t>
            </a:r>
          </a:p>
        </p:txBody>
      </p:sp>
      <p:sp>
        <p:nvSpPr>
          <p:cNvPr id="209" name="Rectangle : coins arrondis 208">
            <a:extLst>
              <a:ext uri="{FF2B5EF4-FFF2-40B4-BE49-F238E27FC236}">
                <a16:creationId xmlns:a16="http://schemas.microsoft.com/office/drawing/2014/main" id="{2B63D9C9-E834-4762-8F49-F3D3D0A2090F}"/>
              </a:ext>
            </a:extLst>
          </p:cNvPr>
          <p:cNvSpPr/>
          <p:nvPr/>
        </p:nvSpPr>
        <p:spPr>
          <a:xfrm>
            <a:off x="6591254" y="3090605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CAPT_2</a:t>
            </a:r>
          </a:p>
        </p:txBody>
      </p:sp>
      <p:sp>
        <p:nvSpPr>
          <p:cNvPr id="210" name="Rectangle : coins arrondis 209">
            <a:extLst>
              <a:ext uri="{FF2B5EF4-FFF2-40B4-BE49-F238E27FC236}">
                <a16:creationId xmlns:a16="http://schemas.microsoft.com/office/drawing/2014/main" id="{7E8FF5C4-ED55-49A7-8A21-480F0185C74E}"/>
              </a:ext>
            </a:extLst>
          </p:cNvPr>
          <p:cNvSpPr/>
          <p:nvPr/>
        </p:nvSpPr>
        <p:spPr>
          <a:xfrm>
            <a:off x="6588444" y="3485779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CAPT_3</a:t>
            </a:r>
          </a:p>
        </p:txBody>
      </p:sp>
      <p:sp>
        <p:nvSpPr>
          <p:cNvPr id="211" name="Rectangle : coins arrondis 210">
            <a:extLst>
              <a:ext uri="{FF2B5EF4-FFF2-40B4-BE49-F238E27FC236}">
                <a16:creationId xmlns:a16="http://schemas.microsoft.com/office/drawing/2014/main" id="{91283D6A-0B8D-4E53-8B36-3AF492437341}"/>
              </a:ext>
            </a:extLst>
          </p:cNvPr>
          <p:cNvSpPr/>
          <p:nvPr/>
        </p:nvSpPr>
        <p:spPr>
          <a:xfrm>
            <a:off x="6588444" y="3880953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CAPT_4</a:t>
            </a:r>
          </a:p>
        </p:txBody>
      </p:sp>
      <p:sp>
        <p:nvSpPr>
          <p:cNvPr id="212" name="Rectangle : coins arrondis 211">
            <a:extLst>
              <a:ext uri="{FF2B5EF4-FFF2-40B4-BE49-F238E27FC236}">
                <a16:creationId xmlns:a16="http://schemas.microsoft.com/office/drawing/2014/main" id="{369A2F87-2D04-4D40-A123-89D702EBB05B}"/>
              </a:ext>
            </a:extLst>
          </p:cNvPr>
          <p:cNvSpPr/>
          <p:nvPr/>
        </p:nvSpPr>
        <p:spPr>
          <a:xfrm>
            <a:off x="6585578" y="4276127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CAPT_5</a:t>
            </a:r>
          </a:p>
        </p:txBody>
      </p:sp>
      <p:sp>
        <p:nvSpPr>
          <p:cNvPr id="213" name="Rectangle : coins arrondis 212">
            <a:extLst>
              <a:ext uri="{FF2B5EF4-FFF2-40B4-BE49-F238E27FC236}">
                <a16:creationId xmlns:a16="http://schemas.microsoft.com/office/drawing/2014/main" id="{4536DFA8-1E46-4B04-B6FB-7F8B84153999}"/>
              </a:ext>
            </a:extLst>
          </p:cNvPr>
          <p:cNvSpPr/>
          <p:nvPr/>
        </p:nvSpPr>
        <p:spPr>
          <a:xfrm>
            <a:off x="6585578" y="4693277"/>
            <a:ext cx="547733" cy="26642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CAPT_6</a:t>
            </a:r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591CD18C-328C-460E-83E0-F03307928226}"/>
              </a:ext>
            </a:extLst>
          </p:cNvPr>
          <p:cNvSpPr/>
          <p:nvPr/>
        </p:nvSpPr>
        <p:spPr>
          <a:xfrm>
            <a:off x="9302965" y="5966523"/>
            <a:ext cx="356090" cy="613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Moteur</a:t>
            </a:r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:a16="http://schemas.microsoft.com/office/drawing/2014/main" id="{BED1FFF1-2E3B-491A-86FE-CB3C82C8583F}"/>
              </a:ext>
            </a:extLst>
          </p:cNvPr>
          <p:cNvSpPr/>
          <p:nvPr/>
        </p:nvSpPr>
        <p:spPr>
          <a:xfrm>
            <a:off x="5547456" y="5966522"/>
            <a:ext cx="356090" cy="6133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800" dirty="0">
                <a:solidFill>
                  <a:schemeClr val="bg1">
                    <a:lumMod val="50000"/>
                  </a:schemeClr>
                </a:solidFill>
              </a:rPr>
              <a:t>Servo Direction</a:t>
            </a:r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8C76371F-448C-41C7-834F-93F02258127F}"/>
              </a:ext>
            </a:extLst>
          </p:cNvPr>
          <p:cNvSpPr/>
          <p:nvPr/>
        </p:nvSpPr>
        <p:spPr>
          <a:xfrm>
            <a:off x="1228650" y="40766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PA_4</a:t>
            </a:r>
          </a:p>
        </p:txBody>
      </p:sp>
      <p:sp>
        <p:nvSpPr>
          <p:cNvPr id="221" name="Rectangle : coins arrondis 220">
            <a:extLst>
              <a:ext uri="{FF2B5EF4-FFF2-40B4-BE49-F238E27FC236}">
                <a16:creationId xmlns:a16="http://schemas.microsoft.com/office/drawing/2014/main" id="{80D7EABE-5AF5-49B7-9779-D23C16F1CB4D}"/>
              </a:ext>
            </a:extLst>
          </p:cNvPr>
          <p:cNvSpPr/>
          <p:nvPr/>
        </p:nvSpPr>
        <p:spPr>
          <a:xfrm>
            <a:off x="2158233" y="407473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CAPT_6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97498514-7A48-4D67-8591-953ADB2ABFD1}"/>
              </a:ext>
            </a:extLst>
          </p:cNvPr>
          <p:cNvSpPr txBox="1"/>
          <p:nvPr/>
        </p:nvSpPr>
        <p:spPr>
          <a:xfrm>
            <a:off x="779319" y="1059242"/>
            <a:ext cx="38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</a:t>
            </a:r>
            <a:r>
              <a:rPr lang="fr-FR" dirty="0" err="1">
                <a:solidFill>
                  <a:srgbClr val="002060"/>
                </a:solidFill>
              </a:rPr>
              <a:t>VoitureAutonome</a:t>
            </a:r>
            <a:r>
              <a:rPr lang="fr-FR" dirty="0">
                <a:solidFill>
                  <a:srgbClr val="002060"/>
                </a:solidFill>
              </a:rPr>
              <a:t> :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0DC57490-47E4-4205-B254-57EB93F54511}"/>
              </a:ext>
            </a:extLst>
          </p:cNvPr>
          <p:cNvSpPr txBox="1"/>
          <p:nvPr/>
        </p:nvSpPr>
        <p:spPr>
          <a:xfrm>
            <a:off x="262934" y="754727"/>
            <a:ext cx="642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Voiture Autonome avec RN42 / nRF24 / Lidar / 6 capteurs </a:t>
            </a:r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13D28972-C544-4BBB-A470-D0FA58593927}"/>
              </a:ext>
            </a:extLst>
          </p:cNvPr>
          <p:cNvSpPr/>
          <p:nvPr/>
        </p:nvSpPr>
        <p:spPr>
          <a:xfrm rot="5400000">
            <a:off x="3406058" y="1579595"/>
            <a:ext cx="419139" cy="7545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Voiture</a:t>
            </a:r>
          </a:p>
        </p:txBody>
      </p:sp>
      <p:sp>
        <p:nvSpPr>
          <p:cNvPr id="225" name="Rectangle : coins arrondis 224">
            <a:extLst>
              <a:ext uri="{FF2B5EF4-FFF2-40B4-BE49-F238E27FC236}">
                <a16:creationId xmlns:a16="http://schemas.microsoft.com/office/drawing/2014/main" id="{515E1DD6-E092-4266-B40E-1B1387070592}"/>
              </a:ext>
            </a:extLst>
          </p:cNvPr>
          <p:cNvSpPr/>
          <p:nvPr/>
        </p:nvSpPr>
        <p:spPr>
          <a:xfrm>
            <a:off x="1225212" y="177225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226" name="Rectangle : coins arrondis 225">
            <a:extLst>
              <a:ext uri="{FF2B5EF4-FFF2-40B4-BE49-F238E27FC236}">
                <a16:creationId xmlns:a16="http://schemas.microsoft.com/office/drawing/2014/main" id="{44871BBD-960D-48B0-A2FB-B92717C464A5}"/>
              </a:ext>
            </a:extLst>
          </p:cNvPr>
          <p:cNvSpPr/>
          <p:nvPr/>
        </p:nvSpPr>
        <p:spPr>
          <a:xfrm>
            <a:off x="1235161" y="197895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 / PWM</a:t>
            </a:r>
          </a:p>
        </p:txBody>
      </p:sp>
      <p:sp>
        <p:nvSpPr>
          <p:cNvPr id="227" name="Rectangle : coins arrondis 226">
            <a:extLst>
              <a:ext uri="{FF2B5EF4-FFF2-40B4-BE49-F238E27FC236}">
                <a16:creationId xmlns:a16="http://schemas.microsoft.com/office/drawing/2014/main" id="{CB33D601-F995-497D-A96F-2EF87F968F7C}"/>
              </a:ext>
            </a:extLst>
          </p:cNvPr>
          <p:cNvSpPr/>
          <p:nvPr/>
        </p:nvSpPr>
        <p:spPr>
          <a:xfrm>
            <a:off x="2564259" y="178999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MOT</a:t>
            </a:r>
          </a:p>
        </p:txBody>
      </p:sp>
      <p:sp>
        <p:nvSpPr>
          <p:cNvPr id="228" name="Rectangle : coins arrondis 227">
            <a:extLst>
              <a:ext uri="{FF2B5EF4-FFF2-40B4-BE49-F238E27FC236}">
                <a16:creationId xmlns:a16="http://schemas.microsoft.com/office/drawing/2014/main" id="{C16D3F0E-3132-4B6E-BCCE-3059104EB15D}"/>
              </a:ext>
            </a:extLst>
          </p:cNvPr>
          <p:cNvSpPr/>
          <p:nvPr/>
        </p:nvSpPr>
        <p:spPr>
          <a:xfrm>
            <a:off x="2562547" y="197919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DIRECTION</a:t>
            </a:r>
          </a:p>
        </p:txBody>
      </p:sp>
      <p:sp>
        <p:nvSpPr>
          <p:cNvPr id="229" name="Rectangle : coins arrondis 228">
            <a:extLst>
              <a:ext uri="{FF2B5EF4-FFF2-40B4-BE49-F238E27FC236}">
                <a16:creationId xmlns:a16="http://schemas.microsoft.com/office/drawing/2014/main" id="{06EB93C8-1E2D-4981-B919-AFBCB9CB6E2D}"/>
              </a:ext>
            </a:extLst>
          </p:cNvPr>
          <p:cNvSpPr/>
          <p:nvPr/>
        </p:nvSpPr>
        <p:spPr>
          <a:xfrm>
            <a:off x="2157746" y="1772253"/>
            <a:ext cx="342040" cy="3606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230" name="ZoneTexte 229">
            <a:extLst>
              <a:ext uri="{FF2B5EF4-FFF2-40B4-BE49-F238E27FC236}">
                <a16:creationId xmlns:a16="http://schemas.microsoft.com/office/drawing/2014/main" id="{AD5B6C76-F04C-4315-8A2D-098907C0485B}"/>
              </a:ext>
            </a:extLst>
          </p:cNvPr>
          <p:cNvSpPr txBox="1"/>
          <p:nvPr/>
        </p:nvSpPr>
        <p:spPr>
          <a:xfrm>
            <a:off x="2139530" y="1521614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20ms / 1 à 2 ms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EA5D3D57-3F1B-4806-BB67-756A87578FF1}"/>
              </a:ext>
            </a:extLst>
          </p:cNvPr>
          <p:cNvSpPr txBox="1"/>
          <p:nvPr/>
        </p:nvSpPr>
        <p:spPr>
          <a:xfrm>
            <a:off x="8971984" y="174732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MODIFIER !!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792420-52D6-4365-B710-4D214006B207}"/>
              </a:ext>
            </a:extLst>
          </p:cNvPr>
          <p:cNvSpPr txBox="1"/>
          <p:nvPr/>
        </p:nvSpPr>
        <p:spPr>
          <a:xfrm>
            <a:off x="9219040" y="173327"/>
            <a:ext cx="262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Lidar / Capteurs IR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Motorisation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F9B5785-14EB-4EEC-AD62-AB8D6C0E87BC}"/>
              </a:ext>
            </a:extLst>
          </p:cNvPr>
          <p:cNvSpPr/>
          <p:nvPr/>
        </p:nvSpPr>
        <p:spPr>
          <a:xfrm>
            <a:off x="2570007" y="505903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TX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B3F6D854-4EE2-4740-835D-6FF96CB1C2A3}"/>
              </a:ext>
            </a:extLst>
          </p:cNvPr>
          <p:cNvSpPr/>
          <p:nvPr/>
        </p:nvSpPr>
        <p:spPr>
          <a:xfrm>
            <a:off x="1240907" y="506273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 / RX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FFAA44E2-8090-43C3-A318-AD0902B4E201}"/>
              </a:ext>
            </a:extLst>
          </p:cNvPr>
          <p:cNvSpPr/>
          <p:nvPr/>
        </p:nvSpPr>
        <p:spPr>
          <a:xfrm>
            <a:off x="1240907" y="486096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 / TX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50974269-0489-4BA7-8D10-E2940DF31E9E}"/>
              </a:ext>
            </a:extLst>
          </p:cNvPr>
          <p:cNvSpPr/>
          <p:nvPr/>
        </p:nvSpPr>
        <p:spPr>
          <a:xfrm>
            <a:off x="2570007" y="485765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RX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01CE459-0C00-4B1C-BA53-F74C01BD6531}"/>
              </a:ext>
            </a:extLst>
          </p:cNvPr>
          <p:cNvSpPr/>
          <p:nvPr/>
        </p:nvSpPr>
        <p:spPr>
          <a:xfrm rot="5400000">
            <a:off x="2156456" y="4846881"/>
            <a:ext cx="358928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C54698B-DD4D-46C5-8588-D1AB08A37C4C}"/>
              </a:ext>
            </a:extLst>
          </p:cNvPr>
          <p:cNvSpPr txBox="1"/>
          <p:nvPr/>
        </p:nvSpPr>
        <p:spPr>
          <a:xfrm>
            <a:off x="2151254" y="5168591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 115,2 </a:t>
            </a:r>
            <a:r>
              <a:rPr lang="fr-FR" sz="1100" dirty="0" err="1"/>
              <a:t>kbauds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6846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F3F8D01-0634-4251-F6CD-49CEDC0AFDAC}"/>
              </a:ext>
            </a:extLst>
          </p:cNvPr>
          <p:cNvSpPr/>
          <p:nvPr/>
        </p:nvSpPr>
        <p:spPr>
          <a:xfrm>
            <a:off x="1240907" y="511094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D848F85-2AE6-73DD-701A-AF4A1F7EC291}"/>
              </a:ext>
            </a:extLst>
          </p:cNvPr>
          <p:cNvSpPr/>
          <p:nvPr/>
        </p:nvSpPr>
        <p:spPr>
          <a:xfrm>
            <a:off x="1240907" y="49055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8A78E3A-7B89-883F-791B-C8EBA8046A87}"/>
              </a:ext>
            </a:extLst>
          </p:cNvPr>
          <p:cNvSpPr/>
          <p:nvPr/>
        </p:nvSpPr>
        <p:spPr>
          <a:xfrm>
            <a:off x="1240907" y="470078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748CF55-950F-8DED-E53F-EE1F44BEE4CC}"/>
              </a:ext>
            </a:extLst>
          </p:cNvPr>
          <p:cNvSpPr/>
          <p:nvPr/>
        </p:nvSpPr>
        <p:spPr>
          <a:xfrm>
            <a:off x="1240907" y="44990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 / D9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A1363FC-44E4-20ED-B7C8-6FF5EE04C75D}"/>
              </a:ext>
            </a:extLst>
          </p:cNvPr>
          <p:cNvSpPr/>
          <p:nvPr/>
        </p:nvSpPr>
        <p:spPr>
          <a:xfrm>
            <a:off x="1240907" y="428410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 / D7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9D4E914-6B1F-7F54-A396-046F408913D3}"/>
              </a:ext>
            </a:extLst>
          </p:cNvPr>
          <p:cNvSpPr/>
          <p:nvPr/>
        </p:nvSpPr>
        <p:spPr>
          <a:xfrm>
            <a:off x="1240906" y="406919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 / D8</a:t>
            </a:r>
          </a:p>
        </p:txBody>
      </p:sp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6B4691-D7C9-4CFA-A891-46445938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98072" y="-760290"/>
            <a:ext cx="4517179" cy="91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7244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Voiture Autonome _ version 1 / ALIMENTATION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Lidar / Capteurs IR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Motorisation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106303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E1E755D2-D7AB-4390-9BC7-D97DA2DE626D}"/>
              </a:ext>
            </a:extLst>
          </p:cNvPr>
          <p:cNvSpPr txBox="1"/>
          <p:nvPr/>
        </p:nvSpPr>
        <p:spPr>
          <a:xfrm>
            <a:off x="262934" y="754727"/>
            <a:ext cx="559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Voiture Autonome avec RN42 / Lidar / 6 capteurs </a:t>
            </a:r>
          </a:p>
        </p:txBody>
      </p:sp>
      <p:sp>
        <p:nvSpPr>
          <p:cNvPr id="197" name="Rectangle : coins arrondis 196">
            <a:extLst>
              <a:ext uri="{FF2B5EF4-FFF2-40B4-BE49-F238E27FC236}">
                <a16:creationId xmlns:a16="http://schemas.microsoft.com/office/drawing/2014/main" id="{A4ED03C9-4338-440F-BEAF-1DC1C947960D}"/>
              </a:ext>
            </a:extLst>
          </p:cNvPr>
          <p:cNvSpPr/>
          <p:nvPr/>
        </p:nvSpPr>
        <p:spPr>
          <a:xfrm rot="16200000">
            <a:off x="2758449" y="1703255"/>
            <a:ext cx="742396" cy="1591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BATTERIE IN</a:t>
            </a:r>
          </a:p>
        </p:txBody>
      </p:sp>
      <p:sp>
        <p:nvSpPr>
          <p:cNvPr id="198" name="Rectangle : coins arrondis 197">
            <a:extLst>
              <a:ext uri="{FF2B5EF4-FFF2-40B4-BE49-F238E27FC236}">
                <a16:creationId xmlns:a16="http://schemas.microsoft.com/office/drawing/2014/main" id="{9D7DA6D4-9405-4441-9665-7D0116F9044A}"/>
              </a:ext>
            </a:extLst>
          </p:cNvPr>
          <p:cNvSpPr/>
          <p:nvPr/>
        </p:nvSpPr>
        <p:spPr>
          <a:xfrm rot="16200000">
            <a:off x="2466521" y="1713557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201" name="Rectangle : coins arrondis 200">
            <a:extLst>
              <a:ext uri="{FF2B5EF4-FFF2-40B4-BE49-F238E27FC236}">
                <a16:creationId xmlns:a16="http://schemas.microsoft.com/office/drawing/2014/main" id="{844178D5-8CAC-4FE0-89DD-92DAFC47D54C}"/>
              </a:ext>
            </a:extLst>
          </p:cNvPr>
          <p:cNvSpPr/>
          <p:nvPr/>
        </p:nvSpPr>
        <p:spPr>
          <a:xfrm rot="16200000">
            <a:off x="2758449" y="5861119"/>
            <a:ext cx="742396" cy="1591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BATTERIE OUT</a:t>
            </a:r>
          </a:p>
        </p:txBody>
      </p: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A0F1CAFB-4DB0-479D-93FC-3B5D61D84575}"/>
              </a:ext>
            </a:extLst>
          </p:cNvPr>
          <p:cNvSpPr/>
          <p:nvPr/>
        </p:nvSpPr>
        <p:spPr>
          <a:xfrm rot="16200000">
            <a:off x="2466521" y="5861120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216" name="Rectangle : coins arrondis 215">
            <a:extLst>
              <a:ext uri="{FF2B5EF4-FFF2-40B4-BE49-F238E27FC236}">
                <a16:creationId xmlns:a16="http://schemas.microsoft.com/office/drawing/2014/main" id="{B21541C3-C904-4006-BB8F-D8DC56FA9344}"/>
              </a:ext>
            </a:extLst>
          </p:cNvPr>
          <p:cNvSpPr/>
          <p:nvPr/>
        </p:nvSpPr>
        <p:spPr>
          <a:xfrm rot="5400000">
            <a:off x="5435697" y="4915370"/>
            <a:ext cx="218938" cy="6028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Alim Ext</a:t>
            </a:r>
          </a:p>
        </p:txBody>
      </p:sp>
      <p:sp>
        <p:nvSpPr>
          <p:cNvPr id="217" name="Rectangle : coins arrondis 216">
            <a:extLst>
              <a:ext uri="{FF2B5EF4-FFF2-40B4-BE49-F238E27FC236}">
                <a16:creationId xmlns:a16="http://schemas.microsoft.com/office/drawing/2014/main" id="{594D243A-9A62-4BCA-A328-9DBB75A59A0F}"/>
              </a:ext>
            </a:extLst>
          </p:cNvPr>
          <p:cNvSpPr/>
          <p:nvPr/>
        </p:nvSpPr>
        <p:spPr>
          <a:xfrm rot="5400000">
            <a:off x="4403049" y="5798881"/>
            <a:ext cx="270167" cy="6527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5V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E66EF-ACA1-4418-AB02-34B855F25EF9}"/>
              </a:ext>
            </a:extLst>
          </p:cNvPr>
          <p:cNvSpPr/>
          <p:nvPr/>
        </p:nvSpPr>
        <p:spPr>
          <a:xfrm>
            <a:off x="4496284" y="5645971"/>
            <a:ext cx="368247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NUC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5F7B74E-7E03-4777-A894-1319C8A273A4}"/>
              </a:ext>
            </a:extLst>
          </p:cNvPr>
          <p:cNvSpPr/>
          <p:nvPr/>
        </p:nvSpPr>
        <p:spPr>
          <a:xfrm>
            <a:off x="4211735" y="5797877"/>
            <a:ext cx="368247" cy="138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EXT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DAC65F-57CA-4354-AF1C-14D8F08A653C}"/>
              </a:ext>
            </a:extLst>
          </p:cNvPr>
          <p:cNvSpPr/>
          <p:nvPr/>
        </p:nvSpPr>
        <p:spPr>
          <a:xfrm>
            <a:off x="4669695" y="4977005"/>
            <a:ext cx="368247" cy="130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/>
              <a:t>EXT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7CF7CBC-E1F7-46AC-A26C-342A913B136C}"/>
              </a:ext>
            </a:extLst>
          </p:cNvPr>
          <p:cNvSpPr/>
          <p:nvPr/>
        </p:nvSpPr>
        <p:spPr>
          <a:xfrm>
            <a:off x="293376" y="1633003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95F326-D7F1-4B24-9123-E1783550CA84}"/>
              </a:ext>
            </a:extLst>
          </p:cNvPr>
          <p:cNvSpPr txBox="1"/>
          <p:nvPr/>
        </p:nvSpPr>
        <p:spPr>
          <a:xfrm>
            <a:off x="293376" y="1945185"/>
            <a:ext cx="197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</a:t>
            </a:r>
            <a:r>
              <a:rPr lang="fr-FR" sz="1200" b="1" dirty="0"/>
              <a:t>cavalier ALIM EXT </a:t>
            </a:r>
            <a:r>
              <a:rPr lang="fr-FR" sz="1200" dirty="0"/>
              <a:t>doit être positionné si l’alimentation de la carte Nucléo se fait par la batterie. </a:t>
            </a:r>
            <a:r>
              <a:rPr lang="fr-FR" sz="1200" i="1" dirty="0"/>
              <a:t>Il n’est alors pas possible de reprogrammer la carte Nucléo.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C385D2F3-BB8B-451B-8DF4-5EB226020C3D}"/>
              </a:ext>
            </a:extLst>
          </p:cNvPr>
          <p:cNvSpPr/>
          <p:nvPr/>
        </p:nvSpPr>
        <p:spPr>
          <a:xfrm>
            <a:off x="262934" y="3574866"/>
            <a:ext cx="1979043" cy="29469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ATTENTION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7D87483-FF65-4843-969A-3DBCD22F2712}"/>
              </a:ext>
            </a:extLst>
          </p:cNvPr>
          <p:cNvSpPr txBox="1"/>
          <p:nvPr/>
        </p:nvSpPr>
        <p:spPr>
          <a:xfrm>
            <a:off x="262934" y="3887048"/>
            <a:ext cx="1979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Le </a:t>
            </a:r>
            <a:r>
              <a:rPr lang="fr-FR" sz="1200" b="1" dirty="0"/>
              <a:t>cavalier 5V  </a:t>
            </a:r>
            <a:r>
              <a:rPr lang="fr-FR" sz="1200" dirty="0"/>
              <a:t>doit être positionné :</a:t>
            </a:r>
          </a:p>
          <a:p>
            <a:pPr marL="171450" indent="-171450" algn="just">
              <a:buFontTx/>
              <a:buChar char="-"/>
            </a:pPr>
            <a:r>
              <a:rPr lang="fr-FR" sz="1200" dirty="0"/>
              <a:t>côté Nucléo (</a:t>
            </a:r>
            <a:r>
              <a:rPr lang="fr-FR" sz="1200" b="1" dirty="0"/>
              <a:t>NUC</a:t>
            </a:r>
            <a:r>
              <a:rPr lang="fr-FR" sz="1200" dirty="0"/>
              <a:t>) si les périphériques doivent être alimentés par la carte Nucléo (5V) ;</a:t>
            </a:r>
          </a:p>
          <a:p>
            <a:pPr marL="171450" indent="-171450" algn="just">
              <a:buFontTx/>
              <a:buChar char="-"/>
            </a:pPr>
            <a:r>
              <a:rPr lang="fr-FR" sz="1200" dirty="0"/>
              <a:t>côté externe (</a:t>
            </a:r>
            <a:r>
              <a:rPr lang="fr-FR" sz="1200" b="1" dirty="0"/>
              <a:t>EXT</a:t>
            </a:r>
            <a:r>
              <a:rPr lang="fr-FR" sz="1200" dirty="0"/>
              <a:t>) si les périphériques doivent être alimentés par une tension régulée depuis la batterie (indispensable pour le Lidar)</a:t>
            </a:r>
          </a:p>
        </p:txBody>
      </p:sp>
    </p:spTree>
    <p:extLst>
      <p:ext uri="{BB962C8B-B14F-4D97-AF65-F5344CB8AC3E}">
        <p14:creationId xmlns:p14="http://schemas.microsoft.com/office/powerpoint/2010/main" val="131383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3A69671-D9C7-40A9-A587-A1C73324589E}"/>
              </a:ext>
            </a:extLst>
          </p:cNvPr>
          <p:cNvSpPr/>
          <p:nvPr/>
        </p:nvSpPr>
        <p:spPr>
          <a:xfrm>
            <a:off x="8615350" y="2330456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Droit / Nucléo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4641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Voiture Autonome _ version 1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646C965-2F66-4886-93EB-D0BAE250C1C0}"/>
              </a:ext>
            </a:extLst>
          </p:cNvPr>
          <p:cNvSpPr/>
          <p:nvPr/>
        </p:nvSpPr>
        <p:spPr>
          <a:xfrm>
            <a:off x="8041731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PC_9 / PWM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6B1A1CA-2642-425A-BE9D-7E234C67F1C4}"/>
              </a:ext>
            </a:extLst>
          </p:cNvPr>
          <p:cNvSpPr/>
          <p:nvPr/>
        </p:nvSpPr>
        <p:spPr>
          <a:xfrm>
            <a:off x="8041731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492CCCDF-25C7-4701-8A05-B7BAA50942AE}"/>
              </a:ext>
            </a:extLst>
          </p:cNvPr>
          <p:cNvSpPr/>
          <p:nvPr/>
        </p:nvSpPr>
        <p:spPr>
          <a:xfrm>
            <a:off x="8041731" y="281530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 / PWM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EEFFF3D8-3297-4FA1-8975-B3F8A6A511A8}"/>
              </a:ext>
            </a:extLst>
          </p:cNvPr>
          <p:cNvSpPr/>
          <p:nvPr/>
        </p:nvSpPr>
        <p:spPr>
          <a:xfrm>
            <a:off x="8041732" y="3573846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 / MISO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13C19672-0782-4DB3-988C-F3643A09FD76}"/>
              </a:ext>
            </a:extLst>
          </p:cNvPr>
          <p:cNvSpPr/>
          <p:nvPr/>
        </p:nvSpPr>
        <p:spPr>
          <a:xfrm>
            <a:off x="8041732" y="3768224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 / MOSI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DCD8F576-28A8-4797-BD49-DDF765484375}"/>
              </a:ext>
            </a:extLst>
          </p:cNvPr>
          <p:cNvSpPr/>
          <p:nvPr/>
        </p:nvSpPr>
        <p:spPr>
          <a:xfrm>
            <a:off x="8041732" y="396260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D10 / CS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7B12AC70-ACDC-41E7-86AC-2E016E26C822}"/>
              </a:ext>
            </a:extLst>
          </p:cNvPr>
          <p:cNvSpPr/>
          <p:nvPr/>
        </p:nvSpPr>
        <p:spPr>
          <a:xfrm>
            <a:off x="8041739" y="532590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D3</a:t>
            </a: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CF009EF1-A1CF-4D33-92C3-AC37D849DF6D}"/>
              </a:ext>
            </a:extLst>
          </p:cNvPr>
          <p:cNvSpPr/>
          <p:nvPr/>
        </p:nvSpPr>
        <p:spPr>
          <a:xfrm>
            <a:off x="804173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D4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4180C119-C63D-4885-9DD3-4328303A223A}"/>
              </a:ext>
            </a:extLst>
          </p:cNvPr>
          <p:cNvSpPr/>
          <p:nvPr/>
        </p:nvSpPr>
        <p:spPr>
          <a:xfrm>
            <a:off x="9298589" y="51315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PB_13 / PWM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D426F36A-AB15-426C-8FBD-9F57B7AF8FB6}"/>
              </a:ext>
            </a:extLst>
          </p:cNvPr>
          <p:cNvSpPr/>
          <p:nvPr/>
        </p:nvSpPr>
        <p:spPr>
          <a:xfrm>
            <a:off x="9298591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PB_14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D1BFAFFB-385A-4596-BE03-06C20C5A5C9C}"/>
              </a:ext>
            </a:extLst>
          </p:cNvPr>
          <p:cNvSpPr/>
          <p:nvPr/>
        </p:nvSpPr>
        <p:spPr>
          <a:xfrm>
            <a:off x="9298592" y="434993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PB_2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19E140DF-0288-4DBE-9969-451D9DF0937E}"/>
              </a:ext>
            </a:extLst>
          </p:cNvPr>
          <p:cNvSpPr/>
          <p:nvPr/>
        </p:nvSpPr>
        <p:spPr>
          <a:xfrm>
            <a:off x="9298591" y="454854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3AB7CCE-D65E-480F-AF87-89020693E7DB}"/>
              </a:ext>
            </a:extLst>
          </p:cNvPr>
          <p:cNvSpPr/>
          <p:nvPr/>
        </p:nvSpPr>
        <p:spPr>
          <a:xfrm>
            <a:off x="8041737" y="5520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D2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9C01788-0FE8-40EE-B1BD-9C604D7B225F}"/>
              </a:ext>
            </a:extLst>
          </p:cNvPr>
          <p:cNvSpPr/>
          <p:nvPr/>
        </p:nvSpPr>
        <p:spPr>
          <a:xfrm>
            <a:off x="8041736" y="571466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D1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7A4895C-1A2C-4D46-81E2-5E1145742324}"/>
              </a:ext>
            </a:extLst>
          </p:cNvPr>
          <p:cNvSpPr/>
          <p:nvPr/>
        </p:nvSpPr>
        <p:spPr>
          <a:xfrm>
            <a:off x="8041736" y="590904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D0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B99417E-851F-4AD3-853E-D485121C82C9}"/>
              </a:ext>
            </a:extLst>
          </p:cNvPr>
          <p:cNvSpPr/>
          <p:nvPr/>
        </p:nvSpPr>
        <p:spPr>
          <a:xfrm>
            <a:off x="8041735" y="493613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D5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4814D2-5345-4204-BE53-1DBFD4FFA67B}"/>
              </a:ext>
            </a:extLst>
          </p:cNvPr>
          <p:cNvSpPr/>
          <p:nvPr/>
        </p:nvSpPr>
        <p:spPr>
          <a:xfrm>
            <a:off x="8041735" y="474073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8D01AF4-870E-42DA-AD57-4F9180C593C2}"/>
              </a:ext>
            </a:extLst>
          </p:cNvPr>
          <p:cNvSpPr/>
          <p:nvPr/>
        </p:nvSpPr>
        <p:spPr>
          <a:xfrm>
            <a:off x="8041734" y="4545335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PA_8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CF22F4C-6CBE-4203-A567-EA166E2BA01A}"/>
              </a:ext>
            </a:extLst>
          </p:cNvPr>
          <p:cNvSpPr/>
          <p:nvPr/>
        </p:nvSpPr>
        <p:spPr>
          <a:xfrm>
            <a:off x="8041733" y="434993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PA_9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0E9C421-0370-4123-9FFC-C6C8E5EADA10}"/>
              </a:ext>
            </a:extLst>
          </p:cNvPr>
          <p:cNvSpPr/>
          <p:nvPr/>
        </p:nvSpPr>
        <p:spPr>
          <a:xfrm>
            <a:off x="8041733" y="415453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78ED4BF-DD4E-4ACD-9C12-49072F4F242A}"/>
              </a:ext>
            </a:extLst>
          </p:cNvPr>
          <p:cNvSpPr/>
          <p:nvPr/>
        </p:nvSpPr>
        <p:spPr>
          <a:xfrm>
            <a:off x="8041731" y="339266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PA_5 / SCK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A9520ED-6CE6-43C6-BA35-ECD6449BBF0B}"/>
              </a:ext>
            </a:extLst>
          </p:cNvPr>
          <p:cNvSpPr/>
          <p:nvPr/>
        </p:nvSpPr>
        <p:spPr>
          <a:xfrm>
            <a:off x="8041731" y="3194716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5BD8A72-FDA4-4D0B-A082-7E28318B1A89}"/>
              </a:ext>
            </a:extLst>
          </p:cNvPr>
          <p:cNvSpPr/>
          <p:nvPr/>
        </p:nvSpPr>
        <p:spPr>
          <a:xfrm>
            <a:off x="9298591" y="474435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671BF23-29FC-4DEB-BD98-A1D7946A2F16}"/>
              </a:ext>
            </a:extLst>
          </p:cNvPr>
          <p:cNvSpPr/>
          <p:nvPr/>
        </p:nvSpPr>
        <p:spPr>
          <a:xfrm>
            <a:off x="9298589" y="5323360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AGND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9CF73D-B186-454C-8035-54EF05FC839D}"/>
              </a:ext>
            </a:extLst>
          </p:cNvPr>
          <p:cNvSpPr/>
          <p:nvPr/>
        </p:nvSpPr>
        <p:spPr>
          <a:xfrm>
            <a:off x="9298589" y="552028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PC_4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C997A0A-B928-48C5-8B7B-A53DC3C5AAEA}"/>
              </a:ext>
            </a:extLst>
          </p:cNvPr>
          <p:cNvSpPr/>
          <p:nvPr/>
        </p:nvSpPr>
        <p:spPr>
          <a:xfrm>
            <a:off x="9298588" y="414877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64F8650-7B5B-48CD-AE0A-20C13985EA74}"/>
              </a:ext>
            </a:extLst>
          </p:cNvPr>
          <p:cNvSpPr/>
          <p:nvPr/>
        </p:nvSpPr>
        <p:spPr>
          <a:xfrm>
            <a:off x="9298588" y="396260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PB_11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1B4F91B5-21D8-499F-8293-0F5846B8D2F2}"/>
              </a:ext>
            </a:extLst>
          </p:cNvPr>
          <p:cNvSpPr/>
          <p:nvPr/>
        </p:nvSpPr>
        <p:spPr>
          <a:xfrm>
            <a:off x="9298588" y="357760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PA_11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B7EFFD2-7BB0-43A9-94B1-BB1B9308E00D}"/>
              </a:ext>
            </a:extLst>
          </p:cNvPr>
          <p:cNvSpPr/>
          <p:nvPr/>
        </p:nvSpPr>
        <p:spPr>
          <a:xfrm>
            <a:off x="9298588" y="377198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PB_12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85F8C589-56C4-4619-AA7D-DA9E1A72A9F7}"/>
              </a:ext>
            </a:extLst>
          </p:cNvPr>
          <p:cNvSpPr/>
          <p:nvPr/>
        </p:nvSpPr>
        <p:spPr>
          <a:xfrm>
            <a:off x="9298587" y="339642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PA_12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665639DB-22D6-4534-BE6B-0425C84C9F4B}"/>
              </a:ext>
            </a:extLst>
          </p:cNvPr>
          <p:cNvSpPr/>
          <p:nvPr/>
        </p:nvSpPr>
        <p:spPr>
          <a:xfrm>
            <a:off x="8041731" y="3000071"/>
            <a:ext cx="854593" cy="1512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AVDD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8125F79B-4281-42D1-AE16-48CB5D0C08D5}"/>
              </a:ext>
            </a:extLst>
          </p:cNvPr>
          <p:cNvSpPr/>
          <p:nvPr/>
        </p:nvSpPr>
        <p:spPr>
          <a:xfrm>
            <a:off x="9298587" y="3003068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U5V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127BEFD-81C6-40F1-AE6B-90119620831A}"/>
              </a:ext>
            </a:extLst>
          </p:cNvPr>
          <p:cNvSpPr/>
          <p:nvPr/>
        </p:nvSpPr>
        <p:spPr>
          <a:xfrm>
            <a:off x="9298587" y="242654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PC_8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AF59023A-516E-41DB-BEFE-ADF882AE988A}"/>
              </a:ext>
            </a:extLst>
          </p:cNvPr>
          <p:cNvSpPr/>
          <p:nvPr/>
        </p:nvSpPr>
        <p:spPr>
          <a:xfrm>
            <a:off x="9298587" y="262092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PC_6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6B518E-2DE6-4E48-B37A-D9843A156285}"/>
              </a:ext>
            </a:extLst>
          </p:cNvPr>
          <p:cNvSpPr/>
          <p:nvPr/>
        </p:nvSpPr>
        <p:spPr>
          <a:xfrm>
            <a:off x="9298587" y="281530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PC_5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F199287-D78F-48E5-B380-C1771457EB9A}"/>
              </a:ext>
            </a:extLst>
          </p:cNvPr>
          <p:cNvSpPr/>
          <p:nvPr/>
        </p:nvSpPr>
        <p:spPr>
          <a:xfrm>
            <a:off x="3782030" y="2350135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Morpho Gauche / Nucléo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168A101-66F8-46C2-B93F-6F0F4E750B16}"/>
              </a:ext>
            </a:extLst>
          </p:cNvPr>
          <p:cNvSpPr/>
          <p:nvPr/>
        </p:nvSpPr>
        <p:spPr>
          <a:xfrm>
            <a:off x="3208411" y="244622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PC_10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D946719-22AB-4EBF-A6E1-27BC162DDB48}"/>
              </a:ext>
            </a:extLst>
          </p:cNvPr>
          <p:cNvSpPr/>
          <p:nvPr/>
        </p:nvSpPr>
        <p:spPr>
          <a:xfrm>
            <a:off x="3208411" y="264060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PC_12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5E1675E-B440-4B00-A0EA-7900721A8E13}"/>
              </a:ext>
            </a:extLst>
          </p:cNvPr>
          <p:cNvSpPr/>
          <p:nvPr/>
        </p:nvSpPr>
        <p:spPr>
          <a:xfrm>
            <a:off x="3208412" y="3593525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PA_13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DA1F906-8FE6-4292-85AA-DB451FF3AA79}"/>
              </a:ext>
            </a:extLst>
          </p:cNvPr>
          <p:cNvSpPr/>
          <p:nvPr/>
        </p:nvSpPr>
        <p:spPr>
          <a:xfrm>
            <a:off x="3208412" y="3787903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PA_14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FC28061C-6B09-403C-9FB5-77DB80313213}"/>
              </a:ext>
            </a:extLst>
          </p:cNvPr>
          <p:cNvSpPr/>
          <p:nvPr/>
        </p:nvSpPr>
        <p:spPr>
          <a:xfrm>
            <a:off x="3208412" y="3982281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A7C789-514C-444C-A88B-FEF8DB73A8E5}"/>
              </a:ext>
            </a:extLst>
          </p:cNvPr>
          <p:cNvSpPr/>
          <p:nvPr/>
        </p:nvSpPr>
        <p:spPr>
          <a:xfrm>
            <a:off x="3208419" y="534558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PH_1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62F627C-962A-4F03-B19E-7CACEB652EA6}"/>
              </a:ext>
            </a:extLst>
          </p:cNvPr>
          <p:cNvSpPr/>
          <p:nvPr/>
        </p:nvSpPr>
        <p:spPr>
          <a:xfrm>
            <a:off x="3208419" y="51512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PH_0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BFFB4EA4-D02B-4560-BA25-27F3A9F2D8AE}"/>
              </a:ext>
            </a:extLst>
          </p:cNvPr>
          <p:cNvSpPr/>
          <p:nvPr/>
        </p:nvSpPr>
        <p:spPr>
          <a:xfrm>
            <a:off x="4465269" y="515120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A1 / RX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5DBFF0FD-8C70-467C-B4B5-A937AE44BB86}"/>
              </a:ext>
            </a:extLst>
          </p:cNvPr>
          <p:cNvSpPr/>
          <p:nvPr/>
        </p:nvSpPr>
        <p:spPr>
          <a:xfrm>
            <a:off x="4465271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A0 / TX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D035873-39E8-412B-AB8B-59965ADBC89F}"/>
              </a:ext>
            </a:extLst>
          </p:cNvPr>
          <p:cNvSpPr/>
          <p:nvPr/>
        </p:nvSpPr>
        <p:spPr>
          <a:xfrm>
            <a:off x="3208416" y="5734342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C180FE6A-AB57-4464-8F7D-A7235E395A35}"/>
              </a:ext>
            </a:extLst>
          </p:cNvPr>
          <p:cNvSpPr/>
          <p:nvPr/>
        </p:nvSpPr>
        <p:spPr>
          <a:xfrm>
            <a:off x="3208416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PC_3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FA1C23F7-CD41-4DBF-900C-3A29C4DA33CA}"/>
              </a:ext>
            </a:extLst>
          </p:cNvPr>
          <p:cNvSpPr/>
          <p:nvPr/>
        </p:nvSpPr>
        <p:spPr>
          <a:xfrm>
            <a:off x="3208415" y="495581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PC_15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5CEAE52F-6167-4F5D-BC94-77F5B35158F7}"/>
              </a:ext>
            </a:extLst>
          </p:cNvPr>
          <p:cNvSpPr/>
          <p:nvPr/>
        </p:nvSpPr>
        <p:spPr>
          <a:xfrm>
            <a:off x="3208415" y="476041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PC_14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83B82207-2484-40F4-A7FC-79474DC890D7}"/>
              </a:ext>
            </a:extLst>
          </p:cNvPr>
          <p:cNvSpPr/>
          <p:nvPr/>
        </p:nvSpPr>
        <p:spPr>
          <a:xfrm>
            <a:off x="3208414" y="456501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PC_13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873815F0-CCBA-496B-8B54-1C2B4EB80A83}"/>
              </a:ext>
            </a:extLst>
          </p:cNvPr>
          <p:cNvSpPr/>
          <p:nvPr/>
        </p:nvSpPr>
        <p:spPr>
          <a:xfrm>
            <a:off x="3208413" y="436961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PB_7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E3FD4A7-4299-4F72-8D44-1727065B9F95}"/>
              </a:ext>
            </a:extLst>
          </p:cNvPr>
          <p:cNvSpPr/>
          <p:nvPr/>
        </p:nvSpPr>
        <p:spPr>
          <a:xfrm>
            <a:off x="4465269" y="55399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A3 / PB_0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C3F58F3-F217-4224-9856-77CC3D399206}"/>
              </a:ext>
            </a:extLst>
          </p:cNvPr>
          <p:cNvSpPr/>
          <p:nvPr/>
        </p:nvSpPr>
        <p:spPr>
          <a:xfrm>
            <a:off x="4465268" y="4168457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912F5D35-68FD-4F73-9A85-D1DB407195F1}"/>
              </a:ext>
            </a:extLst>
          </p:cNvPr>
          <p:cNvSpPr/>
          <p:nvPr/>
        </p:nvSpPr>
        <p:spPr>
          <a:xfrm>
            <a:off x="4465267" y="24462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PC_11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A08F7A9A-6019-4EDE-A83F-757252D5692B}"/>
              </a:ext>
            </a:extLst>
          </p:cNvPr>
          <p:cNvSpPr/>
          <p:nvPr/>
        </p:nvSpPr>
        <p:spPr>
          <a:xfrm>
            <a:off x="4465267" y="2640605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PD_2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0EB586D-A533-42F0-8241-F9ED07ED63A7}"/>
              </a:ext>
            </a:extLst>
          </p:cNvPr>
          <p:cNvSpPr/>
          <p:nvPr/>
        </p:nvSpPr>
        <p:spPr>
          <a:xfrm>
            <a:off x="4472968" y="2833622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E5V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379B602-312B-4611-8011-3C05B0687696}"/>
              </a:ext>
            </a:extLst>
          </p:cNvPr>
          <p:cNvSpPr/>
          <p:nvPr/>
        </p:nvSpPr>
        <p:spPr>
          <a:xfrm>
            <a:off x="4465266" y="3019749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5A94162D-3FFC-4A2A-A2FD-B4E43EF19B55}"/>
              </a:ext>
            </a:extLst>
          </p:cNvPr>
          <p:cNvSpPr/>
          <p:nvPr/>
        </p:nvSpPr>
        <p:spPr>
          <a:xfrm>
            <a:off x="4465265" y="3789000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94F037F6-1E8D-407C-A837-BAEFDAE4C5EC}"/>
              </a:ext>
            </a:extLst>
          </p:cNvPr>
          <p:cNvSpPr/>
          <p:nvPr/>
        </p:nvSpPr>
        <p:spPr>
          <a:xfrm>
            <a:off x="4465264" y="3977547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46283BB1-4FBC-44A0-9ABD-2AD691DA8277}"/>
              </a:ext>
            </a:extLst>
          </p:cNvPr>
          <p:cNvSpPr/>
          <p:nvPr/>
        </p:nvSpPr>
        <p:spPr>
          <a:xfrm>
            <a:off x="4465263" y="4366408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A33A3A5A-A803-47E6-9154-3018DF3F3A74}"/>
              </a:ext>
            </a:extLst>
          </p:cNvPr>
          <p:cNvSpPr/>
          <p:nvPr/>
        </p:nvSpPr>
        <p:spPr>
          <a:xfrm>
            <a:off x="4465262" y="4567896"/>
            <a:ext cx="854593" cy="1512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Vin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65C984F7-41FD-4267-8227-1E47321B797C}"/>
              </a:ext>
            </a:extLst>
          </p:cNvPr>
          <p:cNvSpPr/>
          <p:nvPr/>
        </p:nvSpPr>
        <p:spPr>
          <a:xfrm>
            <a:off x="4465262" y="534199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A2 / PA_4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8C8894D2-2ACC-4530-98FB-0BD364952EBE}"/>
              </a:ext>
            </a:extLst>
          </p:cNvPr>
          <p:cNvSpPr/>
          <p:nvPr/>
        </p:nvSpPr>
        <p:spPr>
          <a:xfrm>
            <a:off x="4465261" y="5737364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A4 / PC_1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DA22D7BC-EBE8-4E2B-8753-44D85E1B5FA7}"/>
              </a:ext>
            </a:extLst>
          </p:cNvPr>
          <p:cNvSpPr/>
          <p:nvPr/>
        </p:nvSpPr>
        <p:spPr>
          <a:xfrm>
            <a:off x="4458561" y="592872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A5 / PC_0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A4D6AFFC-E890-43C3-8045-B127552C0430}"/>
              </a:ext>
            </a:extLst>
          </p:cNvPr>
          <p:cNvSpPr/>
          <p:nvPr/>
        </p:nvSpPr>
        <p:spPr>
          <a:xfrm>
            <a:off x="3414685" y="5539964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50498205-B598-4233-9B70-B479A15C4FED}"/>
              </a:ext>
            </a:extLst>
          </p:cNvPr>
          <p:cNvSpPr/>
          <p:nvPr/>
        </p:nvSpPr>
        <p:spPr>
          <a:xfrm>
            <a:off x="4458559" y="4764025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A871319C-8653-4EE4-B130-51A62E006C56}"/>
              </a:ext>
            </a:extLst>
          </p:cNvPr>
          <p:cNvSpPr/>
          <p:nvPr/>
        </p:nvSpPr>
        <p:spPr>
          <a:xfrm>
            <a:off x="4465260" y="35954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C302FAD1-FEF8-42C2-9E88-E54AFDBEDA4F}"/>
              </a:ext>
            </a:extLst>
          </p:cNvPr>
          <p:cNvSpPr/>
          <p:nvPr/>
        </p:nvSpPr>
        <p:spPr>
          <a:xfrm>
            <a:off x="4465261" y="3408281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3526828E-03B3-4A9B-9A6E-6D9715C5CD97}"/>
              </a:ext>
            </a:extLst>
          </p:cNvPr>
          <p:cNvSpPr/>
          <p:nvPr/>
        </p:nvSpPr>
        <p:spPr>
          <a:xfrm>
            <a:off x="4465261" y="32132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85CB22FC-53B3-493A-89EB-96CC15BB5A93}"/>
              </a:ext>
            </a:extLst>
          </p:cNvPr>
          <p:cNvSpPr/>
          <p:nvPr/>
        </p:nvSpPr>
        <p:spPr>
          <a:xfrm>
            <a:off x="9298587" y="319905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9175B7AD-A803-4E92-BDA0-36F69CB1792D}"/>
              </a:ext>
            </a:extLst>
          </p:cNvPr>
          <p:cNvSpPr/>
          <p:nvPr/>
        </p:nvSpPr>
        <p:spPr>
          <a:xfrm>
            <a:off x="9298587" y="5714663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1A3FA00E-49E4-4AEE-98B9-028B7C59C9AD}"/>
              </a:ext>
            </a:extLst>
          </p:cNvPr>
          <p:cNvSpPr/>
          <p:nvPr/>
        </p:nvSpPr>
        <p:spPr>
          <a:xfrm>
            <a:off x="9298586" y="590338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8D0AF13-6C4E-462B-A0B9-C20DF5410898}"/>
              </a:ext>
            </a:extLst>
          </p:cNvPr>
          <p:cNvSpPr/>
          <p:nvPr/>
        </p:nvSpPr>
        <p:spPr>
          <a:xfrm>
            <a:off x="3208410" y="4172945"/>
            <a:ext cx="854593" cy="15120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CE1CC7C0-6FB9-47E1-85DD-F54507AB0F73}"/>
              </a:ext>
            </a:extLst>
          </p:cNvPr>
          <p:cNvSpPr/>
          <p:nvPr/>
        </p:nvSpPr>
        <p:spPr>
          <a:xfrm>
            <a:off x="3414677" y="3216837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8D2AFF52-6D82-45CC-B719-72927B694F26}"/>
              </a:ext>
            </a:extLst>
          </p:cNvPr>
          <p:cNvSpPr/>
          <p:nvPr/>
        </p:nvSpPr>
        <p:spPr>
          <a:xfrm>
            <a:off x="3414678" y="3406618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86E5334C-E7AF-430E-9852-E11AE7457429}"/>
              </a:ext>
            </a:extLst>
          </p:cNvPr>
          <p:cNvSpPr/>
          <p:nvPr/>
        </p:nvSpPr>
        <p:spPr>
          <a:xfrm>
            <a:off x="3414677" y="3025196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98411E45-DA55-4E25-8261-9D9F2A3461F6}"/>
              </a:ext>
            </a:extLst>
          </p:cNvPr>
          <p:cNvSpPr/>
          <p:nvPr/>
        </p:nvSpPr>
        <p:spPr>
          <a:xfrm>
            <a:off x="3414677" y="2833889"/>
            <a:ext cx="648319" cy="1486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127" name="Rectangle : coins arrondis 126">
            <a:extLst>
              <a:ext uri="{FF2B5EF4-FFF2-40B4-BE49-F238E27FC236}">
                <a16:creationId xmlns:a16="http://schemas.microsoft.com/office/drawing/2014/main" id="{6F184A6C-0979-47DE-92B9-D353CF3A528F}"/>
              </a:ext>
            </a:extLst>
          </p:cNvPr>
          <p:cNvSpPr/>
          <p:nvPr/>
        </p:nvSpPr>
        <p:spPr>
          <a:xfrm>
            <a:off x="2248544" y="5931818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CAPT_2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B77B69F-571C-489D-998B-98B8BBB6FA61}"/>
              </a:ext>
            </a:extLst>
          </p:cNvPr>
          <p:cNvSpPr/>
          <p:nvPr/>
        </p:nvSpPr>
        <p:spPr>
          <a:xfrm>
            <a:off x="2248544" y="573555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CAPT_1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4197A5E5-3D0B-4CEF-B572-E7EFC9BC12BA}"/>
              </a:ext>
            </a:extLst>
          </p:cNvPr>
          <p:cNvSpPr/>
          <p:nvPr/>
        </p:nvSpPr>
        <p:spPr>
          <a:xfrm>
            <a:off x="5429785" y="5928575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CAPT_3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167393C-FFC6-45CF-BF10-CCAFC3C5C845}"/>
              </a:ext>
            </a:extLst>
          </p:cNvPr>
          <p:cNvSpPr txBox="1"/>
          <p:nvPr/>
        </p:nvSpPr>
        <p:spPr>
          <a:xfrm>
            <a:off x="779319" y="1059242"/>
            <a:ext cx="384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</a:t>
            </a:r>
            <a:r>
              <a:rPr lang="fr-FR" dirty="0" err="1">
                <a:solidFill>
                  <a:srgbClr val="002060"/>
                </a:solidFill>
              </a:rPr>
              <a:t>VoitureAutonome</a:t>
            </a:r>
            <a:r>
              <a:rPr lang="fr-FR" dirty="0">
                <a:solidFill>
                  <a:srgbClr val="002060"/>
                </a:solidFill>
              </a:rPr>
              <a:t> :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EF6F9A9F-BE37-40E3-A0D7-5B213657F5FE}"/>
              </a:ext>
            </a:extLst>
          </p:cNvPr>
          <p:cNvSpPr txBox="1"/>
          <p:nvPr/>
        </p:nvSpPr>
        <p:spPr>
          <a:xfrm>
            <a:off x="262934" y="754727"/>
            <a:ext cx="564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Pilotage Voiture Autonome avec RN42 / Lidar / 6 capteurs 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A28AE622-1E67-47C5-9444-3AD9BD93D6C5}"/>
              </a:ext>
            </a:extLst>
          </p:cNvPr>
          <p:cNvSpPr txBox="1"/>
          <p:nvPr/>
        </p:nvSpPr>
        <p:spPr>
          <a:xfrm>
            <a:off x="9219040" y="173327"/>
            <a:ext cx="262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Lidar / Capteurs IR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Motorisation</a:t>
            </a:r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2D157275-A5E1-4BBC-8D1A-BB506F41C1B7}"/>
              </a:ext>
            </a:extLst>
          </p:cNvPr>
          <p:cNvSpPr/>
          <p:nvPr/>
        </p:nvSpPr>
        <p:spPr>
          <a:xfrm>
            <a:off x="5429785" y="5730470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CAPT_4</a:t>
            </a:r>
          </a:p>
        </p:txBody>
      </p:sp>
      <p:sp>
        <p:nvSpPr>
          <p:cNvPr id="155" name="Rectangle : coins arrondis 154">
            <a:extLst>
              <a:ext uri="{FF2B5EF4-FFF2-40B4-BE49-F238E27FC236}">
                <a16:creationId xmlns:a16="http://schemas.microsoft.com/office/drawing/2014/main" id="{1F967B93-A9E1-4083-9B2C-A2695CBBB1E1}"/>
              </a:ext>
            </a:extLst>
          </p:cNvPr>
          <p:cNvSpPr/>
          <p:nvPr/>
        </p:nvSpPr>
        <p:spPr>
          <a:xfrm>
            <a:off x="5429785" y="5538639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CAPT_5</a:t>
            </a:r>
          </a:p>
        </p:txBody>
      </p:sp>
      <p:sp>
        <p:nvSpPr>
          <p:cNvPr id="156" name="Rectangle : coins arrondis 155">
            <a:extLst>
              <a:ext uri="{FF2B5EF4-FFF2-40B4-BE49-F238E27FC236}">
                <a16:creationId xmlns:a16="http://schemas.microsoft.com/office/drawing/2014/main" id="{900A03E5-664A-40CA-BA98-21BAD69F0E59}"/>
              </a:ext>
            </a:extLst>
          </p:cNvPr>
          <p:cNvSpPr/>
          <p:nvPr/>
        </p:nvSpPr>
        <p:spPr>
          <a:xfrm>
            <a:off x="5436296" y="5340254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CAPT_6</a:t>
            </a:r>
          </a:p>
        </p:txBody>
      </p: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52D83F38-80C9-4B1D-9518-43A8AE8996F7}"/>
              </a:ext>
            </a:extLst>
          </p:cNvPr>
          <p:cNvSpPr/>
          <p:nvPr/>
        </p:nvSpPr>
        <p:spPr>
          <a:xfrm>
            <a:off x="1979883" y="2464513"/>
            <a:ext cx="1123254" cy="1382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HC05 – RN42 / RX</a:t>
            </a:r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3F9A82A7-9656-404D-93D8-9307D6CAFCBA}"/>
              </a:ext>
            </a:extLst>
          </p:cNvPr>
          <p:cNvSpPr/>
          <p:nvPr/>
        </p:nvSpPr>
        <p:spPr>
          <a:xfrm>
            <a:off x="5441313" y="2449819"/>
            <a:ext cx="1123254" cy="13820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HC05 – RN42 / TX</a:t>
            </a:r>
          </a:p>
        </p:txBody>
      </p:sp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DAC63ACE-FC68-440B-9624-FBDD79F7C4A3}"/>
              </a:ext>
            </a:extLst>
          </p:cNvPr>
          <p:cNvSpPr/>
          <p:nvPr/>
        </p:nvSpPr>
        <p:spPr>
          <a:xfrm>
            <a:off x="2248544" y="4760412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RN42 / RESET</a:t>
            </a:r>
          </a:p>
        </p:txBody>
      </p:sp>
      <p:sp>
        <p:nvSpPr>
          <p:cNvPr id="163" name="Rectangle : coins arrondis 162">
            <a:extLst>
              <a:ext uri="{FF2B5EF4-FFF2-40B4-BE49-F238E27FC236}">
                <a16:creationId xmlns:a16="http://schemas.microsoft.com/office/drawing/2014/main" id="{8F5EB645-335C-4624-86EC-D5EDC799DC97}"/>
              </a:ext>
            </a:extLst>
          </p:cNvPr>
          <p:cNvSpPr/>
          <p:nvPr/>
        </p:nvSpPr>
        <p:spPr>
          <a:xfrm>
            <a:off x="5436296" y="2640519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RN42 / STATUS</a:t>
            </a:r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A129120F-897A-4A3A-9A9E-DE3F0B6749D5}"/>
              </a:ext>
            </a:extLst>
          </p:cNvPr>
          <p:cNvSpPr/>
          <p:nvPr/>
        </p:nvSpPr>
        <p:spPr>
          <a:xfrm>
            <a:off x="5423901" y="5146722"/>
            <a:ext cx="854593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 / TX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03EF42E8-75C1-4054-9CAB-06BDEB3FB2A5}"/>
              </a:ext>
            </a:extLst>
          </p:cNvPr>
          <p:cNvSpPr/>
          <p:nvPr/>
        </p:nvSpPr>
        <p:spPr>
          <a:xfrm>
            <a:off x="5423902" y="495997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LIDAR / RX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679E41F9-2B20-4BB9-9AB0-49E21CDABE98}"/>
              </a:ext>
            </a:extLst>
          </p:cNvPr>
          <p:cNvSpPr/>
          <p:nvPr/>
        </p:nvSpPr>
        <p:spPr>
          <a:xfrm>
            <a:off x="7081976" y="2420827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Voiture / MOT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4F33E020-D4F2-480C-AECF-0F06061654EA}"/>
              </a:ext>
            </a:extLst>
          </p:cNvPr>
          <p:cNvSpPr/>
          <p:nvPr/>
        </p:nvSpPr>
        <p:spPr>
          <a:xfrm>
            <a:off x="10266344" y="5131529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Voiture / DIR</a:t>
            </a: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07543710-A7B1-42D8-8EF4-3769002E3BD1}"/>
              </a:ext>
            </a:extLst>
          </p:cNvPr>
          <p:cNvSpPr/>
          <p:nvPr/>
        </p:nvSpPr>
        <p:spPr>
          <a:xfrm>
            <a:off x="7086360" y="2817843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LIDAR / MOT_CT</a:t>
            </a: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B5B0EC89-D4FA-4522-9590-DC978043E3E1}"/>
              </a:ext>
            </a:extLst>
          </p:cNvPr>
          <p:cNvSpPr/>
          <p:nvPr/>
        </p:nvSpPr>
        <p:spPr>
          <a:xfrm>
            <a:off x="10266344" y="2815304"/>
            <a:ext cx="854593" cy="1486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 DIR</a:t>
            </a:r>
          </a:p>
        </p:txBody>
      </p:sp>
    </p:spTree>
    <p:extLst>
      <p:ext uri="{BB962C8B-B14F-4D97-AF65-F5344CB8AC3E}">
        <p14:creationId xmlns:p14="http://schemas.microsoft.com/office/powerpoint/2010/main" val="9410474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1795</Words>
  <Application>Microsoft Office PowerPoint</Application>
  <PresentationFormat>Grand écran</PresentationFormat>
  <Paragraphs>571</Paragraphs>
  <Slides>11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268</cp:revision>
  <dcterms:created xsi:type="dcterms:W3CDTF">2021-06-08T13:49:35Z</dcterms:created>
  <dcterms:modified xsi:type="dcterms:W3CDTF">2023-02-11T21:17:18Z</dcterms:modified>
</cp:coreProperties>
</file>