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3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IOGS-Digital-Method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Outils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/>
              <a:t>Outils Numériques / Semestre 5 / 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dirty="0"/>
              <a:t>Démystifier les langages de haut niveau</a:t>
            </a:r>
            <a:endParaRPr lang="fr-FR" b="1" dirty="0"/>
          </a:p>
          <a:p>
            <a:pPr lvl="1"/>
            <a:r>
              <a:rPr lang="fr-FR" dirty="0"/>
              <a:t>Quelques notions théoriques</a:t>
            </a:r>
          </a:p>
          <a:p>
            <a:pPr lvl="1"/>
            <a:r>
              <a:rPr lang="fr-FR" dirty="0"/>
              <a:t>Des exemples pratiques en Python (ou C/C++)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Bloc 0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2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TO DO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aconda | Anaconda Distribution">
            <a:extLst>
              <a:ext uri="{FF2B5EF4-FFF2-40B4-BE49-F238E27FC236}">
                <a16:creationId xmlns:a16="http://schemas.microsoft.com/office/drawing/2014/main" id="{9C0B1909-1CB6-7715-8E08-A90D70ED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32" y="4174578"/>
            <a:ext cx="2676144" cy="14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</a:t>
            </a:r>
            <a:r>
              <a:rPr lang="fr-FR" b="1" dirty="0"/>
              <a:t>Python</a:t>
            </a:r>
          </a:p>
          <a:p>
            <a:pPr lvl="1"/>
            <a:r>
              <a:rPr lang="fr-FR" dirty="0"/>
              <a:t>Anaconda 3</a:t>
            </a:r>
          </a:p>
          <a:p>
            <a:pPr lvl="1"/>
            <a:r>
              <a:rPr lang="fr-FR" dirty="0"/>
              <a:t>Python 3.9 (ou supérieur)</a:t>
            </a:r>
          </a:p>
          <a:p>
            <a:pPr lvl="1"/>
            <a:r>
              <a:rPr lang="fr-FR" dirty="0" err="1"/>
              <a:t>Spyder</a:t>
            </a:r>
            <a:r>
              <a:rPr lang="fr-FR" dirty="0"/>
              <a:t> 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Exemples en </a:t>
            </a:r>
            <a:r>
              <a:rPr lang="fr-FR" b="1" dirty="0"/>
              <a:t>C/C++</a:t>
            </a:r>
          </a:p>
          <a:p>
            <a:pPr lvl="1"/>
            <a:r>
              <a:rPr lang="fr-FR" dirty="0"/>
              <a:t>GCC / </a:t>
            </a:r>
            <a:r>
              <a:rPr lang="fr-FR" dirty="0" err="1"/>
              <a:t>MingW</a:t>
            </a:r>
            <a:endParaRPr lang="fr-FR" dirty="0"/>
          </a:p>
          <a:p>
            <a:pPr lvl="1"/>
            <a:r>
              <a:rPr lang="fr-FR" dirty="0" err="1"/>
              <a:t>CodeBlocks</a:t>
            </a:r>
            <a:r>
              <a:rPr lang="fr-FR" dirty="0"/>
              <a:t> 17 (ou sup.)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6AACFEBA-EE5D-EEE7-D00C-2240541A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23" y="4863930"/>
            <a:ext cx="767663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c c++ logo&quot;">
            <a:extLst>
              <a:ext uri="{FF2B5EF4-FFF2-40B4-BE49-F238E27FC236}">
                <a16:creationId xmlns:a16="http://schemas.microsoft.com/office/drawing/2014/main" id="{C4A45510-F8E0-AD28-7EB3-D5A9E050E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396" y="4813935"/>
            <a:ext cx="14954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9E90EDC-B810-E4E5-D39F-BA240250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09" y="5101171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code blocks logo&quot;">
            <a:extLst>
              <a:ext uri="{FF2B5EF4-FFF2-40B4-BE49-F238E27FC236}">
                <a16:creationId xmlns:a16="http://schemas.microsoft.com/office/drawing/2014/main" id="{4A3D98F0-0909-C943-85A7-6BB6180EE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33" y="49461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8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Site du </a:t>
            </a:r>
            <a:r>
              <a:rPr lang="fr-FR" b="1" dirty="0" err="1"/>
              <a:t>LEnsE</a:t>
            </a:r>
            <a:r>
              <a:rPr lang="fr-FR" b="1" dirty="0"/>
              <a:t> </a:t>
            </a:r>
          </a:p>
          <a:p>
            <a:pPr lvl="1"/>
            <a:r>
              <a:rPr lang="fr-FR" dirty="0"/>
              <a:t>lense.institutoptique.fr/python/</a:t>
            </a:r>
          </a:p>
          <a:p>
            <a:pPr lvl="1"/>
            <a:r>
              <a:rPr lang="fr-FR" dirty="0"/>
              <a:t>lense.institutoptique.fr/</a:t>
            </a:r>
            <a:r>
              <a:rPr lang="fr-FR" dirty="0" err="1"/>
              <a:t>outils_nums</a:t>
            </a:r>
            <a:r>
              <a:rPr lang="fr-FR" dirty="0"/>
              <a:t>/</a:t>
            </a:r>
          </a:p>
          <a:p>
            <a:r>
              <a:rPr lang="fr-FR" b="1" dirty="0" err="1"/>
              <a:t>GitHUB</a:t>
            </a:r>
            <a:endParaRPr lang="fr-FR" b="1" dirty="0"/>
          </a:p>
          <a:p>
            <a:pPr lvl="1"/>
            <a:r>
              <a:rPr lang="fr-FR" dirty="0">
                <a:hlinkClick r:id="rId2"/>
              </a:rPr>
              <a:t>github.com/IOGS-Digital-Methods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en ligne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92" y="4394559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3D1A380-037F-8C39-E9BA-1EC6DD103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18" y="2871018"/>
            <a:ext cx="2716639" cy="11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2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GIT et </a:t>
            </a:r>
            <a:r>
              <a:rPr lang="fr-FR" sz="4800" dirty="0" err="1"/>
              <a:t>versionning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/>
              <a:t>Outils Numériques / Semestre 5 / 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07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79" y="461391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41071474-0EEF-CB6B-D2F1-ACC72F5C0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063" y="2285615"/>
            <a:ext cx="7675649" cy="4443797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9E87E441-53D6-9921-A25B-CA8D67F6CBB0}"/>
              </a:ext>
            </a:extLst>
          </p:cNvPr>
          <p:cNvSpPr txBox="1"/>
          <p:nvPr/>
        </p:nvSpPr>
        <p:spPr>
          <a:xfrm>
            <a:off x="6392314" y="6577781"/>
            <a:ext cx="54850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https://www.atlassian.com/fr/git/tutorials/comparing-workflows/gitflow-workflow</a:t>
            </a:r>
          </a:p>
        </p:txBody>
      </p:sp>
      <p:sp>
        <p:nvSpPr>
          <p:cNvPr id="44" name="Espace réservé du contenu 2">
            <a:extLst>
              <a:ext uri="{FF2B5EF4-FFF2-40B4-BE49-F238E27FC236}">
                <a16:creationId xmlns:a16="http://schemas.microsoft.com/office/drawing/2014/main" id="{CFC1AF1C-4CD6-7C05-B1D8-482806186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Gestion de </a:t>
            </a:r>
            <a:br>
              <a:rPr lang="fr-FR" b="1" dirty="0"/>
            </a:br>
            <a:r>
              <a:rPr lang="fr-FR" b="1" dirty="0"/>
              <a:t>versions</a:t>
            </a:r>
          </a:p>
          <a:p>
            <a:r>
              <a:rPr lang="fr-FR" b="1" dirty="0"/>
              <a:t>Dépôts de </a:t>
            </a:r>
            <a:br>
              <a:rPr lang="fr-FR" b="1" dirty="0"/>
            </a:br>
            <a:r>
              <a:rPr lang="fr-FR" b="1" dirty="0"/>
              <a:t>fichiers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69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Procédé prédéfini 13">
            <a:extLst>
              <a:ext uri="{FF2B5EF4-FFF2-40B4-BE49-F238E27FC236}">
                <a16:creationId xmlns:a16="http://schemas.microsoft.com/office/drawing/2014/main" id="{149774E8-A104-6C9B-816A-4E3C2A207F29}"/>
              </a:ext>
            </a:extLst>
          </p:cNvPr>
          <p:cNvSpPr/>
          <p:nvPr/>
        </p:nvSpPr>
        <p:spPr>
          <a:xfrm>
            <a:off x="1238863" y="2914972"/>
            <a:ext cx="1455176" cy="218796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79" y="461391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Multidocument 6">
            <a:extLst>
              <a:ext uri="{FF2B5EF4-FFF2-40B4-BE49-F238E27FC236}">
                <a16:creationId xmlns:a16="http://schemas.microsoft.com/office/drawing/2014/main" id="{C2FBBB5A-7B3E-E743-4513-C795065F0D8F}"/>
              </a:ext>
            </a:extLst>
          </p:cNvPr>
          <p:cNvSpPr/>
          <p:nvPr/>
        </p:nvSpPr>
        <p:spPr>
          <a:xfrm>
            <a:off x="1288026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  <a:br>
              <a:rPr lang="fr-FR" sz="1600" dirty="0">
                <a:solidFill>
                  <a:schemeClr val="tx1"/>
                </a:solidFill>
              </a:rPr>
            </a:br>
            <a:r>
              <a:rPr lang="fr-FR" sz="1600" dirty="0">
                <a:solidFill>
                  <a:schemeClr val="tx1"/>
                </a:solidFill>
              </a:rPr>
              <a:t>(main)</a:t>
            </a:r>
          </a:p>
        </p:txBody>
      </p:sp>
      <p:sp>
        <p:nvSpPr>
          <p:cNvPr id="8" name="Organigramme : Disque magnétique 7">
            <a:extLst>
              <a:ext uri="{FF2B5EF4-FFF2-40B4-BE49-F238E27FC236}">
                <a16:creationId xmlns:a16="http://schemas.microsoft.com/office/drawing/2014/main" id="{A7687CDF-7840-10B9-FA45-CE232B1E9B79}"/>
              </a:ext>
            </a:extLst>
          </p:cNvPr>
          <p:cNvSpPr/>
          <p:nvPr/>
        </p:nvSpPr>
        <p:spPr>
          <a:xfrm>
            <a:off x="1115566" y="2329187"/>
            <a:ext cx="4587143" cy="49161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serveur</a:t>
            </a:r>
          </a:p>
        </p:txBody>
      </p:sp>
      <p:sp>
        <p:nvSpPr>
          <p:cNvPr id="9" name="Organigramme : Disque magnétique 8">
            <a:extLst>
              <a:ext uri="{FF2B5EF4-FFF2-40B4-BE49-F238E27FC236}">
                <a16:creationId xmlns:a16="http://schemas.microsoft.com/office/drawing/2014/main" id="{E6EF4634-89FD-B4F0-37FA-3462FD891767}"/>
              </a:ext>
            </a:extLst>
          </p:cNvPr>
          <p:cNvSpPr/>
          <p:nvPr/>
        </p:nvSpPr>
        <p:spPr>
          <a:xfrm>
            <a:off x="7393858" y="2329186"/>
            <a:ext cx="2189432" cy="49161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local</a:t>
            </a:r>
          </a:p>
        </p:txBody>
      </p:sp>
      <p:sp>
        <p:nvSpPr>
          <p:cNvPr id="10" name="Organigramme : Multidocument 9">
            <a:extLst>
              <a:ext uri="{FF2B5EF4-FFF2-40B4-BE49-F238E27FC236}">
                <a16:creationId xmlns:a16="http://schemas.microsoft.com/office/drawing/2014/main" id="{9E6E3B75-F2EA-AED4-8954-848C10CC4608}"/>
              </a:ext>
            </a:extLst>
          </p:cNvPr>
          <p:cNvSpPr/>
          <p:nvPr/>
        </p:nvSpPr>
        <p:spPr>
          <a:xfrm>
            <a:off x="1288025" y="3896917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2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0F15FF4-CE60-F056-AC91-A15A39A41A89}"/>
              </a:ext>
            </a:extLst>
          </p:cNvPr>
          <p:cNvCxnSpPr>
            <a:cxnSpLocks/>
          </p:cNvCxnSpPr>
          <p:nvPr/>
        </p:nvCxnSpPr>
        <p:spPr>
          <a:xfrm>
            <a:off x="2815558" y="3283975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rganigramme : Multidocument 12">
            <a:extLst>
              <a:ext uri="{FF2B5EF4-FFF2-40B4-BE49-F238E27FC236}">
                <a16:creationId xmlns:a16="http://schemas.microsoft.com/office/drawing/2014/main" id="{51A9E878-B96F-497C-6C65-88CC5FC2EFDA}"/>
              </a:ext>
            </a:extLst>
          </p:cNvPr>
          <p:cNvSpPr/>
          <p:nvPr/>
        </p:nvSpPr>
        <p:spPr>
          <a:xfrm>
            <a:off x="7829812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</a:p>
        </p:txBody>
      </p:sp>
      <p:sp>
        <p:nvSpPr>
          <p:cNvPr id="15" name="Organigramme : Procédé prédéfini 14">
            <a:extLst>
              <a:ext uri="{FF2B5EF4-FFF2-40B4-BE49-F238E27FC236}">
                <a16:creationId xmlns:a16="http://schemas.microsoft.com/office/drawing/2014/main" id="{6282871F-0429-B7BE-5F0E-032287FA74C0}"/>
              </a:ext>
            </a:extLst>
          </p:cNvPr>
          <p:cNvSpPr/>
          <p:nvPr/>
        </p:nvSpPr>
        <p:spPr>
          <a:xfrm>
            <a:off x="4100053" y="2914972"/>
            <a:ext cx="1455176" cy="218796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rganigramme : Multidocument 15">
            <a:extLst>
              <a:ext uri="{FF2B5EF4-FFF2-40B4-BE49-F238E27FC236}">
                <a16:creationId xmlns:a16="http://schemas.microsoft.com/office/drawing/2014/main" id="{1801D54D-1611-0A3F-F406-6D61F24A7EBA}"/>
              </a:ext>
            </a:extLst>
          </p:cNvPr>
          <p:cNvSpPr/>
          <p:nvPr/>
        </p:nvSpPr>
        <p:spPr>
          <a:xfrm>
            <a:off x="4127092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3C41C10-56E7-EB92-DAA9-0D2D75D3C964}"/>
              </a:ext>
            </a:extLst>
          </p:cNvPr>
          <p:cNvSpPr txBox="1"/>
          <p:nvPr/>
        </p:nvSpPr>
        <p:spPr>
          <a:xfrm>
            <a:off x="1509251" y="479516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ORGA1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848418A-1ED4-B2F5-CBD1-0A4F6D8D449C}"/>
              </a:ext>
            </a:extLst>
          </p:cNvPr>
          <p:cNvSpPr txBox="1"/>
          <p:nvPr/>
        </p:nvSpPr>
        <p:spPr>
          <a:xfrm>
            <a:off x="4370441" y="479516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USER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D472531-D969-31DF-1CED-F0565A688EA4}"/>
              </a:ext>
            </a:extLst>
          </p:cNvPr>
          <p:cNvSpPr txBox="1"/>
          <p:nvPr/>
        </p:nvSpPr>
        <p:spPr>
          <a:xfrm>
            <a:off x="2909122" y="297933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fork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3C6DC73-2CB4-C99B-C43D-93C627A1F9D4}"/>
              </a:ext>
            </a:extLst>
          </p:cNvPr>
          <p:cNvCxnSpPr>
            <a:cxnSpLocks/>
          </p:cNvCxnSpPr>
          <p:nvPr/>
        </p:nvCxnSpPr>
        <p:spPr>
          <a:xfrm>
            <a:off x="5894279" y="3265746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747F555-97F0-2934-B29C-B9D0F4CBE52C}"/>
              </a:ext>
            </a:extLst>
          </p:cNvPr>
          <p:cNvSpPr txBox="1"/>
          <p:nvPr/>
        </p:nvSpPr>
        <p:spPr>
          <a:xfrm>
            <a:off x="5987843" y="296110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clone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F1A995C-596C-BCA2-3606-198166DD9415}"/>
              </a:ext>
            </a:extLst>
          </p:cNvPr>
          <p:cNvSpPr txBox="1"/>
          <p:nvPr/>
        </p:nvSpPr>
        <p:spPr>
          <a:xfrm>
            <a:off x="8688552" y="3701179"/>
            <a:ext cx="19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accent2"/>
                </a:solidFill>
              </a:rPr>
              <a:t>modify</a:t>
            </a:r>
            <a:r>
              <a:rPr lang="fr-FR" sz="1400" b="1" dirty="0">
                <a:solidFill>
                  <a:schemeClr val="accent2"/>
                </a:solidFill>
              </a:rPr>
              <a:t> / update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22622FC-11CF-969C-14BF-F99F5896083F}"/>
              </a:ext>
            </a:extLst>
          </p:cNvPr>
          <p:cNvCxnSpPr>
            <a:cxnSpLocks/>
          </p:cNvCxnSpPr>
          <p:nvPr/>
        </p:nvCxnSpPr>
        <p:spPr>
          <a:xfrm flipH="1">
            <a:off x="7393858" y="426868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76073B51-E6E6-8097-ACD1-EBB218E9237F}"/>
              </a:ext>
            </a:extLst>
          </p:cNvPr>
          <p:cNvSpPr txBox="1"/>
          <p:nvPr/>
        </p:nvSpPr>
        <p:spPr>
          <a:xfrm>
            <a:off x="7574173" y="39609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commit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1122FB1-48DB-114F-59A8-6099FD0B8029}"/>
              </a:ext>
            </a:extLst>
          </p:cNvPr>
          <p:cNvCxnSpPr>
            <a:cxnSpLocks/>
          </p:cNvCxnSpPr>
          <p:nvPr/>
        </p:nvCxnSpPr>
        <p:spPr>
          <a:xfrm flipH="1">
            <a:off x="5889807" y="426868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B6509542-0ED6-09F6-DFD0-081E38A584B3}"/>
              </a:ext>
            </a:extLst>
          </p:cNvPr>
          <p:cNvSpPr txBox="1"/>
          <p:nvPr/>
        </p:nvSpPr>
        <p:spPr>
          <a:xfrm>
            <a:off x="6050458" y="39609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push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BBA0E32-EB54-BF1C-5EC2-ACD4003C4B4D}"/>
              </a:ext>
            </a:extLst>
          </p:cNvPr>
          <p:cNvCxnSpPr>
            <a:cxnSpLocks/>
          </p:cNvCxnSpPr>
          <p:nvPr/>
        </p:nvCxnSpPr>
        <p:spPr>
          <a:xfrm>
            <a:off x="5894279" y="488110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19F12750-DAF6-7955-F9EF-BBFA084C5495}"/>
              </a:ext>
            </a:extLst>
          </p:cNvPr>
          <p:cNvSpPr txBox="1"/>
          <p:nvPr/>
        </p:nvSpPr>
        <p:spPr>
          <a:xfrm>
            <a:off x="5987843" y="457646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pull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6ACC1C3-D178-E440-05CF-40CDCB8D2E67}"/>
              </a:ext>
            </a:extLst>
          </p:cNvPr>
          <p:cNvSpPr txBox="1"/>
          <p:nvPr/>
        </p:nvSpPr>
        <p:spPr>
          <a:xfrm>
            <a:off x="9176826" y="3087009"/>
            <a:ext cx="19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user </a:t>
            </a:r>
            <a:r>
              <a:rPr lang="fr-FR" sz="1400" b="1" dirty="0" err="1">
                <a:solidFill>
                  <a:schemeClr val="accent2"/>
                </a:solidFill>
              </a:rPr>
              <a:t>branch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23E57C9-087A-445D-62EA-D4B1A446CAFF}"/>
              </a:ext>
            </a:extLst>
          </p:cNvPr>
          <p:cNvCxnSpPr>
            <a:cxnSpLocks/>
          </p:cNvCxnSpPr>
          <p:nvPr/>
        </p:nvCxnSpPr>
        <p:spPr>
          <a:xfrm flipH="1">
            <a:off x="2797191" y="4008956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0D1CE825-A8F1-01E5-3065-C9BFF8012EA1}"/>
              </a:ext>
            </a:extLst>
          </p:cNvPr>
          <p:cNvSpPr txBox="1"/>
          <p:nvPr/>
        </p:nvSpPr>
        <p:spPr>
          <a:xfrm>
            <a:off x="2957842" y="373067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pull </a:t>
            </a:r>
            <a:r>
              <a:rPr lang="fr-FR" sz="1400" b="1" dirty="0" err="1">
                <a:solidFill>
                  <a:schemeClr val="accent2"/>
                </a:solidFill>
              </a:rPr>
              <a:t>request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E9C32AE-FFCD-20DE-1BB7-88783A62FE60}"/>
              </a:ext>
            </a:extLst>
          </p:cNvPr>
          <p:cNvCxnSpPr>
            <a:cxnSpLocks/>
          </p:cNvCxnSpPr>
          <p:nvPr/>
        </p:nvCxnSpPr>
        <p:spPr>
          <a:xfrm flipH="1">
            <a:off x="2779195" y="4583310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F352DBA1-72B4-4AC1-395A-F30A5BC53E26}"/>
              </a:ext>
            </a:extLst>
          </p:cNvPr>
          <p:cNvSpPr txBox="1"/>
          <p:nvPr/>
        </p:nvSpPr>
        <p:spPr>
          <a:xfrm>
            <a:off x="2939846" y="430502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merge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CCACDECB-8C8A-042A-98C7-C4935555F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916" y="4569510"/>
            <a:ext cx="3238905" cy="195132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FE89E02A-CEF3-4A35-9F74-F05934F4B4C5}"/>
              </a:ext>
            </a:extLst>
          </p:cNvPr>
          <p:cNvSpPr txBox="1"/>
          <p:nvPr/>
        </p:nvSpPr>
        <p:spPr>
          <a:xfrm>
            <a:off x="7892160" y="6553459"/>
            <a:ext cx="43458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https://www.atlassian.com/fr/git/tutorials/using-branches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E98F732-3DEB-C246-7D32-648D1C757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868" y="5452712"/>
            <a:ext cx="5577506" cy="126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0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Méthodes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/>
              <a:t>Outils Numériques / Semestre 5 / 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9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407838" cy="3694176"/>
          </a:xfrm>
        </p:spPr>
        <p:txBody>
          <a:bodyPr>
            <a:normAutofit/>
          </a:bodyPr>
          <a:lstStyle/>
          <a:p>
            <a:r>
              <a:rPr lang="fr-FR" sz="2400" dirty="0"/>
              <a:t>Développement sous </a:t>
            </a:r>
            <a:r>
              <a:rPr lang="fr-FR" sz="2400" b="1" dirty="0"/>
              <a:t>Python 3.9 </a:t>
            </a:r>
            <a:r>
              <a:rPr lang="fr-FR" sz="2400" dirty="0"/>
              <a:t>(min) / </a:t>
            </a:r>
            <a:r>
              <a:rPr lang="fr-FR" sz="2400" b="1" dirty="0"/>
              <a:t>Anaconda 3</a:t>
            </a:r>
            <a:r>
              <a:rPr lang="fr-FR" sz="2400" dirty="0"/>
              <a:t> / </a:t>
            </a:r>
            <a:r>
              <a:rPr lang="fr-FR" sz="2400" b="1" dirty="0" err="1"/>
              <a:t>Spyder</a:t>
            </a:r>
            <a:r>
              <a:rPr lang="fr-FR" sz="2400" b="1" dirty="0"/>
              <a:t> 5</a:t>
            </a:r>
          </a:p>
          <a:p>
            <a:pPr lvl="1"/>
            <a:r>
              <a:rPr lang="fr-FR" dirty="0"/>
              <a:t>Style de code selon le guide </a:t>
            </a:r>
            <a:r>
              <a:rPr lang="fr-FR" b="1" dirty="0"/>
              <a:t>PEP 8</a:t>
            </a:r>
            <a:r>
              <a:rPr lang="fr-FR" dirty="0"/>
              <a:t>  </a:t>
            </a:r>
            <a:br>
              <a:rPr lang="fr-FR" dirty="0"/>
            </a:br>
            <a:r>
              <a:rPr lang="fr-FR" dirty="0"/>
              <a:t>		https://peps.python.org/pep-0008/</a:t>
            </a:r>
          </a:p>
          <a:p>
            <a:pPr lvl="1"/>
            <a:r>
              <a:rPr lang="fr-FR" dirty="0"/>
              <a:t>Style de commentaires et de documentation selon le guide </a:t>
            </a:r>
            <a:r>
              <a:rPr lang="fr-FR" b="1" dirty="0"/>
              <a:t>PEP 257 </a:t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https://peps.python.org/pep-0257/</a:t>
            </a:r>
          </a:p>
          <a:p>
            <a:r>
              <a:rPr lang="fr-FR" sz="2400" dirty="0"/>
              <a:t>Utilisation de bibliothèques standards (</a:t>
            </a:r>
            <a:r>
              <a:rPr lang="fr-FR" sz="2400" dirty="0" err="1"/>
              <a:t>Numpy</a:t>
            </a:r>
            <a:r>
              <a:rPr lang="fr-FR" sz="2400" dirty="0"/>
              <a:t>, </a:t>
            </a:r>
            <a:r>
              <a:rPr lang="fr-FR" sz="2400" dirty="0" err="1"/>
              <a:t>Matplotlib</a:t>
            </a:r>
            <a:r>
              <a:rPr lang="fr-FR" sz="2400" dirty="0"/>
              <a:t>, </a:t>
            </a:r>
            <a:r>
              <a:rPr lang="fr-FR" sz="2400" dirty="0" err="1"/>
              <a:t>Scipy</a:t>
            </a:r>
            <a:r>
              <a:rPr lang="fr-FR" sz="2400" dirty="0"/>
              <a:t>…)</a:t>
            </a:r>
          </a:p>
          <a:p>
            <a:r>
              <a:rPr lang="fr-FR" sz="2400" dirty="0"/>
              <a:t>Découpage en fonctions simples (fichiers .</a:t>
            </a:r>
            <a:r>
              <a:rPr lang="fr-FR" sz="2400" dirty="0" err="1"/>
              <a:t>py</a:t>
            </a:r>
            <a:r>
              <a:rPr lang="fr-FR" sz="2400" dirty="0"/>
              <a:t> séparés)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Bonnes pratiques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6334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92</TotalTime>
  <Words>287</Words>
  <Application>Microsoft Office PowerPoint</Application>
  <PresentationFormat>Grand écran</PresentationFormat>
  <Paragraphs>55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Outils de travail</vt:lpstr>
      <vt:lpstr>Objectifs pédagogiques du module</vt:lpstr>
      <vt:lpstr>Outils numériques</vt:lpstr>
      <vt:lpstr>Ressources en ligne</vt:lpstr>
      <vt:lpstr>GIT et versionning</vt:lpstr>
      <vt:lpstr>GitHub</vt:lpstr>
      <vt:lpstr>GitHub</vt:lpstr>
      <vt:lpstr>Méthodes de travail</vt:lpstr>
      <vt:lpstr>Méthode de travail / Bonnes pratiques</vt:lpstr>
      <vt:lpstr>Méthode de travail / Bloc 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56</cp:revision>
  <dcterms:created xsi:type="dcterms:W3CDTF">2023-04-08T12:37:13Z</dcterms:created>
  <dcterms:modified xsi:type="dcterms:W3CDTF">2023-04-10T15:28:12Z</dcterms:modified>
</cp:coreProperties>
</file>