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5E"/>
    <a:srgbClr val="FF6E02"/>
    <a:srgbClr val="3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3180" y="6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34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1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8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3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98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2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21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5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6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35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8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F0356-C2E9-40CF-B76D-E89D98930DDB}" type="datetimeFigureOut">
              <a:rPr lang="fr-FR" smtClean="0"/>
              <a:t>31/05/2024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FD9B5-D954-48C9-B22B-22C5A66AC6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1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F148BCEC-F415-75E8-CB89-078D7A074E46}"/>
              </a:ext>
            </a:extLst>
          </p:cNvPr>
          <p:cNvSpPr/>
          <p:nvPr/>
        </p:nvSpPr>
        <p:spPr>
          <a:xfrm>
            <a:off x="11449914" y="8040002"/>
            <a:ext cx="4607661" cy="369527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BD1A554-E6D8-6F15-FC27-7A104052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017" y="658816"/>
            <a:ext cx="6120635" cy="251428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219334F-D4F1-0D7E-2E2D-2940D79FCC93}"/>
              </a:ext>
            </a:extLst>
          </p:cNvPr>
          <p:cNvSpPr txBox="1"/>
          <p:nvPr/>
        </p:nvSpPr>
        <p:spPr>
          <a:xfrm>
            <a:off x="7471228" y="28854672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2F5E"/>
                </a:solidFill>
                <a:latin typeface="Raleway" pitchFamily="2" charset="0"/>
              </a:rPr>
              <a:t>Un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31172C-6902-7EE1-312E-C17B3436EAFA}"/>
              </a:ext>
            </a:extLst>
          </p:cNvPr>
          <p:cNvSpPr txBox="1"/>
          <p:nvPr/>
        </p:nvSpPr>
        <p:spPr>
          <a:xfrm>
            <a:off x="9471994" y="28580536"/>
            <a:ext cx="4070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rgbClr val="FF6E02"/>
                </a:solidFill>
                <a:latin typeface="Interstate" panose="00000400000000000000" pitchFamily="2" charset="0"/>
              </a:rPr>
              <a:t>Arts et Sciences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D79685D-EC84-02E0-2E5B-021AAD5E93C2}"/>
              </a:ext>
            </a:extLst>
          </p:cNvPr>
          <p:cNvSpPr txBox="1"/>
          <p:nvPr/>
        </p:nvSpPr>
        <p:spPr>
          <a:xfrm>
            <a:off x="7971778" y="29488451"/>
            <a:ext cx="53105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F5E"/>
                </a:solidFill>
                <a:latin typeface="Raleway" pitchFamily="2" charset="0"/>
              </a:rPr>
              <a:t>http://artsetsciences.institutoptique.fr/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0AC2EB-7869-BA38-4C33-216026A9B451}"/>
              </a:ext>
            </a:extLst>
          </p:cNvPr>
          <p:cNvSpPr txBox="1"/>
          <p:nvPr/>
        </p:nvSpPr>
        <p:spPr>
          <a:xfrm>
            <a:off x="15633619" y="3133886"/>
            <a:ext cx="450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F5E"/>
                </a:solidFill>
                <a:latin typeface="Raleway" pitchFamily="2" charset="0"/>
              </a:rPr>
              <a:t>https://lense.institutoptique.fr/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B84863-49AE-31B5-C3B0-AA8C4C13AFE8}"/>
              </a:ext>
            </a:extLst>
          </p:cNvPr>
          <p:cNvSpPr txBox="1"/>
          <p:nvPr/>
        </p:nvSpPr>
        <p:spPr>
          <a:xfrm>
            <a:off x="1080047" y="2056099"/>
            <a:ext cx="34275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INGRID BEVILLARD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CHRISTOF DIJKSTRA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MAXENCE DROUIN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ORIANE KOELLSCH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APOLLINE GUTH</a:t>
            </a:r>
          </a:p>
          <a:p>
            <a:r>
              <a:rPr lang="fr-FR" sz="2000" dirty="0">
                <a:solidFill>
                  <a:srgbClr val="002F5E"/>
                </a:solidFill>
                <a:latin typeface="Interstate" panose="00000400000000000000" pitchFamily="2" charset="0"/>
              </a:rPr>
              <a:t>| MARIE-CAPUCINE POMEAU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8F2AD-2126-2098-24E1-E08C3EDF2D2B}"/>
              </a:ext>
            </a:extLst>
          </p:cNvPr>
          <p:cNvSpPr txBox="1"/>
          <p:nvPr/>
        </p:nvSpPr>
        <p:spPr>
          <a:xfrm>
            <a:off x="1037725" y="168676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F5E"/>
                </a:solidFill>
                <a:latin typeface="Raleway" pitchFamily="2" charset="0"/>
              </a:rPr>
              <a:t>2023-2024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765ADB-8E56-5D5A-4F95-9189774E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27" y="18201940"/>
            <a:ext cx="4052713" cy="541624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EC7FEE1-78F2-8A2D-06C6-2A5ADC809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978" y="15427820"/>
            <a:ext cx="7725938" cy="3083393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EC8CA5C-D67A-4C03-8DF0-D3B4FD04C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210" y="24516450"/>
            <a:ext cx="6439799" cy="2867425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CF077A3-FA07-E34C-584E-381BF2177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1228" y="19070686"/>
            <a:ext cx="6441163" cy="4059557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D9EB5BC1-6E37-C5CB-2EAA-3DFE1C527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6581" y="23456057"/>
            <a:ext cx="5709152" cy="341632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F086CEC5-9044-A66C-292F-FDE7E17952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575" y="13396786"/>
            <a:ext cx="13174914" cy="247685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AA915274-3320-B7E3-3D10-B7995E569798}"/>
              </a:ext>
            </a:extLst>
          </p:cNvPr>
          <p:cNvSpPr txBox="1"/>
          <p:nvPr/>
        </p:nvSpPr>
        <p:spPr>
          <a:xfrm>
            <a:off x="1931333" y="6483475"/>
            <a:ext cx="3669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du son . . 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7B945B8-2DFB-B302-0948-91FA96E66491}"/>
              </a:ext>
            </a:extLst>
          </p:cNvPr>
          <p:cNvSpPr txBox="1"/>
          <p:nvPr/>
        </p:nvSpPr>
        <p:spPr>
          <a:xfrm>
            <a:off x="1757702" y="14641795"/>
            <a:ext cx="4052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de l’idée . . 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7EC9DE-5098-BE40-D8CE-A8FCD925C609}"/>
              </a:ext>
            </a:extLst>
          </p:cNvPr>
          <p:cNvSpPr txBox="1"/>
          <p:nvPr/>
        </p:nvSpPr>
        <p:spPr>
          <a:xfrm>
            <a:off x="14460343" y="26838564"/>
            <a:ext cx="5593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. . . au prototype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0EE8D311-A880-FEC4-2B6D-56E5D67C4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7103" y="958876"/>
            <a:ext cx="6120635" cy="3662549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3031CCF3-0A1E-8DB6-634E-A112AEDAEA30}"/>
              </a:ext>
            </a:extLst>
          </p:cNvPr>
          <p:cNvSpPr txBox="1"/>
          <p:nvPr/>
        </p:nvSpPr>
        <p:spPr>
          <a:xfrm>
            <a:off x="4755584" y="5104199"/>
            <a:ext cx="11872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2F5E"/>
                </a:solidFill>
                <a:latin typeface="Grandview" panose="020B0502040204020203" pitchFamily="34" charset="0"/>
              </a:rPr>
              <a:t>Réalisation d’une œuvre interactive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AA0B5743-4BED-2978-DF3E-C6697561C8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8280" y="5892352"/>
            <a:ext cx="5087060" cy="39058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EE0C33F1-7E11-B747-2D94-C441871CA49D}"/>
              </a:ext>
            </a:extLst>
          </p:cNvPr>
          <p:cNvSpPr txBox="1"/>
          <p:nvPr/>
        </p:nvSpPr>
        <p:spPr>
          <a:xfrm>
            <a:off x="4755584" y="13812450"/>
            <a:ext cx="11872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2F5E"/>
                </a:solidFill>
                <a:latin typeface="Grandview" panose="020B0502040204020203" pitchFamily="34" charset="0"/>
              </a:rPr>
              <a:t>Quand l’ingénierie rencontre l’art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0498C11D-7900-2749-E5D6-0D1D5E1877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8280" y="14600603"/>
            <a:ext cx="5087060" cy="39058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B64B5E31-E5BA-EC64-5574-35EA8A5BF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4354" y="28282144"/>
            <a:ext cx="13174914" cy="247685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20535D7D-BC5A-EE52-28B6-A55DC8731B74}"/>
              </a:ext>
            </a:extLst>
          </p:cNvPr>
          <p:cNvSpPr txBox="1"/>
          <p:nvPr/>
        </p:nvSpPr>
        <p:spPr>
          <a:xfrm>
            <a:off x="15980441" y="29066716"/>
            <a:ext cx="34275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Interstate" panose="00000400000000000000" pitchFamily="2" charset="0"/>
              </a:rPr>
              <a:t>| ERIC MICHEL </a:t>
            </a:r>
            <a:r>
              <a:rPr lang="fr-FR" dirty="0">
                <a:latin typeface="Interstate" panose="00000400000000000000" pitchFamily="2" charset="0"/>
              </a:rPr>
              <a:t>/ Artiste Lumière</a:t>
            </a:r>
          </a:p>
          <a:p>
            <a:r>
              <a:rPr lang="fr-FR" sz="2400" dirty="0">
                <a:latin typeface="Interstate" panose="00000400000000000000" pitchFamily="2" charset="0"/>
              </a:rPr>
              <a:t>| JULIEN VILLEMEJANE</a:t>
            </a:r>
            <a:endParaRPr lang="fr-FR" dirty="0">
              <a:latin typeface="Interstate" panose="00000400000000000000" pitchFamily="2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11EE1DB-0DF7-068F-9A83-6BB52BA0E9B8}"/>
              </a:ext>
            </a:extLst>
          </p:cNvPr>
          <p:cNvSpPr txBox="1"/>
          <p:nvPr/>
        </p:nvSpPr>
        <p:spPr>
          <a:xfrm>
            <a:off x="15823180" y="2869738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F5E"/>
                </a:solidFill>
                <a:latin typeface="Raleway" pitchFamily="2" charset="0"/>
              </a:rPr>
              <a:t>Encadré par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E8AF178-7F96-8C87-E49D-91E33776E7A7}"/>
              </a:ext>
            </a:extLst>
          </p:cNvPr>
          <p:cNvSpPr txBox="1"/>
          <p:nvPr/>
        </p:nvSpPr>
        <p:spPr>
          <a:xfrm>
            <a:off x="1933038" y="7516641"/>
            <a:ext cx="4342630" cy="584775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Onde acoustique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C0C34978-B6CD-BA58-45E2-69A7B1EB9E7A}"/>
              </a:ext>
            </a:extLst>
          </p:cNvPr>
          <p:cNvSpPr/>
          <p:nvPr/>
        </p:nvSpPr>
        <p:spPr>
          <a:xfrm>
            <a:off x="2472640" y="8607468"/>
            <a:ext cx="2733752" cy="2262931"/>
          </a:xfrm>
          <a:custGeom>
            <a:avLst/>
            <a:gdLst>
              <a:gd name="connsiteX0" fmla="*/ 528165 w 2733752"/>
              <a:gd name="connsiteY0" fmla="*/ 0 h 2262931"/>
              <a:gd name="connsiteX1" fmla="*/ 67 w 2733752"/>
              <a:gd name="connsiteY1" fmla="*/ 795321 h 2262931"/>
              <a:gd name="connsiteX2" fmla="*/ 497101 w 2733752"/>
              <a:gd name="connsiteY2" fmla="*/ 2052440 h 2262931"/>
              <a:gd name="connsiteX3" fmla="*/ 1273716 w 2733752"/>
              <a:gd name="connsiteY3" fmla="*/ 2206373 h 2262931"/>
              <a:gd name="connsiteX4" fmla="*/ 2205654 w 2733752"/>
              <a:gd name="connsiteY4" fmla="*/ 1462364 h 2262931"/>
              <a:gd name="connsiteX5" fmla="*/ 2733752 w 2733752"/>
              <a:gd name="connsiteY5" fmla="*/ 1334086 h 226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3752" h="2262931" extrusionOk="0">
                <a:moveTo>
                  <a:pt x="528165" y="0"/>
                </a:moveTo>
                <a:cubicBezTo>
                  <a:pt x="310676" y="188335"/>
                  <a:pt x="-17318" y="421458"/>
                  <a:pt x="67" y="795321"/>
                </a:cubicBezTo>
                <a:cubicBezTo>
                  <a:pt x="-49495" y="1168702"/>
                  <a:pt x="225657" y="1776833"/>
                  <a:pt x="497101" y="2052440"/>
                </a:cubicBezTo>
                <a:cubicBezTo>
                  <a:pt x="716286" y="2230672"/>
                  <a:pt x="1015425" y="2267453"/>
                  <a:pt x="1273716" y="2206373"/>
                </a:cubicBezTo>
                <a:cubicBezTo>
                  <a:pt x="1498109" y="2072606"/>
                  <a:pt x="1968961" y="1667198"/>
                  <a:pt x="2205654" y="1462364"/>
                </a:cubicBezTo>
                <a:cubicBezTo>
                  <a:pt x="2472447" y="1317232"/>
                  <a:pt x="2660715" y="1397830"/>
                  <a:pt x="2733752" y="1334086"/>
                </a:cubicBezTo>
              </a:path>
            </a:pathLst>
          </a:custGeom>
          <a:noFill/>
          <a:ln w="76200">
            <a:solidFill>
              <a:srgbClr val="002F5E"/>
            </a:solidFill>
            <a:headEnd type="oval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2864043431">
                  <a:custGeom>
                    <a:avLst/>
                    <a:gdLst>
                      <a:gd name="connsiteX0" fmla="*/ 1003019 w 5191561"/>
                      <a:gd name="connsiteY0" fmla="*/ 0 h 2601747"/>
                      <a:gd name="connsiteX1" fmla="*/ 129 w 5191561"/>
                      <a:gd name="connsiteY1" fmla="*/ 914400 h 2601747"/>
                      <a:gd name="connsiteX2" fmla="*/ 944026 w 5191561"/>
                      <a:gd name="connsiteY2" fmla="*/ 2359741 h 2601747"/>
                      <a:gd name="connsiteX3" fmla="*/ 2418865 w 5191561"/>
                      <a:gd name="connsiteY3" fmla="*/ 2536722 h 2601747"/>
                      <a:gd name="connsiteX4" fmla="*/ 4188671 w 5191561"/>
                      <a:gd name="connsiteY4" fmla="*/ 1681316 h 2601747"/>
                      <a:gd name="connsiteX5" fmla="*/ 5191561 w 5191561"/>
                      <a:gd name="connsiteY5" fmla="*/ 1533832 h 2601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191561" h="2601747">
                        <a:moveTo>
                          <a:pt x="1003019" y="0"/>
                        </a:moveTo>
                        <a:cubicBezTo>
                          <a:pt x="506490" y="260555"/>
                          <a:pt x="9961" y="521110"/>
                          <a:pt x="129" y="914400"/>
                        </a:cubicBezTo>
                        <a:cubicBezTo>
                          <a:pt x="-9703" y="1307690"/>
                          <a:pt x="540903" y="2089354"/>
                          <a:pt x="944026" y="2359741"/>
                        </a:cubicBezTo>
                        <a:cubicBezTo>
                          <a:pt x="1347149" y="2630128"/>
                          <a:pt x="1878091" y="2649793"/>
                          <a:pt x="2418865" y="2536722"/>
                        </a:cubicBezTo>
                        <a:cubicBezTo>
                          <a:pt x="2959639" y="2423651"/>
                          <a:pt x="3726555" y="1848464"/>
                          <a:pt x="4188671" y="1681316"/>
                        </a:cubicBezTo>
                        <a:cubicBezTo>
                          <a:pt x="4650787" y="1514168"/>
                          <a:pt x="5024413" y="1632155"/>
                          <a:pt x="5191561" y="153383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20000" endPos="40000" dist="1016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0EF1E8-B713-6517-67AC-1C0652EC4FFE}"/>
              </a:ext>
            </a:extLst>
          </p:cNvPr>
          <p:cNvSpPr>
            <a:spLocks noChangeAspect="1"/>
          </p:cNvSpPr>
          <p:nvPr/>
        </p:nvSpPr>
        <p:spPr>
          <a:xfrm>
            <a:off x="11666816" y="9438658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3E8434-DE2F-2677-39FE-701F5FF4EC80}"/>
              </a:ext>
            </a:extLst>
          </p:cNvPr>
          <p:cNvSpPr>
            <a:spLocks noChangeAspect="1"/>
          </p:cNvSpPr>
          <p:nvPr/>
        </p:nvSpPr>
        <p:spPr>
          <a:xfrm>
            <a:off x="11668384" y="1000247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BABFDF2-E348-334B-95F5-96D87AF18CE5}"/>
              </a:ext>
            </a:extLst>
          </p:cNvPr>
          <p:cNvSpPr>
            <a:spLocks noChangeAspect="1"/>
          </p:cNvSpPr>
          <p:nvPr/>
        </p:nvSpPr>
        <p:spPr>
          <a:xfrm>
            <a:off x="11666816" y="9720567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0C0B314-6826-032B-ACFA-69B08055D3E6}"/>
              </a:ext>
            </a:extLst>
          </p:cNvPr>
          <p:cNvSpPr>
            <a:spLocks noChangeAspect="1"/>
          </p:cNvSpPr>
          <p:nvPr/>
        </p:nvSpPr>
        <p:spPr>
          <a:xfrm>
            <a:off x="11964017" y="9720567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F9F0AC1-4CF0-BC0F-AFA6-413751640E6A}"/>
              </a:ext>
            </a:extLst>
          </p:cNvPr>
          <p:cNvSpPr>
            <a:spLocks noChangeAspect="1"/>
          </p:cNvSpPr>
          <p:nvPr/>
        </p:nvSpPr>
        <p:spPr>
          <a:xfrm>
            <a:off x="11964017" y="10002476"/>
            <a:ext cx="252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DF7D2E9-F82A-84AD-51BB-56098B719DB7}"/>
              </a:ext>
            </a:extLst>
          </p:cNvPr>
          <p:cNvSpPr>
            <a:spLocks noChangeAspect="1"/>
          </p:cNvSpPr>
          <p:nvPr/>
        </p:nvSpPr>
        <p:spPr>
          <a:xfrm>
            <a:off x="11964017" y="943583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09D35F-7473-9B3B-FF2B-8CA4A9EBE1B4}"/>
              </a:ext>
            </a:extLst>
          </p:cNvPr>
          <p:cNvSpPr>
            <a:spLocks noChangeAspect="1"/>
          </p:cNvSpPr>
          <p:nvPr/>
        </p:nvSpPr>
        <p:spPr>
          <a:xfrm>
            <a:off x="11666816" y="915327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83CD9D-13D8-98C2-2306-DD9EF771CB86}"/>
              </a:ext>
            </a:extLst>
          </p:cNvPr>
          <p:cNvSpPr>
            <a:spLocks noChangeAspect="1"/>
          </p:cNvSpPr>
          <p:nvPr/>
        </p:nvSpPr>
        <p:spPr>
          <a:xfrm>
            <a:off x="11964017" y="9151093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863FC-1EA9-E3CB-3B5E-0BC27A100807}"/>
              </a:ext>
            </a:extLst>
          </p:cNvPr>
          <p:cNvSpPr>
            <a:spLocks noChangeAspect="1"/>
          </p:cNvSpPr>
          <p:nvPr/>
        </p:nvSpPr>
        <p:spPr>
          <a:xfrm>
            <a:off x="11666816" y="88663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719CA4D-FAFC-F673-2A32-D33D4DB80D38}"/>
              </a:ext>
            </a:extLst>
          </p:cNvPr>
          <p:cNvSpPr>
            <a:spLocks noChangeAspect="1"/>
          </p:cNvSpPr>
          <p:nvPr/>
        </p:nvSpPr>
        <p:spPr>
          <a:xfrm>
            <a:off x="11964017" y="88663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4FB79C-1256-23DB-95E1-D81991518888}"/>
              </a:ext>
            </a:extLst>
          </p:cNvPr>
          <p:cNvSpPr>
            <a:spLocks noChangeAspect="1"/>
          </p:cNvSpPr>
          <p:nvPr/>
        </p:nvSpPr>
        <p:spPr>
          <a:xfrm>
            <a:off x="11666816" y="10284385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728D077-A9BE-9455-D7A0-0BBF81DB06A3}"/>
              </a:ext>
            </a:extLst>
          </p:cNvPr>
          <p:cNvSpPr>
            <a:spLocks noChangeAspect="1"/>
          </p:cNvSpPr>
          <p:nvPr/>
        </p:nvSpPr>
        <p:spPr>
          <a:xfrm>
            <a:off x="11964017" y="1028653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16338DF-62B2-16F9-226F-35F97F5B707D}"/>
              </a:ext>
            </a:extLst>
          </p:cNvPr>
          <p:cNvSpPr>
            <a:spLocks noChangeAspect="1"/>
          </p:cNvSpPr>
          <p:nvPr/>
        </p:nvSpPr>
        <p:spPr>
          <a:xfrm>
            <a:off x="11666816" y="1057219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B3A41A-8676-16F8-8CDD-89CD278E44F3}"/>
              </a:ext>
            </a:extLst>
          </p:cNvPr>
          <p:cNvSpPr>
            <a:spLocks noChangeAspect="1"/>
          </p:cNvSpPr>
          <p:nvPr/>
        </p:nvSpPr>
        <p:spPr>
          <a:xfrm>
            <a:off x="11964017" y="1057219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15658A-36B0-4019-195A-DDBA5800B784}"/>
              </a:ext>
            </a:extLst>
          </p:cNvPr>
          <p:cNvSpPr>
            <a:spLocks noChangeAspect="1"/>
          </p:cNvSpPr>
          <p:nvPr/>
        </p:nvSpPr>
        <p:spPr>
          <a:xfrm>
            <a:off x="11665651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1014A2-C95B-AA80-05CC-7A8221BC92AD}"/>
              </a:ext>
            </a:extLst>
          </p:cNvPr>
          <p:cNvSpPr>
            <a:spLocks noChangeAspect="1"/>
          </p:cNvSpPr>
          <p:nvPr/>
        </p:nvSpPr>
        <p:spPr>
          <a:xfrm>
            <a:off x="11962852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3AFA4B-BD26-A7FB-B088-EA9A6B4FB743}"/>
              </a:ext>
            </a:extLst>
          </p:cNvPr>
          <p:cNvSpPr>
            <a:spLocks noChangeAspect="1"/>
          </p:cNvSpPr>
          <p:nvPr/>
        </p:nvSpPr>
        <p:spPr>
          <a:xfrm>
            <a:off x="11665651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E2B0612-08F2-223D-1779-650E5BEB5C7B}"/>
              </a:ext>
            </a:extLst>
          </p:cNvPr>
          <p:cNvSpPr>
            <a:spLocks noChangeAspect="1"/>
          </p:cNvSpPr>
          <p:nvPr/>
        </p:nvSpPr>
        <p:spPr>
          <a:xfrm>
            <a:off x="11962852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BFCA9B8-2C0F-B011-1265-1B0999F5C70E}"/>
              </a:ext>
            </a:extLst>
          </p:cNvPr>
          <p:cNvSpPr txBox="1"/>
          <p:nvPr/>
        </p:nvSpPr>
        <p:spPr>
          <a:xfrm>
            <a:off x="570926" y="8983103"/>
            <a:ext cx="1765658" cy="830997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randview" panose="020B0502040204020203" pitchFamily="34" charset="0"/>
              </a:rPr>
              <a:t>Somme </a:t>
            </a:r>
          </a:p>
          <a:p>
            <a:pPr algn="ctr"/>
            <a:r>
              <a:rPr lang="fr-FR" sz="2400" dirty="0">
                <a:latin typeface="Grandview" panose="020B0502040204020203" pitchFamily="34" charset="0"/>
              </a:rPr>
              <a:t>de notes</a:t>
            </a:r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B43D3FC1-DC3B-F34C-4795-5F71A541EACF}"/>
              </a:ext>
            </a:extLst>
          </p:cNvPr>
          <p:cNvSpPr/>
          <p:nvPr/>
        </p:nvSpPr>
        <p:spPr>
          <a:xfrm>
            <a:off x="11569482" y="8247670"/>
            <a:ext cx="733425" cy="3308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8BBB6EB-A32F-CF1E-85E3-0AE54336D86F}"/>
              </a:ext>
            </a:extLst>
          </p:cNvPr>
          <p:cNvSpPr txBox="1"/>
          <p:nvPr/>
        </p:nvSpPr>
        <p:spPr>
          <a:xfrm>
            <a:off x="11642214" y="11176047"/>
            <a:ext cx="57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Grandview" panose="020B0502040204020203" pitchFamily="34" charset="0"/>
              </a:rPr>
              <a:t>Bande 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536EA08-52F9-7B21-854C-C8193D5191F6}"/>
              </a:ext>
            </a:extLst>
          </p:cNvPr>
          <p:cNvSpPr>
            <a:spLocks noChangeAspect="1"/>
          </p:cNvSpPr>
          <p:nvPr/>
        </p:nvSpPr>
        <p:spPr>
          <a:xfrm>
            <a:off x="12518351" y="9438658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E910A7-6665-D1AB-017C-49170D118747}"/>
              </a:ext>
            </a:extLst>
          </p:cNvPr>
          <p:cNvSpPr>
            <a:spLocks noChangeAspect="1"/>
          </p:cNvSpPr>
          <p:nvPr/>
        </p:nvSpPr>
        <p:spPr>
          <a:xfrm>
            <a:off x="12519919" y="1000247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C557653-F45C-E086-DFBA-56810AD79F8E}"/>
              </a:ext>
            </a:extLst>
          </p:cNvPr>
          <p:cNvSpPr>
            <a:spLocks noChangeAspect="1"/>
          </p:cNvSpPr>
          <p:nvPr/>
        </p:nvSpPr>
        <p:spPr>
          <a:xfrm>
            <a:off x="12518351" y="9720567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7EA3792-27E9-E189-F9B2-1D24F5B2F287}"/>
              </a:ext>
            </a:extLst>
          </p:cNvPr>
          <p:cNvSpPr>
            <a:spLocks noChangeAspect="1"/>
          </p:cNvSpPr>
          <p:nvPr/>
        </p:nvSpPr>
        <p:spPr>
          <a:xfrm>
            <a:off x="12815552" y="9720567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CC0C42A-0870-B967-5F8F-673A774F03A5}"/>
              </a:ext>
            </a:extLst>
          </p:cNvPr>
          <p:cNvSpPr>
            <a:spLocks noChangeAspect="1"/>
          </p:cNvSpPr>
          <p:nvPr/>
        </p:nvSpPr>
        <p:spPr>
          <a:xfrm>
            <a:off x="12815552" y="10002476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7439F1D-E863-94BD-FE7F-C0A906BC0F7C}"/>
              </a:ext>
            </a:extLst>
          </p:cNvPr>
          <p:cNvSpPr>
            <a:spLocks noChangeAspect="1"/>
          </p:cNvSpPr>
          <p:nvPr/>
        </p:nvSpPr>
        <p:spPr>
          <a:xfrm>
            <a:off x="12815552" y="943583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F33B4F1-1944-CB5E-5C24-C3CBE490CFD8}"/>
              </a:ext>
            </a:extLst>
          </p:cNvPr>
          <p:cNvSpPr>
            <a:spLocks noChangeAspect="1"/>
          </p:cNvSpPr>
          <p:nvPr/>
        </p:nvSpPr>
        <p:spPr>
          <a:xfrm>
            <a:off x="12815552" y="9151093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86D5A6C-A9F0-5C8D-4D61-F7B15AB02094}"/>
              </a:ext>
            </a:extLst>
          </p:cNvPr>
          <p:cNvSpPr>
            <a:spLocks noChangeAspect="1"/>
          </p:cNvSpPr>
          <p:nvPr/>
        </p:nvSpPr>
        <p:spPr>
          <a:xfrm>
            <a:off x="12815552" y="88663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E686BA-E06A-0A2F-07F9-710C67338638}"/>
              </a:ext>
            </a:extLst>
          </p:cNvPr>
          <p:cNvSpPr>
            <a:spLocks noChangeAspect="1"/>
          </p:cNvSpPr>
          <p:nvPr/>
        </p:nvSpPr>
        <p:spPr>
          <a:xfrm>
            <a:off x="12518351" y="10284385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4700EC-3A1D-F2A0-0DAE-171484B2F5AF}"/>
              </a:ext>
            </a:extLst>
          </p:cNvPr>
          <p:cNvSpPr>
            <a:spLocks noChangeAspect="1"/>
          </p:cNvSpPr>
          <p:nvPr/>
        </p:nvSpPr>
        <p:spPr>
          <a:xfrm>
            <a:off x="12518351" y="1057219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B7CD1D0-1998-8B9A-488E-D3FE5F8B170B}"/>
              </a:ext>
            </a:extLst>
          </p:cNvPr>
          <p:cNvSpPr>
            <a:spLocks noChangeAspect="1"/>
          </p:cNvSpPr>
          <p:nvPr/>
        </p:nvSpPr>
        <p:spPr>
          <a:xfrm>
            <a:off x="12517186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1857874-7152-110D-145E-F15D1D3E90D0}"/>
              </a:ext>
            </a:extLst>
          </p:cNvPr>
          <p:cNvSpPr>
            <a:spLocks noChangeAspect="1"/>
          </p:cNvSpPr>
          <p:nvPr/>
        </p:nvSpPr>
        <p:spPr>
          <a:xfrm>
            <a:off x="12814387" y="8573824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930D0B-2E49-5ED6-02C1-254257F9C8D3}"/>
              </a:ext>
            </a:extLst>
          </p:cNvPr>
          <p:cNvSpPr>
            <a:spLocks noChangeAspect="1"/>
          </p:cNvSpPr>
          <p:nvPr/>
        </p:nvSpPr>
        <p:spPr>
          <a:xfrm>
            <a:off x="12517186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0FAE11-6DA2-A371-1E7C-A4359356FCA7}"/>
              </a:ext>
            </a:extLst>
          </p:cNvPr>
          <p:cNvSpPr>
            <a:spLocks noChangeAspect="1"/>
          </p:cNvSpPr>
          <p:nvPr/>
        </p:nvSpPr>
        <p:spPr>
          <a:xfrm>
            <a:off x="12814387" y="10858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D50334F1-FCBD-A455-ACE8-DED1F9255491}"/>
              </a:ext>
            </a:extLst>
          </p:cNvPr>
          <p:cNvSpPr/>
          <p:nvPr/>
        </p:nvSpPr>
        <p:spPr>
          <a:xfrm>
            <a:off x="12421017" y="8247670"/>
            <a:ext cx="733425" cy="3308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3EEAD870-B354-A664-AFBC-EE9A2A3EB9B1}"/>
              </a:ext>
            </a:extLst>
          </p:cNvPr>
          <p:cNvSpPr txBox="1"/>
          <p:nvPr/>
        </p:nvSpPr>
        <p:spPr>
          <a:xfrm>
            <a:off x="12493749" y="11176047"/>
            <a:ext cx="57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Grandview" panose="020B0502040204020203" pitchFamily="34" charset="0"/>
              </a:rPr>
              <a:t>Bande 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19623220-6E57-4ED2-BBB9-D9026A332534}"/>
              </a:ext>
            </a:extLst>
          </p:cNvPr>
          <p:cNvSpPr/>
          <p:nvPr/>
        </p:nvSpPr>
        <p:spPr>
          <a:xfrm>
            <a:off x="6195914" y="8222871"/>
            <a:ext cx="1847385" cy="401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Passe-Bande 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95ADEBCE-F20E-4DFC-9100-54487CA9D60B}"/>
              </a:ext>
            </a:extLst>
          </p:cNvPr>
          <p:cNvSpPr/>
          <p:nvPr/>
        </p:nvSpPr>
        <p:spPr>
          <a:xfrm>
            <a:off x="6195914" y="8721294"/>
            <a:ext cx="1847385" cy="401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Passe-Bande 2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C2ADDF1-6CCF-85CB-3759-B7BE6B411F44}"/>
              </a:ext>
            </a:extLst>
          </p:cNvPr>
          <p:cNvSpPr/>
          <p:nvPr/>
        </p:nvSpPr>
        <p:spPr>
          <a:xfrm>
            <a:off x="6195914" y="9961345"/>
            <a:ext cx="1847385" cy="4012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Passe-Bande 7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22A9B9D9-3B61-9357-60BB-A83EFA9428A8}"/>
              </a:ext>
            </a:extLst>
          </p:cNvPr>
          <p:cNvSpPr txBox="1"/>
          <p:nvPr/>
        </p:nvSpPr>
        <p:spPr>
          <a:xfrm>
            <a:off x="6893465" y="934790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503CA3CF-369D-D153-0400-E528ED6ED45E}"/>
              </a:ext>
            </a:extLst>
          </p:cNvPr>
          <p:cNvSpPr/>
          <p:nvPr/>
        </p:nvSpPr>
        <p:spPr>
          <a:xfrm>
            <a:off x="3250766" y="8322720"/>
            <a:ext cx="1066583" cy="437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Micro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D453E6F7-33D2-7510-D1F6-1E5ADFAB9C02}"/>
              </a:ext>
            </a:extLst>
          </p:cNvPr>
          <p:cNvSpPr txBox="1"/>
          <p:nvPr/>
        </p:nvSpPr>
        <p:spPr>
          <a:xfrm>
            <a:off x="840208" y="10417544"/>
            <a:ext cx="1953610" cy="830997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randview" panose="020B0502040204020203" pitchFamily="34" charset="0"/>
              </a:rPr>
              <a:t>1 note =</a:t>
            </a:r>
            <a:br>
              <a:rPr lang="fr-FR" sz="2400" dirty="0">
                <a:latin typeface="Grandview" panose="020B0502040204020203" pitchFamily="34" charset="0"/>
              </a:rPr>
            </a:br>
            <a:r>
              <a:rPr lang="fr-FR" sz="2400" dirty="0">
                <a:latin typeface="Grandview" panose="020B0502040204020203" pitchFamily="34" charset="0"/>
              </a:rPr>
              <a:t>1 fréquence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57FA5486-B9A0-D922-0A23-DBB0C0502BA0}"/>
              </a:ext>
            </a:extLst>
          </p:cNvPr>
          <p:cNvSpPr txBox="1"/>
          <p:nvPr/>
        </p:nvSpPr>
        <p:spPr>
          <a:xfrm>
            <a:off x="4332480" y="10436588"/>
            <a:ext cx="1938529" cy="830997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Découpage fréquentiel</a:t>
            </a:r>
          </a:p>
        </p:txBody>
      </p:sp>
      <p:sp>
        <p:nvSpPr>
          <p:cNvPr id="156" name="Accolade ouvrante 155">
            <a:extLst>
              <a:ext uri="{FF2B5EF4-FFF2-40B4-BE49-F238E27FC236}">
                <a16:creationId xmlns:a16="http://schemas.microsoft.com/office/drawing/2014/main" id="{455D87FA-654D-F427-DBC7-40C87EF346F0}"/>
              </a:ext>
            </a:extLst>
          </p:cNvPr>
          <p:cNvSpPr/>
          <p:nvPr/>
        </p:nvSpPr>
        <p:spPr>
          <a:xfrm>
            <a:off x="5600927" y="8255209"/>
            <a:ext cx="401238" cy="2129458"/>
          </a:xfrm>
          <a:custGeom>
            <a:avLst/>
            <a:gdLst>
              <a:gd name="connsiteX0" fmla="*/ 401238 w 401238"/>
              <a:gd name="connsiteY0" fmla="*/ 2129458 h 2129458"/>
              <a:gd name="connsiteX1" fmla="*/ 200619 w 401238"/>
              <a:gd name="connsiteY1" fmla="*/ 1924020 h 2129458"/>
              <a:gd name="connsiteX2" fmla="*/ 200619 w 401238"/>
              <a:gd name="connsiteY2" fmla="*/ 1840755 h 2129458"/>
              <a:gd name="connsiteX3" fmla="*/ 0 w 401238"/>
              <a:gd name="connsiteY3" fmla="*/ 1635317 h 2129458"/>
              <a:gd name="connsiteX4" fmla="*/ 200619 w 401238"/>
              <a:gd name="connsiteY4" fmla="*/ 1429879 h 2129458"/>
              <a:gd name="connsiteX5" fmla="*/ 200619 w 401238"/>
              <a:gd name="connsiteY5" fmla="*/ 854392 h 2129458"/>
              <a:gd name="connsiteX6" fmla="*/ 200619 w 401238"/>
              <a:gd name="connsiteY6" fmla="*/ 205438 h 2129458"/>
              <a:gd name="connsiteX7" fmla="*/ 401238 w 401238"/>
              <a:gd name="connsiteY7" fmla="*/ 0 h 2129458"/>
              <a:gd name="connsiteX8" fmla="*/ 401238 w 401238"/>
              <a:gd name="connsiteY8" fmla="*/ 574954 h 2129458"/>
              <a:gd name="connsiteX9" fmla="*/ 401238 w 401238"/>
              <a:gd name="connsiteY9" fmla="*/ 1107318 h 2129458"/>
              <a:gd name="connsiteX10" fmla="*/ 401238 w 401238"/>
              <a:gd name="connsiteY10" fmla="*/ 1618388 h 2129458"/>
              <a:gd name="connsiteX11" fmla="*/ 401238 w 401238"/>
              <a:gd name="connsiteY11" fmla="*/ 2129458 h 2129458"/>
              <a:gd name="connsiteX0" fmla="*/ 401238 w 401238"/>
              <a:gd name="connsiteY0" fmla="*/ 2129458 h 2129458"/>
              <a:gd name="connsiteX1" fmla="*/ 200619 w 401238"/>
              <a:gd name="connsiteY1" fmla="*/ 1924020 h 2129458"/>
              <a:gd name="connsiteX2" fmla="*/ 200619 w 401238"/>
              <a:gd name="connsiteY2" fmla="*/ 1840755 h 2129458"/>
              <a:gd name="connsiteX3" fmla="*/ 0 w 401238"/>
              <a:gd name="connsiteY3" fmla="*/ 1635317 h 2129458"/>
              <a:gd name="connsiteX4" fmla="*/ 200619 w 401238"/>
              <a:gd name="connsiteY4" fmla="*/ 1429879 h 2129458"/>
              <a:gd name="connsiteX5" fmla="*/ 200619 w 401238"/>
              <a:gd name="connsiteY5" fmla="*/ 829903 h 2129458"/>
              <a:gd name="connsiteX6" fmla="*/ 200619 w 401238"/>
              <a:gd name="connsiteY6" fmla="*/ 205438 h 2129458"/>
              <a:gd name="connsiteX7" fmla="*/ 401238 w 401238"/>
              <a:gd name="connsiteY7" fmla="*/ 0 h 212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238" h="2129458" stroke="0" extrusionOk="0">
                <a:moveTo>
                  <a:pt x="401238" y="2129458"/>
                </a:moveTo>
                <a:cubicBezTo>
                  <a:pt x="267896" y="2140477"/>
                  <a:pt x="194577" y="2048954"/>
                  <a:pt x="200619" y="1924020"/>
                </a:cubicBezTo>
                <a:cubicBezTo>
                  <a:pt x="202438" y="1905661"/>
                  <a:pt x="197840" y="1858906"/>
                  <a:pt x="200619" y="1840755"/>
                </a:cubicBezTo>
                <a:cubicBezTo>
                  <a:pt x="225613" y="1715788"/>
                  <a:pt x="96347" y="1645356"/>
                  <a:pt x="0" y="1635317"/>
                </a:cubicBezTo>
                <a:cubicBezTo>
                  <a:pt x="100203" y="1646061"/>
                  <a:pt x="176948" y="1546706"/>
                  <a:pt x="200619" y="1429879"/>
                </a:cubicBezTo>
                <a:cubicBezTo>
                  <a:pt x="181586" y="1282963"/>
                  <a:pt x="221031" y="1025752"/>
                  <a:pt x="200619" y="854392"/>
                </a:cubicBezTo>
                <a:cubicBezTo>
                  <a:pt x="180207" y="683032"/>
                  <a:pt x="203434" y="471008"/>
                  <a:pt x="200619" y="205438"/>
                </a:cubicBezTo>
                <a:cubicBezTo>
                  <a:pt x="196508" y="113766"/>
                  <a:pt x="290215" y="11463"/>
                  <a:pt x="401238" y="0"/>
                </a:cubicBezTo>
                <a:cubicBezTo>
                  <a:pt x="413895" y="252134"/>
                  <a:pt x="376143" y="329984"/>
                  <a:pt x="401238" y="574954"/>
                </a:cubicBezTo>
                <a:cubicBezTo>
                  <a:pt x="426333" y="819924"/>
                  <a:pt x="387019" y="911735"/>
                  <a:pt x="401238" y="1107318"/>
                </a:cubicBezTo>
                <a:cubicBezTo>
                  <a:pt x="415457" y="1302901"/>
                  <a:pt x="423994" y="1467874"/>
                  <a:pt x="401238" y="1618388"/>
                </a:cubicBezTo>
                <a:cubicBezTo>
                  <a:pt x="378483" y="1768902"/>
                  <a:pt x="388554" y="1874832"/>
                  <a:pt x="401238" y="2129458"/>
                </a:cubicBezTo>
                <a:close/>
              </a:path>
              <a:path w="401238" h="2129458" fill="none" extrusionOk="0">
                <a:moveTo>
                  <a:pt x="401238" y="2129458"/>
                </a:moveTo>
                <a:cubicBezTo>
                  <a:pt x="286777" y="2153159"/>
                  <a:pt x="185233" y="2043817"/>
                  <a:pt x="200619" y="1924020"/>
                </a:cubicBezTo>
                <a:cubicBezTo>
                  <a:pt x="202761" y="1886786"/>
                  <a:pt x="198434" y="1860915"/>
                  <a:pt x="200619" y="1840755"/>
                </a:cubicBezTo>
                <a:cubicBezTo>
                  <a:pt x="194233" y="1722949"/>
                  <a:pt x="113195" y="1641897"/>
                  <a:pt x="0" y="1635317"/>
                </a:cubicBezTo>
                <a:cubicBezTo>
                  <a:pt x="102854" y="1628825"/>
                  <a:pt x="214873" y="1526907"/>
                  <a:pt x="200619" y="1429879"/>
                </a:cubicBezTo>
                <a:cubicBezTo>
                  <a:pt x="179789" y="1243380"/>
                  <a:pt x="222560" y="1044164"/>
                  <a:pt x="200619" y="829903"/>
                </a:cubicBezTo>
                <a:cubicBezTo>
                  <a:pt x="178678" y="615642"/>
                  <a:pt x="206299" y="442072"/>
                  <a:pt x="200619" y="205438"/>
                </a:cubicBezTo>
                <a:cubicBezTo>
                  <a:pt x="214307" y="82501"/>
                  <a:pt x="277357" y="20181"/>
                  <a:pt x="401238" y="0"/>
                </a:cubicBezTo>
              </a:path>
              <a:path w="401238" h="2129458" fill="none" stroke="0" extrusionOk="0">
                <a:moveTo>
                  <a:pt x="401238" y="2129458"/>
                </a:moveTo>
                <a:cubicBezTo>
                  <a:pt x="283272" y="2137350"/>
                  <a:pt x="204617" y="2015440"/>
                  <a:pt x="200619" y="1924020"/>
                </a:cubicBezTo>
                <a:cubicBezTo>
                  <a:pt x="204190" y="1900334"/>
                  <a:pt x="200002" y="1859628"/>
                  <a:pt x="200619" y="1840755"/>
                </a:cubicBezTo>
                <a:cubicBezTo>
                  <a:pt x="183425" y="1718525"/>
                  <a:pt x="91653" y="1630001"/>
                  <a:pt x="0" y="1635317"/>
                </a:cubicBezTo>
                <a:cubicBezTo>
                  <a:pt x="92947" y="1642108"/>
                  <a:pt x="204320" y="1541688"/>
                  <a:pt x="200619" y="1429879"/>
                </a:cubicBezTo>
                <a:cubicBezTo>
                  <a:pt x="192393" y="1168358"/>
                  <a:pt x="212905" y="1072513"/>
                  <a:pt x="200619" y="793170"/>
                </a:cubicBezTo>
                <a:cubicBezTo>
                  <a:pt x="188333" y="513827"/>
                  <a:pt x="178592" y="370665"/>
                  <a:pt x="200619" y="205438"/>
                </a:cubicBezTo>
                <a:cubicBezTo>
                  <a:pt x="199685" y="94792"/>
                  <a:pt x="267225" y="-12641"/>
                  <a:pt x="401238" y="0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819177512">
                  <a:prstGeom prst="leftBrace">
                    <a:avLst>
                      <a:gd name="adj1" fmla="val 51201"/>
                      <a:gd name="adj2" fmla="val 7679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7F9473D8-C816-D868-F4DA-A8CE24856380}"/>
              </a:ext>
            </a:extLst>
          </p:cNvPr>
          <p:cNvSpPr txBox="1"/>
          <p:nvPr/>
        </p:nvSpPr>
        <p:spPr>
          <a:xfrm>
            <a:off x="9011184" y="8264323"/>
            <a:ext cx="2332178" cy="461665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Quantification</a:t>
            </a:r>
          </a:p>
        </p:txBody>
      </p:sp>
      <p:sp>
        <p:nvSpPr>
          <p:cNvPr id="158" name="Forme libre : forme 157">
            <a:extLst>
              <a:ext uri="{FF2B5EF4-FFF2-40B4-BE49-F238E27FC236}">
                <a16:creationId xmlns:a16="http://schemas.microsoft.com/office/drawing/2014/main" id="{BEDA442C-97B5-17FA-4DAA-9F9C4DBE7D48}"/>
              </a:ext>
            </a:extLst>
          </p:cNvPr>
          <p:cNvSpPr/>
          <p:nvPr/>
        </p:nvSpPr>
        <p:spPr>
          <a:xfrm>
            <a:off x="8951957" y="8954525"/>
            <a:ext cx="2298075" cy="1124307"/>
          </a:xfrm>
          <a:custGeom>
            <a:avLst/>
            <a:gdLst>
              <a:gd name="connsiteX0" fmla="*/ 0 w 1466850"/>
              <a:gd name="connsiteY0" fmla="*/ 152757 h 1124307"/>
              <a:gd name="connsiteX1" fmla="*/ 438150 w 1466850"/>
              <a:gd name="connsiteY1" fmla="*/ 357 h 1124307"/>
              <a:gd name="connsiteX2" fmla="*/ 781050 w 1466850"/>
              <a:gd name="connsiteY2" fmla="*/ 190857 h 1124307"/>
              <a:gd name="connsiteX3" fmla="*/ 1085850 w 1466850"/>
              <a:gd name="connsiteY3" fmla="*/ 952857 h 1124307"/>
              <a:gd name="connsiteX4" fmla="*/ 1466850 w 1466850"/>
              <a:gd name="connsiteY4" fmla="*/ 1124307 h 112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50" h="1124307">
                <a:moveTo>
                  <a:pt x="0" y="152757"/>
                </a:moveTo>
                <a:cubicBezTo>
                  <a:pt x="153987" y="73382"/>
                  <a:pt x="307975" y="-5993"/>
                  <a:pt x="438150" y="357"/>
                </a:cubicBezTo>
                <a:cubicBezTo>
                  <a:pt x="568325" y="6707"/>
                  <a:pt x="673100" y="32107"/>
                  <a:pt x="781050" y="190857"/>
                </a:cubicBezTo>
                <a:cubicBezTo>
                  <a:pt x="889000" y="349607"/>
                  <a:pt x="971550" y="797282"/>
                  <a:pt x="1085850" y="952857"/>
                </a:cubicBezTo>
                <a:cubicBezTo>
                  <a:pt x="1200150" y="1108432"/>
                  <a:pt x="1377950" y="1057632"/>
                  <a:pt x="1466850" y="1124307"/>
                </a:cubicBezTo>
              </a:path>
            </a:pathLst>
          </a:custGeom>
          <a:noFill/>
          <a:ln w="76200">
            <a:solidFill>
              <a:srgbClr val="002F5E"/>
            </a:solidFill>
            <a:headEnd type="oval" w="med" len="med"/>
            <a:tailEnd type="oval" w="med" len="med"/>
          </a:ln>
          <a:effectLst>
            <a:reflection blurRad="6350" stA="15000" endPos="400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Accolade ouvrante 158">
            <a:extLst>
              <a:ext uri="{FF2B5EF4-FFF2-40B4-BE49-F238E27FC236}">
                <a16:creationId xmlns:a16="http://schemas.microsoft.com/office/drawing/2014/main" id="{BCA2BB62-1A5B-4784-1DFA-2509C908FFD6}"/>
              </a:ext>
            </a:extLst>
          </p:cNvPr>
          <p:cNvSpPr/>
          <p:nvPr/>
        </p:nvSpPr>
        <p:spPr>
          <a:xfrm flipH="1">
            <a:off x="8295701" y="8255209"/>
            <a:ext cx="368152" cy="2129458"/>
          </a:xfrm>
          <a:custGeom>
            <a:avLst/>
            <a:gdLst>
              <a:gd name="connsiteX0" fmla="*/ 368152 w 368152"/>
              <a:gd name="connsiteY0" fmla="*/ 2129458 h 2129458"/>
              <a:gd name="connsiteX1" fmla="*/ 184076 w 368152"/>
              <a:gd name="connsiteY1" fmla="*/ 1940960 h 2129458"/>
              <a:gd name="connsiteX2" fmla="*/ 184076 w 368152"/>
              <a:gd name="connsiteY2" fmla="*/ 1491866 h 2129458"/>
              <a:gd name="connsiteX3" fmla="*/ 184076 w 368152"/>
              <a:gd name="connsiteY3" fmla="*/ 1042772 h 2129458"/>
              <a:gd name="connsiteX4" fmla="*/ 0 w 368152"/>
              <a:gd name="connsiteY4" fmla="*/ 854274 h 2129458"/>
              <a:gd name="connsiteX5" fmla="*/ 184076 w 368152"/>
              <a:gd name="connsiteY5" fmla="*/ 665776 h 2129458"/>
              <a:gd name="connsiteX6" fmla="*/ 184076 w 368152"/>
              <a:gd name="connsiteY6" fmla="*/ 188498 h 2129458"/>
              <a:gd name="connsiteX7" fmla="*/ 368152 w 368152"/>
              <a:gd name="connsiteY7" fmla="*/ 0 h 2129458"/>
              <a:gd name="connsiteX8" fmla="*/ 368152 w 368152"/>
              <a:gd name="connsiteY8" fmla="*/ 574954 h 2129458"/>
              <a:gd name="connsiteX9" fmla="*/ 368152 w 368152"/>
              <a:gd name="connsiteY9" fmla="*/ 1107318 h 2129458"/>
              <a:gd name="connsiteX10" fmla="*/ 368152 w 368152"/>
              <a:gd name="connsiteY10" fmla="*/ 1618388 h 2129458"/>
              <a:gd name="connsiteX11" fmla="*/ 368152 w 368152"/>
              <a:gd name="connsiteY11" fmla="*/ 2129458 h 2129458"/>
              <a:gd name="connsiteX0" fmla="*/ 368152 w 368152"/>
              <a:gd name="connsiteY0" fmla="*/ 2129458 h 2129458"/>
              <a:gd name="connsiteX1" fmla="*/ 184076 w 368152"/>
              <a:gd name="connsiteY1" fmla="*/ 1940960 h 2129458"/>
              <a:gd name="connsiteX2" fmla="*/ 184076 w 368152"/>
              <a:gd name="connsiteY2" fmla="*/ 1500848 h 2129458"/>
              <a:gd name="connsiteX3" fmla="*/ 184076 w 368152"/>
              <a:gd name="connsiteY3" fmla="*/ 1042772 h 2129458"/>
              <a:gd name="connsiteX4" fmla="*/ 0 w 368152"/>
              <a:gd name="connsiteY4" fmla="*/ 854274 h 2129458"/>
              <a:gd name="connsiteX5" fmla="*/ 184076 w 368152"/>
              <a:gd name="connsiteY5" fmla="*/ 665776 h 2129458"/>
              <a:gd name="connsiteX6" fmla="*/ 184076 w 368152"/>
              <a:gd name="connsiteY6" fmla="*/ 188498 h 2129458"/>
              <a:gd name="connsiteX7" fmla="*/ 368152 w 368152"/>
              <a:gd name="connsiteY7" fmla="*/ 0 h 212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152" h="2129458" stroke="0" extrusionOk="0">
                <a:moveTo>
                  <a:pt x="368152" y="2129458"/>
                </a:moveTo>
                <a:cubicBezTo>
                  <a:pt x="244143" y="2140381"/>
                  <a:pt x="175189" y="2061943"/>
                  <a:pt x="184076" y="1940960"/>
                </a:cubicBezTo>
                <a:cubicBezTo>
                  <a:pt x="204915" y="1730163"/>
                  <a:pt x="198871" y="1644427"/>
                  <a:pt x="184076" y="1491866"/>
                </a:cubicBezTo>
                <a:cubicBezTo>
                  <a:pt x="169281" y="1339305"/>
                  <a:pt x="198584" y="1246128"/>
                  <a:pt x="184076" y="1042772"/>
                </a:cubicBezTo>
                <a:cubicBezTo>
                  <a:pt x="168909" y="957050"/>
                  <a:pt x="109205" y="841254"/>
                  <a:pt x="0" y="854274"/>
                </a:cubicBezTo>
                <a:cubicBezTo>
                  <a:pt x="88650" y="844661"/>
                  <a:pt x="184859" y="767315"/>
                  <a:pt x="184076" y="665776"/>
                </a:cubicBezTo>
                <a:cubicBezTo>
                  <a:pt x="176783" y="509111"/>
                  <a:pt x="188749" y="366696"/>
                  <a:pt x="184076" y="188498"/>
                </a:cubicBezTo>
                <a:cubicBezTo>
                  <a:pt x="181461" y="98252"/>
                  <a:pt x="266071" y="21428"/>
                  <a:pt x="368152" y="0"/>
                </a:cubicBezTo>
                <a:cubicBezTo>
                  <a:pt x="380809" y="252134"/>
                  <a:pt x="343057" y="329984"/>
                  <a:pt x="368152" y="574954"/>
                </a:cubicBezTo>
                <a:cubicBezTo>
                  <a:pt x="393247" y="819924"/>
                  <a:pt x="353933" y="911735"/>
                  <a:pt x="368152" y="1107318"/>
                </a:cubicBezTo>
                <a:cubicBezTo>
                  <a:pt x="382371" y="1302901"/>
                  <a:pt x="390908" y="1467874"/>
                  <a:pt x="368152" y="1618388"/>
                </a:cubicBezTo>
                <a:cubicBezTo>
                  <a:pt x="345397" y="1768902"/>
                  <a:pt x="355468" y="1874832"/>
                  <a:pt x="368152" y="2129458"/>
                </a:cubicBezTo>
                <a:close/>
              </a:path>
              <a:path w="368152" h="2129458" fill="none" extrusionOk="0">
                <a:moveTo>
                  <a:pt x="368152" y="2129458"/>
                </a:moveTo>
                <a:cubicBezTo>
                  <a:pt x="263803" y="2146847"/>
                  <a:pt x="169304" y="2051149"/>
                  <a:pt x="184076" y="1940960"/>
                </a:cubicBezTo>
                <a:cubicBezTo>
                  <a:pt x="194690" y="1801948"/>
                  <a:pt x="169168" y="1649369"/>
                  <a:pt x="184076" y="1500848"/>
                </a:cubicBezTo>
                <a:cubicBezTo>
                  <a:pt x="198984" y="1352327"/>
                  <a:pt x="164270" y="1259774"/>
                  <a:pt x="184076" y="1042772"/>
                </a:cubicBezTo>
                <a:cubicBezTo>
                  <a:pt x="193412" y="920462"/>
                  <a:pt x="99337" y="868342"/>
                  <a:pt x="0" y="854274"/>
                </a:cubicBezTo>
                <a:cubicBezTo>
                  <a:pt x="106833" y="855155"/>
                  <a:pt x="201126" y="773411"/>
                  <a:pt x="184076" y="665776"/>
                </a:cubicBezTo>
                <a:cubicBezTo>
                  <a:pt x="198032" y="540767"/>
                  <a:pt x="177432" y="333060"/>
                  <a:pt x="184076" y="188498"/>
                </a:cubicBezTo>
                <a:cubicBezTo>
                  <a:pt x="200793" y="72820"/>
                  <a:pt x="255735" y="16592"/>
                  <a:pt x="368152" y="0"/>
                </a:cubicBezTo>
              </a:path>
              <a:path w="368152" h="2129458" fill="none" stroke="0" extrusionOk="0">
                <a:moveTo>
                  <a:pt x="368152" y="2129458"/>
                </a:moveTo>
                <a:cubicBezTo>
                  <a:pt x="264074" y="2132119"/>
                  <a:pt x="185531" y="2037045"/>
                  <a:pt x="184076" y="1940960"/>
                </a:cubicBezTo>
                <a:cubicBezTo>
                  <a:pt x="166627" y="1742436"/>
                  <a:pt x="165305" y="1666399"/>
                  <a:pt x="184076" y="1491866"/>
                </a:cubicBezTo>
                <a:cubicBezTo>
                  <a:pt x="202847" y="1317333"/>
                  <a:pt x="171482" y="1186982"/>
                  <a:pt x="184076" y="1042772"/>
                </a:cubicBezTo>
                <a:cubicBezTo>
                  <a:pt x="203081" y="931503"/>
                  <a:pt x="85318" y="859061"/>
                  <a:pt x="0" y="854274"/>
                </a:cubicBezTo>
                <a:cubicBezTo>
                  <a:pt x="105003" y="834994"/>
                  <a:pt x="181517" y="780099"/>
                  <a:pt x="184076" y="665776"/>
                </a:cubicBezTo>
                <a:cubicBezTo>
                  <a:pt x="200930" y="512402"/>
                  <a:pt x="164253" y="302878"/>
                  <a:pt x="184076" y="188498"/>
                </a:cubicBezTo>
                <a:cubicBezTo>
                  <a:pt x="176699" y="106633"/>
                  <a:pt x="258587" y="-4304"/>
                  <a:pt x="368152" y="0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819177512">
                  <a:prstGeom prst="leftBrace">
                    <a:avLst>
                      <a:gd name="adj1" fmla="val 51201"/>
                      <a:gd name="adj2" fmla="val 40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121561BF-5B33-7FEB-51EA-8C0AEBA60C88}"/>
              </a:ext>
            </a:extLst>
          </p:cNvPr>
          <p:cNvSpPr txBox="1"/>
          <p:nvPr/>
        </p:nvSpPr>
        <p:spPr>
          <a:xfrm>
            <a:off x="9104159" y="10808719"/>
            <a:ext cx="1953610" cy="830997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randview" panose="020B0502040204020203" pitchFamily="34" charset="0"/>
              </a:rPr>
              <a:t>Détection niveau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072582BF-AF9F-EE9B-9E60-D222CE2ABE67}"/>
              </a:ext>
            </a:extLst>
          </p:cNvPr>
          <p:cNvSpPr/>
          <p:nvPr/>
        </p:nvSpPr>
        <p:spPr>
          <a:xfrm>
            <a:off x="8919327" y="9758015"/>
            <a:ext cx="1422391" cy="6266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Traitement</a:t>
            </a:r>
            <a:br>
              <a:rPr lang="fr-FR" dirty="0">
                <a:solidFill>
                  <a:srgbClr val="002F5E"/>
                </a:solidFill>
              </a:rPr>
            </a:br>
            <a:r>
              <a:rPr lang="fr-FR" dirty="0">
                <a:solidFill>
                  <a:srgbClr val="002F5E"/>
                </a:solidFill>
              </a:rPr>
              <a:t>Numérique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DA8C0AD9-5B4A-2369-F868-A8A9D993C0E6}"/>
              </a:ext>
            </a:extLst>
          </p:cNvPr>
          <p:cNvSpPr txBox="1"/>
          <p:nvPr/>
        </p:nvSpPr>
        <p:spPr>
          <a:xfrm>
            <a:off x="13124995" y="9392553"/>
            <a:ext cx="1953610" cy="338554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Grandview" panose="020B0502040204020203" pitchFamily="34" charset="0"/>
              </a:rPr>
              <a:t>Niveau faible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0640CE3-2470-0CDE-FAE3-0A64312EB6C1}"/>
              </a:ext>
            </a:extLst>
          </p:cNvPr>
          <p:cNvSpPr>
            <a:spLocks noChangeAspect="1"/>
          </p:cNvSpPr>
          <p:nvPr/>
        </p:nvSpPr>
        <p:spPr>
          <a:xfrm>
            <a:off x="15267911" y="9456254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5CBA67E-89AD-6739-D05D-0C62CA07F147}"/>
              </a:ext>
            </a:extLst>
          </p:cNvPr>
          <p:cNvSpPr>
            <a:spLocks noChangeAspect="1"/>
          </p:cNvSpPr>
          <p:nvPr/>
        </p:nvSpPr>
        <p:spPr>
          <a:xfrm>
            <a:off x="15269479" y="1002007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3FA44A7-256C-B960-E935-61AF9021CD8A}"/>
              </a:ext>
            </a:extLst>
          </p:cNvPr>
          <p:cNvSpPr>
            <a:spLocks noChangeAspect="1"/>
          </p:cNvSpPr>
          <p:nvPr/>
        </p:nvSpPr>
        <p:spPr>
          <a:xfrm>
            <a:off x="15267911" y="9738163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20949-E7D5-BB19-0789-5A75206BFAD2}"/>
              </a:ext>
            </a:extLst>
          </p:cNvPr>
          <p:cNvSpPr>
            <a:spLocks noChangeAspect="1"/>
          </p:cNvSpPr>
          <p:nvPr/>
        </p:nvSpPr>
        <p:spPr>
          <a:xfrm>
            <a:off x="15565112" y="9738163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E977548-F60A-2FE3-86A1-3E1B6237E80C}"/>
              </a:ext>
            </a:extLst>
          </p:cNvPr>
          <p:cNvSpPr>
            <a:spLocks noChangeAspect="1"/>
          </p:cNvSpPr>
          <p:nvPr/>
        </p:nvSpPr>
        <p:spPr>
          <a:xfrm>
            <a:off x="15565112" y="10020072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2FE9609-827F-15DF-F814-6B15328ECF4B}"/>
              </a:ext>
            </a:extLst>
          </p:cNvPr>
          <p:cNvSpPr>
            <a:spLocks noChangeAspect="1"/>
          </p:cNvSpPr>
          <p:nvPr/>
        </p:nvSpPr>
        <p:spPr>
          <a:xfrm>
            <a:off x="15565112" y="945342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EC55674-4F43-B402-4BA7-2FAD962BB6DA}"/>
              </a:ext>
            </a:extLst>
          </p:cNvPr>
          <p:cNvSpPr>
            <a:spLocks noChangeAspect="1"/>
          </p:cNvSpPr>
          <p:nvPr/>
        </p:nvSpPr>
        <p:spPr>
          <a:xfrm>
            <a:off x="15565112" y="9168689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592DD8A-A443-2F38-E14E-6FE605186B91}"/>
              </a:ext>
            </a:extLst>
          </p:cNvPr>
          <p:cNvSpPr>
            <a:spLocks noChangeAspect="1"/>
          </p:cNvSpPr>
          <p:nvPr/>
        </p:nvSpPr>
        <p:spPr>
          <a:xfrm>
            <a:off x="15267911" y="888395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98B7393-4972-EFDC-FA14-E6A925017DA6}"/>
              </a:ext>
            </a:extLst>
          </p:cNvPr>
          <p:cNvSpPr>
            <a:spLocks noChangeAspect="1"/>
          </p:cNvSpPr>
          <p:nvPr/>
        </p:nvSpPr>
        <p:spPr>
          <a:xfrm>
            <a:off x="15565112" y="8883952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9D21040-B9E1-0EA1-AC85-671169EAA020}"/>
              </a:ext>
            </a:extLst>
          </p:cNvPr>
          <p:cNvSpPr>
            <a:spLocks noChangeAspect="1"/>
          </p:cNvSpPr>
          <p:nvPr/>
        </p:nvSpPr>
        <p:spPr>
          <a:xfrm>
            <a:off x="15267911" y="10301981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83421F2-A58A-F2F6-4167-4AA72AD29A82}"/>
              </a:ext>
            </a:extLst>
          </p:cNvPr>
          <p:cNvSpPr>
            <a:spLocks noChangeAspect="1"/>
          </p:cNvSpPr>
          <p:nvPr/>
        </p:nvSpPr>
        <p:spPr>
          <a:xfrm>
            <a:off x="15267911" y="10589788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8358CD-6B46-F046-8376-F89048A91306}"/>
              </a:ext>
            </a:extLst>
          </p:cNvPr>
          <p:cNvSpPr>
            <a:spLocks noChangeAspect="1"/>
          </p:cNvSpPr>
          <p:nvPr/>
        </p:nvSpPr>
        <p:spPr>
          <a:xfrm>
            <a:off x="15565112" y="10589788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FDD857D-5257-8133-B89E-630F59DE620D}"/>
              </a:ext>
            </a:extLst>
          </p:cNvPr>
          <p:cNvSpPr>
            <a:spLocks noChangeAspect="1"/>
          </p:cNvSpPr>
          <p:nvPr/>
        </p:nvSpPr>
        <p:spPr>
          <a:xfrm>
            <a:off x="15266746" y="859142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1975BE4-0C3F-0533-D7D4-C95B35A4A98E}"/>
              </a:ext>
            </a:extLst>
          </p:cNvPr>
          <p:cNvSpPr>
            <a:spLocks noChangeAspect="1"/>
          </p:cNvSpPr>
          <p:nvPr/>
        </p:nvSpPr>
        <p:spPr>
          <a:xfrm>
            <a:off x="15563947" y="8591420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F39F379-57F6-6E2A-7D36-A69B7AD04EDD}"/>
              </a:ext>
            </a:extLst>
          </p:cNvPr>
          <p:cNvSpPr>
            <a:spLocks noChangeAspect="1"/>
          </p:cNvSpPr>
          <p:nvPr/>
        </p:nvSpPr>
        <p:spPr>
          <a:xfrm>
            <a:off x="15266746" y="10876577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54EB41-C279-A299-FAF1-1AB2AF4DBD99}"/>
              </a:ext>
            </a:extLst>
          </p:cNvPr>
          <p:cNvSpPr>
            <a:spLocks noChangeAspect="1"/>
          </p:cNvSpPr>
          <p:nvPr/>
        </p:nvSpPr>
        <p:spPr>
          <a:xfrm>
            <a:off x="15563947" y="10876577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1" name="Rectangle : coins arrondis 180">
            <a:extLst>
              <a:ext uri="{FF2B5EF4-FFF2-40B4-BE49-F238E27FC236}">
                <a16:creationId xmlns:a16="http://schemas.microsoft.com/office/drawing/2014/main" id="{DED3DEB2-D27E-4314-B708-B759B3E8738E}"/>
              </a:ext>
            </a:extLst>
          </p:cNvPr>
          <p:cNvSpPr/>
          <p:nvPr/>
        </p:nvSpPr>
        <p:spPr>
          <a:xfrm>
            <a:off x="15170577" y="8265266"/>
            <a:ext cx="733425" cy="33082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B2BEFDD0-DACB-5AF0-5CEC-387F49AFDD03}"/>
              </a:ext>
            </a:extLst>
          </p:cNvPr>
          <p:cNvSpPr txBox="1"/>
          <p:nvPr/>
        </p:nvSpPr>
        <p:spPr>
          <a:xfrm>
            <a:off x="15243309" y="11193643"/>
            <a:ext cx="57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Grandview" panose="020B0502040204020203" pitchFamily="34" charset="0"/>
              </a:rPr>
              <a:t>Bande 7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89196D8C-3E66-D54A-9519-88517F26385F}"/>
              </a:ext>
            </a:extLst>
          </p:cNvPr>
          <p:cNvSpPr txBox="1"/>
          <p:nvPr/>
        </p:nvSpPr>
        <p:spPr>
          <a:xfrm>
            <a:off x="13124995" y="8533788"/>
            <a:ext cx="1953610" cy="338554"/>
          </a:xfrm>
          <a:prstGeom prst="rect">
            <a:avLst/>
          </a:prstGeom>
          <a:solidFill>
            <a:srgbClr val="FF6E02">
              <a:alpha val="20000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Grandview" panose="020B0502040204020203" pitchFamily="34" charset="0"/>
              </a:rPr>
              <a:t>Niveau élevé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559AECF-C183-A1AE-B934-DEE2DDA6A64D}"/>
              </a:ext>
            </a:extLst>
          </p:cNvPr>
          <p:cNvSpPr txBox="1"/>
          <p:nvPr/>
        </p:nvSpPr>
        <p:spPr>
          <a:xfrm>
            <a:off x="16721780" y="8342991"/>
            <a:ext cx="2332178" cy="461665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Affichage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F385BC-4E2D-6E0D-7E76-3F008E7A84EB}"/>
              </a:ext>
            </a:extLst>
          </p:cNvPr>
          <p:cNvSpPr>
            <a:spLocks noChangeAspect="1"/>
          </p:cNvSpPr>
          <p:nvPr/>
        </p:nvSpPr>
        <p:spPr>
          <a:xfrm>
            <a:off x="12821620" y="10284385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BC1F19C-5E8B-2A37-E405-331F912FB5FF}"/>
              </a:ext>
            </a:extLst>
          </p:cNvPr>
          <p:cNvSpPr>
            <a:spLocks noChangeAspect="1"/>
          </p:cNvSpPr>
          <p:nvPr/>
        </p:nvSpPr>
        <p:spPr>
          <a:xfrm>
            <a:off x="12821620" y="10573820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CA96A76-2DD5-89EF-8729-7C6932C52412}"/>
              </a:ext>
            </a:extLst>
          </p:cNvPr>
          <p:cNvSpPr>
            <a:spLocks noChangeAspect="1"/>
          </p:cNvSpPr>
          <p:nvPr/>
        </p:nvSpPr>
        <p:spPr>
          <a:xfrm>
            <a:off x="12517186" y="9153957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4D80ADB-8785-308E-DF0A-085E4B902835}"/>
              </a:ext>
            </a:extLst>
          </p:cNvPr>
          <p:cNvSpPr>
            <a:spLocks noChangeAspect="1"/>
          </p:cNvSpPr>
          <p:nvPr/>
        </p:nvSpPr>
        <p:spPr>
          <a:xfrm>
            <a:off x="12511648" y="8868942"/>
            <a:ext cx="252000" cy="252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01FA9A5D-6E9E-9D0A-5D0C-3296AC5FD291}"/>
              </a:ext>
            </a:extLst>
          </p:cNvPr>
          <p:cNvSpPr/>
          <p:nvPr/>
        </p:nvSpPr>
        <p:spPr>
          <a:xfrm>
            <a:off x="3037770" y="11552019"/>
            <a:ext cx="1066583" cy="6294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Réglage</a:t>
            </a:r>
          </a:p>
          <a:p>
            <a:pPr algn="ctr"/>
            <a:r>
              <a:rPr lang="fr-FR" dirty="0">
                <a:solidFill>
                  <a:srgbClr val="002F5E"/>
                </a:solidFill>
              </a:rPr>
              <a:t>Volume</a:t>
            </a:r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4652467D-E17B-4B2E-89D6-39543B417D6B}"/>
              </a:ext>
            </a:extLst>
          </p:cNvPr>
          <p:cNvSpPr/>
          <p:nvPr/>
        </p:nvSpPr>
        <p:spPr>
          <a:xfrm>
            <a:off x="18614467" y="9108673"/>
            <a:ext cx="1249390" cy="6294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2F5E"/>
                </a:solidFill>
              </a:rPr>
              <a:t>Réglage</a:t>
            </a:r>
          </a:p>
          <a:p>
            <a:pPr algn="ctr"/>
            <a:r>
              <a:rPr lang="fr-FR" dirty="0">
                <a:solidFill>
                  <a:srgbClr val="002F5E"/>
                </a:solidFill>
              </a:rPr>
              <a:t>Intensité</a:t>
            </a:r>
          </a:p>
        </p:txBody>
      </p:sp>
      <p:sp>
        <p:nvSpPr>
          <p:cNvPr id="191" name="Forme libre : forme 190">
            <a:extLst>
              <a:ext uri="{FF2B5EF4-FFF2-40B4-BE49-F238E27FC236}">
                <a16:creationId xmlns:a16="http://schemas.microsoft.com/office/drawing/2014/main" id="{FC965F41-BC6B-CED7-D692-24682CB0A20A}"/>
              </a:ext>
            </a:extLst>
          </p:cNvPr>
          <p:cNvSpPr/>
          <p:nvPr/>
        </p:nvSpPr>
        <p:spPr>
          <a:xfrm>
            <a:off x="16154400" y="9135953"/>
            <a:ext cx="2353515" cy="1532318"/>
          </a:xfrm>
          <a:custGeom>
            <a:avLst/>
            <a:gdLst>
              <a:gd name="connsiteX0" fmla="*/ 0 w 2353515"/>
              <a:gd name="connsiteY0" fmla="*/ 706063 h 1881720"/>
              <a:gd name="connsiteX1" fmla="*/ 420914 w 2353515"/>
              <a:gd name="connsiteY1" fmla="*/ 604463 h 1881720"/>
              <a:gd name="connsiteX2" fmla="*/ 885371 w 2353515"/>
              <a:gd name="connsiteY2" fmla="*/ 169034 h 1881720"/>
              <a:gd name="connsiteX3" fmla="*/ 1509486 w 2353515"/>
              <a:gd name="connsiteY3" fmla="*/ 9377 h 1881720"/>
              <a:gd name="connsiteX4" fmla="*/ 2119086 w 2353515"/>
              <a:gd name="connsiteY4" fmla="*/ 415777 h 1881720"/>
              <a:gd name="connsiteX5" fmla="*/ 2336800 w 2353515"/>
              <a:gd name="connsiteY5" fmla="*/ 1460805 h 1881720"/>
              <a:gd name="connsiteX6" fmla="*/ 2322286 w 2353515"/>
              <a:gd name="connsiteY6" fmla="*/ 1881720 h 188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3515" h="1881720">
                <a:moveTo>
                  <a:pt x="0" y="706063"/>
                </a:moveTo>
                <a:cubicBezTo>
                  <a:pt x="136676" y="700015"/>
                  <a:pt x="273352" y="693968"/>
                  <a:pt x="420914" y="604463"/>
                </a:cubicBezTo>
                <a:cubicBezTo>
                  <a:pt x="568476" y="514958"/>
                  <a:pt x="703942" y="268215"/>
                  <a:pt x="885371" y="169034"/>
                </a:cubicBezTo>
                <a:cubicBezTo>
                  <a:pt x="1066800" y="69853"/>
                  <a:pt x="1303867" y="-31747"/>
                  <a:pt x="1509486" y="9377"/>
                </a:cubicBezTo>
                <a:cubicBezTo>
                  <a:pt x="1715105" y="50501"/>
                  <a:pt x="1981200" y="173872"/>
                  <a:pt x="2119086" y="415777"/>
                </a:cubicBezTo>
                <a:cubicBezTo>
                  <a:pt x="2256972" y="657682"/>
                  <a:pt x="2302933" y="1216481"/>
                  <a:pt x="2336800" y="1460805"/>
                </a:cubicBezTo>
                <a:cubicBezTo>
                  <a:pt x="2370667" y="1705129"/>
                  <a:pt x="2346476" y="1793424"/>
                  <a:pt x="2322286" y="1881720"/>
                </a:cubicBezTo>
              </a:path>
            </a:pathLst>
          </a:custGeom>
          <a:noFill/>
          <a:ln w="76200">
            <a:solidFill>
              <a:srgbClr val="002F5E"/>
            </a:solidFill>
            <a:headEnd type="oval" w="med" len="med"/>
            <a:tailEnd type="oval" w="med" len="med"/>
          </a:ln>
          <a:effectLst>
            <a:reflection blurRad="6350" stA="30000" endPos="555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EE285289-4006-1F87-817B-C9ACC7E40749}"/>
              </a:ext>
            </a:extLst>
          </p:cNvPr>
          <p:cNvSpPr txBox="1"/>
          <p:nvPr/>
        </p:nvSpPr>
        <p:spPr>
          <a:xfrm>
            <a:off x="16546710" y="11342198"/>
            <a:ext cx="3210372" cy="830997"/>
          </a:xfrm>
          <a:prstGeom prst="rect">
            <a:avLst/>
          </a:prstGeom>
          <a:solidFill>
            <a:srgbClr val="FF6E02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randview" panose="020B0502040204020203" pitchFamily="34" charset="0"/>
              </a:rPr>
              <a:t>Rayonnement électromagnétique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85018D-9FBA-A87F-5177-475A0A6B543B}"/>
              </a:ext>
            </a:extLst>
          </p:cNvPr>
          <p:cNvSpPr txBox="1"/>
          <p:nvPr/>
        </p:nvSpPr>
        <p:spPr>
          <a:xfrm>
            <a:off x="14617534" y="12437543"/>
            <a:ext cx="5139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FF6E02"/>
                </a:solidFill>
                <a:latin typeface="Indie Flower" panose="02000000000000000000" pitchFamily="2" charset="0"/>
              </a:rPr>
              <a:t>. . . à la lumière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27BF771-A350-85C7-B47A-778936E804C6}"/>
              </a:ext>
            </a:extLst>
          </p:cNvPr>
          <p:cNvSpPr>
            <a:spLocks noChangeAspect="1"/>
          </p:cNvSpPr>
          <p:nvPr/>
        </p:nvSpPr>
        <p:spPr>
          <a:xfrm>
            <a:off x="15563947" y="10309570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1FECA8-8711-D164-E419-561AD80D63CF}"/>
              </a:ext>
            </a:extLst>
          </p:cNvPr>
          <p:cNvSpPr>
            <a:spLocks noChangeAspect="1"/>
          </p:cNvSpPr>
          <p:nvPr/>
        </p:nvSpPr>
        <p:spPr>
          <a:xfrm>
            <a:off x="15273959" y="9165861"/>
            <a:ext cx="252000" cy="25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41E03B0F-BDF8-6209-4179-558464DDB107}"/>
              </a:ext>
            </a:extLst>
          </p:cNvPr>
          <p:cNvSpPr txBox="1"/>
          <p:nvPr/>
        </p:nvSpPr>
        <p:spPr>
          <a:xfrm>
            <a:off x="7359275" y="2185492"/>
            <a:ext cx="5152373" cy="1107996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wrap="none" rtlCol="0">
            <a:spAutoFit/>
          </a:bodyPr>
          <a:lstStyle/>
          <a:p>
            <a:r>
              <a:rPr lang="fr-FR" sz="6600" b="1" dirty="0">
                <a:latin typeface="Calvin" pitchFamily="2" charset="0"/>
              </a:rPr>
              <a:t>SPECTRUM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3FA7EA5A-71DC-DC20-A61C-F6AB099229A9}"/>
              </a:ext>
            </a:extLst>
          </p:cNvPr>
          <p:cNvSpPr txBox="1"/>
          <p:nvPr/>
        </p:nvSpPr>
        <p:spPr>
          <a:xfrm>
            <a:off x="2197052" y="15850802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Tableau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ACA859B-CB82-9BBC-3FBF-07E8CD36AD11}"/>
              </a:ext>
            </a:extLst>
          </p:cNvPr>
          <p:cNvSpPr txBox="1"/>
          <p:nvPr/>
        </p:nvSpPr>
        <p:spPr>
          <a:xfrm>
            <a:off x="2990867" y="16717246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Interaction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B5A65AF0-5BDF-3A06-A05D-FA8FC4F5574D}"/>
              </a:ext>
            </a:extLst>
          </p:cNvPr>
          <p:cNvSpPr txBox="1"/>
          <p:nvPr/>
        </p:nvSpPr>
        <p:spPr>
          <a:xfrm>
            <a:off x="5644968" y="15586083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Son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84FAFA12-2AE0-8D21-3EF3-78D4130A125F}"/>
              </a:ext>
            </a:extLst>
          </p:cNvPr>
          <p:cNvSpPr txBox="1"/>
          <p:nvPr/>
        </p:nvSpPr>
        <p:spPr>
          <a:xfrm>
            <a:off x="6271009" y="16500705"/>
            <a:ext cx="3033439" cy="584775"/>
          </a:xfrm>
          <a:prstGeom prst="rect">
            <a:avLst/>
          </a:prstGeom>
          <a:solidFill>
            <a:srgbClr val="002F5E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Lumière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7295B826-1C18-C33A-4B9C-74537E080B41}"/>
              </a:ext>
            </a:extLst>
          </p:cNvPr>
          <p:cNvSpPr txBox="1"/>
          <p:nvPr/>
        </p:nvSpPr>
        <p:spPr>
          <a:xfrm>
            <a:off x="9471994" y="27300341"/>
            <a:ext cx="3033439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630 </a:t>
            </a:r>
            <a:r>
              <a:rPr lang="fr-FR" sz="3200" dirty="0" err="1">
                <a:solidFill>
                  <a:schemeClr val="bg1"/>
                </a:solidFill>
                <a:latin typeface="Grandview" panose="020B0502040204020203" pitchFamily="34" charset="0"/>
              </a:rPr>
              <a:t>LEDs</a:t>
            </a:r>
            <a:endParaRPr lang="fr-FR" sz="3200" dirty="0">
              <a:solidFill>
                <a:schemeClr val="bg1"/>
              </a:solidFill>
              <a:latin typeface="Grandview" panose="020B0502040204020203" pitchFamily="34" charset="0"/>
            </a:endParaRP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790FAFF0-B523-EC6C-434A-91E99CF25855}"/>
              </a:ext>
            </a:extLst>
          </p:cNvPr>
          <p:cNvSpPr txBox="1"/>
          <p:nvPr/>
        </p:nvSpPr>
        <p:spPr>
          <a:xfrm>
            <a:off x="8824998" y="23260889"/>
            <a:ext cx="3033439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7 filtres</a:t>
            </a:r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B51B1AD3-B3DA-B073-9A25-006562970D59}"/>
              </a:ext>
            </a:extLst>
          </p:cNvPr>
          <p:cNvSpPr txBox="1"/>
          <p:nvPr/>
        </p:nvSpPr>
        <p:spPr>
          <a:xfrm>
            <a:off x="16791574" y="19651144"/>
            <a:ext cx="3033439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3 modes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C97636C4-D949-E074-E2EE-4ACCAF02F188}"/>
              </a:ext>
            </a:extLst>
          </p:cNvPr>
          <p:cNvSpPr txBox="1"/>
          <p:nvPr/>
        </p:nvSpPr>
        <p:spPr>
          <a:xfrm>
            <a:off x="1669544" y="25152316"/>
            <a:ext cx="3033439" cy="1077218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Travail collaboratif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B3CEE907-F2F9-9163-8A81-872F3CEC79E6}"/>
              </a:ext>
            </a:extLst>
          </p:cNvPr>
          <p:cNvSpPr txBox="1"/>
          <p:nvPr/>
        </p:nvSpPr>
        <p:spPr>
          <a:xfrm>
            <a:off x="8148280" y="18260697"/>
            <a:ext cx="2747846" cy="584775"/>
          </a:xfrm>
          <a:prstGeom prst="rect">
            <a:avLst/>
          </a:prstGeom>
          <a:solidFill>
            <a:srgbClr val="002F5E">
              <a:alpha val="60000"/>
            </a:srgb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Grandview" panose="020B0502040204020203" pitchFamily="34" charset="0"/>
              </a:rPr>
              <a:t>1 carte mère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08692CD8-7111-EEDA-0771-C82F1201519C}"/>
              </a:ext>
            </a:extLst>
          </p:cNvPr>
          <p:cNvSpPr txBox="1"/>
          <p:nvPr/>
        </p:nvSpPr>
        <p:spPr>
          <a:xfrm>
            <a:off x="2412531" y="26227477"/>
            <a:ext cx="2022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6 étudiant.es</a:t>
            </a:r>
            <a:endParaRPr lang="fr-FR" sz="2800" dirty="0"/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E4267F3B-F6F8-2182-E577-B5FC75BBDCD2}"/>
              </a:ext>
            </a:extLst>
          </p:cNvPr>
          <p:cNvSpPr txBox="1"/>
          <p:nvPr/>
        </p:nvSpPr>
        <p:spPr>
          <a:xfrm>
            <a:off x="1574134" y="26768089"/>
            <a:ext cx="179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1 artiste</a:t>
            </a:r>
            <a:endParaRPr lang="fr-FR" sz="2800" dirty="0"/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66857711-C0C6-6C7C-0943-A34E18FA11D2}"/>
              </a:ext>
            </a:extLst>
          </p:cNvPr>
          <p:cNvSpPr txBox="1"/>
          <p:nvPr/>
        </p:nvSpPr>
        <p:spPr>
          <a:xfrm>
            <a:off x="3649313" y="26855909"/>
            <a:ext cx="179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1 ingénieur</a:t>
            </a:r>
            <a:endParaRPr lang="fr-FR" sz="2800" dirty="0"/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8837C21C-9C47-B403-6090-2A9F6D88F9EE}"/>
              </a:ext>
            </a:extLst>
          </p:cNvPr>
          <p:cNvSpPr txBox="1"/>
          <p:nvPr/>
        </p:nvSpPr>
        <p:spPr>
          <a:xfrm>
            <a:off x="1920848" y="27428724"/>
            <a:ext cx="3567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F5E"/>
                </a:solidFill>
                <a:latin typeface="Interstate" panose="00000400000000000000" pitchFamily="2" charset="0"/>
              </a:rPr>
              <a:t>1 laboratoire expérimental</a:t>
            </a:r>
            <a:endParaRPr lang="fr-FR" sz="2400" dirty="0"/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ED07BD9F-9826-901C-3D4F-5733CD025B25}"/>
              </a:ext>
            </a:extLst>
          </p:cNvPr>
          <p:cNvSpPr txBox="1"/>
          <p:nvPr/>
        </p:nvSpPr>
        <p:spPr>
          <a:xfrm>
            <a:off x="14806017" y="20529277"/>
            <a:ext cx="235430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rgbClr val="002F5E"/>
                </a:solidFill>
                <a:latin typeface="Interstate" panose="00000400000000000000" pitchFamily="2" charset="0"/>
              </a:rPr>
              <a:t>Analyzer </a:t>
            </a:r>
            <a:r>
              <a:rPr lang="fr-FR" sz="2800" dirty="0">
                <a:solidFill>
                  <a:srgbClr val="002F5E"/>
                </a:solidFill>
                <a:latin typeface="Interstate" panose="00000400000000000000" pitchFamily="2" charset="0"/>
              </a:rPr>
              <a:t>interaction avec le son</a:t>
            </a:r>
            <a:endParaRPr lang="fr-FR" sz="3600" dirty="0"/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DB032BC2-8281-37D1-2D9E-BD6DEA3FB44E}"/>
              </a:ext>
            </a:extLst>
          </p:cNvPr>
          <p:cNvSpPr txBox="1"/>
          <p:nvPr/>
        </p:nvSpPr>
        <p:spPr>
          <a:xfrm>
            <a:off x="16546710" y="22322854"/>
            <a:ext cx="2544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02F5E"/>
                </a:solidFill>
                <a:latin typeface="Interstate" panose="00000400000000000000" pitchFamily="2" charset="0"/>
              </a:rPr>
              <a:t>Screensaver</a:t>
            </a:r>
            <a:endParaRPr lang="fr-FR" sz="3600" dirty="0"/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B2B9C701-1EF3-F885-3A8C-A22A80FAEA9C}"/>
              </a:ext>
            </a:extLst>
          </p:cNvPr>
          <p:cNvSpPr txBox="1"/>
          <p:nvPr/>
        </p:nvSpPr>
        <p:spPr>
          <a:xfrm>
            <a:off x="17494736" y="21109867"/>
            <a:ext cx="2354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rgbClr val="002F5E"/>
                </a:solidFill>
                <a:latin typeface="Interstate" panose="00000400000000000000" pitchFamily="2" charset="0"/>
              </a:rPr>
              <a:t>Démo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08896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158</Words>
  <Application>Microsoft Office PowerPoint</Application>
  <PresentationFormat>Personnalisé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Calvin</vt:lpstr>
      <vt:lpstr>Grandview</vt:lpstr>
      <vt:lpstr>Indie Flower</vt:lpstr>
      <vt:lpstr>Interstate</vt:lpstr>
      <vt:lpstr>Raleway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126</cp:revision>
  <dcterms:created xsi:type="dcterms:W3CDTF">2024-05-31T11:30:35Z</dcterms:created>
  <dcterms:modified xsi:type="dcterms:W3CDTF">2024-05-31T14:12:10Z</dcterms:modified>
</cp:coreProperties>
</file>