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307" r:id="rId4"/>
    <p:sldId id="267" r:id="rId5"/>
    <p:sldId id="308" r:id="rId6"/>
    <p:sldId id="309" r:id="rId7"/>
    <p:sldId id="310" r:id="rId8"/>
    <p:sldId id="259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9BFA4-EEC1-43A9-882F-5774B0C281F5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035A-B9AC-489F-BEFA-775EA9E7B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8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35924-8BDC-4C69-9D68-4B64482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1E3E3D-F5F9-4078-9E20-E166D963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0C75C-771D-47D9-AC0D-FE9427B6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34E35-1867-4A15-835E-9DA9F42E446E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1255C5-6BEF-425B-9920-A6AE2C2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1B5E4-E95A-40E0-9366-D7AEFA85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0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D5D89-F124-4663-AEFB-D5A08F5D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94A84A-4053-42DE-89F6-F1A2DE42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5AD38-66C7-4283-BBD0-57F19466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A522-F2A4-4ADE-B0B4-4C45FD3D08F4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82569-6297-47B6-8F35-9160884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F0CE3-5F6C-4F6F-BF10-44AEBD43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D254A9-D377-48FD-9066-82DE426B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B36EB-E030-4D80-A8FB-EBCDB480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484D0-1CBE-4389-A6BF-BA2ECFC7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3E7-EF15-4A53-A65F-AF89A0F04094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F24D47-3884-4AE5-93A8-AF06EF6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A3516-63C8-4819-992F-E563981A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41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723A7-98BE-471C-A3FF-8D7EEBC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4A4038-561D-4884-894B-952AF5E4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D7D61-6616-4453-91D7-64A1C801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9AEE-00F4-4D1C-B6B3-14F9656C375F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D6432-48E7-4ACA-AA04-44134AA4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5BA49-5535-421F-853A-701E25AB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9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D70C2-4BE0-459B-9A1D-08C9736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C227C0-81C6-4BD7-A6E7-86041954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1A00E-C7A8-486D-BDA6-2CB84B5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A00-E6A3-4A62-9ADE-9C9AA6FA94C4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1E548-64F2-423F-95B4-3E82D89A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C87CC-C4CC-4BF4-ABB3-22F6AF0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4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2D842-9E09-4594-A9C3-CD0CDFE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3F13D-F637-4049-A683-2EC7B5A3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8EF342-6B1D-4596-BD28-B4B758FA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4FD0-0C2A-496A-A599-922B489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6CC3-B542-40DC-9939-42177400A3CB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5BB01-256A-4A1D-8ECC-63BBD2C9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913AC-0255-40F7-9E64-7112C251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E5B02-3BE2-4E96-A5A2-4BA53646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6FA04-D32A-4323-B301-DB9AF096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D73669-C248-43D4-B170-9C3EDFD0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2D22B3-C080-47B3-A184-03477BE1D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26FE8-D650-4613-B570-F72663765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D69E12-1A63-4A00-8CCD-6C0EB772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C442-3744-4D4E-B0CF-1AA097ED00A9}" type="datetime1">
              <a:rPr lang="fr-FR" smtClean="0"/>
              <a:t>31/05/2022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38F23E-89E9-4552-9C1A-E20E5BE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376AA3-F2A1-46FD-8538-B0B6188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86701-213D-4ACD-800B-BC6E49C0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B76E5E-FEF7-4645-9E0B-9733F539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F790-C5FF-4944-BBC0-8D13C5A6EC97}" type="datetime1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ADAAA1-5DB9-4AE8-9451-6F7EBE90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16C76E-82A4-4681-9205-C4F7E35E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23DBF2-A51E-4BDC-855E-1D51F9E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FF13-E62D-4C11-851E-31DE15F12C9D}" type="datetime1">
              <a:rPr lang="fr-FR" smtClean="0"/>
              <a:t>31/05/2022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7AD7A9-AD99-45E7-B945-406A2D1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F5A59-468D-4627-9294-9E3DE9B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9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62D36-1D94-456B-BD34-148CF630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2CFA-C1AE-4BA2-A1DE-8BB3B601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C009AF-77D7-48ED-8182-3AE0CCD8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208B5-5800-467A-965D-230A04CC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9B0E-0C52-46DC-A97E-5656EB4130E8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D10726-B120-44B0-A38A-7B29191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F40D6-5396-43C3-A577-8C1F5C01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4694-86F0-41AC-844A-D1FEB291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401FCD-2958-46BD-83CD-08EA407AA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B8783B-8E8D-423A-A512-8204EF8C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FE294-BB4C-4DBE-984B-81F9B931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951-C82A-463A-8AA1-EBE003899952}" type="datetime1">
              <a:rPr lang="fr-FR" smtClean="0"/>
              <a:t>31/05/2022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437F3-7EB2-44F0-A1A7-0C15B42A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A3320-D1B6-4E6B-87CA-2EF818B7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331C11-68CE-4595-AE0D-A00C8542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1AA7-4609-40CA-955C-6351B842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937AE-96F4-4A79-92D1-DF7AE01F9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BD1-3660-4B93-BB37-3BEE147A6838}" type="datetime1">
              <a:rPr lang="fr-FR" smtClean="0"/>
              <a:t>31/05/2022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9AF14-C211-490C-BD86-3A8E1A80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A9EF4-A38A-403F-ADDB-4BFA4ADBB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F715-9640-4939-A2BB-46A7F73AAE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.jpeg"/><Relationship Id="rId5" Type="http://schemas.openxmlformats.org/officeDocument/2006/relationships/image" Target="../media/image8.jpeg"/><Relationship Id="rId15" Type="http://schemas.openxmlformats.org/officeDocument/2006/relationships/image" Target="../media/image12.jpeg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6.png"/><Relationship Id="rId1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5.jpeg"/><Relationship Id="rId5" Type="http://schemas.openxmlformats.org/officeDocument/2006/relationships/image" Target="../media/image8.jpeg"/><Relationship Id="rId15" Type="http://schemas.openxmlformats.org/officeDocument/2006/relationships/image" Target="../media/image12.jpeg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26.png"/><Relationship Id="rId1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0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9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35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0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.jpe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0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jpeg"/><Relationship Id="rId9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7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4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0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4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5.wmf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.jpeg"/><Relationship Id="rId9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45.wmf"/><Relationship Id="rId5" Type="http://schemas.openxmlformats.org/officeDocument/2006/relationships/image" Target="../media/image4.jpeg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.jpeg"/><Relationship Id="rId9" Type="http://schemas.openxmlformats.org/officeDocument/2006/relationships/image" Target="../media/image39.png"/><Relationship Id="rId14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3C5974B6-3353-4781-B620-BC5168DAE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0A2C0FD4-452B-439A-A978-C37BC16F5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16007B-F781-4564-B1F6-77A7E0F4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812" y="2723322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Matlab Vs Python</a:t>
            </a:r>
            <a:endParaRPr lang="fr-FR" sz="4400" b="1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CE2FF9-9930-4B2B-993F-5F01E538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812" y="4963425"/>
            <a:ext cx="3510355" cy="758843"/>
          </a:xfrm>
        </p:spPr>
        <p:txBody>
          <a:bodyPr anchor="t">
            <a:normAutofit/>
          </a:bodyPr>
          <a:lstStyle/>
          <a:p>
            <a:pPr algn="l"/>
            <a:r>
              <a:rPr lang="fr-FR" sz="2000" i="1" dirty="0">
                <a:solidFill>
                  <a:srgbClr val="FEFFFF"/>
                </a:solidFill>
              </a:rPr>
              <a:t>Premières ondulations pour les scientifiques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16929AE4-43B6-494E-B7D6-F778AB2F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8CEE0D70-D5EB-4589-819D-77F64EC4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2A701B99-D75A-4647-9635-9858D3BA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4DEADC-5415-4FC6-93F0-89769392A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itut d'Optique Formation Continue">
            <a:extLst>
              <a:ext uri="{FF2B5EF4-FFF2-40B4-BE49-F238E27FC236}">
                <a16:creationId xmlns:a16="http://schemas.microsoft.com/office/drawing/2014/main" id="{1146567B-AA7A-4C6A-A185-BA268ED0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4952" y="1200357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6C2BEE-1BAF-4FB9-8647-C4D9A4B58BB9}"/>
              </a:ext>
            </a:extLst>
          </p:cNvPr>
          <p:cNvSpPr txBox="1"/>
          <p:nvPr/>
        </p:nvSpPr>
        <p:spPr>
          <a:xfrm>
            <a:off x="1068908" y="4538029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Interstate" panose="00000400000000000000" pitchFamily="2" charset="0"/>
              </a:rPr>
              <a:t>Séminaire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70DD36-B34D-478B-AA1F-5B75EB9B8E68}"/>
              </a:ext>
            </a:extLst>
          </p:cNvPr>
          <p:cNvSpPr txBox="1"/>
          <p:nvPr/>
        </p:nvSpPr>
        <p:spPr>
          <a:xfrm>
            <a:off x="1581477" y="515990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Julien Villemejane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EC3B05-D6EC-4AEF-AE57-D2108B9F0524}"/>
              </a:ext>
            </a:extLst>
          </p:cNvPr>
          <p:cNvSpPr txBox="1"/>
          <p:nvPr/>
        </p:nvSpPr>
        <p:spPr>
          <a:xfrm>
            <a:off x="1941938" y="5560325"/>
            <a:ext cx="2166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PRAG Institut d’Optique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D2E9F9A-5B18-4239-B5A9-A52F44181D2B}"/>
              </a:ext>
            </a:extLst>
          </p:cNvPr>
          <p:cNvSpPr txBox="1"/>
          <p:nvPr/>
        </p:nvSpPr>
        <p:spPr>
          <a:xfrm>
            <a:off x="1949955" y="5823531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LEnsE</a:t>
            </a:r>
            <a:endParaRPr lang="fr-FR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0C8C0E-5F0B-4B7C-839B-C0B63A6A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40" y="1159693"/>
            <a:ext cx="1203797" cy="12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97F8EE0-A9EF-4D92-9B3A-788D8CEAC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40" y="1990664"/>
            <a:ext cx="1234071" cy="123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DF5074-2FD1-4BC4-8A0D-49338030D199}"/>
              </a:ext>
            </a:extLst>
          </p:cNvPr>
          <p:cNvSpPr/>
          <p:nvPr/>
        </p:nvSpPr>
        <p:spPr>
          <a:xfrm>
            <a:off x="1121832" y="1014984"/>
            <a:ext cx="5640927" cy="34961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FA61FDD-0347-41E7-977B-01F7981C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16" y="1389264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F9CEBC8-A15D-46EB-A825-A92A08A4E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48" y="2062687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7AEF9C-5259-4B2D-8825-C5B7D173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15" y="2457685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168B3DA-09B9-4D3A-AA98-4A7A0AAA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85" y="3169494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60E4364-3D5C-4A38-A78D-1D16E84A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0" y="3591572"/>
            <a:ext cx="793263" cy="6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EE87B3-C26C-4890-B1B3-376B37CC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94" y="3080895"/>
            <a:ext cx="793263" cy="4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6C6AE5E-C59E-428C-849C-F29B06F4F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1" y="3811743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D3378E5-3559-4CA6-98C6-42C2B865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32" y="3620802"/>
            <a:ext cx="573659" cy="62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4C9FCEC-53FD-4DBF-B9B5-2AAE83CC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50" y="3730026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42C4D4CF-040C-4AED-BA05-7D96DDC3469F}"/>
              </a:ext>
            </a:extLst>
          </p:cNvPr>
          <p:cNvSpPr txBox="1">
            <a:spLocks/>
          </p:cNvSpPr>
          <p:nvPr/>
        </p:nvSpPr>
        <p:spPr>
          <a:xfrm>
            <a:off x="7502986" y="2558731"/>
            <a:ext cx="3510355" cy="758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olidFill>
                  <a:srgbClr val="FEFFFF"/>
                </a:solidFill>
              </a:rPr>
              <a:t>Formation interne à Python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DBD8C6E-8E82-43F3-BB39-61FA1DE7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75" y="2790069"/>
            <a:ext cx="1005786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6152" y="6122985"/>
            <a:ext cx="306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https://bit.ly/3LZV9uE</a:t>
            </a:r>
          </a:p>
        </p:txBody>
      </p:sp>
    </p:spTree>
    <p:extLst>
      <p:ext uri="{BB962C8B-B14F-4D97-AF65-F5344CB8AC3E}">
        <p14:creationId xmlns:p14="http://schemas.microsoft.com/office/powerpoint/2010/main" val="268865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Distributions et Environnements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4185B1A-CB92-4CB6-B97A-E388A50B1067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Environnements de travail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17F8B06-78CD-4351-9163-DB1E1AC6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E3B2A99D-CBE8-49D7-BCBE-2362B42D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DE2A863B-8389-4C1C-9FDA-DA385569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2FD17-DB1F-4681-B6A1-97D3735D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2B951D9E-2D30-407A-8332-71F918F3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79C467-6676-450E-AD45-08D21CFDB3B5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9F5CD16D-5C0F-4DA7-BC53-10E881D3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AE9FE0-DF5D-4C7F-BBE8-74BAFBC1076A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A772CBEB-6861-4BB7-811C-BF9D132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40F2001-4096-4681-9B69-0D059B16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B0E2BEB-9B23-487F-ADF2-11F9F654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30F6A579-96FA-4431-9D5F-90C816A9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9BB57274-461A-4C70-94BD-B870FAA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700EF64-5D60-4CB6-83AD-BA48F03A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D1B406-AF5F-EBF4-9D77-EDE5833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Distributions et Environnements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4185B1A-CB92-4CB6-B97A-E388A50B1067}"/>
              </a:ext>
            </a:extLst>
          </p:cNvPr>
          <p:cNvSpPr txBox="1"/>
          <p:nvPr/>
        </p:nvSpPr>
        <p:spPr>
          <a:xfrm>
            <a:off x="657741" y="2692556"/>
            <a:ext cx="568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Environnements de travail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17F8B06-78CD-4351-9163-DB1E1AC6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E3B2A99D-CBE8-49D7-BCBE-2362B42D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DE2A863B-8389-4C1C-9FDA-DA3855693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B2FD17-DB1F-4681-B6A1-97D3735D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2B951D9E-2D30-407A-8332-71F918F3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679C467-6676-450E-AD45-08D21CFDB3B5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9F5CD16D-5C0F-4DA7-BC53-10E881D3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AE9FE0-DF5D-4C7F-BBE8-74BAFBC1076A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A772CBEB-6861-4BB7-811C-BF9D132A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640F2001-4096-4681-9B69-0D059B16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9B0E2BEB-9B23-487F-ADF2-11F9F654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30F6A579-96FA-4431-9D5F-90C816A9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>
            <a:extLst>
              <a:ext uri="{FF2B5EF4-FFF2-40B4-BE49-F238E27FC236}">
                <a16:creationId xmlns:a16="http://schemas.microsoft.com/office/drawing/2014/main" id="{9BB57274-461A-4C70-94BD-B870FAA7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2700EF64-5D60-4CB6-83AD-BA48F03A2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F96F6FE2-73CA-428D-A888-8369527E4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6" y="2975766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B7550B49-A515-4AC8-800E-D5121287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7" y="4368697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D724922-3859-486C-89DE-0008EAA8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13" y="6220992"/>
            <a:ext cx="470614" cy="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84275E4-7DB6-4803-A25E-51379AC5C2C7}"/>
              </a:ext>
            </a:extLst>
          </p:cNvPr>
          <p:cNvSpPr txBox="1"/>
          <p:nvPr/>
        </p:nvSpPr>
        <p:spPr>
          <a:xfrm>
            <a:off x="8194204" y="6553106"/>
            <a:ext cx="15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Boites à outils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B3978F-469E-9232-B532-6636124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1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54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MatLab</a:t>
            </a:r>
            <a:r>
              <a:rPr lang="fr-FR" b="1" dirty="0"/>
              <a:t> </a:t>
            </a:r>
            <a:r>
              <a:rPr lang="fr-FR" i="1" dirty="0"/>
              <a:t>(version Online + </a:t>
            </a:r>
            <a:r>
              <a:rPr lang="fr-FR" i="1" dirty="0" err="1"/>
              <a:t>LiveScript</a:t>
            </a:r>
            <a:r>
              <a:rPr lang="fr-FR" i="1" dirty="0"/>
              <a:t>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85CAC582-EEAB-4478-B1DC-A271CB55A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109377"/>
              </p:ext>
            </p:extLst>
          </p:nvPr>
        </p:nvGraphicFramePr>
        <p:xfrm>
          <a:off x="296986" y="2603636"/>
          <a:ext cx="7201898" cy="405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18288000" imgH="10287000" progId="Paint.Picture">
                  <p:embed/>
                </p:oleObj>
              </mc:Choice>
              <mc:Fallback>
                <p:oleObj name="Image bitmap" r:id="rId5" imgW="18288000" imgH="10287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986" y="2603636"/>
                        <a:ext cx="7201898" cy="4051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70E556-BA5D-4AC2-ADA6-ABD68C586848}"/>
              </a:ext>
            </a:extLst>
          </p:cNvPr>
          <p:cNvSpPr/>
          <p:nvPr/>
        </p:nvSpPr>
        <p:spPr>
          <a:xfrm>
            <a:off x="8138160" y="330162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Espace de travail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6C25A6-0552-46FF-B8BD-4AB3111FBACF}"/>
              </a:ext>
            </a:extLst>
          </p:cNvPr>
          <p:cNvSpPr/>
          <p:nvPr/>
        </p:nvSpPr>
        <p:spPr>
          <a:xfrm>
            <a:off x="8138160" y="5874233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Variables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3921210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FA8E6-C32B-4982-B8D4-AA7A42712D64}"/>
              </a:ext>
            </a:extLst>
          </p:cNvPr>
          <p:cNvSpPr/>
          <p:nvPr/>
        </p:nvSpPr>
        <p:spPr>
          <a:xfrm>
            <a:off x="8138160" y="514600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Commandes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stCxn id="39" idx="1"/>
          </p:cNvCxnSpPr>
          <p:nvPr/>
        </p:nvCxnSpPr>
        <p:spPr>
          <a:xfrm flipH="1">
            <a:off x="5093208" y="2666404"/>
            <a:ext cx="3044952" cy="53399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2179ABA-B544-4D3A-BD2A-88FD58B36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1560576" y="3502152"/>
            <a:ext cx="6577584" cy="6217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5F5A452-B6ED-4024-9A08-D8E442CC03E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216152" y="5904889"/>
            <a:ext cx="6922008" cy="1698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727448" y="4232103"/>
            <a:ext cx="3410712" cy="315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9DAEDC-310D-4505-A4AD-E67FD2B671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495288" y="5346532"/>
            <a:ext cx="1642872" cy="5277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A8CCA3-09D7-448A-B5E7-3F9C5084E572}"/>
              </a:ext>
            </a:extLst>
          </p:cNvPr>
          <p:cNvSpPr/>
          <p:nvPr/>
        </p:nvSpPr>
        <p:spPr>
          <a:xfrm>
            <a:off x="8138160" y="4706361"/>
            <a:ext cx="3483864" cy="320544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résultats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F0CC548-5E72-415A-B98C-BA492DDC7DB5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432804" y="4766588"/>
            <a:ext cx="1705356" cy="1000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2418D0-3F39-D4D0-351C-65A76FFC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5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1725C90-AFCF-4862-B816-B05FCA018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169580"/>
              </p:ext>
            </p:extLst>
          </p:nvPr>
        </p:nvGraphicFramePr>
        <p:xfrm>
          <a:off x="378473" y="2571101"/>
          <a:ext cx="6342357" cy="417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11039400" imgH="7267680" progId="Paint.Picture">
                  <p:embed/>
                </p:oleObj>
              </mc:Choice>
              <mc:Fallback>
                <p:oleObj name="Image bitmap" r:id="rId2" imgW="11039400" imgH="7267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73" y="2571101"/>
                        <a:ext cx="6342357" cy="417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Pyzo</a:t>
            </a:r>
            <a:r>
              <a:rPr lang="fr-FR" b="1" dirty="0"/>
              <a:t> </a:t>
            </a:r>
            <a:r>
              <a:rPr lang="fr-FR" i="1" dirty="0"/>
              <a:t>(interpréteur local)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70E556-BA5D-4AC2-ADA6-ABD68C586848}"/>
              </a:ext>
            </a:extLst>
          </p:cNvPr>
          <p:cNvSpPr/>
          <p:nvPr/>
        </p:nvSpPr>
        <p:spPr>
          <a:xfrm>
            <a:off x="8138160" y="590113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Espace de travail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4156637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EFA8E6-C32B-4982-B8D4-AA7A42712D64}"/>
              </a:ext>
            </a:extLst>
          </p:cNvPr>
          <p:cNvSpPr/>
          <p:nvPr/>
        </p:nvSpPr>
        <p:spPr>
          <a:xfrm>
            <a:off x="8138160" y="3317975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Commandes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325112" y="2666404"/>
            <a:ext cx="3813048" cy="1430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2179ABA-B544-4D3A-BD2A-88FD58B36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687568" y="5913054"/>
            <a:ext cx="2450592" cy="1886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172968" y="4467530"/>
            <a:ext cx="4965192" cy="206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A9DAEDC-310D-4505-A4AD-E67FD2B671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522976" y="3518502"/>
            <a:ext cx="2615184" cy="391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6C3D62-BD85-A347-B678-7E8F98D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64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3C973163-3323-4D57-AAC8-DD4BD1F43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4541"/>
              </p:ext>
            </p:extLst>
          </p:nvPr>
        </p:nvGraphicFramePr>
        <p:xfrm>
          <a:off x="386238" y="2575387"/>
          <a:ext cx="5573460" cy="417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12182400" imgH="9134640" progId="Paint.Picture">
                  <p:embed/>
                </p:oleObj>
              </mc:Choice>
              <mc:Fallback>
                <p:oleObj name="Image bitmap" r:id="rId2" imgW="12182400" imgH="913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6238" y="2575387"/>
                        <a:ext cx="5573460" cy="417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555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Jupyter</a:t>
            </a:r>
            <a:r>
              <a:rPr lang="fr-FR" b="1" dirty="0"/>
              <a:t> Hub </a:t>
            </a:r>
            <a:r>
              <a:rPr lang="fr-FR" i="1" dirty="0"/>
              <a:t>(interpréteur en ligne)  == Live Script </a:t>
            </a:r>
            <a:r>
              <a:rPr lang="fr-FR" i="1" dirty="0" err="1"/>
              <a:t>MatLab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Environnement </a:t>
            </a:r>
            <a:r>
              <a:rPr lang="fr-FR" sz="3200" i="1" dirty="0" err="1"/>
              <a:t>MatLab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15C926-063C-48FB-AB05-CC992C0CBF7F}"/>
              </a:ext>
            </a:extLst>
          </p:cNvPr>
          <p:cNvSpPr/>
          <p:nvPr/>
        </p:nvSpPr>
        <p:spPr>
          <a:xfrm>
            <a:off x="8138160" y="2465877"/>
            <a:ext cx="3483864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Outils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E5121-E42C-4CE6-BE9E-A868E7156CF7}"/>
              </a:ext>
            </a:extLst>
          </p:cNvPr>
          <p:cNvSpPr/>
          <p:nvPr/>
        </p:nvSpPr>
        <p:spPr>
          <a:xfrm>
            <a:off x="8138160" y="4156637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Editeur de texte</a:t>
            </a:r>
            <a:br>
              <a:rPr lang="fr-FR" b="1" dirty="0"/>
            </a:br>
            <a:r>
              <a:rPr lang="fr-FR" b="1" dirty="0"/>
              <a:t>(Scripts ou Live Scripts)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CFEF77E-8A8F-4ED7-AB43-C73485A300E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863513" y="2666404"/>
            <a:ext cx="3274647" cy="2892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34BBB64-A4F6-4DD5-AB2B-4ACB2649AC6F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766582" y="3204491"/>
            <a:ext cx="4371578" cy="126303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97BED0D-5FD2-48A4-8FD5-3023F48458FB}"/>
              </a:ext>
            </a:extLst>
          </p:cNvPr>
          <p:cNvSpPr/>
          <p:nvPr/>
        </p:nvSpPr>
        <p:spPr>
          <a:xfrm>
            <a:off x="8138160" y="5446344"/>
            <a:ext cx="3483864" cy="621785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résultats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165820A-CE1E-44AB-919A-DC94A61A5AD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904488" y="4407692"/>
            <a:ext cx="4233672" cy="13495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2AF4BEC-43D8-4E76-852A-6A0A991210B3}"/>
              </a:ext>
            </a:extLst>
          </p:cNvPr>
          <p:cNvSpPr txBox="1"/>
          <p:nvPr/>
        </p:nvSpPr>
        <p:spPr>
          <a:xfrm>
            <a:off x="8132160" y="6240493"/>
            <a:ext cx="3673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https://jupyterhub.ijclab.in2p3.fr/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FBE1C7-7A4F-B4F5-E94B-C2E13D5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10900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__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CAE23A5-9134-48DD-A7F3-5E03BB7F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5" y="3799313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24476A06-3C18-4C80-BD05-9F9956A4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73" y="3834248"/>
            <a:ext cx="800119" cy="8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971DEA-A1B7-5678-48D2-9BF500C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85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5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72784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5A1C48-8F4E-4ABF-ADEB-152F808674DA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0AE2C7-A38A-4B5B-9DDC-38DDA94E4EBA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F66B2-0F18-49CA-826A-D3B949A5093E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55DD8C-9E9D-4CCB-AC03-233881265145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269F72-D5A2-4559-A038-E29989B470BD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D399BE9-5A6B-4677-8A38-A5BEEBE3C238}"/>
              </a:ext>
            </a:extLst>
          </p:cNvPr>
          <p:cNvSpPr txBox="1"/>
          <p:nvPr/>
        </p:nvSpPr>
        <p:spPr>
          <a:xfrm>
            <a:off x="1188720" y="310900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5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F4BBC6E-4820-489B-4BEF-91A5D3B4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83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85D669-26B4-4122-A22F-FFE4C344BDD8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D5C727-8014-9AAB-A652-3DF50624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6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Variables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239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Affichage valeurs : ~~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8" y="5836893"/>
            <a:ext cx="2866008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66AE02-24E8-4351-88DA-C7E50B25CD11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0B0FBEC-B95E-43BA-912C-5D36619AE704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EA0E4-C707-AF3E-F969-3209B72B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9AAC5C-11CF-4EFD-A127-E0C6D8091DD8}"/>
              </a:ext>
            </a:extLst>
          </p:cNvPr>
          <p:cNvSpPr txBox="1"/>
          <p:nvPr/>
        </p:nvSpPr>
        <p:spPr>
          <a:xfrm>
            <a:off x="6913050" y="434075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Vecteurs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357859-ED8A-47BE-9DA7-8CF1C7D13BCE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ECD66B1-B5A9-4571-8DCA-D6AA5BFFF422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B3DA11-949B-FA06-D35A-D4F3112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365125"/>
            <a:ext cx="6845969" cy="1325563"/>
          </a:xfrm>
        </p:spPr>
        <p:txBody>
          <a:bodyPr/>
          <a:lstStyle/>
          <a:p>
            <a:r>
              <a:rPr lang="fr-FR" dirty="0"/>
              <a:t>Formation à Python</a:t>
            </a:r>
            <a:br>
              <a:rPr lang="fr-FR" dirty="0"/>
            </a:br>
            <a:r>
              <a:rPr lang="fr-FR" sz="3200" i="1" dirty="0"/>
              <a:t>Contenus et objectifs des séminaires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4FDFD-7F31-417A-B4ED-E22178F0ED06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0D308-2A62-43AC-AE1E-8C7FCB22F979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" y="590079"/>
            <a:ext cx="932919" cy="9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6AD2EB1-50D4-4FE1-89B4-CCB852856370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00DFE6-1543-4B2D-A0B9-092E1B26BB23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3ABDB92-F5F4-4690-A77A-5E7B0D7EC29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EE11F37-87DD-4079-AA63-2691D1271A4F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0A837D-10C6-4328-955D-D2EC51CA4499}"/>
              </a:ext>
            </a:extLst>
          </p:cNvPr>
          <p:cNvSpPr txBox="1"/>
          <p:nvPr/>
        </p:nvSpPr>
        <p:spPr>
          <a:xfrm>
            <a:off x="709794" y="1824252"/>
            <a:ext cx="449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Série de 5 séminaires (45min) / ateliers (1h)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CD314-5F21-4511-9551-4E40246D5AA8}"/>
              </a:ext>
            </a:extLst>
          </p:cNvPr>
          <p:cNvSpPr/>
          <p:nvPr/>
        </p:nvSpPr>
        <p:spPr>
          <a:xfrm>
            <a:off x="1102369" y="4752011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0CC073-E4E3-4293-AF98-C41895B384F1}"/>
              </a:ext>
            </a:extLst>
          </p:cNvPr>
          <p:cNvSpPr txBox="1"/>
          <p:nvPr/>
        </p:nvSpPr>
        <p:spPr>
          <a:xfrm>
            <a:off x="1395915" y="5218289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B4E600-9581-4664-AE90-11A1EF72C15A}"/>
              </a:ext>
            </a:extLst>
          </p:cNvPr>
          <p:cNvSpPr txBox="1"/>
          <p:nvPr/>
        </p:nvSpPr>
        <p:spPr>
          <a:xfrm>
            <a:off x="1395915" y="553856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EB226-A3CD-47FC-A993-B89C75A096E1}"/>
              </a:ext>
            </a:extLst>
          </p:cNvPr>
          <p:cNvSpPr txBox="1"/>
          <p:nvPr/>
        </p:nvSpPr>
        <p:spPr>
          <a:xfrm>
            <a:off x="1395915" y="585305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B3B4A7-924C-439B-9DAA-1E600CAEF2EA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9C88B-37C8-4B53-A8C8-924E3F282D1C}"/>
              </a:ext>
            </a:extLst>
          </p:cNvPr>
          <p:cNvSpPr/>
          <p:nvPr/>
        </p:nvSpPr>
        <p:spPr>
          <a:xfrm>
            <a:off x="709794" y="4752011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AD646-BE84-4222-8990-AA2C7FEB6F1D}"/>
              </a:ext>
            </a:extLst>
          </p:cNvPr>
          <p:cNvSpPr/>
          <p:nvPr/>
        </p:nvSpPr>
        <p:spPr>
          <a:xfrm>
            <a:off x="6644023" y="2283413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du signal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A08B40-4CF8-48F5-94FD-F82C5FAAE2EB}"/>
              </a:ext>
            </a:extLst>
          </p:cNvPr>
          <p:cNvSpPr txBox="1"/>
          <p:nvPr/>
        </p:nvSpPr>
        <p:spPr>
          <a:xfrm>
            <a:off x="6937569" y="2749691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0000"/>
                </a:solidFill>
              </a:rPr>
              <a:t>Etude de systèmes et de signaux</a:t>
            </a:r>
            <a:endParaRPr lang="fr-FR" sz="1400" i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44696A-4DFB-4D32-AF70-170737353BF2}"/>
              </a:ext>
            </a:extLst>
          </p:cNvPr>
          <p:cNvSpPr txBox="1"/>
          <p:nvPr/>
        </p:nvSpPr>
        <p:spPr>
          <a:xfrm>
            <a:off x="6937569" y="3069971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Systèmes asservis / Fonction de transfert et représentation d’état </a:t>
            </a:r>
            <a:r>
              <a:rPr lang="fr-FR" sz="1400" i="1" dirty="0"/>
              <a:t>(via </a:t>
            </a:r>
            <a:r>
              <a:rPr lang="fr-FR" sz="1400" i="1" dirty="0" err="1"/>
              <a:t>Scipy.signal</a:t>
            </a:r>
            <a:r>
              <a:rPr lang="fr-FR" sz="1400" i="1" dirty="0"/>
              <a:t> et Control)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C5DEF-44A3-41B7-B42C-AC138B30478D}"/>
              </a:ext>
            </a:extLst>
          </p:cNvPr>
          <p:cNvSpPr/>
          <p:nvPr/>
        </p:nvSpPr>
        <p:spPr>
          <a:xfrm>
            <a:off x="6251448" y="2283413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E5A488-F281-400C-A3C2-66AA063862CB}"/>
              </a:ext>
            </a:extLst>
          </p:cNvPr>
          <p:cNvSpPr/>
          <p:nvPr/>
        </p:nvSpPr>
        <p:spPr>
          <a:xfrm>
            <a:off x="6650119" y="3823257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Interfaçage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177C1-77F9-43C2-A074-EC5768E9F3FC}"/>
              </a:ext>
            </a:extLst>
          </p:cNvPr>
          <p:cNvSpPr txBox="1"/>
          <p:nvPr/>
        </p:nvSpPr>
        <p:spPr>
          <a:xfrm>
            <a:off x="6943665" y="4289535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Développement d'une IHM simple </a:t>
            </a:r>
            <a:endParaRPr lang="fr-FR" sz="1400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E0D3B14-5682-4C9A-9DFD-B272261928CA}"/>
              </a:ext>
            </a:extLst>
          </p:cNvPr>
          <p:cNvSpPr txBox="1"/>
          <p:nvPr/>
        </p:nvSpPr>
        <p:spPr>
          <a:xfrm>
            <a:off x="6943665" y="460981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QT et </a:t>
            </a:r>
            <a:r>
              <a:rPr lang="fr-FR" sz="1400" dirty="0" err="1"/>
              <a:t>Tkinter</a:t>
            </a:r>
            <a:endParaRPr lang="fr-FR" sz="14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12731A2-C8DF-4354-A48B-CECED3134E60}"/>
              </a:ext>
            </a:extLst>
          </p:cNvPr>
          <p:cNvSpPr txBox="1"/>
          <p:nvPr/>
        </p:nvSpPr>
        <p:spPr>
          <a:xfrm>
            <a:off x="6943665" y="492430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Interfaçage avec une liaison série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E981F-3810-49ED-A13E-D728F82E6D46}"/>
              </a:ext>
            </a:extLst>
          </p:cNvPr>
          <p:cNvSpPr/>
          <p:nvPr/>
        </p:nvSpPr>
        <p:spPr>
          <a:xfrm>
            <a:off x="6257544" y="3823257"/>
            <a:ext cx="301752" cy="14088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A7C008-78FB-4784-B649-D426FB932185}"/>
              </a:ext>
            </a:extLst>
          </p:cNvPr>
          <p:cNvSpPr/>
          <p:nvPr/>
        </p:nvSpPr>
        <p:spPr>
          <a:xfrm>
            <a:off x="6644023" y="5342968"/>
            <a:ext cx="4106779" cy="401053"/>
          </a:xfrm>
          <a:prstGeom prst="rect">
            <a:avLst/>
          </a:prstGeom>
          <a:solidFill>
            <a:schemeClr val="accent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d’images </a:t>
            </a:r>
            <a:r>
              <a:rPr lang="fr-FR" b="1" dirty="0" err="1"/>
              <a:t>OpenCV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FB6A91-B6F8-4695-970A-0193A508FC16}"/>
              </a:ext>
            </a:extLst>
          </p:cNvPr>
          <p:cNvSpPr txBox="1"/>
          <p:nvPr/>
        </p:nvSpPr>
        <p:spPr>
          <a:xfrm>
            <a:off x="6937569" y="5809246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Maltraitance d’images avec </a:t>
            </a:r>
            <a:r>
              <a:rPr lang="fr-FR" sz="1400" b="0" i="1" dirty="0" err="1">
                <a:solidFill>
                  <a:srgbClr val="000000"/>
                </a:solidFill>
                <a:effectLst/>
              </a:rPr>
              <a:t>OpenCV</a:t>
            </a:r>
            <a:endParaRPr lang="fr-FR" sz="1400" i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0B077F4-BF6B-40A2-83E1-74BB00FA3335}"/>
              </a:ext>
            </a:extLst>
          </p:cNvPr>
          <p:cNvSpPr txBox="1"/>
          <p:nvPr/>
        </p:nvSpPr>
        <p:spPr>
          <a:xfrm>
            <a:off x="6937569" y="6129526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la bibliothèque </a:t>
            </a:r>
            <a:r>
              <a:rPr lang="fr-FR" sz="1400" dirty="0" err="1"/>
              <a:t>OpenCV</a:t>
            </a:r>
            <a:endParaRPr lang="fr-FR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D30964-72FD-4551-9E20-BE4DADCA1DB1}"/>
              </a:ext>
            </a:extLst>
          </p:cNvPr>
          <p:cNvSpPr/>
          <p:nvPr/>
        </p:nvSpPr>
        <p:spPr>
          <a:xfrm>
            <a:off x="6251448" y="5342968"/>
            <a:ext cx="301752" cy="10943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DDE750-8E8C-C3BC-F9D3-2BBD148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91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0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1x3</a:t>
            </a:r>
            <a:br>
              <a:rPr lang="fr-FR" dirty="0"/>
            </a:br>
            <a:r>
              <a:rPr lang="fr-FR" dirty="0"/>
              <a:t>	1	2 	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386007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6CC9AED-BE40-47E5-B41C-BF62F8582D0A}"/>
              </a:ext>
            </a:extLst>
          </p:cNvPr>
          <p:cNvSpPr txBox="1"/>
          <p:nvPr/>
        </p:nvSpPr>
        <p:spPr>
          <a:xfrm>
            <a:off x="620642" y="3914799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b(1)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CEEAD4-401A-4419-8D28-A7353DCC5BF6}"/>
              </a:ext>
            </a:extLst>
          </p:cNvPr>
          <p:cNvSpPr txBox="1"/>
          <p:nvPr/>
        </p:nvSpPr>
        <p:spPr>
          <a:xfrm>
            <a:off x="1188719" y="4344098"/>
            <a:ext cx="41970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ans =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7AFD39-57C7-45C2-B0AF-5AE1FE1D802F}"/>
              </a:ext>
            </a:extLst>
          </p:cNvPr>
          <p:cNvSpPr txBox="1"/>
          <p:nvPr/>
        </p:nvSpPr>
        <p:spPr>
          <a:xfrm>
            <a:off x="6344973" y="391479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9AAC5C-11CF-4EFD-A127-E0C6D8091DD8}"/>
              </a:ext>
            </a:extLst>
          </p:cNvPr>
          <p:cNvSpPr txBox="1"/>
          <p:nvPr/>
        </p:nvSpPr>
        <p:spPr>
          <a:xfrm>
            <a:off x="6913050" y="434075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Vecteurs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832BC32-2770-4C2A-AECF-DAC4AE1BDF38}"/>
              </a:ext>
            </a:extLst>
          </p:cNvPr>
          <p:cNvSpPr txBox="1"/>
          <p:nvPr/>
        </p:nvSpPr>
        <p:spPr>
          <a:xfrm>
            <a:off x="6344973" y="5021223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b </a:t>
            </a:r>
            <a:r>
              <a:rPr lang="fr-FR" b="1" dirty="0"/>
              <a:t>) 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9BB9A8-412B-40A8-90C6-1D612049D736}"/>
              </a:ext>
            </a:extLst>
          </p:cNvPr>
          <p:cNvSpPr txBox="1"/>
          <p:nvPr/>
        </p:nvSpPr>
        <p:spPr>
          <a:xfrm>
            <a:off x="6913050" y="546756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b="1" dirty="0"/>
              <a:t>class</a:t>
            </a:r>
            <a:r>
              <a:rPr lang="fr-FR" dirty="0"/>
              <a:t> ‘</a:t>
            </a:r>
            <a:r>
              <a:rPr lang="fr-FR" b="1" dirty="0" err="1"/>
              <a:t>list</a:t>
            </a:r>
            <a:r>
              <a:rPr lang="fr-FR" dirty="0"/>
              <a:t>’ &gt;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1AF07A-41A4-25D1-ED3F-B4DCD002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8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déclaration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/>
              <a:t>m = [1,2,3 ; 4,5,6]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2x3</a:t>
            </a:r>
            <a:br>
              <a:rPr lang="fr-FR" dirty="0"/>
            </a:br>
            <a:r>
              <a:rPr lang="fr-FR" dirty="0"/>
              <a:t>	1	2 	3</a:t>
            </a:r>
          </a:p>
          <a:p>
            <a:r>
              <a:rPr lang="fr-FR" dirty="0"/>
              <a:t>	4	5	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A735097-821A-437B-AFA4-A091ED79BD84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m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m </a:t>
            </a:r>
            <a:r>
              <a:rPr lang="fr-FR" b="1" dirty="0"/>
              <a:t>))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127050-EBAE-B664-C087-C7559F2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4AB1F13-23F9-4AB5-A502-70314A8F869E}"/>
              </a:ext>
            </a:extLst>
          </p:cNvPr>
          <p:cNvSpPr/>
          <p:nvPr/>
        </p:nvSpPr>
        <p:spPr>
          <a:xfrm>
            <a:off x="1879727" y="5836893"/>
            <a:ext cx="3506087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26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déclaration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/>
              <a:t>m = [1,2,3 ; 4,5,6]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m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m </a:t>
            </a:r>
            <a:r>
              <a:rPr lang="fr-FR" b="1" dirty="0"/>
              <a:t>))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09008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2x3</a:t>
            </a:r>
            <a:br>
              <a:rPr lang="fr-FR" dirty="0"/>
            </a:br>
            <a:r>
              <a:rPr lang="fr-FR" dirty="0"/>
              <a:t>	1	2 	3</a:t>
            </a:r>
          </a:p>
          <a:p>
            <a:r>
              <a:rPr lang="fr-FR" dirty="0"/>
              <a:t>	4	5	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71135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6]]</a:t>
            </a:r>
          </a:p>
          <a:p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'</a:t>
            </a:r>
            <a:r>
              <a:rPr lang="en-US" b="1" dirty="0"/>
              <a:t>list</a:t>
            </a:r>
            <a:r>
              <a:rPr lang="en-US" dirty="0"/>
              <a:t>'&gt;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F7E3AE-E703-4D4A-B2D7-16C7177868A4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==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40D47D9-3465-43ED-A4B8-6CF47D8F4751}"/>
              </a:ext>
            </a:extLst>
          </p:cNvPr>
          <p:cNvSpPr txBox="1"/>
          <p:nvPr/>
        </p:nvSpPr>
        <p:spPr>
          <a:xfrm>
            <a:off x="2030604" y="6202304"/>
            <a:ext cx="3922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MAIS indices allant de 0 à N-1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104C2-CAF4-41EE-A877-6F97BE4717F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129861-BF91-D7B0-E54C-73F1DB9F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4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DE8F82-092C-4DC8-93FA-DF52785F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6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94301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6], [1, 2, 3], [4, 5, 6]]</a:t>
            </a:r>
          </a:p>
        </p:txBody>
      </p:sp>
      <p:pic>
        <p:nvPicPr>
          <p:cNvPr id="10242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B9E0D18A-A222-499E-9598-06503F52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60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313F9-116E-4FE9-A817-12CEB40D8568}"/>
              </a:ext>
            </a:extLst>
          </p:cNvPr>
          <p:cNvSpPr/>
          <p:nvPr/>
        </p:nvSpPr>
        <p:spPr>
          <a:xfrm>
            <a:off x="1879727" y="5836893"/>
            <a:ext cx="5033322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8E9441-E559-438D-9288-84AD24E4C71E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=/=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7CB244-2284-4687-BD68-BCE0AF42A77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FD6EE50-8ACA-427B-80BD-FA9508433F55}"/>
              </a:ext>
            </a:extLst>
          </p:cNvPr>
          <p:cNvSpPr txBox="1"/>
          <p:nvPr/>
        </p:nvSpPr>
        <p:spPr>
          <a:xfrm>
            <a:off x="2017180" y="6219433"/>
            <a:ext cx="505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Python n’est pas un logiciel de calculs matriciels !!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26417DF-9CB7-4FEA-B00E-1ECD487FC140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CCF243-F295-F56F-28B7-57E4704A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57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Premières lignes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[[1,2,3],[4,5,6]]</a:t>
            </a:r>
          </a:p>
          <a:p>
            <a:r>
              <a:rPr lang="fr-FR" dirty="0"/>
              <a:t>m2 = [[1,2,3],[4,5,6]]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msum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94301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[[1, 2, 3], [4, 5, 6], [1, 2, 3], [4, 5, 6]]</a:t>
            </a:r>
          </a:p>
        </p:txBody>
      </p:sp>
      <p:pic>
        <p:nvPicPr>
          <p:cNvPr id="10242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B9E0D18A-A222-499E-9598-06503F52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29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5F313F9-116E-4FE9-A817-12CEB40D8568}"/>
              </a:ext>
            </a:extLst>
          </p:cNvPr>
          <p:cNvSpPr/>
          <p:nvPr/>
        </p:nvSpPr>
        <p:spPr>
          <a:xfrm>
            <a:off x="1879727" y="5836893"/>
            <a:ext cx="5033322" cy="75187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28E9441-E559-438D-9288-84AD24E4C71E}"/>
              </a:ext>
            </a:extLst>
          </p:cNvPr>
          <p:cNvSpPr txBox="1"/>
          <p:nvPr/>
        </p:nvSpPr>
        <p:spPr>
          <a:xfrm>
            <a:off x="2017180" y="5836893"/>
            <a:ext cx="165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Matrices : =/=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7CB244-2284-4687-BD68-BCE0AF42A77C}"/>
              </a:ext>
            </a:extLst>
          </p:cNvPr>
          <p:cNvSpPr/>
          <p:nvPr/>
        </p:nvSpPr>
        <p:spPr>
          <a:xfrm>
            <a:off x="1495317" y="5836894"/>
            <a:ext cx="301752" cy="751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600" dirty="0"/>
              <a:t>BILAN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FD6EE50-8ACA-427B-80BD-FA9508433F55}"/>
              </a:ext>
            </a:extLst>
          </p:cNvPr>
          <p:cNvSpPr txBox="1"/>
          <p:nvPr/>
        </p:nvSpPr>
        <p:spPr>
          <a:xfrm>
            <a:off x="2017180" y="6219433"/>
            <a:ext cx="5051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Python n’est pas un logiciel de calculs matriciels !!</a:t>
            </a: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0A8D30C8-88A0-4CC8-B22C-AAE9495D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44" y="4927417"/>
            <a:ext cx="2159759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0325934-FE11-4850-B4FC-2E68FC98FF1C}"/>
              </a:ext>
            </a:extLst>
          </p:cNvPr>
          <p:cNvSpPr txBox="1"/>
          <p:nvPr/>
        </p:nvSpPr>
        <p:spPr>
          <a:xfrm>
            <a:off x="860516" y="1974532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somme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5EA815-567E-CF98-6E32-E47959C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4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 bibliothèque utile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it-IT" dirty="0"/>
              <a:t>ma = </a:t>
            </a:r>
            <a:r>
              <a:rPr lang="it-IT" b="1" dirty="0"/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</a:p>
          <a:p>
            <a:r>
              <a:rPr lang="it-IT" b="1" dirty="0"/>
              <a:t>print( </a:t>
            </a:r>
            <a:r>
              <a:rPr lang="it-IT" dirty="0"/>
              <a:t>ma </a:t>
            </a:r>
            <a:r>
              <a:rPr lang="it-IT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68197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  2  3]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16E77-AA89-44B8-8158-B3FA4D1D618D}"/>
              </a:ext>
            </a:extLst>
          </p:cNvPr>
          <p:cNvSpPr txBox="1"/>
          <p:nvPr/>
        </p:nvSpPr>
        <p:spPr>
          <a:xfrm>
            <a:off x="6344973" y="414363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print( type( </a:t>
            </a:r>
            <a:r>
              <a:rPr lang="it-IT" dirty="0"/>
              <a:t>ma</a:t>
            </a:r>
            <a:r>
              <a:rPr lang="it-IT" b="1" dirty="0"/>
              <a:t> ) )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5822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&lt;class ‘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F66274FA-C08B-4704-BA48-24A7EE8B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8F53F24-D7C9-48B6-B255-860397944AE2}"/>
              </a:ext>
            </a:extLst>
          </p:cNvPr>
          <p:cNvSpPr txBox="1"/>
          <p:nvPr/>
        </p:nvSpPr>
        <p:spPr>
          <a:xfrm>
            <a:off x="860516" y="1974532"/>
            <a:ext cx="584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 et matrices : utilisation de la bibliothèque NUMPY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2F6CD-94B1-35E0-902F-16D35DD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36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Utilisation d’une bibliothèque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Première bibliothèque utile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it-IT" dirty="0"/>
              <a:t>ma = </a:t>
            </a:r>
            <a:r>
              <a:rPr lang="it-IT" b="1" dirty="0"/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</a:p>
          <a:p>
            <a:r>
              <a:rPr lang="it-IT" b="1" dirty="0"/>
              <a:t>print( </a:t>
            </a:r>
            <a:r>
              <a:rPr lang="it-IT" dirty="0"/>
              <a:t>ma </a:t>
            </a:r>
            <a:r>
              <a:rPr lang="it-IT" b="1" dirty="0"/>
              <a:t>)</a:t>
            </a:r>
            <a:endParaRPr lang="fr-FR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A3D7210-4B74-4D36-BB54-8F4F549F3992}"/>
              </a:ext>
            </a:extLst>
          </p:cNvPr>
          <p:cNvSpPr txBox="1"/>
          <p:nvPr/>
        </p:nvSpPr>
        <p:spPr>
          <a:xfrm>
            <a:off x="6913050" y="368197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  2  3]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16E77-AA89-44B8-8158-B3FA4D1D618D}"/>
              </a:ext>
            </a:extLst>
          </p:cNvPr>
          <p:cNvSpPr txBox="1"/>
          <p:nvPr/>
        </p:nvSpPr>
        <p:spPr>
          <a:xfrm>
            <a:off x="6344973" y="414363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print( type( </a:t>
            </a:r>
            <a:r>
              <a:rPr lang="it-IT" dirty="0"/>
              <a:t>ma</a:t>
            </a:r>
            <a:r>
              <a:rPr lang="it-IT" b="1" dirty="0"/>
              <a:t> ) )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5822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&lt;class ‘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0122A7-F645-4517-94C4-BF358754D687}"/>
              </a:ext>
            </a:extLst>
          </p:cNvPr>
          <p:cNvSpPr txBox="1"/>
          <p:nvPr/>
        </p:nvSpPr>
        <p:spPr>
          <a:xfrm>
            <a:off x="378474" y="2982291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6EE365-EEC4-45EC-9B4F-A09A5E7D9213}"/>
              </a:ext>
            </a:extLst>
          </p:cNvPr>
          <p:cNvSpPr txBox="1"/>
          <p:nvPr/>
        </p:nvSpPr>
        <p:spPr>
          <a:xfrm>
            <a:off x="378472" y="3756697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1619D4-A74B-48AB-8089-54B8C5ED7EA6}"/>
              </a:ext>
            </a:extLst>
          </p:cNvPr>
          <p:cNvSpPr txBox="1"/>
          <p:nvPr/>
        </p:nvSpPr>
        <p:spPr>
          <a:xfrm>
            <a:off x="378473" y="4927154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0046257-2D53-455E-8DF6-80D6F7A7DB5D}"/>
              </a:ext>
            </a:extLst>
          </p:cNvPr>
          <p:cNvSpPr txBox="1"/>
          <p:nvPr/>
        </p:nvSpPr>
        <p:spPr>
          <a:xfrm>
            <a:off x="378473" y="5724625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D34B79-9537-7002-0679-FBC02081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76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Vecteurs et matrices : somme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 err="1"/>
              <a:t>msum</a:t>
            </a:r>
            <a:r>
              <a:rPr lang="fr-FR" dirty="0"/>
              <a:t> = m +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mb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= mb +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1970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msum</a:t>
            </a:r>
            <a:r>
              <a:rPr lang="fr-FR" dirty="0"/>
              <a:t> = 2x3</a:t>
            </a:r>
            <a:br>
              <a:rPr lang="fr-FR" dirty="0"/>
            </a:br>
            <a:r>
              <a:rPr lang="fr-FR" dirty="0"/>
              <a:t>	2	4 	6</a:t>
            </a:r>
          </a:p>
          <a:p>
            <a:r>
              <a:rPr lang="fr-FR" dirty="0"/>
              <a:t>	8	10	12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4282134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C4057614-2DB8-4E3D-893C-AF7A35BC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DACDEF-CDF6-E283-34AC-F99FE00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Variables : nombres complexes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mk</a:t>
            </a:r>
            <a:r>
              <a:rPr lang="fr-FR" dirty="0"/>
              <a:t> = [1j , 2 , 3] ;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124122"/>
            <a:ext cx="419709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mk</a:t>
            </a:r>
            <a:r>
              <a:rPr lang="fr-FR" dirty="0"/>
              <a:t> = 1x3 </a:t>
            </a:r>
            <a:r>
              <a:rPr lang="fr-FR" dirty="0" err="1"/>
              <a:t>complex</a:t>
            </a:r>
            <a:br>
              <a:rPr lang="fr-FR" dirty="0"/>
            </a:br>
            <a:r>
              <a:rPr lang="fr-FR" dirty="0"/>
              <a:t>	0 + 1i	2 + 0i 	3 + 0i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0C20D2-6F35-46AF-9EB6-8BD8974D1821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3CCE87-039C-4AB3-8F9F-75939992909F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5DD28F4D-D15F-48A4-924E-9DB232B4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F3CA1E-EA92-BF37-4507-423C65E9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4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365125"/>
            <a:ext cx="6845969" cy="1325563"/>
          </a:xfrm>
        </p:spPr>
        <p:txBody>
          <a:bodyPr/>
          <a:lstStyle/>
          <a:p>
            <a:r>
              <a:rPr lang="fr-FR" dirty="0"/>
              <a:t>Formation à Python</a:t>
            </a:r>
            <a:br>
              <a:rPr lang="fr-FR" dirty="0"/>
            </a:br>
            <a:r>
              <a:rPr lang="fr-FR" sz="3200" i="1" dirty="0"/>
              <a:t>Contenus et objectifs des séminaires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4FDFD-7F31-417A-B4ED-E22178F0ED06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0D308-2A62-43AC-AE1E-8C7FCB22F979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6" y="590079"/>
            <a:ext cx="932919" cy="93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6AD2EB1-50D4-4FE1-89B4-CCB852856370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C00DFE6-1543-4B2D-A0B9-092E1B26BB23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3ABDB92-F5F4-4690-A77A-5E7B0D7EC29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EE11F37-87DD-4079-AA63-2691D1271A4F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E0A837D-10C6-4328-955D-D2EC51CA4499}"/>
              </a:ext>
            </a:extLst>
          </p:cNvPr>
          <p:cNvSpPr txBox="1"/>
          <p:nvPr/>
        </p:nvSpPr>
        <p:spPr>
          <a:xfrm>
            <a:off x="709794" y="1824252"/>
            <a:ext cx="449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Série de 5 séminaires (45min) / ateliers (1h)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CD314-5F21-4511-9551-4E40246D5AA8}"/>
              </a:ext>
            </a:extLst>
          </p:cNvPr>
          <p:cNvSpPr/>
          <p:nvPr/>
        </p:nvSpPr>
        <p:spPr>
          <a:xfrm>
            <a:off x="1102369" y="4752011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Deep</a:t>
            </a:r>
            <a:r>
              <a:rPr lang="fr-FR" b="1" dirty="0"/>
              <a:t> Learning / Machine Learning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70CC073-E4E3-4293-AF98-C41895B384F1}"/>
              </a:ext>
            </a:extLst>
          </p:cNvPr>
          <p:cNvSpPr txBox="1"/>
          <p:nvPr/>
        </p:nvSpPr>
        <p:spPr>
          <a:xfrm>
            <a:off x="1395915" y="5218289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(Re)Découvrir les neurones informatiques </a:t>
            </a:r>
            <a:endParaRPr lang="fr-FR" sz="1400" i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9B4E600-9581-4664-AE90-11A1EF72C15A}"/>
              </a:ext>
            </a:extLst>
          </p:cNvPr>
          <p:cNvSpPr txBox="1"/>
          <p:nvPr/>
        </p:nvSpPr>
        <p:spPr>
          <a:xfrm>
            <a:off x="1395915" y="553856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Création d’un neurone et d’un réseau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EB226-A3CD-47FC-A993-B89C75A096E1}"/>
              </a:ext>
            </a:extLst>
          </p:cNvPr>
          <p:cNvSpPr txBox="1"/>
          <p:nvPr/>
        </p:nvSpPr>
        <p:spPr>
          <a:xfrm>
            <a:off x="1395915" y="5853059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</a:t>
            </a:r>
            <a:r>
              <a:rPr lang="fr-FR" sz="1400" dirty="0" err="1"/>
              <a:t>Tensorflow</a:t>
            </a:r>
            <a:endParaRPr lang="fr-FR" sz="14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B3B4A7-924C-439B-9DAA-1E600CAEF2EA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79C88B-37C8-4B53-A8C8-924E3F282D1C}"/>
              </a:ext>
            </a:extLst>
          </p:cNvPr>
          <p:cNvSpPr/>
          <p:nvPr/>
        </p:nvSpPr>
        <p:spPr>
          <a:xfrm>
            <a:off x="709794" y="4752011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7AD646-BE84-4222-8990-AA2C7FEB6F1D}"/>
              </a:ext>
            </a:extLst>
          </p:cNvPr>
          <p:cNvSpPr/>
          <p:nvPr/>
        </p:nvSpPr>
        <p:spPr>
          <a:xfrm>
            <a:off x="6644023" y="2283413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du signal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0A08B40-4CF8-48F5-94FD-F82C5FAAE2EB}"/>
              </a:ext>
            </a:extLst>
          </p:cNvPr>
          <p:cNvSpPr txBox="1"/>
          <p:nvPr/>
        </p:nvSpPr>
        <p:spPr>
          <a:xfrm>
            <a:off x="6937569" y="2749691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0000"/>
                </a:solidFill>
              </a:rPr>
              <a:t>Etude de systèmes et de signaux</a:t>
            </a:r>
            <a:endParaRPr lang="fr-FR" sz="1400" i="1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44696A-4DFB-4D32-AF70-170737353BF2}"/>
              </a:ext>
            </a:extLst>
          </p:cNvPr>
          <p:cNvSpPr txBox="1"/>
          <p:nvPr/>
        </p:nvSpPr>
        <p:spPr>
          <a:xfrm>
            <a:off x="6937569" y="3069971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Systèmes asservis / Fonction de transfert et représentation d’état </a:t>
            </a:r>
            <a:r>
              <a:rPr lang="fr-FR" sz="1400" i="1" dirty="0"/>
              <a:t>(via </a:t>
            </a:r>
            <a:r>
              <a:rPr lang="fr-FR" sz="1400" i="1" dirty="0" err="1"/>
              <a:t>Scipy.signal</a:t>
            </a:r>
            <a:r>
              <a:rPr lang="fr-FR" sz="1400" i="1" dirty="0"/>
              <a:t> et Control)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8C5DEF-44A3-41B7-B42C-AC138B30478D}"/>
              </a:ext>
            </a:extLst>
          </p:cNvPr>
          <p:cNvSpPr/>
          <p:nvPr/>
        </p:nvSpPr>
        <p:spPr>
          <a:xfrm>
            <a:off x="6251448" y="2283413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E5A488-F281-400C-A3C2-66AA063862CB}"/>
              </a:ext>
            </a:extLst>
          </p:cNvPr>
          <p:cNvSpPr/>
          <p:nvPr/>
        </p:nvSpPr>
        <p:spPr>
          <a:xfrm>
            <a:off x="6650119" y="3823257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Interfaçage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77177C1-77F9-43C2-A074-EC5768E9F3FC}"/>
              </a:ext>
            </a:extLst>
          </p:cNvPr>
          <p:cNvSpPr txBox="1"/>
          <p:nvPr/>
        </p:nvSpPr>
        <p:spPr>
          <a:xfrm>
            <a:off x="6943665" y="4289535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Développement d'une IHM simple </a:t>
            </a:r>
            <a:endParaRPr lang="fr-FR" sz="1400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E0D3B14-5682-4C9A-9DFD-B272261928CA}"/>
              </a:ext>
            </a:extLst>
          </p:cNvPr>
          <p:cNvSpPr txBox="1"/>
          <p:nvPr/>
        </p:nvSpPr>
        <p:spPr>
          <a:xfrm>
            <a:off x="6943665" y="460981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QT et </a:t>
            </a:r>
            <a:r>
              <a:rPr lang="fr-FR" sz="1400" dirty="0" err="1"/>
              <a:t>Tkinter</a:t>
            </a:r>
            <a:endParaRPr lang="fr-FR" sz="1400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12731A2-C8DF-4354-A48B-CECED3134E60}"/>
              </a:ext>
            </a:extLst>
          </p:cNvPr>
          <p:cNvSpPr txBox="1"/>
          <p:nvPr/>
        </p:nvSpPr>
        <p:spPr>
          <a:xfrm>
            <a:off x="6943665" y="4924305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Interfaçage avec une liaison série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1E981F-3810-49ED-A13E-D728F82E6D46}"/>
              </a:ext>
            </a:extLst>
          </p:cNvPr>
          <p:cNvSpPr/>
          <p:nvPr/>
        </p:nvSpPr>
        <p:spPr>
          <a:xfrm>
            <a:off x="6257544" y="3823257"/>
            <a:ext cx="301752" cy="1408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A7C008-78FB-4784-B649-D426FB932185}"/>
              </a:ext>
            </a:extLst>
          </p:cNvPr>
          <p:cNvSpPr/>
          <p:nvPr/>
        </p:nvSpPr>
        <p:spPr>
          <a:xfrm>
            <a:off x="6644023" y="5342968"/>
            <a:ext cx="4106779" cy="401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Traitement d’images </a:t>
            </a:r>
            <a:r>
              <a:rPr lang="fr-FR" b="1" dirty="0" err="1"/>
              <a:t>OpenCV</a:t>
            </a:r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2FB6A91-B6F8-4695-970A-0193A508FC16}"/>
              </a:ext>
            </a:extLst>
          </p:cNvPr>
          <p:cNvSpPr txBox="1"/>
          <p:nvPr/>
        </p:nvSpPr>
        <p:spPr>
          <a:xfrm>
            <a:off x="6937569" y="5809246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0" i="1" dirty="0">
                <a:solidFill>
                  <a:srgbClr val="000000"/>
                </a:solidFill>
                <a:effectLst/>
              </a:rPr>
              <a:t>Maltraitance d’images avec </a:t>
            </a:r>
            <a:r>
              <a:rPr lang="fr-FR" sz="1400" b="0" i="1" dirty="0" err="1">
                <a:solidFill>
                  <a:srgbClr val="000000"/>
                </a:solidFill>
                <a:effectLst/>
              </a:rPr>
              <a:t>OpenCV</a:t>
            </a:r>
            <a:endParaRPr lang="fr-FR" sz="1400" i="1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0B077F4-BF6B-40A2-83E1-74BB00FA3335}"/>
              </a:ext>
            </a:extLst>
          </p:cNvPr>
          <p:cNvSpPr txBox="1"/>
          <p:nvPr/>
        </p:nvSpPr>
        <p:spPr>
          <a:xfrm>
            <a:off x="6937569" y="6129526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la bibliothèque </a:t>
            </a:r>
            <a:r>
              <a:rPr lang="fr-FR" sz="1400" dirty="0" err="1"/>
              <a:t>OpenCV</a:t>
            </a:r>
            <a:endParaRPr lang="fr-FR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D30964-72FD-4551-9E20-BE4DADCA1DB1}"/>
              </a:ext>
            </a:extLst>
          </p:cNvPr>
          <p:cNvSpPr/>
          <p:nvPr/>
        </p:nvSpPr>
        <p:spPr>
          <a:xfrm>
            <a:off x="6251448" y="5342968"/>
            <a:ext cx="301752" cy="10943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A0396F-9A88-B5DC-AFA7-CD441AE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25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59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produits termes à termes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m1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/>
              <a:t>ms = m1 </a:t>
            </a:r>
            <a:r>
              <a:rPr lang="fr-FR" b="1" dirty="0"/>
              <a:t>.*</a:t>
            </a:r>
            <a:r>
              <a:rPr lang="fr-FR" dirty="0"/>
              <a:t> m2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m1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m2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 err="1"/>
              <a:t>ms</a:t>
            </a:r>
            <a:r>
              <a:rPr lang="en-US" dirty="0"/>
              <a:t> = m1 </a:t>
            </a:r>
            <a:r>
              <a:rPr lang="en-US" b="1" dirty="0"/>
              <a:t>*</a:t>
            </a:r>
            <a:r>
              <a:rPr lang="en-US" dirty="0"/>
              <a:t> m2</a:t>
            </a:r>
          </a:p>
          <a:p>
            <a:r>
              <a:rPr lang="en-US" b="1" dirty="0"/>
              <a:t>print(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8074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ms =</a:t>
            </a:r>
            <a:br>
              <a:rPr lang="fr-FR" dirty="0"/>
            </a:br>
            <a:r>
              <a:rPr lang="fr-FR" dirty="0"/>
              <a:t>	1	4	9</a:t>
            </a:r>
          </a:p>
          <a:p>
            <a:r>
              <a:rPr lang="fr-FR" dirty="0"/>
              <a:t>	16	25	36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38557" y="424207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</a:t>
            </a:r>
            <a:r>
              <a:rPr lang="fr-FR" dirty="0"/>
              <a:t>1	4	9]</a:t>
            </a:r>
          </a:p>
          <a:p>
            <a:r>
              <a:rPr lang="fr-FR" dirty="0"/>
              <a:t>   [16	25	36 ]]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73D4D5-2ECF-0926-C0EB-AD252ADF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8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Calculs matriciels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253922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m1 = [1,2,3 ; 4,5,6] ;</a:t>
            </a:r>
          </a:p>
          <a:p>
            <a:r>
              <a:rPr lang="fr-FR" dirty="0"/>
              <a:t>m2 = [1,2,3 ; 4,5,6] ;</a:t>
            </a:r>
          </a:p>
          <a:p>
            <a:r>
              <a:rPr lang="fr-FR" dirty="0"/>
              <a:t>ms = m1 </a:t>
            </a:r>
            <a:r>
              <a:rPr lang="fr-FR" b="1" dirty="0"/>
              <a:t>*</a:t>
            </a:r>
            <a:r>
              <a:rPr lang="fr-FR" dirty="0"/>
              <a:t> m2’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m1 = 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r>
              <a:rPr lang="en-US" dirty="0"/>
              <a:t>m2 = </a:t>
            </a:r>
            <a:r>
              <a:rPr lang="en-US" dirty="0" err="1"/>
              <a:t>np.array</a:t>
            </a:r>
            <a:r>
              <a:rPr lang="en-US" dirty="0"/>
              <a:t>([[1,2,3],[4,5,6]]) </a:t>
            </a:r>
          </a:p>
          <a:p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b="1" dirty="0"/>
              <a:t>np</a:t>
            </a:r>
            <a:r>
              <a:rPr lang="en-US" dirty="0"/>
              <a:t>.</a:t>
            </a:r>
            <a:r>
              <a:rPr lang="en-US" b="1" dirty="0"/>
              <a:t>dot( </a:t>
            </a:r>
            <a:r>
              <a:rPr lang="en-US" dirty="0"/>
              <a:t>m1 , m2.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19222F7-6EEF-4A9A-9B03-AB20D3108D69}"/>
              </a:ext>
            </a:extLst>
          </p:cNvPr>
          <p:cNvSpPr txBox="1"/>
          <p:nvPr/>
        </p:nvSpPr>
        <p:spPr>
          <a:xfrm>
            <a:off x="1188720" y="3688074"/>
            <a:ext cx="419709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ms = 2x2</a:t>
            </a:r>
            <a:br>
              <a:rPr lang="fr-FR" dirty="0"/>
            </a:br>
            <a:r>
              <a:rPr lang="fr-FR" dirty="0"/>
              <a:t>	14	32</a:t>
            </a:r>
          </a:p>
          <a:p>
            <a:r>
              <a:rPr lang="fr-FR" dirty="0"/>
              <a:t>	32	77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A7EE674-FFA5-4EB2-8288-E2563BE01E23}"/>
              </a:ext>
            </a:extLst>
          </p:cNvPr>
          <p:cNvSpPr txBox="1"/>
          <p:nvPr/>
        </p:nvSpPr>
        <p:spPr>
          <a:xfrm>
            <a:off x="6938557" y="4242072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</a:t>
            </a:r>
            <a:r>
              <a:rPr lang="fr-FR" dirty="0"/>
              <a:t>14	32]</a:t>
            </a:r>
          </a:p>
          <a:p>
            <a:r>
              <a:rPr lang="fr-FR" dirty="0"/>
              <a:t>   [32	77 ]]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61A32E-D8F9-4C75-96E4-8037AE1B177C}"/>
              </a:ext>
            </a:extLst>
          </p:cNvPr>
          <p:cNvSpPr txBox="1"/>
          <p:nvPr/>
        </p:nvSpPr>
        <p:spPr>
          <a:xfrm>
            <a:off x="860516" y="1974532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Matrices : produits matriciels</a:t>
            </a:r>
            <a:endParaRPr lang="fr-FR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5EB3E43-9102-FEA3-903C-8C782F91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7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Autre fonctions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0809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= </a:t>
            </a:r>
            <a:r>
              <a:rPr lang="fr-FR" b="1" dirty="0"/>
              <a:t>input(</a:t>
            </a:r>
            <a:r>
              <a:rPr lang="fr-FR" dirty="0"/>
              <a:t>'Saisir une valeur :’</a:t>
            </a:r>
            <a:r>
              <a:rPr lang="fr-FR" b="1" dirty="0"/>
              <a:t>)</a:t>
            </a:r>
          </a:p>
          <a:p>
            <a:r>
              <a:rPr lang="fr-FR" dirty="0"/>
              <a:t>k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= </a:t>
            </a:r>
            <a:r>
              <a:rPr lang="fr-FR" b="1" dirty="0"/>
              <a:t>input( </a:t>
            </a:r>
            <a:r>
              <a:rPr lang="fr-FR" dirty="0"/>
              <a:t>‘Saisir une valeur :’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k </a:t>
            </a:r>
            <a:r>
              <a:rPr lang="fr-FR" b="1" dirty="0"/>
              <a:t>)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B4013B4-6053-4F87-B446-9866AC864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161A32E-D8F9-4C75-96E4-8037AE1B177C}"/>
              </a:ext>
            </a:extLst>
          </p:cNvPr>
          <p:cNvSpPr txBox="1"/>
          <p:nvPr/>
        </p:nvSpPr>
        <p:spPr>
          <a:xfrm>
            <a:off x="860516" y="1974532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Interaction avec l’utilisateur</a:t>
            </a:r>
            <a:endParaRPr lang="fr-FR" i="1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78AB98C-AB88-4DAF-9E95-DEA54971215D}"/>
              </a:ext>
            </a:extLst>
          </p:cNvPr>
          <p:cNvCxnSpPr>
            <a:cxnSpLocks/>
          </p:cNvCxnSpPr>
          <p:nvPr/>
        </p:nvCxnSpPr>
        <p:spPr>
          <a:xfrm>
            <a:off x="296986" y="4163613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DDCC577D-75F0-46DB-A6CD-32169B5AB3C9}"/>
              </a:ext>
            </a:extLst>
          </p:cNvPr>
          <p:cNvSpPr/>
          <p:nvPr/>
        </p:nvSpPr>
        <p:spPr>
          <a:xfrm>
            <a:off x="296986" y="3669879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6908ADD-9CC1-4AC4-8AD3-9BC780C40BB3}"/>
              </a:ext>
            </a:extLst>
          </p:cNvPr>
          <p:cNvSpPr txBox="1"/>
          <p:nvPr/>
        </p:nvSpPr>
        <p:spPr>
          <a:xfrm>
            <a:off x="860516" y="3672268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Lecture d’un fichier de données (txt)</a:t>
            </a:r>
            <a:endParaRPr lang="fr-FR" i="1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AE53C61-4243-48E5-BAE1-ED79317BB5E9}"/>
              </a:ext>
            </a:extLst>
          </p:cNvPr>
          <p:cNvSpPr txBox="1"/>
          <p:nvPr/>
        </p:nvSpPr>
        <p:spPr>
          <a:xfrm>
            <a:off x="1796889" y="4317188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loadtxt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lines</a:t>
            </a:r>
            <a:r>
              <a:rPr lang="fr-FR" dirty="0"/>
              <a:t> = </a:t>
            </a:r>
            <a:r>
              <a:rPr lang="fr-FR" b="1" dirty="0" err="1"/>
              <a:t>loadtxt</a:t>
            </a:r>
            <a:r>
              <a:rPr lang="fr-FR" b="1" dirty="0"/>
              <a:t>(</a:t>
            </a:r>
            <a:r>
              <a:rPr lang="fr-FR" dirty="0"/>
              <a:t>"data.txt", </a:t>
            </a:r>
            <a:r>
              <a:rPr lang="fr-FR" b="1" dirty="0" err="1"/>
              <a:t>delimiter</a:t>
            </a:r>
            <a:r>
              <a:rPr lang="fr-FR" b="1" dirty="0"/>
              <a:t>=</a:t>
            </a:r>
            <a:r>
              <a:rPr lang="fr-FR" dirty="0"/>
              <a:t>","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b="1" dirty="0"/>
              <a:t>)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lines.</a:t>
            </a:r>
            <a:r>
              <a:rPr lang="fr-FR" b="1" dirty="0" err="1"/>
              <a:t>shape</a:t>
            </a:r>
            <a:r>
              <a:rPr lang="fr-FR" b="1" dirty="0"/>
              <a:t> 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23C0EB13-AB73-4C6A-8A57-224E6BE54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301979"/>
              </p:ext>
            </p:extLst>
          </p:nvPr>
        </p:nvGraphicFramePr>
        <p:xfrm>
          <a:off x="296986" y="4736512"/>
          <a:ext cx="1230527" cy="12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6" imgW="1000080" imgH="981000" progId="Paint.Picture">
                  <p:embed/>
                </p:oleObj>
              </mc:Choice>
              <mc:Fallback>
                <p:oleObj name="Image bitmap" r:id="rId6" imgW="1000080" imgH="98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986" y="4736512"/>
                        <a:ext cx="1230527" cy="120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B8B10630-38E1-4D14-B7A8-61E09FF58259}"/>
              </a:ext>
            </a:extLst>
          </p:cNvPr>
          <p:cNvSpPr txBox="1"/>
          <p:nvPr/>
        </p:nvSpPr>
        <p:spPr>
          <a:xfrm>
            <a:off x="6913050" y="434520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b="1" dirty="0"/>
              <a:t>class</a:t>
            </a:r>
            <a:r>
              <a:rPr lang="fr-FR" dirty="0"/>
              <a:t> ‘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ndarray</a:t>
            </a:r>
            <a:r>
              <a:rPr lang="fr-FR" dirty="0"/>
              <a:t>’&gt;</a:t>
            </a:r>
          </a:p>
          <a:p>
            <a:r>
              <a:rPr lang="fr-FR" dirty="0"/>
              <a:t>(5, 2)</a:t>
            </a:r>
            <a:endParaRPr 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F090EB9-DA12-4E42-8805-24011B3D0DA5}"/>
              </a:ext>
            </a:extLst>
          </p:cNvPr>
          <p:cNvSpPr txBox="1"/>
          <p:nvPr/>
        </p:nvSpPr>
        <p:spPr>
          <a:xfrm>
            <a:off x="1793841" y="594809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(line)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3142BE-B7CE-4D01-A48C-BB69C3FC6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[1. 3.]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5DD30D-2E38-4CB1-8DC1-519AD8B37D6F}"/>
              </a:ext>
            </a:extLst>
          </p:cNvPr>
          <p:cNvSpPr txBox="1"/>
          <p:nvPr/>
        </p:nvSpPr>
        <p:spPr>
          <a:xfrm>
            <a:off x="6913050" y="5948090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  3]</a:t>
            </a:r>
          </a:p>
          <a:p>
            <a:r>
              <a:rPr lang="fr-FR" dirty="0"/>
              <a:t>[2  7] …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10459FE-94B4-93F9-A49A-08DF55A4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550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45871"/>
              </p:ext>
            </p:extLst>
          </p:nvPr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E30AE6-F961-026E-6CA3-87C19EA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6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estion Mark Image - Point D Interrogation Png - Free Transparent PNG  Download - PNGkey">
            <a:extLst>
              <a:ext uri="{FF2B5EF4-FFF2-40B4-BE49-F238E27FC236}">
                <a16:creationId xmlns:a16="http://schemas.microsoft.com/office/drawing/2014/main" id="{0775FCE3-4999-4742-815D-B4117727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60" y="4564250"/>
            <a:ext cx="1228475" cy="16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119E0C-890A-41C1-C0DE-B570D0B0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1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4441" y="3881237"/>
          <a:ext cx="3156149" cy="26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41" y="3881237"/>
                        <a:ext cx="3156149" cy="2659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27" y="5992759"/>
            <a:ext cx="309455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6C03B5-8211-4293-8DDB-D111EE05EED0}"/>
              </a:ext>
            </a:extLst>
          </p:cNvPr>
          <p:cNvSpPr txBox="1"/>
          <p:nvPr/>
        </p:nvSpPr>
        <p:spPr>
          <a:xfrm>
            <a:off x="6344973" y="346642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4E144D6-B9A4-7EC4-59C9-214F6DDE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08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= 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2781DC61-563B-4103-BBE7-C6DC1E913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028162"/>
              </p:ext>
            </p:extLst>
          </p:nvPr>
        </p:nvGraphicFramePr>
        <p:xfrm>
          <a:off x="672625" y="3891601"/>
          <a:ext cx="1839790" cy="155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4600440" imgH="3876840" progId="Paint.Picture">
                  <p:embed/>
                </p:oleObj>
              </mc:Choice>
              <mc:Fallback>
                <p:oleObj name="Image bitmap" r:id="rId5" imgW="4600440" imgH="3876840" progId="Paint.Picture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2781DC61-563B-4103-BBE7-C6DC1E913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625" y="3891601"/>
                        <a:ext cx="1839790" cy="155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27" y="5992759"/>
            <a:ext cx="309455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6C03B5-8211-4293-8DDB-D111EE05EED0}"/>
              </a:ext>
            </a:extLst>
          </p:cNvPr>
          <p:cNvSpPr txBox="1"/>
          <p:nvPr/>
        </p:nvSpPr>
        <p:spPr>
          <a:xfrm>
            <a:off x="6344973" y="346642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C539050-DC71-40B7-9995-F867D8F46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63102"/>
              </p:ext>
            </p:extLst>
          </p:nvPr>
        </p:nvGraphicFramePr>
        <p:xfrm>
          <a:off x="2566319" y="4521330"/>
          <a:ext cx="3094555" cy="211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591000" imgH="2457360" progId="Paint.Picture">
                  <p:embed/>
                </p:oleObj>
              </mc:Choice>
              <mc:Fallback>
                <p:oleObj name="Image bitmap" r:id="rId9" imgW="3591000" imgH="2457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6319" y="4521330"/>
                        <a:ext cx="3094555" cy="211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43BD58-2F44-6154-2E5B-31E659B3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84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 partiel</a:t>
            </a:r>
            <a:endParaRPr lang="fr-FR" i="1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6F5A1B7-9B32-4722-8A97-B53E8E650909}"/>
              </a:ext>
            </a:extLst>
          </p:cNvPr>
          <p:cNvSpPr txBox="1"/>
          <p:nvPr/>
        </p:nvSpPr>
        <p:spPr>
          <a:xfrm>
            <a:off x="620643" y="2689356"/>
            <a:ext cx="476517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(</a:t>
            </a:r>
            <a:r>
              <a:rPr lang="fr-FR" dirty="0"/>
              <a:t>10</a:t>
            </a:r>
            <a:r>
              <a:rPr lang="fr-FR" b="1" dirty="0"/>
              <a:t>:</a:t>
            </a:r>
            <a:r>
              <a:rPr lang="fr-FR" dirty="0"/>
              <a:t>100</a:t>
            </a:r>
            <a:r>
              <a:rPr lang="fr-FR" b="1" dirty="0"/>
              <a:t>)</a:t>
            </a:r>
            <a:r>
              <a:rPr lang="fr-FR" dirty="0"/>
              <a:t>;</a:t>
            </a:r>
          </a:p>
          <a:p>
            <a:r>
              <a:rPr lang="fr-FR" b="1" dirty="0"/>
              <a:t>figure()</a:t>
            </a:r>
          </a:p>
          <a:p>
            <a:r>
              <a:rPr lang="fr-FR" b="1" dirty="0"/>
              <a:t>plot(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344973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title</a:t>
            </a:r>
            <a:r>
              <a:rPr lang="fr-FR" b="1" dirty="0"/>
              <a:t>( '</a:t>
            </a:r>
            <a:r>
              <a:rPr lang="fr-FR" dirty="0"/>
              <a:t>Log</a:t>
            </a:r>
            <a:r>
              <a:rPr lang="fr-FR" b="1" dirty="0"/>
              <a:t>’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AA5A116F-5F63-4E26-8F66-8FF1EAEDA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56426"/>
              </p:ext>
            </p:extLst>
          </p:nvPr>
        </p:nvGraphicFramePr>
        <p:xfrm>
          <a:off x="1081854" y="3745668"/>
          <a:ext cx="3557397" cy="279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4667400" imgH="3666960" progId="Paint.Picture">
                  <p:embed/>
                </p:oleObj>
              </mc:Choice>
              <mc:Fallback>
                <p:oleObj name="Image bitmap" r:id="rId7" imgW="4667400" imgH="3666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1854" y="3745668"/>
                        <a:ext cx="3557397" cy="2795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66B838F1-304B-4607-A8D0-B952634EF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1947"/>
              </p:ext>
            </p:extLst>
          </p:nvPr>
        </p:nvGraphicFramePr>
        <p:xfrm>
          <a:off x="7091538" y="42420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571920" imgH="2467080" progId="Paint.Picture">
                  <p:embed/>
                </p:oleObj>
              </mc:Choice>
              <mc:Fallback>
                <p:oleObj name="Image bitmap" r:id="rId9" imgW="3571920" imgH="2467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1538" y="42420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19DB98-93EB-6340-278D-7CBCACF1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Courbe y = f(x)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Affichages graphiques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endParaRPr lang="fr-FR" dirty="0"/>
          </a:p>
          <a:p>
            <a:r>
              <a:rPr lang="fr-FR" dirty="0"/>
              <a:t>x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dirty="0"/>
              <a:t>(0,0.01,1001)</a:t>
            </a:r>
          </a:p>
          <a:p>
            <a:r>
              <a:rPr lang="fr-FR" dirty="0"/>
              <a:t>y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*400*x)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title</a:t>
            </a:r>
            <a:r>
              <a:rPr lang="fr-FR" b="1" dirty="0"/>
              <a:t>( </a:t>
            </a:r>
            <a:r>
              <a:rPr lang="fr-FR" dirty="0"/>
              <a:t>'Sinus 400 Hz’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xlabel</a:t>
            </a:r>
            <a:r>
              <a:rPr lang="fr-FR" b="1" dirty="0"/>
              <a:t>(</a:t>
            </a:r>
            <a:r>
              <a:rPr lang="fr-FR" dirty="0"/>
              <a:t> 'Temps (s)’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ylabel</a:t>
            </a:r>
            <a:r>
              <a:rPr lang="fr-FR" b="1" dirty="0"/>
              <a:t>(</a:t>
            </a:r>
            <a:r>
              <a:rPr lang="fr-FR" dirty="0"/>
              <a:t> 'Amplitude (V)’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</a:t>
            </a:r>
            <a:r>
              <a:rPr lang="fr-FR" dirty="0"/>
              <a:t> x , y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E6AAE3D1-CA79-4E36-BBE9-3FD99A99E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10819"/>
              </p:ext>
            </p:extLst>
          </p:nvPr>
        </p:nvGraphicFramePr>
        <p:xfrm>
          <a:off x="6601603" y="2689356"/>
          <a:ext cx="4735238" cy="305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4000680" imgH="2581200" progId="Paint.Picture">
                  <p:embed/>
                </p:oleObj>
              </mc:Choice>
              <mc:Fallback>
                <p:oleObj name="Image bitmap" r:id="rId7" imgW="4000680" imgH="2581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1603" y="2689356"/>
                        <a:ext cx="4735238" cy="3055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DE1BAA-099C-1629-60E6-6FADAF3C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7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199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from</a:t>
            </a:r>
            <a:r>
              <a:rPr lang="fr-FR" dirty="0"/>
              <a:t> PIL </a:t>
            </a:r>
            <a:r>
              <a:rPr lang="fr-FR" b="1" dirty="0"/>
              <a:t>import</a:t>
            </a:r>
            <a:r>
              <a:rPr lang="fr-FR" dirty="0"/>
              <a:t> Image</a:t>
            </a:r>
          </a:p>
          <a:p>
            <a:endParaRPr lang="fr-FR" dirty="0"/>
          </a:p>
          <a:p>
            <a:r>
              <a:rPr lang="fr-FR" dirty="0"/>
              <a:t>image = </a:t>
            </a:r>
            <a:r>
              <a:rPr lang="fr-FR" b="1" dirty="0" err="1"/>
              <a:t>Image</a:t>
            </a:r>
            <a:r>
              <a:rPr lang="fr-FR" dirty="0" err="1"/>
              <a:t>.</a:t>
            </a:r>
            <a:r>
              <a:rPr lang="fr-FR" b="1" dirty="0" err="1"/>
              <a:t>open</a:t>
            </a:r>
            <a:r>
              <a:rPr lang="fr-FR" b="1" dirty="0"/>
              <a:t>( </a:t>
            </a:r>
            <a:r>
              <a:rPr lang="fr-FR" dirty="0"/>
              <a:t>'airy_2mm.bmp’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imshow</a:t>
            </a:r>
            <a:r>
              <a:rPr lang="fr-FR" b="1" dirty="0"/>
              <a:t>( </a:t>
            </a:r>
            <a:r>
              <a:rPr lang="fr-FR" dirty="0"/>
              <a:t>image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image </a:t>
            </a:r>
            <a:r>
              <a:rPr lang="fr-FR" b="1" dirty="0"/>
              <a:t>))</a:t>
            </a:r>
          </a:p>
          <a:p>
            <a:r>
              <a:rPr lang="fr-FR" dirty="0" err="1"/>
              <a:t>width</a:t>
            </a:r>
            <a:r>
              <a:rPr lang="fr-FR" b="1" dirty="0"/>
              <a:t>, </a:t>
            </a:r>
            <a:r>
              <a:rPr lang="fr-FR" dirty="0" err="1"/>
              <a:t>height</a:t>
            </a:r>
            <a:r>
              <a:rPr lang="fr-FR" b="1" dirty="0"/>
              <a:t> = </a:t>
            </a:r>
            <a:r>
              <a:rPr lang="fr-FR" dirty="0" err="1"/>
              <a:t>image.</a:t>
            </a:r>
            <a:r>
              <a:rPr lang="fr-FR" b="1" dirty="0" err="1"/>
              <a:t>size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"H = "</a:t>
            </a:r>
            <a:r>
              <a:rPr lang="fr-FR" b="1" dirty="0"/>
              <a:t>+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dirty="0" err="1"/>
              <a:t>height</a:t>
            </a:r>
            <a:r>
              <a:rPr lang="fr-FR" dirty="0"/>
              <a:t> </a:t>
            </a:r>
            <a:r>
              <a:rPr lang="fr-FR" b="1" dirty="0"/>
              <a:t>) + </a:t>
            </a:r>
            <a:r>
              <a:rPr lang="fr-FR" dirty="0"/>
              <a:t>" / L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</a:t>
            </a:r>
            <a:r>
              <a:rPr lang="fr-FR" dirty="0" err="1"/>
              <a:t>width</a:t>
            </a:r>
            <a:r>
              <a:rPr lang="fr-FR" b="1" dirty="0"/>
              <a:t>))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23" y="5537410"/>
            <a:ext cx="2283215" cy="114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88719" y="5597112"/>
            <a:ext cx="4197096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&lt;</a:t>
            </a:r>
            <a:r>
              <a:rPr lang="fr-FR" sz="1600" b="1" dirty="0" err="1"/>
              <a:t>class</a:t>
            </a:r>
            <a:r>
              <a:rPr lang="fr-FR" sz="1600" dirty="0" err="1"/>
              <a:t>'PIL.BmpImagePlugin.BmpImageFile</a:t>
            </a:r>
            <a:r>
              <a:rPr lang="fr-FR" sz="1600" dirty="0"/>
              <a:t>'&gt;</a:t>
            </a:r>
          </a:p>
          <a:p>
            <a:r>
              <a:rPr lang="fr-FR" dirty="0"/>
              <a:t>H = 1024 / L = 1280</a:t>
            </a:r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F4FB86CC-6EFE-4B81-8AA7-7203A98B7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585E60-8D8F-9A91-2A37-2F9E4003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Objectifs « pédagogiques »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BF568E8-28EA-4AF5-8793-EDA8441530FE}"/>
              </a:ext>
            </a:extLst>
          </p:cNvPr>
          <p:cNvSpPr/>
          <p:nvPr/>
        </p:nvSpPr>
        <p:spPr>
          <a:xfrm>
            <a:off x="1102370" y="2341044"/>
            <a:ext cx="4106779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/>
              <a:t>MatLab vs Python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2B5DF6-5D80-40D6-81EE-05046DF07D0A}"/>
              </a:ext>
            </a:extLst>
          </p:cNvPr>
          <p:cNvSpPr/>
          <p:nvPr/>
        </p:nvSpPr>
        <p:spPr>
          <a:xfrm>
            <a:off x="709794" y="2341043"/>
            <a:ext cx="301752" cy="2232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1122916-3D4D-4BEE-8E1B-31DE45DF9453}"/>
              </a:ext>
            </a:extLst>
          </p:cNvPr>
          <p:cNvSpPr txBox="1"/>
          <p:nvPr/>
        </p:nvSpPr>
        <p:spPr>
          <a:xfrm>
            <a:off x="1395915" y="2807037"/>
            <a:ext cx="381323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Premières ondulations pour les scientifiques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654029B-AFBD-41B2-AC2E-4D8C23C5C750}"/>
              </a:ext>
            </a:extLst>
          </p:cNvPr>
          <p:cNvSpPr txBox="1"/>
          <p:nvPr/>
        </p:nvSpPr>
        <p:spPr>
          <a:xfrm>
            <a:off x="1395915" y="3127317"/>
            <a:ext cx="3813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du langage Python par l’exemple </a:t>
            </a:r>
            <a:br>
              <a:rPr lang="fr-FR" sz="1400" dirty="0"/>
            </a:br>
            <a:r>
              <a:rPr lang="fr-FR" sz="1400" dirty="0"/>
              <a:t>(en s’appuyant sur </a:t>
            </a:r>
            <a:r>
              <a:rPr lang="fr-FR" sz="1400" dirty="0" err="1"/>
              <a:t>MatLab</a:t>
            </a:r>
            <a:r>
              <a:rPr lang="fr-FR" sz="1400" dirty="0"/>
              <a:t> - Jeu des différences)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279C4E9-7B8A-4A54-AE0F-3EB50ACF4B8C}"/>
              </a:ext>
            </a:extLst>
          </p:cNvPr>
          <p:cNvSpPr txBox="1"/>
          <p:nvPr/>
        </p:nvSpPr>
        <p:spPr>
          <a:xfrm>
            <a:off x="1395915" y="3650537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quelques bibliothèques utiles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7F75563-9747-4B68-A886-5BD077FD1CBB}"/>
              </a:ext>
            </a:extLst>
          </p:cNvPr>
          <p:cNvSpPr txBox="1"/>
          <p:nvPr/>
        </p:nvSpPr>
        <p:spPr>
          <a:xfrm>
            <a:off x="1395915" y="3958314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Découverte de l’environnement </a:t>
            </a:r>
            <a:r>
              <a:rPr lang="fr-FR" sz="1400" dirty="0" err="1"/>
              <a:t>JupyterHub</a:t>
            </a:r>
            <a:endParaRPr lang="fr-FR" sz="14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C8A18A4-2DD8-457A-9296-689ED2066783}"/>
              </a:ext>
            </a:extLst>
          </p:cNvPr>
          <p:cNvSpPr txBox="1"/>
          <p:nvPr/>
        </p:nvSpPr>
        <p:spPr>
          <a:xfrm>
            <a:off x="1395915" y="4266091"/>
            <a:ext cx="381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+ Installation d’un environnement local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0C95CAC-28A6-45BC-8D68-2FDAE5F636D9}"/>
              </a:ext>
            </a:extLst>
          </p:cNvPr>
          <p:cNvSpPr txBox="1"/>
          <p:nvPr/>
        </p:nvSpPr>
        <p:spPr>
          <a:xfrm>
            <a:off x="6687243" y="2792629"/>
            <a:ext cx="3813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Ecrire et exécuter un script sous </a:t>
            </a:r>
            <a:r>
              <a:rPr lang="fr-FR" sz="1400" dirty="0" err="1"/>
              <a:t>JupyterHub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Utiliser des variables sous Python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Créer et utiliser des vecteurs et des matrices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Afficher des courbes 2D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Calculer et afficher la FFT d’un signal 1D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Ouvrir une image et l’afficher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Calculer et afficher la FFT d’une image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985B74-1F0F-467B-A148-86F5D669E7C4}"/>
              </a:ext>
            </a:extLst>
          </p:cNvPr>
          <p:cNvSpPr/>
          <p:nvPr/>
        </p:nvSpPr>
        <p:spPr>
          <a:xfrm>
            <a:off x="6096000" y="2344407"/>
            <a:ext cx="5672328" cy="401053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A la suite de ce séminaire / atelier, vous serez capable de :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D61BEE-ECF5-4BDB-B8DE-8F5CA80260E5}"/>
              </a:ext>
            </a:extLst>
          </p:cNvPr>
          <p:cNvSpPr/>
          <p:nvPr/>
        </p:nvSpPr>
        <p:spPr>
          <a:xfrm>
            <a:off x="6096000" y="4573868"/>
            <a:ext cx="5672328" cy="401053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Bibliothèques utiles</a:t>
            </a: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7283B9-39BC-44F9-A79E-A1640B069BB5}"/>
              </a:ext>
            </a:extLst>
          </p:cNvPr>
          <p:cNvSpPr txBox="1"/>
          <p:nvPr/>
        </p:nvSpPr>
        <p:spPr>
          <a:xfrm>
            <a:off x="6687243" y="5155722"/>
            <a:ext cx="381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 err="1"/>
              <a:t>Numpy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Matplotlib</a:t>
            </a:r>
            <a:r>
              <a:rPr lang="fr-FR" sz="1400" dirty="0"/>
              <a:t> / </a:t>
            </a:r>
            <a:r>
              <a:rPr lang="fr-FR" sz="1400" dirty="0" err="1"/>
              <a:t>Pyplot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PIL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Scipy</a:t>
            </a:r>
            <a:r>
              <a:rPr lang="fr-FR" sz="1400" dirty="0"/>
              <a:t> / signal</a:t>
            </a: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8B35F5A3-F5DB-4A5E-93E1-EB83DE4F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10" y="5182664"/>
            <a:ext cx="1021857" cy="102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80430AB5-0333-4305-B6DC-36F09680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86" y="5038929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>
            <a:extLst>
              <a:ext uri="{FF2B5EF4-FFF2-40B4-BE49-F238E27FC236}">
                <a16:creationId xmlns:a16="http://schemas.microsoft.com/office/drawing/2014/main" id="{12DC6848-762E-41FA-BD5F-FB24F6B2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383" y="567504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8F299DD9-B904-4C66-9488-3E277786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86" y="6152094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F705DF-89E3-D3F6-8AAB-E5E6FB5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18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91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 / coupe horizontale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endParaRPr lang="fr-FR" b="1" dirty="0"/>
          </a:p>
          <a:p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 </a:t>
            </a:r>
            <a:r>
              <a:rPr lang="fr-FR" dirty="0"/>
              <a:t>image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)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image_data</a:t>
            </a:r>
            <a:r>
              <a:rPr lang="fr-FR" b="1" dirty="0" err="1"/>
              <a:t>.shape</a:t>
            </a:r>
            <a:r>
              <a:rPr lang="fr-FR" b="1" dirty="0"/>
              <a:t> 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88719" y="4268113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r>
              <a:rPr lang="en-US" dirty="0"/>
              <a:t>(1024, 1280)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66583"/>
              </p:ext>
            </p:extLst>
          </p:nvPr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C4079AFB-8BDF-472A-90B1-E8B252F27670}"/>
              </a:ext>
            </a:extLst>
          </p:cNvPr>
          <p:cNvSpPr txBox="1"/>
          <p:nvPr/>
        </p:nvSpPr>
        <p:spPr>
          <a:xfrm>
            <a:off x="620641" y="518162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coupe_hor</a:t>
            </a:r>
            <a:r>
              <a:rPr lang="fr-FR" dirty="0"/>
              <a:t> = </a:t>
            </a:r>
            <a:r>
              <a:rPr lang="fr-FR" dirty="0" err="1"/>
              <a:t>image_data</a:t>
            </a:r>
            <a:r>
              <a:rPr lang="fr-FR" b="1" dirty="0"/>
              <a:t>[ </a:t>
            </a:r>
            <a:r>
              <a:rPr lang="fr-FR" dirty="0"/>
              <a:t>280 , : </a:t>
            </a:r>
            <a:r>
              <a:rPr lang="fr-FR" b="1" dirty="0"/>
              <a:t>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</a:t>
            </a:r>
            <a:r>
              <a:rPr lang="fr-FR" dirty="0" err="1"/>
              <a:t>coupe_hor</a:t>
            </a:r>
            <a:r>
              <a:rPr lang="fr-FR" dirty="0"/>
              <a:t>/255)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08E0250-50B5-4487-A9A2-152B87573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87222"/>
              </p:ext>
            </p:extLst>
          </p:nvPr>
        </p:nvGraphicFramePr>
        <p:xfrm>
          <a:off x="6096000" y="4279026"/>
          <a:ext cx="35337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533760" imgH="2295360" progId="Paint.Picture">
                  <p:embed/>
                </p:oleObj>
              </mc:Choice>
              <mc:Fallback>
                <p:oleObj name="Image bitmap" r:id="rId10" imgW="3533760" imgH="2295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4279026"/>
                        <a:ext cx="35337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143C3B-41EF-4DF0-7885-4D99B0A1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106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Afficher une image / maximum d’une matrice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max_image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argmax</a:t>
            </a:r>
            <a:r>
              <a:rPr lang="fr-FR" b="1" dirty="0"/>
              <a:t>( </a:t>
            </a:r>
            <a:r>
              <a:rPr lang="fr-FR" dirty="0" err="1"/>
              <a:t>image_data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sz="1600" dirty="0" err="1"/>
              <a:t>max_image_iH</a:t>
            </a:r>
            <a:r>
              <a:rPr lang="fr-FR" sz="1600" dirty="0"/>
              <a:t> = </a:t>
            </a:r>
            <a:r>
              <a:rPr lang="fr-FR" sz="1600" b="1" dirty="0" err="1"/>
              <a:t>np</a:t>
            </a:r>
            <a:r>
              <a:rPr lang="fr-FR" sz="1600" dirty="0" err="1"/>
              <a:t>.</a:t>
            </a:r>
            <a:r>
              <a:rPr lang="fr-FR" sz="1600" b="1" dirty="0" err="1"/>
              <a:t>floor</a:t>
            </a:r>
            <a:r>
              <a:rPr lang="fr-FR" sz="1600" b="1" dirty="0"/>
              <a:t>( </a:t>
            </a:r>
            <a:r>
              <a:rPr lang="fr-FR" sz="1600" dirty="0" err="1"/>
              <a:t>max_image</a:t>
            </a:r>
            <a:r>
              <a:rPr lang="fr-FR" sz="1600" dirty="0"/>
              <a:t> </a:t>
            </a:r>
            <a:r>
              <a:rPr lang="fr-FR" sz="1600" b="1" dirty="0"/>
              <a:t>% </a:t>
            </a:r>
            <a:r>
              <a:rPr lang="fr-FR" sz="1600" dirty="0" err="1"/>
              <a:t>h_image</a:t>
            </a:r>
            <a:r>
              <a:rPr lang="fr-FR" sz="1600" dirty="0"/>
              <a:t> </a:t>
            </a:r>
            <a:r>
              <a:rPr lang="fr-FR" sz="1600" b="1" dirty="0"/>
              <a:t>)</a:t>
            </a:r>
          </a:p>
          <a:p>
            <a:r>
              <a:rPr lang="fr-FR" sz="1600" dirty="0" err="1"/>
              <a:t>max_image_iL</a:t>
            </a:r>
            <a:r>
              <a:rPr lang="fr-FR" sz="1600" dirty="0"/>
              <a:t> </a:t>
            </a:r>
            <a:r>
              <a:rPr lang="fr-FR" sz="1600" b="1" dirty="0"/>
              <a:t>= </a:t>
            </a:r>
            <a:r>
              <a:rPr lang="fr-FR" sz="1600" b="1" dirty="0" err="1"/>
              <a:t>np</a:t>
            </a:r>
            <a:r>
              <a:rPr lang="fr-FR" sz="1600" dirty="0" err="1"/>
              <a:t>.</a:t>
            </a:r>
            <a:r>
              <a:rPr lang="fr-FR" sz="1600" b="1" dirty="0" err="1"/>
              <a:t>floor</a:t>
            </a:r>
            <a:r>
              <a:rPr lang="fr-FR" sz="1600" b="1" dirty="0"/>
              <a:t>( </a:t>
            </a:r>
            <a:r>
              <a:rPr lang="fr-FR" sz="1600" dirty="0" err="1"/>
              <a:t>max_image</a:t>
            </a:r>
            <a:r>
              <a:rPr lang="fr-FR" sz="1600" dirty="0"/>
              <a:t> </a:t>
            </a:r>
            <a:r>
              <a:rPr lang="fr-FR" sz="1600" b="1" dirty="0"/>
              <a:t>/ </a:t>
            </a:r>
            <a:r>
              <a:rPr lang="fr-FR" sz="1600" dirty="0" err="1"/>
              <a:t>h_image</a:t>
            </a:r>
            <a:r>
              <a:rPr lang="fr-FR" sz="1600" dirty="0"/>
              <a:t> </a:t>
            </a:r>
            <a:r>
              <a:rPr lang="fr-FR" sz="1600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max_image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"Ligne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b="1" dirty="0" err="1"/>
              <a:t>int</a:t>
            </a:r>
            <a:r>
              <a:rPr lang="fr-FR" b="1" dirty="0"/>
              <a:t>( </a:t>
            </a:r>
            <a:r>
              <a:rPr lang="fr-FR" dirty="0" err="1"/>
              <a:t>max_image_iL</a:t>
            </a:r>
            <a:r>
              <a:rPr lang="fr-FR" dirty="0"/>
              <a:t> </a:t>
            </a:r>
            <a:r>
              <a:rPr lang="fr-FR" b="1" dirty="0"/>
              <a:t>)))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"Colonne = " </a:t>
            </a:r>
            <a:r>
              <a:rPr lang="fr-FR" b="1" dirty="0"/>
              <a:t>+ </a:t>
            </a:r>
            <a:r>
              <a:rPr lang="fr-FR" b="1" dirty="0" err="1"/>
              <a:t>str</a:t>
            </a:r>
            <a:r>
              <a:rPr lang="fr-FR" b="1" dirty="0"/>
              <a:t>( </a:t>
            </a:r>
            <a:r>
              <a:rPr lang="fr-FR" b="1" dirty="0" err="1"/>
              <a:t>int</a:t>
            </a:r>
            <a:r>
              <a:rPr lang="fr-FR" b="1" dirty="0"/>
              <a:t>( </a:t>
            </a:r>
            <a:r>
              <a:rPr lang="fr-FR" dirty="0" err="1"/>
              <a:t>max_image_iH</a:t>
            </a:r>
            <a:r>
              <a:rPr lang="fr-FR" dirty="0"/>
              <a:t> </a:t>
            </a:r>
            <a:r>
              <a:rPr lang="fr-FR" b="1" dirty="0"/>
              <a:t>)))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Pillow — Pillow (PIL Fork) 9.1.0 documentation">
            <a:extLst>
              <a:ext uri="{FF2B5EF4-FFF2-40B4-BE49-F238E27FC236}">
                <a16:creationId xmlns:a16="http://schemas.microsoft.com/office/drawing/2014/main" id="{CD58F37B-398E-4C21-9EEC-7A4F46FE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859314-876B-49FA-A6EE-E18BB4F09829}"/>
              </a:ext>
            </a:extLst>
          </p:cNvPr>
          <p:cNvSpPr txBox="1"/>
          <p:nvPr/>
        </p:nvSpPr>
        <p:spPr>
          <a:xfrm>
            <a:off x="1195943" y="4503458"/>
            <a:ext cx="419709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= 1024 / L = 1280</a:t>
            </a:r>
          </a:p>
          <a:p>
            <a:endParaRPr lang="fr-FR" dirty="0"/>
          </a:p>
          <a:p>
            <a:r>
              <a:rPr lang="fr-FR" dirty="0"/>
              <a:t>338430          </a:t>
            </a:r>
            <a:r>
              <a:rPr lang="fr-FR" i="1" dirty="0"/>
              <a:t>(</a:t>
            </a:r>
            <a:r>
              <a:rPr lang="fr-FR" i="1" dirty="0" err="1"/>
              <a:t>max_image</a:t>
            </a:r>
            <a:r>
              <a:rPr lang="fr-FR" i="1" dirty="0"/>
              <a:t>)</a:t>
            </a:r>
          </a:p>
          <a:p>
            <a:r>
              <a:rPr lang="fr-FR" dirty="0"/>
              <a:t>Ligne = 330</a:t>
            </a:r>
          </a:p>
          <a:p>
            <a:r>
              <a:rPr lang="fr-FR" dirty="0"/>
              <a:t>Colonne = 510</a:t>
            </a:r>
            <a:endParaRPr lang="en-US" dirty="0"/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4FB86CC-6EFE-4B81-8AA7-7203A98B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7010" y="2755755"/>
          <a:ext cx="3593898" cy="27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076560" imgH="2381400" progId="Paint.Picture">
                  <p:embed/>
                </p:oleObj>
              </mc:Choice>
              <mc:Fallback>
                <p:oleObj name="Image bitmap" r:id="rId8" imgW="3076560" imgH="238140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F4FB86CC-6EFE-4B81-8AA7-7203A98B7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77010" y="2755755"/>
                        <a:ext cx="3593898" cy="27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608E0250-50B5-4487-A9A2-152B87573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79026"/>
          <a:ext cx="35337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533760" imgH="2295360" progId="Paint.Picture">
                  <p:embed/>
                </p:oleObj>
              </mc:Choice>
              <mc:Fallback>
                <p:oleObj name="Image bitmap" r:id="rId10" imgW="3533760" imgH="2295360" progId="Paint.Picture">
                  <p:embed/>
                  <p:pic>
                    <p:nvPicPr>
                      <p:cNvPr id="6" name="Objet 5">
                        <a:extLst>
                          <a:ext uri="{FF2B5EF4-FFF2-40B4-BE49-F238E27FC236}">
                            <a16:creationId xmlns:a16="http://schemas.microsoft.com/office/drawing/2014/main" id="{608E0250-50B5-4487-A9A2-152B87573D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4279026"/>
                        <a:ext cx="35337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A3D61C-8528-38FF-B14C-1FE17AA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Fe = 1e4</a:t>
            </a:r>
          </a:p>
          <a:p>
            <a:r>
              <a:rPr lang="fr-FR" dirty="0" err="1"/>
              <a:t>Npoints</a:t>
            </a:r>
            <a:r>
              <a:rPr lang="fr-FR" dirty="0"/>
              <a:t> = 1001</a:t>
            </a:r>
          </a:p>
          <a:p>
            <a:r>
              <a:rPr lang="fr-FR" dirty="0"/>
              <a:t>T = </a:t>
            </a:r>
            <a:r>
              <a:rPr lang="fr-FR" dirty="0" err="1"/>
              <a:t>Npoints</a:t>
            </a:r>
            <a:r>
              <a:rPr lang="fr-FR" dirty="0"/>
              <a:t> / Fe</a:t>
            </a:r>
          </a:p>
          <a:p>
            <a:r>
              <a:rPr lang="fr-FR" dirty="0"/>
              <a:t>t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b="1" dirty="0"/>
              <a:t>(</a:t>
            </a:r>
            <a:r>
              <a:rPr lang="fr-FR" dirty="0"/>
              <a:t>0 , T-T/</a:t>
            </a:r>
            <a:r>
              <a:rPr lang="fr-FR" dirty="0" err="1"/>
              <a:t>Npoints</a:t>
            </a:r>
            <a:r>
              <a:rPr lang="fr-FR" dirty="0"/>
              <a:t> , </a:t>
            </a:r>
            <a:r>
              <a:rPr lang="fr-FR" dirty="0" err="1"/>
              <a:t>Npoints</a:t>
            </a:r>
            <a:r>
              <a:rPr lang="fr-FR" b="1" dirty="0"/>
              <a:t>)</a:t>
            </a:r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b="1" dirty="0"/>
              <a:t>(</a:t>
            </a:r>
            <a:r>
              <a:rPr lang="fr-FR" dirty="0"/>
              <a:t>2*</a:t>
            </a:r>
            <a:r>
              <a:rPr lang="fr-FR" b="1" dirty="0" err="1"/>
              <a:t>np.pi</a:t>
            </a:r>
            <a:r>
              <a:rPr lang="fr-FR" dirty="0"/>
              <a:t>*400*t</a:t>
            </a:r>
            <a:r>
              <a:rPr lang="fr-FR" b="1" dirty="0"/>
              <a:t>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plt.title</a:t>
            </a:r>
            <a:r>
              <a:rPr lang="fr-FR" b="1" dirty="0"/>
              <a:t>(</a:t>
            </a:r>
            <a:r>
              <a:rPr lang="fr-FR" dirty="0"/>
              <a:t>'Sinus 400 Hz</a:t>
            </a:r>
            <a:r>
              <a:rPr lang="fr-FR" b="1" dirty="0"/>
              <a:t>')</a:t>
            </a:r>
          </a:p>
          <a:p>
            <a:r>
              <a:rPr lang="fr-FR" b="1" dirty="0" err="1"/>
              <a:t>plt.xlabel</a:t>
            </a:r>
            <a:r>
              <a:rPr lang="fr-FR" b="1" dirty="0"/>
              <a:t>(</a:t>
            </a:r>
            <a:r>
              <a:rPr lang="fr-FR" dirty="0"/>
              <a:t>'Temps (s)')</a:t>
            </a:r>
          </a:p>
          <a:p>
            <a:r>
              <a:rPr lang="fr-FR" b="1" dirty="0" err="1"/>
              <a:t>plt.ylabel</a:t>
            </a:r>
            <a:r>
              <a:rPr lang="fr-FR" b="1" dirty="0"/>
              <a:t>(</a:t>
            </a:r>
            <a:r>
              <a:rPr lang="fr-FR" dirty="0"/>
              <a:t>'Amplitude (V)')</a:t>
            </a:r>
          </a:p>
          <a:p>
            <a:r>
              <a:rPr lang="fr-FR" b="1" dirty="0" err="1"/>
              <a:t>plt.plot</a:t>
            </a:r>
            <a:r>
              <a:rPr lang="fr-FR" b="1" dirty="0"/>
              <a:t>(</a:t>
            </a:r>
            <a:r>
              <a:rPr lang="fr-FR" dirty="0"/>
              <a:t>t, v</a:t>
            </a:r>
            <a:r>
              <a:rPr lang="fr-FR" b="1" dirty="0"/>
              <a:t>)</a:t>
            </a:r>
          </a:p>
          <a:p>
            <a:r>
              <a:rPr lang="fr-FR" b="1" dirty="0" err="1"/>
              <a:t>plt.show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D8E1D6E-DC03-4609-820F-65474595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45543"/>
              </p:ext>
            </p:extLst>
          </p:nvPr>
        </p:nvGraphicFramePr>
        <p:xfrm>
          <a:off x="7712692" y="2689356"/>
          <a:ext cx="3857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857760" imgH="2600280" progId="Paint.Picture">
                  <p:embed/>
                </p:oleObj>
              </mc:Choice>
              <mc:Fallback>
                <p:oleObj name="Image bitmap" r:id="rId7" imgW="3857760" imgH="2600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2692" y="2689356"/>
                        <a:ext cx="38576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1A16AD-9CA7-A9E9-EF57-815598DB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02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TFv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b="1" dirty="0"/>
              <a:t>( </a:t>
            </a:r>
            <a:r>
              <a:rPr lang="fr-FR" dirty="0"/>
              <a:t>v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 </a:t>
            </a:r>
            <a:r>
              <a:rPr lang="fr-FR" dirty="0" err="1"/>
              <a:t>TFv</a:t>
            </a:r>
            <a:r>
              <a:rPr lang="fr-FR" dirty="0"/>
              <a:t> </a:t>
            </a:r>
            <a:r>
              <a:rPr lang="fr-FR" b="1" dirty="0"/>
              <a:t>))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9D8E1D6E-DC03-4609-820F-654745950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692" y="2689356"/>
          <a:ext cx="38576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857760" imgH="2600280" progId="Paint.Picture">
                  <p:embed/>
                </p:oleObj>
              </mc:Choice>
              <mc:Fallback>
                <p:oleObj name="Image bitmap" r:id="rId7" imgW="3857760" imgH="260028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9D8E1D6E-DC03-4609-820F-65474595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2692" y="2689356"/>
                        <a:ext cx="385762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3D2EC83-A9C9-418A-8307-11633DBD7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96414"/>
              </p:ext>
            </p:extLst>
          </p:nvPr>
        </p:nvGraphicFramePr>
        <p:xfrm>
          <a:off x="1015780" y="4113163"/>
          <a:ext cx="36861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686040" imgH="2390760" progId="Paint.Picture">
                  <p:embed/>
                </p:oleObj>
              </mc:Choice>
              <mc:Fallback>
                <p:oleObj name="Image bitmap" r:id="rId9" imgW="3686040" imgH="2390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5780" y="4113163"/>
                        <a:ext cx="3686175" cy="239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068E84-0AC9-8F93-4035-9077FFA1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2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1D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du signal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268935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TFv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b="1" dirty="0"/>
              <a:t>( </a:t>
            </a:r>
            <a:r>
              <a:rPr lang="fr-FR" dirty="0"/>
              <a:t>v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 </a:t>
            </a:r>
            <a:r>
              <a:rPr lang="fr-FR" dirty="0" err="1"/>
              <a:t>TFv</a:t>
            </a:r>
            <a:r>
              <a:rPr lang="fr-FR" dirty="0"/>
              <a:t> </a:t>
            </a:r>
            <a:r>
              <a:rPr lang="fr-FR" b="1" dirty="0"/>
              <a:t>))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03D2EC83-A9C9-418A-8307-11633DBD7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77440"/>
              </p:ext>
            </p:extLst>
          </p:nvPr>
        </p:nvGraphicFramePr>
        <p:xfrm>
          <a:off x="282789" y="3996017"/>
          <a:ext cx="1850706" cy="12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686040" imgH="2390760" progId="Paint.Picture">
                  <p:embed/>
                </p:oleObj>
              </mc:Choice>
              <mc:Fallback>
                <p:oleObj name="Image bitmap" r:id="rId7" imgW="3686040" imgH="2390760" progId="Paint.Picture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03D2EC83-A9C9-418A-8307-11633DBD7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789" y="3996017"/>
                        <a:ext cx="1850706" cy="120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freq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linspace</a:t>
            </a:r>
            <a:r>
              <a:rPr lang="fr-FR" b="1" dirty="0"/>
              <a:t>( </a:t>
            </a:r>
            <a:r>
              <a:rPr lang="fr-FR" dirty="0"/>
              <a:t>-Fe/2+Fe/(2*</a:t>
            </a:r>
            <a:r>
              <a:rPr lang="fr-FR" dirty="0" err="1"/>
              <a:t>Npoints</a:t>
            </a:r>
            <a:r>
              <a:rPr lang="fr-FR" dirty="0"/>
              <a:t>, Fe/2-Fe/(2*</a:t>
            </a:r>
            <a:r>
              <a:rPr lang="fr-FR" dirty="0" err="1"/>
              <a:t>Npoints</a:t>
            </a:r>
            <a:r>
              <a:rPr lang="fr-FR" dirty="0"/>
              <a:t>), </a:t>
            </a:r>
            <a:r>
              <a:rPr lang="fr-FR" dirty="0" err="1"/>
              <a:t>Npoints</a:t>
            </a:r>
            <a:r>
              <a:rPr lang="fr-FR" dirty="0"/>
              <a:t> </a:t>
            </a:r>
            <a:r>
              <a:rPr lang="fr-FR" b="1" dirty="0"/>
              <a:t>) 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pour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Npoints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fr-FR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PAIR</a:t>
            </a:r>
            <a:endParaRPr lang="fr-FR" b="1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dirty="0" err="1"/>
              <a:t>TFvs</a:t>
            </a:r>
            <a:r>
              <a:rPr lang="fr-FR" dirty="0"/>
              <a:t> = </a:t>
            </a:r>
            <a:r>
              <a:rPr lang="fr-FR" b="1" dirty="0" err="1"/>
              <a:t>np.fft.fftshift</a:t>
            </a:r>
            <a:r>
              <a:rPr lang="fr-FR" b="1" dirty="0"/>
              <a:t>(</a:t>
            </a:r>
            <a:r>
              <a:rPr lang="fr-FR" b="1" dirty="0" err="1"/>
              <a:t>np.absolute</a:t>
            </a:r>
            <a:r>
              <a:rPr lang="fr-FR" b="1" dirty="0"/>
              <a:t>(</a:t>
            </a:r>
            <a:r>
              <a:rPr lang="fr-FR" dirty="0" err="1"/>
              <a:t>TFv</a:t>
            </a:r>
            <a:r>
              <a:rPr lang="fr-FR" b="1" dirty="0"/>
              <a:t>))/</a:t>
            </a:r>
            <a:r>
              <a:rPr lang="fr-FR" dirty="0" err="1"/>
              <a:t>Npoints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 err="1"/>
              <a:t>freq</a:t>
            </a:r>
            <a:r>
              <a:rPr lang="fr-FR" dirty="0"/>
              <a:t> </a:t>
            </a:r>
            <a:r>
              <a:rPr lang="fr-FR" b="1" dirty="0"/>
              <a:t>, </a:t>
            </a:r>
            <a:r>
              <a:rPr lang="fr-FR" dirty="0" err="1"/>
              <a:t>TFvs</a:t>
            </a:r>
            <a:r>
              <a:rPr lang="fr-FR" dirty="0"/>
              <a:t> </a:t>
            </a:r>
            <a:r>
              <a:rPr lang="fr-FR" b="1" dirty="0"/>
              <a:t>) </a:t>
            </a:r>
          </a:p>
          <a:p>
            <a:r>
              <a:rPr lang="fr-FR" b="1" dirty="0" err="1"/>
              <a:t>plt.show</a:t>
            </a:r>
            <a:r>
              <a:rPr lang="fr-FR" b="1" dirty="0"/>
              <a:t>()</a:t>
            </a:r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6D1C8120-92B4-491A-A648-48763CB27C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25888"/>
              </p:ext>
            </p:extLst>
          </p:nvPr>
        </p:nvGraphicFramePr>
        <p:xfrm>
          <a:off x="2154935" y="4056338"/>
          <a:ext cx="3886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9" imgW="3886200" imgH="2666880" progId="Paint.Picture">
                  <p:embed/>
                </p:oleObj>
              </mc:Choice>
              <mc:Fallback>
                <p:oleObj name="Image bitmap" r:id="rId9" imgW="3886200" imgH="2666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4935" y="4056338"/>
                        <a:ext cx="38862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8600DC-37EB-9009-47B0-80949B96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94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2D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d’images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5277108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TFimage</a:t>
            </a:r>
            <a:r>
              <a:rPr lang="fr-FR" dirty="0"/>
              <a:t> = </a:t>
            </a:r>
            <a:r>
              <a:rPr lang="fr-FR" b="1" dirty="0"/>
              <a:t>np</a:t>
            </a:r>
            <a:r>
              <a:rPr lang="fr-FR" dirty="0"/>
              <a:t>.</a:t>
            </a:r>
            <a:r>
              <a:rPr lang="fr-FR" b="1" dirty="0"/>
              <a:t>fft</a:t>
            </a:r>
            <a:r>
              <a:rPr lang="fr-FR" dirty="0"/>
              <a:t>.</a:t>
            </a:r>
            <a:r>
              <a:rPr lang="fr-FR" b="1" dirty="0"/>
              <a:t>fft2</a:t>
            </a:r>
            <a:r>
              <a:rPr lang="fr-FR" dirty="0"/>
              <a:t>( </a:t>
            </a:r>
            <a:r>
              <a:rPr lang="fr-FR" dirty="0" err="1"/>
              <a:t>image_data</a:t>
            </a:r>
            <a:r>
              <a:rPr lang="fr-FR" dirty="0"/>
              <a:t> )</a:t>
            </a:r>
          </a:p>
          <a:p>
            <a:r>
              <a:rPr lang="fr-FR" dirty="0" err="1"/>
              <a:t>mTFimage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dirty="0"/>
              <a:t>( </a:t>
            </a:r>
            <a:r>
              <a:rPr lang="fr-FR" dirty="0" err="1"/>
              <a:t>TFimage</a:t>
            </a:r>
            <a:r>
              <a:rPr lang="fr-FR" dirty="0"/>
              <a:t> )</a:t>
            </a:r>
          </a:p>
          <a:p>
            <a:endParaRPr lang="fr-FR" b="1" dirty="0"/>
          </a:p>
          <a:p>
            <a:r>
              <a:rPr lang="fr-FR" dirty="0" err="1"/>
              <a:t>TFimage_shift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fftshift</a:t>
            </a:r>
            <a:r>
              <a:rPr lang="fr-FR" dirty="0"/>
              <a:t>( </a:t>
            </a:r>
            <a:r>
              <a:rPr lang="fr-FR" dirty="0" err="1"/>
              <a:t>TFimage</a:t>
            </a:r>
            <a:r>
              <a:rPr lang="fr-FR" dirty="0"/>
              <a:t> )</a:t>
            </a:r>
          </a:p>
          <a:p>
            <a:r>
              <a:rPr lang="fr-FR" dirty="0" err="1"/>
              <a:t>mTFimage_shift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absolute</a:t>
            </a:r>
            <a:r>
              <a:rPr lang="fr-FR" b="1" dirty="0"/>
              <a:t>(</a:t>
            </a:r>
            <a:r>
              <a:rPr lang="fr-FR" dirty="0" err="1"/>
              <a:t>TFimage_shift</a:t>
            </a:r>
            <a:r>
              <a:rPr lang="fr-FR" dirty="0"/>
              <a:t>)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89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sz="1600" b="1" dirty="0" err="1"/>
              <a:t>plt</a:t>
            </a:r>
            <a:r>
              <a:rPr lang="fr-FR" sz="1600" dirty="0" err="1"/>
              <a:t>.</a:t>
            </a:r>
            <a:r>
              <a:rPr lang="fr-FR" sz="1600" b="1" dirty="0" err="1"/>
              <a:t>imshow</a:t>
            </a:r>
            <a:r>
              <a:rPr lang="fr-FR" sz="1600" dirty="0"/>
              <a:t>( </a:t>
            </a:r>
            <a:r>
              <a:rPr lang="fr-FR" sz="1600" b="1" dirty="0"/>
              <a:t>np</a:t>
            </a:r>
            <a:r>
              <a:rPr lang="fr-FR" sz="1600" dirty="0"/>
              <a:t>.</a:t>
            </a:r>
            <a:r>
              <a:rPr lang="fr-FR" sz="1600" b="1" dirty="0"/>
              <a:t>log(</a:t>
            </a:r>
            <a:r>
              <a:rPr lang="fr-FR" sz="1600" dirty="0" err="1"/>
              <a:t>mTFimage_shift</a:t>
            </a:r>
            <a:r>
              <a:rPr lang="fr-FR" sz="1600" dirty="0"/>
              <a:t>), </a:t>
            </a:r>
            <a:r>
              <a:rPr lang="fr-FR" sz="1600" b="1" dirty="0" err="1"/>
              <a:t>cmap</a:t>
            </a:r>
            <a:r>
              <a:rPr lang="fr-FR" sz="1600" b="1" dirty="0"/>
              <a:t>=</a:t>
            </a:r>
            <a:r>
              <a:rPr lang="fr-FR" sz="1600" dirty="0"/>
              <a:t>'gray')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E0073F42-1130-4A97-AEA4-3B414AE72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197338"/>
              </p:ext>
            </p:extLst>
          </p:nvPr>
        </p:nvGraphicFramePr>
        <p:xfrm>
          <a:off x="639936" y="2689356"/>
          <a:ext cx="33528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352680" imgH="2352600" progId="Paint.Picture">
                  <p:embed/>
                </p:oleObj>
              </mc:Choice>
              <mc:Fallback>
                <p:oleObj name="Image bitmap" r:id="rId7" imgW="335268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936" y="2689356"/>
                        <a:ext cx="3352800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6" descr="Pillow — Pillow (PIL Fork) 9.1.0 documentation">
            <a:extLst>
              <a:ext uri="{FF2B5EF4-FFF2-40B4-BE49-F238E27FC236}">
                <a16:creationId xmlns:a16="http://schemas.microsoft.com/office/drawing/2014/main" id="{87AE0041-5C3C-4CD9-865C-707B148F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7A8C5C09-EF94-401C-837A-00F2C48C9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419540"/>
              </p:ext>
            </p:extLst>
          </p:nvPr>
        </p:nvGraphicFramePr>
        <p:xfrm>
          <a:off x="7219766" y="3934614"/>
          <a:ext cx="34290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429000" imgH="2381400" progId="Paint.Picture">
                  <p:embed/>
                </p:oleObj>
              </mc:Choice>
              <mc:Fallback>
                <p:oleObj name="Image bitmap" r:id="rId10" imgW="342900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9766" y="3934614"/>
                        <a:ext cx="3429000" cy="238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C11A4A-CBB7-2CE7-A192-789F3C1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660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288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FFT 2D / Traitement et FFT-1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Traitement d’images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96232B-9045-4FB4-A094-999531D5E0C5}"/>
              </a:ext>
            </a:extLst>
          </p:cNvPr>
          <p:cNvSpPr txBox="1"/>
          <p:nvPr/>
        </p:nvSpPr>
        <p:spPr>
          <a:xfrm>
            <a:off x="620642" y="4399284"/>
            <a:ext cx="47651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new_tf_shift</a:t>
            </a:r>
            <a:r>
              <a:rPr lang="en-US" sz="1200" dirty="0"/>
              <a:t> = </a:t>
            </a:r>
            <a:r>
              <a:rPr lang="en-US" sz="1200" b="1" dirty="0" err="1"/>
              <a:t>np</a:t>
            </a:r>
            <a:r>
              <a:rPr lang="en-US" sz="1200" dirty="0" err="1"/>
              <a:t>.</a:t>
            </a:r>
            <a:r>
              <a:rPr lang="en-US" sz="1200" b="1" dirty="0" err="1"/>
              <a:t>zeros</a:t>
            </a:r>
            <a:r>
              <a:rPr lang="en-US" sz="1200" dirty="0"/>
              <a:t>((</a:t>
            </a:r>
            <a:r>
              <a:rPr lang="en-US" sz="1200" dirty="0" err="1"/>
              <a:t>h_image</a:t>
            </a:r>
            <a:r>
              <a:rPr lang="en-US" sz="1200" dirty="0"/>
              <a:t>, </a:t>
            </a:r>
            <a:r>
              <a:rPr lang="en-US" sz="1200" dirty="0" err="1"/>
              <a:t>l_image</a:t>
            </a:r>
            <a:r>
              <a:rPr lang="en-US" sz="1200" dirty="0"/>
              <a:t>), </a:t>
            </a:r>
            <a:r>
              <a:rPr lang="en-US" sz="1200" dirty="0" err="1"/>
              <a:t>dtype</a:t>
            </a:r>
            <a:r>
              <a:rPr lang="en-US" sz="1200" dirty="0"/>
              <a:t>='complex’) + 1</a:t>
            </a:r>
          </a:p>
          <a:p>
            <a:r>
              <a:rPr lang="en-US" sz="1200" dirty="0" err="1"/>
              <a:t>new_tf_shift</a:t>
            </a:r>
            <a:r>
              <a:rPr lang="en-US" sz="1200" dirty="0"/>
              <a:t>[380:480, 720:820] = </a:t>
            </a:r>
            <a:r>
              <a:rPr lang="en-US" sz="1200" dirty="0" err="1"/>
              <a:t>TFimage_shift</a:t>
            </a:r>
            <a:r>
              <a:rPr lang="en-US" sz="1200" dirty="0"/>
              <a:t>[380:480, 720:820]</a:t>
            </a:r>
            <a:endParaRPr lang="fr-FR" sz="1200" dirty="0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955C8EF-9BC7-462C-964E-EC622CA39660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new_tf</a:t>
            </a:r>
            <a:r>
              <a:rPr lang="fr-FR" dirty="0"/>
              <a:t> = </a:t>
            </a:r>
            <a:r>
              <a:rPr lang="fr-FR" b="1" dirty="0" err="1"/>
              <a:t>np.fft.fftshift</a:t>
            </a:r>
            <a:r>
              <a:rPr lang="fr-FR" b="1" dirty="0"/>
              <a:t>( </a:t>
            </a:r>
            <a:r>
              <a:rPr lang="fr-FR" dirty="0" err="1"/>
              <a:t>new_tf_shift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dirty="0" err="1"/>
              <a:t>new_image</a:t>
            </a:r>
            <a:r>
              <a:rPr lang="fr-FR" dirty="0"/>
              <a:t> = </a:t>
            </a:r>
            <a:r>
              <a:rPr lang="fr-FR" b="1" dirty="0"/>
              <a:t>np.fft.ifft2( </a:t>
            </a:r>
            <a:r>
              <a:rPr lang="fr-FR" dirty="0" err="1"/>
              <a:t>new_tf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E0073F42-1130-4A97-AEA4-3B414AE72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56356"/>
              </p:ext>
            </p:extLst>
          </p:nvPr>
        </p:nvGraphicFramePr>
        <p:xfrm>
          <a:off x="613146" y="2621301"/>
          <a:ext cx="2299857" cy="161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7" imgW="3352680" imgH="2352600" progId="Paint.Picture">
                  <p:embed/>
                </p:oleObj>
              </mc:Choice>
              <mc:Fallback>
                <p:oleObj name="Image bitmap" r:id="rId7" imgW="3352680" imgH="2352600" progId="Paint.Picture">
                  <p:embed/>
                  <p:pic>
                    <p:nvPicPr>
                      <p:cNvPr id="7" name="Objet 6">
                        <a:extLst>
                          <a:ext uri="{FF2B5EF4-FFF2-40B4-BE49-F238E27FC236}">
                            <a16:creationId xmlns:a16="http://schemas.microsoft.com/office/drawing/2014/main" id="{E0073F42-1130-4A97-AEA4-3B414AE72E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146" y="2621301"/>
                        <a:ext cx="2299857" cy="161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6" descr="Pillow — Pillow (PIL Fork) 9.1.0 documentation">
            <a:extLst>
              <a:ext uri="{FF2B5EF4-FFF2-40B4-BE49-F238E27FC236}">
                <a16:creationId xmlns:a16="http://schemas.microsoft.com/office/drawing/2014/main" id="{87AE0041-5C3C-4CD9-865C-707B148F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74" y="2199094"/>
            <a:ext cx="1119799" cy="5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7A8C5C09-EF94-401C-837A-00F2C48C9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005725"/>
              </p:ext>
            </p:extLst>
          </p:nvPr>
        </p:nvGraphicFramePr>
        <p:xfrm>
          <a:off x="3136095" y="2621301"/>
          <a:ext cx="2323896" cy="161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0" imgW="3429000" imgH="2381400" progId="Paint.Picture">
                  <p:embed/>
                </p:oleObj>
              </mc:Choice>
              <mc:Fallback>
                <p:oleObj name="Image bitmap" r:id="rId10" imgW="3429000" imgH="238140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7A8C5C09-EF94-401C-837A-00F2C48C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36095" y="2621301"/>
                        <a:ext cx="2323896" cy="1613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6C731271-EA1D-4703-815C-5ED4615EB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907548"/>
              </p:ext>
            </p:extLst>
          </p:nvPr>
        </p:nvGraphicFramePr>
        <p:xfrm>
          <a:off x="1628332" y="4990042"/>
          <a:ext cx="2569341" cy="180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2" imgW="3390840" imgH="2381400" progId="Paint.Picture">
                  <p:embed/>
                </p:oleObj>
              </mc:Choice>
              <mc:Fallback>
                <p:oleObj name="Image bitmap" r:id="rId12" imgW="3390840" imgH="2381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28332" y="4990042"/>
                        <a:ext cx="2569341" cy="180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7F05F25B-6A82-44CF-9E6B-B4FE644EA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1497"/>
              </p:ext>
            </p:extLst>
          </p:nvPr>
        </p:nvGraphicFramePr>
        <p:xfrm>
          <a:off x="7170988" y="3641498"/>
          <a:ext cx="33623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14" imgW="3362400" imgH="2371680" progId="Paint.Picture">
                  <p:embed/>
                </p:oleObj>
              </mc:Choice>
              <mc:Fallback>
                <p:oleObj name="Image bitmap" r:id="rId14" imgW="3362400" imgH="2371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70988" y="3641498"/>
                        <a:ext cx="3362325" cy="237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117AE4-5DE4-4BA6-5F77-7DDDC34A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45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47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Systèmes par fonction de transfert</a:t>
            </a:r>
            <a:endParaRPr lang="fr-FR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Etude de systèmes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653045E-1D2A-462F-AB06-50BBD6653037}"/>
              </a:ext>
            </a:extLst>
          </p:cNvPr>
          <p:cNvCxnSpPr>
            <a:cxnSpLocks/>
          </p:cNvCxnSpPr>
          <p:nvPr/>
        </p:nvCxnSpPr>
        <p:spPr>
          <a:xfrm flipV="1">
            <a:off x="5865394" y="287402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>
            <a:extLst>
              <a:ext uri="{FF2B5EF4-FFF2-40B4-BE49-F238E27FC236}">
                <a16:creationId xmlns:a16="http://schemas.microsoft.com/office/drawing/2014/main" id="{E6B395B1-3E61-44DE-9F85-9ABBF633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689EED73-F7BF-46D0-A0ED-D4F58D25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54" y="2297492"/>
            <a:ext cx="1368649" cy="2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67F5BDB-A121-4EDC-9BB1-B639B63537A4}"/>
              </a:ext>
            </a:extLst>
          </p:cNvPr>
          <p:cNvSpPr txBox="1"/>
          <p:nvPr/>
        </p:nvSpPr>
        <p:spPr>
          <a:xfrm>
            <a:off x="620642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scipy.signal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sig</a:t>
            </a:r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np</a:t>
            </a:r>
            <a:endParaRPr lang="fr-FR" b="1" dirty="0"/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7650F118-4955-4D5A-BFB6-C0936AA5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74" y="2786072"/>
            <a:ext cx="1839175" cy="7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08845C77-ACD6-4EAE-91E2-ADA12567B514}"/>
              </a:ext>
            </a:extLst>
          </p:cNvPr>
          <p:cNvSpPr txBox="1"/>
          <p:nvPr/>
        </p:nvSpPr>
        <p:spPr>
          <a:xfrm>
            <a:off x="620641" y="3772068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num1 = </a:t>
            </a:r>
            <a:r>
              <a:rPr lang="fr-FR" dirty="0" err="1"/>
              <a:t>np.array</a:t>
            </a:r>
            <a:r>
              <a:rPr lang="fr-FR" dirty="0"/>
              <a:t>([3])</a:t>
            </a:r>
          </a:p>
          <a:p>
            <a:r>
              <a:rPr lang="fr-FR" dirty="0"/>
              <a:t>num2 = </a:t>
            </a:r>
            <a:r>
              <a:rPr lang="fr-FR" dirty="0" err="1"/>
              <a:t>np.array</a:t>
            </a:r>
            <a:r>
              <a:rPr lang="fr-FR" dirty="0"/>
              <a:t>([2, 1])</a:t>
            </a:r>
          </a:p>
          <a:p>
            <a:r>
              <a:rPr lang="fr-FR" dirty="0" err="1"/>
              <a:t>num</a:t>
            </a:r>
            <a:r>
              <a:rPr lang="fr-FR" dirty="0"/>
              <a:t> = </a:t>
            </a:r>
            <a:r>
              <a:rPr lang="fr-FR" dirty="0" err="1"/>
              <a:t>np.convolve</a:t>
            </a:r>
            <a:r>
              <a:rPr lang="fr-FR" dirty="0"/>
              <a:t>(num1, num2)</a:t>
            </a:r>
          </a:p>
          <a:p>
            <a:r>
              <a:rPr lang="fr-FR" dirty="0"/>
              <a:t>den1 = </a:t>
            </a:r>
            <a:r>
              <a:rPr lang="fr-FR" dirty="0" err="1"/>
              <a:t>np.array</a:t>
            </a:r>
            <a:r>
              <a:rPr lang="fr-FR" dirty="0"/>
              <a:t>([3, 1])</a:t>
            </a:r>
          </a:p>
          <a:p>
            <a:r>
              <a:rPr lang="fr-FR" dirty="0"/>
              <a:t>den2 = </a:t>
            </a:r>
            <a:r>
              <a:rPr lang="fr-FR" dirty="0" err="1"/>
              <a:t>np.array</a:t>
            </a:r>
            <a:r>
              <a:rPr lang="fr-FR" dirty="0"/>
              <a:t>([5, 1])</a:t>
            </a:r>
          </a:p>
          <a:p>
            <a:r>
              <a:rPr lang="fr-FR" dirty="0"/>
              <a:t>den = </a:t>
            </a:r>
            <a:r>
              <a:rPr lang="fr-FR" dirty="0" err="1"/>
              <a:t>np.convolve</a:t>
            </a:r>
            <a:r>
              <a:rPr lang="fr-FR" dirty="0"/>
              <a:t>(den1, den2)</a:t>
            </a:r>
          </a:p>
          <a:p>
            <a:r>
              <a:rPr lang="fr-FR" dirty="0"/>
              <a:t>H = </a:t>
            </a:r>
            <a:r>
              <a:rPr lang="fr-FR" dirty="0" err="1"/>
              <a:t>sig.TransferFunction</a:t>
            </a:r>
            <a:r>
              <a:rPr lang="fr-FR" dirty="0"/>
              <a:t>(</a:t>
            </a:r>
            <a:r>
              <a:rPr lang="fr-FR" dirty="0" err="1"/>
              <a:t>num</a:t>
            </a:r>
            <a:r>
              <a:rPr lang="fr-FR" dirty="0"/>
              <a:t>, den)</a:t>
            </a:r>
          </a:p>
          <a:p>
            <a:r>
              <a:rPr lang="fr-FR" dirty="0" err="1"/>
              <a:t>print</a:t>
            </a:r>
            <a:r>
              <a:rPr lang="fr-FR" dirty="0"/>
              <a:t> ('H(s) =', H)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B6410F-B8B3-4191-A1FC-1BD2A8DF1294}"/>
              </a:ext>
            </a:extLst>
          </p:cNvPr>
          <p:cNvSpPr txBox="1"/>
          <p:nvPr/>
        </p:nvSpPr>
        <p:spPr>
          <a:xfrm>
            <a:off x="7076029" y="3888205"/>
            <a:ext cx="419709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H(s) = </a:t>
            </a:r>
            <a:r>
              <a:rPr lang="en-US" dirty="0" err="1"/>
              <a:t>TransferFunctionContinuous</a:t>
            </a:r>
            <a:r>
              <a:rPr lang="en-US" dirty="0"/>
              <a:t>(</a:t>
            </a:r>
          </a:p>
          <a:p>
            <a:r>
              <a:rPr lang="en-US" dirty="0"/>
              <a:t>array([0.4, 0.2]),</a:t>
            </a:r>
          </a:p>
          <a:p>
            <a:r>
              <a:rPr lang="en-US" dirty="0"/>
              <a:t>array([1.        , 0.53333333, 0.06666667]),</a:t>
            </a:r>
          </a:p>
          <a:p>
            <a:r>
              <a:rPr lang="en-US" dirty="0"/>
              <a:t>dt: None</a:t>
            </a:r>
          </a:p>
          <a:p>
            <a:r>
              <a:rPr lang="en-US" dirty="0"/>
              <a:t>)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DD618F-E9A7-EC4C-AF3A-06FD05A6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2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D12C50-579E-BDF8-4BEB-07C4D6FE0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636" y="2033587"/>
            <a:ext cx="9277350" cy="2790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44C2E2-F674-9001-6FD0-B412C22B83FD}"/>
              </a:ext>
            </a:extLst>
          </p:cNvPr>
          <p:cNvSpPr txBox="1"/>
          <p:nvPr/>
        </p:nvSpPr>
        <p:spPr>
          <a:xfrm>
            <a:off x="500079" y="203358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TIOBE 05/2022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797EA6-9731-230E-C093-334862ADC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536" y="5334000"/>
            <a:ext cx="9353550" cy="1524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26B52FC-E5BF-C143-22F5-9D90EF57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9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44C2E2-F674-9001-6FD0-B412C22B83FD}"/>
              </a:ext>
            </a:extLst>
          </p:cNvPr>
          <p:cNvSpPr txBox="1"/>
          <p:nvPr/>
        </p:nvSpPr>
        <p:spPr>
          <a:xfrm>
            <a:off x="500079" y="203358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TIOBE 05/2022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759F7BFE-7390-5C0F-C0FB-7948C9B5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9" y="1957939"/>
            <a:ext cx="3594642" cy="46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F57DC17B-84BB-CB96-75B2-DAEA95BB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30" y="1952575"/>
            <a:ext cx="3594641" cy="46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F1E30387-44F4-34BA-C19A-2C27F8AD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81" y="1952575"/>
            <a:ext cx="3594641" cy="467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41D0F0D-DAA6-ECE5-6C29-242F2DA82886}"/>
              </a:ext>
            </a:extLst>
          </p:cNvPr>
          <p:cNvSpPr txBox="1"/>
          <p:nvPr/>
        </p:nvSpPr>
        <p:spPr>
          <a:xfrm>
            <a:off x="500078" y="16342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lang="fr-FR" sz="1800" b="1" i="0" u="none" strike="noStrike" dirty="0" err="1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1" i="0" u="none" strike="noStrike" dirty="0" err="1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lang="fr-FR" sz="1800" b="1" i="0" u="none" strike="noStrike" dirty="0">
                <a:solidFill>
                  <a:srgbClr val="011485"/>
                </a:solidFill>
                <a:effectLst/>
                <a:latin typeface="Arial" panose="020B0604020202020204" pitchFamily="34" charset="0"/>
              </a:rPr>
              <a:t> 2021 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DA35E-27B5-FF94-5E72-D8CBD294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D55F0-46B2-4F46-AB9A-5D3545CA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410" y="401701"/>
            <a:ext cx="6845969" cy="1325563"/>
          </a:xfrm>
        </p:spPr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/>
              <a:t>Pourquoi Python ?</a:t>
            </a:r>
            <a:endParaRPr lang="fr-FR" i="1" dirty="0"/>
          </a:p>
        </p:txBody>
      </p:sp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3C7DED4A-660A-4208-93D7-93936CCE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A69D286E-8296-4BEE-AAB4-904A8F9E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E0ECC8-A356-B2E2-55B4-41DF8B9FCA14}"/>
              </a:ext>
            </a:extLst>
          </p:cNvPr>
          <p:cNvSpPr txBox="1"/>
          <p:nvPr/>
        </p:nvSpPr>
        <p:spPr>
          <a:xfrm>
            <a:off x="6944810" y="48945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4260AC-F4A5-FFC1-FF8E-D4888C5C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26" y="6240855"/>
            <a:ext cx="25699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5E00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Pereira et al. 2017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24C4B80-5093-8A59-C418-25E5F2ED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69" y="1759921"/>
            <a:ext cx="4564089" cy="51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0F2E553-3474-30FC-B78C-0C61DF17EFBC}"/>
              </a:ext>
            </a:extLst>
          </p:cNvPr>
          <p:cNvSpPr/>
          <p:nvPr/>
        </p:nvSpPr>
        <p:spPr>
          <a:xfrm>
            <a:off x="1102370" y="2341044"/>
            <a:ext cx="2410087" cy="40105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MAIS ??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0E9F77-492F-CC5C-C93F-0F2AB027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4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Python : un langage interprété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 err="1"/>
              <a:t>Python</a:t>
            </a:r>
            <a:r>
              <a:rPr lang="fr-FR" sz="3200" i="1" dirty="0"/>
              <a:t> : langage interprété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incipe d'un langage interprété">
            <a:extLst>
              <a:ext uri="{FF2B5EF4-FFF2-40B4-BE49-F238E27FC236}">
                <a16:creationId xmlns:a16="http://schemas.microsoft.com/office/drawing/2014/main" id="{A7239BED-F243-47DD-9D8F-5B3F2AF0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9" y="3317468"/>
            <a:ext cx="3498722" cy="23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668F418-6D9A-4098-BA3F-983732782640}"/>
              </a:ext>
            </a:extLst>
          </p:cNvPr>
          <p:cNvSpPr txBox="1"/>
          <p:nvPr/>
        </p:nvSpPr>
        <p:spPr>
          <a:xfrm>
            <a:off x="7859841" y="1974532"/>
            <a:ext cx="323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=/= langage compilé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303A90-4CD3-4574-AA55-C77D6DB8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88" y="3031761"/>
            <a:ext cx="3125942" cy="29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0899627-F4C6-4EF1-96CC-8830C114378D}"/>
              </a:ext>
            </a:extLst>
          </p:cNvPr>
          <p:cNvSpPr txBox="1"/>
          <p:nvPr/>
        </p:nvSpPr>
        <p:spPr>
          <a:xfrm>
            <a:off x="157734" y="6456299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http://www.france-ioi.org/algo/course.php?idChapter=561&amp;idCourse=2368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F66D5E-052C-4DD7-B11B-BC5A6686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8" y="2785085"/>
            <a:ext cx="518982" cy="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text Markup Language — Wikipédia">
            <a:extLst>
              <a:ext uri="{FF2B5EF4-FFF2-40B4-BE49-F238E27FC236}">
                <a16:creationId xmlns:a16="http://schemas.microsoft.com/office/drawing/2014/main" id="{D57789C1-4637-4CE8-A6AC-BEC77F3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10" y="2785085"/>
            <a:ext cx="965965" cy="9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AEAAE2-F0CB-4862-8B75-00857F32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2770632"/>
            <a:ext cx="567690" cy="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ône C, d'origine, logo Gratuit - Icon-Icons.com">
            <a:extLst>
              <a:ext uri="{FF2B5EF4-FFF2-40B4-BE49-F238E27FC236}">
                <a16:creationId xmlns:a16="http://schemas.microsoft.com/office/drawing/2014/main" id="{7497EF2C-05F4-4254-B2AF-93BCA481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25" y="2785085"/>
            <a:ext cx="637313" cy="6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B1366A4-C9BF-4A1A-A981-B1B4C7596A7F}"/>
              </a:ext>
            </a:extLst>
          </p:cNvPr>
          <p:cNvSpPr txBox="1"/>
          <p:nvPr/>
        </p:nvSpPr>
        <p:spPr>
          <a:xfrm>
            <a:off x="157734" y="5789545"/>
            <a:ext cx="355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 orienté objet</a:t>
            </a:r>
            <a:br>
              <a:rPr lang="fr-FR" b="1" dirty="0"/>
            </a:br>
            <a:r>
              <a:rPr lang="fr-FR" dirty="0"/>
              <a:t>Utilisation « procédurale » possible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025FA7-FC17-8295-ED60-BABB842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7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titut d'Optique Formation Continue">
            <a:extLst>
              <a:ext uri="{FF2B5EF4-FFF2-40B4-BE49-F238E27FC236}">
                <a16:creationId xmlns:a16="http://schemas.microsoft.com/office/drawing/2014/main" id="{8564DCB7-1F6B-4D1C-93D0-40758AC1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8541" y="542075"/>
            <a:ext cx="1744574" cy="97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B5A5334-8154-4945-89E2-AB25BC2235CF}"/>
              </a:ext>
            </a:extLst>
          </p:cNvPr>
          <p:cNvSpPr txBox="1"/>
          <p:nvPr/>
        </p:nvSpPr>
        <p:spPr>
          <a:xfrm>
            <a:off x="860516" y="1974532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Python : un langage interprété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BE05C17-9967-4E0B-AFE2-C34305E62266}"/>
              </a:ext>
            </a:extLst>
          </p:cNvPr>
          <p:cNvCxnSpPr>
            <a:cxnSpLocks/>
          </p:cNvCxnSpPr>
          <p:nvPr/>
        </p:nvCxnSpPr>
        <p:spPr>
          <a:xfrm>
            <a:off x="296986" y="2465877"/>
            <a:ext cx="693919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E6FC12E-BBB5-4ADD-ADC0-2B22B94D90B6}"/>
              </a:ext>
            </a:extLst>
          </p:cNvPr>
          <p:cNvSpPr/>
          <p:nvPr/>
        </p:nvSpPr>
        <p:spPr>
          <a:xfrm>
            <a:off x="296986" y="1972143"/>
            <a:ext cx="375639" cy="355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8DC5B47-F45B-40FE-B887-A0EA32FFCC42}"/>
              </a:ext>
            </a:extLst>
          </p:cNvPr>
          <p:cNvSpPr txBox="1">
            <a:spLocks/>
          </p:cNvSpPr>
          <p:nvPr/>
        </p:nvSpPr>
        <p:spPr>
          <a:xfrm>
            <a:off x="2442410" y="401701"/>
            <a:ext cx="6845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MatLab</a:t>
            </a:r>
            <a:r>
              <a:rPr lang="fr-FR" dirty="0"/>
              <a:t> vs Python</a:t>
            </a:r>
            <a:br>
              <a:rPr lang="fr-FR" dirty="0"/>
            </a:br>
            <a:r>
              <a:rPr lang="fr-FR" sz="3200" i="1" dirty="0" err="1"/>
              <a:t>Python</a:t>
            </a:r>
            <a:r>
              <a:rPr lang="fr-FR" sz="3200" i="1" dirty="0"/>
              <a:t> : langage interprété</a:t>
            </a:r>
            <a:endParaRPr lang="fr-FR" i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7D11018-8FC3-4894-BA49-8596209D6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4" y="401701"/>
            <a:ext cx="964084" cy="9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60793C3-E484-46E2-8D62-A2C091D0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93" y="953111"/>
            <a:ext cx="636153" cy="63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0C7E18-696F-4B66-9691-15F3A289F888}"/>
              </a:ext>
            </a:extLst>
          </p:cNvPr>
          <p:cNvCxnSpPr>
            <a:cxnSpLocks/>
          </p:cNvCxnSpPr>
          <p:nvPr/>
        </p:nvCxnSpPr>
        <p:spPr>
          <a:xfrm flipV="1">
            <a:off x="7580376" y="2770632"/>
            <a:ext cx="0" cy="366674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rincipe d'un langage interprété">
            <a:extLst>
              <a:ext uri="{FF2B5EF4-FFF2-40B4-BE49-F238E27FC236}">
                <a16:creationId xmlns:a16="http://schemas.microsoft.com/office/drawing/2014/main" id="{A7239BED-F243-47DD-9D8F-5B3F2AF0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9" y="3317468"/>
            <a:ext cx="3498722" cy="234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668F418-6D9A-4098-BA3F-983732782640}"/>
              </a:ext>
            </a:extLst>
          </p:cNvPr>
          <p:cNvSpPr txBox="1"/>
          <p:nvPr/>
        </p:nvSpPr>
        <p:spPr>
          <a:xfrm>
            <a:off x="7859841" y="1974532"/>
            <a:ext cx="323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=/= langage compilé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C303A90-4CD3-4574-AA55-C77D6DB8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88" y="3031761"/>
            <a:ext cx="3125942" cy="296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90899627-F4C6-4EF1-96CC-8830C114378D}"/>
              </a:ext>
            </a:extLst>
          </p:cNvPr>
          <p:cNvSpPr txBox="1"/>
          <p:nvPr/>
        </p:nvSpPr>
        <p:spPr>
          <a:xfrm>
            <a:off x="157734" y="6456299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http://www.france-ioi.org/algo/course.php?idChapter=561&amp;idCourse=2368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F66D5E-052C-4DD7-B11B-BC5A6686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8" y="2785085"/>
            <a:ext cx="518982" cy="9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text Markup Language — Wikipédia">
            <a:extLst>
              <a:ext uri="{FF2B5EF4-FFF2-40B4-BE49-F238E27FC236}">
                <a16:creationId xmlns:a16="http://schemas.microsoft.com/office/drawing/2014/main" id="{D57789C1-4637-4CE8-A6AC-BEC77F37D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10" y="2785085"/>
            <a:ext cx="965965" cy="9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AEAAE2-F0CB-4862-8B75-00857F32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0" y="2770632"/>
            <a:ext cx="567690" cy="6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cône C, d'origine, logo Gratuit - Icon-Icons.com">
            <a:extLst>
              <a:ext uri="{FF2B5EF4-FFF2-40B4-BE49-F238E27FC236}">
                <a16:creationId xmlns:a16="http://schemas.microsoft.com/office/drawing/2014/main" id="{7497EF2C-05F4-4254-B2AF-93BCA481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25" y="2785085"/>
            <a:ext cx="637313" cy="6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020A4591-DED0-4F8D-8637-AAB67E5A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2" y="5839699"/>
            <a:ext cx="744605" cy="7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262B5C-6E3F-4E40-99FB-73988FDF7A80}"/>
              </a:ext>
            </a:extLst>
          </p:cNvPr>
          <p:cNvSpPr txBox="1"/>
          <p:nvPr/>
        </p:nvSpPr>
        <p:spPr>
          <a:xfrm>
            <a:off x="7218175" y="6412362"/>
            <a:ext cx="153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Fonctions optimisées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05FC5F-AB4C-4FB2-A4C3-0B63D01B33AD}"/>
              </a:ext>
            </a:extLst>
          </p:cNvPr>
          <p:cNvSpPr txBox="1"/>
          <p:nvPr/>
        </p:nvSpPr>
        <p:spPr>
          <a:xfrm>
            <a:off x="157734" y="5789545"/>
            <a:ext cx="355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 orienté objet</a:t>
            </a:r>
            <a:br>
              <a:rPr lang="fr-FR" b="1" dirty="0"/>
            </a:br>
            <a:r>
              <a:rPr lang="fr-FR" dirty="0"/>
              <a:t>Utilisation « procédurale » possible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3F6606-3B97-10AF-AF0D-1258E7A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F715-9640-4939-A2BB-46A7F73AAE1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09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3439</Words>
  <Application>Microsoft Office PowerPoint</Application>
  <PresentationFormat>Grand écran</PresentationFormat>
  <Paragraphs>587</Paragraphs>
  <Slides>47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Interstate</vt:lpstr>
      <vt:lpstr>Thème Office</vt:lpstr>
      <vt:lpstr>Image bitmap</vt:lpstr>
      <vt:lpstr>Matlab Vs Python</vt:lpstr>
      <vt:lpstr>Formation à Python Contenus et objectifs des séminaires</vt:lpstr>
      <vt:lpstr>Formation à Python Contenus et objectifs des séminaires</vt:lpstr>
      <vt:lpstr>MatLab vs Python Objectifs « pédagogiques »</vt:lpstr>
      <vt:lpstr>MatLab vs Python Pourquoi Python ?</vt:lpstr>
      <vt:lpstr>MatLab vs Python Pourquoi Python ?</vt:lpstr>
      <vt:lpstr>MatLab vs Python Pourquoi Python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Julien Villemejane - Formation Python - Seminaire 1</dc:title>
  <dc:creator>Julien Villemejane</dc:creator>
  <cp:lastModifiedBy>Julien VILLEMEJANE</cp:lastModifiedBy>
  <cp:revision>189</cp:revision>
  <dcterms:created xsi:type="dcterms:W3CDTF">2022-04-22T07:35:22Z</dcterms:created>
  <dcterms:modified xsi:type="dcterms:W3CDTF">2022-05-31T18:52:20Z</dcterms:modified>
</cp:coreProperties>
</file>