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75" r:id="rId5"/>
    <p:sldId id="274" r:id="rId6"/>
    <p:sldId id="279" r:id="rId7"/>
    <p:sldId id="278" r:id="rId8"/>
    <p:sldId id="281" r:id="rId9"/>
    <p:sldId id="280" r:id="rId10"/>
    <p:sldId id="276" r:id="rId11"/>
    <p:sldId id="277" r:id="rId12"/>
    <p:sldId id="283" r:id="rId13"/>
    <p:sldId id="282" r:id="rId14"/>
    <p:sldId id="284" r:id="rId15"/>
    <p:sldId id="285" r:id="rId16"/>
    <p:sldId id="286" r:id="rId17"/>
    <p:sldId id="287" r:id="rId18"/>
    <p:sldId id="288" r:id="rId19"/>
    <p:sldId id="290" r:id="rId20"/>
    <p:sldId id="291" r:id="rId21"/>
    <p:sldId id="292" r:id="rId22"/>
    <p:sldId id="294" r:id="rId23"/>
    <p:sldId id="295" r:id="rId24"/>
    <p:sldId id="296" r:id="rId25"/>
    <p:sldId id="297" r:id="rId26"/>
    <p:sldId id="298" r:id="rId27"/>
    <p:sldId id="304" r:id="rId28"/>
    <p:sldId id="305" r:id="rId29"/>
    <p:sldId id="307" r:id="rId30"/>
    <p:sldId id="299" r:id="rId31"/>
    <p:sldId id="302" r:id="rId32"/>
    <p:sldId id="300" r:id="rId33"/>
    <p:sldId id="301" r:id="rId34"/>
    <p:sldId id="303" r:id="rId35"/>
    <p:sldId id="308" r:id="rId36"/>
    <p:sldId id="306" r:id="rId37"/>
    <p:sldId id="319" r:id="rId38"/>
    <p:sldId id="320" r:id="rId39"/>
    <p:sldId id="309" r:id="rId40"/>
    <p:sldId id="312" r:id="rId41"/>
    <p:sldId id="314" r:id="rId42"/>
    <p:sldId id="313" r:id="rId43"/>
    <p:sldId id="315" r:id="rId44"/>
    <p:sldId id="316" r:id="rId45"/>
    <p:sldId id="317" r:id="rId46"/>
    <p:sldId id="318" r:id="rId47"/>
    <p:sldId id="321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1.wmf"/><Relationship Id="rId5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7.wmf"/><Relationship Id="rId4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35924-8BDC-4C69-9D68-4B644827E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1E3E3D-F5F9-4078-9E20-E166D9633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C0C75C-771D-47D9-AC0D-FE9427B6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8D97-37DF-4017-9D51-447AB00B59B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1255C5-6BEF-425B-9920-A6AE2C2A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F1B5E4-E95A-40E0-9366-D7AEFA85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07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D5D89-F124-4663-AEFB-D5A08F5D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94A84A-4053-42DE-89F6-F1A2DE425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B5AD38-66C7-4283-BBD0-57F19466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8D97-37DF-4017-9D51-447AB00B59B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482569-6297-47B6-8F35-91608840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6F0CE3-5F6C-4F6F-BF10-44AEBD43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78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4D254A9-D377-48FD-9066-82DE426B2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AB36EB-E030-4D80-A8FB-EBCDB4805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A484D0-1CBE-4389-A6BF-BA2ECFC7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8D97-37DF-4017-9D51-447AB00B59B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F24D47-3884-4AE5-93A8-AF06EF68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1A3516-63C8-4819-992F-E563981A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41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723A7-98BE-471C-A3FF-8D7EEBC3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4A4038-561D-4884-894B-952AF5E4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7D7D61-6616-4453-91D7-64A1C801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8D97-37DF-4017-9D51-447AB00B59B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9D6432-48E7-4ACA-AA04-44134AA4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5BA49-5535-421F-853A-701E25AB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98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D70C2-4BE0-459B-9A1D-08C9736C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C227C0-81C6-4BD7-A6E7-860419546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D1A00E-C7A8-486D-BDA6-2CB84B55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8D97-37DF-4017-9D51-447AB00B59B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1E548-64F2-423F-95B4-3E82D89A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EC87CC-C4CC-4BF4-ABB3-22F6AF0F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41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2D842-9E09-4594-A9C3-CD0CDFEB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93F13D-F637-4049-A683-2EC7B5A37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8EF342-6B1D-4596-BD28-B4B758FA4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E64FD0-0C2A-496A-A599-922B4898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8D97-37DF-4017-9D51-447AB00B59B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15BB01-256A-4A1D-8ECC-63BBD2C9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A913AC-0255-40F7-9E64-7112C251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60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E5B02-3BE2-4E96-A5A2-4BA53646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6FA04-D32A-4323-B301-DB9AF096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D73669-C248-43D4-B170-9C3EDFD0F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2D22B3-C080-47B3-A184-03477BE1D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626FE8-D650-4613-B570-F72663765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3D69E12-1A63-4A00-8CCD-6C0EB772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8D97-37DF-4017-9D51-447AB00B59B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38F23E-89E9-4552-9C1A-E20E5BE2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376AA3-F2A1-46FD-8538-B0B6188F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32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86701-213D-4ACD-800B-BC6E49C0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B76E5E-FEF7-4645-9E0B-9733F539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8D97-37DF-4017-9D51-447AB00B59B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ADAAA1-5DB9-4AE8-9451-6F7EBE90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16C76E-82A4-4681-9205-C4F7E35E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92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23DBF2-A51E-4BDC-855E-1D51F9E6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8D97-37DF-4017-9D51-447AB00B59B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7AD7A9-AD99-45E7-B945-406A2D14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8F5A59-468D-4627-9294-9E3DE9B4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92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62D36-1D94-456B-BD34-148CF630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972CFA-C1AE-4BA2-A1DE-8BB3B6015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C009AF-77D7-48ED-8182-3AE0CCD8B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2208B5-5800-467A-965D-230A04CC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8D97-37DF-4017-9D51-447AB00B59B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D10726-B120-44B0-A38A-7B291916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5F40D6-5396-43C3-A577-8C1F5C01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03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D4694-86F0-41AC-844A-D1FEB291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401FCD-2958-46BD-83CD-08EA407AA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B8783B-8E8D-423A-A512-8204EF8CD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8FE294-BB4C-4DBE-984B-81F9B931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8D97-37DF-4017-9D51-447AB00B59B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E437F3-7EB2-44F0-A1A7-0C15B42A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CA3320-D1B6-4E6B-87CA-2EF818B7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92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331C11-68CE-4595-AE0D-A00C8542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A1AA7-4609-40CA-955C-6351B8427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F937AE-96F4-4A79-92D1-DF7AE01F9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B8D97-37DF-4017-9D51-447AB00B59B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89AF14-C211-490C-BD86-3A8E1A80B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A9EF4-A38A-403F-ADDB-4BFA4ADBB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3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1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6.jpeg"/><Relationship Id="rId4" Type="http://schemas.openxmlformats.org/officeDocument/2006/relationships/image" Target="../media/image4.png"/><Relationship Id="rId9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png"/><Relationship Id="rId5" Type="http://schemas.openxmlformats.org/officeDocument/2006/relationships/image" Target="../media/image6.jpeg"/><Relationship Id="rId4" Type="http://schemas.openxmlformats.org/officeDocument/2006/relationships/image" Target="../media/image4.png"/><Relationship Id="rId9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png"/><Relationship Id="rId5" Type="http://schemas.openxmlformats.org/officeDocument/2006/relationships/image" Target="../media/image6.jpeg"/><Relationship Id="rId10" Type="http://schemas.openxmlformats.org/officeDocument/2006/relationships/image" Target="../media/image20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6.jpe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png"/><Relationship Id="rId11" Type="http://schemas.openxmlformats.org/officeDocument/2006/relationships/oleObject" Target="../embeddings/oleObject28.bin"/><Relationship Id="rId5" Type="http://schemas.openxmlformats.org/officeDocument/2006/relationships/image" Target="../media/image6.jpe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6.jpeg"/><Relationship Id="rId10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png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6.jpe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4.wmf"/><Relationship Id="rId1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png"/><Relationship Id="rId11" Type="http://schemas.openxmlformats.org/officeDocument/2006/relationships/oleObject" Target="../embeddings/oleObject32.bin"/><Relationship Id="rId5" Type="http://schemas.openxmlformats.org/officeDocument/2006/relationships/image" Target="../media/image6.jpeg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0.png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4.png"/><Relationship Id="rId9" Type="http://schemas.openxmlformats.org/officeDocument/2006/relationships/image" Target="../media/image29.png"/><Relationship Id="rId1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oleObject" Target="../embeddings/oleObject36.bin"/><Relationship Id="rId7" Type="http://schemas.openxmlformats.org/officeDocument/2006/relationships/image" Target="../media/image6.jpe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11" Type="http://schemas.openxmlformats.org/officeDocument/2006/relationships/image" Target="../media/image32.png"/><Relationship Id="rId5" Type="http://schemas.openxmlformats.org/officeDocument/2006/relationships/image" Target="../media/image1.png"/><Relationship Id="rId10" Type="http://schemas.openxmlformats.org/officeDocument/2006/relationships/image" Target="../media/image28.jpeg"/><Relationship Id="rId4" Type="http://schemas.openxmlformats.org/officeDocument/2006/relationships/image" Target="../media/image27.wmf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7.bin"/><Relationship Id="rId7" Type="http://schemas.openxmlformats.org/officeDocument/2006/relationships/image" Target="../media/image6.jpeg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38.bin"/><Relationship Id="rId5" Type="http://schemas.openxmlformats.org/officeDocument/2006/relationships/image" Target="../media/image1.png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28.png"/><Relationship Id="rId4" Type="http://schemas.openxmlformats.org/officeDocument/2006/relationships/image" Target="../media/image27.wmf"/><Relationship Id="rId9" Type="http://schemas.openxmlformats.org/officeDocument/2006/relationships/image" Target="../media/image46.png"/><Relationship Id="rId14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futura-sciences.com/tech/definitions/intelligence-artificielle-deep-learning-17262/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54.png"/><Relationship Id="rId4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image" Target="../media/image3.jpe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6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6.jpe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4.png"/><Relationship Id="rId7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.jpeg"/><Relationship Id="rId9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4.wmf"/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wmf"/><Relationship Id="rId5" Type="http://schemas.openxmlformats.org/officeDocument/2006/relationships/image" Target="../media/image6.jpe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4.png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4.wmf"/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3.wmf"/><Relationship Id="rId5" Type="http://schemas.openxmlformats.org/officeDocument/2006/relationships/image" Target="../media/image6.jpe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4.png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wmf"/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6.jpe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4.png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4.wmf"/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3.wmf"/><Relationship Id="rId5" Type="http://schemas.openxmlformats.org/officeDocument/2006/relationships/image" Target="../media/image6.jpeg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4.png"/><Relationship Id="rId9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14.wmf"/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3.wmf"/><Relationship Id="rId5" Type="http://schemas.openxmlformats.org/officeDocument/2006/relationships/image" Target="../media/image6.jpeg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4.png"/><Relationship Id="rId9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16007B-F781-4564-B1F6-77A7E0F4C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812" y="2723322"/>
            <a:ext cx="3510355" cy="2236738"/>
          </a:xfrm>
        </p:spPr>
        <p:txBody>
          <a:bodyPr>
            <a:normAutofit/>
          </a:bodyPr>
          <a:lstStyle/>
          <a:p>
            <a:pPr algn="l"/>
            <a:r>
              <a:rPr lang="fr-FR" sz="3600" b="1" dirty="0" err="1">
                <a:solidFill>
                  <a:srgbClr val="FFFFFF"/>
                </a:solidFill>
              </a:rPr>
              <a:t>Deep</a:t>
            </a:r>
            <a:r>
              <a:rPr lang="fr-FR" sz="3600" b="1" dirty="0">
                <a:solidFill>
                  <a:srgbClr val="FFFFFF"/>
                </a:solidFill>
              </a:rPr>
              <a:t> Learning</a:t>
            </a:r>
            <a:endParaRPr lang="fr-FR" sz="4400" b="1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CE2FF9-9930-4B2B-993F-5F01E538E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9812" y="4963425"/>
            <a:ext cx="3510355" cy="758843"/>
          </a:xfrm>
        </p:spPr>
        <p:txBody>
          <a:bodyPr anchor="t">
            <a:normAutofit/>
          </a:bodyPr>
          <a:lstStyle/>
          <a:p>
            <a:pPr algn="l"/>
            <a:r>
              <a:rPr lang="fr-FR" sz="2000" i="1" dirty="0">
                <a:solidFill>
                  <a:srgbClr val="FEFFFF"/>
                </a:solidFill>
              </a:rPr>
              <a:t>Du premier neurone à </a:t>
            </a:r>
            <a:r>
              <a:rPr lang="fr-FR" sz="2000" i="1" dirty="0" err="1">
                <a:solidFill>
                  <a:srgbClr val="FEFFFF"/>
                </a:solidFill>
              </a:rPr>
              <a:t>Tensorflow</a:t>
            </a:r>
            <a:endParaRPr lang="fr-FR" sz="2000" i="1" dirty="0">
              <a:solidFill>
                <a:srgbClr val="FEFFFF"/>
              </a:solidFill>
            </a:endParaRP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stitut d'Optique Formation Continue">
            <a:extLst>
              <a:ext uri="{FF2B5EF4-FFF2-40B4-BE49-F238E27FC236}">
                <a16:creationId xmlns:a16="http://schemas.microsoft.com/office/drawing/2014/main" id="{1146567B-AA7A-4C6A-A185-BA268ED06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34952" y="1200357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96C2BEE-1BAF-4FB9-8647-C4D9A4B58BB9}"/>
              </a:ext>
            </a:extLst>
          </p:cNvPr>
          <p:cNvSpPr txBox="1"/>
          <p:nvPr/>
        </p:nvSpPr>
        <p:spPr>
          <a:xfrm>
            <a:off x="1068908" y="4538029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Interstate" panose="00000400000000000000" pitchFamily="2" charset="0"/>
              </a:rPr>
              <a:t>Séminaire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F70DD36-B34D-478B-AA1F-5B75EB9B8E68}"/>
              </a:ext>
            </a:extLst>
          </p:cNvPr>
          <p:cNvSpPr txBox="1"/>
          <p:nvPr/>
        </p:nvSpPr>
        <p:spPr>
          <a:xfrm>
            <a:off x="1581477" y="515990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Julien Villemejane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EC3B05-D6EC-4AEF-AE57-D2108B9F0524}"/>
              </a:ext>
            </a:extLst>
          </p:cNvPr>
          <p:cNvSpPr txBox="1"/>
          <p:nvPr/>
        </p:nvSpPr>
        <p:spPr>
          <a:xfrm>
            <a:off x="1941938" y="5560325"/>
            <a:ext cx="2166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PRAG Institut d’Optique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D2E9F9A-5B18-4239-B5A9-A52F44181D2B}"/>
              </a:ext>
            </a:extLst>
          </p:cNvPr>
          <p:cNvSpPr txBox="1"/>
          <p:nvPr/>
        </p:nvSpPr>
        <p:spPr>
          <a:xfrm>
            <a:off x="1949955" y="582353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LEnsE</a:t>
            </a:r>
            <a:endParaRPr lang="fr-FR" sz="16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97F8EE0-A9EF-4D92-9B3A-788D8CEAC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89" y="1126737"/>
            <a:ext cx="1234071" cy="123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DF5074-2FD1-4BC4-8A0D-49338030D199}"/>
              </a:ext>
            </a:extLst>
          </p:cNvPr>
          <p:cNvSpPr/>
          <p:nvPr/>
        </p:nvSpPr>
        <p:spPr>
          <a:xfrm>
            <a:off x="1121832" y="1014984"/>
            <a:ext cx="5640927" cy="349614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FA61FDD-0347-41E7-977B-01F7981CD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526" y="2334766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77AEF9C-5259-4B2D-8825-C5B7D173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199" y="3373781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ous-titre 2">
            <a:extLst>
              <a:ext uri="{FF2B5EF4-FFF2-40B4-BE49-F238E27FC236}">
                <a16:creationId xmlns:a16="http://schemas.microsoft.com/office/drawing/2014/main" id="{42C4D4CF-040C-4AED-BA05-7D96DDC3469F}"/>
              </a:ext>
            </a:extLst>
          </p:cNvPr>
          <p:cNvSpPr txBox="1">
            <a:spLocks/>
          </p:cNvSpPr>
          <p:nvPr/>
        </p:nvSpPr>
        <p:spPr>
          <a:xfrm>
            <a:off x="7502986" y="2558731"/>
            <a:ext cx="3510355" cy="7588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>
                <a:solidFill>
                  <a:srgbClr val="FEFFFF"/>
                </a:solidFill>
              </a:rPr>
              <a:t>Formation interne à Python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F9CEBC8-A15D-46EB-A825-A92A08A4E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58" y="3165698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0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CE3CD078-45C4-2274-946D-BFE3F2ED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40" y="2400329"/>
            <a:ext cx="1641849" cy="164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23A3D99D-9E24-B7C8-16E6-C2D5B3F9AB86}"/>
              </a:ext>
            </a:extLst>
          </p:cNvPr>
          <p:cNvSpPr txBox="1"/>
          <p:nvPr/>
        </p:nvSpPr>
        <p:spPr>
          <a:xfrm>
            <a:off x="2259871" y="3893682"/>
            <a:ext cx="2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« Ceci est un chat »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D25F9-E040-33F3-C993-9DA399AE2CA3}"/>
              </a:ext>
            </a:extLst>
          </p:cNvPr>
          <p:cNvSpPr/>
          <p:nvPr/>
        </p:nvSpPr>
        <p:spPr>
          <a:xfrm>
            <a:off x="6406152" y="6122985"/>
            <a:ext cx="306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https://bit.ly/3LZV9uE</a:t>
            </a:r>
          </a:p>
        </p:txBody>
      </p:sp>
    </p:spTree>
    <p:extLst>
      <p:ext uri="{BB962C8B-B14F-4D97-AF65-F5344CB8AC3E}">
        <p14:creationId xmlns:p14="http://schemas.microsoft.com/office/powerpoint/2010/main" val="268865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09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Applications du </a:t>
            </a:r>
            <a:r>
              <a:rPr lang="fr-FR" b="1" dirty="0" err="1"/>
              <a:t>Deep</a:t>
            </a:r>
            <a:r>
              <a:rPr lang="fr-FR" b="1" dirty="0"/>
              <a:t> Learning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Applications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EE2AB678-D837-2ED7-E811-A657EA9A74E3}"/>
              </a:ext>
            </a:extLst>
          </p:cNvPr>
          <p:cNvSpPr/>
          <p:nvPr/>
        </p:nvSpPr>
        <p:spPr>
          <a:xfrm>
            <a:off x="8667843" y="2343864"/>
            <a:ext cx="3227171" cy="3013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840337B-68B9-3681-02BA-453DCD224615}"/>
              </a:ext>
            </a:extLst>
          </p:cNvPr>
          <p:cNvSpPr/>
          <p:nvPr/>
        </p:nvSpPr>
        <p:spPr>
          <a:xfrm>
            <a:off x="9973296" y="2729794"/>
            <a:ext cx="1686630" cy="15908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0861638D-FF6C-AF0D-CEB9-3A1FCE0E179A}"/>
              </a:ext>
            </a:extLst>
          </p:cNvPr>
          <p:cNvSpPr/>
          <p:nvPr/>
        </p:nvSpPr>
        <p:spPr>
          <a:xfrm>
            <a:off x="10516488" y="2830007"/>
            <a:ext cx="840655" cy="7762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5066854E-40F7-80A2-188F-5CC74B4D20ED}"/>
              </a:ext>
            </a:extLst>
          </p:cNvPr>
          <p:cNvSpPr txBox="1"/>
          <p:nvPr/>
        </p:nvSpPr>
        <p:spPr>
          <a:xfrm>
            <a:off x="9045495" y="4527794"/>
            <a:ext cx="2471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Intelligence Artificielle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B5D7E54-A230-38FF-EE63-5BB19D5DA239}"/>
              </a:ext>
            </a:extLst>
          </p:cNvPr>
          <p:cNvSpPr txBox="1"/>
          <p:nvPr/>
        </p:nvSpPr>
        <p:spPr>
          <a:xfrm>
            <a:off x="9973296" y="3615382"/>
            <a:ext cx="1686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Machine</a:t>
            </a:r>
            <a:br>
              <a:rPr lang="fr-FR" sz="1600" dirty="0">
                <a:solidFill>
                  <a:schemeClr val="bg1"/>
                </a:solidFill>
              </a:rPr>
            </a:br>
            <a:r>
              <a:rPr lang="fr-FR" sz="1600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1C1A3B1-EA22-27D0-B512-F456C5FC143E}"/>
              </a:ext>
            </a:extLst>
          </p:cNvPr>
          <p:cNvSpPr txBox="1"/>
          <p:nvPr/>
        </p:nvSpPr>
        <p:spPr>
          <a:xfrm>
            <a:off x="10084880" y="2920327"/>
            <a:ext cx="16866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Learning</a:t>
            </a:r>
          </a:p>
        </p:txBody>
      </p:sp>
      <p:graphicFrame>
        <p:nvGraphicFramePr>
          <p:cNvPr id="17" name="Objet 16">
            <a:extLst>
              <a:ext uri="{FF2B5EF4-FFF2-40B4-BE49-F238E27FC236}">
                <a16:creationId xmlns:a16="http://schemas.microsoft.com/office/drawing/2014/main" id="{E0AF139A-5111-5566-96DB-AEC9D510E5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770752"/>
              </p:ext>
            </p:extLst>
          </p:nvPr>
        </p:nvGraphicFramePr>
        <p:xfrm>
          <a:off x="296986" y="2661886"/>
          <a:ext cx="3789067" cy="3809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4" name="Image bitmap" r:id="rId6" imgW="7182000" imgH="7219800" progId="Paint.Picture">
                  <p:embed/>
                </p:oleObj>
              </mc:Choice>
              <mc:Fallback>
                <p:oleObj name="Image bitmap" r:id="rId6" imgW="7182000" imgH="7219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986" y="2661886"/>
                        <a:ext cx="3789067" cy="3809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ZoneTexte 62">
            <a:extLst>
              <a:ext uri="{FF2B5EF4-FFF2-40B4-BE49-F238E27FC236}">
                <a16:creationId xmlns:a16="http://schemas.microsoft.com/office/drawing/2014/main" id="{6FEB479C-89B0-D308-55F8-6A469B1D2194}"/>
              </a:ext>
            </a:extLst>
          </p:cNvPr>
          <p:cNvSpPr txBox="1"/>
          <p:nvPr/>
        </p:nvSpPr>
        <p:spPr>
          <a:xfrm>
            <a:off x="258076" y="6520037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https://www.mygreatlearning.com/blog/deep-learning-applications/</a:t>
            </a:r>
          </a:p>
        </p:txBody>
      </p:sp>
      <p:graphicFrame>
        <p:nvGraphicFramePr>
          <p:cNvPr id="24" name="Objet 23">
            <a:extLst>
              <a:ext uri="{FF2B5EF4-FFF2-40B4-BE49-F238E27FC236}">
                <a16:creationId xmlns:a16="http://schemas.microsoft.com/office/drawing/2014/main" id="{110C7970-6E23-2F1E-A1A3-7CA5C0A04E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430626"/>
              </p:ext>
            </p:extLst>
          </p:nvPr>
        </p:nvGraphicFramePr>
        <p:xfrm>
          <a:off x="4197637" y="3124781"/>
          <a:ext cx="3819933" cy="3346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5" name="Image bitmap" r:id="rId8" imgW="7143840" imgH="6257880" progId="Paint.Picture">
                  <p:embed/>
                </p:oleObj>
              </mc:Choice>
              <mc:Fallback>
                <p:oleObj name="Image bitmap" r:id="rId8" imgW="7143840" imgH="6257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97637" y="3124781"/>
                        <a:ext cx="3819933" cy="3346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05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69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Qu’est-ce qu’un neurone ?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Neurone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9" name="Picture 5">
            <a:extLst>
              <a:ext uri="{FF2B5EF4-FFF2-40B4-BE49-F238E27FC236}">
                <a16:creationId xmlns:a16="http://schemas.microsoft.com/office/drawing/2014/main" id="{CB2FB7F9-AE01-1BCF-50C8-2332E862B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16" y="2498425"/>
            <a:ext cx="2797084" cy="395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A002C9F-75BC-0B75-42C6-19D960790178}"/>
              </a:ext>
            </a:extLst>
          </p:cNvPr>
          <p:cNvSpPr txBox="1"/>
          <p:nvPr/>
        </p:nvSpPr>
        <p:spPr>
          <a:xfrm>
            <a:off x="184280" y="6488846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https://fr.wikipedia.org/wiki/Neurone</a:t>
            </a:r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7D7B7C5C-86A8-38EF-3D79-8CCFA457C7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371244"/>
              </p:ext>
            </p:extLst>
          </p:nvPr>
        </p:nvGraphicFramePr>
        <p:xfrm>
          <a:off x="4278717" y="2603637"/>
          <a:ext cx="2964295" cy="208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5" name="Image bitmap" r:id="rId7" imgW="5972040" imgH="4210200" progId="Paint.Picture">
                  <p:embed/>
                </p:oleObj>
              </mc:Choice>
              <mc:Fallback>
                <p:oleObj name="Image bitmap" r:id="rId7" imgW="5972040" imgH="4210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8717" y="2603637"/>
                        <a:ext cx="2964295" cy="2089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5557DA91-0F6F-E0D1-3B73-14057FA0BD6B}"/>
              </a:ext>
            </a:extLst>
          </p:cNvPr>
          <p:cNvSpPr txBox="1"/>
          <p:nvPr/>
        </p:nvSpPr>
        <p:spPr>
          <a:xfrm>
            <a:off x="3766565" y="5717635"/>
            <a:ext cx="43063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i="0" dirty="0">
                <a:effectLst/>
                <a:latin typeface="Roboto" panose="02000000000000000000" pitchFamily="2" charset="0"/>
              </a:rPr>
              <a:t>Hello </a:t>
            </a:r>
            <a:r>
              <a:rPr lang="fr-FR" sz="1400" b="1" i="0" dirty="0" err="1">
                <a:effectLst/>
                <a:latin typeface="Roboto" panose="02000000000000000000" pitchFamily="2" charset="0"/>
              </a:rPr>
              <a:t>TensorFlow</a:t>
            </a:r>
            <a:r>
              <a:rPr lang="fr-FR" sz="1400" b="1" i="0" dirty="0">
                <a:effectLst/>
                <a:latin typeface="Roboto" panose="02000000000000000000" pitchFamily="2" charset="0"/>
              </a:rPr>
              <a:t> </a:t>
            </a:r>
            <a:r>
              <a:rPr lang="fr-FR" sz="1400" b="0" i="0" dirty="0">
                <a:effectLst/>
                <a:latin typeface="Roboto" panose="02000000000000000000" pitchFamily="2" charset="0"/>
              </a:rPr>
              <a:t>: </a:t>
            </a:r>
            <a:r>
              <a:rPr lang="fr-FR" sz="1400" b="0" i="1" dirty="0">
                <a:effectLst/>
                <a:latin typeface="Roboto" panose="02000000000000000000" pitchFamily="2" charset="0"/>
              </a:rPr>
              <a:t>3 ateliers </a:t>
            </a:r>
            <a:br>
              <a:rPr lang="fr-FR" sz="1400" b="0" i="0" dirty="0">
                <a:effectLst/>
                <a:latin typeface="Roboto" panose="02000000000000000000" pitchFamily="2" charset="0"/>
              </a:rPr>
            </a:br>
            <a:r>
              <a:rPr lang="fr-FR" sz="1400" b="0" i="0" dirty="0">
                <a:effectLst/>
                <a:latin typeface="Roboto" panose="02000000000000000000" pitchFamily="2" charset="0"/>
              </a:rPr>
              <a:t>pour débuter avec </a:t>
            </a:r>
            <a:r>
              <a:rPr lang="fr-FR" sz="1400" b="0" i="0" dirty="0" err="1">
                <a:effectLst/>
                <a:latin typeface="Roboto" panose="02000000000000000000" pitchFamily="2" charset="0"/>
              </a:rPr>
              <a:t>TensorFlow</a:t>
            </a:r>
            <a:r>
              <a:rPr lang="fr-FR" sz="1400" b="0" i="0" dirty="0">
                <a:effectLst/>
                <a:latin typeface="Roboto" panose="02000000000000000000" pitchFamily="2" charset="0"/>
              </a:rPr>
              <a:t> 2.0 </a:t>
            </a:r>
            <a:br>
              <a:rPr lang="fr-FR" sz="1400" b="0" i="0" dirty="0">
                <a:effectLst/>
                <a:latin typeface="Roboto" panose="02000000000000000000" pitchFamily="2" charset="0"/>
              </a:rPr>
            </a:br>
            <a:r>
              <a:rPr lang="fr-FR" sz="1400" b="0" i="0" dirty="0">
                <a:effectLst/>
                <a:latin typeface="Roboto" panose="02000000000000000000" pitchFamily="2" charset="0"/>
              </a:rPr>
              <a:t>(Alexia </a:t>
            </a:r>
            <a:r>
              <a:rPr lang="fr-FR" sz="1400" b="0" i="0" dirty="0" err="1">
                <a:effectLst/>
                <a:latin typeface="Roboto" panose="02000000000000000000" pitchFamily="2" charset="0"/>
              </a:rPr>
              <a:t>Audevart</a:t>
            </a:r>
            <a:r>
              <a:rPr lang="fr-FR" sz="1400" b="0" i="0" dirty="0">
                <a:effectLst/>
                <a:latin typeface="Roboto" panose="02000000000000000000" pitchFamily="2" charset="0"/>
              </a:rPr>
              <a:t> et Philippe Antoine)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395663A-2994-4ADC-8B53-65D2895429A8}"/>
              </a:ext>
            </a:extLst>
          </p:cNvPr>
          <p:cNvSpPr txBox="1"/>
          <p:nvPr/>
        </p:nvSpPr>
        <p:spPr>
          <a:xfrm>
            <a:off x="5230233" y="6425675"/>
            <a:ext cx="32712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https://youtu.be/hQ6pmoNZzU8</a:t>
            </a:r>
          </a:p>
        </p:txBody>
      </p:sp>
      <p:pic>
        <p:nvPicPr>
          <p:cNvPr id="36932" name="Picture 68">
            <a:extLst>
              <a:ext uri="{FF2B5EF4-FFF2-40B4-BE49-F238E27FC236}">
                <a16:creationId xmlns:a16="http://schemas.microsoft.com/office/drawing/2014/main" id="{BE6F846F-AF90-E72B-11C6-DE459A236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173" y="2754426"/>
            <a:ext cx="2376311" cy="237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6796A8A-533F-703D-7EB4-EB5392366D0F}"/>
              </a:ext>
            </a:extLst>
          </p:cNvPr>
          <p:cNvSpPr txBox="1"/>
          <p:nvPr/>
        </p:nvSpPr>
        <p:spPr>
          <a:xfrm>
            <a:off x="8952613" y="5342291"/>
            <a:ext cx="2460454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0" i="1" dirty="0">
                <a:solidFill>
                  <a:schemeClr val="bg1">
                    <a:lumMod val="50000"/>
                  </a:schemeClr>
                </a:solidFill>
                <a:effectLst/>
                <a:latin typeface="Crimson Text"/>
              </a:rPr>
              <a:t>Issu d’une région du cerveau appelée «substance noire compacte», ce </a:t>
            </a:r>
            <a:r>
              <a:rPr lang="fr-FR" sz="1200" b="1" i="1" dirty="0">
                <a:solidFill>
                  <a:schemeClr val="bg1">
                    <a:lumMod val="50000"/>
                  </a:schemeClr>
                </a:solidFill>
                <a:effectLst/>
                <a:latin typeface="Crimson Text"/>
              </a:rPr>
              <a:t>neurone dopaminergique</a:t>
            </a:r>
            <a:r>
              <a:rPr lang="fr-FR" sz="1200" b="0" i="1" dirty="0">
                <a:solidFill>
                  <a:schemeClr val="bg1">
                    <a:lumMod val="50000"/>
                  </a:schemeClr>
                </a:solidFill>
                <a:effectLst/>
                <a:latin typeface="Crimson Text"/>
              </a:rPr>
              <a:t> intrigue et fascine.</a:t>
            </a:r>
          </a:p>
          <a:p>
            <a:r>
              <a:rPr lang="fr-FR" sz="1050" b="1" i="0" cap="all" dirty="0">
                <a:solidFill>
                  <a:schemeClr val="bg1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CHARLES DUCROT,</a:t>
            </a:r>
            <a:br>
              <a:rPr lang="fr-FR" sz="1050" b="1" i="0" cap="all" dirty="0">
                <a:solidFill>
                  <a:schemeClr val="bg1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</a:br>
            <a:r>
              <a:rPr lang="fr-FR" sz="1050" b="1" i="0" cap="all" dirty="0">
                <a:solidFill>
                  <a:schemeClr val="bg1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UNIVERSITÉ DE MONTRÉAL</a:t>
            </a:r>
            <a:endParaRPr lang="fr-F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8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69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Qu’est-ce qu’un neurone ?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Neurone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9" name="Picture 5">
            <a:extLst>
              <a:ext uri="{FF2B5EF4-FFF2-40B4-BE49-F238E27FC236}">
                <a16:creationId xmlns:a16="http://schemas.microsoft.com/office/drawing/2014/main" id="{CB2FB7F9-AE01-1BCF-50C8-2332E862B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16" y="2498425"/>
            <a:ext cx="2797084" cy="395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A002C9F-75BC-0B75-42C6-19D960790178}"/>
              </a:ext>
            </a:extLst>
          </p:cNvPr>
          <p:cNvSpPr txBox="1"/>
          <p:nvPr/>
        </p:nvSpPr>
        <p:spPr>
          <a:xfrm>
            <a:off x="184280" y="6488846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https://fr.wikipedia.org/wiki/Neurone</a:t>
            </a:r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7D7B7C5C-86A8-38EF-3D79-8CCFA457C7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8717" y="2603637"/>
          <a:ext cx="2964295" cy="208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4" name="Image bitmap" r:id="rId7" imgW="5972040" imgH="4210200" progId="Paint.Picture">
                  <p:embed/>
                </p:oleObj>
              </mc:Choice>
              <mc:Fallback>
                <p:oleObj name="Image bitmap" r:id="rId7" imgW="5972040" imgH="4210200" progId="Paint.Picture">
                  <p:embed/>
                  <p:pic>
                    <p:nvPicPr>
                      <p:cNvPr id="3" name="Objet 2">
                        <a:extLst>
                          <a:ext uri="{FF2B5EF4-FFF2-40B4-BE49-F238E27FC236}">
                            <a16:creationId xmlns:a16="http://schemas.microsoft.com/office/drawing/2014/main" id="{7D7B7C5C-86A8-38EF-3D79-8CCFA457C7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8717" y="2603637"/>
                        <a:ext cx="2964295" cy="2089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5557DA91-0F6F-E0D1-3B73-14057FA0BD6B}"/>
              </a:ext>
            </a:extLst>
          </p:cNvPr>
          <p:cNvSpPr txBox="1"/>
          <p:nvPr/>
        </p:nvSpPr>
        <p:spPr>
          <a:xfrm>
            <a:off x="3766565" y="5717635"/>
            <a:ext cx="43063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i="0" dirty="0">
                <a:effectLst/>
                <a:latin typeface="Roboto" panose="02000000000000000000" pitchFamily="2" charset="0"/>
              </a:rPr>
              <a:t>Hello </a:t>
            </a:r>
            <a:r>
              <a:rPr lang="fr-FR" sz="1400" b="1" i="0" dirty="0" err="1">
                <a:effectLst/>
                <a:latin typeface="Roboto" panose="02000000000000000000" pitchFamily="2" charset="0"/>
              </a:rPr>
              <a:t>TensorFlow</a:t>
            </a:r>
            <a:r>
              <a:rPr lang="fr-FR" sz="1400" b="1" i="0" dirty="0">
                <a:effectLst/>
                <a:latin typeface="Roboto" panose="02000000000000000000" pitchFamily="2" charset="0"/>
              </a:rPr>
              <a:t> </a:t>
            </a:r>
            <a:r>
              <a:rPr lang="fr-FR" sz="1400" b="0" i="0" dirty="0">
                <a:effectLst/>
                <a:latin typeface="Roboto" panose="02000000000000000000" pitchFamily="2" charset="0"/>
              </a:rPr>
              <a:t>: </a:t>
            </a:r>
            <a:r>
              <a:rPr lang="fr-FR" sz="1400" b="0" i="1" dirty="0">
                <a:effectLst/>
                <a:latin typeface="Roboto" panose="02000000000000000000" pitchFamily="2" charset="0"/>
              </a:rPr>
              <a:t>3 ateliers </a:t>
            </a:r>
            <a:br>
              <a:rPr lang="fr-FR" sz="1400" b="0" i="0" dirty="0">
                <a:effectLst/>
                <a:latin typeface="Roboto" panose="02000000000000000000" pitchFamily="2" charset="0"/>
              </a:rPr>
            </a:br>
            <a:r>
              <a:rPr lang="fr-FR" sz="1400" b="0" i="0" dirty="0">
                <a:effectLst/>
                <a:latin typeface="Roboto" panose="02000000000000000000" pitchFamily="2" charset="0"/>
              </a:rPr>
              <a:t>pour débuter avec </a:t>
            </a:r>
            <a:r>
              <a:rPr lang="fr-FR" sz="1400" b="0" i="0" dirty="0" err="1">
                <a:effectLst/>
                <a:latin typeface="Roboto" panose="02000000000000000000" pitchFamily="2" charset="0"/>
              </a:rPr>
              <a:t>TensorFlow</a:t>
            </a:r>
            <a:r>
              <a:rPr lang="fr-FR" sz="1400" b="0" i="0" dirty="0">
                <a:effectLst/>
                <a:latin typeface="Roboto" panose="02000000000000000000" pitchFamily="2" charset="0"/>
              </a:rPr>
              <a:t> 2.0 </a:t>
            </a:r>
            <a:br>
              <a:rPr lang="fr-FR" sz="1400" b="0" i="0" dirty="0">
                <a:effectLst/>
                <a:latin typeface="Roboto" panose="02000000000000000000" pitchFamily="2" charset="0"/>
              </a:rPr>
            </a:br>
            <a:r>
              <a:rPr lang="fr-FR" sz="1400" b="0" i="0" dirty="0">
                <a:effectLst/>
                <a:latin typeface="Roboto" panose="02000000000000000000" pitchFamily="2" charset="0"/>
              </a:rPr>
              <a:t>(Alexia </a:t>
            </a:r>
            <a:r>
              <a:rPr lang="fr-FR" sz="1400" b="0" i="0" dirty="0" err="1">
                <a:effectLst/>
                <a:latin typeface="Roboto" panose="02000000000000000000" pitchFamily="2" charset="0"/>
              </a:rPr>
              <a:t>Audevart</a:t>
            </a:r>
            <a:r>
              <a:rPr lang="fr-FR" sz="1400" b="0" i="0" dirty="0">
                <a:effectLst/>
                <a:latin typeface="Roboto" panose="02000000000000000000" pitchFamily="2" charset="0"/>
              </a:rPr>
              <a:t> et Philippe Antoine)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395663A-2994-4ADC-8B53-65D2895429A8}"/>
              </a:ext>
            </a:extLst>
          </p:cNvPr>
          <p:cNvSpPr txBox="1"/>
          <p:nvPr/>
        </p:nvSpPr>
        <p:spPr>
          <a:xfrm>
            <a:off x="5230233" y="6425675"/>
            <a:ext cx="32712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https://youtu.be/hQ6pmoNZzU8</a:t>
            </a:r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72684581-87E5-4562-1836-0824299DD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9977" y="3123750"/>
          <a:ext cx="4334006" cy="294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5" name="Image bitmap" r:id="rId9" imgW="6343560" imgH="4314960" progId="Paint.Picture">
                  <p:embed/>
                </p:oleObj>
              </mc:Choice>
              <mc:Fallback>
                <p:oleObj name="Image bitmap" r:id="rId9" imgW="6343560" imgH="4314960" progId="Paint.Picture">
                  <p:embed/>
                  <p:pic>
                    <p:nvPicPr>
                      <p:cNvPr id="5" name="Objet 4">
                        <a:extLst>
                          <a:ext uri="{FF2B5EF4-FFF2-40B4-BE49-F238E27FC236}">
                            <a16:creationId xmlns:a16="http://schemas.microsoft.com/office/drawing/2014/main" id="{72684581-87E5-4562-1836-0824299DD6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09977" y="3123750"/>
                        <a:ext cx="4334006" cy="2947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959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5">
            <a:extLst>
              <a:ext uri="{FF2B5EF4-FFF2-40B4-BE49-F238E27FC236}">
                <a16:creationId xmlns:a16="http://schemas.microsoft.com/office/drawing/2014/main" id="{B413BF53-1F30-EDCE-144D-F3F950DC8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51575" y="2624096"/>
            <a:ext cx="2797084" cy="395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53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Qu’est-ce qu’un neurone artificiel ?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Neurone artificiel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9AE67323-6EB1-33B6-A28A-0164A59A9E22}"/>
              </a:ext>
            </a:extLst>
          </p:cNvPr>
          <p:cNvSpPr/>
          <p:nvPr/>
        </p:nvSpPr>
        <p:spPr>
          <a:xfrm>
            <a:off x="2442410" y="4075649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/>
              <a:t>f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4823EDA-2D36-CEE2-C36B-30B313D2517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162492" y="3774981"/>
            <a:ext cx="427493" cy="444144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60688AA-F35A-DDB4-F256-62BEB340143F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1882574" y="4565505"/>
            <a:ext cx="559836" cy="0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559390F-DF4D-09A6-8BCA-7CDEAE55F9CB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2162492" y="4911885"/>
            <a:ext cx="427493" cy="489856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6A5A1B2-D01D-DE86-7347-746E3C4887C5}"/>
              </a:ext>
            </a:extLst>
          </p:cNvPr>
          <p:cNvCxnSpPr>
            <a:cxnSpLocks/>
          </p:cNvCxnSpPr>
          <p:nvPr/>
        </p:nvCxnSpPr>
        <p:spPr>
          <a:xfrm>
            <a:off x="3618068" y="4565505"/>
            <a:ext cx="117565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3F65C82-5381-4C4A-AC25-2771C8D997B0}"/>
              </a:ext>
            </a:extLst>
          </p:cNvPr>
          <p:cNvSpPr txBox="1"/>
          <p:nvPr/>
        </p:nvSpPr>
        <p:spPr>
          <a:xfrm>
            <a:off x="1737376" y="3430872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2778E47-9460-841F-6F47-70ED5B29539C}"/>
              </a:ext>
            </a:extLst>
          </p:cNvPr>
          <p:cNvSpPr txBox="1"/>
          <p:nvPr/>
        </p:nvSpPr>
        <p:spPr>
          <a:xfrm>
            <a:off x="1457457" y="436545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2E434FC-CA3A-4D98-B2EA-357B5BD5328D}"/>
              </a:ext>
            </a:extLst>
          </p:cNvPr>
          <p:cNvSpPr txBox="1"/>
          <p:nvPr/>
        </p:nvSpPr>
        <p:spPr>
          <a:xfrm>
            <a:off x="1670015" y="5379561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xN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844821E-AA34-A0D2-D24B-C3DE51DE8DEC}"/>
              </a:ext>
            </a:extLst>
          </p:cNvPr>
          <p:cNvSpPr txBox="1"/>
          <p:nvPr/>
        </p:nvSpPr>
        <p:spPr>
          <a:xfrm>
            <a:off x="4897779" y="4365450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8D23FE5-CD10-5A5F-21DA-93663C5EC9E7}"/>
                  </a:ext>
                </a:extLst>
              </p:cNvPr>
              <p:cNvSpPr txBox="1"/>
              <p:nvPr/>
            </p:nvSpPr>
            <p:spPr>
              <a:xfrm>
                <a:off x="7376496" y="3389286"/>
                <a:ext cx="2969467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80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8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sz="28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 . 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sz="28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fr-FR" sz="2800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8D23FE5-CD10-5A5F-21DA-93663C5EC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496" y="3389286"/>
                <a:ext cx="2969467" cy="1176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AB40C54-965B-4060-1C21-4DF1E1E0C4AB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946263" y="3630927"/>
            <a:ext cx="1" cy="44472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BF080A12-4965-B77E-3580-2303D0D17062}"/>
              </a:ext>
            </a:extLst>
          </p:cNvPr>
          <p:cNvSpPr txBox="1"/>
          <p:nvPr/>
        </p:nvSpPr>
        <p:spPr>
          <a:xfrm>
            <a:off x="2789690" y="317071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05BA8FE-CF2C-5603-5444-E8A57B0DFA5E}"/>
                  </a:ext>
                </a:extLst>
              </p:cNvPr>
              <p:cNvSpPr txBox="1"/>
              <p:nvPr/>
            </p:nvSpPr>
            <p:spPr>
              <a:xfrm>
                <a:off x="7376496" y="5055361"/>
                <a:ext cx="2171940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𝑠𝑖𝑛𝑜𝑛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05BA8FE-CF2C-5603-5444-E8A57B0DF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496" y="5055361"/>
                <a:ext cx="2171940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40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936C90-B6CC-5995-05A5-CAF527CB4CAD}"/>
              </a:ext>
            </a:extLst>
          </p:cNvPr>
          <p:cNvSpPr/>
          <p:nvPr/>
        </p:nvSpPr>
        <p:spPr>
          <a:xfrm>
            <a:off x="219855" y="5539693"/>
            <a:ext cx="5139670" cy="120960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7A7F2E7-BF2F-1767-2EFD-05C348D262C6}"/>
              </a:ext>
            </a:extLst>
          </p:cNvPr>
          <p:cNvSpPr/>
          <p:nvPr/>
        </p:nvSpPr>
        <p:spPr>
          <a:xfrm>
            <a:off x="10029508" y="3774981"/>
            <a:ext cx="316455" cy="487880"/>
          </a:xfrm>
          <a:prstGeom prst="roundRect">
            <a:avLst/>
          </a:prstGeom>
          <a:solidFill>
            <a:schemeClr val="bg2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1D6B185-5927-387B-22C3-D7A83D04574A}"/>
              </a:ext>
            </a:extLst>
          </p:cNvPr>
          <p:cNvSpPr/>
          <p:nvPr/>
        </p:nvSpPr>
        <p:spPr>
          <a:xfrm>
            <a:off x="8577175" y="3774981"/>
            <a:ext cx="557494" cy="487880"/>
          </a:xfrm>
          <a:prstGeom prst="roundRect">
            <a:avLst/>
          </a:prstGeom>
          <a:solidFill>
            <a:schemeClr val="bg2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Picture 5">
            <a:extLst>
              <a:ext uri="{FF2B5EF4-FFF2-40B4-BE49-F238E27FC236}">
                <a16:creationId xmlns:a16="http://schemas.microsoft.com/office/drawing/2014/main" id="{B413BF53-1F30-EDCE-144D-F3F950DC8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51575" y="2624096"/>
            <a:ext cx="2797084" cy="395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736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Qu’est-ce qu’un neurone artificiel ?   </a:t>
            </a:r>
            <a:r>
              <a:rPr lang="fr-FR" i="1" dirty="0"/>
              <a:t>Perceptron – 1957 – Frank </a:t>
            </a:r>
            <a:r>
              <a:rPr lang="fr-FR" i="1" dirty="0" err="1"/>
              <a:t>Rosenblatt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Neurone artificiel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9AE67323-6EB1-33B6-A28A-0164A59A9E22}"/>
              </a:ext>
            </a:extLst>
          </p:cNvPr>
          <p:cNvSpPr/>
          <p:nvPr/>
        </p:nvSpPr>
        <p:spPr>
          <a:xfrm>
            <a:off x="2442410" y="4075649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/>
              <a:t>f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4823EDA-2D36-CEE2-C36B-30B313D2517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162492" y="3774981"/>
            <a:ext cx="427493" cy="444144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60688AA-F35A-DDB4-F256-62BEB340143F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1882574" y="4565505"/>
            <a:ext cx="559836" cy="0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559390F-DF4D-09A6-8BCA-7CDEAE55F9CB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2000626" y="4911885"/>
            <a:ext cx="589359" cy="192280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6A5A1B2-D01D-DE86-7347-746E3C4887C5}"/>
              </a:ext>
            </a:extLst>
          </p:cNvPr>
          <p:cNvCxnSpPr>
            <a:cxnSpLocks/>
          </p:cNvCxnSpPr>
          <p:nvPr/>
        </p:nvCxnSpPr>
        <p:spPr>
          <a:xfrm>
            <a:off x="3618068" y="4565505"/>
            <a:ext cx="117565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3F65C82-5381-4C4A-AC25-2771C8D997B0}"/>
              </a:ext>
            </a:extLst>
          </p:cNvPr>
          <p:cNvSpPr txBox="1"/>
          <p:nvPr/>
        </p:nvSpPr>
        <p:spPr>
          <a:xfrm>
            <a:off x="1737376" y="3430872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2778E47-9460-841F-6F47-70ED5B29539C}"/>
              </a:ext>
            </a:extLst>
          </p:cNvPr>
          <p:cNvSpPr txBox="1"/>
          <p:nvPr/>
        </p:nvSpPr>
        <p:spPr>
          <a:xfrm>
            <a:off x="1457457" y="436545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2E434FC-CA3A-4D98-B2EA-357B5BD5328D}"/>
              </a:ext>
            </a:extLst>
          </p:cNvPr>
          <p:cNvSpPr txBox="1"/>
          <p:nvPr/>
        </p:nvSpPr>
        <p:spPr>
          <a:xfrm>
            <a:off x="1489552" y="4981232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xN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844821E-AA34-A0D2-D24B-C3DE51DE8DEC}"/>
              </a:ext>
            </a:extLst>
          </p:cNvPr>
          <p:cNvSpPr txBox="1"/>
          <p:nvPr/>
        </p:nvSpPr>
        <p:spPr>
          <a:xfrm>
            <a:off x="4897779" y="4365450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8D23FE5-CD10-5A5F-21DA-93663C5EC9E7}"/>
                  </a:ext>
                </a:extLst>
              </p:cNvPr>
              <p:cNvSpPr txBox="1"/>
              <p:nvPr/>
            </p:nvSpPr>
            <p:spPr>
              <a:xfrm>
                <a:off x="7376496" y="3389286"/>
                <a:ext cx="2969467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80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8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sz="28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 . 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sz="28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fr-FR" sz="2800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8D23FE5-CD10-5A5F-21DA-93663C5EC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496" y="3389286"/>
                <a:ext cx="2969467" cy="1176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AB40C54-965B-4060-1C21-4DF1E1E0C4AB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946263" y="3630927"/>
            <a:ext cx="1" cy="44472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BF080A12-4965-B77E-3580-2303D0D17062}"/>
              </a:ext>
            </a:extLst>
          </p:cNvPr>
          <p:cNvSpPr txBox="1"/>
          <p:nvPr/>
        </p:nvSpPr>
        <p:spPr>
          <a:xfrm>
            <a:off x="2789690" y="317071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05BA8FE-CF2C-5603-5444-E8A57B0DFA5E}"/>
                  </a:ext>
                </a:extLst>
              </p:cNvPr>
              <p:cNvSpPr txBox="1"/>
              <p:nvPr/>
            </p:nvSpPr>
            <p:spPr>
              <a:xfrm>
                <a:off x="7376496" y="5055361"/>
                <a:ext cx="2171940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𝑠𝑖𝑛𝑜𝑛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05BA8FE-CF2C-5603-5444-E8A57B0DF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496" y="5055361"/>
                <a:ext cx="2171940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E862705C-D156-CDD5-CD6D-C8B206007303}"/>
              </a:ext>
            </a:extLst>
          </p:cNvPr>
          <p:cNvSpPr txBox="1"/>
          <p:nvPr/>
        </p:nvSpPr>
        <p:spPr>
          <a:xfrm>
            <a:off x="945436" y="253207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Phase 1 : Apprentissage / Entrainement</a:t>
            </a:r>
          </a:p>
        </p:txBody>
      </p:sp>
      <p:cxnSp>
        <p:nvCxnSpPr>
          <p:cNvPr id="6" name="Connecteur : en arc 5">
            <a:extLst>
              <a:ext uri="{FF2B5EF4-FFF2-40B4-BE49-F238E27FC236}">
                <a16:creationId xmlns:a16="http://schemas.microsoft.com/office/drawing/2014/main" id="{BE820779-4C4C-86AE-ECCF-38C61A78C95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142532" y="2716740"/>
            <a:ext cx="3713390" cy="1058241"/>
          </a:xfrm>
          <a:prstGeom prst="curvedConnector3">
            <a:avLst>
              <a:gd name="adj1" fmla="val 100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17D2DDB8-2D6B-B3D6-2A46-89AE814ADF5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142532" y="2716740"/>
            <a:ext cx="5045203" cy="1058241"/>
          </a:xfrm>
          <a:prstGeom prst="curvedConnector3">
            <a:avLst>
              <a:gd name="adj1" fmla="val 100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4339D12-30A6-3799-9939-0EB16769DD3F}"/>
              </a:ext>
            </a:extLst>
          </p:cNvPr>
          <p:cNvSpPr/>
          <p:nvPr/>
        </p:nvSpPr>
        <p:spPr>
          <a:xfrm>
            <a:off x="2163786" y="5708594"/>
            <a:ext cx="142703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Ordinateur</a:t>
            </a:r>
          </a:p>
        </p:txBody>
      </p:sp>
      <p:sp>
        <p:nvSpPr>
          <p:cNvPr id="41" name="Flèche : bas 40">
            <a:extLst>
              <a:ext uri="{FF2B5EF4-FFF2-40B4-BE49-F238E27FC236}">
                <a16:creationId xmlns:a16="http://schemas.microsoft.com/office/drawing/2014/main" id="{6586D723-5C15-276A-CF72-8B1E9D8DA54C}"/>
              </a:ext>
            </a:extLst>
          </p:cNvPr>
          <p:cNvSpPr/>
          <p:nvPr/>
        </p:nvSpPr>
        <p:spPr>
          <a:xfrm rot="16200000">
            <a:off x="1614649" y="5608009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bas 41">
            <a:extLst>
              <a:ext uri="{FF2B5EF4-FFF2-40B4-BE49-F238E27FC236}">
                <a16:creationId xmlns:a16="http://schemas.microsoft.com/office/drawing/2014/main" id="{F5179E74-CEC9-97E4-912E-AFD0726D617A}"/>
              </a:ext>
            </a:extLst>
          </p:cNvPr>
          <p:cNvSpPr/>
          <p:nvPr/>
        </p:nvSpPr>
        <p:spPr>
          <a:xfrm rot="16200000">
            <a:off x="3846422" y="5845753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A7497B0-6B45-675D-F81E-3D0E84C3DA07}"/>
              </a:ext>
            </a:extLst>
          </p:cNvPr>
          <p:cNvSpPr txBox="1"/>
          <p:nvPr/>
        </p:nvSpPr>
        <p:spPr>
          <a:xfrm>
            <a:off x="219855" y="5744169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Données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12052C2-4742-126A-338A-CB521F4C9A9A}"/>
              </a:ext>
            </a:extLst>
          </p:cNvPr>
          <p:cNvSpPr txBox="1"/>
          <p:nvPr/>
        </p:nvSpPr>
        <p:spPr>
          <a:xfrm>
            <a:off x="4411367" y="5873405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Règles</a:t>
            </a:r>
          </a:p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Modèle</a:t>
            </a:r>
          </a:p>
        </p:txBody>
      </p:sp>
      <p:sp>
        <p:nvSpPr>
          <p:cNvPr id="47" name="Flèche : bas 46">
            <a:extLst>
              <a:ext uri="{FF2B5EF4-FFF2-40B4-BE49-F238E27FC236}">
                <a16:creationId xmlns:a16="http://schemas.microsoft.com/office/drawing/2014/main" id="{853D4E3F-41A8-E895-D823-C80B41F804DB}"/>
              </a:ext>
            </a:extLst>
          </p:cNvPr>
          <p:cNvSpPr/>
          <p:nvPr/>
        </p:nvSpPr>
        <p:spPr>
          <a:xfrm rot="16200000">
            <a:off x="1614650" y="6075708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86829BB-6EB0-F399-2DF9-152887AF4C0E}"/>
              </a:ext>
            </a:extLst>
          </p:cNvPr>
          <p:cNvSpPr txBox="1"/>
          <p:nvPr/>
        </p:nvSpPr>
        <p:spPr>
          <a:xfrm>
            <a:off x="231302" y="6142558"/>
            <a:ext cx="1194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Résultats</a:t>
            </a:r>
            <a:b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attendus</a:t>
            </a:r>
          </a:p>
        </p:txBody>
      </p:sp>
    </p:spTree>
    <p:extLst>
      <p:ext uri="{BB962C8B-B14F-4D97-AF65-F5344CB8AC3E}">
        <p14:creationId xmlns:p14="http://schemas.microsoft.com/office/powerpoint/2010/main" val="392904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936C90-B6CC-5995-05A5-CAF527CB4CAD}"/>
              </a:ext>
            </a:extLst>
          </p:cNvPr>
          <p:cNvSpPr/>
          <p:nvPr/>
        </p:nvSpPr>
        <p:spPr>
          <a:xfrm>
            <a:off x="219855" y="5539693"/>
            <a:ext cx="3953349" cy="120960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7A7F2E7-BF2F-1767-2EFD-05C348D262C6}"/>
              </a:ext>
            </a:extLst>
          </p:cNvPr>
          <p:cNvSpPr/>
          <p:nvPr/>
        </p:nvSpPr>
        <p:spPr>
          <a:xfrm>
            <a:off x="8438345" y="2910101"/>
            <a:ext cx="316455" cy="487880"/>
          </a:xfrm>
          <a:prstGeom prst="roundRect">
            <a:avLst/>
          </a:prstGeom>
          <a:solidFill>
            <a:schemeClr val="bg2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1D6B185-5927-387B-22C3-D7A83D04574A}"/>
              </a:ext>
            </a:extLst>
          </p:cNvPr>
          <p:cNvSpPr/>
          <p:nvPr/>
        </p:nvSpPr>
        <p:spPr>
          <a:xfrm>
            <a:off x="6986012" y="2910101"/>
            <a:ext cx="557494" cy="487880"/>
          </a:xfrm>
          <a:prstGeom prst="roundRect">
            <a:avLst/>
          </a:prstGeom>
          <a:solidFill>
            <a:schemeClr val="bg2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Picture 5">
            <a:extLst>
              <a:ext uri="{FF2B5EF4-FFF2-40B4-BE49-F238E27FC236}">
                <a16:creationId xmlns:a16="http://schemas.microsoft.com/office/drawing/2014/main" id="{B413BF53-1F30-EDCE-144D-F3F950DC8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51575" y="2624096"/>
            <a:ext cx="2797084" cy="395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464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Phase d’apprentissage en plusieurs « </a:t>
            </a:r>
            <a:r>
              <a:rPr lang="fr-FR" b="1" dirty="0" err="1"/>
              <a:t>epochs</a:t>
            </a:r>
            <a:r>
              <a:rPr lang="fr-FR" b="1" dirty="0"/>
              <a:t> » 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Neurone artificiel et apprentissage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9AE67323-6EB1-33B6-A28A-0164A59A9E22}"/>
              </a:ext>
            </a:extLst>
          </p:cNvPr>
          <p:cNvSpPr/>
          <p:nvPr/>
        </p:nvSpPr>
        <p:spPr>
          <a:xfrm>
            <a:off x="2442410" y="4075649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/>
              <a:t>f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4823EDA-2D36-CEE2-C36B-30B313D2517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162492" y="3774981"/>
            <a:ext cx="427493" cy="444144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60688AA-F35A-DDB4-F256-62BEB340143F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1882574" y="4565505"/>
            <a:ext cx="559836" cy="0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559390F-DF4D-09A6-8BCA-7CDEAE55F9CB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2000626" y="4911885"/>
            <a:ext cx="589359" cy="192280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6A5A1B2-D01D-DE86-7347-746E3C4887C5}"/>
              </a:ext>
            </a:extLst>
          </p:cNvPr>
          <p:cNvCxnSpPr>
            <a:cxnSpLocks/>
          </p:cNvCxnSpPr>
          <p:nvPr/>
        </p:nvCxnSpPr>
        <p:spPr>
          <a:xfrm>
            <a:off x="3618068" y="4565505"/>
            <a:ext cx="117565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3F65C82-5381-4C4A-AC25-2771C8D997B0}"/>
              </a:ext>
            </a:extLst>
          </p:cNvPr>
          <p:cNvSpPr txBox="1"/>
          <p:nvPr/>
        </p:nvSpPr>
        <p:spPr>
          <a:xfrm>
            <a:off x="1737376" y="3430872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2778E47-9460-841F-6F47-70ED5B29539C}"/>
              </a:ext>
            </a:extLst>
          </p:cNvPr>
          <p:cNvSpPr txBox="1"/>
          <p:nvPr/>
        </p:nvSpPr>
        <p:spPr>
          <a:xfrm>
            <a:off x="1457457" y="436545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2E434FC-CA3A-4D98-B2EA-357B5BD5328D}"/>
              </a:ext>
            </a:extLst>
          </p:cNvPr>
          <p:cNvSpPr txBox="1"/>
          <p:nvPr/>
        </p:nvSpPr>
        <p:spPr>
          <a:xfrm>
            <a:off x="1489552" y="4981232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xN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844821E-AA34-A0D2-D24B-C3DE51DE8DEC}"/>
              </a:ext>
            </a:extLst>
          </p:cNvPr>
          <p:cNvSpPr txBox="1"/>
          <p:nvPr/>
        </p:nvSpPr>
        <p:spPr>
          <a:xfrm>
            <a:off x="4897779" y="4365450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8D23FE5-CD10-5A5F-21DA-93663C5EC9E7}"/>
                  </a:ext>
                </a:extLst>
              </p:cNvPr>
              <p:cNvSpPr txBox="1"/>
              <p:nvPr/>
            </p:nvSpPr>
            <p:spPr>
              <a:xfrm>
                <a:off x="5785333" y="2524406"/>
                <a:ext cx="2969467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80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8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sz="28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 . 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sz="28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fr-FR" sz="2800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8D23FE5-CD10-5A5F-21DA-93663C5EC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333" y="2524406"/>
                <a:ext cx="2969467" cy="1176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AB40C54-965B-4060-1C21-4DF1E1E0C4AB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946263" y="3630927"/>
            <a:ext cx="1" cy="44472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BF080A12-4965-B77E-3580-2303D0D17062}"/>
              </a:ext>
            </a:extLst>
          </p:cNvPr>
          <p:cNvSpPr txBox="1"/>
          <p:nvPr/>
        </p:nvSpPr>
        <p:spPr>
          <a:xfrm>
            <a:off x="2789690" y="317071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05BA8FE-CF2C-5603-5444-E8A57B0DFA5E}"/>
                  </a:ext>
                </a:extLst>
              </p:cNvPr>
              <p:cNvSpPr txBox="1"/>
              <p:nvPr/>
            </p:nvSpPr>
            <p:spPr>
              <a:xfrm>
                <a:off x="9685215" y="2700607"/>
                <a:ext cx="2171940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𝑠𝑖𝑛𝑜𝑛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05BA8FE-CF2C-5603-5444-E8A57B0DF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215" y="2700607"/>
                <a:ext cx="2171940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4339D12-30A6-3799-9939-0EB16769DD3F}"/>
              </a:ext>
            </a:extLst>
          </p:cNvPr>
          <p:cNvSpPr/>
          <p:nvPr/>
        </p:nvSpPr>
        <p:spPr>
          <a:xfrm>
            <a:off x="1314695" y="5708594"/>
            <a:ext cx="142703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Ordinateur</a:t>
            </a:r>
          </a:p>
        </p:txBody>
      </p:sp>
      <p:sp>
        <p:nvSpPr>
          <p:cNvPr id="41" name="Flèche : bas 40">
            <a:extLst>
              <a:ext uri="{FF2B5EF4-FFF2-40B4-BE49-F238E27FC236}">
                <a16:creationId xmlns:a16="http://schemas.microsoft.com/office/drawing/2014/main" id="{6586D723-5C15-276A-CF72-8B1E9D8DA54C}"/>
              </a:ext>
            </a:extLst>
          </p:cNvPr>
          <p:cNvSpPr/>
          <p:nvPr/>
        </p:nvSpPr>
        <p:spPr>
          <a:xfrm rot="16200000">
            <a:off x="765558" y="5608009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bas 41">
            <a:extLst>
              <a:ext uri="{FF2B5EF4-FFF2-40B4-BE49-F238E27FC236}">
                <a16:creationId xmlns:a16="http://schemas.microsoft.com/office/drawing/2014/main" id="{F5179E74-CEC9-97E4-912E-AFD0726D617A}"/>
              </a:ext>
            </a:extLst>
          </p:cNvPr>
          <p:cNvSpPr/>
          <p:nvPr/>
        </p:nvSpPr>
        <p:spPr>
          <a:xfrm rot="16200000">
            <a:off x="2997331" y="5845753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A7497B0-6B45-675D-F81E-3D0E84C3DA07}"/>
              </a:ext>
            </a:extLst>
          </p:cNvPr>
          <p:cNvSpPr txBox="1"/>
          <p:nvPr/>
        </p:nvSpPr>
        <p:spPr>
          <a:xfrm>
            <a:off x="219855" y="5744169"/>
            <a:ext cx="27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12052C2-4742-126A-338A-CB521F4C9A9A}"/>
              </a:ext>
            </a:extLst>
          </p:cNvPr>
          <p:cNvSpPr txBox="1"/>
          <p:nvPr/>
        </p:nvSpPr>
        <p:spPr>
          <a:xfrm>
            <a:off x="3539697" y="601111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W, B</a:t>
            </a:r>
          </a:p>
        </p:txBody>
      </p:sp>
      <p:sp>
        <p:nvSpPr>
          <p:cNvPr id="47" name="Flèche : bas 46">
            <a:extLst>
              <a:ext uri="{FF2B5EF4-FFF2-40B4-BE49-F238E27FC236}">
                <a16:creationId xmlns:a16="http://schemas.microsoft.com/office/drawing/2014/main" id="{853D4E3F-41A8-E895-D823-C80B41F804DB}"/>
              </a:ext>
            </a:extLst>
          </p:cNvPr>
          <p:cNvSpPr/>
          <p:nvPr/>
        </p:nvSpPr>
        <p:spPr>
          <a:xfrm rot="16200000">
            <a:off x="765559" y="6075708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86829BB-6EB0-F399-2DF9-152887AF4C0E}"/>
              </a:ext>
            </a:extLst>
          </p:cNvPr>
          <p:cNvSpPr txBox="1"/>
          <p:nvPr/>
        </p:nvSpPr>
        <p:spPr>
          <a:xfrm>
            <a:off x="219855" y="622647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14E1B98-23EA-686B-A4B7-E1263E565B9B}"/>
              </a:ext>
            </a:extLst>
          </p:cNvPr>
          <p:cNvSpPr txBox="1"/>
          <p:nvPr/>
        </p:nvSpPr>
        <p:spPr>
          <a:xfrm>
            <a:off x="5785333" y="4517924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 </a:t>
            </a:r>
            <a:r>
              <a:rPr lang="fr-FR" sz="1400" dirty="0" err="1"/>
              <a:t>epoch</a:t>
            </a:r>
            <a:r>
              <a:rPr lang="fr-FR" sz="1400" dirty="0"/>
              <a:t> = 1 cycle d’apprentissage (c)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14CAF4DF-F158-F7F3-3337-9D1E5472BBE6}"/>
                  </a:ext>
                </a:extLst>
              </p:cNvPr>
              <p:cNvSpPr txBox="1"/>
              <p:nvPr/>
            </p:nvSpPr>
            <p:spPr>
              <a:xfrm>
                <a:off x="6337656" y="4950454"/>
                <a:ext cx="55731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fr-FR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fr-FR" sz="24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fr-FR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 </m:t>
                    </m:r>
                    <m:d>
                      <m:dPr>
                        <m:ctrlP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fr-FR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fr-FR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  <m:sSub>
                      <m:sSubPr>
                        <m:ctrlPr>
                          <a:rPr lang="fr-FR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14CAF4DF-F158-F7F3-3337-9D1E5472B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656" y="4950454"/>
                <a:ext cx="5573131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C10BB1-39EE-7607-2103-E3C4A5024FD1}"/>
                  </a:ext>
                </a:extLst>
              </p:cNvPr>
              <p:cNvSpPr txBox="1"/>
              <p:nvPr/>
            </p:nvSpPr>
            <p:spPr>
              <a:xfrm>
                <a:off x="7543506" y="5523928"/>
                <a:ext cx="2675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FR" dirty="0"/>
                  <a:t> : vitesse d’apprentissage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C10BB1-39EE-7607-2103-E3C4A5024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506" y="5523928"/>
                <a:ext cx="2675028" cy="369332"/>
              </a:xfrm>
              <a:prstGeom prst="rect">
                <a:avLst/>
              </a:prstGeom>
              <a:blipFill>
                <a:blip r:embed="rId9"/>
                <a:stretch>
                  <a:fillRect t="-8197" r="-1595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AB8E4C45-886A-8262-25E4-649C076488C2}"/>
                  </a:ext>
                </a:extLst>
              </p:cNvPr>
              <p:cNvSpPr txBox="1"/>
              <p:nvPr/>
            </p:nvSpPr>
            <p:spPr>
              <a:xfrm>
                <a:off x="7543506" y="5898898"/>
                <a:ext cx="2938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r-FR" dirty="0"/>
                  <a:t> : valeur de sortie attendue</a:t>
                </a:r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AB8E4C45-886A-8262-25E4-649C07648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506" y="5898898"/>
                <a:ext cx="2938561" cy="369332"/>
              </a:xfrm>
              <a:prstGeom prst="rect">
                <a:avLst/>
              </a:prstGeom>
              <a:blipFill>
                <a:blip r:embed="rId10"/>
                <a:stretch>
                  <a:fillRect t="-10000" r="-1245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25C91EEE-9106-0854-FBC3-3ED603E55EA2}"/>
                  </a:ext>
                </a:extLst>
              </p:cNvPr>
              <p:cNvSpPr txBox="1"/>
              <p:nvPr/>
            </p:nvSpPr>
            <p:spPr>
              <a:xfrm>
                <a:off x="7543506" y="6271633"/>
                <a:ext cx="3235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: valeur fournie par le neurone</a:t>
                </a: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25C91EEE-9106-0854-FBC3-3ED603E55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506" y="6271633"/>
                <a:ext cx="3235181" cy="369332"/>
              </a:xfrm>
              <a:prstGeom prst="rect">
                <a:avLst/>
              </a:prstGeom>
              <a:blipFill>
                <a:blip r:embed="rId11"/>
                <a:stretch>
                  <a:fillRect t="-10000" r="-942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30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57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Exemple à un perceptron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Neurone artificiel et apprentissage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C10BB1-39EE-7607-2103-E3C4A5024FD1}"/>
                  </a:ext>
                </a:extLst>
              </p:cNvPr>
              <p:cNvSpPr txBox="1"/>
              <p:nvPr/>
            </p:nvSpPr>
            <p:spPr>
              <a:xfrm>
                <a:off x="10881066" y="2616136"/>
                <a:ext cx="1087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FR" dirty="0"/>
                  <a:t> = 0,002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C10BB1-39EE-7607-2103-E3C4A5024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066" y="2616136"/>
                <a:ext cx="1087157" cy="369332"/>
              </a:xfrm>
              <a:prstGeom prst="rect">
                <a:avLst/>
              </a:prstGeom>
              <a:blipFill>
                <a:blip r:embed="rId6"/>
                <a:stretch>
                  <a:fillRect t="-8197" r="-337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4A9420A7-62C2-FF60-A119-C2DB2D60AE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421523"/>
              </p:ext>
            </p:extLst>
          </p:nvPr>
        </p:nvGraphicFramePr>
        <p:xfrm>
          <a:off x="357375" y="3571021"/>
          <a:ext cx="4170069" cy="3069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6" name="Image bitmap" r:id="rId7" imgW="5343480" imgH="3933720" progId="Paint.Picture">
                  <p:embed/>
                </p:oleObj>
              </mc:Choice>
              <mc:Fallback>
                <p:oleObj name="Image bitmap" r:id="rId7" imgW="5343480" imgH="3933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375" y="3571021"/>
                        <a:ext cx="4170069" cy="3069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ZoneTexte 50">
            <a:extLst>
              <a:ext uri="{FF2B5EF4-FFF2-40B4-BE49-F238E27FC236}">
                <a16:creationId xmlns:a16="http://schemas.microsoft.com/office/drawing/2014/main" id="{71026804-4430-09E8-AA33-99EBFD0BF8DE}"/>
              </a:ext>
            </a:extLst>
          </p:cNvPr>
          <p:cNvSpPr txBox="1"/>
          <p:nvPr/>
        </p:nvSpPr>
        <p:spPr>
          <a:xfrm>
            <a:off x="239828" y="3112514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/>
              <a:t>Données d’entrée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A457C67-C19C-4B8E-0C05-CFC80ACDB2CE}"/>
                  </a:ext>
                </a:extLst>
              </p:cNvPr>
              <p:cNvSpPr txBox="1"/>
              <p:nvPr/>
            </p:nvSpPr>
            <p:spPr>
              <a:xfrm>
                <a:off x="2720952" y="3835354"/>
                <a:ext cx="10456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A457C67-C19C-4B8E-0C05-CFC80ACD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52" y="3835354"/>
                <a:ext cx="104563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C47145FB-7B52-E670-2E58-91103A97BA46}"/>
                  </a:ext>
                </a:extLst>
              </p:cNvPr>
              <p:cNvSpPr txBox="1"/>
              <p:nvPr/>
            </p:nvSpPr>
            <p:spPr>
              <a:xfrm>
                <a:off x="1450897" y="5808418"/>
                <a:ext cx="10456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C47145FB-7B52-E670-2E58-91103A97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97" y="5808418"/>
                <a:ext cx="1045630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ZoneTexte 55">
            <a:extLst>
              <a:ext uri="{FF2B5EF4-FFF2-40B4-BE49-F238E27FC236}">
                <a16:creationId xmlns:a16="http://schemas.microsoft.com/office/drawing/2014/main" id="{01E6C786-B394-FB02-45CB-2A212EFC586B}"/>
              </a:ext>
            </a:extLst>
          </p:cNvPr>
          <p:cNvSpPr txBox="1"/>
          <p:nvPr/>
        </p:nvSpPr>
        <p:spPr>
          <a:xfrm>
            <a:off x="10479963" y="2281211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Epochs</a:t>
            </a:r>
            <a:r>
              <a:rPr lang="fr-FR" dirty="0"/>
              <a:t>= 1000</a:t>
            </a:r>
          </a:p>
        </p:txBody>
      </p:sp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348B56C6-C918-7CB5-CB48-5918FEF1BE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304411"/>
              </p:ext>
            </p:extLst>
          </p:nvPr>
        </p:nvGraphicFramePr>
        <p:xfrm>
          <a:off x="6416639" y="3144527"/>
          <a:ext cx="3654011" cy="2848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7" name="Image bitmap" r:id="rId11" imgW="5315040" imgH="4143240" progId="Paint.Picture">
                  <p:embed/>
                </p:oleObj>
              </mc:Choice>
              <mc:Fallback>
                <p:oleObj name="Image bitmap" r:id="rId11" imgW="5315040" imgH="4143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16639" y="3144527"/>
                        <a:ext cx="3654011" cy="2848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221A7621-9FCE-1FA0-D99B-B109EE39B55F}"/>
                  </a:ext>
                </a:extLst>
              </p:cNvPr>
              <p:cNvSpPr txBox="1"/>
              <p:nvPr/>
            </p:nvSpPr>
            <p:spPr>
              <a:xfrm>
                <a:off x="6353796" y="6131259"/>
                <a:ext cx="41261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fr-F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F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fr-FR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fr-F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 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fr-F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  <m:sSub>
                      <m:sSubPr>
                        <m:ctrlPr>
                          <a:rPr lang="fr-F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221A7621-9FCE-1FA0-D99B-B109EE39B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796" y="6131259"/>
                <a:ext cx="4126167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ZoneTexte 57">
            <a:extLst>
              <a:ext uri="{FF2B5EF4-FFF2-40B4-BE49-F238E27FC236}">
                <a16:creationId xmlns:a16="http://schemas.microsoft.com/office/drawing/2014/main" id="{3BB5E600-2EB5-0B38-E726-B64754C7A1AB}"/>
              </a:ext>
            </a:extLst>
          </p:cNvPr>
          <p:cNvSpPr txBox="1"/>
          <p:nvPr/>
        </p:nvSpPr>
        <p:spPr>
          <a:xfrm>
            <a:off x="223777" y="264929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Phase 1 : Apprentissage / Entrainement</a:t>
            </a:r>
          </a:p>
        </p:txBody>
      </p:sp>
    </p:spTree>
    <p:extLst>
      <p:ext uri="{BB962C8B-B14F-4D97-AF65-F5344CB8AC3E}">
        <p14:creationId xmlns:p14="http://schemas.microsoft.com/office/powerpoint/2010/main" val="2821695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3FEF8B-59D4-3C04-5805-D3EE603D4433}"/>
              </a:ext>
            </a:extLst>
          </p:cNvPr>
          <p:cNvSpPr/>
          <p:nvPr/>
        </p:nvSpPr>
        <p:spPr>
          <a:xfrm>
            <a:off x="9875520" y="4950454"/>
            <a:ext cx="978408" cy="461665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7A7F2E7-BF2F-1767-2EFD-05C348D262C6}"/>
              </a:ext>
            </a:extLst>
          </p:cNvPr>
          <p:cNvSpPr/>
          <p:nvPr/>
        </p:nvSpPr>
        <p:spPr>
          <a:xfrm>
            <a:off x="8438345" y="3486173"/>
            <a:ext cx="316455" cy="487880"/>
          </a:xfrm>
          <a:prstGeom prst="roundRect">
            <a:avLst/>
          </a:prstGeom>
          <a:solidFill>
            <a:schemeClr val="bg2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1D6B185-5927-387B-22C3-D7A83D04574A}"/>
              </a:ext>
            </a:extLst>
          </p:cNvPr>
          <p:cNvSpPr/>
          <p:nvPr/>
        </p:nvSpPr>
        <p:spPr>
          <a:xfrm>
            <a:off x="6986012" y="3486173"/>
            <a:ext cx="557494" cy="487880"/>
          </a:xfrm>
          <a:prstGeom prst="roundRect">
            <a:avLst/>
          </a:prstGeom>
          <a:solidFill>
            <a:schemeClr val="bg2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Picture 5">
            <a:extLst>
              <a:ext uri="{FF2B5EF4-FFF2-40B4-BE49-F238E27FC236}">
                <a16:creationId xmlns:a16="http://schemas.microsoft.com/office/drawing/2014/main" id="{B413BF53-1F30-EDCE-144D-F3F950DC8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51575" y="2624096"/>
            <a:ext cx="2797084" cy="395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503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Phase d’apprentissage / Les étapes pour 1 neurone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Neurone artificiel et apprentissage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9AE67323-6EB1-33B6-A28A-0164A59A9E22}"/>
              </a:ext>
            </a:extLst>
          </p:cNvPr>
          <p:cNvSpPr/>
          <p:nvPr/>
        </p:nvSpPr>
        <p:spPr>
          <a:xfrm>
            <a:off x="2442410" y="4075649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/>
              <a:t>f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4823EDA-2D36-CEE2-C36B-30B313D2517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162492" y="3774981"/>
            <a:ext cx="427493" cy="444144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60688AA-F35A-DDB4-F256-62BEB340143F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1882574" y="4565505"/>
            <a:ext cx="559836" cy="0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559390F-DF4D-09A6-8BCA-7CDEAE55F9CB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2000626" y="4911885"/>
            <a:ext cx="589359" cy="192280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6A5A1B2-D01D-DE86-7347-746E3C4887C5}"/>
              </a:ext>
            </a:extLst>
          </p:cNvPr>
          <p:cNvCxnSpPr>
            <a:cxnSpLocks/>
          </p:cNvCxnSpPr>
          <p:nvPr/>
        </p:nvCxnSpPr>
        <p:spPr>
          <a:xfrm>
            <a:off x="3618068" y="4565505"/>
            <a:ext cx="117565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3F65C82-5381-4C4A-AC25-2771C8D997B0}"/>
              </a:ext>
            </a:extLst>
          </p:cNvPr>
          <p:cNvSpPr txBox="1"/>
          <p:nvPr/>
        </p:nvSpPr>
        <p:spPr>
          <a:xfrm>
            <a:off x="1737376" y="3430872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2778E47-9460-841F-6F47-70ED5B29539C}"/>
              </a:ext>
            </a:extLst>
          </p:cNvPr>
          <p:cNvSpPr txBox="1"/>
          <p:nvPr/>
        </p:nvSpPr>
        <p:spPr>
          <a:xfrm>
            <a:off x="1457457" y="436545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2E434FC-CA3A-4D98-B2EA-357B5BD5328D}"/>
              </a:ext>
            </a:extLst>
          </p:cNvPr>
          <p:cNvSpPr txBox="1"/>
          <p:nvPr/>
        </p:nvSpPr>
        <p:spPr>
          <a:xfrm>
            <a:off x="1489552" y="4981232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xN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844821E-AA34-A0D2-D24B-C3DE51DE8DEC}"/>
              </a:ext>
            </a:extLst>
          </p:cNvPr>
          <p:cNvSpPr txBox="1"/>
          <p:nvPr/>
        </p:nvSpPr>
        <p:spPr>
          <a:xfrm>
            <a:off x="4897779" y="4365450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8D23FE5-CD10-5A5F-21DA-93663C5EC9E7}"/>
                  </a:ext>
                </a:extLst>
              </p:cNvPr>
              <p:cNvSpPr txBox="1"/>
              <p:nvPr/>
            </p:nvSpPr>
            <p:spPr>
              <a:xfrm>
                <a:off x="5785333" y="3100478"/>
                <a:ext cx="2969467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80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8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sz="28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 . 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sz="28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fr-FR" sz="2800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8D23FE5-CD10-5A5F-21DA-93663C5EC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333" y="3100478"/>
                <a:ext cx="2969467" cy="1176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AB40C54-965B-4060-1C21-4DF1E1E0C4AB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946263" y="3630927"/>
            <a:ext cx="1" cy="44472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BF080A12-4965-B77E-3580-2303D0D17062}"/>
              </a:ext>
            </a:extLst>
          </p:cNvPr>
          <p:cNvSpPr txBox="1"/>
          <p:nvPr/>
        </p:nvSpPr>
        <p:spPr>
          <a:xfrm>
            <a:off x="2789690" y="317071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05BA8FE-CF2C-5603-5444-E8A57B0DFA5E}"/>
                  </a:ext>
                </a:extLst>
              </p:cNvPr>
              <p:cNvSpPr txBox="1"/>
              <p:nvPr/>
            </p:nvSpPr>
            <p:spPr>
              <a:xfrm>
                <a:off x="9685215" y="3276679"/>
                <a:ext cx="2171940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𝑠𝑖𝑛𝑜𝑛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05BA8FE-CF2C-5603-5444-E8A57B0DF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215" y="3276679"/>
                <a:ext cx="2171940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14CAF4DF-F158-F7F3-3337-9D1E5472BBE6}"/>
                  </a:ext>
                </a:extLst>
              </p:cNvPr>
              <p:cNvSpPr txBox="1"/>
              <p:nvPr/>
            </p:nvSpPr>
            <p:spPr>
              <a:xfrm>
                <a:off x="6337656" y="4950454"/>
                <a:ext cx="55731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fr-FR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fr-FR" sz="24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fr-FR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 </m:t>
                    </m:r>
                    <m:d>
                      <m:dPr>
                        <m:ctrlP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fr-FR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fr-FR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  <m:sSub>
                      <m:sSubPr>
                        <m:ctrlPr>
                          <a:rPr lang="fr-FR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14CAF4DF-F158-F7F3-3337-9D1E5472B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656" y="4950454"/>
                <a:ext cx="5573131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C10BB1-39EE-7607-2103-E3C4A5024FD1}"/>
                  </a:ext>
                </a:extLst>
              </p:cNvPr>
              <p:cNvSpPr txBox="1"/>
              <p:nvPr/>
            </p:nvSpPr>
            <p:spPr>
              <a:xfrm>
                <a:off x="7543506" y="5523928"/>
                <a:ext cx="2675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FR" dirty="0"/>
                  <a:t> : vitesse d’apprentissage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C10BB1-39EE-7607-2103-E3C4A5024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506" y="5523928"/>
                <a:ext cx="2675028" cy="369332"/>
              </a:xfrm>
              <a:prstGeom prst="rect">
                <a:avLst/>
              </a:prstGeom>
              <a:blipFill>
                <a:blip r:embed="rId9"/>
                <a:stretch>
                  <a:fillRect t="-8197" r="-1595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AB8E4C45-886A-8262-25E4-649C076488C2}"/>
                  </a:ext>
                </a:extLst>
              </p:cNvPr>
              <p:cNvSpPr txBox="1"/>
              <p:nvPr/>
            </p:nvSpPr>
            <p:spPr>
              <a:xfrm>
                <a:off x="7543506" y="5898898"/>
                <a:ext cx="2938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r-FR" dirty="0"/>
                  <a:t> : valeur de sortie attendue</a:t>
                </a:r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AB8E4C45-886A-8262-25E4-649C07648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506" y="5898898"/>
                <a:ext cx="2938561" cy="369332"/>
              </a:xfrm>
              <a:prstGeom prst="rect">
                <a:avLst/>
              </a:prstGeom>
              <a:blipFill>
                <a:blip r:embed="rId10"/>
                <a:stretch>
                  <a:fillRect t="-10000" r="-1245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25C91EEE-9106-0854-FBC3-3ED603E55EA2}"/>
                  </a:ext>
                </a:extLst>
              </p:cNvPr>
              <p:cNvSpPr txBox="1"/>
              <p:nvPr/>
            </p:nvSpPr>
            <p:spPr>
              <a:xfrm>
                <a:off x="7543506" y="6271633"/>
                <a:ext cx="3235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: valeur fournie par le neurone</a:t>
                </a: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25C91EEE-9106-0854-FBC3-3ED603E55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506" y="6271633"/>
                <a:ext cx="3235181" cy="369332"/>
              </a:xfrm>
              <a:prstGeom prst="rect">
                <a:avLst/>
              </a:prstGeom>
              <a:blipFill>
                <a:blip r:embed="rId11"/>
                <a:stretch>
                  <a:fillRect t="-10000" r="-942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ZoneTexte 53">
            <a:extLst>
              <a:ext uri="{FF2B5EF4-FFF2-40B4-BE49-F238E27FC236}">
                <a16:creationId xmlns:a16="http://schemas.microsoft.com/office/drawing/2014/main" id="{1D9ECE7E-DE40-7FCD-34D2-BBA2BF58B667}"/>
              </a:ext>
            </a:extLst>
          </p:cNvPr>
          <p:cNvSpPr txBox="1"/>
          <p:nvPr/>
        </p:nvSpPr>
        <p:spPr>
          <a:xfrm>
            <a:off x="5774264" y="267524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Etape 1 : </a:t>
            </a:r>
            <a:r>
              <a:rPr lang="fr-FR" i="1" dirty="0" err="1"/>
              <a:t>Forward</a:t>
            </a:r>
            <a:r>
              <a:rPr lang="fr-FR" i="1" dirty="0"/>
              <a:t> Propagation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AA7763E-E37A-483A-C4E3-DD4D65DFEAE5}"/>
              </a:ext>
            </a:extLst>
          </p:cNvPr>
          <p:cNvSpPr txBox="1"/>
          <p:nvPr/>
        </p:nvSpPr>
        <p:spPr>
          <a:xfrm>
            <a:off x="5785333" y="452239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Etape 2 : </a:t>
            </a:r>
            <a:r>
              <a:rPr lang="fr-FR" i="1" dirty="0" err="1"/>
              <a:t>Cost</a:t>
            </a:r>
            <a:r>
              <a:rPr lang="fr-FR" i="1" dirty="0"/>
              <a:t> </a:t>
            </a:r>
            <a:r>
              <a:rPr lang="fr-FR" i="1" dirty="0" err="1"/>
              <a:t>Function</a:t>
            </a:r>
            <a:r>
              <a:rPr lang="fr-FR" i="1" dirty="0"/>
              <a:t> / </a:t>
            </a:r>
            <a:r>
              <a:rPr lang="fr-FR" i="1" dirty="0" err="1"/>
              <a:t>Loss</a:t>
            </a:r>
            <a:endParaRPr lang="fr-FR" i="1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9626331-6FB8-032D-D81A-32819CCE2D71}"/>
              </a:ext>
            </a:extLst>
          </p:cNvPr>
          <p:cNvSpPr txBox="1"/>
          <p:nvPr/>
        </p:nvSpPr>
        <p:spPr>
          <a:xfrm>
            <a:off x="5785333" y="5819930"/>
            <a:ext cx="146155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Etape 3 : </a:t>
            </a:r>
            <a:r>
              <a:rPr lang="fr-FR" i="1" dirty="0"/>
              <a:t>Mise à jour</a:t>
            </a:r>
          </a:p>
        </p:txBody>
      </p:sp>
    </p:spTree>
    <p:extLst>
      <p:ext uri="{BB962C8B-B14F-4D97-AF65-F5344CB8AC3E}">
        <p14:creationId xmlns:p14="http://schemas.microsoft.com/office/powerpoint/2010/main" val="230053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57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Exemple à un perceptron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Neurone artificiel et apprentissage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C10BB1-39EE-7607-2103-E3C4A5024FD1}"/>
                  </a:ext>
                </a:extLst>
              </p:cNvPr>
              <p:cNvSpPr txBox="1"/>
              <p:nvPr/>
            </p:nvSpPr>
            <p:spPr>
              <a:xfrm>
                <a:off x="10881066" y="2616136"/>
                <a:ext cx="1087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FR" dirty="0"/>
                  <a:t> = 0,002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C10BB1-39EE-7607-2103-E3C4A5024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066" y="2616136"/>
                <a:ext cx="1087157" cy="369332"/>
              </a:xfrm>
              <a:prstGeom prst="rect">
                <a:avLst/>
              </a:prstGeom>
              <a:blipFill>
                <a:blip r:embed="rId6"/>
                <a:stretch>
                  <a:fillRect t="-8197" r="-337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4A9420A7-62C2-FF60-A119-C2DB2D60A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375" y="3571021"/>
          <a:ext cx="4170069" cy="3069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4" name="Image bitmap" r:id="rId7" imgW="5343480" imgH="3933720" progId="Paint.Picture">
                  <p:embed/>
                </p:oleObj>
              </mc:Choice>
              <mc:Fallback>
                <p:oleObj name="Image bitmap" r:id="rId7" imgW="5343480" imgH="3933720" progId="Paint.Picture">
                  <p:embed/>
                  <p:pic>
                    <p:nvPicPr>
                      <p:cNvPr id="5" name="Objet 4">
                        <a:extLst>
                          <a:ext uri="{FF2B5EF4-FFF2-40B4-BE49-F238E27FC236}">
                            <a16:creationId xmlns:a16="http://schemas.microsoft.com/office/drawing/2014/main" id="{4A9420A7-62C2-FF60-A119-C2DB2D60AE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375" y="3571021"/>
                        <a:ext cx="4170069" cy="3069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ZoneTexte 50">
            <a:extLst>
              <a:ext uri="{FF2B5EF4-FFF2-40B4-BE49-F238E27FC236}">
                <a16:creationId xmlns:a16="http://schemas.microsoft.com/office/drawing/2014/main" id="{71026804-4430-09E8-AA33-99EBFD0BF8DE}"/>
              </a:ext>
            </a:extLst>
          </p:cNvPr>
          <p:cNvSpPr txBox="1"/>
          <p:nvPr/>
        </p:nvSpPr>
        <p:spPr>
          <a:xfrm>
            <a:off x="239828" y="3112514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/>
              <a:t>Données d’entrée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A457C67-C19C-4B8E-0C05-CFC80ACDB2CE}"/>
                  </a:ext>
                </a:extLst>
              </p:cNvPr>
              <p:cNvSpPr txBox="1"/>
              <p:nvPr/>
            </p:nvSpPr>
            <p:spPr>
              <a:xfrm>
                <a:off x="2720952" y="3835354"/>
                <a:ext cx="10456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A457C67-C19C-4B8E-0C05-CFC80ACD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52" y="3835354"/>
                <a:ext cx="104563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C47145FB-7B52-E670-2E58-91103A97BA46}"/>
                  </a:ext>
                </a:extLst>
              </p:cNvPr>
              <p:cNvSpPr txBox="1"/>
              <p:nvPr/>
            </p:nvSpPr>
            <p:spPr>
              <a:xfrm>
                <a:off x="1450897" y="5808418"/>
                <a:ext cx="10456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C47145FB-7B52-E670-2E58-91103A97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97" y="5808418"/>
                <a:ext cx="1045630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ZoneTexte 55">
            <a:extLst>
              <a:ext uri="{FF2B5EF4-FFF2-40B4-BE49-F238E27FC236}">
                <a16:creationId xmlns:a16="http://schemas.microsoft.com/office/drawing/2014/main" id="{01E6C786-B394-FB02-45CB-2A212EFC586B}"/>
              </a:ext>
            </a:extLst>
          </p:cNvPr>
          <p:cNvSpPr txBox="1"/>
          <p:nvPr/>
        </p:nvSpPr>
        <p:spPr>
          <a:xfrm>
            <a:off x="10479963" y="2281211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Epochs</a:t>
            </a:r>
            <a:r>
              <a:rPr lang="fr-FR" dirty="0"/>
              <a:t>= 1000</a:t>
            </a:r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4A17A596-D486-B379-6944-18130DCCD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139357"/>
              </p:ext>
            </p:extLst>
          </p:nvPr>
        </p:nvGraphicFramePr>
        <p:xfrm>
          <a:off x="5888913" y="2800802"/>
          <a:ext cx="4591050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5" name="Image bitmap" r:id="rId11" imgW="4591080" imgH="3371760" progId="Paint.Picture">
                  <p:embed/>
                </p:oleObj>
              </mc:Choice>
              <mc:Fallback>
                <p:oleObj name="Image bitmap" r:id="rId11" imgW="4591080" imgH="3371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88913" y="2800802"/>
                        <a:ext cx="4591050" cy="337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CD97D170-8C41-1692-090D-BA7A07D6970A}"/>
              </a:ext>
            </a:extLst>
          </p:cNvPr>
          <p:cNvSpPr txBox="1"/>
          <p:nvPr/>
        </p:nvSpPr>
        <p:spPr>
          <a:xfrm>
            <a:off x="6282867" y="6322911"/>
            <a:ext cx="49402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 err="1"/>
              <a:t>Cost</a:t>
            </a:r>
            <a:r>
              <a:rPr lang="fr-FR" i="1" dirty="0"/>
              <a:t> </a:t>
            </a:r>
            <a:r>
              <a:rPr lang="fr-FR" i="1" dirty="0" err="1"/>
              <a:t>Function</a:t>
            </a:r>
            <a:r>
              <a:rPr lang="fr-FR" i="1" dirty="0"/>
              <a:t> </a:t>
            </a:r>
            <a:r>
              <a:rPr lang="fr-FR" dirty="0"/>
              <a:t>= erreur commise par le modèle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35C6B58-F0E0-0A77-3833-BA8CE73EBAB2}"/>
              </a:ext>
            </a:extLst>
          </p:cNvPr>
          <p:cNvSpPr txBox="1"/>
          <p:nvPr/>
        </p:nvSpPr>
        <p:spPr>
          <a:xfrm>
            <a:off x="223777" y="264929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Phase 1 : Apprentissage / Entrainement</a:t>
            </a:r>
          </a:p>
        </p:txBody>
      </p:sp>
    </p:spTree>
    <p:extLst>
      <p:ext uri="{BB962C8B-B14F-4D97-AF65-F5344CB8AC3E}">
        <p14:creationId xmlns:p14="http://schemas.microsoft.com/office/powerpoint/2010/main" val="2968515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57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Exemple à un perceptron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Neurone artificiel et apprentissage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C10BB1-39EE-7607-2103-E3C4A5024FD1}"/>
                  </a:ext>
                </a:extLst>
              </p:cNvPr>
              <p:cNvSpPr txBox="1"/>
              <p:nvPr/>
            </p:nvSpPr>
            <p:spPr>
              <a:xfrm>
                <a:off x="10881066" y="2616136"/>
                <a:ext cx="1087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FR" dirty="0"/>
                  <a:t> = 0,002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C10BB1-39EE-7607-2103-E3C4A5024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066" y="2616136"/>
                <a:ext cx="1087157" cy="369332"/>
              </a:xfrm>
              <a:prstGeom prst="rect">
                <a:avLst/>
              </a:prstGeom>
              <a:blipFill>
                <a:blip r:embed="rId6"/>
                <a:stretch>
                  <a:fillRect t="-8197" r="-337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4A9420A7-62C2-FF60-A119-C2DB2D60A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375" y="3571021"/>
          <a:ext cx="4170069" cy="3069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6" name="Image bitmap" r:id="rId7" imgW="5343480" imgH="3933720" progId="Paint.Picture">
                  <p:embed/>
                </p:oleObj>
              </mc:Choice>
              <mc:Fallback>
                <p:oleObj name="Image bitmap" r:id="rId7" imgW="5343480" imgH="3933720" progId="Paint.Picture">
                  <p:embed/>
                  <p:pic>
                    <p:nvPicPr>
                      <p:cNvPr id="5" name="Objet 4">
                        <a:extLst>
                          <a:ext uri="{FF2B5EF4-FFF2-40B4-BE49-F238E27FC236}">
                            <a16:creationId xmlns:a16="http://schemas.microsoft.com/office/drawing/2014/main" id="{4A9420A7-62C2-FF60-A119-C2DB2D60AE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375" y="3571021"/>
                        <a:ext cx="4170069" cy="3069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ZoneTexte 50">
            <a:extLst>
              <a:ext uri="{FF2B5EF4-FFF2-40B4-BE49-F238E27FC236}">
                <a16:creationId xmlns:a16="http://schemas.microsoft.com/office/drawing/2014/main" id="{71026804-4430-09E8-AA33-99EBFD0BF8DE}"/>
              </a:ext>
            </a:extLst>
          </p:cNvPr>
          <p:cNvSpPr txBox="1"/>
          <p:nvPr/>
        </p:nvSpPr>
        <p:spPr>
          <a:xfrm>
            <a:off x="239828" y="3112514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/>
              <a:t>Données d’entrée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A457C67-C19C-4B8E-0C05-CFC80ACDB2CE}"/>
                  </a:ext>
                </a:extLst>
              </p:cNvPr>
              <p:cNvSpPr txBox="1"/>
              <p:nvPr/>
            </p:nvSpPr>
            <p:spPr>
              <a:xfrm>
                <a:off x="2720952" y="3835354"/>
                <a:ext cx="10456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A457C67-C19C-4B8E-0C05-CFC80ACD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52" y="3835354"/>
                <a:ext cx="104563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C47145FB-7B52-E670-2E58-91103A97BA46}"/>
                  </a:ext>
                </a:extLst>
              </p:cNvPr>
              <p:cNvSpPr txBox="1"/>
              <p:nvPr/>
            </p:nvSpPr>
            <p:spPr>
              <a:xfrm>
                <a:off x="1450897" y="5808418"/>
                <a:ext cx="10456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C47145FB-7B52-E670-2E58-91103A97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97" y="5808418"/>
                <a:ext cx="1045630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ZoneTexte 55">
            <a:extLst>
              <a:ext uri="{FF2B5EF4-FFF2-40B4-BE49-F238E27FC236}">
                <a16:creationId xmlns:a16="http://schemas.microsoft.com/office/drawing/2014/main" id="{01E6C786-B394-FB02-45CB-2A212EFC586B}"/>
              </a:ext>
            </a:extLst>
          </p:cNvPr>
          <p:cNvSpPr txBox="1"/>
          <p:nvPr/>
        </p:nvSpPr>
        <p:spPr>
          <a:xfrm>
            <a:off x="10479963" y="2281211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Epochs</a:t>
            </a:r>
            <a:r>
              <a:rPr lang="fr-FR" dirty="0"/>
              <a:t>= 1000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2EBC7-3FCD-DE43-49DD-A68563532ACB}"/>
              </a:ext>
            </a:extLst>
          </p:cNvPr>
          <p:cNvSpPr/>
          <p:nvPr/>
        </p:nvSpPr>
        <p:spPr>
          <a:xfrm>
            <a:off x="8225404" y="5401525"/>
            <a:ext cx="142703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Ordinateur</a:t>
            </a:r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D1C98897-649D-7319-0B1E-5BE60EE9BCC1}"/>
              </a:ext>
            </a:extLst>
          </p:cNvPr>
          <p:cNvSpPr/>
          <p:nvPr/>
        </p:nvSpPr>
        <p:spPr>
          <a:xfrm rot="16200000">
            <a:off x="7676267" y="5300940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95A46F11-5BF7-2796-8B9B-AD2E00A8C807}"/>
              </a:ext>
            </a:extLst>
          </p:cNvPr>
          <p:cNvSpPr/>
          <p:nvPr/>
        </p:nvSpPr>
        <p:spPr>
          <a:xfrm rot="16200000">
            <a:off x="9908040" y="5538684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2464441-03DA-677F-89C2-E09AAB4D9597}"/>
              </a:ext>
            </a:extLst>
          </p:cNvPr>
          <p:cNvSpPr txBox="1"/>
          <p:nvPr/>
        </p:nvSpPr>
        <p:spPr>
          <a:xfrm>
            <a:off x="6500929" y="543710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5A31D2D-925B-6A2B-5BBF-0D2854D6F39E}"/>
              </a:ext>
            </a:extLst>
          </p:cNvPr>
          <p:cNvSpPr txBox="1"/>
          <p:nvPr/>
        </p:nvSpPr>
        <p:spPr>
          <a:xfrm>
            <a:off x="10436744" y="570405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Résultats</a:t>
            </a:r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100B9FDF-D502-A1B9-F8D8-B88268815548}"/>
              </a:ext>
            </a:extLst>
          </p:cNvPr>
          <p:cNvSpPr/>
          <p:nvPr/>
        </p:nvSpPr>
        <p:spPr>
          <a:xfrm rot="16200000">
            <a:off x="7676268" y="5768639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BEEBC9F-2D21-53D9-C737-2BE09E7718DF}"/>
              </a:ext>
            </a:extLst>
          </p:cNvPr>
          <p:cNvSpPr txBox="1"/>
          <p:nvPr/>
        </p:nvSpPr>
        <p:spPr>
          <a:xfrm>
            <a:off x="6576234" y="5803032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Règles</a:t>
            </a:r>
            <a:b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Modèle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54C13F-52D4-14F2-B574-7421ABB0E9F4}"/>
              </a:ext>
            </a:extLst>
          </p:cNvPr>
          <p:cNvSpPr/>
          <p:nvPr/>
        </p:nvSpPr>
        <p:spPr>
          <a:xfrm>
            <a:off x="6500929" y="5253922"/>
            <a:ext cx="5139670" cy="120960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DD040E-38DB-37D3-364D-5125EA77B581}"/>
              </a:ext>
            </a:extLst>
          </p:cNvPr>
          <p:cNvSpPr txBox="1"/>
          <p:nvPr/>
        </p:nvSpPr>
        <p:spPr>
          <a:xfrm>
            <a:off x="6367310" y="479151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Phase 2 : Utilisation</a:t>
            </a:r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BDA58754-913C-DA23-E21D-2E3EF1C97F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5072" y="2558955"/>
          <a:ext cx="2813852" cy="206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7" name="Image bitmap" r:id="rId11" imgW="5257800" imgH="3857760" progId="Paint.Picture">
                  <p:embed/>
                </p:oleObj>
              </mc:Choice>
              <mc:Fallback>
                <p:oleObj name="Image bitmap" r:id="rId11" imgW="5257800" imgH="3857760" progId="Paint.Picture">
                  <p:embed/>
                  <p:pic>
                    <p:nvPicPr>
                      <p:cNvPr id="6" name="Objet 5">
                        <a:extLst>
                          <a:ext uri="{FF2B5EF4-FFF2-40B4-BE49-F238E27FC236}">
                            <a16:creationId xmlns:a16="http://schemas.microsoft.com/office/drawing/2014/main" id="{BDA58754-913C-DA23-E21D-2E3EF1C97F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25072" y="2558955"/>
                        <a:ext cx="2813852" cy="206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ZoneTexte 28">
            <a:extLst>
              <a:ext uri="{FF2B5EF4-FFF2-40B4-BE49-F238E27FC236}">
                <a16:creationId xmlns:a16="http://schemas.microsoft.com/office/drawing/2014/main" id="{74275B53-55EE-B89A-0AC5-3F5BC87D6A35}"/>
              </a:ext>
            </a:extLst>
          </p:cNvPr>
          <p:cNvSpPr txBox="1"/>
          <p:nvPr/>
        </p:nvSpPr>
        <p:spPr>
          <a:xfrm>
            <a:off x="223777" y="264929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Phase 1 : Apprentissage / Entrainement</a:t>
            </a:r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608BFD57-7E62-CB80-8190-C1F2ED9CB8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81066" y="3571021"/>
          <a:ext cx="8572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8" name="Image bitmap" r:id="rId13" imgW="857160" imgH="942840" progId="Paint.Picture">
                  <p:embed/>
                </p:oleObj>
              </mc:Choice>
              <mc:Fallback>
                <p:oleObj name="Image bitmap" r:id="rId13" imgW="857160" imgH="942840" progId="Paint.Picture">
                  <p:embed/>
                  <p:pic>
                    <p:nvPicPr>
                      <p:cNvPr id="7" name="Objet 6">
                        <a:extLst>
                          <a:ext uri="{FF2B5EF4-FFF2-40B4-BE49-F238E27FC236}">
                            <a16:creationId xmlns:a16="http://schemas.microsoft.com/office/drawing/2014/main" id="{608BFD57-7E62-CB80-8190-C1F2ED9CB8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881066" y="3571021"/>
                        <a:ext cx="857250" cy="94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AE4502EA-FE25-EDEE-0FDC-645FB8EB1D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69031" y="3171152"/>
          <a:ext cx="10953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9" name="Image bitmap" r:id="rId15" imgW="1095480" imgH="190440" progId="Paint.Picture">
                  <p:embed/>
                </p:oleObj>
              </mc:Choice>
              <mc:Fallback>
                <p:oleObj name="Image bitmap" r:id="rId15" imgW="1095480" imgH="19044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AE4502EA-FE25-EDEE-0FDC-645FB8EB1D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69031" y="3171152"/>
                        <a:ext cx="1095375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8D6B423-DBE5-7C6C-363F-4B2903E02A81}"/>
                  </a:ext>
                </a:extLst>
              </p:cNvPr>
              <p:cNvSpPr txBox="1"/>
              <p:nvPr/>
            </p:nvSpPr>
            <p:spPr>
              <a:xfrm>
                <a:off x="9124376" y="2755282"/>
                <a:ext cx="5280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fr-FR" sz="1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8D6B423-DBE5-7C6C-363F-4B2903E0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376" y="2755282"/>
                <a:ext cx="528066" cy="369332"/>
              </a:xfrm>
              <a:prstGeom prst="rect">
                <a:avLst/>
              </a:prstGeom>
              <a:blipFill>
                <a:blip r:embed="rId1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èche : angle droit 10">
            <a:extLst>
              <a:ext uri="{FF2B5EF4-FFF2-40B4-BE49-F238E27FC236}">
                <a16:creationId xmlns:a16="http://schemas.microsoft.com/office/drawing/2014/main" id="{52A54901-7449-B0A9-8278-9A892536D4A1}"/>
              </a:ext>
            </a:extLst>
          </p:cNvPr>
          <p:cNvSpPr/>
          <p:nvPr/>
        </p:nvSpPr>
        <p:spPr>
          <a:xfrm rot="5400000">
            <a:off x="9677445" y="3837177"/>
            <a:ext cx="239398" cy="28940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63A1B49C-44A9-8987-0B5B-EF96B94DA483}"/>
                  </a:ext>
                </a:extLst>
              </p:cNvPr>
              <p:cNvSpPr txBox="1"/>
              <p:nvPr/>
            </p:nvSpPr>
            <p:spPr>
              <a:xfrm>
                <a:off x="10078843" y="3811780"/>
                <a:ext cx="6652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63A1B49C-44A9-8987-0B5B-EF96B94DA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843" y="3811780"/>
                <a:ext cx="665226" cy="36933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Objet 35">
            <a:extLst>
              <a:ext uri="{FF2B5EF4-FFF2-40B4-BE49-F238E27FC236}">
                <a16:creationId xmlns:a16="http://schemas.microsoft.com/office/drawing/2014/main" id="{04936D9B-5C57-D4E8-BD45-EC82D4334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2772" y="5238058"/>
          <a:ext cx="1803140" cy="1324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0" name="Image bitmap" r:id="rId19" imgW="4591080" imgH="3371760" progId="Paint.Picture">
                  <p:embed/>
                </p:oleObj>
              </mc:Choice>
              <mc:Fallback>
                <p:oleObj name="Image bitmap" r:id="rId19" imgW="4591080" imgH="3371760" progId="Paint.Picture">
                  <p:embed/>
                  <p:pic>
                    <p:nvPicPr>
                      <p:cNvPr id="36" name="Objet 35">
                        <a:extLst>
                          <a:ext uri="{FF2B5EF4-FFF2-40B4-BE49-F238E27FC236}">
                            <a16:creationId xmlns:a16="http://schemas.microsoft.com/office/drawing/2014/main" id="{04936D9B-5C57-D4E8-BD45-EC82D4334D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12772" y="5238058"/>
                        <a:ext cx="1803140" cy="1324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8688DCBE-5DEC-42CE-344D-24D8F1960455}"/>
              </a:ext>
            </a:extLst>
          </p:cNvPr>
          <p:cNvSpPr txBox="1"/>
          <p:nvPr/>
        </p:nvSpPr>
        <p:spPr>
          <a:xfrm>
            <a:off x="6881770" y="3381717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Courbe de décision</a:t>
            </a:r>
          </a:p>
        </p:txBody>
      </p:sp>
    </p:spTree>
    <p:extLst>
      <p:ext uri="{BB962C8B-B14F-4D97-AF65-F5344CB8AC3E}">
        <p14:creationId xmlns:p14="http://schemas.microsoft.com/office/powerpoint/2010/main" val="333165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D55F0-46B2-4F46-AB9A-5D3545CA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410" y="365125"/>
            <a:ext cx="6845969" cy="1325563"/>
          </a:xfrm>
        </p:spPr>
        <p:txBody>
          <a:bodyPr/>
          <a:lstStyle/>
          <a:p>
            <a:r>
              <a:rPr lang="fr-FR" dirty="0"/>
              <a:t>Formation à Python</a:t>
            </a:r>
            <a:br>
              <a:rPr lang="fr-FR" dirty="0"/>
            </a:br>
            <a:r>
              <a:rPr lang="fr-FR" sz="3200" i="1" dirty="0"/>
              <a:t>Contenus et objectifs des séminaires</a:t>
            </a:r>
            <a:endParaRPr lang="fr-FR" i="1" dirty="0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24FDFD-7F31-417A-B4ED-E22178F0ED06}"/>
              </a:ext>
            </a:extLst>
          </p:cNvPr>
          <p:cNvSpPr/>
          <p:nvPr/>
        </p:nvSpPr>
        <p:spPr>
          <a:xfrm>
            <a:off x="1102370" y="2341044"/>
            <a:ext cx="4106779" cy="40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/>
              <a:t>MatLab vs Python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30D308-2A62-43AC-AE1E-8C7FCB22F979}"/>
              </a:ext>
            </a:extLst>
          </p:cNvPr>
          <p:cNvSpPr/>
          <p:nvPr/>
        </p:nvSpPr>
        <p:spPr>
          <a:xfrm>
            <a:off x="709794" y="2341043"/>
            <a:ext cx="301752" cy="22328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A69D286E-8296-4BEE-AAB4-904A8F9E1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06" y="590079"/>
            <a:ext cx="932919" cy="93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E6AD2EB1-50D4-4FE1-89B4-CCB852856370}"/>
              </a:ext>
            </a:extLst>
          </p:cNvPr>
          <p:cNvSpPr txBox="1"/>
          <p:nvPr/>
        </p:nvSpPr>
        <p:spPr>
          <a:xfrm>
            <a:off x="1395915" y="2807037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/>
              <a:t>Premières ondulations pour les scientifiques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C00DFE6-1543-4B2D-A0B9-092E1B26BB23}"/>
              </a:ext>
            </a:extLst>
          </p:cNvPr>
          <p:cNvSpPr txBox="1"/>
          <p:nvPr/>
        </p:nvSpPr>
        <p:spPr>
          <a:xfrm>
            <a:off x="1395915" y="3127317"/>
            <a:ext cx="381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du langage Python par l’exemple </a:t>
            </a:r>
            <a:br>
              <a:rPr lang="fr-FR" sz="1400" dirty="0"/>
            </a:br>
            <a:r>
              <a:rPr lang="fr-FR" sz="1400" dirty="0"/>
              <a:t>(en s’appuyant sur </a:t>
            </a:r>
            <a:r>
              <a:rPr lang="fr-FR" sz="1400" dirty="0" err="1"/>
              <a:t>MatLab</a:t>
            </a:r>
            <a:r>
              <a:rPr lang="fr-FR" sz="1400" dirty="0"/>
              <a:t> - Jeu des différences)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3ABDB92-F5F4-4690-A77A-5E7B0D7EC29C}"/>
              </a:ext>
            </a:extLst>
          </p:cNvPr>
          <p:cNvSpPr txBox="1"/>
          <p:nvPr/>
        </p:nvSpPr>
        <p:spPr>
          <a:xfrm>
            <a:off x="1395915" y="3650537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quelques bibliothèques utiles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EE11F37-87DD-4079-AA63-2691D1271A4F}"/>
              </a:ext>
            </a:extLst>
          </p:cNvPr>
          <p:cNvSpPr txBox="1"/>
          <p:nvPr/>
        </p:nvSpPr>
        <p:spPr>
          <a:xfrm>
            <a:off x="1395915" y="3958314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l’environnement </a:t>
            </a:r>
            <a:r>
              <a:rPr lang="fr-FR" sz="1400" dirty="0" err="1"/>
              <a:t>JupyterHub</a:t>
            </a:r>
            <a:endParaRPr lang="fr-FR" sz="1400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E0A837D-10C6-4328-955D-D2EC51CA4499}"/>
              </a:ext>
            </a:extLst>
          </p:cNvPr>
          <p:cNvSpPr txBox="1"/>
          <p:nvPr/>
        </p:nvSpPr>
        <p:spPr>
          <a:xfrm>
            <a:off x="709794" y="1824252"/>
            <a:ext cx="4499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Série de 5 séminaires (45min) / ateliers (1h)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42CD314-5F21-4511-9551-4E40246D5AA8}"/>
              </a:ext>
            </a:extLst>
          </p:cNvPr>
          <p:cNvSpPr/>
          <p:nvPr/>
        </p:nvSpPr>
        <p:spPr>
          <a:xfrm>
            <a:off x="1102369" y="4752011"/>
            <a:ext cx="4106779" cy="4010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Deep</a:t>
            </a:r>
            <a:r>
              <a:rPr lang="fr-FR" b="1" dirty="0"/>
              <a:t> Learning / Machine Learning</a:t>
            </a:r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070CC073-E4E3-4293-AF98-C41895B384F1}"/>
              </a:ext>
            </a:extLst>
          </p:cNvPr>
          <p:cNvSpPr txBox="1"/>
          <p:nvPr/>
        </p:nvSpPr>
        <p:spPr>
          <a:xfrm>
            <a:off x="1395915" y="5218289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0" i="1" dirty="0">
                <a:solidFill>
                  <a:srgbClr val="000000"/>
                </a:solidFill>
                <a:effectLst/>
              </a:rPr>
              <a:t>(Re)Découvrir les neurones informatiques </a:t>
            </a:r>
            <a:endParaRPr lang="fr-FR" sz="1400" i="1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9B4E600-9581-4664-AE90-11A1EF72C15A}"/>
              </a:ext>
            </a:extLst>
          </p:cNvPr>
          <p:cNvSpPr txBox="1"/>
          <p:nvPr/>
        </p:nvSpPr>
        <p:spPr>
          <a:xfrm>
            <a:off x="1395915" y="5538569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Création d’un neurone et d’un réseau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5D4EB226-A3CD-47FC-A993-B89C75A096E1}"/>
              </a:ext>
            </a:extLst>
          </p:cNvPr>
          <p:cNvSpPr txBox="1"/>
          <p:nvPr/>
        </p:nvSpPr>
        <p:spPr>
          <a:xfrm>
            <a:off x="1395915" y="5853059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</a:t>
            </a:r>
            <a:r>
              <a:rPr lang="fr-FR" sz="1400" dirty="0" err="1"/>
              <a:t>Tensorflow</a:t>
            </a:r>
            <a:endParaRPr lang="fr-FR" sz="1400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7EB3B4A7-924C-439B-9DAA-1E600CAEF2EA}"/>
              </a:ext>
            </a:extLst>
          </p:cNvPr>
          <p:cNvSpPr txBox="1"/>
          <p:nvPr/>
        </p:nvSpPr>
        <p:spPr>
          <a:xfrm>
            <a:off x="1395915" y="4266091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+ Installation d’un environnement local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79C88B-37C8-4B53-A8C8-924E3F282D1C}"/>
              </a:ext>
            </a:extLst>
          </p:cNvPr>
          <p:cNvSpPr/>
          <p:nvPr/>
        </p:nvSpPr>
        <p:spPr>
          <a:xfrm>
            <a:off x="709794" y="4752011"/>
            <a:ext cx="301752" cy="1408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7AD646-BE84-4222-8990-AA2C7FEB6F1D}"/>
              </a:ext>
            </a:extLst>
          </p:cNvPr>
          <p:cNvSpPr/>
          <p:nvPr/>
        </p:nvSpPr>
        <p:spPr>
          <a:xfrm>
            <a:off x="6644023" y="2283413"/>
            <a:ext cx="4106779" cy="40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Traitement du signal</a:t>
            </a:r>
            <a:endParaRPr lang="fr-FR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0A08B40-4CF8-48F5-94FD-F82C5FAAE2EB}"/>
              </a:ext>
            </a:extLst>
          </p:cNvPr>
          <p:cNvSpPr txBox="1"/>
          <p:nvPr/>
        </p:nvSpPr>
        <p:spPr>
          <a:xfrm>
            <a:off x="6937569" y="2749691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000000"/>
                </a:solidFill>
              </a:rPr>
              <a:t>Etude de systèmes et de signaux</a:t>
            </a:r>
            <a:endParaRPr lang="fr-FR" sz="1400" i="1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444696A-4DFB-4D32-AF70-170737353BF2}"/>
              </a:ext>
            </a:extLst>
          </p:cNvPr>
          <p:cNvSpPr txBox="1"/>
          <p:nvPr/>
        </p:nvSpPr>
        <p:spPr>
          <a:xfrm>
            <a:off x="6937569" y="3069971"/>
            <a:ext cx="381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Systèmes asservis / Fonction de transfert et représentation d’état </a:t>
            </a:r>
            <a:r>
              <a:rPr lang="fr-FR" sz="1400" i="1" dirty="0"/>
              <a:t>(via </a:t>
            </a:r>
            <a:r>
              <a:rPr lang="fr-FR" sz="1400" i="1" dirty="0" err="1"/>
              <a:t>Scipy.signal</a:t>
            </a:r>
            <a:r>
              <a:rPr lang="fr-FR" sz="1400" i="1" dirty="0"/>
              <a:t> et Control)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8C5DEF-44A3-41B7-B42C-AC138B30478D}"/>
              </a:ext>
            </a:extLst>
          </p:cNvPr>
          <p:cNvSpPr/>
          <p:nvPr/>
        </p:nvSpPr>
        <p:spPr>
          <a:xfrm>
            <a:off x="6251448" y="2283413"/>
            <a:ext cx="301752" cy="1408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E5A488-F281-400C-A3C2-66AA063862CB}"/>
              </a:ext>
            </a:extLst>
          </p:cNvPr>
          <p:cNvSpPr/>
          <p:nvPr/>
        </p:nvSpPr>
        <p:spPr>
          <a:xfrm>
            <a:off x="6650119" y="3823257"/>
            <a:ext cx="4106779" cy="40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Interfaçage</a:t>
            </a:r>
            <a:endParaRPr lang="fr-FR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77177C1-77F9-43C2-A074-EC5768E9F3FC}"/>
              </a:ext>
            </a:extLst>
          </p:cNvPr>
          <p:cNvSpPr txBox="1"/>
          <p:nvPr/>
        </p:nvSpPr>
        <p:spPr>
          <a:xfrm>
            <a:off x="6943665" y="4289535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0" i="1" dirty="0">
                <a:solidFill>
                  <a:srgbClr val="000000"/>
                </a:solidFill>
                <a:effectLst/>
              </a:rPr>
              <a:t>Développement d'une IHM simple </a:t>
            </a:r>
            <a:endParaRPr lang="fr-FR" sz="1400" i="1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E0D3B14-5682-4C9A-9DFD-B272261928CA}"/>
              </a:ext>
            </a:extLst>
          </p:cNvPr>
          <p:cNvSpPr txBox="1"/>
          <p:nvPr/>
        </p:nvSpPr>
        <p:spPr>
          <a:xfrm>
            <a:off x="6943665" y="4609815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QT et </a:t>
            </a:r>
            <a:r>
              <a:rPr lang="fr-FR" sz="1400" dirty="0" err="1"/>
              <a:t>Tkinter</a:t>
            </a:r>
            <a:endParaRPr lang="fr-FR" sz="1400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412731A2-C8DF-4354-A48B-CECED3134E60}"/>
              </a:ext>
            </a:extLst>
          </p:cNvPr>
          <p:cNvSpPr txBox="1"/>
          <p:nvPr/>
        </p:nvSpPr>
        <p:spPr>
          <a:xfrm>
            <a:off x="6943665" y="4924305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+ Interfaçage avec une liaison série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1E981F-3810-49ED-A13E-D728F82E6D46}"/>
              </a:ext>
            </a:extLst>
          </p:cNvPr>
          <p:cNvSpPr/>
          <p:nvPr/>
        </p:nvSpPr>
        <p:spPr>
          <a:xfrm>
            <a:off x="6257544" y="3823257"/>
            <a:ext cx="301752" cy="1408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A7C008-78FB-4784-B649-D426FB932185}"/>
              </a:ext>
            </a:extLst>
          </p:cNvPr>
          <p:cNvSpPr/>
          <p:nvPr/>
        </p:nvSpPr>
        <p:spPr>
          <a:xfrm>
            <a:off x="6644023" y="5342968"/>
            <a:ext cx="4106779" cy="40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Traitement d’images </a:t>
            </a:r>
            <a:r>
              <a:rPr lang="fr-FR" b="1" dirty="0" err="1"/>
              <a:t>OpenCV</a:t>
            </a:r>
            <a:endParaRPr lang="fr-FR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2FB6A91-B6F8-4695-970A-0193A508FC16}"/>
              </a:ext>
            </a:extLst>
          </p:cNvPr>
          <p:cNvSpPr txBox="1"/>
          <p:nvPr/>
        </p:nvSpPr>
        <p:spPr>
          <a:xfrm>
            <a:off x="6937569" y="5809246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0" i="1" dirty="0">
                <a:solidFill>
                  <a:srgbClr val="000000"/>
                </a:solidFill>
                <a:effectLst/>
              </a:rPr>
              <a:t>Maltraitance d’images avec </a:t>
            </a:r>
            <a:r>
              <a:rPr lang="fr-FR" sz="1400" b="0" i="1" dirty="0" err="1">
                <a:solidFill>
                  <a:srgbClr val="000000"/>
                </a:solidFill>
                <a:effectLst/>
              </a:rPr>
              <a:t>OpenCV</a:t>
            </a:r>
            <a:endParaRPr lang="fr-FR" sz="1400" i="1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10B077F4-BF6B-40A2-83E1-74BB00FA3335}"/>
              </a:ext>
            </a:extLst>
          </p:cNvPr>
          <p:cNvSpPr txBox="1"/>
          <p:nvPr/>
        </p:nvSpPr>
        <p:spPr>
          <a:xfrm>
            <a:off x="6937569" y="6129526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la bibliothèque </a:t>
            </a:r>
            <a:r>
              <a:rPr lang="fr-FR" sz="1400" dirty="0" err="1"/>
              <a:t>OpenCV</a:t>
            </a:r>
            <a:endParaRPr lang="fr-FR" sz="14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D30964-72FD-4551-9E20-BE4DADCA1DB1}"/>
              </a:ext>
            </a:extLst>
          </p:cNvPr>
          <p:cNvSpPr/>
          <p:nvPr/>
        </p:nvSpPr>
        <p:spPr>
          <a:xfrm>
            <a:off x="6251448" y="5342968"/>
            <a:ext cx="301752" cy="10943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149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C5BEAEBA-18D0-0F15-F9B4-E76DBE0C8F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756196"/>
              </p:ext>
            </p:extLst>
          </p:nvPr>
        </p:nvGraphicFramePr>
        <p:xfrm>
          <a:off x="223777" y="3882008"/>
          <a:ext cx="3829285" cy="2866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4" name="Image bitmap" r:id="rId3" imgW="5229360" imgH="3914640" progId="Paint.Picture">
                  <p:embed/>
                </p:oleObj>
              </mc:Choice>
              <mc:Fallback>
                <p:oleObj name="Image bitmap" r:id="rId3" imgW="5229360" imgH="3914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777" y="3882008"/>
                        <a:ext cx="3829285" cy="2866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57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Exemple à un perceptron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Neurone artificiel et apprentissage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71026804-4430-09E8-AA33-99EBFD0BF8DE}"/>
              </a:ext>
            </a:extLst>
          </p:cNvPr>
          <p:cNvSpPr txBox="1"/>
          <p:nvPr/>
        </p:nvSpPr>
        <p:spPr>
          <a:xfrm>
            <a:off x="239828" y="3112514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/>
              <a:t>Données d’entrée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A457C67-C19C-4B8E-0C05-CFC80ACDB2CE}"/>
                  </a:ext>
                </a:extLst>
              </p:cNvPr>
              <p:cNvSpPr txBox="1"/>
              <p:nvPr/>
            </p:nvSpPr>
            <p:spPr>
              <a:xfrm>
                <a:off x="422621" y="3981658"/>
                <a:ext cx="10456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A457C67-C19C-4B8E-0C05-CFC80ACD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21" y="3981658"/>
                <a:ext cx="1045630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C47145FB-7B52-E670-2E58-91103A97BA46}"/>
                  </a:ext>
                </a:extLst>
              </p:cNvPr>
              <p:cNvSpPr txBox="1"/>
              <p:nvPr/>
            </p:nvSpPr>
            <p:spPr>
              <a:xfrm>
                <a:off x="1735502" y="5040322"/>
                <a:ext cx="10456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C47145FB-7B52-E670-2E58-91103A97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502" y="5040322"/>
                <a:ext cx="1045630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>
            <a:extLst>
              <a:ext uri="{FF2B5EF4-FFF2-40B4-BE49-F238E27FC236}">
                <a16:creationId xmlns:a16="http://schemas.microsoft.com/office/drawing/2014/main" id="{74275B53-55EE-B89A-0AC5-3F5BC87D6A35}"/>
              </a:ext>
            </a:extLst>
          </p:cNvPr>
          <p:cNvSpPr txBox="1"/>
          <p:nvPr/>
        </p:nvSpPr>
        <p:spPr>
          <a:xfrm>
            <a:off x="223777" y="264929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Phase 1 : Apprentissage / Entrainement</a:t>
            </a:r>
          </a:p>
        </p:txBody>
      </p:sp>
      <p:pic>
        <p:nvPicPr>
          <p:cNvPr id="34" name="Picture 2" descr="Question Mark Image - Point D Interrogation Png - Free Transparent PNG  Download - PNGkey">
            <a:extLst>
              <a:ext uri="{FF2B5EF4-FFF2-40B4-BE49-F238E27FC236}">
                <a16:creationId xmlns:a16="http://schemas.microsoft.com/office/drawing/2014/main" id="{4BFB5E94-5FCF-B577-2864-2097D643A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360" y="4564250"/>
            <a:ext cx="1228475" cy="16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816576A9-3992-D1F4-36D9-C76CFA93D22D}"/>
                  </a:ext>
                </a:extLst>
              </p:cNvPr>
              <p:cNvSpPr txBox="1"/>
              <p:nvPr/>
            </p:nvSpPr>
            <p:spPr>
              <a:xfrm>
                <a:off x="5785333" y="3100478"/>
                <a:ext cx="2969467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80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8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sz="28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 . 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sz="28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fr-FR" sz="2800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816576A9-3992-D1F4-36D9-C76CFA93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333" y="3100478"/>
                <a:ext cx="2969467" cy="11762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A5CEC39A-AF4A-8768-F8F6-72B2F9AEB285}"/>
                  </a:ext>
                </a:extLst>
              </p:cNvPr>
              <p:cNvSpPr txBox="1"/>
              <p:nvPr/>
            </p:nvSpPr>
            <p:spPr>
              <a:xfrm>
                <a:off x="9685215" y="3276679"/>
                <a:ext cx="2171940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𝑠𝑖𝑛𝑜𝑛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A5CEC39A-AF4A-8768-F8F6-72B2F9AEB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215" y="3276679"/>
                <a:ext cx="2171940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332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C5BEAEBA-18D0-0F15-F9B4-E76DBE0C8F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777" y="3882008"/>
          <a:ext cx="3829285" cy="2866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4" name="Image bitmap" r:id="rId3" imgW="5229360" imgH="3914640" progId="Paint.Picture">
                  <p:embed/>
                </p:oleObj>
              </mc:Choice>
              <mc:Fallback>
                <p:oleObj name="Image bitmap" r:id="rId3" imgW="5229360" imgH="3914640" progId="Paint.Picture">
                  <p:embed/>
                  <p:pic>
                    <p:nvPicPr>
                      <p:cNvPr id="3" name="Objet 2">
                        <a:extLst>
                          <a:ext uri="{FF2B5EF4-FFF2-40B4-BE49-F238E27FC236}">
                            <a16:creationId xmlns:a16="http://schemas.microsoft.com/office/drawing/2014/main" id="{C5BEAEBA-18D0-0F15-F9B4-E76DBE0C8F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777" y="3882008"/>
                        <a:ext cx="3829285" cy="2866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57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Exemple à un perceptron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Neurone artificiel et apprentissage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71026804-4430-09E8-AA33-99EBFD0BF8DE}"/>
              </a:ext>
            </a:extLst>
          </p:cNvPr>
          <p:cNvSpPr txBox="1"/>
          <p:nvPr/>
        </p:nvSpPr>
        <p:spPr>
          <a:xfrm>
            <a:off x="239828" y="3112514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/>
              <a:t>Données d’entrée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A457C67-C19C-4B8E-0C05-CFC80ACDB2CE}"/>
                  </a:ext>
                </a:extLst>
              </p:cNvPr>
              <p:cNvSpPr txBox="1"/>
              <p:nvPr/>
            </p:nvSpPr>
            <p:spPr>
              <a:xfrm>
                <a:off x="422621" y="3981658"/>
                <a:ext cx="10456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A457C67-C19C-4B8E-0C05-CFC80ACD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21" y="3981658"/>
                <a:ext cx="1045630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C47145FB-7B52-E670-2E58-91103A97BA46}"/>
                  </a:ext>
                </a:extLst>
              </p:cNvPr>
              <p:cNvSpPr txBox="1"/>
              <p:nvPr/>
            </p:nvSpPr>
            <p:spPr>
              <a:xfrm>
                <a:off x="1735502" y="5040322"/>
                <a:ext cx="10456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C47145FB-7B52-E670-2E58-91103A97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502" y="5040322"/>
                <a:ext cx="1045630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>
            <a:extLst>
              <a:ext uri="{FF2B5EF4-FFF2-40B4-BE49-F238E27FC236}">
                <a16:creationId xmlns:a16="http://schemas.microsoft.com/office/drawing/2014/main" id="{74275B53-55EE-B89A-0AC5-3F5BC87D6A35}"/>
              </a:ext>
            </a:extLst>
          </p:cNvPr>
          <p:cNvSpPr txBox="1"/>
          <p:nvPr/>
        </p:nvSpPr>
        <p:spPr>
          <a:xfrm>
            <a:off x="223777" y="264929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Phase 1 : Apprentissage / Entrainement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CE105BC-6741-C785-3AB6-B7AAC04961A2}"/>
                  </a:ext>
                </a:extLst>
              </p:cNvPr>
              <p:cNvSpPr txBox="1"/>
              <p:nvPr/>
            </p:nvSpPr>
            <p:spPr>
              <a:xfrm>
                <a:off x="10881066" y="2616136"/>
                <a:ext cx="1087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FR" dirty="0"/>
                  <a:t> = 0,002</a:t>
                </a: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CE105BC-6741-C785-3AB6-B7AAC0496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066" y="2616136"/>
                <a:ext cx="1087157" cy="369332"/>
              </a:xfrm>
              <a:prstGeom prst="rect">
                <a:avLst/>
              </a:prstGeom>
              <a:blipFill>
                <a:blip r:embed="rId10"/>
                <a:stretch>
                  <a:fillRect t="-8197" r="-337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A06660B1-0558-0D84-4784-7C129EE94889}"/>
              </a:ext>
            </a:extLst>
          </p:cNvPr>
          <p:cNvSpPr txBox="1"/>
          <p:nvPr/>
        </p:nvSpPr>
        <p:spPr>
          <a:xfrm>
            <a:off x="10479963" y="2281211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Epochs</a:t>
            </a:r>
            <a:r>
              <a:rPr lang="fr-FR" dirty="0"/>
              <a:t>= 1000</a:t>
            </a:r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C5A1D5E1-0C72-EF7C-81E9-FEDFAA892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679882"/>
              </p:ext>
            </p:extLst>
          </p:nvPr>
        </p:nvGraphicFramePr>
        <p:xfrm>
          <a:off x="4712036" y="2587891"/>
          <a:ext cx="2770663" cy="2151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5" name="Image bitmap" r:id="rId11" imgW="5286240" imgH="4105440" progId="Paint.Picture">
                  <p:embed/>
                </p:oleObj>
              </mc:Choice>
              <mc:Fallback>
                <p:oleObj name="Image bitmap" r:id="rId11" imgW="5286240" imgH="4105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12036" y="2587891"/>
                        <a:ext cx="2770663" cy="2151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BB7DC177-339C-C62D-FE43-913701B08A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452579"/>
              </p:ext>
            </p:extLst>
          </p:nvPr>
        </p:nvGraphicFramePr>
        <p:xfrm>
          <a:off x="7847789" y="3811890"/>
          <a:ext cx="4075093" cy="2866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6" name="Image bitmap" r:id="rId13" imgW="4657680" imgH="3276720" progId="Paint.Picture">
                  <p:embed/>
                </p:oleObj>
              </mc:Choice>
              <mc:Fallback>
                <p:oleObj name="Image bitmap" r:id="rId13" imgW="4657680" imgH="3276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47789" y="3811890"/>
                        <a:ext cx="4075093" cy="2866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id="{92733767-6587-9D00-7273-9E2771718BDC}"/>
              </a:ext>
            </a:extLst>
          </p:cNvPr>
          <p:cNvSpPr txBox="1"/>
          <p:nvPr/>
        </p:nvSpPr>
        <p:spPr>
          <a:xfrm>
            <a:off x="4712036" y="4861536"/>
            <a:ext cx="269460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/>
              <a:t>Evolution du premier paramètre W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4E205FB-E53B-A54B-0911-463C2A3C5EAA}"/>
              </a:ext>
            </a:extLst>
          </p:cNvPr>
          <p:cNvSpPr txBox="1"/>
          <p:nvPr/>
        </p:nvSpPr>
        <p:spPr>
          <a:xfrm>
            <a:off x="7847789" y="3355930"/>
            <a:ext cx="269460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/>
              <a:t>Fonction de coût</a:t>
            </a:r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0AADAD24-6B7A-53CB-FB52-106144F31F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638710"/>
              </p:ext>
            </p:extLst>
          </p:nvPr>
        </p:nvGraphicFramePr>
        <p:xfrm>
          <a:off x="5120946" y="5300394"/>
          <a:ext cx="1950107" cy="144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7" name="Image bitmap" r:id="rId15" imgW="5219640" imgH="3876840" progId="Paint.Picture">
                  <p:embed/>
                </p:oleObj>
              </mc:Choice>
              <mc:Fallback>
                <p:oleObj name="Image bitmap" r:id="rId15" imgW="5219640" imgH="3876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20946" y="5300394"/>
                        <a:ext cx="1950107" cy="144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9249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11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Réseau de neurones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Neurone artificiel et apprentissage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9AE67323-6EB1-33B6-A28A-0164A59A9E22}"/>
              </a:ext>
            </a:extLst>
          </p:cNvPr>
          <p:cNvSpPr/>
          <p:nvPr/>
        </p:nvSpPr>
        <p:spPr>
          <a:xfrm>
            <a:off x="1962874" y="3044574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F1[1]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60688AA-F35A-DDB4-F256-62BEB340143F}"/>
              </a:ext>
            </a:extLst>
          </p:cNvPr>
          <p:cNvCxnSpPr>
            <a:cxnSpLocks/>
          </p:cNvCxnSpPr>
          <p:nvPr/>
        </p:nvCxnSpPr>
        <p:spPr>
          <a:xfrm>
            <a:off x="966320" y="3429000"/>
            <a:ext cx="996554" cy="0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6A5A1B2-D01D-DE86-7347-746E3C4887C5}"/>
              </a:ext>
            </a:extLst>
          </p:cNvPr>
          <p:cNvCxnSpPr>
            <a:cxnSpLocks/>
          </p:cNvCxnSpPr>
          <p:nvPr/>
        </p:nvCxnSpPr>
        <p:spPr>
          <a:xfrm>
            <a:off x="2970581" y="3534430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3F65C82-5381-4C4A-AC25-2771C8D997B0}"/>
              </a:ext>
            </a:extLst>
          </p:cNvPr>
          <p:cNvSpPr txBox="1"/>
          <p:nvPr/>
        </p:nvSpPr>
        <p:spPr>
          <a:xfrm>
            <a:off x="392737" y="317071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2778E47-9460-841F-6F47-70ED5B29539C}"/>
              </a:ext>
            </a:extLst>
          </p:cNvPr>
          <p:cNvSpPr txBox="1"/>
          <p:nvPr/>
        </p:nvSpPr>
        <p:spPr>
          <a:xfrm>
            <a:off x="387613" y="3875542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2E434FC-CA3A-4D98-B2EA-357B5BD5328D}"/>
              </a:ext>
            </a:extLst>
          </p:cNvPr>
          <p:cNvSpPr txBox="1"/>
          <p:nvPr/>
        </p:nvSpPr>
        <p:spPr>
          <a:xfrm>
            <a:off x="312150" y="5655508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xN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844821E-AA34-A0D2-D24B-C3DE51DE8DEC}"/>
              </a:ext>
            </a:extLst>
          </p:cNvPr>
          <p:cNvSpPr txBox="1"/>
          <p:nvPr/>
        </p:nvSpPr>
        <p:spPr>
          <a:xfrm flipH="1">
            <a:off x="2970581" y="2954220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Y1[1]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D1AB729-CEA9-D598-E892-CC5CB657E973}"/>
              </a:ext>
            </a:extLst>
          </p:cNvPr>
          <p:cNvSpPr/>
          <p:nvPr/>
        </p:nvSpPr>
        <p:spPr>
          <a:xfrm>
            <a:off x="1962874" y="4426560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F2[1]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A309060-FBA1-2E8E-8FFA-FEB336339E55}"/>
              </a:ext>
            </a:extLst>
          </p:cNvPr>
          <p:cNvSpPr/>
          <p:nvPr/>
        </p:nvSpPr>
        <p:spPr>
          <a:xfrm>
            <a:off x="4358027" y="2721846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F1[2]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4579F13-0864-7B68-6FD9-9C7453D52E8A}"/>
              </a:ext>
            </a:extLst>
          </p:cNvPr>
          <p:cNvSpPr/>
          <p:nvPr/>
        </p:nvSpPr>
        <p:spPr>
          <a:xfrm>
            <a:off x="4358027" y="3787634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F2[2]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F8E0B6F-285E-299A-67EF-682EF5ED67F0}"/>
              </a:ext>
            </a:extLst>
          </p:cNvPr>
          <p:cNvSpPr/>
          <p:nvPr/>
        </p:nvSpPr>
        <p:spPr>
          <a:xfrm>
            <a:off x="4358026" y="4875851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F3[2]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56B3F95-1BD3-2157-FF96-5E17D553A82C}"/>
              </a:ext>
            </a:extLst>
          </p:cNvPr>
          <p:cNvCxnSpPr>
            <a:cxnSpLocks/>
          </p:cNvCxnSpPr>
          <p:nvPr/>
        </p:nvCxnSpPr>
        <p:spPr>
          <a:xfrm>
            <a:off x="2961294" y="4875851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CF39E18-785A-0B9B-E5E2-B5983BED34B4}"/>
              </a:ext>
            </a:extLst>
          </p:cNvPr>
          <p:cNvSpPr txBox="1"/>
          <p:nvPr/>
        </p:nvSpPr>
        <p:spPr>
          <a:xfrm flipH="1">
            <a:off x="2961294" y="4295641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Y2[1]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97DA6B10-BF7E-D472-0F6D-D5E6E109778D}"/>
              </a:ext>
            </a:extLst>
          </p:cNvPr>
          <p:cNvCxnSpPr>
            <a:cxnSpLocks/>
          </p:cNvCxnSpPr>
          <p:nvPr/>
        </p:nvCxnSpPr>
        <p:spPr>
          <a:xfrm>
            <a:off x="5365733" y="3211702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5217586F-9F54-E7AD-A3AA-F0A86CE18BD3}"/>
              </a:ext>
            </a:extLst>
          </p:cNvPr>
          <p:cNvSpPr txBox="1"/>
          <p:nvPr/>
        </p:nvSpPr>
        <p:spPr>
          <a:xfrm flipH="1">
            <a:off x="5365733" y="2631492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Y1[2]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52CE64D3-8571-535A-B8CF-93E4C8865710}"/>
              </a:ext>
            </a:extLst>
          </p:cNvPr>
          <p:cNvCxnSpPr>
            <a:cxnSpLocks/>
          </p:cNvCxnSpPr>
          <p:nvPr/>
        </p:nvCxnSpPr>
        <p:spPr>
          <a:xfrm>
            <a:off x="5349838" y="4295641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B0FEFAF5-23DE-C383-4CB0-6C9B1A76148F}"/>
              </a:ext>
            </a:extLst>
          </p:cNvPr>
          <p:cNvSpPr txBox="1"/>
          <p:nvPr/>
        </p:nvSpPr>
        <p:spPr>
          <a:xfrm flipH="1">
            <a:off x="5349838" y="3715431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Y2[2]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839F406-AEBD-A264-B45F-331FEA6167DA}"/>
              </a:ext>
            </a:extLst>
          </p:cNvPr>
          <p:cNvCxnSpPr>
            <a:cxnSpLocks/>
          </p:cNvCxnSpPr>
          <p:nvPr/>
        </p:nvCxnSpPr>
        <p:spPr>
          <a:xfrm>
            <a:off x="5365733" y="5406272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BC9B0FFC-6083-04B6-BEDC-656F0B8E21B7}"/>
              </a:ext>
            </a:extLst>
          </p:cNvPr>
          <p:cNvSpPr txBox="1"/>
          <p:nvPr/>
        </p:nvSpPr>
        <p:spPr>
          <a:xfrm flipH="1">
            <a:off x="5365733" y="4826062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Y3[2]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7B4FE21F-FF28-C8BD-1E6D-634415A2F975}"/>
              </a:ext>
            </a:extLst>
          </p:cNvPr>
          <p:cNvCxnSpPr>
            <a:cxnSpLocks/>
          </p:cNvCxnSpPr>
          <p:nvPr/>
        </p:nvCxnSpPr>
        <p:spPr>
          <a:xfrm flipV="1">
            <a:off x="3490571" y="3354330"/>
            <a:ext cx="867455" cy="17881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388620F-E11C-B86F-3650-7AE127398555}"/>
              </a:ext>
            </a:extLst>
          </p:cNvPr>
          <p:cNvCxnSpPr>
            <a:cxnSpLocks/>
          </p:cNvCxnSpPr>
          <p:nvPr/>
        </p:nvCxnSpPr>
        <p:spPr>
          <a:xfrm>
            <a:off x="3558119" y="3533149"/>
            <a:ext cx="926566" cy="49113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0518FAF9-2517-1684-E497-6B64E4134988}"/>
              </a:ext>
            </a:extLst>
          </p:cNvPr>
          <p:cNvCxnSpPr>
            <a:cxnSpLocks/>
          </p:cNvCxnSpPr>
          <p:nvPr/>
        </p:nvCxnSpPr>
        <p:spPr>
          <a:xfrm>
            <a:off x="3558119" y="3540194"/>
            <a:ext cx="852282" cy="1551363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BC5972F-D4FB-125A-A8C8-6EAA1D5D62C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66320" y="3429000"/>
            <a:ext cx="1144129" cy="1141036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F490EFC9-428C-7072-FDC0-1E51B1FADC63}"/>
              </a:ext>
            </a:extLst>
          </p:cNvPr>
          <p:cNvCxnSpPr>
            <a:cxnSpLocks/>
          </p:cNvCxnSpPr>
          <p:nvPr/>
        </p:nvCxnSpPr>
        <p:spPr>
          <a:xfrm flipV="1">
            <a:off x="981897" y="3751411"/>
            <a:ext cx="937614" cy="33643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38F3DF6E-73C1-11A2-91BC-97EAE7053703}"/>
              </a:ext>
            </a:extLst>
          </p:cNvPr>
          <p:cNvCxnSpPr>
            <a:cxnSpLocks/>
          </p:cNvCxnSpPr>
          <p:nvPr/>
        </p:nvCxnSpPr>
        <p:spPr>
          <a:xfrm>
            <a:off x="981897" y="4087848"/>
            <a:ext cx="989699" cy="607903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1FAD65BE-2105-5B4A-69AD-E1F89D1A84A7}"/>
              </a:ext>
            </a:extLst>
          </p:cNvPr>
          <p:cNvCxnSpPr>
            <a:cxnSpLocks/>
          </p:cNvCxnSpPr>
          <p:nvPr/>
        </p:nvCxnSpPr>
        <p:spPr>
          <a:xfrm flipV="1">
            <a:off x="812729" y="3875542"/>
            <a:ext cx="1102819" cy="2019568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27DC37C2-D1EB-9543-428B-72B355CE2949}"/>
              </a:ext>
            </a:extLst>
          </p:cNvPr>
          <p:cNvCxnSpPr>
            <a:cxnSpLocks/>
          </p:cNvCxnSpPr>
          <p:nvPr/>
        </p:nvCxnSpPr>
        <p:spPr>
          <a:xfrm flipV="1">
            <a:off x="860516" y="5226172"/>
            <a:ext cx="1071703" cy="62939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03DE10D2-40F8-1687-B05F-532D89E15603}"/>
              </a:ext>
            </a:extLst>
          </p:cNvPr>
          <p:cNvCxnSpPr>
            <a:cxnSpLocks/>
          </p:cNvCxnSpPr>
          <p:nvPr/>
        </p:nvCxnSpPr>
        <p:spPr>
          <a:xfrm>
            <a:off x="3490571" y="4875851"/>
            <a:ext cx="850784" cy="35032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7F9DD00F-F09B-54A6-7BEF-BC9C02DAFB8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3490571" y="4277490"/>
            <a:ext cx="867456" cy="57593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630F495F-4D55-7109-6052-B147914418C0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3497894" y="3558082"/>
            <a:ext cx="1007708" cy="128854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D7C53361-F8A7-F7E8-73DA-57192EC5F89C}"/>
              </a:ext>
            </a:extLst>
          </p:cNvPr>
          <p:cNvSpPr/>
          <p:nvPr/>
        </p:nvSpPr>
        <p:spPr>
          <a:xfrm>
            <a:off x="6605607" y="3813427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F1[M]</a:t>
            </a: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57CF8CB6-2123-696B-CF08-29C7A8F43CD2}"/>
              </a:ext>
            </a:extLst>
          </p:cNvPr>
          <p:cNvCxnSpPr>
            <a:cxnSpLocks/>
          </p:cNvCxnSpPr>
          <p:nvPr/>
        </p:nvCxnSpPr>
        <p:spPr>
          <a:xfrm>
            <a:off x="7613314" y="4303283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7B03C729-0983-6074-8A80-6F99C0347291}"/>
              </a:ext>
            </a:extLst>
          </p:cNvPr>
          <p:cNvSpPr txBox="1"/>
          <p:nvPr/>
        </p:nvSpPr>
        <p:spPr>
          <a:xfrm flipH="1">
            <a:off x="7613314" y="3723073"/>
            <a:ext cx="91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Y1[M]</a:t>
            </a: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B9E5F54F-95C9-C60F-7A58-7F66B8F384E1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958813" y="3198734"/>
            <a:ext cx="794369" cy="75816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953899E-9F1B-A6C4-E573-EB339A10B32C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5870494" y="4295641"/>
            <a:ext cx="735113" cy="764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3D53EB68-682A-D878-CA24-713AC99553F6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5856235" y="4649663"/>
            <a:ext cx="896947" cy="75660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A77D5E40-E282-A284-52D8-CB0E5FA03110}"/>
              </a:ext>
            </a:extLst>
          </p:cNvPr>
          <p:cNvSpPr txBox="1"/>
          <p:nvPr/>
        </p:nvSpPr>
        <p:spPr>
          <a:xfrm>
            <a:off x="1798258" y="6142367"/>
            <a:ext cx="133693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Couche 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EC110694-57F1-D61A-52D1-DFBD76D246DE}"/>
              </a:ext>
            </a:extLst>
          </p:cNvPr>
          <p:cNvSpPr txBox="1"/>
          <p:nvPr/>
        </p:nvSpPr>
        <p:spPr>
          <a:xfrm>
            <a:off x="4193410" y="6142367"/>
            <a:ext cx="133693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Couche 2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62FE78C-618E-A089-EACB-4FFEB0F13D91}"/>
              </a:ext>
            </a:extLst>
          </p:cNvPr>
          <p:cNvSpPr txBox="1"/>
          <p:nvPr/>
        </p:nvSpPr>
        <p:spPr>
          <a:xfrm>
            <a:off x="6434669" y="6130891"/>
            <a:ext cx="133693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Couche M</a:t>
            </a:r>
          </a:p>
        </p:txBody>
      </p:sp>
    </p:spTree>
    <p:extLst>
      <p:ext uri="{BB962C8B-B14F-4D97-AF65-F5344CB8AC3E}">
        <p14:creationId xmlns:p14="http://schemas.microsoft.com/office/powerpoint/2010/main" val="3657236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11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Réseau de neurones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Neurone artificiel et apprentissage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9AE67323-6EB1-33B6-A28A-0164A59A9E22}"/>
              </a:ext>
            </a:extLst>
          </p:cNvPr>
          <p:cNvSpPr/>
          <p:nvPr/>
        </p:nvSpPr>
        <p:spPr>
          <a:xfrm>
            <a:off x="1962874" y="3044574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F1[1]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60688AA-F35A-DDB4-F256-62BEB340143F}"/>
              </a:ext>
            </a:extLst>
          </p:cNvPr>
          <p:cNvCxnSpPr>
            <a:cxnSpLocks/>
          </p:cNvCxnSpPr>
          <p:nvPr/>
        </p:nvCxnSpPr>
        <p:spPr>
          <a:xfrm>
            <a:off x="966320" y="3429000"/>
            <a:ext cx="996554" cy="0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6A5A1B2-D01D-DE86-7347-746E3C4887C5}"/>
              </a:ext>
            </a:extLst>
          </p:cNvPr>
          <p:cNvCxnSpPr>
            <a:cxnSpLocks/>
          </p:cNvCxnSpPr>
          <p:nvPr/>
        </p:nvCxnSpPr>
        <p:spPr>
          <a:xfrm>
            <a:off x="2970581" y="3534430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3F65C82-5381-4C4A-AC25-2771C8D997B0}"/>
              </a:ext>
            </a:extLst>
          </p:cNvPr>
          <p:cNvSpPr txBox="1"/>
          <p:nvPr/>
        </p:nvSpPr>
        <p:spPr>
          <a:xfrm>
            <a:off x="392737" y="317071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2778E47-9460-841F-6F47-70ED5B29539C}"/>
              </a:ext>
            </a:extLst>
          </p:cNvPr>
          <p:cNvSpPr txBox="1"/>
          <p:nvPr/>
        </p:nvSpPr>
        <p:spPr>
          <a:xfrm>
            <a:off x="387613" y="3875542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2E434FC-CA3A-4D98-B2EA-357B5BD5328D}"/>
              </a:ext>
            </a:extLst>
          </p:cNvPr>
          <p:cNvSpPr txBox="1"/>
          <p:nvPr/>
        </p:nvSpPr>
        <p:spPr>
          <a:xfrm>
            <a:off x="312150" y="5655508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xN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844821E-AA34-A0D2-D24B-C3DE51DE8DEC}"/>
              </a:ext>
            </a:extLst>
          </p:cNvPr>
          <p:cNvSpPr txBox="1"/>
          <p:nvPr/>
        </p:nvSpPr>
        <p:spPr>
          <a:xfrm flipH="1">
            <a:off x="2970581" y="2954220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Y1[1]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D9ECE7E-DE40-7FCD-34D2-BBA2BF58B667}"/>
              </a:ext>
            </a:extLst>
          </p:cNvPr>
          <p:cNvSpPr txBox="1"/>
          <p:nvPr/>
        </p:nvSpPr>
        <p:spPr>
          <a:xfrm>
            <a:off x="8621021" y="2675242"/>
            <a:ext cx="33369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Etape 1 : </a:t>
            </a:r>
            <a:r>
              <a:rPr lang="fr-FR" i="1" dirty="0" err="1"/>
              <a:t>Forward</a:t>
            </a:r>
            <a:r>
              <a:rPr lang="fr-FR" i="1" dirty="0"/>
              <a:t> Propagation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AA7763E-E37A-483A-C4E3-DD4D65DFEAE5}"/>
              </a:ext>
            </a:extLst>
          </p:cNvPr>
          <p:cNvSpPr txBox="1"/>
          <p:nvPr/>
        </p:nvSpPr>
        <p:spPr>
          <a:xfrm>
            <a:off x="8621021" y="3644673"/>
            <a:ext cx="33369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Etape 2 : </a:t>
            </a:r>
            <a:r>
              <a:rPr lang="fr-FR" i="1" dirty="0" err="1"/>
              <a:t>Cost</a:t>
            </a:r>
            <a:r>
              <a:rPr lang="fr-FR" i="1" dirty="0"/>
              <a:t> </a:t>
            </a:r>
            <a:r>
              <a:rPr lang="fr-FR" i="1" dirty="0" err="1"/>
              <a:t>Function</a:t>
            </a:r>
            <a:r>
              <a:rPr lang="fr-FR" i="1" dirty="0"/>
              <a:t> / </a:t>
            </a:r>
            <a:r>
              <a:rPr lang="fr-FR" i="1" dirty="0" err="1"/>
              <a:t>Loss</a:t>
            </a:r>
            <a:endParaRPr lang="fr-FR" i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D1AB729-CEA9-D598-E892-CC5CB657E973}"/>
              </a:ext>
            </a:extLst>
          </p:cNvPr>
          <p:cNvSpPr/>
          <p:nvPr/>
        </p:nvSpPr>
        <p:spPr>
          <a:xfrm>
            <a:off x="1962874" y="4426560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F2[1]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DE60A14-722D-EC1B-5242-68520EC83189}"/>
              </a:ext>
            </a:extLst>
          </p:cNvPr>
          <p:cNvSpPr txBox="1"/>
          <p:nvPr/>
        </p:nvSpPr>
        <p:spPr>
          <a:xfrm>
            <a:off x="8621021" y="3074369"/>
            <a:ext cx="333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Calcul des fi[k]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Activation : calcul des yi[k]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A309060-FBA1-2E8E-8FFA-FEB336339E55}"/>
              </a:ext>
            </a:extLst>
          </p:cNvPr>
          <p:cNvSpPr/>
          <p:nvPr/>
        </p:nvSpPr>
        <p:spPr>
          <a:xfrm>
            <a:off x="4358027" y="2721846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F1[2]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4579F13-0864-7B68-6FD9-9C7453D52E8A}"/>
              </a:ext>
            </a:extLst>
          </p:cNvPr>
          <p:cNvSpPr/>
          <p:nvPr/>
        </p:nvSpPr>
        <p:spPr>
          <a:xfrm>
            <a:off x="4358027" y="3787634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F2[2]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F8E0B6F-285E-299A-67EF-682EF5ED67F0}"/>
              </a:ext>
            </a:extLst>
          </p:cNvPr>
          <p:cNvSpPr/>
          <p:nvPr/>
        </p:nvSpPr>
        <p:spPr>
          <a:xfrm>
            <a:off x="4358026" y="4875851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F3[2]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56B3F95-1BD3-2157-FF96-5E17D553A82C}"/>
              </a:ext>
            </a:extLst>
          </p:cNvPr>
          <p:cNvCxnSpPr>
            <a:cxnSpLocks/>
          </p:cNvCxnSpPr>
          <p:nvPr/>
        </p:nvCxnSpPr>
        <p:spPr>
          <a:xfrm>
            <a:off x="2961294" y="4875851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CF39E18-785A-0B9B-E5E2-B5983BED34B4}"/>
              </a:ext>
            </a:extLst>
          </p:cNvPr>
          <p:cNvSpPr txBox="1"/>
          <p:nvPr/>
        </p:nvSpPr>
        <p:spPr>
          <a:xfrm flipH="1">
            <a:off x="2961294" y="4295641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Y2[1]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97DA6B10-BF7E-D472-0F6D-D5E6E109778D}"/>
              </a:ext>
            </a:extLst>
          </p:cNvPr>
          <p:cNvCxnSpPr>
            <a:cxnSpLocks/>
          </p:cNvCxnSpPr>
          <p:nvPr/>
        </p:nvCxnSpPr>
        <p:spPr>
          <a:xfrm>
            <a:off x="5365733" y="3211702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5217586F-9F54-E7AD-A3AA-F0A86CE18BD3}"/>
              </a:ext>
            </a:extLst>
          </p:cNvPr>
          <p:cNvSpPr txBox="1"/>
          <p:nvPr/>
        </p:nvSpPr>
        <p:spPr>
          <a:xfrm flipH="1">
            <a:off x="5365733" y="2631492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Y1[2]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52CE64D3-8571-535A-B8CF-93E4C8865710}"/>
              </a:ext>
            </a:extLst>
          </p:cNvPr>
          <p:cNvCxnSpPr>
            <a:cxnSpLocks/>
          </p:cNvCxnSpPr>
          <p:nvPr/>
        </p:nvCxnSpPr>
        <p:spPr>
          <a:xfrm>
            <a:off x="5349838" y="4295641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B0FEFAF5-23DE-C383-4CB0-6C9B1A76148F}"/>
              </a:ext>
            </a:extLst>
          </p:cNvPr>
          <p:cNvSpPr txBox="1"/>
          <p:nvPr/>
        </p:nvSpPr>
        <p:spPr>
          <a:xfrm flipH="1">
            <a:off x="5349838" y="3715431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Y2[2]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839F406-AEBD-A264-B45F-331FEA6167DA}"/>
              </a:ext>
            </a:extLst>
          </p:cNvPr>
          <p:cNvCxnSpPr>
            <a:cxnSpLocks/>
          </p:cNvCxnSpPr>
          <p:nvPr/>
        </p:nvCxnSpPr>
        <p:spPr>
          <a:xfrm>
            <a:off x="5365733" y="5406272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BC9B0FFC-6083-04B6-BEDC-656F0B8E21B7}"/>
              </a:ext>
            </a:extLst>
          </p:cNvPr>
          <p:cNvSpPr txBox="1"/>
          <p:nvPr/>
        </p:nvSpPr>
        <p:spPr>
          <a:xfrm flipH="1">
            <a:off x="5365733" y="4826062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Y3[2]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7B4FE21F-FF28-C8BD-1E6D-634415A2F975}"/>
              </a:ext>
            </a:extLst>
          </p:cNvPr>
          <p:cNvCxnSpPr>
            <a:cxnSpLocks/>
          </p:cNvCxnSpPr>
          <p:nvPr/>
        </p:nvCxnSpPr>
        <p:spPr>
          <a:xfrm flipV="1">
            <a:off x="3490571" y="3354330"/>
            <a:ext cx="867455" cy="17881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388620F-E11C-B86F-3650-7AE127398555}"/>
              </a:ext>
            </a:extLst>
          </p:cNvPr>
          <p:cNvCxnSpPr>
            <a:cxnSpLocks/>
          </p:cNvCxnSpPr>
          <p:nvPr/>
        </p:nvCxnSpPr>
        <p:spPr>
          <a:xfrm>
            <a:off x="3558119" y="3533149"/>
            <a:ext cx="926566" cy="49113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0518FAF9-2517-1684-E497-6B64E4134988}"/>
              </a:ext>
            </a:extLst>
          </p:cNvPr>
          <p:cNvCxnSpPr>
            <a:cxnSpLocks/>
          </p:cNvCxnSpPr>
          <p:nvPr/>
        </p:nvCxnSpPr>
        <p:spPr>
          <a:xfrm>
            <a:off x="3558119" y="3540194"/>
            <a:ext cx="852282" cy="1551363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BC5972F-D4FB-125A-A8C8-6EAA1D5D62C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66320" y="3429000"/>
            <a:ext cx="1144129" cy="1141036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F490EFC9-428C-7072-FDC0-1E51B1FADC63}"/>
              </a:ext>
            </a:extLst>
          </p:cNvPr>
          <p:cNvCxnSpPr>
            <a:cxnSpLocks/>
          </p:cNvCxnSpPr>
          <p:nvPr/>
        </p:nvCxnSpPr>
        <p:spPr>
          <a:xfrm flipV="1">
            <a:off x="981897" y="3751411"/>
            <a:ext cx="937614" cy="33643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38F3DF6E-73C1-11A2-91BC-97EAE7053703}"/>
              </a:ext>
            </a:extLst>
          </p:cNvPr>
          <p:cNvCxnSpPr>
            <a:cxnSpLocks/>
          </p:cNvCxnSpPr>
          <p:nvPr/>
        </p:nvCxnSpPr>
        <p:spPr>
          <a:xfrm>
            <a:off x="981897" y="4087848"/>
            <a:ext cx="989699" cy="607903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1FAD65BE-2105-5B4A-69AD-E1F89D1A84A7}"/>
              </a:ext>
            </a:extLst>
          </p:cNvPr>
          <p:cNvCxnSpPr>
            <a:cxnSpLocks/>
          </p:cNvCxnSpPr>
          <p:nvPr/>
        </p:nvCxnSpPr>
        <p:spPr>
          <a:xfrm flipV="1">
            <a:off x="812729" y="3875542"/>
            <a:ext cx="1102819" cy="2019568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27DC37C2-D1EB-9543-428B-72B355CE2949}"/>
              </a:ext>
            </a:extLst>
          </p:cNvPr>
          <p:cNvCxnSpPr>
            <a:cxnSpLocks/>
          </p:cNvCxnSpPr>
          <p:nvPr/>
        </p:nvCxnSpPr>
        <p:spPr>
          <a:xfrm flipV="1">
            <a:off x="860516" y="5226172"/>
            <a:ext cx="1071703" cy="62939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03DE10D2-40F8-1687-B05F-532D89E15603}"/>
              </a:ext>
            </a:extLst>
          </p:cNvPr>
          <p:cNvCxnSpPr>
            <a:cxnSpLocks/>
          </p:cNvCxnSpPr>
          <p:nvPr/>
        </p:nvCxnSpPr>
        <p:spPr>
          <a:xfrm>
            <a:off x="3490571" y="4875851"/>
            <a:ext cx="850784" cy="35032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7F9DD00F-F09B-54A6-7BEF-BC9C02DAFB8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3490571" y="4277490"/>
            <a:ext cx="867456" cy="57593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630F495F-4D55-7109-6052-B147914418C0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3497894" y="3558082"/>
            <a:ext cx="1007708" cy="128854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D7C53361-F8A7-F7E8-73DA-57192EC5F89C}"/>
              </a:ext>
            </a:extLst>
          </p:cNvPr>
          <p:cNvSpPr/>
          <p:nvPr/>
        </p:nvSpPr>
        <p:spPr>
          <a:xfrm>
            <a:off x="6605607" y="3813427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F1[M]</a:t>
            </a: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57CF8CB6-2123-696B-CF08-29C7A8F43CD2}"/>
              </a:ext>
            </a:extLst>
          </p:cNvPr>
          <p:cNvCxnSpPr>
            <a:cxnSpLocks/>
          </p:cNvCxnSpPr>
          <p:nvPr/>
        </p:nvCxnSpPr>
        <p:spPr>
          <a:xfrm>
            <a:off x="7613314" y="4303283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7B03C729-0983-6074-8A80-6F99C0347291}"/>
              </a:ext>
            </a:extLst>
          </p:cNvPr>
          <p:cNvSpPr txBox="1"/>
          <p:nvPr/>
        </p:nvSpPr>
        <p:spPr>
          <a:xfrm flipH="1">
            <a:off x="7613314" y="3723073"/>
            <a:ext cx="91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Y1[M]</a:t>
            </a: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B9E5F54F-95C9-C60F-7A58-7F66B8F384E1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958813" y="3198734"/>
            <a:ext cx="794369" cy="75816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953899E-9F1B-A6C4-E573-EB339A10B32C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5870494" y="4295641"/>
            <a:ext cx="735113" cy="764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3D53EB68-682A-D878-CA24-713AC99553F6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5856235" y="4649663"/>
            <a:ext cx="896947" cy="75660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6C6849B2-0ED4-8350-0B85-BA356AE027C3}"/>
              </a:ext>
            </a:extLst>
          </p:cNvPr>
          <p:cNvSpPr txBox="1"/>
          <p:nvPr/>
        </p:nvSpPr>
        <p:spPr>
          <a:xfrm>
            <a:off x="8621021" y="4063181"/>
            <a:ext cx="3336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Comparaison de Y à la valeur attendue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A77D5E40-E282-A284-52D8-CB0E5FA03110}"/>
              </a:ext>
            </a:extLst>
          </p:cNvPr>
          <p:cNvSpPr txBox="1"/>
          <p:nvPr/>
        </p:nvSpPr>
        <p:spPr>
          <a:xfrm>
            <a:off x="1798258" y="6142367"/>
            <a:ext cx="133693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Couche 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EC110694-57F1-D61A-52D1-DFBD76D246DE}"/>
              </a:ext>
            </a:extLst>
          </p:cNvPr>
          <p:cNvSpPr txBox="1"/>
          <p:nvPr/>
        </p:nvSpPr>
        <p:spPr>
          <a:xfrm>
            <a:off x="4193410" y="6142367"/>
            <a:ext cx="133693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Couche 2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62FE78C-618E-A089-EACB-4FFEB0F13D91}"/>
              </a:ext>
            </a:extLst>
          </p:cNvPr>
          <p:cNvSpPr txBox="1"/>
          <p:nvPr/>
        </p:nvSpPr>
        <p:spPr>
          <a:xfrm>
            <a:off x="6434669" y="6130891"/>
            <a:ext cx="133693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Couche M</a:t>
            </a:r>
          </a:p>
        </p:txBody>
      </p:sp>
      <p:pic>
        <p:nvPicPr>
          <p:cNvPr id="93" name="Picture 2" descr="Question Mark Image - Point D Interrogation Png - Free Transparent PNG  Download - PNGkey">
            <a:extLst>
              <a:ext uri="{FF2B5EF4-FFF2-40B4-BE49-F238E27FC236}">
                <a16:creationId xmlns:a16="http://schemas.microsoft.com/office/drawing/2014/main" id="{9F75767E-28AD-28CF-B1E8-1CD12E465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590" y="4828347"/>
            <a:ext cx="1228475" cy="16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943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11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Réseau de neurones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Neurone artificiel et apprentissage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9AE67323-6EB1-33B6-A28A-0164A59A9E22}"/>
              </a:ext>
            </a:extLst>
          </p:cNvPr>
          <p:cNvSpPr/>
          <p:nvPr/>
        </p:nvSpPr>
        <p:spPr>
          <a:xfrm>
            <a:off x="1962874" y="3044574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F1[1]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60688AA-F35A-DDB4-F256-62BEB340143F}"/>
              </a:ext>
            </a:extLst>
          </p:cNvPr>
          <p:cNvCxnSpPr>
            <a:cxnSpLocks/>
          </p:cNvCxnSpPr>
          <p:nvPr/>
        </p:nvCxnSpPr>
        <p:spPr>
          <a:xfrm>
            <a:off x="966320" y="3429000"/>
            <a:ext cx="996554" cy="0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6A5A1B2-D01D-DE86-7347-746E3C4887C5}"/>
              </a:ext>
            </a:extLst>
          </p:cNvPr>
          <p:cNvCxnSpPr>
            <a:cxnSpLocks/>
          </p:cNvCxnSpPr>
          <p:nvPr/>
        </p:nvCxnSpPr>
        <p:spPr>
          <a:xfrm>
            <a:off x="2970581" y="3534430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3F65C82-5381-4C4A-AC25-2771C8D997B0}"/>
              </a:ext>
            </a:extLst>
          </p:cNvPr>
          <p:cNvSpPr txBox="1"/>
          <p:nvPr/>
        </p:nvSpPr>
        <p:spPr>
          <a:xfrm>
            <a:off x="392737" y="317071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2778E47-9460-841F-6F47-70ED5B29539C}"/>
              </a:ext>
            </a:extLst>
          </p:cNvPr>
          <p:cNvSpPr txBox="1"/>
          <p:nvPr/>
        </p:nvSpPr>
        <p:spPr>
          <a:xfrm>
            <a:off x="387613" y="3875542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2E434FC-CA3A-4D98-B2EA-357B5BD5328D}"/>
              </a:ext>
            </a:extLst>
          </p:cNvPr>
          <p:cNvSpPr txBox="1"/>
          <p:nvPr/>
        </p:nvSpPr>
        <p:spPr>
          <a:xfrm>
            <a:off x="312150" y="5655508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xN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844821E-AA34-A0D2-D24B-C3DE51DE8DEC}"/>
              </a:ext>
            </a:extLst>
          </p:cNvPr>
          <p:cNvSpPr txBox="1"/>
          <p:nvPr/>
        </p:nvSpPr>
        <p:spPr>
          <a:xfrm flipH="1">
            <a:off x="2970581" y="2954220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Y1[1]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D9ECE7E-DE40-7FCD-34D2-BBA2BF58B667}"/>
              </a:ext>
            </a:extLst>
          </p:cNvPr>
          <p:cNvSpPr txBox="1"/>
          <p:nvPr/>
        </p:nvSpPr>
        <p:spPr>
          <a:xfrm>
            <a:off x="8621021" y="2675242"/>
            <a:ext cx="33369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Etape 1 : </a:t>
            </a:r>
            <a:r>
              <a:rPr lang="fr-FR" i="1" dirty="0" err="1"/>
              <a:t>Forward</a:t>
            </a:r>
            <a:r>
              <a:rPr lang="fr-FR" i="1" dirty="0"/>
              <a:t> Propagation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AA7763E-E37A-483A-C4E3-DD4D65DFEAE5}"/>
              </a:ext>
            </a:extLst>
          </p:cNvPr>
          <p:cNvSpPr txBox="1"/>
          <p:nvPr/>
        </p:nvSpPr>
        <p:spPr>
          <a:xfrm>
            <a:off x="8621021" y="3644673"/>
            <a:ext cx="33369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Etape 2 : </a:t>
            </a:r>
            <a:r>
              <a:rPr lang="fr-FR" i="1" dirty="0" err="1"/>
              <a:t>Cost</a:t>
            </a:r>
            <a:r>
              <a:rPr lang="fr-FR" i="1" dirty="0"/>
              <a:t> </a:t>
            </a:r>
            <a:r>
              <a:rPr lang="fr-FR" i="1" dirty="0" err="1"/>
              <a:t>Function</a:t>
            </a:r>
            <a:r>
              <a:rPr lang="fr-FR" i="1" dirty="0"/>
              <a:t> / </a:t>
            </a:r>
            <a:r>
              <a:rPr lang="fr-FR" i="1" dirty="0" err="1"/>
              <a:t>Loss</a:t>
            </a:r>
            <a:endParaRPr lang="fr-FR" i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D1AB729-CEA9-D598-E892-CC5CB657E973}"/>
              </a:ext>
            </a:extLst>
          </p:cNvPr>
          <p:cNvSpPr/>
          <p:nvPr/>
        </p:nvSpPr>
        <p:spPr>
          <a:xfrm>
            <a:off x="1962874" y="4426560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F2[1]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DE60A14-722D-EC1B-5242-68520EC83189}"/>
              </a:ext>
            </a:extLst>
          </p:cNvPr>
          <p:cNvSpPr txBox="1"/>
          <p:nvPr/>
        </p:nvSpPr>
        <p:spPr>
          <a:xfrm>
            <a:off x="8621021" y="3074369"/>
            <a:ext cx="333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Calcul des fi[k]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Activation : calcul des yi[k]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A309060-FBA1-2E8E-8FFA-FEB336339E55}"/>
              </a:ext>
            </a:extLst>
          </p:cNvPr>
          <p:cNvSpPr/>
          <p:nvPr/>
        </p:nvSpPr>
        <p:spPr>
          <a:xfrm>
            <a:off x="4358027" y="2721846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F1[2]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4579F13-0864-7B68-6FD9-9C7453D52E8A}"/>
              </a:ext>
            </a:extLst>
          </p:cNvPr>
          <p:cNvSpPr/>
          <p:nvPr/>
        </p:nvSpPr>
        <p:spPr>
          <a:xfrm>
            <a:off x="4358027" y="3787634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F2[2]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F8E0B6F-285E-299A-67EF-682EF5ED67F0}"/>
              </a:ext>
            </a:extLst>
          </p:cNvPr>
          <p:cNvSpPr/>
          <p:nvPr/>
        </p:nvSpPr>
        <p:spPr>
          <a:xfrm>
            <a:off x="4358026" y="4875851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F3[2]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56B3F95-1BD3-2157-FF96-5E17D553A82C}"/>
              </a:ext>
            </a:extLst>
          </p:cNvPr>
          <p:cNvCxnSpPr>
            <a:cxnSpLocks/>
          </p:cNvCxnSpPr>
          <p:nvPr/>
        </p:nvCxnSpPr>
        <p:spPr>
          <a:xfrm>
            <a:off x="2961294" y="4875851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CF39E18-785A-0B9B-E5E2-B5983BED34B4}"/>
              </a:ext>
            </a:extLst>
          </p:cNvPr>
          <p:cNvSpPr txBox="1"/>
          <p:nvPr/>
        </p:nvSpPr>
        <p:spPr>
          <a:xfrm flipH="1">
            <a:off x="2961294" y="4295641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Y2[1]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97DA6B10-BF7E-D472-0F6D-D5E6E109778D}"/>
              </a:ext>
            </a:extLst>
          </p:cNvPr>
          <p:cNvCxnSpPr>
            <a:cxnSpLocks/>
          </p:cNvCxnSpPr>
          <p:nvPr/>
        </p:nvCxnSpPr>
        <p:spPr>
          <a:xfrm>
            <a:off x="5365733" y="3211702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5217586F-9F54-E7AD-A3AA-F0A86CE18BD3}"/>
              </a:ext>
            </a:extLst>
          </p:cNvPr>
          <p:cNvSpPr txBox="1"/>
          <p:nvPr/>
        </p:nvSpPr>
        <p:spPr>
          <a:xfrm flipH="1">
            <a:off x="5365733" y="2631492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Y1[2]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52CE64D3-8571-535A-B8CF-93E4C8865710}"/>
              </a:ext>
            </a:extLst>
          </p:cNvPr>
          <p:cNvCxnSpPr>
            <a:cxnSpLocks/>
          </p:cNvCxnSpPr>
          <p:nvPr/>
        </p:nvCxnSpPr>
        <p:spPr>
          <a:xfrm>
            <a:off x="5349838" y="4295641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B0FEFAF5-23DE-C383-4CB0-6C9B1A76148F}"/>
              </a:ext>
            </a:extLst>
          </p:cNvPr>
          <p:cNvSpPr txBox="1"/>
          <p:nvPr/>
        </p:nvSpPr>
        <p:spPr>
          <a:xfrm flipH="1">
            <a:off x="5349838" y="3715431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Y2[2]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839F406-AEBD-A264-B45F-331FEA6167DA}"/>
              </a:ext>
            </a:extLst>
          </p:cNvPr>
          <p:cNvCxnSpPr>
            <a:cxnSpLocks/>
          </p:cNvCxnSpPr>
          <p:nvPr/>
        </p:nvCxnSpPr>
        <p:spPr>
          <a:xfrm>
            <a:off x="5365733" y="5406272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BC9B0FFC-6083-04B6-BEDC-656F0B8E21B7}"/>
              </a:ext>
            </a:extLst>
          </p:cNvPr>
          <p:cNvSpPr txBox="1"/>
          <p:nvPr/>
        </p:nvSpPr>
        <p:spPr>
          <a:xfrm flipH="1">
            <a:off x="5365733" y="4826062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Y3[2]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7B4FE21F-FF28-C8BD-1E6D-634415A2F975}"/>
              </a:ext>
            </a:extLst>
          </p:cNvPr>
          <p:cNvCxnSpPr>
            <a:cxnSpLocks/>
          </p:cNvCxnSpPr>
          <p:nvPr/>
        </p:nvCxnSpPr>
        <p:spPr>
          <a:xfrm flipV="1">
            <a:off x="3490571" y="3354330"/>
            <a:ext cx="867455" cy="17881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388620F-E11C-B86F-3650-7AE127398555}"/>
              </a:ext>
            </a:extLst>
          </p:cNvPr>
          <p:cNvCxnSpPr>
            <a:cxnSpLocks/>
          </p:cNvCxnSpPr>
          <p:nvPr/>
        </p:nvCxnSpPr>
        <p:spPr>
          <a:xfrm>
            <a:off x="3558119" y="3533149"/>
            <a:ext cx="926566" cy="49113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0518FAF9-2517-1684-E497-6B64E4134988}"/>
              </a:ext>
            </a:extLst>
          </p:cNvPr>
          <p:cNvCxnSpPr>
            <a:cxnSpLocks/>
          </p:cNvCxnSpPr>
          <p:nvPr/>
        </p:nvCxnSpPr>
        <p:spPr>
          <a:xfrm>
            <a:off x="3558119" y="3540194"/>
            <a:ext cx="852282" cy="1551363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BC5972F-D4FB-125A-A8C8-6EAA1D5D62C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66320" y="3429000"/>
            <a:ext cx="1144129" cy="1141036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F490EFC9-428C-7072-FDC0-1E51B1FADC63}"/>
              </a:ext>
            </a:extLst>
          </p:cNvPr>
          <p:cNvCxnSpPr>
            <a:cxnSpLocks/>
          </p:cNvCxnSpPr>
          <p:nvPr/>
        </p:nvCxnSpPr>
        <p:spPr>
          <a:xfrm flipV="1">
            <a:off x="981897" y="3751411"/>
            <a:ext cx="937614" cy="33643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38F3DF6E-73C1-11A2-91BC-97EAE7053703}"/>
              </a:ext>
            </a:extLst>
          </p:cNvPr>
          <p:cNvCxnSpPr>
            <a:cxnSpLocks/>
          </p:cNvCxnSpPr>
          <p:nvPr/>
        </p:nvCxnSpPr>
        <p:spPr>
          <a:xfrm>
            <a:off x="981897" y="4087848"/>
            <a:ext cx="989699" cy="607903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1FAD65BE-2105-5B4A-69AD-E1F89D1A84A7}"/>
              </a:ext>
            </a:extLst>
          </p:cNvPr>
          <p:cNvCxnSpPr>
            <a:cxnSpLocks/>
          </p:cNvCxnSpPr>
          <p:nvPr/>
        </p:nvCxnSpPr>
        <p:spPr>
          <a:xfrm flipV="1">
            <a:off x="812729" y="3875542"/>
            <a:ext cx="1102819" cy="2019568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27DC37C2-D1EB-9543-428B-72B355CE2949}"/>
              </a:ext>
            </a:extLst>
          </p:cNvPr>
          <p:cNvCxnSpPr>
            <a:cxnSpLocks/>
          </p:cNvCxnSpPr>
          <p:nvPr/>
        </p:nvCxnSpPr>
        <p:spPr>
          <a:xfrm flipV="1">
            <a:off x="860516" y="5226172"/>
            <a:ext cx="1071703" cy="62939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03DE10D2-40F8-1687-B05F-532D89E15603}"/>
              </a:ext>
            </a:extLst>
          </p:cNvPr>
          <p:cNvCxnSpPr>
            <a:cxnSpLocks/>
          </p:cNvCxnSpPr>
          <p:nvPr/>
        </p:nvCxnSpPr>
        <p:spPr>
          <a:xfrm>
            <a:off x="3490571" y="4875851"/>
            <a:ext cx="850784" cy="35032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7F9DD00F-F09B-54A6-7BEF-BC9C02DAFB8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3490571" y="4277490"/>
            <a:ext cx="867456" cy="57593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630F495F-4D55-7109-6052-B147914418C0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3497894" y="3558082"/>
            <a:ext cx="1007708" cy="128854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D7C53361-F8A7-F7E8-73DA-57192EC5F89C}"/>
              </a:ext>
            </a:extLst>
          </p:cNvPr>
          <p:cNvSpPr/>
          <p:nvPr/>
        </p:nvSpPr>
        <p:spPr>
          <a:xfrm>
            <a:off x="6605607" y="3813427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F1[M]</a:t>
            </a: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57CF8CB6-2123-696B-CF08-29C7A8F43CD2}"/>
              </a:ext>
            </a:extLst>
          </p:cNvPr>
          <p:cNvCxnSpPr>
            <a:cxnSpLocks/>
          </p:cNvCxnSpPr>
          <p:nvPr/>
        </p:nvCxnSpPr>
        <p:spPr>
          <a:xfrm>
            <a:off x="7613314" y="4303283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7B03C729-0983-6074-8A80-6F99C0347291}"/>
              </a:ext>
            </a:extLst>
          </p:cNvPr>
          <p:cNvSpPr txBox="1"/>
          <p:nvPr/>
        </p:nvSpPr>
        <p:spPr>
          <a:xfrm flipH="1">
            <a:off x="7708515" y="3824231"/>
            <a:ext cx="91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Y1[M]</a:t>
            </a: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B9E5F54F-95C9-C60F-7A58-7F66B8F384E1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958813" y="3198734"/>
            <a:ext cx="794369" cy="75816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953899E-9F1B-A6C4-E573-EB339A10B32C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5870494" y="4295641"/>
            <a:ext cx="735113" cy="764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3D53EB68-682A-D878-CA24-713AC99553F6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5856235" y="4649663"/>
            <a:ext cx="896947" cy="75660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6C6849B2-0ED4-8350-0B85-BA356AE027C3}"/>
              </a:ext>
            </a:extLst>
          </p:cNvPr>
          <p:cNvSpPr txBox="1"/>
          <p:nvPr/>
        </p:nvSpPr>
        <p:spPr>
          <a:xfrm>
            <a:off x="8621021" y="4063181"/>
            <a:ext cx="3336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Comparaison de Y à la valeur attendue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A77D5E40-E282-A284-52D8-CB0E5FA03110}"/>
              </a:ext>
            </a:extLst>
          </p:cNvPr>
          <p:cNvSpPr txBox="1"/>
          <p:nvPr/>
        </p:nvSpPr>
        <p:spPr>
          <a:xfrm>
            <a:off x="1798258" y="6435881"/>
            <a:ext cx="133693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Couche 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EC110694-57F1-D61A-52D1-DFBD76D246DE}"/>
              </a:ext>
            </a:extLst>
          </p:cNvPr>
          <p:cNvSpPr txBox="1"/>
          <p:nvPr/>
        </p:nvSpPr>
        <p:spPr>
          <a:xfrm>
            <a:off x="4193410" y="6435881"/>
            <a:ext cx="133693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Couche 2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62FE78C-618E-A089-EACB-4FFEB0F13D91}"/>
              </a:ext>
            </a:extLst>
          </p:cNvPr>
          <p:cNvSpPr txBox="1"/>
          <p:nvPr/>
        </p:nvSpPr>
        <p:spPr>
          <a:xfrm>
            <a:off x="6434669" y="6424405"/>
            <a:ext cx="133693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Couche M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6E4A12E-4511-47A6-534D-62AADA710E66}"/>
              </a:ext>
            </a:extLst>
          </p:cNvPr>
          <p:cNvSpPr txBox="1"/>
          <p:nvPr/>
        </p:nvSpPr>
        <p:spPr>
          <a:xfrm>
            <a:off x="8621021" y="4484090"/>
            <a:ext cx="33369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Etape 3 : </a:t>
            </a:r>
            <a:r>
              <a:rPr lang="fr-FR" i="1" dirty="0"/>
              <a:t>Back Propagation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BE32B0A-C991-D815-527C-22ED90DAD59C}"/>
              </a:ext>
            </a:extLst>
          </p:cNvPr>
          <p:cNvSpPr txBox="1"/>
          <p:nvPr/>
        </p:nvSpPr>
        <p:spPr>
          <a:xfrm>
            <a:off x="8621021" y="4902598"/>
            <a:ext cx="3336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Chaine de gradients</a:t>
            </a:r>
          </a:p>
        </p:txBody>
      </p: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2597AC77-EDE0-FEAA-81BF-88F43BF60D51}"/>
              </a:ext>
            </a:extLst>
          </p:cNvPr>
          <p:cNvCxnSpPr>
            <a:cxnSpLocks/>
            <a:stCxn id="81" idx="2"/>
            <a:endCxn id="79" idx="4"/>
          </p:cNvCxnSpPr>
          <p:nvPr/>
        </p:nvCxnSpPr>
        <p:spPr>
          <a:xfrm rot="5400000">
            <a:off x="7352716" y="3981087"/>
            <a:ext cx="568798" cy="1055307"/>
          </a:xfrm>
          <a:prstGeom prst="curvedConnector3">
            <a:avLst>
              <a:gd name="adj1" fmla="val 14019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E295CF8-D5EC-212A-9E2C-BE24CDCFBDC1}"/>
                  </a:ext>
                </a:extLst>
              </p:cNvPr>
              <p:cNvSpPr txBox="1"/>
              <p:nvPr/>
            </p:nvSpPr>
            <p:spPr>
              <a:xfrm>
                <a:off x="7460535" y="5170446"/>
                <a:ext cx="944169" cy="642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fr-FR" sz="20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E295CF8-D5EC-212A-9E2C-BE24CDCFB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35" y="5170446"/>
                <a:ext cx="944169" cy="642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4EB7E536-AFED-57C4-7F9D-C77FA5E4BB57}"/>
              </a:ext>
            </a:extLst>
          </p:cNvPr>
          <p:cNvCxnSpPr>
            <a:cxnSpLocks/>
            <a:stCxn id="79" idx="3"/>
            <a:endCxn id="47" idx="4"/>
          </p:cNvCxnSpPr>
          <p:nvPr/>
        </p:nvCxnSpPr>
        <p:spPr>
          <a:xfrm rot="5400000">
            <a:off x="5204581" y="4306962"/>
            <a:ext cx="1205900" cy="1891302"/>
          </a:xfrm>
          <a:prstGeom prst="curvedConnector3">
            <a:avLst>
              <a:gd name="adj1" fmla="val 118957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3A3B5F3-3CE3-8561-3517-EF79A9FE45C3}"/>
                  </a:ext>
                </a:extLst>
              </p:cNvPr>
              <p:cNvSpPr txBox="1"/>
              <p:nvPr/>
            </p:nvSpPr>
            <p:spPr>
              <a:xfrm>
                <a:off x="6206257" y="5793782"/>
                <a:ext cx="1407629" cy="642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𝑭𝒌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fr-FR" sz="20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3A3B5F3-3CE3-8561-3517-EF79A9FE4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257" y="5793782"/>
                <a:ext cx="1407629" cy="642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 : en arc 74">
            <a:extLst>
              <a:ext uri="{FF2B5EF4-FFF2-40B4-BE49-F238E27FC236}">
                <a16:creationId xmlns:a16="http://schemas.microsoft.com/office/drawing/2014/main" id="{F52530A1-F48B-AD37-07FA-1FF617C8C666}"/>
              </a:ext>
            </a:extLst>
          </p:cNvPr>
          <p:cNvCxnSpPr>
            <a:cxnSpLocks/>
            <a:stCxn id="47" idx="3"/>
            <a:endCxn id="39" idx="4"/>
          </p:cNvCxnSpPr>
          <p:nvPr/>
        </p:nvCxnSpPr>
        <p:spPr>
          <a:xfrm rot="5400000" flipH="1">
            <a:off x="3333257" y="4539744"/>
            <a:ext cx="305815" cy="2038873"/>
          </a:xfrm>
          <a:prstGeom prst="curvedConnector3">
            <a:avLst>
              <a:gd name="adj1" fmla="val -121667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03B3A200-ED0D-022B-C844-1CED996B0A05}"/>
                  </a:ext>
                </a:extLst>
              </p:cNvPr>
              <p:cNvSpPr txBox="1"/>
              <p:nvPr/>
            </p:nvSpPr>
            <p:spPr>
              <a:xfrm>
                <a:off x="3070540" y="5361815"/>
                <a:ext cx="867224" cy="642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𝑭𝒌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𝑭𝒌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fr-FR" sz="20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03B3A200-ED0D-022B-C844-1CED996B0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540" y="5361815"/>
                <a:ext cx="867224" cy="6420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>
            <a:extLst>
              <a:ext uri="{FF2B5EF4-FFF2-40B4-BE49-F238E27FC236}">
                <a16:creationId xmlns:a16="http://schemas.microsoft.com/office/drawing/2014/main" id="{3493597C-1030-12BC-5624-BA77254E511D}"/>
              </a:ext>
            </a:extLst>
          </p:cNvPr>
          <p:cNvSpPr txBox="1"/>
          <p:nvPr/>
        </p:nvSpPr>
        <p:spPr>
          <a:xfrm>
            <a:off x="8587426" y="5741640"/>
            <a:ext cx="31176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Calcul des paramètres W pour minimiser l’erreur en sortie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BF00EFF3-7883-DFA1-0383-70D132B95713}"/>
              </a:ext>
            </a:extLst>
          </p:cNvPr>
          <p:cNvSpPr txBox="1"/>
          <p:nvPr/>
        </p:nvSpPr>
        <p:spPr>
          <a:xfrm>
            <a:off x="8619782" y="5346638"/>
            <a:ext cx="33369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Etape 4 : </a:t>
            </a:r>
            <a:r>
              <a:rPr lang="fr-FR" i="1" dirty="0"/>
              <a:t>Descente de gradients</a:t>
            </a:r>
          </a:p>
        </p:txBody>
      </p:sp>
    </p:spTree>
    <p:extLst>
      <p:ext uri="{BB962C8B-B14F-4D97-AF65-F5344CB8AC3E}">
        <p14:creationId xmlns:p14="http://schemas.microsoft.com/office/powerpoint/2010/main" val="3438069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32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Exemple d’un réseau à 2 couches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Neurone artificiel et apprentissage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71026804-4430-09E8-AA33-99EBFD0BF8DE}"/>
              </a:ext>
            </a:extLst>
          </p:cNvPr>
          <p:cNvSpPr txBox="1"/>
          <p:nvPr/>
        </p:nvSpPr>
        <p:spPr>
          <a:xfrm>
            <a:off x="239828" y="3112514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/>
              <a:t>Données d’entrée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4275B53-55EE-B89A-0AC5-3F5BC87D6A35}"/>
              </a:ext>
            </a:extLst>
          </p:cNvPr>
          <p:cNvSpPr txBox="1"/>
          <p:nvPr/>
        </p:nvSpPr>
        <p:spPr>
          <a:xfrm>
            <a:off x="223777" y="264929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Phase 1 : Apprentissage / Entrainement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CE105BC-6741-C785-3AB6-B7AAC04961A2}"/>
                  </a:ext>
                </a:extLst>
              </p:cNvPr>
              <p:cNvSpPr txBox="1"/>
              <p:nvPr/>
            </p:nvSpPr>
            <p:spPr>
              <a:xfrm>
                <a:off x="10881066" y="2616136"/>
                <a:ext cx="97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FR" dirty="0"/>
                  <a:t> = 0,01</a:t>
                </a: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CE105BC-6741-C785-3AB6-B7AAC0496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066" y="2616136"/>
                <a:ext cx="970137" cy="369332"/>
              </a:xfrm>
              <a:prstGeom prst="rect">
                <a:avLst/>
              </a:prstGeom>
              <a:blipFill>
                <a:blip r:embed="rId5"/>
                <a:stretch>
                  <a:fillRect t="-8197" r="-3774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A06660B1-0558-0D84-4784-7C129EE94889}"/>
              </a:ext>
            </a:extLst>
          </p:cNvPr>
          <p:cNvSpPr txBox="1"/>
          <p:nvPr/>
        </p:nvSpPr>
        <p:spPr>
          <a:xfrm>
            <a:off x="10479963" y="2281211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Epochs</a:t>
            </a:r>
            <a:r>
              <a:rPr lang="fr-FR" dirty="0"/>
              <a:t>= 400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5D1695-3030-F309-2FD8-B92248D73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5025" y="3283229"/>
            <a:ext cx="2627147" cy="344156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285A3AF-D57E-5FB9-F909-E6E2D81D64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2352" y="3839370"/>
            <a:ext cx="6976027" cy="156800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2CE885C-549B-F3CF-AA08-72966C0D46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828" y="3570820"/>
            <a:ext cx="1607957" cy="148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98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32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Exemple d’un réseau à 2 couches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Neurone artificiel et apprentissage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71026804-4430-09E8-AA33-99EBFD0BF8DE}"/>
              </a:ext>
            </a:extLst>
          </p:cNvPr>
          <p:cNvSpPr txBox="1"/>
          <p:nvPr/>
        </p:nvSpPr>
        <p:spPr>
          <a:xfrm>
            <a:off x="239828" y="3112514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/>
              <a:t>Données d’entrée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4275B53-55EE-B89A-0AC5-3F5BC87D6A35}"/>
              </a:ext>
            </a:extLst>
          </p:cNvPr>
          <p:cNvSpPr txBox="1"/>
          <p:nvPr/>
        </p:nvSpPr>
        <p:spPr>
          <a:xfrm>
            <a:off x="223777" y="264929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Phase 1 : Apprentissage / Entrainement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CE105BC-6741-C785-3AB6-B7AAC04961A2}"/>
                  </a:ext>
                </a:extLst>
              </p:cNvPr>
              <p:cNvSpPr txBox="1"/>
              <p:nvPr/>
            </p:nvSpPr>
            <p:spPr>
              <a:xfrm>
                <a:off x="10881066" y="2616136"/>
                <a:ext cx="97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FR" dirty="0"/>
                  <a:t> = 0,01</a:t>
                </a: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CE105BC-6741-C785-3AB6-B7AAC0496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066" y="2616136"/>
                <a:ext cx="970137" cy="369332"/>
              </a:xfrm>
              <a:prstGeom prst="rect">
                <a:avLst/>
              </a:prstGeom>
              <a:blipFill>
                <a:blip r:embed="rId5"/>
                <a:stretch>
                  <a:fillRect t="-8197" r="-3774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A06660B1-0558-0D84-4784-7C129EE94889}"/>
              </a:ext>
            </a:extLst>
          </p:cNvPr>
          <p:cNvSpPr txBox="1"/>
          <p:nvPr/>
        </p:nvSpPr>
        <p:spPr>
          <a:xfrm>
            <a:off x="10479963" y="2281211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Epochs</a:t>
            </a:r>
            <a:r>
              <a:rPr lang="fr-FR" dirty="0"/>
              <a:t>= 170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2CE885C-549B-F3CF-AA08-72966C0D4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828" y="3570820"/>
            <a:ext cx="1607957" cy="148660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5F877A1-8B35-C98B-F54A-41E5496DD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8379" y="2985468"/>
            <a:ext cx="2762250" cy="36957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AEF24D-0A6E-3EFC-67A1-C35B424D77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2325" y="3839370"/>
            <a:ext cx="69056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9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467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Comment vérifier que le réseau apprend bien ?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Neurone artificiel et apprentissage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B0EB548-0B53-BAD4-51A0-819FA44779AB}"/>
              </a:ext>
            </a:extLst>
          </p:cNvPr>
          <p:cNvSpPr/>
          <p:nvPr/>
        </p:nvSpPr>
        <p:spPr>
          <a:xfrm>
            <a:off x="2428736" y="3120758"/>
            <a:ext cx="142703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Ordinateur</a:t>
            </a:r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8F044D16-7D77-59B8-16BE-D8BF277A4539}"/>
              </a:ext>
            </a:extLst>
          </p:cNvPr>
          <p:cNvSpPr/>
          <p:nvPr/>
        </p:nvSpPr>
        <p:spPr>
          <a:xfrm rot="16200000">
            <a:off x="1879599" y="3020173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ED9CEBCA-9881-06FD-C6FC-98A191B73D58}"/>
              </a:ext>
            </a:extLst>
          </p:cNvPr>
          <p:cNvSpPr/>
          <p:nvPr/>
        </p:nvSpPr>
        <p:spPr>
          <a:xfrm rot="16200000">
            <a:off x="4111372" y="3257917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24DC26F-6AA0-D033-BA91-7B0A1EDB4D07}"/>
              </a:ext>
            </a:extLst>
          </p:cNvPr>
          <p:cNvSpPr txBox="1"/>
          <p:nvPr/>
        </p:nvSpPr>
        <p:spPr>
          <a:xfrm>
            <a:off x="484805" y="315633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Données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72C4628-979C-5DF4-C525-D90AD1419ADB}"/>
              </a:ext>
            </a:extLst>
          </p:cNvPr>
          <p:cNvSpPr txBox="1"/>
          <p:nvPr/>
        </p:nvSpPr>
        <p:spPr>
          <a:xfrm>
            <a:off x="4676317" y="3285569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Règles</a:t>
            </a:r>
          </a:p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Modèle</a:t>
            </a:r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8912FF43-2293-D84C-AC92-155C568C93A5}"/>
              </a:ext>
            </a:extLst>
          </p:cNvPr>
          <p:cNvSpPr/>
          <p:nvPr/>
        </p:nvSpPr>
        <p:spPr>
          <a:xfrm rot="16200000">
            <a:off x="1879600" y="3487872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18CFD2A-8C76-E977-D3DB-A74F53D54F97}"/>
              </a:ext>
            </a:extLst>
          </p:cNvPr>
          <p:cNvSpPr txBox="1"/>
          <p:nvPr/>
        </p:nvSpPr>
        <p:spPr>
          <a:xfrm>
            <a:off x="496252" y="3554722"/>
            <a:ext cx="1194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Résultats</a:t>
            </a:r>
            <a:b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attendus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4D2C901-FFC8-04DE-4E2B-8F33653F7DF7}"/>
              </a:ext>
            </a:extLst>
          </p:cNvPr>
          <p:cNvSpPr txBox="1"/>
          <p:nvPr/>
        </p:nvSpPr>
        <p:spPr>
          <a:xfrm>
            <a:off x="291402" y="26086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Phase 1 : Apprentissage / Entrainement</a:t>
            </a:r>
          </a:p>
        </p:txBody>
      </p:sp>
    </p:spTree>
    <p:extLst>
      <p:ext uri="{BB962C8B-B14F-4D97-AF65-F5344CB8AC3E}">
        <p14:creationId xmlns:p14="http://schemas.microsoft.com/office/powerpoint/2010/main" val="293913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4DDA51F-0B5F-38A0-D93F-B83649B0BF54}"/>
              </a:ext>
            </a:extLst>
          </p:cNvPr>
          <p:cNvSpPr/>
          <p:nvPr/>
        </p:nvSpPr>
        <p:spPr>
          <a:xfrm>
            <a:off x="381396" y="3103246"/>
            <a:ext cx="1244204" cy="1096086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467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Comment vérifier que le réseau apprend bien ?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Neurone artificiel et apprentissage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B0EB548-0B53-BAD4-51A0-819FA44779AB}"/>
              </a:ext>
            </a:extLst>
          </p:cNvPr>
          <p:cNvSpPr/>
          <p:nvPr/>
        </p:nvSpPr>
        <p:spPr>
          <a:xfrm>
            <a:off x="2428736" y="3120758"/>
            <a:ext cx="142703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Ordinateur</a:t>
            </a:r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8F044D16-7D77-59B8-16BE-D8BF277A4539}"/>
              </a:ext>
            </a:extLst>
          </p:cNvPr>
          <p:cNvSpPr/>
          <p:nvPr/>
        </p:nvSpPr>
        <p:spPr>
          <a:xfrm rot="16200000">
            <a:off x="1879599" y="3020173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ED9CEBCA-9881-06FD-C6FC-98A191B73D58}"/>
              </a:ext>
            </a:extLst>
          </p:cNvPr>
          <p:cNvSpPr/>
          <p:nvPr/>
        </p:nvSpPr>
        <p:spPr>
          <a:xfrm rot="16200000">
            <a:off x="4111372" y="3257917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24DC26F-6AA0-D033-BA91-7B0A1EDB4D07}"/>
              </a:ext>
            </a:extLst>
          </p:cNvPr>
          <p:cNvSpPr txBox="1"/>
          <p:nvPr/>
        </p:nvSpPr>
        <p:spPr>
          <a:xfrm>
            <a:off x="484805" y="315633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Données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72C4628-979C-5DF4-C525-D90AD1419ADB}"/>
              </a:ext>
            </a:extLst>
          </p:cNvPr>
          <p:cNvSpPr txBox="1"/>
          <p:nvPr/>
        </p:nvSpPr>
        <p:spPr>
          <a:xfrm>
            <a:off x="4676317" y="3285569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Règles</a:t>
            </a:r>
          </a:p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Modèle</a:t>
            </a:r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8912FF43-2293-D84C-AC92-155C568C93A5}"/>
              </a:ext>
            </a:extLst>
          </p:cNvPr>
          <p:cNvSpPr/>
          <p:nvPr/>
        </p:nvSpPr>
        <p:spPr>
          <a:xfrm rot="16200000">
            <a:off x="1879600" y="3487872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18CFD2A-8C76-E977-D3DB-A74F53D54F97}"/>
              </a:ext>
            </a:extLst>
          </p:cNvPr>
          <p:cNvSpPr txBox="1"/>
          <p:nvPr/>
        </p:nvSpPr>
        <p:spPr>
          <a:xfrm>
            <a:off x="496252" y="3554722"/>
            <a:ext cx="1194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Résultats</a:t>
            </a:r>
            <a:b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attendus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4D2C901-FFC8-04DE-4E2B-8F33653F7DF7}"/>
              </a:ext>
            </a:extLst>
          </p:cNvPr>
          <p:cNvSpPr txBox="1"/>
          <p:nvPr/>
        </p:nvSpPr>
        <p:spPr>
          <a:xfrm>
            <a:off x="291402" y="26086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Phase 1 : Apprentissage / Entrainement</a:t>
            </a:r>
          </a:p>
        </p:txBody>
      </p:sp>
      <p:graphicFrame>
        <p:nvGraphicFramePr>
          <p:cNvPr id="17" name="Objet 16">
            <a:extLst>
              <a:ext uri="{FF2B5EF4-FFF2-40B4-BE49-F238E27FC236}">
                <a16:creationId xmlns:a16="http://schemas.microsoft.com/office/drawing/2014/main" id="{C0C83BFA-C232-93C4-143C-C7596CB9B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354167"/>
              </p:ext>
            </p:extLst>
          </p:nvPr>
        </p:nvGraphicFramePr>
        <p:xfrm>
          <a:off x="7104698" y="2793318"/>
          <a:ext cx="4591050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3" name="Image bitmap" r:id="rId6" imgW="4591080" imgH="3371760" progId="Paint.Picture">
                  <p:embed/>
                </p:oleObj>
              </mc:Choice>
              <mc:Fallback>
                <p:oleObj name="Image bitmap" r:id="rId6" imgW="4591080" imgH="337176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4A17A596-D486-B379-6944-18130DCCD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04698" y="2793318"/>
                        <a:ext cx="4591050" cy="337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62321A7-8EC6-4F4A-1EF5-081DC4275CBE}"/>
              </a:ext>
            </a:extLst>
          </p:cNvPr>
          <p:cNvSpPr/>
          <p:nvPr/>
        </p:nvSpPr>
        <p:spPr>
          <a:xfrm>
            <a:off x="566921" y="5459333"/>
            <a:ext cx="1972917" cy="1096086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 d’entrainement</a:t>
            </a:r>
          </a:p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fr-F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set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9333F743-54A4-132D-70A4-3CCEBE16913F}"/>
              </a:ext>
            </a:extLst>
          </p:cNvPr>
          <p:cNvSpPr/>
          <p:nvPr/>
        </p:nvSpPr>
        <p:spPr>
          <a:xfrm>
            <a:off x="3037415" y="4622015"/>
            <a:ext cx="1972917" cy="1096086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 de test</a:t>
            </a:r>
          </a:p>
          <a:p>
            <a:pPr algn="ctr"/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fr-F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set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08E3C6F-E83A-EB7F-9F26-ADA35A1995DD}"/>
              </a:ext>
            </a:extLst>
          </p:cNvPr>
          <p:cNvCxnSpPr>
            <a:cxnSpLocks/>
            <a:stCxn id="3" idx="2"/>
            <a:endCxn id="29" idx="0"/>
          </p:cNvCxnSpPr>
          <p:nvPr/>
        </p:nvCxnSpPr>
        <p:spPr>
          <a:xfrm>
            <a:off x="1003498" y="4199332"/>
            <a:ext cx="549882" cy="12600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9F6A6C7-0E19-57F7-EF8F-04B54AE9EDE9}"/>
              </a:ext>
            </a:extLst>
          </p:cNvPr>
          <p:cNvCxnSpPr>
            <a:cxnSpLocks/>
            <a:stCxn id="3" idx="2"/>
            <a:endCxn id="30" idx="1"/>
          </p:cNvCxnSpPr>
          <p:nvPr/>
        </p:nvCxnSpPr>
        <p:spPr>
          <a:xfrm>
            <a:off x="1003498" y="4199332"/>
            <a:ext cx="2033917" cy="970726"/>
          </a:xfrm>
          <a:prstGeom prst="straightConnector1">
            <a:avLst/>
          </a:prstGeom>
          <a:ln w="571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28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4DDA51F-0B5F-38A0-D93F-B83649B0BF54}"/>
              </a:ext>
            </a:extLst>
          </p:cNvPr>
          <p:cNvSpPr/>
          <p:nvPr/>
        </p:nvSpPr>
        <p:spPr>
          <a:xfrm>
            <a:off x="381396" y="3103246"/>
            <a:ext cx="1244204" cy="1096086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467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Comment vérifier que le réseau apprend bien ?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Neurone artificiel et apprentissage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B0EB548-0B53-BAD4-51A0-819FA44779AB}"/>
              </a:ext>
            </a:extLst>
          </p:cNvPr>
          <p:cNvSpPr/>
          <p:nvPr/>
        </p:nvSpPr>
        <p:spPr>
          <a:xfrm>
            <a:off x="2428736" y="3120758"/>
            <a:ext cx="142703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Ordinateur</a:t>
            </a:r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8F044D16-7D77-59B8-16BE-D8BF277A4539}"/>
              </a:ext>
            </a:extLst>
          </p:cNvPr>
          <p:cNvSpPr/>
          <p:nvPr/>
        </p:nvSpPr>
        <p:spPr>
          <a:xfrm rot="16200000">
            <a:off x="1879599" y="3020173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ED9CEBCA-9881-06FD-C6FC-98A191B73D58}"/>
              </a:ext>
            </a:extLst>
          </p:cNvPr>
          <p:cNvSpPr/>
          <p:nvPr/>
        </p:nvSpPr>
        <p:spPr>
          <a:xfrm rot="16200000">
            <a:off x="4111372" y="3257917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24DC26F-6AA0-D033-BA91-7B0A1EDB4D07}"/>
              </a:ext>
            </a:extLst>
          </p:cNvPr>
          <p:cNvSpPr txBox="1"/>
          <p:nvPr/>
        </p:nvSpPr>
        <p:spPr>
          <a:xfrm>
            <a:off x="484805" y="315633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Données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72C4628-979C-5DF4-C525-D90AD1419ADB}"/>
              </a:ext>
            </a:extLst>
          </p:cNvPr>
          <p:cNvSpPr txBox="1"/>
          <p:nvPr/>
        </p:nvSpPr>
        <p:spPr>
          <a:xfrm>
            <a:off x="4676317" y="3285569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Règles</a:t>
            </a:r>
          </a:p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Modèle</a:t>
            </a:r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8912FF43-2293-D84C-AC92-155C568C93A5}"/>
              </a:ext>
            </a:extLst>
          </p:cNvPr>
          <p:cNvSpPr/>
          <p:nvPr/>
        </p:nvSpPr>
        <p:spPr>
          <a:xfrm rot="16200000">
            <a:off x="1879600" y="3487872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18CFD2A-8C76-E977-D3DB-A74F53D54F97}"/>
              </a:ext>
            </a:extLst>
          </p:cNvPr>
          <p:cNvSpPr txBox="1"/>
          <p:nvPr/>
        </p:nvSpPr>
        <p:spPr>
          <a:xfrm>
            <a:off x="496252" y="3554722"/>
            <a:ext cx="1194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Résultats</a:t>
            </a:r>
            <a:b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attendus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4D2C901-FFC8-04DE-4E2B-8F33653F7DF7}"/>
              </a:ext>
            </a:extLst>
          </p:cNvPr>
          <p:cNvSpPr txBox="1"/>
          <p:nvPr/>
        </p:nvSpPr>
        <p:spPr>
          <a:xfrm>
            <a:off x="291402" y="26086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Phase 1 : Apprentissage / Entrainement</a:t>
            </a:r>
          </a:p>
        </p:txBody>
      </p:sp>
      <p:graphicFrame>
        <p:nvGraphicFramePr>
          <p:cNvPr id="17" name="Objet 16">
            <a:extLst>
              <a:ext uri="{FF2B5EF4-FFF2-40B4-BE49-F238E27FC236}">
                <a16:creationId xmlns:a16="http://schemas.microsoft.com/office/drawing/2014/main" id="{C0C83BFA-C232-93C4-143C-C7596CB9B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708783"/>
              </p:ext>
            </p:extLst>
          </p:nvPr>
        </p:nvGraphicFramePr>
        <p:xfrm>
          <a:off x="8466666" y="2793318"/>
          <a:ext cx="3229081" cy="2371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Image bitmap" r:id="rId6" imgW="4591080" imgH="3371760" progId="Paint.Picture">
                  <p:embed/>
                </p:oleObj>
              </mc:Choice>
              <mc:Fallback>
                <p:oleObj name="Image bitmap" r:id="rId6" imgW="4591080" imgH="3371760" progId="Paint.Picture">
                  <p:embed/>
                  <p:pic>
                    <p:nvPicPr>
                      <p:cNvPr id="17" name="Objet 16">
                        <a:extLst>
                          <a:ext uri="{FF2B5EF4-FFF2-40B4-BE49-F238E27FC236}">
                            <a16:creationId xmlns:a16="http://schemas.microsoft.com/office/drawing/2014/main" id="{C0C83BFA-C232-93C4-143C-C7596CB9BA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66666" y="2793318"/>
                        <a:ext cx="3229081" cy="2371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E899FE80-B0F5-8EBD-19DA-0CE29F81F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8773" y="4779865"/>
            <a:ext cx="2874809" cy="1931027"/>
          </a:xfrm>
          <a:prstGeom prst="rect">
            <a:avLst/>
          </a:prstGeom>
        </p:spPr>
      </p:pic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89555C59-D4ED-C71F-7940-1E7EA00B9085}"/>
              </a:ext>
            </a:extLst>
          </p:cNvPr>
          <p:cNvSpPr/>
          <p:nvPr/>
        </p:nvSpPr>
        <p:spPr>
          <a:xfrm>
            <a:off x="566921" y="5459333"/>
            <a:ext cx="1972917" cy="1096086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 d’entrainement</a:t>
            </a:r>
          </a:p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fr-F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set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EC65F171-5744-36C9-4642-22ADB7F648CE}"/>
              </a:ext>
            </a:extLst>
          </p:cNvPr>
          <p:cNvSpPr/>
          <p:nvPr/>
        </p:nvSpPr>
        <p:spPr>
          <a:xfrm>
            <a:off x="3037415" y="4622015"/>
            <a:ext cx="1972917" cy="1096086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 de test</a:t>
            </a:r>
          </a:p>
          <a:p>
            <a:pPr algn="ctr"/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fr-F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set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FF1A92-3253-8009-611C-AAE4E0909E19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03498" y="4199332"/>
            <a:ext cx="549882" cy="12600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D1873E4-C7E9-A722-0DD5-F31BD7647F50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003498" y="4199332"/>
            <a:ext cx="2033917" cy="970726"/>
          </a:xfrm>
          <a:prstGeom prst="straightConnector1">
            <a:avLst/>
          </a:prstGeom>
          <a:ln w="571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0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0">
            <a:extLst>
              <a:ext uri="{FF2B5EF4-FFF2-40B4-BE49-F238E27FC236}">
                <a16:creationId xmlns:a16="http://schemas.microsoft.com/office/drawing/2014/main" id="{C9A81C4B-0D6A-F539-0D26-DBBB7704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3FD55F0-46B2-4F46-AB9A-5D3545CA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410" y="401701"/>
            <a:ext cx="6845969" cy="1325563"/>
          </a:xfrm>
        </p:spPr>
        <p:txBody>
          <a:bodyPr/>
          <a:lstStyle/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Objectifs « pédagogiques »</a:t>
            </a:r>
            <a:endParaRPr lang="fr-FR" i="1" dirty="0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40C95CAC-28A6-45BC-8D68-2FDAE5F636D9}"/>
              </a:ext>
            </a:extLst>
          </p:cNvPr>
          <p:cNvSpPr txBox="1"/>
          <p:nvPr/>
        </p:nvSpPr>
        <p:spPr>
          <a:xfrm>
            <a:off x="6687242" y="2792629"/>
            <a:ext cx="47949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Lister les éléments d’un réseau de neurones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Comprendre les mécanismes « cachés » derrière l’apprentissage d’un réseau de neurones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Développer un premier neurone et un réseau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985B74-1F0F-467B-A148-86F5D669E7C4}"/>
              </a:ext>
            </a:extLst>
          </p:cNvPr>
          <p:cNvSpPr/>
          <p:nvPr/>
        </p:nvSpPr>
        <p:spPr>
          <a:xfrm>
            <a:off x="6096000" y="2344407"/>
            <a:ext cx="5672328" cy="401053"/>
          </a:xfrm>
          <a:prstGeom prst="rect">
            <a:avLst/>
          </a:prstGeom>
          <a:solidFill>
            <a:schemeClr val="accent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A la suite de ce séminaire / atelier, vous serez capable de :</a:t>
            </a:r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D61BEE-ECF5-4BDB-B8DE-8F5CA80260E5}"/>
              </a:ext>
            </a:extLst>
          </p:cNvPr>
          <p:cNvSpPr/>
          <p:nvPr/>
        </p:nvSpPr>
        <p:spPr>
          <a:xfrm>
            <a:off x="6096000" y="4573868"/>
            <a:ext cx="5672328" cy="401053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Bibliothèques utiles</a:t>
            </a:r>
            <a:endParaRPr lang="fr-FR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27283B9-39BC-44F9-A79E-A1640B069BB5}"/>
              </a:ext>
            </a:extLst>
          </p:cNvPr>
          <p:cNvSpPr txBox="1"/>
          <p:nvPr/>
        </p:nvSpPr>
        <p:spPr>
          <a:xfrm>
            <a:off x="6687243" y="5155722"/>
            <a:ext cx="38132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 err="1"/>
              <a:t>Numpy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Matplotlib</a:t>
            </a:r>
            <a:r>
              <a:rPr lang="fr-FR" sz="1400" dirty="0"/>
              <a:t> / </a:t>
            </a:r>
            <a:r>
              <a:rPr lang="fr-FR" sz="1400" dirty="0" err="1"/>
              <a:t>Pyplot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b="1" dirty="0" err="1"/>
              <a:t>Tensorflow</a:t>
            </a:r>
            <a:endParaRPr lang="fr-FR" sz="1400" b="1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Keras</a:t>
            </a:r>
            <a:r>
              <a:rPr lang="fr-FR" sz="1400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SciKitLearn</a:t>
            </a:r>
            <a:endParaRPr lang="fr-FR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2C7FD6-C072-B017-29B8-097F0272FCD2}"/>
              </a:ext>
            </a:extLst>
          </p:cNvPr>
          <p:cNvSpPr/>
          <p:nvPr/>
        </p:nvSpPr>
        <p:spPr>
          <a:xfrm>
            <a:off x="1102369" y="2347139"/>
            <a:ext cx="4106779" cy="4010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Deep</a:t>
            </a:r>
            <a:r>
              <a:rPr lang="fr-FR" b="1" dirty="0"/>
              <a:t> Learning / Machine Learning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C7C5427-6C56-D6C6-62D0-E00D094BC57D}"/>
              </a:ext>
            </a:extLst>
          </p:cNvPr>
          <p:cNvSpPr txBox="1"/>
          <p:nvPr/>
        </p:nvSpPr>
        <p:spPr>
          <a:xfrm>
            <a:off x="1395915" y="2813417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0" i="1" dirty="0">
                <a:solidFill>
                  <a:srgbClr val="000000"/>
                </a:solidFill>
                <a:effectLst/>
              </a:rPr>
              <a:t>(Re)Découvrir les neurones informatiques </a:t>
            </a:r>
            <a:endParaRPr lang="fr-FR" sz="1400" i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62D9C06-40BB-D1CE-68B7-6D18B301A450}"/>
              </a:ext>
            </a:extLst>
          </p:cNvPr>
          <p:cNvSpPr txBox="1"/>
          <p:nvPr/>
        </p:nvSpPr>
        <p:spPr>
          <a:xfrm>
            <a:off x="1395915" y="3133697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Création d’un neurone et d’un réseau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279A8E5-D13C-1539-311C-9865BB55A564}"/>
              </a:ext>
            </a:extLst>
          </p:cNvPr>
          <p:cNvSpPr txBox="1"/>
          <p:nvPr/>
        </p:nvSpPr>
        <p:spPr>
          <a:xfrm>
            <a:off x="1395915" y="3448187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</a:t>
            </a:r>
            <a:r>
              <a:rPr lang="fr-FR" sz="1400" dirty="0" err="1"/>
              <a:t>Tensorflow</a:t>
            </a:r>
            <a:endParaRPr lang="fr-FR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D7BB6F-D81C-DD93-A021-28B6661D55F7}"/>
              </a:ext>
            </a:extLst>
          </p:cNvPr>
          <p:cNvSpPr/>
          <p:nvPr/>
        </p:nvSpPr>
        <p:spPr>
          <a:xfrm>
            <a:off x="709794" y="2347139"/>
            <a:ext cx="301752" cy="1408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id="{98F24F78-A80B-3F1F-AB51-A107384F0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937" y="4445083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>
            <a:extLst>
              <a:ext uri="{FF2B5EF4-FFF2-40B4-BE49-F238E27FC236}">
                <a16:creationId xmlns:a16="http://schemas.microsoft.com/office/drawing/2014/main" id="{6F952740-493C-7126-7B42-6D4E34943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610" y="5484098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39545C4D-985B-47B3-68EB-D4C214633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969" y="5276015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59AAF39D-5E7A-3BB9-114F-1AB8919B5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51" y="4510646"/>
            <a:ext cx="1641849" cy="164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C692E4CB-13C3-11AA-F077-EC1F84DA8605}"/>
              </a:ext>
            </a:extLst>
          </p:cNvPr>
          <p:cNvSpPr txBox="1"/>
          <p:nvPr/>
        </p:nvSpPr>
        <p:spPr>
          <a:xfrm>
            <a:off x="797282" y="6003999"/>
            <a:ext cx="2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« Ceci est un chat »</a:t>
            </a:r>
          </a:p>
        </p:txBody>
      </p:sp>
      <p:pic>
        <p:nvPicPr>
          <p:cNvPr id="32770" name="Picture 2" descr="upload.wikimedia.org/wikipedia/commons/thumb/0/...">
            <a:extLst>
              <a:ext uri="{FF2B5EF4-FFF2-40B4-BE49-F238E27FC236}">
                <a16:creationId xmlns:a16="http://schemas.microsoft.com/office/drawing/2014/main" id="{9D7BDD43-A03C-5B09-D6F8-08F8F53EB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008" y="5276015"/>
            <a:ext cx="1352345" cy="72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 descr="Keras: the Python deep learning API">
            <a:extLst>
              <a:ext uri="{FF2B5EF4-FFF2-40B4-BE49-F238E27FC236}">
                <a16:creationId xmlns:a16="http://schemas.microsoft.com/office/drawing/2014/main" id="{AD84F9F9-1CAF-86B1-D9A0-CD92A5BEA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290" y="6202343"/>
            <a:ext cx="1219250" cy="35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8FEB269C-AAD1-8D29-0E40-0C79D5366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818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>
            <a:extLst>
              <a:ext uri="{FF2B5EF4-FFF2-40B4-BE49-F238E27FC236}">
                <a16:creationId xmlns:a16="http://schemas.microsoft.com/office/drawing/2014/main" id="{08B100D6-0820-11B9-F83D-BDE5C8536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29" y="2530741"/>
            <a:ext cx="76771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520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Des réseaux plus « complexes » pour la classification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Vers des réseaux plus complexes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A14CB06-00EA-A6D6-B129-255B54635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6" y="4691065"/>
            <a:ext cx="5237347" cy="1510201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DA1FD062-A35C-D1C8-6697-93A7AB534D37}"/>
              </a:ext>
            </a:extLst>
          </p:cNvPr>
          <p:cNvSpPr txBox="1"/>
          <p:nvPr/>
        </p:nvSpPr>
        <p:spPr>
          <a:xfrm>
            <a:off x="412619" y="6240855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hlinkClick r:id="rId7"/>
              </a:rPr>
              <a:t>https://www.futura-sciences.com/tech/definitions/intelligence-artificielle-deep-learning-17262/</a:t>
            </a:r>
            <a:endParaRPr lang="fr-FR" sz="1100" dirty="0"/>
          </a:p>
          <a:p>
            <a:r>
              <a:rPr lang="fr-FR" sz="1100" dirty="0"/>
              <a:t>Céline </a:t>
            </a:r>
            <a:r>
              <a:rPr lang="fr-FR" sz="1100" dirty="0" err="1"/>
              <a:t>Deluzarche</a:t>
            </a:r>
            <a:endParaRPr lang="fr-FR" sz="11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421C54A6-9BB5-C737-F350-4BA9BC71DC53}"/>
              </a:ext>
            </a:extLst>
          </p:cNvPr>
          <p:cNvSpPr txBox="1"/>
          <p:nvPr/>
        </p:nvSpPr>
        <p:spPr>
          <a:xfrm>
            <a:off x="7972425" y="5197741"/>
            <a:ext cx="3805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CNN classifier using 1D, 2D and 3D feature vectors</a:t>
            </a:r>
          </a:p>
          <a:p>
            <a:pPr algn="l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</a:rPr>
              <a:t>Site de MathWorks</a:t>
            </a:r>
            <a:endParaRPr lang="en-US" sz="12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391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520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Des réseaux plus « complexes » pour la classification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Vers des réseaux plus complexes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290D11F-C9D7-ED5A-0209-19DF6B6AAFB1}"/>
              </a:ext>
            </a:extLst>
          </p:cNvPr>
          <p:cNvSpPr txBox="1"/>
          <p:nvPr/>
        </p:nvSpPr>
        <p:spPr>
          <a:xfrm>
            <a:off x="223777" y="264929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Entrée = vecteur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A2170BE-2226-1A07-F394-97A8905F7931}"/>
              </a:ext>
            </a:extLst>
          </p:cNvPr>
          <p:cNvSpPr/>
          <p:nvPr/>
        </p:nvSpPr>
        <p:spPr>
          <a:xfrm>
            <a:off x="1962874" y="3044574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F1[1]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A926DEA-7331-08B4-8ECB-7CB22E9702E6}"/>
              </a:ext>
            </a:extLst>
          </p:cNvPr>
          <p:cNvCxnSpPr>
            <a:cxnSpLocks/>
          </p:cNvCxnSpPr>
          <p:nvPr/>
        </p:nvCxnSpPr>
        <p:spPr>
          <a:xfrm>
            <a:off x="966320" y="3429000"/>
            <a:ext cx="996554" cy="0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AED129E-88A0-CA72-7A6E-9FF2415A4304}"/>
              </a:ext>
            </a:extLst>
          </p:cNvPr>
          <p:cNvCxnSpPr>
            <a:cxnSpLocks/>
          </p:cNvCxnSpPr>
          <p:nvPr/>
        </p:nvCxnSpPr>
        <p:spPr>
          <a:xfrm>
            <a:off x="2970581" y="3534430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4DF55B5F-E424-6328-62D5-2330F2FDD021}"/>
              </a:ext>
            </a:extLst>
          </p:cNvPr>
          <p:cNvSpPr txBox="1"/>
          <p:nvPr/>
        </p:nvSpPr>
        <p:spPr>
          <a:xfrm>
            <a:off x="392737" y="317071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191D6B-344F-9D32-BA13-EA57A4394D37}"/>
              </a:ext>
            </a:extLst>
          </p:cNvPr>
          <p:cNvSpPr txBox="1"/>
          <p:nvPr/>
        </p:nvSpPr>
        <p:spPr>
          <a:xfrm>
            <a:off x="387613" y="3875542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E2AE191-90B0-BF8D-A33D-F08AD8C7F4F3}"/>
              </a:ext>
            </a:extLst>
          </p:cNvPr>
          <p:cNvSpPr txBox="1"/>
          <p:nvPr/>
        </p:nvSpPr>
        <p:spPr>
          <a:xfrm>
            <a:off x="312150" y="5655508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xN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DB7226E-6B3C-E54A-BA73-94A9C80D1C5A}"/>
              </a:ext>
            </a:extLst>
          </p:cNvPr>
          <p:cNvSpPr txBox="1"/>
          <p:nvPr/>
        </p:nvSpPr>
        <p:spPr>
          <a:xfrm flipH="1">
            <a:off x="2970581" y="2954220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Y1[1]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37EC549-A5EC-CCFE-BD76-065870413DFA}"/>
              </a:ext>
            </a:extLst>
          </p:cNvPr>
          <p:cNvSpPr/>
          <p:nvPr/>
        </p:nvSpPr>
        <p:spPr>
          <a:xfrm>
            <a:off x="1962874" y="4426560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F2[1]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CFDC66C-1767-FC12-296A-AD9CF97365D1}"/>
              </a:ext>
            </a:extLst>
          </p:cNvPr>
          <p:cNvCxnSpPr>
            <a:cxnSpLocks/>
          </p:cNvCxnSpPr>
          <p:nvPr/>
        </p:nvCxnSpPr>
        <p:spPr>
          <a:xfrm>
            <a:off x="2961294" y="4875851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1565239F-37A3-C1EB-7143-D158A081FFA4}"/>
              </a:ext>
            </a:extLst>
          </p:cNvPr>
          <p:cNvSpPr txBox="1"/>
          <p:nvPr/>
        </p:nvSpPr>
        <p:spPr>
          <a:xfrm flipH="1">
            <a:off x="2961294" y="4295641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Y2[1]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2F79C8B-3602-38BB-DE1E-7D2A5E79E14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66320" y="3429000"/>
            <a:ext cx="1144129" cy="1141036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6C6BEBE-E613-51D7-E067-B3B607927688}"/>
              </a:ext>
            </a:extLst>
          </p:cNvPr>
          <p:cNvCxnSpPr>
            <a:cxnSpLocks/>
          </p:cNvCxnSpPr>
          <p:nvPr/>
        </p:nvCxnSpPr>
        <p:spPr>
          <a:xfrm flipV="1">
            <a:off x="981897" y="3751411"/>
            <a:ext cx="937614" cy="33643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E298645-D6B1-48D0-1078-4A0DFE1CEB0A}"/>
              </a:ext>
            </a:extLst>
          </p:cNvPr>
          <p:cNvCxnSpPr>
            <a:cxnSpLocks/>
          </p:cNvCxnSpPr>
          <p:nvPr/>
        </p:nvCxnSpPr>
        <p:spPr>
          <a:xfrm>
            <a:off x="981897" y="4087848"/>
            <a:ext cx="989699" cy="607903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85141370-2666-CC7D-FB75-F375DF6992C1}"/>
              </a:ext>
            </a:extLst>
          </p:cNvPr>
          <p:cNvCxnSpPr>
            <a:cxnSpLocks/>
          </p:cNvCxnSpPr>
          <p:nvPr/>
        </p:nvCxnSpPr>
        <p:spPr>
          <a:xfrm flipV="1">
            <a:off x="812729" y="3875542"/>
            <a:ext cx="1102819" cy="2019568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A27D7A-4E4A-903F-2D9D-C2C006EFE2C2}"/>
              </a:ext>
            </a:extLst>
          </p:cNvPr>
          <p:cNvCxnSpPr>
            <a:cxnSpLocks/>
          </p:cNvCxnSpPr>
          <p:nvPr/>
        </p:nvCxnSpPr>
        <p:spPr>
          <a:xfrm flipV="1">
            <a:off x="860516" y="5226172"/>
            <a:ext cx="1071703" cy="62939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3EAC7BBD-C83F-997D-3E1E-2DFA4BE19323}"/>
              </a:ext>
            </a:extLst>
          </p:cNvPr>
          <p:cNvSpPr txBox="1"/>
          <p:nvPr/>
        </p:nvSpPr>
        <p:spPr>
          <a:xfrm>
            <a:off x="1798258" y="6435881"/>
            <a:ext cx="133693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Couche 1</a:t>
            </a:r>
          </a:p>
        </p:txBody>
      </p:sp>
    </p:spTree>
    <p:extLst>
      <p:ext uri="{BB962C8B-B14F-4D97-AF65-F5344CB8AC3E}">
        <p14:creationId xmlns:p14="http://schemas.microsoft.com/office/powerpoint/2010/main" val="2947913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520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Des réseaux plus « complexes » pour la classification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Vers des réseaux plus complexes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4E41419-4356-478B-B60D-92B2F8843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965" y="3146878"/>
            <a:ext cx="5148038" cy="243254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290D11F-C9D7-ED5A-0209-19DF6B6AAFB1}"/>
              </a:ext>
            </a:extLst>
          </p:cNvPr>
          <p:cNvSpPr txBox="1"/>
          <p:nvPr/>
        </p:nvSpPr>
        <p:spPr>
          <a:xfrm>
            <a:off x="223777" y="264929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Entrée = vecteur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A2170BE-2226-1A07-F394-97A8905F7931}"/>
              </a:ext>
            </a:extLst>
          </p:cNvPr>
          <p:cNvSpPr/>
          <p:nvPr/>
        </p:nvSpPr>
        <p:spPr>
          <a:xfrm>
            <a:off x="1962874" y="3044574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F1[1]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A926DEA-7331-08B4-8ECB-7CB22E9702E6}"/>
              </a:ext>
            </a:extLst>
          </p:cNvPr>
          <p:cNvCxnSpPr>
            <a:cxnSpLocks/>
          </p:cNvCxnSpPr>
          <p:nvPr/>
        </p:nvCxnSpPr>
        <p:spPr>
          <a:xfrm>
            <a:off x="966320" y="3429000"/>
            <a:ext cx="996554" cy="0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AED129E-88A0-CA72-7A6E-9FF2415A4304}"/>
              </a:ext>
            </a:extLst>
          </p:cNvPr>
          <p:cNvCxnSpPr>
            <a:cxnSpLocks/>
          </p:cNvCxnSpPr>
          <p:nvPr/>
        </p:nvCxnSpPr>
        <p:spPr>
          <a:xfrm>
            <a:off x="2970581" y="3534430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4DF55B5F-E424-6328-62D5-2330F2FDD021}"/>
              </a:ext>
            </a:extLst>
          </p:cNvPr>
          <p:cNvSpPr txBox="1"/>
          <p:nvPr/>
        </p:nvSpPr>
        <p:spPr>
          <a:xfrm>
            <a:off x="392737" y="317071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191D6B-344F-9D32-BA13-EA57A4394D37}"/>
              </a:ext>
            </a:extLst>
          </p:cNvPr>
          <p:cNvSpPr txBox="1"/>
          <p:nvPr/>
        </p:nvSpPr>
        <p:spPr>
          <a:xfrm>
            <a:off x="387613" y="3875542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E2AE191-90B0-BF8D-A33D-F08AD8C7F4F3}"/>
              </a:ext>
            </a:extLst>
          </p:cNvPr>
          <p:cNvSpPr txBox="1"/>
          <p:nvPr/>
        </p:nvSpPr>
        <p:spPr>
          <a:xfrm>
            <a:off x="312150" y="5655508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xN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DB7226E-6B3C-E54A-BA73-94A9C80D1C5A}"/>
              </a:ext>
            </a:extLst>
          </p:cNvPr>
          <p:cNvSpPr txBox="1"/>
          <p:nvPr/>
        </p:nvSpPr>
        <p:spPr>
          <a:xfrm flipH="1">
            <a:off x="2970581" y="2954220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Y1[1]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37EC549-A5EC-CCFE-BD76-065870413DFA}"/>
              </a:ext>
            </a:extLst>
          </p:cNvPr>
          <p:cNvSpPr/>
          <p:nvPr/>
        </p:nvSpPr>
        <p:spPr>
          <a:xfrm>
            <a:off x="1962874" y="4426560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F2[1]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CFDC66C-1767-FC12-296A-AD9CF97365D1}"/>
              </a:ext>
            </a:extLst>
          </p:cNvPr>
          <p:cNvCxnSpPr>
            <a:cxnSpLocks/>
          </p:cNvCxnSpPr>
          <p:nvPr/>
        </p:nvCxnSpPr>
        <p:spPr>
          <a:xfrm>
            <a:off x="2961294" y="4875851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1565239F-37A3-C1EB-7143-D158A081FFA4}"/>
              </a:ext>
            </a:extLst>
          </p:cNvPr>
          <p:cNvSpPr txBox="1"/>
          <p:nvPr/>
        </p:nvSpPr>
        <p:spPr>
          <a:xfrm flipH="1">
            <a:off x="2961294" y="4295641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Y2[1]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2F79C8B-3602-38BB-DE1E-7D2A5E79E14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66320" y="3429000"/>
            <a:ext cx="1144129" cy="1141036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6C6BEBE-E613-51D7-E067-B3B607927688}"/>
              </a:ext>
            </a:extLst>
          </p:cNvPr>
          <p:cNvCxnSpPr>
            <a:cxnSpLocks/>
          </p:cNvCxnSpPr>
          <p:nvPr/>
        </p:nvCxnSpPr>
        <p:spPr>
          <a:xfrm flipV="1">
            <a:off x="981897" y="3751411"/>
            <a:ext cx="937614" cy="33643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E298645-D6B1-48D0-1078-4A0DFE1CEB0A}"/>
              </a:ext>
            </a:extLst>
          </p:cNvPr>
          <p:cNvCxnSpPr>
            <a:cxnSpLocks/>
          </p:cNvCxnSpPr>
          <p:nvPr/>
        </p:nvCxnSpPr>
        <p:spPr>
          <a:xfrm>
            <a:off x="981897" y="4087848"/>
            <a:ext cx="989699" cy="607903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85141370-2666-CC7D-FB75-F375DF6992C1}"/>
              </a:ext>
            </a:extLst>
          </p:cNvPr>
          <p:cNvCxnSpPr>
            <a:cxnSpLocks/>
          </p:cNvCxnSpPr>
          <p:nvPr/>
        </p:nvCxnSpPr>
        <p:spPr>
          <a:xfrm flipV="1">
            <a:off x="812729" y="3875542"/>
            <a:ext cx="1102819" cy="2019568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A27D7A-4E4A-903F-2D9D-C2C006EFE2C2}"/>
              </a:ext>
            </a:extLst>
          </p:cNvPr>
          <p:cNvCxnSpPr>
            <a:cxnSpLocks/>
          </p:cNvCxnSpPr>
          <p:nvPr/>
        </p:nvCxnSpPr>
        <p:spPr>
          <a:xfrm flipV="1">
            <a:off x="860516" y="5226172"/>
            <a:ext cx="1071703" cy="62939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3EAC7BBD-C83F-997D-3E1E-2DFA4BE19323}"/>
              </a:ext>
            </a:extLst>
          </p:cNvPr>
          <p:cNvSpPr txBox="1"/>
          <p:nvPr/>
        </p:nvSpPr>
        <p:spPr>
          <a:xfrm>
            <a:off x="1798258" y="6435881"/>
            <a:ext cx="133693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Couche 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9F6DD0C-8053-5979-F45B-4C70FB0CCC0D}"/>
              </a:ext>
            </a:extLst>
          </p:cNvPr>
          <p:cNvSpPr txBox="1"/>
          <p:nvPr/>
        </p:nvSpPr>
        <p:spPr>
          <a:xfrm>
            <a:off x="6322965" y="264929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Image = matrice</a:t>
            </a:r>
          </a:p>
        </p:txBody>
      </p:sp>
      <p:pic>
        <p:nvPicPr>
          <p:cNvPr id="42" name="Picture 2" descr="Question Mark Image - Point D Interrogation Png - Free Transparent PNG  Download - PNGkey">
            <a:extLst>
              <a:ext uri="{FF2B5EF4-FFF2-40B4-BE49-F238E27FC236}">
                <a16:creationId xmlns:a16="http://schemas.microsoft.com/office/drawing/2014/main" id="{8192194D-64B8-3B34-E0DC-C5ED9637E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237" y="3646698"/>
            <a:ext cx="1228475" cy="16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715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520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Des réseaux plus « complexes » pour la classification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Vers des réseaux plus complexes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4E41419-4356-478B-B60D-92B2F8843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965" y="3146878"/>
            <a:ext cx="5148038" cy="243254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290D11F-C9D7-ED5A-0209-19DF6B6AAFB1}"/>
              </a:ext>
            </a:extLst>
          </p:cNvPr>
          <p:cNvSpPr txBox="1"/>
          <p:nvPr/>
        </p:nvSpPr>
        <p:spPr>
          <a:xfrm>
            <a:off x="223777" y="264929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Entrée = vecteur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A2170BE-2226-1A07-F394-97A8905F7931}"/>
              </a:ext>
            </a:extLst>
          </p:cNvPr>
          <p:cNvSpPr/>
          <p:nvPr/>
        </p:nvSpPr>
        <p:spPr>
          <a:xfrm>
            <a:off x="1962874" y="3044574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F1[1]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A926DEA-7331-08B4-8ECB-7CB22E9702E6}"/>
              </a:ext>
            </a:extLst>
          </p:cNvPr>
          <p:cNvCxnSpPr>
            <a:cxnSpLocks/>
          </p:cNvCxnSpPr>
          <p:nvPr/>
        </p:nvCxnSpPr>
        <p:spPr>
          <a:xfrm>
            <a:off x="966320" y="3429000"/>
            <a:ext cx="996554" cy="0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AED129E-88A0-CA72-7A6E-9FF2415A4304}"/>
              </a:ext>
            </a:extLst>
          </p:cNvPr>
          <p:cNvCxnSpPr>
            <a:cxnSpLocks/>
          </p:cNvCxnSpPr>
          <p:nvPr/>
        </p:nvCxnSpPr>
        <p:spPr>
          <a:xfrm>
            <a:off x="2970581" y="3534430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4DF55B5F-E424-6328-62D5-2330F2FDD021}"/>
              </a:ext>
            </a:extLst>
          </p:cNvPr>
          <p:cNvSpPr txBox="1"/>
          <p:nvPr/>
        </p:nvSpPr>
        <p:spPr>
          <a:xfrm>
            <a:off x="392737" y="317071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191D6B-344F-9D32-BA13-EA57A4394D37}"/>
              </a:ext>
            </a:extLst>
          </p:cNvPr>
          <p:cNvSpPr txBox="1"/>
          <p:nvPr/>
        </p:nvSpPr>
        <p:spPr>
          <a:xfrm>
            <a:off x="387613" y="3875542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E2AE191-90B0-BF8D-A33D-F08AD8C7F4F3}"/>
              </a:ext>
            </a:extLst>
          </p:cNvPr>
          <p:cNvSpPr txBox="1"/>
          <p:nvPr/>
        </p:nvSpPr>
        <p:spPr>
          <a:xfrm>
            <a:off x="312150" y="5655508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xN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DB7226E-6B3C-E54A-BA73-94A9C80D1C5A}"/>
              </a:ext>
            </a:extLst>
          </p:cNvPr>
          <p:cNvSpPr txBox="1"/>
          <p:nvPr/>
        </p:nvSpPr>
        <p:spPr>
          <a:xfrm flipH="1">
            <a:off x="2970581" y="2954220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Y1[1]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37EC549-A5EC-CCFE-BD76-065870413DFA}"/>
              </a:ext>
            </a:extLst>
          </p:cNvPr>
          <p:cNvSpPr/>
          <p:nvPr/>
        </p:nvSpPr>
        <p:spPr>
          <a:xfrm>
            <a:off x="1962874" y="4426560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F2[1]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CFDC66C-1767-FC12-296A-AD9CF97365D1}"/>
              </a:ext>
            </a:extLst>
          </p:cNvPr>
          <p:cNvCxnSpPr>
            <a:cxnSpLocks/>
          </p:cNvCxnSpPr>
          <p:nvPr/>
        </p:nvCxnSpPr>
        <p:spPr>
          <a:xfrm>
            <a:off x="2961294" y="4875851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1565239F-37A3-C1EB-7143-D158A081FFA4}"/>
              </a:ext>
            </a:extLst>
          </p:cNvPr>
          <p:cNvSpPr txBox="1"/>
          <p:nvPr/>
        </p:nvSpPr>
        <p:spPr>
          <a:xfrm flipH="1">
            <a:off x="2961294" y="4295641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Y2[1]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2F79C8B-3602-38BB-DE1E-7D2A5E79E14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66320" y="3429000"/>
            <a:ext cx="1144129" cy="1141036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6C6BEBE-E613-51D7-E067-B3B607927688}"/>
              </a:ext>
            </a:extLst>
          </p:cNvPr>
          <p:cNvCxnSpPr>
            <a:cxnSpLocks/>
          </p:cNvCxnSpPr>
          <p:nvPr/>
        </p:nvCxnSpPr>
        <p:spPr>
          <a:xfrm flipV="1">
            <a:off x="981897" y="3751411"/>
            <a:ext cx="937614" cy="33643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E298645-D6B1-48D0-1078-4A0DFE1CEB0A}"/>
              </a:ext>
            </a:extLst>
          </p:cNvPr>
          <p:cNvCxnSpPr>
            <a:cxnSpLocks/>
          </p:cNvCxnSpPr>
          <p:nvPr/>
        </p:nvCxnSpPr>
        <p:spPr>
          <a:xfrm>
            <a:off x="981897" y="4087848"/>
            <a:ext cx="989699" cy="607903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85141370-2666-CC7D-FB75-F375DF6992C1}"/>
              </a:ext>
            </a:extLst>
          </p:cNvPr>
          <p:cNvCxnSpPr>
            <a:cxnSpLocks/>
          </p:cNvCxnSpPr>
          <p:nvPr/>
        </p:nvCxnSpPr>
        <p:spPr>
          <a:xfrm flipV="1">
            <a:off x="812729" y="3875542"/>
            <a:ext cx="1102819" cy="2019568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A27D7A-4E4A-903F-2D9D-C2C006EFE2C2}"/>
              </a:ext>
            </a:extLst>
          </p:cNvPr>
          <p:cNvCxnSpPr>
            <a:cxnSpLocks/>
          </p:cNvCxnSpPr>
          <p:nvPr/>
        </p:nvCxnSpPr>
        <p:spPr>
          <a:xfrm flipV="1">
            <a:off x="860516" y="5226172"/>
            <a:ext cx="1071703" cy="62939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3EAC7BBD-C83F-997D-3E1E-2DFA4BE19323}"/>
              </a:ext>
            </a:extLst>
          </p:cNvPr>
          <p:cNvSpPr txBox="1"/>
          <p:nvPr/>
        </p:nvSpPr>
        <p:spPr>
          <a:xfrm>
            <a:off x="1798258" y="6435881"/>
            <a:ext cx="133693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Couche 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9F6DD0C-8053-5979-F45B-4C70FB0CCC0D}"/>
              </a:ext>
            </a:extLst>
          </p:cNvPr>
          <p:cNvSpPr txBox="1"/>
          <p:nvPr/>
        </p:nvSpPr>
        <p:spPr>
          <a:xfrm>
            <a:off x="6322965" y="264929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Image = matrice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3CC69-6CC2-9267-F559-FB4457566942}"/>
              </a:ext>
            </a:extLst>
          </p:cNvPr>
          <p:cNvSpPr/>
          <p:nvPr/>
        </p:nvSpPr>
        <p:spPr>
          <a:xfrm>
            <a:off x="6721828" y="6135872"/>
            <a:ext cx="171450" cy="16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E2927E-73A9-7537-4E65-E6317AE1EC80}"/>
              </a:ext>
            </a:extLst>
          </p:cNvPr>
          <p:cNvSpPr/>
          <p:nvPr/>
        </p:nvSpPr>
        <p:spPr>
          <a:xfrm>
            <a:off x="6893278" y="6135872"/>
            <a:ext cx="171450" cy="1605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0DEC09-CB4A-57AA-0BE6-74650B971148}"/>
              </a:ext>
            </a:extLst>
          </p:cNvPr>
          <p:cNvSpPr/>
          <p:nvPr/>
        </p:nvSpPr>
        <p:spPr>
          <a:xfrm>
            <a:off x="7064728" y="6135872"/>
            <a:ext cx="171450" cy="16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51015B-ED08-B251-5175-807DA7863206}"/>
              </a:ext>
            </a:extLst>
          </p:cNvPr>
          <p:cNvSpPr/>
          <p:nvPr/>
        </p:nvSpPr>
        <p:spPr>
          <a:xfrm>
            <a:off x="6721828" y="6296380"/>
            <a:ext cx="171450" cy="160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23F628-F9AA-133F-A129-4FED2428F348}"/>
              </a:ext>
            </a:extLst>
          </p:cNvPr>
          <p:cNvSpPr/>
          <p:nvPr/>
        </p:nvSpPr>
        <p:spPr>
          <a:xfrm>
            <a:off x="6893278" y="6296380"/>
            <a:ext cx="171450" cy="1605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7E58A0-D5C5-F296-5879-1CC27F5E0E23}"/>
              </a:ext>
            </a:extLst>
          </p:cNvPr>
          <p:cNvSpPr/>
          <p:nvPr/>
        </p:nvSpPr>
        <p:spPr>
          <a:xfrm>
            <a:off x="7064728" y="6296380"/>
            <a:ext cx="171450" cy="1605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D4EA02-81CC-441F-4C60-5BDA0E3A9824}"/>
              </a:ext>
            </a:extLst>
          </p:cNvPr>
          <p:cNvSpPr/>
          <p:nvPr/>
        </p:nvSpPr>
        <p:spPr>
          <a:xfrm>
            <a:off x="9451210" y="6216126"/>
            <a:ext cx="171450" cy="16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BE1855-0F88-ED87-1292-939A82F85576}"/>
              </a:ext>
            </a:extLst>
          </p:cNvPr>
          <p:cNvSpPr/>
          <p:nvPr/>
        </p:nvSpPr>
        <p:spPr>
          <a:xfrm>
            <a:off x="9622660" y="6216126"/>
            <a:ext cx="171450" cy="1605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FD1AD0-79D7-B861-99ED-8A7603BF4A1D}"/>
              </a:ext>
            </a:extLst>
          </p:cNvPr>
          <p:cNvSpPr/>
          <p:nvPr/>
        </p:nvSpPr>
        <p:spPr>
          <a:xfrm>
            <a:off x="9794110" y="6216126"/>
            <a:ext cx="171450" cy="16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CA10D5-B365-EBB5-6CA6-7853CF13D2F9}"/>
              </a:ext>
            </a:extLst>
          </p:cNvPr>
          <p:cNvSpPr/>
          <p:nvPr/>
        </p:nvSpPr>
        <p:spPr>
          <a:xfrm>
            <a:off x="9965560" y="6216126"/>
            <a:ext cx="171450" cy="160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0309BB-E679-A78D-B818-2C00D5A3B4DF}"/>
              </a:ext>
            </a:extLst>
          </p:cNvPr>
          <p:cNvSpPr/>
          <p:nvPr/>
        </p:nvSpPr>
        <p:spPr>
          <a:xfrm>
            <a:off x="10137010" y="6216126"/>
            <a:ext cx="171450" cy="1605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46F25C-3812-5964-5259-2273ADE50BD9}"/>
              </a:ext>
            </a:extLst>
          </p:cNvPr>
          <p:cNvSpPr/>
          <p:nvPr/>
        </p:nvSpPr>
        <p:spPr>
          <a:xfrm>
            <a:off x="10308460" y="6216126"/>
            <a:ext cx="171450" cy="1605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F202E61C-1B37-03A4-68BB-DC5EB4C356A2}"/>
              </a:ext>
            </a:extLst>
          </p:cNvPr>
          <p:cNvCxnSpPr>
            <a:cxnSpLocks/>
          </p:cNvCxnSpPr>
          <p:nvPr/>
        </p:nvCxnSpPr>
        <p:spPr>
          <a:xfrm>
            <a:off x="7658100" y="6296380"/>
            <a:ext cx="1330325" cy="0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AFF7DF45-F567-6F1D-57C2-A8973EB8F67F}"/>
              </a:ext>
            </a:extLst>
          </p:cNvPr>
          <p:cNvSpPr txBox="1"/>
          <p:nvPr/>
        </p:nvSpPr>
        <p:spPr>
          <a:xfrm>
            <a:off x="7828167" y="5927048"/>
            <a:ext cx="954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aplanir</a:t>
            </a:r>
            <a:endParaRPr lang="fr-FR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444D91F-F264-4A6B-0C33-045FDBBFEC16}"/>
              </a:ext>
            </a:extLst>
          </p:cNvPr>
          <p:cNvSpPr txBox="1"/>
          <p:nvPr/>
        </p:nvSpPr>
        <p:spPr>
          <a:xfrm>
            <a:off x="9389002" y="6358937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  <a:cs typeface="Calibri" panose="020F0502020204030204" pitchFamily="34" charset="0"/>
              </a:rPr>
              <a:t>x1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1657BDF-D5C0-4A3D-B4DB-E049430BAD16}"/>
              </a:ext>
            </a:extLst>
          </p:cNvPr>
          <p:cNvSpPr txBox="1"/>
          <p:nvPr/>
        </p:nvSpPr>
        <p:spPr>
          <a:xfrm>
            <a:off x="9547860" y="645688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1AFE3CF3-39D4-B4B9-A08E-63CEF95BE420}"/>
              </a:ext>
            </a:extLst>
          </p:cNvPr>
          <p:cNvSpPr txBox="1"/>
          <p:nvPr/>
        </p:nvSpPr>
        <p:spPr>
          <a:xfrm>
            <a:off x="10252710" y="6351793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xN</a:t>
            </a:r>
            <a:endParaRPr lang="fr-F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35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520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Des réseaux plus « complexes » pour la classification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Vers des réseaux plus complexes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4E41419-4356-478B-B60D-92B2F8843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965" y="3146878"/>
            <a:ext cx="5148038" cy="243254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290D11F-C9D7-ED5A-0209-19DF6B6AAFB1}"/>
              </a:ext>
            </a:extLst>
          </p:cNvPr>
          <p:cNvSpPr txBox="1"/>
          <p:nvPr/>
        </p:nvSpPr>
        <p:spPr>
          <a:xfrm>
            <a:off x="223777" y="264929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Entrée = vecteur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A2170BE-2226-1A07-F394-97A8905F7931}"/>
              </a:ext>
            </a:extLst>
          </p:cNvPr>
          <p:cNvSpPr/>
          <p:nvPr/>
        </p:nvSpPr>
        <p:spPr>
          <a:xfrm>
            <a:off x="1962874" y="3044574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F1[1]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A926DEA-7331-08B4-8ECB-7CB22E9702E6}"/>
              </a:ext>
            </a:extLst>
          </p:cNvPr>
          <p:cNvCxnSpPr>
            <a:cxnSpLocks/>
          </p:cNvCxnSpPr>
          <p:nvPr/>
        </p:nvCxnSpPr>
        <p:spPr>
          <a:xfrm>
            <a:off x="966320" y="3429000"/>
            <a:ext cx="996554" cy="0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AED129E-88A0-CA72-7A6E-9FF2415A4304}"/>
              </a:ext>
            </a:extLst>
          </p:cNvPr>
          <p:cNvCxnSpPr>
            <a:cxnSpLocks/>
          </p:cNvCxnSpPr>
          <p:nvPr/>
        </p:nvCxnSpPr>
        <p:spPr>
          <a:xfrm>
            <a:off x="2970581" y="3534430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4DF55B5F-E424-6328-62D5-2330F2FDD021}"/>
              </a:ext>
            </a:extLst>
          </p:cNvPr>
          <p:cNvSpPr txBox="1"/>
          <p:nvPr/>
        </p:nvSpPr>
        <p:spPr>
          <a:xfrm>
            <a:off x="392737" y="317071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191D6B-344F-9D32-BA13-EA57A4394D37}"/>
              </a:ext>
            </a:extLst>
          </p:cNvPr>
          <p:cNvSpPr txBox="1"/>
          <p:nvPr/>
        </p:nvSpPr>
        <p:spPr>
          <a:xfrm>
            <a:off x="387613" y="3875542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E2AE191-90B0-BF8D-A33D-F08AD8C7F4F3}"/>
              </a:ext>
            </a:extLst>
          </p:cNvPr>
          <p:cNvSpPr txBox="1"/>
          <p:nvPr/>
        </p:nvSpPr>
        <p:spPr>
          <a:xfrm>
            <a:off x="312150" y="5655508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xN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DB7226E-6B3C-E54A-BA73-94A9C80D1C5A}"/>
              </a:ext>
            </a:extLst>
          </p:cNvPr>
          <p:cNvSpPr txBox="1"/>
          <p:nvPr/>
        </p:nvSpPr>
        <p:spPr>
          <a:xfrm flipH="1">
            <a:off x="2970581" y="2954220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Y1[1]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37EC549-A5EC-CCFE-BD76-065870413DFA}"/>
              </a:ext>
            </a:extLst>
          </p:cNvPr>
          <p:cNvSpPr/>
          <p:nvPr/>
        </p:nvSpPr>
        <p:spPr>
          <a:xfrm>
            <a:off x="1962874" y="4426560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F2[1]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CFDC66C-1767-FC12-296A-AD9CF97365D1}"/>
              </a:ext>
            </a:extLst>
          </p:cNvPr>
          <p:cNvCxnSpPr>
            <a:cxnSpLocks/>
          </p:cNvCxnSpPr>
          <p:nvPr/>
        </p:nvCxnSpPr>
        <p:spPr>
          <a:xfrm>
            <a:off x="2961294" y="4875851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1565239F-37A3-C1EB-7143-D158A081FFA4}"/>
              </a:ext>
            </a:extLst>
          </p:cNvPr>
          <p:cNvSpPr txBox="1"/>
          <p:nvPr/>
        </p:nvSpPr>
        <p:spPr>
          <a:xfrm flipH="1">
            <a:off x="2961294" y="4295641"/>
            <a:ext cx="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Y2[1]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2F79C8B-3602-38BB-DE1E-7D2A5E79E14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66320" y="3429000"/>
            <a:ext cx="1144129" cy="1141036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6C6BEBE-E613-51D7-E067-B3B607927688}"/>
              </a:ext>
            </a:extLst>
          </p:cNvPr>
          <p:cNvCxnSpPr>
            <a:cxnSpLocks/>
          </p:cNvCxnSpPr>
          <p:nvPr/>
        </p:nvCxnSpPr>
        <p:spPr>
          <a:xfrm flipV="1">
            <a:off x="981897" y="3751411"/>
            <a:ext cx="937614" cy="33643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E298645-D6B1-48D0-1078-4A0DFE1CEB0A}"/>
              </a:ext>
            </a:extLst>
          </p:cNvPr>
          <p:cNvCxnSpPr>
            <a:cxnSpLocks/>
          </p:cNvCxnSpPr>
          <p:nvPr/>
        </p:nvCxnSpPr>
        <p:spPr>
          <a:xfrm>
            <a:off x="981897" y="4087848"/>
            <a:ext cx="989699" cy="607903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85141370-2666-CC7D-FB75-F375DF6992C1}"/>
              </a:ext>
            </a:extLst>
          </p:cNvPr>
          <p:cNvCxnSpPr>
            <a:cxnSpLocks/>
          </p:cNvCxnSpPr>
          <p:nvPr/>
        </p:nvCxnSpPr>
        <p:spPr>
          <a:xfrm flipV="1">
            <a:off x="812729" y="3875542"/>
            <a:ext cx="1102819" cy="2019568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A27D7A-4E4A-903F-2D9D-C2C006EFE2C2}"/>
              </a:ext>
            </a:extLst>
          </p:cNvPr>
          <p:cNvCxnSpPr>
            <a:cxnSpLocks/>
          </p:cNvCxnSpPr>
          <p:nvPr/>
        </p:nvCxnSpPr>
        <p:spPr>
          <a:xfrm flipV="1">
            <a:off x="860516" y="5226172"/>
            <a:ext cx="1071703" cy="62939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3EAC7BBD-C83F-997D-3E1E-2DFA4BE19323}"/>
              </a:ext>
            </a:extLst>
          </p:cNvPr>
          <p:cNvSpPr txBox="1"/>
          <p:nvPr/>
        </p:nvSpPr>
        <p:spPr>
          <a:xfrm>
            <a:off x="1798258" y="6435881"/>
            <a:ext cx="133693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Couche 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9F6DD0C-8053-5979-F45B-4C70FB0CCC0D}"/>
              </a:ext>
            </a:extLst>
          </p:cNvPr>
          <p:cNvSpPr txBox="1"/>
          <p:nvPr/>
        </p:nvSpPr>
        <p:spPr>
          <a:xfrm>
            <a:off x="6322965" y="264929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Image = matrice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3CC69-6CC2-9267-F559-FB4457566942}"/>
              </a:ext>
            </a:extLst>
          </p:cNvPr>
          <p:cNvSpPr/>
          <p:nvPr/>
        </p:nvSpPr>
        <p:spPr>
          <a:xfrm>
            <a:off x="6721828" y="6135872"/>
            <a:ext cx="171450" cy="16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E2927E-73A9-7537-4E65-E6317AE1EC80}"/>
              </a:ext>
            </a:extLst>
          </p:cNvPr>
          <p:cNvSpPr/>
          <p:nvPr/>
        </p:nvSpPr>
        <p:spPr>
          <a:xfrm>
            <a:off x="6893278" y="6135872"/>
            <a:ext cx="171450" cy="1605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0DEC09-CB4A-57AA-0BE6-74650B971148}"/>
              </a:ext>
            </a:extLst>
          </p:cNvPr>
          <p:cNvSpPr/>
          <p:nvPr/>
        </p:nvSpPr>
        <p:spPr>
          <a:xfrm>
            <a:off x="7064728" y="6135872"/>
            <a:ext cx="171450" cy="16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51015B-ED08-B251-5175-807DA7863206}"/>
              </a:ext>
            </a:extLst>
          </p:cNvPr>
          <p:cNvSpPr/>
          <p:nvPr/>
        </p:nvSpPr>
        <p:spPr>
          <a:xfrm>
            <a:off x="6721828" y="6296380"/>
            <a:ext cx="171450" cy="160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23F628-F9AA-133F-A129-4FED2428F348}"/>
              </a:ext>
            </a:extLst>
          </p:cNvPr>
          <p:cNvSpPr/>
          <p:nvPr/>
        </p:nvSpPr>
        <p:spPr>
          <a:xfrm>
            <a:off x="6893278" y="6296380"/>
            <a:ext cx="171450" cy="1605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7E58A0-D5C5-F296-5879-1CC27F5E0E23}"/>
              </a:ext>
            </a:extLst>
          </p:cNvPr>
          <p:cNvSpPr/>
          <p:nvPr/>
        </p:nvSpPr>
        <p:spPr>
          <a:xfrm>
            <a:off x="7064728" y="6296380"/>
            <a:ext cx="171450" cy="1605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D4EA02-81CC-441F-4C60-5BDA0E3A9824}"/>
              </a:ext>
            </a:extLst>
          </p:cNvPr>
          <p:cNvSpPr/>
          <p:nvPr/>
        </p:nvSpPr>
        <p:spPr>
          <a:xfrm>
            <a:off x="9451210" y="6216126"/>
            <a:ext cx="171450" cy="16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BE1855-0F88-ED87-1292-939A82F85576}"/>
              </a:ext>
            </a:extLst>
          </p:cNvPr>
          <p:cNvSpPr/>
          <p:nvPr/>
        </p:nvSpPr>
        <p:spPr>
          <a:xfrm>
            <a:off x="9622660" y="6216126"/>
            <a:ext cx="171450" cy="1605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FD1AD0-79D7-B861-99ED-8A7603BF4A1D}"/>
              </a:ext>
            </a:extLst>
          </p:cNvPr>
          <p:cNvSpPr/>
          <p:nvPr/>
        </p:nvSpPr>
        <p:spPr>
          <a:xfrm>
            <a:off x="9794110" y="6216126"/>
            <a:ext cx="171450" cy="16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CA10D5-B365-EBB5-6CA6-7853CF13D2F9}"/>
              </a:ext>
            </a:extLst>
          </p:cNvPr>
          <p:cNvSpPr/>
          <p:nvPr/>
        </p:nvSpPr>
        <p:spPr>
          <a:xfrm>
            <a:off x="9965560" y="6216126"/>
            <a:ext cx="171450" cy="160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0309BB-E679-A78D-B818-2C00D5A3B4DF}"/>
              </a:ext>
            </a:extLst>
          </p:cNvPr>
          <p:cNvSpPr/>
          <p:nvPr/>
        </p:nvSpPr>
        <p:spPr>
          <a:xfrm>
            <a:off x="10137010" y="6216126"/>
            <a:ext cx="171450" cy="1605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46F25C-3812-5964-5259-2273ADE50BD9}"/>
              </a:ext>
            </a:extLst>
          </p:cNvPr>
          <p:cNvSpPr/>
          <p:nvPr/>
        </p:nvSpPr>
        <p:spPr>
          <a:xfrm>
            <a:off x="10308460" y="6216126"/>
            <a:ext cx="171450" cy="1605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F202E61C-1B37-03A4-68BB-DC5EB4C356A2}"/>
              </a:ext>
            </a:extLst>
          </p:cNvPr>
          <p:cNvCxnSpPr>
            <a:cxnSpLocks/>
          </p:cNvCxnSpPr>
          <p:nvPr/>
        </p:nvCxnSpPr>
        <p:spPr>
          <a:xfrm>
            <a:off x="7658100" y="6296380"/>
            <a:ext cx="1330325" cy="0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AFF7DF45-F567-6F1D-57C2-A8973EB8F67F}"/>
              </a:ext>
            </a:extLst>
          </p:cNvPr>
          <p:cNvSpPr txBox="1"/>
          <p:nvPr/>
        </p:nvSpPr>
        <p:spPr>
          <a:xfrm>
            <a:off x="7828167" y="5927048"/>
            <a:ext cx="954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aplanir</a:t>
            </a:r>
            <a:endParaRPr lang="fr-FR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444D91F-F264-4A6B-0C33-045FDBBFEC16}"/>
              </a:ext>
            </a:extLst>
          </p:cNvPr>
          <p:cNvSpPr txBox="1"/>
          <p:nvPr/>
        </p:nvSpPr>
        <p:spPr>
          <a:xfrm>
            <a:off x="9389002" y="6358937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  <a:cs typeface="Calibri" panose="020F0502020204030204" pitchFamily="34" charset="0"/>
              </a:rPr>
              <a:t>x1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1657BDF-D5C0-4A3D-B4DB-E049430BAD16}"/>
              </a:ext>
            </a:extLst>
          </p:cNvPr>
          <p:cNvSpPr txBox="1"/>
          <p:nvPr/>
        </p:nvSpPr>
        <p:spPr>
          <a:xfrm>
            <a:off x="9547860" y="645688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1AFE3CF3-39D4-B4B9-A08E-63CEF95BE420}"/>
              </a:ext>
            </a:extLst>
          </p:cNvPr>
          <p:cNvSpPr txBox="1"/>
          <p:nvPr/>
        </p:nvSpPr>
        <p:spPr>
          <a:xfrm>
            <a:off x="10252710" y="6351793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xN</a:t>
            </a:r>
            <a:endParaRPr lang="fr-F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4274" name="Picture 2" descr="Logo attention / Permis de conduire / Démarches administratives / Accueil -  Les services de l'État dans les Deux-Sèvres">
            <a:extLst>
              <a:ext uri="{FF2B5EF4-FFF2-40B4-BE49-F238E27FC236}">
                <a16:creationId xmlns:a16="http://schemas.microsoft.com/office/drawing/2014/main" id="{B1A18EFA-1CB0-AD99-27BD-93904561D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923" y="5414423"/>
            <a:ext cx="709612" cy="70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063FC877-BA67-637B-A2E6-A54A1F673AA7}"/>
              </a:ext>
            </a:extLst>
          </p:cNvPr>
          <p:cNvSpPr txBox="1"/>
          <p:nvPr/>
        </p:nvSpPr>
        <p:spPr>
          <a:xfrm>
            <a:off x="4176697" y="5465383"/>
            <a:ext cx="2079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Toutes les données ont la même taille</a:t>
            </a:r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6F8D31-A01C-96D1-76C4-416A757ECE10}"/>
              </a:ext>
            </a:extLst>
          </p:cNvPr>
          <p:cNvSpPr/>
          <p:nvPr/>
        </p:nvSpPr>
        <p:spPr>
          <a:xfrm>
            <a:off x="3305535" y="5376215"/>
            <a:ext cx="2983849" cy="7860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901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520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Des réseaux plus « complexes » pour la classification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Vers des réseaux plus complexes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9A70530C-B697-BAA3-2A67-E538B6FC8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838" y="3187260"/>
            <a:ext cx="76771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A5B3F33F-1731-2626-4D70-1CDA10528606}"/>
              </a:ext>
            </a:extLst>
          </p:cNvPr>
          <p:cNvSpPr txBox="1"/>
          <p:nvPr/>
        </p:nvSpPr>
        <p:spPr>
          <a:xfrm>
            <a:off x="6079334" y="5854260"/>
            <a:ext cx="3805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CNN classifier using 1D, 2D and 3D feature vectors</a:t>
            </a:r>
          </a:p>
          <a:p>
            <a:pPr algn="l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</a:rPr>
              <a:t>Site de MathWorks</a:t>
            </a:r>
            <a:endParaRPr lang="en-US" sz="12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98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520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Des réseaux plus « complexes » pour la classification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Vers des réseaux plus complexes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290D11F-C9D7-ED5A-0209-19DF6B6AAFB1}"/>
              </a:ext>
            </a:extLst>
          </p:cNvPr>
          <p:cNvSpPr txBox="1"/>
          <p:nvPr/>
        </p:nvSpPr>
        <p:spPr>
          <a:xfrm>
            <a:off x="223777" y="264929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Plus que 2 classes</a:t>
            </a:r>
          </a:p>
        </p:txBody>
      </p:sp>
      <p:pic>
        <p:nvPicPr>
          <p:cNvPr id="61" name="Picture 2" descr="Sample images from Fashion-MNIST dataset. | Download Scientific Diagram">
            <a:extLst>
              <a:ext uri="{FF2B5EF4-FFF2-40B4-BE49-F238E27FC236}">
                <a16:creationId xmlns:a16="http://schemas.microsoft.com/office/drawing/2014/main" id="{1217C7CC-88AF-D54D-4796-A00B77819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77" y="3211703"/>
            <a:ext cx="5961123" cy="34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1581D670-9092-9C53-C386-C26047603659}"/>
              </a:ext>
            </a:extLst>
          </p:cNvPr>
          <p:cNvSpPr txBox="1"/>
          <p:nvPr/>
        </p:nvSpPr>
        <p:spPr>
          <a:xfrm>
            <a:off x="6494618" y="5043574"/>
            <a:ext cx="244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 :</a:t>
            </a:r>
          </a:p>
          <a:p>
            <a:r>
              <a:rPr lang="fr-FR" dirty="0"/>
              <a:t>60000 images de 28x28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9494847D-A273-D49C-517B-753E08FC560E}"/>
              </a:ext>
            </a:extLst>
          </p:cNvPr>
          <p:cNvSpPr txBox="1"/>
          <p:nvPr/>
        </p:nvSpPr>
        <p:spPr>
          <a:xfrm>
            <a:off x="6494618" y="6045971"/>
            <a:ext cx="244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:</a:t>
            </a:r>
          </a:p>
          <a:p>
            <a:r>
              <a:rPr lang="fr-FR" dirty="0"/>
              <a:t>10000 images de 28x28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8022EB5-AA6B-D6FD-0A8E-1D7BF8E4683F}"/>
              </a:ext>
            </a:extLst>
          </p:cNvPr>
          <p:cNvSpPr/>
          <p:nvPr/>
        </p:nvSpPr>
        <p:spPr>
          <a:xfrm>
            <a:off x="9268692" y="2528775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F1[M]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A448427-F6E2-56A3-41A7-C6F95E8FFC04}"/>
              </a:ext>
            </a:extLst>
          </p:cNvPr>
          <p:cNvSpPr/>
          <p:nvPr/>
        </p:nvSpPr>
        <p:spPr>
          <a:xfrm>
            <a:off x="9268692" y="3594563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F2[M]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A577BD06-0C92-8FDC-E5F9-7D0BC275C80F}"/>
              </a:ext>
            </a:extLst>
          </p:cNvPr>
          <p:cNvSpPr/>
          <p:nvPr/>
        </p:nvSpPr>
        <p:spPr>
          <a:xfrm>
            <a:off x="9268691" y="4682780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FK[M]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DEE5E048-B43F-CBD3-0934-615885AD050C}"/>
              </a:ext>
            </a:extLst>
          </p:cNvPr>
          <p:cNvCxnSpPr>
            <a:cxnSpLocks/>
          </p:cNvCxnSpPr>
          <p:nvPr/>
        </p:nvCxnSpPr>
        <p:spPr>
          <a:xfrm>
            <a:off x="10276398" y="3018631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E3994A1C-4E2D-38BA-C891-73FF046246A3}"/>
              </a:ext>
            </a:extLst>
          </p:cNvPr>
          <p:cNvSpPr txBox="1"/>
          <p:nvPr/>
        </p:nvSpPr>
        <p:spPr>
          <a:xfrm flipH="1">
            <a:off x="10276398" y="2438421"/>
            <a:ext cx="79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Y1[M]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D259C147-35A8-BC4E-5859-583010DC5BCF}"/>
              </a:ext>
            </a:extLst>
          </p:cNvPr>
          <p:cNvCxnSpPr>
            <a:cxnSpLocks/>
          </p:cNvCxnSpPr>
          <p:nvPr/>
        </p:nvCxnSpPr>
        <p:spPr>
          <a:xfrm>
            <a:off x="10260503" y="4102570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E291C642-B6C3-A06C-53C5-F87E97CD43B9}"/>
              </a:ext>
            </a:extLst>
          </p:cNvPr>
          <p:cNvSpPr txBox="1"/>
          <p:nvPr/>
        </p:nvSpPr>
        <p:spPr>
          <a:xfrm flipH="1">
            <a:off x="10260503" y="3522360"/>
            <a:ext cx="79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Y2[M]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93F08737-BAB0-2613-E9CA-D2B0639127BA}"/>
              </a:ext>
            </a:extLst>
          </p:cNvPr>
          <p:cNvCxnSpPr>
            <a:cxnSpLocks/>
          </p:cNvCxnSpPr>
          <p:nvPr/>
        </p:nvCxnSpPr>
        <p:spPr>
          <a:xfrm>
            <a:off x="10276398" y="5213201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FCDA5A8F-C65B-737C-1FFF-BC793406D258}"/>
              </a:ext>
            </a:extLst>
          </p:cNvPr>
          <p:cNvSpPr txBox="1"/>
          <p:nvPr/>
        </p:nvSpPr>
        <p:spPr>
          <a:xfrm flipH="1">
            <a:off x="10276398" y="4632991"/>
            <a:ext cx="79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YK[M]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F0BBCEB0-1901-ACCA-22F2-89794EBCA5D8}"/>
              </a:ext>
            </a:extLst>
          </p:cNvPr>
          <p:cNvSpPr txBox="1"/>
          <p:nvPr/>
        </p:nvSpPr>
        <p:spPr>
          <a:xfrm>
            <a:off x="9192658" y="6399513"/>
            <a:ext cx="133693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Couche M</a:t>
            </a:r>
          </a:p>
        </p:txBody>
      </p:sp>
    </p:spTree>
    <p:extLst>
      <p:ext uri="{BB962C8B-B14F-4D97-AF65-F5344CB8AC3E}">
        <p14:creationId xmlns:p14="http://schemas.microsoft.com/office/powerpoint/2010/main" val="2990720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520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Des réseaux plus « complexes » pour la classification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Vers des réseaux plus complexes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290D11F-C9D7-ED5A-0209-19DF6B6AAFB1}"/>
              </a:ext>
            </a:extLst>
          </p:cNvPr>
          <p:cNvSpPr txBox="1"/>
          <p:nvPr/>
        </p:nvSpPr>
        <p:spPr>
          <a:xfrm>
            <a:off x="223777" y="264929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Plus que 2 classes</a:t>
            </a:r>
          </a:p>
        </p:txBody>
      </p:sp>
      <p:pic>
        <p:nvPicPr>
          <p:cNvPr id="61" name="Picture 2" descr="Sample images from Fashion-MNIST dataset. | Download Scientific Diagram">
            <a:extLst>
              <a:ext uri="{FF2B5EF4-FFF2-40B4-BE49-F238E27FC236}">
                <a16:creationId xmlns:a16="http://schemas.microsoft.com/office/drawing/2014/main" id="{1217C7CC-88AF-D54D-4796-A00B77819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77" y="3211703"/>
            <a:ext cx="5961123" cy="34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1581D670-9092-9C53-C386-C26047603659}"/>
              </a:ext>
            </a:extLst>
          </p:cNvPr>
          <p:cNvSpPr txBox="1"/>
          <p:nvPr/>
        </p:nvSpPr>
        <p:spPr>
          <a:xfrm>
            <a:off x="6494618" y="5043574"/>
            <a:ext cx="244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 :</a:t>
            </a:r>
          </a:p>
          <a:p>
            <a:r>
              <a:rPr lang="fr-FR" dirty="0"/>
              <a:t>60000 images de 28x28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9494847D-A273-D49C-517B-753E08FC560E}"/>
              </a:ext>
            </a:extLst>
          </p:cNvPr>
          <p:cNvSpPr txBox="1"/>
          <p:nvPr/>
        </p:nvSpPr>
        <p:spPr>
          <a:xfrm>
            <a:off x="6494618" y="6045971"/>
            <a:ext cx="244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:</a:t>
            </a:r>
          </a:p>
          <a:p>
            <a:r>
              <a:rPr lang="fr-FR" dirty="0"/>
              <a:t>10000 images de 28x28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8022EB5-AA6B-D6FD-0A8E-1D7BF8E4683F}"/>
              </a:ext>
            </a:extLst>
          </p:cNvPr>
          <p:cNvSpPr/>
          <p:nvPr/>
        </p:nvSpPr>
        <p:spPr>
          <a:xfrm>
            <a:off x="9268692" y="2528775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F1[M]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A448427-F6E2-56A3-41A7-C6F95E8FFC04}"/>
              </a:ext>
            </a:extLst>
          </p:cNvPr>
          <p:cNvSpPr/>
          <p:nvPr/>
        </p:nvSpPr>
        <p:spPr>
          <a:xfrm>
            <a:off x="9268692" y="3594563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F2[M]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A577BD06-0C92-8FDC-E5F9-7D0BC275C80F}"/>
              </a:ext>
            </a:extLst>
          </p:cNvPr>
          <p:cNvSpPr/>
          <p:nvPr/>
        </p:nvSpPr>
        <p:spPr>
          <a:xfrm>
            <a:off x="9268691" y="4682780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FK[M]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DEE5E048-B43F-CBD3-0934-615885AD050C}"/>
              </a:ext>
            </a:extLst>
          </p:cNvPr>
          <p:cNvCxnSpPr>
            <a:cxnSpLocks/>
          </p:cNvCxnSpPr>
          <p:nvPr/>
        </p:nvCxnSpPr>
        <p:spPr>
          <a:xfrm>
            <a:off x="10276398" y="3018631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E3994A1C-4E2D-38BA-C891-73FF046246A3}"/>
              </a:ext>
            </a:extLst>
          </p:cNvPr>
          <p:cNvSpPr txBox="1"/>
          <p:nvPr/>
        </p:nvSpPr>
        <p:spPr>
          <a:xfrm flipH="1">
            <a:off x="10276398" y="2438421"/>
            <a:ext cx="79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Y1[M]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D259C147-35A8-BC4E-5859-583010DC5BCF}"/>
              </a:ext>
            </a:extLst>
          </p:cNvPr>
          <p:cNvCxnSpPr>
            <a:cxnSpLocks/>
          </p:cNvCxnSpPr>
          <p:nvPr/>
        </p:nvCxnSpPr>
        <p:spPr>
          <a:xfrm>
            <a:off x="10260503" y="4102570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E291C642-B6C3-A06C-53C5-F87E97CD43B9}"/>
              </a:ext>
            </a:extLst>
          </p:cNvPr>
          <p:cNvSpPr txBox="1"/>
          <p:nvPr/>
        </p:nvSpPr>
        <p:spPr>
          <a:xfrm flipH="1">
            <a:off x="10260503" y="3522360"/>
            <a:ext cx="79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Y2[M]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93F08737-BAB0-2613-E9CA-D2B0639127BA}"/>
              </a:ext>
            </a:extLst>
          </p:cNvPr>
          <p:cNvCxnSpPr>
            <a:cxnSpLocks/>
          </p:cNvCxnSpPr>
          <p:nvPr/>
        </p:nvCxnSpPr>
        <p:spPr>
          <a:xfrm>
            <a:off x="10276398" y="5213201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FCDA5A8F-C65B-737C-1FFF-BC793406D258}"/>
              </a:ext>
            </a:extLst>
          </p:cNvPr>
          <p:cNvSpPr txBox="1"/>
          <p:nvPr/>
        </p:nvSpPr>
        <p:spPr>
          <a:xfrm flipH="1">
            <a:off x="10276398" y="4632991"/>
            <a:ext cx="79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YK[M]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F0BBCEB0-1901-ACCA-22F2-89794EBCA5D8}"/>
              </a:ext>
            </a:extLst>
          </p:cNvPr>
          <p:cNvSpPr txBox="1"/>
          <p:nvPr/>
        </p:nvSpPr>
        <p:spPr>
          <a:xfrm>
            <a:off x="9192658" y="6399513"/>
            <a:ext cx="133693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Couche M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B5A6C03-6AEE-4503-06DB-B9DFCCA56189}"/>
              </a:ext>
            </a:extLst>
          </p:cNvPr>
          <p:cNvSpPr txBox="1"/>
          <p:nvPr/>
        </p:nvSpPr>
        <p:spPr>
          <a:xfrm>
            <a:off x="11223115" y="389169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91%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6D447EF-47E4-4E50-44AF-342558E317FE}"/>
              </a:ext>
            </a:extLst>
          </p:cNvPr>
          <p:cNvSpPr txBox="1"/>
          <p:nvPr/>
        </p:nvSpPr>
        <p:spPr>
          <a:xfrm>
            <a:off x="11221866" y="28077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3%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F9FE6964-1736-2D11-888F-025CA317EA9C}"/>
              </a:ext>
            </a:extLst>
          </p:cNvPr>
          <p:cNvSpPr txBox="1"/>
          <p:nvPr/>
        </p:nvSpPr>
        <p:spPr>
          <a:xfrm>
            <a:off x="11281625" y="502853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2%</a:t>
            </a:r>
          </a:p>
        </p:txBody>
      </p:sp>
    </p:spTree>
    <p:extLst>
      <p:ext uri="{BB962C8B-B14F-4D97-AF65-F5344CB8AC3E}">
        <p14:creationId xmlns:p14="http://schemas.microsoft.com/office/powerpoint/2010/main" val="1041120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C1AC5397-AE77-D540-471C-8158C045326C}"/>
              </a:ext>
            </a:extLst>
          </p:cNvPr>
          <p:cNvSpPr/>
          <p:nvPr/>
        </p:nvSpPr>
        <p:spPr>
          <a:xfrm>
            <a:off x="11086044" y="3744967"/>
            <a:ext cx="857956" cy="6627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520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Des réseaux plus « complexes » pour la classification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Vers des réseaux plus complexes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290D11F-C9D7-ED5A-0209-19DF6B6AAFB1}"/>
              </a:ext>
            </a:extLst>
          </p:cNvPr>
          <p:cNvSpPr txBox="1"/>
          <p:nvPr/>
        </p:nvSpPr>
        <p:spPr>
          <a:xfrm>
            <a:off x="223777" y="264929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Plus que 2 classes</a:t>
            </a:r>
          </a:p>
        </p:txBody>
      </p:sp>
      <p:pic>
        <p:nvPicPr>
          <p:cNvPr id="61" name="Picture 2" descr="Sample images from Fashion-MNIST dataset. | Download Scientific Diagram">
            <a:extLst>
              <a:ext uri="{FF2B5EF4-FFF2-40B4-BE49-F238E27FC236}">
                <a16:creationId xmlns:a16="http://schemas.microsoft.com/office/drawing/2014/main" id="{1217C7CC-88AF-D54D-4796-A00B77819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77" y="3211703"/>
            <a:ext cx="5961123" cy="34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1581D670-9092-9C53-C386-C26047603659}"/>
              </a:ext>
            </a:extLst>
          </p:cNvPr>
          <p:cNvSpPr txBox="1"/>
          <p:nvPr/>
        </p:nvSpPr>
        <p:spPr>
          <a:xfrm>
            <a:off x="6494618" y="5043574"/>
            <a:ext cx="244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 :</a:t>
            </a:r>
          </a:p>
          <a:p>
            <a:r>
              <a:rPr lang="fr-FR" dirty="0"/>
              <a:t>60000 images de 28x28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9494847D-A273-D49C-517B-753E08FC560E}"/>
              </a:ext>
            </a:extLst>
          </p:cNvPr>
          <p:cNvSpPr txBox="1"/>
          <p:nvPr/>
        </p:nvSpPr>
        <p:spPr>
          <a:xfrm>
            <a:off x="6494618" y="6045971"/>
            <a:ext cx="244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:</a:t>
            </a:r>
          </a:p>
          <a:p>
            <a:r>
              <a:rPr lang="fr-FR" dirty="0"/>
              <a:t>10000 images de 28x28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8022EB5-AA6B-D6FD-0A8E-1D7BF8E4683F}"/>
              </a:ext>
            </a:extLst>
          </p:cNvPr>
          <p:cNvSpPr/>
          <p:nvPr/>
        </p:nvSpPr>
        <p:spPr>
          <a:xfrm>
            <a:off x="9268692" y="2528775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F1[M]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A448427-F6E2-56A3-41A7-C6F95E8FFC04}"/>
              </a:ext>
            </a:extLst>
          </p:cNvPr>
          <p:cNvSpPr/>
          <p:nvPr/>
        </p:nvSpPr>
        <p:spPr>
          <a:xfrm>
            <a:off x="9268692" y="3594563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F2[M]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A577BD06-0C92-8FDC-E5F9-7D0BC275C80F}"/>
              </a:ext>
            </a:extLst>
          </p:cNvPr>
          <p:cNvSpPr/>
          <p:nvPr/>
        </p:nvSpPr>
        <p:spPr>
          <a:xfrm>
            <a:off x="9268691" y="4682780"/>
            <a:ext cx="1007707" cy="97971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FK[M]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DEE5E048-B43F-CBD3-0934-615885AD050C}"/>
              </a:ext>
            </a:extLst>
          </p:cNvPr>
          <p:cNvCxnSpPr>
            <a:cxnSpLocks/>
          </p:cNvCxnSpPr>
          <p:nvPr/>
        </p:nvCxnSpPr>
        <p:spPr>
          <a:xfrm>
            <a:off x="10276398" y="3018631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E3994A1C-4E2D-38BA-C891-73FF046246A3}"/>
              </a:ext>
            </a:extLst>
          </p:cNvPr>
          <p:cNvSpPr txBox="1"/>
          <p:nvPr/>
        </p:nvSpPr>
        <p:spPr>
          <a:xfrm flipH="1">
            <a:off x="10276398" y="2438421"/>
            <a:ext cx="79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Y1[M]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D259C147-35A8-BC4E-5859-583010DC5BCF}"/>
              </a:ext>
            </a:extLst>
          </p:cNvPr>
          <p:cNvCxnSpPr>
            <a:cxnSpLocks/>
          </p:cNvCxnSpPr>
          <p:nvPr/>
        </p:nvCxnSpPr>
        <p:spPr>
          <a:xfrm>
            <a:off x="10260503" y="4102570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E291C642-B6C3-A06C-53C5-F87E97CD43B9}"/>
              </a:ext>
            </a:extLst>
          </p:cNvPr>
          <p:cNvSpPr txBox="1"/>
          <p:nvPr/>
        </p:nvSpPr>
        <p:spPr>
          <a:xfrm flipH="1">
            <a:off x="10260503" y="3522360"/>
            <a:ext cx="79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Y2[M]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93F08737-BAB0-2613-E9CA-D2B0639127BA}"/>
              </a:ext>
            </a:extLst>
          </p:cNvPr>
          <p:cNvCxnSpPr>
            <a:cxnSpLocks/>
          </p:cNvCxnSpPr>
          <p:nvPr/>
        </p:nvCxnSpPr>
        <p:spPr>
          <a:xfrm>
            <a:off x="10276398" y="5213201"/>
            <a:ext cx="506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FCDA5A8F-C65B-737C-1FFF-BC793406D258}"/>
              </a:ext>
            </a:extLst>
          </p:cNvPr>
          <p:cNvSpPr txBox="1"/>
          <p:nvPr/>
        </p:nvSpPr>
        <p:spPr>
          <a:xfrm flipH="1">
            <a:off x="10276398" y="4632991"/>
            <a:ext cx="79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YK[M]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F0BBCEB0-1901-ACCA-22F2-89794EBCA5D8}"/>
              </a:ext>
            </a:extLst>
          </p:cNvPr>
          <p:cNvSpPr txBox="1"/>
          <p:nvPr/>
        </p:nvSpPr>
        <p:spPr>
          <a:xfrm>
            <a:off x="9192658" y="6399513"/>
            <a:ext cx="133693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Couche M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B5A6C03-6AEE-4503-06DB-B9DFCCA56189}"/>
              </a:ext>
            </a:extLst>
          </p:cNvPr>
          <p:cNvSpPr txBox="1"/>
          <p:nvPr/>
        </p:nvSpPr>
        <p:spPr>
          <a:xfrm>
            <a:off x="11223115" y="389169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91%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6D447EF-47E4-4E50-44AF-342558E317FE}"/>
              </a:ext>
            </a:extLst>
          </p:cNvPr>
          <p:cNvSpPr txBox="1"/>
          <p:nvPr/>
        </p:nvSpPr>
        <p:spPr>
          <a:xfrm>
            <a:off x="11221866" y="28077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3%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F9FE6964-1736-2D11-888F-025CA317EA9C}"/>
              </a:ext>
            </a:extLst>
          </p:cNvPr>
          <p:cNvSpPr txBox="1"/>
          <p:nvPr/>
        </p:nvSpPr>
        <p:spPr>
          <a:xfrm>
            <a:off x="11281625" y="502853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2%</a:t>
            </a:r>
          </a:p>
        </p:txBody>
      </p:sp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FE6BB7F7-D680-5DA6-BC72-4183AEC63B17}"/>
              </a:ext>
            </a:extLst>
          </p:cNvPr>
          <p:cNvCxnSpPr>
            <a:cxnSpLocks/>
            <a:stCxn id="5" idx="4"/>
          </p:cNvCxnSpPr>
          <p:nvPr/>
        </p:nvCxnSpPr>
        <p:spPr>
          <a:xfrm rot="5400000" flipH="1">
            <a:off x="8597399" y="1490127"/>
            <a:ext cx="642195" cy="5193051"/>
          </a:xfrm>
          <a:prstGeom prst="curvedConnector4">
            <a:avLst>
              <a:gd name="adj1" fmla="val -35597"/>
              <a:gd name="adj2" fmla="val 541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435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Les étapes de conception et d’entrainement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Hello World de </a:t>
            </a:r>
            <a:r>
              <a:rPr lang="fr-FR" sz="3200" i="1" dirty="0" err="1"/>
              <a:t>Tensorflow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6979B95-B2A3-BB6F-F48F-34135219373F}"/>
              </a:ext>
            </a:extLst>
          </p:cNvPr>
          <p:cNvSpPr/>
          <p:nvPr/>
        </p:nvSpPr>
        <p:spPr>
          <a:xfrm>
            <a:off x="484805" y="2702285"/>
            <a:ext cx="3748528" cy="34994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Préparation des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04E8D3-F98F-3BAB-3C26-4A7AFFC4817D}"/>
              </a:ext>
            </a:extLst>
          </p:cNvPr>
          <p:cNvSpPr txBox="1"/>
          <p:nvPr/>
        </p:nvSpPr>
        <p:spPr>
          <a:xfrm>
            <a:off x="494957" y="3089688"/>
            <a:ext cx="3738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Images de mêmes dimensions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2 sets différents pour entrainement et test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Classification (résultat attendu)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EF8DEE4-E129-AA46-37D6-02F9522DF893}"/>
              </a:ext>
            </a:extLst>
          </p:cNvPr>
          <p:cNvSpPr/>
          <p:nvPr/>
        </p:nvSpPr>
        <p:spPr>
          <a:xfrm>
            <a:off x="494957" y="4091564"/>
            <a:ext cx="3748528" cy="34994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Conception du modèle de réseau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9961394-2AE5-05E6-FB08-AB10A987FECF}"/>
              </a:ext>
            </a:extLst>
          </p:cNvPr>
          <p:cNvSpPr txBox="1"/>
          <p:nvPr/>
        </p:nvSpPr>
        <p:spPr>
          <a:xfrm>
            <a:off x="484805" y="4498351"/>
            <a:ext cx="3738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Dimensions données d’entrée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Etages de convolution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Etages de classification / Couches du réseau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7147C0D4-B386-84E4-2532-639ED968A353}"/>
              </a:ext>
            </a:extLst>
          </p:cNvPr>
          <p:cNvSpPr/>
          <p:nvPr/>
        </p:nvSpPr>
        <p:spPr>
          <a:xfrm>
            <a:off x="475790" y="5454038"/>
            <a:ext cx="3748528" cy="34994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Entrainement du modèle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1869C20-AA6D-834D-CEC2-1C6FE98EBE90}"/>
              </a:ext>
            </a:extLst>
          </p:cNvPr>
          <p:cNvSpPr txBox="1"/>
          <p:nvPr/>
        </p:nvSpPr>
        <p:spPr>
          <a:xfrm>
            <a:off x="465638" y="5860825"/>
            <a:ext cx="3738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Calcul des paramètres du modèle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0CBA498C-FF71-30E4-14AC-95964E8F6E17}"/>
              </a:ext>
            </a:extLst>
          </p:cNvPr>
          <p:cNvSpPr/>
          <p:nvPr/>
        </p:nvSpPr>
        <p:spPr>
          <a:xfrm>
            <a:off x="5730013" y="5454038"/>
            <a:ext cx="3748528" cy="34994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Vérification avec données test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8FD2D8D-FCD1-A6FB-8990-87C1DBC9154D}"/>
              </a:ext>
            </a:extLst>
          </p:cNvPr>
          <p:cNvSpPr txBox="1"/>
          <p:nvPr/>
        </p:nvSpPr>
        <p:spPr>
          <a:xfrm>
            <a:off x="5719861" y="5860825"/>
            <a:ext cx="3738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Vérification du bon apprentissage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277218C-D2CB-EFA0-2042-E1A8E76ED477}"/>
              </a:ext>
            </a:extLst>
          </p:cNvPr>
          <p:cNvSpPr txBox="1"/>
          <p:nvPr/>
        </p:nvSpPr>
        <p:spPr>
          <a:xfrm>
            <a:off x="5452533" y="350518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import </a:t>
            </a:r>
            <a:r>
              <a:rPr lang="en-US" dirty="0" err="1">
                <a:effectLst/>
              </a:rPr>
              <a:t>tensorflow</a:t>
            </a:r>
            <a:r>
              <a:rPr lang="en-US" dirty="0">
                <a:effectLst/>
              </a:rPr>
              <a:t> as </a:t>
            </a:r>
            <a:r>
              <a:rPr lang="en-US" dirty="0" err="1">
                <a:effectLst/>
              </a:rPr>
              <a:t>tf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from </a:t>
            </a:r>
            <a:r>
              <a:rPr lang="en-US" dirty="0" err="1">
                <a:effectLst/>
              </a:rPr>
              <a:t>tensorflow</a:t>
            </a:r>
            <a:r>
              <a:rPr lang="en-US" dirty="0">
                <a:effectLst/>
              </a:rPr>
              <a:t> import </a:t>
            </a:r>
            <a:r>
              <a:rPr lang="en-US" dirty="0" err="1">
                <a:effectLst/>
              </a:rPr>
              <a:t>keras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21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0">
            <a:extLst>
              <a:ext uri="{FF2B5EF4-FFF2-40B4-BE49-F238E27FC236}">
                <a16:creationId xmlns:a16="http://schemas.microsoft.com/office/drawing/2014/main" id="{C9A81C4B-0D6A-F539-0D26-DBBB7704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3FD55F0-46B2-4F46-AB9A-5D3545CA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410" y="401701"/>
            <a:ext cx="6845969" cy="1325563"/>
          </a:xfrm>
        </p:spPr>
        <p:txBody>
          <a:bodyPr/>
          <a:lstStyle/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Objectifs « pédagogiques »</a:t>
            </a:r>
            <a:endParaRPr lang="fr-FR" i="1" dirty="0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38985B74-1F0F-467B-A148-86F5D669E7C4}"/>
              </a:ext>
            </a:extLst>
          </p:cNvPr>
          <p:cNvSpPr/>
          <p:nvPr/>
        </p:nvSpPr>
        <p:spPr>
          <a:xfrm>
            <a:off x="6096000" y="2344407"/>
            <a:ext cx="5672328" cy="401053"/>
          </a:xfrm>
          <a:prstGeom prst="rect">
            <a:avLst/>
          </a:prstGeom>
          <a:solidFill>
            <a:schemeClr val="accent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Quelques ressources intéressantes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2C7FD6-C072-B017-29B8-097F0272FCD2}"/>
              </a:ext>
            </a:extLst>
          </p:cNvPr>
          <p:cNvSpPr/>
          <p:nvPr/>
        </p:nvSpPr>
        <p:spPr>
          <a:xfrm>
            <a:off x="1102369" y="2347139"/>
            <a:ext cx="4106779" cy="4010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Deep</a:t>
            </a:r>
            <a:r>
              <a:rPr lang="fr-FR" b="1" dirty="0"/>
              <a:t> Learning / Machine Learning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C7C5427-6C56-D6C6-62D0-E00D094BC57D}"/>
              </a:ext>
            </a:extLst>
          </p:cNvPr>
          <p:cNvSpPr txBox="1"/>
          <p:nvPr/>
        </p:nvSpPr>
        <p:spPr>
          <a:xfrm>
            <a:off x="1395915" y="2813417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0" i="1" dirty="0">
                <a:solidFill>
                  <a:srgbClr val="000000"/>
                </a:solidFill>
                <a:effectLst/>
              </a:rPr>
              <a:t>(Re)Découvrir les neurones informatiques </a:t>
            </a:r>
            <a:endParaRPr lang="fr-FR" sz="1400" i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62D9C06-40BB-D1CE-68B7-6D18B301A450}"/>
              </a:ext>
            </a:extLst>
          </p:cNvPr>
          <p:cNvSpPr txBox="1"/>
          <p:nvPr/>
        </p:nvSpPr>
        <p:spPr>
          <a:xfrm>
            <a:off x="1395915" y="3133697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Création d’un neurone et d’un réseau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279A8E5-D13C-1539-311C-9865BB55A564}"/>
              </a:ext>
            </a:extLst>
          </p:cNvPr>
          <p:cNvSpPr txBox="1"/>
          <p:nvPr/>
        </p:nvSpPr>
        <p:spPr>
          <a:xfrm>
            <a:off x="1395915" y="3448187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</a:t>
            </a:r>
            <a:r>
              <a:rPr lang="fr-FR" sz="1400" dirty="0" err="1"/>
              <a:t>Tensorflow</a:t>
            </a:r>
            <a:endParaRPr lang="fr-FR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D7BB6F-D81C-DD93-A021-28B6661D55F7}"/>
              </a:ext>
            </a:extLst>
          </p:cNvPr>
          <p:cNvSpPr/>
          <p:nvPr/>
        </p:nvSpPr>
        <p:spPr>
          <a:xfrm>
            <a:off x="709794" y="2347139"/>
            <a:ext cx="301752" cy="1408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id="{98F24F78-A80B-3F1F-AB51-A107384F0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937" y="4445083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>
            <a:extLst>
              <a:ext uri="{FF2B5EF4-FFF2-40B4-BE49-F238E27FC236}">
                <a16:creationId xmlns:a16="http://schemas.microsoft.com/office/drawing/2014/main" id="{6F952740-493C-7126-7B42-6D4E34943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610" y="5484098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39545C4D-985B-47B3-68EB-D4C214633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969" y="5276015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59AAF39D-5E7A-3BB9-114F-1AB8919B5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51" y="4510646"/>
            <a:ext cx="1641849" cy="164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C692E4CB-13C3-11AA-F077-EC1F84DA8605}"/>
              </a:ext>
            </a:extLst>
          </p:cNvPr>
          <p:cNvSpPr txBox="1"/>
          <p:nvPr/>
        </p:nvSpPr>
        <p:spPr>
          <a:xfrm>
            <a:off x="797282" y="6003999"/>
            <a:ext cx="239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« Ceci est un chat »</a:t>
            </a:r>
          </a:p>
        </p:txBody>
      </p:sp>
      <p:pic>
        <p:nvPicPr>
          <p:cNvPr id="25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8FEB269C-AAD1-8D29-0E40-0C79D5366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FBA4A93F-7827-C8BD-A61E-E5F2A29C5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699091"/>
              </p:ext>
            </p:extLst>
          </p:nvPr>
        </p:nvGraphicFramePr>
        <p:xfrm>
          <a:off x="6982854" y="3610006"/>
          <a:ext cx="4024122" cy="92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2" name="Image bitmap" r:id="rId8" imgW="6591240" imgH="1514520" progId="Paint.Picture">
                  <p:embed/>
                </p:oleObj>
              </mc:Choice>
              <mc:Fallback>
                <p:oleObj name="Image bitmap" r:id="rId8" imgW="6591240" imgH="1514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82854" y="3610006"/>
                        <a:ext cx="4024122" cy="924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ZoneTexte 23">
            <a:extLst>
              <a:ext uri="{FF2B5EF4-FFF2-40B4-BE49-F238E27FC236}">
                <a16:creationId xmlns:a16="http://schemas.microsoft.com/office/drawing/2014/main" id="{0C0BA5CB-EC4D-B3E3-0E43-A43550BE3EBD}"/>
              </a:ext>
            </a:extLst>
          </p:cNvPr>
          <p:cNvSpPr txBox="1"/>
          <p:nvPr/>
        </p:nvSpPr>
        <p:spPr>
          <a:xfrm>
            <a:off x="8305418" y="4500172"/>
            <a:ext cx="32712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https://youtu.be/XUFLq6dKQok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32EDB8D-E5C2-FEC4-44BE-7CA8DC4EAF63}"/>
              </a:ext>
            </a:extLst>
          </p:cNvPr>
          <p:cNvSpPr txBox="1"/>
          <p:nvPr/>
        </p:nvSpPr>
        <p:spPr>
          <a:xfrm>
            <a:off x="6841750" y="5282203"/>
            <a:ext cx="43063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i="0" dirty="0">
                <a:effectLst/>
                <a:latin typeface="Roboto" panose="02000000000000000000" pitchFamily="2" charset="0"/>
              </a:rPr>
              <a:t>Hello </a:t>
            </a:r>
            <a:r>
              <a:rPr lang="fr-FR" sz="1400" b="1" i="0" dirty="0" err="1">
                <a:effectLst/>
                <a:latin typeface="Roboto" panose="02000000000000000000" pitchFamily="2" charset="0"/>
              </a:rPr>
              <a:t>TensorFlow</a:t>
            </a:r>
            <a:r>
              <a:rPr lang="fr-FR" sz="1400" b="1" i="0" dirty="0">
                <a:effectLst/>
                <a:latin typeface="Roboto" panose="02000000000000000000" pitchFamily="2" charset="0"/>
              </a:rPr>
              <a:t> </a:t>
            </a:r>
            <a:r>
              <a:rPr lang="fr-FR" sz="1400" b="0" i="0" dirty="0">
                <a:effectLst/>
                <a:latin typeface="Roboto" panose="02000000000000000000" pitchFamily="2" charset="0"/>
              </a:rPr>
              <a:t>: </a:t>
            </a:r>
            <a:r>
              <a:rPr lang="fr-FR" sz="1400" b="0" i="1" dirty="0">
                <a:effectLst/>
                <a:latin typeface="Roboto" panose="02000000000000000000" pitchFamily="2" charset="0"/>
              </a:rPr>
              <a:t>3 ateliers </a:t>
            </a:r>
            <a:br>
              <a:rPr lang="fr-FR" sz="1400" b="0" i="0" dirty="0">
                <a:effectLst/>
                <a:latin typeface="Roboto" panose="02000000000000000000" pitchFamily="2" charset="0"/>
              </a:rPr>
            </a:br>
            <a:r>
              <a:rPr lang="fr-FR" sz="1400" b="0" i="0" dirty="0">
                <a:effectLst/>
                <a:latin typeface="Roboto" panose="02000000000000000000" pitchFamily="2" charset="0"/>
              </a:rPr>
              <a:t>pour débuter avec </a:t>
            </a:r>
            <a:r>
              <a:rPr lang="fr-FR" sz="1400" b="0" i="0" dirty="0" err="1">
                <a:effectLst/>
                <a:latin typeface="Roboto" panose="02000000000000000000" pitchFamily="2" charset="0"/>
              </a:rPr>
              <a:t>TensorFlow</a:t>
            </a:r>
            <a:r>
              <a:rPr lang="fr-FR" sz="1400" b="0" i="0" dirty="0">
                <a:effectLst/>
                <a:latin typeface="Roboto" panose="02000000000000000000" pitchFamily="2" charset="0"/>
              </a:rPr>
              <a:t> 2.0 </a:t>
            </a:r>
            <a:br>
              <a:rPr lang="fr-FR" sz="1400" b="0" i="0" dirty="0">
                <a:effectLst/>
                <a:latin typeface="Roboto" panose="02000000000000000000" pitchFamily="2" charset="0"/>
              </a:rPr>
            </a:br>
            <a:r>
              <a:rPr lang="fr-FR" sz="1400" b="0" i="0" dirty="0">
                <a:effectLst/>
                <a:latin typeface="Roboto" panose="02000000000000000000" pitchFamily="2" charset="0"/>
              </a:rPr>
              <a:t>(Alexia </a:t>
            </a:r>
            <a:r>
              <a:rPr lang="fr-FR" sz="1400" b="0" i="0" dirty="0" err="1">
                <a:effectLst/>
                <a:latin typeface="Roboto" panose="02000000000000000000" pitchFamily="2" charset="0"/>
              </a:rPr>
              <a:t>Audevart</a:t>
            </a:r>
            <a:r>
              <a:rPr lang="fr-FR" sz="1400" b="0" i="0" dirty="0">
                <a:effectLst/>
                <a:latin typeface="Roboto" panose="02000000000000000000" pitchFamily="2" charset="0"/>
              </a:rPr>
              <a:t> et Philippe Antoine)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DF883BC-0651-22D5-FE14-843D7A1F7F2E}"/>
              </a:ext>
            </a:extLst>
          </p:cNvPr>
          <p:cNvSpPr txBox="1"/>
          <p:nvPr/>
        </p:nvSpPr>
        <p:spPr>
          <a:xfrm>
            <a:off x="8305418" y="5990243"/>
            <a:ext cx="32712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https://youtu.be/hQ6pmoNZzU8</a:t>
            </a:r>
          </a:p>
        </p:txBody>
      </p:sp>
      <p:pic>
        <p:nvPicPr>
          <p:cNvPr id="33794" name="Picture 2" descr="Devoxx France – La conférence des développeurs passionnés">
            <a:extLst>
              <a:ext uri="{FF2B5EF4-FFF2-40B4-BE49-F238E27FC236}">
                <a16:creationId xmlns:a16="http://schemas.microsoft.com/office/drawing/2014/main" id="{69E0516A-7B2E-5572-B3B4-58CCD5256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615" y="4826928"/>
            <a:ext cx="1945597" cy="50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23847269-97D8-E0A7-DD47-2B0BCD21A318}"/>
              </a:ext>
            </a:extLst>
          </p:cNvPr>
          <p:cNvSpPr txBox="1"/>
          <p:nvPr/>
        </p:nvSpPr>
        <p:spPr>
          <a:xfrm>
            <a:off x="7557413" y="3045497"/>
            <a:ext cx="353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https://playground.tensorflow.org/</a:t>
            </a:r>
          </a:p>
        </p:txBody>
      </p:sp>
      <p:pic>
        <p:nvPicPr>
          <p:cNvPr id="39" name="Picture 10">
            <a:extLst>
              <a:ext uri="{FF2B5EF4-FFF2-40B4-BE49-F238E27FC236}">
                <a16:creationId xmlns:a16="http://schemas.microsoft.com/office/drawing/2014/main" id="{7327AD38-E069-3239-7FCE-BA2741F8F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8" y="2942511"/>
            <a:ext cx="915423" cy="51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435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Les étapes de conception et d’entrainement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Hello World de </a:t>
            </a:r>
            <a:r>
              <a:rPr lang="fr-FR" sz="3200" i="1" dirty="0" err="1"/>
              <a:t>Tensorflow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6979B95-B2A3-BB6F-F48F-34135219373F}"/>
              </a:ext>
            </a:extLst>
          </p:cNvPr>
          <p:cNvSpPr/>
          <p:nvPr/>
        </p:nvSpPr>
        <p:spPr>
          <a:xfrm>
            <a:off x="484805" y="2702285"/>
            <a:ext cx="3748528" cy="34994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Préparation des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04E8D3-F98F-3BAB-3C26-4A7AFFC4817D}"/>
              </a:ext>
            </a:extLst>
          </p:cNvPr>
          <p:cNvSpPr txBox="1"/>
          <p:nvPr/>
        </p:nvSpPr>
        <p:spPr>
          <a:xfrm>
            <a:off x="494957" y="3089688"/>
            <a:ext cx="3738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Images de mêmes dimensions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2 sets différents pour entrainement et test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Classification (résultat attendu)</a:t>
            </a:r>
          </a:p>
          <a:p>
            <a:pPr marL="285750" indent="-285750">
              <a:buFontTx/>
              <a:buChar char="-"/>
            </a:pPr>
            <a:r>
              <a:rPr lang="fr-FR" sz="1400" b="1" dirty="0"/>
              <a:t>Normalisation des données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5114C9-5A80-1DF1-7B8C-A4FCBFABAE1A}"/>
              </a:ext>
            </a:extLst>
          </p:cNvPr>
          <p:cNvSpPr txBox="1"/>
          <p:nvPr/>
        </p:nvSpPr>
        <p:spPr>
          <a:xfrm>
            <a:off x="6457942" y="2665367"/>
            <a:ext cx="476517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import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tensorflow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as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tf</a:t>
            </a:r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from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tensorflow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import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keras</a:t>
            </a:r>
            <a:endParaRPr lang="en-US" dirty="0">
              <a:effectLst/>
            </a:endParaRPr>
          </a:p>
          <a:p>
            <a:endParaRPr lang="en-US" dirty="0"/>
          </a:p>
          <a:p>
            <a:r>
              <a:rPr lang="fr-FR" dirty="0" err="1">
                <a:effectLst/>
              </a:rPr>
              <a:t>fashion_mnist</a:t>
            </a:r>
            <a:r>
              <a:rPr lang="fr-FR" dirty="0">
                <a:effectLst/>
              </a:rPr>
              <a:t> = </a:t>
            </a:r>
            <a:r>
              <a:rPr lang="fr-FR" b="1" dirty="0" err="1">
                <a:effectLst/>
              </a:rPr>
              <a:t>keras</a:t>
            </a:r>
            <a:r>
              <a:rPr lang="fr-FR" dirty="0" err="1">
                <a:effectLst/>
              </a:rPr>
              <a:t>.</a:t>
            </a:r>
            <a:r>
              <a:rPr lang="fr-FR" b="1" dirty="0" err="1">
                <a:effectLst/>
              </a:rPr>
              <a:t>datasets</a:t>
            </a:r>
            <a:r>
              <a:rPr lang="fr-FR" dirty="0" err="1">
                <a:effectLst/>
              </a:rPr>
              <a:t>.</a:t>
            </a:r>
            <a:r>
              <a:rPr lang="fr-FR" b="1" dirty="0" err="1">
                <a:effectLst/>
              </a:rPr>
              <a:t>fashion_mnist</a:t>
            </a:r>
            <a:endParaRPr lang="fr-FR" b="1" dirty="0">
              <a:effectLst/>
            </a:endParaRPr>
          </a:p>
          <a:p>
            <a:endParaRPr lang="fr-FR" dirty="0">
              <a:effectLst/>
            </a:endParaRPr>
          </a:p>
          <a:p>
            <a:r>
              <a:rPr lang="fr-FR" dirty="0">
                <a:effectLst/>
              </a:rPr>
              <a:t>(</a:t>
            </a:r>
            <a:r>
              <a:rPr lang="fr-FR" dirty="0" err="1">
                <a:effectLst/>
              </a:rPr>
              <a:t>train_images</a:t>
            </a:r>
            <a:r>
              <a:rPr lang="fr-FR" dirty="0">
                <a:effectLst/>
              </a:rPr>
              <a:t>, </a:t>
            </a:r>
            <a:r>
              <a:rPr lang="fr-FR" dirty="0" err="1">
                <a:effectLst/>
              </a:rPr>
              <a:t>train_labels</a:t>
            </a:r>
            <a:r>
              <a:rPr lang="fr-FR" dirty="0">
                <a:effectLst/>
              </a:rPr>
              <a:t>), (</a:t>
            </a:r>
            <a:r>
              <a:rPr lang="fr-FR" dirty="0" err="1">
                <a:effectLst/>
              </a:rPr>
              <a:t>test_images</a:t>
            </a:r>
            <a:r>
              <a:rPr lang="fr-FR" dirty="0">
                <a:effectLst/>
              </a:rPr>
              <a:t>, </a:t>
            </a:r>
            <a:r>
              <a:rPr lang="fr-FR" dirty="0" err="1">
                <a:effectLst/>
              </a:rPr>
              <a:t>test_labels</a:t>
            </a:r>
            <a:r>
              <a:rPr lang="fr-FR" dirty="0">
                <a:effectLst/>
              </a:rPr>
              <a:t>) = </a:t>
            </a:r>
            <a:r>
              <a:rPr lang="fr-FR" dirty="0" err="1">
                <a:effectLst/>
              </a:rPr>
              <a:t>fashion_mnist.load_data</a:t>
            </a:r>
            <a:r>
              <a:rPr lang="fr-FR" dirty="0">
                <a:effectLst/>
              </a:rPr>
              <a:t>()</a:t>
            </a:r>
            <a:endParaRPr lang="fr-FR" dirty="0"/>
          </a:p>
        </p:txBody>
      </p:sp>
      <p:pic>
        <p:nvPicPr>
          <p:cNvPr id="20" name="Picture 4" descr="Keras: the Python deep learning API">
            <a:extLst>
              <a:ext uri="{FF2B5EF4-FFF2-40B4-BE49-F238E27FC236}">
                <a16:creationId xmlns:a16="http://schemas.microsoft.com/office/drawing/2014/main" id="{E2C69207-B2AC-06D0-3DAA-551FA1589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490" y="2098052"/>
            <a:ext cx="1219250" cy="35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A071E3C2-5811-FBAE-713D-2B8F94643975}"/>
              </a:ext>
            </a:extLst>
          </p:cNvPr>
          <p:cNvSpPr txBox="1"/>
          <p:nvPr/>
        </p:nvSpPr>
        <p:spPr>
          <a:xfrm>
            <a:off x="6457942" y="5073625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effectLst/>
              </a:rPr>
              <a:t>max_img</a:t>
            </a:r>
            <a:r>
              <a:rPr lang="fr-FR" dirty="0">
                <a:effectLst/>
              </a:rPr>
              <a:t> = </a:t>
            </a:r>
            <a:r>
              <a:rPr lang="fr-FR" dirty="0" err="1">
                <a:effectLst/>
              </a:rPr>
              <a:t>train_images.</a:t>
            </a:r>
            <a:r>
              <a:rPr lang="fr-FR" b="1" dirty="0" err="1">
                <a:effectLst/>
              </a:rPr>
              <a:t>max</a:t>
            </a:r>
            <a:r>
              <a:rPr lang="fr-FR" dirty="0">
                <a:effectLst/>
              </a:rPr>
              <a:t>()</a:t>
            </a:r>
          </a:p>
          <a:p>
            <a:r>
              <a:rPr lang="fr-FR" dirty="0" err="1">
                <a:effectLst/>
              </a:rPr>
              <a:t>train_images</a:t>
            </a:r>
            <a:r>
              <a:rPr lang="fr-FR" dirty="0">
                <a:effectLst/>
              </a:rPr>
              <a:t> = </a:t>
            </a:r>
            <a:r>
              <a:rPr lang="fr-FR" dirty="0" err="1">
                <a:effectLst/>
              </a:rPr>
              <a:t>train_images</a:t>
            </a:r>
            <a:r>
              <a:rPr lang="fr-FR" dirty="0">
                <a:effectLst/>
              </a:rPr>
              <a:t> / </a:t>
            </a:r>
            <a:r>
              <a:rPr lang="fr-FR" dirty="0" err="1">
                <a:effectLst/>
              </a:rPr>
              <a:t>max_img</a:t>
            </a:r>
            <a:endParaRPr lang="fr-FR" dirty="0">
              <a:effectLst/>
            </a:endParaRPr>
          </a:p>
          <a:p>
            <a:r>
              <a:rPr lang="fr-FR" dirty="0" err="1">
                <a:effectLst/>
              </a:rPr>
              <a:t>test_images</a:t>
            </a:r>
            <a:r>
              <a:rPr lang="fr-FR" dirty="0">
                <a:effectLst/>
              </a:rPr>
              <a:t> = </a:t>
            </a:r>
            <a:r>
              <a:rPr lang="fr-FR" dirty="0" err="1">
                <a:effectLst/>
              </a:rPr>
              <a:t>test_images</a:t>
            </a:r>
            <a:r>
              <a:rPr lang="fr-FR" dirty="0">
                <a:effectLst/>
              </a:rPr>
              <a:t> / </a:t>
            </a:r>
            <a:r>
              <a:rPr lang="fr-FR" dirty="0" err="1">
                <a:effectLst/>
              </a:rPr>
              <a:t>max_img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0324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435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Les étapes de conception et d’entrainement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Hello World de </a:t>
            </a:r>
            <a:r>
              <a:rPr lang="fr-FR" sz="3200" i="1" dirty="0" err="1"/>
              <a:t>Tensorflow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6979B95-B2A3-BB6F-F48F-34135219373F}"/>
              </a:ext>
            </a:extLst>
          </p:cNvPr>
          <p:cNvSpPr/>
          <p:nvPr/>
        </p:nvSpPr>
        <p:spPr>
          <a:xfrm>
            <a:off x="484805" y="2702285"/>
            <a:ext cx="3748528" cy="3499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Préparation des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04E8D3-F98F-3BAB-3C26-4A7AFFC4817D}"/>
              </a:ext>
            </a:extLst>
          </p:cNvPr>
          <p:cNvSpPr txBox="1"/>
          <p:nvPr/>
        </p:nvSpPr>
        <p:spPr>
          <a:xfrm>
            <a:off x="494957" y="3089688"/>
            <a:ext cx="37383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Images de mêmes dimensions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sets différents pour entrainement et test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 (résultat attendu)</a:t>
            </a:r>
          </a:p>
          <a:p>
            <a:pPr marL="285750" indent="-285750">
              <a:buFontTx/>
              <a:buChar char="-"/>
            </a:pPr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Normalisation des données</a:t>
            </a:r>
          </a:p>
          <a:p>
            <a:pPr marL="285750" indent="-285750">
              <a:buFontTx/>
              <a:buChar char="-"/>
            </a:pP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EF8DEE4-E129-AA46-37D6-02F9522DF893}"/>
              </a:ext>
            </a:extLst>
          </p:cNvPr>
          <p:cNvSpPr/>
          <p:nvPr/>
        </p:nvSpPr>
        <p:spPr>
          <a:xfrm>
            <a:off x="494957" y="4091564"/>
            <a:ext cx="3748528" cy="34994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Conception du modèle de réseau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9961394-2AE5-05E6-FB08-AB10A987FECF}"/>
              </a:ext>
            </a:extLst>
          </p:cNvPr>
          <p:cNvSpPr txBox="1"/>
          <p:nvPr/>
        </p:nvSpPr>
        <p:spPr>
          <a:xfrm>
            <a:off x="484805" y="4498351"/>
            <a:ext cx="3738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Dimensions données d’entrée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Etages de convolution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Etages de classification / Couches du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F2B1C8-BA59-7187-1318-3A7FFDF06A03}"/>
              </a:ext>
            </a:extLst>
          </p:cNvPr>
          <p:cNvSpPr txBox="1"/>
          <p:nvPr/>
        </p:nvSpPr>
        <p:spPr>
          <a:xfrm>
            <a:off x="6457942" y="2665367"/>
            <a:ext cx="4765173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effectLst/>
              </a:rPr>
              <a:t>model = </a:t>
            </a:r>
            <a:r>
              <a:rPr lang="fr-FR" b="1" dirty="0" err="1">
                <a:effectLst/>
              </a:rPr>
              <a:t>keras</a:t>
            </a:r>
            <a:r>
              <a:rPr lang="fr-FR" dirty="0" err="1">
                <a:effectLst/>
              </a:rPr>
              <a:t>.</a:t>
            </a:r>
            <a:r>
              <a:rPr lang="fr-FR" b="1" dirty="0" err="1">
                <a:effectLst/>
              </a:rPr>
              <a:t>Sequential</a:t>
            </a:r>
            <a:r>
              <a:rPr lang="fr-FR" dirty="0">
                <a:effectLst/>
              </a:rPr>
              <a:t>()</a:t>
            </a:r>
          </a:p>
          <a:p>
            <a:endParaRPr lang="fr-FR" dirty="0"/>
          </a:p>
          <a:p>
            <a:r>
              <a:rPr lang="fr-FR" dirty="0" err="1">
                <a:effectLst/>
              </a:rPr>
              <a:t>model.</a:t>
            </a:r>
            <a:r>
              <a:rPr lang="fr-FR" b="1" dirty="0" err="1">
                <a:effectLst/>
              </a:rPr>
              <a:t>add</a:t>
            </a:r>
            <a:r>
              <a:rPr lang="fr-FR" dirty="0">
                <a:effectLst/>
              </a:rPr>
              <a:t>( </a:t>
            </a:r>
            <a:r>
              <a:rPr lang="fr-FR" b="1" dirty="0">
                <a:effectLst/>
              </a:rPr>
              <a:t>tf</a:t>
            </a:r>
            <a:r>
              <a:rPr lang="fr-FR" dirty="0">
                <a:effectLst/>
              </a:rPr>
              <a:t>.</a:t>
            </a:r>
            <a:r>
              <a:rPr lang="fr-FR" b="1" dirty="0">
                <a:effectLst/>
              </a:rPr>
              <a:t>keras</a:t>
            </a:r>
            <a:r>
              <a:rPr lang="fr-FR" dirty="0">
                <a:effectLst/>
              </a:rPr>
              <a:t>.</a:t>
            </a:r>
            <a:r>
              <a:rPr lang="fr-FR" b="1" dirty="0">
                <a:effectLst/>
              </a:rPr>
              <a:t>layers</a:t>
            </a:r>
            <a:r>
              <a:rPr lang="fr-FR" dirty="0">
                <a:effectLst/>
              </a:rPr>
              <a:t>.</a:t>
            </a:r>
            <a:r>
              <a:rPr lang="fr-FR" b="1" dirty="0">
                <a:effectLst/>
              </a:rPr>
              <a:t>Conv2D</a:t>
            </a:r>
            <a:r>
              <a:rPr lang="fr-FR" dirty="0">
                <a:effectLst/>
              </a:rPr>
              <a:t>( 64, (3,3), </a:t>
            </a:r>
            <a:r>
              <a:rPr lang="fr-FR" b="1" dirty="0">
                <a:effectLst/>
              </a:rPr>
              <a:t>activation=</a:t>
            </a:r>
            <a:r>
              <a:rPr lang="fr-FR" dirty="0" err="1">
                <a:effectLst/>
              </a:rPr>
              <a:t>tf.nn.relu</a:t>
            </a:r>
            <a:r>
              <a:rPr lang="fr-FR" dirty="0">
                <a:effectLst/>
              </a:rPr>
              <a:t>, </a:t>
            </a:r>
            <a:r>
              <a:rPr lang="fr-FR" b="1" dirty="0" err="1">
                <a:effectLst/>
              </a:rPr>
              <a:t>input_shape</a:t>
            </a:r>
            <a:r>
              <a:rPr lang="fr-FR" dirty="0">
                <a:effectLst/>
              </a:rPr>
              <a:t>=(28,28,1)))</a:t>
            </a:r>
          </a:p>
          <a:p>
            <a:endParaRPr lang="fr-FR" dirty="0"/>
          </a:p>
          <a:p>
            <a:r>
              <a:rPr lang="fr-FR" dirty="0" err="1">
                <a:effectLst/>
              </a:rPr>
              <a:t>model.</a:t>
            </a:r>
            <a:r>
              <a:rPr lang="fr-FR" b="1" dirty="0" err="1">
                <a:effectLst/>
              </a:rPr>
              <a:t>add</a:t>
            </a:r>
            <a:r>
              <a:rPr lang="fr-FR" dirty="0">
                <a:effectLst/>
              </a:rPr>
              <a:t>( </a:t>
            </a:r>
            <a:r>
              <a:rPr lang="fr-FR" b="1" dirty="0">
                <a:effectLst/>
              </a:rPr>
              <a:t>tf</a:t>
            </a:r>
            <a:r>
              <a:rPr lang="fr-FR" dirty="0">
                <a:effectLst/>
              </a:rPr>
              <a:t>.</a:t>
            </a:r>
            <a:r>
              <a:rPr lang="fr-FR" b="1" dirty="0">
                <a:effectLst/>
              </a:rPr>
              <a:t>keras</a:t>
            </a:r>
            <a:r>
              <a:rPr lang="fr-FR" dirty="0">
                <a:effectLst/>
              </a:rPr>
              <a:t>.</a:t>
            </a:r>
            <a:r>
              <a:rPr lang="fr-FR" b="1" dirty="0">
                <a:effectLst/>
              </a:rPr>
              <a:t>layers</a:t>
            </a:r>
            <a:r>
              <a:rPr lang="fr-FR" dirty="0">
                <a:effectLst/>
              </a:rPr>
              <a:t>.</a:t>
            </a:r>
            <a:r>
              <a:rPr lang="fr-FR" b="1" dirty="0">
                <a:effectLst/>
              </a:rPr>
              <a:t>MaxPooling2D</a:t>
            </a:r>
            <a:r>
              <a:rPr lang="fr-FR" dirty="0">
                <a:effectLst/>
              </a:rPr>
              <a:t>((2,2)))</a:t>
            </a:r>
          </a:p>
          <a:p>
            <a:endParaRPr lang="fr-FR" dirty="0"/>
          </a:p>
          <a:p>
            <a:r>
              <a:rPr lang="en-US" dirty="0" err="1">
                <a:effectLst/>
              </a:rPr>
              <a:t>model.</a:t>
            </a:r>
            <a:r>
              <a:rPr lang="en-US" b="1" dirty="0" err="1">
                <a:effectLst/>
              </a:rPr>
              <a:t>add</a:t>
            </a:r>
            <a:r>
              <a:rPr lang="en-US" dirty="0">
                <a:effectLst/>
              </a:rPr>
              <a:t>( </a:t>
            </a:r>
            <a:r>
              <a:rPr lang="en-US" b="1" dirty="0" err="1">
                <a:effectLst/>
              </a:rPr>
              <a:t>keras.layers.Flatten</a:t>
            </a:r>
            <a:r>
              <a:rPr lang="en-US" dirty="0">
                <a:effectLst/>
              </a:rPr>
              <a:t>() )</a:t>
            </a:r>
          </a:p>
          <a:p>
            <a:r>
              <a:rPr lang="en-US" dirty="0" err="1">
                <a:effectLst/>
              </a:rPr>
              <a:t>model.</a:t>
            </a:r>
            <a:r>
              <a:rPr lang="en-US" b="1" dirty="0" err="1">
                <a:effectLst/>
              </a:rPr>
              <a:t>add</a:t>
            </a:r>
            <a:r>
              <a:rPr lang="en-US" dirty="0">
                <a:effectLst/>
              </a:rPr>
              <a:t>( </a:t>
            </a:r>
            <a:r>
              <a:rPr lang="en-US" b="1" dirty="0" err="1">
                <a:effectLst/>
              </a:rPr>
              <a:t>keras.layers.Dense</a:t>
            </a:r>
            <a:r>
              <a:rPr lang="en-US" dirty="0">
                <a:effectLst/>
              </a:rPr>
              <a:t>(512, </a:t>
            </a:r>
            <a:r>
              <a:rPr lang="en-US" b="1" dirty="0">
                <a:effectLst/>
              </a:rPr>
              <a:t>activation=</a:t>
            </a: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selu</a:t>
            </a:r>
            <a:r>
              <a:rPr lang="en-US" dirty="0">
                <a:effectLst/>
              </a:rPr>
              <a:t>’) )</a:t>
            </a:r>
            <a:endParaRPr lang="fr-FR" dirty="0">
              <a:effectLst/>
            </a:endParaRPr>
          </a:p>
          <a:p>
            <a:endParaRPr lang="fr-FR" dirty="0"/>
          </a:p>
          <a:p>
            <a:r>
              <a:rPr lang="fr-FR" dirty="0" err="1">
                <a:effectLst/>
              </a:rPr>
              <a:t>model.</a:t>
            </a:r>
            <a:r>
              <a:rPr lang="fr-FR" b="1" dirty="0" err="1">
                <a:effectLst/>
              </a:rPr>
              <a:t>add</a:t>
            </a:r>
            <a:r>
              <a:rPr lang="fr-FR" dirty="0">
                <a:effectLst/>
              </a:rPr>
              <a:t>( </a:t>
            </a:r>
            <a:r>
              <a:rPr lang="fr-FR" b="1" dirty="0" err="1">
                <a:effectLst/>
              </a:rPr>
              <a:t>keras.layers.Dense</a:t>
            </a:r>
            <a:r>
              <a:rPr lang="fr-FR" dirty="0">
                <a:effectLst/>
              </a:rPr>
              <a:t>( 10, </a:t>
            </a:r>
            <a:r>
              <a:rPr lang="fr-FR" b="1" dirty="0">
                <a:effectLst/>
              </a:rPr>
              <a:t>activation=</a:t>
            </a:r>
            <a:r>
              <a:rPr lang="fr-FR" dirty="0" err="1">
                <a:effectLst/>
              </a:rPr>
              <a:t>tf.nn.softmax</a:t>
            </a:r>
            <a:r>
              <a:rPr lang="fr-FR" dirty="0">
                <a:effectLst/>
              </a:rPr>
              <a:t>)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4518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435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Les étapes de conception et d’entrainement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Hello World de </a:t>
            </a:r>
            <a:r>
              <a:rPr lang="fr-FR" sz="3200" i="1" dirty="0" err="1"/>
              <a:t>Tensorflow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6979B95-B2A3-BB6F-F48F-34135219373F}"/>
              </a:ext>
            </a:extLst>
          </p:cNvPr>
          <p:cNvSpPr/>
          <p:nvPr/>
        </p:nvSpPr>
        <p:spPr>
          <a:xfrm>
            <a:off x="484805" y="2702285"/>
            <a:ext cx="3748528" cy="3499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Préparation des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04E8D3-F98F-3BAB-3C26-4A7AFFC4817D}"/>
              </a:ext>
            </a:extLst>
          </p:cNvPr>
          <p:cNvSpPr txBox="1"/>
          <p:nvPr/>
        </p:nvSpPr>
        <p:spPr>
          <a:xfrm>
            <a:off x="494957" y="3089688"/>
            <a:ext cx="37383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Images de mêmes dimensions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sets différents pour entrainement et test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 (résultat attendu)</a:t>
            </a:r>
          </a:p>
          <a:p>
            <a:pPr marL="285750" indent="-285750">
              <a:buFontTx/>
              <a:buChar char="-"/>
            </a:pPr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Normalisation des données</a:t>
            </a:r>
          </a:p>
          <a:p>
            <a:pPr marL="285750" indent="-285750">
              <a:buFontTx/>
              <a:buChar char="-"/>
            </a:pP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EF8DEE4-E129-AA46-37D6-02F9522DF893}"/>
              </a:ext>
            </a:extLst>
          </p:cNvPr>
          <p:cNvSpPr/>
          <p:nvPr/>
        </p:nvSpPr>
        <p:spPr>
          <a:xfrm>
            <a:off x="494957" y="4091564"/>
            <a:ext cx="3748528" cy="34994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Conception du modèle de réseau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9961394-2AE5-05E6-FB08-AB10A987FECF}"/>
              </a:ext>
            </a:extLst>
          </p:cNvPr>
          <p:cNvSpPr txBox="1"/>
          <p:nvPr/>
        </p:nvSpPr>
        <p:spPr>
          <a:xfrm>
            <a:off x="484805" y="4498351"/>
            <a:ext cx="3738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Dimensions données d’entrée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Etages de convolution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Etages de classification / Couches du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F2B1C8-BA59-7187-1318-3A7FFDF06A03}"/>
              </a:ext>
            </a:extLst>
          </p:cNvPr>
          <p:cNvSpPr txBox="1"/>
          <p:nvPr/>
        </p:nvSpPr>
        <p:spPr>
          <a:xfrm>
            <a:off x="6457942" y="2665367"/>
            <a:ext cx="4765173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effectLst/>
              </a:rPr>
              <a:t>model = </a:t>
            </a:r>
            <a:r>
              <a:rPr lang="fr-FR" b="1" dirty="0" err="1">
                <a:effectLst/>
              </a:rPr>
              <a:t>keras</a:t>
            </a:r>
            <a:r>
              <a:rPr lang="fr-FR" dirty="0" err="1">
                <a:effectLst/>
              </a:rPr>
              <a:t>.</a:t>
            </a:r>
            <a:r>
              <a:rPr lang="fr-FR" b="1" dirty="0" err="1">
                <a:effectLst/>
              </a:rPr>
              <a:t>Sequential</a:t>
            </a:r>
            <a:r>
              <a:rPr lang="fr-FR" dirty="0">
                <a:effectLst/>
              </a:rPr>
              <a:t>()</a:t>
            </a:r>
          </a:p>
          <a:p>
            <a:endParaRPr lang="fr-FR" dirty="0"/>
          </a:p>
          <a:p>
            <a:r>
              <a:rPr lang="fr-FR" dirty="0" err="1">
                <a:effectLst/>
              </a:rPr>
              <a:t>model.</a:t>
            </a:r>
            <a:r>
              <a:rPr lang="fr-FR" b="1" dirty="0" err="1">
                <a:effectLst/>
              </a:rPr>
              <a:t>add</a:t>
            </a:r>
            <a:r>
              <a:rPr lang="fr-FR" dirty="0">
                <a:effectLst/>
              </a:rPr>
              <a:t>( </a:t>
            </a:r>
            <a:r>
              <a:rPr lang="fr-FR" b="1" dirty="0">
                <a:effectLst/>
              </a:rPr>
              <a:t>tf</a:t>
            </a:r>
            <a:r>
              <a:rPr lang="fr-FR" dirty="0">
                <a:effectLst/>
              </a:rPr>
              <a:t>.</a:t>
            </a:r>
            <a:r>
              <a:rPr lang="fr-FR" b="1" dirty="0">
                <a:effectLst/>
              </a:rPr>
              <a:t>keras</a:t>
            </a:r>
            <a:r>
              <a:rPr lang="fr-FR" dirty="0">
                <a:effectLst/>
              </a:rPr>
              <a:t>.</a:t>
            </a:r>
            <a:r>
              <a:rPr lang="fr-FR" b="1" dirty="0">
                <a:effectLst/>
              </a:rPr>
              <a:t>layers</a:t>
            </a:r>
            <a:r>
              <a:rPr lang="fr-FR" dirty="0">
                <a:effectLst/>
              </a:rPr>
              <a:t>.</a:t>
            </a:r>
            <a:r>
              <a:rPr lang="fr-FR" b="1" dirty="0">
                <a:effectLst/>
              </a:rPr>
              <a:t>Conv2D</a:t>
            </a:r>
            <a:r>
              <a:rPr lang="fr-FR" dirty="0">
                <a:effectLst/>
              </a:rPr>
              <a:t>( 64, (3,3), </a:t>
            </a:r>
            <a:r>
              <a:rPr lang="fr-FR" b="1" dirty="0">
                <a:effectLst/>
              </a:rPr>
              <a:t>activation=</a:t>
            </a:r>
            <a:r>
              <a:rPr lang="fr-FR" dirty="0" err="1">
                <a:effectLst/>
              </a:rPr>
              <a:t>tf.nn.relu</a:t>
            </a:r>
            <a:r>
              <a:rPr lang="fr-FR" dirty="0">
                <a:effectLst/>
              </a:rPr>
              <a:t>, </a:t>
            </a:r>
            <a:r>
              <a:rPr lang="fr-FR" b="1" dirty="0" err="1">
                <a:effectLst/>
              </a:rPr>
              <a:t>input_shape</a:t>
            </a:r>
            <a:r>
              <a:rPr lang="fr-FR" dirty="0">
                <a:effectLst/>
              </a:rPr>
              <a:t>=(28,28,1)))</a:t>
            </a:r>
          </a:p>
          <a:p>
            <a:endParaRPr lang="fr-FR" dirty="0"/>
          </a:p>
          <a:p>
            <a:r>
              <a:rPr lang="fr-FR" dirty="0" err="1">
                <a:effectLst/>
              </a:rPr>
              <a:t>model.</a:t>
            </a:r>
            <a:r>
              <a:rPr lang="fr-FR" b="1" dirty="0" err="1">
                <a:effectLst/>
              </a:rPr>
              <a:t>add</a:t>
            </a:r>
            <a:r>
              <a:rPr lang="fr-FR" dirty="0">
                <a:effectLst/>
              </a:rPr>
              <a:t>( </a:t>
            </a:r>
            <a:r>
              <a:rPr lang="fr-FR" b="1" dirty="0">
                <a:effectLst/>
              </a:rPr>
              <a:t>tf</a:t>
            </a:r>
            <a:r>
              <a:rPr lang="fr-FR" dirty="0">
                <a:effectLst/>
              </a:rPr>
              <a:t>.</a:t>
            </a:r>
            <a:r>
              <a:rPr lang="fr-FR" b="1" dirty="0">
                <a:effectLst/>
              </a:rPr>
              <a:t>keras</a:t>
            </a:r>
            <a:r>
              <a:rPr lang="fr-FR" dirty="0">
                <a:effectLst/>
              </a:rPr>
              <a:t>.</a:t>
            </a:r>
            <a:r>
              <a:rPr lang="fr-FR" b="1" dirty="0">
                <a:effectLst/>
              </a:rPr>
              <a:t>layers</a:t>
            </a:r>
            <a:r>
              <a:rPr lang="fr-FR" dirty="0">
                <a:effectLst/>
              </a:rPr>
              <a:t>.</a:t>
            </a:r>
            <a:r>
              <a:rPr lang="fr-FR" b="1" dirty="0">
                <a:effectLst/>
              </a:rPr>
              <a:t>MaxPooling2D</a:t>
            </a:r>
            <a:r>
              <a:rPr lang="fr-FR" dirty="0">
                <a:effectLst/>
              </a:rPr>
              <a:t>((2,2)))</a:t>
            </a:r>
          </a:p>
          <a:p>
            <a:endParaRPr lang="fr-FR" dirty="0"/>
          </a:p>
          <a:p>
            <a:r>
              <a:rPr lang="en-US" dirty="0" err="1">
                <a:effectLst/>
              </a:rPr>
              <a:t>model.</a:t>
            </a:r>
            <a:r>
              <a:rPr lang="en-US" b="1" dirty="0" err="1">
                <a:effectLst/>
              </a:rPr>
              <a:t>add</a:t>
            </a:r>
            <a:r>
              <a:rPr lang="en-US" dirty="0">
                <a:effectLst/>
              </a:rPr>
              <a:t>( </a:t>
            </a:r>
            <a:r>
              <a:rPr lang="en-US" b="1" dirty="0" err="1">
                <a:effectLst/>
              </a:rPr>
              <a:t>keras.layers.Flatten</a:t>
            </a:r>
            <a:r>
              <a:rPr lang="en-US" dirty="0">
                <a:effectLst/>
              </a:rPr>
              <a:t>() )</a:t>
            </a:r>
          </a:p>
          <a:p>
            <a:r>
              <a:rPr lang="en-US" dirty="0" err="1">
                <a:effectLst/>
              </a:rPr>
              <a:t>model.</a:t>
            </a:r>
            <a:r>
              <a:rPr lang="en-US" b="1" dirty="0" err="1">
                <a:effectLst/>
              </a:rPr>
              <a:t>add</a:t>
            </a:r>
            <a:r>
              <a:rPr lang="en-US" dirty="0">
                <a:effectLst/>
              </a:rPr>
              <a:t>( </a:t>
            </a:r>
            <a:r>
              <a:rPr lang="en-US" b="1" dirty="0" err="1">
                <a:effectLst/>
              </a:rPr>
              <a:t>keras.layers.Dense</a:t>
            </a:r>
            <a:r>
              <a:rPr lang="en-US" dirty="0">
                <a:effectLst/>
              </a:rPr>
              <a:t>(512, </a:t>
            </a:r>
            <a:r>
              <a:rPr lang="en-US" b="1" dirty="0">
                <a:effectLst/>
              </a:rPr>
              <a:t>activation=</a:t>
            </a: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selu</a:t>
            </a:r>
            <a:r>
              <a:rPr lang="en-US" dirty="0">
                <a:effectLst/>
              </a:rPr>
              <a:t>’) )</a:t>
            </a:r>
            <a:endParaRPr lang="fr-FR" dirty="0">
              <a:effectLst/>
            </a:endParaRPr>
          </a:p>
          <a:p>
            <a:endParaRPr lang="fr-FR" dirty="0"/>
          </a:p>
          <a:p>
            <a:r>
              <a:rPr lang="fr-FR" dirty="0" err="1">
                <a:effectLst/>
              </a:rPr>
              <a:t>model.</a:t>
            </a:r>
            <a:r>
              <a:rPr lang="fr-FR" b="1" dirty="0" err="1">
                <a:effectLst/>
              </a:rPr>
              <a:t>add</a:t>
            </a:r>
            <a:r>
              <a:rPr lang="fr-FR" dirty="0">
                <a:effectLst/>
              </a:rPr>
              <a:t>( </a:t>
            </a:r>
            <a:r>
              <a:rPr lang="fr-FR" b="1" dirty="0" err="1">
                <a:effectLst/>
              </a:rPr>
              <a:t>keras.layers.Dense</a:t>
            </a:r>
            <a:r>
              <a:rPr lang="fr-FR" dirty="0">
                <a:effectLst/>
              </a:rPr>
              <a:t>( 10, </a:t>
            </a:r>
            <a:r>
              <a:rPr lang="fr-FR" b="1" dirty="0">
                <a:effectLst/>
              </a:rPr>
              <a:t>activation=</a:t>
            </a:r>
            <a:r>
              <a:rPr lang="fr-FR" dirty="0" err="1">
                <a:effectLst/>
              </a:rPr>
              <a:t>tf.nn.softmax</a:t>
            </a:r>
            <a:r>
              <a:rPr lang="fr-FR" dirty="0">
                <a:effectLst/>
              </a:rPr>
              <a:t>) )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8C2F49C-D762-2BD4-AD42-3EEB9E06BACA}"/>
              </a:ext>
            </a:extLst>
          </p:cNvPr>
          <p:cNvSpPr txBox="1"/>
          <p:nvPr/>
        </p:nvSpPr>
        <p:spPr>
          <a:xfrm>
            <a:off x="484805" y="5443388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effectLst/>
              </a:rPr>
              <a:t>model.</a:t>
            </a:r>
            <a:r>
              <a:rPr lang="fr-FR" b="1" dirty="0" err="1">
                <a:effectLst/>
              </a:rPr>
              <a:t>compile</a:t>
            </a:r>
            <a:r>
              <a:rPr lang="fr-FR" dirty="0">
                <a:effectLst/>
              </a:rPr>
              <a:t>( </a:t>
            </a:r>
            <a:r>
              <a:rPr lang="fr-FR" b="1" dirty="0" err="1">
                <a:effectLst/>
              </a:rPr>
              <a:t>optimizer</a:t>
            </a:r>
            <a:r>
              <a:rPr lang="fr-FR" b="1" dirty="0">
                <a:effectLst/>
              </a:rPr>
              <a:t>=</a:t>
            </a:r>
            <a:r>
              <a:rPr lang="fr-FR" dirty="0" err="1">
                <a:effectLst/>
              </a:rPr>
              <a:t>tf.keras.optimizers.Adam</a:t>
            </a:r>
            <a:r>
              <a:rPr lang="fr-FR" dirty="0">
                <a:effectLst/>
              </a:rPr>
              <a:t>(), </a:t>
            </a:r>
            <a:r>
              <a:rPr lang="fr-FR" b="1" dirty="0" err="1">
                <a:effectLst/>
              </a:rPr>
              <a:t>loss</a:t>
            </a:r>
            <a:r>
              <a:rPr lang="fr-FR" b="1" dirty="0">
                <a:effectLst/>
              </a:rPr>
              <a:t>=</a:t>
            </a:r>
            <a:r>
              <a:rPr lang="fr-FR" dirty="0">
                <a:effectLst/>
              </a:rPr>
              <a:t>'</a:t>
            </a:r>
            <a:r>
              <a:rPr lang="fr-FR" dirty="0" err="1">
                <a:effectLst/>
              </a:rPr>
              <a:t>sparse_categorical_crossentropy</a:t>
            </a:r>
            <a:r>
              <a:rPr lang="fr-FR" dirty="0">
                <a:effectLst/>
              </a:rPr>
              <a:t>', </a:t>
            </a:r>
            <a:r>
              <a:rPr lang="fr-FR" b="1" dirty="0" err="1">
                <a:effectLst/>
              </a:rPr>
              <a:t>metrics</a:t>
            </a:r>
            <a:r>
              <a:rPr lang="fr-FR" b="1" dirty="0">
                <a:effectLst/>
              </a:rPr>
              <a:t>=</a:t>
            </a:r>
            <a:r>
              <a:rPr lang="fr-FR" dirty="0">
                <a:effectLst/>
              </a:rPr>
              <a:t>['</a:t>
            </a:r>
            <a:r>
              <a:rPr lang="fr-FR" dirty="0" err="1">
                <a:effectLst/>
              </a:rPr>
              <a:t>accuracy</a:t>
            </a:r>
            <a:r>
              <a:rPr lang="fr-FR" dirty="0">
                <a:effectLst/>
              </a:rPr>
              <a:t>'])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202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435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Les étapes de conception et d’entrainement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Hello World de </a:t>
            </a:r>
            <a:r>
              <a:rPr lang="fr-FR" sz="3200" i="1" dirty="0" err="1"/>
              <a:t>Tensorflow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6979B95-B2A3-BB6F-F48F-34135219373F}"/>
              </a:ext>
            </a:extLst>
          </p:cNvPr>
          <p:cNvSpPr/>
          <p:nvPr/>
        </p:nvSpPr>
        <p:spPr>
          <a:xfrm>
            <a:off x="484805" y="2702285"/>
            <a:ext cx="3748528" cy="3499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Préparation des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04E8D3-F98F-3BAB-3C26-4A7AFFC4817D}"/>
              </a:ext>
            </a:extLst>
          </p:cNvPr>
          <p:cNvSpPr txBox="1"/>
          <p:nvPr/>
        </p:nvSpPr>
        <p:spPr>
          <a:xfrm>
            <a:off x="494957" y="3089688"/>
            <a:ext cx="37383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Images de mêmes dimensions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sets différents pour entrainement et test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 (résultat attendu)</a:t>
            </a:r>
          </a:p>
          <a:p>
            <a:pPr marL="285750" indent="-285750">
              <a:buFontTx/>
              <a:buChar char="-"/>
            </a:pPr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Normalisation des données</a:t>
            </a:r>
          </a:p>
          <a:p>
            <a:pPr marL="285750" indent="-285750">
              <a:buFontTx/>
              <a:buChar char="-"/>
            </a:pP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EF8DEE4-E129-AA46-37D6-02F9522DF893}"/>
              </a:ext>
            </a:extLst>
          </p:cNvPr>
          <p:cNvSpPr/>
          <p:nvPr/>
        </p:nvSpPr>
        <p:spPr>
          <a:xfrm>
            <a:off x="494957" y="4091564"/>
            <a:ext cx="3748528" cy="34994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Conception du modèle de réseau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9961394-2AE5-05E6-FB08-AB10A987FECF}"/>
              </a:ext>
            </a:extLst>
          </p:cNvPr>
          <p:cNvSpPr txBox="1"/>
          <p:nvPr/>
        </p:nvSpPr>
        <p:spPr>
          <a:xfrm>
            <a:off x="484805" y="4498351"/>
            <a:ext cx="3738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Dimensions données d’entrée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Etages de convolution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Etages de classification / Couches du réseau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8C2F49C-D762-2BD4-AD42-3EEB9E06BACA}"/>
              </a:ext>
            </a:extLst>
          </p:cNvPr>
          <p:cNvSpPr txBox="1"/>
          <p:nvPr/>
        </p:nvSpPr>
        <p:spPr>
          <a:xfrm>
            <a:off x="484805" y="5443388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effectLst/>
              </a:rPr>
              <a:t>model.</a:t>
            </a:r>
            <a:r>
              <a:rPr lang="fr-FR" b="1" dirty="0" err="1">
                <a:effectLst/>
              </a:rPr>
              <a:t>compile</a:t>
            </a:r>
            <a:r>
              <a:rPr lang="fr-FR" dirty="0">
                <a:effectLst/>
              </a:rPr>
              <a:t>( </a:t>
            </a:r>
            <a:r>
              <a:rPr lang="fr-FR" b="1" dirty="0" err="1">
                <a:effectLst/>
              </a:rPr>
              <a:t>optimizer</a:t>
            </a:r>
            <a:r>
              <a:rPr lang="fr-FR" b="1" dirty="0">
                <a:effectLst/>
              </a:rPr>
              <a:t>=</a:t>
            </a:r>
            <a:r>
              <a:rPr lang="fr-FR" dirty="0" err="1">
                <a:effectLst/>
              </a:rPr>
              <a:t>tf.keras.optimizers.Adam</a:t>
            </a:r>
            <a:r>
              <a:rPr lang="fr-FR" dirty="0">
                <a:effectLst/>
              </a:rPr>
              <a:t>(), </a:t>
            </a:r>
            <a:r>
              <a:rPr lang="fr-FR" b="1" dirty="0" err="1">
                <a:effectLst/>
              </a:rPr>
              <a:t>loss</a:t>
            </a:r>
            <a:r>
              <a:rPr lang="fr-FR" b="1" dirty="0">
                <a:effectLst/>
              </a:rPr>
              <a:t>=</a:t>
            </a:r>
            <a:r>
              <a:rPr lang="fr-FR" dirty="0">
                <a:effectLst/>
              </a:rPr>
              <a:t>'</a:t>
            </a:r>
            <a:r>
              <a:rPr lang="fr-FR" dirty="0" err="1">
                <a:effectLst/>
              </a:rPr>
              <a:t>sparse_categorical_crossentropy</a:t>
            </a:r>
            <a:r>
              <a:rPr lang="fr-FR" dirty="0">
                <a:effectLst/>
              </a:rPr>
              <a:t>', </a:t>
            </a:r>
            <a:r>
              <a:rPr lang="fr-FR" b="1" dirty="0" err="1">
                <a:effectLst/>
              </a:rPr>
              <a:t>metrics</a:t>
            </a:r>
            <a:r>
              <a:rPr lang="fr-FR" b="1" dirty="0">
                <a:effectLst/>
              </a:rPr>
              <a:t>=</a:t>
            </a:r>
            <a:r>
              <a:rPr lang="fr-FR" dirty="0">
                <a:effectLst/>
              </a:rPr>
              <a:t>['</a:t>
            </a:r>
            <a:r>
              <a:rPr lang="fr-FR" dirty="0" err="1">
                <a:effectLst/>
              </a:rPr>
              <a:t>accuracy</a:t>
            </a:r>
            <a:r>
              <a:rPr lang="fr-FR" dirty="0">
                <a:effectLst/>
              </a:rPr>
              <a:t>'])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04976DA-5B97-180C-E0D1-43B2FE5F3947}"/>
              </a:ext>
            </a:extLst>
          </p:cNvPr>
          <p:cNvSpPr txBox="1"/>
          <p:nvPr/>
        </p:nvSpPr>
        <p:spPr>
          <a:xfrm>
            <a:off x="6905792" y="186013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effectLst/>
              </a:rPr>
              <a:t>model.</a:t>
            </a:r>
            <a:r>
              <a:rPr lang="fr-FR" b="1" dirty="0" err="1">
                <a:effectLst/>
              </a:rPr>
              <a:t>summary</a:t>
            </a:r>
            <a:r>
              <a:rPr lang="fr-FR" dirty="0">
                <a:effectLst/>
              </a:rPr>
              <a:t>()</a:t>
            </a:r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715B6D7-7C33-D215-6861-A349BEACD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250" y="2362563"/>
            <a:ext cx="44100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679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435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Les étapes de conception et d’entrainement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Hello World de </a:t>
            </a:r>
            <a:r>
              <a:rPr lang="fr-FR" sz="3200" i="1" dirty="0" err="1"/>
              <a:t>Tensorflow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6979B95-B2A3-BB6F-F48F-34135219373F}"/>
              </a:ext>
            </a:extLst>
          </p:cNvPr>
          <p:cNvSpPr/>
          <p:nvPr/>
        </p:nvSpPr>
        <p:spPr>
          <a:xfrm>
            <a:off x="484805" y="2702285"/>
            <a:ext cx="3748528" cy="3499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Préparation des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04E8D3-F98F-3BAB-3C26-4A7AFFC4817D}"/>
              </a:ext>
            </a:extLst>
          </p:cNvPr>
          <p:cNvSpPr txBox="1"/>
          <p:nvPr/>
        </p:nvSpPr>
        <p:spPr>
          <a:xfrm>
            <a:off x="494957" y="3089688"/>
            <a:ext cx="3738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Images de mêmes dimensions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sets différents pour entrainement et test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 (résultat attendu)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EF8DEE4-E129-AA46-37D6-02F9522DF893}"/>
              </a:ext>
            </a:extLst>
          </p:cNvPr>
          <p:cNvSpPr/>
          <p:nvPr/>
        </p:nvSpPr>
        <p:spPr>
          <a:xfrm>
            <a:off x="494957" y="4091564"/>
            <a:ext cx="3748528" cy="3499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Conception du modèle de réseau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9961394-2AE5-05E6-FB08-AB10A987FECF}"/>
              </a:ext>
            </a:extLst>
          </p:cNvPr>
          <p:cNvSpPr txBox="1"/>
          <p:nvPr/>
        </p:nvSpPr>
        <p:spPr>
          <a:xfrm>
            <a:off x="484805" y="4498351"/>
            <a:ext cx="3738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Dimensions données d’entrée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Etages de convolution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Etages de classification / Couches du réseau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7147C0D4-B386-84E4-2532-639ED968A353}"/>
              </a:ext>
            </a:extLst>
          </p:cNvPr>
          <p:cNvSpPr/>
          <p:nvPr/>
        </p:nvSpPr>
        <p:spPr>
          <a:xfrm>
            <a:off x="475790" y="5454038"/>
            <a:ext cx="3748528" cy="34994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Entrainement du modèle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1869C20-AA6D-834D-CEC2-1C6FE98EBE90}"/>
              </a:ext>
            </a:extLst>
          </p:cNvPr>
          <p:cNvSpPr txBox="1"/>
          <p:nvPr/>
        </p:nvSpPr>
        <p:spPr>
          <a:xfrm>
            <a:off x="465638" y="5860825"/>
            <a:ext cx="3738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Calcul des paramètres du modèle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0CBA498C-FF71-30E4-14AC-95964E8F6E17}"/>
              </a:ext>
            </a:extLst>
          </p:cNvPr>
          <p:cNvSpPr/>
          <p:nvPr/>
        </p:nvSpPr>
        <p:spPr>
          <a:xfrm>
            <a:off x="5730013" y="5454038"/>
            <a:ext cx="3748528" cy="34994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Vérification avec données test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8FD2D8D-FCD1-A6FB-8990-87C1DBC9154D}"/>
              </a:ext>
            </a:extLst>
          </p:cNvPr>
          <p:cNvSpPr txBox="1"/>
          <p:nvPr/>
        </p:nvSpPr>
        <p:spPr>
          <a:xfrm>
            <a:off x="5719861" y="5860825"/>
            <a:ext cx="3738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Vérification du bon apprentissage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288FA69-EBF9-FC4E-1290-50446BF69A24}"/>
              </a:ext>
            </a:extLst>
          </p:cNvPr>
          <p:cNvSpPr txBox="1"/>
          <p:nvPr/>
        </p:nvSpPr>
        <p:spPr>
          <a:xfrm>
            <a:off x="6457942" y="2665367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effectLst/>
              </a:rPr>
              <a:t>history</a:t>
            </a:r>
            <a:r>
              <a:rPr lang="fr-FR" dirty="0">
                <a:effectLst/>
              </a:rPr>
              <a:t> = </a:t>
            </a:r>
            <a:r>
              <a:rPr lang="fr-FR" dirty="0" err="1">
                <a:effectLst/>
              </a:rPr>
              <a:t>model.</a:t>
            </a:r>
            <a:r>
              <a:rPr lang="fr-FR" b="1" dirty="0" err="1">
                <a:effectLst/>
              </a:rPr>
              <a:t>fit</a:t>
            </a:r>
            <a:r>
              <a:rPr lang="fr-FR" dirty="0">
                <a:effectLst/>
              </a:rPr>
              <a:t>( </a:t>
            </a:r>
            <a:r>
              <a:rPr lang="fr-FR" dirty="0" err="1">
                <a:effectLst/>
              </a:rPr>
              <a:t>train_images</a:t>
            </a:r>
            <a:r>
              <a:rPr lang="fr-FR" dirty="0">
                <a:effectLst/>
              </a:rPr>
              <a:t>, </a:t>
            </a:r>
            <a:r>
              <a:rPr lang="fr-FR" dirty="0" err="1">
                <a:effectLst/>
              </a:rPr>
              <a:t>train_labels</a:t>
            </a:r>
            <a:r>
              <a:rPr lang="fr-FR" dirty="0">
                <a:effectLst/>
              </a:rPr>
              <a:t>, </a:t>
            </a:r>
            <a:r>
              <a:rPr lang="fr-FR" b="1" dirty="0" err="1">
                <a:effectLst/>
              </a:rPr>
              <a:t>epochs</a:t>
            </a:r>
            <a:r>
              <a:rPr lang="fr-FR" b="1" dirty="0">
                <a:effectLst/>
              </a:rPr>
              <a:t>=</a:t>
            </a:r>
            <a:r>
              <a:rPr lang="fr-FR" dirty="0">
                <a:effectLst/>
              </a:rPr>
              <a:t>10, </a:t>
            </a:r>
            <a:r>
              <a:rPr lang="fr-FR" b="1" dirty="0" err="1">
                <a:effectLst/>
              </a:rPr>
              <a:t>steps_per_epoch</a:t>
            </a:r>
            <a:r>
              <a:rPr lang="fr-FR" b="1" dirty="0">
                <a:effectLst/>
              </a:rPr>
              <a:t>=</a:t>
            </a:r>
            <a:r>
              <a:rPr lang="fr-FR" dirty="0">
                <a:effectLst/>
              </a:rPr>
              <a:t>20, </a:t>
            </a:r>
            <a:r>
              <a:rPr lang="fr-FR" b="1" dirty="0" err="1">
                <a:effectLst/>
              </a:rPr>
              <a:t>validation_data</a:t>
            </a:r>
            <a:r>
              <a:rPr lang="fr-FR" b="1" dirty="0">
                <a:effectLst/>
              </a:rPr>
              <a:t>=</a:t>
            </a:r>
            <a:r>
              <a:rPr lang="fr-FR" dirty="0">
                <a:effectLst/>
              </a:rPr>
              <a:t>(</a:t>
            </a:r>
            <a:r>
              <a:rPr lang="fr-FR" dirty="0" err="1">
                <a:effectLst/>
              </a:rPr>
              <a:t>test_images</a:t>
            </a:r>
            <a:r>
              <a:rPr lang="fr-FR" dirty="0">
                <a:effectLst/>
              </a:rPr>
              <a:t>, </a:t>
            </a:r>
            <a:r>
              <a:rPr lang="fr-FR" dirty="0" err="1">
                <a:effectLst/>
              </a:rPr>
              <a:t>test_labels</a:t>
            </a:r>
            <a:r>
              <a:rPr lang="fr-FR" dirty="0">
                <a:effectLst/>
              </a:rPr>
              <a:t>))</a:t>
            </a:r>
          </a:p>
          <a:p>
            <a:endParaRPr lang="fr-FR" dirty="0">
              <a:effectLst/>
            </a:endParaRPr>
          </a:p>
          <a:p>
            <a:r>
              <a:rPr lang="fr-FR" dirty="0" err="1">
                <a:effectLst/>
              </a:rPr>
              <a:t>model.</a:t>
            </a:r>
            <a:r>
              <a:rPr lang="fr-FR" b="1" dirty="0" err="1">
                <a:effectLst/>
              </a:rPr>
              <a:t>save</a:t>
            </a:r>
            <a:r>
              <a:rPr lang="fr-FR" dirty="0">
                <a:effectLst/>
              </a:rPr>
              <a:t>('model.h5')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9721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78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Quelques résultats (avec convolution)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Quelques résultats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2E0C8DA-F1A3-4B1D-44B1-6C050AC00360}"/>
              </a:ext>
            </a:extLst>
          </p:cNvPr>
          <p:cNvSpPr txBox="1"/>
          <p:nvPr/>
        </p:nvSpPr>
        <p:spPr>
          <a:xfrm>
            <a:off x="4823026" y="2655275"/>
            <a:ext cx="244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 :</a:t>
            </a:r>
          </a:p>
          <a:p>
            <a:r>
              <a:rPr lang="fr-FR" dirty="0"/>
              <a:t>10000 images de 28x28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1BFE383-99BF-26FF-09D7-1D87C4FF425F}"/>
              </a:ext>
            </a:extLst>
          </p:cNvPr>
          <p:cNvSpPr txBox="1"/>
          <p:nvPr/>
        </p:nvSpPr>
        <p:spPr>
          <a:xfrm>
            <a:off x="4823026" y="3301606"/>
            <a:ext cx="244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:</a:t>
            </a:r>
          </a:p>
          <a:p>
            <a:r>
              <a:rPr lang="fr-FR" dirty="0"/>
              <a:t>10000 images de 28x28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67FC4E8-7C5B-B39A-0A1B-C1874A94227E}"/>
              </a:ext>
            </a:extLst>
          </p:cNvPr>
          <p:cNvSpPr txBox="1"/>
          <p:nvPr/>
        </p:nvSpPr>
        <p:spPr>
          <a:xfrm>
            <a:off x="5525972" y="181039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 </a:t>
            </a:r>
            <a:r>
              <a:rPr lang="fr-FR" dirty="0" err="1"/>
              <a:t>epochs</a:t>
            </a:r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7F33881-8938-92CF-03CC-78A7B8A91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65" y="2764691"/>
            <a:ext cx="4475019" cy="353038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85C36334-64DC-3370-4876-EF54178A1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7025" y="4137335"/>
            <a:ext cx="3385141" cy="264482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96D9B70E-F294-5829-3A49-48F25750A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6250" y="2362563"/>
            <a:ext cx="44100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61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77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Quelques résultats (sans convolution)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Quelques résultats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2E0C8DA-F1A3-4B1D-44B1-6C050AC00360}"/>
              </a:ext>
            </a:extLst>
          </p:cNvPr>
          <p:cNvSpPr txBox="1"/>
          <p:nvPr/>
        </p:nvSpPr>
        <p:spPr>
          <a:xfrm>
            <a:off x="4823026" y="2655275"/>
            <a:ext cx="244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 :</a:t>
            </a:r>
          </a:p>
          <a:p>
            <a:r>
              <a:rPr lang="fr-FR" dirty="0"/>
              <a:t>10000 images de 28x28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1BFE383-99BF-26FF-09D7-1D87C4FF425F}"/>
              </a:ext>
            </a:extLst>
          </p:cNvPr>
          <p:cNvSpPr txBox="1"/>
          <p:nvPr/>
        </p:nvSpPr>
        <p:spPr>
          <a:xfrm>
            <a:off x="4823026" y="3301606"/>
            <a:ext cx="244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:</a:t>
            </a:r>
          </a:p>
          <a:p>
            <a:r>
              <a:rPr lang="fr-FR" dirty="0"/>
              <a:t>10000 images de 28x28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67FC4E8-7C5B-B39A-0A1B-C1874A94227E}"/>
              </a:ext>
            </a:extLst>
          </p:cNvPr>
          <p:cNvSpPr txBox="1"/>
          <p:nvPr/>
        </p:nvSpPr>
        <p:spPr>
          <a:xfrm>
            <a:off x="5525972" y="181039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 </a:t>
            </a:r>
            <a:r>
              <a:rPr lang="fr-FR" dirty="0" err="1"/>
              <a:t>epochs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A0019B3-1BF5-B6EF-CBEF-290236C6D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89" y="3793067"/>
            <a:ext cx="4391855" cy="27954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0AF416E-E569-FCA1-B4CB-81F8FAF6C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075" y="3947937"/>
            <a:ext cx="51149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18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Quelques résultats sur des signaux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Quelques </a:t>
            </a:r>
            <a:r>
              <a:rPr lang="fr-FR" sz="3200" b="1" i="1" dirty="0"/>
              <a:t>autres</a:t>
            </a:r>
            <a:r>
              <a:rPr lang="fr-FR" sz="3200" i="1" dirty="0"/>
              <a:t> résultats</a:t>
            </a:r>
            <a:endParaRPr lang="fr-FR" i="1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DBE3684-AB3F-5558-4F01-A4BA92C26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09" y="2916133"/>
            <a:ext cx="3155445" cy="226515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988A2ED8-7B53-EBD9-6488-91108942B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6598" y="4102463"/>
            <a:ext cx="3513444" cy="271072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1C631290-5751-173C-5AA0-788D1A1584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3184" y="4213185"/>
            <a:ext cx="3417843" cy="260000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D064C9A2-58A2-7991-4382-4B29240821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4004" y="1833965"/>
            <a:ext cx="4524375" cy="218122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CD310FB-D2E2-5A25-DB32-9AEB7E746A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2767" y="3516312"/>
            <a:ext cx="4162425" cy="60960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B4C0B8EF-8BE2-667C-095B-010368B3FEAF}"/>
              </a:ext>
            </a:extLst>
          </p:cNvPr>
          <p:cNvSpPr txBox="1"/>
          <p:nvPr/>
        </p:nvSpPr>
        <p:spPr>
          <a:xfrm>
            <a:off x="239828" y="2548067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/>
              <a:t>Données d’entrée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DB5397D-A4FC-9D09-0722-1A331F6FED13}"/>
              </a:ext>
            </a:extLst>
          </p:cNvPr>
          <p:cNvSpPr txBox="1"/>
          <p:nvPr/>
        </p:nvSpPr>
        <p:spPr>
          <a:xfrm>
            <a:off x="350973" y="5382339"/>
            <a:ext cx="3209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Génération signaux sinusoïdaux </a:t>
            </a:r>
            <a:br>
              <a:rPr lang="fr-FR" dirty="0"/>
            </a:br>
            <a:r>
              <a:rPr lang="fr-FR" dirty="0"/>
              <a:t>à 10, 20 ou 30 Hz bruités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0F2B976-151E-4AD1-B5A5-A697119EBEF1}"/>
              </a:ext>
            </a:extLst>
          </p:cNvPr>
          <p:cNvSpPr txBox="1"/>
          <p:nvPr/>
        </p:nvSpPr>
        <p:spPr>
          <a:xfrm>
            <a:off x="860516" y="6028670"/>
            <a:ext cx="1452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Train set : 1000</a:t>
            </a:r>
          </a:p>
          <a:p>
            <a:r>
              <a:rPr lang="fr-FR" sz="1600" dirty="0"/>
              <a:t>Test set : 100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574B810-8180-4230-6348-C43DDE692F7D}"/>
              </a:ext>
            </a:extLst>
          </p:cNvPr>
          <p:cNvSpPr txBox="1"/>
          <p:nvPr/>
        </p:nvSpPr>
        <p:spPr>
          <a:xfrm>
            <a:off x="6551567" y="4884774"/>
            <a:ext cx="1369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Entrainement </a:t>
            </a:r>
            <a:br>
              <a:rPr lang="fr-FR" sz="1600" dirty="0"/>
            </a:br>
            <a:r>
              <a:rPr lang="fr-FR" sz="1600" dirty="0"/>
              <a:t>sur 20 </a:t>
            </a:r>
            <a:r>
              <a:rPr lang="fr-FR" sz="1600" dirty="0" err="1"/>
              <a:t>epochs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1048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90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Principe des deux approches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Différences avec des algos classiques</a:t>
            </a:r>
            <a:endParaRPr lang="fr-FR" i="1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Approche « classique » / Algorithmique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Approche « IA » / </a:t>
            </a:r>
            <a:r>
              <a:rPr lang="fr-FR" i="1" dirty="0" err="1"/>
              <a:t>Deep</a:t>
            </a:r>
            <a:r>
              <a:rPr lang="fr-FR" i="1" dirty="0"/>
              <a:t> Learning</a:t>
            </a: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195067-0D38-0F2A-412F-6A6FDDA292BD}"/>
              </a:ext>
            </a:extLst>
          </p:cNvPr>
          <p:cNvSpPr/>
          <p:nvPr/>
        </p:nvSpPr>
        <p:spPr>
          <a:xfrm>
            <a:off x="2184842" y="3520440"/>
            <a:ext cx="142703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Ordinateur</a:t>
            </a: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30EEB79F-BDF5-FF46-2C3C-4E70153B2D24}"/>
              </a:ext>
            </a:extLst>
          </p:cNvPr>
          <p:cNvSpPr/>
          <p:nvPr/>
        </p:nvSpPr>
        <p:spPr>
          <a:xfrm rot="16200000">
            <a:off x="1635705" y="3419855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BBEE7782-C238-15E8-D8FF-00B9A7598BB5}"/>
              </a:ext>
            </a:extLst>
          </p:cNvPr>
          <p:cNvSpPr/>
          <p:nvPr/>
        </p:nvSpPr>
        <p:spPr>
          <a:xfrm rot="16200000">
            <a:off x="3867478" y="3657599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80B3E3-5CA8-11D9-B347-7634FFFE6822}"/>
              </a:ext>
            </a:extLst>
          </p:cNvPr>
          <p:cNvSpPr txBox="1"/>
          <p:nvPr/>
        </p:nvSpPr>
        <p:spPr>
          <a:xfrm>
            <a:off x="460367" y="3556015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Données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A60DE7-45CA-B3E6-57F3-1359D6A85748}"/>
              </a:ext>
            </a:extLst>
          </p:cNvPr>
          <p:cNvSpPr txBox="1"/>
          <p:nvPr/>
        </p:nvSpPr>
        <p:spPr>
          <a:xfrm>
            <a:off x="4396182" y="382296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Résultats</a:t>
            </a:r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1533DF15-8C7D-D5C0-5FC0-3724109CB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463836"/>
              </p:ext>
            </p:extLst>
          </p:nvPr>
        </p:nvGraphicFramePr>
        <p:xfrm>
          <a:off x="402750" y="4667772"/>
          <a:ext cx="1085369" cy="1020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3" name="Image bitmap" r:id="rId6" imgW="2219400" imgH="2085840" progId="Paint.Picture">
                  <p:embed/>
                </p:oleObj>
              </mc:Choice>
              <mc:Fallback>
                <p:oleObj name="Image bitmap" r:id="rId6" imgW="2219400" imgH="2085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2750" y="4667772"/>
                        <a:ext cx="1085369" cy="1020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EF609E49-C6FC-E0EE-500E-B8B143AF95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724296"/>
              </p:ext>
            </p:extLst>
          </p:nvPr>
        </p:nvGraphicFramePr>
        <p:xfrm>
          <a:off x="4396182" y="4650257"/>
          <a:ext cx="1104307" cy="1037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4" name="Image bitmap" r:id="rId8" imgW="2209680" imgH="2076480" progId="Paint.Picture">
                  <p:embed/>
                </p:oleObj>
              </mc:Choice>
              <mc:Fallback>
                <p:oleObj name="Image bitmap" r:id="rId8" imgW="2209680" imgH="2076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96182" y="4650257"/>
                        <a:ext cx="1104307" cy="1037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6E931EF4-5185-915C-1847-80C7BDE0CF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082774"/>
              </p:ext>
            </p:extLst>
          </p:nvPr>
        </p:nvGraphicFramePr>
        <p:xfrm>
          <a:off x="385710" y="5821741"/>
          <a:ext cx="1978382" cy="71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5" name="Image bitmap" r:id="rId10" imgW="4429080" imgH="1609560" progId="Paint.Picture">
                  <p:embed/>
                </p:oleObj>
              </mc:Choice>
              <mc:Fallback>
                <p:oleObj name="Image bitmap" r:id="rId10" imgW="4429080" imgH="16095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5710" y="5821741"/>
                        <a:ext cx="1978382" cy="71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>
            <a:extLst>
              <a:ext uri="{FF2B5EF4-FFF2-40B4-BE49-F238E27FC236}">
                <a16:creationId xmlns:a16="http://schemas.microsoft.com/office/drawing/2014/main" id="{FF78EF9D-CB7C-A95C-4BA3-B748C456D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663213"/>
              </p:ext>
            </p:extLst>
          </p:nvPr>
        </p:nvGraphicFramePr>
        <p:xfrm>
          <a:off x="3739987" y="5854501"/>
          <a:ext cx="2020434" cy="68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6" name="Image bitmap" r:id="rId12" imgW="4514760" imgH="1533600" progId="Paint.Picture">
                  <p:embed/>
                </p:oleObj>
              </mc:Choice>
              <mc:Fallback>
                <p:oleObj name="Image bitmap" r:id="rId12" imgW="4514760" imgH="1533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39987" y="5854501"/>
                        <a:ext cx="2020434" cy="686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40A7AEF8-AFE2-178C-6F99-A41E2D3F812B}"/>
              </a:ext>
            </a:extLst>
          </p:cNvPr>
          <p:cNvSpPr/>
          <p:nvPr/>
        </p:nvSpPr>
        <p:spPr>
          <a:xfrm rot="16200000">
            <a:off x="1635706" y="3887554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9D4318E-A87A-F762-B43E-B07F5CE49358}"/>
              </a:ext>
            </a:extLst>
          </p:cNvPr>
          <p:cNvSpPr txBox="1"/>
          <p:nvPr/>
        </p:nvSpPr>
        <p:spPr>
          <a:xfrm>
            <a:off x="535672" y="3921947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Règles</a:t>
            </a:r>
            <a:b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Modèle</a:t>
            </a:r>
          </a:p>
        </p:txBody>
      </p:sp>
    </p:spTree>
    <p:extLst>
      <p:ext uri="{BB962C8B-B14F-4D97-AF65-F5344CB8AC3E}">
        <p14:creationId xmlns:p14="http://schemas.microsoft.com/office/powerpoint/2010/main" val="44585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90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Principe des deux approches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Différences avec des algos classiques</a:t>
            </a:r>
            <a:endParaRPr lang="fr-FR" i="1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Approche « classique » / Algorithmique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Approche « IA » / </a:t>
            </a:r>
            <a:r>
              <a:rPr lang="fr-FR" i="1" dirty="0" err="1"/>
              <a:t>Deep</a:t>
            </a:r>
            <a:r>
              <a:rPr lang="fr-FR" i="1" dirty="0"/>
              <a:t> Learning</a:t>
            </a: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195067-0D38-0F2A-412F-6A6FDDA292BD}"/>
              </a:ext>
            </a:extLst>
          </p:cNvPr>
          <p:cNvSpPr/>
          <p:nvPr/>
        </p:nvSpPr>
        <p:spPr>
          <a:xfrm>
            <a:off x="2184842" y="3520440"/>
            <a:ext cx="142703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Ordinateur</a:t>
            </a: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30EEB79F-BDF5-FF46-2C3C-4E70153B2D24}"/>
              </a:ext>
            </a:extLst>
          </p:cNvPr>
          <p:cNvSpPr/>
          <p:nvPr/>
        </p:nvSpPr>
        <p:spPr>
          <a:xfrm rot="16200000">
            <a:off x="1635705" y="3419855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BBEE7782-C238-15E8-D8FF-00B9A7598BB5}"/>
              </a:ext>
            </a:extLst>
          </p:cNvPr>
          <p:cNvSpPr/>
          <p:nvPr/>
        </p:nvSpPr>
        <p:spPr>
          <a:xfrm rot="16200000">
            <a:off x="3867478" y="3657599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80B3E3-5CA8-11D9-B347-7634FFFE6822}"/>
              </a:ext>
            </a:extLst>
          </p:cNvPr>
          <p:cNvSpPr txBox="1"/>
          <p:nvPr/>
        </p:nvSpPr>
        <p:spPr>
          <a:xfrm>
            <a:off x="460367" y="3556015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Données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A60DE7-45CA-B3E6-57F3-1359D6A85748}"/>
              </a:ext>
            </a:extLst>
          </p:cNvPr>
          <p:cNvSpPr txBox="1"/>
          <p:nvPr/>
        </p:nvSpPr>
        <p:spPr>
          <a:xfrm>
            <a:off x="4396182" y="382296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Résultats</a:t>
            </a:r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1533DF15-8C7D-D5C0-5FC0-3724109CB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750" y="4667772"/>
          <a:ext cx="1085369" cy="1020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0" name="Image bitmap" r:id="rId6" imgW="2219400" imgH="2085840" progId="Paint.Picture">
                  <p:embed/>
                </p:oleObj>
              </mc:Choice>
              <mc:Fallback>
                <p:oleObj name="Image bitmap" r:id="rId6" imgW="2219400" imgH="2085840" progId="Paint.Picture">
                  <p:embed/>
                  <p:pic>
                    <p:nvPicPr>
                      <p:cNvPr id="7" name="Objet 6">
                        <a:extLst>
                          <a:ext uri="{FF2B5EF4-FFF2-40B4-BE49-F238E27FC236}">
                            <a16:creationId xmlns:a16="http://schemas.microsoft.com/office/drawing/2014/main" id="{1533DF15-8C7D-D5C0-5FC0-3724109CB8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2750" y="4667772"/>
                        <a:ext cx="1085369" cy="1020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EF609E49-C6FC-E0EE-500E-B8B143AF9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6182" y="4650257"/>
          <a:ext cx="1104307" cy="1037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1" name="Image bitmap" r:id="rId8" imgW="2209680" imgH="2076480" progId="Paint.Picture">
                  <p:embed/>
                </p:oleObj>
              </mc:Choice>
              <mc:Fallback>
                <p:oleObj name="Image bitmap" r:id="rId8" imgW="2209680" imgH="207648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EF609E49-C6FC-E0EE-500E-B8B143AF95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96182" y="4650257"/>
                        <a:ext cx="1104307" cy="1037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6E931EF4-5185-915C-1847-80C7BDE0C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10" y="5821741"/>
          <a:ext cx="1978382" cy="71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2" name="Image bitmap" r:id="rId10" imgW="4429080" imgH="1609560" progId="Paint.Picture">
                  <p:embed/>
                </p:oleObj>
              </mc:Choice>
              <mc:Fallback>
                <p:oleObj name="Image bitmap" r:id="rId10" imgW="4429080" imgH="1609560" progId="Paint.Picture">
                  <p:embed/>
                  <p:pic>
                    <p:nvPicPr>
                      <p:cNvPr id="9" name="Objet 8">
                        <a:extLst>
                          <a:ext uri="{FF2B5EF4-FFF2-40B4-BE49-F238E27FC236}">
                            <a16:creationId xmlns:a16="http://schemas.microsoft.com/office/drawing/2014/main" id="{6E931EF4-5185-915C-1847-80C7BDE0CF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5710" y="5821741"/>
                        <a:ext cx="1978382" cy="71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>
            <a:extLst>
              <a:ext uri="{FF2B5EF4-FFF2-40B4-BE49-F238E27FC236}">
                <a16:creationId xmlns:a16="http://schemas.microsoft.com/office/drawing/2014/main" id="{FF78EF9D-CB7C-A95C-4BA3-B748C456D3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9987" y="5854501"/>
          <a:ext cx="2020434" cy="68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3" name="Image bitmap" r:id="rId12" imgW="4514760" imgH="1533600" progId="Paint.Picture">
                  <p:embed/>
                </p:oleObj>
              </mc:Choice>
              <mc:Fallback>
                <p:oleObj name="Image bitmap" r:id="rId12" imgW="4514760" imgH="1533600" progId="Paint.Picture">
                  <p:embed/>
                  <p:pic>
                    <p:nvPicPr>
                      <p:cNvPr id="10" name="Objet 9">
                        <a:extLst>
                          <a:ext uri="{FF2B5EF4-FFF2-40B4-BE49-F238E27FC236}">
                            <a16:creationId xmlns:a16="http://schemas.microsoft.com/office/drawing/2014/main" id="{FF78EF9D-CB7C-A95C-4BA3-B748C456D3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39987" y="5854501"/>
                        <a:ext cx="2020434" cy="686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40A7AEF8-AFE2-178C-6F99-A41E2D3F812B}"/>
              </a:ext>
            </a:extLst>
          </p:cNvPr>
          <p:cNvSpPr/>
          <p:nvPr/>
        </p:nvSpPr>
        <p:spPr>
          <a:xfrm rot="16200000">
            <a:off x="1635706" y="3887554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9D4318E-A87A-F762-B43E-B07F5CE49358}"/>
              </a:ext>
            </a:extLst>
          </p:cNvPr>
          <p:cNvSpPr txBox="1"/>
          <p:nvPr/>
        </p:nvSpPr>
        <p:spPr>
          <a:xfrm>
            <a:off x="535672" y="3921947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Règles</a:t>
            </a:r>
            <a:b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Modèle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179233-D92D-FE88-6954-7B89A4CFB050}"/>
              </a:ext>
            </a:extLst>
          </p:cNvPr>
          <p:cNvSpPr/>
          <p:nvPr/>
        </p:nvSpPr>
        <p:spPr>
          <a:xfrm>
            <a:off x="8225404" y="5401525"/>
            <a:ext cx="142703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Ordinateur</a:t>
            </a:r>
          </a:p>
        </p:txBody>
      </p:sp>
      <p:sp>
        <p:nvSpPr>
          <p:cNvPr id="49" name="Flèche : bas 48">
            <a:extLst>
              <a:ext uri="{FF2B5EF4-FFF2-40B4-BE49-F238E27FC236}">
                <a16:creationId xmlns:a16="http://schemas.microsoft.com/office/drawing/2014/main" id="{23D97754-C979-13E3-04D6-A0ADFB1755BD}"/>
              </a:ext>
            </a:extLst>
          </p:cNvPr>
          <p:cNvSpPr/>
          <p:nvPr/>
        </p:nvSpPr>
        <p:spPr>
          <a:xfrm rot="16200000">
            <a:off x="7676267" y="5300940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 : bas 49">
            <a:extLst>
              <a:ext uri="{FF2B5EF4-FFF2-40B4-BE49-F238E27FC236}">
                <a16:creationId xmlns:a16="http://schemas.microsoft.com/office/drawing/2014/main" id="{16037A2D-B7EA-3CFA-9921-2D1270888EF7}"/>
              </a:ext>
            </a:extLst>
          </p:cNvPr>
          <p:cNvSpPr/>
          <p:nvPr/>
        </p:nvSpPr>
        <p:spPr>
          <a:xfrm rot="16200000">
            <a:off x="9908040" y="5538684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DDBCE4-0E82-5C18-CEAD-01F765B43B13}"/>
              </a:ext>
            </a:extLst>
          </p:cNvPr>
          <p:cNvSpPr txBox="1"/>
          <p:nvPr/>
        </p:nvSpPr>
        <p:spPr>
          <a:xfrm>
            <a:off x="6500929" y="543710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Données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4B854E2-3748-E30F-9E49-9137D449E4CD}"/>
              </a:ext>
            </a:extLst>
          </p:cNvPr>
          <p:cNvSpPr txBox="1"/>
          <p:nvPr/>
        </p:nvSpPr>
        <p:spPr>
          <a:xfrm>
            <a:off x="10436744" y="570405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Résultats</a:t>
            </a:r>
          </a:p>
        </p:txBody>
      </p:sp>
      <p:sp>
        <p:nvSpPr>
          <p:cNvPr id="53" name="Flèche : bas 52">
            <a:extLst>
              <a:ext uri="{FF2B5EF4-FFF2-40B4-BE49-F238E27FC236}">
                <a16:creationId xmlns:a16="http://schemas.microsoft.com/office/drawing/2014/main" id="{14B02121-987F-89AA-A7E4-45080A60E487}"/>
              </a:ext>
            </a:extLst>
          </p:cNvPr>
          <p:cNvSpPr/>
          <p:nvPr/>
        </p:nvSpPr>
        <p:spPr>
          <a:xfrm rot="16200000">
            <a:off x="7676268" y="5768639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9F2F1C2-EAF3-C4CA-3568-DE9FE0637ABE}"/>
              </a:ext>
            </a:extLst>
          </p:cNvPr>
          <p:cNvSpPr txBox="1"/>
          <p:nvPr/>
        </p:nvSpPr>
        <p:spPr>
          <a:xfrm>
            <a:off x="6576234" y="5803032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Règles</a:t>
            </a:r>
            <a:b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Modèle</a:t>
            </a:r>
          </a:p>
        </p:txBody>
      </p:sp>
    </p:spTree>
    <p:extLst>
      <p:ext uri="{BB962C8B-B14F-4D97-AF65-F5344CB8AC3E}">
        <p14:creationId xmlns:p14="http://schemas.microsoft.com/office/powerpoint/2010/main" val="99731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90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Principe des deux approches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Différences avec des algos classiques</a:t>
            </a:r>
            <a:endParaRPr lang="fr-FR" i="1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Approche « classique » / Algorithmique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Approche « IA » / </a:t>
            </a:r>
            <a:r>
              <a:rPr lang="fr-FR" i="1" dirty="0" err="1"/>
              <a:t>Deep</a:t>
            </a:r>
            <a:r>
              <a:rPr lang="fr-FR" i="1" dirty="0"/>
              <a:t> Learning</a:t>
            </a: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195067-0D38-0F2A-412F-6A6FDDA292BD}"/>
              </a:ext>
            </a:extLst>
          </p:cNvPr>
          <p:cNvSpPr/>
          <p:nvPr/>
        </p:nvSpPr>
        <p:spPr>
          <a:xfrm>
            <a:off x="2184842" y="3520440"/>
            <a:ext cx="142703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Ordinateur</a:t>
            </a: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30EEB79F-BDF5-FF46-2C3C-4E70153B2D24}"/>
              </a:ext>
            </a:extLst>
          </p:cNvPr>
          <p:cNvSpPr/>
          <p:nvPr/>
        </p:nvSpPr>
        <p:spPr>
          <a:xfrm rot="16200000">
            <a:off x="1635705" y="3419855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BBEE7782-C238-15E8-D8FF-00B9A7598BB5}"/>
              </a:ext>
            </a:extLst>
          </p:cNvPr>
          <p:cNvSpPr/>
          <p:nvPr/>
        </p:nvSpPr>
        <p:spPr>
          <a:xfrm rot="16200000">
            <a:off x="3867478" y="3657599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80B3E3-5CA8-11D9-B347-7634FFFE6822}"/>
              </a:ext>
            </a:extLst>
          </p:cNvPr>
          <p:cNvSpPr txBox="1"/>
          <p:nvPr/>
        </p:nvSpPr>
        <p:spPr>
          <a:xfrm>
            <a:off x="460367" y="3556015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Données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A60DE7-45CA-B3E6-57F3-1359D6A85748}"/>
              </a:ext>
            </a:extLst>
          </p:cNvPr>
          <p:cNvSpPr txBox="1"/>
          <p:nvPr/>
        </p:nvSpPr>
        <p:spPr>
          <a:xfrm>
            <a:off x="4396182" y="382296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Résultats</a:t>
            </a:r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1533DF15-8C7D-D5C0-5FC0-3724109CB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750" y="4667772"/>
          <a:ext cx="1085369" cy="1020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6" name="Image bitmap" r:id="rId6" imgW="2219400" imgH="2085840" progId="Paint.Picture">
                  <p:embed/>
                </p:oleObj>
              </mc:Choice>
              <mc:Fallback>
                <p:oleObj name="Image bitmap" r:id="rId6" imgW="2219400" imgH="2085840" progId="Paint.Picture">
                  <p:embed/>
                  <p:pic>
                    <p:nvPicPr>
                      <p:cNvPr id="7" name="Objet 6">
                        <a:extLst>
                          <a:ext uri="{FF2B5EF4-FFF2-40B4-BE49-F238E27FC236}">
                            <a16:creationId xmlns:a16="http://schemas.microsoft.com/office/drawing/2014/main" id="{1533DF15-8C7D-D5C0-5FC0-3724109CB8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2750" y="4667772"/>
                        <a:ext cx="1085369" cy="1020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EF609E49-C6FC-E0EE-500E-B8B143AF9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6182" y="4650257"/>
          <a:ext cx="1104307" cy="1037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7" name="Image bitmap" r:id="rId8" imgW="2209680" imgH="2076480" progId="Paint.Picture">
                  <p:embed/>
                </p:oleObj>
              </mc:Choice>
              <mc:Fallback>
                <p:oleObj name="Image bitmap" r:id="rId8" imgW="2209680" imgH="207648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EF609E49-C6FC-E0EE-500E-B8B143AF95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96182" y="4650257"/>
                        <a:ext cx="1104307" cy="1037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6E931EF4-5185-915C-1847-80C7BDE0C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10" y="5821741"/>
          <a:ext cx="1978382" cy="71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8" name="Image bitmap" r:id="rId10" imgW="4429080" imgH="1609560" progId="Paint.Picture">
                  <p:embed/>
                </p:oleObj>
              </mc:Choice>
              <mc:Fallback>
                <p:oleObj name="Image bitmap" r:id="rId10" imgW="4429080" imgH="1609560" progId="Paint.Picture">
                  <p:embed/>
                  <p:pic>
                    <p:nvPicPr>
                      <p:cNvPr id="9" name="Objet 8">
                        <a:extLst>
                          <a:ext uri="{FF2B5EF4-FFF2-40B4-BE49-F238E27FC236}">
                            <a16:creationId xmlns:a16="http://schemas.microsoft.com/office/drawing/2014/main" id="{6E931EF4-5185-915C-1847-80C7BDE0CF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5710" y="5821741"/>
                        <a:ext cx="1978382" cy="71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>
            <a:extLst>
              <a:ext uri="{FF2B5EF4-FFF2-40B4-BE49-F238E27FC236}">
                <a16:creationId xmlns:a16="http://schemas.microsoft.com/office/drawing/2014/main" id="{FF78EF9D-CB7C-A95C-4BA3-B748C456D3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9987" y="5854501"/>
          <a:ext cx="2020434" cy="68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9" name="Image bitmap" r:id="rId12" imgW="4514760" imgH="1533600" progId="Paint.Picture">
                  <p:embed/>
                </p:oleObj>
              </mc:Choice>
              <mc:Fallback>
                <p:oleObj name="Image bitmap" r:id="rId12" imgW="4514760" imgH="1533600" progId="Paint.Picture">
                  <p:embed/>
                  <p:pic>
                    <p:nvPicPr>
                      <p:cNvPr id="10" name="Objet 9">
                        <a:extLst>
                          <a:ext uri="{FF2B5EF4-FFF2-40B4-BE49-F238E27FC236}">
                            <a16:creationId xmlns:a16="http://schemas.microsoft.com/office/drawing/2014/main" id="{FF78EF9D-CB7C-A95C-4BA3-B748C456D3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39987" y="5854501"/>
                        <a:ext cx="2020434" cy="686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40A7AEF8-AFE2-178C-6F99-A41E2D3F812B}"/>
              </a:ext>
            </a:extLst>
          </p:cNvPr>
          <p:cNvSpPr/>
          <p:nvPr/>
        </p:nvSpPr>
        <p:spPr>
          <a:xfrm rot="16200000">
            <a:off x="1635706" y="3887554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9D4318E-A87A-F762-B43E-B07F5CE49358}"/>
              </a:ext>
            </a:extLst>
          </p:cNvPr>
          <p:cNvSpPr txBox="1"/>
          <p:nvPr/>
        </p:nvSpPr>
        <p:spPr>
          <a:xfrm>
            <a:off x="535672" y="3921947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Règles</a:t>
            </a:r>
            <a:b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Modèle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00FE94C-447A-A835-BBC7-1A7D7286B127}"/>
              </a:ext>
            </a:extLst>
          </p:cNvPr>
          <p:cNvSpPr txBox="1"/>
          <p:nvPr/>
        </p:nvSpPr>
        <p:spPr>
          <a:xfrm>
            <a:off x="6281473" y="362916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Données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350DE28-3F4D-FB5A-8F7E-839C4B931F8D}"/>
              </a:ext>
            </a:extLst>
          </p:cNvPr>
          <p:cNvSpPr txBox="1"/>
          <p:nvPr/>
        </p:nvSpPr>
        <p:spPr>
          <a:xfrm>
            <a:off x="6292920" y="4027556"/>
            <a:ext cx="1194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Résultats</a:t>
            </a:r>
            <a:b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attendus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179233-D92D-FE88-6954-7B89A4CFB050}"/>
              </a:ext>
            </a:extLst>
          </p:cNvPr>
          <p:cNvSpPr/>
          <p:nvPr/>
        </p:nvSpPr>
        <p:spPr>
          <a:xfrm>
            <a:off x="8225404" y="5401525"/>
            <a:ext cx="142703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Ordinateur</a:t>
            </a:r>
          </a:p>
        </p:txBody>
      </p:sp>
      <p:sp>
        <p:nvSpPr>
          <p:cNvPr id="49" name="Flèche : bas 48">
            <a:extLst>
              <a:ext uri="{FF2B5EF4-FFF2-40B4-BE49-F238E27FC236}">
                <a16:creationId xmlns:a16="http://schemas.microsoft.com/office/drawing/2014/main" id="{23D97754-C979-13E3-04D6-A0ADFB1755BD}"/>
              </a:ext>
            </a:extLst>
          </p:cNvPr>
          <p:cNvSpPr/>
          <p:nvPr/>
        </p:nvSpPr>
        <p:spPr>
          <a:xfrm rot="16200000">
            <a:off x="7676267" y="5300940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 : bas 49">
            <a:extLst>
              <a:ext uri="{FF2B5EF4-FFF2-40B4-BE49-F238E27FC236}">
                <a16:creationId xmlns:a16="http://schemas.microsoft.com/office/drawing/2014/main" id="{16037A2D-B7EA-3CFA-9921-2D1270888EF7}"/>
              </a:ext>
            </a:extLst>
          </p:cNvPr>
          <p:cNvSpPr/>
          <p:nvPr/>
        </p:nvSpPr>
        <p:spPr>
          <a:xfrm rot="16200000">
            <a:off x="9908040" y="5538684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DDBCE4-0E82-5C18-CEAD-01F765B43B13}"/>
              </a:ext>
            </a:extLst>
          </p:cNvPr>
          <p:cNvSpPr txBox="1"/>
          <p:nvPr/>
        </p:nvSpPr>
        <p:spPr>
          <a:xfrm>
            <a:off x="6500929" y="543710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Données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4B854E2-3748-E30F-9E49-9137D449E4CD}"/>
              </a:ext>
            </a:extLst>
          </p:cNvPr>
          <p:cNvSpPr txBox="1"/>
          <p:nvPr/>
        </p:nvSpPr>
        <p:spPr>
          <a:xfrm>
            <a:off x="10436744" y="570405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Résultats</a:t>
            </a:r>
          </a:p>
        </p:txBody>
      </p:sp>
      <p:sp>
        <p:nvSpPr>
          <p:cNvPr id="53" name="Flèche : bas 52">
            <a:extLst>
              <a:ext uri="{FF2B5EF4-FFF2-40B4-BE49-F238E27FC236}">
                <a16:creationId xmlns:a16="http://schemas.microsoft.com/office/drawing/2014/main" id="{14B02121-987F-89AA-A7E4-45080A60E487}"/>
              </a:ext>
            </a:extLst>
          </p:cNvPr>
          <p:cNvSpPr/>
          <p:nvPr/>
        </p:nvSpPr>
        <p:spPr>
          <a:xfrm rot="16200000">
            <a:off x="7676268" y="5768639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9F2F1C2-EAF3-C4CA-3568-DE9FE0637ABE}"/>
              </a:ext>
            </a:extLst>
          </p:cNvPr>
          <p:cNvSpPr txBox="1"/>
          <p:nvPr/>
        </p:nvSpPr>
        <p:spPr>
          <a:xfrm>
            <a:off x="6576234" y="5803032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Règles</a:t>
            </a:r>
            <a:b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Modèle</a:t>
            </a:r>
          </a:p>
        </p:txBody>
      </p:sp>
      <p:sp>
        <p:nvSpPr>
          <p:cNvPr id="55" name="Signe de multiplication 54">
            <a:extLst>
              <a:ext uri="{FF2B5EF4-FFF2-40B4-BE49-F238E27FC236}">
                <a16:creationId xmlns:a16="http://schemas.microsoft.com/office/drawing/2014/main" id="{E48E1364-48DA-8E66-D8CD-B7CD0F18D2D4}"/>
              </a:ext>
            </a:extLst>
          </p:cNvPr>
          <p:cNvSpPr/>
          <p:nvPr/>
        </p:nvSpPr>
        <p:spPr>
          <a:xfrm>
            <a:off x="6140049" y="5580742"/>
            <a:ext cx="1734130" cy="1015873"/>
          </a:xfrm>
          <a:prstGeom prst="mathMultiply">
            <a:avLst>
              <a:gd name="adj1" fmla="val 606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 : en arc 57">
            <a:extLst>
              <a:ext uri="{FF2B5EF4-FFF2-40B4-BE49-F238E27FC236}">
                <a16:creationId xmlns:a16="http://schemas.microsoft.com/office/drawing/2014/main" id="{BB489082-2260-70BB-F169-194F4DD50B1A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 flipH="1">
            <a:off x="6576234" y="4319944"/>
            <a:ext cx="911244" cy="1775476"/>
          </a:xfrm>
          <a:prstGeom prst="curvedConnector5">
            <a:avLst>
              <a:gd name="adj1" fmla="val -25087"/>
              <a:gd name="adj2" fmla="val 50000"/>
              <a:gd name="adj3" fmla="val 125087"/>
            </a:avLst>
          </a:prstGeom>
          <a:ln w="25400">
            <a:solidFill>
              <a:srgbClr val="FF0000"/>
            </a:solidFill>
            <a:prstDash val="sysDash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9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90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Principe des deux approches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Différences avec des algos classiques</a:t>
            </a:r>
            <a:endParaRPr lang="fr-FR" i="1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Approche « classique » / Algorithmique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Approche « IA » / </a:t>
            </a:r>
            <a:r>
              <a:rPr lang="fr-FR" i="1" dirty="0" err="1"/>
              <a:t>Deep</a:t>
            </a:r>
            <a:r>
              <a:rPr lang="fr-FR" i="1" dirty="0"/>
              <a:t> Learning</a:t>
            </a: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195067-0D38-0F2A-412F-6A6FDDA292BD}"/>
              </a:ext>
            </a:extLst>
          </p:cNvPr>
          <p:cNvSpPr/>
          <p:nvPr/>
        </p:nvSpPr>
        <p:spPr>
          <a:xfrm>
            <a:off x="2184842" y="3520440"/>
            <a:ext cx="142703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Ordinateur</a:t>
            </a: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30EEB79F-BDF5-FF46-2C3C-4E70153B2D24}"/>
              </a:ext>
            </a:extLst>
          </p:cNvPr>
          <p:cNvSpPr/>
          <p:nvPr/>
        </p:nvSpPr>
        <p:spPr>
          <a:xfrm rot="16200000">
            <a:off x="1635705" y="3419855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BBEE7782-C238-15E8-D8FF-00B9A7598BB5}"/>
              </a:ext>
            </a:extLst>
          </p:cNvPr>
          <p:cNvSpPr/>
          <p:nvPr/>
        </p:nvSpPr>
        <p:spPr>
          <a:xfrm rot="16200000">
            <a:off x="3867478" y="3657599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80B3E3-5CA8-11D9-B347-7634FFFE6822}"/>
              </a:ext>
            </a:extLst>
          </p:cNvPr>
          <p:cNvSpPr txBox="1"/>
          <p:nvPr/>
        </p:nvSpPr>
        <p:spPr>
          <a:xfrm>
            <a:off x="460367" y="3556015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Données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A60DE7-45CA-B3E6-57F3-1359D6A85748}"/>
              </a:ext>
            </a:extLst>
          </p:cNvPr>
          <p:cNvSpPr txBox="1"/>
          <p:nvPr/>
        </p:nvSpPr>
        <p:spPr>
          <a:xfrm>
            <a:off x="4396182" y="382296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Résultats</a:t>
            </a:r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1533DF15-8C7D-D5C0-5FC0-3724109CB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750" y="4667772"/>
          <a:ext cx="1085369" cy="1020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8" name="Image bitmap" r:id="rId6" imgW="2219400" imgH="2085840" progId="Paint.Picture">
                  <p:embed/>
                </p:oleObj>
              </mc:Choice>
              <mc:Fallback>
                <p:oleObj name="Image bitmap" r:id="rId6" imgW="2219400" imgH="2085840" progId="Paint.Picture">
                  <p:embed/>
                  <p:pic>
                    <p:nvPicPr>
                      <p:cNvPr id="7" name="Objet 6">
                        <a:extLst>
                          <a:ext uri="{FF2B5EF4-FFF2-40B4-BE49-F238E27FC236}">
                            <a16:creationId xmlns:a16="http://schemas.microsoft.com/office/drawing/2014/main" id="{1533DF15-8C7D-D5C0-5FC0-3724109CB8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2750" y="4667772"/>
                        <a:ext cx="1085369" cy="1020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EF609E49-C6FC-E0EE-500E-B8B143AF9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6182" y="4650257"/>
          <a:ext cx="1104307" cy="1037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9" name="Image bitmap" r:id="rId8" imgW="2209680" imgH="2076480" progId="Paint.Picture">
                  <p:embed/>
                </p:oleObj>
              </mc:Choice>
              <mc:Fallback>
                <p:oleObj name="Image bitmap" r:id="rId8" imgW="2209680" imgH="207648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EF609E49-C6FC-E0EE-500E-B8B143AF95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96182" y="4650257"/>
                        <a:ext cx="1104307" cy="1037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6E931EF4-5185-915C-1847-80C7BDE0C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10" y="5821741"/>
          <a:ext cx="1978382" cy="71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0" name="Image bitmap" r:id="rId10" imgW="4429080" imgH="1609560" progId="Paint.Picture">
                  <p:embed/>
                </p:oleObj>
              </mc:Choice>
              <mc:Fallback>
                <p:oleObj name="Image bitmap" r:id="rId10" imgW="4429080" imgH="1609560" progId="Paint.Picture">
                  <p:embed/>
                  <p:pic>
                    <p:nvPicPr>
                      <p:cNvPr id="9" name="Objet 8">
                        <a:extLst>
                          <a:ext uri="{FF2B5EF4-FFF2-40B4-BE49-F238E27FC236}">
                            <a16:creationId xmlns:a16="http://schemas.microsoft.com/office/drawing/2014/main" id="{6E931EF4-5185-915C-1847-80C7BDE0CF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5710" y="5821741"/>
                        <a:ext cx="1978382" cy="71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>
            <a:extLst>
              <a:ext uri="{FF2B5EF4-FFF2-40B4-BE49-F238E27FC236}">
                <a16:creationId xmlns:a16="http://schemas.microsoft.com/office/drawing/2014/main" id="{FF78EF9D-CB7C-A95C-4BA3-B748C456D3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9987" y="5854501"/>
          <a:ext cx="2020434" cy="68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1" name="Image bitmap" r:id="rId12" imgW="4514760" imgH="1533600" progId="Paint.Picture">
                  <p:embed/>
                </p:oleObj>
              </mc:Choice>
              <mc:Fallback>
                <p:oleObj name="Image bitmap" r:id="rId12" imgW="4514760" imgH="1533600" progId="Paint.Picture">
                  <p:embed/>
                  <p:pic>
                    <p:nvPicPr>
                      <p:cNvPr id="10" name="Objet 9">
                        <a:extLst>
                          <a:ext uri="{FF2B5EF4-FFF2-40B4-BE49-F238E27FC236}">
                            <a16:creationId xmlns:a16="http://schemas.microsoft.com/office/drawing/2014/main" id="{FF78EF9D-CB7C-A95C-4BA3-B748C456D3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39987" y="5854501"/>
                        <a:ext cx="2020434" cy="686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40A7AEF8-AFE2-178C-6F99-A41E2D3F812B}"/>
              </a:ext>
            </a:extLst>
          </p:cNvPr>
          <p:cNvSpPr/>
          <p:nvPr/>
        </p:nvSpPr>
        <p:spPr>
          <a:xfrm rot="16200000">
            <a:off x="1635706" y="3887554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9D4318E-A87A-F762-B43E-B07F5CE49358}"/>
              </a:ext>
            </a:extLst>
          </p:cNvPr>
          <p:cNvSpPr txBox="1"/>
          <p:nvPr/>
        </p:nvSpPr>
        <p:spPr>
          <a:xfrm>
            <a:off x="535672" y="3921947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Règles</a:t>
            </a:r>
            <a:b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Modèle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EF3406-6569-B658-38AE-412350025CD5}"/>
              </a:ext>
            </a:extLst>
          </p:cNvPr>
          <p:cNvSpPr/>
          <p:nvPr/>
        </p:nvSpPr>
        <p:spPr>
          <a:xfrm>
            <a:off x="8225404" y="3593592"/>
            <a:ext cx="142703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Ordinateur</a:t>
            </a:r>
          </a:p>
        </p:txBody>
      </p:sp>
      <p:sp>
        <p:nvSpPr>
          <p:cNvPr id="42" name="Flèche : bas 41">
            <a:extLst>
              <a:ext uri="{FF2B5EF4-FFF2-40B4-BE49-F238E27FC236}">
                <a16:creationId xmlns:a16="http://schemas.microsoft.com/office/drawing/2014/main" id="{5B43DA88-DF35-6586-3742-26C54D0CB5D3}"/>
              </a:ext>
            </a:extLst>
          </p:cNvPr>
          <p:cNvSpPr/>
          <p:nvPr/>
        </p:nvSpPr>
        <p:spPr>
          <a:xfrm rot="16200000">
            <a:off x="7676267" y="3493007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lèche : bas 42">
            <a:extLst>
              <a:ext uri="{FF2B5EF4-FFF2-40B4-BE49-F238E27FC236}">
                <a16:creationId xmlns:a16="http://schemas.microsoft.com/office/drawing/2014/main" id="{4517F92A-7E9E-4CF9-1347-FAB1D350999B}"/>
              </a:ext>
            </a:extLst>
          </p:cNvPr>
          <p:cNvSpPr/>
          <p:nvPr/>
        </p:nvSpPr>
        <p:spPr>
          <a:xfrm rot="16200000">
            <a:off x="9908040" y="3730751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00FE94C-447A-A835-BBC7-1A7D7286B127}"/>
              </a:ext>
            </a:extLst>
          </p:cNvPr>
          <p:cNvSpPr txBox="1"/>
          <p:nvPr/>
        </p:nvSpPr>
        <p:spPr>
          <a:xfrm>
            <a:off x="6281473" y="362916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Données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7F3DAB5-41DF-4D4C-A8B4-637448297D6F}"/>
              </a:ext>
            </a:extLst>
          </p:cNvPr>
          <p:cNvSpPr txBox="1"/>
          <p:nvPr/>
        </p:nvSpPr>
        <p:spPr>
          <a:xfrm>
            <a:off x="10472985" y="3758403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Règles</a:t>
            </a:r>
          </a:p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Modèle</a:t>
            </a:r>
          </a:p>
        </p:txBody>
      </p:sp>
      <p:sp>
        <p:nvSpPr>
          <p:cNvPr id="46" name="Flèche : bas 45">
            <a:extLst>
              <a:ext uri="{FF2B5EF4-FFF2-40B4-BE49-F238E27FC236}">
                <a16:creationId xmlns:a16="http://schemas.microsoft.com/office/drawing/2014/main" id="{28424681-292D-414E-DADD-2307C8DB8A01}"/>
              </a:ext>
            </a:extLst>
          </p:cNvPr>
          <p:cNvSpPr/>
          <p:nvPr/>
        </p:nvSpPr>
        <p:spPr>
          <a:xfrm rot="16200000">
            <a:off x="7676268" y="3960706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350DE28-3F4D-FB5A-8F7E-839C4B931F8D}"/>
              </a:ext>
            </a:extLst>
          </p:cNvPr>
          <p:cNvSpPr txBox="1"/>
          <p:nvPr/>
        </p:nvSpPr>
        <p:spPr>
          <a:xfrm>
            <a:off x="6292920" y="4027556"/>
            <a:ext cx="1194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Résultats</a:t>
            </a:r>
            <a:b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attendus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179233-D92D-FE88-6954-7B89A4CFB050}"/>
              </a:ext>
            </a:extLst>
          </p:cNvPr>
          <p:cNvSpPr/>
          <p:nvPr/>
        </p:nvSpPr>
        <p:spPr>
          <a:xfrm>
            <a:off x="8225404" y="5401525"/>
            <a:ext cx="142703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Ordinateur</a:t>
            </a:r>
          </a:p>
        </p:txBody>
      </p:sp>
      <p:sp>
        <p:nvSpPr>
          <p:cNvPr id="49" name="Flèche : bas 48">
            <a:extLst>
              <a:ext uri="{FF2B5EF4-FFF2-40B4-BE49-F238E27FC236}">
                <a16:creationId xmlns:a16="http://schemas.microsoft.com/office/drawing/2014/main" id="{23D97754-C979-13E3-04D6-A0ADFB1755BD}"/>
              </a:ext>
            </a:extLst>
          </p:cNvPr>
          <p:cNvSpPr/>
          <p:nvPr/>
        </p:nvSpPr>
        <p:spPr>
          <a:xfrm rot="16200000">
            <a:off x="7676267" y="5300940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 : bas 49">
            <a:extLst>
              <a:ext uri="{FF2B5EF4-FFF2-40B4-BE49-F238E27FC236}">
                <a16:creationId xmlns:a16="http://schemas.microsoft.com/office/drawing/2014/main" id="{16037A2D-B7EA-3CFA-9921-2D1270888EF7}"/>
              </a:ext>
            </a:extLst>
          </p:cNvPr>
          <p:cNvSpPr/>
          <p:nvPr/>
        </p:nvSpPr>
        <p:spPr>
          <a:xfrm rot="16200000">
            <a:off x="9908040" y="5538684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DDBCE4-0E82-5C18-CEAD-01F765B43B13}"/>
              </a:ext>
            </a:extLst>
          </p:cNvPr>
          <p:cNvSpPr txBox="1"/>
          <p:nvPr/>
        </p:nvSpPr>
        <p:spPr>
          <a:xfrm>
            <a:off x="6500929" y="543710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Données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4B854E2-3748-E30F-9E49-9137D449E4CD}"/>
              </a:ext>
            </a:extLst>
          </p:cNvPr>
          <p:cNvSpPr txBox="1"/>
          <p:nvPr/>
        </p:nvSpPr>
        <p:spPr>
          <a:xfrm>
            <a:off x="10436744" y="570405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Résultats</a:t>
            </a:r>
          </a:p>
        </p:txBody>
      </p:sp>
      <p:sp>
        <p:nvSpPr>
          <p:cNvPr id="53" name="Flèche : bas 52">
            <a:extLst>
              <a:ext uri="{FF2B5EF4-FFF2-40B4-BE49-F238E27FC236}">
                <a16:creationId xmlns:a16="http://schemas.microsoft.com/office/drawing/2014/main" id="{14B02121-987F-89AA-A7E4-45080A60E487}"/>
              </a:ext>
            </a:extLst>
          </p:cNvPr>
          <p:cNvSpPr/>
          <p:nvPr/>
        </p:nvSpPr>
        <p:spPr>
          <a:xfrm rot="16200000">
            <a:off x="7676268" y="5768639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9F2F1C2-EAF3-C4CA-3568-DE9FE0637ABE}"/>
              </a:ext>
            </a:extLst>
          </p:cNvPr>
          <p:cNvSpPr txBox="1"/>
          <p:nvPr/>
        </p:nvSpPr>
        <p:spPr>
          <a:xfrm>
            <a:off x="6576234" y="5803032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Règles</a:t>
            </a:r>
            <a:b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Modèle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54DCE4E-E0D1-6A16-94F1-F0A0EF890733}"/>
              </a:ext>
            </a:extLst>
          </p:cNvPr>
          <p:cNvSpPr txBox="1"/>
          <p:nvPr/>
        </p:nvSpPr>
        <p:spPr>
          <a:xfrm>
            <a:off x="6913050" y="3109008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Phase 1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CCC28B4-1E34-0CF7-E407-0F7D4BC76FB6}"/>
              </a:ext>
            </a:extLst>
          </p:cNvPr>
          <p:cNvSpPr txBox="1"/>
          <p:nvPr/>
        </p:nvSpPr>
        <p:spPr>
          <a:xfrm>
            <a:off x="6934238" y="495306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302309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90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Principe des deux approches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Apprentissage Profond</a:t>
            </a:r>
            <a:br>
              <a:rPr lang="fr-FR" dirty="0"/>
            </a:br>
            <a:r>
              <a:rPr lang="fr-FR" sz="3200" i="1" dirty="0"/>
              <a:t>Différences avec des algos classiques</a:t>
            </a:r>
            <a:endParaRPr lang="fr-FR" i="1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Approche « classique » / Algorithmique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Approche « IA » / </a:t>
            </a:r>
            <a:r>
              <a:rPr lang="fr-FR" i="1" dirty="0" err="1"/>
              <a:t>Deep</a:t>
            </a:r>
            <a:r>
              <a:rPr lang="fr-FR" i="1" dirty="0"/>
              <a:t> Learning</a:t>
            </a: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2865728-AD30-1A59-0D88-1CA7E56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0" y="680250"/>
            <a:ext cx="1848538" cy="10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at Roux Banque d'images et photos libres de droit - iStock">
            <a:extLst>
              <a:ext uri="{FF2B5EF4-FFF2-40B4-BE49-F238E27FC236}">
                <a16:creationId xmlns:a16="http://schemas.microsoft.com/office/drawing/2014/main" id="{3D499F0E-98D5-EA1B-039C-E11D355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" y="337963"/>
            <a:ext cx="900958" cy="9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195067-0D38-0F2A-412F-6A6FDDA292BD}"/>
              </a:ext>
            </a:extLst>
          </p:cNvPr>
          <p:cNvSpPr/>
          <p:nvPr/>
        </p:nvSpPr>
        <p:spPr>
          <a:xfrm>
            <a:off x="2184842" y="3520440"/>
            <a:ext cx="142703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Ordinateur</a:t>
            </a: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30EEB79F-BDF5-FF46-2C3C-4E70153B2D24}"/>
              </a:ext>
            </a:extLst>
          </p:cNvPr>
          <p:cNvSpPr/>
          <p:nvPr/>
        </p:nvSpPr>
        <p:spPr>
          <a:xfrm rot="16200000">
            <a:off x="1635705" y="3419855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BBEE7782-C238-15E8-D8FF-00B9A7598BB5}"/>
              </a:ext>
            </a:extLst>
          </p:cNvPr>
          <p:cNvSpPr/>
          <p:nvPr/>
        </p:nvSpPr>
        <p:spPr>
          <a:xfrm rot="16200000">
            <a:off x="3867478" y="3657599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80B3E3-5CA8-11D9-B347-7634FFFE6822}"/>
              </a:ext>
            </a:extLst>
          </p:cNvPr>
          <p:cNvSpPr txBox="1"/>
          <p:nvPr/>
        </p:nvSpPr>
        <p:spPr>
          <a:xfrm>
            <a:off x="460367" y="3556015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Données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A60DE7-45CA-B3E6-57F3-1359D6A85748}"/>
              </a:ext>
            </a:extLst>
          </p:cNvPr>
          <p:cNvSpPr txBox="1"/>
          <p:nvPr/>
        </p:nvSpPr>
        <p:spPr>
          <a:xfrm>
            <a:off x="4396182" y="382296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Résultats</a:t>
            </a:r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1533DF15-8C7D-D5C0-5FC0-3724109CB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750" y="4667772"/>
          <a:ext cx="1085369" cy="1020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74" name="Image bitmap" r:id="rId6" imgW="2219400" imgH="2085840" progId="Paint.Picture">
                  <p:embed/>
                </p:oleObj>
              </mc:Choice>
              <mc:Fallback>
                <p:oleObj name="Image bitmap" r:id="rId6" imgW="2219400" imgH="2085840" progId="Paint.Picture">
                  <p:embed/>
                  <p:pic>
                    <p:nvPicPr>
                      <p:cNvPr id="7" name="Objet 6">
                        <a:extLst>
                          <a:ext uri="{FF2B5EF4-FFF2-40B4-BE49-F238E27FC236}">
                            <a16:creationId xmlns:a16="http://schemas.microsoft.com/office/drawing/2014/main" id="{1533DF15-8C7D-D5C0-5FC0-3724109CB8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2750" y="4667772"/>
                        <a:ext cx="1085369" cy="1020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EF609E49-C6FC-E0EE-500E-B8B143AF9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6182" y="4650257"/>
          <a:ext cx="1104307" cy="1037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75" name="Image bitmap" r:id="rId8" imgW="2209680" imgH="2076480" progId="Paint.Picture">
                  <p:embed/>
                </p:oleObj>
              </mc:Choice>
              <mc:Fallback>
                <p:oleObj name="Image bitmap" r:id="rId8" imgW="2209680" imgH="207648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EF609E49-C6FC-E0EE-500E-B8B143AF95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96182" y="4650257"/>
                        <a:ext cx="1104307" cy="1037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6E931EF4-5185-915C-1847-80C7BDE0C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10" y="5821741"/>
          <a:ext cx="1978382" cy="71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76" name="Image bitmap" r:id="rId10" imgW="4429080" imgH="1609560" progId="Paint.Picture">
                  <p:embed/>
                </p:oleObj>
              </mc:Choice>
              <mc:Fallback>
                <p:oleObj name="Image bitmap" r:id="rId10" imgW="4429080" imgH="1609560" progId="Paint.Picture">
                  <p:embed/>
                  <p:pic>
                    <p:nvPicPr>
                      <p:cNvPr id="9" name="Objet 8">
                        <a:extLst>
                          <a:ext uri="{FF2B5EF4-FFF2-40B4-BE49-F238E27FC236}">
                            <a16:creationId xmlns:a16="http://schemas.microsoft.com/office/drawing/2014/main" id="{6E931EF4-5185-915C-1847-80C7BDE0CF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5710" y="5821741"/>
                        <a:ext cx="1978382" cy="71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>
            <a:extLst>
              <a:ext uri="{FF2B5EF4-FFF2-40B4-BE49-F238E27FC236}">
                <a16:creationId xmlns:a16="http://schemas.microsoft.com/office/drawing/2014/main" id="{FF78EF9D-CB7C-A95C-4BA3-B748C456D3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9987" y="5854501"/>
          <a:ext cx="2020434" cy="68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77" name="Image bitmap" r:id="rId12" imgW="4514760" imgH="1533600" progId="Paint.Picture">
                  <p:embed/>
                </p:oleObj>
              </mc:Choice>
              <mc:Fallback>
                <p:oleObj name="Image bitmap" r:id="rId12" imgW="4514760" imgH="1533600" progId="Paint.Picture">
                  <p:embed/>
                  <p:pic>
                    <p:nvPicPr>
                      <p:cNvPr id="10" name="Objet 9">
                        <a:extLst>
                          <a:ext uri="{FF2B5EF4-FFF2-40B4-BE49-F238E27FC236}">
                            <a16:creationId xmlns:a16="http://schemas.microsoft.com/office/drawing/2014/main" id="{FF78EF9D-CB7C-A95C-4BA3-B748C456D3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39987" y="5854501"/>
                        <a:ext cx="2020434" cy="686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40A7AEF8-AFE2-178C-6F99-A41E2D3F812B}"/>
              </a:ext>
            </a:extLst>
          </p:cNvPr>
          <p:cNvSpPr/>
          <p:nvPr/>
        </p:nvSpPr>
        <p:spPr>
          <a:xfrm rot="16200000">
            <a:off x="1635706" y="3887554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9D4318E-A87A-F762-B43E-B07F5CE49358}"/>
              </a:ext>
            </a:extLst>
          </p:cNvPr>
          <p:cNvSpPr txBox="1"/>
          <p:nvPr/>
        </p:nvSpPr>
        <p:spPr>
          <a:xfrm>
            <a:off x="535672" y="3921947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Règles</a:t>
            </a:r>
            <a:b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Modèle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EF3406-6569-B658-38AE-412350025CD5}"/>
              </a:ext>
            </a:extLst>
          </p:cNvPr>
          <p:cNvSpPr/>
          <p:nvPr/>
        </p:nvSpPr>
        <p:spPr>
          <a:xfrm>
            <a:off x="8225404" y="3593592"/>
            <a:ext cx="142703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Ordinateur</a:t>
            </a:r>
          </a:p>
        </p:txBody>
      </p:sp>
      <p:sp>
        <p:nvSpPr>
          <p:cNvPr id="42" name="Flèche : bas 41">
            <a:extLst>
              <a:ext uri="{FF2B5EF4-FFF2-40B4-BE49-F238E27FC236}">
                <a16:creationId xmlns:a16="http://schemas.microsoft.com/office/drawing/2014/main" id="{5B43DA88-DF35-6586-3742-26C54D0CB5D3}"/>
              </a:ext>
            </a:extLst>
          </p:cNvPr>
          <p:cNvSpPr/>
          <p:nvPr/>
        </p:nvSpPr>
        <p:spPr>
          <a:xfrm rot="16200000">
            <a:off x="7676267" y="3493007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lèche : bas 42">
            <a:extLst>
              <a:ext uri="{FF2B5EF4-FFF2-40B4-BE49-F238E27FC236}">
                <a16:creationId xmlns:a16="http://schemas.microsoft.com/office/drawing/2014/main" id="{4517F92A-7E9E-4CF9-1347-FAB1D350999B}"/>
              </a:ext>
            </a:extLst>
          </p:cNvPr>
          <p:cNvSpPr/>
          <p:nvPr/>
        </p:nvSpPr>
        <p:spPr>
          <a:xfrm rot="16200000">
            <a:off x="9908040" y="3730751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00FE94C-447A-A835-BBC7-1A7D7286B127}"/>
              </a:ext>
            </a:extLst>
          </p:cNvPr>
          <p:cNvSpPr txBox="1"/>
          <p:nvPr/>
        </p:nvSpPr>
        <p:spPr>
          <a:xfrm>
            <a:off x="6281473" y="362916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Données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7F3DAB5-41DF-4D4C-A8B4-637448297D6F}"/>
              </a:ext>
            </a:extLst>
          </p:cNvPr>
          <p:cNvSpPr txBox="1"/>
          <p:nvPr/>
        </p:nvSpPr>
        <p:spPr>
          <a:xfrm>
            <a:off x="10472985" y="3758403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Règles</a:t>
            </a:r>
          </a:p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Modèle</a:t>
            </a:r>
          </a:p>
        </p:txBody>
      </p:sp>
      <p:sp>
        <p:nvSpPr>
          <p:cNvPr id="46" name="Flèche : bas 45">
            <a:extLst>
              <a:ext uri="{FF2B5EF4-FFF2-40B4-BE49-F238E27FC236}">
                <a16:creationId xmlns:a16="http://schemas.microsoft.com/office/drawing/2014/main" id="{28424681-292D-414E-DADD-2307C8DB8A01}"/>
              </a:ext>
            </a:extLst>
          </p:cNvPr>
          <p:cNvSpPr/>
          <p:nvPr/>
        </p:nvSpPr>
        <p:spPr>
          <a:xfrm rot="16200000">
            <a:off x="7676268" y="3960706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350DE28-3F4D-FB5A-8F7E-839C4B931F8D}"/>
              </a:ext>
            </a:extLst>
          </p:cNvPr>
          <p:cNvSpPr txBox="1"/>
          <p:nvPr/>
        </p:nvSpPr>
        <p:spPr>
          <a:xfrm>
            <a:off x="6292920" y="4027556"/>
            <a:ext cx="1194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Résultats</a:t>
            </a:r>
            <a:b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attendus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179233-D92D-FE88-6954-7B89A4CFB050}"/>
              </a:ext>
            </a:extLst>
          </p:cNvPr>
          <p:cNvSpPr/>
          <p:nvPr/>
        </p:nvSpPr>
        <p:spPr>
          <a:xfrm>
            <a:off x="8225404" y="5401525"/>
            <a:ext cx="142703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Ordinateur</a:t>
            </a:r>
          </a:p>
        </p:txBody>
      </p:sp>
      <p:sp>
        <p:nvSpPr>
          <p:cNvPr id="49" name="Flèche : bas 48">
            <a:extLst>
              <a:ext uri="{FF2B5EF4-FFF2-40B4-BE49-F238E27FC236}">
                <a16:creationId xmlns:a16="http://schemas.microsoft.com/office/drawing/2014/main" id="{23D97754-C979-13E3-04D6-A0ADFB1755BD}"/>
              </a:ext>
            </a:extLst>
          </p:cNvPr>
          <p:cNvSpPr/>
          <p:nvPr/>
        </p:nvSpPr>
        <p:spPr>
          <a:xfrm rot="16200000">
            <a:off x="7676267" y="5300940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 : bas 49">
            <a:extLst>
              <a:ext uri="{FF2B5EF4-FFF2-40B4-BE49-F238E27FC236}">
                <a16:creationId xmlns:a16="http://schemas.microsoft.com/office/drawing/2014/main" id="{16037A2D-B7EA-3CFA-9921-2D1270888EF7}"/>
              </a:ext>
            </a:extLst>
          </p:cNvPr>
          <p:cNvSpPr/>
          <p:nvPr/>
        </p:nvSpPr>
        <p:spPr>
          <a:xfrm rot="16200000">
            <a:off x="9908040" y="5538684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DDBCE4-0E82-5C18-CEAD-01F765B43B13}"/>
              </a:ext>
            </a:extLst>
          </p:cNvPr>
          <p:cNvSpPr txBox="1"/>
          <p:nvPr/>
        </p:nvSpPr>
        <p:spPr>
          <a:xfrm>
            <a:off x="6500929" y="543710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Données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4B854E2-3748-E30F-9E49-9137D449E4CD}"/>
              </a:ext>
            </a:extLst>
          </p:cNvPr>
          <p:cNvSpPr txBox="1"/>
          <p:nvPr/>
        </p:nvSpPr>
        <p:spPr>
          <a:xfrm>
            <a:off x="10436744" y="570405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Résultats</a:t>
            </a:r>
          </a:p>
        </p:txBody>
      </p:sp>
      <p:sp>
        <p:nvSpPr>
          <p:cNvPr id="53" name="Flèche : bas 52">
            <a:extLst>
              <a:ext uri="{FF2B5EF4-FFF2-40B4-BE49-F238E27FC236}">
                <a16:creationId xmlns:a16="http://schemas.microsoft.com/office/drawing/2014/main" id="{14B02121-987F-89AA-A7E4-45080A60E487}"/>
              </a:ext>
            </a:extLst>
          </p:cNvPr>
          <p:cNvSpPr/>
          <p:nvPr/>
        </p:nvSpPr>
        <p:spPr>
          <a:xfrm rot="16200000">
            <a:off x="7676268" y="5768639"/>
            <a:ext cx="3093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9F2F1C2-EAF3-C4CA-3568-DE9FE0637ABE}"/>
              </a:ext>
            </a:extLst>
          </p:cNvPr>
          <p:cNvSpPr txBox="1"/>
          <p:nvPr/>
        </p:nvSpPr>
        <p:spPr>
          <a:xfrm>
            <a:off x="6576234" y="5803032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Règles</a:t>
            </a:r>
            <a:b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Modèle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54DCE4E-E0D1-6A16-94F1-F0A0EF890733}"/>
              </a:ext>
            </a:extLst>
          </p:cNvPr>
          <p:cNvSpPr txBox="1"/>
          <p:nvPr/>
        </p:nvSpPr>
        <p:spPr>
          <a:xfrm>
            <a:off x="6913050" y="3109008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Phase 1 : Apprentissage / Entrainement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CCC28B4-1E34-0CF7-E407-0F7D4BC76FB6}"/>
              </a:ext>
            </a:extLst>
          </p:cNvPr>
          <p:cNvSpPr txBox="1"/>
          <p:nvPr/>
        </p:nvSpPr>
        <p:spPr>
          <a:xfrm>
            <a:off x="6934238" y="495306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Phase 2 : Utilisation</a:t>
            </a:r>
          </a:p>
        </p:txBody>
      </p:sp>
      <p:cxnSp>
        <p:nvCxnSpPr>
          <p:cNvPr id="12" name="Connecteur : en arc 11">
            <a:extLst>
              <a:ext uri="{FF2B5EF4-FFF2-40B4-BE49-F238E27FC236}">
                <a16:creationId xmlns:a16="http://schemas.microsoft.com/office/drawing/2014/main" id="{94678EE6-0EFA-74FC-D996-91BF949B3980}"/>
              </a:ext>
            </a:extLst>
          </p:cNvPr>
          <p:cNvCxnSpPr>
            <a:stCxn id="45" idx="2"/>
            <a:endCxn id="54" idx="1"/>
          </p:cNvCxnSpPr>
          <p:nvPr/>
        </p:nvCxnSpPr>
        <p:spPr>
          <a:xfrm rot="5400000">
            <a:off x="7862971" y="3056442"/>
            <a:ext cx="1752242" cy="4325715"/>
          </a:xfrm>
          <a:prstGeom prst="curvedConnector4">
            <a:avLst>
              <a:gd name="adj1" fmla="val 19218"/>
              <a:gd name="adj2" fmla="val 108879"/>
            </a:avLst>
          </a:prstGeom>
          <a:ln w="25400">
            <a:solidFill>
              <a:srgbClr val="FF0000"/>
            </a:solidFill>
            <a:prstDash val="sysDash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266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2723</Words>
  <Application>Microsoft Office PowerPoint</Application>
  <PresentationFormat>Grand écran</PresentationFormat>
  <Paragraphs>633</Paragraphs>
  <Slides>47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Consolas</vt:lpstr>
      <vt:lpstr>Crimson Text</vt:lpstr>
      <vt:lpstr>Interstate</vt:lpstr>
      <vt:lpstr>Open sans</vt:lpstr>
      <vt:lpstr>Roboto</vt:lpstr>
      <vt:lpstr>Thème Office</vt:lpstr>
      <vt:lpstr>Image bitmap</vt:lpstr>
      <vt:lpstr>Deep Learning</vt:lpstr>
      <vt:lpstr>Formation à Python Contenus et objectifs des séminaires</vt:lpstr>
      <vt:lpstr>Apprentissage Profond Objectifs « pédagogiques »</vt:lpstr>
      <vt:lpstr>Apprentissage Profond Objectifs « pédagogiques »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Villemejane Julien / Formation Python / Seminaire 2</dc:title>
  <dc:creator>Julien Villemejane</dc:creator>
  <cp:lastModifiedBy>Julien Villemejane</cp:lastModifiedBy>
  <cp:revision>323</cp:revision>
  <dcterms:created xsi:type="dcterms:W3CDTF">2022-04-22T07:35:22Z</dcterms:created>
  <dcterms:modified xsi:type="dcterms:W3CDTF">2022-05-20T10:48:46Z</dcterms:modified>
</cp:coreProperties>
</file>