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4" r:id="rId7"/>
    <p:sldId id="263" r:id="rId8"/>
    <p:sldId id="262" r:id="rId9"/>
    <p:sldId id="261" r:id="rId10"/>
    <p:sldId id="257" r:id="rId11"/>
    <p:sldId id="259" r:id="rId12"/>
    <p:sldId id="260" r:id="rId13"/>
    <p:sldId id="269" r:id="rId14"/>
    <p:sldId id="270" r:id="rId15"/>
    <p:sldId id="271" r:id="rId16"/>
    <p:sldId id="268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260D7-8FE5-477B-B756-B29381B66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57CAC5-D3C3-4EFC-84D3-8476A645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73DE4-2271-4192-99F1-0E3A19C1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1C4D2-92EE-4E8B-9F5B-7D9B2D6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3876C-DC4C-4ADF-8DCD-D65C65D5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0793C-B8BE-4706-8381-AF831F18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173A97-0EC6-4478-AD1E-FD32E5C1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1EE37-A9EC-477D-AA21-F9899FC4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BE499-CBC6-4347-9E9B-76D99070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6854C-CF7A-4DE0-9375-E00B9F27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9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8B1194-4B16-4839-A584-F7CA06C97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AAB44C-0E4D-4E77-BE79-BF3E8677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F0EDF-5422-48B3-A096-46B2B76F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795F6-3D81-4188-859E-E8A6816E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E4EB2-5675-4D16-A7EA-301FC5C6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46997-D304-4BD8-8B6A-50F68631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DB5BF-7CA3-4506-AA1C-9CB1CA77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079C1-63B4-4394-A824-884DE52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9296E-0C61-4C4A-8FE3-78454CF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0D3E4-8BA1-40BB-A874-075EF2F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292E9-2AFD-420E-B1D3-89822D6C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46A7-A3C8-4F02-9B12-5E9598A1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57123-E7F6-4BD7-8EE6-28CFB5A3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C0871-9A34-495E-B870-2865E180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8BEE3-A1C5-44DD-9DA3-C8D945F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0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E712E-2735-4C7C-BB01-9366835F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433BC-5AFE-484B-85A6-593848BD3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8687BF-C58E-4FF1-9732-8855072A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03C2C-10C7-4FCA-BBCE-32A84432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B81586-9321-44C3-843C-19E85D60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9798E-8F03-4984-B8F1-7D9153BC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1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234A2-ABDD-44E6-A2B0-B48FA6AA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0C2F38-77F8-490A-9F52-9A1C72AF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880EB6-B0CF-4B4A-88DE-95FA40E5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124554-54EB-4517-9D64-07B227E57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8A134F-4876-4250-AFD1-5AA4011F5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65191A-FD78-46D8-87BA-7D3A59E6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476D7B-4C30-41B6-B8DF-FC38888C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ADFD74-384C-415F-B3C3-56235ECD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7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0E51C-18A9-4BCB-B044-1A9728B6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44319-E09F-4192-8505-49531A6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DC9AF-7B39-4CE0-8882-0428C852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101E0-5DFF-470E-BD14-D284D4DF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5AE11-0AEB-468F-97EC-2BDF16F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8BDC92-F300-469C-AA1D-575962F0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F98AC6-76E6-4ABF-93C4-BB4240C7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1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DFBE8-B0FC-4B5D-8DB0-13DFFBFE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D4E8D-66CE-4409-85A0-8A7A9F6D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D6D760-986E-4580-AFFA-69281C0C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695AF-CE07-41A1-B344-CAF4B2E1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51AC79-2E5A-45B1-A41A-0DF08F5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B33AE9-7F9B-44B1-80C1-D2410D4E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4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D9C77-EB97-4674-AA3B-4E6B126D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47F914-9294-45DC-ACA4-59840B28D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B915B7-143E-4220-8B04-82A06BD8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0C9018-C291-45AA-8CFD-5F2B8993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71358-4B5D-417E-8C9F-C2A0FE2E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9DFC75-B8DB-4730-B97C-D68A4DA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8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04D2A-51FA-489E-8E4D-59093310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30283-C785-4EAF-8702-9406C934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008DC-40AD-48D4-944A-364BC3BC5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4188-2DBD-47F4-A28A-6A49F58F1268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F7646-7C03-40F5-B812-4F41884F0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E7A35-4BE8-4750-B95D-05D0E549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8D17-FF05-46A8-8E85-24D7AD78B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ientest.com/convolutional-neural-networ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atascientest.com/convolutional-neural-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18969-D8DA-4A9E-AEBE-363065CD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08776C-9E8E-4D5C-A1D8-E493CE71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Basé sur les vidéos de </a:t>
            </a:r>
            <a:r>
              <a:rPr lang="fr-FR" b="1" dirty="0"/>
              <a:t>Machine </a:t>
            </a:r>
            <a:r>
              <a:rPr lang="fr-FR" b="1" dirty="0" err="1"/>
              <a:t>Learnia</a:t>
            </a:r>
            <a:r>
              <a:rPr lang="fr-FR" b="1" dirty="0"/>
              <a:t> </a:t>
            </a:r>
            <a:r>
              <a:rPr lang="fr-FR" dirty="0"/>
              <a:t>/ </a:t>
            </a:r>
            <a:r>
              <a:rPr lang="fr-FR" dirty="0" err="1"/>
              <a:t>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34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BE6F552-38DD-4F1E-ADD3-ADF2B835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597" y="1746495"/>
            <a:ext cx="7231402" cy="4870306"/>
          </a:xfr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FB75422-3714-49C2-B665-6434B1AA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 / Algorithme</a:t>
            </a:r>
          </a:p>
        </p:txBody>
      </p:sp>
    </p:spTree>
    <p:extLst>
      <p:ext uri="{BB962C8B-B14F-4D97-AF65-F5344CB8AC3E}">
        <p14:creationId xmlns:p14="http://schemas.microsoft.com/office/powerpoint/2010/main" val="41406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 / Initialisation et modèle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DF16D2-DA46-4945-ACA2-F3FA5B579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725" y="2457450"/>
            <a:ext cx="2114550" cy="148590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C5BFE7-5E1A-4038-96E0-DEC13444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7450"/>
            <a:ext cx="2990850" cy="28860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C0C10-D53B-4F74-A3E5-4102DE65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796367"/>
            <a:ext cx="4572000" cy="4953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20AB1E-9568-4F4C-AA06-7042555E9F44}"/>
              </a:ext>
            </a:extLst>
          </p:cNvPr>
          <p:cNvSpPr txBox="1"/>
          <p:nvPr/>
        </p:nvSpPr>
        <p:spPr>
          <a:xfrm>
            <a:off x="838200" y="2088118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83661F-5D8C-49C2-AE2B-8FDF835CE244}"/>
              </a:ext>
            </a:extLst>
          </p:cNvPr>
          <p:cNvSpPr txBox="1"/>
          <p:nvPr/>
        </p:nvSpPr>
        <p:spPr>
          <a:xfrm>
            <a:off x="5038725" y="2088118"/>
            <a:ext cx="438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/ Fonction sigmoïde pour l’activation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BE351D-F925-4049-904D-DEF6A9C0BEE7}"/>
              </a:ext>
            </a:extLst>
          </p:cNvPr>
          <p:cNvSpPr txBox="1"/>
          <p:nvPr/>
        </p:nvSpPr>
        <p:spPr>
          <a:xfrm>
            <a:off x="4958507" y="4400551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de coût</a:t>
            </a:r>
          </a:p>
        </p:txBody>
      </p:sp>
    </p:spTree>
    <p:extLst>
      <p:ext uri="{BB962C8B-B14F-4D97-AF65-F5344CB8AC3E}">
        <p14:creationId xmlns:p14="http://schemas.microsoft.com/office/powerpoint/2010/main" val="25115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 / Initialisation et modèle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20AB1E-9568-4F4C-AA06-7042555E9F44}"/>
              </a:ext>
            </a:extLst>
          </p:cNvPr>
          <p:cNvSpPr txBox="1"/>
          <p:nvPr/>
        </p:nvSpPr>
        <p:spPr>
          <a:xfrm>
            <a:off x="838200" y="2088118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Descente de gradients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83661F-5D8C-49C2-AE2B-8FDF835CE244}"/>
              </a:ext>
            </a:extLst>
          </p:cNvPr>
          <p:cNvSpPr txBox="1"/>
          <p:nvPr/>
        </p:nvSpPr>
        <p:spPr>
          <a:xfrm>
            <a:off x="5038725" y="2088118"/>
            <a:ext cx="27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à jour des paramètres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5FD20F-9B55-448C-96B8-AE460799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449"/>
            <a:ext cx="2895600" cy="18859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0A44DCC-B13E-4205-8373-87782710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457449"/>
            <a:ext cx="2495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 /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4A6555-80A5-4ABD-81E2-C2FFF79E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2" y="1414463"/>
            <a:ext cx="3229820" cy="24053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0C87B1E-326F-4782-83D9-FA63BC6E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70" y="3669175"/>
            <a:ext cx="8495000" cy="303148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81A942C-99D6-4C65-AA4E-A4D3D0E4E9AB}"/>
              </a:ext>
            </a:extLst>
          </p:cNvPr>
          <p:cNvSpPr txBox="1"/>
          <p:nvPr/>
        </p:nvSpPr>
        <p:spPr>
          <a:xfrm>
            <a:off x="4361255" y="1506022"/>
            <a:ext cx="45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 1000 échantillons / 2 variables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50ECB9-344D-4D26-BAF1-418CD046EFF3}"/>
              </a:ext>
            </a:extLst>
          </p:cNvPr>
          <p:cNvSpPr txBox="1"/>
          <p:nvPr/>
        </p:nvSpPr>
        <p:spPr>
          <a:xfrm>
            <a:off x="4361255" y="2033600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 100 échantillons / 2 variables</a:t>
            </a:r>
          </a:p>
        </p:txBody>
      </p:sp>
    </p:spTree>
    <p:extLst>
      <p:ext uri="{BB962C8B-B14F-4D97-AF65-F5344CB8AC3E}">
        <p14:creationId xmlns:p14="http://schemas.microsoft.com/office/powerpoint/2010/main" val="175867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1.b / Résultats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1A942C-99D6-4C65-AA4E-A4D3D0E4E9AB}"/>
              </a:ext>
            </a:extLst>
          </p:cNvPr>
          <p:cNvSpPr txBox="1"/>
          <p:nvPr/>
        </p:nvSpPr>
        <p:spPr>
          <a:xfrm>
            <a:off x="4361255" y="1506022"/>
            <a:ext cx="45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 1000 échantillons / 2 variables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50ECB9-344D-4D26-BAF1-418CD046EFF3}"/>
              </a:ext>
            </a:extLst>
          </p:cNvPr>
          <p:cNvSpPr txBox="1"/>
          <p:nvPr/>
        </p:nvSpPr>
        <p:spPr>
          <a:xfrm>
            <a:off x="4361255" y="2033600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 100 échantillons / 2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13ADDF-4E59-459B-92B5-FA343B8C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022"/>
            <a:ext cx="2980765" cy="22130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570826-E208-4792-B5F6-DA6478EB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28" y="3603111"/>
            <a:ext cx="8749553" cy="31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4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/ Multicouche de neurones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E9DAF5-9779-4B88-AB26-B2A9EBDA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73" y="1458050"/>
            <a:ext cx="6903334" cy="36039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3352F3-DE58-4C36-BF1F-7E059DFE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2" y="3837729"/>
            <a:ext cx="3819525" cy="28003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1621666-DBFA-409F-BADF-6D743012D258}"/>
              </a:ext>
            </a:extLst>
          </p:cNvPr>
          <p:cNvSpPr txBox="1"/>
          <p:nvPr/>
        </p:nvSpPr>
        <p:spPr>
          <a:xfrm>
            <a:off x="4620773" y="6268747"/>
            <a:ext cx="492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avec une couche intermédiaire de N neurones</a:t>
            </a:r>
          </a:p>
        </p:txBody>
      </p:sp>
    </p:spTree>
    <p:extLst>
      <p:ext uri="{BB962C8B-B14F-4D97-AF65-F5344CB8AC3E}">
        <p14:creationId xmlns:p14="http://schemas.microsoft.com/office/powerpoint/2010/main" val="15554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1.b / Résultats avec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753D7E-9251-4962-A1B2-B876D181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30" y="3719094"/>
            <a:ext cx="8751370" cy="30236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D4AF2D-F8D1-4AF9-B2D9-7EDE9AECADB8}"/>
              </a:ext>
            </a:extLst>
          </p:cNvPr>
          <p:cNvSpPr txBox="1"/>
          <p:nvPr/>
        </p:nvSpPr>
        <p:spPr>
          <a:xfrm>
            <a:off x="4361255" y="1506022"/>
            <a:ext cx="45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 1000 échantillons / 2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362969-C34F-4181-BAEF-E02CE1829147}"/>
              </a:ext>
            </a:extLst>
          </p:cNvPr>
          <p:cNvSpPr txBox="1"/>
          <p:nvPr/>
        </p:nvSpPr>
        <p:spPr>
          <a:xfrm>
            <a:off x="4361255" y="2033600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 100 échantillons / 2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24C1F3-3F91-4A5F-94F2-E3DED9C4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022"/>
            <a:ext cx="2980765" cy="22130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EDFCD9-F31B-46B3-92CA-D74D8837ED17}"/>
              </a:ext>
            </a:extLst>
          </p:cNvPr>
          <p:cNvSpPr txBox="1"/>
          <p:nvPr/>
        </p:nvSpPr>
        <p:spPr>
          <a:xfrm>
            <a:off x="898191" y="5942786"/>
            <a:ext cx="23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couche intermédiaire</a:t>
            </a:r>
          </a:p>
          <a:p>
            <a:r>
              <a:rPr lang="fr-FR" dirty="0"/>
              <a:t>N = 128 / 1000 </a:t>
            </a:r>
            <a:r>
              <a:rPr lang="fr-FR" dirty="0" err="1"/>
              <a:t>epochs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07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1.b / Résultats avec réseau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D4AF2D-F8D1-4AF9-B2D9-7EDE9AECADB8}"/>
              </a:ext>
            </a:extLst>
          </p:cNvPr>
          <p:cNvSpPr txBox="1"/>
          <p:nvPr/>
        </p:nvSpPr>
        <p:spPr>
          <a:xfrm>
            <a:off x="4361255" y="1506022"/>
            <a:ext cx="45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 1000 échantillons / 2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362969-C34F-4181-BAEF-E02CE1829147}"/>
              </a:ext>
            </a:extLst>
          </p:cNvPr>
          <p:cNvSpPr txBox="1"/>
          <p:nvPr/>
        </p:nvSpPr>
        <p:spPr>
          <a:xfrm>
            <a:off x="4361255" y="2033600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 100 échantillons / 2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24C1F3-3F91-4A5F-94F2-E3DED9C4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022"/>
            <a:ext cx="2980765" cy="22130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EDFCD9-F31B-46B3-92CA-D74D8837ED17}"/>
              </a:ext>
            </a:extLst>
          </p:cNvPr>
          <p:cNvSpPr txBox="1"/>
          <p:nvPr/>
        </p:nvSpPr>
        <p:spPr>
          <a:xfrm>
            <a:off x="898191" y="5942782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couches (32, 64, 16)</a:t>
            </a:r>
          </a:p>
          <a:p>
            <a:r>
              <a:rPr lang="fr-FR" dirty="0"/>
              <a:t>3000 </a:t>
            </a:r>
            <a:r>
              <a:rPr lang="fr-FR" dirty="0" err="1"/>
              <a:t>epochs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0F06FF-45F3-40CF-BE61-1AA6B560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507" y="3719094"/>
            <a:ext cx="8443759" cy="30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2 / Chiens et chats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D4AF2D-F8D1-4AF9-B2D9-7EDE9AECADB8}"/>
              </a:ext>
            </a:extLst>
          </p:cNvPr>
          <p:cNvSpPr txBox="1"/>
          <p:nvPr/>
        </p:nvSpPr>
        <p:spPr>
          <a:xfrm>
            <a:off x="4361255" y="1506022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 1000 images de 64x64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7E4ABE-D774-4638-950A-4D0A3D9E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44" y="4511333"/>
            <a:ext cx="5364705" cy="18420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B3D55DD-C9C3-49BB-A08C-F55E2A69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91" y="1506022"/>
            <a:ext cx="2805311" cy="13255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F18035-3A98-44A2-927F-7695C2898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85" y="2052084"/>
            <a:ext cx="5338865" cy="184209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EDFCD9-F31B-46B3-92CA-D74D8837ED17}"/>
              </a:ext>
            </a:extLst>
          </p:cNvPr>
          <p:cNvSpPr txBox="1"/>
          <p:nvPr/>
        </p:nvSpPr>
        <p:spPr>
          <a:xfrm>
            <a:off x="9936124" y="5579508"/>
            <a:ext cx="188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couche / N = 64 </a:t>
            </a:r>
          </a:p>
          <a:p>
            <a:r>
              <a:rPr lang="fr-FR" dirty="0"/>
              <a:t>1000 </a:t>
            </a:r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7D93E0-C061-4C82-9A59-36B30C7ADA6B}"/>
              </a:ext>
            </a:extLst>
          </p:cNvPr>
          <p:cNvSpPr txBox="1"/>
          <p:nvPr/>
        </p:nvSpPr>
        <p:spPr>
          <a:xfrm>
            <a:off x="9979706" y="3105834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neurone </a:t>
            </a:r>
          </a:p>
          <a:p>
            <a:r>
              <a:rPr lang="fr-FR" dirty="0"/>
              <a:t>1000 </a:t>
            </a:r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2C83F9-46D7-4556-A0C0-73281ECF384A}"/>
              </a:ext>
            </a:extLst>
          </p:cNvPr>
          <p:cNvSpPr txBox="1"/>
          <p:nvPr/>
        </p:nvSpPr>
        <p:spPr>
          <a:xfrm>
            <a:off x="838200" y="3438563"/>
            <a:ext cx="2247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couches (128,64,16)</a:t>
            </a:r>
          </a:p>
          <a:p>
            <a:r>
              <a:rPr lang="fr-FR" dirty="0"/>
              <a:t>1000 </a:t>
            </a:r>
            <a:r>
              <a:rPr lang="fr-FR" dirty="0" err="1"/>
              <a:t>epochs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CF0834B-7A9D-42CC-AB8A-ABF0D6D61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5" y="4149423"/>
            <a:ext cx="6222709" cy="22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18969-D8DA-4A9E-AEBE-363065CD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08776C-9E8E-4D5C-A1D8-E493CE71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Tensorflow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59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 / Modèle Linéaire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7DF2C03-B168-494D-B186-5048C47D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987"/>
            <a:ext cx="6777942" cy="277131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4FA0529-F70E-422D-82A9-0E0FACCE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56" y="4354750"/>
            <a:ext cx="4899406" cy="23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7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3 / Fashion NMIST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D4AF2D-F8D1-4AF9-B2D9-7EDE9AECADB8}"/>
              </a:ext>
            </a:extLst>
          </p:cNvPr>
          <p:cNvSpPr txBox="1"/>
          <p:nvPr/>
        </p:nvSpPr>
        <p:spPr>
          <a:xfrm>
            <a:off x="8907618" y="1690688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60000 images de 28x28</a:t>
            </a:r>
          </a:p>
        </p:txBody>
      </p:sp>
      <p:pic>
        <p:nvPicPr>
          <p:cNvPr id="1026" name="Picture 2" descr="Sample images from Fashion-MNIST dataset. | Download Scientific Diagram">
            <a:extLst>
              <a:ext uri="{FF2B5EF4-FFF2-40B4-BE49-F238E27FC236}">
                <a16:creationId xmlns:a16="http://schemas.microsoft.com/office/drawing/2014/main" id="{A209E84C-F144-46D9-A231-16F377CE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2771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D811218-8F7E-41AB-BC52-B932B42B4B74}"/>
              </a:ext>
            </a:extLst>
          </p:cNvPr>
          <p:cNvSpPr txBox="1"/>
          <p:nvPr/>
        </p:nvSpPr>
        <p:spPr>
          <a:xfrm>
            <a:off x="8907618" y="2693085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</p:spTree>
    <p:extLst>
      <p:ext uri="{BB962C8B-B14F-4D97-AF65-F5344CB8AC3E}">
        <p14:creationId xmlns:p14="http://schemas.microsoft.com/office/powerpoint/2010/main" val="96857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3 / Fashion NMIST – </a:t>
            </a:r>
            <a:r>
              <a:rPr lang="fr-FR" sz="3600" dirty="0"/>
              <a:t>Résultats sans CNN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D4AF2D-F8D1-4AF9-B2D9-7EDE9AECADB8}"/>
              </a:ext>
            </a:extLst>
          </p:cNvPr>
          <p:cNvSpPr txBox="1"/>
          <p:nvPr/>
        </p:nvSpPr>
        <p:spPr>
          <a:xfrm>
            <a:off x="838200" y="5505450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11218-8F7E-41AB-BC52-B932B42B4B74}"/>
              </a:ext>
            </a:extLst>
          </p:cNvPr>
          <p:cNvSpPr txBox="1"/>
          <p:nvPr/>
        </p:nvSpPr>
        <p:spPr>
          <a:xfrm>
            <a:off x="838200" y="6151781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996C45-1328-47FF-AB7E-ED201913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6524625" cy="4152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016A2E-5B8B-41B0-9099-1D7BB1F9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89" y="4016338"/>
            <a:ext cx="5114925" cy="26955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560251F-B8B4-4E0A-B785-B6561ACDB7D3}"/>
              </a:ext>
            </a:extLst>
          </p:cNvPr>
          <p:cNvSpPr txBox="1"/>
          <p:nvPr/>
        </p:nvSpPr>
        <p:spPr>
          <a:xfrm>
            <a:off x="4547957" y="560981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</a:t>
            </a:r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67544F-29B0-489D-BEA1-91E713BAEF40}"/>
              </a:ext>
            </a:extLst>
          </p:cNvPr>
          <p:cNvSpPr txBox="1"/>
          <p:nvPr/>
        </p:nvSpPr>
        <p:spPr>
          <a:xfrm>
            <a:off x="8129477" y="1321356"/>
            <a:ext cx="3224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Convolutional neural network</a:t>
            </a:r>
            <a:endParaRPr lang="fr-FR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03673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3 / Fashion NMIST – </a:t>
            </a:r>
            <a:r>
              <a:rPr lang="fr-FR" sz="3600" dirty="0"/>
              <a:t>Résultats avec CNN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D4AF2D-F8D1-4AF9-B2D9-7EDE9AECADB8}"/>
              </a:ext>
            </a:extLst>
          </p:cNvPr>
          <p:cNvSpPr txBox="1"/>
          <p:nvPr/>
        </p:nvSpPr>
        <p:spPr>
          <a:xfrm>
            <a:off x="838200" y="5505450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11218-8F7E-41AB-BC52-B932B42B4B74}"/>
              </a:ext>
            </a:extLst>
          </p:cNvPr>
          <p:cNvSpPr txBox="1"/>
          <p:nvPr/>
        </p:nvSpPr>
        <p:spPr>
          <a:xfrm>
            <a:off x="838200" y="6151781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:</a:t>
            </a:r>
          </a:p>
          <a:p>
            <a:r>
              <a:rPr lang="fr-FR" dirty="0"/>
              <a:t>10000 images de 28x28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60251F-B8B4-4E0A-B785-B6561ACDB7D3}"/>
              </a:ext>
            </a:extLst>
          </p:cNvPr>
          <p:cNvSpPr txBox="1"/>
          <p:nvPr/>
        </p:nvSpPr>
        <p:spPr>
          <a:xfrm>
            <a:off x="5525972" y="181039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</a:t>
            </a:r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E9B1D-DC14-47A7-8304-F79785CCED60}"/>
              </a:ext>
            </a:extLst>
          </p:cNvPr>
          <p:cNvSpPr txBox="1"/>
          <p:nvPr/>
        </p:nvSpPr>
        <p:spPr>
          <a:xfrm>
            <a:off x="8129477" y="1321356"/>
            <a:ext cx="3224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Convolutional neural network</a:t>
            </a:r>
            <a:endParaRPr lang="fr-FR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9E8928-AC17-47C3-BDF6-42A686CF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738"/>
            <a:ext cx="4475019" cy="353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654581-0557-4538-AE05-CC5965365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025" y="4137335"/>
            <a:ext cx="3385141" cy="264482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AD73704-5FD7-44DC-98D9-BB87A1126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250" y="2362563"/>
            <a:ext cx="4410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4 / Signal sinus </a:t>
            </a:r>
            <a:r>
              <a:rPr lang="fr-FR" dirty="0" err="1"/>
              <a:t>echantillonné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359A0E-3F5F-4F86-9835-2C1B5A90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0175"/>
            <a:ext cx="3776133" cy="27107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FB9389-D59E-4DFD-B10C-91145072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20" y="4102463"/>
            <a:ext cx="3513444" cy="27107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0A7226C-3FFA-49B2-93E8-2D0C2FA4E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191" y="4213186"/>
            <a:ext cx="3417843" cy="260000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2644C1B-EE04-49AC-AFA9-2D2877980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681" y="1554201"/>
            <a:ext cx="4524375" cy="21812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9336DE-E8C2-4379-A442-17309E67D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868" y="3431894"/>
            <a:ext cx="4162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1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 / Activation - Prédiction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B82ABA-B6CF-429C-B6B3-9BAE2E4F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969"/>
            <a:ext cx="8248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 / Log </a:t>
            </a:r>
            <a:r>
              <a:rPr lang="fr-FR" dirty="0" err="1"/>
              <a:t>Loss</a:t>
            </a:r>
            <a:r>
              <a:rPr lang="fr-FR" dirty="0"/>
              <a:t> – Fonction Coût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1D90DA-6F29-48E7-A6AF-DADEF495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87096" cy="1472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0069A0-98E8-46F6-BC3B-EF2F5819FE3F}"/>
              </a:ext>
            </a:extLst>
          </p:cNvPr>
          <p:cNvSpPr txBox="1"/>
          <p:nvPr/>
        </p:nvSpPr>
        <p:spPr>
          <a:xfrm>
            <a:off x="838200" y="3429000"/>
            <a:ext cx="2263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Quantification des erreurs commises par un modèle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44DB3E-E950-4763-88D9-72EABB2E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56" y="3272687"/>
            <a:ext cx="7760343" cy="34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 / Descente de gradients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F5F5E4-9119-4BE0-A4D2-05FE581D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065"/>
            <a:ext cx="9725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E8C405F-639F-4A9E-9988-211CFFAF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118"/>
            <a:ext cx="60864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Calculs matriciels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FEF5C24-160F-4853-B70B-5B3A9406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62400" cy="27813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AE8D01-FC41-42E1-A23C-A0E9294D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19" y="1690688"/>
            <a:ext cx="3667125" cy="2752725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0809115F-8AE7-412B-B59D-923F39888D76}"/>
              </a:ext>
            </a:extLst>
          </p:cNvPr>
          <p:cNvSpPr/>
          <p:nvPr/>
        </p:nvSpPr>
        <p:spPr>
          <a:xfrm>
            <a:off x="5405377" y="2777924"/>
            <a:ext cx="925975" cy="65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D07D3CC-3F63-4624-871C-E6B70598C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017" y="4899472"/>
            <a:ext cx="3036516" cy="14787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F1D869A-004F-4354-ABFE-3A0DBBC76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193" y="4676822"/>
            <a:ext cx="2695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Calculs matriciels / Paramètres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3579D4-3145-431A-92E3-C2287908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787"/>
            <a:ext cx="7839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F432C-27E8-418E-AEE5-63B5E944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 / 2 entrées x1,x2 et une sortie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132CF4-3AB2-43E3-A9CD-536BF550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475"/>
            <a:ext cx="90106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4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315</Words>
  <Application>Microsoft Office PowerPoint</Application>
  <PresentationFormat>Grand écran</PresentationFormat>
  <Paragraphs>67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Thème Office</vt:lpstr>
      <vt:lpstr>Deep Learning</vt:lpstr>
      <vt:lpstr>Neurone / Modèle Linéaire</vt:lpstr>
      <vt:lpstr>Neurone / Activation - Prédiction</vt:lpstr>
      <vt:lpstr>Neurone / Log Loss – Fonction Coût</vt:lpstr>
      <vt:lpstr>Neurone / Descente de gradients</vt:lpstr>
      <vt:lpstr>Neurone</vt:lpstr>
      <vt:lpstr>Calculs matriciels</vt:lpstr>
      <vt:lpstr>Calculs matriciels / Paramètres</vt:lpstr>
      <vt:lpstr>Dataset 1 / 2 entrées x1,x2 et une sortie</vt:lpstr>
      <vt:lpstr>Dataset 1 / Algorithme</vt:lpstr>
      <vt:lpstr>Dataset 1 / Initialisation et modèle</vt:lpstr>
      <vt:lpstr>Dataset 1 / Initialisation et modèle</vt:lpstr>
      <vt:lpstr>Dataset 1 / Résultats</vt:lpstr>
      <vt:lpstr>Dataset 1.b / Résultats</vt:lpstr>
      <vt:lpstr>Réseau / Multicouche de neurones</vt:lpstr>
      <vt:lpstr>Dataset 1.b / Résultats avec réseau</vt:lpstr>
      <vt:lpstr>Dataset 1.b / Résultats avec réseau</vt:lpstr>
      <vt:lpstr>Dataset 2 / Chiens et chats</vt:lpstr>
      <vt:lpstr>Deep Learning</vt:lpstr>
      <vt:lpstr>Dataset 3 / Fashion NMIST</vt:lpstr>
      <vt:lpstr>Dataset 3 / Fashion NMIST – Résultats sans CNN</vt:lpstr>
      <vt:lpstr>Dataset 3 / Fashion NMIST – Résultats avec CNN</vt:lpstr>
      <vt:lpstr>Dataset 4 / Signal sinus echantillonné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Julien Villemejane</dc:creator>
  <cp:lastModifiedBy>Julien Villemejane</cp:lastModifiedBy>
  <cp:revision>44</cp:revision>
  <dcterms:created xsi:type="dcterms:W3CDTF">2022-04-19T11:25:18Z</dcterms:created>
  <dcterms:modified xsi:type="dcterms:W3CDTF">2022-04-19T15:56:03Z</dcterms:modified>
</cp:coreProperties>
</file>