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7"/>
  </p:notesMasterIdLst>
  <p:sldIdLst>
    <p:sldId id="256" r:id="rId2"/>
    <p:sldId id="335" r:id="rId3"/>
    <p:sldId id="334" r:id="rId4"/>
    <p:sldId id="329" r:id="rId5"/>
    <p:sldId id="336" r:id="rId6"/>
    <p:sldId id="339" r:id="rId7"/>
    <p:sldId id="337" r:id="rId8"/>
    <p:sldId id="332" r:id="rId9"/>
    <p:sldId id="331" r:id="rId10"/>
    <p:sldId id="322" r:id="rId11"/>
    <p:sldId id="326" r:id="rId12"/>
    <p:sldId id="338" r:id="rId13"/>
    <p:sldId id="327" r:id="rId14"/>
    <p:sldId id="281" r:id="rId15"/>
    <p:sldId id="32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ED78D-DC5F-4349-9BB1-6BA0129AAA21}" type="datetimeFigureOut">
              <a:rPr lang="fr-FR" smtClean="0"/>
              <a:t>18/05/2024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856BD-585A-4EDF-983C-7898DC302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90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OGS-Digital-Method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Informatique</a:t>
            </a:r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@ </a:t>
            </a:r>
            <a:r>
              <a:rPr lang="fr-FR" sz="4800" dirty="0" err="1">
                <a:latin typeface="Bahnschrift SemiBold" panose="020B0502040204020203" pitchFamily="34" charset="0"/>
              </a:rPr>
              <a:t>SupOptique</a:t>
            </a:r>
            <a:endParaRPr lang="fr-FR" sz="48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  <a:p>
            <a:r>
              <a:rPr lang="fr-FR" sz="2000" dirty="0">
                <a:latin typeface="Bahnschrift Light" panose="020B0502040204020203" pitchFamily="34" charset="0"/>
              </a:rPr>
              <a:t>Julien VILLEMEJANE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https://i.stack.imgur.com/zRFh2.jpg">
            <a:extLst>
              <a:ext uri="{FF2B5EF4-FFF2-40B4-BE49-F238E27FC236}">
                <a16:creationId xmlns:a16="http://schemas.microsoft.com/office/drawing/2014/main" id="{1BB415EA-CB8A-B2DF-1413-25B596686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090" y="2872315"/>
            <a:ext cx="1490383" cy="110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Déroulement / </a:t>
            </a:r>
            <a:r>
              <a:rPr lang="fr-FR" sz="2400" dirty="0"/>
              <a:t>ONIP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39B0E27-6B85-56D7-D2A7-D5610A250F17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fr-FR" dirty="0"/>
          </a:p>
          <a:p>
            <a:pPr lvl="1"/>
            <a:r>
              <a:rPr lang="fr-FR" dirty="0"/>
              <a:t>Sur machine</a:t>
            </a:r>
          </a:p>
          <a:p>
            <a:pPr lvl="1"/>
            <a:r>
              <a:rPr lang="fr-FR" dirty="0"/>
              <a:t>En binôme</a:t>
            </a:r>
          </a:p>
          <a:p>
            <a:pPr lvl="1"/>
            <a:r>
              <a:rPr lang="fr-FR" dirty="0"/>
              <a:t>2 encadrant.es par séance</a:t>
            </a:r>
          </a:p>
        </p:txBody>
      </p:sp>
      <p:sp>
        <p:nvSpPr>
          <p:cNvPr id="9" name="CustomShape 23">
            <a:extLst>
              <a:ext uri="{FF2B5EF4-FFF2-40B4-BE49-F238E27FC236}">
                <a16:creationId xmlns:a16="http://schemas.microsoft.com/office/drawing/2014/main" id="{AFDC0D7F-DA30-BC8D-96CF-FB7E6F6889A2}"/>
              </a:ext>
            </a:extLst>
          </p:cNvPr>
          <p:cNvSpPr/>
          <p:nvPr/>
        </p:nvSpPr>
        <p:spPr>
          <a:xfrm>
            <a:off x="6713678" y="4028555"/>
            <a:ext cx="4554090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i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Bloc Laser </a:t>
            </a:r>
            <a:r>
              <a:rPr lang="fr-FR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: Traitement de données 2D</a:t>
            </a:r>
            <a:endParaRPr lang="fr-FR" b="0" strike="noStrike" spc="-1" dirty="0">
              <a:latin typeface="Arial"/>
            </a:endParaRPr>
          </a:p>
        </p:txBody>
      </p:sp>
      <p:sp>
        <p:nvSpPr>
          <p:cNvPr id="10" name="CustomShape 24">
            <a:extLst>
              <a:ext uri="{FF2B5EF4-FFF2-40B4-BE49-F238E27FC236}">
                <a16:creationId xmlns:a16="http://schemas.microsoft.com/office/drawing/2014/main" id="{292C9610-1A34-8343-D04A-4020B0A04DC2}"/>
              </a:ext>
            </a:extLst>
          </p:cNvPr>
          <p:cNvSpPr/>
          <p:nvPr/>
        </p:nvSpPr>
        <p:spPr>
          <a:xfrm>
            <a:off x="6713678" y="1803540"/>
            <a:ext cx="455409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i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Bloc AM </a:t>
            </a:r>
            <a:r>
              <a:rPr lang="fr-FR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: Traitement de données 1D</a:t>
            </a:r>
            <a:endParaRPr lang="fr-FR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3D7BD68F-FE10-85A5-B685-A3DD1C6E5865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2 blocs de 5 séances (2h/séance)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67B39E49-9A3F-C66F-504A-DE35C765346D}"/>
              </a:ext>
            </a:extLst>
          </p:cNvPr>
          <p:cNvSpPr/>
          <p:nvPr/>
        </p:nvSpPr>
        <p:spPr>
          <a:xfrm>
            <a:off x="1115567" y="4503069"/>
            <a:ext cx="4685465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 de chaque bloc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7F67F72-3410-5574-AD50-8CBAEA99F56E}"/>
              </a:ext>
            </a:extLst>
          </p:cNvPr>
          <p:cNvSpPr txBox="1"/>
          <p:nvPr/>
        </p:nvSpPr>
        <p:spPr>
          <a:xfrm>
            <a:off x="2028213" y="5064204"/>
            <a:ext cx="402298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problématique</a:t>
            </a:r>
          </a:p>
          <a:p>
            <a:r>
              <a:rPr lang="fr-FR" sz="1600" dirty="0"/>
              <a:t>Séances 2-3 : mise en œuvre numérique</a:t>
            </a:r>
          </a:p>
          <a:p>
            <a:r>
              <a:rPr lang="fr-FR" sz="1600" dirty="0"/>
              <a:t>Séance 4 : mise en forme des résultats</a:t>
            </a:r>
          </a:p>
          <a:p>
            <a:r>
              <a:rPr lang="fr-FR" sz="1600" dirty="0"/>
              <a:t>Séance 5 : évaluation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678BF5F-881F-1997-E7D5-6A546677106F}"/>
              </a:ext>
            </a:extLst>
          </p:cNvPr>
          <p:cNvSpPr txBox="1"/>
          <p:nvPr/>
        </p:nvSpPr>
        <p:spPr>
          <a:xfrm>
            <a:off x="7300845" y="4520998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2</a:t>
            </a:r>
            <a:r>
              <a:rPr lang="fr-FR" sz="1600" dirty="0"/>
              <a:t> : images d’un faisceau LASER en différents points d’un chemin optique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82DC416-654D-D829-6093-A249CD60C371}"/>
              </a:ext>
            </a:extLst>
          </p:cNvPr>
          <p:cNvSpPr txBox="1"/>
          <p:nvPr/>
        </p:nvSpPr>
        <p:spPr>
          <a:xfrm>
            <a:off x="7300845" y="2295983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1</a:t>
            </a:r>
            <a:r>
              <a:rPr lang="fr-FR" sz="1600" dirty="0"/>
              <a:t> : signal modulé en amplitude / acquisition numérique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BAD5E4D-9617-A5B2-3BDD-55B983B4C360}"/>
              </a:ext>
            </a:extLst>
          </p:cNvPr>
          <p:cNvSpPr txBox="1"/>
          <p:nvPr/>
        </p:nvSpPr>
        <p:spPr>
          <a:xfrm rot="19731946">
            <a:off x="270437" y="4945119"/>
            <a:ext cx="127573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A REVOIR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4583215-5988-2525-4E98-1B914D7C2EFF}"/>
              </a:ext>
            </a:extLst>
          </p:cNvPr>
          <p:cNvGrpSpPr/>
          <p:nvPr/>
        </p:nvGrpSpPr>
        <p:grpSpPr>
          <a:xfrm>
            <a:off x="9168849" y="5606759"/>
            <a:ext cx="1868737" cy="1215569"/>
            <a:chOff x="2308078" y="1757542"/>
            <a:chExt cx="4710901" cy="3759356"/>
          </a:xfrm>
        </p:grpSpPr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D6EBEC28-1516-5564-BDB9-687D8F2AA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448" y="3129131"/>
              <a:ext cx="3603625" cy="2198687"/>
            </a:xfrm>
            <a:custGeom>
              <a:avLst/>
              <a:gdLst>
                <a:gd name="T0" fmla="*/ 2147483646 w 2848"/>
                <a:gd name="T1" fmla="*/ 2147483646 h 1738"/>
                <a:gd name="T2" fmla="*/ 2147483646 w 2848"/>
                <a:gd name="T3" fmla="*/ 2147483646 h 1738"/>
                <a:gd name="T4" fmla="*/ 2147483646 w 2848"/>
                <a:gd name="T5" fmla="*/ 2147483646 h 1738"/>
                <a:gd name="T6" fmla="*/ 2147483646 w 2848"/>
                <a:gd name="T7" fmla="*/ 2147483646 h 1738"/>
                <a:gd name="T8" fmla="*/ 2147483646 w 2848"/>
                <a:gd name="T9" fmla="*/ 2147483646 h 1738"/>
                <a:gd name="T10" fmla="*/ 2147483646 w 2848"/>
                <a:gd name="T11" fmla="*/ 2147483646 h 1738"/>
                <a:gd name="T12" fmla="*/ 2147483646 w 2848"/>
                <a:gd name="T13" fmla="*/ 2147483646 h 1738"/>
                <a:gd name="T14" fmla="*/ 2147483646 w 2848"/>
                <a:gd name="T15" fmla="*/ 2147483646 h 1738"/>
                <a:gd name="T16" fmla="*/ 2147483646 w 2848"/>
                <a:gd name="T17" fmla="*/ 2147483646 h 1738"/>
                <a:gd name="T18" fmla="*/ 2147483646 w 2848"/>
                <a:gd name="T19" fmla="*/ 2147483646 h 1738"/>
                <a:gd name="T20" fmla="*/ 2147483646 w 2848"/>
                <a:gd name="T21" fmla="*/ 2147483646 h 1738"/>
                <a:gd name="T22" fmla="*/ 2147483646 w 2848"/>
                <a:gd name="T23" fmla="*/ 2147483646 h 1738"/>
                <a:gd name="T24" fmla="*/ 2147483646 w 2848"/>
                <a:gd name="T25" fmla="*/ 2147483646 h 1738"/>
                <a:gd name="T26" fmla="*/ 2147483646 w 2848"/>
                <a:gd name="T27" fmla="*/ 2147483646 h 1738"/>
                <a:gd name="T28" fmla="*/ 2147483646 w 2848"/>
                <a:gd name="T29" fmla="*/ 2147483646 h 1738"/>
                <a:gd name="T30" fmla="*/ 2147483646 w 2848"/>
                <a:gd name="T31" fmla="*/ 2147483646 h 1738"/>
                <a:gd name="T32" fmla="*/ 2147483646 w 2848"/>
                <a:gd name="T33" fmla="*/ 2147483646 h 1738"/>
                <a:gd name="T34" fmla="*/ 2147483646 w 2848"/>
                <a:gd name="T35" fmla="*/ 2147483646 h 1738"/>
                <a:gd name="T36" fmla="*/ 2147483646 w 2848"/>
                <a:gd name="T37" fmla="*/ 2147483646 h 1738"/>
                <a:gd name="T38" fmla="*/ 2147483646 w 2848"/>
                <a:gd name="T39" fmla="*/ 2147483646 h 1738"/>
                <a:gd name="T40" fmla="*/ 2147483646 w 2848"/>
                <a:gd name="T41" fmla="*/ 2147483646 h 1738"/>
                <a:gd name="T42" fmla="*/ 2147483646 w 2848"/>
                <a:gd name="T43" fmla="*/ 2147483646 h 1738"/>
                <a:gd name="T44" fmla="*/ 2147483646 w 2848"/>
                <a:gd name="T45" fmla="*/ 2147483646 h 1738"/>
                <a:gd name="T46" fmla="*/ 2147483646 w 2848"/>
                <a:gd name="T47" fmla="*/ 2147483646 h 1738"/>
                <a:gd name="T48" fmla="*/ 2147483646 w 2848"/>
                <a:gd name="T49" fmla="*/ 0 h 1738"/>
                <a:gd name="T50" fmla="*/ 2147483646 w 2848"/>
                <a:gd name="T51" fmla="*/ 2147483646 h 1738"/>
                <a:gd name="T52" fmla="*/ 2147483646 w 2848"/>
                <a:gd name="T53" fmla="*/ 2147483646 h 1738"/>
                <a:gd name="T54" fmla="*/ 2147483646 w 2848"/>
                <a:gd name="T55" fmla="*/ 2147483646 h 1738"/>
                <a:gd name="T56" fmla="*/ 2147483646 w 2848"/>
                <a:gd name="T57" fmla="*/ 2147483646 h 1738"/>
                <a:gd name="T58" fmla="*/ 2147483646 w 2848"/>
                <a:gd name="T59" fmla="*/ 2147483646 h 1738"/>
                <a:gd name="T60" fmla="*/ 2147483646 w 2848"/>
                <a:gd name="T61" fmla="*/ 2147483646 h 1738"/>
                <a:gd name="T62" fmla="*/ 2147483646 w 2848"/>
                <a:gd name="T63" fmla="*/ 2147483646 h 1738"/>
                <a:gd name="T64" fmla="*/ 2147483646 w 2848"/>
                <a:gd name="T65" fmla="*/ 2147483646 h 1738"/>
                <a:gd name="T66" fmla="*/ 2147483646 w 2848"/>
                <a:gd name="T67" fmla="*/ 2147483646 h 1738"/>
                <a:gd name="T68" fmla="*/ 2147483646 w 2848"/>
                <a:gd name="T69" fmla="*/ 2147483646 h 1738"/>
                <a:gd name="T70" fmla="*/ 2147483646 w 2848"/>
                <a:gd name="T71" fmla="*/ 2147483646 h 1738"/>
                <a:gd name="T72" fmla="*/ 2147483646 w 2848"/>
                <a:gd name="T73" fmla="*/ 2147483646 h 1738"/>
                <a:gd name="T74" fmla="*/ 2147483646 w 2848"/>
                <a:gd name="T75" fmla="*/ 2147483646 h 1738"/>
                <a:gd name="T76" fmla="*/ 2147483646 w 2848"/>
                <a:gd name="T77" fmla="*/ 2147483646 h 1738"/>
                <a:gd name="T78" fmla="*/ 2147483646 w 2848"/>
                <a:gd name="T79" fmla="*/ 2147483646 h 1738"/>
                <a:gd name="T80" fmla="*/ 2147483646 w 2848"/>
                <a:gd name="T81" fmla="*/ 2147483646 h 1738"/>
                <a:gd name="T82" fmla="*/ 2147483646 w 2848"/>
                <a:gd name="T83" fmla="*/ 2147483646 h 1738"/>
                <a:gd name="T84" fmla="*/ 2147483646 w 2848"/>
                <a:gd name="T85" fmla="*/ 2147483646 h 1738"/>
                <a:gd name="T86" fmla="*/ 2147483646 w 2848"/>
                <a:gd name="T87" fmla="*/ 2147483646 h 1738"/>
                <a:gd name="T88" fmla="*/ 2147483646 w 2848"/>
                <a:gd name="T89" fmla="*/ 2147483646 h 1738"/>
                <a:gd name="T90" fmla="*/ 2147483646 w 2848"/>
                <a:gd name="T91" fmla="*/ 2147483646 h 1738"/>
                <a:gd name="T92" fmla="*/ 2147483646 w 2848"/>
                <a:gd name="T93" fmla="*/ 2147483646 h 1738"/>
                <a:gd name="T94" fmla="*/ 2147483646 w 2848"/>
                <a:gd name="T95" fmla="*/ 2147483646 h 1738"/>
                <a:gd name="T96" fmla="*/ 2147483646 w 2848"/>
                <a:gd name="T97" fmla="*/ 2147483646 h 1738"/>
                <a:gd name="T98" fmla="*/ 2147483646 w 2848"/>
                <a:gd name="T99" fmla="*/ 2147483646 h 173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848"/>
                <a:gd name="T151" fmla="*/ 0 h 1738"/>
                <a:gd name="T152" fmla="*/ 2848 w 2848"/>
                <a:gd name="T153" fmla="*/ 1738 h 173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848" h="1738">
                  <a:moveTo>
                    <a:pt x="0" y="1738"/>
                  </a:moveTo>
                  <a:lnTo>
                    <a:pt x="13" y="1738"/>
                  </a:lnTo>
                  <a:lnTo>
                    <a:pt x="27" y="1738"/>
                  </a:lnTo>
                  <a:lnTo>
                    <a:pt x="42" y="1738"/>
                  </a:lnTo>
                  <a:lnTo>
                    <a:pt x="56" y="1738"/>
                  </a:lnTo>
                  <a:lnTo>
                    <a:pt x="71" y="1738"/>
                  </a:lnTo>
                  <a:lnTo>
                    <a:pt x="84" y="1738"/>
                  </a:lnTo>
                  <a:lnTo>
                    <a:pt x="100" y="1738"/>
                  </a:lnTo>
                  <a:lnTo>
                    <a:pt x="113" y="1738"/>
                  </a:lnTo>
                  <a:lnTo>
                    <a:pt x="129" y="1738"/>
                  </a:lnTo>
                  <a:lnTo>
                    <a:pt x="142" y="1738"/>
                  </a:lnTo>
                  <a:lnTo>
                    <a:pt x="157" y="1738"/>
                  </a:lnTo>
                  <a:lnTo>
                    <a:pt x="171" y="1738"/>
                  </a:lnTo>
                  <a:lnTo>
                    <a:pt x="184" y="1738"/>
                  </a:lnTo>
                  <a:lnTo>
                    <a:pt x="200" y="1738"/>
                  </a:lnTo>
                  <a:lnTo>
                    <a:pt x="213" y="1738"/>
                  </a:lnTo>
                  <a:lnTo>
                    <a:pt x="228" y="1738"/>
                  </a:lnTo>
                  <a:lnTo>
                    <a:pt x="242" y="1737"/>
                  </a:lnTo>
                  <a:lnTo>
                    <a:pt x="257" y="1737"/>
                  </a:lnTo>
                  <a:lnTo>
                    <a:pt x="271" y="1737"/>
                  </a:lnTo>
                  <a:lnTo>
                    <a:pt x="286" y="1737"/>
                  </a:lnTo>
                  <a:lnTo>
                    <a:pt x="300" y="1737"/>
                  </a:lnTo>
                  <a:lnTo>
                    <a:pt x="315" y="1737"/>
                  </a:lnTo>
                  <a:lnTo>
                    <a:pt x="328" y="1737"/>
                  </a:lnTo>
                  <a:lnTo>
                    <a:pt x="342" y="1735"/>
                  </a:lnTo>
                  <a:lnTo>
                    <a:pt x="357" y="1735"/>
                  </a:lnTo>
                  <a:lnTo>
                    <a:pt x="371" y="1735"/>
                  </a:lnTo>
                  <a:lnTo>
                    <a:pt x="386" y="1733"/>
                  </a:lnTo>
                  <a:lnTo>
                    <a:pt x="399" y="1733"/>
                  </a:lnTo>
                  <a:lnTo>
                    <a:pt x="415" y="1731"/>
                  </a:lnTo>
                  <a:lnTo>
                    <a:pt x="428" y="1729"/>
                  </a:lnTo>
                  <a:lnTo>
                    <a:pt x="444" y="1729"/>
                  </a:lnTo>
                  <a:lnTo>
                    <a:pt x="457" y="1727"/>
                  </a:lnTo>
                  <a:lnTo>
                    <a:pt x="472" y="1725"/>
                  </a:lnTo>
                  <a:lnTo>
                    <a:pt x="486" y="1723"/>
                  </a:lnTo>
                  <a:lnTo>
                    <a:pt x="499" y="1719"/>
                  </a:lnTo>
                  <a:lnTo>
                    <a:pt x="515" y="1717"/>
                  </a:lnTo>
                  <a:lnTo>
                    <a:pt x="528" y="1714"/>
                  </a:lnTo>
                  <a:lnTo>
                    <a:pt x="543" y="1712"/>
                  </a:lnTo>
                  <a:lnTo>
                    <a:pt x="557" y="1706"/>
                  </a:lnTo>
                  <a:lnTo>
                    <a:pt x="572" y="1702"/>
                  </a:lnTo>
                  <a:lnTo>
                    <a:pt x="586" y="1696"/>
                  </a:lnTo>
                  <a:lnTo>
                    <a:pt x="601" y="1692"/>
                  </a:lnTo>
                  <a:lnTo>
                    <a:pt x="614" y="1685"/>
                  </a:lnTo>
                  <a:lnTo>
                    <a:pt x="630" y="1679"/>
                  </a:lnTo>
                  <a:lnTo>
                    <a:pt x="643" y="1671"/>
                  </a:lnTo>
                  <a:lnTo>
                    <a:pt x="657" y="1662"/>
                  </a:lnTo>
                  <a:lnTo>
                    <a:pt x="672" y="1652"/>
                  </a:lnTo>
                  <a:lnTo>
                    <a:pt x="685" y="1642"/>
                  </a:lnTo>
                  <a:lnTo>
                    <a:pt x="701" y="1631"/>
                  </a:lnTo>
                  <a:lnTo>
                    <a:pt x="714" y="1618"/>
                  </a:lnTo>
                  <a:lnTo>
                    <a:pt x="730" y="1604"/>
                  </a:lnTo>
                  <a:lnTo>
                    <a:pt x="743" y="1589"/>
                  </a:lnTo>
                  <a:lnTo>
                    <a:pt x="758" y="1573"/>
                  </a:lnTo>
                  <a:lnTo>
                    <a:pt x="772" y="1556"/>
                  </a:lnTo>
                  <a:lnTo>
                    <a:pt x="787" y="1537"/>
                  </a:lnTo>
                  <a:lnTo>
                    <a:pt x="801" y="1516"/>
                  </a:lnTo>
                  <a:lnTo>
                    <a:pt x="814" y="1495"/>
                  </a:lnTo>
                  <a:lnTo>
                    <a:pt x="829" y="1470"/>
                  </a:lnTo>
                  <a:lnTo>
                    <a:pt x="843" y="1445"/>
                  </a:lnTo>
                  <a:lnTo>
                    <a:pt x="858" y="1418"/>
                  </a:lnTo>
                  <a:lnTo>
                    <a:pt x="872" y="1389"/>
                  </a:lnTo>
                  <a:lnTo>
                    <a:pt x="887" y="1358"/>
                  </a:lnTo>
                  <a:lnTo>
                    <a:pt x="901" y="1328"/>
                  </a:lnTo>
                  <a:lnTo>
                    <a:pt x="916" y="1293"/>
                  </a:lnTo>
                  <a:lnTo>
                    <a:pt x="929" y="1256"/>
                  </a:lnTo>
                  <a:lnTo>
                    <a:pt x="945" y="1220"/>
                  </a:lnTo>
                  <a:lnTo>
                    <a:pt x="958" y="1182"/>
                  </a:lnTo>
                  <a:lnTo>
                    <a:pt x="972" y="1141"/>
                  </a:lnTo>
                  <a:lnTo>
                    <a:pt x="987" y="1099"/>
                  </a:lnTo>
                  <a:lnTo>
                    <a:pt x="1000" y="1057"/>
                  </a:lnTo>
                  <a:lnTo>
                    <a:pt x="1016" y="1011"/>
                  </a:lnTo>
                  <a:lnTo>
                    <a:pt x="1029" y="965"/>
                  </a:lnTo>
                  <a:lnTo>
                    <a:pt x="1045" y="918"/>
                  </a:lnTo>
                  <a:lnTo>
                    <a:pt x="1058" y="870"/>
                  </a:lnTo>
                  <a:lnTo>
                    <a:pt x="1073" y="822"/>
                  </a:lnTo>
                  <a:lnTo>
                    <a:pt x="1087" y="772"/>
                  </a:lnTo>
                  <a:lnTo>
                    <a:pt x="1102" y="723"/>
                  </a:lnTo>
                  <a:lnTo>
                    <a:pt x="1116" y="675"/>
                  </a:lnTo>
                  <a:lnTo>
                    <a:pt x="1129" y="625"/>
                  </a:lnTo>
                  <a:lnTo>
                    <a:pt x="1144" y="575"/>
                  </a:lnTo>
                  <a:lnTo>
                    <a:pt x="1158" y="527"/>
                  </a:lnTo>
                  <a:lnTo>
                    <a:pt x="1173" y="479"/>
                  </a:lnTo>
                  <a:lnTo>
                    <a:pt x="1187" y="431"/>
                  </a:lnTo>
                  <a:lnTo>
                    <a:pt x="1202" y="385"/>
                  </a:lnTo>
                  <a:lnTo>
                    <a:pt x="1215" y="340"/>
                  </a:lnTo>
                  <a:lnTo>
                    <a:pt x="1231" y="298"/>
                  </a:lnTo>
                  <a:lnTo>
                    <a:pt x="1244" y="258"/>
                  </a:lnTo>
                  <a:lnTo>
                    <a:pt x="1260" y="219"/>
                  </a:lnTo>
                  <a:lnTo>
                    <a:pt x="1273" y="183"/>
                  </a:lnTo>
                  <a:lnTo>
                    <a:pt x="1286" y="150"/>
                  </a:lnTo>
                  <a:lnTo>
                    <a:pt x="1302" y="120"/>
                  </a:lnTo>
                  <a:lnTo>
                    <a:pt x="1315" y="93"/>
                  </a:lnTo>
                  <a:lnTo>
                    <a:pt x="1331" y="68"/>
                  </a:lnTo>
                  <a:lnTo>
                    <a:pt x="1344" y="48"/>
                  </a:lnTo>
                  <a:lnTo>
                    <a:pt x="1359" y="31"/>
                  </a:lnTo>
                  <a:lnTo>
                    <a:pt x="1373" y="18"/>
                  </a:lnTo>
                  <a:lnTo>
                    <a:pt x="1388" y="8"/>
                  </a:lnTo>
                  <a:lnTo>
                    <a:pt x="1402" y="2"/>
                  </a:lnTo>
                  <a:lnTo>
                    <a:pt x="1417" y="0"/>
                  </a:lnTo>
                  <a:lnTo>
                    <a:pt x="1430" y="2"/>
                  </a:lnTo>
                  <a:lnTo>
                    <a:pt x="1444" y="8"/>
                  </a:lnTo>
                  <a:lnTo>
                    <a:pt x="1459" y="18"/>
                  </a:lnTo>
                  <a:lnTo>
                    <a:pt x="1473" y="31"/>
                  </a:lnTo>
                  <a:lnTo>
                    <a:pt x="1488" y="48"/>
                  </a:lnTo>
                  <a:lnTo>
                    <a:pt x="1502" y="68"/>
                  </a:lnTo>
                  <a:lnTo>
                    <a:pt x="1517" y="93"/>
                  </a:lnTo>
                  <a:lnTo>
                    <a:pt x="1530" y="120"/>
                  </a:lnTo>
                  <a:lnTo>
                    <a:pt x="1546" y="150"/>
                  </a:lnTo>
                  <a:lnTo>
                    <a:pt x="1559" y="183"/>
                  </a:lnTo>
                  <a:lnTo>
                    <a:pt x="1573" y="219"/>
                  </a:lnTo>
                  <a:lnTo>
                    <a:pt x="1588" y="258"/>
                  </a:lnTo>
                  <a:lnTo>
                    <a:pt x="1601" y="298"/>
                  </a:lnTo>
                  <a:lnTo>
                    <a:pt x="1617" y="340"/>
                  </a:lnTo>
                  <a:lnTo>
                    <a:pt x="1630" y="385"/>
                  </a:lnTo>
                  <a:lnTo>
                    <a:pt x="1646" y="431"/>
                  </a:lnTo>
                  <a:lnTo>
                    <a:pt x="1659" y="479"/>
                  </a:lnTo>
                  <a:lnTo>
                    <a:pt x="1674" y="527"/>
                  </a:lnTo>
                  <a:lnTo>
                    <a:pt x="1688" y="575"/>
                  </a:lnTo>
                  <a:lnTo>
                    <a:pt x="1703" y="625"/>
                  </a:lnTo>
                  <a:lnTo>
                    <a:pt x="1717" y="675"/>
                  </a:lnTo>
                  <a:lnTo>
                    <a:pt x="1730" y="723"/>
                  </a:lnTo>
                  <a:lnTo>
                    <a:pt x="1745" y="772"/>
                  </a:lnTo>
                  <a:lnTo>
                    <a:pt x="1759" y="822"/>
                  </a:lnTo>
                  <a:lnTo>
                    <a:pt x="1774" y="870"/>
                  </a:lnTo>
                  <a:lnTo>
                    <a:pt x="1788" y="918"/>
                  </a:lnTo>
                  <a:lnTo>
                    <a:pt x="1803" y="965"/>
                  </a:lnTo>
                  <a:lnTo>
                    <a:pt x="1816" y="1011"/>
                  </a:lnTo>
                  <a:lnTo>
                    <a:pt x="1832" y="1057"/>
                  </a:lnTo>
                  <a:lnTo>
                    <a:pt x="1845" y="1099"/>
                  </a:lnTo>
                  <a:lnTo>
                    <a:pt x="1861" y="1141"/>
                  </a:lnTo>
                  <a:lnTo>
                    <a:pt x="1874" y="1182"/>
                  </a:lnTo>
                  <a:lnTo>
                    <a:pt x="1887" y="1220"/>
                  </a:lnTo>
                  <a:lnTo>
                    <a:pt x="1903" y="1256"/>
                  </a:lnTo>
                  <a:lnTo>
                    <a:pt x="1916" y="1293"/>
                  </a:lnTo>
                  <a:lnTo>
                    <a:pt x="1932" y="1328"/>
                  </a:lnTo>
                  <a:lnTo>
                    <a:pt x="1945" y="1358"/>
                  </a:lnTo>
                  <a:lnTo>
                    <a:pt x="1960" y="1389"/>
                  </a:lnTo>
                  <a:lnTo>
                    <a:pt x="1974" y="1418"/>
                  </a:lnTo>
                  <a:lnTo>
                    <a:pt x="1989" y="1445"/>
                  </a:lnTo>
                  <a:lnTo>
                    <a:pt x="2003" y="1470"/>
                  </a:lnTo>
                  <a:lnTo>
                    <a:pt x="2018" y="1495"/>
                  </a:lnTo>
                  <a:lnTo>
                    <a:pt x="2032" y="1516"/>
                  </a:lnTo>
                  <a:lnTo>
                    <a:pt x="2045" y="1537"/>
                  </a:lnTo>
                  <a:lnTo>
                    <a:pt x="2060" y="1556"/>
                  </a:lnTo>
                  <a:lnTo>
                    <a:pt x="2074" y="1573"/>
                  </a:lnTo>
                  <a:lnTo>
                    <a:pt x="2089" y="1589"/>
                  </a:lnTo>
                  <a:lnTo>
                    <a:pt x="2103" y="1604"/>
                  </a:lnTo>
                  <a:lnTo>
                    <a:pt x="2118" y="1618"/>
                  </a:lnTo>
                  <a:lnTo>
                    <a:pt x="2131" y="1631"/>
                  </a:lnTo>
                  <a:lnTo>
                    <a:pt x="2147" y="1642"/>
                  </a:lnTo>
                  <a:lnTo>
                    <a:pt x="2160" y="1652"/>
                  </a:lnTo>
                  <a:lnTo>
                    <a:pt x="2176" y="1662"/>
                  </a:lnTo>
                  <a:lnTo>
                    <a:pt x="2189" y="1671"/>
                  </a:lnTo>
                  <a:lnTo>
                    <a:pt x="2202" y="1679"/>
                  </a:lnTo>
                  <a:lnTo>
                    <a:pt x="2218" y="1685"/>
                  </a:lnTo>
                  <a:lnTo>
                    <a:pt x="2231" y="1692"/>
                  </a:lnTo>
                  <a:lnTo>
                    <a:pt x="2247" y="1696"/>
                  </a:lnTo>
                  <a:lnTo>
                    <a:pt x="2260" y="1702"/>
                  </a:lnTo>
                  <a:lnTo>
                    <a:pt x="2275" y="1706"/>
                  </a:lnTo>
                  <a:lnTo>
                    <a:pt x="2289" y="1712"/>
                  </a:lnTo>
                  <a:lnTo>
                    <a:pt x="2304" y="1714"/>
                  </a:lnTo>
                  <a:lnTo>
                    <a:pt x="2318" y="1717"/>
                  </a:lnTo>
                  <a:lnTo>
                    <a:pt x="2333" y="1719"/>
                  </a:lnTo>
                  <a:lnTo>
                    <a:pt x="2346" y="1723"/>
                  </a:lnTo>
                  <a:lnTo>
                    <a:pt x="2360" y="1725"/>
                  </a:lnTo>
                  <a:lnTo>
                    <a:pt x="2375" y="1727"/>
                  </a:lnTo>
                  <a:lnTo>
                    <a:pt x="2389" y="1729"/>
                  </a:lnTo>
                  <a:lnTo>
                    <a:pt x="2404" y="1729"/>
                  </a:lnTo>
                  <a:lnTo>
                    <a:pt x="2417" y="1731"/>
                  </a:lnTo>
                  <a:lnTo>
                    <a:pt x="2433" y="1733"/>
                  </a:lnTo>
                  <a:lnTo>
                    <a:pt x="2446" y="1733"/>
                  </a:lnTo>
                  <a:lnTo>
                    <a:pt x="2462" y="1735"/>
                  </a:lnTo>
                  <a:lnTo>
                    <a:pt x="2475" y="1735"/>
                  </a:lnTo>
                  <a:lnTo>
                    <a:pt x="2490" y="1735"/>
                  </a:lnTo>
                  <a:lnTo>
                    <a:pt x="2504" y="1737"/>
                  </a:lnTo>
                  <a:lnTo>
                    <a:pt x="2517" y="1737"/>
                  </a:lnTo>
                  <a:lnTo>
                    <a:pt x="2533" y="1737"/>
                  </a:lnTo>
                  <a:lnTo>
                    <a:pt x="2546" y="1737"/>
                  </a:lnTo>
                  <a:lnTo>
                    <a:pt x="2561" y="1737"/>
                  </a:lnTo>
                  <a:lnTo>
                    <a:pt x="2575" y="1737"/>
                  </a:lnTo>
                  <a:lnTo>
                    <a:pt x="2590" y="1737"/>
                  </a:lnTo>
                  <a:lnTo>
                    <a:pt x="2604" y="1738"/>
                  </a:lnTo>
                  <a:lnTo>
                    <a:pt x="2619" y="1738"/>
                  </a:lnTo>
                  <a:lnTo>
                    <a:pt x="2633" y="1738"/>
                  </a:lnTo>
                  <a:lnTo>
                    <a:pt x="2648" y="1738"/>
                  </a:lnTo>
                  <a:lnTo>
                    <a:pt x="2661" y="1738"/>
                  </a:lnTo>
                  <a:lnTo>
                    <a:pt x="2675" y="1738"/>
                  </a:lnTo>
                  <a:lnTo>
                    <a:pt x="2690" y="1738"/>
                  </a:lnTo>
                  <a:lnTo>
                    <a:pt x="2704" y="1738"/>
                  </a:lnTo>
                  <a:lnTo>
                    <a:pt x="2719" y="1738"/>
                  </a:lnTo>
                  <a:lnTo>
                    <a:pt x="2732" y="1738"/>
                  </a:lnTo>
                  <a:lnTo>
                    <a:pt x="2748" y="1738"/>
                  </a:lnTo>
                  <a:lnTo>
                    <a:pt x="2761" y="1738"/>
                  </a:lnTo>
                  <a:lnTo>
                    <a:pt x="2777" y="1738"/>
                  </a:lnTo>
                  <a:lnTo>
                    <a:pt x="2790" y="1738"/>
                  </a:lnTo>
                  <a:lnTo>
                    <a:pt x="2805" y="1738"/>
                  </a:lnTo>
                  <a:lnTo>
                    <a:pt x="2819" y="1738"/>
                  </a:lnTo>
                  <a:lnTo>
                    <a:pt x="2832" y="1738"/>
                  </a:lnTo>
                  <a:lnTo>
                    <a:pt x="2848" y="1738"/>
                  </a:lnTo>
                </a:path>
              </a:pathLst>
            </a:cu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Line 48">
              <a:extLst>
                <a:ext uri="{FF2B5EF4-FFF2-40B4-BE49-F238E27FC236}">
                  <a16:creationId xmlns:a16="http://schemas.microsoft.com/office/drawing/2014/main" id="{CC77402A-316C-91E3-C1CE-9EA90CA7F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5229" y="2871537"/>
              <a:ext cx="0" cy="24825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2" name="Line 48">
              <a:extLst>
                <a:ext uri="{FF2B5EF4-FFF2-40B4-BE49-F238E27FC236}">
                  <a16:creationId xmlns:a16="http://schemas.microsoft.com/office/drawing/2014/main" id="{830546F0-F331-5E18-7180-7FEA860947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655229" y="3000886"/>
              <a:ext cx="0" cy="46943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E85800F5-9A00-F91A-79A2-4AD670337E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485" y="5017168"/>
              <a:ext cx="1545725" cy="1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BDD1407C-EC8D-070F-77DA-F331BAEF07E4}"/>
                </a:ext>
              </a:extLst>
            </p:cNvPr>
            <p:cNvSpPr txBox="1"/>
            <p:nvPr/>
          </p:nvSpPr>
          <p:spPr>
            <a:xfrm>
              <a:off x="5473256" y="2349272"/>
              <a:ext cx="1545723" cy="1065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Ι</a:t>
              </a:r>
              <a:r>
                <a:rPr lang="fr-FR" baseline="-25000" dirty="0">
                  <a:solidFill>
                    <a:srgbClr val="00B050"/>
                  </a:solidFill>
                </a:rPr>
                <a:t>0</a:t>
              </a:r>
              <a:r>
                <a:rPr lang="fr-FR" dirty="0">
                  <a:solidFill>
                    <a:srgbClr val="00B050"/>
                  </a:solidFill>
                </a:rPr>
                <a:t>(z)</a:t>
              </a:r>
              <a:endParaRPr lang="fr-FR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27" name="Line 48">
              <a:extLst>
                <a:ext uri="{FF2B5EF4-FFF2-40B4-BE49-F238E27FC236}">
                  <a16:creationId xmlns:a16="http://schemas.microsoft.com/office/drawing/2014/main" id="{6F9580C7-F502-ADF0-08F6-0026ABC00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1259" y="1773583"/>
              <a:ext cx="0" cy="35764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29" name="Line 48">
              <a:extLst>
                <a:ext uri="{FF2B5EF4-FFF2-40B4-BE49-F238E27FC236}">
                  <a16:creationId xmlns:a16="http://schemas.microsoft.com/office/drawing/2014/main" id="{BD062C45-7D2A-54F7-A93F-1C87AB0E8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085" y="1757542"/>
              <a:ext cx="0" cy="35764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5F3EAB5A-3EB4-F028-4371-24B96F67B130}"/>
                </a:ext>
              </a:extLst>
            </p:cNvPr>
            <p:cNvSpPr txBox="1"/>
            <p:nvPr/>
          </p:nvSpPr>
          <p:spPr>
            <a:xfrm>
              <a:off x="3996817" y="4660231"/>
              <a:ext cx="465689" cy="856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baseline="30000" dirty="0">
                <a:solidFill>
                  <a:srgbClr val="008000"/>
                </a:solidFill>
              </a:endParaRPr>
            </a:p>
          </p:txBody>
        </p:sp>
      </p:grpSp>
      <p:pic>
        <p:nvPicPr>
          <p:cNvPr id="31" name="Image 30">
            <a:extLst>
              <a:ext uri="{FF2B5EF4-FFF2-40B4-BE49-F238E27FC236}">
                <a16:creationId xmlns:a16="http://schemas.microsoft.com/office/drawing/2014/main" id="{A85873B1-B5C8-B5C6-DE2B-F466AFA595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42" t="12493" r="67799" b="63205"/>
          <a:stretch/>
        </p:blipFill>
        <p:spPr>
          <a:xfrm>
            <a:off x="9736782" y="5127051"/>
            <a:ext cx="718639" cy="747503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EF09F261-DF1B-0371-01EB-B4FF5EFD8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227" y="5410043"/>
            <a:ext cx="2156110" cy="1113841"/>
          </a:xfrm>
          <a:prstGeom prst="rect">
            <a:avLst/>
          </a:prstGeom>
        </p:spPr>
      </p:pic>
      <p:sp>
        <p:nvSpPr>
          <p:cNvPr id="34" name="CustomShape 3">
            <a:extLst>
              <a:ext uri="{FF2B5EF4-FFF2-40B4-BE49-F238E27FC236}">
                <a16:creationId xmlns:a16="http://schemas.microsoft.com/office/drawing/2014/main" id="{0C032CF4-CB30-F37D-B232-B0D0C590A4D0}"/>
              </a:ext>
            </a:extLst>
          </p:cNvPr>
          <p:cNvSpPr/>
          <p:nvPr/>
        </p:nvSpPr>
        <p:spPr>
          <a:xfrm>
            <a:off x="1115567" y="1737040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2 séa</a:t>
            </a:r>
            <a:r>
              <a:rPr lang="fr-FR" sz="2000" b="1" spc="-1" dirty="0">
                <a:solidFill>
                  <a:schemeClr val="bg1"/>
                </a:solidFill>
                <a:latin typeface="Trebuchet MS"/>
                <a:ea typeface="Trebuchet MS"/>
              </a:rPr>
              <a:t>nces introductives (2h/séance)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8569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Outils de développement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6" name="Picture 2" descr="Anaconda | Anaconda Distribution">
            <a:extLst>
              <a:ext uri="{FF2B5EF4-FFF2-40B4-BE49-F238E27FC236}">
                <a16:creationId xmlns:a16="http://schemas.microsoft.com/office/drawing/2014/main" id="{15F10DCC-BE85-65C6-28EC-2E9F0CD06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32" y="4174578"/>
            <a:ext cx="2676144" cy="14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EA6F21D-967A-0A19-B9BF-941973A7AAEF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Utilisation de </a:t>
            </a:r>
            <a:r>
              <a:rPr lang="fr-FR" b="1"/>
              <a:t>Python</a:t>
            </a:r>
          </a:p>
          <a:p>
            <a:pPr lvl="1"/>
            <a:r>
              <a:rPr lang="fr-FR"/>
              <a:t>Anaconda 3</a:t>
            </a:r>
          </a:p>
          <a:p>
            <a:pPr lvl="1"/>
            <a:r>
              <a:rPr lang="fr-FR"/>
              <a:t>Python 3.9 (ou supérieur)</a:t>
            </a:r>
          </a:p>
          <a:p>
            <a:pPr lvl="1"/>
            <a:r>
              <a:rPr lang="fr-FR"/>
              <a:t>Spyder 5</a:t>
            </a:r>
            <a:endParaRPr lang="fr-FR" dirty="0"/>
          </a:p>
        </p:txBody>
      </p:sp>
      <p:pic>
        <p:nvPicPr>
          <p:cNvPr id="9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36616303-119A-8641-811B-5532290EA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023" y="4863930"/>
            <a:ext cx="767663" cy="8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3A0C9C4-B22F-7856-2342-38C6C0FA0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709" y="5101171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8F38595-31E9-C588-D9A8-5B7ED08611F7}"/>
              </a:ext>
            </a:extLst>
          </p:cNvPr>
          <p:cNvSpPr txBox="1"/>
          <p:nvPr/>
        </p:nvSpPr>
        <p:spPr>
          <a:xfrm rot="19731946">
            <a:off x="270437" y="4945119"/>
            <a:ext cx="127573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A REVOIR</a:t>
            </a:r>
          </a:p>
        </p:txBody>
      </p:sp>
    </p:spTree>
    <p:extLst>
      <p:ext uri="{BB962C8B-B14F-4D97-AF65-F5344CB8AC3E}">
        <p14:creationId xmlns:p14="http://schemas.microsoft.com/office/powerpoint/2010/main" val="1051175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Prochains évolutions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  <a:p>
            <a:r>
              <a:rPr lang="fr-FR" sz="2000" dirty="0">
                <a:latin typeface="Bahnschrift Light" panose="020B0502040204020203" pitchFamily="34" charset="0"/>
              </a:rPr>
              <a:t>Julien VILLEMEJANE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66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Outils de développement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8F38595-31E9-C588-D9A8-5B7ED08611F7}"/>
              </a:ext>
            </a:extLst>
          </p:cNvPr>
          <p:cNvSpPr txBox="1"/>
          <p:nvPr/>
        </p:nvSpPr>
        <p:spPr>
          <a:xfrm rot="19731946">
            <a:off x="270437" y="4945119"/>
            <a:ext cx="127573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A REVOIR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DE7170F-7660-8489-5AA6-619F630BBBB0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10168128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/>
              <a:t>Site du LEnsE </a:t>
            </a:r>
          </a:p>
          <a:p>
            <a:pPr lvl="1"/>
            <a:r>
              <a:rPr lang="fr-FR"/>
              <a:t>lense.institutoptique.fr/python/</a:t>
            </a:r>
          </a:p>
          <a:p>
            <a:pPr lvl="1"/>
            <a:r>
              <a:rPr lang="fr-FR"/>
              <a:t>lense.institutoptique.fr/ONIP/</a:t>
            </a:r>
          </a:p>
          <a:p>
            <a:r>
              <a:rPr lang="fr-FR" b="1"/>
              <a:t>GitHUB</a:t>
            </a:r>
          </a:p>
          <a:p>
            <a:pPr lvl="1"/>
            <a:r>
              <a:rPr lang="fr-FR">
                <a:hlinkClick r:id="rId3"/>
              </a:rPr>
              <a:t>github.com/IOGS-Digital-Methods</a:t>
            </a:r>
            <a:endParaRPr lang="fr-FR" dirty="0"/>
          </a:p>
        </p:txBody>
      </p:sp>
      <p:pic>
        <p:nvPicPr>
          <p:cNvPr id="12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AFB4FB5-9334-CD1F-DD0E-4A6376E03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992" y="4394559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0CA1DC43-1A73-C724-D360-C00C22DDBA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718" y="2871018"/>
            <a:ext cx="2716639" cy="11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2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Questions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74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Evaluation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8F38595-31E9-C588-D9A8-5B7ED08611F7}"/>
              </a:ext>
            </a:extLst>
          </p:cNvPr>
          <p:cNvSpPr txBox="1"/>
          <p:nvPr/>
        </p:nvSpPr>
        <p:spPr>
          <a:xfrm rot="19731946">
            <a:off x="270437" y="4945119"/>
            <a:ext cx="127573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A REVOIR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C9955C4-D3C0-E045-EE72-4DFD6439622D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10168128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Travail réalisé</a:t>
            </a:r>
          </a:p>
          <a:p>
            <a:pPr lvl="1"/>
            <a:r>
              <a:rPr lang="fr-FR" dirty="0"/>
              <a:t>1 évaluation par bloc </a:t>
            </a:r>
            <a:br>
              <a:rPr lang="fr-FR" dirty="0"/>
            </a:br>
            <a:r>
              <a:rPr lang="fr-FR" dirty="0"/>
              <a:t>	faite par </a:t>
            </a:r>
            <a:r>
              <a:rPr lang="fr-FR" dirty="0" err="1"/>
              <a:t>un.e</a:t>
            </a:r>
            <a:r>
              <a:rPr lang="fr-FR" dirty="0"/>
              <a:t> </a:t>
            </a:r>
            <a:r>
              <a:rPr lang="fr-FR" dirty="0" err="1"/>
              <a:t>encadrant.e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1 auto-évaluation</a:t>
            </a:r>
          </a:p>
          <a:p>
            <a:pPr lvl="1"/>
            <a:r>
              <a:rPr lang="fr-FR" dirty="0"/>
              <a:t>Grille critériée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A89D04-CA3A-0796-0572-3DD833AC839A}"/>
              </a:ext>
            </a:extLst>
          </p:cNvPr>
          <p:cNvSpPr txBox="1"/>
          <p:nvPr/>
        </p:nvSpPr>
        <p:spPr>
          <a:xfrm>
            <a:off x="2276856" y="5156537"/>
            <a:ext cx="2788920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Note Module</a:t>
            </a:r>
          </a:p>
          <a:p>
            <a:r>
              <a:rPr lang="fr-FR" sz="2000" dirty="0">
                <a:solidFill>
                  <a:schemeClr val="bg1"/>
                </a:solidFill>
              </a:rPr>
              <a:t>	50% Bloc AM</a:t>
            </a:r>
          </a:p>
          <a:p>
            <a:r>
              <a:rPr lang="fr-FR" sz="2000" dirty="0">
                <a:solidFill>
                  <a:schemeClr val="bg1"/>
                </a:solidFill>
              </a:rPr>
              <a:t>	50% Bloc Laser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2B4A7D1-8546-68DE-4BC4-C95458A46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37" y="1612490"/>
            <a:ext cx="5030541" cy="507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9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Informatique, calcul scientifique…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2" name="CustomShape 3">
            <a:extLst>
              <a:ext uri="{FF2B5EF4-FFF2-40B4-BE49-F238E27FC236}">
                <a16:creationId xmlns:a16="http://schemas.microsoft.com/office/drawing/2014/main" id="{67B39E49-9A3F-C66F-504A-DE35C765346D}"/>
              </a:ext>
            </a:extLst>
          </p:cNvPr>
          <p:cNvSpPr/>
          <p:nvPr/>
        </p:nvSpPr>
        <p:spPr>
          <a:xfrm>
            <a:off x="2268507" y="3182778"/>
            <a:ext cx="5802068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Modules d’informatique à </a:t>
            </a:r>
            <a:r>
              <a:rPr lang="fr-FR" sz="2000" b="1" spc="-1" dirty="0" err="1">
                <a:solidFill>
                  <a:schemeClr val="bg1"/>
                </a:solidFill>
                <a:latin typeface="Trebuchet MS"/>
              </a:rPr>
              <a:t>SupOptique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4" name="CustomShape 3">
            <a:extLst>
              <a:ext uri="{FF2B5EF4-FFF2-40B4-BE49-F238E27FC236}">
                <a16:creationId xmlns:a16="http://schemas.microsoft.com/office/drawing/2014/main" id="{0C032CF4-CB30-F37D-B232-B0D0C590A4D0}"/>
              </a:ext>
            </a:extLst>
          </p:cNvPr>
          <p:cNvSpPr/>
          <p:nvPr/>
        </p:nvSpPr>
        <p:spPr>
          <a:xfrm>
            <a:off x="1115567" y="1737040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TO FIND ??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EE724090-50D7-05CD-3D52-BC881486999C}"/>
              </a:ext>
            </a:extLst>
          </p:cNvPr>
          <p:cNvSpPr/>
          <p:nvPr/>
        </p:nvSpPr>
        <p:spPr>
          <a:xfrm>
            <a:off x="2268507" y="3823377"/>
            <a:ext cx="5802068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</a:rPr>
              <a:t>Constat, besoins, embauche…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7AA047B8-96E9-3A45-3636-B66996FB40B2}"/>
              </a:ext>
            </a:extLst>
          </p:cNvPr>
          <p:cNvSpPr/>
          <p:nvPr/>
        </p:nvSpPr>
        <p:spPr>
          <a:xfrm>
            <a:off x="2268507" y="4463976"/>
            <a:ext cx="5802068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</a:rPr>
              <a:t>Réforme de la première année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287513B2-5A3D-6432-ED2D-0ADC673F2F30}"/>
              </a:ext>
            </a:extLst>
          </p:cNvPr>
          <p:cNvSpPr/>
          <p:nvPr/>
        </p:nvSpPr>
        <p:spPr>
          <a:xfrm>
            <a:off x="2268507" y="5104575"/>
            <a:ext cx="5802068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</a:rPr>
              <a:t>Prochaines évolutions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54FE0158-1EAE-479B-CE8E-3312FC353D32}"/>
              </a:ext>
            </a:extLst>
          </p:cNvPr>
          <p:cNvSpPr/>
          <p:nvPr/>
        </p:nvSpPr>
        <p:spPr>
          <a:xfrm>
            <a:off x="2268507" y="5745174"/>
            <a:ext cx="5802068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</a:rPr>
              <a:t>Questions aux industriels/académiques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802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Etat de l’art @ </a:t>
            </a:r>
            <a:r>
              <a:rPr lang="fr-FR" sz="4800" dirty="0" err="1">
                <a:latin typeface="Bahnschrift SemiBold" panose="020B0502040204020203" pitchFamily="34" charset="0"/>
              </a:rPr>
              <a:t>SupOptique</a:t>
            </a:r>
            <a:endParaRPr lang="fr-FR" sz="48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  <a:p>
            <a:r>
              <a:rPr lang="fr-FR" sz="2000" dirty="0">
                <a:latin typeface="Bahnschrift Light" panose="020B0502040204020203" pitchFamily="34" charset="0"/>
              </a:rPr>
              <a:t>Julien VILLEMEJANE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15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Modules d’informatique à </a:t>
            </a:r>
            <a:r>
              <a:rPr lang="fr-FR" sz="3600" dirty="0" err="1"/>
              <a:t>SupOptique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EA681905-5549-61B9-04A2-92282D2C4AE1}"/>
              </a:ext>
            </a:extLst>
          </p:cNvPr>
          <p:cNvSpPr/>
          <p:nvPr/>
        </p:nvSpPr>
        <p:spPr>
          <a:xfrm>
            <a:off x="681196" y="1540746"/>
            <a:ext cx="1956121" cy="431157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S5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F55D39E3-DB9F-B23D-5C99-56007C748C20}"/>
              </a:ext>
            </a:extLst>
          </p:cNvPr>
          <p:cNvSpPr/>
          <p:nvPr/>
        </p:nvSpPr>
        <p:spPr>
          <a:xfrm>
            <a:off x="2637316" y="1540746"/>
            <a:ext cx="2013995" cy="431157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S6</a:t>
            </a: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31959285-8C29-3D38-58BA-5E98BD6FA223}"/>
              </a:ext>
            </a:extLst>
          </p:cNvPr>
          <p:cNvSpPr/>
          <p:nvPr/>
        </p:nvSpPr>
        <p:spPr>
          <a:xfrm>
            <a:off x="4651311" y="1540745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S7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691530AB-A243-CDDD-91D6-7F7EA1D602E3}"/>
              </a:ext>
            </a:extLst>
          </p:cNvPr>
          <p:cNvSpPr/>
          <p:nvPr/>
        </p:nvSpPr>
        <p:spPr>
          <a:xfrm>
            <a:off x="681196" y="2041278"/>
            <a:ext cx="1956121" cy="315903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Init. au C</a:t>
            </a:r>
          </a:p>
        </p:txBody>
      </p:sp>
      <p:sp>
        <p:nvSpPr>
          <p:cNvPr id="26" name="Flèche : chevron 25">
            <a:extLst>
              <a:ext uri="{FF2B5EF4-FFF2-40B4-BE49-F238E27FC236}">
                <a16:creationId xmlns:a16="http://schemas.microsoft.com/office/drawing/2014/main" id="{139CD475-7DD5-78CF-64B3-87CF4E053262}"/>
              </a:ext>
            </a:extLst>
          </p:cNvPr>
          <p:cNvSpPr/>
          <p:nvPr/>
        </p:nvSpPr>
        <p:spPr>
          <a:xfrm>
            <a:off x="6685036" y="1540744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S8</a:t>
            </a:r>
          </a:p>
        </p:txBody>
      </p:sp>
      <p:sp>
        <p:nvSpPr>
          <p:cNvPr id="27" name="Flèche : chevron 26">
            <a:extLst>
              <a:ext uri="{FF2B5EF4-FFF2-40B4-BE49-F238E27FC236}">
                <a16:creationId xmlns:a16="http://schemas.microsoft.com/office/drawing/2014/main" id="{A3C262E2-A7D6-C7B3-157C-9C86F3280719}"/>
              </a:ext>
            </a:extLst>
          </p:cNvPr>
          <p:cNvSpPr/>
          <p:nvPr/>
        </p:nvSpPr>
        <p:spPr>
          <a:xfrm>
            <a:off x="8718761" y="1540744"/>
            <a:ext cx="2013995" cy="431157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S9</a:t>
            </a:r>
          </a:p>
        </p:txBody>
      </p:sp>
      <p:sp>
        <p:nvSpPr>
          <p:cNvPr id="28" name="Flèche : chevron 27">
            <a:extLst>
              <a:ext uri="{FF2B5EF4-FFF2-40B4-BE49-F238E27FC236}">
                <a16:creationId xmlns:a16="http://schemas.microsoft.com/office/drawing/2014/main" id="{FAD9F88F-E384-0AEA-3FFC-A385703DF38E}"/>
              </a:ext>
            </a:extLst>
          </p:cNvPr>
          <p:cNvSpPr/>
          <p:nvPr/>
        </p:nvSpPr>
        <p:spPr>
          <a:xfrm>
            <a:off x="4651311" y="2051321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id="{88154701-BF58-D0CB-08D3-5B5E4FD8C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597" y="2116434"/>
            <a:ext cx="215655" cy="19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lèche : chevron 33">
            <a:extLst>
              <a:ext uri="{FF2B5EF4-FFF2-40B4-BE49-F238E27FC236}">
                <a16:creationId xmlns:a16="http://schemas.microsoft.com/office/drawing/2014/main" id="{2915A9C1-3CC3-D189-1CC3-73E9DB9D5B98}"/>
              </a:ext>
            </a:extLst>
          </p:cNvPr>
          <p:cNvSpPr/>
          <p:nvPr/>
        </p:nvSpPr>
        <p:spPr>
          <a:xfrm>
            <a:off x="2626303" y="2624351"/>
            <a:ext cx="2013995" cy="315903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200" dirty="0">
                <a:solidFill>
                  <a:srgbClr val="002060"/>
                </a:solidFill>
              </a:rPr>
              <a:t>C++ / MBED</a:t>
            </a:r>
            <a:r>
              <a:rPr lang="fr-FR" sz="1200" b="1" dirty="0">
                <a:solidFill>
                  <a:schemeClr val="bg1"/>
                </a:solidFill>
              </a:rPr>
              <a:t>6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0062C65-0B44-22B0-DF69-BBA6232DF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" y="2119849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B5FE67-9FC5-FD5B-4BD3-56ABC8774F0F}"/>
              </a:ext>
            </a:extLst>
          </p:cNvPr>
          <p:cNvSpPr txBox="1"/>
          <p:nvPr/>
        </p:nvSpPr>
        <p:spPr>
          <a:xfrm>
            <a:off x="9558494" y="6274612"/>
            <a:ext cx="234852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Jusqu’en juin 2023</a:t>
            </a:r>
          </a:p>
        </p:txBody>
      </p:sp>
      <p:sp>
        <p:nvSpPr>
          <p:cNvPr id="6" name="Flèche : chevron 5">
            <a:extLst>
              <a:ext uri="{FF2B5EF4-FFF2-40B4-BE49-F238E27FC236}">
                <a16:creationId xmlns:a16="http://schemas.microsoft.com/office/drawing/2014/main" id="{958AB5B0-29F0-55E5-6774-1572693CD0B5}"/>
              </a:ext>
            </a:extLst>
          </p:cNvPr>
          <p:cNvSpPr/>
          <p:nvPr/>
        </p:nvSpPr>
        <p:spPr>
          <a:xfrm>
            <a:off x="2637316" y="2048330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Init.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B1B72239-81CF-A60F-ECB3-24BF7AF82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602" y="2122706"/>
            <a:ext cx="215655" cy="19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55322A91-623D-088A-1E4D-E11D4DFD2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758" y="2694991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25C8B40-2A26-A601-7918-3CCD992D3655}"/>
              </a:ext>
            </a:extLst>
          </p:cNvPr>
          <p:cNvSpPr txBox="1"/>
          <p:nvPr/>
        </p:nvSpPr>
        <p:spPr>
          <a:xfrm>
            <a:off x="820937" y="234194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12 x 2h</a:t>
            </a:r>
            <a:endParaRPr lang="fr-FR" sz="11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A4FC24C-33CF-23DB-434C-FD315E61B4AF}"/>
              </a:ext>
            </a:extLst>
          </p:cNvPr>
          <p:cNvSpPr txBox="1"/>
          <p:nvPr/>
        </p:nvSpPr>
        <p:spPr>
          <a:xfrm>
            <a:off x="2799603" y="236423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7 x 2h</a:t>
            </a:r>
            <a:endParaRPr lang="fr-FR" sz="11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516FC03-4C2F-C3E7-1B86-021FCB780627}"/>
              </a:ext>
            </a:extLst>
          </p:cNvPr>
          <p:cNvSpPr txBox="1"/>
          <p:nvPr/>
        </p:nvSpPr>
        <p:spPr>
          <a:xfrm>
            <a:off x="4887597" y="2345311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8 x 4h</a:t>
            </a:r>
            <a:endParaRPr lang="fr-FR" sz="110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308E586-71DA-2BC9-9C7F-56FA325B5047}"/>
              </a:ext>
            </a:extLst>
          </p:cNvPr>
          <p:cNvSpPr txBox="1"/>
          <p:nvPr/>
        </p:nvSpPr>
        <p:spPr>
          <a:xfrm>
            <a:off x="2805905" y="294581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Projet 8 x 4h30</a:t>
            </a:r>
            <a:endParaRPr lang="fr-FR" sz="1100" dirty="0"/>
          </a:p>
        </p:txBody>
      </p:sp>
      <p:sp>
        <p:nvSpPr>
          <p:cNvPr id="39" name="Flèche : pentagone 38">
            <a:extLst>
              <a:ext uri="{FF2B5EF4-FFF2-40B4-BE49-F238E27FC236}">
                <a16:creationId xmlns:a16="http://schemas.microsoft.com/office/drawing/2014/main" id="{89F31949-C2C8-1FFF-40F7-91AF64D75604}"/>
              </a:ext>
            </a:extLst>
          </p:cNvPr>
          <p:cNvSpPr/>
          <p:nvPr/>
        </p:nvSpPr>
        <p:spPr>
          <a:xfrm>
            <a:off x="681196" y="2624350"/>
            <a:ext cx="1956121" cy="315903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</a:rPr>
              <a:t>Init. C++ / MBED</a:t>
            </a:r>
            <a:r>
              <a:rPr lang="fr-FR" sz="1100" b="1" dirty="0">
                <a:solidFill>
                  <a:schemeClr val="bg1"/>
                </a:solidFill>
              </a:rPr>
              <a:t>6</a:t>
            </a:r>
            <a:endParaRPr lang="fr-FR" sz="1100" dirty="0">
              <a:solidFill>
                <a:srgbClr val="002060"/>
              </a:solidFill>
            </a:endParaRP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B70C4DC4-61F2-B517-3C0A-F0B79284F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84" y="2707392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2BCD7914-AC7F-A63A-7CB0-517B0687BF76}"/>
              </a:ext>
            </a:extLst>
          </p:cNvPr>
          <p:cNvSpPr txBox="1"/>
          <p:nvPr/>
        </p:nvSpPr>
        <p:spPr>
          <a:xfrm>
            <a:off x="829554" y="2961049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TP </a:t>
            </a:r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2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x 4h30</a:t>
            </a:r>
            <a:endParaRPr lang="fr-FR" sz="11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714322C-7D78-EE3E-7C67-E97E4AF50842}"/>
              </a:ext>
            </a:extLst>
          </p:cNvPr>
          <p:cNvSpPr txBox="1"/>
          <p:nvPr/>
        </p:nvSpPr>
        <p:spPr>
          <a:xfrm rot="16200000">
            <a:off x="-249087" y="2435873"/>
            <a:ext cx="115852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Palaiseau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A061C35-86F0-84E3-E28D-C48C16C24B8E}"/>
              </a:ext>
            </a:extLst>
          </p:cNvPr>
          <p:cNvSpPr txBox="1"/>
          <p:nvPr/>
        </p:nvSpPr>
        <p:spPr>
          <a:xfrm rot="16200000">
            <a:off x="-566695" y="4186205"/>
            <a:ext cx="1793739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Bordeaux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A65169B-3E3A-30B0-5168-C6B11DBDCC96}"/>
              </a:ext>
            </a:extLst>
          </p:cNvPr>
          <p:cNvSpPr txBox="1"/>
          <p:nvPr/>
        </p:nvSpPr>
        <p:spPr>
          <a:xfrm rot="16200000">
            <a:off x="-292078" y="5916979"/>
            <a:ext cx="124450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St Etienne</a:t>
            </a:r>
          </a:p>
        </p:txBody>
      </p:sp>
      <p:sp>
        <p:nvSpPr>
          <p:cNvPr id="47" name="Flèche : chevron 46">
            <a:extLst>
              <a:ext uri="{FF2B5EF4-FFF2-40B4-BE49-F238E27FC236}">
                <a16:creationId xmlns:a16="http://schemas.microsoft.com/office/drawing/2014/main" id="{1146C63A-1209-68D9-74E8-BE99CB4D5090}"/>
              </a:ext>
            </a:extLst>
          </p:cNvPr>
          <p:cNvSpPr/>
          <p:nvPr/>
        </p:nvSpPr>
        <p:spPr>
          <a:xfrm>
            <a:off x="6720619" y="5482528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Deep Learning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C134AD3-FFF1-EB36-61C1-E600E433B816}"/>
              </a:ext>
            </a:extLst>
          </p:cNvPr>
          <p:cNvSpPr txBox="1"/>
          <p:nvPr/>
        </p:nvSpPr>
        <p:spPr>
          <a:xfrm>
            <a:off x="6967918" y="5798432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12h  et  Electif 24h</a:t>
            </a:r>
          </a:p>
        </p:txBody>
      </p:sp>
      <p:sp>
        <p:nvSpPr>
          <p:cNvPr id="51" name="Flèche : chevron 50">
            <a:extLst>
              <a:ext uri="{FF2B5EF4-FFF2-40B4-BE49-F238E27FC236}">
                <a16:creationId xmlns:a16="http://schemas.microsoft.com/office/drawing/2014/main" id="{9AA1F953-EDFD-D058-8864-D5956C391261}"/>
              </a:ext>
            </a:extLst>
          </p:cNvPr>
          <p:cNvSpPr/>
          <p:nvPr/>
        </p:nvSpPr>
        <p:spPr>
          <a:xfrm>
            <a:off x="8718760" y="3554404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Deep Learning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E33E6F76-D572-9F41-DDB4-F4A76EC89775}"/>
              </a:ext>
            </a:extLst>
          </p:cNvPr>
          <p:cNvSpPr txBox="1"/>
          <p:nvPr/>
        </p:nvSpPr>
        <p:spPr>
          <a:xfrm>
            <a:off x="8961826" y="3870308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Projet 24h</a:t>
            </a:r>
          </a:p>
        </p:txBody>
      </p:sp>
      <p:sp>
        <p:nvSpPr>
          <p:cNvPr id="53" name="Flèche : chevron 52">
            <a:extLst>
              <a:ext uri="{FF2B5EF4-FFF2-40B4-BE49-F238E27FC236}">
                <a16:creationId xmlns:a16="http://schemas.microsoft.com/office/drawing/2014/main" id="{34EF969B-5C99-3317-8BC2-45E6C33375F6}"/>
              </a:ext>
            </a:extLst>
          </p:cNvPr>
          <p:cNvSpPr/>
          <p:nvPr/>
        </p:nvSpPr>
        <p:spPr>
          <a:xfrm>
            <a:off x="8718760" y="2048330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rgbClr val="002060"/>
                </a:solidFill>
              </a:rPr>
              <a:t>Reconn</a:t>
            </a:r>
            <a:r>
              <a:rPr lang="fr-FR" sz="1200" dirty="0">
                <a:solidFill>
                  <a:srgbClr val="002060"/>
                </a:solidFill>
              </a:rPr>
              <a:t>. Formes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4C4EFC6-CE31-ACE0-F368-2BBCF8E9FA32}"/>
              </a:ext>
            </a:extLst>
          </p:cNvPr>
          <p:cNvSpPr txBox="1"/>
          <p:nvPr/>
        </p:nvSpPr>
        <p:spPr>
          <a:xfrm>
            <a:off x="8961826" y="236423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30h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D162E4F8-72B5-C015-7B7C-461E333613E5}"/>
              </a:ext>
            </a:extLst>
          </p:cNvPr>
          <p:cNvCxnSpPr/>
          <p:nvPr/>
        </p:nvCxnSpPr>
        <p:spPr>
          <a:xfrm>
            <a:off x="397565" y="3339549"/>
            <a:ext cx="10724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2E7E8A0-5CF8-E56A-EEAE-59129FD94B0C}"/>
              </a:ext>
            </a:extLst>
          </p:cNvPr>
          <p:cNvCxnSpPr/>
          <p:nvPr/>
        </p:nvCxnSpPr>
        <p:spPr>
          <a:xfrm>
            <a:off x="397565" y="5358556"/>
            <a:ext cx="10724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èche : chevron 57">
            <a:extLst>
              <a:ext uri="{FF2B5EF4-FFF2-40B4-BE49-F238E27FC236}">
                <a16:creationId xmlns:a16="http://schemas.microsoft.com/office/drawing/2014/main" id="{F5B79579-D390-A15D-AE41-A5B77B0236CB}"/>
              </a:ext>
            </a:extLst>
          </p:cNvPr>
          <p:cNvSpPr/>
          <p:nvPr/>
        </p:nvSpPr>
        <p:spPr>
          <a:xfrm>
            <a:off x="6685035" y="2620539"/>
            <a:ext cx="2013995" cy="315903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200" dirty="0">
                <a:solidFill>
                  <a:srgbClr val="002060"/>
                </a:solidFill>
              </a:rPr>
              <a:t>C++ / MBED</a:t>
            </a:r>
            <a:r>
              <a:rPr lang="fr-FR" sz="1200" b="1" dirty="0">
                <a:solidFill>
                  <a:schemeClr val="bg1"/>
                </a:solidFill>
              </a:rPr>
              <a:t>6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A0C62BA-330D-BDD2-119C-B5C2B6846D6A}"/>
              </a:ext>
            </a:extLst>
          </p:cNvPr>
          <p:cNvSpPr txBox="1"/>
          <p:nvPr/>
        </p:nvSpPr>
        <p:spPr>
          <a:xfrm>
            <a:off x="6820193" y="2946597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Projet 9 x 4h30</a:t>
            </a:r>
            <a:endParaRPr lang="fr-FR" sz="1100" dirty="0"/>
          </a:p>
        </p:txBody>
      </p:sp>
      <p:pic>
        <p:nvPicPr>
          <p:cNvPr id="60" name="Picture 6">
            <a:extLst>
              <a:ext uri="{FF2B5EF4-FFF2-40B4-BE49-F238E27FC236}">
                <a16:creationId xmlns:a16="http://schemas.microsoft.com/office/drawing/2014/main" id="{74DABCD5-52FA-1751-C4B0-F0C74CFEA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685" y="2694991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Flèche : chevron 60">
            <a:extLst>
              <a:ext uri="{FF2B5EF4-FFF2-40B4-BE49-F238E27FC236}">
                <a16:creationId xmlns:a16="http://schemas.microsoft.com/office/drawing/2014/main" id="{9DE482A7-6CF3-8BA9-87FD-BF8CB5C588A9}"/>
              </a:ext>
            </a:extLst>
          </p:cNvPr>
          <p:cNvSpPr/>
          <p:nvPr/>
        </p:nvSpPr>
        <p:spPr>
          <a:xfrm>
            <a:off x="6693752" y="2057182"/>
            <a:ext cx="2013995" cy="315903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200" dirty="0">
                <a:solidFill>
                  <a:srgbClr val="002060"/>
                </a:solidFill>
              </a:rPr>
              <a:t>Trait. Images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5D641581-A129-5C1D-9CD4-E831B2FD0DE0}"/>
              </a:ext>
            </a:extLst>
          </p:cNvPr>
          <p:cNvSpPr txBox="1"/>
          <p:nvPr/>
        </p:nvSpPr>
        <p:spPr>
          <a:xfrm>
            <a:off x="6828910" y="2383240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Electif 18h</a:t>
            </a:r>
            <a:endParaRPr lang="fr-FR" sz="1100" dirty="0"/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id="{D65EFB61-47A4-A0F0-5463-ACD7DB5E6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989" y="2119849"/>
            <a:ext cx="215655" cy="19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Flèche : chevron 1023">
            <a:extLst>
              <a:ext uri="{FF2B5EF4-FFF2-40B4-BE49-F238E27FC236}">
                <a16:creationId xmlns:a16="http://schemas.microsoft.com/office/drawing/2014/main" id="{0939A835-C9FE-588F-99DB-926679A2E2C2}"/>
              </a:ext>
            </a:extLst>
          </p:cNvPr>
          <p:cNvSpPr/>
          <p:nvPr/>
        </p:nvSpPr>
        <p:spPr>
          <a:xfrm>
            <a:off x="4639329" y="4179202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025" name="ZoneTexte 1024">
            <a:extLst>
              <a:ext uri="{FF2B5EF4-FFF2-40B4-BE49-F238E27FC236}">
                <a16:creationId xmlns:a16="http://schemas.microsoft.com/office/drawing/2014/main" id="{FC36335B-F180-CC92-D198-2396CC50B311}"/>
              </a:ext>
            </a:extLst>
          </p:cNvPr>
          <p:cNvSpPr txBox="1"/>
          <p:nvPr/>
        </p:nvSpPr>
        <p:spPr>
          <a:xfrm>
            <a:off x="4875615" y="4473192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Cours/TD 38h</a:t>
            </a:r>
            <a:endParaRPr lang="fr-FR" sz="1100" dirty="0"/>
          </a:p>
        </p:txBody>
      </p:sp>
      <p:sp>
        <p:nvSpPr>
          <p:cNvPr id="1029" name="Flèche : chevron 1028">
            <a:extLst>
              <a:ext uri="{FF2B5EF4-FFF2-40B4-BE49-F238E27FC236}">
                <a16:creationId xmlns:a16="http://schemas.microsoft.com/office/drawing/2014/main" id="{C9036BA3-25C5-8B11-A84A-4D58774975E0}"/>
              </a:ext>
            </a:extLst>
          </p:cNvPr>
          <p:cNvSpPr/>
          <p:nvPr/>
        </p:nvSpPr>
        <p:spPr>
          <a:xfrm>
            <a:off x="6704765" y="3554404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Init. Mach. Learning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32" name="ZoneTexte 1031">
            <a:extLst>
              <a:ext uri="{FF2B5EF4-FFF2-40B4-BE49-F238E27FC236}">
                <a16:creationId xmlns:a16="http://schemas.microsoft.com/office/drawing/2014/main" id="{29FA4043-A1ED-B9B1-ABFA-01DE483D188E}"/>
              </a:ext>
            </a:extLst>
          </p:cNvPr>
          <p:cNvSpPr txBox="1"/>
          <p:nvPr/>
        </p:nvSpPr>
        <p:spPr>
          <a:xfrm>
            <a:off x="6828910" y="3863753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Electif 13,5h</a:t>
            </a:r>
          </a:p>
        </p:txBody>
      </p:sp>
      <p:sp>
        <p:nvSpPr>
          <p:cNvPr id="1033" name="Flèche : chevron 1032">
            <a:extLst>
              <a:ext uri="{FF2B5EF4-FFF2-40B4-BE49-F238E27FC236}">
                <a16:creationId xmlns:a16="http://schemas.microsoft.com/office/drawing/2014/main" id="{89CAB0CE-E434-6F51-462B-16DB399FBE79}"/>
              </a:ext>
            </a:extLst>
          </p:cNvPr>
          <p:cNvSpPr/>
          <p:nvPr/>
        </p:nvSpPr>
        <p:spPr>
          <a:xfrm>
            <a:off x="4651311" y="3555151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</a:t>
            </a:r>
            <a:r>
              <a:rPr lang="fr-FR" sz="1400" dirty="0">
                <a:solidFill>
                  <a:srgbClr val="002060"/>
                </a:solidFill>
              </a:rPr>
              <a:t> Elec. Numérique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34" name="ZoneTexte 1033">
            <a:extLst>
              <a:ext uri="{FF2B5EF4-FFF2-40B4-BE49-F238E27FC236}">
                <a16:creationId xmlns:a16="http://schemas.microsoft.com/office/drawing/2014/main" id="{EE7360E3-8309-A009-3F75-5CEE79488D9E}"/>
              </a:ext>
            </a:extLst>
          </p:cNvPr>
          <p:cNvSpPr txBox="1"/>
          <p:nvPr/>
        </p:nvSpPr>
        <p:spPr>
          <a:xfrm>
            <a:off x="4887597" y="3849141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Projet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20h</a:t>
            </a:r>
            <a:endParaRPr lang="fr-FR" sz="1100" dirty="0"/>
          </a:p>
        </p:txBody>
      </p:sp>
      <p:sp>
        <p:nvSpPr>
          <p:cNvPr id="1035" name="Flèche : chevron 1034">
            <a:extLst>
              <a:ext uri="{FF2B5EF4-FFF2-40B4-BE49-F238E27FC236}">
                <a16:creationId xmlns:a16="http://schemas.microsoft.com/office/drawing/2014/main" id="{92F08528-64E0-D0A3-2BD6-25D24915D56E}"/>
              </a:ext>
            </a:extLst>
          </p:cNvPr>
          <p:cNvSpPr/>
          <p:nvPr/>
        </p:nvSpPr>
        <p:spPr>
          <a:xfrm>
            <a:off x="6693752" y="4172647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S</a:t>
            </a:r>
            <a:r>
              <a:rPr lang="fr-FR" sz="1600" dirty="0" err="1">
                <a:solidFill>
                  <a:srgbClr val="002060"/>
                </a:solidFill>
              </a:rPr>
              <a:t>Prog</a:t>
            </a:r>
            <a:r>
              <a:rPr lang="fr-FR" sz="1600" dirty="0">
                <a:solidFill>
                  <a:srgbClr val="002060"/>
                </a:solidFill>
              </a:rPr>
              <a:t>. Objet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036" name="ZoneTexte 1035">
            <a:extLst>
              <a:ext uri="{FF2B5EF4-FFF2-40B4-BE49-F238E27FC236}">
                <a16:creationId xmlns:a16="http://schemas.microsoft.com/office/drawing/2014/main" id="{C661ACA6-D3B0-2654-0BBE-2B753FC64996}"/>
              </a:ext>
            </a:extLst>
          </p:cNvPr>
          <p:cNvSpPr txBox="1"/>
          <p:nvPr/>
        </p:nvSpPr>
        <p:spPr>
          <a:xfrm>
            <a:off x="6930038" y="4466637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Cours/TP 26h</a:t>
            </a:r>
            <a:endParaRPr lang="fr-FR" sz="1100" dirty="0"/>
          </a:p>
        </p:txBody>
      </p:sp>
      <p:pic>
        <p:nvPicPr>
          <p:cNvPr id="1037" name="Picture 6">
            <a:extLst>
              <a:ext uri="{FF2B5EF4-FFF2-40B4-BE49-F238E27FC236}">
                <a16:creationId xmlns:a16="http://schemas.microsoft.com/office/drawing/2014/main" id="{5C26BEA0-B52A-C35C-8179-2631FEC92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277" y="4249461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Flèche : chevron 1039">
            <a:extLst>
              <a:ext uri="{FF2B5EF4-FFF2-40B4-BE49-F238E27FC236}">
                <a16:creationId xmlns:a16="http://schemas.microsoft.com/office/drawing/2014/main" id="{0C23528B-36AA-6BFE-0BAC-B12E7DBA33AF}"/>
              </a:ext>
            </a:extLst>
          </p:cNvPr>
          <p:cNvSpPr/>
          <p:nvPr/>
        </p:nvSpPr>
        <p:spPr>
          <a:xfrm>
            <a:off x="6707107" y="4782541"/>
            <a:ext cx="2013995" cy="315903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200" dirty="0">
                <a:solidFill>
                  <a:srgbClr val="002060"/>
                </a:solidFill>
              </a:rPr>
              <a:t>Trait. Images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041" name="ZoneTexte 1040">
            <a:extLst>
              <a:ext uri="{FF2B5EF4-FFF2-40B4-BE49-F238E27FC236}">
                <a16:creationId xmlns:a16="http://schemas.microsoft.com/office/drawing/2014/main" id="{C92834BB-7B7F-A724-6A9A-188026B63740}"/>
              </a:ext>
            </a:extLst>
          </p:cNvPr>
          <p:cNvSpPr txBox="1"/>
          <p:nvPr/>
        </p:nvSpPr>
        <p:spPr>
          <a:xfrm>
            <a:off x="6842265" y="5108599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Cours/TD 34h</a:t>
            </a:r>
            <a:endParaRPr lang="fr-FR" sz="1100" dirty="0"/>
          </a:p>
        </p:txBody>
      </p:sp>
      <p:sp>
        <p:nvSpPr>
          <p:cNvPr id="1042" name="Flèche : chevron 1041">
            <a:extLst>
              <a:ext uri="{FF2B5EF4-FFF2-40B4-BE49-F238E27FC236}">
                <a16:creationId xmlns:a16="http://schemas.microsoft.com/office/drawing/2014/main" id="{C46CAEE5-34DF-07ED-9776-DCB62DDE076D}"/>
              </a:ext>
            </a:extLst>
          </p:cNvPr>
          <p:cNvSpPr/>
          <p:nvPr/>
        </p:nvSpPr>
        <p:spPr>
          <a:xfrm>
            <a:off x="8718760" y="2628321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Prog. Ingénierie</a:t>
            </a:r>
            <a:endParaRPr lang="fr-FR" sz="1200" b="1" dirty="0">
              <a:solidFill>
                <a:schemeClr val="bg1"/>
              </a:solidFill>
            </a:endParaRPr>
          </a:p>
        </p:txBody>
      </p:sp>
      <p:pic>
        <p:nvPicPr>
          <p:cNvPr id="3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E139BBC-5AD1-1F5E-4C4E-32B947138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133" y="2665322"/>
            <a:ext cx="215818" cy="2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ZoneTexte 1042">
            <a:extLst>
              <a:ext uri="{FF2B5EF4-FFF2-40B4-BE49-F238E27FC236}">
                <a16:creationId xmlns:a16="http://schemas.microsoft.com/office/drawing/2014/main" id="{0F2B1050-AE54-A652-EFDA-53E7E8B006FE}"/>
              </a:ext>
            </a:extLst>
          </p:cNvPr>
          <p:cNvSpPr txBox="1"/>
          <p:nvPr/>
        </p:nvSpPr>
        <p:spPr>
          <a:xfrm>
            <a:off x="8961826" y="2911587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Parcours SI - 52h</a:t>
            </a:r>
          </a:p>
        </p:txBody>
      </p:sp>
      <p:sp>
        <p:nvSpPr>
          <p:cNvPr id="1044" name="Flèche : chevron 1043">
            <a:extLst>
              <a:ext uri="{FF2B5EF4-FFF2-40B4-BE49-F238E27FC236}">
                <a16:creationId xmlns:a16="http://schemas.microsoft.com/office/drawing/2014/main" id="{84C9D459-0559-5B30-2A37-12B4E548D24B}"/>
              </a:ext>
            </a:extLst>
          </p:cNvPr>
          <p:cNvSpPr/>
          <p:nvPr/>
        </p:nvSpPr>
        <p:spPr>
          <a:xfrm>
            <a:off x="8734614" y="4172647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Modélisation </a:t>
            </a:r>
            <a:r>
              <a:rPr lang="fr-FR" sz="1200" dirty="0" err="1">
                <a:solidFill>
                  <a:srgbClr val="002060"/>
                </a:solidFill>
              </a:rPr>
              <a:t>Num</a:t>
            </a:r>
            <a:r>
              <a:rPr lang="fr-FR" sz="1200" dirty="0">
                <a:solidFill>
                  <a:srgbClr val="002060"/>
                </a:solidFill>
              </a:rPr>
              <a:t>.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45" name="ZoneTexte 1044">
            <a:extLst>
              <a:ext uri="{FF2B5EF4-FFF2-40B4-BE49-F238E27FC236}">
                <a16:creationId xmlns:a16="http://schemas.microsoft.com/office/drawing/2014/main" id="{5B5E602E-066D-A725-C69C-4571BBC879B5}"/>
              </a:ext>
            </a:extLst>
          </p:cNvPr>
          <p:cNvSpPr txBox="1"/>
          <p:nvPr/>
        </p:nvSpPr>
        <p:spPr>
          <a:xfrm>
            <a:off x="8984461" y="4514045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UE 42h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5ED5E1B7-B717-22E8-3EE9-26DE0BA87545}"/>
              </a:ext>
            </a:extLst>
          </p:cNvPr>
          <p:cNvSpPr/>
          <p:nvPr/>
        </p:nvSpPr>
        <p:spPr>
          <a:xfrm>
            <a:off x="692016" y="3484451"/>
            <a:ext cx="3770147" cy="17937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BACE49B3-B96F-9919-828B-DCFAB5141E4D}"/>
              </a:ext>
            </a:extLst>
          </p:cNvPr>
          <p:cNvSpPr/>
          <p:nvPr/>
        </p:nvSpPr>
        <p:spPr>
          <a:xfrm>
            <a:off x="697820" y="5480119"/>
            <a:ext cx="3770147" cy="1243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C741EE29-6A6A-4A68-BF68-88A5ACFEB4B4}"/>
              </a:ext>
            </a:extLst>
          </p:cNvPr>
          <p:cNvSpPr txBox="1"/>
          <p:nvPr/>
        </p:nvSpPr>
        <p:spPr>
          <a:xfrm>
            <a:off x="4527239" y="6274338"/>
            <a:ext cx="356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Ne sont pas inclus l’apprentissage sur des logiciels de conception optique</a:t>
            </a:r>
          </a:p>
        </p:txBody>
      </p:sp>
      <p:sp>
        <p:nvSpPr>
          <p:cNvPr id="1050" name="Flèche : chevron 1049">
            <a:extLst>
              <a:ext uri="{FF2B5EF4-FFF2-40B4-BE49-F238E27FC236}">
                <a16:creationId xmlns:a16="http://schemas.microsoft.com/office/drawing/2014/main" id="{F1A16CD9-DF3E-2368-4CB6-B8D55D0E9D4C}"/>
              </a:ext>
            </a:extLst>
          </p:cNvPr>
          <p:cNvSpPr/>
          <p:nvPr/>
        </p:nvSpPr>
        <p:spPr>
          <a:xfrm>
            <a:off x="8726119" y="4792695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Rendu 3D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6F0E6D57-F211-AA90-BFE9-5E5905B08B65}"/>
              </a:ext>
            </a:extLst>
          </p:cNvPr>
          <p:cNvSpPr txBox="1"/>
          <p:nvPr/>
        </p:nvSpPr>
        <p:spPr>
          <a:xfrm>
            <a:off x="9008090" y="5108599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Electif</a:t>
            </a:r>
          </a:p>
        </p:txBody>
      </p:sp>
    </p:spTree>
    <p:extLst>
      <p:ext uri="{BB962C8B-B14F-4D97-AF65-F5344CB8AC3E}">
        <p14:creationId xmlns:p14="http://schemas.microsoft.com/office/powerpoint/2010/main" val="316522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Besoins des industriels, embauche, enquêtes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  <a:p>
            <a:r>
              <a:rPr lang="fr-FR" sz="2000" dirty="0">
                <a:latin typeface="Bahnschrift Light" panose="020B0502040204020203" pitchFamily="34" charset="0"/>
              </a:rPr>
              <a:t>Julien VILLEMEJANE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44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Modules d’informatique à </a:t>
            </a:r>
            <a:r>
              <a:rPr lang="fr-FR" sz="3600" dirty="0" err="1"/>
              <a:t>SupOptique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EA681905-5549-61B9-04A2-92282D2C4AE1}"/>
              </a:ext>
            </a:extLst>
          </p:cNvPr>
          <p:cNvSpPr/>
          <p:nvPr/>
        </p:nvSpPr>
        <p:spPr>
          <a:xfrm>
            <a:off x="681196" y="1540746"/>
            <a:ext cx="1956121" cy="431157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S5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F55D39E3-DB9F-B23D-5C99-56007C748C20}"/>
              </a:ext>
            </a:extLst>
          </p:cNvPr>
          <p:cNvSpPr/>
          <p:nvPr/>
        </p:nvSpPr>
        <p:spPr>
          <a:xfrm>
            <a:off x="2637316" y="1540746"/>
            <a:ext cx="2013995" cy="431157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S6</a:t>
            </a: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31959285-8C29-3D38-58BA-5E98BD6FA223}"/>
              </a:ext>
            </a:extLst>
          </p:cNvPr>
          <p:cNvSpPr/>
          <p:nvPr/>
        </p:nvSpPr>
        <p:spPr>
          <a:xfrm>
            <a:off x="4651311" y="1540745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S7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691530AB-A243-CDDD-91D6-7F7EA1D602E3}"/>
              </a:ext>
            </a:extLst>
          </p:cNvPr>
          <p:cNvSpPr/>
          <p:nvPr/>
        </p:nvSpPr>
        <p:spPr>
          <a:xfrm>
            <a:off x="681196" y="2041278"/>
            <a:ext cx="1956121" cy="315903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Init. au C</a:t>
            </a:r>
          </a:p>
        </p:txBody>
      </p:sp>
      <p:sp>
        <p:nvSpPr>
          <p:cNvPr id="26" name="Flèche : chevron 25">
            <a:extLst>
              <a:ext uri="{FF2B5EF4-FFF2-40B4-BE49-F238E27FC236}">
                <a16:creationId xmlns:a16="http://schemas.microsoft.com/office/drawing/2014/main" id="{139CD475-7DD5-78CF-64B3-87CF4E053262}"/>
              </a:ext>
            </a:extLst>
          </p:cNvPr>
          <p:cNvSpPr/>
          <p:nvPr/>
        </p:nvSpPr>
        <p:spPr>
          <a:xfrm>
            <a:off x="6685036" y="1540744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S8</a:t>
            </a:r>
          </a:p>
        </p:txBody>
      </p:sp>
      <p:sp>
        <p:nvSpPr>
          <p:cNvPr id="27" name="Flèche : chevron 26">
            <a:extLst>
              <a:ext uri="{FF2B5EF4-FFF2-40B4-BE49-F238E27FC236}">
                <a16:creationId xmlns:a16="http://schemas.microsoft.com/office/drawing/2014/main" id="{A3C262E2-A7D6-C7B3-157C-9C86F3280719}"/>
              </a:ext>
            </a:extLst>
          </p:cNvPr>
          <p:cNvSpPr/>
          <p:nvPr/>
        </p:nvSpPr>
        <p:spPr>
          <a:xfrm>
            <a:off x="8718761" y="1540744"/>
            <a:ext cx="2013995" cy="431157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S9</a:t>
            </a:r>
          </a:p>
        </p:txBody>
      </p:sp>
      <p:sp>
        <p:nvSpPr>
          <p:cNvPr id="28" name="Flèche : chevron 27">
            <a:extLst>
              <a:ext uri="{FF2B5EF4-FFF2-40B4-BE49-F238E27FC236}">
                <a16:creationId xmlns:a16="http://schemas.microsoft.com/office/drawing/2014/main" id="{FAD9F88F-E384-0AEA-3FFC-A385703DF38E}"/>
              </a:ext>
            </a:extLst>
          </p:cNvPr>
          <p:cNvSpPr/>
          <p:nvPr/>
        </p:nvSpPr>
        <p:spPr>
          <a:xfrm>
            <a:off x="4651311" y="2051321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id="{88154701-BF58-D0CB-08D3-5B5E4FD8C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597" y="2116434"/>
            <a:ext cx="215655" cy="19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lèche : chevron 33">
            <a:extLst>
              <a:ext uri="{FF2B5EF4-FFF2-40B4-BE49-F238E27FC236}">
                <a16:creationId xmlns:a16="http://schemas.microsoft.com/office/drawing/2014/main" id="{2915A9C1-3CC3-D189-1CC3-73E9DB9D5B98}"/>
              </a:ext>
            </a:extLst>
          </p:cNvPr>
          <p:cNvSpPr/>
          <p:nvPr/>
        </p:nvSpPr>
        <p:spPr>
          <a:xfrm>
            <a:off x="2626303" y="2624351"/>
            <a:ext cx="2013995" cy="315903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200" dirty="0">
                <a:solidFill>
                  <a:srgbClr val="002060"/>
                </a:solidFill>
              </a:rPr>
              <a:t>C++ / MBED</a:t>
            </a:r>
            <a:r>
              <a:rPr lang="fr-FR" sz="1200" b="1" dirty="0">
                <a:solidFill>
                  <a:schemeClr val="bg1"/>
                </a:solidFill>
              </a:rPr>
              <a:t>6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0062C65-0B44-22B0-DF69-BBA6232DF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" y="2119849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B5FE67-9FC5-FD5B-4BD3-56ABC8774F0F}"/>
              </a:ext>
            </a:extLst>
          </p:cNvPr>
          <p:cNvSpPr txBox="1"/>
          <p:nvPr/>
        </p:nvSpPr>
        <p:spPr>
          <a:xfrm>
            <a:off x="9558494" y="6274612"/>
            <a:ext cx="234852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Jusqu’en juin 2023</a:t>
            </a:r>
          </a:p>
        </p:txBody>
      </p:sp>
      <p:sp>
        <p:nvSpPr>
          <p:cNvPr id="6" name="Flèche : chevron 5">
            <a:extLst>
              <a:ext uri="{FF2B5EF4-FFF2-40B4-BE49-F238E27FC236}">
                <a16:creationId xmlns:a16="http://schemas.microsoft.com/office/drawing/2014/main" id="{958AB5B0-29F0-55E5-6774-1572693CD0B5}"/>
              </a:ext>
            </a:extLst>
          </p:cNvPr>
          <p:cNvSpPr/>
          <p:nvPr/>
        </p:nvSpPr>
        <p:spPr>
          <a:xfrm>
            <a:off x="2637316" y="2048330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Init.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B1B72239-81CF-A60F-ECB3-24BF7AF82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602" y="2122706"/>
            <a:ext cx="215655" cy="19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55322A91-623D-088A-1E4D-E11D4DFD2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758" y="2694991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25C8B40-2A26-A601-7918-3CCD992D3655}"/>
              </a:ext>
            </a:extLst>
          </p:cNvPr>
          <p:cNvSpPr txBox="1"/>
          <p:nvPr/>
        </p:nvSpPr>
        <p:spPr>
          <a:xfrm>
            <a:off x="820937" y="234194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12 x 2h</a:t>
            </a:r>
            <a:endParaRPr lang="fr-FR" sz="11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A4FC24C-33CF-23DB-434C-FD315E61B4AF}"/>
              </a:ext>
            </a:extLst>
          </p:cNvPr>
          <p:cNvSpPr txBox="1"/>
          <p:nvPr/>
        </p:nvSpPr>
        <p:spPr>
          <a:xfrm>
            <a:off x="2799603" y="236423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7 x 2h</a:t>
            </a:r>
            <a:endParaRPr lang="fr-FR" sz="11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516FC03-4C2F-C3E7-1B86-021FCB780627}"/>
              </a:ext>
            </a:extLst>
          </p:cNvPr>
          <p:cNvSpPr txBox="1"/>
          <p:nvPr/>
        </p:nvSpPr>
        <p:spPr>
          <a:xfrm>
            <a:off x="4887597" y="2345311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8 x 4h</a:t>
            </a:r>
            <a:endParaRPr lang="fr-FR" sz="110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308E586-71DA-2BC9-9C7F-56FA325B5047}"/>
              </a:ext>
            </a:extLst>
          </p:cNvPr>
          <p:cNvSpPr txBox="1"/>
          <p:nvPr/>
        </p:nvSpPr>
        <p:spPr>
          <a:xfrm>
            <a:off x="2805905" y="294581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Projet 8 x 4h30</a:t>
            </a:r>
            <a:endParaRPr lang="fr-FR" sz="1100" dirty="0"/>
          </a:p>
        </p:txBody>
      </p:sp>
      <p:sp>
        <p:nvSpPr>
          <p:cNvPr id="39" name="Flèche : pentagone 38">
            <a:extLst>
              <a:ext uri="{FF2B5EF4-FFF2-40B4-BE49-F238E27FC236}">
                <a16:creationId xmlns:a16="http://schemas.microsoft.com/office/drawing/2014/main" id="{89F31949-C2C8-1FFF-40F7-91AF64D75604}"/>
              </a:ext>
            </a:extLst>
          </p:cNvPr>
          <p:cNvSpPr/>
          <p:nvPr/>
        </p:nvSpPr>
        <p:spPr>
          <a:xfrm>
            <a:off x="681196" y="2624350"/>
            <a:ext cx="1956121" cy="315903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</a:rPr>
              <a:t>Init. C++ / MBED</a:t>
            </a:r>
            <a:r>
              <a:rPr lang="fr-FR" sz="1100" b="1" dirty="0">
                <a:solidFill>
                  <a:schemeClr val="bg1"/>
                </a:solidFill>
              </a:rPr>
              <a:t>6</a:t>
            </a:r>
            <a:endParaRPr lang="fr-FR" sz="1100" dirty="0">
              <a:solidFill>
                <a:srgbClr val="002060"/>
              </a:solidFill>
            </a:endParaRP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B70C4DC4-61F2-B517-3C0A-F0B79284F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84" y="2707392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2BCD7914-AC7F-A63A-7CB0-517B0687BF76}"/>
              </a:ext>
            </a:extLst>
          </p:cNvPr>
          <p:cNvSpPr txBox="1"/>
          <p:nvPr/>
        </p:nvSpPr>
        <p:spPr>
          <a:xfrm>
            <a:off x="829554" y="2961049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TP </a:t>
            </a:r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2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x 4h30</a:t>
            </a:r>
            <a:endParaRPr lang="fr-FR" sz="11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714322C-7D78-EE3E-7C67-E97E4AF50842}"/>
              </a:ext>
            </a:extLst>
          </p:cNvPr>
          <p:cNvSpPr txBox="1"/>
          <p:nvPr/>
        </p:nvSpPr>
        <p:spPr>
          <a:xfrm rot="16200000">
            <a:off x="-249087" y="2435873"/>
            <a:ext cx="115852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Palaiseau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A061C35-86F0-84E3-E28D-C48C16C24B8E}"/>
              </a:ext>
            </a:extLst>
          </p:cNvPr>
          <p:cNvSpPr txBox="1"/>
          <p:nvPr/>
        </p:nvSpPr>
        <p:spPr>
          <a:xfrm rot="16200000">
            <a:off x="-566695" y="4186205"/>
            <a:ext cx="1793739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Bordeaux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A65169B-3E3A-30B0-5168-C6B11DBDCC96}"/>
              </a:ext>
            </a:extLst>
          </p:cNvPr>
          <p:cNvSpPr txBox="1"/>
          <p:nvPr/>
        </p:nvSpPr>
        <p:spPr>
          <a:xfrm rot="16200000">
            <a:off x="-292078" y="5916979"/>
            <a:ext cx="124450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St Etienne</a:t>
            </a:r>
          </a:p>
        </p:txBody>
      </p:sp>
      <p:sp>
        <p:nvSpPr>
          <p:cNvPr id="47" name="Flèche : chevron 46">
            <a:extLst>
              <a:ext uri="{FF2B5EF4-FFF2-40B4-BE49-F238E27FC236}">
                <a16:creationId xmlns:a16="http://schemas.microsoft.com/office/drawing/2014/main" id="{1146C63A-1209-68D9-74E8-BE99CB4D5090}"/>
              </a:ext>
            </a:extLst>
          </p:cNvPr>
          <p:cNvSpPr/>
          <p:nvPr/>
        </p:nvSpPr>
        <p:spPr>
          <a:xfrm>
            <a:off x="6720619" y="5482528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Deep Learning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C134AD3-FFF1-EB36-61C1-E600E433B816}"/>
              </a:ext>
            </a:extLst>
          </p:cNvPr>
          <p:cNvSpPr txBox="1"/>
          <p:nvPr/>
        </p:nvSpPr>
        <p:spPr>
          <a:xfrm>
            <a:off x="6967918" y="5798432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12h  et  Electif 24h</a:t>
            </a:r>
          </a:p>
        </p:txBody>
      </p:sp>
      <p:sp>
        <p:nvSpPr>
          <p:cNvPr id="51" name="Flèche : chevron 50">
            <a:extLst>
              <a:ext uri="{FF2B5EF4-FFF2-40B4-BE49-F238E27FC236}">
                <a16:creationId xmlns:a16="http://schemas.microsoft.com/office/drawing/2014/main" id="{9AA1F953-EDFD-D058-8864-D5956C391261}"/>
              </a:ext>
            </a:extLst>
          </p:cNvPr>
          <p:cNvSpPr/>
          <p:nvPr/>
        </p:nvSpPr>
        <p:spPr>
          <a:xfrm>
            <a:off x="8718760" y="3554404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Deep Learning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E33E6F76-D572-9F41-DDB4-F4A76EC89775}"/>
              </a:ext>
            </a:extLst>
          </p:cNvPr>
          <p:cNvSpPr txBox="1"/>
          <p:nvPr/>
        </p:nvSpPr>
        <p:spPr>
          <a:xfrm>
            <a:off x="8961826" y="3870308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Projet 24h</a:t>
            </a:r>
          </a:p>
        </p:txBody>
      </p:sp>
      <p:sp>
        <p:nvSpPr>
          <p:cNvPr id="53" name="Flèche : chevron 52">
            <a:extLst>
              <a:ext uri="{FF2B5EF4-FFF2-40B4-BE49-F238E27FC236}">
                <a16:creationId xmlns:a16="http://schemas.microsoft.com/office/drawing/2014/main" id="{34EF969B-5C99-3317-8BC2-45E6C33375F6}"/>
              </a:ext>
            </a:extLst>
          </p:cNvPr>
          <p:cNvSpPr/>
          <p:nvPr/>
        </p:nvSpPr>
        <p:spPr>
          <a:xfrm>
            <a:off x="8718760" y="2048330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rgbClr val="002060"/>
                </a:solidFill>
              </a:rPr>
              <a:t>Reconn</a:t>
            </a:r>
            <a:r>
              <a:rPr lang="fr-FR" sz="1200" dirty="0">
                <a:solidFill>
                  <a:srgbClr val="002060"/>
                </a:solidFill>
              </a:rPr>
              <a:t>. Formes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4C4EFC6-CE31-ACE0-F368-2BBCF8E9FA32}"/>
              </a:ext>
            </a:extLst>
          </p:cNvPr>
          <p:cNvSpPr txBox="1"/>
          <p:nvPr/>
        </p:nvSpPr>
        <p:spPr>
          <a:xfrm>
            <a:off x="8961826" y="236423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30h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D162E4F8-72B5-C015-7B7C-461E333613E5}"/>
              </a:ext>
            </a:extLst>
          </p:cNvPr>
          <p:cNvCxnSpPr/>
          <p:nvPr/>
        </p:nvCxnSpPr>
        <p:spPr>
          <a:xfrm>
            <a:off x="397565" y="3339549"/>
            <a:ext cx="10724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2E7E8A0-5CF8-E56A-EEAE-59129FD94B0C}"/>
              </a:ext>
            </a:extLst>
          </p:cNvPr>
          <p:cNvCxnSpPr/>
          <p:nvPr/>
        </p:nvCxnSpPr>
        <p:spPr>
          <a:xfrm>
            <a:off x="397565" y="5358556"/>
            <a:ext cx="10724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èche : chevron 57">
            <a:extLst>
              <a:ext uri="{FF2B5EF4-FFF2-40B4-BE49-F238E27FC236}">
                <a16:creationId xmlns:a16="http://schemas.microsoft.com/office/drawing/2014/main" id="{F5B79579-D390-A15D-AE41-A5B77B0236CB}"/>
              </a:ext>
            </a:extLst>
          </p:cNvPr>
          <p:cNvSpPr/>
          <p:nvPr/>
        </p:nvSpPr>
        <p:spPr>
          <a:xfrm>
            <a:off x="6685035" y="2620539"/>
            <a:ext cx="2013995" cy="315903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200" dirty="0">
                <a:solidFill>
                  <a:srgbClr val="002060"/>
                </a:solidFill>
              </a:rPr>
              <a:t>C++ / MBED</a:t>
            </a:r>
            <a:r>
              <a:rPr lang="fr-FR" sz="1200" b="1" dirty="0">
                <a:solidFill>
                  <a:schemeClr val="bg1"/>
                </a:solidFill>
              </a:rPr>
              <a:t>6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A0C62BA-330D-BDD2-119C-B5C2B6846D6A}"/>
              </a:ext>
            </a:extLst>
          </p:cNvPr>
          <p:cNvSpPr txBox="1"/>
          <p:nvPr/>
        </p:nvSpPr>
        <p:spPr>
          <a:xfrm>
            <a:off x="6820193" y="2946597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Projet 9 x 4h30</a:t>
            </a:r>
            <a:endParaRPr lang="fr-FR" sz="1100" dirty="0"/>
          </a:p>
        </p:txBody>
      </p:sp>
      <p:pic>
        <p:nvPicPr>
          <p:cNvPr id="60" name="Picture 6">
            <a:extLst>
              <a:ext uri="{FF2B5EF4-FFF2-40B4-BE49-F238E27FC236}">
                <a16:creationId xmlns:a16="http://schemas.microsoft.com/office/drawing/2014/main" id="{74DABCD5-52FA-1751-C4B0-F0C74CFEA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685" y="2694991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Flèche : chevron 60">
            <a:extLst>
              <a:ext uri="{FF2B5EF4-FFF2-40B4-BE49-F238E27FC236}">
                <a16:creationId xmlns:a16="http://schemas.microsoft.com/office/drawing/2014/main" id="{9DE482A7-6CF3-8BA9-87FD-BF8CB5C588A9}"/>
              </a:ext>
            </a:extLst>
          </p:cNvPr>
          <p:cNvSpPr/>
          <p:nvPr/>
        </p:nvSpPr>
        <p:spPr>
          <a:xfrm>
            <a:off x="6693752" y="2057182"/>
            <a:ext cx="2013995" cy="315903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200" dirty="0">
                <a:solidFill>
                  <a:srgbClr val="002060"/>
                </a:solidFill>
              </a:rPr>
              <a:t>Trait. Images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5D641581-A129-5C1D-9CD4-E831B2FD0DE0}"/>
              </a:ext>
            </a:extLst>
          </p:cNvPr>
          <p:cNvSpPr txBox="1"/>
          <p:nvPr/>
        </p:nvSpPr>
        <p:spPr>
          <a:xfrm>
            <a:off x="6828910" y="2383240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Electif 18h</a:t>
            </a:r>
            <a:endParaRPr lang="fr-FR" sz="1100" dirty="0"/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id="{D65EFB61-47A4-A0F0-5463-ACD7DB5E6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989" y="2119849"/>
            <a:ext cx="215655" cy="19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Flèche : chevron 1023">
            <a:extLst>
              <a:ext uri="{FF2B5EF4-FFF2-40B4-BE49-F238E27FC236}">
                <a16:creationId xmlns:a16="http://schemas.microsoft.com/office/drawing/2014/main" id="{0939A835-C9FE-588F-99DB-926679A2E2C2}"/>
              </a:ext>
            </a:extLst>
          </p:cNvPr>
          <p:cNvSpPr/>
          <p:nvPr/>
        </p:nvSpPr>
        <p:spPr>
          <a:xfrm>
            <a:off x="4639329" y="4179202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025" name="ZoneTexte 1024">
            <a:extLst>
              <a:ext uri="{FF2B5EF4-FFF2-40B4-BE49-F238E27FC236}">
                <a16:creationId xmlns:a16="http://schemas.microsoft.com/office/drawing/2014/main" id="{FC36335B-F180-CC92-D198-2396CC50B311}"/>
              </a:ext>
            </a:extLst>
          </p:cNvPr>
          <p:cNvSpPr txBox="1"/>
          <p:nvPr/>
        </p:nvSpPr>
        <p:spPr>
          <a:xfrm>
            <a:off x="4875615" y="4473192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Cours/TD 38h</a:t>
            </a:r>
            <a:endParaRPr lang="fr-FR" sz="1100" dirty="0"/>
          </a:p>
        </p:txBody>
      </p:sp>
      <p:sp>
        <p:nvSpPr>
          <p:cNvPr id="1029" name="Flèche : chevron 1028">
            <a:extLst>
              <a:ext uri="{FF2B5EF4-FFF2-40B4-BE49-F238E27FC236}">
                <a16:creationId xmlns:a16="http://schemas.microsoft.com/office/drawing/2014/main" id="{C9036BA3-25C5-8B11-A84A-4D58774975E0}"/>
              </a:ext>
            </a:extLst>
          </p:cNvPr>
          <p:cNvSpPr/>
          <p:nvPr/>
        </p:nvSpPr>
        <p:spPr>
          <a:xfrm>
            <a:off x="6704765" y="3554404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Init. Mach. Learning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32" name="ZoneTexte 1031">
            <a:extLst>
              <a:ext uri="{FF2B5EF4-FFF2-40B4-BE49-F238E27FC236}">
                <a16:creationId xmlns:a16="http://schemas.microsoft.com/office/drawing/2014/main" id="{29FA4043-A1ED-B9B1-ABFA-01DE483D188E}"/>
              </a:ext>
            </a:extLst>
          </p:cNvPr>
          <p:cNvSpPr txBox="1"/>
          <p:nvPr/>
        </p:nvSpPr>
        <p:spPr>
          <a:xfrm>
            <a:off x="6828910" y="3863753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Electif 13,5h</a:t>
            </a:r>
          </a:p>
        </p:txBody>
      </p:sp>
      <p:sp>
        <p:nvSpPr>
          <p:cNvPr id="1033" name="Flèche : chevron 1032">
            <a:extLst>
              <a:ext uri="{FF2B5EF4-FFF2-40B4-BE49-F238E27FC236}">
                <a16:creationId xmlns:a16="http://schemas.microsoft.com/office/drawing/2014/main" id="{89CAB0CE-E434-6F51-462B-16DB399FBE79}"/>
              </a:ext>
            </a:extLst>
          </p:cNvPr>
          <p:cNvSpPr/>
          <p:nvPr/>
        </p:nvSpPr>
        <p:spPr>
          <a:xfrm>
            <a:off x="4651311" y="3555151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</a:t>
            </a:r>
            <a:r>
              <a:rPr lang="fr-FR" sz="1400" dirty="0">
                <a:solidFill>
                  <a:srgbClr val="002060"/>
                </a:solidFill>
              </a:rPr>
              <a:t> Elec. Numérique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34" name="ZoneTexte 1033">
            <a:extLst>
              <a:ext uri="{FF2B5EF4-FFF2-40B4-BE49-F238E27FC236}">
                <a16:creationId xmlns:a16="http://schemas.microsoft.com/office/drawing/2014/main" id="{EE7360E3-8309-A009-3F75-5CEE79488D9E}"/>
              </a:ext>
            </a:extLst>
          </p:cNvPr>
          <p:cNvSpPr txBox="1"/>
          <p:nvPr/>
        </p:nvSpPr>
        <p:spPr>
          <a:xfrm>
            <a:off x="4887597" y="3849141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Projet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20h</a:t>
            </a:r>
            <a:endParaRPr lang="fr-FR" sz="1100" dirty="0"/>
          </a:p>
        </p:txBody>
      </p:sp>
      <p:sp>
        <p:nvSpPr>
          <p:cNvPr id="1035" name="Flèche : chevron 1034">
            <a:extLst>
              <a:ext uri="{FF2B5EF4-FFF2-40B4-BE49-F238E27FC236}">
                <a16:creationId xmlns:a16="http://schemas.microsoft.com/office/drawing/2014/main" id="{92F08528-64E0-D0A3-2BD6-25D24915D56E}"/>
              </a:ext>
            </a:extLst>
          </p:cNvPr>
          <p:cNvSpPr/>
          <p:nvPr/>
        </p:nvSpPr>
        <p:spPr>
          <a:xfrm>
            <a:off x="6693752" y="4172647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S</a:t>
            </a:r>
            <a:r>
              <a:rPr lang="fr-FR" sz="1600" dirty="0" err="1">
                <a:solidFill>
                  <a:srgbClr val="002060"/>
                </a:solidFill>
              </a:rPr>
              <a:t>Prog</a:t>
            </a:r>
            <a:r>
              <a:rPr lang="fr-FR" sz="1600" dirty="0">
                <a:solidFill>
                  <a:srgbClr val="002060"/>
                </a:solidFill>
              </a:rPr>
              <a:t>. Objet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036" name="ZoneTexte 1035">
            <a:extLst>
              <a:ext uri="{FF2B5EF4-FFF2-40B4-BE49-F238E27FC236}">
                <a16:creationId xmlns:a16="http://schemas.microsoft.com/office/drawing/2014/main" id="{C661ACA6-D3B0-2654-0BBE-2B753FC64996}"/>
              </a:ext>
            </a:extLst>
          </p:cNvPr>
          <p:cNvSpPr txBox="1"/>
          <p:nvPr/>
        </p:nvSpPr>
        <p:spPr>
          <a:xfrm>
            <a:off x="6930038" y="4466637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Cours/TP 26h</a:t>
            </a:r>
            <a:endParaRPr lang="fr-FR" sz="1100" dirty="0"/>
          </a:p>
        </p:txBody>
      </p:sp>
      <p:pic>
        <p:nvPicPr>
          <p:cNvPr id="1037" name="Picture 6">
            <a:extLst>
              <a:ext uri="{FF2B5EF4-FFF2-40B4-BE49-F238E27FC236}">
                <a16:creationId xmlns:a16="http://schemas.microsoft.com/office/drawing/2014/main" id="{5C26BEA0-B52A-C35C-8179-2631FEC92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277" y="4249461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Flèche : chevron 1039">
            <a:extLst>
              <a:ext uri="{FF2B5EF4-FFF2-40B4-BE49-F238E27FC236}">
                <a16:creationId xmlns:a16="http://schemas.microsoft.com/office/drawing/2014/main" id="{0C23528B-36AA-6BFE-0BAC-B12E7DBA33AF}"/>
              </a:ext>
            </a:extLst>
          </p:cNvPr>
          <p:cNvSpPr/>
          <p:nvPr/>
        </p:nvSpPr>
        <p:spPr>
          <a:xfrm>
            <a:off x="6707107" y="4782541"/>
            <a:ext cx="2013995" cy="315903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200" dirty="0">
                <a:solidFill>
                  <a:srgbClr val="002060"/>
                </a:solidFill>
              </a:rPr>
              <a:t>Trait. Images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041" name="ZoneTexte 1040">
            <a:extLst>
              <a:ext uri="{FF2B5EF4-FFF2-40B4-BE49-F238E27FC236}">
                <a16:creationId xmlns:a16="http://schemas.microsoft.com/office/drawing/2014/main" id="{C92834BB-7B7F-A724-6A9A-188026B63740}"/>
              </a:ext>
            </a:extLst>
          </p:cNvPr>
          <p:cNvSpPr txBox="1"/>
          <p:nvPr/>
        </p:nvSpPr>
        <p:spPr>
          <a:xfrm>
            <a:off x="6842265" y="5108599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Cours/TD 34h</a:t>
            </a:r>
            <a:endParaRPr lang="fr-FR" sz="1100" dirty="0"/>
          </a:p>
        </p:txBody>
      </p:sp>
      <p:sp>
        <p:nvSpPr>
          <p:cNvPr id="1042" name="Flèche : chevron 1041">
            <a:extLst>
              <a:ext uri="{FF2B5EF4-FFF2-40B4-BE49-F238E27FC236}">
                <a16:creationId xmlns:a16="http://schemas.microsoft.com/office/drawing/2014/main" id="{C46CAEE5-34DF-07ED-9776-DCB62DDE076D}"/>
              </a:ext>
            </a:extLst>
          </p:cNvPr>
          <p:cNvSpPr/>
          <p:nvPr/>
        </p:nvSpPr>
        <p:spPr>
          <a:xfrm>
            <a:off x="8718760" y="2628321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Prog. Ingénierie</a:t>
            </a:r>
            <a:endParaRPr lang="fr-FR" sz="1200" b="1" dirty="0">
              <a:solidFill>
                <a:schemeClr val="bg1"/>
              </a:solidFill>
            </a:endParaRPr>
          </a:p>
        </p:txBody>
      </p:sp>
      <p:pic>
        <p:nvPicPr>
          <p:cNvPr id="3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E139BBC-5AD1-1F5E-4C4E-32B947138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133" y="2665322"/>
            <a:ext cx="215818" cy="2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ZoneTexte 1042">
            <a:extLst>
              <a:ext uri="{FF2B5EF4-FFF2-40B4-BE49-F238E27FC236}">
                <a16:creationId xmlns:a16="http://schemas.microsoft.com/office/drawing/2014/main" id="{0F2B1050-AE54-A652-EFDA-53E7E8B006FE}"/>
              </a:ext>
            </a:extLst>
          </p:cNvPr>
          <p:cNvSpPr txBox="1"/>
          <p:nvPr/>
        </p:nvSpPr>
        <p:spPr>
          <a:xfrm>
            <a:off x="8961826" y="2911587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Parcours SI - 52h</a:t>
            </a:r>
          </a:p>
        </p:txBody>
      </p:sp>
      <p:sp>
        <p:nvSpPr>
          <p:cNvPr id="1044" name="Flèche : chevron 1043">
            <a:extLst>
              <a:ext uri="{FF2B5EF4-FFF2-40B4-BE49-F238E27FC236}">
                <a16:creationId xmlns:a16="http://schemas.microsoft.com/office/drawing/2014/main" id="{84C9D459-0559-5B30-2A37-12B4E548D24B}"/>
              </a:ext>
            </a:extLst>
          </p:cNvPr>
          <p:cNvSpPr/>
          <p:nvPr/>
        </p:nvSpPr>
        <p:spPr>
          <a:xfrm>
            <a:off x="8734614" y="4172647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Modélisation </a:t>
            </a:r>
            <a:r>
              <a:rPr lang="fr-FR" sz="1200" dirty="0" err="1">
                <a:solidFill>
                  <a:srgbClr val="002060"/>
                </a:solidFill>
              </a:rPr>
              <a:t>Num</a:t>
            </a:r>
            <a:r>
              <a:rPr lang="fr-FR" sz="1200" dirty="0">
                <a:solidFill>
                  <a:srgbClr val="002060"/>
                </a:solidFill>
              </a:rPr>
              <a:t>.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45" name="ZoneTexte 1044">
            <a:extLst>
              <a:ext uri="{FF2B5EF4-FFF2-40B4-BE49-F238E27FC236}">
                <a16:creationId xmlns:a16="http://schemas.microsoft.com/office/drawing/2014/main" id="{5B5E602E-066D-A725-C69C-4571BBC879B5}"/>
              </a:ext>
            </a:extLst>
          </p:cNvPr>
          <p:cNvSpPr txBox="1"/>
          <p:nvPr/>
        </p:nvSpPr>
        <p:spPr>
          <a:xfrm>
            <a:off x="8984461" y="4514045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UE 42h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5ED5E1B7-B717-22E8-3EE9-26DE0BA87545}"/>
              </a:ext>
            </a:extLst>
          </p:cNvPr>
          <p:cNvSpPr/>
          <p:nvPr/>
        </p:nvSpPr>
        <p:spPr>
          <a:xfrm>
            <a:off x="692016" y="3484451"/>
            <a:ext cx="3770147" cy="17937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BACE49B3-B96F-9919-828B-DCFAB5141E4D}"/>
              </a:ext>
            </a:extLst>
          </p:cNvPr>
          <p:cNvSpPr/>
          <p:nvPr/>
        </p:nvSpPr>
        <p:spPr>
          <a:xfrm>
            <a:off x="697820" y="5480119"/>
            <a:ext cx="3770147" cy="1243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C741EE29-6A6A-4A68-BF68-88A5ACFEB4B4}"/>
              </a:ext>
            </a:extLst>
          </p:cNvPr>
          <p:cNvSpPr txBox="1"/>
          <p:nvPr/>
        </p:nvSpPr>
        <p:spPr>
          <a:xfrm>
            <a:off x="4527239" y="6274338"/>
            <a:ext cx="356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Ne sont pas inclus l’apprentissage sur des logiciels de conception optique</a:t>
            </a:r>
          </a:p>
        </p:txBody>
      </p:sp>
      <p:sp>
        <p:nvSpPr>
          <p:cNvPr id="1050" name="Flèche : chevron 1049">
            <a:extLst>
              <a:ext uri="{FF2B5EF4-FFF2-40B4-BE49-F238E27FC236}">
                <a16:creationId xmlns:a16="http://schemas.microsoft.com/office/drawing/2014/main" id="{F1A16CD9-DF3E-2368-4CB6-B8D55D0E9D4C}"/>
              </a:ext>
            </a:extLst>
          </p:cNvPr>
          <p:cNvSpPr/>
          <p:nvPr/>
        </p:nvSpPr>
        <p:spPr>
          <a:xfrm>
            <a:off x="8726119" y="4792695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Rendu 3D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6F0E6D57-F211-AA90-BFE9-5E5905B08B65}"/>
              </a:ext>
            </a:extLst>
          </p:cNvPr>
          <p:cNvSpPr txBox="1"/>
          <p:nvPr/>
        </p:nvSpPr>
        <p:spPr>
          <a:xfrm>
            <a:off x="9008090" y="5108599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Electif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09AE660-D280-7CA8-E21A-EB687D6187C7}"/>
              </a:ext>
            </a:extLst>
          </p:cNvPr>
          <p:cNvSpPr txBox="1"/>
          <p:nvPr/>
        </p:nvSpPr>
        <p:spPr>
          <a:xfrm rot="19731946">
            <a:off x="187126" y="4562470"/>
            <a:ext cx="127573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A REVOIR</a:t>
            </a:r>
          </a:p>
        </p:txBody>
      </p:sp>
    </p:spTree>
    <p:extLst>
      <p:ext uri="{BB962C8B-B14F-4D97-AF65-F5344CB8AC3E}">
        <p14:creationId xmlns:p14="http://schemas.microsoft.com/office/powerpoint/2010/main" val="3531064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Réforme en première année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  <a:p>
            <a:r>
              <a:rPr lang="fr-FR" sz="2000" dirty="0">
                <a:latin typeface="Bahnschrift Light" panose="020B0502040204020203" pitchFamily="34" charset="0"/>
              </a:rPr>
              <a:t>Julien VILLEMEJANE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43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èche : pentagone 31">
            <a:extLst>
              <a:ext uri="{FF2B5EF4-FFF2-40B4-BE49-F238E27FC236}">
                <a16:creationId xmlns:a16="http://schemas.microsoft.com/office/drawing/2014/main" id="{7D536DE2-9BB6-3266-3FFA-5BD67AB75100}"/>
              </a:ext>
            </a:extLst>
          </p:cNvPr>
          <p:cNvSpPr/>
          <p:nvPr/>
        </p:nvSpPr>
        <p:spPr>
          <a:xfrm>
            <a:off x="3257579" y="4249453"/>
            <a:ext cx="1386511" cy="317460"/>
          </a:xfrm>
          <a:prstGeom prst="homePlate">
            <a:avLst>
              <a:gd name="adj" fmla="val 64402"/>
            </a:avLst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Init </a:t>
            </a:r>
            <a:r>
              <a:rPr lang="fr-FR" sz="1200" dirty="0" err="1">
                <a:solidFill>
                  <a:srgbClr val="002060"/>
                </a:solidFill>
              </a:rPr>
              <a:t>MatLab</a:t>
            </a:r>
            <a:endParaRPr lang="fr-FR" sz="1200" dirty="0">
              <a:solidFill>
                <a:srgbClr val="00206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Informatique et calcul scientifique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EA681905-5549-61B9-04A2-92282D2C4AE1}"/>
              </a:ext>
            </a:extLst>
          </p:cNvPr>
          <p:cNvSpPr/>
          <p:nvPr/>
        </p:nvSpPr>
        <p:spPr>
          <a:xfrm>
            <a:off x="673975" y="3145537"/>
            <a:ext cx="1956121" cy="431157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S5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F55D39E3-DB9F-B23D-5C99-56007C748C20}"/>
              </a:ext>
            </a:extLst>
          </p:cNvPr>
          <p:cNvSpPr/>
          <p:nvPr/>
        </p:nvSpPr>
        <p:spPr>
          <a:xfrm>
            <a:off x="2630095" y="3145537"/>
            <a:ext cx="2013995" cy="431157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S6</a:t>
            </a: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31959285-8C29-3D38-58BA-5E98BD6FA223}"/>
              </a:ext>
            </a:extLst>
          </p:cNvPr>
          <p:cNvSpPr/>
          <p:nvPr/>
        </p:nvSpPr>
        <p:spPr>
          <a:xfrm>
            <a:off x="4644090" y="3145536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S7</a:t>
            </a:r>
          </a:p>
        </p:txBody>
      </p:sp>
      <p:pic>
        <p:nvPicPr>
          <p:cNvPr id="13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E4745282-4890-8341-0F97-619F41DBF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491" y="1822156"/>
            <a:ext cx="767663" cy="8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688F5DF-C1F3-DE49-56BD-F978CE041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646" y="1822156"/>
            <a:ext cx="942338" cy="8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FC061C4C-E712-4E82-2834-7991B1B537FF}"/>
              </a:ext>
            </a:extLst>
          </p:cNvPr>
          <p:cNvSpPr txBox="1"/>
          <p:nvPr/>
        </p:nvSpPr>
        <p:spPr>
          <a:xfrm>
            <a:off x="743267" y="1643803"/>
            <a:ext cx="363670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800" b="1" dirty="0"/>
              <a:t>Python </a:t>
            </a:r>
            <a:r>
              <a:rPr lang="fr-FR" sz="1800" dirty="0"/>
              <a:t>(et ses librairies)</a:t>
            </a:r>
          </a:p>
          <a:p>
            <a:pPr algn="r"/>
            <a:r>
              <a:rPr lang="fr-FR" sz="1600" dirty="0"/>
              <a:t>Langage général</a:t>
            </a:r>
          </a:p>
          <a:p>
            <a:pPr algn="r"/>
            <a:r>
              <a:rPr lang="fr-FR" sz="1600" dirty="0"/>
              <a:t>	</a:t>
            </a:r>
            <a:r>
              <a:rPr lang="fr-FR" sz="1600" i="1" dirty="0"/>
              <a:t>Logiciel open source</a:t>
            </a:r>
          </a:p>
          <a:p>
            <a:pPr algn="r"/>
            <a:r>
              <a:rPr lang="fr-FR" sz="1600" dirty="0"/>
              <a:t>Développement d’applications</a:t>
            </a:r>
          </a:p>
          <a:p>
            <a:pPr marL="285750" indent="-285750" algn="r">
              <a:buFontTx/>
              <a:buChar char="-"/>
            </a:pP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0F9844D-04E5-FCD4-32A6-48BBB3BCC553}"/>
              </a:ext>
            </a:extLst>
          </p:cNvPr>
          <p:cNvSpPr txBox="1"/>
          <p:nvPr/>
        </p:nvSpPr>
        <p:spPr>
          <a:xfrm>
            <a:off x="7486753" y="1643802"/>
            <a:ext cx="3636709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 err="1"/>
              <a:t>MatLab</a:t>
            </a:r>
            <a:r>
              <a:rPr lang="fr-FR" sz="1800" b="1" dirty="0"/>
              <a:t>® </a:t>
            </a:r>
            <a:r>
              <a:rPr lang="fr-FR" sz="1800" dirty="0"/>
              <a:t>(et ses boites à outils)</a:t>
            </a:r>
          </a:p>
          <a:p>
            <a:r>
              <a:rPr lang="fr-FR" sz="1600" dirty="0"/>
              <a:t>Calculs numériques</a:t>
            </a:r>
          </a:p>
          <a:p>
            <a:r>
              <a:rPr lang="fr-FR" sz="1600" i="1" dirty="0"/>
              <a:t>Logiciel propriétaire</a:t>
            </a:r>
          </a:p>
          <a:p>
            <a:r>
              <a:rPr lang="fr-FR" sz="1600" dirty="0"/>
              <a:t>Modélisation / Simulation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DD3136B-FB1E-F7A0-0482-8840B33E4F36}"/>
              </a:ext>
            </a:extLst>
          </p:cNvPr>
          <p:cNvSpPr txBox="1"/>
          <p:nvPr/>
        </p:nvSpPr>
        <p:spPr>
          <a:xfrm rot="19731946">
            <a:off x="187126" y="4562470"/>
            <a:ext cx="1275734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A REVOIR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691530AB-A243-CDDD-91D6-7F7EA1D602E3}"/>
              </a:ext>
            </a:extLst>
          </p:cNvPr>
          <p:cNvSpPr/>
          <p:nvPr/>
        </p:nvSpPr>
        <p:spPr>
          <a:xfrm>
            <a:off x="681196" y="3722254"/>
            <a:ext cx="1956121" cy="431157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ONIP-1</a:t>
            </a:r>
          </a:p>
        </p:txBody>
      </p:sp>
      <p:sp>
        <p:nvSpPr>
          <p:cNvPr id="23" name="Flèche : chevron 22">
            <a:extLst>
              <a:ext uri="{FF2B5EF4-FFF2-40B4-BE49-F238E27FC236}">
                <a16:creationId xmlns:a16="http://schemas.microsoft.com/office/drawing/2014/main" id="{156D951A-AC92-637E-40AB-E5BBEAD83645}"/>
              </a:ext>
            </a:extLst>
          </p:cNvPr>
          <p:cNvSpPr/>
          <p:nvPr/>
        </p:nvSpPr>
        <p:spPr>
          <a:xfrm>
            <a:off x="2637317" y="3722253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ONIP-2</a:t>
            </a:r>
            <a:r>
              <a:rPr lang="fr-FR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24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8A2DCCAB-3F3C-9460-889A-5C645E149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43" y="3785539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F35E8A8A-E4C8-ABF1-11A0-3A01C1EF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148" y="3779880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lèche : chevron 25">
            <a:extLst>
              <a:ext uri="{FF2B5EF4-FFF2-40B4-BE49-F238E27FC236}">
                <a16:creationId xmlns:a16="http://schemas.microsoft.com/office/drawing/2014/main" id="{139CD475-7DD5-78CF-64B3-87CF4E053262}"/>
              </a:ext>
            </a:extLst>
          </p:cNvPr>
          <p:cNvSpPr/>
          <p:nvPr/>
        </p:nvSpPr>
        <p:spPr>
          <a:xfrm>
            <a:off x="6677815" y="3145535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S8</a:t>
            </a:r>
          </a:p>
        </p:txBody>
      </p:sp>
      <p:sp>
        <p:nvSpPr>
          <p:cNvPr id="27" name="Flèche : chevron 26">
            <a:extLst>
              <a:ext uri="{FF2B5EF4-FFF2-40B4-BE49-F238E27FC236}">
                <a16:creationId xmlns:a16="http://schemas.microsoft.com/office/drawing/2014/main" id="{A3C262E2-A7D6-C7B3-157C-9C86F3280719}"/>
              </a:ext>
            </a:extLst>
          </p:cNvPr>
          <p:cNvSpPr/>
          <p:nvPr/>
        </p:nvSpPr>
        <p:spPr>
          <a:xfrm>
            <a:off x="8711540" y="3145535"/>
            <a:ext cx="2013995" cy="431157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S9</a:t>
            </a:r>
          </a:p>
        </p:txBody>
      </p:sp>
      <p:sp>
        <p:nvSpPr>
          <p:cNvPr id="28" name="Flèche : chevron 27">
            <a:extLst>
              <a:ext uri="{FF2B5EF4-FFF2-40B4-BE49-F238E27FC236}">
                <a16:creationId xmlns:a16="http://schemas.microsoft.com/office/drawing/2014/main" id="{FAD9F88F-E384-0AEA-3FFC-A385703DF38E}"/>
              </a:ext>
            </a:extLst>
          </p:cNvPr>
          <p:cNvSpPr/>
          <p:nvPr/>
        </p:nvSpPr>
        <p:spPr>
          <a:xfrm>
            <a:off x="4644090" y="3715141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A6753D7F-F1B9-9087-9CCC-400BC2314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66" y="3779880"/>
            <a:ext cx="352524" cy="31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88154701-BF58-D0CB-08D3-5B5E4FD8C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79" y="4313198"/>
            <a:ext cx="215655" cy="19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lèche : pentagone 32">
            <a:extLst>
              <a:ext uri="{FF2B5EF4-FFF2-40B4-BE49-F238E27FC236}">
                <a16:creationId xmlns:a16="http://schemas.microsoft.com/office/drawing/2014/main" id="{DF04DBA1-60A5-F139-F5D7-9EA1EA150F25}"/>
              </a:ext>
            </a:extLst>
          </p:cNvPr>
          <p:cNvSpPr/>
          <p:nvPr/>
        </p:nvSpPr>
        <p:spPr>
          <a:xfrm>
            <a:off x="1466462" y="5957175"/>
            <a:ext cx="1170855" cy="317460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Init C++</a:t>
            </a:r>
          </a:p>
        </p:txBody>
      </p:sp>
      <p:sp>
        <p:nvSpPr>
          <p:cNvPr id="34" name="Flèche : chevron 33">
            <a:extLst>
              <a:ext uri="{FF2B5EF4-FFF2-40B4-BE49-F238E27FC236}">
                <a16:creationId xmlns:a16="http://schemas.microsoft.com/office/drawing/2014/main" id="{2915A9C1-3CC3-D189-1CC3-73E9DB9D5B98}"/>
              </a:ext>
            </a:extLst>
          </p:cNvPr>
          <p:cNvSpPr/>
          <p:nvPr/>
        </p:nvSpPr>
        <p:spPr>
          <a:xfrm>
            <a:off x="2637317" y="5571897"/>
            <a:ext cx="2013995" cy="702738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Projets</a:t>
            </a:r>
            <a:r>
              <a:rPr lang="fr-FR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3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E139BBC-5AD1-1F5E-4C4E-32B947138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60" y="5632488"/>
            <a:ext cx="215818" cy="2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87AA7C18-658A-5EB5-9EAE-17E723F78942}"/>
              </a:ext>
            </a:extLst>
          </p:cNvPr>
          <p:cNvSpPr txBox="1"/>
          <p:nvPr/>
        </p:nvSpPr>
        <p:spPr>
          <a:xfrm>
            <a:off x="589854" y="510055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Autres langages / Applications</a:t>
            </a:r>
            <a:endParaRPr lang="fr-F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0062C65-0B44-22B0-DF69-BBA6232DF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915" y="6028594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>
            <a:extLst>
              <a:ext uri="{FF2B5EF4-FFF2-40B4-BE49-F238E27FC236}">
                <a16:creationId xmlns:a16="http://schemas.microsoft.com/office/drawing/2014/main" id="{A2D7B977-8149-7629-DD98-4F275D883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176" y="6030445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19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èche : pentagone 31">
            <a:extLst>
              <a:ext uri="{FF2B5EF4-FFF2-40B4-BE49-F238E27FC236}">
                <a16:creationId xmlns:a16="http://schemas.microsoft.com/office/drawing/2014/main" id="{7D536DE2-9BB6-3266-3FFA-5BD67AB75100}"/>
              </a:ext>
            </a:extLst>
          </p:cNvPr>
          <p:cNvSpPr/>
          <p:nvPr/>
        </p:nvSpPr>
        <p:spPr>
          <a:xfrm>
            <a:off x="3257579" y="4249453"/>
            <a:ext cx="1386511" cy="317460"/>
          </a:xfrm>
          <a:prstGeom prst="homePlate">
            <a:avLst>
              <a:gd name="adj" fmla="val 64402"/>
            </a:avLst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Init </a:t>
            </a:r>
            <a:r>
              <a:rPr lang="fr-FR" sz="1200" dirty="0" err="1">
                <a:solidFill>
                  <a:srgbClr val="002060"/>
                </a:solidFill>
              </a:rPr>
              <a:t>MatLab</a:t>
            </a:r>
            <a:endParaRPr lang="fr-FR" sz="1200" dirty="0">
              <a:solidFill>
                <a:srgbClr val="00206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Calcul scientifique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EA681905-5549-61B9-04A2-92282D2C4AE1}"/>
              </a:ext>
            </a:extLst>
          </p:cNvPr>
          <p:cNvSpPr/>
          <p:nvPr/>
        </p:nvSpPr>
        <p:spPr>
          <a:xfrm>
            <a:off x="673975" y="3145537"/>
            <a:ext cx="1956121" cy="431157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S5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F55D39E3-DB9F-B23D-5C99-56007C748C20}"/>
              </a:ext>
            </a:extLst>
          </p:cNvPr>
          <p:cNvSpPr/>
          <p:nvPr/>
        </p:nvSpPr>
        <p:spPr>
          <a:xfrm>
            <a:off x="2630095" y="3145537"/>
            <a:ext cx="2013995" cy="431157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S6</a:t>
            </a: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31959285-8C29-3D38-58BA-5E98BD6FA223}"/>
              </a:ext>
            </a:extLst>
          </p:cNvPr>
          <p:cNvSpPr/>
          <p:nvPr/>
        </p:nvSpPr>
        <p:spPr>
          <a:xfrm>
            <a:off x="4644090" y="3145536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S7</a:t>
            </a:r>
          </a:p>
        </p:txBody>
      </p:sp>
      <p:pic>
        <p:nvPicPr>
          <p:cNvPr id="13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E4745282-4890-8341-0F97-619F41DBF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491" y="1822156"/>
            <a:ext cx="767663" cy="8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688F5DF-C1F3-DE49-56BD-F978CE041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646" y="1822156"/>
            <a:ext cx="942338" cy="8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FC061C4C-E712-4E82-2834-7991B1B537FF}"/>
              </a:ext>
            </a:extLst>
          </p:cNvPr>
          <p:cNvSpPr txBox="1"/>
          <p:nvPr/>
        </p:nvSpPr>
        <p:spPr>
          <a:xfrm>
            <a:off x="743267" y="1643803"/>
            <a:ext cx="363670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800" b="1" dirty="0"/>
              <a:t>Python </a:t>
            </a:r>
            <a:r>
              <a:rPr lang="fr-FR" sz="1800" dirty="0"/>
              <a:t>(et ses librairies)</a:t>
            </a:r>
          </a:p>
          <a:p>
            <a:pPr algn="r"/>
            <a:r>
              <a:rPr lang="fr-FR" sz="1600" dirty="0"/>
              <a:t>Langage général</a:t>
            </a:r>
          </a:p>
          <a:p>
            <a:pPr algn="r"/>
            <a:r>
              <a:rPr lang="fr-FR" sz="1600" dirty="0"/>
              <a:t>	</a:t>
            </a:r>
            <a:r>
              <a:rPr lang="fr-FR" sz="1600" i="1" dirty="0"/>
              <a:t>Logiciel open source</a:t>
            </a:r>
          </a:p>
          <a:p>
            <a:pPr algn="r"/>
            <a:r>
              <a:rPr lang="fr-FR" sz="1600" dirty="0"/>
              <a:t>Développement d’applications</a:t>
            </a:r>
          </a:p>
          <a:p>
            <a:pPr marL="285750" indent="-285750" algn="r">
              <a:buFontTx/>
              <a:buChar char="-"/>
            </a:pP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0F9844D-04E5-FCD4-32A6-48BBB3BCC553}"/>
              </a:ext>
            </a:extLst>
          </p:cNvPr>
          <p:cNvSpPr txBox="1"/>
          <p:nvPr/>
        </p:nvSpPr>
        <p:spPr>
          <a:xfrm>
            <a:off x="7486753" y="1643802"/>
            <a:ext cx="3636709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 err="1"/>
              <a:t>MatLab</a:t>
            </a:r>
            <a:r>
              <a:rPr lang="fr-FR" sz="1800" b="1" dirty="0"/>
              <a:t>® </a:t>
            </a:r>
            <a:r>
              <a:rPr lang="fr-FR" sz="1800" dirty="0"/>
              <a:t>(et ses boites à outils)</a:t>
            </a:r>
          </a:p>
          <a:p>
            <a:r>
              <a:rPr lang="fr-FR" sz="1600" dirty="0"/>
              <a:t>Calculs numériques</a:t>
            </a:r>
          </a:p>
          <a:p>
            <a:r>
              <a:rPr lang="fr-FR" sz="1600" i="1" dirty="0"/>
              <a:t>Logiciel propriétaire</a:t>
            </a:r>
          </a:p>
          <a:p>
            <a:r>
              <a:rPr lang="fr-FR" sz="1600" dirty="0"/>
              <a:t>Modélisation / Simulation</a:t>
            </a:r>
            <a:endParaRPr lang="fr-FR" dirty="0"/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691530AB-A243-CDDD-91D6-7F7EA1D602E3}"/>
              </a:ext>
            </a:extLst>
          </p:cNvPr>
          <p:cNvSpPr/>
          <p:nvPr/>
        </p:nvSpPr>
        <p:spPr>
          <a:xfrm>
            <a:off x="681196" y="3722254"/>
            <a:ext cx="1956121" cy="431157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ONIP-1</a:t>
            </a:r>
          </a:p>
        </p:txBody>
      </p:sp>
      <p:sp>
        <p:nvSpPr>
          <p:cNvPr id="23" name="Flèche : chevron 22">
            <a:extLst>
              <a:ext uri="{FF2B5EF4-FFF2-40B4-BE49-F238E27FC236}">
                <a16:creationId xmlns:a16="http://schemas.microsoft.com/office/drawing/2014/main" id="{156D951A-AC92-637E-40AB-E5BBEAD83645}"/>
              </a:ext>
            </a:extLst>
          </p:cNvPr>
          <p:cNvSpPr/>
          <p:nvPr/>
        </p:nvSpPr>
        <p:spPr>
          <a:xfrm>
            <a:off x="2637317" y="3722253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ONIP-2</a:t>
            </a:r>
            <a:r>
              <a:rPr lang="fr-FR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24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8A2DCCAB-3F3C-9460-889A-5C645E149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43" y="3785539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F35E8A8A-E4C8-ABF1-11A0-3A01C1EF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148" y="3779880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lèche : chevron 25">
            <a:extLst>
              <a:ext uri="{FF2B5EF4-FFF2-40B4-BE49-F238E27FC236}">
                <a16:creationId xmlns:a16="http://schemas.microsoft.com/office/drawing/2014/main" id="{139CD475-7DD5-78CF-64B3-87CF4E053262}"/>
              </a:ext>
            </a:extLst>
          </p:cNvPr>
          <p:cNvSpPr/>
          <p:nvPr/>
        </p:nvSpPr>
        <p:spPr>
          <a:xfrm>
            <a:off x="6677815" y="3145535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S8</a:t>
            </a:r>
          </a:p>
        </p:txBody>
      </p:sp>
      <p:sp>
        <p:nvSpPr>
          <p:cNvPr id="27" name="Flèche : chevron 26">
            <a:extLst>
              <a:ext uri="{FF2B5EF4-FFF2-40B4-BE49-F238E27FC236}">
                <a16:creationId xmlns:a16="http://schemas.microsoft.com/office/drawing/2014/main" id="{A3C262E2-A7D6-C7B3-157C-9C86F3280719}"/>
              </a:ext>
            </a:extLst>
          </p:cNvPr>
          <p:cNvSpPr/>
          <p:nvPr/>
        </p:nvSpPr>
        <p:spPr>
          <a:xfrm>
            <a:off x="8711540" y="3145535"/>
            <a:ext cx="2013995" cy="431157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S9</a:t>
            </a:r>
          </a:p>
        </p:txBody>
      </p:sp>
      <p:sp>
        <p:nvSpPr>
          <p:cNvPr id="28" name="Flèche : chevron 27">
            <a:extLst>
              <a:ext uri="{FF2B5EF4-FFF2-40B4-BE49-F238E27FC236}">
                <a16:creationId xmlns:a16="http://schemas.microsoft.com/office/drawing/2014/main" id="{FAD9F88F-E384-0AEA-3FFC-A385703DF38E}"/>
              </a:ext>
            </a:extLst>
          </p:cNvPr>
          <p:cNvSpPr/>
          <p:nvPr/>
        </p:nvSpPr>
        <p:spPr>
          <a:xfrm>
            <a:off x="4644090" y="3715141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A6753D7F-F1B9-9087-9CCC-400BC2314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66" y="3779880"/>
            <a:ext cx="352524" cy="31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88154701-BF58-D0CB-08D3-5B5E4FD8C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79" y="4313198"/>
            <a:ext cx="215655" cy="19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2605155-C237-41C0-053E-B57BB7AC2714}"/>
              </a:ext>
            </a:extLst>
          </p:cNvPr>
          <p:cNvSpPr txBox="1"/>
          <p:nvPr/>
        </p:nvSpPr>
        <p:spPr>
          <a:xfrm rot="19731946">
            <a:off x="270437" y="4945119"/>
            <a:ext cx="127573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A REVOIR</a:t>
            </a:r>
          </a:p>
        </p:txBody>
      </p:sp>
    </p:spTree>
    <p:extLst>
      <p:ext uri="{BB962C8B-B14F-4D97-AF65-F5344CB8AC3E}">
        <p14:creationId xmlns:p14="http://schemas.microsoft.com/office/powerpoint/2010/main" val="197230489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466</TotalTime>
  <Words>709</Words>
  <Application>Microsoft Office PowerPoint</Application>
  <PresentationFormat>Grand écran</PresentationFormat>
  <Paragraphs>200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4" baseType="lpstr">
      <vt:lpstr>Arial</vt:lpstr>
      <vt:lpstr>Avenir Next LT Pro</vt:lpstr>
      <vt:lpstr>Bahnschrift Light</vt:lpstr>
      <vt:lpstr>Bahnschrift SemiBold</vt:lpstr>
      <vt:lpstr>Calibri</vt:lpstr>
      <vt:lpstr>Cambria Math</vt:lpstr>
      <vt:lpstr>Helvetica Neue</vt:lpstr>
      <vt:lpstr>Trebuchet MS</vt:lpstr>
      <vt:lpstr>AccentBoxVTI</vt:lpstr>
      <vt:lpstr>Informatique @ SupOptique</vt:lpstr>
      <vt:lpstr>Présentation PowerPoint</vt:lpstr>
      <vt:lpstr>Etat de l’art @ SupOptique</vt:lpstr>
      <vt:lpstr>Présentation PowerPoint</vt:lpstr>
      <vt:lpstr>Besoins des industriels, embauche, enquêtes</vt:lpstr>
      <vt:lpstr>Présentation PowerPoint</vt:lpstr>
      <vt:lpstr>Réforme en première année</vt:lpstr>
      <vt:lpstr>Présentation PowerPoint</vt:lpstr>
      <vt:lpstr>Présentation PowerPoint</vt:lpstr>
      <vt:lpstr>Présentation PowerPoint</vt:lpstr>
      <vt:lpstr>Présentation PowerPoint</vt:lpstr>
      <vt:lpstr>Prochains évolutions</vt:lpstr>
      <vt:lpstr>Présentation PowerPoint</vt:lpstr>
      <vt:lpstr>Questions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236</cp:revision>
  <dcterms:created xsi:type="dcterms:W3CDTF">2023-04-08T12:37:13Z</dcterms:created>
  <dcterms:modified xsi:type="dcterms:W3CDTF">2024-05-18T21:06:49Z</dcterms:modified>
</cp:coreProperties>
</file>