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314" r:id="rId3"/>
    <p:sldId id="324" r:id="rId4"/>
    <p:sldId id="318" r:id="rId5"/>
    <p:sldId id="329" r:id="rId6"/>
    <p:sldId id="327" r:id="rId7"/>
    <p:sldId id="325" r:id="rId8"/>
    <p:sldId id="328" r:id="rId9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14"/>
            <p14:sldId id="324"/>
            <p14:sldId id="318"/>
            <p14:sldId id="329"/>
            <p14:sldId id="327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05E"/>
    <a:srgbClr val="FF960A"/>
    <a:srgbClr val="272771"/>
    <a:srgbClr val="222268"/>
    <a:srgbClr val="00B0F0"/>
    <a:srgbClr val="FA960A"/>
    <a:srgbClr val="0A3250"/>
    <a:srgbClr val="CBE5F9"/>
    <a:srgbClr val="9E1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6395" autoAdjust="0"/>
  </p:normalViewPr>
  <p:slideViewPr>
    <p:cSldViewPr>
      <p:cViewPr varScale="1">
        <p:scale>
          <a:sx n="103" d="100"/>
          <a:sy n="103" d="100"/>
        </p:scale>
        <p:origin x="1044" y="11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19/05/2025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Insertion Professionnelle après </a:t>
            </a:r>
            <a:r>
              <a:rPr lang="fr-FR" dirty="0" err="1"/>
              <a:t>SupOptique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Processus de collecte</a:t>
            </a:r>
            <a:br>
              <a:rPr lang="fr-FR" dirty="0"/>
            </a:br>
            <a:r>
              <a:rPr lang="fr-FR" dirty="0"/>
              <a:t>Résultats des dernières enquêtes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3150F-8C8B-657A-CAD2-BE5BC865438D}"/>
              </a:ext>
            </a:extLst>
          </p:cNvPr>
          <p:cNvSpPr txBox="1">
            <a:spLocks/>
          </p:cNvSpPr>
          <p:nvPr/>
        </p:nvSpPr>
        <p:spPr bwMode="auto">
          <a:xfrm>
            <a:off x="0" y="5924534"/>
            <a:ext cx="12192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4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6" name="Picture 2" descr="upright=Article à illustrer Organisation">
            <a:extLst>
              <a:ext uri="{FF2B5EF4-FFF2-40B4-BE49-F238E27FC236}">
                <a16:creationId xmlns:a16="http://schemas.microsoft.com/office/drawing/2014/main" id="{6F6899A9-0D72-4C3B-73D5-188C847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4" y="332656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6DBC-C081-0A11-C75B-7283CC45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6DD2-1B1B-842A-99BA-71AD831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Processus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1A85E3A-4842-3FE5-C358-5FCCF464893E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1A9D571-5AD1-BDD3-12FC-1C3B87BFE4C2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831EC2-EC9B-64F5-BF7C-BE2480D7B89F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C5AB68-BED5-9625-3215-C5A2F56B0FC5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DA4F-5865-9591-3B8F-457423FB31FC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D1BFEC11-4C3E-6816-822C-8F27171E3DC0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B0055103-6FFF-B3FC-7093-91CC89A5C96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896C13C-21C7-9DF4-6DF1-B64E09E19358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C3386368-3A26-7960-9DEC-6C32A5543459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B1D229-2FA2-CFE9-B43F-62C19B79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FBDDFF-900F-E680-D2C2-8DB18CAD2AB1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052042-F827-39E2-014F-E57802CCE36F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7EBEA5-58A1-F42A-2361-EC0422A1068B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B37BCF-FECD-379A-5CEB-67499A2CADB6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51758-D6C2-C2B6-A7D8-A741D9B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6C1A2E6-13E1-8BDF-F25D-F914CACC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4EE84E-E362-1E62-1675-100131B9E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28E9D2B-572C-B0BE-1148-22750CA1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9C2764-EDB0-A8E6-906D-2ED066B1D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2DF21A0-D14E-9FB8-F449-B0DB9DF85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CDE13BB-FEA0-C941-0CFC-756834AC9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D477FD62-F316-A636-E427-6B344C19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EAD0664D-32AD-455B-227D-2D28F8E62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5594083-4E98-6EB6-5DAD-B86875FB9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372F1B3-1001-599D-B658-6E74A64CC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E91ABFB-2B4B-9ACD-6E45-6DDDB3BD43BA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31C00-3522-5EED-A24E-08C7619758C5}"/>
              </a:ext>
            </a:extLst>
          </p:cNvPr>
          <p:cNvSpPr txBox="1"/>
          <p:nvPr/>
        </p:nvSpPr>
        <p:spPr>
          <a:xfrm>
            <a:off x="10001503" y="5879023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A2AB01-0345-7AA3-9D08-A60159BE48BF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90FE2B7-11F6-5648-5A9D-1F864FA32F4C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1C4A8D5-F041-E9C9-AD6C-24DBC12C7D76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F58514A-52C2-D1EE-6C85-A52EC4CE0DF5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EBFE2-DF88-E0E1-A7D9-0B621F9B52CA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89DA8697-9D7E-6D51-E3B1-820BF5874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4F9B8-CFF2-1A73-4933-DFD36A05A413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20357A0-CCC0-6D55-5344-5F3608089E6F}"/>
              </a:ext>
            </a:extLst>
          </p:cNvPr>
          <p:cNvSpPr txBox="1"/>
          <p:nvPr/>
        </p:nvSpPr>
        <p:spPr>
          <a:xfrm>
            <a:off x="7179169" y="3992017"/>
            <a:ext cx="256712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0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38FC222-EEF1-92EE-621A-667C51C1AB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585241A-A01B-FDE8-72A1-DF080573FA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1424F1-E8AC-9366-49A8-6DBEA4BC8DD0}"/>
              </a:ext>
            </a:extLst>
          </p:cNvPr>
          <p:cNvSpPr txBox="1"/>
          <p:nvPr/>
        </p:nvSpPr>
        <p:spPr>
          <a:xfrm>
            <a:off x="7563186" y="6468866"/>
            <a:ext cx="499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1FB2-5CA2-45D6-3AD3-084D4C3C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1875FF-D9FA-D6AC-93D6-CA74742D4E8B}"/>
              </a:ext>
            </a:extLst>
          </p:cNvPr>
          <p:cNvSpPr txBox="1"/>
          <p:nvPr/>
        </p:nvSpPr>
        <p:spPr>
          <a:xfrm>
            <a:off x="820678" y="351226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6D4E1-BCC0-1DAF-BDC6-1B1FC65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Traitement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0D40D-6974-E083-5227-003428A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1" y="2436464"/>
            <a:ext cx="724839" cy="78300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B503D37-98B6-7248-A365-B25551E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594" y="1718413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0FA61-4BBA-1E01-5AB7-BFAADD9A1420}"/>
              </a:ext>
            </a:extLst>
          </p:cNvPr>
          <p:cNvSpPr/>
          <p:nvPr/>
        </p:nvSpPr>
        <p:spPr>
          <a:xfrm>
            <a:off x="2533291" y="2135554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F7F69E-F4EA-049B-0DE2-3098E2BA0365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9847A-1975-46B9-3FB0-FC14699F866F}"/>
              </a:ext>
            </a:extLst>
          </p:cNvPr>
          <p:cNvSpPr txBox="1"/>
          <p:nvPr/>
        </p:nvSpPr>
        <p:spPr>
          <a:xfrm>
            <a:off x="5735960" y="5478933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A762C43A-DC36-DF64-93C2-A019334B4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64647"/>
              </p:ext>
            </p:extLst>
          </p:nvPr>
        </p:nvGraphicFramePr>
        <p:xfrm>
          <a:off x="5521228" y="2846194"/>
          <a:ext cx="4998129" cy="25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1F780350-6B74-1110-8833-05B7FC175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228" y="2846194"/>
                        <a:ext cx="4998129" cy="2506874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9AFC5904-0B8A-B131-449E-40551AC2B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572903"/>
            <a:ext cx="89818" cy="136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7521DE-F736-2CA5-1FEE-D846DE53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996765"/>
            <a:ext cx="89818" cy="136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BBF67A6-BE5E-5653-73C4-632F911BBD5C}"/>
              </a:ext>
            </a:extLst>
          </p:cNvPr>
          <p:cNvSpPr txBox="1"/>
          <p:nvPr/>
        </p:nvSpPr>
        <p:spPr>
          <a:xfrm>
            <a:off x="901222" y="61273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EE65E8-8543-E070-183D-E7C2E6893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61" y="4919481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109265-0F63-254F-276A-9D6B1F612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658" y="5545532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93819F-7864-3AA9-7946-3BA4213C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5" y="5672900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E028-6A11-6E13-54B6-7EAFB340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373-02A4-7DDA-5F44-E44C2FAD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11D752-D3B5-46FE-1253-45B4DC1770A1}"/>
              </a:ext>
            </a:extLst>
          </p:cNvPr>
          <p:cNvSpPr txBox="1"/>
          <p:nvPr/>
        </p:nvSpPr>
        <p:spPr>
          <a:xfrm>
            <a:off x="1686785" y="200139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3F397A-4869-49A1-6C23-7A30B2E1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3067352"/>
            <a:ext cx="5688632" cy="3529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974AEF-DD0A-A501-7699-E69364E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2" y="2140868"/>
            <a:ext cx="4701668" cy="1833090"/>
          </a:xfrm>
          <a:prstGeom prst="rect">
            <a:avLst/>
          </a:prstGeom>
        </p:spPr>
      </p:pic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FCA9762-BD0A-B943-12CC-3CC498AAA5E2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Enquêtes 2024 et 2025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07DBD71-38F8-EF26-DC6F-1E8B9FF6A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936" y="3057413"/>
            <a:ext cx="1463723" cy="17397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EB10B7-EF70-7500-9492-5CA15F80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581" y="4869160"/>
            <a:ext cx="1413604" cy="16706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BFD7B0-A009-0640-A151-7F9FBFFD3DD0}"/>
              </a:ext>
            </a:extLst>
          </p:cNvPr>
          <p:cNvSpPr txBox="1"/>
          <p:nvPr/>
        </p:nvSpPr>
        <p:spPr>
          <a:xfrm>
            <a:off x="3287688" y="261542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B09F46-3B5A-23B3-21AE-F566686C20A7}"/>
              </a:ext>
            </a:extLst>
          </p:cNvPr>
          <p:cNvSpPr txBox="1"/>
          <p:nvPr/>
        </p:nvSpPr>
        <p:spPr>
          <a:xfrm>
            <a:off x="4852256" y="2595748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3FCDF0-1687-48D2-A629-90F2D261E784}"/>
              </a:ext>
            </a:extLst>
          </p:cNvPr>
          <p:cNvSpPr txBox="1"/>
          <p:nvPr/>
        </p:nvSpPr>
        <p:spPr>
          <a:xfrm>
            <a:off x="6416824" y="2595747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24F6BB-D777-341D-D19A-B01F95EE6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399" y="4670363"/>
            <a:ext cx="1209001" cy="18665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D0FF9F4-E50C-8350-B196-3422B8A2EF14}"/>
              </a:ext>
            </a:extLst>
          </p:cNvPr>
          <p:cNvSpPr txBox="1"/>
          <p:nvPr/>
        </p:nvSpPr>
        <p:spPr>
          <a:xfrm>
            <a:off x="9683871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BA96EE-8769-5F39-538E-57D353B9AFDE}"/>
              </a:ext>
            </a:extLst>
          </p:cNvPr>
          <p:cNvSpPr txBox="1"/>
          <p:nvPr/>
        </p:nvSpPr>
        <p:spPr>
          <a:xfrm>
            <a:off x="11020413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559ACA-0014-F274-BE24-1DAB5A1A1E83}"/>
              </a:ext>
            </a:extLst>
          </p:cNvPr>
          <p:cNvSpPr txBox="1"/>
          <p:nvPr/>
        </p:nvSpPr>
        <p:spPr>
          <a:xfrm>
            <a:off x="10408572" y="4204790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606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C47A-3110-0D53-536A-05A110A8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6D0CA-E782-DDA9-67D2-D34CE430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C99944F3-A3D5-996E-898B-13577C30476A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 professionnelles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AEB6DD5-F6D3-FE2F-C433-B7EF8408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3735822"/>
            <a:ext cx="1152128" cy="286386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EAA751B-0A1C-E0F9-3002-3FDEAEE6F7F9}"/>
              </a:ext>
            </a:extLst>
          </p:cNvPr>
          <p:cNvSpPr txBox="1"/>
          <p:nvPr/>
        </p:nvSpPr>
        <p:spPr>
          <a:xfrm>
            <a:off x="10313593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2020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2019</a:t>
            </a:r>
            <a:endParaRPr lang="fr-FR" sz="12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17C83AA-2AE9-C1D0-59D6-69DA6C06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7" y="2852936"/>
            <a:ext cx="7420876" cy="368161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75365F0-63C8-DA1F-4C4A-F316A7330F31}"/>
              </a:ext>
            </a:extLst>
          </p:cNvPr>
          <p:cNvSpPr txBox="1"/>
          <p:nvPr/>
        </p:nvSpPr>
        <p:spPr>
          <a:xfrm>
            <a:off x="767407" y="2594900"/>
            <a:ext cx="12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  <a:endParaRPr lang="fr-FR" sz="1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681A4A8-E0BB-692F-CCA2-225E822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772407"/>
            <a:ext cx="987969" cy="276214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90C12E8-E4AC-93BF-ADE0-AB067FF1FD78}"/>
              </a:ext>
            </a:extLst>
          </p:cNvPr>
          <p:cNvSpPr txBox="1"/>
          <p:nvPr/>
        </p:nvSpPr>
        <p:spPr>
          <a:xfrm>
            <a:off x="8634015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982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DC6F-D7A5-F951-A186-5435813B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98FFB-E368-C0A2-B82B-9BA3A567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0704E2-47DD-790D-ACBD-4B7D61B4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75" y="2204864"/>
            <a:ext cx="8635900" cy="4355379"/>
          </a:xfrm>
          <a:prstGeom prst="rect">
            <a:avLst/>
          </a:prstGeom>
        </p:spPr>
      </p:pic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0196ED1-C40D-1713-5CB9-BFCFC6F61F3C}"/>
              </a:ext>
            </a:extLst>
          </p:cNvPr>
          <p:cNvSpPr/>
          <p:nvPr/>
        </p:nvSpPr>
        <p:spPr bwMode="auto">
          <a:xfrm>
            <a:off x="767408" y="1720181"/>
            <a:ext cx="2952328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0472B-3326-E30D-BE3D-2602BAF3A3F3}"/>
              </a:ext>
            </a:extLst>
          </p:cNvPr>
          <p:cNvSpPr txBox="1"/>
          <p:nvPr/>
        </p:nvSpPr>
        <p:spPr>
          <a:xfrm>
            <a:off x="912386" y="2066364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 = (En activité + Volontariat) / (En activité + Volontariat + Recherche)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450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4652-9F7C-2545-49A5-03246BBF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8F95A-3C86-2D74-A465-09F8794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34623-F5D7-4590-E857-D27443C8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86" y="1720181"/>
            <a:ext cx="4121806" cy="2078767"/>
          </a:xfrm>
          <a:prstGeom prst="rect">
            <a:avLst/>
          </a:prstGeom>
        </p:spPr>
      </p:pic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896B4885-1579-828B-DF7C-1FDA7C171905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Recherche d’emploi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CE768B-52A8-7677-F081-96BCF6247B22}"/>
              </a:ext>
            </a:extLst>
          </p:cNvPr>
          <p:cNvSpPr/>
          <p:nvPr/>
        </p:nvSpPr>
        <p:spPr bwMode="auto">
          <a:xfrm>
            <a:off x="6248477" y="2564903"/>
            <a:ext cx="2195851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Pause / Attente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21BCA6-878A-7B20-2149-6ACC99A9931D}"/>
              </a:ext>
            </a:extLst>
          </p:cNvPr>
          <p:cNvSpPr/>
          <p:nvPr/>
        </p:nvSpPr>
        <p:spPr bwMode="auto">
          <a:xfrm>
            <a:off x="1028159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Refus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7ABC0E-9FBF-A0F3-50A8-8BAF68875DD8}"/>
              </a:ext>
            </a:extLst>
          </p:cNvPr>
          <p:cNvSpPr/>
          <p:nvPr/>
        </p:nvSpPr>
        <p:spPr bwMode="auto">
          <a:xfrm>
            <a:off x="3638318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Aucune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D91B9A-C0F7-D1D3-0499-B590A1524DBD}"/>
              </a:ext>
            </a:extLst>
          </p:cNvPr>
          <p:cNvSpPr txBox="1"/>
          <p:nvPr/>
        </p:nvSpPr>
        <p:spPr>
          <a:xfrm>
            <a:off x="1028159" y="3166691"/>
            <a:ext cx="2304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Pas d’intérêt pour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missions proposées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Discordance avec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projet professionnel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1C4D9B-72C7-4C3F-89F2-4C299C911059}"/>
              </a:ext>
            </a:extLst>
          </p:cNvPr>
          <p:cNvSpPr txBox="1"/>
          <p:nvPr/>
        </p:nvSpPr>
        <p:spPr>
          <a:xfrm>
            <a:off x="1028159" y="5011973"/>
            <a:ext cx="201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Rémunération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77313E7D-9314-71C9-90BC-227FEC757F1F}"/>
              </a:ext>
            </a:extLst>
          </p:cNvPr>
          <p:cNvSpPr/>
          <p:nvPr/>
        </p:nvSpPr>
        <p:spPr bwMode="auto">
          <a:xfrm>
            <a:off x="1127235" y="4430102"/>
            <a:ext cx="2016224" cy="39567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SENS A LEUR EMPLOI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FC8540-DD3E-2732-BDC5-1B3CB8069DCF}"/>
              </a:ext>
            </a:extLst>
          </p:cNvPr>
          <p:cNvSpPr txBox="1"/>
          <p:nvPr/>
        </p:nvSpPr>
        <p:spPr>
          <a:xfrm>
            <a:off x="1028159" y="5568691"/>
            <a:ext cx="2408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Mobilité géographique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218C3AB8-0DEC-B0A6-15CD-D86E6CEECC46}"/>
              </a:ext>
            </a:extLst>
          </p:cNvPr>
          <p:cNvSpPr/>
          <p:nvPr/>
        </p:nvSpPr>
        <p:spPr bwMode="auto">
          <a:xfrm>
            <a:off x="1224068" y="6000349"/>
            <a:ext cx="2016224" cy="5199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ATTACHEMENT TERROTORIAL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7379B8-6FF6-0442-CA49-0A02A7FA0925}"/>
              </a:ext>
            </a:extLst>
          </p:cNvPr>
          <p:cNvSpPr txBox="1"/>
          <p:nvPr/>
        </p:nvSpPr>
        <p:spPr>
          <a:xfrm>
            <a:off x="4026091" y="3859018"/>
            <a:ext cx="4086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Difficultés de mise en valeur des compétences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Méconnaissance des débouchés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Mauvaise maitrise des techniques d’embauche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3FEB1895-0F93-B847-B38F-B8CF7EAC015F}"/>
              </a:ext>
            </a:extLst>
          </p:cNvPr>
          <p:cNvSpPr/>
          <p:nvPr/>
        </p:nvSpPr>
        <p:spPr bwMode="auto">
          <a:xfrm>
            <a:off x="4079776" y="5242527"/>
            <a:ext cx="3528392" cy="33855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MANQUE DANS LA FORMATION IOGS ?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F80DFC1C-A407-4925-C139-C4A3551657D4}"/>
              </a:ext>
            </a:extLst>
          </p:cNvPr>
          <p:cNvSpPr/>
          <p:nvPr/>
        </p:nvSpPr>
        <p:spPr bwMode="auto">
          <a:xfrm>
            <a:off x="5375920" y="5753356"/>
            <a:ext cx="4536504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Revoir l’insertion à l’IOGS / FHP</a:t>
            </a:r>
          </a:p>
        </p:txBody>
      </p:sp>
    </p:spTree>
    <p:extLst>
      <p:ext uri="{BB962C8B-B14F-4D97-AF65-F5344CB8AC3E}">
        <p14:creationId xmlns:p14="http://schemas.microsoft.com/office/powerpoint/2010/main" val="2664420072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25513</TotalTime>
  <Words>291</Words>
  <Application>Microsoft Office PowerPoint</Application>
  <PresentationFormat>Grand écran</PresentationFormat>
  <Paragraphs>78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Lucida Sans</vt:lpstr>
      <vt:lpstr>Raleway</vt:lpstr>
      <vt:lpstr>DRAFT PRES CA_IO_13-06-12</vt:lpstr>
      <vt:lpstr>1_DRAFT PRES CA_IO_13-06-12</vt:lpstr>
      <vt:lpstr>Image bitmap</vt:lpstr>
      <vt:lpstr>Insertion Professionnelle après SupOptique</vt:lpstr>
      <vt:lpstr>Enquête CGE / Processus</vt:lpstr>
      <vt:lpstr>Enquête CGE / Traitement interne</vt:lpstr>
      <vt:lpstr>Enquête CGE / Chiffres clefs</vt:lpstr>
      <vt:lpstr>Enquête CGE / Chiffres clefs</vt:lpstr>
      <vt:lpstr>Enquête CGE / Chiffres clefs</vt:lpstr>
      <vt:lpstr>Enquête CGE / Chiffres clefs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Julien VILLEMEJANE</cp:lastModifiedBy>
  <cp:revision>1389</cp:revision>
  <cp:lastPrinted>2021-12-20T13:30:17Z</cp:lastPrinted>
  <dcterms:created xsi:type="dcterms:W3CDTF">2012-05-10T13:56:34Z</dcterms:created>
  <dcterms:modified xsi:type="dcterms:W3CDTF">2025-05-19T06:09:53Z</dcterms:modified>
</cp:coreProperties>
</file>