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7" r:id="rId3"/>
    <p:sldId id="280" r:id="rId4"/>
    <p:sldId id="260" r:id="rId5"/>
    <p:sldId id="261" r:id="rId6"/>
    <p:sldId id="310" r:id="rId7"/>
    <p:sldId id="268" r:id="rId8"/>
    <p:sldId id="264" r:id="rId9"/>
    <p:sldId id="311" r:id="rId10"/>
    <p:sldId id="302" r:id="rId11"/>
    <p:sldId id="303" r:id="rId12"/>
    <p:sldId id="286" r:id="rId13"/>
    <p:sldId id="304" r:id="rId14"/>
    <p:sldId id="305" r:id="rId15"/>
    <p:sldId id="307" r:id="rId16"/>
    <p:sldId id="308" r:id="rId17"/>
    <p:sldId id="306" r:id="rId18"/>
    <p:sldId id="309" r:id="rId19"/>
    <p:sldId id="294" r:id="rId20"/>
    <p:sldId id="289" r:id="rId21"/>
    <p:sldId id="296" r:id="rId22"/>
    <p:sldId id="295" r:id="rId23"/>
    <p:sldId id="291" r:id="rId24"/>
    <p:sldId id="297" r:id="rId25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60A"/>
    <a:srgbClr val="002060"/>
    <a:srgbClr val="595959"/>
    <a:srgbClr val="EF553B"/>
    <a:srgbClr val="5B277D"/>
    <a:srgbClr val="0A3250"/>
    <a:srgbClr val="00CC96"/>
    <a:srgbClr val="7F7F7F"/>
    <a:srgbClr val="636EFA"/>
    <a:srgbClr val="7D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46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808137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219143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13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8266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643121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15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35080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283002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17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53413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5300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79487"/>
              </p:ext>
            </p:extLst>
          </p:nvPr>
        </p:nvGraphicFramePr>
        <p:xfrm>
          <a:off x="902207" y="2123251"/>
          <a:ext cx="7775067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69,2 %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89,6 %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/>
                        <a:t>Taux Net Emploi </a:t>
                      </a:r>
                      <a:r>
                        <a:rPr lang="fr-FR" sz="1200" dirty="0"/>
                        <a:t>(avec thèses)</a:t>
                      </a:r>
                      <a:endParaRPr lang="fr-FR" sz="18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91,9%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rgbClr val="0A3250"/>
                          </a:solidFill>
                        </a:rPr>
                        <a:t>90,2%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38 441 €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38 520 €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37 314 €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37 256 €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39 287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39 117 €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4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1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86,6 %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9,0 %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91,5 %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459829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5" name="Image 4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8773487B-5EAC-C4A4-F270-24CCAD56C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4998741" cy="347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74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DE8CDB0C-F0A3-0154-7CEC-116E13A2D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7" cy="34719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A9ADC33-0686-EE8A-75B9-97A20528F11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620683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EC764D18-ACB5-4298-82A5-6BD5E4095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" y="2135244"/>
            <a:ext cx="5346086" cy="37073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Filières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</p:spTree>
    <p:extLst>
      <p:ext uri="{BB962C8B-B14F-4D97-AF65-F5344CB8AC3E}">
        <p14:creationId xmlns:p14="http://schemas.microsoft.com/office/powerpoint/2010/main" val="1444844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des salaires moyens / Cumul + Sites</a:t>
            </a: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fr-FR" altLang="fr-FR" sz="2000" b="1" dirty="0">
              <a:solidFill>
                <a:srgbClr val="FF960A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0C115E2-0EF3-EAB5-6D5D-EE56221B0DB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6" name="Image 5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A9E15265-9FB8-B3AB-2A09-F8A6084CAE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662" y="2082587"/>
            <a:ext cx="5827278" cy="40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06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BBF2A194-145A-23D0-3C60-F195FD3B3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49" y="2230841"/>
            <a:ext cx="4580357" cy="2751539"/>
          </a:xfrm>
          <a:prstGeom prst="rect">
            <a:avLst/>
          </a:prstGeom>
        </p:spPr>
      </p:pic>
      <p:pic>
        <p:nvPicPr>
          <p:cNvPr id="10" name="Image 9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57177ACF-6D78-5A7E-E13C-3CAC05FD7A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135" y="3624444"/>
            <a:ext cx="3547491" cy="213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0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13" name="Image 12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A313F1A0-E6AE-EFDE-BA7C-D56AF1D23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076" y="2030979"/>
            <a:ext cx="5198276" cy="395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866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Evolution du taux net d’emploi / Cumul +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86F9AF5-EA8F-CAD4-2FBE-51F87D18B116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pic>
        <p:nvPicPr>
          <p:cNvPr id="4" name="Image 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6C433406-E59A-DA4E-8E4D-837EC2A5D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09" y="2030979"/>
            <a:ext cx="5209360" cy="39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710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740577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159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97.2 %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4.3 %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95.7 %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13.3 %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86.7 %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11.8 %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88.2 %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92.3 %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21.4 %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78.6 %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15.4 %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84.6 %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6A9AF30-4985-7D91-5CC9-A0AF905AF948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ABB3F14-C0AF-23BD-13D6-77ADE7A0436C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FE9DD70-B863-2E59-BC57-CFDEFEEA5C70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87869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C’est quoi donc ?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Objectif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Enquêtes s’intéressant à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des formations dispensées dans les Grandes Écoles françaises au travers de l’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insertion des diplômé.es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C0B1-5D01-4A7E-9126-56E9414F5169}"/>
              </a:ext>
            </a:extLst>
          </p:cNvPr>
          <p:cNvSpPr/>
          <p:nvPr/>
        </p:nvSpPr>
        <p:spPr>
          <a:xfrm>
            <a:off x="574372" y="3279093"/>
            <a:ext cx="7627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Réalisée au 1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er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semestre 2022 par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199 Grandes Ecoles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membres de la CGE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					(dont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139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écoles d’ingénieurs)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Lucida Sans" panose="020B0602030504020204" pitchFamily="34" charset="0"/>
              </a:rPr>
              <a:t>	</a:t>
            </a:r>
            <a:r>
              <a:rPr lang="fr-FR" i="1" dirty="0">
                <a:solidFill>
                  <a:srgbClr val="333333"/>
                </a:solidFill>
                <a:latin typeface="Calibri" panose="020F0502020204030204" pitchFamily="34" charset="0"/>
              </a:rPr>
              <a:t>IOGS – entre le 1er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janvier 2024 et le 2 avril 2024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Résultats publiés en juin 2024 par la CGE / 32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édition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Ensemble d’outils d’enquête sécurisés (</a:t>
            </a:r>
            <a:r>
              <a:rPr lang="fr-FR" i="1" dirty="0" err="1">
                <a:solidFill>
                  <a:srgbClr val="333333"/>
                </a:solidFill>
                <a:latin typeface="Calibri" panose="020F0502020204030204" pitchFamily="34" charset="0"/>
              </a:rPr>
              <a:t>SphinxOnline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) fourni par la CGE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Formulaire paramétré spécifiquement pour chaque école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Sondage sur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5 dernières promotions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(2019 à 2023)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21BAEC-F7D4-49D4-BE1F-00F1433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35" y="2841615"/>
            <a:ext cx="8229600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r>
              <a:rPr lang="fr-FR" altLang="fr-FR" sz="2000" b="1" kern="0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Enquête CGE / version 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AF07F5-6F93-4A2B-A040-85F75ADE8ED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95672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81.2 %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18.8 %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74.6 %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61.5 %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38.5 %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60.0 %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40.0 %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58.3 %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81.8 %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18.2 %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14323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Etrang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9.3 %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90.7 %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8.9 %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91.1 %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126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7.1 %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92.9 %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113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5.6 %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94.4 %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90.9 %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66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0.0 %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100 %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19.2 %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80.8 %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10.5 %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89.5 %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7322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7D5A9BE-B287-0AD5-1BCF-FEC21F1E9A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98718"/>
              </p:ext>
            </p:extLst>
          </p:nvPr>
        </p:nvGraphicFramePr>
        <p:xfrm>
          <a:off x="1514475" y="3137216"/>
          <a:ext cx="6095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horsIDF</a:t>
                      </a:r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Nb 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39.7 %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60.3 %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39.0 %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61.0 %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74.4 %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25.6 %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117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3D4449"/>
                          </a:solidFill>
                          <a:effectLst/>
                          <a:latin typeface="inherit"/>
                        </a:rPr>
                        <a:t>69.5 %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b="1" dirty="0">
                          <a:solidFill>
                            <a:srgbClr val="443597"/>
                          </a:solidFill>
                          <a:effectLst/>
                          <a:latin typeface="inherit"/>
                        </a:rPr>
                        <a:t>30.5 %</a:t>
                      </a:r>
                      <a:endParaRPr lang="fr-FR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solidFill>
                            <a:srgbClr val="376E8B"/>
                          </a:solidFill>
                          <a:effectLst/>
                          <a:latin typeface="inherit"/>
                        </a:rPr>
                        <a:t>105</a:t>
                      </a:r>
                      <a:endParaRPr lang="fr-FR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79.1 %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20.9 %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67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25.0 %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55.2 %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44.8 %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53.6 %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46.4 %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85.7 %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14.3 %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76.5 %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23.5 %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6BE8EB4C-9EED-0344-FB71-FC964BFAC7C5}"/>
              </a:ext>
            </a:extLst>
          </p:cNvPr>
          <p:cNvSpPr txBox="1"/>
          <p:nvPr/>
        </p:nvSpPr>
        <p:spPr>
          <a:xfrm>
            <a:off x="5749638" y="2816126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218827-BD14-D989-820F-C8E93CE767D2}"/>
              </a:ext>
            </a:extLst>
          </p:cNvPr>
          <p:cNvSpPr txBox="1"/>
          <p:nvPr/>
        </p:nvSpPr>
        <p:spPr>
          <a:xfrm>
            <a:off x="3144983" y="2819192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8788C0E-763D-AEA1-A8D6-23C0DA9EFF31}"/>
              </a:ext>
            </a:extLst>
          </p:cNvPr>
          <p:cNvCxnSpPr>
            <a:cxnSpLocks/>
          </p:cNvCxnSpPr>
          <p:nvPr/>
        </p:nvCxnSpPr>
        <p:spPr bwMode="auto">
          <a:xfrm>
            <a:off x="4997885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0BF25C8-9F92-2C38-850F-D28A23482464}"/>
              </a:ext>
            </a:extLst>
          </p:cNvPr>
          <p:cNvCxnSpPr>
            <a:cxnSpLocks/>
          </p:cNvCxnSpPr>
          <p:nvPr/>
        </p:nvCxnSpPr>
        <p:spPr bwMode="auto">
          <a:xfrm>
            <a:off x="2394559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DE0DB40-AE6D-F8B1-39ED-23D839CC790B}"/>
              </a:ext>
            </a:extLst>
          </p:cNvPr>
          <p:cNvCxnSpPr>
            <a:cxnSpLocks/>
          </p:cNvCxnSpPr>
          <p:nvPr/>
        </p:nvCxnSpPr>
        <p:spPr bwMode="auto">
          <a:xfrm>
            <a:off x="7610474" y="2816126"/>
            <a:ext cx="0" cy="29169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45443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407300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39.944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Pal.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36.891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5.609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40.919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8.519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37.533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5.012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41.343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7.208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Bdx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35.294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5.031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37.632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4.908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35.737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3.695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38.751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7.361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err="1">
                          <a:solidFill>
                            <a:schemeClr val="bg1"/>
                          </a:solidFill>
                        </a:rPr>
                        <a:t>StE</a:t>
                      </a:r>
                      <a:endParaRPr lang="fr-FR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35.329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7.518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43.468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18.842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35.954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6.849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39.480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4.528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40.666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4.677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43.466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443597"/>
                          </a:solidFill>
                          <a:effectLst/>
                        </a:rPr>
                        <a:t>8.570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3.985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76E8B"/>
                          </a:solidFill>
                          <a:effectLst/>
                        </a:rPr>
                        <a:t>45.050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rgbClr val="376E8B"/>
                          </a:solidFill>
                          <a:effectLst/>
                        </a:rPr>
                        <a:t>8.148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2019 à 2022 / 2020 à 2023 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 (hors primes / bruts) en France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EF39735-256B-FECE-10A1-6885D0824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3167"/>
              </p:ext>
            </p:extLst>
          </p:nvPr>
        </p:nvGraphicFramePr>
        <p:xfrm>
          <a:off x="813074" y="3199258"/>
          <a:ext cx="7667046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51894">
                  <a:extLst>
                    <a:ext uri="{9D8B030D-6E8A-4147-A177-3AD203B41FA5}">
                      <a16:colId xmlns:a16="http://schemas.microsoft.com/office/drawing/2014/main" val="2053038476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32746835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4009216877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85665883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457748498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3308663209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294340571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1745590413"/>
                    </a:ext>
                  </a:extLst>
                </a:gridCol>
                <a:gridCol w="851894">
                  <a:extLst>
                    <a:ext uri="{9D8B030D-6E8A-4147-A177-3AD203B41FA5}">
                      <a16:colId xmlns:a16="http://schemas.microsoft.com/office/drawing/2014/main" val="2755484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err="1"/>
                        <a:t>Ec.Ty</a:t>
                      </a:r>
                      <a:r>
                        <a:rPr lang="fr-FR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79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/>
                        <a:t>CGE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35.978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38.419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3D4449"/>
                          </a:solidFill>
                          <a:effectLst/>
                        </a:rPr>
                        <a:t>36.800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rgbClr val="443597"/>
                          </a:solidFill>
                          <a:effectLst/>
                        </a:rPr>
                        <a:t>39.344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76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/>
                        <a:t>Ens</a:t>
                      </a:r>
                      <a:r>
                        <a:rPr lang="fr-FR" b="1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36.729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5.950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41.129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9.968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37.115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5.140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600" b="1" dirty="0">
                          <a:effectLst/>
                        </a:rPr>
                        <a:t>41.245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200" b="1" dirty="0">
                          <a:effectLst/>
                        </a:rPr>
                        <a:t>7.419</a:t>
                      </a:r>
                      <a:endParaRPr lang="fr-FR" sz="16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989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FISE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36.734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5.182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41.133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10.943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37.128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4.798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41.014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6.219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1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bg1"/>
                          </a:solidFill>
                        </a:rPr>
                        <a:t>FISA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37.070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6.267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39.919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6.811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37.028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5.368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39.889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7.329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7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bg1"/>
                          </a:solidFill>
                        </a:rPr>
                        <a:t>Do </a:t>
                      </a:r>
                      <a:r>
                        <a:rPr lang="fr-FR" sz="1400" dirty="0" err="1">
                          <a:solidFill>
                            <a:schemeClr val="bg1"/>
                          </a:solidFill>
                        </a:rPr>
                        <a:t>Dip</a:t>
                      </a:r>
                      <a:endParaRPr lang="fr-FR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36.316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7.355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42.146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9.632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37.206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5.863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400" dirty="0">
                          <a:solidFill>
                            <a:schemeClr val="bg1"/>
                          </a:solidFill>
                          <a:effectLst/>
                        </a:rPr>
                        <a:t>42.847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100" dirty="0">
                          <a:solidFill>
                            <a:schemeClr val="bg1"/>
                          </a:solidFill>
                          <a:effectLst/>
                        </a:rPr>
                        <a:t>9.661</a:t>
                      </a:r>
                    </a:p>
                  </a:txBody>
                  <a:tcPr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24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3D4449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400" dirty="0">
                        <a:solidFill>
                          <a:srgbClr val="443597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endParaRPr lang="fr-FR" sz="1100" dirty="0">
                        <a:solidFill>
                          <a:srgbClr val="376E8B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0952244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AC61E4F-1680-5021-92E2-E49507832333}"/>
              </a:ext>
            </a:extLst>
          </p:cNvPr>
          <p:cNvSpPr txBox="1"/>
          <p:nvPr/>
        </p:nvSpPr>
        <p:spPr>
          <a:xfrm>
            <a:off x="6488276" y="2922617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2020 à 2023 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7176433-821C-AB11-974C-E52C8FB197A7}"/>
              </a:ext>
            </a:extLst>
          </p:cNvPr>
          <p:cNvSpPr txBox="1"/>
          <p:nvPr/>
        </p:nvSpPr>
        <p:spPr>
          <a:xfrm>
            <a:off x="2763164" y="2867231"/>
            <a:ext cx="142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D4449"/>
                </a:solidFill>
                <a:effectLst/>
                <a:latin typeface="inherit"/>
              </a:rPr>
              <a:t>2019 à 2022 </a:t>
            </a:r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58B0517-BEE1-2CC2-BC95-54D38CC7C1EF}"/>
              </a:ext>
            </a:extLst>
          </p:cNvPr>
          <p:cNvCxnSpPr>
            <a:cxnSpLocks/>
          </p:cNvCxnSpPr>
          <p:nvPr/>
        </p:nvCxnSpPr>
        <p:spPr bwMode="auto">
          <a:xfrm>
            <a:off x="1655523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4FF355D-E1B2-E72B-9809-41CA2FB22316}"/>
              </a:ext>
            </a:extLst>
          </p:cNvPr>
          <p:cNvCxnSpPr>
            <a:cxnSpLocks/>
          </p:cNvCxnSpPr>
          <p:nvPr/>
        </p:nvCxnSpPr>
        <p:spPr bwMode="auto">
          <a:xfrm>
            <a:off x="5067690" y="2922617"/>
            <a:ext cx="0" cy="3080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7544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Nouvel outil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étudiant.es et jeunes diplômé.es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44D5A1-7096-4429-9FB4-63D8D1088E58}"/>
              </a:ext>
            </a:extLst>
          </p:cNvPr>
          <p:cNvSpPr txBox="1"/>
          <p:nvPr/>
        </p:nvSpPr>
        <p:spPr>
          <a:xfrm>
            <a:off x="4012706" y="5493598"/>
            <a:ext cx="4998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b="1" dirty="0">
                <a:solidFill>
                  <a:srgbClr val="0A3250"/>
                </a:solidFill>
              </a:rPr>
              <a:t>l</a:t>
            </a:r>
            <a:r>
              <a:rPr lang="fr-FR" altLang="fr-FR" sz="2400" b="1" dirty="0">
                <a:solidFill>
                  <a:srgbClr val="0A325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sz="2400" dirty="0">
              <a:solidFill>
                <a:srgbClr val="0A3250"/>
              </a:solidFill>
            </a:endParaRP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A27D5471-5129-9B97-0CB6-D4D30630B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419339"/>
              </p:ext>
            </p:extLst>
          </p:nvPr>
        </p:nvGraphicFramePr>
        <p:xfrm>
          <a:off x="1713567" y="2644052"/>
          <a:ext cx="5707395" cy="28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3567" y="2644052"/>
                        <a:ext cx="5707395" cy="286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BA84CBD-5CE5-4403-C4A3-ACCCC20ED770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36682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0D6C3D-CC46-66FC-551E-4D4FD837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" y="2321014"/>
            <a:ext cx="6270898" cy="37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Effectifs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234607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Effectifs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2C80F-A762-4C4D-BBF9-0E3C293A2258}"/>
              </a:ext>
            </a:extLst>
          </p:cNvPr>
          <p:cNvSpPr/>
          <p:nvPr/>
        </p:nvSpPr>
        <p:spPr>
          <a:xfrm>
            <a:off x="2644766" y="1646312"/>
            <a:ext cx="2443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655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sondé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·e·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108F7-FAAD-4EA7-99F8-AEB6C7444A36}"/>
              </a:ext>
            </a:extLst>
          </p:cNvPr>
          <p:cNvSpPr/>
          <p:nvPr/>
        </p:nvSpPr>
        <p:spPr>
          <a:xfrm>
            <a:off x="571903" y="2012597"/>
            <a:ext cx="43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 complétée à 100 % par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281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07589-4D8A-4B8C-ACDE-CC4F63ACF2A5}"/>
              </a:ext>
            </a:extLst>
          </p:cNvPr>
          <p:cNvSpPr/>
          <p:nvPr/>
        </p:nvSpPr>
        <p:spPr>
          <a:xfrm>
            <a:off x="6637442" y="4794933"/>
            <a:ext cx="2354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Taux de réponse</a:t>
            </a:r>
            <a:b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</a:br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(toute promo)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3200" b="1" dirty="0">
                <a:solidFill>
                  <a:srgbClr val="5B277D"/>
                </a:solidFill>
                <a:latin typeface="Calibri" panose="020F0502020204030204" pitchFamily="34" charset="0"/>
              </a:rPr>
              <a:t>42,9  %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1A20-EB69-EF3A-AD40-B1A53A27BB34}"/>
              </a:ext>
            </a:extLst>
          </p:cNvPr>
          <p:cNvSpPr txBox="1"/>
          <p:nvPr/>
        </p:nvSpPr>
        <p:spPr>
          <a:xfrm>
            <a:off x="7906004" y="5750877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49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,1  %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0A4D65-C9BE-712C-6AD1-B090AD3D3E2D}"/>
              </a:ext>
            </a:extLst>
          </p:cNvPr>
          <p:cNvSpPr txBox="1"/>
          <p:nvPr/>
        </p:nvSpPr>
        <p:spPr>
          <a:xfrm>
            <a:off x="6950073" y="5806554"/>
            <a:ext cx="1573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Enquête 2023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657BD01-F31A-B79D-F284-C95073AB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90138"/>
              </p:ext>
            </p:extLst>
          </p:nvPr>
        </p:nvGraphicFramePr>
        <p:xfrm>
          <a:off x="6350066" y="1815589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SupOp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68,4%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70,9%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41,8%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55,1%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6" name="Tableau 7">
            <a:extLst>
              <a:ext uri="{FF2B5EF4-FFF2-40B4-BE49-F238E27FC236}">
                <a16:creationId xmlns:a16="http://schemas.microsoft.com/office/drawing/2014/main" id="{A8E829A9-B3F0-1B8F-5CAA-ED0F313B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082003"/>
              </p:ext>
            </p:extLst>
          </p:nvPr>
        </p:nvGraphicFramePr>
        <p:xfrm>
          <a:off x="6350066" y="3057971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69,2%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66,7%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52,7%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D34CF646-3671-191A-E980-3369D228ABFC}"/>
              </a:ext>
            </a:extLst>
          </p:cNvPr>
          <p:cNvSpPr txBox="1"/>
          <p:nvPr/>
        </p:nvSpPr>
        <p:spPr>
          <a:xfrm>
            <a:off x="4879308" y="1646312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691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0124DE-0C2B-B3C8-61A4-E07A8A601136}"/>
              </a:ext>
            </a:extLst>
          </p:cNvPr>
          <p:cNvSpPr txBox="1"/>
          <p:nvPr/>
        </p:nvSpPr>
        <p:spPr>
          <a:xfrm>
            <a:off x="4879308" y="2043375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339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1E87FA-0373-4A70-048D-8375F2C62B7A}"/>
              </a:ext>
            </a:extLst>
          </p:cNvPr>
          <p:cNvSpPr txBox="1"/>
          <p:nvPr/>
        </p:nvSpPr>
        <p:spPr>
          <a:xfrm>
            <a:off x="4848842" y="1406792"/>
            <a:ext cx="1343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Enquête 2023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18B05-E481-76C0-D8F1-6C483CB575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67152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675802-DE19-4E57-3464-452DFC331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52" y="1858912"/>
            <a:ext cx="7088548" cy="425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deviennent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C4F5C2-2275-4FF0-8156-B6B38AD43801}"/>
              </a:ext>
            </a:extLst>
          </p:cNvPr>
          <p:cNvSpPr/>
          <p:nvPr/>
        </p:nvSpPr>
        <p:spPr>
          <a:xfrm>
            <a:off x="7766050" y="1389789"/>
            <a:ext cx="15277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 – 80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 – 46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– 64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 – 53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– 38 réponses</a:t>
            </a:r>
            <a:endParaRPr lang="fr-FR" sz="11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01ECFF32-E191-E0BF-50BC-5EE35641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867483"/>
              </p:ext>
            </p:extLst>
          </p:nvPr>
        </p:nvGraphicFramePr>
        <p:xfrm>
          <a:off x="5813659" y="3512185"/>
          <a:ext cx="3287462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1016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24776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25835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725835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35955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Situations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Activité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26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32,5%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46,2%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72,7 %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Thèse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45,0%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21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26,9%</a:t>
                      </a:r>
                      <a:endParaRPr lang="fr-FR" sz="14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  <a:tr h="40449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Recherche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15,0%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6,4%</a:t>
                      </a:r>
                      <a:endParaRPr lang="fr-FR" sz="12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56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Etudes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7,5%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fr-FR" sz="1100" b="1" dirty="0">
                          <a:solidFill>
                            <a:srgbClr val="7F7F7F"/>
                          </a:solidFill>
                        </a:rPr>
                        <a:t>15,4%</a:t>
                      </a:r>
                      <a:endParaRPr lang="fr-FR" sz="1400" b="1" dirty="0">
                        <a:solidFill>
                          <a:srgbClr val="7F7F7F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6,9 %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8179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Volontariat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468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Autres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2,4 %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88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Qui embauche nos jeunes diplômé.es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3059ED-7BCD-8357-8E06-3232C8DF1D76}"/>
              </a:ext>
            </a:extLst>
          </p:cNvPr>
          <p:cNvSpPr txBox="1"/>
          <p:nvPr/>
        </p:nvSpPr>
        <p:spPr>
          <a:xfrm>
            <a:off x="3339375" y="2895279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CNRS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7527E3-8124-CD1D-999F-901FA6F0AC1C}"/>
              </a:ext>
            </a:extLst>
          </p:cNvPr>
          <p:cNvSpPr txBox="1"/>
          <p:nvPr/>
        </p:nvSpPr>
        <p:spPr>
          <a:xfrm>
            <a:off x="1298209" y="3121223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Invisensing.io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7B89E3D-2A12-9BBF-A200-065CC803063B}"/>
              </a:ext>
            </a:extLst>
          </p:cNvPr>
          <p:cNvSpPr txBox="1"/>
          <p:nvPr/>
        </p:nvSpPr>
        <p:spPr>
          <a:xfrm>
            <a:off x="2623214" y="552800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Projet Celsius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7B13914-7C6A-F1EB-C31F-66C33E7AFBC1}"/>
              </a:ext>
            </a:extLst>
          </p:cNvPr>
          <p:cNvSpPr txBox="1"/>
          <p:nvPr/>
        </p:nvSpPr>
        <p:spPr>
          <a:xfrm>
            <a:off x="147685" y="2785344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Exail</a:t>
            </a:r>
            <a:endParaRPr lang="fr-FR" sz="1400" dirty="0">
              <a:latin typeface="+mj-lt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87B9C0-271D-18DE-2F51-4F93B46849F0}"/>
              </a:ext>
            </a:extLst>
          </p:cNvPr>
          <p:cNvSpPr txBox="1"/>
          <p:nvPr/>
        </p:nvSpPr>
        <p:spPr>
          <a:xfrm>
            <a:off x="490202" y="352782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Phasics</a:t>
            </a:r>
            <a:endParaRPr lang="fr-FR" sz="1400" dirty="0">
              <a:latin typeface="+mj-lt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4A7B4DE-4DF7-0C45-CB7E-F314EEF723DC}"/>
              </a:ext>
            </a:extLst>
          </p:cNvPr>
          <p:cNvSpPr txBox="1"/>
          <p:nvPr/>
        </p:nvSpPr>
        <p:spPr>
          <a:xfrm>
            <a:off x="3877954" y="2422212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Alten</a:t>
            </a:r>
            <a:endParaRPr lang="fr-FR" sz="1400" dirty="0">
              <a:latin typeface="+mj-lt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51E58E9-AF70-9182-9848-3E97B6BC831F}"/>
              </a:ext>
            </a:extLst>
          </p:cNvPr>
          <p:cNvSpPr txBox="1"/>
          <p:nvPr/>
        </p:nvSpPr>
        <p:spPr>
          <a:xfrm>
            <a:off x="2026793" y="4226666"/>
            <a:ext cx="182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Idil</a:t>
            </a:r>
            <a:r>
              <a:rPr lang="fr-FR" sz="1400" dirty="0">
                <a:latin typeface="+mj-lt"/>
              </a:rPr>
              <a:t> Fibres Optiques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0DC300-09B4-C206-DECF-06AA06A34294}"/>
              </a:ext>
            </a:extLst>
          </p:cNvPr>
          <p:cNvSpPr txBox="1"/>
          <p:nvPr/>
        </p:nvSpPr>
        <p:spPr>
          <a:xfrm>
            <a:off x="1360219" y="2240313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Emka</a:t>
            </a:r>
            <a:r>
              <a:rPr lang="fr-FR" sz="1200" dirty="0">
                <a:latin typeface="+mj-lt"/>
              </a:rPr>
              <a:t> Technologies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C5344E-E7F8-7136-735B-1302A2B914D6}"/>
              </a:ext>
            </a:extLst>
          </p:cNvPr>
          <p:cNvSpPr txBox="1"/>
          <p:nvPr/>
        </p:nvSpPr>
        <p:spPr>
          <a:xfrm>
            <a:off x="4447442" y="389693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Sophia Engineering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7FDB18-EAB6-FF07-05DB-D3094A4329F9}"/>
              </a:ext>
            </a:extLst>
          </p:cNvPr>
          <p:cNvSpPr txBox="1"/>
          <p:nvPr/>
        </p:nvSpPr>
        <p:spPr>
          <a:xfrm>
            <a:off x="4609240" y="205908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Fizeau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4A7D237-64DC-602E-64B0-39000CC4ADC7}"/>
              </a:ext>
            </a:extLst>
          </p:cNvPr>
          <p:cNvSpPr txBox="1"/>
          <p:nvPr/>
        </p:nvSpPr>
        <p:spPr>
          <a:xfrm>
            <a:off x="2842595" y="342779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Valeo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A2E0FF7-5F6F-D52E-4011-A1D75D62FB28}"/>
              </a:ext>
            </a:extLst>
          </p:cNvPr>
          <p:cNvSpPr txBox="1"/>
          <p:nvPr/>
        </p:nvSpPr>
        <p:spPr>
          <a:xfrm>
            <a:off x="4790068" y="3169141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Fosina</a:t>
            </a:r>
            <a:endParaRPr lang="fr-FR" sz="1400" dirty="0">
              <a:latin typeface="+mj-lt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708E82-1929-8959-E854-73934B5D4A9D}"/>
              </a:ext>
            </a:extLst>
          </p:cNvPr>
          <p:cNvSpPr txBox="1"/>
          <p:nvPr/>
        </p:nvSpPr>
        <p:spPr>
          <a:xfrm>
            <a:off x="761715" y="5062865"/>
            <a:ext cx="2070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 err="1">
                <a:latin typeface="+mj-lt"/>
              </a:rPr>
              <a:t>Lamba</a:t>
            </a:r>
            <a:r>
              <a:rPr lang="fr-FR" sz="1200" dirty="0">
                <a:latin typeface="+mj-lt"/>
              </a:rPr>
              <a:t>-X </a:t>
            </a:r>
            <a:r>
              <a:rPr lang="fr-FR" sz="1200" dirty="0" err="1">
                <a:latin typeface="+mj-lt"/>
              </a:rPr>
              <a:t>Ophtalmics</a:t>
            </a:r>
            <a:endParaRPr lang="fr-FR" sz="1200" dirty="0">
              <a:latin typeface="+mj-lt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EBEA175-FAC1-EC2F-62D2-8ACC89C27752}"/>
              </a:ext>
            </a:extLst>
          </p:cNvPr>
          <p:cNvSpPr txBox="1"/>
          <p:nvPr/>
        </p:nvSpPr>
        <p:spPr>
          <a:xfrm>
            <a:off x="5814553" y="2842109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HGH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BC34E74-2107-03C0-2DA3-6718EEDCC847}"/>
              </a:ext>
            </a:extLst>
          </p:cNvPr>
          <p:cNvSpPr txBox="1"/>
          <p:nvPr/>
        </p:nvSpPr>
        <p:spPr>
          <a:xfrm>
            <a:off x="6280774" y="2457548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L’Oréal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519BDE5-8F86-7FB3-4A37-E1CB324147FB}"/>
              </a:ext>
            </a:extLst>
          </p:cNvPr>
          <p:cNvSpPr txBox="1"/>
          <p:nvPr/>
        </p:nvSpPr>
        <p:spPr>
          <a:xfrm>
            <a:off x="1706014" y="270545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STMicro</a:t>
            </a:r>
            <a:endParaRPr lang="fr-FR" sz="1400" dirty="0">
              <a:latin typeface="+mj-lt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F13497B-AB53-230B-FDF4-483348445BDD}"/>
              </a:ext>
            </a:extLst>
          </p:cNvPr>
          <p:cNvSpPr txBox="1"/>
          <p:nvPr/>
        </p:nvSpPr>
        <p:spPr>
          <a:xfrm>
            <a:off x="1903548" y="376039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Horiba</a:t>
            </a:r>
            <a:endParaRPr lang="fr-FR" sz="1400" dirty="0">
              <a:latin typeface="+mj-lt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90B962A-8565-250F-3530-31DD1E76D904}"/>
              </a:ext>
            </a:extLst>
          </p:cNvPr>
          <p:cNvSpPr txBox="1"/>
          <p:nvPr/>
        </p:nvSpPr>
        <p:spPr>
          <a:xfrm>
            <a:off x="2832432" y="469180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Safran E&amp;D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4990F66-4120-B68D-1768-8D914C6598DE}"/>
              </a:ext>
            </a:extLst>
          </p:cNvPr>
          <p:cNvSpPr txBox="1"/>
          <p:nvPr/>
        </p:nvSpPr>
        <p:spPr>
          <a:xfrm>
            <a:off x="6523322" y="5562414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 err="1">
                <a:latin typeface="+mj-lt"/>
              </a:rPr>
              <a:t>Voltiris</a:t>
            </a:r>
            <a:endParaRPr lang="fr-FR" sz="1400" dirty="0">
              <a:latin typeface="+mj-lt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DF2E0A7-F7EA-81FA-625D-5DB9AFFE9B09}"/>
              </a:ext>
            </a:extLst>
          </p:cNvPr>
          <p:cNvSpPr txBox="1"/>
          <p:nvPr/>
        </p:nvSpPr>
        <p:spPr>
          <a:xfrm>
            <a:off x="6965115" y="5144260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OW Offshore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A46E91D-98A1-62C7-03E3-5258E879DD7E}"/>
              </a:ext>
            </a:extLst>
          </p:cNvPr>
          <p:cNvSpPr txBox="1"/>
          <p:nvPr/>
        </p:nvSpPr>
        <p:spPr>
          <a:xfrm>
            <a:off x="6523321" y="4715646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Sopra Steria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CDF1847-D767-7618-1919-2D50D33F584C}"/>
              </a:ext>
            </a:extLst>
          </p:cNvPr>
          <p:cNvSpPr txBox="1"/>
          <p:nvPr/>
        </p:nvSpPr>
        <p:spPr>
          <a:xfrm>
            <a:off x="5157667" y="5254637"/>
            <a:ext cx="20707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+mj-lt"/>
              </a:rPr>
              <a:t>Princeton </a:t>
            </a:r>
            <a:r>
              <a:rPr lang="fr-FR" sz="1400" dirty="0" err="1">
                <a:latin typeface="+mj-lt"/>
              </a:rPr>
              <a:t>University</a:t>
            </a:r>
            <a:endParaRPr lang="fr-FR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081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Où partent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7C6C7-4D8F-4FFA-BE3C-3D37FEE8D40F}"/>
              </a:ext>
            </a:extLst>
          </p:cNvPr>
          <p:cNvSpPr/>
          <p:nvPr/>
        </p:nvSpPr>
        <p:spPr>
          <a:xfrm>
            <a:off x="4698798" y="1600200"/>
            <a:ext cx="260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+ de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100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sociétés différentes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5937D5-78AA-4535-B4F0-8DDB36CBFB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DF48F8F7-65BE-8A07-53E3-B4A1ABAB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37238"/>
              </p:ext>
            </p:extLst>
          </p:nvPr>
        </p:nvGraphicFramePr>
        <p:xfrm>
          <a:off x="636638" y="2120197"/>
          <a:ext cx="421871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08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87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Lieu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Etranger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3,0 %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97,0 %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91,0 %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7332857-EBAA-8229-15BE-3EB43630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777324"/>
              </p:ext>
            </p:extLst>
          </p:nvPr>
        </p:nvGraphicFramePr>
        <p:xfrm>
          <a:off x="892950" y="3047463"/>
          <a:ext cx="3962399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70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768992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En 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57,1 %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81,2 %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38,7 %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Hors 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42,9 %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18,8 %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61,3 %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60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7507606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Point sur les 12 diplômés sans emploi après 6 mois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3C522C-A756-B17E-B09E-90F590E39F5D}"/>
              </a:ext>
            </a:extLst>
          </p:cNvPr>
          <p:cNvSpPr txBox="1"/>
          <p:nvPr/>
        </p:nvSpPr>
        <p:spPr>
          <a:xfrm>
            <a:off x="6836949" y="2035516"/>
            <a:ext cx="1858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Aucun n’a travaillé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9BB40A-70D8-E51D-26E9-F1EDD32CFEB9}"/>
              </a:ext>
            </a:extLst>
          </p:cNvPr>
          <p:cNvSpPr/>
          <p:nvPr/>
        </p:nvSpPr>
        <p:spPr bwMode="auto">
          <a:xfrm>
            <a:off x="1069848" y="2203225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B925B3-B426-B264-7BBC-18FD2773256A}"/>
              </a:ext>
            </a:extLst>
          </p:cNvPr>
          <p:cNvSpPr/>
          <p:nvPr/>
        </p:nvSpPr>
        <p:spPr bwMode="auto">
          <a:xfrm>
            <a:off x="1069848" y="2506432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809E05-A7B2-2FD8-3EAC-2F396B264F5E}"/>
              </a:ext>
            </a:extLst>
          </p:cNvPr>
          <p:cNvSpPr/>
          <p:nvPr/>
        </p:nvSpPr>
        <p:spPr bwMode="auto">
          <a:xfrm>
            <a:off x="1069848" y="280533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2FF91A-4168-0B29-BC83-AFFB781C99D0}"/>
              </a:ext>
            </a:extLst>
          </p:cNvPr>
          <p:cNvSpPr/>
          <p:nvPr/>
        </p:nvSpPr>
        <p:spPr bwMode="auto">
          <a:xfrm>
            <a:off x="1069848" y="3108545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5CB426-6766-EC8F-C11A-717BCE932E52}"/>
              </a:ext>
            </a:extLst>
          </p:cNvPr>
          <p:cNvSpPr/>
          <p:nvPr/>
        </p:nvSpPr>
        <p:spPr bwMode="auto">
          <a:xfrm>
            <a:off x="1069848" y="340745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FCD26-9E45-CF8C-74CB-1FEA6090B683}"/>
              </a:ext>
            </a:extLst>
          </p:cNvPr>
          <p:cNvSpPr/>
          <p:nvPr/>
        </p:nvSpPr>
        <p:spPr bwMode="auto">
          <a:xfrm>
            <a:off x="1069848" y="3710658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965389-A47E-F03A-5D97-89D9E58B5C53}"/>
              </a:ext>
            </a:extLst>
          </p:cNvPr>
          <p:cNvSpPr/>
          <p:nvPr/>
        </p:nvSpPr>
        <p:spPr bwMode="auto">
          <a:xfrm>
            <a:off x="1069848" y="4009564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F246B1-1957-CA21-D405-595C0EF6D6FD}"/>
              </a:ext>
            </a:extLst>
          </p:cNvPr>
          <p:cNvSpPr/>
          <p:nvPr/>
        </p:nvSpPr>
        <p:spPr bwMode="auto">
          <a:xfrm>
            <a:off x="1069848" y="4312771"/>
            <a:ext cx="298133" cy="303207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BF78E2-CE77-7050-61E0-F927FDE4E002}"/>
              </a:ext>
            </a:extLst>
          </p:cNvPr>
          <p:cNvSpPr/>
          <p:nvPr/>
        </p:nvSpPr>
        <p:spPr bwMode="auto">
          <a:xfrm>
            <a:off x="1069848" y="461167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EBD8E2-A7BB-E8AF-FC32-9654A0BC4899}"/>
              </a:ext>
            </a:extLst>
          </p:cNvPr>
          <p:cNvSpPr/>
          <p:nvPr/>
        </p:nvSpPr>
        <p:spPr bwMode="auto">
          <a:xfrm>
            <a:off x="1069848" y="4914884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1CE0E-A418-89FA-01B8-719496739B97}"/>
              </a:ext>
            </a:extLst>
          </p:cNvPr>
          <p:cNvSpPr/>
          <p:nvPr/>
        </p:nvSpPr>
        <p:spPr bwMode="auto">
          <a:xfrm>
            <a:off x="1069848" y="5213790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46E92F-4A56-23DE-D115-DFA3287095A5}"/>
              </a:ext>
            </a:extLst>
          </p:cNvPr>
          <p:cNvSpPr/>
          <p:nvPr/>
        </p:nvSpPr>
        <p:spPr bwMode="auto">
          <a:xfrm>
            <a:off x="1069848" y="5516997"/>
            <a:ext cx="298133" cy="303207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6E12E6-8B0C-AE98-A09F-12C5E8DB4E4A}"/>
              </a:ext>
            </a:extLst>
          </p:cNvPr>
          <p:cNvSpPr/>
          <p:nvPr/>
        </p:nvSpPr>
        <p:spPr bwMode="auto">
          <a:xfrm>
            <a:off x="1554480" y="2199900"/>
            <a:ext cx="3017520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Voyage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22C1A6-2019-6C80-FE44-0DA34C15ED93}"/>
              </a:ext>
            </a:extLst>
          </p:cNvPr>
          <p:cNvSpPr/>
          <p:nvPr/>
        </p:nvSpPr>
        <p:spPr bwMode="auto">
          <a:xfrm rot="16200000">
            <a:off x="649265" y="3408326"/>
            <a:ext cx="2108570" cy="298132"/>
          </a:xfrm>
          <a:prstGeom prst="rect">
            <a:avLst/>
          </a:prstGeom>
          <a:solidFill>
            <a:srgbClr val="FF960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Refus d’une proposition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6D99DA-140A-BD47-9AA1-AB92B0A8D5FA}"/>
              </a:ext>
            </a:extLst>
          </p:cNvPr>
          <p:cNvSpPr/>
          <p:nvPr/>
        </p:nvSpPr>
        <p:spPr bwMode="auto">
          <a:xfrm rot="16200000">
            <a:off x="1100605" y="5068194"/>
            <a:ext cx="1205889" cy="298132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Aucune </a:t>
            </a:r>
            <a:r>
              <a:rPr kumimoji="0" lang="fr-F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prop</a:t>
            </a: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179524-94B3-4E78-1E88-234ED22FEDD2}"/>
              </a:ext>
            </a:extLst>
          </p:cNvPr>
          <p:cNvSpPr/>
          <p:nvPr/>
        </p:nvSpPr>
        <p:spPr bwMode="auto">
          <a:xfrm>
            <a:off x="1852611" y="2501826"/>
            <a:ext cx="4173283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Offres différentes de son double diplôme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7A23D4-6D61-C3CA-354C-8C639579BCAB}"/>
              </a:ext>
            </a:extLst>
          </p:cNvPr>
          <p:cNvSpPr/>
          <p:nvPr/>
        </p:nvSpPr>
        <p:spPr bwMode="auto">
          <a:xfrm>
            <a:off x="1852603" y="4908362"/>
            <a:ext cx="1954278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Manque d’expérience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37E076E-703A-226E-A1C4-C6D66D57E671}"/>
              </a:ext>
            </a:extLst>
          </p:cNvPr>
          <p:cNvSpPr/>
          <p:nvPr/>
        </p:nvSpPr>
        <p:spPr bwMode="auto">
          <a:xfrm>
            <a:off x="3806881" y="4908362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200" dirty="0">
                <a:latin typeface="Arial" charset="0"/>
                <a:ea typeface="ＭＳ Ｐゴシック" pitchFamily="1" charset="-128"/>
              </a:rPr>
              <a:t>Formation inadaptée</a:t>
            </a:r>
            <a:endParaRPr kumimoji="0" lang="fr-F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8F3C8C-B056-3F44-95FA-EE18842684FF}"/>
              </a:ext>
            </a:extLst>
          </p:cNvPr>
          <p:cNvSpPr/>
          <p:nvPr/>
        </p:nvSpPr>
        <p:spPr bwMode="auto">
          <a:xfrm>
            <a:off x="3806881" y="4605155"/>
            <a:ext cx="3163824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100" dirty="0">
                <a:latin typeface="Arial" charset="0"/>
                <a:ea typeface="ＭＳ Ｐゴシック" pitchFamily="1" charset="-128"/>
              </a:rPr>
              <a:t>Difficulté de mettre ses compétences en valeur</a:t>
            </a:r>
            <a:endParaRPr kumimoji="0" 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4E9EA-ABC0-A769-BDDE-BF548D2DA240}"/>
              </a:ext>
            </a:extLst>
          </p:cNvPr>
          <p:cNvSpPr/>
          <p:nvPr/>
        </p:nvSpPr>
        <p:spPr bwMode="auto">
          <a:xfrm>
            <a:off x="1852611" y="2806352"/>
            <a:ext cx="387515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Attente d’une offre spécifique d’un établissement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C255E6-C5EB-603E-6CF0-59980D7C78A6}"/>
              </a:ext>
            </a:extLst>
          </p:cNvPr>
          <p:cNvSpPr/>
          <p:nvPr/>
        </p:nvSpPr>
        <p:spPr bwMode="auto">
          <a:xfrm>
            <a:off x="5727761" y="2805337"/>
            <a:ext cx="298133" cy="303207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9C1E05-86A7-E705-8BAC-B4673444B248}"/>
              </a:ext>
            </a:extLst>
          </p:cNvPr>
          <p:cNvSpPr/>
          <p:nvPr/>
        </p:nvSpPr>
        <p:spPr bwMode="auto">
          <a:xfrm>
            <a:off x="1852611" y="3106959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9B75A4-F8B0-2719-109D-7D90FEB0EFED}"/>
              </a:ext>
            </a:extLst>
          </p:cNvPr>
          <p:cNvSpPr/>
          <p:nvPr/>
        </p:nvSpPr>
        <p:spPr bwMode="auto">
          <a:xfrm>
            <a:off x="3904488" y="3107201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7E4C21-80FB-8A37-C227-5D0AA8A902AD}"/>
              </a:ext>
            </a:extLst>
          </p:cNvPr>
          <p:cNvSpPr/>
          <p:nvPr/>
        </p:nvSpPr>
        <p:spPr bwMode="auto">
          <a:xfrm>
            <a:off x="1852610" y="3407107"/>
            <a:ext cx="20518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F4E38D6-A927-1E77-6757-7B348DE83E34}"/>
              </a:ext>
            </a:extLst>
          </p:cNvPr>
          <p:cNvSpPr/>
          <p:nvPr/>
        </p:nvSpPr>
        <p:spPr bwMode="auto">
          <a:xfrm>
            <a:off x="3904481" y="3407107"/>
            <a:ext cx="2121400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Démarches administratives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FC0A21-E357-168C-23FF-2468ADCE21AB}"/>
              </a:ext>
            </a:extLst>
          </p:cNvPr>
          <p:cNvSpPr/>
          <p:nvPr/>
        </p:nvSpPr>
        <p:spPr bwMode="auto">
          <a:xfrm>
            <a:off x="1852603" y="3707093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992A07-58E3-746F-3744-619FD87EE068}"/>
              </a:ext>
            </a:extLst>
          </p:cNvPr>
          <p:cNvSpPr/>
          <p:nvPr/>
        </p:nvSpPr>
        <p:spPr bwMode="auto">
          <a:xfrm>
            <a:off x="1852603" y="4008852"/>
            <a:ext cx="2051871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Localisation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99CC4B-B325-E778-F844-C5BA1CB11CBE}"/>
              </a:ext>
            </a:extLst>
          </p:cNvPr>
          <p:cNvSpPr/>
          <p:nvPr/>
        </p:nvSpPr>
        <p:spPr bwMode="auto">
          <a:xfrm>
            <a:off x="1852602" y="4611677"/>
            <a:ext cx="1954277" cy="3032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1" charset="-128"/>
              </a:rPr>
              <a:t>Faible rémunération</a:t>
            </a:r>
          </a:p>
        </p:txBody>
      </p:sp>
    </p:spTree>
    <p:extLst>
      <p:ext uri="{BB962C8B-B14F-4D97-AF65-F5344CB8AC3E}">
        <p14:creationId xmlns:p14="http://schemas.microsoft.com/office/powerpoint/2010/main" val="603659685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3573</TotalTime>
  <Words>1613</Words>
  <Application>Microsoft Office PowerPoint</Application>
  <PresentationFormat>Affichage à l'écran (4:3)</PresentationFormat>
  <Paragraphs>601</Paragraphs>
  <Slides>24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3" baseType="lpstr">
      <vt:lpstr>MS PGothic</vt:lpstr>
      <vt:lpstr>Arial</vt:lpstr>
      <vt:lpstr>Calibri</vt:lpstr>
      <vt:lpstr>Century Gothic</vt:lpstr>
      <vt:lpstr>inherit</vt:lpstr>
      <vt:lpstr>Interstate</vt:lpstr>
      <vt:lpstr>Lucida Sans</vt:lpstr>
      <vt:lpstr>modèle près 2</vt:lpstr>
      <vt:lpstr>Image bitmap</vt:lpstr>
      <vt:lpstr>Enquête Insertion Professionnelle</vt:lpstr>
      <vt:lpstr>Enquête CGE / C’est quoi donc ?</vt:lpstr>
      <vt:lpstr>Enquête CGE / Nouvel outil</vt:lpstr>
      <vt:lpstr>Enquête CGE / Effectifs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Résumé</vt:lpstr>
      <vt:lpstr>Enquête CGE / Résumé</vt:lpstr>
      <vt:lpstr>Enquête CGE / Cumul</vt:lpstr>
      <vt:lpstr>Enquête CGE / Résumé</vt:lpstr>
      <vt:lpstr>Enquête CGE / Résumé</vt:lpstr>
      <vt:lpstr>Enquête CGE / Résumé</vt:lpstr>
      <vt:lpstr>Enquête CGE / Résumé</vt:lpstr>
      <vt:lpstr>Enquête CGE / Résumé</vt:lpstr>
      <vt:lpstr>Enquête CGE / Résumé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CGE-2024_Bilan_CoPerf</dc:title>
  <dc:creator>Julien Villemejane</dc:creator>
  <cp:lastModifiedBy>Julien VILLEMEJANE</cp:lastModifiedBy>
  <cp:revision>863</cp:revision>
  <cp:lastPrinted>2005-06-25T14:45:45Z</cp:lastPrinted>
  <dcterms:created xsi:type="dcterms:W3CDTF">2006-10-19T10:21:37Z</dcterms:created>
  <dcterms:modified xsi:type="dcterms:W3CDTF">2024-06-20T20:42:40Z</dcterms:modified>
</cp:coreProperties>
</file>