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258" r:id="rId2"/>
    <p:sldId id="257" r:id="rId3"/>
    <p:sldId id="280" r:id="rId4"/>
    <p:sldId id="285" r:id="rId5"/>
    <p:sldId id="260" r:id="rId6"/>
    <p:sldId id="261" r:id="rId7"/>
    <p:sldId id="268" r:id="rId8"/>
    <p:sldId id="265" r:id="rId9"/>
    <p:sldId id="283" r:id="rId10"/>
    <p:sldId id="264" r:id="rId11"/>
    <p:sldId id="302" r:id="rId12"/>
    <p:sldId id="303" r:id="rId13"/>
    <p:sldId id="286" r:id="rId14"/>
    <p:sldId id="304" r:id="rId15"/>
    <p:sldId id="305" r:id="rId16"/>
    <p:sldId id="307" r:id="rId17"/>
    <p:sldId id="308" r:id="rId18"/>
    <p:sldId id="306" r:id="rId19"/>
    <p:sldId id="309" r:id="rId20"/>
    <p:sldId id="294" r:id="rId21"/>
    <p:sldId id="289" r:id="rId22"/>
    <p:sldId id="296" r:id="rId23"/>
    <p:sldId id="295" r:id="rId24"/>
    <p:sldId id="291" r:id="rId25"/>
    <p:sldId id="297" r:id="rId26"/>
  </p:sldIdLst>
  <p:sldSz cx="9144000" cy="6858000" type="screen4x3"/>
  <p:notesSz cx="7315200" cy="96012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060"/>
    <a:srgbClr val="595959"/>
    <a:srgbClr val="EF553B"/>
    <a:srgbClr val="5B277D"/>
    <a:srgbClr val="0A3250"/>
    <a:srgbClr val="00CC96"/>
    <a:srgbClr val="FF960A"/>
    <a:srgbClr val="7F7F7F"/>
    <a:srgbClr val="636EFA"/>
    <a:srgbClr val="7D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6"/>
  </p:normalViewPr>
  <p:slideViewPr>
    <p:cSldViewPr snapToGrid="0">
      <p:cViewPr varScale="1">
        <p:scale>
          <a:sx n="99" d="100"/>
          <a:sy n="99" d="100"/>
        </p:scale>
        <p:origin x="8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126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806B4C6-F26A-8B4B-81BC-CD58739F55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EC73B4-A2A8-E04D-A7D9-9B74E067FB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F47AF6-A099-A84F-9D02-BAD6EE335C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5B5FC19-36DC-7548-9261-14457401D9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0B7E13D-C34C-4598-92E0-A08DD7E36E5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914DF14-393A-8C40-A691-75F94E60FB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66FFEF-1620-134B-B739-FE65614363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9918709-99C3-44C1-831E-0DE67064EE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A68F92-B09C-7A47-A833-C3C041ED1B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7EF9A80-7EF3-2B45-A862-FAF388600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9C85224-FB66-7541-B08D-60A6AEF56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DF0A0EB6-F843-4E12-9C94-C8B9BC04D69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83396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53413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53005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89604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6752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08137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91430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82666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43121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35080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17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8300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32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26988"/>
            <a:ext cx="2184400" cy="60991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47675" y="26988"/>
            <a:ext cx="6403975" cy="60991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106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7559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47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3720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62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509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012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763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D8B5650-D5BD-4445-BED7-95D32AB23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685F6D-F29F-4164-81EF-70F6E5D29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9DE97A75-5814-9940-8366-801C5C6E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96063"/>
            <a:ext cx="406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fld id="{EECF4A27-DA50-4182-9A22-EFDC2191B17D}" type="slidenum">
              <a:rPr lang="fr-FR" altLang="fr-FR" sz="1000" smtClean="0"/>
              <a:pPr algn="r">
                <a:defRPr/>
              </a:pPr>
              <a:t>‹N°›</a:t>
            </a:fld>
            <a:endParaRPr lang="fr-FR" altLang="fr-FR" sz="1000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18861C46-43D7-45FA-864C-5E86AA112E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20863" y="760413"/>
            <a:ext cx="7323137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0" name="Image 1">
            <a:extLst>
              <a:ext uri="{FF2B5EF4-FFF2-40B4-BE49-F238E27FC236}">
                <a16:creationId xmlns:a16="http://schemas.microsoft.com/office/drawing/2014/main" id="{217C0EBA-F557-4BB9-9368-391CDCC5A9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182086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7">
            <a:extLst>
              <a:ext uri="{FF2B5EF4-FFF2-40B4-BE49-F238E27FC236}">
                <a16:creationId xmlns:a16="http://schemas.microsoft.com/office/drawing/2014/main" id="{A75C3EFD-D374-4101-BF8C-A0ADF30A7C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18225"/>
            <a:ext cx="9155113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2" name="Picture 3">
            <a:extLst>
              <a:ext uri="{FF2B5EF4-FFF2-40B4-BE49-F238E27FC236}">
                <a16:creationId xmlns:a16="http://schemas.microsoft.com/office/drawing/2014/main" id="{96C8E0CF-F1AE-46C9-9700-62B7AD18F5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200775"/>
            <a:ext cx="1327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ZoneTexte 8">
            <a:extLst>
              <a:ext uri="{FF2B5EF4-FFF2-40B4-BE49-F238E27FC236}">
                <a16:creationId xmlns:a16="http://schemas.microsoft.com/office/drawing/2014/main" id="{38A740C9-6A09-CE49-BD94-5307CBEA20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31938" y="6291263"/>
            <a:ext cx="140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Paris-Saclay</a:t>
            </a:r>
          </a:p>
        </p:txBody>
      </p:sp>
      <p:pic>
        <p:nvPicPr>
          <p:cNvPr id="1034" name="Image 1">
            <a:extLst>
              <a:ext uri="{FF2B5EF4-FFF2-40B4-BE49-F238E27FC236}">
                <a16:creationId xmlns:a16="http://schemas.microsoft.com/office/drawing/2014/main" id="{B7BD1936-C55E-42B4-B597-3339CFEE948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6181725"/>
            <a:ext cx="11525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ZoneTexte 10">
            <a:extLst>
              <a:ext uri="{FF2B5EF4-FFF2-40B4-BE49-F238E27FC236}">
                <a16:creationId xmlns:a16="http://schemas.microsoft.com/office/drawing/2014/main" id="{05641C7E-1874-1149-A1EF-DC9C116AEC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70788" y="6291263"/>
            <a:ext cx="120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Bordeaux</a:t>
            </a:r>
          </a:p>
        </p:txBody>
      </p:sp>
      <p:sp>
        <p:nvSpPr>
          <p:cNvPr id="1036" name="ZoneTexte 11">
            <a:extLst>
              <a:ext uri="{FF2B5EF4-FFF2-40B4-BE49-F238E27FC236}">
                <a16:creationId xmlns:a16="http://schemas.microsoft.com/office/drawing/2014/main" id="{685F5B17-EFFD-0949-8D12-157E6A034B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45013" y="6291263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FR" altLang="fr-FR" sz="2000">
                <a:solidFill>
                  <a:srgbClr val="0F2548"/>
                </a:solidFill>
                <a:latin typeface="Calibri" panose="020F0502020204030204" pitchFamily="34" charset="0"/>
              </a:rPr>
              <a:t>Saint-Étienne</a:t>
            </a:r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EBF74078-3974-43EE-B735-1E6D9B97E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20"/>
          <a:stretch>
            <a:fillRect/>
          </a:stretch>
        </p:blipFill>
        <p:spPr bwMode="auto">
          <a:xfrm>
            <a:off x="3465513" y="6165850"/>
            <a:ext cx="115728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E436D-44F3-4FE3-A539-8BE61338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7775"/>
            <a:ext cx="9144000" cy="685800"/>
          </a:xfrm>
        </p:spPr>
        <p:txBody>
          <a:bodyPr/>
          <a:lstStyle/>
          <a:p>
            <a:pPr algn="ctr">
              <a:defRPr/>
            </a:pPr>
            <a:r>
              <a:rPr lang="fr-FR" dirty="0"/>
              <a:t>Enquête Insertion Professionnelle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4F0033E-AD54-4796-98AE-B9A053986ED8}"/>
              </a:ext>
            </a:extLst>
          </p:cNvPr>
          <p:cNvSpPr txBox="1">
            <a:spLocks/>
          </p:cNvSpPr>
          <p:nvPr/>
        </p:nvSpPr>
        <p:spPr bwMode="auto">
          <a:xfrm>
            <a:off x="0" y="311943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2800" b="0" i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Version 2024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0BF894A-6D24-4ED1-BD3B-FC18FF945AE6}"/>
              </a:ext>
            </a:extLst>
          </p:cNvPr>
          <p:cNvSpPr txBox="1">
            <a:spLocks/>
          </p:cNvSpPr>
          <p:nvPr/>
        </p:nvSpPr>
        <p:spPr bwMode="auto">
          <a:xfrm>
            <a:off x="0" y="5160963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Données recueillies par l’association CGE</a:t>
            </a:r>
            <a:b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et compilées par </a:t>
            </a:r>
            <a:r>
              <a:rPr lang="fr-FR" sz="16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pic>
        <p:nvPicPr>
          <p:cNvPr id="5125" name="Picture 2" descr="upright=Article à illustrer Organisation">
            <a:extLst>
              <a:ext uri="{FF2B5EF4-FFF2-40B4-BE49-F238E27FC236}">
                <a16:creationId xmlns:a16="http://schemas.microsoft.com/office/drawing/2014/main" id="{A748664F-5B80-4F2C-A325-13F7415C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05" y="3769920"/>
            <a:ext cx="2095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9163AF7-8F22-4258-AAFC-4858C1F3F9E8}"/>
              </a:ext>
            </a:extLst>
          </p:cNvPr>
          <p:cNvSpPr txBox="1">
            <a:spLocks/>
          </p:cNvSpPr>
          <p:nvPr/>
        </p:nvSpPr>
        <p:spPr bwMode="auto">
          <a:xfrm>
            <a:off x="9955" y="566717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i="1" kern="0" dirty="0">
                <a:solidFill>
                  <a:srgbClr val="FF96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 sites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ypes de thèses de la dernière promotion">
            <a:extLst>
              <a:ext uri="{FF2B5EF4-FFF2-40B4-BE49-F238E27FC236}">
                <a16:creationId xmlns:a16="http://schemas.microsoft.com/office/drawing/2014/main" id="{49234A44-D85A-207E-1AA0-6744ADF2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6" y="2030979"/>
            <a:ext cx="3946524" cy="394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ieux des thèses de la dernière promotion">
            <a:extLst>
              <a:ext uri="{FF2B5EF4-FFF2-40B4-BE49-F238E27FC236}">
                <a16:creationId xmlns:a16="http://schemas.microsoft.com/office/drawing/2014/main" id="{5CE61156-585E-B486-88CD-FA151149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37" y="215582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Quelles thèses ? A quel endroit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10967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thèse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0A7C41-497D-466A-ABAB-28ECFE026C4C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0A325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thèse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7570B3A-ABB8-44F1-8E32-285D8437291A}"/>
              </a:ext>
            </a:extLst>
          </p:cNvPr>
          <p:cNvGrpSpPr/>
          <p:nvPr/>
        </p:nvGrpSpPr>
        <p:grpSpPr>
          <a:xfrm>
            <a:off x="1906922" y="2918391"/>
            <a:ext cx="1451199" cy="1919322"/>
            <a:chOff x="1676099" y="2494480"/>
            <a:chExt cx="1451199" cy="191932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212394E-A9BE-4E57-9FC9-6402BFCF2B31}"/>
                </a:ext>
              </a:extLst>
            </p:cNvPr>
            <p:cNvSpPr txBox="1"/>
            <p:nvPr/>
          </p:nvSpPr>
          <p:spPr>
            <a:xfrm>
              <a:off x="1676099" y="2494480"/>
              <a:ext cx="638316" cy="338554"/>
            </a:xfrm>
            <a:prstGeom prst="rect">
              <a:avLst/>
            </a:prstGeom>
            <a:solidFill>
              <a:srgbClr val="FF960A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CIFRE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E07770E-FB19-42F5-AD4D-2F18E8645811}"/>
                </a:ext>
              </a:extLst>
            </p:cNvPr>
            <p:cNvSpPr txBox="1"/>
            <p:nvPr/>
          </p:nvSpPr>
          <p:spPr>
            <a:xfrm>
              <a:off x="1995257" y="4075248"/>
              <a:ext cx="1132041" cy="338554"/>
            </a:xfrm>
            <a:prstGeom prst="rect">
              <a:avLst/>
            </a:prstGeom>
            <a:solidFill>
              <a:srgbClr val="0A3250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Académique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296E7722-9EC5-21AE-8B6C-E9374EDAA238}"/>
              </a:ext>
            </a:extLst>
          </p:cNvPr>
          <p:cNvSpPr txBox="1"/>
          <p:nvPr/>
        </p:nvSpPr>
        <p:spPr>
          <a:xfrm>
            <a:off x="5853446" y="1803062"/>
            <a:ext cx="198123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EF553B"/>
                </a:solidFill>
              </a:rPr>
              <a:t>Pays-Bas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Etats-Unis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Royaume-Uni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Suède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Norvège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Danemark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Suisse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Allemagne</a:t>
            </a:r>
          </a:p>
        </p:txBody>
      </p:sp>
    </p:spTree>
    <p:extLst>
      <p:ext uri="{BB962C8B-B14F-4D97-AF65-F5344CB8AC3E}">
        <p14:creationId xmlns:p14="http://schemas.microsoft.com/office/powerpoint/2010/main" val="18471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Résumé 2024 / Dernière promotion (2023) et comparatif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165D87E-5EC3-134B-D8AB-F14F84AA93B1}"/>
              </a:ext>
            </a:extLst>
          </p:cNvPr>
          <p:cNvGraphicFramePr>
            <a:graphicFrameLocks noGrp="1"/>
          </p:cNvGraphicFramePr>
          <p:nvPr/>
        </p:nvGraphicFramePr>
        <p:xfrm>
          <a:off x="902207" y="2123251"/>
          <a:ext cx="777506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28">
                  <a:extLst>
                    <a:ext uri="{9D8B030D-6E8A-4147-A177-3AD203B41FA5}">
                      <a16:colId xmlns:a16="http://schemas.microsoft.com/office/drawing/2014/main" val="2926424497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478723990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305469853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261258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2024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CGE 2024</a:t>
                      </a:r>
                    </a:p>
                  </a:txBody>
                  <a:tcPr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3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réponses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70,9 %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69,2 %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Taux Net Emploi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68,4 %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89,6 %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9093"/>
                  </a:ext>
                </a:extLst>
              </a:tr>
              <a:tr h="210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   Taux Net Emploi </a:t>
                      </a:r>
                      <a:r>
                        <a:rPr lang="fr-FR" sz="1050" dirty="0"/>
                        <a:t>(avec thèses)</a:t>
                      </a:r>
                      <a:endParaRPr lang="fr-FR" sz="14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84,8 %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A32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Salaire moyen </a:t>
                      </a:r>
                      <a:r>
                        <a:rPr lang="fr-FR" sz="1200" dirty="0"/>
                        <a:t>(des actifs – hors primes)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37 316 €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39 381 €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0A3250"/>
                          </a:solidFill>
                        </a:rPr>
                        <a:t>38 520 €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13219"/>
                  </a:ext>
                </a:extLst>
              </a:tr>
              <a:tr h="227452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Femmes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35 683 €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40 130 €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37 256 €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6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Hommes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38 572 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39 041 €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39 117 €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1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CDI </a:t>
                      </a:r>
                      <a:r>
                        <a:rPr lang="fr-FR" sz="1200" dirty="0"/>
                        <a:t>(parmi les actifs)</a:t>
                      </a:r>
                    </a:p>
                    <a:p>
                      <a:r>
                        <a:rPr lang="fr-FR" sz="1200" dirty="0"/>
                        <a:t>                             Fonction publique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73,1 %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+ 3,9 %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85,7 %</a:t>
                      </a:r>
                      <a:br>
                        <a:rPr lang="fr-FR" sz="1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100" b="1" dirty="0">
                          <a:solidFill>
                            <a:srgbClr val="595959"/>
                          </a:solidFill>
                        </a:rPr>
                        <a:t>+ 0 %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86,6 %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3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Emploi à l’étranger </a:t>
                      </a:r>
                      <a:r>
                        <a:rPr lang="fr-FR" sz="1200" dirty="0"/>
                        <a:t>(actifs)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12,5 %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9,0 %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de cadre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92,0 %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A3250"/>
                          </a:solidFill>
                        </a:rPr>
                        <a:t>91,5 %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06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4103BBAC-1663-FE87-DD9C-1C282A87ACA8}"/>
              </a:ext>
            </a:extLst>
          </p:cNvPr>
          <p:cNvSpPr txBox="1"/>
          <p:nvPr/>
        </p:nvSpPr>
        <p:spPr>
          <a:xfrm>
            <a:off x="3900311" y="2123251"/>
            <a:ext cx="1343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Enquête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245982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pic>
        <p:nvPicPr>
          <p:cNvPr id="7" name="Image 6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E7B162D8-D942-BB07-130A-D82E7545B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17" y="2203601"/>
            <a:ext cx="4642755" cy="278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7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Petites promotions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Statistiques difficiles à interpréter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Comparaisons entre sites ou entre filières peu pertinentes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E6F3D9-2475-4236-0162-7794D80623B7}"/>
              </a:ext>
            </a:extLst>
          </p:cNvPr>
          <p:cNvSpPr/>
          <p:nvPr/>
        </p:nvSpPr>
        <p:spPr bwMode="auto">
          <a:xfrm>
            <a:off x="1569149" y="3081085"/>
            <a:ext cx="566928" cy="347916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4AAEF8-EEA1-4BAF-DA4B-490383F4AD1C}"/>
              </a:ext>
            </a:extLst>
          </p:cNvPr>
          <p:cNvSpPr txBox="1"/>
          <p:nvPr/>
        </p:nvSpPr>
        <p:spPr>
          <a:xfrm>
            <a:off x="2505456" y="3081085"/>
            <a:ext cx="2932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Cumul sur plusieurs années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1852613" y="3606611"/>
            <a:ext cx="45993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</p:spTree>
    <p:extLst>
      <p:ext uri="{BB962C8B-B14F-4D97-AF65-F5344CB8AC3E}">
        <p14:creationId xmlns:p14="http://schemas.microsoft.com/office/powerpoint/2010/main" val="3285909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A2D67180-2DE7-AADE-062A-FFFA42925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17" y="2203601"/>
            <a:ext cx="4577586" cy="275153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E7B162D8-D942-BB07-130A-D82E7545B0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965" y="1638231"/>
            <a:ext cx="2806373" cy="168586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A9ADC33-0686-EE8A-75B9-97A20528F11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</p:spTree>
    <p:extLst>
      <p:ext uri="{BB962C8B-B14F-4D97-AF65-F5344CB8AC3E}">
        <p14:creationId xmlns:p14="http://schemas.microsoft.com/office/powerpoint/2010/main" val="620683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 + Filières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0C115E2-0EF3-EAB5-6D5D-EE56221B0DB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pic>
        <p:nvPicPr>
          <p:cNvPr id="8" name="Image 7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8748E737-0A35-1C9A-AC30-091E88FF6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18" y="2158995"/>
            <a:ext cx="5292890" cy="367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44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 + Sites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0C115E2-0EF3-EAB5-6D5D-EE56221B0DB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pic>
        <p:nvPicPr>
          <p:cNvPr id="10" name="Image 9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1036B3DB-A283-FD5D-ACC1-64B77CD38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55" y="2354829"/>
            <a:ext cx="5608740" cy="336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62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du taux net d’emploi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pic>
        <p:nvPicPr>
          <p:cNvPr id="8" name="Image 7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BBF2A194-145A-23D0-3C60-F195FD3B3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9" y="2230841"/>
            <a:ext cx="4580357" cy="2751539"/>
          </a:xfrm>
          <a:prstGeom prst="rect">
            <a:avLst/>
          </a:prstGeom>
        </p:spPr>
      </p:pic>
      <p:pic>
        <p:nvPicPr>
          <p:cNvPr id="10" name="Image 9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57177ACF-6D78-5A7E-E13C-3CAC05FD7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35" y="3624444"/>
            <a:ext cx="3547491" cy="213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07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du taux net d’emploi / Cumul +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86F9AF5-EA8F-CAD4-2FBE-51F87D18B11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pic>
        <p:nvPicPr>
          <p:cNvPr id="13" name="Image 12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A313F1A0-E6AE-EFDE-BA7C-D56AF1D23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76" y="2030979"/>
            <a:ext cx="5198276" cy="39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6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du taux net d’emploi / Cumul +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86F9AF5-EA8F-CAD4-2FBE-51F87D18B11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pic>
        <p:nvPicPr>
          <p:cNvPr id="4" name="Image 3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6C433406-E59A-DA4E-8E4D-837EC2A5D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09" y="2030979"/>
            <a:ext cx="5209360" cy="39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1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C’est quoi donc ?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Objectif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25F985-355D-46E4-B1CF-9A26690CF926}"/>
              </a:ext>
            </a:extLst>
          </p:cNvPr>
          <p:cNvSpPr/>
          <p:nvPr/>
        </p:nvSpPr>
        <p:spPr>
          <a:xfrm>
            <a:off x="574372" y="2017341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Enquêtes s’intéressant à la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valorisation sur le marché du travail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des formations dispensées dans les Grandes Écoles françaises au travers de l’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insertion des diplômé.es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AC0B1-5D01-4A7E-9126-56E9414F5169}"/>
              </a:ext>
            </a:extLst>
          </p:cNvPr>
          <p:cNvSpPr/>
          <p:nvPr/>
        </p:nvSpPr>
        <p:spPr>
          <a:xfrm>
            <a:off x="574372" y="3279093"/>
            <a:ext cx="7627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Réalisée au 1</a:t>
            </a:r>
            <a:r>
              <a:rPr lang="fr-FR" baseline="30000" dirty="0">
                <a:solidFill>
                  <a:srgbClr val="333333"/>
                </a:solidFill>
                <a:latin typeface="Calibri" panose="020F0502020204030204" pitchFamily="34" charset="0"/>
              </a:rPr>
              <a:t>er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semestre 2022 par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199 Grandes Ecoles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membres de la CGE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					(dont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139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écoles d’ingénieurs)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Lucida Sans" panose="020B0602030504020204" pitchFamily="34" charset="0"/>
              </a:rPr>
              <a:t>	</a:t>
            </a:r>
            <a:r>
              <a:rPr lang="fr-FR" i="1" dirty="0">
                <a:solidFill>
                  <a:srgbClr val="333333"/>
                </a:solidFill>
                <a:latin typeface="Calibri" panose="020F0502020204030204" pitchFamily="34" charset="0"/>
              </a:rPr>
              <a:t>IOGS – entre le 1er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janvier 2024 et le 2 avril 2024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Résultats publiés en juin 2024 par la CGE / 32</a:t>
            </a:r>
            <a:r>
              <a:rPr lang="fr-FR" baseline="30000" dirty="0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édition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Ensemble d’outils d’enquête sécurisés (</a:t>
            </a:r>
            <a:r>
              <a:rPr lang="fr-FR" i="1" dirty="0" err="1">
                <a:solidFill>
                  <a:srgbClr val="333333"/>
                </a:solidFill>
                <a:latin typeface="Calibri" panose="020F0502020204030204" pitchFamily="34" charset="0"/>
              </a:rPr>
              <a:t>SphinxOnline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) fourni par la CGE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Formulaire paramétré spécifiquement pour chaque école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Sondage sur les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5 dernières promotions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(2019 à 2023)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921BAEC-F7D4-49D4-BE1F-00F1433E7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35" y="2841615"/>
            <a:ext cx="8229600" cy="4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A325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r>
              <a:rPr lang="fr-FR" altLang="fr-FR" sz="2000" b="1" kern="0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Enquête CGE / version 2024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AF07F5-6F93-4A2B-A040-85F75ADE8ED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40577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8.9 %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91.1 %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159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113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2.8 %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97.2 %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4.3 %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95.7 %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9.1 %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90.9 %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13.3 %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86.7 %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11.8 %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88.2 %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92.3 %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21.4 %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78.6 %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15.4 %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84.6 %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6A9AF30-4985-7D91-5CC9-A0AF905AF948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ABB3F14-C0AF-23BD-13D6-77ADE7A0436C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E9DD70-B863-2E59-BC57-CFDEFEEA5C70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7869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95672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61.0 %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74.4 %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25.6 %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117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69.5 %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30.5 %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105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81.2 %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18.8 %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74.6 %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25.4 %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61.5 %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38.5 %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60.0 %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40.0 %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58.3 %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81.8 %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18.2 %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81.8 %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18.2 %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7431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14323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8.9 %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91.1 %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126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113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5.6 %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94.4 %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90.9 %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19.2 %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80.8 %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89.5 %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7322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98718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61.0 %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74.4 %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25.6 %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117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69.5 %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30.5 %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105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79.1 %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20.9 %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75.0 %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25.0 %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55.2 %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44.8 %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53.6 %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46.4 %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85.7 %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14.3 %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76.5 %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23.5 %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5443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 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Salaires moyens (hors primes / bruts) en France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F39735-256B-FECE-10A1-6885D0824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07300"/>
              </p:ext>
            </p:extLst>
          </p:nvPr>
        </p:nvGraphicFramePr>
        <p:xfrm>
          <a:off x="813074" y="3199258"/>
          <a:ext cx="766704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894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74559041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75548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36.800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39.944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9.968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37.115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5.140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7.419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36.891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5.609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40.919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8.519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37.533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5.012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41.343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7.208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35.294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5.031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37.632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4.908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35.737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3.695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38.751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7.361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35.329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7.518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43.468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18.842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35.954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6.849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39.480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4.528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40.666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443597"/>
                          </a:solidFill>
                          <a:effectLst/>
                        </a:rPr>
                        <a:t>4.677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76E8B"/>
                          </a:solidFill>
                          <a:effectLst/>
                        </a:rPr>
                        <a:t>43.466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443597"/>
                          </a:solidFill>
                          <a:effectLst/>
                        </a:rPr>
                        <a:t>8.570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3.985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76E8B"/>
                          </a:solidFill>
                          <a:effectLst/>
                        </a:rPr>
                        <a:t>45.050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8.148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AC61E4F-1680-5021-92E2-E49507832333}"/>
              </a:ext>
            </a:extLst>
          </p:cNvPr>
          <p:cNvSpPr txBox="1"/>
          <p:nvPr/>
        </p:nvSpPr>
        <p:spPr>
          <a:xfrm>
            <a:off x="6488276" y="2922617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176433-821C-AB11-974C-E52C8FB197A7}"/>
              </a:ext>
            </a:extLst>
          </p:cNvPr>
          <p:cNvSpPr txBox="1"/>
          <p:nvPr/>
        </p:nvSpPr>
        <p:spPr>
          <a:xfrm>
            <a:off x="2763164" y="2867231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58B0517-BEE1-2CC2-BC95-54D38CC7C1EF}"/>
              </a:ext>
            </a:extLst>
          </p:cNvPr>
          <p:cNvCxnSpPr>
            <a:cxnSpLocks/>
          </p:cNvCxnSpPr>
          <p:nvPr/>
        </p:nvCxnSpPr>
        <p:spPr bwMode="auto">
          <a:xfrm>
            <a:off x="1655523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FF355D-E1B2-E72B-9809-41CA2FB22316}"/>
              </a:ext>
            </a:extLst>
          </p:cNvPr>
          <p:cNvCxnSpPr>
            <a:cxnSpLocks/>
          </p:cNvCxnSpPr>
          <p:nvPr/>
        </p:nvCxnSpPr>
        <p:spPr bwMode="auto">
          <a:xfrm>
            <a:off x="5067690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2154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 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Salaires moyens (hors primes / bruts)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F39735-256B-FECE-10A1-6885D0824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63167"/>
              </p:ext>
            </p:extLst>
          </p:nvPr>
        </p:nvGraphicFramePr>
        <p:xfrm>
          <a:off x="813074" y="3199258"/>
          <a:ext cx="766704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894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74559041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75548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36.800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39.344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9.968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37.115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5.140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7.419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36.734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5.182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41.133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10.943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37.128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4.798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41.014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6.219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37.070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6.267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39.919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6.811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37.028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5.368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39.889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36.316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7.355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42.146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9.632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37.206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5.863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42.847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9.661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AC61E4F-1680-5021-92E2-E49507832333}"/>
              </a:ext>
            </a:extLst>
          </p:cNvPr>
          <p:cNvSpPr txBox="1"/>
          <p:nvPr/>
        </p:nvSpPr>
        <p:spPr>
          <a:xfrm>
            <a:off x="6488276" y="2922617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176433-821C-AB11-974C-E52C8FB197A7}"/>
              </a:ext>
            </a:extLst>
          </p:cNvPr>
          <p:cNvSpPr txBox="1"/>
          <p:nvPr/>
        </p:nvSpPr>
        <p:spPr>
          <a:xfrm>
            <a:off x="2763164" y="2867231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58B0517-BEE1-2CC2-BC95-54D38CC7C1EF}"/>
              </a:ext>
            </a:extLst>
          </p:cNvPr>
          <p:cNvCxnSpPr>
            <a:cxnSpLocks/>
          </p:cNvCxnSpPr>
          <p:nvPr/>
        </p:nvCxnSpPr>
        <p:spPr bwMode="auto">
          <a:xfrm>
            <a:off x="1655523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FF355D-E1B2-E72B-9809-41CA2FB22316}"/>
              </a:ext>
            </a:extLst>
          </p:cNvPr>
          <p:cNvCxnSpPr>
            <a:cxnSpLocks/>
          </p:cNvCxnSpPr>
          <p:nvPr/>
        </p:nvCxnSpPr>
        <p:spPr bwMode="auto">
          <a:xfrm>
            <a:off x="5067690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7544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Nouvel outil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Outil pour la diffusion des résultats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25F985-355D-46E4-B1CF-9A26690CF926}"/>
              </a:ext>
            </a:extLst>
          </p:cNvPr>
          <p:cNvSpPr/>
          <p:nvPr/>
        </p:nvSpPr>
        <p:spPr>
          <a:xfrm>
            <a:off x="574372" y="2017341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l’accès aux résultats pour les étudiant.es et jeunes diplômé.es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« Normaliser » les données présentées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44D5A1-7096-4429-9FB4-63D8D1088E58}"/>
              </a:ext>
            </a:extLst>
          </p:cNvPr>
          <p:cNvSpPr txBox="1"/>
          <p:nvPr/>
        </p:nvSpPr>
        <p:spPr>
          <a:xfrm>
            <a:off x="4012706" y="5493598"/>
            <a:ext cx="4998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2400" b="1" dirty="0">
                <a:solidFill>
                  <a:srgbClr val="0A3250"/>
                </a:solidFill>
              </a:rPr>
              <a:t>l</a:t>
            </a:r>
            <a:r>
              <a:rPr lang="fr-FR" altLang="fr-FR" sz="2400" b="1" dirty="0">
                <a:solidFill>
                  <a:srgbClr val="0A3250"/>
                </a:solidFill>
                <a:ea typeface="ＭＳ Ｐゴシック" panose="020B0600070205080204" pitchFamily="34" charset="-128"/>
              </a:rPr>
              <a:t>ense.institutoptique.fr/insertion</a:t>
            </a:r>
            <a:endParaRPr lang="fr-FR" sz="2400" dirty="0">
              <a:solidFill>
                <a:srgbClr val="0A3250"/>
              </a:solidFill>
            </a:endParaRPr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A27D5471-5129-9B97-0CB6-D4D30630B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419339"/>
              </p:ext>
            </p:extLst>
          </p:nvPr>
        </p:nvGraphicFramePr>
        <p:xfrm>
          <a:off x="1713567" y="2644052"/>
          <a:ext cx="5707395" cy="286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3" imgW="17049600" imgH="8553600" progId="Paint.Picture">
                  <p:embed/>
                </p:oleObj>
              </mc:Choice>
              <mc:Fallback>
                <p:oleObj name="Image bitmap" r:id="rId3" imgW="17049600" imgH="8553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3567" y="2644052"/>
                        <a:ext cx="5707395" cy="286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4BA84CBD-5CE5-4403-C4A3-ACCCC20ED770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366829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Résumé 2024 / Dernière promotion (2023) et comparatif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165D87E-5EC3-134B-D8AB-F14F84AA9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842968"/>
              </p:ext>
            </p:extLst>
          </p:nvPr>
        </p:nvGraphicFramePr>
        <p:xfrm>
          <a:off x="902207" y="2123251"/>
          <a:ext cx="777506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28">
                  <a:extLst>
                    <a:ext uri="{9D8B030D-6E8A-4147-A177-3AD203B41FA5}">
                      <a16:colId xmlns:a16="http://schemas.microsoft.com/office/drawing/2014/main" val="2926424497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478723990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305469853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261258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2024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CGE 2024</a:t>
                      </a:r>
                    </a:p>
                  </a:txBody>
                  <a:tcPr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3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réponses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70,9 %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69,2 %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Taux Net Emploi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68,4 %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89,6 %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9093"/>
                  </a:ext>
                </a:extLst>
              </a:tr>
              <a:tr h="210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   Taux Net Emploi </a:t>
                      </a:r>
                      <a:r>
                        <a:rPr lang="fr-FR" sz="1050" dirty="0"/>
                        <a:t>(avec thèses)</a:t>
                      </a:r>
                      <a:endParaRPr lang="fr-FR" sz="14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83,7 </a:t>
                      </a: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A32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Salaire moyen </a:t>
                      </a:r>
                      <a:r>
                        <a:rPr lang="fr-FR" sz="1200" dirty="0"/>
                        <a:t>(des actifs – hors primes)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37 316 €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39 381 €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0A3250"/>
                          </a:solidFill>
                        </a:rPr>
                        <a:t>38 520 €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13219"/>
                  </a:ext>
                </a:extLst>
              </a:tr>
              <a:tr h="227452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Femmes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35 683 €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40 130 €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37 256 €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6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Hommes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38 572 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39 041 €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39 117 €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1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CDI </a:t>
                      </a:r>
                      <a:r>
                        <a:rPr lang="fr-FR" sz="1200" dirty="0"/>
                        <a:t>(parmi les actifs)</a:t>
                      </a:r>
                    </a:p>
                    <a:p>
                      <a:r>
                        <a:rPr lang="fr-FR" sz="1200" dirty="0"/>
                        <a:t>                             Fonction publique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73,1 %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+ 3,9 %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85,7 %</a:t>
                      </a:r>
                      <a:br>
                        <a:rPr lang="fr-FR" sz="1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100" b="1" dirty="0">
                          <a:solidFill>
                            <a:srgbClr val="595959"/>
                          </a:solidFill>
                        </a:rPr>
                        <a:t>+ 0 %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86,6 %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3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Emploi à l’étranger </a:t>
                      </a:r>
                      <a:r>
                        <a:rPr lang="fr-FR" sz="1200" dirty="0"/>
                        <a:t>(actifs)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12,5 %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9,0 %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de cadre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92,0 %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A3250"/>
                          </a:solidFill>
                        </a:rPr>
                        <a:t>91,5 %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06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4103BBAC-1663-FE87-DD9C-1C282A87ACA8}"/>
              </a:ext>
            </a:extLst>
          </p:cNvPr>
          <p:cNvSpPr txBox="1"/>
          <p:nvPr/>
        </p:nvSpPr>
        <p:spPr>
          <a:xfrm>
            <a:off x="3900311" y="2123251"/>
            <a:ext cx="1343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Enquête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44350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0D6C3D-CC46-66FC-551E-4D4FD837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" y="2321014"/>
            <a:ext cx="6270898" cy="37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Effectifs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234607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Effectifs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72C80F-A762-4C4D-BBF9-0E3C293A2258}"/>
              </a:ext>
            </a:extLst>
          </p:cNvPr>
          <p:cNvSpPr/>
          <p:nvPr/>
        </p:nvSpPr>
        <p:spPr>
          <a:xfrm>
            <a:off x="2644766" y="1646312"/>
            <a:ext cx="2443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655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diplomé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sondé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·e·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108F7-FAAD-4EA7-99F8-AEB6C7444A36}"/>
              </a:ext>
            </a:extLst>
          </p:cNvPr>
          <p:cNvSpPr/>
          <p:nvPr/>
        </p:nvSpPr>
        <p:spPr>
          <a:xfrm>
            <a:off x="571903" y="2012597"/>
            <a:ext cx="4360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Enquête complétée à 100 % par </a:t>
            </a:r>
            <a:r>
              <a:rPr lang="fr-FR" sz="1800" b="1" dirty="0">
                <a:solidFill>
                  <a:srgbClr val="333333"/>
                </a:solidFill>
                <a:latin typeface="Calibri" panose="020F0502020204030204" pitchFamily="34" charset="0"/>
              </a:rPr>
              <a:t>281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diplomé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07589-4D8A-4B8C-ACDE-CC4F63ACF2A5}"/>
              </a:ext>
            </a:extLst>
          </p:cNvPr>
          <p:cNvSpPr/>
          <p:nvPr/>
        </p:nvSpPr>
        <p:spPr>
          <a:xfrm>
            <a:off x="6637442" y="4794933"/>
            <a:ext cx="23549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  <a:t>Taux de réponse</a:t>
            </a:r>
            <a:b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</a:br>
            <a: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  <a:t>(toute promo)</a:t>
            </a:r>
            <a:endParaRPr lang="fr-FR" sz="2000" dirty="0">
              <a:solidFill>
                <a:srgbClr val="5B277D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sz="3200" b="1" dirty="0">
                <a:solidFill>
                  <a:srgbClr val="5B277D"/>
                </a:solidFill>
                <a:latin typeface="Calibri" panose="020F0502020204030204" pitchFamily="34" charset="0"/>
              </a:rPr>
              <a:t>42,9  %</a:t>
            </a:r>
            <a:endParaRPr lang="fr-FR" sz="2000" dirty="0">
              <a:solidFill>
                <a:srgbClr val="5B277D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191A20-EB69-EF3A-AD40-B1A53A27BB34}"/>
              </a:ext>
            </a:extLst>
          </p:cNvPr>
          <p:cNvSpPr txBox="1"/>
          <p:nvPr/>
        </p:nvSpPr>
        <p:spPr>
          <a:xfrm>
            <a:off x="7906004" y="5750877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49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,1  %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30A4D65-C9BE-712C-6AD1-B090AD3D3E2D}"/>
              </a:ext>
            </a:extLst>
          </p:cNvPr>
          <p:cNvSpPr txBox="1"/>
          <p:nvPr/>
        </p:nvSpPr>
        <p:spPr>
          <a:xfrm>
            <a:off x="6950073" y="5806554"/>
            <a:ext cx="1573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Enquête 2023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E657BD01-F31A-B79D-F284-C95073ABB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90138"/>
              </p:ext>
            </p:extLst>
          </p:nvPr>
        </p:nvGraphicFramePr>
        <p:xfrm>
          <a:off x="6350066" y="1815589"/>
          <a:ext cx="2584386" cy="1046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99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3228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</a:tblGrid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>
                          <a:solidFill>
                            <a:schemeClr val="bg1"/>
                          </a:solidFill>
                        </a:rPr>
                        <a:t>SupOp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68,4%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70,9%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N-1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41,8%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55,1%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graphicFrame>
        <p:nvGraphicFramePr>
          <p:cNvPr id="16" name="Tableau 7">
            <a:extLst>
              <a:ext uri="{FF2B5EF4-FFF2-40B4-BE49-F238E27FC236}">
                <a16:creationId xmlns:a16="http://schemas.microsoft.com/office/drawing/2014/main" id="{A8E829A9-B3F0-1B8F-5CAA-ED0F313B3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82003"/>
              </p:ext>
            </p:extLst>
          </p:nvPr>
        </p:nvGraphicFramePr>
        <p:xfrm>
          <a:off x="6350066" y="3057971"/>
          <a:ext cx="2584386" cy="1046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99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3228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</a:tblGrid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69,2%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66,7%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N-1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52,7%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52,5%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D34CF646-3671-191A-E980-3369D228ABFC}"/>
              </a:ext>
            </a:extLst>
          </p:cNvPr>
          <p:cNvSpPr txBox="1"/>
          <p:nvPr/>
        </p:nvSpPr>
        <p:spPr>
          <a:xfrm>
            <a:off x="4879308" y="1646312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691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0124DE-0C2B-B3C8-61A4-E07A8A601136}"/>
              </a:ext>
            </a:extLst>
          </p:cNvPr>
          <p:cNvSpPr txBox="1"/>
          <p:nvPr/>
        </p:nvSpPr>
        <p:spPr>
          <a:xfrm>
            <a:off x="4879308" y="2043375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339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1E87FA-0373-4A70-048D-8375F2C62B7A}"/>
              </a:ext>
            </a:extLst>
          </p:cNvPr>
          <p:cNvSpPr txBox="1"/>
          <p:nvPr/>
        </p:nvSpPr>
        <p:spPr>
          <a:xfrm>
            <a:off x="4848842" y="1406792"/>
            <a:ext cx="13433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Enquête 2023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C18B05-E481-76C0-D8F1-6C483CB57518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267152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56317F5-71C0-28E0-7946-A29697AE6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15" y="1883949"/>
            <a:ext cx="6803127" cy="408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 deviennent nos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diplomé.e.s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C4F5C2-2275-4FF0-8156-B6B38AD43801}"/>
              </a:ext>
            </a:extLst>
          </p:cNvPr>
          <p:cNvSpPr/>
          <p:nvPr/>
        </p:nvSpPr>
        <p:spPr>
          <a:xfrm>
            <a:off x="7766050" y="1389789"/>
            <a:ext cx="152772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 – 80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2022 – 46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2021 – 64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 – 53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2019 – 38 réponses</a:t>
            </a:r>
            <a:endParaRPr lang="fr-FR" sz="11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CCD2E2-ADF3-48C3-8405-93138D0E460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Institut d’Optique / Nos </a:t>
            </a:r>
            <a:r>
              <a:rPr lang="fr-FR" dirty="0" err="1">
                <a:solidFill>
                  <a:schemeClr val="bg1"/>
                </a:solidFill>
              </a:rPr>
              <a:t>diplomé.e.s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01ECFF32-E191-E0BF-50BC-5EE35641B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62559"/>
              </p:ext>
            </p:extLst>
          </p:nvPr>
        </p:nvGraphicFramePr>
        <p:xfrm>
          <a:off x="5840926" y="3512185"/>
          <a:ext cx="3260196" cy="245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31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17935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19815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719815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35955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Situations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En Activité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32,5 %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46,2%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72,7 %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En Thèse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45,0 %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26,9%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6,3 %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  <a:tr h="404497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Recherche Emploi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15,0 %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6,4%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8,8 %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35956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Etudes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7,5 %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15,4%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6,9 %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08179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Volontariat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0,0%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2,9 %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20468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Autres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0,0%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2,4 %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096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88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Où partent nos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diplomé.e.s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57C6C7-4D8F-4FFA-BE3C-3D37FEE8D40F}"/>
              </a:ext>
            </a:extLst>
          </p:cNvPr>
          <p:cNvSpPr/>
          <p:nvPr/>
        </p:nvSpPr>
        <p:spPr>
          <a:xfrm>
            <a:off x="4698798" y="1600200"/>
            <a:ext cx="260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+ de </a:t>
            </a:r>
            <a:r>
              <a:rPr lang="fr-FR" sz="1800" b="1" dirty="0">
                <a:solidFill>
                  <a:srgbClr val="333333"/>
                </a:solidFill>
                <a:latin typeface="Calibri" panose="020F0502020204030204" pitchFamily="34" charset="0"/>
              </a:rPr>
              <a:t>100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sociétés différentes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activité professionnelle (hors thèse)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F5937D5-78AA-4535-B4F0-8DDB36CBFB18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DF48F8F7-65BE-8A07-53E3-B4A1ABABC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911063"/>
              </p:ext>
            </p:extLst>
          </p:nvPr>
        </p:nvGraphicFramePr>
        <p:xfrm>
          <a:off x="636638" y="2120197"/>
          <a:ext cx="4218711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708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18735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93144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931444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tx1"/>
                          </a:solidFill>
                        </a:rPr>
                        <a:t>Lieu emploi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Etranger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12,5 %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3,0 %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9,0 %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France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87,5 %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97,0 %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91,0 %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graphicFrame>
        <p:nvGraphicFramePr>
          <p:cNvPr id="13" name="Tableau 7">
            <a:extLst>
              <a:ext uri="{FF2B5EF4-FFF2-40B4-BE49-F238E27FC236}">
                <a16:creationId xmlns:a16="http://schemas.microsoft.com/office/drawing/2014/main" id="{F7332857-EBAA-8229-15BE-3EB436303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53820"/>
              </p:ext>
            </p:extLst>
          </p:nvPr>
        </p:nvGraphicFramePr>
        <p:xfrm>
          <a:off x="892950" y="3047463"/>
          <a:ext cx="3962399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701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768992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874853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874853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tx1"/>
                          </a:solidFill>
                        </a:rPr>
                        <a:t>En France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57,1 %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81,2 %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38,7 %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Hors IDF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42,9 %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18,8 %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61,3 %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pic>
        <p:nvPicPr>
          <p:cNvPr id="8" name="Image 7">
            <a:extLst>
              <a:ext uri="{FF2B5EF4-FFF2-40B4-BE49-F238E27FC236}">
                <a16:creationId xmlns:a16="http://schemas.microsoft.com/office/drawing/2014/main" id="{44A52227-684C-95BB-ED82-8BC61474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762" y="4376928"/>
            <a:ext cx="4484317" cy="14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3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2DB38B8D-9BD9-D55F-0CDF-9C3A6E3B4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60" y="1889378"/>
            <a:ext cx="3206766" cy="320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1A9D9D2-CAC4-687A-2FF6-62A80FF4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30" y="2155991"/>
            <a:ext cx="3933668" cy="393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614152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font-ils.elles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activité professionnelle (hors thèse)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8709A0-51DC-46B3-B2C8-92F760A64B4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42EA61F-3903-46CC-ACFF-212CF72BB29B}"/>
              </a:ext>
            </a:extLst>
          </p:cNvPr>
          <p:cNvSpPr txBox="1"/>
          <p:nvPr/>
        </p:nvSpPr>
        <p:spPr>
          <a:xfrm>
            <a:off x="2109973" y="3991123"/>
            <a:ext cx="1033002" cy="276999"/>
          </a:xfrm>
          <a:prstGeom prst="rect">
            <a:avLst/>
          </a:prstGeom>
          <a:solidFill>
            <a:srgbClr val="0A3250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Photonique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20AE55C-F16F-4FA8-AA65-E86FB42DC0D4}"/>
              </a:ext>
            </a:extLst>
          </p:cNvPr>
          <p:cNvSpPr txBox="1"/>
          <p:nvPr/>
        </p:nvSpPr>
        <p:spPr>
          <a:xfrm>
            <a:off x="682244" y="3610645"/>
            <a:ext cx="1155898" cy="461665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Hors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Photonique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8EB0F6-1CDD-462E-8B3B-4C8F83DB2B71}"/>
              </a:ext>
            </a:extLst>
          </p:cNvPr>
          <p:cNvSpPr/>
          <p:nvPr/>
        </p:nvSpPr>
        <p:spPr>
          <a:xfrm>
            <a:off x="1469225" y="3062148"/>
            <a:ext cx="851157" cy="253916"/>
          </a:xfrm>
          <a:prstGeom prst="rect">
            <a:avLst/>
          </a:prstGeom>
          <a:gradFill flip="none" rotWithShape="1">
            <a:gsLst>
              <a:gs pos="61000">
                <a:srgbClr val="0A3250"/>
              </a:gs>
              <a:gs pos="44000">
                <a:srgbClr val="FF960A"/>
              </a:gs>
            </a:gsLst>
            <a:lin ang="0" scaled="0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fr-FR" sz="105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Ingénierie</a:t>
            </a:r>
            <a:endParaRPr lang="fr-FR" sz="10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C332E83-7E3F-4B5A-8153-24D3B96A1185}"/>
              </a:ext>
            </a:extLst>
          </p:cNvPr>
          <p:cNvSpPr txBox="1"/>
          <p:nvPr/>
        </p:nvSpPr>
        <p:spPr>
          <a:xfrm rot="1649221">
            <a:off x="1043744" y="4982565"/>
            <a:ext cx="753442" cy="276999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Autres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EB15E34-94C6-F254-0750-714FB4EDB69B}"/>
              </a:ext>
            </a:extLst>
          </p:cNvPr>
          <p:cNvSpPr txBox="1"/>
          <p:nvPr/>
        </p:nvSpPr>
        <p:spPr>
          <a:xfrm>
            <a:off x="491154" y="2681187"/>
            <a:ext cx="16848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B277D"/>
                </a:solidFill>
              </a:rPr>
              <a:t>2024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59A118F-FB55-B2AC-E71C-49093B629075}"/>
              </a:ext>
            </a:extLst>
          </p:cNvPr>
          <p:cNvSpPr txBox="1"/>
          <p:nvPr/>
        </p:nvSpPr>
        <p:spPr>
          <a:xfrm>
            <a:off x="3861638" y="2305745"/>
            <a:ext cx="2305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7F7F7F"/>
                </a:solidFill>
              </a:rPr>
              <a:t>2023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8639318-9B07-D86E-C0DC-B5AB60363F9B}"/>
              </a:ext>
            </a:extLst>
          </p:cNvPr>
          <p:cNvSpPr txBox="1"/>
          <p:nvPr/>
        </p:nvSpPr>
        <p:spPr>
          <a:xfrm>
            <a:off x="6948526" y="5627271"/>
            <a:ext cx="1845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Dernière promo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4F786F-5FB6-CF72-69F1-16022A0B7CD5}"/>
              </a:ext>
            </a:extLst>
          </p:cNvPr>
          <p:cNvSpPr/>
          <p:nvPr/>
        </p:nvSpPr>
        <p:spPr>
          <a:xfrm>
            <a:off x="5001774" y="4263910"/>
            <a:ext cx="851157" cy="253916"/>
          </a:xfrm>
          <a:prstGeom prst="rect">
            <a:avLst/>
          </a:prstGeom>
          <a:gradFill flip="none" rotWithShape="1">
            <a:gsLst>
              <a:gs pos="61000">
                <a:srgbClr val="0A3250"/>
              </a:gs>
              <a:gs pos="44000">
                <a:srgbClr val="FF960A"/>
              </a:gs>
            </a:gsLst>
            <a:lin ang="0" scaled="0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fr-FR" sz="105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Ingénierie</a:t>
            </a:r>
            <a:endParaRPr lang="fr-FR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8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F14A72-9B4B-DD2F-6F6A-6EE123CE810A}"/>
              </a:ext>
            </a:extLst>
          </p:cNvPr>
          <p:cNvSpPr/>
          <p:nvPr/>
        </p:nvSpPr>
        <p:spPr bwMode="auto">
          <a:xfrm>
            <a:off x="447675" y="2259579"/>
            <a:ext cx="8247740" cy="45907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614152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Quels sont les secteurs d’activités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activité professionnelle (hors thèse)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8709A0-51DC-46B3-B2C8-92F760A64B4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0BFD62-1192-B32E-5D77-23D0A040739B}"/>
              </a:ext>
            </a:extLst>
          </p:cNvPr>
          <p:cNvSpPr txBox="1"/>
          <p:nvPr/>
        </p:nvSpPr>
        <p:spPr>
          <a:xfrm>
            <a:off x="1289608" y="2137993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Société conseil/ingénierie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B54D86E-6BDB-5CA3-FC19-712556758128}"/>
              </a:ext>
            </a:extLst>
          </p:cNvPr>
          <p:cNvSpPr txBox="1"/>
          <p:nvPr/>
        </p:nvSpPr>
        <p:spPr>
          <a:xfrm>
            <a:off x="3693691" y="7346076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Activités informatiques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6D29D6-CE22-E8DE-1AD7-A52B8A873443}"/>
              </a:ext>
            </a:extLst>
          </p:cNvPr>
          <p:cNvSpPr txBox="1"/>
          <p:nvPr/>
        </p:nvSpPr>
        <p:spPr>
          <a:xfrm>
            <a:off x="583211" y="7435396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Recherche / Développement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A831D0A-F571-96F8-548E-F7A3331BD2BB}"/>
              </a:ext>
            </a:extLst>
          </p:cNvPr>
          <p:cNvSpPr txBox="1"/>
          <p:nvPr/>
        </p:nvSpPr>
        <p:spPr>
          <a:xfrm>
            <a:off x="1260169" y="3013941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Industrie des transports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AC5469-8020-0C26-D628-7CAAD14AE53E}"/>
              </a:ext>
            </a:extLst>
          </p:cNvPr>
          <p:cNvSpPr txBox="1"/>
          <p:nvPr/>
        </p:nvSpPr>
        <p:spPr>
          <a:xfrm>
            <a:off x="908482" y="4870446"/>
            <a:ext cx="324601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Informatique / Services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8E55B0F-9CD1-091B-3738-605E068B9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954" y="1999222"/>
            <a:ext cx="4361461" cy="485108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F719F37-707C-734D-8D96-631B791E61BD}"/>
              </a:ext>
            </a:extLst>
          </p:cNvPr>
          <p:cNvSpPr txBox="1"/>
          <p:nvPr/>
        </p:nvSpPr>
        <p:spPr>
          <a:xfrm>
            <a:off x="1260170" y="2583561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Enseignement / Recherche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31090A3-0755-200D-7456-7046BEB653B2}"/>
              </a:ext>
            </a:extLst>
          </p:cNvPr>
          <p:cNvSpPr txBox="1"/>
          <p:nvPr/>
        </p:nvSpPr>
        <p:spPr>
          <a:xfrm>
            <a:off x="1105428" y="3523632"/>
            <a:ext cx="30899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Autres industries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45F15A5-D4D5-0F52-E1DE-0B3B1B5CCE0D}"/>
              </a:ext>
            </a:extLst>
          </p:cNvPr>
          <p:cNvSpPr txBox="1"/>
          <p:nvPr/>
        </p:nvSpPr>
        <p:spPr>
          <a:xfrm>
            <a:off x="1105428" y="3955676"/>
            <a:ext cx="30899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Fabrication produits métalliques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52BF82D-9A2E-F693-47DC-3439D5AB1201}"/>
              </a:ext>
            </a:extLst>
          </p:cNvPr>
          <p:cNvSpPr txBox="1"/>
          <p:nvPr/>
        </p:nvSpPr>
        <p:spPr>
          <a:xfrm>
            <a:off x="719327" y="4414786"/>
            <a:ext cx="343517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Recherche et </a:t>
            </a:r>
            <a:r>
              <a:rPr lang="fr-FR" sz="1400" dirty="0" err="1"/>
              <a:t>dév</a:t>
            </a:r>
            <a:r>
              <a:rPr lang="fr-FR" sz="1400" dirty="0"/>
              <a:t>. scientifique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62B91A-C278-D262-12BD-DC761594835D}"/>
              </a:ext>
            </a:extLst>
          </p:cNvPr>
          <p:cNvSpPr txBox="1"/>
          <p:nvPr/>
        </p:nvSpPr>
        <p:spPr>
          <a:xfrm>
            <a:off x="908481" y="5338425"/>
            <a:ext cx="324601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Energie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D62D4CE-916A-B4F9-6D3C-E39AE62EBF8F}"/>
              </a:ext>
            </a:extLst>
          </p:cNvPr>
          <p:cNvSpPr txBox="1"/>
          <p:nvPr/>
        </p:nvSpPr>
        <p:spPr>
          <a:xfrm>
            <a:off x="908481" y="5834190"/>
            <a:ext cx="324601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Tech. Information Communication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03F2770-5A5D-9ADE-D7F3-715A4EDCBC4E}"/>
              </a:ext>
            </a:extLst>
          </p:cNvPr>
          <p:cNvSpPr txBox="1"/>
          <p:nvPr/>
        </p:nvSpPr>
        <p:spPr>
          <a:xfrm>
            <a:off x="908481" y="6321491"/>
            <a:ext cx="324601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Industrie pharmaceutique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A99CB18-B8B2-9E6A-C731-5C26C28F1752}"/>
              </a:ext>
            </a:extLst>
          </p:cNvPr>
          <p:cNvCxnSpPr>
            <a:cxnSpLocks/>
          </p:cNvCxnSpPr>
          <p:nvPr/>
        </p:nvCxnSpPr>
        <p:spPr bwMode="auto">
          <a:xfrm>
            <a:off x="1247977" y="2510409"/>
            <a:ext cx="65058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48DD427-56E2-B124-758B-6FB37208DC29}"/>
              </a:ext>
            </a:extLst>
          </p:cNvPr>
          <p:cNvCxnSpPr>
            <a:cxnSpLocks/>
          </p:cNvCxnSpPr>
          <p:nvPr/>
        </p:nvCxnSpPr>
        <p:spPr bwMode="auto">
          <a:xfrm>
            <a:off x="1241881" y="2967609"/>
            <a:ext cx="65058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580588A-D2F8-2B0B-3BD3-D3F902C5F2EE}"/>
              </a:ext>
            </a:extLst>
          </p:cNvPr>
          <p:cNvCxnSpPr>
            <a:cxnSpLocks/>
          </p:cNvCxnSpPr>
          <p:nvPr/>
        </p:nvCxnSpPr>
        <p:spPr bwMode="auto">
          <a:xfrm>
            <a:off x="1247977" y="3440419"/>
            <a:ext cx="65058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D296CA2-3CE3-D471-463C-7CEAE18A6B74}"/>
              </a:ext>
            </a:extLst>
          </p:cNvPr>
          <p:cNvCxnSpPr>
            <a:cxnSpLocks/>
          </p:cNvCxnSpPr>
          <p:nvPr/>
        </p:nvCxnSpPr>
        <p:spPr bwMode="auto">
          <a:xfrm>
            <a:off x="1241881" y="3897619"/>
            <a:ext cx="65058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DF8E5C62-ED49-C893-D9EB-9AA60975D3B5}"/>
              </a:ext>
            </a:extLst>
          </p:cNvPr>
          <p:cNvCxnSpPr>
            <a:cxnSpLocks/>
          </p:cNvCxnSpPr>
          <p:nvPr/>
        </p:nvCxnSpPr>
        <p:spPr bwMode="auto">
          <a:xfrm>
            <a:off x="1241881" y="4373107"/>
            <a:ext cx="65058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6F7A3A3-DC84-0CDC-47AD-4EE88073FFE6}"/>
              </a:ext>
            </a:extLst>
          </p:cNvPr>
          <p:cNvCxnSpPr>
            <a:cxnSpLocks/>
          </p:cNvCxnSpPr>
          <p:nvPr/>
        </p:nvCxnSpPr>
        <p:spPr bwMode="auto">
          <a:xfrm>
            <a:off x="1247977" y="4830307"/>
            <a:ext cx="65058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2A83320A-EC02-CE1A-F8E7-9C759336D8CB}"/>
              </a:ext>
            </a:extLst>
          </p:cNvPr>
          <p:cNvCxnSpPr>
            <a:cxnSpLocks/>
          </p:cNvCxnSpPr>
          <p:nvPr/>
        </p:nvCxnSpPr>
        <p:spPr bwMode="auto">
          <a:xfrm>
            <a:off x="1247977" y="5317987"/>
            <a:ext cx="65058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A9C5B45-3C13-27B7-2C07-A1EE7077FC0D}"/>
              </a:ext>
            </a:extLst>
          </p:cNvPr>
          <p:cNvCxnSpPr>
            <a:cxnSpLocks/>
          </p:cNvCxnSpPr>
          <p:nvPr/>
        </p:nvCxnSpPr>
        <p:spPr bwMode="auto">
          <a:xfrm>
            <a:off x="1241881" y="5775187"/>
            <a:ext cx="65058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8112ED6-AD31-AD96-A6A0-B70AD4D5864B}"/>
              </a:ext>
            </a:extLst>
          </p:cNvPr>
          <p:cNvCxnSpPr>
            <a:cxnSpLocks/>
          </p:cNvCxnSpPr>
          <p:nvPr/>
        </p:nvCxnSpPr>
        <p:spPr bwMode="auto">
          <a:xfrm>
            <a:off x="1254073" y="6236147"/>
            <a:ext cx="650588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27270686"/>
      </p:ext>
    </p:extLst>
  </p:cSld>
  <p:clrMapOvr>
    <a:masterClrMapping/>
  </p:clrMapOvr>
</p:sld>
</file>

<file path=ppt/theme/theme1.xml><?xml version="1.0" encoding="utf-8"?>
<a:theme xmlns:a="http://schemas.openxmlformats.org/drawingml/2006/main" name="modèle près 2">
  <a:themeElements>
    <a:clrScheme name="modèle près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̀le près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modèle prè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HD:Users:patrickgeorges:Documents:Données utilisateurs Microsoft:Pièces jointes enregistrées:modèle près 2.pot</Template>
  <TotalTime>3400</TotalTime>
  <Words>1707</Words>
  <Application>Microsoft Office PowerPoint</Application>
  <PresentationFormat>Affichage à l'écran (4:3)</PresentationFormat>
  <Paragraphs>620</Paragraphs>
  <Slides>25</Slides>
  <Notes>11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5" baseType="lpstr">
      <vt:lpstr>ＭＳ Ｐゴシック</vt:lpstr>
      <vt:lpstr>Arial</vt:lpstr>
      <vt:lpstr>Calibri</vt:lpstr>
      <vt:lpstr>Century Gothic</vt:lpstr>
      <vt:lpstr>inherit</vt:lpstr>
      <vt:lpstr>Interstate</vt:lpstr>
      <vt:lpstr>Lucida Sans</vt:lpstr>
      <vt:lpstr>Raleway</vt:lpstr>
      <vt:lpstr>modèle près 2</vt:lpstr>
      <vt:lpstr>Image bitmap</vt:lpstr>
      <vt:lpstr>Enquête Insertion Professionnelle</vt:lpstr>
      <vt:lpstr>Enquête CGE / C’est quoi donc ?</vt:lpstr>
      <vt:lpstr>Enquête CGE / Nouvel outil</vt:lpstr>
      <vt:lpstr>Enquête CGE / Résumé</vt:lpstr>
      <vt:lpstr>Enquête CGE / Effectifs</vt:lpstr>
      <vt:lpstr>Enquête CGE / Vie professionnelle</vt:lpstr>
      <vt:lpstr>Enquête CGE / Vie professionnelle</vt:lpstr>
      <vt:lpstr>Enquête CGE / Vie professionnelle</vt:lpstr>
      <vt:lpstr>Enquête CGE / Vie professionnelle</vt:lpstr>
      <vt:lpstr>Enquête CGE / Vie professionnelle</vt:lpstr>
      <vt:lpstr>Enquête CGE / Résumé</vt:lpstr>
      <vt:lpstr>Enquête CGE / Résumé</vt:lpstr>
      <vt:lpstr>Enquête CGE / Cumul</vt:lpstr>
      <vt:lpstr>Enquête CGE / Résumé</vt:lpstr>
      <vt:lpstr>Enquête CGE / Résumé</vt:lpstr>
      <vt:lpstr>Enquête CGE / Résumé</vt:lpstr>
      <vt:lpstr>Enquête CGE / Résumé</vt:lpstr>
      <vt:lpstr>Enquête CGE / Résumé</vt:lpstr>
      <vt:lpstr>Enquête CGE / Résumé</vt:lpstr>
      <vt:lpstr>Enquête CGE / Cumul</vt:lpstr>
      <vt:lpstr>Enquête CGE / Cumul</vt:lpstr>
      <vt:lpstr>Enquête CGE / Cumul</vt:lpstr>
      <vt:lpstr>Enquête CGE / Cumul</vt:lpstr>
      <vt:lpstr>Enquête CGE / Cumul</vt:lpstr>
      <vt:lpstr>Enquête CGE / Cumul</vt:lpstr>
    </vt:vector>
  </TitlesOfParts>
  <Company>Laboratoire Charles Fabry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CGE-2024_Bilan_CoPerf</dc:title>
  <dc:creator>Julien Villemejane</dc:creator>
  <cp:lastModifiedBy>Julien VILLEMEJANE</cp:lastModifiedBy>
  <cp:revision>817</cp:revision>
  <cp:lastPrinted>2005-06-25T14:45:45Z</cp:lastPrinted>
  <dcterms:created xsi:type="dcterms:W3CDTF">2006-10-19T10:21:37Z</dcterms:created>
  <dcterms:modified xsi:type="dcterms:W3CDTF">2024-06-16T18:46:34Z</dcterms:modified>
</cp:coreProperties>
</file>