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58" r:id="rId2"/>
    <p:sldId id="257" r:id="rId3"/>
    <p:sldId id="312" r:id="rId4"/>
    <p:sldId id="313" r:id="rId5"/>
    <p:sldId id="314" r:id="rId6"/>
    <p:sldId id="316" r:id="rId7"/>
    <p:sldId id="315" r:id="rId8"/>
    <p:sldId id="320" r:id="rId9"/>
    <p:sldId id="319" r:id="rId10"/>
    <p:sldId id="318" r:id="rId11"/>
    <p:sldId id="317" r:id="rId12"/>
    <p:sldId id="310" r:id="rId13"/>
    <p:sldId id="264" r:id="rId14"/>
    <p:sldId id="311" r:id="rId15"/>
    <p:sldId id="286" r:id="rId16"/>
    <p:sldId id="304" r:id="rId17"/>
    <p:sldId id="305" r:id="rId18"/>
    <p:sldId id="307" r:id="rId19"/>
    <p:sldId id="289" r:id="rId20"/>
    <p:sldId id="294" r:id="rId21"/>
    <p:sldId id="308" r:id="rId22"/>
    <p:sldId id="306" r:id="rId23"/>
    <p:sldId id="309" r:id="rId24"/>
    <p:sldId id="296" r:id="rId25"/>
    <p:sldId id="295" r:id="rId26"/>
    <p:sldId id="291" r:id="rId27"/>
    <p:sldId id="297" r:id="rId28"/>
  </p:sldIdLst>
  <p:sldSz cx="9144000" cy="6858000" type="screen4x3"/>
  <p:notesSz cx="7315200" cy="96012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67A00"/>
    <a:srgbClr val="0070C0"/>
    <a:srgbClr val="00B0F0"/>
    <a:srgbClr val="05BCFE"/>
    <a:srgbClr val="FFA00F"/>
    <a:srgbClr val="FF960A"/>
    <a:srgbClr val="0A3250"/>
    <a:srgbClr val="7030A0"/>
    <a:srgbClr val="EF553B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46"/>
  </p:normalViewPr>
  <p:slideViewPr>
    <p:cSldViewPr snapToGrid="0">
      <p:cViewPr>
        <p:scale>
          <a:sx n="100" d="100"/>
          <a:sy n="100" d="100"/>
        </p:scale>
        <p:origin x="1914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126" y="-9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806B4C6-F26A-8B4B-81BC-CD58739F55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0EC73B4-A2A8-E04D-A7D9-9B74E067FBD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84F47AF6-A099-A84F-9D02-BAD6EE335CE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E5B5FC19-36DC-7548-9261-14457401D93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0B7E13D-C34C-4598-92E0-A08DD7E36E5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914DF14-393A-8C40-A691-75F94E60FB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B66FFEF-1620-134B-B739-FE656143633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9918709-99C3-44C1-831E-0DE67064EE1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0A68F92-B09C-7A47-A833-C3C041ED1BB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noProof="0"/>
              <a:t>Cliquez pour modifier les styles du texte du masque</a:t>
            </a:r>
          </a:p>
          <a:p>
            <a:pPr lvl="1"/>
            <a:r>
              <a:rPr lang="fr-FR" altLang="fr-FR" noProof="0"/>
              <a:t>Deuxième niveau</a:t>
            </a:r>
          </a:p>
          <a:p>
            <a:pPr lvl="2"/>
            <a:r>
              <a:rPr lang="fr-FR" altLang="fr-FR" noProof="0"/>
              <a:t>Troisième niveau</a:t>
            </a:r>
          </a:p>
          <a:p>
            <a:pPr lvl="3"/>
            <a:r>
              <a:rPr lang="fr-FR" altLang="fr-FR" noProof="0"/>
              <a:t>Quatrième niveau</a:t>
            </a:r>
          </a:p>
          <a:p>
            <a:pPr lvl="4"/>
            <a:r>
              <a:rPr lang="fr-FR" altLang="fr-FR" noProof="0"/>
              <a:t>Cinquième niveau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7EF9A80-7EF3-2B45-A862-FAF3886005B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99C85224-FB66-7541-B08D-60A6AEF56B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DF0A0EB6-F843-4E12-9C94-C8B9BC04D69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16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82666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17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43121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18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35080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21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283002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22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53413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23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53005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33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3277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4050" y="26988"/>
            <a:ext cx="2184400" cy="609917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47675" y="26988"/>
            <a:ext cx="6403975" cy="609917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7106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47559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16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47675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8675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3720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0622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85094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3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0123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7639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3D8B5650-D5BD-4445-BED7-95D32AB23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52613" y="26988"/>
            <a:ext cx="733583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6685F6D-F29F-4164-81EF-70F6E5D29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47675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9DE97A75-5814-9940-8366-801C5C6E7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0" y="6596063"/>
            <a:ext cx="406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defRPr/>
            </a:pPr>
            <a:fld id="{EECF4A27-DA50-4182-9A22-EFDC2191B17D}" type="slidenum">
              <a:rPr lang="fr-FR" altLang="fr-FR" sz="1000" smtClean="0"/>
              <a:pPr algn="r">
                <a:defRPr/>
              </a:pPr>
              <a:t>‹N°›</a:t>
            </a:fld>
            <a:endParaRPr lang="fr-FR" altLang="fr-FR" sz="1000"/>
          </a:p>
        </p:txBody>
      </p:sp>
      <p:sp>
        <p:nvSpPr>
          <p:cNvPr id="1029" name="Line 17">
            <a:extLst>
              <a:ext uri="{FF2B5EF4-FFF2-40B4-BE49-F238E27FC236}">
                <a16:creationId xmlns:a16="http://schemas.microsoft.com/office/drawing/2014/main" id="{18861C46-43D7-45FA-864C-5E86AA112ED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820863" y="760413"/>
            <a:ext cx="7323137" cy="0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1030" name="Image 1">
            <a:extLst>
              <a:ext uri="{FF2B5EF4-FFF2-40B4-BE49-F238E27FC236}">
                <a16:creationId xmlns:a16="http://schemas.microsoft.com/office/drawing/2014/main" id="{217C0EBA-F557-4BB9-9368-391CDCC5A92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1820863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17">
            <a:extLst>
              <a:ext uri="{FF2B5EF4-FFF2-40B4-BE49-F238E27FC236}">
                <a16:creationId xmlns:a16="http://schemas.microsoft.com/office/drawing/2014/main" id="{A75C3EFD-D374-4101-BF8C-A0ADF30A7C9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118225"/>
            <a:ext cx="9155113" cy="0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1032" name="Picture 3">
            <a:extLst>
              <a:ext uri="{FF2B5EF4-FFF2-40B4-BE49-F238E27FC236}">
                <a16:creationId xmlns:a16="http://schemas.microsoft.com/office/drawing/2014/main" id="{96C8E0CF-F1AE-46C9-9700-62B7AD18F5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6200775"/>
            <a:ext cx="13271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ZoneTexte 8">
            <a:extLst>
              <a:ext uri="{FF2B5EF4-FFF2-40B4-BE49-F238E27FC236}">
                <a16:creationId xmlns:a16="http://schemas.microsoft.com/office/drawing/2014/main" id="{38A740C9-6A09-CE49-BD94-5307CBEA20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31938" y="6291263"/>
            <a:ext cx="1408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defRPr/>
            </a:pPr>
            <a:r>
              <a:rPr lang="fr-FR" altLang="fr-FR" sz="2000" dirty="0">
                <a:solidFill>
                  <a:srgbClr val="0F2548"/>
                </a:solidFill>
                <a:latin typeface="Calibri" panose="020F0502020204030204" pitchFamily="34" charset="0"/>
              </a:rPr>
              <a:t>Paris-Saclay</a:t>
            </a:r>
          </a:p>
        </p:txBody>
      </p:sp>
      <p:pic>
        <p:nvPicPr>
          <p:cNvPr id="1034" name="Image 1">
            <a:extLst>
              <a:ext uri="{FF2B5EF4-FFF2-40B4-BE49-F238E27FC236}">
                <a16:creationId xmlns:a16="http://schemas.microsoft.com/office/drawing/2014/main" id="{B7BD1936-C55E-42B4-B597-3339CFEE948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6181725"/>
            <a:ext cx="1152525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ZoneTexte 10">
            <a:extLst>
              <a:ext uri="{FF2B5EF4-FFF2-40B4-BE49-F238E27FC236}">
                <a16:creationId xmlns:a16="http://schemas.microsoft.com/office/drawing/2014/main" id="{05641C7E-1874-1149-A1EF-DC9C116AEC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570788" y="6291263"/>
            <a:ext cx="1206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defRPr/>
            </a:pPr>
            <a:r>
              <a:rPr lang="fr-FR" altLang="fr-FR" sz="2000" dirty="0">
                <a:solidFill>
                  <a:srgbClr val="0F2548"/>
                </a:solidFill>
                <a:latin typeface="Calibri" panose="020F0502020204030204" pitchFamily="34" charset="0"/>
              </a:rPr>
              <a:t>Bordeaux</a:t>
            </a:r>
          </a:p>
        </p:txBody>
      </p:sp>
      <p:sp>
        <p:nvSpPr>
          <p:cNvPr id="1036" name="ZoneTexte 11">
            <a:extLst>
              <a:ext uri="{FF2B5EF4-FFF2-40B4-BE49-F238E27FC236}">
                <a16:creationId xmlns:a16="http://schemas.microsoft.com/office/drawing/2014/main" id="{685F5B17-EFFD-0949-8D12-157E6A034BB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45013" y="6291263"/>
            <a:ext cx="160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defRPr/>
            </a:pPr>
            <a:r>
              <a:rPr lang="fr-FR" altLang="fr-FR" sz="2000">
                <a:solidFill>
                  <a:srgbClr val="0F2548"/>
                </a:solidFill>
                <a:latin typeface="Calibri" panose="020F0502020204030204" pitchFamily="34" charset="0"/>
              </a:rPr>
              <a:t>Saint-Étienne</a:t>
            </a:r>
          </a:p>
        </p:txBody>
      </p:sp>
      <p:pic>
        <p:nvPicPr>
          <p:cNvPr id="1037" name="Picture 2">
            <a:extLst>
              <a:ext uri="{FF2B5EF4-FFF2-40B4-BE49-F238E27FC236}">
                <a16:creationId xmlns:a16="http://schemas.microsoft.com/office/drawing/2014/main" id="{EBF74078-3974-43EE-B735-1E6D9B97E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20"/>
          <a:stretch>
            <a:fillRect/>
          </a:stretch>
        </p:blipFill>
        <p:spPr bwMode="auto">
          <a:xfrm>
            <a:off x="3465513" y="6165850"/>
            <a:ext cx="115728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A325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A3250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A3250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A3250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30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9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10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0.png"/><Relationship Id="rId4" Type="http://schemas.openxmlformats.org/officeDocument/2006/relationships/image" Target="../media/image2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E436D-44F3-4FE3-A539-8BE61338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7775"/>
            <a:ext cx="9144000" cy="685800"/>
          </a:xfrm>
        </p:spPr>
        <p:txBody>
          <a:bodyPr/>
          <a:lstStyle/>
          <a:p>
            <a:pPr algn="ctr">
              <a:defRPr/>
            </a:pPr>
            <a:r>
              <a:rPr lang="fr-FR" dirty="0"/>
              <a:t>Enquête Insertion Professionnelle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84F0033E-AD54-4796-98AE-B9A053986ED8}"/>
              </a:ext>
            </a:extLst>
          </p:cNvPr>
          <p:cNvSpPr txBox="1">
            <a:spLocks/>
          </p:cNvSpPr>
          <p:nvPr/>
        </p:nvSpPr>
        <p:spPr bwMode="auto">
          <a:xfrm>
            <a:off x="0" y="3119438"/>
            <a:ext cx="9144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2800" b="0" i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Version 2024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0BF894A-6D24-4ED1-BD3B-FC18FF945AE6}"/>
              </a:ext>
            </a:extLst>
          </p:cNvPr>
          <p:cNvSpPr txBox="1">
            <a:spLocks/>
          </p:cNvSpPr>
          <p:nvPr/>
        </p:nvSpPr>
        <p:spPr bwMode="auto">
          <a:xfrm>
            <a:off x="0" y="5160963"/>
            <a:ext cx="9144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1600" b="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Données recueillies par l’association CGE</a:t>
            </a:r>
            <a:br>
              <a:rPr lang="fr-FR" sz="1600" b="0" i="1" kern="0" dirty="0">
                <a:solidFill>
                  <a:schemeClr val="bg1">
                    <a:lumMod val="50000"/>
                  </a:schemeClr>
                </a:solidFill>
                <a:effectLst/>
              </a:rPr>
            </a:br>
            <a:r>
              <a:rPr lang="fr-FR" sz="1600" b="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et compilées par </a:t>
            </a:r>
            <a:r>
              <a:rPr lang="fr-FR" sz="160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Julien VILLEMEJANE</a:t>
            </a:r>
          </a:p>
        </p:txBody>
      </p:sp>
      <p:pic>
        <p:nvPicPr>
          <p:cNvPr id="5125" name="Picture 2" descr="upright=Article à illustrer Organisation">
            <a:extLst>
              <a:ext uri="{FF2B5EF4-FFF2-40B4-BE49-F238E27FC236}">
                <a16:creationId xmlns:a16="http://schemas.microsoft.com/office/drawing/2014/main" id="{A748664F-5B80-4F2C-A325-13F7415C6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505" y="3769920"/>
            <a:ext cx="20955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99163AF7-8F22-4258-AAFC-4858C1F3F9E8}"/>
              </a:ext>
            </a:extLst>
          </p:cNvPr>
          <p:cNvSpPr txBox="1">
            <a:spLocks/>
          </p:cNvSpPr>
          <p:nvPr/>
        </p:nvSpPr>
        <p:spPr bwMode="auto">
          <a:xfrm>
            <a:off x="9955" y="5667178"/>
            <a:ext cx="9144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1600" i="1" kern="0" dirty="0">
                <a:solidFill>
                  <a:srgbClr val="FF96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 sites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BD3BB-BC2C-668C-CEB0-89DEF68D9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5AEEEC1B-A4AD-9CB5-5B6E-18E389E3D8C0}"/>
              </a:ext>
            </a:extLst>
          </p:cNvPr>
          <p:cNvSpPr txBox="1"/>
          <p:nvPr/>
        </p:nvSpPr>
        <p:spPr>
          <a:xfrm>
            <a:off x="565861" y="2969234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solidFill>
                  <a:srgbClr val="00B0F0"/>
                </a:solidFill>
                <a:latin typeface="Raleway" pitchFamily="2" charset="0"/>
              </a:rPr>
              <a:t>DIFFUSE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50C4545-1428-E789-6E79-784D9F3EC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00" y="1761394"/>
            <a:ext cx="649730" cy="65342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39EBBAC-FDFC-2FD1-A3DE-C01B43BEB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297" y="2387445"/>
            <a:ext cx="377455" cy="37490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A4ED37A-F38B-BE4C-2BB7-961F21F34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44" y="2514813"/>
            <a:ext cx="338555" cy="29572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CE42645-4CFB-B104-2177-68C97CFB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Evolution</a:t>
            </a:r>
          </a:p>
        </p:txBody>
      </p:sp>
      <p:sp>
        <p:nvSpPr>
          <p:cNvPr id="22" name="Corde 21">
            <a:extLst>
              <a:ext uri="{FF2B5EF4-FFF2-40B4-BE49-F238E27FC236}">
                <a16:creationId xmlns:a16="http://schemas.microsoft.com/office/drawing/2014/main" id="{5DE286C8-32BB-9703-787C-A77505EC5D9C}"/>
              </a:ext>
            </a:extLst>
          </p:cNvPr>
          <p:cNvSpPr/>
          <p:nvPr/>
        </p:nvSpPr>
        <p:spPr bwMode="auto">
          <a:xfrm>
            <a:off x="684762" y="4975195"/>
            <a:ext cx="813816" cy="530352"/>
          </a:xfrm>
          <a:prstGeom prst="chord">
            <a:avLst>
              <a:gd name="adj1" fmla="val 21444387"/>
              <a:gd name="adj2" fmla="val 18022748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CGE</a:t>
            </a:r>
            <a:b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</a:br>
            <a: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2023</a:t>
            </a:r>
          </a:p>
        </p:txBody>
      </p:sp>
      <p:sp>
        <p:nvSpPr>
          <p:cNvPr id="23" name="Corde 22">
            <a:extLst>
              <a:ext uri="{FF2B5EF4-FFF2-40B4-BE49-F238E27FC236}">
                <a16:creationId xmlns:a16="http://schemas.microsoft.com/office/drawing/2014/main" id="{B8CBB821-B510-491B-E4F2-802F1C15219E}"/>
              </a:ext>
            </a:extLst>
          </p:cNvPr>
          <p:cNvSpPr/>
          <p:nvPr/>
        </p:nvSpPr>
        <p:spPr bwMode="auto">
          <a:xfrm>
            <a:off x="684762" y="3962733"/>
            <a:ext cx="813816" cy="530352"/>
          </a:xfrm>
          <a:prstGeom prst="chord">
            <a:avLst>
              <a:gd name="adj1" fmla="val 14391929"/>
              <a:gd name="adj2" fmla="val 11228208"/>
            </a:avLst>
          </a:prstGeom>
          <a:solidFill>
            <a:srgbClr val="FF960A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IOGS</a:t>
            </a:r>
            <a:b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</a:br>
            <a: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2023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FDEF269-FA3F-D316-505C-FA7132EDE4E3}"/>
              </a:ext>
            </a:extLst>
          </p:cNvPr>
          <p:cNvSpPr txBox="1"/>
          <p:nvPr/>
        </p:nvSpPr>
        <p:spPr>
          <a:xfrm>
            <a:off x="505956" y="4545002"/>
            <a:ext cx="11714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dirty="0">
                <a:solidFill>
                  <a:srgbClr val="333333"/>
                </a:solidFill>
                <a:latin typeface="Calibri" panose="020F0502020204030204" pitchFamily="34" charset="0"/>
              </a:rPr>
              <a:t>80 réponses</a:t>
            </a:r>
            <a:endParaRPr lang="fr-FR" sz="1100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2CE8935A-7332-5E77-60A6-5BE1F5E7962A}"/>
              </a:ext>
            </a:extLst>
          </p:cNvPr>
          <p:cNvSpPr txBox="1"/>
          <p:nvPr/>
        </p:nvSpPr>
        <p:spPr>
          <a:xfrm>
            <a:off x="505956" y="5545632"/>
            <a:ext cx="11714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00" dirty="0">
                <a:solidFill>
                  <a:srgbClr val="333333"/>
                </a:solidFill>
                <a:latin typeface="Calibri" panose="020F0502020204030204" pitchFamily="34" charset="0"/>
              </a:rPr>
              <a:t>~ 40.000 réponses</a:t>
            </a:r>
            <a:endParaRPr lang="fr-FR" sz="1000" dirty="0"/>
          </a:p>
        </p:txBody>
      </p:sp>
      <p:pic>
        <p:nvPicPr>
          <p:cNvPr id="4" name="Image 3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864DB388-D98D-11C2-97A8-668783EAFF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380" y="2414816"/>
            <a:ext cx="4998741" cy="3471984"/>
          </a:xfrm>
          <a:prstGeom prst="rect">
            <a:avLst/>
          </a:prstGeom>
        </p:spPr>
      </p:pic>
      <p:pic>
        <p:nvPicPr>
          <p:cNvPr id="5" name="Image 4" descr="Une image contenant texte, diagramme, capture d’écran, Rectangle&#10;&#10;Description générée automatiquement">
            <a:extLst>
              <a:ext uri="{FF2B5EF4-FFF2-40B4-BE49-F238E27FC236}">
                <a16:creationId xmlns:a16="http://schemas.microsoft.com/office/drawing/2014/main" id="{64B2F58D-BD79-D1FE-7006-46E550B4D5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036" y="829634"/>
            <a:ext cx="2714770" cy="226587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BB6F3F8F-3E3E-6D7F-54C1-BDFF5E56394C}"/>
              </a:ext>
            </a:extLst>
          </p:cNvPr>
          <p:cNvSpPr txBox="1"/>
          <p:nvPr/>
        </p:nvSpPr>
        <p:spPr>
          <a:xfrm>
            <a:off x="7817145" y="3762495"/>
            <a:ext cx="1055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rgbClr val="FF960A"/>
                </a:solidFill>
              </a:rPr>
              <a:t>Promo 2023</a:t>
            </a:r>
          </a:p>
        </p:txBody>
      </p:sp>
    </p:spTree>
    <p:extLst>
      <p:ext uri="{BB962C8B-B14F-4D97-AF65-F5344CB8AC3E}">
        <p14:creationId xmlns:p14="http://schemas.microsoft.com/office/powerpoint/2010/main" val="3771259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A0968-1DE7-D601-5F09-EF2DD9A0A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ADD1529-1B90-61D1-6712-89AB66046F66}"/>
              </a:ext>
            </a:extLst>
          </p:cNvPr>
          <p:cNvSpPr/>
          <p:nvPr/>
        </p:nvSpPr>
        <p:spPr bwMode="auto">
          <a:xfrm>
            <a:off x="742596" y="903648"/>
            <a:ext cx="1849374" cy="2260231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12700" cap="flat" cmpd="sng" algn="ctr">
            <a:solidFill>
              <a:srgbClr val="0A32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12E60469-602B-B0EB-7C37-9054E8C3D4C8}"/>
              </a:ext>
            </a:extLst>
          </p:cNvPr>
          <p:cNvSpPr/>
          <p:nvPr/>
        </p:nvSpPr>
        <p:spPr bwMode="auto">
          <a:xfrm>
            <a:off x="6554576" y="888686"/>
            <a:ext cx="1849374" cy="2282990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487DCE76-A3EB-AD0D-A728-2B161D7B0846}"/>
              </a:ext>
            </a:extLst>
          </p:cNvPr>
          <p:cNvSpPr/>
          <p:nvPr/>
        </p:nvSpPr>
        <p:spPr bwMode="auto">
          <a:xfrm>
            <a:off x="4619729" y="893131"/>
            <a:ext cx="1849374" cy="2278544"/>
          </a:xfrm>
          <a:prstGeom prst="roundRect">
            <a:avLst>
              <a:gd name="adj" fmla="val 6735"/>
            </a:avLst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4EFA038F-A386-6DA0-92EB-C51AC4B7E49A}"/>
              </a:ext>
            </a:extLst>
          </p:cNvPr>
          <p:cNvSpPr/>
          <p:nvPr/>
        </p:nvSpPr>
        <p:spPr bwMode="auto">
          <a:xfrm>
            <a:off x="2682953" y="896113"/>
            <a:ext cx="1849374" cy="2275562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62" name="Picture 4">
            <a:extLst>
              <a:ext uri="{FF2B5EF4-FFF2-40B4-BE49-F238E27FC236}">
                <a16:creationId xmlns:a16="http://schemas.microsoft.com/office/drawing/2014/main" id="{B8EB8F3A-5C5F-9DCA-731D-C34C896CD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950" y="4931596"/>
            <a:ext cx="2106179" cy="73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Rectangle 1053">
            <a:extLst>
              <a:ext uri="{FF2B5EF4-FFF2-40B4-BE49-F238E27FC236}">
                <a16:creationId xmlns:a16="http://schemas.microsoft.com/office/drawing/2014/main" id="{CDFB4814-F570-8745-E5EF-45FD21F32BC9}"/>
              </a:ext>
            </a:extLst>
          </p:cNvPr>
          <p:cNvSpPr/>
          <p:nvPr/>
        </p:nvSpPr>
        <p:spPr bwMode="auto">
          <a:xfrm>
            <a:off x="5973607" y="4855177"/>
            <a:ext cx="1370470" cy="8918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07A25F-8F28-59DC-FFC3-65F1A25E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Votre participation</a:t>
            </a:r>
          </a:p>
        </p:txBody>
      </p:sp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7A8AAC22-25B0-4F63-90C7-991FAF7C08EF}"/>
              </a:ext>
            </a:extLst>
          </p:cNvPr>
          <p:cNvSpPr/>
          <p:nvPr/>
        </p:nvSpPr>
        <p:spPr bwMode="auto">
          <a:xfrm>
            <a:off x="800894" y="2304288"/>
            <a:ext cx="1728216" cy="255140"/>
          </a:xfrm>
          <a:prstGeom prst="homePlate">
            <a:avLst/>
          </a:prstGeom>
          <a:solidFill>
            <a:srgbClr val="0A32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Q4</a:t>
            </a: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CEFC239B-848E-E75B-5D10-22094B5D8539}"/>
              </a:ext>
            </a:extLst>
          </p:cNvPr>
          <p:cNvSpPr/>
          <p:nvPr/>
        </p:nvSpPr>
        <p:spPr bwMode="auto">
          <a:xfrm>
            <a:off x="2739422" y="2304288"/>
            <a:ext cx="1728216" cy="255140"/>
          </a:xfrm>
          <a:prstGeom prst="chevron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Q1</a:t>
            </a:r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40146AAF-4990-DC82-C4F5-462B6C1AB4C6}"/>
              </a:ext>
            </a:extLst>
          </p:cNvPr>
          <p:cNvSpPr/>
          <p:nvPr/>
        </p:nvSpPr>
        <p:spPr bwMode="auto">
          <a:xfrm>
            <a:off x="4677950" y="2304288"/>
            <a:ext cx="1728216" cy="255140"/>
          </a:xfrm>
          <a:prstGeom prst="chevron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Q2</a:t>
            </a:r>
          </a:p>
        </p:txBody>
      </p:sp>
      <p:sp>
        <p:nvSpPr>
          <p:cNvPr id="13" name="Flèche : chevron 12">
            <a:extLst>
              <a:ext uri="{FF2B5EF4-FFF2-40B4-BE49-F238E27FC236}">
                <a16:creationId xmlns:a16="http://schemas.microsoft.com/office/drawing/2014/main" id="{7B31D3C3-0ED9-4A13-2DAB-8CBABB27B0CD}"/>
              </a:ext>
            </a:extLst>
          </p:cNvPr>
          <p:cNvSpPr/>
          <p:nvPr/>
        </p:nvSpPr>
        <p:spPr bwMode="auto">
          <a:xfrm>
            <a:off x="6616478" y="2304288"/>
            <a:ext cx="1728216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Q3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FB8CAFF0-F2B3-0B71-18E4-16F57746E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122" y="2020553"/>
            <a:ext cx="303738" cy="25514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CC5B65A0-21B1-20A4-3A83-FC01C3A7E001}"/>
              </a:ext>
            </a:extLst>
          </p:cNvPr>
          <p:cNvSpPr txBox="1"/>
          <p:nvPr/>
        </p:nvSpPr>
        <p:spPr>
          <a:xfrm>
            <a:off x="3258723" y="1965184"/>
            <a:ext cx="689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rgbClr val="7030A0"/>
                </a:solidFill>
                <a:latin typeface="Raleway" pitchFamily="2" charset="0"/>
              </a:rPr>
              <a:t>COLLECT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FA4A1B9-2B26-E21C-4D4D-926EBFA4765F}"/>
              </a:ext>
            </a:extLst>
          </p:cNvPr>
          <p:cNvSpPr txBox="1"/>
          <p:nvPr/>
        </p:nvSpPr>
        <p:spPr>
          <a:xfrm>
            <a:off x="1369889" y="1970144"/>
            <a:ext cx="5902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rgbClr val="0A3250"/>
                </a:solidFill>
                <a:latin typeface="Raleway" pitchFamily="2" charset="0"/>
              </a:rPr>
              <a:t>SET UP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C04C381-6C88-2AC1-FEDF-CC91E92532B8}"/>
              </a:ext>
            </a:extLst>
          </p:cNvPr>
          <p:cNvSpPr txBox="1"/>
          <p:nvPr/>
        </p:nvSpPr>
        <p:spPr>
          <a:xfrm>
            <a:off x="5162506" y="1965184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rgbClr val="0070C0"/>
                </a:solidFill>
                <a:latin typeface="Raleway" pitchFamily="2" charset="0"/>
              </a:rPr>
              <a:t>PROCESS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2D1273E-21D8-9D2A-666D-C49564BA11F7}"/>
              </a:ext>
            </a:extLst>
          </p:cNvPr>
          <p:cNvSpPr txBox="1"/>
          <p:nvPr/>
        </p:nvSpPr>
        <p:spPr>
          <a:xfrm>
            <a:off x="7147800" y="1965184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rgbClr val="00B0F0"/>
                </a:solidFill>
                <a:latin typeface="Raleway" pitchFamily="2" charset="0"/>
              </a:rPr>
              <a:t>DIFFUSE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0C4E6C6F-CE9A-3F93-F6D2-6718020E9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710" y="1398224"/>
            <a:ext cx="335972" cy="292999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1DAC198C-F9F4-7AEC-821E-B8897347B8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0342" y="1149125"/>
            <a:ext cx="246371" cy="256359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41B873A4-CCB3-B556-9933-EEF6FFFA86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4526" y="1442674"/>
            <a:ext cx="418005" cy="400378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44032624-98FD-68E5-D623-5A54455523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6861" y="1397424"/>
            <a:ext cx="366550" cy="395965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3D4DD163-0241-55ED-BB47-660FF43B98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7566" y="1257607"/>
            <a:ext cx="369631" cy="371731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650EFD39-812B-DA87-D410-83B2F4999F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7015" y="1613838"/>
            <a:ext cx="227446" cy="225909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D8EF3D74-60B3-E999-2675-A8E045E4E8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02827" y="1681766"/>
            <a:ext cx="236936" cy="20696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23B1101-9142-F9AE-01A6-D4C788E63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266" y="4331698"/>
            <a:ext cx="634177" cy="62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Graphique 51">
            <a:extLst>
              <a:ext uri="{FF2B5EF4-FFF2-40B4-BE49-F238E27FC236}">
                <a16:creationId xmlns:a16="http://schemas.microsoft.com/office/drawing/2014/main" id="{516F870D-0334-375A-5A7F-46AB782803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29075" y="4331698"/>
            <a:ext cx="806264" cy="154910"/>
          </a:xfrm>
          <a:prstGeom prst="rect">
            <a:avLst/>
          </a:prstGeom>
        </p:spPr>
      </p:pic>
      <p:pic>
        <p:nvPicPr>
          <p:cNvPr id="55" name="Graphique 54">
            <a:extLst>
              <a:ext uri="{FF2B5EF4-FFF2-40B4-BE49-F238E27FC236}">
                <a16:creationId xmlns:a16="http://schemas.microsoft.com/office/drawing/2014/main" id="{DAE861B5-04A4-27CC-2981-677C0577F1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10738" y="4570035"/>
            <a:ext cx="642937" cy="185737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D7E03B01-8A87-6204-C508-C669FFA4C59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38170" y="4813941"/>
            <a:ext cx="554801" cy="217773"/>
          </a:xfrm>
          <a:prstGeom prst="rect">
            <a:avLst/>
          </a:prstGeom>
        </p:spPr>
      </p:pic>
      <p:sp>
        <p:nvSpPr>
          <p:cNvPr id="1037" name="ZoneTexte 1036">
            <a:extLst>
              <a:ext uri="{FF2B5EF4-FFF2-40B4-BE49-F238E27FC236}">
                <a16:creationId xmlns:a16="http://schemas.microsoft.com/office/drawing/2014/main" id="{2494B7BD-C1FA-4244-5CF4-BCBFFB55D00C}"/>
              </a:ext>
            </a:extLst>
          </p:cNvPr>
          <p:cNvSpPr txBox="1"/>
          <p:nvPr/>
        </p:nvSpPr>
        <p:spPr>
          <a:xfrm>
            <a:off x="6793763" y="5236684"/>
            <a:ext cx="1370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00B0F0"/>
                </a:solidFill>
                <a:latin typeface="Raleway" pitchFamily="2" charset="0"/>
              </a:rPr>
              <a:t>Données certifiées</a:t>
            </a:r>
          </a:p>
        </p:txBody>
      </p:sp>
      <p:sp>
        <p:nvSpPr>
          <p:cNvPr id="1038" name="ZoneTexte 1037">
            <a:extLst>
              <a:ext uri="{FF2B5EF4-FFF2-40B4-BE49-F238E27FC236}">
                <a16:creationId xmlns:a16="http://schemas.microsoft.com/office/drawing/2014/main" id="{BB68FA17-1B77-D776-569D-F387C23BA4DE}"/>
              </a:ext>
            </a:extLst>
          </p:cNvPr>
          <p:cNvSpPr txBox="1"/>
          <p:nvPr/>
        </p:nvSpPr>
        <p:spPr>
          <a:xfrm>
            <a:off x="6793763" y="5651516"/>
            <a:ext cx="13704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00B0F0"/>
                </a:solidFill>
                <a:latin typeface="Raleway" pitchFamily="2" charset="0"/>
              </a:rPr>
              <a:t>Communication</a:t>
            </a:r>
          </a:p>
        </p:txBody>
      </p:sp>
      <p:sp>
        <p:nvSpPr>
          <p:cNvPr id="1039" name="ZoneTexte 1038">
            <a:extLst>
              <a:ext uri="{FF2B5EF4-FFF2-40B4-BE49-F238E27FC236}">
                <a16:creationId xmlns:a16="http://schemas.microsoft.com/office/drawing/2014/main" id="{D7B5A50D-2F14-3CF6-3CF8-65C4EBAFBB49}"/>
              </a:ext>
            </a:extLst>
          </p:cNvPr>
          <p:cNvSpPr txBox="1"/>
          <p:nvPr/>
        </p:nvSpPr>
        <p:spPr>
          <a:xfrm>
            <a:off x="7321295" y="4014347"/>
            <a:ext cx="1370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00B0F0"/>
                </a:solidFill>
                <a:latin typeface="Raleway" pitchFamily="2" charset="0"/>
              </a:rPr>
              <a:t>Classement</a:t>
            </a:r>
          </a:p>
        </p:txBody>
      </p:sp>
      <p:cxnSp>
        <p:nvCxnSpPr>
          <p:cNvPr id="1044" name="Connecteur droit avec flèche 1043">
            <a:extLst>
              <a:ext uri="{FF2B5EF4-FFF2-40B4-BE49-F238E27FC236}">
                <a16:creationId xmlns:a16="http://schemas.microsoft.com/office/drawing/2014/main" id="{B2F1F48F-B749-3694-7657-4CEF13446F86}"/>
              </a:ext>
            </a:extLst>
          </p:cNvPr>
          <p:cNvCxnSpPr>
            <a:cxnSpLocks/>
          </p:cNvCxnSpPr>
          <p:nvPr/>
        </p:nvCxnSpPr>
        <p:spPr bwMode="auto">
          <a:xfrm>
            <a:off x="6269697" y="5651516"/>
            <a:ext cx="447718" cy="1651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60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9" name="Connecteur droit avec flèche 1048">
            <a:extLst>
              <a:ext uri="{FF2B5EF4-FFF2-40B4-BE49-F238E27FC236}">
                <a16:creationId xmlns:a16="http://schemas.microsoft.com/office/drawing/2014/main" id="{C9AB3845-2375-62AC-1DF6-C91A87AC396B}"/>
              </a:ext>
            </a:extLst>
          </p:cNvPr>
          <p:cNvCxnSpPr>
            <a:cxnSpLocks/>
          </p:cNvCxnSpPr>
          <p:nvPr/>
        </p:nvCxnSpPr>
        <p:spPr bwMode="auto">
          <a:xfrm>
            <a:off x="6299541" y="5375183"/>
            <a:ext cx="44772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60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A8EE042A-A29C-E021-44D1-1299ACC65126}"/>
              </a:ext>
            </a:extLst>
          </p:cNvPr>
          <p:cNvSpPr txBox="1"/>
          <p:nvPr/>
        </p:nvSpPr>
        <p:spPr>
          <a:xfrm>
            <a:off x="740050" y="2665280"/>
            <a:ext cx="18519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rgbClr val="002060"/>
                </a:solidFill>
                <a:latin typeface="Raleway" pitchFamily="2" charset="0"/>
              </a:rPr>
              <a:t>5</a:t>
            </a:r>
            <a:r>
              <a:rPr lang="fr-FR" sz="1200" dirty="0">
                <a:solidFill>
                  <a:srgbClr val="002060"/>
                </a:solidFill>
                <a:latin typeface="Raleway" pitchFamily="2" charset="0"/>
              </a:rPr>
              <a:t> dernières promos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51BE7D7-E3B3-8724-9620-48ABF4DDAA05}"/>
              </a:ext>
            </a:extLst>
          </p:cNvPr>
          <p:cNvSpPr txBox="1"/>
          <p:nvPr/>
        </p:nvSpPr>
        <p:spPr>
          <a:xfrm>
            <a:off x="2739422" y="2609882"/>
            <a:ext cx="172821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>
                <a:solidFill>
                  <a:srgbClr val="7030A0"/>
                </a:solidFill>
                <a:latin typeface="Raleway" pitchFamily="2" charset="0"/>
              </a:rPr>
              <a:t>15 minutes</a:t>
            </a:r>
          </a:p>
          <a:p>
            <a:pPr algn="ctr"/>
            <a:r>
              <a:rPr lang="fr-FR" sz="1200" dirty="0">
                <a:solidFill>
                  <a:srgbClr val="7030A0"/>
                </a:solidFill>
                <a:latin typeface="Raleway" pitchFamily="2" charset="0"/>
              </a:rPr>
              <a:t>Par an / 5 années</a:t>
            </a:r>
            <a:endParaRPr lang="fr-FR" sz="900" dirty="0">
              <a:solidFill>
                <a:srgbClr val="7030A0"/>
              </a:solidFill>
              <a:latin typeface="Raleway" pitchFamily="2" charset="0"/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601DE54A-4DD1-7673-5352-71EC9F60B2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3221" y="3686326"/>
            <a:ext cx="4361612" cy="464602"/>
          </a:xfrm>
        </p:spPr>
        <p:txBody>
          <a:bodyPr/>
          <a:lstStyle/>
          <a:p>
            <a:pPr marL="0" indent="0" algn="ctr">
              <a:buNone/>
            </a:pPr>
            <a:r>
              <a:rPr lang="fr-FR" altLang="fr-FR" sz="18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Participer chaque année, c’est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63DD7F-DAC6-9610-74EB-EB254A4C1667}"/>
              </a:ext>
            </a:extLst>
          </p:cNvPr>
          <p:cNvSpPr/>
          <p:nvPr/>
        </p:nvSpPr>
        <p:spPr>
          <a:xfrm>
            <a:off x="594577" y="4118814"/>
            <a:ext cx="434634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Augmenter les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données collectées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Rendre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pertinentes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les données servant à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l’élaboration des classements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de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SupOptique</a:t>
            </a:r>
            <a:endParaRPr lang="fr-FR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Faciliter la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communication de l’école 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auprès des futures recrues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1E409EF-6292-7DEE-E6BB-BFD4E47556C9}"/>
              </a:ext>
            </a:extLst>
          </p:cNvPr>
          <p:cNvSpPr txBox="1"/>
          <p:nvPr/>
        </p:nvSpPr>
        <p:spPr>
          <a:xfrm>
            <a:off x="5196488" y="3380211"/>
            <a:ext cx="2567128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70C0"/>
                </a:solidFill>
                <a:latin typeface="Raleway" pitchFamily="2" charset="0"/>
              </a:rPr>
              <a:t>Valider l’enquête</a:t>
            </a:r>
            <a:endParaRPr lang="fr-FR" sz="1050" dirty="0">
              <a:solidFill>
                <a:srgbClr val="0070C0"/>
              </a:solidFill>
              <a:latin typeface="Raleway" pitchFamily="2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C915FB4-93BC-E266-AE2F-68EA9A2C239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58014" y="3413294"/>
            <a:ext cx="258165" cy="39285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5E1318D-64A1-61AD-2C23-B9656C402DE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0800000">
            <a:off x="7843925" y="3413294"/>
            <a:ext cx="235645" cy="39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28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5700401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Qui embauche nos jeunes diplômé.es ?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D3059ED-7BCD-8357-8E06-3232C8DF1D76}"/>
              </a:ext>
            </a:extLst>
          </p:cNvPr>
          <p:cNvSpPr txBox="1"/>
          <p:nvPr/>
        </p:nvSpPr>
        <p:spPr>
          <a:xfrm>
            <a:off x="3339375" y="2895279"/>
            <a:ext cx="1824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CNRS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27527E3-8124-CD1D-999F-901FA6F0AC1C}"/>
              </a:ext>
            </a:extLst>
          </p:cNvPr>
          <p:cNvSpPr txBox="1"/>
          <p:nvPr/>
        </p:nvSpPr>
        <p:spPr>
          <a:xfrm>
            <a:off x="1298209" y="3121223"/>
            <a:ext cx="1824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Invisensing.io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7B89E3D-2A12-9BBF-A200-065CC803063B}"/>
              </a:ext>
            </a:extLst>
          </p:cNvPr>
          <p:cNvSpPr txBox="1"/>
          <p:nvPr/>
        </p:nvSpPr>
        <p:spPr>
          <a:xfrm>
            <a:off x="2623214" y="5528006"/>
            <a:ext cx="1824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Projet Celsius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7B13914-7C6A-F1EB-C31F-66C33E7AFBC1}"/>
              </a:ext>
            </a:extLst>
          </p:cNvPr>
          <p:cNvSpPr txBox="1"/>
          <p:nvPr/>
        </p:nvSpPr>
        <p:spPr>
          <a:xfrm>
            <a:off x="147685" y="2785344"/>
            <a:ext cx="1824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Exail</a:t>
            </a:r>
            <a:endParaRPr lang="fr-FR" sz="1400" dirty="0">
              <a:latin typeface="+mj-lt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587B9C0-271D-18DE-2F51-4F93B46849F0}"/>
              </a:ext>
            </a:extLst>
          </p:cNvPr>
          <p:cNvSpPr txBox="1"/>
          <p:nvPr/>
        </p:nvSpPr>
        <p:spPr>
          <a:xfrm>
            <a:off x="490202" y="3527826"/>
            <a:ext cx="1824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Phasics</a:t>
            </a:r>
            <a:endParaRPr lang="fr-FR" sz="1400" dirty="0">
              <a:latin typeface="+mj-lt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4A7B4DE-4DF7-0C45-CB7E-F314EEF723DC}"/>
              </a:ext>
            </a:extLst>
          </p:cNvPr>
          <p:cNvSpPr txBox="1"/>
          <p:nvPr/>
        </p:nvSpPr>
        <p:spPr>
          <a:xfrm>
            <a:off x="3877954" y="2422212"/>
            <a:ext cx="1824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Alten</a:t>
            </a:r>
            <a:endParaRPr lang="fr-FR" sz="1400" dirty="0">
              <a:latin typeface="+mj-lt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51E58E9-AF70-9182-9848-3E97B6BC831F}"/>
              </a:ext>
            </a:extLst>
          </p:cNvPr>
          <p:cNvSpPr txBox="1"/>
          <p:nvPr/>
        </p:nvSpPr>
        <p:spPr>
          <a:xfrm>
            <a:off x="2026793" y="4226666"/>
            <a:ext cx="1824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Idil</a:t>
            </a:r>
            <a:r>
              <a:rPr lang="fr-FR" sz="1400" dirty="0">
                <a:latin typeface="+mj-lt"/>
              </a:rPr>
              <a:t> Fibres Optiques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70DC300-09B4-C206-DECF-06AA06A34294}"/>
              </a:ext>
            </a:extLst>
          </p:cNvPr>
          <p:cNvSpPr txBox="1"/>
          <p:nvPr/>
        </p:nvSpPr>
        <p:spPr>
          <a:xfrm>
            <a:off x="1360219" y="2240313"/>
            <a:ext cx="20707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 err="1">
                <a:latin typeface="+mj-lt"/>
              </a:rPr>
              <a:t>Emka</a:t>
            </a:r>
            <a:r>
              <a:rPr lang="fr-FR" sz="1200" dirty="0">
                <a:latin typeface="+mj-lt"/>
              </a:rPr>
              <a:t> Technologies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EC5344E-E7F8-7136-735B-1302A2B914D6}"/>
              </a:ext>
            </a:extLst>
          </p:cNvPr>
          <p:cNvSpPr txBox="1"/>
          <p:nvPr/>
        </p:nvSpPr>
        <p:spPr>
          <a:xfrm>
            <a:off x="4447442" y="3896930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Sophia Engineering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C7FDB18-EAB6-FF07-05DB-D3094A4329F9}"/>
              </a:ext>
            </a:extLst>
          </p:cNvPr>
          <p:cNvSpPr txBox="1"/>
          <p:nvPr/>
        </p:nvSpPr>
        <p:spPr>
          <a:xfrm>
            <a:off x="4609240" y="2059080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Fizeau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4A7D237-64DC-602E-64B0-39000CC4ADC7}"/>
              </a:ext>
            </a:extLst>
          </p:cNvPr>
          <p:cNvSpPr txBox="1"/>
          <p:nvPr/>
        </p:nvSpPr>
        <p:spPr>
          <a:xfrm>
            <a:off x="2842595" y="3427791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Valeo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A2E0FF7-5F6F-D52E-4011-A1D75D62FB28}"/>
              </a:ext>
            </a:extLst>
          </p:cNvPr>
          <p:cNvSpPr txBox="1"/>
          <p:nvPr/>
        </p:nvSpPr>
        <p:spPr>
          <a:xfrm>
            <a:off x="4790068" y="3169141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Fosina</a:t>
            </a:r>
            <a:endParaRPr lang="fr-FR" sz="1400" dirty="0"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6708E82-1929-8959-E854-73934B5D4A9D}"/>
              </a:ext>
            </a:extLst>
          </p:cNvPr>
          <p:cNvSpPr txBox="1"/>
          <p:nvPr/>
        </p:nvSpPr>
        <p:spPr>
          <a:xfrm>
            <a:off x="761715" y="5062865"/>
            <a:ext cx="20707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 err="1">
                <a:latin typeface="+mj-lt"/>
              </a:rPr>
              <a:t>Lamba</a:t>
            </a:r>
            <a:r>
              <a:rPr lang="fr-FR" sz="1200" dirty="0">
                <a:latin typeface="+mj-lt"/>
              </a:rPr>
              <a:t>-X </a:t>
            </a:r>
            <a:r>
              <a:rPr lang="fr-FR" sz="1200" dirty="0" err="1">
                <a:latin typeface="+mj-lt"/>
              </a:rPr>
              <a:t>Ophtalmics</a:t>
            </a:r>
            <a:endParaRPr lang="fr-FR" sz="1200" dirty="0">
              <a:latin typeface="+mj-lt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EBEA175-FAC1-EC2F-62D2-8ACC89C27752}"/>
              </a:ext>
            </a:extLst>
          </p:cNvPr>
          <p:cNvSpPr txBox="1"/>
          <p:nvPr/>
        </p:nvSpPr>
        <p:spPr>
          <a:xfrm>
            <a:off x="5814553" y="2842109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HGH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BC34E74-2107-03C0-2DA3-6718EEDCC847}"/>
              </a:ext>
            </a:extLst>
          </p:cNvPr>
          <p:cNvSpPr txBox="1"/>
          <p:nvPr/>
        </p:nvSpPr>
        <p:spPr>
          <a:xfrm>
            <a:off x="6280774" y="2457548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L’Oréal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519BDE5-8F86-7FB3-4A37-E1CB324147FB}"/>
              </a:ext>
            </a:extLst>
          </p:cNvPr>
          <p:cNvSpPr txBox="1"/>
          <p:nvPr/>
        </p:nvSpPr>
        <p:spPr>
          <a:xfrm>
            <a:off x="1706014" y="2705454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STMicro</a:t>
            </a:r>
            <a:endParaRPr lang="fr-FR" sz="1400" dirty="0">
              <a:latin typeface="+mj-lt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F13497B-AB53-230B-FDF4-483348445BDD}"/>
              </a:ext>
            </a:extLst>
          </p:cNvPr>
          <p:cNvSpPr txBox="1"/>
          <p:nvPr/>
        </p:nvSpPr>
        <p:spPr>
          <a:xfrm>
            <a:off x="1903548" y="3760397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Horiba</a:t>
            </a:r>
            <a:endParaRPr lang="fr-FR" sz="1400" dirty="0">
              <a:latin typeface="+mj-lt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90B962A-8565-250F-3530-31DD1E76D904}"/>
              </a:ext>
            </a:extLst>
          </p:cNvPr>
          <p:cNvSpPr txBox="1"/>
          <p:nvPr/>
        </p:nvSpPr>
        <p:spPr>
          <a:xfrm>
            <a:off x="2832432" y="4691807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Safran E&amp;D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4990F66-4120-B68D-1768-8D914C6598DE}"/>
              </a:ext>
            </a:extLst>
          </p:cNvPr>
          <p:cNvSpPr txBox="1"/>
          <p:nvPr/>
        </p:nvSpPr>
        <p:spPr>
          <a:xfrm>
            <a:off x="6523322" y="5562414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Voltiris</a:t>
            </a:r>
            <a:endParaRPr lang="fr-FR" sz="1400" dirty="0">
              <a:latin typeface="+mj-lt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DF2E0A7-F7EA-81FA-625D-5DB9AFFE9B09}"/>
              </a:ext>
            </a:extLst>
          </p:cNvPr>
          <p:cNvSpPr txBox="1"/>
          <p:nvPr/>
        </p:nvSpPr>
        <p:spPr>
          <a:xfrm>
            <a:off x="6965115" y="5144260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OW Offshore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A46E91D-98A1-62C7-03E3-5258E879DD7E}"/>
              </a:ext>
            </a:extLst>
          </p:cNvPr>
          <p:cNvSpPr txBox="1"/>
          <p:nvPr/>
        </p:nvSpPr>
        <p:spPr>
          <a:xfrm>
            <a:off x="6523321" y="4715646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Sopra Steria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CDF1847-D767-7618-1919-2D50D33F584C}"/>
              </a:ext>
            </a:extLst>
          </p:cNvPr>
          <p:cNvSpPr txBox="1"/>
          <p:nvPr/>
        </p:nvSpPr>
        <p:spPr>
          <a:xfrm>
            <a:off x="5157667" y="5254637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Princeton </a:t>
            </a:r>
            <a:r>
              <a:rPr lang="fr-FR" sz="1400" dirty="0" err="1">
                <a:latin typeface="+mj-lt"/>
              </a:rPr>
              <a:t>University</a:t>
            </a:r>
            <a:endParaRPr lang="fr-FR" sz="1400" dirty="0">
              <a:latin typeface="+mj-l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101981D-14B2-DC57-2403-56FE012F295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FF960A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 activité professionnelle</a:t>
            </a:r>
          </a:p>
        </p:txBody>
      </p:sp>
    </p:spTree>
    <p:extLst>
      <p:ext uri="{BB962C8B-B14F-4D97-AF65-F5344CB8AC3E}">
        <p14:creationId xmlns:p14="http://schemas.microsoft.com/office/powerpoint/2010/main" val="1460814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Types de thèses de la dernière promotion">
            <a:extLst>
              <a:ext uri="{FF2B5EF4-FFF2-40B4-BE49-F238E27FC236}">
                <a16:creationId xmlns:a16="http://schemas.microsoft.com/office/drawing/2014/main" id="{49234A44-D85A-207E-1AA0-6744ADF25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06" y="2030979"/>
            <a:ext cx="3946524" cy="394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Lieux des thèses de la dernière promotion">
            <a:extLst>
              <a:ext uri="{FF2B5EF4-FFF2-40B4-BE49-F238E27FC236}">
                <a16:creationId xmlns:a16="http://schemas.microsoft.com/office/drawing/2014/main" id="{5CE61156-585E-B486-88CD-FA1511496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737" y="215582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5700401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Quelles thèses ? A quel endroit ?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866007-F601-4C83-A553-A260E2BF6420}"/>
              </a:ext>
            </a:extLst>
          </p:cNvPr>
          <p:cNvSpPr/>
          <p:nvPr/>
        </p:nvSpPr>
        <p:spPr>
          <a:xfrm>
            <a:off x="2226080" y="745708"/>
            <a:ext cx="10967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0A3250"/>
                </a:solidFill>
              </a:rPr>
              <a:t>En thèse </a:t>
            </a:r>
            <a:endParaRPr lang="fr-FR" dirty="0">
              <a:solidFill>
                <a:srgbClr val="0A3250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70A7C41-497D-466A-ABAB-28ECFE026C4C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0A325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 thèse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F7570B3A-ABB8-44F1-8E32-285D8437291A}"/>
              </a:ext>
            </a:extLst>
          </p:cNvPr>
          <p:cNvGrpSpPr/>
          <p:nvPr/>
        </p:nvGrpSpPr>
        <p:grpSpPr>
          <a:xfrm>
            <a:off x="1906922" y="2918391"/>
            <a:ext cx="1451199" cy="1919322"/>
            <a:chOff x="1676099" y="2494480"/>
            <a:chExt cx="1451199" cy="1919322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212394E-A9BE-4E57-9FC9-6402BFCF2B31}"/>
                </a:ext>
              </a:extLst>
            </p:cNvPr>
            <p:cNvSpPr txBox="1"/>
            <p:nvPr/>
          </p:nvSpPr>
          <p:spPr>
            <a:xfrm>
              <a:off x="1676099" y="2494480"/>
              <a:ext cx="638316" cy="338554"/>
            </a:xfrm>
            <a:prstGeom prst="rect">
              <a:avLst/>
            </a:prstGeom>
            <a:solidFill>
              <a:srgbClr val="FF960A"/>
            </a:solidFill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Interstate" panose="00000400000000000000" pitchFamily="2" charset="0"/>
                </a:rPr>
                <a:t>CIFRE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1E07770E-FB19-42F5-AD4D-2F18E8645811}"/>
                </a:ext>
              </a:extLst>
            </p:cNvPr>
            <p:cNvSpPr txBox="1"/>
            <p:nvPr/>
          </p:nvSpPr>
          <p:spPr>
            <a:xfrm>
              <a:off x="1995257" y="4075248"/>
              <a:ext cx="1132041" cy="338554"/>
            </a:xfrm>
            <a:prstGeom prst="rect">
              <a:avLst/>
            </a:prstGeom>
            <a:solidFill>
              <a:srgbClr val="0A3250"/>
            </a:solidFill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Interstate" panose="00000400000000000000" pitchFamily="2" charset="0"/>
                </a:rPr>
                <a:t>Académique</a:t>
              </a:r>
            </a:p>
          </p:txBody>
        </p:sp>
      </p:grpSp>
      <p:sp>
        <p:nvSpPr>
          <p:cNvPr id="25" name="ZoneTexte 24">
            <a:extLst>
              <a:ext uri="{FF2B5EF4-FFF2-40B4-BE49-F238E27FC236}">
                <a16:creationId xmlns:a16="http://schemas.microsoft.com/office/drawing/2014/main" id="{296E7722-9EC5-21AE-8B6C-E9374EDAA238}"/>
              </a:ext>
            </a:extLst>
          </p:cNvPr>
          <p:cNvSpPr txBox="1"/>
          <p:nvPr/>
        </p:nvSpPr>
        <p:spPr>
          <a:xfrm>
            <a:off x="5853446" y="1803062"/>
            <a:ext cx="198123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EF553B"/>
                </a:solidFill>
              </a:rPr>
              <a:t>Pays-Bas</a:t>
            </a:r>
          </a:p>
          <a:p>
            <a:r>
              <a:rPr lang="fr-FR" sz="1100" dirty="0">
                <a:solidFill>
                  <a:srgbClr val="EF553B"/>
                </a:solidFill>
              </a:rPr>
              <a:t>Etats-Unis</a:t>
            </a:r>
          </a:p>
          <a:p>
            <a:r>
              <a:rPr lang="fr-FR" sz="1100" dirty="0">
                <a:solidFill>
                  <a:srgbClr val="EF553B"/>
                </a:solidFill>
              </a:rPr>
              <a:t>Royaume-Uni</a:t>
            </a:r>
          </a:p>
          <a:p>
            <a:r>
              <a:rPr lang="fr-FR" sz="1100" dirty="0">
                <a:solidFill>
                  <a:srgbClr val="EF553B"/>
                </a:solidFill>
              </a:rPr>
              <a:t>Suède</a:t>
            </a:r>
          </a:p>
          <a:p>
            <a:r>
              <a:rPr lang="fr-FR" sz="1100" dirty="0">
                <a:solidFill>
                  <a:srgbClr val="EF553B"/>
                </a:solidFill>
              </a:rPr>
              <a:t>Norvège</a:t>
            </a:r>
          </a:p>
          <a:p>
            <a:r>
              <a:rPr lang="fr-FR" sz="1100" dirty="0">
                <a:solidFill>
                  <a:srgbClr val="EF553B"/>
                </a:solidFill>
              </a:rPr>
              <a:t>Danemark</a:t>
            </a:r>
          </a:p>
          <a:p>
            <a:r>
              <a:rPr lang="fr-FR" sz="1100" dirty="0">
                <a:solidFill>
                  <a:srgbClr val="EF553B"/>
                </a:solidFill>
              </a:rPr>
              <a:t>Suisse</a:t>
            </a:r>
          </a:p>
          <a:p>
            <a:r>
              <a:rPr lang="fr-FR" sz="1100" dirty="0">
                <a:solidFill>
                  <a:srgbClr val="EF553B"/>
                </a:solidFill>
              </a:rPr>
              <a:t>Allemagne</a:t>
            </a:r>
          </a:p>
        </p:txBody>
      </p:sp>
    </p:spTree>
    <p:extLst>
      <p:ext uri="{BB962C8B-B14F-4D97-AF65-F5344CB8AC3E}">
        <p14:creationId xmlns:p14="http://schemas.microsoft.com/office/powerpoint/2010/main" val="184716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7507606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Point sur les 12 diplômés sans emploi après 6 mois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6CCD2E2-ADF3-48C3-8405-93138D0E460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Institut d’Optique / Nos </a:t>
            </a:r>
            <a:r>
              <a:rPr lang="fr-FR" dirty="0" err="1">
                <a:solidFill>
                  <a:schemeClr val="bg1"/>
                </a:solidFill>
              </a:rPr>
              <a:t>diplomé.e.s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3C522C-A756-B17E-B09E-90F590E39F5D}"/>
              </a:ext>
            </a:extLst>
          </p:cNvPr>
          <p:cNvSpPr txBox="1"/>
          <p:nvPr/>
        </p:nvSpPr>
        <p:spPr>
          <a:xfrm>
            <a:off x="6836949" y="2035516"/>
            <a:ext cx="1858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Aucun n’a travaillé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9BB40A-70D8-E51D-26E9-F1EDD32CFEB9}"/>
              </a:ext>
            </a:extLst>
          </p:cNvPr>
          <p:cNvSpPr/>
          <p:nvPr/>
        </p:nvSpPr>
        <p:spPr bwMode="auto">
          <a:xfrm>
            <a:off x="1069848" y="2203225"/>
            <a:ext cx="298133" cy="30320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B925B3-B426-B264-7BBC-18FD2773256A}"/>
              </a:ext>
            </a:extLst>
          </p:cNvPr>
          <p:cNvSpPr/>
          <p:nvPr/>
        </p:nvSpPr>
        <p:spPr bwMode="auto">
          <a:xfrm>
            <a:off x="1069848" y="2506432"/>
            <a:ext cx="298133" cy="303207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809E05-A7B2-2FD8-3EAC-2F396B264F5E}"/>
              </a:ext>
            </a:extLst>
          </p:cNvPr>
          <p:cNvSpPr/>
          <p:nvPr/>
        </p:nvSpPr>
        <p:spPr bwMode="auto">
          <a:xfrm>
            <a:off x="1069848" y="2805338"/>
            <a:ext cx="298133" cy="303207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FF91A-4168-0B29-BC83-AFFB781C99D0}"/>
              </a:ext>
            </a:extLst>
          </p:cNvPr>
          <p:cNvSpPr/>
          <p:nvPr/>
        </p:nvSpPr>
        <p:spPr bwMode="auto">
          <a:xfrm>
            <a:off x="1069848" y="3108545"/>
            <a:ext cx="298133" cy="303207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5CB426-6766-EC8F-C11A-717BCE932E52}"/>
              </a:ext>
            </a:extLst>
          </p:cNvPr>
          <p:cNvSpPr/>
          <p:nvPr/>
        </p:nvSpPr>
        <p:spPr bwMode="auto">
          <a:xfrm>
            <a:off x="1069848" y="3407451"/>
            <a:ext cx="298133" cy="303207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8FCD26-9E45-CF8C-74CB-1FEA6090B683}"/>
              </a:ext>
            </a:extLst>
          </p:cNvPr>
          <p:cNvSpPr/>
          <p:nvPr/>
        </p:nvSpPr>
        <p:spPr bwMode="auto">
          <a:xfrm>
            <a:off x="1069848" y="3710658"/>
            <a:ext cx="298133" cy="303207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965389-A47E-F03A-5D97-89D9E58B5C53}"/>
              </a:ext>
            </a:extLst>
          </p:cNvPr>
          <p:cNvSpPr/>
          <p:nvPr/>
        </p:nvSpPr>
        <p:spPr bwMode="auto">
          <a:xfrm>
            <a:off x="1069848" y="4009564"/>
            <a:ext cx="298133" cy="303207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F246B1-1957-CA21-D405-595C0EF6D6FD}"/>
              </a:ext>
            </a:extLst>
          </p:cNvPr>
          <p:cNvSpPr/>
          <p:nvPr/>
        </p:nvSpPr>
        <p:spPr bwMode="auto">
          <a:xfrm>
            <a:off x="1069848" y="4312771"/>
            <a:ext cx="298133" cy="303207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BF78E2-CE77-7050-61E0-F927FDE4E002}"/>
              </a:ext>
            </a:extLst>
          </p:cNvPr>
          <p:cNvSpPr/>
          <p:nvPr/>
        </p:nvSpPr>
        <p:spPr bwMode="auto">
          <a:xfrm>
            <a:off x="1069848" y="4611677"/>
            <a:ext cx="298133" cy="30320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EBD8E2-A7BB-E8AF-FC32-9654A0BC4899}"/>
              </a:ext>
            </a:extLst>
          </p:cNvPr>
          <p:cNvSpPr/>
          <p:nvPr/>
        </p:nvSpPr>
        <p:spPr bwMode="auto">
          <a:xfrm>
            <a:off x="1069848" y="4914884"/>
            <a:ext cx="298133" cy="30320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E1CE0E-A418-89FA-01B8-719496739B97}"/>
              </a:ext>
            </a:extLst>
          </p:cNvPr>
          <p:cNvSpPr/>
          <p:nvPr/>
        </p:nvSpPr>
        <p:spPr bwMode="auto">
          <a:xfrm>
            <a:off x="1069848" y="5213790"/>
            <a:ext cx="298133" cy="30320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46E92F-4A56-23DE-D115-DFA3287095A5}"/>
              </a:ext>
            </a:extLst>
          </p:cNvPr>
          <p:cNvSpPr/>
          <p:nvPr/>
        </p:nvSpPr>
        <p:spPr bwMode="auto">
          <a:xfrm>
            <a:off x="1069848" y="5516997"/>
            <a:ext cx="298133" cy="30320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6E12E6-8B0C-AE98-A09F-12C5E8DB4E4A}"/>
              </a:ext>
            </a:extLst>
          </p:cNvPr>
          <p:cNvSpPr/>
          <p:nvPr/>
        </p:nvSpPr>
        <p:spPr bwMode="auto">
          <a:xfrm>
            <a:off x="1554480" y="2199900"/>
            <a:ext cx="3017520" cy="30320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Voyage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22C1A6-2019-6C80-FE44-0DA34C15ED93}"/>
              </a:ext>
            </a:extLst>
          </p:cNvPr>
          <p:cNvSpPr/>
          <p:nvPr/>
        </p:nvSpPr>
        <p:spPr bwMode="auto">
          <a:xfrm rot="16200000">
            <a:off x="649265" y="3408326"/>
            <a:ext cx="2108570" cy="298132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Refus d’une proposition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6D99DA-140A-BD47-9AA1-AB92B0A8D5FA}"/>
              </a:ext>
            </a:extLst>
          </p:cNvPr>
          <p:cNvSpPr/>
          <p:nvPr/>
        </p:nvSpPr>
        <p:spPr bwMode="auto">
          <a:xfrm rot="16200000">
            <a:off x="1100605" y="5068194"/>
            <a:ext cx="1205889" cy="2981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Aucune </a:t>
            </a:r>
            <a:r>
              <a:rPr kumimoji="0" lang="fr-FR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prop</a:t>
            </a: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179524-94B3-4E78-1E88-234ED22FEDD2}"/>
              </a:ext>
            </a:extLst>
          </p:cNvPr>
          <p:cNvSpPr/>
          <p:nvPr/>
        </p:nvSpPr>
        <p:spPr bwMode="auto">
          <a:xfrm>
            <a:off x="1852611" y="2501826"/>
            <a:ext cx="4173283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Offres différentes de son double diplôme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7A23D4-6D61-C3CA-354C-8C639579BCAB}"/>
              </a:ext>
            </a:extLst>
          </p:cNvPr>
          <p:cNvSpPr/>
          <p:nvPr/>
        </p:nvSpPr>
        <p:spPr bwMode="auto">
          <a:xfrm>
            <a:off x="1852603" y="4908362"/>
            <a:ext cx="1954278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latin typeface="Arial" charset="0"/>
                <a:ea typeface="ＭＳ Ｐゴシック" pitchFamily="1" charset="-128"/>
              </a:rPr>
              <a:t>Manque d’expérience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7E076E-703A-226E-A1C4-C6D66D57E671}"/>
              </a:ext>
            </a:extLst>
          </p:cNvPr>
          <p:cNvSpPr/>
          <p:nvPr/>
        </p:nvSpPr>
        <p:spPr bwMode="auto">
          <a:xfrm>
            <a:off x="3806881" y="4908362"/>
            <a:ext cx="3163824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latin typeface="Arial" charset="0"/>
                <a:ea typeface="ＭＳ Ｐゴシック" pitchFamily="1" charset="-128"/>
              </a:rPr>
              <a:t>Formation inadaptée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8F3C8C-B056-3F44-95FA-EE18842684FF}"/>
              </a:ext>
            </a:extLst>
          </p:cNvPr>
          <p:cNvSpPr/>
          <p:nvPr/>
        </p:nvSpPr>
        <p:spPr bwMode="auto">
          <a:xfrm>
            <a:off x="3806881" y="4605155"/>
            <a:ext cx="3163824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100" dirty="0">
                <a:latin typeface="Arial" charset="0"/>
                <a:ea typeface="ＭＳ Ｐゴシック" pitchFamily="1" charset="-128"/>
              </a:rPr>
              <a:t>Difficulté de mettre ses compétences en valeur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F4E9EA-ABC0-A769-BDDE-BF548D2DA240}"/>
              </a:ext>
            </a:extLst>
          </p:cNvPr>
          <p:cNvSpPr/>
          <p:nvPr/>
        </p:nvSpPr>
        <p:spPr bwMode="auto">
          <a:xfrm>
            <a:off x="1852611" y="2806352"/>
            <a:ext cx="3875150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Attente d’une offre spécifique d’un établissement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C255E6-C5EB-603E-6CF0-59980D7C78A6}"/>
              </a:ext>
            </a:extLst>
          </p:cNvPr>
          <p:cNvSpPr/>
          <p:nvPr/>
        </p:nvSpPr>
        <p:spPr bwMode="auto">
          <a:xfrm>
            <a:off x="5727761" y="2805337"/>
            <a:ext cx="298133" cy="30320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9C1E05-86A7-E705-8BAC-B4673444B248}"/>
              </a:ext>
            </a:extLst>
          </p:cNvPr>
          <p:cNvSpPr/>
          <p:nvPr/>
        </p:nvSpPr>
        <p:spPr bwMode="auto">
          <a:xfrm>
            <a:off x="1852611" y="3106959"/>
            <a:ext cx="2051877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Faible rémunération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9B75A4-F8B0-2719-109D-7D90FEB0EFED}"/>
              </a:ext>
            </a:extLst>
          </p:cNvPr>
          <p:cNvSpPr/>
          <p:nvPr/>
        </p:nvSpPr>
        <p:spPr bwMode="auto">
          <a:xfrm>
            <a:off x="3904488" y="3107201"/>
            <a:ext cx="2121400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Localisation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7E4C21-80FB-8A37-C227-5D0AA8A902AD}"/>
              </a:ext>
            </a:extLst>
          </p:cNvPr>
          <p:cNvSpPr/>
          <p:nvPr/>
        </p:nvSpPr>
        <p:spPr bwMode="auto">
          <a:xfrm>
            <a:off x="1852610" y="3407107"/>
            <a:ext cx="2051877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Faible rémunération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F4E38D6-A927-1E77-6757-7B348DE83E34}"/>
              </a:ext>
            </a:extLst>
          </p:cNvPr>
          <p:cNvSpPr/>
          <p:nvPr/>
        </p:nvSpPr>
        <p:spPr bwMode="auto">
          <a:xfrm>
            <a:off x="3904481" y="3407107"/>
            <a:ext cx="2121400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Démarches administratives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FC0A21-E357-168C-23FF-2468ADCE21AB}"/>
              </a:ext>
            </a:extLst>
          </p:cNvPr>
          <p:cNvSpPr/>
          <p:nvPr/>
        </p:nvSpPr>
        <p:spPr bwMode="auto">
          <a:xfrm>
            <a:off x="1852603" y="3707093"/>
            <a:ext cx="2051871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Localisation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992A07-58E3-746F-3744-619FD87EE068}"/>
              </a:ext>
            </a:extLst>
          </p:cNvPr>
          <p:cNvSpPr/>
          <p:nvPr/>
        </p:nvSpPr>
        <p:spPr bwMode="auto">
          <a:xfrm>
            <a:off x="1852603" y="4008852"/>
            <a:ext cx="2051871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Localisation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99CC4B-B325-E778-F844-C5BA1CB11CBE}"/>
              </a:ext>
            </a:extLst>
          </p:cNvPr>
          <p:cNvSpPr/>
          <p:nvPr/>
        </p:nvSpPr>
        <p:spPr bwMode="auto">
          <a:xfrm>
            <a:off x="1852602" y="4611677"/>
            <a:ext cx="1954277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Faible rémunération</a:t>
            </a:r>
          </a:p>
        </p:txBody>
      </p:sp>
    </p:spTree>
    <p:extLst>
      <p:ext uri="{BB962C8B-B14F-4D97-AF65-F5344CB8AC3E}">
        <p14:creationId xmlns:p14="http://schemas.microsoft.com/office/powerpoint/2010/main" val="603659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Petites promotions</a:t>
            </a:r>
          </a:p>
          <a:p>
            <a:pPr lvl="1"/>
            <a:r>
              <a:rPr lang="fr-FR" altLang="fr-FR" sz="16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Statistiques difficiles à interpréter</a:t>
            </a:r>
          </a:p>
          <a:p>
            <a:pPr lvl="1"/>
            <a:r>
              <a:rPr lang="fr-FR" altLang="fr-FR" sz="16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Comparaisons entre sites ou entre filières peu pertinentes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9E6F3D9-2475-4236-0162-7794D80623B7}"/>
              </a:ext>
            </a:extLst>
          </p:cNvPr>
          <p:cNvSpPr/>
          <p:nvPr/>
        </p:nvSpPr>
        <p:spPr bwMode="auto">
          <a:xfrm>
            <a:off x="1569149" y="3081085"/>
            <a:ext cx="566928" cy="347916"/>
          </a:xfrm>
          <a:prstGeom prst="rightArrow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24AAEF8-EEA1-4BAF-DA4B-490383F4AD1C}"/>
              </a:ext>
            </a:extLst>
          </p:cNvPr>
          <p:cNvSpPr txBox="1"/>
          <p:nvPr/>
        </p:nvSpPr>
        <p:spPr>
          <a:xfrm>
            <a:off x="2505456" y="3081085"/>
            <a:ext cx="2932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Cumul sur plusieurs années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1852613" y="3606611"/>
            <a:ext cx="45993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</p:spTree>
    <p:extLst>
      <p:ext uri="{BB962C8B-B14F-4D97-AF65-F5344CB8AC3E}">
        <p14:creationId xmlns:p14="http://schemas.microsoft.com/office/powerpoint/2010/main" val="3285909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DE8CDB0C-F0A3-0154-7CEC-116E13A2D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47" y="2135244"/>
            <a:ext cx="5346087" cy="347198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Evolution des salaires moyens / Cumul</a:t>
            </a:r>
          </a:p>
          <a:p>
            <a:pPr marL="0" indent="0">
              <a:buNone/>
            </a:pPr>
            <a:endParaRPr lang="fr-FR" altLang="fr-FR" sz="2000" b="1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A9ADC33-0686-EE8A-75B9-97A20528F11D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</p:spTree>
    <p:extLst>
      <p:ext uri="{BB962C8B-B14F-4D97-AF65-F5344CB8AC3E}">
        <p14:creationId xmlns:p14="http://schemas.microsoft.com/office/powerpoint/2010/main" val="620683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EC764D18-ACB5-4298-82A5-6BD5E4095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47" y="2135244"/>
            <a:ext cx="5346086" cy="370736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Evolution des salaires moyens / Cumul + Filières</a:t>
            </a:r>
          </a:p>
          <a:p>
            <a:pPr marL="0" indent="0">
              <a:buNone/>
            </a:pPr>
            <a:endParaRPr lang="fr-FR" altLang="fr-FR" sz="2000" b="1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0C115E2-0EF3-EAB5-6D5D-EE56221B0DB6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</p:spTree>
    <p:extLst>
      <p:ext uri="{BB962C8B-B14F-4D97-AF65-F5344CB8AC3E}">
        <p14:creationId xmlns:p14="http://schemas.microsoft.com/office/powerpoint/2010/main" val="1444844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Evolution des salaires moyens / Cumul + Sites</a:t>
            </a:r>
          </a:p>
          <a:p>
            <a:pPr marL="0" indent="0">
              <a:buNone/>
            </a:pPr>
            <a:endParaRPr lang="fr-FR" altLang="fr-FR" sz="2000" b="1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fr-FR" altLang="fr-FR" sz="2000" b="1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0C115E2-0EF3-EAB5-6D5D-EE56221B0DB6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pic>
        <p:nvPicPr>
          <p:cNvPr id="6" name="Image 5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A9E15265-9FB8-B3AB-2A09-F8A6084CAE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62" y="2082587"/>
            <a:ext cx="5827278" cy="402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62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Lieu des emplois en France / Sites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7D5A9BE-B287-0AD5-1BCF-FEC21F1E9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695672"/>
              </p:ext>
            </p:extLst>
          </p:nvPr>
        </p:nvGraphicFramePr>
        <p:xfrm>
          <a:off x="1514475" y="3137216"/>
          <a:ext cx="6095999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horsIDF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horsIDF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39.7 %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60.3 %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39.0 %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61.0 %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74.4 %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25.6 %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117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69.5 %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30.5 %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105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Pal.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81.2 %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18.8 %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74.6 %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25.4 %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Bdx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60.0 %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40.0 %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61.5 %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38.5 %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StE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60.0 %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40.0 %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41.7 %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58.3 %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81.8 %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18.2 %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81.8 %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18.2 %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BE8EB4C-9EED-0344-FB71-FC964BFAC7C5}"/>
              </a:ext>
            </a:extLst>
          </p:cNvPr>
          <p:cNvSpPr txBox="1"/>
          <p:nvPr/>
        </p:nvSpPr>
        <p:spPr>
          <a:xfrm>
            <a:off x="5749638" y="2816126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218827-BD14-D989-820F-C8E93CE767D2}"/>
              </a:ext>
            </a:extLst>
          </p:cNvPr>
          <p:cNvSpPr txBox="1"/>
          <p:nvPr/>
        </p:nvSpPr>
        <p:spPr>
          <a:xfrm>
            <a:off x="3144983" y="2819192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8788C0E-763D-AEA1-A8D6-23C0DA9EFF31}"/>
              </a:ext>
            </a:extLst>
          </p:cNvPr>
          <p:cNvCxnSpPr>
            <a:cxnSpLocks/>
          </p:cNvCxnSpPr>
          <p:nvPr/>
        </p:nvCxnSpPr>
        <p:spPr bwMode="auto">
          <a:xfrm>
            <a:off x="4997885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0BF25C8-9F92-2C38-850F-D28A23482464}"/>
              </a:ext>
            </a:extLst>
          </p:cNvPr>
          <p:cNvCxnSpPr>
            <a:cxnSpLocks/>
          </p:cNvCxnSpPr>
          <p:nvPr/>
        </p:nvCxnSpPr>
        <p:spPr bwMode="auto">
          <a:xfrm>
            <a:off x="2394559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DE0DB40-AE6D-F8B1-39ED-23D839CC790B}"/>
              </a:ext>
            </a:extLst>
          </p:cNvPr>
          <p:cNvCxnSpPr>
            <a:cxnSpLocks/>
          </p:cNvCxnSpPr>
          <p:nvPr/>
        </p:nvCxnSpPr>
        <p:spPr bwMode="auto">
          <a:xfrm>
            <a:off x="7610474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9743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Objectifs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Objectif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825F985-355D-46E4-B1CF-9A26690CF926}"/>
              </a:ext>
            </a:extLst>
          </p:cNvPr>
          <p:cNvSpPr/>
          <p:nvPr/>
        </p:nvSpPr>
        <p:spPr>
          <a:xfrm>
            <a:off x="574372" y="2017341"/>
            <a:ext cx="7986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Enquêtes s’intéressant à la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valorisation sur le marché du travail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des formations dispensées dans les Grandes Écoles françaises au travers de l’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insertion des </a:t>
            </a:r>
            <a:r>
              <a:rPr lang="fr-FR" b="1" dirty="0" err="1">
                <a:solidFill>
                  <a:srgbClr val="333333"/>
                </a:solidFill>
                <a:latin typeface="Calibri" panose="020F0502020204030204" pitchFamily="34" charset="0"/>
              </a:rPr>
              <a:t>diplômé</a:t>
            </a:r>
            <a:r>
              <a:rPr lang="fr-FR" b="0" i="0" dirty="0" err="1">
                <a:solidFill>
                  <a:srgbClr val="4747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b="1" dirty="0" err="1">
                <a:solidFill>
                  <a:srgbClr val="333333"/>
                </a:solidFill>
                <a:latin typeface="Calibri" panose="020F0502020204030204" pitchFamily="34" charset="0"/>
              </a:rPr>
              <a:t>es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8AC0B1-5D01-4A7E-9126-56E9414F5169}"/>
              </a:ext>
            </a:extLst>
          </p:cNvPr>
          <p:cNvSpPr/>
          <p:nvPr/>
        </p:nvSpPr>
        <p:spPr>
          <a:xfrm>
            <a:off x="574372" y="3279093"/>
            <a:ext cx="76276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Réalisée au 1</a:t>
            </a:r>
            <a:r>
              <a:rPr lang="fr-FR" baseline="30000" dirty="0">
                <a:solidFill>
                  <a:srgbClr val="333333"/>
                </a:solidFill>
                <a:latin typeface="Calibri" panose="020F0502020204030204" pitchFamily="34" charset="0"/>
              </a:rPr>
              <a:t>er 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semestre 2022 par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199 Grandes Ecoles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membres de la CGE</a:t>
            </a: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					(dont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139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écoles d’ingénieurs)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Lucida Sans" panose="020B0602030504020204" pitchFamily="34" charset="0"/>
              </a:rPr>
              <a:t>	</a:t>
            </a:r>
            <a:r>
              <a:rPr lang="fr-FR" i="1" dirty="0">
                <a:solidFill>
                  <a:srgbClr val="333333"/>
                </a:solidFill>
                <a:latin typeface="Calibri" panose="020F0502020204030204" pitchFamily="34" charset="0"/>
              </a:rPr>
              <a:t>IOGS – entre le 1er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janvier 2024 et le 2 avril 2024</a:t>
            </a: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Résultats publiés en juin 2024 par la CGE / 32</a:t>
            </a:r>
            <a:r>
              <a:rPr lang="fr-FR" baseline="30000" dirty="0">
                <a:solidFill>
                  <a:srgbClr val="333333"/>
                </a:solidFill>
                <a:latin typeface="Calibri" panose="020F0502020204030204" pitchFamily="34" charset="0"/>
              </a:rPr>
              <a:t>e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édition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Ensemble d’outils d’enquête sécurisés (</a:t>
            </a:r>
            <a:r>
              <a:rPr lang="fr-FR" i="1" dirty="0" err="1">
                <a:solidFill>
                  <a:srgbClr val="333333"/>
                </a:solidFill>
                <a:latin typeface="Calibri" panose="020F0502020204030204" pitchFamily="34" charset="0"/>
              </a:rPr>
              <a:t>SphinxOnline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) fourni par la CGE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Formulaire paramétré spécifiquement pour chaque école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Sondage sur les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5 dernières promotions 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(2019 à 2023)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921BAEC-F7D4-49D4-BE1F-00F1433E7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035" y="2841615"/>
            <a:ext cx="8229600" cy="43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A325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A3250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A3250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A3250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9pPr>
          </a:lstStyle>
          <a:p>
            <a:r>
              <a:rPr lang="fr-FR" altLang="fr-FR" sz="2000" b="1" kern="0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Enquête CGE / version 2024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Lieu des emplois / Sites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7D5A9BE-B287-0AD5-1BCF-FEC21F1E9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740577"/>
              </p:ext>
            </p:extLst>
          </p:nvPr>
        </p:nvGraphicFramePr>
        <p:xfrm>
          <a:off x="1514475" y="3137216"/>
          <a:ext cx="6095999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Etrang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Etrang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9.3 %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90.7 %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8.9 %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91.1 %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7.1 %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92.9 %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159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7.1 %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92.9 %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113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Pal.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2.8 %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97.2 %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4.3 %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95.7 %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Bdx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9.1 %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90.9 %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13.3 %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86.7 %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StE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11.8 %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88.2 %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7.7 %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92.3 %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21.4 %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78.6 %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15.4 %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84.6 %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BE8EB4C-9EED-0344-FB71-FC964BFAC7C5}"/>
              </a:ext>
            </a:extLst>
          </p:cNvPr>
          <p:cNvSpPr txBox="1"/>
          <p:nvPr/>
        </p:nvSpPr>
        <p:spPr>
          <a:xfrm>
            <a:off x="5749638" y="2816126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218827-BD14-D989-820F-C8E93CE767D2}"/>
              </a:ext>
            </a:extLst>
          </p:cNvPr>
          <p:cNvSpPr txBox="1"/>
          <p:nvPr/>
        </p:nvSpPr>
        <p:spPr>
          <a:xfrm>
            <a:off x="3144983" y="2819192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46A9AF30-4985-7D91-5CC9-A0AF905AF948}"/>
              </a:ext>
            </a:extLst>
          </p:cNvPr>
          <p:cNvCxnSpPr>
            <a:cxnSpLocks/>
          </p:cNvCxnSpPr>
          <p:nvPr/>
        </p:nvCxnSpPr>
        <p:spPr bwMode="auto">
          <a:xfrm>
            <a:off x="4997885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ABB3F14-C0AF-23BD-13D6-77ADE7A0436C}"/>
              </a:ext>
            </a:extLst>
          </p:cNvPr>
          <p:cNvCxnSpPr>
            <a:cxnSpLocks/>
          </p:cNvCxnSpPr>
          <p:nvPr/>
        </p:nvCxnSpPr>
        <p:spPr bwMode="auto">
          <a:xfrm>
            <a:off x="2394559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E9DD70-B863-2E59-BC57-CFDEFEEA5C70}"/>
              </a:ext>
            </a:extLst>
          </p:cNvPr>
          <p:cNvCxnSpPr>
            <a:cxnSpLocks/>
          </p:cNvCxnSpPr>
          <p:nvPr/>
        </p:nvCxnSpPr>
        <p:spPr bwMode="auto">
          <a:xfrm>
            <a:off x="7610474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87869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Evolution du taux net d’emploi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  <p:pic>
        <p:nvPicPr>
          <p:cNvPr id="8" name="Image 7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BBF2A194-145A-23D0-3C60-F195FD3B3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49" y="2230841"/>
            <a:ext cx="4580357" cy="2751539"/>
          </a:xfrm>
          <a:prstGeom prst="rect">
            <a:avLst/>
          </a:prstGeom>
        </p:spPr>
      </p:pic>
      <p:pic>
        <p:nvPicPr>
          <p:cNvPr id="10" name="Image 9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57177ACF-6D78-5A7E-E13C-3CAC05FD7A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135" y="3624444"/>
            <a:ext cx="3547491" cy="213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07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Evolution du taux net d’emploi / Cumul + Filières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86F9AF5-EA8F-CAD4-2FBE-51F87D18B116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pic>
        <p:nvPicPr>
          <p:cNvPr id="13" name="Image 12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A313F1A0-E6AE-EFDE-BA7C-D56AF1D23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76" y="2030979"/>
            <a:ext cx="5198276" cy="395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66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Evolution du taux net d’emploi / Cumul + Sites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86F9AF5-EA8F-CAD4-2FBE-51F87D18B116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pic>
        <p:nvPicPr>
          <p:cNvPr id="4" name="Image 3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6C433406-E59A-DA4E-8E4D-837EC2A5D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309" y="2030979"/>
            <a:ext cx="5209360" cy="39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10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Lieu des emplois en France / Filières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7D5A9BE-B287-0AD5-1BCF-FEC21F1E9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514323"/>
              </p:ext>
            </p:extLst>
          </p:nvPr>
        </p:nvGraphicFramePr>
        <p:xfrm>
          <a:off x="1514475" y="3137216"/>
          <a:ext cx="6095999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Etrang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Etrang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9.3 %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90.7 %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8.9 %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91.1 %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7.1 %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92.9 %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126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7.1 %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92.9 %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113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5.6 %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94.4 %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9.1 %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90.9 %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66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0.0 %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100.0 %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0.0 %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100 %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Do </a:t>
                      </a:r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Dip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19.2 %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80.8 %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26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10.5 %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89.5 %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3D444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3D444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BE8EB4C-9EED-0344-FB71-FC964BFAC7C5}"/>
              </a:ext>
            </a:extLst>
          </p:cNvPr>
          <p:cNvSpPr txBox="1"/>
          <p:nvPr/>
        </p:nvSpPr>
        <p:spPr>
          <a:xfrm>
            <a:off x="5749638" y="2816126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218827-BD14-D989-820F-C8E93CE767D2}"/>
              </a:ext>
            </a:extLst>
          </p:cNvPr>
          <p:cNvSpPr txBox="1"/>
          <p:nvPr/>
        </p:nvSpPr>
        <p:spPr>
          <a:xfrm>
            <a:off x="3144983" y="2819192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8788C0E-763D-AEA1-A8D6-23C0DA9EFF31}"/>
              </a:ext>
            </a:extLst>
          </p:cNvPr>
          <p:cNvCxnSpPr>
            <a:cxnSpLocks/>
          </p:cNvCxnSpPr>
          <p:nvPr/>
        </p:nvCxnSpPr>
        <p:spPr bwMode="auto">
          <a:xfrm>
            <a:off x="4997885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0BF25C8-9F92-2C38-850F-D28A23482464}"/>
              </a:ext>
            </a:extLst>
          </p:cNvPr>
          <p:cNvCxnSpPr>
            <a:cxnSpLocks/>
          </p:cNvCxnSpPr>
          <p:nvPr/>
        </p:nvCxnSpPr>
        <p:spPr bwMode="auto">
          <a:xfrm>
            <a:off x="2394559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DE0DB40-AE6D-F8B1-39ED-23D839CC790B}"/>
              </a:ext>
            </a:extLst>
          </p:cNvPr>
          <p:cNvCxnSpPr>
            <a:cxnSpLocks/>
          </p:cNvCxnSpPr>
          <p:nvPr/>
        </p:nvCxnSpPr>
        <p:spPr bwMode="auto">
          <a:xfrm>
            <a:off x="7610474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87322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Lieu des emplois en France / Filières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7D5A9BE-B287-0AD5-1BCF-FEC21F1E9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898718"/>
              </p:ext>
            </p:extLst>
          </p:nvPr>
        </p:nvGraphicFramePr>
        <p:xfrm>
          <a:off x="1514475" y="3137216"/>
          <a:ext cx="6095999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horsIDF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horsIDF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39.7 %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60.3 %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39.0 %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61.0 %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74.4 %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25.6 %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117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69.5 %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30.5 %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105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79.1 %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20.9 %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75.0 %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25.0 %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55.2 %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44.8 %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53.6 %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46.4 %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Do </a:t>
                      </a:r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Dip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85.7 %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14.3 %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76.5 %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23.5 %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3D444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3D444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BE8EB4C-9EED-0344-FB71-FC964BFAC7C5}"/>
              </a:ext>
            </a:extLst>
          </p:cNvPr>
          <p:cNvSpPr txBox="1"/>
          <p:nvPr/>
        </p:nvSpPr>
        <p:spPr>
          <a:xfrm>
            <a:off x="5749638" y="2816126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218827-BD14-D989-820F-C8E93CE767D2}"/>
              </a:ext>
            </a:extLst>
          </p:cNvPr>
          <p:cNvSpPr txBox="1"/>
          <p:nvPr/>
        </p:nvSpPr>
        <p:spPr>
          <a:xfrm>
            <a:off x="3144983" y="2819192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8788C0E-763D-AEA1-A8D6-23C0DA9EFF31}"/>
              </a:ext>
            </a:extLst>
          </p:cNvPr>
          <p:cNvCxnSpPr>
            <a:cxnSpLocks/>
          </p:cNvCxnSpPr>
          <p:nvPr/>
        </p:nvCxnSpPr>
        <p:spPr bwMode="auto">
          <a:xfrm>
            <a:off x="4997885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0BF25C8-9F92-2C38-850F-D28A23482464}"/>
              </a:ext>
            </a:extLst>
          </p:cNvPr>
          <p:cNvCxnSpPr>
            <a:cxnSpLocks/>
          </p:cNvCxnSpPr>
          <p:nvPr/>
        </p:nvCxnSpPr>
        <p:spPr bwMode="auto">
          <a:xfrm>
            <a:off x="2394559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DE0DB40-AE6D-F8B1-39ED-23D839CC790B}"/>
              </a:ext>
            </a:extLst>
          </p:cNvPr>
          <p:cNvCxnSpPr>
            <a:cxnSpLocks/>
          </p:cNvCxnSpPr>
          <p:nvPr/>
        </p:nvCxnSpPr>
        <p:spPr bwMode="auto">
          <a:xfrm>
            <a:off x="7610474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45443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 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Salaires moyens (hors primes / bruts) en France / Sites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EF39735-256B-FECE-10A1-6885D0824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407300"/>
              </p:ext>
            </p:extLst>
          </p:nvPr>
        </p:nvGraphicFramePr>
        <p:xfrm>
          <a:off x="813074" y="3199258"/>
          <a:ext cx="7667046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894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1745590413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2755484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35.978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38.419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36.800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39.944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36.729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5.950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41.129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9.968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37.115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5.140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41.245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7.419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Pal.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36.891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5.609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40.919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8.519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37.533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5.012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41.343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7.208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Bdx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35.294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5.031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37.632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4.908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35.737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3.695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38.751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7.361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StE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35.329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7.518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43.468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18.842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35.954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6.849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39.480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4.528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40.666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443597"/>
                          </a:solidFill>
                          <a:effectLst/>
                        </a:rPr>
                        <a:t>4.677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76E8B"/>
                          </a:solidFill>
                          <a:effectLst/>
                        </a:rPr>
                        <a:t>43.466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443597"/>
                          </a:solidFill>
                          <a:effectLst/>
                        </a:rPr>
                        <a:t>8.570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38.408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3.985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76E8B"/>
                          </a:solidFill>
                          <a:effectLst/>
                        </a:rPr>
                        <a:t>45.050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8.148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AC61E4F-1680-5021-92E2-E49507832333}"/>
              </a:ext>
            </a:extLst>
          </p:cNvPr>
          <p:cNvSpPr txBox="1"/>
          <p:nvPr/>
        </p:nvSpPr>
        <p:spPr>
          <a:xfrm>
            <a:off x="6488276" y="2922617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7176433-821C-AB11-974C-E52C8FB197A7}"/>
              </a:ext>
            </a:extLst>
          </p:cNvPr>
          <p:cNvSpPr txBox="1"/>
          <p:nvPr/>
        </p:nvSpPr>
        <p:spPr>
          <a:xfrm>
            <a:off x="2763164" y="2867231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58B0517-BEE1-2CC2-BC95-54D38CC7C1EF}"/>
              </a:ext>
            </a:extLst>
          </p:cNvPr>
          <p:cNvCxnSpPr>
            <a:cxnSpLocks/>
          </p:cNvCxnSpPr>
          <p:nvPr/>
        </p:nvCxnSpPr>
        <p:spPr bwMode="auto">
          <a:xfrm>
            <a:off x="1655523" y="2922617"/>
            <a:ext cx="0" cy="3080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4FF355D-E1B2-E72B-9809-41CA2FB22316}"/>
              </a:ext>
            </a:extLst>
          </p:cNvPr>
          <p:cNvCxnSpPr>
            <a:cxnSpLocks/>
          </p:cNvCxnSpPr>
          <p:nvPr/>
        </p:nvCxnSpPr>
        <p:spPr bwMode="auto">
          <a:xfrm>
            <a:off x="5067690" y="2922617"/>
            <a:ext cx="0" cy="3080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82154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 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Salaires moyens (hors primes / bruts) en France / Filières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EF39735-256B-FECE-10A1-6885D0824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63167"/>
              </p:ext>
            </p:extLst>
          </p:nvPr>
        </p:nvGraphicFramePr>
        <p:xfrm>
          <a:off x="813074" y="3199258"/>
          <a:ext cx="7667046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894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1745590413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2755484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35.978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38.419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36.800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39.344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36.729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5.950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41.129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9.968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37.115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5.140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41.245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7.419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36.734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5.182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41.133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10.943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37.128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4.798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41.014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6.219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37.070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6.267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39.919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6.811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37.028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5.368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39.889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7.329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Do </a:t>
                      </a:r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Dip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36.316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7.355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42.146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9.632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37.206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5.863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42.847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9.661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3D444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AC61E4F-1680-5021-92E2-E49507832333}"/>
              </a:ext>
            </a:extLst>
          </p:cNvPr>
          <p:cNvSpPr txBox="1"/>
          <p:nvPr/>
        </p:nvSpPr>
        <p:spPr>
          <a:xfrm>
            <a:off x="6488276" y="2922617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7176433-821C-AB11-974C-E52C8FB197A7}"/>
              </a:ext>
            </a:extLst>
          </p:cNvPr>
          <p:cNvSpPr txBox="1"/>
          <p:nvPr/>
        </p:nvSpPr>
        <p:spPr>
          <a:xfrm>
            <a:off x="2763164" y="2867231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58B0517-BEE1-2CC2-BC95-54D38CC7C1EF}"/>
              </a:ext>
            </a:extLst>
          </p:cNvPr>
          <p:cNvCxnSpPr>
            <a:cxnSpLocks/>
          </p:cNvCxnSpPr>
          <p:nvPr/>
        </p:nvCxnSpPr>
        <p:spPr bwMode="auto">
          <a:xfrm>
            <a:off x="1655523" y="2922617"/>
            <a:ext cx="0" cy="3080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4FF355D-E1B2-E72B-9809-41CA2FB22316}"/>
              </a:ext>
            </a:extLst>
          </p:cNvPr>
          <p:cNvCxnSpPr>
            <a:cxnSpLocks/>
          </p:cNvCxnSpPr>
          <p:nvPr/>
        </p:nvCxnSpPr>
        <p:spPr bwMode="auto">
          <a:xfrm>
            <a:off x="5067690" y="2922617"/>
            <a:ext cx="0" cy="3080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7544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7AB60-23D4-48D4-C789-DB4DBC719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02DE7EF-898B-2F39-1E8A-FC907E2E42DE}"/>
              </a:ext>
            </a:extLst>
          </p:cNvPr>
          <p:cNvSpPr/>
          <p:nvPr/>
        </p:nvSpPr>
        <p:spPr bwMode="auto">
          <a:xfrm>
            <a:off x="742596" y="903648"/>
            <a:ext cx="1849374" cy="5063181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12700" cap="flat" cmpd="sng" algn="ctr">
            <a:solidFill>
              <a:srgbClr val="0A32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62" name="Picture 4">
            <a:extLst>
              <a:ext uri="{FF2B5EF4-FFF2-40B4-BE49-F238E27FC236}">
                <a16:creationId xmlns:a16="http://schemas.microsoft.com/office/drawing/2014/main" id="{95E5E470-5CDF-F179-6224-F42A00C0B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950" y="4931596"/>
            <a:ext cx="2106179" cy="739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Rectangle 1053">
            <a:extLst>
              <a:ext uri="{FF2B5EF4-FFF2-40B4-BE49-F238E27FC236}">
                <a16:creationId xmlns:a16="http://schemas.microsoft.com/office/drawing/2014/main" id="{FAD81F38-AF62-38A6-FAB8-808AD4EAC610}"/>
              </a:ext>
            </a:extLst>
          </p:cNvPr>
          <p:cNvSpPr/>
          <p:nvPr/>
        </p:nvSpPr>
        <p:spPr bwMode="auto">
          <a:xfrm>
            <a:off x="5973607" y="4855177"/>
            <a:ext cx="1370470" cy="8918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7E5673A-902C-8177-6143-43E53C3CF7BF}"/>
              </a:ext>
            </a:extLst>
          </p:cNvPr>
          <p:cNvSpPr/>
          <p:nvPr/>
        </p:nvSpPr>
        <p:spPr bwMode="auto">
          <a:xfrm>
            <a:off x="6554576" y="888685"/>
            <a:ext cx="1849374" cy="5063181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4CA4AAC-D8CB-4744-5E54-83E05C2ECEA9}"/>
              </a:ext>
            </a:extLst>
          </p:cNvPr>
          <p:cNvSpPr/>
          <p:nvPr/>
        </p:nvSpPr>
        <p:spPr bwMode="auto">
          <a:xfrm>
            <a:off x="4619729" y="893130"/>
            <a:ext cx="1849374" cy="5063181"/>
          </a:xfrm>
          <a:prstGeom prst="roundRect">
            <a:avLst>
              <a:gd name="adj" fmla="val 6735"/>
            </a:avLst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C980025E-8342-8535-E8FD-64086202A7D0}"/>
              </a:ext>
            </a:extLst>
          </p:cNvPr>
          <p:cNvSpPr/>
          <p:nvPr/>
        </p:nvSpPr>
        <p:spPr bwMode="auto">
          <a:xfrm>
            <a:off x="2682953" y="896112"/>
            <a:ext cx="1849374" cy="5063181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1D2966-F36E-13A1-82EB-0A61BF867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Processus</a:t>
            </a:r>
          </a:p>
        </p:txBody>
      </p:sp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2DAE5CB5-5B3F-DA95-8451-0860342C81F9}"/>
              </a:ext>
            </a:extLst>
          </p:cNvPr>
          <p:cNvSpPr/>
          <p:nvPr/>
        </p:nvSpPr>
        <p:spPr bwMode="auto">
          <a:xfrm>
            <a:off x="800894" y="2962656"/>
            <a:ext cx="1728216" cy="374904"/>
          </a:xfrm>
          <a:prstGeom prst="homePlate">
            <a:avLst/>
          </a:prstGeom>
          <a:solidFill>
            <a:srgbClr val="0A32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Q4</a:t>
            </a: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748DC6FA-EFB7-1259-8A9F-EB057E936182}"/>
              </a:ext>
            </a:extLst>
          </p:cNvPr>
          <p:cNvSpPr/>
          <p:nvPr/>
        </p:nvSpPr>
        <p:spPr bwMode="auto">
          <a:xfrm>
            <a:off x="2739422" y="2962656"/>
            <a:ext cx="1728216" cy="374904"/>
          </a:xfrm>
          <a:prstGeom prst="chevron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Q1</a:t>
            </a:r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5AC4AE8C-D4D4-8A8A-D100-F8466F425567}"/>
              </a:ext>
            </a:extLst>
          </p:cNvPr>
          <p:cNvSpPr/>
          <p:nvPr/>
        </p:nvSpPr>
        <p:spPr bwMode="auto">
          <a:xfrm>
            <a:off x="4677950" y="2962656"/>
            <a:ext cx="1728216" cy="374904"/>
          </a:xfrm>
          <a:prstGeom prst="chevron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Q2</a:t>
            </a:r>
          </a:p>
        </p:txBody>
      </p:sp>
      <p:sp>
        <p:nvSpPr>
          <p:cNvPr id="13" name="Flèche : chevron 12">
            <a:extLst>
              <a:ext uri="{FF2B5EF4-FFF2-40B4-BE49-F238E27FC236}">
                <a16:creationId xmlns:a16="http://schemas.microsoft.com/office/drawing/2014/main" id="{F237BC2F-5B98-1894-36EE-E81397E4ACDE}"/>
              </a:ext>
            </a:extLst>
          </p:cNvPr>
          <p:cNvSpPr/>
          <p:nvPr/>
        </p:nvSpPr>
        <p:spPr bwMode="auto">
          <a:xfrm>
            <a:off x="6616478" y="2962656"/>
            <a:ext cx="1728216" cy="374904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Q3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9014041F-CE6F-22BB-487E-161D1286E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122" y="3370443"/>
            <a:ext cx="303738" cy="25514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5DB584E9-EC9D-29BA-3D53-80272129D30A}"/>
              </a:ext>
            </a:extLst>
          </p:cNvPr>
          <p:cNvSpPr txBox="1"/>
          <p:nvPr/>
        </p:nvSpPr>
        <p:spPr>
          <a:xfrm>
            <a:off x="3148917" y="2559544"/>
            <a:ext cx="9092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7030A0"/>
                </a:solidFill>
                <a:latin typeface="Raleway" pitchFamily="2" charset="0"/>
              </a:rPr>
              <a:t>COLLECT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4B06D71-6786-8E65-6955-D6E6494DEBDE}"/>
              </a:ext>
            </a:extLst>
          </p:cNvPr>
          <p:cNvSpPr txBox="1"/>
          <p:nvPr/>
        </p:nvSpPr>
        <p:spPr>
          <a:xfrm>
            <a:off x="1278517" y="2564504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0A3250"/>
                </a:solidFill>
                <a:latin typeface="Raleway" pitchFamily="2" charset="0"/>
              </a:rPr>
              <a:t>SET UP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CB917DC-0CFD-8825-8437-93A4F5A42527}"/>
              </a:ext>
            </a:extLst>
          </p:cNvPr>
          <p:cNvSpPr txBox="1"/>
          <p:nvPr/>
        </p:nvSpPr>
        <p:spPr>
          <a:xfrm>
            <a:off x="5046289" y="2559544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  <a:latin typeface="Raleway" pitchFamily="2" charset="0"/>
              </a:rPr>
              <a:t>PROCESS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EF66DF8-FFE4-FE9D-6A82-2F56BD0CD1B0}"/>
              </a:ext>
            </a:extLst>
          </p:cNvPr>
          <p:cNvSpPr txBox="1"/>
          <p:nvPr/>
        </p:nvSpPr>
        <p:spPr>
          <a:xfrm>
            <a:off x="7036391" y="2559544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  <a:latin typeface="Raleway" pitchFamily="2" charset="0"/>
              </a:rPr>
              <a:t>DIFFUSE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4E7004B7-376E-42D6-6662-DB6E686BF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124" y="1579284"/>
            <a:ext cx="727632" cy="634563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CD2D2227-3DB7-F39B-6A1A-E53433B1B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4527" y="1080876"/>
            <a:ext cx="418004" cy="434950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35849DAF-DB2F-4694-8AA2-2270997D44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199" y="1564877"/>
            <a:ext cx="817477" cy="783005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1618A8EB-9471-D8B3-9C92-33523DAE47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5271" y="1564877"/>
            <a:ext cx="649729" cy="701868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E3FE1501-1C5C-D1D3-304A-3E08FCAC27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56578" y="1397424"/>
            <a:ext cx="649730" cy="653422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3D187090-6110-23E3-6AC6-ADFA97379D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9075" y="2023475"/>
            <a:ext cx="377455" cy="374904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C35B2B6F-7B49-0B65-9854-5DC616D835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05522" y="2150843"/>
            <a:ext cx="338555" cy="295726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58D6446A-3BE0-3089-36CD-2A8BDACA6707}"/>
              </a:ext>
            </a:extLst>
          </p:cNvPr>
          <p:cNvSpPr txBox="1"/>
          <p:nvPr/>
        </p:nvSpPr>
        <p:spPr>
          <a:xfrm>
            <a:off x="2918579" y="4044099"/>
            <a:ext cx="1370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 err="1">
                <a:solidFill>
                  <a:srgbClr val="7030A0"/>
                </a:solidFill>
                <a:latin typeface="Raleway" pitchFamily="2" charset="0"/>
              </a:rPr>
              <a:t>SphinxOnline</a:t>
            </a:r>
            <a:endParaRPr lang="fr-FR" sz="1200" dirty="0">
              <a:solidFill>
                <a:srgbClr val="7030A0"/>
              </a:solidFill>
              <a:latin typeface="Raleway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54FE92-5B46-5844-B7D7-0C3C47DB7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387" y="4419458"/>
            <a:ext cx="560783" cy="54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Graphique 51">
            <a:extLst>
              <a:ext uri="{FF2B5EF4-FFF2-40B4-BE49-F238E27FC236}">
                <a16:creationId xmlns:a16="http://schemas.microsoft.com/office/drawing/2014/main" id="{188B9A02-2E60-66A8-8302-6DA988E9C21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37635" y="4331698"/>
            <a:ext cx="806264" cy="154910"/>
          </a:xfrm>
          <a:prstGeom prst="rect">
            <a:avLst/>
          </a:prstGeom>
        </p:spPr>
      </p:pic>
      <p:pic>
        <p:nvPicPr>
          <p:cNvPr id="55" name="Graphique 54">
            <a:extLst>
              <a:ext uri="{FF2B5EF4-FFF2-40B4-BE49-F238E27FC236}">
                <a16:creationId xmlns:a16="http://schemas.microsoft.com/office/drawing/2014/main" id="{CF9FED6E-341F-1382-E780-E503FA24F0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19298" y="4570035"/>
            <a:ext cx="642937" cy="185737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C190E1F2-11FA-910B-50F5-5D507E09CFF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46730" y="4813941"/>
            <a:ext cx="554801" cy="217773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33AD9BAE-4BA7-1541-ADC5-5A1DB007558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94868" y="4790632"/>
            <a:ext cx="1597951" cy="752247"/>
          </a:xfrm>
          <a:prstGeom prst="rect">
            <a:avLst/>
          </a:prstGeom>
        </p:spPr>
      </p:pic>
      <p:sp>
        <p:nvSpPr>
          <p:cNvPr id="60" name="ZoneTexte 59">
            <a:extLst>
              <a:ext uri="{FF2B5EF4-FFF2-40B4-BE49-F238E27FC236}">
                <a16:creationId xmlns:a16="http://schemas.microsoft.com/office/drawing/2014/main" id="{AAC32C1F-D3A2-8AEC-0828-1B45CC1F5AC4}"/>
              </a:ext>
            </a:extLst>
          </p:cNvPr>
          <p:cNvSpPr txBox="1"/>
          <p:nvPr/>
        </p:nvSpPr>
        <p:spPr>
          <a:xfrm>
            <a:off x="990805" y="4045189"/>
            <a:ext cx="1370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solidFill>
                  <a:srgbClr val="0A3250"/>
                </a:solidFill>
                <a:latin typeface="Raleway" pitchFamily="2" charset="0"/>
              </a:rPr>
              <a:t>Liste de diffusion</a:t>
            </a:r>
          </a:p>
        </p:txBody>
      </p:sp>
      <p:pic>
        <p:nvPicPr>
          <p:cNvPr id="63" name="Picture 2" descr="upright=Article à illustrer Organisation">
            <a:extLst>
              <a:ext uri="{FF2B5EF4-FFF2-40B4-BE49-F238E27FC236}">
                <a16:creationId xmlns:a16="http://schemas.microsoft.com/office/drawing/2014/main" id="{EFED4A2F-6C88-9C5B-FE6B-B3FB4705F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639" y="3625583"/>
            <a:ext cx="994992" cy="3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ZoneTexte 1035">
            <a:extLst>
              <a:ext uri="{FF2B5EF4-FFF2-40B4-BE49-F238E27FC236}">
                <a16:creationId xmlns:a16="http://schemas.microsoft.com/office/drawing/2014/main" id="{7CA0A11C-F6AF-160B-3201-3CB1CE398BC5}"/>
              </a:ext>
            </a:extLst>
          </p:cNvPr>
          <p:cNvSpPr txBox="1"/>
          <p:nvPr/>
        </p:nvSpPr>
        <p:spPr>
          <a:xfrm>
            <a:off x="6793763" y="3606774"/>
            <a:ext cx="13704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00B0F0"/>
                </a:solidFill>
                <a:latin typeface="Raleway" pitchFamily="2" charset="0"/>
              </a:rPr>
              <a:t>Rapport Annuel</a:t>
            </a:r>
          </a:p>
        </p:txBody>
      </p:sp>
      <p:sp>
        <p:nvSpPr>
          <p:cNvPr id="1037" name="ZoneTexte 1036">
            <a:extLst>
              <a:ext uri="{FF2B5EF4-FFF2-40B4-BE49-F238E27FC236}">
                <a16:creationId xmlns:a16="http://schemas.microsoft.com/office/drawing/2014/main" id="{7CA3DA35-6628-A4A9-7C00-3AE28C784F54}"/>
              </a:ext>
            </a:extLst>
          </p:cNvPr>
          <p:cNvSpPr txBox="1"/>
          <p:nvPr/>
        </p:nvSpPr>
        <p:spPr>
          <a:xfrm>
            <a:off x="6793763" y="5236684"/>
            <a:ext cx="1370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00B0F0"/>
                </a:solidFill>
                <a:latin typeface="Raleway" pitchFamily="2" charset="0"/>
              </a:rPr>
              <a:t>Données certifiées</a:t>
            </a:r>
          </a:p>
        </p:txBody>
      </p:sp>
      <p:sp>
        <p:nvSpPr>
          <p:cNvPr id="1038" name="ZoneTexte 1037">
            <a:extLst>
              <a:ext uri="{FF2B5EF4-FFF2-40B4-BE49-F238E27FC236}">
                <a16:creationId xmlns:a16="http://schemas.microsoft.com/office/drawing/2014/main" id="{C00E4AFB-148F-07F6-6AC6-F82AC045838C}"/>
              </a:ext>
            </a:extLst>
          </p:cNvPr>
          <p:cNvSpPr txBox="1"/>
          <p:nvPr/>
        </p:nvSpPr>
        <p:spPr>
          <a:xfrm>
            <a:off x="6793763" y="5651516"/>
            <a:ext cx="13704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rgbClr val="00B0F0"/>
                </a:solidFill>
                <a:latin typeface="Raleway" pitchFamily="2" charset="0"/>
              </a:rPr>
              <a:t>Communication</a:t>
            </a:r>
          </a:p>
        </p:txBody>
      </p:sp>
      <p:sp>
        <p:nvSpPr>
          <p:cNvPr id="1039" name="ZoneTexte 1038">
            <a:extLst>
              <a:ext uri="{FF2B5EF4-FFF2-40B4-BE49-F238E27FC236}">
                <a16:creationId xmlns:a16="http://schemas.microsoft.com/office/drawing/2014/main" id="{D6AD4D1E-323D-4DED-6065-1AC4D350CBAC}"/>
              </a:ext>
            </a:extLst>
          </p:cNvPr>
          <p:cNvSpPr txBox="1"/>
          <p:nvPr/>
        </p:nvSpPr>
        <p:spPr>
          <a:xfrm>
            <a:off x="7229855" y="4014347"/>
            <a:ext cx="1370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00B0F0"/>
                </a:solidFill>
                <a:latin typeface="Raleway" pitchFamily="2" charset="0"/>
              </a:rPr>
              <a:t>Classement</a:t>
            </a:r>
          </a:p>
        </p:txBody>
      </p:sp>
      <p:sp>
        <p:nvSpPr>
          <p:cNvPr id="1050" name="ZoneTexte 1049">
            <a:extLst>
              <a:ext uri="{FF2B5EF4-FFF2-40B4-BE49-F238E27FC236}">
                <a16:creationId xmlns:a16="http://schemas.microsoft.com/office/drawing/2014/main" id="{148A3F01-0146-AA37-F8B5-4C0CDCC83034}"/>
              </a:ext>
            </a:extLst>
          </p:cNvPr>
          <p:cNvSpPr txBox="1"/>
          <p:nvPr/>
        </p:nvSpPr>
        <p:spPr>
          <a:xfrm>
            <a:off x="987705" y="3789112"/>
            <a:ext cx="1370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solidFill>
                  <a:srgbClr val="0A3250"/>
                </a:solidFill>
                <a:latin typeface="Raleway" pitchFamily="2" charset="0"/>
              </a:rPr>
              <a:t>Paramétrage</a:t>
            </a:r>
          </a:p>
        </p:txBody>
      </p:sp>
      <p:sp>
        <p:nvSpPr>
          <p:cNvPr id="1055" name="ZoneTexte 1054">
            <a:extLst>
              <a:ext uri="{FF2B5EF4-FFF2-40B4-BE49-F238E27FC236}">
                <a16:creationId xmlns:a16="http://schemas.microsoft.com/office/drawing/2014/main" id="{C0638379-1946-7DDB-E9E9-21E2DFD8E503}"/>
              </a:ext>
            </a:extLst>
          </p:cNvPr>
          <p:cNvSpPr txBox="1"/>
          <p:nvPr/>
        </p:nvSpPr>
        <p:spPr>
          <a:xfrm>
            <a:off x="772619" y="5484222"/>
            <a:ext cx="18229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rgbClr val="002060"/>
                </a:solidFill>
                <a:latin typeface="Raleway" pitchFamily="2" charset="0"/>
              </a:rPr>
              <a:t>5</a:t>
            </a:r>
            <a:r>
              <a:rPr lang="fr-FR" sz="1200" dirty="0">
                <a:solidFill>
                  <a:srgbClr val="002060"/>
                </a:solidFill>
                <a:latin typeface="Raleway" pitchFamily="2" charset="0"/>
              </a:rPr>
              <a:t> dernières promos</a:t>
            </a:r>
          </a:p>
        </p:txBody>
      </p:sp>
      <p:cxnSp>
        <p:nvCxnSpPr>
          <p:cNvPr id="1025" name="Connecteur droit avec flèche 1024">
            <a:extLst>
              <a:ext uri="{FF2B5EF4-FFF2-40B4-BE49-F238E27FC236}">
                <a16:creationId xmlns:a16="http://schemas.microsoft.com/office/drawing/2014/main" id="{53D66366-5F4F-7A42-9636-64BCBACB4F58}"/>
              </a:ext>
            </a:extLst>
          </p:cNvPr>
          <p:cNvCxnSpPr>
            <a:cxnSpLocks/>
          </p:cNvCxnSpPr>
          <p:nvPr/>
        </p:nvCxnSpPr>
        <p:spPr bwMode="auto">
          <a:xfrm>
            <a:off x="2358175" y="4183218"/>
            <a:ext cx="44772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60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0" name="Connecteur droit avec flèche 1029">
            <a:extLst>
              <a:ext uri="{FF2B5EF4-FFF2-40B4-BE49-F238E27FC236}">
                <a16:creationId xmlns:a16="http://schemas.microsoft.com/office/drawing/2014/main" id="{DF549ED8-0786-6BF2-8D70-6837A084ECFD}"/>
              </a:ext>
            </a:extLst>
          </p:cNvPr>
          <p:cNvCxnSpPr>
            <a:cxnSpLocks/>
          </p:cNvCxnSpPr>
          <p:nvPr/>
        </p:nvCxnSpPr>
        <p:spPr bwMode="auto">
          <a:xfrm flipV="1">
            <a:off x="4298193" y="3905011"/>
            <a:ext cx="504007" cy="1390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60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3" name="Connecteur droit avec flèche 1032">
            <a:extLst>
              <a:ext uri="{FF2B5EF4-FFF2-40B4-BE49-F238E27FC236}">
                <a16:creationId xmlns:a16="http://schemas.microsoft.com/office/drawing/2014/main" id="{B8D80684-88F4-D822-A6FB-9245B9728432}"/>
              </a:ext>
            </a:extLst>
          </p:cNvPr>
          <p:cNvCxnSpPr>
            <a:cxnSpLocks/>
          </p:cNvCxnSpPr>
          <p:nvPr/>
        </p:nvCxnSpPr>
        <p:spPr bwMode="auto">
          <a:xfrm>
            <a:off x="4314483" y="4275714"/>
            <a:ext cx="448301" cy="7522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60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1" name="Connecteur droit avec flèche 1040">
            <a:extLst>
              <a:ext uri="{FF2B5EF4-FFF2-40B4-BE49-F238E27FC236}">
                <a16:creationId xmlns:a16="http://schemas.microsoft.com/office/drawing/2014/main" id="{92E485F5-87A9-4F52-4FA4-E2B9F6A504D3}"/>
              </a:ext>
            </a:extLst>
          </p:cNvPr>
          <p:cNvCxnSpPr>
            <a:cxnSpLocks/>
          </p:cNvCxnSpPr>
          <p:nvPr/>
        </p:nvCxnSpPr>
        <p:spPr bwMode="auto">
          <a:xfrm>
            <a:off x="6269689" y="3789112"/>
            <a:ext cx="44772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60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2" name="Connecteur droit avec flèche 1041">
            <a:extLst>
              <a:ext uri="{FF2B5EF4-FFF2-40B4-BE49-F238E27FC236}">
                <a16:creationId xmlns:a16="http://schemas.microsoft.com/office/drawing/2014/main" id="{F4C9F685-9536-3580-BA20-411428BBDE2D}"/>
              </a:ext>
            </a:extLst>
          </p:cNvPr>
          <p:cNvCxnSpPr>
            <a:cxnSpLocks/>
          </p:cNvCxnSpPr>
          <p:nvPr/>
        </p:nvCxnSpPr>
        <p:spPr bwMode="auto">
          <a:xfrm>
            <a:off x="6269689" y="3992867"/>
            <a:ext cx="447725" cy="2793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60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4" name="Connecteur droit avec flèche 1043">
            <a:extLst>
              <a:ext uri="{FF2B5EF4-FFF2-40B4-BE49-F238E27FC236}">
                <a16:creationId xmlns:a16="http://schemas.microsoft.com/office/drawing/2014/main" id="{149D6AE1-A018-0E61-8F9C-55C2388AD27D}"/>
              </a:ext>
            </a:extLst>
          </p:cNvPr>
          <p:cNvCxnSpPr>
            <a:cxnSpLocks/>
          </p:cNvCxnSpPr>
          <p:nvPr/>
        </p:nvCxnSpPr>
        <p:spPr bwMode="auto">
          <a:xfrm>
            <a:off x="6269697" y="5651516"/>
            <a:ext cx="447718" cy="1651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60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9" name="Connecteur droit avec flèche 1048">
            <a:extLst>
              <a:ext uri="{FF2B5EF4-FFF2-40B4-BE49-F238E27FC236}">
                <a16:creationId xmlns:a16="http://schemas.microsoft.com/office/drawing/2014/main" id="{33539E67-1459-9A0F-3EBD-5C57E9DB4C78}"/>
              </a:ext>
            </a:extLst>
          </p:cNvPr>
          <p:cNvCxnSpPr>
            <a:cxnSpLocks/>
          </p:cNvCxnSpPr>
          <p:nvPr/>
        </p:nvCxnSpPr>
        <p:spPr bwMode="auto">
          <a:xfrm>
            <a:off x="6299541" y="5375183"/>
            <a:ext cx="44772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60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0425DB58-369F-28AF-608C-751C2772A7EE}"/>
              </a:ext>
            </a:extLst>
          </p:cNvPr>
          <p:cNvSpPr txBox="1"/>
          <p:nvPr/>
        </p:nvSpPr>
        <p:spPr>
          <a:xfrm>
            <a:off x="2682953" y="3321902"/>
            <a:ext cx="18413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dirty="0">
                <a:solidFill>
                  <a:srgbClr val="7030A0"/>
                </a:solidFill>
                <a:latin typeface="Raleway" pitchFamily="2" charset="0"/>
              </a:rPr>
              <a:t>~ 140 écoles d’ingénieurs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72F6FB8-C56C-92DA-6EA1-982703731920}"/>
              </a:ext>
            </a:extLst>
          </p:cNvPr>
          <p:cNvSpPr txBox="1"/>
          <p:nvPr/>
        </p:nvSpPr>
        <p:spPr>
          <a:xfrm>
            <a:off x="2680041" y="3510033"/>
            <a:ext cx="18413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dirty="0">
                <a:solidFill>
                  <a:srgbClr val="7030A0"/>
                </a:solidFill>
                <a:latin typeface="Raleway" pitchFamily="2" charset="0"/>
              </a:rPr>
              <a:t>~ 40.000 </a:t>
            </a:r>
            <a:r>
              <a:rPr lang="fr-FR" sz="1100" dirty="0" err="1">
                <a:solidFill>
                  <a:srgbClr val="7030A0"/>
                </a:solidFill>
                <a:latin typeface="Raleway" pitchFamily="2" charset="0"/>
              </a:rPr>
              <a:t>diplômé·es</a:t>
            </a:r>
            <a:endParaRPr lang="fr-FR" sz="1100" dirty="0">
              <a:solidFill>
                <a:srgbClr val="7030A0"/>
              </a:solidFill>
              <a:latin typeface="Raleway" pitchFamily="2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572ADD6-33CD-F9E5-98E3-B72B22064BD3}"/>
              </a:ext>
            </a:extLst>
          </p:cNvPr>
          <p:cNvSpPr txBox="1"/>
          <p:nvPr/>
        </p:nvSpPr>
        <p:spPr>
          <a:xfrm>
            <a:off x="4659510" y="5597497"/>
            <a:ext cx="989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00" dirty="0">
                <a:solidFill>
                  <a:srgbClr val="0070C0"/>
                </a:solidFill>
                <a:latin typeface="Raleway" pitchFamily="2" charset="0"/>
              </a:rPr>
              <a:t>~ 400 réponses </a:t>
            </a:r>
            <a:br>
              <a:rPr lang="fr-FR" sz="900" dirty="0">
                <a:solidFill>
                  <a:srgbClr val="0070C0"/>
                </a:solidFill>
                <a:latin typeface="Raleway" pitchFamily="2" charset="0"/>
              </a:rPr>
            </a:br>
            <a:r>
              <a:rPr lang="fr-FR" sz="900" dirty="0">
                <a:solidFill>
                  <a:srgbClr val="0070C0"/>
                </a:solidFill>
                <a:latin typeface="Raleway" pitchFamily="2" charset="0"/>
              </a:rPr>
              <a:t>x 200 colonnes</a:t>
            </a:r>
          </a:p>
        </p:txBody>
      </p:sp>
    </p:spTree>
    <p:extLst>
      <p:ext uri="{BB962C8B-B14F-4D97-AF65-F5344CB8AC3E}">
        <p14:creationId xmlns:p14="http://schemas.microsoft.com/office/powerpoint/2010/main" val="357349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E3555-C570-3F3D-A007-2B2F12DFC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7640F7E-9EB6-B4ED-D526-EB5F83521868}"/>
              </a:ext>
            </a:extLst>
          </p:cNvPr>
          <p:cNvSpPr/>
          <p:nvPr/>
        </p:nvSpPr>
        <p:spPr bwMode="auto">
          <a:xfrm>
            <a:off x="5384610" y="3815608"/>
            <a:ext cx="3242056" cy="1955597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70D745D-7961-7506-CDA1-D2BFA3B8965A}"/>
              </a:ext>
            </a:extLst>
          </p:cNvPr>
          <p:cNvSpPr/>
          <p:nvPr/>
        </p:nvSpPr>
        <p:spPr bwMode="auto">
          <a:xfrm>
            <a:off x="5388468" y="1151240"/>
            <a:ext cx="3242056" cy="2277759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F1FA319-F497-943D-098F-092BF4A0E508}"/>
              </a:ext>
            </a:extLst>
          </p:cNvPr>
          <p:cNvSpPr/>
          <p:nvPr/>
        </p:nvSpPr>
        <p:spPr bwMode="auto">
          <a:xfrm>
            <a:off x="1932818" y="1130250"/>
            <a:ext cx="3130081" cy="4682565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E634E4F9-800A-8208-F87E-EBCCAA6C4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596" y="1207789"/>
            <a:ext cx="462239" cy="40011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BCD87D4-48A7-810B-66A5-D7EBB7938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Données recueillies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5111CAE-6D67-4089-FB93-4F9FB270A59A}"/>
              </a:ext>
            </a:extLst>
          </p:cNvPr>
          <p:cNvSpPr txBox="1"/>
          <p:nvPr/>
        </p:nvSpPr>
        <p:spPr>
          <a:xfrm>
            <a:off x="565861" y="2966596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solidFill>
                  <a:srgbClr val="7030A0"/>
                </a:solidFill>
                <a:latin typeface="Raleway" pitchFamily="2" charset="0"/>
              </a:rPr>
              <a:t>COLLECT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14CFF58-4ECE-9BD8-E99F-98469B8D2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39" y="1442208"/>
            <a:ext cx="418004" cy="4349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035BF34-4220-BFF8-8D54-3C915017D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911" y="1926209"/>
            <a:ext cx="817477" cy="783005"/>
          </a:xfrm>
          <a:prstGeom prst="rect">
            <a:avLst/>
          </a:prstGeom>
        </p:spPr>
      </p:pic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454AFB7D-5601-C8FA-6D1E-2BFDD63DEF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93596" y="1177161"/>
            <a:ext cx="2935604" cy="565388"/>
          </a:xfrm>
        </p:spPr>
        <p:txBody>
          <a:bodyPr/>
          <a:lstStyle/>
          <a:p>
            <a:pPr marL="0" indent="0" algn="ctr">
              <a:buNone/>
            </a:pPr>
            <a:r>
              <a:rPr lang="fr-FR" altLang="fr-FR" sz="18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Situation </a:t>
            </a:r>
            <a:br>
              <a:rPr lang="fr-FR" altLang="fr-FR" sz="18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</a:br>
            <a:r>
              <a:rPr lang="fr-FR" altLang="fr-FR" sz="1800" b="1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professionnelle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AC565A7A-AE2E-BF8A-417C-368350553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836" y="1177161"/>
            <a:ext cx="2935604" cy="43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A325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A3250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A3250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A3250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fr-FR" altLang="fr-FR" sz="1800" b="1" kern="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Formation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6A51E39D-029C-5353-782D-E181A768C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836" y="3852193"/>
            <a:ext cx="2935604" cy="43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A325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A3250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A3250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A3250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fr-FR" altLang="fr-FR" sz="1800" b="1" kern="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Contact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20EB1CD9-E1B8-11D7-10E6-2A4472DE32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3596" y="2087545"/>
            <a:ext cx="2872685" cy="59725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694F4777-70D1-6DFE-C038-5608B149E3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0130" y="4998517"/>
            <a:ext cx="1444544" cy="21449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3DC5F3E-2E1C-ECB0-1F98-3E9D1E93C7EF}"/>
              </a:ext>
            </a:extLst>
          </p:cNvPr>
          <p:cNvSpPr/>
          <p:nvPr/>
        </p:nvSpPr>
        <p:spPr>
          <a:xfrm>
            <a:off x="5676474" y="1861338"/>
            <a:ext cx="1088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Satisfaction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0EB00C-3FE0-1AB1-2625-C05F3E96B9C1}"/>
              </a:ext>
            </a:extLst>
          </p:cNvPr>
          <p:cNvSpPr/>
          <p:nvPr/>
        </p:nvSpPr>
        <p:spPr>
          <a:xfrm>
            <a:off x="6299273" y="2594297"/>
            <a:ext cx="23273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Accompagnement professionnel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0CEABA-F502-5020-6A28-1ECE115F9C18}"/>
              </a:ext>
            </a:extLst>
          </p:cNvPr>
          <p:cNvSpPr/>
          <p:nvPr/>
        </p:nvSpPr>
        <p:spPr>
          <a:xfrm>
            <a:off x="5633687" y="2998303"/>
            <a:ext cx="23273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Enseignements utiles / manquants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A43E7BB1-7B86-50E2-DE48-45088E7BDC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7372" y="2146429"/>
            <a:ext cx="1444544" cy="214493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B78AFD9D-DB00-FCCA-2522-711EC4A437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8491" y="1237959"/>
            <a:ext cx="501096" cy="39000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D19DEA7E-DEF6-3C93-7E2B-B1DAA8270463}"/>
              </a:ext>
            </a:extLst>
          </p:cNvPr>
          <p:cNvSpPr/>
          <p:nvPr/>
        </p:nvSpPr>
        <p:spPr>
          <a:xfrm>
            <a:off x="7303182" y="4582130"/>
            <a:ext cx="1088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Taxe Apprentissage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B43C0714-1C15-D127-3F51-98C721AE51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2671" y="4645597"/>
            <a:ext cx="258729" cy="215389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A6AC77C-C132-963C-441E-4AF1288A0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941" y="5155253"/>
            <a:ext cx="1591815" cy="50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FF604A74-0502-C5E6-0C42-AAF581EBF5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13310" y="4369484"/>
            <a:ext cx="285926" cy="298056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0CEB8732-CA28-94CB-8948-D99CD2D0CF25}"/>
              </a:ext>
            </a:extLst>
          </p:cNvPr>
          <p:cNvSpPr/>
          <p:nvPr/>
        </p:nvSpPr>
        <p:spPr>
          <a:xfrm>
            <a:off x="5992246" y="4374401"/>
            <a:ext cx="10887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Vacations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467B26D-449F-59EA-6016-D56777C1EC5C}"/>
              </a:ext>
            </a:extLst>
          </p:cNvPr>
          <p:cNvSpPr/>
          <p:nvPr/>
        </p:nvSpPr>
        <p:spPr>
          <a:xfrm>
            <a:off x="3742723" y="4545563"/>
            <a:ext cx="11205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Satisfaction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50171A-D184-29D8-08F0-8629E6B3E639}"/>
              </a:ext>
            </a:extLst>
          </p:cNvPr>
          <p:cNvSpPr/>
          <p:nvPr/>
        </p:nvSpPr>
        <p:spPr>
          <a:xfrm>
            <a:off x="2093596" y="2925976"/>
            <a:ext cx="18449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Contrat / Statut</a:t>
            </a:r>
          </a:p>
          <a:p>
            <a:pPr algn="ctr"/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Taille / Secteur / Service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BB02C8F-A043-DAE5-3A5E-22563079CCF8}"/>
              </a:ext>
            </a:extLst>
          </p:cNvPr>
          <p:cNvSpPr/>
          <p:nvPr/>
        </p:nvSpPr>
        <p:spPr>
          <a:xfrm>
            <a:off x="2387659" y="5293986"/>
            <a:ext cx="18449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Adéquation Formation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A6C2F28-A68D-3EA7-B84E-27A4B9758CEB}"/>
              </a:ext>
            </a:extLst>
          </p:cNvPr>
          <p:cNvSpPr/>
          <p:nvPr/>
        </p:nvSpPr>
        <p:spPr>
          <a:xfrm>
            <a:off x="3041145" y="3464705"/>
            <a:ext cx="18449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Durée de recherche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F2D8E70-85F1-0482-D317-E41FEDCC3E12}"/>
              </a:ext>
            </a:extLst>
          </p:cNvPr>
          <p:cNvSpPr/>
          <p:nvPr/>
        </p:nvSpPr>
        <p:spPr>
          <a:xfrm>
            <a:off x="2037226" y="3815609"/>
            <a:ext cx="18449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333333"/>
                </a:solidFill>
                <a:latin typeface="Calibri" panose="020F0502020204030204" pitchFamily="34" charset="0"/>
              </a:rPr>
              <a:t>Salaire brut annuel</a:t>
            </a:r>
            <a:endParaRPr lang="fr-FR" sz="1200" b="1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FC32A60-17D1-D5BE-954F-867247BEFDFD}"/>
              </a:ext>
            </a:extLst>
          </p:cNvPr>
          <p:cNvSpPr/>
          <p:nvPr/>
        </p:nvSpPr>
        <p:spPr>
          <a:xfrm>
            <a:off x="2349042" y="4407063"/>
            <a:ext cx="15369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Responsabilités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85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5B19E-6C36-6B90-5A39-44A6C0465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>
            <a:extLst>
              <a:ext uri="{FF2B5EF4-FFF2-40B4-BE49-F238E27FC236}">
                <a16:creationId xmlns:a16="http://schemas.microsoft.com/office/drawing/2014/main" id="{522C3B65-2E42-2004-B042-03EB13F76598}"/>
              </a:ext>
            </a:extLst>
          </p:cNvPr>
          <p:cNvSpPr txBox="1"/>
          <p:nvPr/>
        </p:nvSpPr>
        <p:spPr>
          <a:xfrm>
            <a:off x="507679" y="2971016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solidFill>
                  <a:srgbClr val="0070C0"/>
                </a:solidFill>
                <a:latin typeface="Raleway" pitchFamily="2" charset="0"/>
              </a:rPr>
              <a:t>PROCESS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BA2E6050-929B-F96A-E1D8-4F488313C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22" y="1976349"/>
            <a:ext cx="649729" cy="70186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0923B6F-C984-AD53-525A-B81CB05C9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Chiffres clefs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84A77F91-87BB-C15B-9CDB-1F34139C49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93595" y="1177161"/>
            <a:ext cx="6844665" cy="430779"/>
          </a:xfrm>
        </p:spPr>
        <p:txBody>
          <a:bodyPr/>
          <a:lstStyle/>
          <a:p>
            <a:pPr marL="0" indent="0">
              <a:buNone/>
            </a:pPr>
            <a:r>
              <a:rPr lang="fr-FR" altLang="fr-FR" sz="20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Outil pour la diffusion des résultats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6C9D29-0FF9-3C67-BF06-2A38BC53E2F9}"/>
              </a:ext>
            </a:extLst>
          </p:cNvPr>
          <p:cNvSpPr/>
          <p:nvPr/>
        </p:nvSpPr>
        <p:spPr>
          <a:xfrm>
            <a:off x="2220292" y="1594302"/>
            <a:ext cx="7986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Faciliter l’accès aux résultats pour les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étudiant</a:t>
            </a:r>
            <a:r>
              <a:rPr lang="fr-FR" b="0" i="0" dirty="0" err="1">
                <a:solidFill>
                  <a:srgbClr val="4747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es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et jeunes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diplômé</a:t>
            </a:r>
            <a:r>
              <a:rPr lang="fr-FR" b="0" i="0" dirty="0" err="1">
                <a:solidFill>
                  <a:srgbClr val="4747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es</a:t>
            </a:r>
            <a:endParaRPr lang="fr-FR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« Normaliser » les données présentées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59D63BF-DA3E-E32F-4E42-7C07F4D59BD5}"/>
              </a:ext>
            </a:extLst>
          </p:cNvPr>
          <p:cNvSpPr txBox="1"/>
          <p:nvPr/>
        </p:nvSpPr>
        <p:spPr>
          <a:xfrm>
            <a:off x="454409" y="3552370"/>
            <a:ext cx="122575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50" dirty="0">
                <a:solidFill>
                  <a:srgbClr val="0070C0"/>
                </a:solidFill>
                <a:latin typeface="Raleway" pitchFamily="2" charset="0"/>
              </a:rPr>
              <a:t>~ 400 réponses </a:t>
            </a:r>
            <a:br>
              <a:rPr lang="fr-FR" sz="1050" dirty="0">
                <a:solidFill>
                  <a:srgbClr val="0070C0"/>
                </a:solidFill>
                <a:latin typeface="Raleway" pitchFamily="2" charset="0"/>
              </a:rPr>
            </a:br>
            <a:r>
              <a:rPr lang="fr-FR" sz="1050" dirty="0">
                <a:solidFill>
                  <a:srgbClr val="0070C0"/>
                </a:solidFill>
                <a:latin typeface="Raleway" pitchFamily="2" charset="0"/>
              </a:rPr>
              <a:t>x 200 colonnes</a:t>
            </a:r>
          </a:p>
        </p:txBody>
      </p:sp>
    </p:spTree>
    <p:extLst>
      <p:ext uri="{BB962C8B-B14F-4D97-AF65-F5344CB8AC3E}">
        <p14:creationId xmlns:p14="http://schemas.microsoft.com/office/powerpoint/2010/main" val="305192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E6210-05E8-1F30-0D72-37C133480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ZoneTexte 18">
            <a:extLst>
              <a:ext uri="{FF2B5EF4-FFF2-40B4-BE49-F238E27FC236}">
                <a16:creationId xmlns:a16="http://schemas.microsoft.com/office/drawing/2014/main" id="{F1DF01BF-93B7-79A9-214F-855A608864A3}"/>
              </a:ext>
            </a:extLst>
          </p:cNvPr>
          <p:cNvSpPr txBox="1"/>
          <p:nvPr/>
        </p:nvSpPr>
        <p:spPr>
          <a:xfrm>
            <a:off x="507679" y="2971016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solidFill>
                  <a:srgbClr val="0070C0"/>
                </a:solidFill>
                <a:latin typeface="Raleway" pitchFamily="2" charset="0"/>
              </a:rPr>
              <a:t>PROCESS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0F39BF47-4BFB-C253-89E1-4826EABFC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22" y="1976349"/>
            <a:ext cx="649729" cy="70186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8B4EA85-6CED-7C1F-1B5F-996CA4A9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Chiffres clefs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FED70FB-B530-FA53-5747-D09D93383CC2}"/>
              </a:ext>
            </a:extLst>
          </p:cNvPr>
          <p:cNvSpPr txBox="1"/>
          <p:nvPr/>
        </p:nvSpPr>
        <p:spPr>
          <a:xfrm>
            <a:off x="4190321" y="5296118"/>
            <a:ext cx="49981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fr-FR" b="1" dirty="0">
                <a:solidFill>
                  <a:srgbClr val="00B0F0"/>
                </a:solidFill>
              </a:rPr>
              <a:t>l</a:t>
            </a:r>
            <a:r>
              <a:rPr lang="fr-FR" altLang="fr-FR" b="1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ense.institutoptique.fr/insertion</a:t>
            </a:r>
            <a:endParaRPr lang="fr-FR" altLang="fr-FR" sz="1000" b="1" dirty="0">
              <a:solidFill>
                <a:srgbClr val="00B0F0"/>
              </a:solidFill>
              <a:ea typeface="ＭＳ Ｐゴシック" panose="020B0600070205080204" pitchFamily="34" charset="-128"/>
            </a:endParaRPr>
          </a:p>
          <a:p>
            <a:endParaRPr lang="fr-FR" altLang="fr-FR" sz="1050" b="1" dirty="0">
              <a:solidFill>
                <a:srgbClr val="00B0F0"/>
              </a:solidFill>
              <a:ea typeface="ＭＳ Ｐゴシック" panose="020B0600070205080204" pitchFamily="34" charset="-128"/>
            </a:endParaRPr>
          </a:p>
          <a:p>
            <a:r>
              <a:rPr lang="fr-FR" altLang="fr-FR" b="1" dirty="0">
                <a:solidFill>
                  <a:srgbClr val="00B0F0"/>
                </a:solidFill>
              </a:rPr>
              <a:t>l</a:t>
            </a:r>
            <a:r>
              <a:rPr lang="fr-FR" altLang="fr-FR" b="1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ense.institutoptique.fr/</a:t>
            </a:r>
            <a:r>
              <a:rPr lang="fr-FR" altLang="fr-FR" b="1" dirty="0" err="1">
                <a:solidFill>
                  <a:srgbClr val="00B0F0"/>
                </a:solidFill>
                <a:ea typeface="ＭＳ Ｐゴシック" panose="020B0600070205080204" pitchFamily="34" charset="-128"/>
              </a:rPr>
              <a:t>insertion_cfa</a:t>
            </a:r>
            <a:endParaRPr lang="fr-FR" dirty="0">
              <a:solidFill>
                <a:srgbClr val="00B0F0"/>
              </a:solidFill>
            </a:endParaRPr>
          </a:p>
        </p:txBody>
      </p:sp>
      <p:graphicFrame>
        <p:nvGraphicFramePr>
          <p:cNvPr id="16" name="Objet 15">
            <a:extLst>
              <a:ext uri="{FF2B5EF4-FFF2-40B4-BE49-F238E27FC236}">
                <a16:creationId xmlns:a16="http://schemas.microsoft.com/office/drawing/2014/main" id="{1F780350-6B74-1110-8833-05B7FC175F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0744" y="2387445"/>
          <a:ext cx="5707395" cy="2862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3" imgW="17049600" imgH="8553600" progId="Paint.Picture">
                  <p:embed/>
                </p:oleObj>
              </mc:Choice>
              <mc:Fallback>
                <p:oleObj name="Image bitmap" r:id="rId3" imgW="17049600" imgH="8553600" progId="Paint.Picture">
                  <p:embed/>
                  <p:pic>
                    <p:nvPicPr>
                      <p:cNvPr id="16" name="Objet 15">
                        <a:extLst>
                          <a:ext uri="{FF2B5EF4-FFF2-40B4-BE49-F238E27FC236}">
                            <a16:creationId xmlns:a16="http://schemas.microsoft.com/office/drawing/2014/main" id="{2424E8CF-3E46-3DEA-3015-2C777EFED0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0744" y="2387445"/>
                        <a:ext cx="5707395" cy="2862615"/>
                      </a:xfrm>
                      <a:prstGeom prst="rect">
                        <a:avLst/>
                      </a:prstGeom>
                      <a:ln>
                        <a:solidFill>
                          <a:srgbClr val="0070C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1AA27317-0F20-419D-9BFE-F16E1A8AE3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93595" y="1177161"/>
            <a:ext cx="6844665" cy="430779"/>
          </a:xfrm>
        </p:spPr>
        <p:txBody>
          <a:bodyPr/>
          <a:lstStyle/>
          <a:p>
            <a:pPr marL="0" indent="0">
              <a:buNone/>
            </a:pPr>
            <a:r>
              <a:rPr lang="fr-FR" altLang="fr-FR" sz="20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Outil pour la diffusion des résultats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DDB07F-EBE9-D82D-81D3-B98E53802B61}"/>
              </a:ext>
            </a:extLst>
          </p:cNvPr>
          <p:cNvSpPr/>
          <p:nvPr/>
        </p:nvSpPr>
        <p:spPr>
          <a:xfrm>
            <a:off x="2220292" y="1594302"/>
            <a:ext cx="7986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Faciliter l’accès aux résultats pour les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étudiant</a:t>
            </a:r>
            <a:r>
              <a:rPr lang="fr-FR" b="0" i="0" dirty="0" err="1">
                <a:solidFill>
                  <a:srgbClr val="4747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es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et jeunes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diplômé</a:t>
            </a:r>
            <a:r>
              <a:rPr lang="fr-FR" b="0" i="0" dirty="0" err="1">
                <a:solidFill>
                  <a:srgbClr val="4747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es</a:t>
            </a:r>
            <a:endParaRPr lang="fr-FR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« Normaliser » les données présentées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427DDEEE-024A-AE0D-96B1-64DBBA6A4C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3127" y="5390088"/>
            <a:ext cx="89818" cy="136679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2F6C9A95-CC7E-3BF9-B842-17F973C7C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3127" y="5813950"/>
            <a:ext cx="89818" cy="13667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7DE3F7C-F5E7-8553-55D5-D1E09939E510}"/>
              </a:ext>
            </a:extLst>
          </p:cNvPr>
          <p:cNvSpPr txBox="1"/>
          <p:nvPr/>
        </p:nvSpPr>
        <p:spPr>
          <a:xfrm>
            <a:off x="575005" y="5209514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solidFill>
                  <a:srgbClr val="00B0F0"/>
                </a:solidFill>
                <a:latin typeface="Raleway" pitchFamily="2" charset="0"/>
              </a:rPr>
              <a:t>DIFFUSE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C05304-9365-4457-0365-0CB7857FC1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944" y="4001674"/>
            <a:ext cx="649730" cy="65342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55A61A2-02D4-25D8-713B-A30E40185D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9441" y="4627725"/>
            <a:ext cx="377455" cy="37490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56FD6A4-8431-34F7-6405-663C3C3FB8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888" y="4755093"/>
            <a:ext cx="338555" cy="29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2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4BD95-ED71-8635-FEA4-677287D4E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27B13AB2-6F52-A0D0-2FCE-EE0ABA3552C0}"/>
              </a:ext>
            </a:extLst>
          </p:cNvPr>
          <p:cNvSpPr/>
          <p:nvPr/>
        </p:nvSpPr>
        <p:spPr bwMode="auto">
          <a:xfrm>
            <a:off x="1932818" y="1130250"/>
            <a:ext cx="3130081" cy="2202679"/>
          </a:xfrm>
          <a:prstGeom prst="roundRect">
            <a:avLst>
              <a:gd name="adj" fmla="val 3736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437E808-73E4-EBE1-4469-0B1A1D3AAFDA}"/>
              </a:ext>
            </a:extLst>
          </p:cNvPr>
          <p:cNvSpPr txBox="1"/>
          <p:nvPr/>
        </p:nvSpPr>
        <p:spPr>
          <a:xfrm>
            <a:off x="565861" y="2969234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solidFill>
                  <a:srgbClr val="00B0F0"/>
                </a:solidFill>
                <a:latin typeface="Raleway" pitchFamily="2" charset="0"/>
              </a:rPr>
              <a:t>DIFFUSE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1DC6F28-B3BF-4DA3-3F57-61E007DC7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00" y="1761394"/>
            <a:ext cx="649730" cy="65342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2DBE2E2-D363-49A7-9F3A-F433B12A0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297" y="2387445"/>
            <a:ext cx="377455" cy="37490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DA8FC27-21DA-EFE2-953F-7108D4AFB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44" y="2514813"/>
            <a:ext cx="338555" cy="29572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7409C85-4327-4F99-034A-A5F3DE6DC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Chiffres clefs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8028EA3-0957-EB00-AAE4-3BE26AC35D5A}"/>
              </a:ext>
            </a:extLst>
          </p:cNvPr>
          <p:cNvSpPr/>
          <p:nvPr/>
        </p:nvSpPr>
        <p:spPr bwMode="auto">
          <a:xfrm>
            <a:off x="1932817" y="3647570"/>
            <a:ext cx="3130081" cy="930859"/>
          </a:xfrm>
          <a:prstGeom prst="roundRect">
            <a:avLst>
              <a:gd name="adj" fmla="val 6735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5DC7789-4151-86AF-69DF-C77482060C87}"/>
              </a:ext>
            </a:extLst>
          </p:cNvPr>
          <p:cNvSpPr/>
          <p:nvPr/>
        </p:nvSpPr>
        <p:spPr bwMode="auto">
          <a:xfrm>
            <a:off x="5397175" y="1457882"/>
            <a:ext cx="3130081" cy="1384563"/>
          </a:xfrm>
          <a:prstGeom prst="roundRect">
            <a:avLst>
              <a:gd name="adj" fmla="val 6735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AD3055F-AB3E-F6E8-6533-6903AA59F19A}"/>
              </a:ext>
            </a:extLst>
          </p:cNvPr>
          <p:cNvSpPr/>
          <p:nvPr/>
        </p:nvSpPr>
        <p:spPr bwMode="auto">
          <a:xfrm>
            <a:off x="5377964" y="4605915"/>
            <a:ext cx="3130081" cy="1384563"/>
          </a:xfrm>
          <a:prstGeom prst="roundRect">
            <a:avLst>
              <a:gd name="adj" fmla="val 6735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5D485CE-3D63-FE8B-1ADD-E0911D7AF964}"/>
              </a:ext>
            </a:extLst>
          </p:cNvPr>
          <p:cNvSpPr/>
          <p:nvPr/>
        </p:nvSpPr>
        <p:spPr bwMode="auto">
          <a:xfrm>
            <a:off x="1932817" y="5060590"/>
            <a:ext cx="3130081" cy="928165"/>
          </a:xfrm>
          <a:prstGeom prst="roundRect">
            <a:avLst>
              <a:gd name="adj" fmla="val 11661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Flèche : chevron 9">
            <a:extLst>
              <a:ext uri="{FF2B5EF4-FFF2-40B4-BE49-F238E27FC236}">
                <a16:creationId xmlns:a16="http://schemas.microsoft.com/office/drawing/2014/main" id="{28E54156-10C7-A3F5-7AE1-EBA3CAD164DB}"/>
              </a:ext>
            </a:extLst>
          </p:cNvPr>
          <p:cNvSpPr/>
          <p:nvPr/>
        </p:nvSpPr>
        <p:spPr bwMode="auto">
          <a:xfrm>
            <a:off x="1769641" y="4933020"/>
            <a:ext cx="1977182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Taux de réponse</a:t>
            </a:r>
          </a:p>
        </p:txBody>
      </p:sp>
      <p:sp>
        <p:nvSpPr>
          <p:cNvPr id="15" name="Flèche : chevron 14">
            <a:extLst>
              <a:ext uri="{FF2B5EF4-FFF2-40B4-BE49-F238E27FC236}">
                <a16:creationId xmlns:a16="http://schemas.microsoft.com/office/drawing/2014/main" id="{C6C0AE3F-0296-EAA5-ED27-149259870C85}"/>
              </a:ext>
            </a:extLst>
          </p:cNvPr>
          <p:cNvSpPr/>
          <p:nvPr/>
        </p:nvSpPr>
        <p:spPr bwMode="auto">
          <a:xfrm>
            <a:off x="1783125" y="3527976"/>
            <a:ext cx="1728216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Taux net d’emploi</a:t>
            </a:r>
          </a:p>
        </p:txBody>
      </p:sp>
      <p:sp>
        <p:nvSpPr>
          <p:cNvPr id="17" name="Flèche : chevron 16">
            <a:extLst>
              <a:ext uri="{FF2B5EF4-FFF2-40B4-BE49-F238E27FC236}">
                <a16:creationId xmlns:a16="http://schemas.microsoft.com/office/drawing/2014/main" id="{C60F62C2-9A58-2867-A415-634E79E1510E}"/>
              </a:ext>
            </a:extLst>
          </p:cNvPr>
          <p:cNvSpPr/>
          <p:nvPr/>
        </p:nvSpPr>
        <p:spPr bwMode="auto">
          <a:xfrm>
            <a:off x="1783170" y="1003837"/>
            <a:ext cx="1728216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Situations</a:t>
            </a:r>
          </a:p>
        </p:txBody>
      </p:sp>
      <p:sp>
        <p:nvSpPr>
          <p:cNvPr id="19" name="Flèche : chevron 18">
            <a:extLst>
              <a:ext uri="{FF2B5EF4-FFF2-40B4-BE49-F238E27FC236}">
                <a16:creationId xmlns:a16="http://schemas.microsoft.com/office/drawing/2014/main" id="{52C79082-0B36-C19C-C352-00240268B0C2}"/>
              </a:ext>
            </a:extLst>
          </p:cNvPr>
          <p:cNvSpPr/>
          <p:nvPr/>
        </p:nvSpPr>
        <p:spPr bwMode="auto">
          <a:xfrm>
            <a:off x="5233998" y="1330312"/>
            <a:ext cx="1977183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Salaire brut annuel</a:t>
            </a:r>
          </a:p>
        </p:txBody>
      </p:sp>
      <p:sp>
        <p:nvSpPr>
          <p:cNvPr id="20" name="Flèche : chevron 19">
            <a:extLst>
              <a:ext uri="{FF2B5EF4-FFF2-40B4-BE49-F238E27FC236}">
                <a16:creationId xmlns:a16="http://schemas.microsoft.com/office/drawing/2014/main" id="{BD8348DA-13C8-080A-F533-7BA77715C4EE}"/>
              </a:ext>
            </a:extLst>
          </p:cNvPr>
          <p:cNvSpPr/>
          <p:nvPr/>
        </p:nvSpPr>
        <p:spPr bwMode="auto">
          <a:xfrm>
            <a:off x="5237629" y="4487489"/>
            <a:ext cx="1973551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Lieux</a:t>
            </a:r>
            <a:r>
              <a:rPr lang="fr-FR" sz="1200" b="1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 des emplois</a:t>
            </a:r>
            <a:endParaRPr kumimoji="0" lang="fr-FR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3" name="Corde 22">
            <a:extLst>
              <a:ext uri="{FF2B5EF4-FFF2-40B4-BE49-F238E27FC236}">
                <a16:creationId xmlns:a16="http://schemas.microsoft.com/office/drawing/2014/main" id="{D8A823D8-91DD-5688-E532-54616B6F18D6}"/>
              </a:ext>
            </a:extLst>
          </p:cNvPr>
          <p:cNvSpPr/>
          <p:nvPr/>
        </p:nvSpPr>
        <p:spPr bwMode="auto">
          <a:xfrm>
            <a:off x="684762" y="3962733"/>
            <a:ext cx="813816" cy="530352"/>
          </a:xfrm>
          <a:prstGeom prst="chord">
            <a:avLst>
              <a:gd name="adj1" fmla="val 14391929"/>
              <a:gd name="adj2" fmla="val 11228208"/>
            </a:avLst>
          </a:prstGeom>
          <a:solidFill>
            <a:srgbClr val="FF960A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IOGS</a:t>
            </a:r>
            <a:b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</a:br>
            <a: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2023</a:t>
            </a:r>
          </a:p>
        </p:txBody>
      </p:sp>
      <p:sp>
        <p:nvSpPr>
          <p:cNvPr id="25" name="Corde 24">
            <a:extLst>
              <a:ext uri="{FF2B5EF4-FFF2-40B4-BE49-F238E27FC236}">
                <a16:creationId xmlns:a16="http://schemas.microsoft.com/office/drawing/2014/main" id="{90488631-C491-D730-4E3A-1DA6F340CD52}"/>
              </a:ext>
            </a:extLst>
          </p:cNvPr>
          <p:cNvSpPr/>
          <p:nvPr/>
        </p:nvSpPr>
        <p:spPr bwMode="auto">
          <a:xfrm>
            <a:off x="3854589" y="5188160"/>
            <a:ext cx="1008792" cy="665473"/>
          </a:xfrm>
          <a:prstGeom prst="chord">
            <a:avLst>
              <a:gd name="adj1" fmla="val 14391929"/>
              <a:gd name="adj2" fmla="val 11228208"/>
            </a:avLst>
          </a:prstGeom>
          <a:solidFill>
            <a:srgbClr val="FF960A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68,4 %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5F0AA8-8E3F-3BCF-17FB-23C5DDFFB69E}"/>
              </a:ext>
            </a:extLst>
          </p:cNvPr>
          <p:cNvSpPr/>
          <p:nvPr/>
        </p:nvSpPr>
        <p:spPr>
          <a:xfrm>
            <a:off x="2028268" y="1361496"/>
            <a:ext cx="2763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En activité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6797B86-33EA-22D6-057C-11FBF5A6A38D}"/>
              </a:ext>
            </a:extLst>
          </p:cNvPr>
          <p:cNvSpPr/>
          <p:nvPr/>
        </p:nvSpPr>
        <p:spPr>
          <a:xfrm>
            <a:off x="2028268" y="1831638"/>
            <a:ext cx="2763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En thèse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0EF9A8-1FCD-1972-6D11-454343C7ACFC}"/>
              </a:ext>
            </a:extLst>
          </p:cNvPr>
          <p:cNvSpPr/>
          <p:nvPr/>
        </p:nvSpPr>
        <p:spPr>
          <a:xfrm>
            <a:off x="2028268" y="2234131"/>
            <a:ext cx="2763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Recherche </a:t>
            </a:r>
            <a:b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</a:br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Emploi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3BB2D09A-081B-F76E-7066-700FEE37B4F8}"/>
              </a:ext>
            </a:extLst>
          </p:cNvPr>
          <p:cNvSpPr/>
          <p:nvPr/>
        </p:nvSpPr>
        <p:spPr bwMode="auto">
          <a:xfrm>
            <a:off x="4045742" y="1337096"/>
            <a:ext cx="800513" cy="374904"/>
          </a:xfrm>
          <a:prstGeom prst="roundRect">
            <a:avLst/>
          </a:prstGeom>
          <a:solidFill>
            <a:srgbClr val="FFA00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32,5 %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7E7E86CB-8464-3FC5-E4B0-81486FBD7604}"/>
              </a:ext>
            </a:extLst>
          </p:cNvPr>
          <p:cNvSpPr/>
          <p:nvPr/>
        </p:nvSpPr>
        <p:spPr bwMode="auto">
          <a:xfrm>
            <a:off x="4049390" y="1809910"/>
            <a:ext cx="800513" cy="374904"/>
          </a:xfrm>
          <a:prstGeom prst="roundRect">
            <a:avLst/>
          </a:prstGeom>
          <a:solidFill>
            <a:srgbClr val="FFA00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>
                <a:latin typeface="Arial" charset="0"/>
                <a:ea typeface="ＭＳ Ｐゴシック" pitchFamily="1" charset="-128"/>
              </a:rPr>
              <a:t>45,0</a:t>
            </a: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 %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FA5AA89B-87B1-BB0E-6D6D-14383BEF6EB6}"/>
              </a:ext>
            </a:extLst>
          </p:cNvPr>
          <p:cNvSpPr/>
          <p:nvPr/>
        </p:nvSpPr>
        <p:spPr bwMode="auto">
          <a:xfrm>
            <a:off x="4045315" y="2282724"/>
            <a:ext cx="800513" cy="374904"/>
          </a:xfrm>
          <a:prstGeom prst="roundRect">
            <a:avLst/>
          </a:prstGeom>
          <a:solidFill>
            <a:srgbClr val="FFA00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>
                <a:latin typeface="Arial" charset="0"/>
                <a:ea typeface="ＭＳ Ｐゴシック" pitchFamily="1" charset="-128"/>
              </a:rPr>
              <a:t>15,0</a:t>
            </a: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 %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541D5FD-F2DC-061F-4141-A7936AC22F5F}"/>
              </a:ext>
            </a:extLst>
          </p:cNvPr>
          <p:cNvSpPr txBox="1"/>
          <p:nvPr/>
        </p:nvSpPr>
        <p:spPr>
          <a:xfrm>
            <a:off x="505956" y="4545002"/>
            <a:ext cx="11714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dirty="0">
                <a:solidFill>
                  <a:srgbClr val="333333"/>
                </a:solidFill>
                <a:latin typeface="Calibri" panose="020F0502020204030204" pitchFamily="34" charset="0"/>
              </a:rPr>
              <a:t>80 réponses</a:t>
            </a:r>
            <a:endParaRPr lang="fr-FR" sz="1100" dirty="0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2A0D709C-7995-FDF8-5ED6-7CF6E6F43C53}"/>
              </a:ext>
            </a:extLst>
          </p:cNvPr>
          <p:cNvSpPr/>
          <p:nvPr/>
        </p:nvSpPr>
        <p:spPr bwMode="auto">
          <a:xfrm>
            <a:off x="4045315" y="2771409"/>
            <a:ext cx="800513" cy="374904"/>
          </a:xfrm>
          <a:prstGeom prst="roundRect">
            <a:avLst/>
          </a:prstGeom>
          <a:solidFill>
            <a:srgbClr val="FFA00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>
                <a:latin typeface="Arial" charset="0"/>
                <a:ea typeface="ＭＳ Ｐゴシック" pitchFamily="1" charset="-128"/>
              </a:rPr>
              <a:t>7,5</a:t>
            </a: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 %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1927E7E-7B2B-DB2A-586E-9BB1FA33B9AD}"/>
              </a:ext>
            </a:extLst>
          </p:cNvPr>
          <p:cNvSpPr/>
          <p:nvPr/>
        </p:nvSpPr>
        <p:spPr>
          <a:xfrm>
            <a:off x="2028268" y="2793311"/>
            <a:ext cx="2763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En étude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A7DCC815-ECE9-9D27-4807-1A4AE9999361}"/>
              </a:ext>
            </a:extLst>
          </p:cNvPr>
          <p:cNvSpPr/>
          <p:nvPr/>
        </p:nvSpPr>
        <p:spPr bwMode="auto">
          <a:xfrm>
            <a:off x="7477908" y="1710269"/>
            <a:ext cx="932307" cy="276784"/>
          </a:xfrm>
          <a:prstGeom prst="roundRect">
            <a:avLst/>
          </a:prstGeom>
          <a:solidFill>
            <a:srgbClr val="FFA00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b="1" dirty="0">
                <a:latin typeface="Arial" charset="0"/>
                <a:ea typeface="ＭＳ Ｐゴシック" pitchFamily="1" charset="-128"/>
              </a:rPr>
              <a:t>38.240 €</a:t>
            </a:r>
            <a:endParaRPr kumimoji="0" lang="fr-F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D7F1BF2-02C7-80D6-F571-BF6DE45F6166}"/>
              </a:ext>
            </a:extLst>
          </p:cNvPr>
          <p:cNvSpPr/>
          <p:nvPr/>
        </p:nvSpPr>
        <p:spPr>
          <a:xfrm>
            <a:off x="5497139" y="1687895"/>
            <a:ext cx="2763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Moyen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1F95C71-C15B-41D2-C3C2-C2337E3B31D5}"/>
              </a:ext>
            </a:extLst>
          </p:cNvPr>
          <p:cNvSpPr/>
          <p:nvPr/>
        </p:nvSpPr>
        <p:spPr>
          <a:xfrm>
            <a:off x="5507456" y="2123242"/>
            <a:ext cx="27631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Femme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A93D9718-F8A6-2ECD-5C80-13C89CE4E826}"/>
              </a:ext>
            </a:extLst>
          </p:cNvPr>
          <p:cNvSpPr txBox="1"/>
          <p:nvPr/>
        </p:nvSpPr>
        <p:spPr>
          <a:xfrm>
            <a:off x="5507456" y="2430345"/>
            <a:ext cx="2102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Homme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8BB4FDB-D05D-AAE7-14F9-C8CD994CEB0E}"/>
              </a:ext>
            </a:extLst>
          </p:cNvPr>
          <p:cNvSpPr txBox="1"/>
          <p:nvPr/>
        </p:nvSpPr>
        <p:spPr>
          <a:xfrm>
            <a:off x="2828549" y="4578429"/>
            <a:ext cx="22479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000" dirty="0">
                <a:solidFill>
                  <a:srgbClr val="333333"/>
                </a:solidFill>
                <a:latin typeface="Calibri" panose="020F0502020204030204" pitchFamily="34" charset="0"/>
              </a:rPr>
              <a:t>T = (</a:t>
            </a:r>
            <a:r>
              <a:rPr lang="fr-FR" sz="1000" dirty="0" err="1">
                <a:solidFill>
                  <a:srgbClr val="333333"/>
                </a:solidFill>
                <a:latin typeface="Calibri" panose="020F0502020204030204" pitchFamily="34" charset="0"/>
              </a:rPr>
              <a:t>Act</a:t>
            </a:r>
            <a:r>
              <a:rPr lang="fr-FR" sz="1000" dirty="0">
                <a:solidFill>
                  <a:srgbClr val="333333"/>
                </a:solidFill>
                <a:latin typeface="Calibri" panose="020F0502020204030204" pitchFamily="34" charset="0"/>
              </a:rPr>
              <a:t> + Vol) / (</a:t>
            </a:r>
            <a:r>
              <a:rPr lang="fr-FR" sz="1000" dirty="0" err="1">
                <a:solidFill>
                  <a:srgbClr val="333333"/>
                </a:solidFill>
                <a:latin typeface="Calibri" panose="020F0502020204030204" pitchFamily="34" charset="0"/>
              </a:rPr>
              <a:t>Act</a:t>
            </a:r>
            <a:r>
              <a:rPr lang="fr-FR" sz="1000" dirty="0">
                <a:solidFill>
                  <a:srgbClr val="333333"/>
                </a:solidFill>
                <a:latin typeface="Calibri" panose="020F0502020204030204" pitchFamily="34" charset="0"/>
              </a:rPr>
              <a:t> + Vol + Rech)</a:t>
            </a:r>
            <a:endParaRPr lang="fr-FR" sz="1000" dirty="0"/>
          </a:p>
        </p:txBody>
      </p:sp>
      <p:sp>
        <p:nvSpPr>
          <p:cNvPr id="60" name="Corde 59">
            <a:extLst>
              <a:ext uri="{FF2B5EF4-FFF2-40B4-BE49-F238E27FC236}">
                <a16:creationId xmlns:a16="http://schemas.microsoft.com/office/drawing/2014/main" id="{E95D1DFC-4491-AC7C-A07A-4E291AFEBAC0}"/>
              </a:ext>
            </a:extLst>
          </p:cNvPr>
          <p:cNvSpPr/>
          <p:nvPr/>
        </p:nvSpPr>
        <p:spPr bwMode="auto">
          <a:xfrm>
            <a:off x="3720686" y="3781781"/>
            <a:ext cx="1008792" cy="665473"/>
          </a:xfrm>
          <a:prstGeom prst="chord">
            <a:avLst>
              <a:gd name="adj1" fmla="val 14391929"/>
              <a:gd name="adj2" fmla="val 11228208"/>
            </a:avLst>
          </a:prstGeom>
          <a:solidFill>
            <a:srgbClr val="FF960A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68,4 %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FE50982-24B5-53AC-CCC0-2F711B924138}"/>
              </a:ext>
            </a:extLst>
          </p:cNvPr>
          <p:cNvSpPr/>
          <p:nvPr/>
        </p:nvSpPr>
        <p:spPr>
          <a:xfrm>
            <a:off x="5497137" y="4788622"/>
            <a:ext cx="2763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Etranger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DA418F7-41EB-C0AC-E3AB-36AAEEE04B13}"/>
              </a:ext>
            </a:extLst>
          </p:cNvPr>
          <p:cNvSpPr/>
          <p:nvPr/>
        </p:nvSpPr>
        <p:spPr>
          <a:xfrm>
            <a:off x="5512669" y="5234685"/>
            <a:ext cx="27631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Province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C462A1A5-279F-371F-F271-EB10A7221ED0}"/>
              </a:ext>
            </a:extLst>
          </p:cNvPr>
          <p:cNvSpPr txBox="1"/>
          <p:nvPr/>
        </p:nvSpPr>
        <p:spPr>
          <a:xfrm>
            <a:off x="5512669" y="5541788"/>
            <a:ext cx="2102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Ile de France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E5E9FF0C-8C74-D83F-8A9F-F3179A1F940A}"/>
              </a:ext>
            </a:extLst>
          </p:cNvPr>
          <p:cNvSpPr/>
          <p:nvPr/>
        </p:nvSpPr>
        <p:spPr bwMode="auto">
          <a:xfrm>
            <a:off x="7487704" y="2157160"/>
            <a:ext cx="932307" cy="202987"/>
          </a:xfrm>
          <a:prstGeom prst="roundRect">
            <a:avLst/>
          </a:prstGeom>
          <a:solidFill>
            <a:srgbClr val="FFA00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>
                <a:latin typeface="Arial" charset="0"/>
                <a:ea typeface="ＭＳ Ｐゴシック" pitchFamily="1" charset="-128"/>
              </a:rPr>
              <a:t>37.314 €</a:t>
            </a:r>
            <a:endParaRPr kumimoji="0" 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322DC5F2-D035-0B51-7435-750A8F0AC8F8}"/>
              </a:ext>
            </a:extLst>
          </p:cNvPr>
          <p:cNvSpPr/>
          <p:nvPr/>
        </p:nvSpPr>
        <p:spPr bwMode="auto">
          <a:xfrm>
            <a:off x="7487704" y="2446234"/>
            <a:ext cx="932307" cy="202987"/>
          </a:xfrm>
          <a:prstGeom prst="roundRect">
            <a:avLst/>
          </a:prstGeom>
          <a:solidFill>
            <a:srgbClr val="FFA00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>
                <a:latin typeface="Arial" charset="0"/>
                <a:ea typeface="ＭＳ Ｐゴシック" pitchFamily="1" charset="-128"/>
              </a:rPr>
              <a:t>38.880 €</a:t>
            </a:r>
            <a:endParaRPr kumimoji="0" 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5844534B-49B5-6A92-EAC2-CF5AF75AF60F}"/>
              </a:ext>
            </a:extLst>
          </p:cNvPr>
          <p:cNvSpPr/>
          <p:nvPr/>
        </p:nvSpPr>
        <p:spPr bwMode="auto">
          <a:xfrm>
            <a:off x="7551254" y="4823802"/>
            <a:ext cx="776485" cy="226772"/>
          </a:xfrm>
          <a:prstGeom prst="roundRect">
            <a:avLst/>
          </a:prstGeom>
          <a:solidFill>
            <a:srgbClr val="FFA00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>
                <a:latin typeface="Arial" charset="0"/>
                <a:ea typeface="ＭＳ Ｐゴシック" pitchFamily="1" charset="-128"/>
              </a:rPr>
              <a:t>12,5 %</a:t>
            </a:r>
            <a:endParaRPr kumimoji="0" 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65879C60-FA5A-3697-ED71-20D8435F403A}"/>
              </a:ext>
            </a:extLst>
          </p:cNvPr>
          <p:cNvSpPr/>
          <p:nvPr/>
        </p:nvSpPr>
        <p:spPr bwMode="auto">
          <a:xfrm>
            <a:off x="7551254" y="5258511"/>
            <a:ext cx="776485" cy="226772"/>
          </a:xfrm>
          <a:prstGeom prst="roundRect">
            <a:avLst/>
          </a:prstGeom>
          <a:solidFill>
            <a:srgbClr val="FFA00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>
                <a:latin typeface="Arial" charset="0"/>
                <a:ea typeface="ＭＳ Ｐゴシック" pitchFamily="1" charset="-128"/>
              </a:rPr>
              <a:t>42,9 %</a:t>
            </a:r>
            <a:endParaRPr kumimoji="0" 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5137DD03-8825-3C30-D8F9-B8FA65E9024A}"/>
              </a:ext>
            </a:extLst>
          </p:cNvPr>
          <p:cNvSpPr/>
          <p:nvPr/>
        </p:nvSpPr>
        <p:spPr bwMode="auto">
          <a:xfrm>
            <a:off x="7551199" y="5533953"/>
            <a:ext cx="776485" cy="226772"/>
          </a:xfrm>
          <a:prstGeom prst="roundRect">
            <a:avLst/>
          </a:prstGeom>
          <a:solidFill>
            <a:srgbClr val="FFA00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>
                <a:latin typeface="Arial" charset="0"/>
                <a:ea typeface="ＭＳ Ｐゴシック" pitchFamily="1" charset="-128"/>
              </a:rPr>
              <a:t>57,1 %</a:t>
            </a:r>
            <a:endParaRPr kumimoji="0" 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966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5A385-4183-BE31-FE1E-AC74BD452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C8457F1E-FA3C-42C5-AF82-247F4926915E}"/>
              </a:ext>
            </a:extLst>
          </p:cNvPr>
          <p:cNvSpPr/>
          <p:nvPr/>
        </p:nvSpPr>
        <p:spPr bwMode="auto">
          <a:xfrm>
            <a:off x="1932818" y="1130250"/>
            <a:ext cx="3130081" cy="2202679"/>
          </a:xfrm>
          <a:prstGeom prst="roundRect">
            <a:avLst>
              <a:gd name="adj" fmla="val 3736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3017EDF-67D7-0054-D323-3E51A5ECA969}"/>
              </a:ext>
            </a:extLst>
          </p:cNvPr>
          <p:cNvSpPr txBox="1"/>
          <p:nvPr/>
        </p:nvSpPr>
        <p:spPr>
          <a:xfrm>
            <a:off x="565861" y="2969234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solidFill>
                  <a:srgbClr val="00B0F0"/>
                </a:solidFill>
                <a:latin typeface="Raleway" pitchFamily="2" charset="0"/>
              </a:rPr>
              <a:t>DIFFUSE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80FB7D7-C552-42EA-B736-D0B260A43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00" y="1761394"/>
            <a:ext cx="649730" cy="65342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FA3F95B-CF39-D8C7-F49C-E8ED0B914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297" y="2387445"/>
            <a:ext cx="377455" cy="37490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3215EC8-0F6E-05E4-032F-64B964F00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44" y="2514813"/>
            <a:ext cx="338555" cy="29572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F443973-5524-048F-ED97-684CBCE9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Comparaison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92D19BE-360F-E8D8-7FFB-58CEC1FD9E89}"/>
              </a:ext>
            </a:extLst>
          </p:cNvPr>
          <p:cNvSpPr/>
          <p:nvPr/>
        </p:nvSpPr>
        <p:spPr bwMode="auto">
          <a:xfrm>
            <a:off x="1932817" y="3647570"/>
            <a:ext cx="3130081" cy="930859"/>
          </a:xfrm>
          <a:prstGeom prst="roundRect">
            <a:avLst>
              <a:gd name="adj" fmla="val 6735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FC641C7-4513-EC09-83EE-6CA2D3E3ED7B}"/>
              </a:ext>
            </a:extLst>
          </p:cNvPr>
          <p:cNvSpPr/>
          <p:nvPr/>
        </p:nvSpPr>
        <p:spPr bwMode="auto">
          <a:xfrm>
            <a:off x="5397175" y="1457882"/>
            <a:ext cx="3130081" cy="1384563"/>
          </a:xfrm>
          <a:prstGeom prst="roundRect">
            <a:avLst>
              <a:gd name="adj" fmla="val 6735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22F7A9A-AFA5-1AF1-EBC5-0A459D79B786}"/>
              </a:ext>
            </a:extLst>
          </p:cNvPr>
          <p:cNvSpPr/>
          <p:nvPr/>
        </p:nvSpPr>
        <p:spPr bwMode="auto">
          <a:xfrm>
            <a:off x="5377964" y="4605915"/>
            <a:ext cx="3130081" cy="1384563"/>
          </a:xfrm>
          <a:prstGeom prst="roundRect">
            <a:avLst>
              <a:gd name="adj" fmla="val 6735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E742675F-5965-4A51-C7ED-6450AB993702}"/>
              </a:ext>
            </a:extLst>
          </p:cNvPr>
          <p:cNvSpPr/>
          <p:nvPr/>
        </p:nvSpPr>
        <p:spPr bwMode="auto">
          <a:xfrm>
            <a:off x="1932817" y="5060590"/>
            <a:ext cx="3130081" cy="928165"/>
          </a:xfrm>
          <a:prstGeom prst="roundRect">
            <a:avLst>
              <a:gd name="adj" fmla="val 11661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Flèche : chevron 9">
            <a:extLst>
              <a:ext uri="{FF2B5EF4-FFF2-40B4-BE49-F238E27FC236}">
                <a16:creationId xmlns:a16="http://schemas.microsoft.com/office/drawing/2014/main" id="{8BD0EB10-B2F4-109B-11E1-5318A8E3376A}"/>
              </a:ext>
            </a:extLst>
          </p:cNvPr>
          <p:cNvSpPr/>
          <p:nvPr/>
        </p:nvSpPr>
        <p:spPr bwMode="auto">
          <a:xfrm>
            <a:off x="1769641" y="4933020"/>
            <a:ext cx="1977182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Taux de réponse</a:t>
            </a:r>
          </a:p>
        </p:txBody>
      </p:sp>
      <p:sp>
        <p:nvSpPr>
          <p:cNvPr id="15" name="Flèche : chevron 14">
            <a:extLst>
              <a:ext uri="{FF2B5EF4-FFF2-40B4-BE49-F238E27FC236}">
                <a16:creationId xmlns:a16="http://schemas.microsoft.com/office/drawing/2014/main" id="{4A70F256-40A5-44AA-B4A6-BFE6EB27DB3B}"/>
              </a:ext>
            </a:extLst>
          </p:cNvPr>
          <p:cNvSpPr/>
          <p:nvPr/>
        </p:nvSpPr>
        <p:spPr bwMode="auto">
          <a:xfrm>
            <a:off x="1783125" y="3527976"/>
            <a:ext cx="1728216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Taux net d’emploi</a:t>
            </a:r>
          </a:p>
        </p:txBody>
      </p:sp>
      <p:sp>
        <p:nvSpPr>
          <p:cNvPr id="17" name="Flèche : chevron 16">
            <a:extLst>
              <a:ext uri="{FF2B5EF4-FFF2-40B4-BE49-F238E27FC236}">
                <a16:creationId xmlns:a16="http://schemas.microsoft.com/office/drawing/2014/main" id="{B6C6B158-C444-0C73-1C5D-7FCDDD4857A2}"/>
              </a:ext>
            </a:extLst>
          </p:cNvPr>
          <p:cNvSpPr/>
          <p:nvPr/>
        </p:nvSpPr>
        <p:spPr bwMode="auto">
          <a:xfrm>
            <a:off x="1783170" y="1003837"/>
            <a:ext cx="1728216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Situations</a:t>
            </a:r>
          </a:p>
        </p:txBody>
      </p:sp>
      <p:sp>
        <p:nvSpPr>
          <p:cNvPr id="19" name="Flèche : chevron 18">
            <a:extLst>
              <a:ext uri="{FF2B5EF4-FFF2-40B4-BE49-F238E27FC236}">
                <a16:creationId xmlns:a16="http://schemas.microsoft.com/office/drawing/2014/main" id="{0232A370-DCB3-08C3-3E39-03F11F0F00A2}"/>
              </a:ext>
            </a:extLst>
          </p:cNvPr>
          <p:cNvSpPr/>
          <p:nvPr/>
        </p:nvSpPr>
        <p:spPr bwMode="auto">
          <a:xfrm>
            <a:off x="5233998" y="1330312"/>
            <a:ext cx="1977183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Salaire brut annuel</a:t>
            </a:r>
          </a:p>
        </p:txBody>
      </p:sp>
      <p:sp>
        <p:nvSpPr>
          <p:cNvPr id="20" name="Flèche : chevron 19">
            <a:extLst>
              <a:ext uri="{FF2B5EF4-FFF2-40B4-BE49-F238E27FC236}">
                <a16:creationId xmlns:a16="http://schemas.microsoft.com/office/drawing/2014/main" id="{FD8FD370-8397-AF00-33EE-AB42FE4B8DAE}"/>
              </a:ext>
            </a:extLst>
          </p:cNvPr>
          <p:cNvSpPr/>
          <p:nvPr/>
        </p:nvSpPr>
        <p:spPr bwMode="auto">
          <a:xfrm>
            <a:off x="5237629" y="4487489"/>
            <a:ext cx="1973551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Lieux</a:t>
            </a:r>
            <a:r>
              <a:rPr lang="fr-FR" sz="1200" b="1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 des emplois</a:t>
            </a:r>
            <a:endParaRPr kumimoji="0" lang="fr-FR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2" name="Corde 21">
            <a:extLst>
              <a:ext uri="{FF2B5EF4-FFF2-40B4-BE49-F238E27FC236}">
                <a16:creationId xmlns:a16="http://schemas.microsoft.com/office/drawing/2014/main" id="{DA15D989-A9B9-0A6E-C1A9-31C82365ACAF}"/>
              </a:ext>
            </a:extLst>
          </p:cNvPr>
          <p:cNvSpPr/>
          <p:nvPr/>
        </p:nvSpPr>
        <p:spPr bwMode="auto">
          <a:xfrm>
            <a:off x="684762" y="4975195"/>
            <a:ext cx="813816" cy="530352"/>
          </a:xfrm>
          <a:prstGeom prst="chord">
            <a:avLst>
              <a:gd name="adj1" fmla="val 21444387"/>
              <a:gd name="adj2" fmla="val 18022748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CGE</a:t>
            </a:r>
            <a:b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</a:br>
            <a: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2023</a:t>
            </a:r>
          </a:p>
        </p:txBody>
      </p:sp>
      <p:sp>
        <p:nvSpPr>
          <p:cNvPr id="23" name="Corde 22">
            <a:extLst>
              <a:ext uri="{FF2B5EF4-FFF2-40B4-BE49-F238E27FC236}">
                <a16:creationId xmlns:a16="http://schemas.microsoft.com/office/drawing/2014/main" id="{922F1CBC-A993-D45A-2988-12616A2ABC76}"/>
              </a:ext>
            </a:extLst>
          </p:cNvPr>
          <p:cNvSpPr/>
          <p:nvPr/>
        </p:nvSpPr>
        <p:spPr bwMode="auto">
          <a:xfrm>
            <a:off x="684762" y="3962733"/>
            <a:ext cx="813816" cy="530352"/>
          </a:xfrm>
          <a:prstGeom prst="chord">
            <a:avLst>
              <a:gd name="adj1" fmla="val 14391929"/>
              <a:gd name="adj2" fmla="val 11228208"/>
            </a:avLst>
          </a:prstGeom>
          <a:solidFill>
            <a:srgbClr val="FF960A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IOGS</a:t>
            </a:r>
            <a:b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</a:br>
            <a: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2023</a:t>
            </a:r>
          </a:p>
        </p:txBody>
      </p:sp>
      <p:sp>
        <p:nvSpPr>
          <p:cNvPr id="24" name="Corde 23">
            <a:extLst>
              <a:ext uri="{FF2B5EF4-FFF2-40B4-BE49-F238E27FC236}">
                <a16:creationId xmlns:a16="http://schemas.microsoft.com/office/drawing/2014/main" id="{960343F0-FAD7-7080-9B66-F31D98E2BA74}"/>
              </a:ext>
            </a:extLst>
          </p:cNvPr>
          <p:cNvSpPr/>
          <p:nvPr/>
        </p:nvSpPr>
        <p:spPr bwMode="auto">
          <a:xfrm>
            <a:off x="2336627" y="5323281"/>
            <a:ext cx="813816" cy="530352"/>
          </a:xfrm>
          <a:prstGeom prst="chord">
            <a:avLst>
              <a:gd name="adj1" fmla="val 21444387"/>
              <a:gd name="adj2" fmla="val 18022748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69,2 %</a:t>
            </a:r>
          </a:p>
        </p:txBody>
      </p:sp>
      <p:sp>
        <p:nvSpPr>
          <p:cNvPr id="25" name="Corde 24">
            <a:extLst>
              <a:ext uri="{FF2B5EF4-FFF2-40B4-BE49-F238E27FC236}">
                <a16:creationId xmlns:a16="http://schemas.microsoft.com/office/drawing/2014/main" id="{26C25E73-EEC5-8E45-3907-C332719C81F6}"/>
              </a:ext>
            </a:extLst>
          </p:cNvPr>
          <p:cNvSpPr/>
          <p:nvPr/>
        </p:nvSpPr>
        <p:spPr bwMode="auto">
          <a:xfrm>
            <a:off x="3854589" y="5188160"/>
            <a:ext cx="1008792" cy="665473"/>
          </a:xfrm>
          <a:prstGeom prst="chord">
            <a:avLst>
              <a:gd name="adj1" fmla="val 14391929"/>
              <a:gd name="adj2" fmla="val 11228208"/>
            </a:avLst>
          </a:prstGeom>
          <a:solidFill>
            <a:srgbClr val="FF960A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68,4 %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A15EE5-2A07-8203-EE5E-1BA5537026D4}"/>
              </a:ext>
            </a:extLst>
          </p:cNvPr>
          <p:cNvSpPr/>
          <p:nvPr/>
        </p:nvSpPr>
        <p:spPr>
          <a:xfrm>
            <a:off x="2028268" y="1361496"/>
            <a:ext cx="2763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En activité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366996-D340-5628-6590-A55CB6943B15}"/>
              </a:ext>
            </a:extLst>
          </p:cNvPr>
          <p:cNvSpPr/>
          <p:nvPr/>
        </p:nvSpPr>
        <p:spPr>
          <a:xfrm>
            <a:off x="2028268" y="1831638"/>
            <a:ext cx="2763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En thèse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5732256-DC05-7E4E-513D-A32B943CC624}"/>
              </a:ext>
            </a:extLst>
          </p:cNvPr>
          <p:cNvSpPr/>
          <p:nvPr/>
        </p:nvSpPr>
        <p:spPr>
          <a:xfrm>
            <a:off x="2028268" y="2234131"/>
            <a:ext cx="2763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Recherche </a:t>
            </a:r>
            <a:b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</a:br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Emploi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DFB56D9B-5F9B-3187-63D4-D56E30FA0EFF}"/>
              </a:ext>
            </a:extLst>
          </p:cNvPr>
          <p:cNvSpPr/>
          <p:nvPr/>
        </p:nvSpPr>
        <p:spPr bwMode="auto">
          <a:xfrm>
            <a:off x="3106273" y="1375946"/>
            <a:ext cx="657580" cy="278879"/>
          </a:xfrm>
          <a:prstGeom prst="roundRect">
            <a:avLst/>
          </a:prstGeom>
          <a:solidFill>
            <a:srgbClr val="05BCF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72,7 %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3A5DA174-22F4-D23B-237E-D365ECA9263D}"/>
              </a:ext>
            </a:extLst>
          </p:cNvPr>
          <p:cNvSpPr/>
          <p:nvPr/>
        </p:nvSpPr>
        <p:spPr bwMode="auto">
          <a:xfrm>
            <a:off x="4045742" y="1337096"/>
            <a:ext cx="800513" cy="374904"/>
          </a:xfrm>
          <a:prstGeom prst="roundRect">
            <a:avLst/>
          </a:prstGeom>
          <a:solidFill>
            <a:srgbClr val="FFA00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32,5 %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C62B0839-70C0-C890-35D9-1A5276CCF639}"/>
              </a:ext>
            </a:extLst>
          </p:cNvPr>
          <p:cNvSpPr/>
          <p:nvPr/>
        </p:nvSpPr>
        <p:spPr bwMode="auto">
          <a:xfrm>
            <a:off x="3109921" y="1848760"/>
            <a:ext cx="657580" cy="278879"/>
          </a:xfrm>
          <a:prstGeom prst="roundRect">
            <a:avLst/>
          </a:prstGeom>
          <a:solidFill>
            <a:srgbClr val="05BCF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6,3 %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25D5EF0C-707E-A25F-893C-41C0EF911CF6}"/>
              </a:ext>
            </a:extLst>
          </p:cNvPr>
          <p:cNvSpPr/>
          <p:nvPr/>
        </p:nvSpPr>
        <p:spPr bwMode="auto">
          <a:xfrm>
            <a:off x="4049390" y="1809910"/>
            <a:ext cx="800513" cy="374904"/>
          </a:xfrm>
          <a:prstGeom prst="roundRect">
            <a:avLst/>
          </a:prstGeom>
          <a:solidFill>
            <a:srgbClr val="FFA00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>
                <a:latin typeface="Arial" charset="0"/>
                <a:ea typeface="ＭＳ Ｐゴシック" pitchFamily="1" charset="-128"/>
              </a:rPr>
              <a:t>45,0</a:t>
            </a: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 %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20A2AFBD-FBA2-AF35-4C2C-491B6BD47158}"/>
              </a:ext>
            </a:extLst>
          </p:cNvPr>
          <p:cNvSpPr/>
          <p:nvPr/>
        </p:nvSpPr>
        <p:spPr bwMode="auto">
          <a:xfrm>
            <a:off x="3105846" y="2333716"/>
            <a:ext cx="657580" cy="278879"/>
          </a:xfrm>
          <a:prstGeom prst="roundRect">
            <a:avLst/>
          </a:prstGeom>
          <a:solidFill>
            <a:srgbClr val="05BCF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8,8 %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7825FCE9-2FF6-9DC5-EB9F-8469E082A339}"/>
              </a:ext>
            </a:extLst>
          </p:cNvPr>
          <p:cNvSpPr/>
          <p:nvPr/>
        </p:nvSpPr>
        <p:spPr bwMode="auto">
          <a:xfrm>
            <a:off x="4045315" y="2282724"/>
            <a:ext cx="800513" cy="374904"/>
          </a:xfrm>
          <a:prstGeom prst="roundRect">
            <a:avLst/>
          </a:prstGeom>
          <a:solidFill>
            <a:srgbClr val="FFA00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>
                <a:latin typeface="Arial" charset="0"/>
                <a:ea typeface="ＭＳ Ｐゴシック" pitchFamily="1" charset="-128"/>
              </a:rPr>
              <a:t>15,0</a:t>
            </a: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 %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17DEAB2-9F37-FC8F-B959-17DC9B529A55}"/>
              </a:ext>
            </a:extLst>
          </p:cNvPr>
          <p:cNvSpPr txBox="1"/>
          <p:nvPr/>
        </p:nvSpPr>
        <p:spPr>
          <a:xfrm>
            <a:off x="505956" y="4545002"/>
            <a:ext cx="11714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dirty="0">
                <a:solidFill>
                  <a:srgbClr val="333333"/>
                </a:solidFill>
                <a:latin typeface="Calibri" panose="020F0502020204030204" pitchFamily="34" charset="0"/>
              </a:rPr>
              <a:t>80 réponses</a:t>
            </a:r>
            <a:endParaRPr lang="fr-FR" sz="1100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EA8CB80-441C-E8D3-0C48-C497A414634D}"/>
              </a:ext>
            </a:extLst>
          </p:cNvPr>
          <p:cNvSpPr txBox="1"/>
          <p:nvPr/>
        </p:nvSpPr>
        <p:spPr>
          <a:xfrm>
            <a:off x="505956" y="5545632"/>
            <a:ext cx="11714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00" dirty="0">
                <a:solidFill>
                  <a:srgbClr val="333333"/>
                </a:solidFill>
                <a:latin typeface="Calibri" panose="020F0502020204030204" pitchFamily="34" charset="0"/>
              </a:rPr>
              <a:t>~ 40.000 réponses</a:t>
            </a:r>
            <a:endParaRPr lang="fr-FR" sz="1000" dirty="0"/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81BBE818-8A35-4211-AEF9-D74624E19E42}"/>
              </a:ext>
            </a:extLst>
          </p:cNvPr>
          <p:cNvSpPr/>
          <p:nvPr/>
        </p:nvSpPr>
        <p:spPr bwMode="auto">
          <a:xfrm>
            <a:off x="3105846" y="2822209"/>
            <a:ext cx="657580" cy="278879"/>
          </a:xfrm>
          <a:prstGeom prst="roundRect">
            <a:avLst/>
          </a:prstGeom>
          <a:solidFill>
            <a:srgbClr val="05BCF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6,9 %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EBDA65E8-0C66-2462-180A-CB49935DE71D}"/>
              </a:ext>
            </a:extLst>
          </p:cNvPr>
          <p:cNvSpPr/>
          <p:nvPr/>
        </p:nvSpPr>
        <p:spPr bwMode="auto">
          <a:xfrm>
            <a:off x="4045315" y="2771409"/>
            <a:ext cx="800513" cy="374904"/>
          </a:xfrm>
          <a:prstGeom prst="roundRect">
            <a:avLst/>
          </a:prstGeom>
          <a:solidFill>
            <a:srgbClr val="FFA00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>
                <a:latin typeface="Arial" charset="0"/>
                <a:ea typeface="ＭＳ Ｐゴシック" pitchFamily="1" charset="-128"/>
              </a:rPr>
              <a:t>7,5</a:t>
            </a: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 %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849807-952F-1781-F55D-F64DAC58C514}"/>
              </a:ext>
            </a:extLst>
          </p:cNvPr>
          <p:cNvSpPr/>
          <p:nvPr/>
        </p:nvSpPr>
        <p:spPr>
          <a:xfrm>
            <a:off x="2028268" y="2793311"/>
            <a:ext cx="2763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En étude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A9695F16-C8AE-810C-CB81-11521522C8A3}"/>
              </a:ext>
            </a:extLst>
          </p:cNvPr>
          <p:cNvSpPr txBox="1"/>
          <p:nvPr/>
        </p:nvSpPr>
        <p:spPr>
          <a:xfrm>
            <a:off x="3730677" y="2299468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&lt;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A9BDE2D-2C3A-C19C-F48F-E9E2C142003A}"/>
              </a:ext>
            </a:extLst>
          </p:cNvPr>
          <p:cNvSpPr txBox="1"/>
          <p:nvPr/>
        </p:nvSpPr>
        <p:spPr>
          <a:xfrm>
            <a:off x="3730677" y="1349252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&gt;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FE6F8682-F96D-669F-9CDF-8E8D65CA89D6}"/>
              </a:ext>
            </a:extLst>
          </p:cNvPr>
          <p:cNvSpPr txBox="1"/>
          <p:nvPr/>
        </p:nvSpPr>
        <p:spPr>
          <a:xfrm>
            <a:off x="3737904" y="1822333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  <a:latin typeface="Calibri" panose="020F0502020204030204" pitchFamily="34" charset="0"/>
              </a:rPr>
              <a:t>&lt;</a:t>
            </a:r>
            <a:endParaRPr lang="fr-FR" b="1" dirty="0">
              <a:solidFill>
                <a:srgbClr val="00B0F0"/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4D7044AB-D435-0996-E371-CF7212680CE6}"/>
              </a:ext>
            </a:extLst>
          </p:cNvPr>
          <p:cNvSpPr txBox="1"/>
          <p:nvPr/>
        </p:nvSpPr>
        <p:spPr>
          <a:xfrm>
            <a:off x="3737904" y="2799957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  <a:latin typeface="Calibri" panose="020F0502020204030204" pitchFamily="34" charset="0"/>
              </a:rPr>
              <a:t>~</a:t>
            </a:r>
            <a:endParaRPr lang="fr-FR" b="1" dirty="0">
              <a:solidFill>
                <a:srgbClr val="00B0F0"/>
              </a:solidFill>
            </a:endParaRP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F6B80043-D141-C477-5D67-002875EFD30B}"/>
              </a:ext>
            </a:extLst>
          </p:cNvPr>
          <p:cNvSpPr/>
          <p:nvPr/>
        </p:nvSpPr>
        <p:spPr bwMode="auto">
          <a:xfrm>
            <a:off x="6345583" y="1707634"/>
            <a:ext cx="770150" cy="278879"/>
          </a:xfrm>
          <a:prstGeom prst="roundRect">
            <a:avLst/>
          </a:prstGeom>
          <a:solidFill>
            <a:srgbClr val="05BCF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38.520 € 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7EC67168-0B47-EA9A-A761-E2A15926B62C}"/>
              </a:ext>
            </a:extLst>
          </p:cNvPr>
          <p:cNvSpPr/>
          <p:nvPr/>
        </p:nvSpPr>
        <p:spPr bwMode="auto">
          <a:xfrm>
            <a:off x="7477908" y="1710269"/>
            <a:ext cx="932307" cy="276784"/>
          </a:xfrm>
          <a:prstGeom prst="roundRect">
            <a:avLst/>
          </a:prstGeom>
          <a:solidFill>
            <a:srgbClr val="FFA00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b="1" dirty="0">
                <a:latin typeface="Arial" charset="0"/>
                <a:ea typeface="ＭＳ Ｐゴシック" pitchFamily="1" charset="-128"/>
              </a:rPr>
              <a:t>38.240 €</a:t>
            </a:r>
            <a:endParaRPr kumimoji="0" lang="fr-F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FC4A9FD-042F-66EB-1AE1-8C44257DB359}"/>
              </a:ext>
            </a:extLst>
          </p:cNvPr>
          <p:cNvSpPr/>
          <p:nvPr/>
        </p:nvSpPr>
        <p:spPr>
          <a:xfrm>
            <a:off x="5497139" y="1687895"/>
            <a:ext cx="2763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Moyen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5EFCB5A-550E-145C-5688-47EACF110BA8}"/>
              </a:ext>
            </a:extLst>
          </p:cNvPr>
          <p:cNvSpPr/>
          <p:nvPr/>
        </p:nvSpPr>
        <p:spPr>
          <a:xfrm>
            <a:off x="5507456" y="2123242"/>
            <a:ext cx="27631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Femme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B2EB925-B0D1-A094-E52C-6EA34EB3D2B0}"/>
              </a:ext>
            </a:extLst>
          </p:cNvPr>
          <p:cNvSpPr txBox="1"/>
          <p:nvPr/>
        </p:nvSpPr>
        <p:spPr>
          <a:xfrm>
            <a:off x="5507456" y="2430345"/>
            <a:ext cx="2102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Homme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70A24266-F767-A5B3-C68E-6EB252302CAC}"/>
              </a:ext>
            </a:extLst>
          </p:cNvPr>
          <p:cNvSpPr txBox="1"/>
          <p:nvPr/>
        </p:nvSpPr>
        <p:spPr>
          <a:xfrm>
            <a:off x="2828549" y="4578429"/>
            <a:ext cx="22479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000" dirty="0">
                <a:solidFill>
                  <a:srgbClr val="333333"/>
                </a:solidFill>
                <a:latin typeface="Calibri" panose="020F0502020204030204" pitchFamily="34" charset="0"/>
              </a:rPr>
              <a:t>T = (</a:t>
            </a:r>
            <a:r>
              <a:rPr lang="fr-FR" sz="1000" dirty="0" err="1">
                <a:solidFill>
                  <a:srgbClr val="333333"/>
                </a:solidFill>
                <a:latin typeface="Calibri" panose="020F0502020204030204" pitchFamily="34" charset="0"/>
              </a:rPr>
              <a:t>Act</a:t>
            </a:r>
            <a:r>
              <a:rPr lang="fr-FR" sz="1000" dirty="0">
                <a:solidFill>
                  <a:srgbClr val="333333"/>
                </a:solidFill>
                <a:latin typeface="Calibri" panose="020F0502020204030204" pitchFamily="34" charset="0"/>
              </a:rPr>
              <a:t> + Vol) / (</a:t>
            </a:r>
            <a:r>
              <a:rPr lang="fr-FR" sz="1000" dirty="0" err="1">
                <a:solidFill>
                  <a:srgbClr val="333333"/>
                </a:solidFill>
                <a:latin typeface="Calibri" panose="020F0502020204030204" pitchFamily="34" charset="0"/>
              </a:rPr>
              <a:t>Act</a:t>
            </a:r>
            <a:r>
              <a:rPr lang="fr-FR" sz="1000" dirty="0">
                <a:solidFill>
                  <a:srgbClr val="333333"/>
                </a:solidFill>
                <a:latin typeface="Calibri" panose="020F0502020204030204" pitchFamily="34" charset="0"/>
              </a:rPr>
              <a:t> + Vol + Rech)</a:t>
            </a:r>
            <a:endParaRPr lang="fr-FR" sz="1000" dirty="0"/>
          </a:p>
        </p:txBody>
      </p:sp>
      <p:sp>
        <p:nvSpPr>
          <p:cNvPr id="59" name="Corde 58">
            <a:extLst>
              <a:ext uri="{FF2B5EF4-FFF2-40B4-BE49-F238E27FC236}">
                <a16:creationId xmlns:a16="http://schemas.microsoft.com/office/drawing/2014/main" id="{ABD1536B-0F9C-FC35-8CD7-0FA5FB80E5A1}"/>
              </a:ext>
            </a:extLst>
          </p:cNvPr>
          <p:cNvSpPr/>
          <p:nvPr/>
        </p:nvSpPr>
        <p:spPr bwMode="auto">
          <a:xfrm>
            <a:off x="2202724" y="3916902"/>
            <a:ext cx="813816" cy="530352"/>
          </a:xfrm>
          <a:prstGeom prst="chord">
            <a:avLst>
              <a:gd name="adj1" fmla="val 21444387"/>
              <a:gd name="adj2" fmla="val 18022748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89,6 %</a:t>
            </a:r>
          </a:p>
        </p:txBody>
      </p:sp>
      <p:sp>
        <p:nvSpPr>
          <p:cNvPr id="60" name="Corde 59">
            <a:extLst>
              <a:ext uri="{FF2B5EF4-FFF2-40B4-BE49-F238E27FC236}">
                <a16:creationId xmlns:a16="http://schemas.microsoft.com/office/drawing/2014/main" id="{D060ECBA-C275-06DF-3F46-4969360CB6D5}"/>
              </a:ext>
            </a:extLst>
          </p:cNvPr>
          <p:cNvSpPr/>
          <p:nvPr/>
        </p:nvSpPr>
        <p:spPr bwMode="auto">
          <a:xfrm>
            <a:off x="3720686" y="3781781"/>
            <a:ext cx="1008792" cy="665473"/>
          </a:xfrm>
          <a:prstGeom prst="chord">
            <a:avLst>
              <a:gd name="adj1" fmla="val 14391929"/>
              <a:gd name="adj2" fmla="val 11228208"/>
            </a:avLst>
          </a:prstGeom>
          <a:solidFill>
            <a:srgbClr val="FF960A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68,4 %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57E61D54-4F98-B7A0-A1D1-33CAB93489BA}"/>
              </a:ext>
            </a:extLst>
          </p:cNvPr>
          <p:cNvSpPr txBox="1"/>
          <p:nvPr/>
        </p:nvSpPr>
        <p:spPr>
          <a:xfrm>
            <a:off x="3239885" y="3914814"/>
            <a:ext cx="3314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&gt;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A479682-1978-C94E-9D6F-E265C4361743}"/>
              </a:ext>
            </a:extLst>
          </p:cNvPr>
          <p:cNvSpPr/>
          <p:nvPr/>
        </p:nvSpPr>
        <p:spPr>
          <a:xfrm>
            <a:off x="5497137" y="4788622"/>
            <a:ext cx="2763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Etranger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E348405-D1AA-6677-EC9A-DB78B41BC357}"/>
              </a:ext>
            </a:extLst>
          </p:cNvPr>
          <p:cNvSpPr/>
          <p:nvPr/>
        </p:nvSpPr>
        <p:spPr>
          <a:xfrm>
            <a:off x="5512669" y="5234685"/>
            <a:ext cx="27631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Province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AEBF8118-94CF-0DB7-E57F-1137B9038C73}"/>
              </a:ext>
            </a:extLst>
          </p:cNvPr>
          <p:cNvSpPr txBox="1"/>
          <p:nvPr/>
        </p:nvSpPr>
        <p:spPr>
          <a:xfrm>
            <a:off x="5512669" y="5541788"/>
            <a:ext cx="2102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Ile de France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E3C9ED9B-D19D-CDA8-6D5C-51434355EF9E}"/>
              </a:ext>
            </a:extLst>
          </p:cNvPr>
          <p:cNvSpPr/>
          <p:nvPr/>
        </p:nvSpPr>
        <p:spPr bwMode="auto">
          <a:xfrm>
            <a:off x="6345582" y="2171429"/>
            <a:ext cx="770150" cy="195453"/>
          </a:xfrm>
          <a:prstGeom prst="roundRect">
            <a:avLst/>
          </a:prstGeom>
          <a:solidFill>
            <a:srgbClr val="05BCF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37.256 € </a:t>
            </a: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1D16B73E-5C81-FF32-BD15-283A67E51CE6}"/>
              </a:ext>
            </a:extLst>
          </p:cNvPr>
          <p:cNvSpPr/>
          <p:nvPr/>
        </p:nvSpPr>
        <p:spPr bwMode="auto">
          <a:xfrm>
            <a:off x="6345582" y="2469238"/>
            <a:ext cx="770150" cy="195453"/>
          </a:xfrm>
          <a:prstGeom prst="roundRect">
            <a:avLst/>
          </a:prstGeom>
          <a:solidFill>
            <a:srgbClr val="05BCF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39.117 € 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144508AB-1ECD-571F-34A6-D371B5B78467}"/>
              </a:ext>
            </a:extLst>
          </p:cNvPr>
          <p:cNvSpPr/>
          <p:nvPr/>
        </p:nvSpPr>
        <p:spPr bwMode="auto">
          <a:xfrm>
            <a:off x="7487704" y="2157160"/>
            <a:ext cx="932307" cy="202987"/>
          </a:xfrm>
          <a:prstGeom prst="roundRect">
            <a:avLst/>
          </a:prstGeom>
          <a:solidFill>
            <a:srgbClr val="FFA00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>
                <a:latin typeface="Arial" charset="0"/>
                <a:ea typeface="ＭＳ Ｐゴシック" pitchFamily="1" charset="-128"/>
              </a:rPr>
              <a:t>37.314 €</a:t>
            </a:r>
            <a:endParaRPr kumimoji="0" 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E392CFB5-3D00-88A9-ECF1-218B187F85D0}"/>
              </a:ext>
            </a:extLst>
          </p:cNvPr>
          <p:cNvSpPr/>
          <p:nvPr/>
        </p:nvSpPr>
        <p:spPr bwMode="auto">
          <a:xfrm>
            <a:off x="7487704" y="2446234"/>
            <a:ext cx="932307" cy="202987"/>
          </a:xfrm>
          <a:prstGeom prst="roundRect">
            <a:avLst/>
          </a:prstGeom>
          <a:solidFill>
            <a:srgbClr val="FFA00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>
                <a:latin typeface="Arial" charset="0"/>
                <a:ea typeface="ＭＳ Ｐゴシック" pitchFamily="1" charset="-128"/>
              </a:rPr>
              <a:t>38.880 €</a:t>
            </a:r>
            <a:endParaRPr kumimoji="0" 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0475495B-C55A-1E4F-521D-854A6F59E3E1}"/>
              </a:ext>
            </a:extLst>
          </p:cNvPr>
          <p:cNvSpPr txBox="1"/>
          <p:nvPr/>
        </p:nvSpPr>
        <p:spPr>
          <a:xfrm>
            <a:off x="7128398" y="2089376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  <a:latin typeface="Calibri" panose="020F0502020204030204" pitchFamily="34" charset="0"/>
              </a:rPr>
              <a:t>&lt;</a:t>
            </a:r>
            <a:endParaRPr lang="fr-FR" b="1" dirty="0">
              <a:solidFill>
                <a:srgbClr val="00B0F0"/>
              </a:solidFill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6FEAA1BC-4B49-3376-443B-780E08DE6431}"/>
              </a:ext>
            </a:extLst>
          </p:cNvPr>
          <p:cNvSpPr txBox="1"/>
          <p:nvPr/>
        </p:nvSpPr>
        <p:spPr>
          <a:xfrm>
            <a:off x="7137319" y="2385638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&gt;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0A59B2E0-9290-1DDB-0F79-A5190486FFF2}"/>
              </a:ext>
            </a:extLst>
          </p:cNvPr>
          <p:cNvSpPr/>
          <p:nvPr/>
        </p:nvSpPr>
        <p:spPr bwMode="auto">
          <a:xfrm>
            <a:off x="6553201" y="4844783"/>
            <a:ext cx="590342" cy="195453"/>
          </a:xfrm>
          <a:prstGeom prst="roundRect">
            <a:avLst/>
          </a:prstGeom>
          <a:solidFill>
            <a:srgbClr val="05BCF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9 %</a:t>
            </a: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AE4C23D8-7187-FA91-BF2F-347AFD953E99}"/>
              </a:ext>
            </a:extLst>
          </p:cNvPr>
          <p:cNvSpPr/>
          <p:nvPr/>
        </p:nvSpPr>
        <p:spPr bwMode="auto">
          <a:xfrm>
            <a:off x="7551254" y="4823802"/>
            <a:ext cx="776485" cy="226772"/>
          </a:xfrm>
          <a:prstGeom prst="roundRect">
            <a:avLst/>
          </a:prstGeom>
          <a:solidFill>
            <a:srgbClr val="FFA00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>
                <a:latin typeface="Arial" charset="0"/>
                <a:ea typeface="ＭＳ Ｐゴシック" pitchFamily="1" charset="-128"/>
              </a:rPr>
              <a:t>12,5 %</a:t>
            </a:r>
            <a:endParaRPr kumimoji="0" 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4EC9CD1B-7C57-1896-8D54-9EFFA05FC1D9}"/>
              </a:ext>
            </a:extLst>
          </p:cNvPr>
          <p:cNvSpPr txBox="1"/>
          <p:nvPr/>
        </p:nvSpPr>
        <p:spPr>
          <a:xfrm>
            <a:off x="7181663" y="4757845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  <a:latin typeface="Calibri" panose="020F0502020204030204" pitchFamily="34" charset="0"/>
              </a:rPr>
              <a:t>&lt;</a:t>
            </a:r>
            <a:endParaRPr lang="fr-FR" b="1" dirty="0">
              <a:solidFill>
                <a:srgbClr val="00B0F0"/>
              </a:solidFill>
            </a:endParaRP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C84FB2DF-6FF4-67A7-3CEE-C597C14D3F8C}"/>
              </a:ext>
            </a:extLst>
          </p:cNvPr>
          <p:cNvSpPr/>
          <p:nvPr/>
        </p:nvSpPr>
        <p:spPr bwMode="auto">
          <a:xfrm>
            <a:off x="6553201" y="5279492"/>
            <a:ext cx="590341" cy="195453"/>
          </a:xfrm>
          <a:prstGeom prst="roundRect">
            <a:avLst/>
          </a:prstGeom>
          <a:solidFill>
            <a:srgbClr val="05BCF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61,3 %</a:t>
            </a: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9011F261-5B9C-6D4F-B28D-8271F642BD37}"/>
              </a:ext>
            </a:extLst>
          </p:cNvPr>
          <p:cNvSpPr/>
          <p:nvPr/>
        </p:nvSpPr>
        <p:spPr bwMode="auto">
          <a:xfrm>
            <a:off x="7551254" y="5258511"/>
            <a:ext cx="776485" cy="226772"/>
          </a:xfrm>
          <a:prstGeom prst="roundRect">
            <a:avLst/>
          </a:prstGeom>
          <a:solidFill>
            <a:srgbClr val="FFA00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>
                <a:latin typeface="Arial" charset="0"/>
                <a:ea typeface="ＭＳ Ｐゴシック" pitchFamily="1" charset="-128"/>
              </a:rPr>
              <a:t>42,9 %</a:t>
            </a:r>
            <a:endParaRPr kumimoji="0" 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3ED52F51-C090-E593-6C3E-9132C4491CA8}"/>
              </a:ext>
            </a:extLst>
          </p:cNvPr>
          <p:cNvSpPr/>
          <p:nvPr/>
        </p:nvSpPr>
        <p:spPr bwMode="auto">
          <a:xfrm>
            <a:off x="6553202" y="5554934"/>
            <a:ext cx="590286" cy="195453"/>
          </a:xfrm>
          <a:prstGeom prst="roundRect">
            <a:avLst/>
          </a:prstGeom>
          <a:solidFill>
            <a:srgbClr val="05BCF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38,7 %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05D4649B-C1C7-4C95-871D-5F204A6CA07D}"/>
              </a:ext>
            </a:extLst>
          </p:cNvPr>
          <p:cNvSpPr/>
          <p:nvPr/>
        </p:nvSpPr>
        <p:spPr bwMode="auto">
          <a:xfrm>
            <a:off x="7551199" y="5533953"/>
            <a:ext cx="776485" cy="226772"/>
          </a:xfrm>
          <a:prstGeom prst="roundRect">
            <a:avLst/>
          </a:prstGeom>
          <a:solidFill>
            <a:srgbClr val="FFA00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>
                <a:latin typeface="Arial" charset="0"/>
                <a:ea typeface="ＭＳ Ｐゴシック" pitchFamily="1" charset="-128"/>
              </a:rPr>
              <a:t>57,1 %</a:t>
            </a:r>
            <a:endParaRPr kumimoji="0" 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9E391614-083F-AA68-D70F-C3C9759D0DED}"/>
              </a:ext>
            </a:extLst>
          </p:cNvPr>
          <p:cNvSpPr txBox="1"/>
          <p:nvPr/>
        </p:nvSpPr>
        <p:spPr>
          <a:xfrm>
            <a:off x="7128398" y="1663414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&gt;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207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B827A-E784-BB8B-0BE4-BAEF82F8E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4F50F12C-1B81-8292-AF63-28D994583B3F}"/>
              </a:ext>
            </a:extLst>
          </p:cNvPr>
          <p:cNvSpPr/>
          <p:nvPr/>
        </p:nvSpPr>
        <p:spPr bwMode="auto">
          <a:xfrm>
            <a:off x="1932818" y="1130250"/>
            <a:ext cx="3130081" cy="2202679"/>
          </a:xfrm>
          <a:prstGeom prst="roundRect">
            <a:avLst>
              <a:gd name="adj" fmla="val 3736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47890F2-70B9-5B3C-4359-3DC3163DBBE2}"/>
              </a:ext>
            </a:extLst>
          </p:cNvPr>
          <p:cNvSpPr txBox="1"/>
          <p:nvPr/>
        </p:nvSpPr>
        <p:spPr>
          <a:xfrm>
            <a:off x="565861" y="2969234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solidFill>
                  <a:srgbClr val="00B0F0"/>
                </a:solidFill>
                <a:latin typeface="Raleway" pitchFamily="2" charset="0"/>
              </a:rPr>
              <a:t>DIFFUSE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2264B6C-80EF-AC6D-E228-85363B8D9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00" y="1761394"/>
            <a:ext cx="649730" cy="65342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A47C38A-AC49-0E50-1F2E-3E3125F3B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297" y="2387445"/>
            <a:ext cx="377455" cy="37490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CE6AD4D-74D1-FFF9-826C-E9535D963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44" y="2514813"/>
            <a:ext cx="338555" cy="29572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DF4F8C5-264A-641C-310A-63EB4358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Comparaison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E2946BC-5AE1-D8BE-AB90-E93E030DA59B}"/>
              </a:ext>
            </a:extLst>
          </p:cNvPr>
          <p:cNvSpPr/>
          <p:nvPr/>
        </p:nvSpPr>
        <p:spPr bwMode="auto">
          <a:xfrm>
            <a:off x="1932817" y="3647570"/>
            <a:ext cx="3130081" cy="930859"/>
          </a:xfrm>
          <a:prstGeom prst="roundRect">
            <a:avLst>
              <a:gd name="adj" fmla="val 6735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BFC6D3B-7C21-0BF1-FC01-5BA4E1BB6D1D}"/>
              </a:ext>
            </a:extLst>
          </p:cNvPr>
          <p:cNvSpPr/>
          <p:nvPr/>
        </p:nvSpPr>
        <p:spPr bwMode="auto">
          <a:xfrm>
            <a:off x="5397175" y="1457882"/>
            <a:ext cx="3130081" cy="1384563"/>
          </a:xfrm>
          <a:prstGeom prst="roundRect">
            <a:avLst>
              <a:gd name="adj" fmla="val 6735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1118EF8-76DF-0A56-E0CF-A28BB4233A15}"/>
              </a:ext>
            </a:extLst>
          </p:cNvPr>
          <p:cNvSpPr/>
          <p:nvPr/>
        </p:nvSpPr>
        <p:spPr bwMode="auto">
          <a:xfrm>
            <a:off x="5377964" y="4605915"/>
            <a:ext cx="3130081" cy="1384563"/>
          </a:xfrm>
          <a:prstGeom prst="roundRect">
            <a:avLst>
              <a:gd name="adj" fmla="val 6735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5186AD4-D377-7E94-607C-D21FC25E68D5}"/>
              </a:ext>
            </a:extLst>
          </p:cNvPr>
          <p:cNvSpPr/>
          <p:nvPr/>
        </p:nvSpPr>
        <p:spPr bwMode="auto">
          <a:xfrm>
            <a:off x="1932817" y="5060590"/>
            <a:ext cx="3130081" cy="928165"/>
          </a:xfrm>
          <a:prstGeom prst="roundRect">
            <a:avLst>
              <a:gd name="adj" fmla="val 11661"/>
            </a:avLst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Flèche : chevron 9">
            <a:extLst>
              <a:ext uri="{FF2B5EF4-FFF2-40B4-BE49-F238E27FC236}">
                <a16:creationId xmlns:a16="http://schemas.microsoft.com/office/drawing/2014/main" id="{A1890D6D-9E3E-450F-3BA4-5BA31B67FFD0}"/>
              </a:ext>
            </a:extLst>
          </p:cNvPr>
          <p:cNvSpPr/>
          <p:nvPr/>
        </p:nvSpPr>
        <p:spPr bwMode="auto">
          <a:xfrm>
            <a:off x="1769641" y="4933020"/>
            <a:ext cx="1977182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Taux de réponse</a:t>
            </a:r>
          </a:p>
        </p:txBody>
      </p:sp>
      <p:sp>
        <p:nvSpPr>
          <p:cNvPr id="15" name="Flèche : chevron 14">
            <a:extLst>
              <a:ext uri="{FF2B5EF4-FFF2-40B4-BE49-F238E27FC236}">
                <a16:creationId xmlns:a16="http://schemas.microsoft.com/office/drawing/2014/main" id="{43ED82BA-08D3-6410-BE33-F61D4F84D208}"/>
              </a:ext>
            </a:extLst>
          </p:cNvPr>
          <p:cNvSpPr/>
          <p:nvPr/>
        </p:nvSpPr>
        <p:spPr bwMode="auto">
          <a:xfrm>
            <a:off x="1783125" y="3527976"/>
            <a:ext cx="1728216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Taux net d’emploi</a:t>
            </a:r>
          </a:p>
        </p:txBody>
      </p:sp>
      <p:sp>
        <p:nvSpPr>
          <p:cNvPr id="17" name="Flèche : chevron 16">
            <a:extLst>
              <a:ext uri="{FF2B5EF4-FFF2-40B4-BE49-F238E27FC236}">
                <a16:creationId xmlns:a16="http://schemas.microsoft.com/office/drawing/2014/main" id="{69076A19-4F2A-CA50-5948-66109788C299}"/>
              </a:ext>
            </a:extLst>
          </p:cNvPr>
          <p:cNvSpPr/>
          <p:nvPr/>
        </p:nvSpPr>
        <p:spPr bwMode="auto">
          <a:xfrm>
            <a:off x="1783170" y="1003837"/>
            <a:ext cx="1728216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Situations</a:t>
            </a:r>
          </a:p>
        </p:txBody>
      </p:sp>
      <p:sp>
        <p:nvSpPr>
          <p:cNvPr id="19" name="Flèche : chevron 18">
            <a:extLst>
              <a:ext uri="{FF2B5EF4-FFF2-40B4-BE49-F238E27FC236}">
                <a16:creationId xmlns:a16="http://schemas.microsoft.com/office/drawing/2014/main" id="{A89F5812-08C1-6312-0DEF-D77BEFA86504}"/>
              </a:ext>
            </a:extLst>
          </p:cNvPr>
          <p:cNvSpPr/>
          <p:nvPr/>
        </p:nvSpPr>
        <p:spPr bwMode="auto">
          <a:xfrm>
            <a:off x="5233998" y="1330312"/>
            <a:ext cx="1977183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Salaire brut annuel</a:t>
            </a:r>
          </a:p>
        </p:txBody>
      </p:sp>
      <p:sp>
        <p:nvSpPr>
          <p:cNvPr id="20" name="Flèche : chevron 19">
            <a:extLst>
              <a:ext uri="{FF2B5EF4-FFF2-40B4-BE49-F238E27FC236}">
                <a16:creationId xmlns:a16="http://schemas.microsoft.com/office/drawing/2014/main" id="{B0147323-CE1C-4834-38B8-98297FC9CDE4}"/>
              </a:ext>
            </a:extLst>
          </p:cNvPr>
          <p:cNvSpPr/>
          <p:nvPr/>
        </p:nvSpPr>
        <p:spPr bwMode="auto">
          <a:xfrm>
            <a:off x="5237629" y="4487489"/>
            <a:ext cx="1973551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Lieux</a:t>
            </a:r>
            <a:r>
              <a:rPr lang="fr-FR" sz="1200" b="1" dirty="0">
                <a:solidFill>
                  <a:schemeClr val="bg1"/>
                </a:solidFill>
                <a:latin typeface="Arial" charset="0"/>
                <a:ea typeface="ＭＳ Ｐゴシック" pitchFamily="1" charset="-128"/>
              </a:rPr>
              <a:t> des emplois</a:t>
            </a:r>
            <a:endParaRPr kumimoji="0" lang="fr-FR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2" name="Corde 21">
            <a:extLst>
              <a:ext uri="{FF2B5EF4-FFF2-40B4-BE49-F238E27FC236}">
                <a16:creationId xmlns:a16="http://schemas.microsoft.com/office/drawing/2014/main" id="{4EA1353F-B645-ACDA-110A-7D4EDFC551B2}"/>
              </a:ext>
            </a:extLst>
          </p:cNvPr>
          <p:cNvSpPr/>
          <p:nvPr/>
        </p:nvSpPr>
        <p:spPr bwMode="auto">
          <a:xfrm>
            <a:off x="684762" y="4975195"/>
            <a:ext cx="813816" cy="530352"/>
          </a:xfrm>
          <a:prstGeom prst="chord">
            <a:avLst>
              <a:gd name="adj1" fmla="val 21444387"/>
              <a:gd name="adj2" fmla="val 18022748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CGE</a:t>
            </a:r>
            <a:b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</a:br>
            <a: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2023</a:t>
            </a:r>
          </a:p>
        </p:txBody>
      </p:sp>
      <p:sp>
        <p:nvSpPr>
          <p:cNvPr id="23" name="Corde 22">
            <a:extLst>
              <a:ext uri="{FF2B5EF4-FFF2-40B4-BE49-F238E27FC236}">
                <a16:creationId xmlns:a16="http://schemas.microsoft.com/office/drawing/2014/main" id="{017D42A0-BFF4-9BC0-96DF-892A3D6B5E7A}"/>
              </a:ext>
            </a:extLst>
          </p:cNvPr>
          <p:cNvSpPr/>
          <p:nvPr/>
        </p:nvSpPr>
        <p:spPr bwMode="auto">
          <a:xfrm>
            <a:off x="684762" y="3962733"/>
            <a:ext cx="813816" cy="530352"/>
          </a:xfrm>
          <a:prstGeom prst="chord">
            <a:avLst>
              <a:gd name="adj1" fmla="val 14391929"/>
              <a:gd name="adj2" fmla="val 11228208"/>
            </a:avLst>
          </a:prstGeom>
          <a:solidFill>
            <a:srgbClr val="FF960A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IOGS</a:t>
            </a:r>
            <a:b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</a:br>
            <a:r>
              <a:rPr kumimoji="0" 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2023</a:t>
            </a:r>
          </a:p>
        </p:txBody>
      </p:sp>
      <p:sp>
        <p:nvSpPr>
          <p:cNvPr id="24" name="Corde 23">
            <a:extLst>
              <a:ext uri="{FF2B5EF4-FFF2-40B4-BE49-F238E27FC236}">
                <a16:creationId xmlns:a16="http://schemas.microsoft.com/office/drawing/2014/main" id="{C1E2298A-2B36-F911-4AF2-2659627C1036}"/>
              </a:ext>
            </a:extLst>
          </p:cNvPr>
          <p:cNvSpPr/>
          <p:nvPr/>
        </p:nvSpPr>
        <p:spPr bwMode="auto">
          <a:xfrm>
            <a:off x="2336627" y="5323281"/>
            <a:ext cx="813816" cy="530352"/>
          </a:xfrm>
          <a:prstGeom prst="chord">
            <a:avLst>
              <a:gd name="adj1" fmla="val 21444387"/>
              <a:gd name="adj2" fmla="val 18022748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69,2 %</a:t>
            </a:r>
          </a:p>
        </p:txBody>
      </p:sp>
      <p:sp>
        <p:nvSpPr>
          <p:cNvPr id="25" name="Corde 24">
            <a:extLst>
              <a:ext uri="{FF2B5EF4-FFF2-40B4-BE49-F238E27FC236}">
                <a16:creationId xmlns:a16="http://schemas.microsoft.com/office/drawing/2014/main" id="{352D1961-9346-0F86-523C-FEC5BDB7ECD3}"/>
              </a:ext>
            </a:extLst>
          </p:cNvPr>
          <p:cNvSpPr/>
          <p:nvPr/>
        </p:nvSpPr>
        <p:spPr bwMode="auto">
          <a:xfrm>
            <a:off x="3854589" y="5188160"/>
            <a:ext cx="1008792" cy="665473"/>
          </a:xfrm>
          <a:prstGeom prst="chord">
            <a:avLst>
              <a:gd name="adj1" fmla="val 14391929"/>
              <a:gd name="adj2" fmla="val 11228208"/>
            </a:avLst>
          </a:prstGeom>
          <a:solidFill>
            <a:srgbClr val="FF960A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68,4 %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F6EDB2-6167-1CBB-F72E-F1CA675DCC29}"/>
              </a:ext>
            </a:extLst>
          </p:cNvPr>
          <p:cNvSpPr/>
          <p:nvPr/>
        </p:nvSpPr>
        <p:spPr>
          <a:xfrm>
            <a:off x="2028268" y="1361496"/>
            <a:ext cx="2763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En activité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AA43F2A-92FA-A8C9-9A11-56408DCCC468}"/>
              </a:ext>
            </a:extLst>
          </p:cNvPr>
          <p:cNvSpPr/>
          <p:nvPr/>
        </p:nvSpPr>
        <p:spPr>
          <a:xfrm>
            <a:off x="2028268" y="1831638"/>
            <a:ext cx="2763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En thèse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0BBB2F-C91F-FA4A-6EDE-F212FC532719}"/>
              </a:ext>
            </a:extLst>
          </p:cNvPr>
          <p:cNvSpPr/>
          <p:nvPr/>
        </p:nvSpPr>
        <p:spPr>
          <a:xfrm>
            <a:off x="2028268" y="2234131"/>
            <a:ext cx="2763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Recherche </a:t>
            </a:r>
            <a:b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</a:br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Emploi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A016C438-FEC0-BB64-7F7B-FFFE6D12BADA}"/>
              </a:ext>
            </a:extLst>
          </p:cNvPr>
          <p:cNvSpPr/>
          <p:nvPr/>
        </p:nvSpPr>
        <p:spPr bwMode="auto">
          <a:xfrm>
            <a:off x="3106273" y="1375946"/>
            <a:ext cx="657580" cy="278879"/>
          </a:xfrm>
          <a:prstGeom prst="roundRect">
            <a:avLst/>
          </a:prstGeom>
          <a:solidFill>
            <a:srgbClr val="05BCF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72,7 %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C3C1152-6B43-35BF-FBB5-7AF3447B987F}"/>
              </a:ext>
            </a:extLst>
          </p:cNvPr>
          <p:cNvSpPr/>
          <p:nvPr/>
        </p:nvSpPr>
        <p:spPr bwMode="auto">
          <a:xfrm>
            <a:off x="4045742" y="1337096"/>
            <a:ext cx="800513" cy="374904"/>
          </a:xfrm>
          <a:prstGeom prst="roundRect">
            <a:avLst/>
          </a:prstGeom>
          <a:solidFill>
            <a:srgbClr val="FFA00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32,5 %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20B2AC2D-A480-E5AF-4CE4-30DA7513EAA7}"/>
              </a:ext>
            </a:extLst>
          </p:cNvPr>
          <p:cNvSpPr/>
          <p:nvPr/>
        </p:nvSpPr>
        <p:spPr bwMode="auto">
          <a:xfrm>
            <a:off x="3109921" y="1848760"/>
            <a:ext cx="657580" cy="278879"/>
          </a:xfrm>
          <a:prstGeom prst="roundRect">
            <a:avLst/>
          </a:prstGeom>
          <a:solidFill>
            <a:srgbClr val="05BCF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6,3 %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93128EC8-9F6A-9908-89AB-C39E6B82C4E5}"/>
              </a:ext>
            </a:extLst>
          </p:cNvPr>
          <p:cNvSpPr/>
          <p:nvPr/>
        </p:nvSpPr>
        <p:spPr bwMode="auto">
          <a:xfrm>
            <a:off x="4049390" y="1809910"/>
            <a:ext cx="800513" cy="374904"/>
          </a:xfrm>
          <a:prstGeom prst="roundRect">
            <a:avLst/>
          </a:prstGeom>
          <a:solidFill>
            <a:srgbClr val="FFA00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>
                <a:latin typeface="Arial" charset="0"/>
                <a:ea typeface="ＭＳ Ｐゴシック" pitchFamily="1" charset="-128"/>
              </a:rPr>
              <a:t>45,0</a:t>
            </a: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 %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BA155398-731F-5DDD-0202-539965AB6953}"/>
              </a:ext>
            </a:extLst>
          </p:cNvPr>
          <p:cNvSpPr/>
          <p:nvPr/>
        </p:nvSpPr>
        <p:spPr bwMode="auto">
          <a:xfrm>
            <a:off x="3105846" y="2333716"/>
            <a:ext cx="657580" cy="278879"/>
          </a:xfrm>
          <a:prstGeom prst="roundRect">
            <a:avLst/>
          </a:prstGeom>
          <a:solidFill>
            <a:srgbClr val="05BCF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8,8 %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53549F95-F01B-03BF-329F-3EB04E6B7FCE}"/>
              </a:ext>
            </a:extLst>
          </p:cNvPr>
          <p:cNvSpPr/>
          <p:nvPr/>
        </p:nvSpPr>
        <p:spPr bwMode="auto">
          <a:xfrm>
            <a:off x="4045315" y="2282724"/>
            <a:ext cx="800513" cy="374904"/>
          </a:xfrm>
          <a:prstGeom prst="roundRect">
            <a:avLst/>
          </a:prstGeom>
          <a:solidFill>
            <a:srgbClr val="FFA00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>
                <a:latin typeface="Arial" charset="0"/>
                <a:ea typeface="ＭＳ Ｐゴシック" pitchFamily="1" charset="-128"/>
              </a:rPr>
              <a:t>15,0</a:t>
            </a: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 %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8EA2263-6D05-EE06-C483-61ADF554FBAC}"/>
              </a:ext>
            </a:extLst>
          </p:cNvPr>
          <p:cNvSpPr txBox="1"/>
          <p:nvPr/>
        </p:nvSpPr>
        <p:spPr>
          <a:xfrm>
            <a:off x="505956" y="4545002"/>
            <a:ext cx="11714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dirty="0">
                <a:solidFill>
                  <a:srgbClr val="333333"/>
                </a:solidFill>
                <a:latin typeface="Calibri" panose="020F0502020204030204" pitchFamily="34" charset="0"/>
              </a:rPr>
              <a:t>80 réponses</a:t>
            </a:r>
            <a:endParaRPr lang="fr-FR" sz="1100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2ED1757-202A-AD66-DB7D-35C66FB296FD}"/>
              </a:ext>
            </a:extLst>
          </p:cNvPr>
          <p:cNvSpPr txBox="1"/>
          <p:nvPr/>
        </p:nvSpPr>
        <p:spPr>
          <a:xfrm>
            <a:off x="505956" y="5545632"/>
            <a:ext cx="11714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00" dirty="0">
                <a:solidFill>
                  <a:srgbClr val="333333"/>
                </a:solidFill>
                <a:latin typeface="Calibri" panose="020F0502020204030204" pitchFamily="34" charset="0"/>
              </a:rPr>
              <a:t>~ 40.000 réponses</a:t>
            </a:r>
            <a:endParaRPr lang="fr-FR" sz="1000" dirty="0"/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E4ED775E-ABE4-EDAF-C874-911D4909FA18}"/>
              </a:ext>
            </a:extLst>
          </p:cNvPr>
          <p:cNvSpPr/>
          <p:nvPr/>
        </p:nvSpPr>
        <p:spPr bwMode="auto">
          <a:xfrm>
            <a:off x="3105846" y="2822209"/>
            <a:ext cx="657580" cy="278879"/>
          </a:xfrm>
          <a:prstGeom prst="roundRect">
            <a:avLst/>
          </a:prstGeom>
          <a:solidFill>
            <a:srgbClr val="05BCF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6,9 %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F093119D-C723-4E26-7082-B6F556F439B3}"/>
              </a:ext>
            </a:extLst>
          </p:cNvPr>
          <p:cNvSpPr/>
          <p:nvPr/>
        </p:nvSpPr>
        <p:spPr bwMode="auto">
          <a:xfrm>
            <a:off x="4045315" y="2771409"/>
            <a:ext cx="800513" cy="374904"/>
          </a:xfrm>
          <a:prstGeom prst="roundRect">
            <a:avLst/>
          </a:prstGeom>
          <a:solidFill>
            <a:srgbClr val="FFA00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b="1" dirty="0">
                <a:latin typeface="Arial" charset="0"/>
                <a:ea typeface="ＭＳ Ｐゴシック" pitchFamily="1" charset="-128"/>
              </a:rPr>
              <a:t>7,5</a:t>
            </a: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 %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1025E1-74DB-49C0-03CD-6F95E96F2756}"/>
              </a:ext>
            </a:extLst>
          </p:cNvPr>
          <p:cNvSpPr/>
          <p:nvPr/>
        </p:nvSpPr>
        <p:spPr>
          <a:xfrm>
            <a:off x="2028268" y="2793311"/>
            <a:ext cx="2763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En étude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76C49D53-7CDF-7DC3-0D7F-80A928D38B73}"/>
              </a:ext>
            </a:extLst>
          </p:cNvPr>
          <p:cNvSpPr txBox="1"/>
          <p:nvPr/>
        </p:nvSpPr>
        <p:spPr>
          <a:xfrm>
            <a:off x="3730677" y="2299468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&lt;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747ACDCC-967B-DA8A-4338-198D9191EF27}"/>
              </a:ext>
            </a:extLst>
          </p:cNvPr>
          <p:cNvSpPr txBox="1"/>
          <p:nvPr/>
        </p:nvSpPr>
        <p:spPr>
          <a:xfrm>
            <a:off x="3730677" y="1349252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&gt;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0740CD60-53D8-4AB1-EE98-D2556E904956}"/>
              </a:ext>
            </a:extLst>
          </p:cNvPr>
          <p:cNvSpPr txBox="1"/>
          <p:nvPr/>
        </p:nvSpPr>
        <p:spPr>
          <a:xfrm>
            <a:off x="3737904" y="1822333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  <a:latin typeface="Calibri" panose="020F0502020204030204" pitchFamily="34" charset="0"/>
              </a:rPr>
              <a:t>&lt;</a:t>
            </a:r>
            <a:endParaRPr lang="fr-FR" b="1" dirty="0">
              <a:solidFill>
                <a:srgbClr val="00B0F0"/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81FD833-502C-CFA0-BECD-B291B60A30AB}"/>
              </a:ext>
            </a:extLst>
          </p:cNvPr>
          <p:cNvSpPr txBox="1"/>
          <p:nvPr/>
        </p:nvSpPr>
        <p:spPr>
          <a:xfrm>
            <a:off x="3737904" y="2799957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  <a:latin typeface="Calibri" panose="020F0502020204030204" pitchFamily="34" charset="0"/>
              </a:rPr>
              <a:t>~</a:t>
            </a:r>
            <a:endParaRPr lang="fr-FR" b="1" dirty="0">
              <a:solidFill>
                <a:srgbClr val="00B0F0"/>
              </a:solidFill>
            </a:endParaRP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302A5C3C-7A9B-AB23-9509-5D2DE103C9A4}"/>
              </a:ext>
            </a:extLst>
          </p:cNvPr>
          <p:cNvSpPr/>
          <p:nvPr/>
        </p:nvSpPr>
        <p:spPr bwMode="auto">
          <a:xfrm>
            <a:off x="6345583" y="1707634"/>
            <a:ext cx="770150" cy="278879"/>
          </a:xfrm>
          <a:prstGeom prst="roundRect">
            <a:avLst/>
          </a:prstGeom>
          <a:solidFill>
            <a:srgbClr val="05BCF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38.520 € 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79EB7885-0468-565F-F21B-2B2A068893CA}"/>
              </a:ext>
            </a:extLst>
          </p:cNvPr>
          <p:cNvSpPr/>
          <p:nvPr/>
        </p:nvSpPr>
        <p:spPr bwMode="auto">
          <a:xfrm>
            <a:off x="7477908" y="1710269"/>
            <a:ext cx="932307" cy="276784"/>
          </a:xfrm>
          <a:prstGeom prst="roundRect">
            <a:avLst/>
          </a:prstGeom>
          <a:solidFill>
            <a:srgbClr val="FFA00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b="1" dirty="0">
                <a:latin typeface="Arial" charset="0"/>
                <a:ea typeface="ＭＳ Ｐゴシック" pitchFamily="1" charset="-128"/>
              </a:rPr>
              <a:t>38.240 €</a:t>
            </a:r>
            <a:endParaRPr kumimoji="0" lang="fr-F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A3AD3F2-E576-B858-47A0-F1F26AF66A98}"/>
              </a:ext>
            </a:extLst>
          </p:cNvPr>
          <p:cNvSpPr/>
          <p:nvPr/>
        </p:nvSpPr>
        <p:spPr>
          <a:xfrm>
            <a:off x="5497139" y="1687895"/>
            <a:ext cx="2763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Moyen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03C6F45-AEAA-CA7D-69A3-7F4FD5B61815}"/>
              </a:ext>
            </a:extLst>
          </p:cNvPr>
          <p:cNvSpPr/>
          <p:nvPr/>
        </p:nvSpPr>
        <p:spPr>
          <a:xfrm>
            <a:off x="5507456" y="2123242"/>
            <a:ext cx="27631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Femme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79423C81-8ABB-C35F-7CEE-BCC0A7CCF086}"/>
              </a:ext>
            </a:extLst>
          </p:cNvPr>
          <p:cNvSpPr txBox="1"/>
          <p:nvPr/>
        </p:nvSpPr>
        <p:spPr>
          <a:xfrm>
            <a:off x="5507456" y="2430345"/>
            <a:ext cx="2102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Homme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0D94181A-FE83-DAB9-64EC-8659A4B7FB16}"/>
              </a:ext>
            </a:extLst>
          </p:cNvPr>
          <p:cNvSpPr txBox="1"/>
          <p:nvPr/>
        </p:nvSpPr>
        <p:spPr>
          <a:xfrm>
            <a:off x="2828549" y="4578429"/>
            <a:ext cx="22479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000" dirty="0">
                <a:solidFill>
                  <a:srgbClr val="333333"/>
                </a:solidFill>
                <a:latin typeface="Calibri" panose="020F0502020204030204" pitchFamily="34" charset="0"/>
              </a:rPr>
              <a:t>T = (</a:t>
            </a:r>
            <a:r>
              <a:rPr lang="fr-FR" sz="1000" dirty="0" err="1">
                <a:solidFill>
                  <a:srgbClr val="333333"/>
                </a:solidFill>
                <a:latin typeface="Calibri" panose="020F0502020204030204" pitchFamily="34" charset="0"/>
              </a:rPr>
              <a:t>Act</a:t>
            </a:r>
            <a:r>
              <a:rPr lang="fr-FR" sz="1000" dirty="0">
                <a:solidFill>
                  <a:srgbClr val="333333"/>
                </a:solidFill>
                <a:latin typeface="Calibri" panose="020F0502020204030204" pitchFamily="34" charset="0"/>
              </a:rPr>
              <a:t> + Vol) / (</a:t>
            </a:r>
            <a:r>
              <a:rPr lang="fr-FR" sz="1000" dirty="0" err="1">
                <a:solidFill>
                  <a:srgbClr val="333333"/>
                </a:solidFill>
                <a:latin typeface="Calibri" panose="020F0502020204030204" pitchFamily="34" charset="0"/>
              </a:rPr>
              <a:t>Act</a:t>
            </a:r>
            <a:r>
              <a:rPr lang="fr-FR" sz="1000" dirty="0">
                <a:solidFill>
                  <a:srgbClr val="333333"/>
                </a:solidFill>
                <a:latin typeface="Calibri" panose="020F0502020204030204" pitchFamily="34" charset="0"/>
              </a:rPr>
              <a:t> + Vol + Rech)</a:t>
            </a:r>
            <a:endParaRPr lang="fr-FR" sz="1000" dirty="0"/>
          </a:p>
        </p:txBody>
      </p:sp>
      <p:sp>
        <p:nvSpPr>
          <p:cNvPr id="59" name="Corde 58">
            <a:extLst>
              <a:ext uri="{FF2B5EF4-FFF2-40B4-BE49-F238E27FC236}">
                <a16:creationId xmlns:a16="http://schemas.microsoft.com/office/drawing/2014/main" id="{9DDE9DCE-4925-8B17-8A45-56ABF395FBD8}"/>
              </a:ext>
            </a:extLst>
          </p:cNvPr>
          <p:cNvSpPr/>
          <p:nvPr/>
        </p:nvSpPr>
        <p:spPr bwMode="auto">
          <a:xfrm>
            <a:off x="2202724" y="3916902"/>
            <a:ext cx="813816" cy="530352"/>
          </a:xfrm>
          <a:prstGeom prst="chord">
            <a:avLst>
              <a:gd name="adj1" fmla="val 21444387"/>
              <a:gd name="adj2" fmla="val 18022748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89,6 %</a:t>
            </a:r>
          </a:p>
        </p:txBody>
      </p:sp>
      <p:sp>
        <p:nvSpPr>
          <p:cNvPr id="60" name="Corde 59">
            <a:extLst>
              <a:ext uri="{FF2B5EF4-FFF2-40B4-BE49-F238E27FC236}">
                <a16:creationId xmlns:a16="http://schemas.microsoft.com/office/drawing/2014/main" id="{67BF3416-46CB-412C-9BBB-A4E697FD5CD0}"/>
              </a:ext>
            </a:extLst>
          </p:cNvPr>
          <p:cNvSpPr/>
          <p:nvPr/>
        </p:nvSpPr>
        <p:spPr bwMode="auto">
          <a:xfrm>
            <a:off x="3720686" y="3781781"/>
            <a:ext cx="1008792" cy="665473"/>
          </a:xfrm>
          <a:prstGeom prst="chord">
            <a:avLst>
              <a:gd name="adj1" fmla="val 14391929"/>
              <a:gd name="adj2" fmla="val 11228208"/>
            </a:avLst>
          </a:prstGeom>
          <a:solidFill>
            <a:srgbClr val="FF960A"/>
          </a:solidFill>
          <a:ln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68,4 %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4EC7117F-C8CE-3821-DF95-75E8542DED40}"/>
              </a:ext>
            </a:extLst>
          </p:cNvPr>
          <p:cNvSpPr txBox="1"/>
          <p:nvPr/>
        </p:nvSpPr>
        <p:spPr>
          <a:xfrm>
            <a:off x="3239885" y="3914814"/>
            <a:ext cx="3314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FF0000"/>
                </a:solidFill>
                <a:latin typeface="Calibri" panose="020F0502020204030204" pitchFamily="34" charset="0"/>
              </a:rPr>
              <a:t>&gt;</a:t>
            </a:r>
            <a:endParaRPr lang="fr-FR" sz="2400" b="1" dirty="0">
              <a:solidFill>
                <a:srgbClr val="FF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8EFC9A8-9BC9-BFC3-5ED5-7C2C0FE77E9B}"/>
              </a:ext>
            </a:extLst>
          </p:cNvPr>
          <p:cNvSpPr/>
          <p:nvPr/>
        </p:nvSpPr>
        <p:spPr>
          <a:xfrm>
            <a:off x="5497137" y="4788622"/>
            <a:ext cx="27631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Etranger</a:t>
            </a:r>
            <a:endParaRPr lang="fr-FR" sz="14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F7BB32-FF20-0DED-8C31-8A55BF8FE3D1}"/>
              </a:ext>
            </a:extLst>
          </p:cNvPr>
          <p:cNvSpPr/>
          <p:nvPr/>
        </p:nvSpPr>
        <p:spPr>
          <a:xfrm>
            <a:off x="5512669" y="5234685"/>
            <a:ext cx="27631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Province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5F430478-3787-332A-82F7-88D06595CE43}"/>
              </a:ext>
            </a:extLst>
          </p:cNvPr>
          <p:cNvSpPr txBox="1"/>
          <p:nvPr/>
        </p:nvSpPr>
        <p:spPr>
          <a:xfrm>
            <a:off x="5512669" y="5541788"/>
            <a:ext cx="2102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Ile de France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D5A1D009-A9CC-F32D-D275-247BDC55525A}"/>
              </a:ext>
            </a:extLst>
          </p:cNvPr>
          <p:cNvSpPr/>
          <p:nvPr/>
        </p:nvSpPr>
        <p:spPr bwMode="auto">
          <a:xfrm>
            <a:off x="6345582" y="2171429"/>
            <a:ext cx="770150" cy="195453"/>
          </a:xfrm>
          <a:prstGeom prst="roundRect">
            <a:avLst/>
          </a:prstGeom>
          <a:solidFill>
            <a:srgbClr val="05BCF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37.256 € </a:t>
            </a: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1ED24E3D-FEDD-7930-43A7-28F722848FEA}"/>
              </a:ext>
            </a:extLst>
          </p:cNvPr>
          <p:cNvSpPr/>
          <p:nvPr/>
        </p:nvSpPr>
        <p:spPr bwMode="auto">
          <a:xfrm>
            <a:off x="6345582" y="2469238"/>
            <a:ext cx="770150" cy="195453"/>
          </a:xfrm>
          <a:prstGeom prst="roundRect">
            <a:avLst/>
          </a:prstGeom>
          <a:solidFill>
            <a:srgbClr val="05BCF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39.117 € 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FC15F38A-4092-4E8E-9612-7255571FCE5A}"/>
              </a:ext>
            </a:extLst>
          </p:cNvPr>
          <p:cNvSpPr/>
          <p:nvPr/>
        </p:nvSpPr>
        <p:spPr bwMode="auto">
          <a:xfrm>
            <a:off x="7487704" y="2157160"/>
            <a:ext cx="932307" cy="202987"/>
          </a:xfrm>
          <a:prstGeom prst="roundRect">
            <a:avLst/>
          </a:prstGeom>
          <a:solidFill>
            <a:srgbClr val="FFA00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>
                <a:latin typeface="Arial" charset="0"/>
                <a:ea typeface="ＭＳ Ｐゴシック" pitchFamily="1" charset="-128"/>
              </a:rPr>
              <a:t>37.314 €</a:t>
            </a:r>
            <a:endParaRPr kumimoji="0" 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4A7506D4-4537-DACB-8ADD-C3B3DB980815}"/>
              </a:ext>
            </a:extLst>
          </p:cNvPr>
          <p:cNvSpPr/>
          <p:nvPr/>
        </p:nvSpPr>
        <p:spPr bwMode="auto">
          <a:xfrm>
            <a:off x="7487704" y="2446234"/>
            <a:ext cx="932307" cy="202987"/>
          </a:xfrm>
          <a:prstGeom prst="roundRect">
            <a:avLst/>
          </a:prstGeom>
          <a:solidFill>
            <a:srgbClr val="FFA00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>
                <a:latin typeface="Arial" charset="0"/>
                <a:ea typeface="ＭＳ Ｐゴシック" pitchFamily="1" charset="-128"/>
              </a:rPr>
              <a:t>38.880 €</a:t>
            </a:r>
            <a:endParaRPr kumimoji="0" 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EF278535-2289-314D-5707-9B0D0A1555D4}"/>
              </a:ext>
            </a:extLst>
          </p:cNvPr>
          <p:cNvSpPr txBox="1"/>
          <p:nvPr/>
        </p:nvSpPr>
        <p:spPr>
          <a:xfrm>
            <a:off x="7128398" y="2089376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  <a:latin typeface="Calibri" panose="020F0502020204030204" pitchFamily="34" charset="0"/>
              </a:rPr>
              <a:t>&lt;</a:t>
            </a:r>
            <a:endParaRPr lang="fr-FR" b="1" dirty="0">
              <a:solidFill>
                <a:srgbClr val="00B0F0"/>
              </a:solidFill>
            </a:endParaRP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A76BD22E-9028-7BD7-FBB8-041A5BD0C4F6}"/>
              </a:ext>
            </a:extLst>
          </p:cNvPr>
          <p:cNvSpPr txBox="1"/>
          <p:nvPr/>
        </p:nvSpPr>
        <p:spPr>
          <a:xfrm>
            <a:off x="7137319" y="2385638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&gt;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4" name="Rectangle : coins arrondis 73">
            <a:extLst>
              <a:ext uri="{FF2B5EF4-FFF2-40B4-BE49-F238E27FC236}">
                <a16:creationId xmlns:a16="http://schemas.microsoft.com/office/drawing/2014/main" id="{04F0DBEA-695C-0797-2FB4-A1D9DF9FD096}"/>
              </a:ext>
            </a:extLst>
          </p:cNvPr>
          <p:cNvSpPr/>
          <p:nvPr/>
        </p:nvSpPr>
        <p:spPr bwMode="auto">
          <a:xfrm>
            <a:off x="6553201" y="4844783"/>
            <a:ext cx="590342" cy="195453"/>
          </a:xfrm>
          <a:prstGeom prst="roundRect">
            <a:avLst/>
          </a:prstGeom>
          <a:solidFill>
            <a:srgbClr val="05BCF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9 %</a:t>
            </a: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4ECF5B1D-3FB2-8585-4BC9-3C858F606B68}"/>
              </a:ext>
            </a:extLst>
          </p:cNvPr>
          <p:cNvSpPr/>
          <p:nvPr/>
        </p:nvSpPr>
        <p:spPr bwMode="auto">
          <a:xfrm>
            <a:off x="7551254" y="4823802"/>
            <a:ext cx="776485" cy="226772"/>
          </a:xfrm>
          <a:prstGeom prst="roundRect">
            <a:avLst/>
          </a:prstGeom>
          <a:solidFill>
            <a:srgbClr val="FFA00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>
                <a:latin typeface="Arial" charset="0"/>
                <a:ea typeface="ＭＳ Ｐゴシック" pitchFamily="1" charset="-128"/>
              </a:rPr>
              <a:t>12,5 %</a:t>
            </a:r>
            <a:endParaRPr kumimoji="0" 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841E79D2-2B0C-9CE7-57D2-DFBA5CB88FA1}"/>
              </a:ext>
            </a:extLst>
          </p:cNvPr>
          <p:cNvSpPr txBox="1"/>
          <p:nvPr/>
        </p:nvSpPr>
        <p:spPr>
          <a:xfrm>
            <a:off x="7181663" y="4757845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  <a:latin typeface="Calibri" panose="020F0502020204030204" pitchFamily="34" charset="0"/>
              </a:rPr>
              <a:t>&lt;</a:t>
            </a:r>
            <a:endParaRPr lang="fr-FR" b="1" dirty="0">
              <a:solidFill>
                <a:srgbClr val="00B0F0"/>
              </a:solidFill>
            </a:endParaRP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840E4AFA-D827-9352-B1FD-A03F2A8BE0B8}"/>
              </a:ext>
            </a:extLst>
          </p:cNvPr>
          <p:cNvSpPr/>
          <p:nvPr/>
        </p:nvSpPr>
        <p:spPr bwMode="auto">
          <a:xfrm>
            <a:off x="6553201" y="5279492"/>
            <a:ext cx="590341" cy="195453"/>
          </a:xfrm>
          <a:prstGeom prst="roundRect">
            <a:avLst/>
          </a:prstGeom>
          <a:solidFill>
            <a:srgbClr val="05BCF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61,3 %</a:t>
            </a: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8538E4AC-9CDC-E4AE-E400-4898DAA93C03}"/>
              </a:ext>
            </a:extLst>
          </p:cNvPr>
          <p:cNvSpPr/>
          <p:nvPr/>
        </p:nvSpPr>
        <p:spPr bwMode="auto">
          <a:xfrm>
            <a:off x="7551254" y="5258511"/>
            <a:ext cx="776485" cy="226772"/>
          </a:xfrm>
          <a:prstGeom prst="roundRect">
            <a:avLst/>
          </a:prstGeom>
          <a:solidFill>
            <a:srgbClr val="FFA00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>
                <a:latin typeface="Arial" charset="0"/>
                <a:ea typeface="ＭＳ Ｐゴシック" pitchFamily="1" charset="-128"/>
              </a:rPr>
              <a:t>42,9 %</a:t>
            </a:r>
            <a:endParaRPr kumimoji="0" 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A399C252-C236-1732-DADC-D92D2CEFE810}"/>
              </a:ext>
            </a:extLst>
          </p:cNvPr>
          <p:cNvSpPr/>
          <p:nvPr/>
        </p:nvSpPr>
        <p:spPr bwMode="auto">
          <a:xfrm>
            <a:off x="6553202" y="5554934"/>
            <a:ext cx="590286" cy="195453"/>
          </a:xfrm>
          <a:prstGeom prst="roundRect">
            <a:avLst/>
          </a:prstGeom>
          <a:solidFill>
            <a:srgbClr val="05BCF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38,7 %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8396FB54-2C6B-73A0-AAAF-DCACF1820093}"/>
              </a:ext>
            </a:extLst>
          </p:cNvPr>
          <p:cNvSpPr/>
          <p:nvPr/>
        </p:nvSpPr>
        <p:spPr bwMode="auto">
          <a:xfrm>
            <a:off x="7551199" y="5533953"/>
            <a:ext cx="776485" cy="226772"/>
          </a:xfrm>
          <a:prstGeom prst="roundRect">
            <a:avLst/>
          </a:prstGeom>
          <a:solidFill>
            <a:srgbClr val="FFA00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50" b="1" dirty="0">
                <a:latin typeface="Arial" charset="0"/>
                <a:ea typeface="ＭＳ Ｐゴシック" pitchFamily="1" charset="-128"/>
              </a:rPr>
              <a:t>57,1 %</a:t>
            </a:r>
            <a:endParaRPr kumimoji="0" 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1F9DCAE4-EACF-4DCC-B2CA-F96D6CA927C8}"/>
              </a:ext>
            </a:extLst>
          </p:cNvPr>
          <p:cNvSpPr txBox="1"/>
          <p:nvPr/>
        </p:nvSpPr>
        <p:spPr>
          <a:xfrm>
            <a:off x="7128398" y="1663414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&gt;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4F97A000-73D7-C2EB-CE31-F08BEB06458E}"/>
              </a:ext>
            </a:extLst>
          </p:cNvPr>
          <p:cNvSpPr txBox="1"/>
          <p:nvPr/>
        </p:nvSpPr>
        <p:spPr>
          <a:xfrm>
            <a:off x="5462666" y="2881338"/>
            <a:ext cx="3130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000" dirty="0">
                <a:solidFill>
                  <a:srgbClr val="333333"/>
                </a:solidFill>
                <a:latin typeface="Calibri" panose="020F0502020204030204" pitchFamily="34" charset="0"/>
              </a:rPr>
              <a:t>SALAIRES : 2 femmes dans la fonction publique </a:t>
            </a:r>
            <a:br>
              <a:rPr lang="fr-FR" sz="1000" dirty="0">
                <a:solidFill>
                  <a:srgbClr val="333333"/>
                </a:solidFill>
                <a:latin typeface="Calibri" panose="020F0502020204030204" pitchFamily="34" charset="0"/>
              </a:rPr>
            </a:br>
            <a:r>
              <a:rPr lang="fr-FR" sz="1000" dirty="0">
                <a:solidFill>
                  <a:srgbClr val="333333"/>
                </a:solidFill>
                <a:latin typeface="Calibri" panose="020F0502020204030204" pitchFamily="34" charset="0"/>
              </a:rPr>
              <a:t>(salaire d’environ 28000 €)</a:t>
            </a:r>
            <a:endParaRPr lang="fr-FR" sz="1000" dirty="0"/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651F523D-D8B4-B173-AF6C-1142B2307725}"/>
              </a:ext>
            </a:extLst>
          </p:cNvPr>
          <p:cNvSpPr/>
          <p:nvPr/>
        </p:nvSpPr>
        <p:spPr bwMode="auto">
          <a:xfrm>
            <a:off x="5447779" y="3278704"/>
            <a:ext cx="3130081" cy="1060395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28575" cap="flat" cmpd="sng" algn="ctr">
            <a:solidFill>
              <a:srgbClr val="D67A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BB2E4A74-AB66-4C2F-1E66-4DA4A19445E3}"/>
              </a:ext>
            </a:extLst>
          </p:cNvPr>
          <p:cNvSpPr/>
          <p:nvPr/>
        </p:nvSpPr>
        <p:spPr bwMode="auto">
          <a:xfrm>
            <a:off x="6396187" y="3382042"/>
            <a:ext cx="770150" cy="278879"/>
          </a:xfrm>
          <a:prstGeom prst="roundRect">
            <a:avLst/>
          </a:prstGeom>
          <a:solidFill>
            <a:srgbClr val="05BCF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38.520 € </a:t>
            </a:r>
          </a:p>
        </p:txBody>
      </p: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D274A9AF-6E63-D4C1-56BD-81A08C6111E3}"/>
              </a:ext>
            </a:extLst>
          </p:cNvPr>
          <p:cNvSpPr/>
          <p:nvPr/>
        </p:nvSpPr>
        <p:spPr bwMode="auto">
          <a:xfrm>
            <a:off x="7528512" y="3384677"/>
            <a:ext cx="932307" cy="276784"/>
          </a:xfrm>
          <a:prstGeom prst="roundRect">
            <a:avLst/>
          </a:prstGeom>
          <a:solidFill>
            <a:srgbClr val="FFA00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39.305 €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FD5F36E-6640-1755-C384-F738C1CDC948}"/>
              </a:ext>
            </a:extLst>
          </p:cNvPr>
          <p:cNvSpPr/>
          <p:nvPr/>
        </p:nvSpPr>
        <p:spPr>
          <a:xfrm>
            <a:off x="5547743" y="3362303"/>
            <a:ext cx="276318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Moyen</a:t>
            </a:r>
            <a:endParaRPr lang="fr-FR" sz="12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B69665E-3FFE-C5E5-FC11-9A66D4590035}"/>
              </a:ext>
            </a:extLst>
          </p:cNvPr>
          <p:cNvSpPr/>
          <p:nvPr/>
        </p:nvSpPr>
        <p:spPr>
          <a:xfrm>
            <a:off x="5558060" y="3721450"/>
            <a:ext cx="27631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333333"/>
                </a:solidFill>
                <a:latin typeface="Calibri" panose="020F0502020204030204" pitchFamily="34" charset="0"/>
              </a:rPr>
              <a:t>Femme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BC60BD97-01A9-3C62-BBFA-B3131972C81B}"/>
              </a:ext>
            </a:extLst>
          </p:cNvPr>
          <p:cNvSpPr txBox="1"/>
          <p:nvPr/>
        </p:nvSpPr>
        <p:spPr>
          <a:xfrm>
            <a:off x="5558060" y="4028553"/>
            <a:ext cx="21023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333333"/>
                </a:solidFill>
                <a:latin typeface="Calibri" panose="020F0502020204030204" pitchFamily="34" charset="0"/>
              </a:rPr>
              <a:t>Homme</a:t>
            </a:r>
            <a:endParaRPr lang="fr-FR" sz="1100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D97BD023-072C-9864-E489-0A2FB4F06DE3}"/>
              </a:ext>
            </a:extLst>
          </p:cNvPr>
          <p:cNvSpPr/>
          <p:nvPr/>
        </p:nvSpPr>
        <p:spPr bwMode="auto">
          <a:xfrm>
            <a:off x="6396186" y="3769637"/>
            <a:ext cx="770150" cy="195453"/>
          </a:xfrm>
          <a:prstGeom prst="roundRect">
            <a:avLst/>
          </a:prstGeom>
          <a:solidFill>
            <a:srgbClr val="05BCF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37.256 € </a:t>
            </a:r>
          </a:p>
        </p:txBody>
      </p:sp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F8C495C7-C5C3-AFDA-49C0-A501AB24CBF1}"/>
              </a:ext>
            </a:extLst>
          </p:cNvPr>
          <p:cNvSpPr/>
          <p:nvPr/>
        </p:nvSpPr>
        <p:spPr bwMode="auto">
          <a:xfrm>
            <a:off x="6396186" y="4067446"/>
            <a:ext cx="770150" cy="195453"/>
          </a:xfrm>
          <a:prstGeom prst="roundRect">
            <a:avLst/>
          </a:prstGeom>
          <a:solidFill>
            <a:srgbClr val="05BCF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39.117 € </a:t>
            </a:r>
          </a:p>
        </p:txBody>
      </p: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D2E7F97F-4003-747A-8F29-A453F9D680A1}"/>
              </a:ext>
            </a:extLst>
          </p:cNvPr>
          <p:cNvSpPr/>
          <p:nvPr/>
        </p:nvSpPr>
        <p:spPr bwMode="auto">
          <a:xfrm>
            <a:off x="7538308" y="3755368"/>
            <a:ext cx="932307" cy="202987"/>
          </a:xfrm>
          <a:prstGeom prst="roundRect">
            <a:avLst/>
          </a:prstGeom>
          <a:solidFill>
            <a:srgbClr val="FFA00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00" b="1" dirty="0">
                <a:latin typeface="Arial" charset="0"/>
                <a:ea typeface="ＭＳ Ｐゴシック" pitchFamily="1" charset="-128"/>
              </a:rPr>
              <a:t>40.094 €</a:t>
            </a:r>
            <a:endParaRPr kumimoji="0" lang="fr-F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50B9D936-2F84-E6B3-ADC9-47E6FED10E53}"/>
              </a:ext>
            </a:extLst>
          </p:cNvPr>
          <p:cNvSpPr/>
          <p:nvPr/>
        </p:nvSpPr>
        <p:spPr bwMode="auto">
          <a:xfrm>
            <a:off x="7538308" y="4044442"/>
            <a:ext cx="932307" cy="202987"/>
          </a:xfrm>
          <a:prstGeom prst="roundRect">
            <a:avLst/>
          </a:prstGeom>
          <a:solidFill>
            <a:srgbClr val="FFA00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000" b="1" dirty="0">
                <a:latin typeface="Arial" charset="0"/>
                <a:ea typeface="ＭＳ Ｐゴシック" pitchFamily="1" charset="-128"/>
              </a:rPr>
              <a:t>38.880 €</a:t>
            </a:r>
            <a:endParaRPr kumimoji="0" lang="fr-F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DEF180A5-55FB-3A17-D8D6-252B02A84A94}"/>
              </a:ext>
            </a:extLst>
          </p:cNvPr>
          <p:cNvSpPr txBox="1"/>
          <p:nvPr/>
        </p:nvSpPr>
        <p:spPr>
          <a:xfrm>
            <a:off x="7137319" y="3686082"/>
            <a:ext cx="4297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  <a:latin typeface="Calibri" panose="020F0502020204030204" pitchFamily="34" charset="0"/>
              </a:rPr>
              <a:t>&lt;&lt;</a:t>
            </a:r>
            <a:endParaRPr lang="fr-FR" b="1" dirty="0">
              <a:solidFill>
                <a:srgbClr val="00B0F0"/>
              </a:solidFill>
            </a:endParaRP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86384098-ADC8-C622-EC2B-23CE45A07BAD}"/>
              </a:ext>
            </a:extLst>
          </p:cNvPr>
          <p:cNvSpPr txBox="1"/>
          <p:nvPr/>
        </p:nvSpPr>
        <p:spPr>
          <a:xfrm>
            <a:off x="7187923" y="3983846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rgbClr val="FF0000"/>
                </a:solidFill>
                <a:latin typeface="Calibri" panose="020F0502020204030204" pitchFamily="34" charset="0"/>
              </a:rPr>
              <a:t>&gt;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E925D56A-EB0B-A14D-E93B-F1783AF5CD8D}"/>
              </a:ext>
            </a:extLst>
          </p:cNvPr>
          <p:cNvSpPr txBox="1"/>
          <p:nvPr/>
        </p:nvSpPr>
        <p:spPr>
          <a:xfrm>
            <a:off x="7179002" y="3337822"/>
            <a:ext cx="3314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  <a:latin typeface="Calibri" panose="020F0502020204030204" pitchFamily="34" charset="0"/>
              </a:rPr>
              <a:t>&lt;</a:t>
            </a:r>
            <a:endParaRPr lang="fr-FR" b="1" dirty="0">
              <a:solidFill>
                <a:srgbClr val="00B0F0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772A7AD-B918-E7D2-6310-A1F54EC3BDEE}"/>
              </a:ext>
            </a:extLst>
          </p:cNvPr>
          <p:cNvSpPr txBox="1"/>
          <p:nvPr/>
        </p:nvSpPr>
        <p:spPr>
          <a:xfrm>
            <a:off x="6055043" y="928516"/>
            <a:ext cx="22479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000" dirty="0" err="1">
                <a:solidFill>
                  <a:srgbClr val="333333"/>
                </a:solidFill>
                <a:latin typeface="Calibri" panose="020F0502020204030204" pitchFamily="34" charset="0"/>
              </a:rPr>
              <a:t>Actif.ves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91463916"/>
      </p:ext>
    </p:extLst>
  </p:cSld>
  <p:clrMapOvr>
    <a:masterClrMapping/>
  </p:clrMapOvr>
</p:sld>
</file>

<file path=ppt/theme/theme1.xml><?xml version="1.0" encoding="utf-8"?>
<a:theme xmlns:a="http://schemas.openxmlformats.org/drawingml/2006/main" name="modèle près 2">
  <a:themeElements>
    <a:clrScheme name="modèle près 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̀le près 2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modèle près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HD:Users:patrickgeorges:Documents:Données utilisateurs Microsoft:Pièces jointes enregistrées:modèle près 2.pot</Template>
  <TotalTime>3785</TotalTime>
  <Words>1754</Words>
  <Application>Microsoft Office PowerPoint</Application>
  <PresentationFormat>Affichage à l'écran (4:3)</PresentationFormat>
  <Paragraphs>679</Paragraphs>
  <Slides>27</Slides>
  <Notes>6</Notes>
  <HiddenSlides>0</HiddenSlides>
  <MMClips>0</MMClips>
  <ScaleCrop>false</ScaleCrop>
  <HeadingPairs>
    <vt:vector size="8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7" baseType="lpstr">
      <vt:lpstr>ＭＳ Ｐゴシック</vt:lpstr>
      <vt:lpstr>Arial</vt:lpstr>
      <vt:lpstr>Calibri</vt:lpstr>
      <vt:lpstr>Century Gothic</vt:lpstr>
      <vt:lpstr>inherit</vt:lpstr>
      <vt:lpstr>Interstate</vt:lpstr>
      <vt:lpstr>Lucida Sans</vt:lpstr>
      <vt:lpstr>Raleway</vt:lpstr>
      <vt:lpstr>modèle près 2</vt:lpstr>
      <vt:lpstr>Image bitmap</vt:lpstr>
      <vt:lpstr>Enquête Insertion Professionnelle</vt:lpstr>
      <vt:lpstr>Enquête CGE / Objectifs</vt:lpstr>
      <vt:lpstr>Enquête CGE / Processus</vt:lpstr>
      <vt:lpstr>Enquête CGE / Données recueillies</vt:lpstr>
      <vt:lpstr>Enquête CGE / Chiffres clefs</vt:lpstr>
      <vt:lpstr>Enquête CGE / Chiffres clefs</vt:lpstr>
      <vt:lpstr>Enquête CGE / Chiffres clefs</vt:lpstr>
      <vt:lpstr>Enquête CGE / Comparaison</vt:lpstr>
      <vt:lpstr>Enquête CGE / Comparaison</vt:lpstr>
      <vt:lpstr>Enquête CGE / Evolution</vt:lpstr>
      <vt:lpstr>Enquête CGE / Votre participation</vt:lpstr>
      <vt:lpstr>Enquête CGE / Vie professionnelle</vt:lpstr>
      <vt:lpstr>Enquête CGE / Vie professionnelle</vt:lpstr>
      <vt:lpstr>Enquête CGE / Vie professionnelle</vt:lpstr>
      <vt:lpstr>Enquête CGE / Cumul</vt:lpstr>
      <vt:lpstr>Enquête CGE / Résumé</vt:lpstr>
      <vt:lpstr>Enquête CGE / Résumé</vt:lpstr>
      <vt:lpstr>Enquête CGE / Résumé</vt:lpstr>
      <vt:lpstr>Enquête CGE / Cumul</vt:lpstr>
      <vt:lpstr>Enquête CGE / Cumul</vt:lpstr>
      <vt:lpstr>Enquête CGE / Résumé</vt:lpstr>
      <vt:lpstr>Enquête CGE / Résumé</vt:lpstr>
      <vt:lpstr>Enquête CGE / Résumé</vt:lpstr>
      <vt:lpstr>Enquête CGE / Cumul</vt:lpstr>
      <vt:lpstr>Enquête CGE / Cumul</vt:lpstr>
      <vt:lpstr>Enquête CGE / Cumul</vt:lpstr>
      <vt:lpstr>Enquête CGE / Cumul</vt:lpstr>
    </vt:vector>
  </TitlesOfParts>
  <Company>Laboratoire Charles Fabry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CGE-2024_Bilan_CoPerf</dc:title>
  <dc:creator>Julien Villemejane</dc:creator>
  <cp:lastModifiedBy>Julien VILLEMEJANE</cp:lastModifiedBy>
  <cp:revision>1032</cp:revision>
  <cp:lastPrinted>2005-06-25T14:45:45Z</cp:lastPrinted>
  <dcterms:created xsi:type="dcterms:W3CDTF">2006-10-19T10:21:37Z</dcterms:created>
  <dcterms:modified xsi:type="dcterms:W3CDTF">2024-11-17T21:04:51Z</dcterms:modified>
</cp:coreProperties>
</file>