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56" r:id="rId2"/>
    <p:sldId id="315" r:id="rId3"/>
    <p:sldId id="316" r:id="rId4"/>
    <p:sldId id="317" r:id="rId5"/>
    <p:sldId id="330" r:id="rId6"/>
    <p:sldId id="329" r:id="rId7"/>
    <p:sldId id="26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275" r:id="rId17"/>
    <p:sldId id="326" r:id="rId18"/>
    <p:sldId id="327" r:id="rId19"/>
    <p:sldId id="281" r:id="rId20"/>
    <p:sldId id="32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ED78D-DC5F-4349-9BB1-6BA0129AAA21}" type="datetimeFigureOut">
              <a:rPr lang="fr-FR" smtClean="0"/>
              <a:t>05/05/2024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856BD-585A-4EDF-983C-7898DC302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IOGS-Digital-Method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GS-Digital-Metho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Ressources / </a:t>
            </a:r>
            <a:r>
              <a:rPr lang="fr-FR" sz="2400" dirty="0"/>
              <a:t>ONIP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8A684C6-20C2-316D-F19C-56009A53D192}"/>
              </a:ext>
            </a:extLst>
          </p:cNvPr>
          <p:cNvSpPr txBox="1"/>
          <p:nvPr/>
        </p:nvSpPr>
        <p:spPr>
          <a:xfrm>
            <a:off x="3490452" y="2045813"/>
            <a:ext cx="8380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200" dirty="0">
                <a:solidFill>
                  <a:srgbClr val="0070C0"/>
                </a:solidFill>
                <a:latin typeface="Raleway ExtraBold" pitchFamily="2" charset="0"/>
              </a:rPr>
              <a:t>http://lense.institutoptique.fr/ONIP/</a:t>
            </a:r>
            <a:endParaRPr lang="fr-FR" sz="3600" b="1" dirty="0">
              <a:solidFill>
                <a:srgbClr val="0070C0"/>
              </a:solidFill>
              <a:latin typeface="Raleway ExtraBold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4A611EB-C958-E04F-4157-D0EED1558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75" y="2802194"/>
            <a:ext cx="4785721" cy="3847521"/>
          </a:xfrm>
          <a:prstGeom prst="rect">
            <a:avLst/>
          </a:prstGeom>
        </p:spPr>
      </p:pic>
      <p:pic>
        <p:nvPicPr>
          <p:cNvPr id="13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868C54CC-A35B-D4C9-2E73-752EC0102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8" y="345912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86D35D-958C-B9A3-7FA4-1C0DDA4F3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83" y="2630588"/>
            <a:ext cx="2716639" cy="111596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A05B0AE-DB2D-87A3-6F0A-FF211F66F406}"/>
              </a:ext>
            </a:extLst>
          </p:cNvPr>
          <p:cNvSpPr txBox="1"/>
          <p:nvPr/>
        </p:nvSpPr>
        <p:spPr>
          <a:xfrm>
            <a:off x="147483" y="4495121"/>
            <a:ext cx="5860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400" b="1" dirty="0">
                <a:hlinkClick r:id="rId6"/>
              </a:rPr>
              <a:t>github.com/IOGS-Digital-Methods</a:t>
            </a:r>
            <a:endParaRPr lang="fr-FR" sz="2400" b="1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9A4FC54-0F8D-55D2-DC94-A3DB33910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38" y="5091893"/>
            <a:ext cx="4336156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6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Acquis d’Apprentissage Visés / </a:t>
            </a:r>
            <a:r>
              <a:rPr lang="fr-FR" sz="2400" dirty="0"/>
              <a:t>ONIP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29B74B6-D6DD-5DFD-705D-3EF527139FE6}"/>
              </a:ext>
            </a:extLst>
          </p:cNvPr>
          <p:cNvSpPr txBox="1"/>
          <p:nvPr/>
        </p:nvSpPr>
        <p:spPr>
          <a:xfrm rot="20041098">
            <a:off x="376789" y="2357284"/>
            <a:ext cx="106086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FAIRE</a:t>
            </a:r>
          </a:p>
        </p:txBody>
      </p:sp>
    </p:spTree>
    <p:extLst>
      <p:ext uri="{BB962C8B-B14F-4D97-AF65-F5344CB8AC3E}">
        <p14:creationId xmlns:p14="http://schemas.microsoft.com/office/powerpoint/2010/main" val="10055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https://i.stack.imgur.com/zRFh2.jpg">
            <a:extLst>
              <a:ext uri="{FF2B5EF4-FFF2-40B4-BE49-F238E27FC236}">
                <a16:creationId xmlns:a16="http://schemas.microsoft.com/office/drawing/2014/main" id="{1BB415EA-CB8A-B2DF-1413-25B59668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90" y="2872315"/>
            <a:ext cx="1490383" cy="11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Déroulement / </a:t>
            </a:r>
            <a:r>
              <a:rPr lang="fr-FR" sz="2400" dirty="0"/>
              <a:t>ONIP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39B0E27-6B85-56D7-D2A7-D5610A250F17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sp>
        <p:nvSpPr>
          <p:cNvPr id="9" name="CustomShape 23">
            <a:extLst>
              <a:ext uri="{FF2B5EF4-FFF2-40B4-BE49-F238E27FC236}">
                <a16:creationId xmlns:a16="http://schemas.microsoft.com/office/drawing/2014/main" id="{AFDC0D7F-DA30-BC8D-96CF-FB7E6F6889A2}"/>
              </a:ext>
            </a:extLst>
          </p:cNvPr>
          <p:cNvSpPr/>
          <p:nvPr/>
        </p:nvSpPr>
        <p:spPr>
          <a:xfrm>
            <a:off x="6713678" y="4028555"/>
            <a:ext cx="455409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Laser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2D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0" name="CustomShape 24">
            <a:extLst>
              <a:ext uri="{FF2B5EF4-FFF2-40B4-BE49-F238E27FC236}">
                <a16:creationId xmlns:a16="http://schemas.microsoft.com/office/drawing/2014/main" id="{292C9610-1A34-8343-D04A-4020B0A04DC2}"/>
              </a:ext>
            </a:extLst>
          </p:cNvPr>
          <p:cNvSpPr/>
          <p:nvPr/>
        </p:nvSpPr>
        <p:spPr>
          <a:xfrm>
            <a:off x="6713678" y="1803540"/>
            <a:ext cx="45540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AM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1D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3D7BD68F-FE10-85A5-B685-A3DD1C6E5865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blocs de 5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67B39E49-9A3F-C66F-504A-DE35C765346D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7F67F72-3410-5574-AD50-8CBAEA99F56E}"/>
              </a:ext>
            </a:extLst>
          </p:cNvPr>
          <p:cNvSpPr txBox="1"/>
          <p:nvPr/>
        </p:nvSpPr>
        <p:spPr>
          <a:xfrm>
            <a:off x="2028213" y="5064204"/>
            <a:ext cx="40229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Séances 2-3 : mise en œuvre numérique</a:t>
            </a:r>
          </a:p>
          <a:p>
            <a:r>
              <a:rPr lang="fr-FR" sz="1600" dirty="0"/>
              <a:t>Séance 4 : mise en forme des résultats</a:t>
            </a:r>
          </a:p>
          <a:p>
            <a:r>
              <a:rPr lang="fr-FR" sz="1600" dirty="0"/>
              <a:t>Séance 5 : évaluation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78BF5F-881F-1997-E7D5-6A546677106F}"/>
              </a:ext>
            </a:extLst>
          </p:cNvPr>
          <p:cNvSpPr txBox="1"/>
          <p:nvPr/>
        </p:nvSpPr>
        <p:spPr>
          <a:xfrm>
            <a:off x="7300845" y="4520998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2DC416-654D-D829-6093-A249CD60C371}"/>
              </a:ext>
            </a:extLst>
          </p:cNvPr>
          <p:cNvSpPr txBox="1"/>
          <p:nvPr/>
        </p:nvSpPr>
        <p:spPr>
          <a:xfrm>
            <a:off x="7300845" y="2295983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1</a:t>
            </a:r>
            <a:r>
              <a:rPr lang="fr-FR" sz="1600" dirty="0"/>
              <a:t> : signal modulé en amplitude / acquisition numérique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AD5E4D-9617-A5B2-3BDD-55B983B4C360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4583215-5988-2525-4E98-1B914D7C2EFF}"/>
              </a:ext>
            </a:extLst>
          </p:cNvPr>
          <p:cNvGrpSpPr/>
          <p:nvPr/>
        </p:nvGrpSpPr>
        <p:grpSpPr>
          <a:xfrm>
            <a:off x="9168849" y="5606759"/>
            <a:ext cx="1868737" cy="1215569"/>
            <a:chOff x="2308078" y="1757542"/>
            <a:chExt cx="4710901" cy="3759356"/>
          </a:xfrm>
        </p:grpSpPr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D6EBEC28-1516-5564-BDB9-687D8F2AA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48" y="3129131"/>
              <a:ext cx="3603625" cy="2198687"/>
            </a:xfrm>
            <a:custGeom>
              <a:avLst/>
              <a:gdLst>
                <a:gd name="T0" fmla="*/ 2147483646 w 2848"/>
                <a:gd name="T1" fmla="*/ 2147483646 h 1738"/>
                <a:gd name="T2" fmla="*/ 2147483646 w 2848"/>
                <a:gd name="T3" fmla="*/ 2147483646 h 1738"/>
                <a:gd name="T4" fmla="*/ 2147483646 w 2848"/>
                <a:gd name="T5" fmla="*/ 2147483646 h 1738"/>
                <a:gd name="T6" fmla="*/ 2147483646 w 2848"/>
                <a:gd name="T7" fmla="*/ 2147483646 h 1738"/>
                <a:gd name="T8" fmla="*/ 2147483646 w 2848"/>
                <a:gd name="T9" fmla="*/ 2147483646 h 1738"/>
                <a:gd name="T10" fmla="*/ 2147483646 w 2848"/>
                <a:gd name="T11" fmla="*/ 2147483646 h 1738"/>
                <a:gd name="T12" fmla="*/ 2147483646 w 2848"/>
                <a:gd name="T13" fmla="*/ 2147483646 h 1738"/>
                <a:gd name="T14" fmla="*/ 2147483646 w 2848"/>
                <a:gd name="T15" fmla="*/ 2147483646 h 1738"/>
                <a:gd name="T16" fmla="*/ 2147483646 w 2848"/>
                <a:gd name="T17" fmla="*/ 2147483646 h 1738"/>
                <a:gd name="T18" fmla="*/ 2147483646 w 2848"/>
                <a:gd name="T19" fmla="*/ 2147483646 h 1738"/>
                <a:gd name="T20" fmla="*/ 2147483646 w 2848"/>
                <a:gd name="T21" fmla="*/ 2147483646 h 1738"/>
                <a:gd name="T22" fmla="*/ 2147483646 w 2848"/>
                <a:gd name="T23" fmla="*/ 2147483646 h 1738"/>
                <a:gd name="T24" fmla="*/ 2147483646 w 2848"/>
                <a:gd name="T25" fmla="*/ 2147483646 h 1738"/>
                <a:gd name="T26" fmla="*/ 2147483646 w 2848"/>
                <a:gd name="T27" fmla="*/ 2147483646 h 1738"/>
                <a:gd name="T28" fmla="*/ 2147483646 w 2848"/>
                <a:gd name="T29" fmla="*/ 2147483646 h 1738"/>
                <a:gd name="T30" fmla="*/ 2147483646 w 2848"/>
                <a:gd name="T31" fmla="*/ 2147483646 h 1738"/>
                <a:gd name="T32" fmla="*/ 2147483646 w 2848"/>
                <a:gd name="T33" fmla="*/ 2147483646 h 1738"/>
                <a:gd name="T34" fmla="*/ 2147483646 w 2848"/>
                <a:gd name="T35" fmla="*/ 2147483646 h 1738"/>
                <a:gd name="T36" fmla="*/ 2147483646 w 2848"/>
                <a:gd name="T37" fmla="*/ 2147483646 h 1738"/>
                <a:gd name="T38" fmla="*/ 2147483646 w 2848"/>
                <a:gd name="T39" fmla="*/ 2147483646 h 1738"/>
                <a:gd name="T40" fmla="*/ 2147483646 w 2848"/>
                <a:gd name="T41" fmla="*/ 2147483646 h 1738"/>
                <a:gd name="T42" fmla="*/ 2147483646 w 2848"/>
                <a:gd name="T43" fmla="*/ 2147483646 h 1738"/>
                <a:gd name="T44" fmla="*/ 2147483646 w 2848"/>
                <a:gd name="T45" fmla="*/ 2147483646 h 1738"/>
                <a:gd name="T46" fmla="*/ 2147483646 w 2848"/>
                <a:gd name="T47" fmla="*/ 2147483646 h 1738"/>
                <a:gd name="T48" fmla="*/ 2147483646 w 2848"/>
                <a:gd name="T49" fmla="*/ 0 h 1738"/>
                <a:gd name="T50" fmla="*/ 2147483646 w 2848"/>
                <a:gd name="T51" fmla="*/ 2147483646 h 1738"/>
                <a:gd name="T52" fmla="*/ 2147483646 w 2848"/>
                <a:gd name="T53" fmla="*/ 2147483646 h 1738"/>
                <a:gd name="T54" fmla="*/ 2147483646 w 2848"/>
                <a:gd name="T55" fmla="*/ 2147483646 h 1738"/>
                <a:gd name="T56" fmla="*/ 2147483646 w 2848"/>
                <a:gd name="T57" fmla="*/ 2147483646 h 1738"/>
                <a:gd name="T58" fmla="*/ 2147483646 w 2848"/>
                <a:gd name="T59" fmla="*/ 2147483646 h 1738"/>
                <a:gd name="T60" fmla="*/ 2147483646 w 2848"/>
                <a:gd name="T61" fmla="*/ 2147483646 h 1738"/>
                <a:gd name="T62" fmla="*/ 2147483646 w 2848"/>
                <a:gd name="T63" fmla="*/ 2147483646 h 1738"/>
                <a:gd name="T64" fmla="*/ 2147483646 w 2848"/>
                <a:gd name="T65" fmla="*/ 2147483646 h 1738"/>
                <a:gd name="T66" fmla="*/ 2147483646 w 2848"/>
                <a:gd name="T67" fmla="*/ 2147483646 h 1738"/>
                <a:gd name="T68" fmla="*/ 2147483646 w 2848"/>
                <a:gd name="T69" fmla="*/ 2147483646 h 1738"/>
                <a:gd name="T70" fmla="*/ 2147483646 w 2848"/>
                <a:gd name="T71" fmla="*/ 2147483646 h 1738"/>
                <a:gd name="T72" fmla="*/ 2147483646 w 2848"/>
                <a:gd name="T73" fmla="*/ 2147483646 h 1738"/>
                <a:gd name="T74" fmla="*/ 2147483646 w 2848"/>
                <a:gd name="T75" fmla="*/ 2147483646 h 1738"/>
                <a:gd name="T76" fmla="*/ 2147483646 w 2848"/>
                <a:gd name="T77" fmla="*/ 2147483646 h 1738"/>
                <a:gd name="T78" fmla="*/ 2147483646 w 2848"/>
                <a:gd name="T79" fmla="*/ 2147483646 h 1738"/>
                <a:gd name="T80" fmla="*/ 2147483646 w 2848"/>
                <a:gd name="T81" fmla="*/ 2147483646 h 1738"/>
                <a:gd name="T82" fmla="*/ 2147483646 w 2848"/>
                <a:gd name="T83" fmla="*/ 2147483646 h 1738"/>
                <a:gd name="T84" fmla="*/ 2147483646 w 2848"/>
                <a:gd name="T85" fmla="*/ 2147483646 h 1738"/>
                <a:gd name="T86" fmla="*/ 2147483646 w 2848"/>
                <a:gd name="T87" fmla="*/ 2147483646 h 1738"/>
                <a:gd name="T88" fmla="*/ 2147483646 w 2848"/>
                <a:gd name="T89" fmla="*/ 2147483646 h 1738"/>
                <a:gd name="T90" fmla="*/ 2147483646 w 2848"/>
                <a:gd name="T91" fmla="*/ 2147483646 h 1738"/>
                <a:gd name="T92" fmla="*/ 2147483646 w 2848"/>
                <a:gd name="T93" fmla="*/ 2147483646 h 1738"/>
                <a:gd name="T94" fmla="*/ 2147483646 w 2848"/>
                <a:gd name="T95" fmla="*/ 2147483646 h 1738"/>
                <a:gd name="T96" fmla="*/ 2147483646 w 2848"/>
                <a:gd name="T97" fmla="*/ 2147483646 h 1738"/>
                <a:gd name="T98" fmla="*/ 2147483646 w 2848"/>
                <a:gd name="T99" fmla="*/ 2147483646 h 17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48"/>
                <a:gd name="T151" fmla="*/ 0 h 1738"/>
                <a:gd name="T152" fmla="*/ 2848 w 2848"/>
                <a:gd name="T153" fmla="*/ 1738 h 173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48" h="1738">
                  <a:moveTo>
                    <a:pt x="0" y="1738"/>
                  </a:moveTo>
                  <a:lnTo>
                    <a:pt x="13" y="1738"/>
                  </a:lnTo>
                  <a:lnTo>
                    <a:pt x="27" y="1738"/>
                  </a:lnTo>
                  <a:lnTo>
                    <a:pt x="42" y="1738"/>
                  </a:lnTo>
                  <a:lnTo>
                    <a:pt x="56" y="1738"/>
                  </a:lnTo>
                  <a:lnTo>
                    <a:pt x="71" y="1738"/>
                  </a:lnTo>
                  <a:lnTo>
                    <a:pt x="84" y="1738"/>
                  </a:lnTo>
                  <a:lnTo>
                    <a:pt x="100" y="1738"/>
                  </a:lnTo>
                  <a:lnTo>
                    <a:pt x="113" y="1738"/>
                  </a:lnTo>
                  <a:lnTo>
                    <a:pt x="129" y="1738"/>
                  </a:lnTo>
                  <a:lnTo>
                    <a:pt x="142" y="1738"/>
                  </a:lnTo>
                  <a:lnTo>
                    <a:pt x="157" y="1738"/>
                  </a:lnTo>
                  <a:lnTo>
                    <a:pt x="171" y="1738"/>
                  </a:lnTo>
                  <a:lnTo>
                    <a:pt x="184" y="1738"/>
                  </a:lnTo>
                  <a:lnTo>
                    <a:pt x="200" y="1738"/>
                  </a:lnTo>
                  <a:lnTo>
                    <a:pt x="213" y="1738"/>
                  </a:lnTo>
                  <a:lnTo>
                    <a:pt x="228" y="1738"/>
                  </a:lnTo>
                  <a:lnTo>
                    <a:pt x="242" y="1737"/>
                  </a:lnTo>
                  <a:lnTo>
                    <a:pt x="257" y="1737"/>
                  </a:lnTo>
                  <a:lnTo>
                    <a:pt x="271" y="1737"/>
                  </a:lnTo>
                  <a:lnTo>
                    <a:pt x="286" y="1737"/>
                  </a:lnTo>
                  <a:lnTo>
                    <a:pt x="300" y="1737"/>
                  </a:lnTo>
                  <a:lnTo>
                    <a:pt x="315" y="1737"/>
                  </a:lnTo>
                  <a:lnTo>
                    <a:pt x="328" y="1737"/>
                  </a:lnTo>
                  <a:lnTo>
                    <a:pt x="342" y="1735"/>
                  </a:lnTo>
                  <a:lnTo>
                    <a:pt x="357" y="1735"/>
                  </a:lnTo>
                  <a:lnTo>
                    <a:pt x="371" y="1735"/>
                  </a:lnTo>
                  <a:lnTo>
                    <a:pt x="386" y="1733"/>
                  </a:lnTo>
                  <a:lnTo>
                    <a:pt x="399" y="1733"/>
                  </a:lnTo>
                  <a:lnTo>
                    <a:pt x="415" y="1731"/>
                  </a:lnTo>
                  <a:lnTo>
                    <a:pt x="428" y="1729"/>
                  </a:lnTo>
                  <a:lnTo>
                    <a:pt x="444" y="1729"/>
                  </a:lnTo>
                  <a:lnTo>
                    <a:pt x="457" y="1727"/>
                  </a:lnTo>
                  <a:lnTo>
                    <a:pt x="472" y="1725"/>
                  </a:lnTo>
                  <a:lnTo>
                    <a:pt x="486" y="1723"/>
                  </a:lnTo>
                  <a:lnTo>
                    <a:pt x="499" y="1719"/>
                  </a:lnTo>
                  <a:lnTo>
                    <a:pt x="515" y="1717"/>
                  </a:lnTo>
                  <a:lnTo>
                    <a:pt x="528" y="1714"/>
                  </a:lnTo>
                  <a:lnTo>
                    <a:pt x="543" y="1712"/>
                  </a:lnTo>
                  <a:lnTo>
                    <a:pt x="557" y="1706"/>
                  </a:lnTo>
                  <a:lnTo>
                    <a:pt x="572" y="1702"/>
                  </a:lnTo>
                  <a:lnTo>
                    <a:pt x="586" y="1696"/>
                  </a:lnTo>
                  <a:lnTo>
                    <a:pt x="601" y="1692"/>
                  </a:lnTo>
                  <a:lnTo>
                    <a:pt x="614" y="1685"/>
                  </a:lnTo>
                  <a:lnTo>
                    <a:pt x="630" y="1679"/>
                  </a:lnTo>
                  <a:lnTo>
                    <a:pt x="643" y="1671"/>
                  </a:lnTo>
                  <a:lnTo>
                    <a:pt x="657" y="1662"/>
                  </a:lnTo>
                  <a:lnTo>
                    <a:pt x="672" y="1652"/>
                  </a:lnTo>
                  <a:lnTo>
                    <a:pt x="685" y="1642"/>
                  </a:lnTo>
                  <a:lnTo>
                    <a:pt x="701" y="1631"/>
                  </a:lnTo>
                  <a:lnTo>
                    <a:pt x="714" y="1618"/>
                  </a:lnTo>
                  <a:lnTo>
                    <a:pt x="730" y="1604"/>
                  </a:lnTo>
                  <a:lnTo>
                    <a:pt x="743" y="1589"/>
                  </a:lnTo>
                  <a:lnTo>
                    <a:pt x="758" y="1573"/>
                  </a:lnTo>
                  <a:lnTo>
                    <a:pt x="772" y="1556"/>
                  </a:lnTo>
                  <a:lnTo>
                    <a:pt x="787" y="1537"/>
                  </a:lnTo>
                  <a:lnTo>
                    <a:pt x="801" y="1516"/>
                  </a:lnTo>
                  <a:lnTo>
                    <a:pt x="814" y="1495"/>
                  </a:lnTo>
                  <a:lnTo>
                    <a:pt x="829" y="1470"/>
                  </a:lnTo>
                  <a:lnTo>
                    <a:pt x="843" y="1445"/>
                  </a:lnTo>
                  <a:lnTo>
                    <a:pt x="858" y="1418"/>
                  </a:lnTo>
                  <a:lnTo>
                    <a:pt x="872" y="1389"/>
                  </a:lnTo>
                  <a:lnTo>
                    <a:pt x="887" y="1358"/>
                  </a:lnTo>
                  <a:lnTo>
                    <a:pt x="901" y="1328"/>
                  </a:lnTo>
                  <a:lnTo>
                    <a:pt x="916" y="1293"/>
                  </a:lnTo>
                  <a:lnTo>
                    <a:pt x="929" y="1256"/>
                  </a:lnTo>
                  <a:lnTo>
                    <a:pt x="945" y="1220"/>
                  </a:lnTo>
                  <a:lnTo>
                    <a:pt x="958" y="1182"/>
                  </a:lnTo>
                  <a:lnTo>
                    <a:pt x="972" y="1141"/>
                  </a:lnTo>
                  <a:lnTo>
                    <a:pt x="987" y="1099"/>
                  </a:lnTo>
                  <a:lnTo>
                    <a:pt x="1000" y="1057"/>
                  </a:lnTo>
                  <a:lnTo>
                    <a:pt x="1016" y="1011"/>
                  </a:lnTo>
                  <a:lnTo>
                    <a:pt x="1029" y="965"/>
                  </a:lnTo>
                  <a:lnTo>
                    <a:pt x="1045" y="918"/>
                  </a:lnTo>
                  <a:lnTo>
                    <a:pt x="1058" y="870"/>
                  </a:lnTo>
                  <a:lnTo>
                    <a:pt x="1073" y="822"/>
                  </a:lnTo>
                  <a:lnTo>
                    <a:pt x="1087" y="772"/>
                  </a:lnTo>
                  <a:lnTo>
                    <a:pt x="1102" y="723"/>
                  </a:lnTo>
                  <a:lnTo>
                    <a:pt x="1116" y="675"/>
                  </a:lnTo>
                  <a:lnTo>
                    <a:pt x="1129" y="625"/>
                  </a:lnTo>
                  <a:lnTo>
                    <a:pt x="1144" y="575"/>
                  </a:lnTo>
                  <a:lnTo>
                    <a:pt x="1158" y="527"/>
                  </a:lnTo>
                  <a:lnTo>
                    <a:pt x="1173" y="479"/>
                  </a:lnTo>
                  <a:lnTo>
                    <a:pt x="1187" y="431"/>
                  </a:lnTo>
                  <a:lnTo>
                    <a:pt x="1202" y="385"/>
                  </a:lnTo>
                  <a:lnTo>
                    <a:pt x="1215" y="340"/>
                  </a:lnTo>
                  <a:lnTo>
                    <a:pt x="1231" y="298"/>
                  </a:lnTo>
                  <a:lnTo>
                    <a:pt x="1244" y="258"/>
                  </a:lnTo>
                  <a:lnTo>
                    <a:pt x="1260" y="219"/>
                  </a:lnTo>
                  <a:lnTo>
                    <a:pt x="1273" y="183"/>
                  </a:lnTo>
                  <a:lnTo>
                    <a:pt x="1286" y="150"/>
                  </a:lnTo>
                  <a:lnTo>
                    <a:pt x="1302" y="120"/>
                  </a:lnTo>
                  <a:lnTo>
                    <a:pt x="1315" y="93"/>
                  </a:lnTo>
                  <a:lnTo>
                    <a:pt x="1331" y="68"/>
                  </a:lnTo>
                  <a:lnTo>
                    <a:pt x="1344" y="48"/>
                  </a:lnTo>
                  <a:lnTo>
                    <a:pt x="1359" y="31"/>
                  </a:lnTo>
                  <a:lnTo>
                    <a:pt x="1373" y="18"/>
                  </a:lnTo>
                  <a:lnTo>
                    <a:pt x="1388" y="8"/>
                  </a:lnTo>
                  <a:lnTo>
                    <a:pt x="1402" y="2"/>
                  </a:lnTo>
                  <a:lnTo>
                    <a:pt x="1417" y="0"/>
                  </a:lnTo>
                  <a:lnTo>
                    <a:pt x="1430" y="2"/>
                  </a:lnTo>
                  <a:lnTo>
                    <a:pt x="1444" y="8"/>
                  </a:lnTo>
                  <a:lnTo>
                    <a:pt x="1459" y="18"/>
                  </a:lnTo>
                  <a:lnTo>
                    <a:pt x="1473" y="31"/>
                  </a:lnTo>
                  <a:lnTo>
                    <a:pt x="1488" y="48"/>
                  </a:lnTo>
                  <a:lnTo>
                    <a:pt x="1502" y="68"/>
                  </a:lnTo>
                  <a:lnTo>
                    <a:pt x="1517" y="93"/>
                  </a:lnTo>
                  <a:lnTo>
                    <a:pt x="1530" y="120"/>
                  </a:lnTo>
                  <a:lnTo>
                    <a:pt x="1546" y="150"/>
                  </a:lnTo>
                  <a:lnTo>
                    <a:pt x="1559" y="183"/>
                  </a:lnTo>
                  <a:lnTo>
                    <a:pt x="1573" y="219"/>
                  </a:lnTo>
                  <a:lnTo>
                    <a:pt x="1588" y="258"/>
                  </a:lnTo>
                  <a:lnTo>
                    <a:pt x="1601" y="298"/>
                  </a:lnTo>
                  <a:lnTo>
                    <a:pt x="1617" y="340"/>
                  </a:lnTo>
                  <a:lnTo>
                    <a:pt x="1630" y="385"/>
                  </a:lnTo>
                  <a:lnTo>
                    <a:pt x="1646" y="431"/>
                  </a:lnTo>
                  <a:lnTo>
                    <a:pt x="1659" y="479"/>
                  </a:lnTo>
                  <a:lnTo>
                    <a:pt x="1674" y="527"/>
                  </a:lnTo>
                  <a:lnTo>
                    <a:pt x="1688" y="575"/>
                  </a:lnTo>
                  <a:lnTo>
                    <a:pt x="1703" y="625"/>
                  </a:lnTo>
                  <a:lnTo>
                    <a:pt x="1717" y="675"/>
                  </a:lnTo>
                  <a:lnTo>
                    <a:pt x="1730" y="723"/>
                  </a:lnTo>
                  <a:lnTo>
                    <a:pt x="1745" y="772"/>
                  </a:lnTo>
                  <a:lnTo>
                    <a:pt x="1759" y="822"/>
                  </a:lnTo>
                  <a:lnTo>
                    <a:pt x="1774" y="870"/>
                  </a:lnTo>
                  <a:lnTo>
                    <a:pt x="1788" y="918"/>
                  </a:lnTo>
                  <a:lnTo>
                    <a:pt x="1803" y="965"/>
                  </a:lnTo>
                  <a:lnTo>
                    <a:pt x="1816" y="1011"/>
                  </a:lnTo>
                  <a:lnTo>
                    <a:pt x="1832" y="1057"/>
                  </a:lnTo>
                  <a:lnTo>
                    <a:pt x="1845" y="1099"/>
                  </a:lnTo>
                  <a:lnTo>
                    <a:pt x="1861" y="1141"/>
                  </a:lnTo>
                  <a:lnTo>
                    <a:pt x="1874" y="1182"/>
                  </a:lnTo>
                  <a:lnTo>
                    <a:pt x="1887" y="1220"/>
                  </a:lnTo>
                  <a:lnTo>
                    <a:pt x="1903" y="1256"/>
                  </a:lnTo>
                  <a:lnTo>
                    <a:pt x="1916" y="1293"/>
                  </a:lnTo>
                  <a:lnTo>
                    <a:pt x="1932" y="1328"/>
                  </a:lnTo>
                  <a:lnTo>
                    <a:pt x="1945" y="1358"/>
                  </a:lnTo>
                  <a:lnTo>
                    <a:pt x="1960" y="1389"/>
                  </a:lnTo>
                  <a:lnTo>
                    <a:pt x="1974" y="1418"/>
                  </a:lnTo>
                  <a:lnTo>
                    <a:pt x="1989" y="1445"/>
                  </a:lnTo>
                  <a:lnTo>
                    <a:pt x="2003" y="1470"/>
                  </a:lnTo>
                  <a:lnTo>
                    <a:pt x="2018" y="1495"/>
                  </a:lnTo>
                  <a:lnTo>
                    <a:pt x="2032" y="1516"/>
                  </a:lnTo>
                  <a:lnTo>
                    <a:pt x="2045" y="1537"/>
                  </a:lnTo>
                  <a:lnTo>
                    <a:pt x="2060" y="1556"/>
                  </a:lnTo>
                  <a:lnTo>
                    <a:pt x="2074" y="1573"/>
                  </a:lnTo>
                  <a:lnTo>
                    <a:pt x="2089" y="1589"/>
                  </a:lnTo>
                  <a:lnTo>
                    <a:pt x="2103" y="1604"/>
                  </a:lnTo>
                  <a:lnTo>
                    <a:pt x="2118" y="1618"/>
                  </a:lnTo>
                  <a:lnTo>
                    <a:pt x="2131" y="1631"/>
                  </a:lnTo>
                  <a:lnTo>
                    <a:pt x="2147" y="1642"/>
                  </a:lnTo>
                  <a:lnTo>
                    <a:pt x="2160" y="1652"/>
                  </a:lnTo>
                  <a:lnTo>
                    <a:pt x="2176" y="1662"/>
                  </a:lnTo>
                  <a:lnTo>
                    <a:pt x="2189" y="1671"/>
                  </a:lnTo>
                  <a:lnTo>
                    <a:pt x="2202" y="1679"/>
                  </a:lnTo>
                  <a:lnTo>
                    <a:pt x="2218" y="1685"/>
                  </a:lnTo>
                  <a:lnTo>
                    <a:pt x="2231" y="1692"/>
                  </a:lnTo>
                  <a:lnTo>
                    <a:pt x="2247" y="1696"/>
                  </a:lnTo>
                  <a:lnTo>
                    <a:pt x="2260" y="1702"/>
                  </a:lnTo>
                  <a:lnTo>
                    <a:pt x="2275" y="1706"/>
                  </a:lnTo>
                  <a:lnTo>
                    <a:pt x="2289" y="1712"/>
                  </a:lnTo>
                  <a:lnTo>
                    <a:pt x="2304" y="1714"/>
                  </a:lnTo>
                  <a:lnTo>
                    <a:pt x="2318" y="1717"/>
                  </a:lnTo>
                  <a:lnTo>
                    <a:pt x="2333" y="1719"/>
                  </a:lnTo>
                  <a:lnTo>
                    <a:pt x="2346" y="1723"/>
                  </a:lnTo>
                  <a:lnTo>
                    <a:pt x="2360" y="1725"/>
                  </a:lnTo>
                  <a:lnTo>
                    <a:pt x="2375" y="1727"/>
                  </a:lnTo>
                  <a:lnTo>
                    <a:pt x="2389" y="1729"/>
                  </a:lnTo>
                  <a:lnTo>
                    <a:pt x="2404" y="1729"/>
                  </a:lnTo>
                  <a:lnTo>
                    <a:pt x="2417" y="1731"/>
                  </a:lnTo>
                  <a:lnTo>
                    <a:pt x="2433" y="1733"/>
                  </a:lnTo>
                  <a:lnTo>
                    <a:pt x="2446" y="1733"/>
                  </a:lnTo>
                  <a:lnTo>
                    <a:pt x="2462" y="1735"/>
                  </a:lnTo>
                  <a:lnTo>
                    <a:pt x="2475" y="1735"/>
                  </a:lnTo>
                  <a:lnTo>
                    <a:pt x="2490" y="1735"/>
                  </a:lnTo>
                  <a:lnTo>
                    <a:pt x="2504" y="1737"/>
                  </a:lnTo>
                  <a:lnTo>
                    <a:pt x="2517" y="1737"/>
                  </a:lnTo>
                  <a:lnTo>
                    <a:pt x="2533" y="1737"/>
                  </a:lnTo>
                  <a:lnTo>
                    <a:pt x="2546" y="1737"/>
                  </a:lnTo>
                  <a:lnTo>
                    <a:pt x="2561" y="1737"/>
                  </a:lnTo>
                  <a:lnTo>
                    <a:pt x="2575" y="1737"/>
                  </a:lnTo>
                  <a:lnTo>
                    <a:pt x="2590" y="1737"/>
                  </a:lnTo>
                  <a:lnTo>
                    <a:pt x="2604" y="1738"/>
                  </a:lnTo>
                  <a:lnTo>
                    <a:pt x="2619" y="1738"/>
                  </a:lnTo>
                  <a:lnTo>
                    <a:pt x="2633" y="1738"/>
                  </a:lnTo>
                  <a:lnTo>
                    <a:pt x="2648" y="1738"/>
                  </a:lnTo>
                  <a:lnTo>
                    <a:pt x="2661" y="1738"/>
                  </a:lnTo>
                  <a:lnTo>
                    <a:pt x="2675" y="1738"/>
                  </a:lnTo>
                  <a:lnTo>
                    <a:pt x="2690" y="1738"/>
                  </a:lnTo>
                  <a:lnTo>
                    <a:pt x="2704" y="1738"/>
                  </a:lnTo>
                  <a:lnTo>
                    <a:pt x="2719" y="1738"/>
                  </a:lnTo>
                  <a:lnTo>
                    <a:pt x="2732" y="1738"/>
                  </a:lnTo>
                  <a:lnTo>
                    <a:pt x="2748" y="1738"/>
                  </a:lnTo>
                  <a:lnTo>
                    <a:pt x="2761" y="1738"/>
                  </a:lnTo>
                  <a:lnTo>
                    <a:pt x="2777" y="1738"/>
                  </a:lnTo>
                  <a:lnTo>
                    <a:pt x="2790" y="1738"/>
                  </a:lnTo>
                  <a:lnTo>
                    <a:pt x="2805" y="1738"/>
                  </a:lnTo>
                  <a:lnTo>
                    <a:pt x="2819" y="1738"/>
                  </a:lnTo>
                  <a:lnTo>
                    <a:pt x="2832" y="1738"/>
                  </a:lnTo>
                  <a:lnTo>
                    <a:pt x="2848" y="1738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48">
              <a:extLst>
                <a:ext uri="{FF2B5EF4-FFF2-40B4-BE49-F238E27FC236}">
                  <a16:creationId xmlns:a16="http://schemas.microsoft.com/office/drawing/2014/main" id="{CC77402A-316C-91E3-C1CE-9EA90CA7F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229" y="2871537"/>
              <a:ext cx="0" cy="24825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" name="Line 48">
              <a:extLst>
                <a:ext uri="{FF2B5EF4-FFF2-40B4-BE49-F238E27FC236}">
                  <a16:creationId xmlns:a16="http://schemas.microsoft.com/office/drawing/2014/main" id="{830546F0-F331-5E18-7180-7FEA860947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55229" y="3000886"/>
              <a:ext cx="0" cy="4694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85800F5-9A00-F91A-79A2-4AD670337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485" y="5017168"/>
              <a:ext cx="1545725" cy="1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DD1407C-EC8D-070F-77DA-F331BAEF07E4}"/>
                </a:ext>
              </a:extLst>
            </p:cNvPr>
            <p:cNvSpPr txBox="1"/>
            <p:nvPr/>
          </p:nvSpPr>
          <p:spPr>
            <a:xfrm>
              <a:off x="5473256" y="2349272"/>
              <a:ext cx="1545723" cy="106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Ι</a:t>
              </a:r>
              <a:r>
                <a:rPr lang="fr-FR" baseline="-25000" dirty="0">
                  <a:solidFill>
                    <a:srgbClr val="00B050"/>
                  </a:solidFill>
                </a:rPr>
                <a:t>0</a:t>
              </a:r>
              <a:r>
                <a:rPr lang="fr-FR" dirty="0">
                  <a:solidFill>
                    <a:srgbClr val="00B050"/>
                  </a:solidFill>
                </a:rPr>
                <a:t>(z)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7" name="Line 48">
              <a:extLst>
                <a:ext uri="{FF2B5EF4-FFF2-40B4-BE49-F238E27FC236}">
                  <a16:creationId xmlns:a16="http://schemas.microsoft.com/office/drawing/2014/main" id="{6F9580C7-F502-ADF0-08F6-0026ABC0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1259" y="1773583"/>
              <a:ext cx="0" cy="3576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29" name="Line 48">
              <a:extLst>
                <a:ext uri="{FF2B5EF4-FFF2-40B4-BE49-F238E27FC236}">
                  <a16:creationId xmlns:a16="http://schemas.microsoft.com/office/drawing/2014/main" id="{BD062C45-7D2A-54F7-A93F-1C87AB0E8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085" y="1757542"/>
              <a:ext cx="0" cy="35764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5F3EAB5A-3EB4-F028-4371-24B96F67B130}"/>
                </a:ext>
              </a:extLst>
            </p:cNvPr>
            <p:cNvSpPr txBox="1"/>
            <p:nvPr/>
          </p:nvSpPr>
          <p:spPr>
            <a:xfrm>
              <a:off x="3996817" y="4660231"/>
              <a:ext cx="465689" cy="85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baseline="30000" dirty="0">
                <a:solidFill>
                  <a:srgbClr val="008000"/>
                </a:solidFill>
              </a:endParaRPr>
            </a:p>
          </p:txBody>
        </p:sp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A85873B1-B5C8-B5C6-DE2B-F466AFA595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42" t="12493" r="67799" b="63205"/>
          <a:stretch/>
        </p:blipFill>
        <p:spPr>
          <a:xfrm>
            <a:off x="9736782" y="5127051"/>
            <a:ext cx="718639" cy="747503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F09F261-DF1B-0371-01EB-B4FF5EFD8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227" y="5410043"/>
            <a:ext cx="2156110" cy="1113841"/>
          </a:xfrm>
          <a:prstGeom prst="rect">
            <a:avLst/>
          </a:prstGeom>
        </p:spPr>
      </p:pic>
      <p:sp>
        <p:nvSpPr>
          <p:cNvPr id="34" name="CustomShape 3">
            <a:extLst>
              <a:ext uri="{FF2B5EF4-FFF2-40B4-BE49-F238E27FC236}">
                <a16:creationId xmlns:a16="http://schemas.microsoft.com/office/drawing/2014/main" id="{0C032CF4-CB30-F37D-B232-B0D0C590A4D0}"/>
              </a:ext>
            </a:extLst>
          </p:cNvPr>
          <p:cNvSpPr/>
          <p:nvPr/>
        </p:nvSpPr>
        <p:spPr>
          <a:xfrm>
            <a:off x="1115567" y="1737040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séa</a:t>
            </a:r>
            <a:r>
              <a:rPr lang="fr-FR" sz="20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introductives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856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Python pour la science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29B74B6-D6DD-5DFD-705D-3EF527139FE6}"/>
              </a:ext>
            </a:extLst>
          </p:cNvPr>
          <p:cNvSpPr txBox="1"/>
          <p:nvPr/>
        </p:nvSpPr>
        <p:spPr>
          <a:xfrm rot="20041098">
            <a:off x="376789" y="2357284"/>
            <a:ext cx="106086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FAIRE</a:t>
            </a:r>
          </a:p>
        </p:txBody>
      </p:sp>
    </p:spTree>
    <p:extLst>
      <p:ext uri="{BB962C8B-B14F-4D97-AF65-F5344CB8AC3E}">
        <p14:creationId xmlns:p14="http://schemas.microsoft.com/office/powerpoint/2010/main" val="97481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Bloc AM – Traitement de données en 1D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29B74B6-D6DD-5DFD-705D-3EF527139FE6}"/>
              </a:ext>
            </a:extLst>
          </p:cNvPr>
          <p:cNvSpPr txBox="1"/>
          <p:nvPr/>
        </p:nvSpPr>
        <p:spPr>
          <a:xfrm rot="20041098">
            <a:off x="376789" y="2357284"/>
            <a:ext cx="106086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FAIRE</a:t>
            </a:r>
          </a:p>
        </p:txBody>
      </p:sp>
    </p:spTree>
    <p:extLst>
      <p:ext uri="{BB962C8B-B14F-4D97-AF65-F5344CB8AC3E}">
        <p14:creationId xmlns:p14="http://schemas.microsoft.com/office/powerpoint/2010/main" val="202284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Bloc Laser – Traitement de données en 2D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29B74B6-D6DD-5DFD-705D-3EF527139FE6}"/>
              </a:ext>
            </a:extLst>
          </p:cNvPr>
          <p:cNvSpPr txBox="1"/>
          <p:nvPr/>
        </p:nvSpPr>
        <p:spPr>
          <a:xfrm rot="20041098">
            <a:off x="376789" y="2357284"/>
            <a:ext cx="106086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FAIRE</a:t>
            </a:r>
          </a:p>
        </p:txBody>
      </p:sp>
    </p:spTree>
    <p:extLst>
      <p:ext uri="{BB962C8B-B14F-4D97-AF65-F5344CB8AC3E}">
        <p14:creationId xmlns:p14="http://schemas.microsoft.com/office/powerpoint/2010/main" val="355161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de développement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Picture 2" descr="Anaconda | Anaconda Distribution">
            <a:extLst>
              <a:ext uri="{FF2B5EF4-FFF2-40B4-BE49-F238E27FC236}">
                <a16:creationId xmlns:a16="http://schemas.microsoft.com/office/drawing/2014/main" id="{15F10DCC-BE85-65C6-28EC-2E9F0CD0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EA6F21D-967A-0A19-B9BF-941973A7AAEF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Utilisation de </a:t>
            </a:r>
            <a:r>
              <a:rPr lang="fr-FR" b="1"/>
              <a:t>Python</a:t>
            </a:r>
          </a:p>
          <a:p>
            <a:pPr lvl="1"/>
            <a:r>
              <a:rPr lang="fr-FR"/>
              <a:t>Anaconda 3</a:t>
            </a:r>
          </a:p>
          <a:p>
            <a:pPr lvl="1"/>
            <a:r>
              <a:rPr lang="fr-FR"/>
              <a:t>Python 3.9 (ou supérieur)</a:t>
            </a:r>
          </a:p>
          <a:p>
            <a:pPr lvl="1"/>
            <a:r>
              <a:rPr lang="fr-FR"/>
              <a:t>Spyder 5</a:t>
            </a:r>
            <a:endParaRPr lang="fr-FR" dirty="0"/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36616303-119A-8641-811B-5532290EA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3A0C9C4-B22F-7856-2342-38C6C0FA0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8F38595-31E9-C588-D9A8-5B7ED08611F7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</p:spTree>
    <p:extLst>
      <p:ext uri="{BB962C8B-B14F-4D97-AF65-F5344CB8AC3E}">
        <p14:creationId xmlns:p14="http://schemas.microsoft.com/office/powerpoint/2010/main" val="1051175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de développement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8F38595-31E9-C588-D9A8-5B7ED08611F7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DE7170F-7660-8489-5AA6-619F630BBBB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10168128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/>
              <a:t>Site du LEnsE </a:t>
            </a:r>
          </a:p>
          <a:p>
            <a:pPr lvl="1"/>
            <a:r>
              <a:rPr lang="fr-FR"/>
              <a:t>lense.institutoptique.fr/python/</a:t>
            </a:r>
          </a:p>
          <a:p>
            <a:pPr lvl="1"/>
            <a:r>
              <a:rPr lang="fr-FR"/>
              <a:t>lense.institutoptique.fr/ONIP/</a:t>
            </a:r>
          </a:p>
          <a:p>
            <a:r>
              <a:rPr lang="fr-FR" b="1"/>
              <a:t>GitHUB</a:t>
            </a:r>
          </a:p>
          <a:p>
            <a:pPr lvl="1"/>
            <a:r>
              <a:rPr lang="fr-FR">
                <a:hlinkClick r:id="rId3"/>
              </a:rPr>
              <a:t>github.com/IOGS-Digital-Methods</a:t>
            </a:r>
            <a:endParaRPr lang="fr-FR" dirty="0"/>
          </a:p>
        </p:txBody>
      </p:sp>
      <p:pic>
        <p:nvPicPr>
          <p:cNvPr id="12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AFB4FB5-9334-CD1F-DD0E-4A6376E03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A1DC43-1A73-C724-D360-C00C22DDB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Evaluations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Physique et photonique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B1B9B8F-E456-0360-87F2-9196CB601E93}"/>
              </a:ext>
            </a:extLst>
          </p:cNvPr>
          <p:cNvSpPr txBox="1">
            <a:spLocks/>
          </p:cNvSpPr>
          <p:nvPr/>
        </p:nvSpPr>
        <p:spPr>
          <a:xfrm>
            <a:off x="1115568" y="1888088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La </a:t>
            </a:r>
            <a:r>
              <a:rPr lang="fr-FR" sz="2400" b="1" dirty="0"/>
              <a:t>physique</a:t>
            </a:r>
            <a:r>
              <a:rPr lang="fr-FR" sz="2400" dirty="0"/>
              <a:t> est la science qui essaie de </a:t>
            </a:r>
            <a:r>
              <a:rPr lang="fr-FR" sz="2400" b="1" dirty="0"/>
              <a:t>comprendre</a:t>
            </a:r>
            <a:r>
              <a:rPr lang="fr-FR" sz="2400" dirty="0"/>
              <a:t>, de </a:t>
            </a:r>
            <a:r>
              <a:rPr lang="fr-FR" sz="2400" b="1" dirty="0"/>
              <a:t>modéliser</a:t>
            </a:r>
            <a:r>
              <a:rPr lang="fr-FR" sz="2400" dirty="0"/>
              <a:t> et d'</a:t>
            </a:r>
            <a:r>
              <a:rPr lang="fr-FR" sz="2400" b="1" dirty="0"/>
              <a:t>expliquer</a:t>
            </a:r>
            <a:r>
              <a:rPr lang="fr-FR" sz="2400" dirty="0"/>
              <a:t> les </a:t>
            </a:r>
            <a:r>
              <a:rPr lang="fr-FR" sz="2400" b="1" dirty="0"/>
              <a:t>phénomènes naturels </a:t>
            </a:r>
            <a:r>
              <a:rPr lang="fr-FR" sz="2400" dirty="0"/>
              <a:t>de l'Univers.</a:t>
            </a:r>
          </a:p>
          <a:p>
            <a:endParaRPr lang="fr-FR" sz="2400" dirty="0"/>
          </a:p>
          <a:p>
            <a:pPr lvl="1"/>
            <a:r>
              <a:rPr lang="fr-FR" sz="2000" dirty="0"/>
              <a:t>Recherche fondamentale</a:t>
            </a:r>
          </a:p>
          <a:p>
            <a:pPr lvl="1"/>
            <a:r>
              <a:rPr lang="fr-FR" sz="2000" dirty="0"/>
              <a:t>Physique expérimentale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839B4E-8B1B-1DE3-CD80-878E8299751F}"/>
              </a:ext>
            </a:extLst>
          </p:cNvPr>
          <p:cNvSpPr txBox="1"/>
          <p:nvPr/>
        </p:nvSpPr>
        <p:spPr>
          <a:xfrm>
            <a:off x="7905135" y="3007228"/>
            <a:ext cx="19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OBSERVATIONS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3B6C0FC-132E-4B44-E7B5-1B2FBB338B3E}"/>
              </a:ext>
            </a:extLst>
          </p:cNvPr>
          <p:cNvSpPr txBox="1"/>
          <p:nvPr/>
        </p:nvSpPr>
        <p:spPr>
          <a:xfrm>
            <a:off x="7605252" y="2212553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EXPERIENCES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FBCC33-FC6A-5CA0-CC5B-4EC9D9B7AF1B}"/>
              </a:ext>
            </a:extLst>
          </p:cNvPr>
          <p:cNvSpPr txBox="1"/>
          <p:nvPr/>
        </p:nvSpPr>
        <p:spPr>
          <a:xfrm>
            <a:off x="8234515" y="3801903"/>
            <a:ext cx="191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006CAE-EF19-D7FF-A3DF-83AA22C57CD7}"/>
              </a:ext>
            </a:extLst>
          </p:cNvPr>
          <p:cNvSpPr txBox="1"/>
          <p:nvPr/>
        </p:nvSpPr>
        <p:spPr>
          <a:xfrm>
            <a:off x="5535562" y="5377550"/>
            <a:ext cx="6223819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bg1"/>
                </a:solidFill>
              </a:rPr>
              <a:t>Traiter des données d’expériences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bg1"/>
                </a:solidFill>
              </a:rPr>
              <a:t>Faire ressortir les « tendances »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bg1"/>
                </a:solidFill>
              </a:rPr>
              <a:t>Simuler / Modéliser les phénomènes</a:t>
            </a:r>
          </a:p>
        </p:txBody>
      </p:sp>
    </p:spTree>
    <p:extLst>
      <p:ext uri="{BB962C8B-B14F-4D97-AF65-F5344CB8AC3E}">
        <p14:creationId xmlns:p14="http://schemas.microsoft.com/office/powerpoint/2010/main" val="1999180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Evaluation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8F38595-31E9-C588-D9A8-5B7ED08611F7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C9955C4-D3C0-E045-EE72-4DFD6439622D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10168128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Travail réalisé</a:t>
            </a:r>
          </a:p>
          <a:p>
            <a:pPr lvl="1"/>
            <a:r>
              <a:rPr lang="fr-FR" dirty="0"/>
              <a:t>1 évaluation par bloc </a:t>
            </a:r>
            <a:br>
              <a:rPr lang="fr-FR" dirty="0"/>
            </a:br>
            <a:r>
              <a:rPr lang="fr-FR" dirty="0"/>
              <a:t>	faite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1 auto-évaluation</a:t>
            </a:r>
          </a:p>
          <a:p>
            <a:pPr lvl="1"/>
            <a:r>
              <a:rPr lang="fr-FR" dirty="0"/>
              <a:t>Grille critériée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A89D04-CA3A-0796-0572-3DD833AC839A}"/>
              </a:ext>
            </a:extLst>
          </p:cNvPr>
          <p:cNvSpPr txBox="1"/>
          <p:nvPr/>
        </p:nvSpPr>
        <p:spPr>
          <a:xfrm>
            <a:off x="2276856" y="5156537"/>
            <a:ext cx="278892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Note Module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AM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Laser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2B4A7D1-8546-68DE-4BC4-C95458A46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37" y="1612490"/>
            <a:ext cx="5030541" cy="50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Outils numériques pour la physique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C006CAE-EF19-D7FF-A3DF-83AA22C57CD7}"/>
              </a:ext>
            </a:extLst>
          </p:cNvPr>
          <p:cNvSpPr txBox="1"/>
          <p:nvPr/>
        </p:nvSpPr>
        <p:spPr>
          <a:xfrm>
            <a:off x="907225" y="1663514"/>
            <a:ext cx="6223819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bg1"/>
                </a:solidFill>
              </a:rPr>
              <a:t>Traiter des données d’expériences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bg1"/>
                </a:solidFill>
              </a:rPr>
              <a:t>Faire ressortir les « tendances »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bg1"/>
                </a:solidFill>
              </a:rPr>
              <a:t>Simuler / Modéliser les phénomènes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31BA9B4-5E63-F237-7F00-11A7E28B2F4A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sz="2000"/>
              <a:t>Résolution de systèmes d’équations</a:t>
            </a:r>
          </a:p>
          <a:p>
            <a:r>
              <a:rPr lang="fr-FR" sz="2000"/>
              <a:t>Simulation de modèles physiques / mathématiques</a:t>
            </a:r>
          </a:p>
          <a:p>
            <a:r>
              <a:rPr lang="fr-FR" sz="2000"/>
              <a:t>Affichage et mise en forme de données</a:t>
            </a:r>
          </a:p>
          <a:p>
            <a:r>
              <a:rPr lang="fr-FR" sz="2000"/>
              <a:t>Traitement de données</a:t>
            </a:r>
            <a:endParaRPr lang="fr-FR" sz="2000" dirty="0"/>
          </a:p>
        </p:txBody>
      </p:sp>
      <p:pic>
        <p:nvPicPr>
          <p:cNvPr id="12" name="Image 11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47E7B52-07F4-4BCF-E6A8-B1C540B2D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4385026"/>
            <a:ext cx="2686405" cy="20148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96D4010-B7A3-231F-752C-E4837B530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105" y="4509344"/>
            <a:ext cx="2920768" cy="18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Outils numériques pour la physique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4C0E55E9-C4AF-00D7-647E-BBFD3399C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49" y="3756583"/>
            <a:ext cx="3711486" cy="26614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E82BF6E-FFBF-485E-07A8-73C51DE67CEB}"/>
              </a:ext>
            </a:extLst>
          </p:cNvPr>
          <p:cNvSpPr txBox="1"/>
          <p:nvPr/>
        </p:nvSpPr>
        <p:spPr>
          <a:xfrm>
            <a:off x="7710649" y="6418006"/>
            <a:ext cx="41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Interface Humain Machine - Pilotage</a:t>
            </a:r>
          </a:p>
        </p:txBody>
      </p:sp>
      <p:pic>
        <p:nvPicPr>
          <p:cNvPr id="8" name="Picture 2" descr="Formation Optical design with Zemax®-OpticStudio - Advanced - Formation  Continue - Institut d'Optique">
            <a:extLst>
              <a:ext uri="{FF2B5EF4-FFF2-40B4-BE49-F238E27FC236}">
                <a16:creationId xmlns:a16="http://schemas.microsoft.com/office/drawing/2014/main" id="{E96456CD-5E89-B1E9-7243-0145BC680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74" y="3758380"/>
            <a:ext cx="3626203" cy="265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62798B5-2EF2-97E5-52D9-292038EDA955}"/>
              </a:ext>
            </a:extLst>
          </p:cNvPr>
          <p:cNvSpPr txBox="1"/>
          <p:nvPr/>
        </p:nvSpPr>
        <p:spPr>
          <a:xfrm>
            <a:off x="3537674" y="6418006"/>
            <a:ext cx="41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Conception Optique – </a:t>
            </a:r>
            <a:r>
              <a:rPr lang="fr-FR" sz="1100" i="1" dirty="0" err="1"/>
              <a:t>Zemax-OpticStudio</a:t>
            </a:r>
            <a:endParaRPr lang="fr-FR" sz="1400" i="1" dirty="0"/>
          </a:p>
        </p:txBody>
      </p:sp>
      <p:pic>
        <p:nvPicPr>
          <p:cNvPr id="14" name="Picture 4" descr="Détecteurs pour l'instrumentation">
            <a:extLst>
              <a:ext uri="{FF2B5EF4-FFF2-40B4-BE49-F238E27FC236}">
                <a16:creationId xmlns:a16="http://schemas.microsoft.com/office/drawing/2014/main" id="{9A3027BB-4AEE-6EE0-89CC-5D6C31460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3" y="3758380"/>
            <a:ext cx="2461620" cy="17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A6851059-0B8A-BC6F-8964-CEFA321CE9FF}"/>
              </a:ext>
            </a:extLst>
          </p:cNvPr>
          <p:cNvSpPr/>
          <p:nvPr/>
        </p:nvSpPr>
        <p:spPr>
          <a:xfrm>
            <a:off x="493284" y="2424310"/>
            <a:ext cx="2461620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Acquisition et  Traitement de données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A0D6F7A5-850B-320B-D2B4-9F90B91D5179}"/>
              </a:ext>
            </a:extLst>
          </p:cNvPr>
          <p:cNvSpPr/>
          <p:nvPr/>
        </p:nvSpPr>
        <p:spPr>
          <a:xfrm>
            <a:off x="3537673" y="2424310"/>
            <a:ext cx="3626203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Simulation / Modélisation Conception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8A2AE905-0D63-E21D-1155-5ED5266D420F}"/>
              </a:ext>
            </a:extLst>
          </p:cNvPr>
          <p:cNvSpPr/>
          <p:nvPr/>
        </p:nvSpPr>
        <p:spPr>
          <a:xfrm>
            <a:off x="7743717" y="2424310"/>
            <a:ext cx="3626203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Interface de pilotage</a:t>
            </a:r>
            <a:b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Contrôle / Commande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821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Deux outils majeurs à </a:t>
            </a:r>
            <a:r>
              <a:rPr lang="fr-FR" sz="36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3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4745282-4890-8341-0F97-619F41DBF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91" y="1822156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88F5DF-C1F3-DE49-56BD-F978CE04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46" y="1822156"/>
            <a:ext cx="942338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C061C4C-E712-4E82-2834-7991B1B537FF}"/>
              </a:ext>
            </a:extLst>
          </p:cNvPr>
          <p:cNvSpPr txBox="1"/>
          <p:nvPr/>
        </p:nvSpPr>
        <p:spPr>
          <a:xfrm>
            <a:off x="743267" y="1643803"/>
            <a:ext cx="36367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b="1" dirty="0"/>
              <a:t>Python </a:t>
            </a:r>
            <a:r>
              <a:rPr lang="fr-FR" sz="1800" dirty="0"/>
              <a:t>(et ses librairies)</a:t>
            </a:r>
          </a:p>
          <a:p>
            <a:pPr algn="r"/>
            <a:r>
              <a:rPr lang="fr-FR" sz="1600" dirty="0"/>
              <a:t>Langage général</a:t>
            </a:r>
          </a:p>
          <a:p>
            <a:pPr algn="r"/>
            <a:r>
              <a:rPr lang="fr-FR" sz="1600" dirty="0"/>
              <a:t>	</a:t>
            </a:r>
            <a:r>
              <a:rPr lang="fr-FR" sz="1600" i="1" dirty="0"/>
              <a:t>Logiciel open source</a:t>
            </a:r>
          </a:p>
          <a:p>
            <a:pPr algn="r"/>
            <a:r>
              <a:rPr lang="fr-FR" sz="1600" dirty="0"/>
              <a:t>Développement d’applications</a:t>
            </a:r>
          </a:p>
          <a:p>
            <a:pPr marL="285750" indent="-285750" algn="r">
              <a:buFontTx/>
              <a:buChar char="-"/>
            </a:pP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F9844D-04E5-FCD4-32A6-48BBB3BCC553}"/>
              </a:ext>
            </a:extLst>
          </p:cNvPr>
          <p:cNvSpPr txBox="1"/>
          <p:nvPr/>
        </p:nvSpPr>
        <p:spPr>
          <a:xfrm>
            <a:off x="7486753" y="1643802"/>
            <a:ext cx="363670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 err="1"/>
              <a:t>MatLab</a:t>
            </a:r>
            <a:r>
              <a:rPr lang="fr-FR" sz="1800" b="1" dirty="0"/>
              <a:t>® </a:t>
            </a:r>
            <a:r>
              <a:rPr lang="fr-FR" sz="1800" dirty="0"/>
              <a:t>(et ses boites à outils)</a:t>
            </a:r>
          </a:p>
          <a:p>
            <a:r>
              <a:rPr lang="fr-FR" sz="1600" dirty="0"/>
              <a:t>Calculs numériques</a:t>
            </a:r>
          </a:p>
          <a:p>
            <a:r>
              <a:rPr lang="fr-FR" sz="1600" i="1" dirty="0"/>
              <a:t>Logiciel propriétaire</a:t>
            </a:r>
          </a:p>
          <a:p>
            <a:r>
              <a:rPr lang="fr-FR" sz="1600" dirty="0"/>
              <a:t>Modélisation / Simulation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FBD70C-A8C6-2A64-4A0C-8AFD22495959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63344-7EBA-7682-13C6-D53B8F454A05}"/>
              </a:ext>
            </a:extLst>
          </p:cNvPr>
          <p:cNvSpPr txBox="1"/>
          <p:nvPr/>
        </p:nvSpPr>
        <p:spPr>
          <a:xfrm>
            <a:off x="4626650" y="452448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Ajouter exemples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032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pentagone 31">
            <a:extLst>
              <a:ext uri="{FF2B5EF4-FFF2-40B4-BE49-F238E27FC236}">
                <a16:creationId xmlns:a16="http://schemas.microsoft.com/office/drawing/2014/main" id="{7D536DE2-9BB6-3266-3FFA-5BD67AB75100}"/>
              </a:ext>
            </a:extLst>
          </p:cNvPr>
          <p:cNvSpPr/>
          <p:nvPr/>
        </p:nvSpPr>
        <p:spPr>
          <a:xfrm>
            <a:off x="3257579" y="4249453"/>
            <a:ext cx="1386511" cy="317460"/>
          </a:xfrm>
          <a:prstGeom prst="homePlate">
            <a:avLst>
              <a:gd name="adj" fmla="val 64402"/>
            </a:avLst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</a:t>
            </a:r>
            <a:r>
              <a:rPr lang="fr-FR" sz="1200" dirty="0" err="1">
                <a:solidFill>
                  <a:srgbClr val="002060"/>
                </a:solidFill>
              </a:rPr>
              <a:t>MatLab</a:t>
            </a:r>
            <a:endParaRPr lang="fr-FR" sz="12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Deux outils majeurs à </a:t>
            </a:r>
            <a:r>
              <a:rPr lang="fr-FR" sz="36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145537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0095" y="3145537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145536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pic>
        <p:nvPicPr>
          <p:cNvPr id="13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4745282-4890-8341-0F97-619F41DBF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91" y="1822156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88F5DF-C1F3-DE49-56BD-F978CE04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46" y="1822156"/>
            <a:ext cx="942338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C061C4C-E712-4E82-2834-7991B1B537FF}"/>
              </a:ext>
            </a:extLst>
          </p:cNvPr>
          <p:cNvSpPr txBox="1"/>
          <p:nvPr/>
        </p:nvSpPr>
        <p:spPr>
          <a:xfrm>
            <a:off x="743267" y="1643803"/>
            <a:ext cx="36367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b="1" dirty="0"/>
              <a:t>Python </a:t>
            </a:r>
            <a:r>
              <a:rPr lang="fr-FR" sz="1800" dirty="0"/>
              <a:t>(et ses librairies)</a:t>
            </a:r>
          </a:p>
          <a:p>
            <a:pPr algn="r"/>
            <a:r>
              <a:rPr lang="fr-FR" sz="1600" dirty="0"/>
              <a:t>Langage général</a:t>
            </a:r>
          </a:p>
          <a:p>
            <a:pPr algn="r"/>
            <a:r>
              <a:rPr lang="fr-FR" sz="1600" dirty="0"/>
              <a:t>	</a:t>
            </a:r>
            <a:r>
              <a:rPr lang="fr-FR" sz="1600" i="1" dirty="0"/>
              <a:t>Logiciel open source</a:t>
            </a:r>
          </a:p>
          <a:p>
            <a:pPr algn="r"/>
            <a:r>
              <a:rPr lang="fr-FR" sz="1600" dirty="0"/>
              <a:t>Développement d’applications</a:t>
            </a:r>
          </a:p>
          <a:p>
            <a:pPr marL="285750" indent="-285750" algn="r">
              <a:buFontTx/>
              <a:buChar char="-"/>
            </a:pP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F9844D-04E5-FCD4-32A6-48BBB3BCC553}"/>
              </a:ext>
            </a:extLst>
          </p:cNvPr>
          <p:cNvSpPr txBox="1"/>
          <p:nvPr/>
        </p:nvSpPr>
        <p:spPr>
          <a:xfrm>
            <a:off x="7486753" y="1643802"/>
            <a:ext cx="363670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 err="1"/>
              <a:t>MatLab</a:t>
            </a:r>
            <a:r>
              <a:rPr lang="fr-FR" sz="1800" b="1" dirty="0"/>
              <a:t>® </a:t>
            </a:r>
            <a:r>
              <a:rPr lang="fr-FR" sz="1800" dirty="0"/>
              <a:t>(et ses boites à outils)</a:t>
            </a:r>
          </a:p>
          <a:p>
            <a:r>
              <a:rPr lang="fr-FR" sz="1600" dirty="0"/>
              <a:t>Calculs numériques</a:t>
            </a:r>
          </a:p>
          <a:p>
            <a:r>
              <a:rPr lang="fr-FR" sz="1600" i="1" dirty="0"/>
              <a:t>Logiciel propriétaire</a:t>
            </a:r>
          </a:p>
          <a:p>
            <a:r>
              <a:rPr lang="fr-FR" sz="1600" dirty="0"/>
              <a:t>Modélisation / Simulation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DD3136B-FB1E-F7A0-0482-8840B33E4F36}"/>
              </a:ext>
            </a:extLst>
          </p:cNvPr>
          <p:cNvSpPr txBox="1"/>
          <p:nvPr/>
        </p:nvSpPr>
        <p:spPr>
          <a:xfrm rot="19731946">
            <a:off x="187126" y="4562470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3722254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372225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3785539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3779880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139CD475-7DD5-78CF-64B3-87CF4E053262}"/>
              </a:ext>
            </a:extLst>
          </p:cNvPr>
          <p:cNvSpPr/>
          <p:nvPr/>
        </p:nvSpPr>
        <p:spPr>
          <a:xfrm>
            <a:off x="6677815" y="314553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S8</a:t>
            </a:r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A3C262E2-A7D6-C7B3-157C-9C86F3280719}"/>
              </a:ext>
            </a:extLst>
          </p:cNvPr>
          <p:cNvSpPr/>
          <p:nvPr/>
        </p:nvSpPr>
        <p:spPr>
          <a:xfrm>
            <a:off x="8711540" y="3145535"/>
            <a:ext cx="2013995" cy="431157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S9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3715141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3779880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9" y="4313198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5632488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7AA7C18-658A-5EB5-9EAE-17E723F78942}"/>
              </a:ext>
            </a:extLst>
          </p:cNvPr>
          <p:cNvSpPr txBox="1"/>
          <p:nvPr/>
        </p:nvSpPr>
        <p:spPr>
          <a:xfrm>
            <a:off x="589854" y="510055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Autres langages / Applications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6030445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22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 pour l’</a:t>
            </a:r>
            <a:r>
              <a:rPr lang="fr-FR" sz="4800" dirty="0" err="1">
                <a:latin typeface="Bahnschrift SemiBold" panose="020B0502040204020203" pitchFamily="34" charset="0"/>
              </a:rPr>
              <a:t>Ingénieur.e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Objectifs pédagogiques / </a:t>
            </a:r>
            <a:r>
              <a:rPr lang="fr-FR" sz="2400" dirty="0"/>
              <a:t>Traitement Information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75CF2BC-C3E0-9E12-9188-90332C40A16D}"/>
              </a:ext>
            </a:extLst>
          </p:cNvPr>
          <p:cNvSpPr txBox="1">
            <a:spLocks/>
          </p:cNvSpPr>
          <p:nvPr/>
        </p:nvSpPr>
        <p:spPr>
          <a:xfrm>
            <a:off x="1115566" y="1779932"/>
            <a:ext cx="6414123" cy="36941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/>
              <a:t>A travers cette </a:t>
            </a:r>
            <a:r>
              <a:rPr lang="fr-FR" sz="1200" b="1"/>
              <a:t>unité d’enseignement</a:t>
            </a:r>
            <a:r>
              <a:rPr lang="fr-FR" sz="1200"/>
              <a:t>, les apprenant.es seront capables :</a:t>
            </a:r>
          </a:p>
          <a:p>
            <a:endParaRPr lang="fr-FR" sz="1200"/>
          </a:p>
          <a:p>
            <a:pPr lvl="1"/>
            <a:r>
              <a:rPr lang="fr-FR" sz="1800"/>
              <a:t>de </a:t>
            </a:r>
            <a:r>
              <a:rPr lang="fr-FR" sz="1800" b="1"/>
              <a:t>distinguer les différents types de signaux</a:t>
            </a:r>
            <a:r>
              <a:rPr lang="fr-FR" sz="1800"/>
              <a:t> qui peuvent coexister et se superposer </a:t>
            </a:r>
          </a:p>
          <a:p>
            <a:pPr lvl="1"/>
            <a:r>
              <a:rPr lang="fr-FR" sz="1800"/>
              <a:t>de </a:t>
            </a:r>
            <a:r>
              <a:rPr lang="fr-FR" sz="1800" b="1"/>
              <a:t>proposer des outils de caractérisation</a:t>
            </a:r>
            <a:r>
              <a:rPr lang="fr-FR" sz="1800"/>
              <a:t> de ces différents signaux</a:t>
            </a:r>
          </a:p>
          <a:p>
            <a:pPr lvl="1"/>
            <a:r>
              <a:rPr lang="fr-FR" sz="1800"/>
              <a:t>de </a:t>
            </a:r>
            <a:r>
              <a:rPr lang="fr-FR" sz="1800" b="1"/>
              <a:t>réaliser une application de traitement de données </a:t>
            </a:r>
            <a:r>
              <a:rPr lang="fr-FR" sz="1800"/>
              <a:t>informatiques simple</a:t>
            </a:r>
          </a:p>
          <a:p>
            <a:pPr lvl="1"/>
            <a:r>
              <a:rPr lang="fr-FR" sz="1800"/>
              <a:t>d’</a:t>
            </a:r>
            <a:r>
              <a:rPr lang="fr-FR" sz="1800" b="1"/>
              <a:t>analyser</a:t>
            </a:r>
            <a:r>
              <a:rPr lang="fr-FR" sz="1800"/>
              <a:t>, de </a:t>
            </a:r>
            <a:r>
              <a:rPr lang="fr-FR" sz="1800" b="1"/>
              <a:t>concevoir</a:t>
            </a:r>
            <a:r>
              <a:rPr lang="fr-FR" sz="1800"/>
              <a:t> et de </a:t>
            </a:r>
            <a:r>
              <a:rPr lang="fr-FR" sz="1800" b="1"/>
              <a:t>réaliser</a:t>
            </a:r>
            <a:r>
              <a:rPr lang="fr-FR" sz="1800"/>
              <a:t> des </a:t>
            </a:r>
            <a:r>
              <a:rPr lang="fr-FR" sz="1800" b="1"/>
              <a:t>circuits électroniques</a:t>
            </a:r>
            <a:r>
              <a:rPr lang="fr-FR" sz="1800"/>
              <a:t> pour la </a:t>
            </a:r>
            <a:r>
              <a:rPr lang="fr-FR" sz="1800" b="1"/>
              <a:t>mise en forme </a:t>
            </a:r>
            <a:r>
              <a:rPr lang="fr-FR" sz="1800"/>
              <a:t>de ces signaux dans le respect d’un cahier des charges et en lien avec la conversion électrons-photons</a:t>
            </a:r>
            <a:endParaRPr lang="fr-FR" sz="1800" dirty="0"/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B95DEED-99B6-A8B3-9274-83D262D0F4C4}"/>
              </a:ext>
            </a:extLst>
          </p:cNvPr>
          <p:cNvSpPr/>
          <p:nvPr/>
        </p:nvSpPr>
        <p:spPr>
          <a:xfrm>
            <a:off x="8037689" y="2362865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Maths et Signal</a:t>
            </a:r>
            <a:endParaRPr kumimoji="0" lang="fr-FR" sz="20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396B0D49-EB64-C047-6DE3-C1DBB335DD8B}"/>
              </a:ext>
            </a:extLst>
          </p:cNvPr>
          <p:cNvSpPr/>
          <p:nvPr/>
        </p:nvSpPr>
        <p:spPr>
          <a:xfrm>
            <a:off x="8037689" y="3007708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ONIP</a:t>
            </a:r>
            <a:b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</a:b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Outils 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Num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. pour l’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Ingénieur.e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 en Phys.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441A6789-0352-492C-7451-6D9A149BFD53}"/>
              </a:ext>
            </a:extLst>
          </p:cNvPr>
          <p:cNvSpPr/>
          <p:nvPr/>
        </p:nvSpPr>
        <p:spPr>
          <a:xfrm>
            <a:off x="8037688" y="3800146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2000" b="1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Trebuchet MS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Conception Electronique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45235E08-E319-926E-41D1-2817E77A9C37}"/>
              </a:ext>
            </a:extLst>
          </p:cNvPr>
          <p:cNvSpPr/>
          <p:nvPr/>
        </p:nvSpPr>
        <p:spPr>
          <a:xfrm>
            <a:off x="8037689" y="4604254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TP </a:t>
            </a: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67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Objectifs pédagogiques / </a:t>
            </a:r>
            <a:r>
              <a:rPr lang="fr-FR" sz="2400" dirty="0"/>
              <a:t>ONIP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396B0D49-EB64-C047-6DE3-C1DBB335DD8B}"/>
              </a:ext>
            </a:extLst>
          </p:cNvPr>
          <p:cNvSpPr/>
          <p:nvPr/>
        </p:nvSpPr>
        <p:spPr>
          <a:xfrm>
            <a:off x="8037689" y="3007708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ONIP</a:t>
            </a:r>
            <a:b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</a:b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Outils 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Num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. pour l’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Ingénieur.e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 en Phys.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D0AEB66-F515-48FB-7339-F0A2F4618D36}"/>
              </a:ext>
            </a:extLst>
          </p:cNvPr>
          <p:cNvSpPr txBox="1">
            <a:spLocks/>
          </p:cNvSpPr>
          <p:nvPr/>
        </p:nvSpPr>
        <p:spPr>
          <a:xfrm>
            <a:off x="1115567" y="2478024"/>
            <a:ext cx="5334393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Construire une </a:t>
            </a:r>
            <a:r>
              <a:rPr lang="fr-FR" b="1" dirty="0"/>
              <a:t>boite à outils </a:t>
            </a:r>
            <a:r>
              <a:rPr lang="fr-FR" dirty="0"/>
              <a:t>de </a:t>
            </a:r>
            <a:r>
              <a:rPr lang="fr-FR" b="1" dirty="0"/>
              <a:t>méthodes numériques </a:t>
            </a:r>
            <a:r>
              <a:rPr lang="fr-FR" dirty="0"/>
              <a:t>pour de futur.es </a:t>
            </a:r>
            <a:r>
              <a:rPr lang="fr-FR" b="1" dirty="0"/>
              <a:t>ingénieur.es en physique</a:t>
            </a:r>
            <a:endParaRPr lang="fr-FR" dirty="0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2975BC0-4CE4-2655-1319-7F1888DE00B8}"/>
              </a:ext>
            </a:extLst>
          </p:cNvPr>
          <p:cNvSpPr/>
          <p:nvPr/>
        </p:nvSpPr>
        <p:spPr>
          <a:xfrm>
            <a:off x="8037689" y="2382531"/>
            <a:ext cx="33485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Maths et Signal</a:t>
            </a:r>
            <a:endParaRPr kumimoji="0" lang="fr-FR" sz="20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04330AF-F625-B522-958E-748A840BB9D5}"/>
              </a:ext>
            </a:extLst>
          </p:cNvPr>
          <p:cNvSpPr/>
          <p:nvPr/>
        </p:nvSpPr>
        <p:spPr>
          <a:xfrm>
            <a:off x="8037688" y="3819812"/>
            <a:ext cx="3348569" cy="677108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2000" b="1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Trebuchet MS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Conception Electronique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DCC8E3E-017D-0112-4219-E40607116B22}"/>
              </a:ext>
            </a:extLst>
          </p:cNvPr>
          <p:cNvSpPr/>
          <p:nvPr/>
        </p:nvSpPr>
        <p:spPr>
          <a:xfrm>
            <a:off x="8037689" y="4623920"/>
            <a:ext cx="33485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TP </a:t>
            </a: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67348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420</TotalTime>
  <Words>649</Words>
  <Application>Microsoft Office PowerPoint</Application>
  <PresentationFormat>Grand écran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30" baseType="lpstr">
      <vt:lpstr>Arial</vt:lpstr>
      <vt:lpstr>Avenir Next LT Pro</vt:lpstr>
      <vt:lpstr>Bahnschrift Light</vt:lpstr>
      <vt:lpstr>Bahnschrift SemiBold</vt:lpstr>
      <vt:lpstr>Calibri</vt:lpstr>
      <vt:lpstr>Cambria Math</vt:lpstr>
      <vt:lpstr>Raleway ExtraBold</vt:lpstr>
      <vt:lpstr>Trebuchet MS</vt:lpstr>
      <vt:lpstr>Wingdings</vt:lpstr>
      <vt:lpstr>AccentBoxVTI</vt:lpstr>
      <vt:lpstr>Outils numériques, pour quoi faire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Outils Numériques pour l’Ingénieur.e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Outils de travail</vt:lpstr>
      <vt:lpstr>Présentation PowerPoint</vt:lpstr>
      <vt:lpstr>Présentation PowerPoint</vt:lpstr>
      <vt:lpstr>Evaluations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180</cp:revision>
  <dcterms:created xsi:type="dcterms:W3CDTF">2023-04-08T12:37:13Z</dcterms:created>
  <dcterms:modified xsi:type="dcterms:W3CDTF">2024-05-05T06:46:16Z</dcterms:modified>
</cp:coreProperties>
</file>