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9"/>
  </p:notesMasterIdLst>
  <p:handoutMasterIdLst>
    <p:handoutMasterId r:id="rId20"/>
  </p:handoutMasterIdLst>
  <p:sldIdLst>
    <p:sldId id="258" r:id="rId2"/>
    <p:sldId id="257" r:id="rId3"/>
    <p:sldId id="280" r:id="rId4"/>
    <p:sldId id="285" r:id="rId5"/>
    <p:sldId id="260" r:id="rId6"/>
    <p:sldId id="261" r:id="rId7"/>
    <p:sldId id="268" r:id="rId8"/>
    <p:sldId id="265" r:id="rId9"/>
    <p:sldId id="283" r:id="rId10"/>
    <p:sldId id="264" r:id="rId11"/>
    <p:sldId id="288" r:id="rId12"/>
    <p:sldId id="286" r:id="rId13"/>
    <p:sldId id="289" r:id="rId14"/>
    <p:sldId id="293" r:id="rId15"/>
    <p:sldId id="290" r:id="rId16"/>
    <p:sldId id="291" r:id="rId17"/>
    <p:sldId id="292" r:id="rId18"/>
  </p:sldIdLst>
  <p:sldSz cx="9144000" cy="6858000" type="screen4x3"/>
  <p:notesSz cx="7315200" cy="96012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060"/>
    <a:srgbClr val="595959"/>
    <a:srgbClr val="EF553B"/>
    <a:srgbClr val="5B277D"/>
    <a:srgbClr val="0A3250"/>
    <a:srgbClr val="00CC96"/>
    <a:srgbClr val="FF960A"/>
    <a:srgbClr val="7F7F7F"/>
    <a:srgbClr val="636EFA"/>
    <a:srgbClr val="7D82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5758FB7-9AC5-4552-8A53-C91805E547FA}" styleName="Style à thème 1 - Accentuation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yle à thème 1 - Accentuation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46"/>
  </p:normalViewPr>
  <p:slideViewPr>
    <p:cSldViewPr snapToGrid="0">
      <p:cViewPr varScale="1">
        <p:scale>
          <a:sx n="105" d="100"/>
          <a:sy n="105" d="100"/>
        </p:scale>
        <p:origin x="179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-3126" y="-9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806B4C6-F26A-8B4B-81BC-CD58739F55C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50EC73B4-A2A8-E04D-A7D9-9B74E067FB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4F47AF6-A099-A84F-9D02-BAD6EE335CE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E5B5FC19-36DC-7548-9261-14457401D93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00B7E13D-C34C-4598-92E0-A08DD7E36E5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8914DF14-393A-8C40-A691-75F94E60FBA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B66FFEF-1620-134B-B739-FE656143633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0" y="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29918709-99C3-44C1-831E-0DE67064EE1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A68F92-B09C-7A47-A833-C3C041ED1BB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0" y="4560570"/>
            <a:ext cx="5364480" cy="432054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noProof="0"/>
              <a:t>Cliquez pour modifier les styles du texte du masque</a:t>
            </a:r>
          </a:p>
          <a:p>
            <a:pPr lvl="1"/>
            <a:r>
              <a:rPr lang="fr-FR" altLang="fr-FR" noProof="0"/>
              <a:t>Deuxième niveau</a:t>
            </a:r>
          </a:p>
          <a:p>
            <a:pPr lvl="2"/>
            <a:r>
              <a:rPr lang="fr-FR" altLang="fr-FR" noProof="0"/>
              <a:t>Troisième niveau</a:t>
            </a:r>
          </a:p>
          <a:p>
            <a:pPr lvl="3"/>
            <a:r>
              <a:rPr lang="fr-FR" altLang="fr-FR" noProof="0"/>
              <a:t>Quatrième niveau</a:t>
            </a:r>
          </a:p>
          <a:p>
            <a:pPr lvl="4"/>
            <a:r>
              <a:rPr lang="fr-FR" altLang="fr-FR" noProof="0"/>
              <a:t>Cinquième niveau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7EF9A80-7EF3-2B45-A862-FAF3886005B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  <a:ea typeface="ＭＳ Ｐゴシック" pitchFamily="1" charset="-128"/>
                <a:cs typeface="+mn-cs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99C85224-FB66-7541-B08D-60A6AEF56B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0" y="9121140"/>
            <a:ext cx="3169920" cy="48006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DF0A0EB6-F843-4E12-9C94-C8B9BC04D69A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4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783396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8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3896040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9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367522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0A0EB6-F843-4E12-9C94-C8B9BC04D69A}" type="slidenum">
              <a:rPr lang="fr-FR" altLang="fr-FR" smtClean="0"/>
              <a:pPr>
                <a:defRPr/>
              </a:pPr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110199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32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232776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4050" y="26988"/>
            <a:ext cx="2184400" cy="6099175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47675" y="26988"/>
            <a:ext cx="6403975" cy="609917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571064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475596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5166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47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38675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83720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0622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850945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03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50123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7639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>
            <a:extLst>
              <a:ext uri="{FF2B5EF4-FFF2-40B4-BE49-F238E27FC236}">
                <a16:creationId xmlns:a16="http://schemas.microsoft.com/office/drawing/2014/main" id="{3D8B5650-D5BD-4445-BED7-95D32AB23A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852613" y="26988"/>
            <a:ext cx="73358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et modifiez le titre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6685F6D-F29F-4164-81EF-70F6E5D29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47675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9DE97A75-5814-9940-8366-801C5C6E7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250" y="6596063"/>
            <a:ext cx="406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fld id="{EECF4A27-DA50-4182-9A22-EFDC2191B17D}" type="slidenum">
              <a:rPr lang="fr-FR" altLang="fr-FR" sz="1000" smtClean="0"/>
              <a:pPr algn="r">
                <a:defRPr/>
              </a:pPr>
              <a:t>‹N°›</a:t>
            </a:fld>
            <a:endParaRPr lang="fr-FR" altLang="fr-FR" sz="1000"/>
          </a:p>
        </p:txBody>
      </p:sp>
      <p:sp>
        <p:nvSpPr>
          <p:cNvPr id="1029" name="Line 17">
            <a:extLst>
              <a:ext uri="{FF2B5EF4-FFF2-40B4-BE49-F238E27FC236}">
                <a16:creationId xmlns:a16="http://schemas.microsoft.com/office/drawing/2014/main" id="{18861C46-43D7-45FA-864C-5E86AA112E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820863" y="760413"/>
            <a:ext cx="7323137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0" name="Image 1">
            <a:extLst>
              <a:ext uri="{FF2B5EF4-FFF2-40B4-BE49-F238E27FC236}">
                <a16:creationId xmlns:a16="http://schemas.microsoft.com/office/drawing/2014/main" id="{217C0EBA-F557-4BB9-9368-391CDCC5A9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450"/>
            <a:ext cx="1820863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Line 17">
            <a:extLst>
              <a:ext uri="{FF2B5EF4-FFF2-40B4-BE49-F238E27FC236}">
                <a16:creationId xmlns:a16="http://schemas.microsoft.com/office/drawing/2014/main" id="{A75C3EFD-D374-4101-BF8C-A0ADF30A7C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118225"/>
            <a:ext cx="9155113" cy="0"/>
          </a:xfrm>
          <a:prstGeom prst="line">
            <a:avLst/>
          </a:prstGeom>
          <a:noFill/>
          <a:ln w="28575">
            <a:solidFill>
              <a:srgbClr val="FF960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r-FR"/>
          </a:p>
        </p:txBody>
      </p:sp>
      <p:pic>
        <p:nvPicPr>
          <p:cNvPr id="1032" name="Picture 3">
            <a:extLst>
              <a:ext uri="{FF2B5EF4-FFF2-40B4-BE49-F238E27FC236}">
                <a16:creationId xmlns:a16="http://schemas.microsoft.com/office/drawing/2014/main" id="{96C8E0CF-F1AE-46C9-9700-62B7AD18F58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6200775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ZoneTexte 8">
            <a:extLst>
              <a:ext uri="{FF2B5EF4-FFF2-40B4-BE49-F238E27FC236}">
                <a16:creationId xmlns:a16="http://schemas.microsoft.com/office/drawing/2014/main" id="{38A740C9-6A09-CE49-BD94-5307CBEA20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31938" y="6291263"/>
            <a:ext cx="1408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Paris-Saclay</a:t>
            </a:r>
          </a:p>
        </p:txBody>
      </p:sp>
      <p:pic>
        <p:nvPicPr>
          <p:cNvPr id="1034" name="Image 1">
            <a:extLst>
              <a:ext uri="{FF2B5EF4-FFF2-40B4-BE49-F238E27FC236}">
                <a16:creationId xmlns:a16="http://schemas.microsoft.com/office/drawing/2014/main" id="{B7BD1936-C55E-42B4-B597-3339CFEE948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6181725"/>
            <a:ext cx="1152525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ZoneTexte 10">
            <a:extLst>
              <a:ext uri="{FF2B5EF4-FFF2-40B4-BE49-F238E27FC236}">
                <a16:creationId xmlns:a16="http://schemas.microsoft.com/office/drawing/2014/main" id="{05641C7E-1874-1149-A1EF-DC9C116AECC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570788" y="6291263"/>
            <a:ext cx="1206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defRPr/>
            </a:pPr>
            <a:r>
              <a:rPr lang="fr-FR" altLang="fr-FR" sz="2000" dirty="0">
                <a:solidFill>
                  <a:srgbClr val="0F2548"/>
                </a:solidFill>
                <a:latin typeface="Calibri" panose="020F0502020204030204" pitchFamily="34" charset="0"/>
              </a:rPr>
              <a:t>Bordeaux</a:t>
            </a:r>
          </a:p>
        </p:txBody>
      </p:sp>
      <p:sp>
        <p:nvSpPr>
          <p:cNvPr id="1036" name="ZoneTexte 11">
            <a:extLst>
              <a:ext uri="{FF2B5EF4-FFF2-40B4-BE49-F238E27FC236}">
                <a16:creationId xmlns:a16="http://schemas.microsoft.com/office/drawing/2014/main" id="{685F5B17-EFFD-0949-8D12-157E6A034BB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45013" y="6291263"/>
            <a:ext cx="160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>
              <a:defRPr/>
            </a:pPr>
            <a:r>
              <a:rPr lang="fr-FR" altLang="fr-FR" sz="2000">
                <a:solidFill>
                  <a:srgbClr val="0F2548"/>
                </a:solidFill>
                <a:latin typeface="Calibri" panose="020F0502020204030204" pitchFamily="34" charset="0"/>
              </a:rPr>
              <a:t>Saint-Étienne</a:t>
            </a:r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EBF74078-3974-43EE-B735-1E6D9B97E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720"/>
          <a:stretch>
            <a:fillRect/>
          </a:stretch>
        </p:blipFill>
        <p:spPr bwMode="auto">
          <a:xfrm>
            <a:off x="3465513" y="6165850"/>
            <a:ext cx="1157287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66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A3250"/>
          </a:solidFill>
          <a:effectLst>
            <a:outerShdw blurRad="38100" dist="38100" dir="2700000" algn="tl">
              <a:srgbClr val="C0C0C0"/>
            </a:outerShdw>
          </a:effectLst>
          <a:latin typeface="Century Gothic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A3250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A3250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A3250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A3250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A3250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FE436D-44F3-4FE3-A539-8BE613387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7775"/>
            <a:ext cx="9144000" cy="685800"/>
          </a:xfrm>
        </p:spPr>
        <p:txBody>
          <a:bodyPr/>
          <a:lstStyle/>
          <a:p>
            <a:pPr algn="ctr">
              <a:defRPr/>
            </a:pPr>
            <a:r>
              <a:rPr lang="fr-FR" dirty="0"/>
              <a:t>Enquête Insertion Professionnelle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84F0033E-AD54-4796-98AE-B9A053986ED8}"/>
              </a:ext>
            </a:extLst>
          </p:cNvPr>
          <p:cNvSpPr txBox="1">
            <a:spLocks/>
          </p:cNvSpPr>
          <p:nvPr/>
        </p:nvSpPr>
        <p:spPr bwMode="auto">
          <a:xfrm>
            <a:off x="0" y="311943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2800" b="0" i="1" kern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Version 2024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0BF894A-6D24-4ED1-BD3B-FC18FF945AE6}"/>
              </a:ext>
            </a:extLst>
          </p:cNvPr>
          <p:cNvSpPr txBox="1">
            <a:spLocks/>
          </p:cNvSpPr>
          <p:nvPr/>
        </p:nvSpPr>
        <p:spPr bwMode="auto">
          <a:xfrm>
            <a:off x="0" y="5160963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Données recueillies par l’association CGE</a:t>
            </a:r>
            <a:b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</a:br>
            <a:r>
              <a:rPr lang="fr-FR" sz="1600" b="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et compilées par </a:t>
            </a:r>
            <a:r>
              <a:rPr lang="fr-FR" sz="1600" i="1" kern="0" dirty="0">
                <a:solidFill>
                  <a:schemeClr val="bg1">
                    <a:lumMod val="50000"/>
                  </a:schemeClr>
                </a:solidFill>
                <a:effectLst/>
              </a:rPr>
              <a:t>Julien VILLEMEJANE</a:t>
            </a:r>
          </a:p>
        </p:txBody>
      </p:sp>
      <p:pic>
        <p:nvPicPr>
          <p:cNvPr id="5125" name="Picture 2" descr="upright=Article à illustrer Organisation">
            <a:extLst>
              <a:ext uri="{FF2B5EF4-FFF2-40B4-BE49-F238E27FC236}">
                <a16:creationId xmlns:a16="http://schemas.microsoft.com/office/drawing/2014/main" id="{A748664F-5B80-4F2C-A325-13F7415C6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505" y="3769920"/>
            <a:ext cx="2095500" cy="69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99163AF7-8F22-4258-AAFC-4858C1F3F9E8}"/>
              </a:ext>
            </a:extLst>
          </p:cNvPr>
          <p:cNvSpPr txBox="1">
            <a:spLocks/>
          </p:cNvSpPr>
          <p:nvPr/>
        </p:nvSpPr>
        <p:spPr bwMode="auto">
          <a:xfrm>
            <a:off x="9955" y="5667178"/>
            <a:ext cx="914400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charset="0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A32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entury Gothic" pitchFamily="34" charset="0"/>
              </a:defRPr>
            </a:lvl9pPr>
          </a:lstStyle>
          <a:p>
            <a:pPr algn="ctr">
              <a:defRPr/>
            </a:pPr>
            <a:r>
              <a:rPr lang="fr-FR" sz="1600" i="1" kern="0" dirty="0">
                <a:solidFill>
                  <a:srgbClr val="FF960A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3 sites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Types de thèses de la dernière promotion">
            <a:extLst>
              <a:ext uri="{FF2B5EF4-FFF2-40B4-BE49-F238E27FC236}">
                <a16:creationId xmlns:a16="http://schemas.microsoft.com/office/drawing/2014/main" id="{49234A44-D85A-207E-1AA0-6744ADF25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6" y="2030979"/>
            <a:ext cx="3946524" cy="3946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Lieux des thèses de la dernière promotion">
            <a:extLst>
              <a:ext uri="{FF2B5EF4-FFF2-40B4-BE49-F238E27FC236}">
                <a16:creationId xmlns:a16="http://schemas.microsoft.com/office/drawing/2014/main" id="{5CE61156-585E-B486-88CD-FA1511496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5737" y="2155825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Quelles thèses ? A quel endroit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10967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thèse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570A7C41-497D-466A-ABAB-28ECFE026C4C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thèse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F7570B3A-ABB8-44F1-8E32-285D8437291A}"/>
              </a:ext>
            </a:extLst>
          </p:cNvPr>
          <p:cNvGrpSpPr/>
          <p:nvPr/>
        </p:nvGrpSpPr>
        <p:grpSpPr>
          <a:xfrm>
            <a:off x="1906922" y="2918391"/>
            <a:ext cx="1451199" cy="1919322"/>
            <a:chOff x="1676099" y="2494480"/>
            <a:chExt cx="1451199" cy="1919322"/>
          </a:xfrm>
        </p:grpSpPr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212394E-A9BE-4E57-9FC9-6402BFCF2B31}"/>
                </a:ext>
              </a:extLst>
            </p:cNvPr>
            <p:cNvSpPr txBox="1"/>
            <p:nvPr/>
          </p:nvSpPr>
          <p:spPr>
            <a:xfrm>
              <a:off x="1676099" y="2494480"/>
              <a:ext cx="638316" cy="338554"/>
            </a:xfrm>
            <a:prstGeom prst="rect">
              <a:avLst/>
            </a:prstGeom>
            <a:solidFill>
              <a:srgbClr val="FF960A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CIFRE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E07770E-FB19-42F5-AD4D-2F18E8645811}"/>
                </a:ext>
              </a:extLst>
            </p:cNvPr>
            <p:cNvSpPr txBox="1"/>
            <p:nvPr/>
          </p:nvSpPr>
          <p:spPr>
            <a:xfrm>
              <a:off x="1995257" y="4075248"/>
              <a:ext cx="1132041" cy="338554"/>
            </a:xfrm>
            <a:prstGeom prst="rect">
              <a:avLst/>
            </a:prstGeom>
            <a:solidFill>
              <a:srgbClr val="0A3250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>
                  <a:solidFill>
                    <a:schemeClr val="bg1"/>
                  </a:solidFill>
                  <a:latin typeface="Interstate" panose="00000400000000000000" pitchFamily="2" charset="0"/>
                </a:rPr>
                <a:t>Académique</a:t>
              </a:r>
            </a:p>
          </p:txBody>
        </p: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296E7722-9EC5-21AE-8B6C-E9374EDAA238}"/>
              </a:ext>
            </a:extLst>
          </p:cNvPr>
          <p:cNvSpPr txBox="1"/>
          <p:nvPr/>
        </p:nvSpPr>
        <p:spPr>
          <a:xfrm>
            <a:off x="5853446" y="1803062"/>
            <a:ext cx="1981233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rgbClr val="EF553B"/>
                </a:solidFill>
              </a:rPr>
              <a:t>Pays-Bas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Etats-Unis</a:t>
            </a:r>
          </a:p>
          <a:p>
            <a:r>
              <a:rPr lang="fr-FR" sz="1100" dirty="0">
                <a:solidFill>
                  <a:srgbClr val="EF553B"/>
                </a:solidFill>
              </a:rPr>
              <a:t>Royaume-Uni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Suède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Norvège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Danemark</a:t>
            </a:r>
          </a:p>
          <a:p>
            <a:r>
              <a:rPr lang="fr-FR" sz="1100" dirty="0">
                <a:solidFill>
                  <a:srgbClr val="EF553B"/>
                </a:solidFill>
              </a:rPr>
              <a:t>Suisse</a:t>
            </a:r>
          </a:p>
          <a:p>
            <a:r>
              <a:rPr lang="fr-FR" sz="1100" dirty="0">
                <a:solidFill>
                  <a:srgbClr val="EF553B"/>
                </a:solidFill>
              </a:rPr>
              <a:t>Allemagne</a:t>
            </a:r>
          </a:p>
        </p:txBody>
      </p:sp>
    </p:spTree>
    <p:extLst>
      <p:ext uri="{BB962C8B-B14F-4D97-AF65-F5344CB8AC3E}">
        <p14:creationId xmlns:p14="http://schemas.microsoft.com/office/powerpoint/2010/main" val="184716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/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0E931-7E98-336E-27D5-5EDE74BE816E}"/>
              </a:ext>
            </a:extLst>
          </p:cNvPr>
          <p:cNvSpPr txBox="1"/>
          <p:nvPr/>
        </p:nvSpPr>
        <p:spPr>
          <a:xfrm rot="20218656">
            <a:off x="5679789" y="602758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240566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Petites promotions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Statistiques difficiles à interpréter</a:t>
            </a:r>
          </a:p>
          <a:p>
            <a:pPr lvl="1"/>
            <a:r>
              <a:rPr lang="fr-FR" altLang="fr-FR" sz="16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Comparaisons entre sites ou entre filières peu pertinentes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6" name="Flèche : droite 5">
            <a:extLst>
              <a:ext uri="{FF2B5EF4-FFF2-40B4-BE49-F238E27FC236}">
                <a16:creationId xmlns:a16="http://schemas.microsoft.com/office/drawing/2014/main" id="{39E6F3D9-2475-4236-0162-7794D80623B7}"/>
              </a:ext>
            </a:extLst>
          </p:cNvPr>
          <p:cNvSpPr/>
          <p:nvPr/>
        </p:nvSpPr>
        <p:spPr bwMode="auto">
          <a:xfrm>
            <a:off x="1569149" y="3081085"/>
            <a:ext cx="566928" cy="347916"/>
          </a:xfrm>
          <a:prstGeom prst="rightArrow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1" charset="-128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24AAEF8-EEA1-4BAF-DA4B-490383F4AD1C}"/>
              </a:ext>
            </a:extLst>
          </p:cNvPr>
          <p:cNvSpPr txBox="1"/>
          <p:nvPr/>
        </p:nvSpPr>
        <p:spPr>
          <a:xfrm>
            <a:off x="2505456" y="3081085"/>
            <a:ext cx="29322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>
                <a:solidFill>
                  <a:srgbClr val="002060"/>
                </a:solidFill>
              </a:rPr>
              <a:t>Cumul sur plusieurs années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1852613" y="3606611"/>
            <a:ext cx="459933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4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4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</p:spTree>
    <p:extLst>
      <p:ext uri="{BB962C8B-B14F-4D97-AF65-F5344CB8AC3E}">
        <p14:creationId xmlns:p14="http://schemas.microsoft.com/office/powerpoint/2010/main" val="3285909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Sites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E723ED-4E23-F978-EF18-9CFF072AF0CE}"/>
              </a:ext>
            </a:extLst>
          </p:cNvPr>
          <p:cNvSpPr txBox="1"/>
          <p:nvPr/>
        </p:nvSpPr>
        <p:spPr>
          <a:xfrm rot="20218656">
            <a:off x="5831507" y="1711410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2F719E1E-5F3C-A47A-68C1-1DD8483CB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488" y="2499718"/>
            <a:ext cx="5087060" cy="1695687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EE03B7E3-9FEF-F49A-5B95-F04ACB1CD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014" y="4275658"/>
            <a:ext cx="5077534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431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Lieu des emplois / Filières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3E723ED-4E23-F978-EF18-9CFF072AF0CE}"/>
              </a:ext>
            </a:extLst>
          </p:cNvPr>
          <p:cNvSpPr txBox="1"/>
          <p:nvPr/>
        </p:nvSpPr>
        <p:spPr>
          <a:xfrm rot="20218656">
            <a:off x="5831507" y="1711410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5EC8F09B-A734-AA14-23AE-F28B516C8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7514" y="2581788"/>
            <a:ext cx="4887007" cy="1486107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61EF6C73-1078-EC93-6D65-07A15EBD1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7514" y="4349298"/>
            <a:ext cx="4963218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780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Accès à l’emploi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961338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Salaires moyens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1382154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Cumul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1554480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Cumul de 2020 à 2024</a:t>
            </a:r>
          </a:p>
          <a:p>
            <a:r>
              <a:rPr lang="fr-FR" altLang="fr-FR" sz="2000" b="1" dirty="0">
                <a:solidFill>
                  <a:srgbClr val="EF553B"/>
                </a:solidFill>
                <a:ea typeface="ＭＳ Ｐゴシック" panose="020B0600070205080204" pitchFamily="34" charset="-128"/>
              </a:rPr>
              <a:t>Thèses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EF553B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Cumul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07FEABF-F1C9-7143-AA31-45A4A932AF8A}"/>
              </a:ext>
            </a:extLst>
          </p:cNvPr>
          <p:cNvSpPr txBox="1"/>
          <p:nvPr/>
        </p:nvSpPr>
        <p:spPr>
          <a:xfrm>
            <a:off x="3821018" y="807154"/>
            <a:ext cx="3720890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 dirty="0">
                <a:solidFill>
                  <a:srgbClr val="002060"/>
                </a:solidFill>
              </a:rPr>
              <a:t>Comparaison avec résultats nationaux :</a:t>
            </a:r>
          </a:p>
          <a:p>
            <a:pPr marL="285750" indent="-285750">
              <a:buFontTx/>
              <a:buChar char="-"/>
            </a:pPr>
            <a:r>
              <a:rPr lang="fr-FR" sz="1100" dirty="0">
                <a:solidFill>
                  <a:srgbClr val="002060"/>
                </a:solidFill>
              </a:rPr>
              <a:t>hypothèse : nombre quasi constant de répondant.es</a:t>
            </a:r>
          </a:p>
          <a:p>
            <a:pPr marL="285750" indent="-285750">
              <a:buFontTx/>
              <a:buChar char="-"/>
            </a:pPr>
            <a:r>
              <a:rPr lang="fr-FR" sz="1100" i="1" dirty="0">
                <a:solidFill>
                  <a:srgbClr val="002060"/>
                </a:solidFill>
              </a:rPr>
              <a:t>Calcul : somme des moyennes / nombre années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50399CC-6EB5-CF04-B8BD-CB9EFD4A444B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75981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C’est quoi donc ?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Objectif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Enquêtes s’intéressant à la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valorisation sur le marché du travail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des formations dispensées dans les Grandes Écoles françaises au travers de l’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insertion des diplômé.es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8AC0B1-5D01-4A7E-9126-56E9414F5169}"/>
              </a:ext>
            </a:extLst>
          </p:cNvPr>
          <p:cNvSpPr/>
          <p:nvPr/>
        </p:nvSpPr>
        <p:spPr>
          <a:xfrm>
            <a:off x="574372" y="3279093"/>
            <a:ext cx="76276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Réalisée au 1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er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semestre 2022 par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194 Grandes Ecoles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membres de la CGE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					(dont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138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écoles d’ingénieurs)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Lucida Sans" panose="020B0602030504020204" pitchFamily="34" charset="0"/>
              </a:rPr>
              <a:t>	</a:t>
            </a:r>
            <a:r>
              <a:rPr lang="fr-FR" i="1" dirty="0">
                <a:solidFill>
                  <a:srgbClr val="333333"/>
                </a:solidFill>
                <a:latin typeface="Calibri" panose="020F0502020204030204" pitchFamily="34" charset="0"/>
              </a:rPr>
              <a:t>IOGS – entre le 1er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janvier 2024 et le 2 avril 2024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Résultats publiés en juin 2024 par la CGE / 32</a:t>
            </a:r>
            <a:r>
              <a:rPr lang="fr-FR" baseline="30000" dirty="0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édition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Ensemble d’outils d’enquête sécurisés (</a:t>
            </a:r>
            <a:r>
              <a:rPr lang="fr-FR" i="1" dirty="0" err="1">
                <a:solidFill>
                  <a:srgbClr val="333333"/>
                </a:solidFill>
                <a:latin typeface="Calibri" panose="020F0502020204030204" pitchFamily="34" charset="0"/>
              </a:rPr>
              <a:t>SphinxOnline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) fourni par la CGE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Formulaire paramétré spécifiquement pour chaque école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Sondage sur les </a:t>
            </a:r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5 dernières promotions 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(2019 à 2023)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921BAEC-F7D4-49D4-BE1F-00F1433E7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35" y="2841615"/>
            <a:ext cx="8229600" cy="430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rgbClr val="0A3250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rgbClr val="0A3250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rgbClr val="0A3250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  <a:ea typeface="ＭＳ Ｐゴシック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A3250"/>
                </a:solidFill>
                <a:latin typeface="+mn-lt"/>
              </a:defRPr>
            </a:lvl9pPr>
          </a:lstStyle>
          <a:p>
            <a:r>
              <a:rPr lang="fr-FR" altLang="fr-FR" sz="2000" b="1" kern="0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Enquête CGE / version 2024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BAF07F5-6F93-4A2B-A040-85F75ADE8ED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4330D1-74E3-BFD8-5B88-7523F17D88DC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Nouvel outil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Outil pour la diffusion des résultats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825F985-355D-46E4-B1CF-9A26690CF926}"/>
              </a:ext>
            </a:extLst>
          </p:cNvPr>
          <p:cNvSpPr/>
          <p:nvPr/>
        </p:nvSpPr>
        <p:spPr>
          <a:xfrm>
            <a:off x="574372" y="2017341"/>
            <a:ext cx="7986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Faciliter l’accès aux résultats pour les étudiant.es et jeunes diplômé.es</a:t>
            </a:r>
          </a:p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« Normaliser » les données présentées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C44D5A1-7096-4429-9FB4-63D8D1088E58}"/>
              </a:ext>
            </a:extLst>
          </p:cNvPr>
          <p:cNvSpPr txBox="1"/>
          <p:nvPr/>
        </p:nvSpPr>
        <p:spPr>
          <a:xfrm>
            <a:off x="4012706" y="5493598"/>
            <a:ext cx="49981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fr-FR" sz="2400" b="1" dirty="0">
                <a:solidFill>
                  <a:srgbClr val="0A3250"/>
                </a:solidFill>
              </a:rPr>
              <a:t>l</a:t>
            </a:r>
            <a:r>
              <a:rPr lang="fr-FR" altLang="fr-FR" sz="2400" b="1" dirty="0">
                <a:solidFill>
                  <a:srgbClr val="0A3250"/>
                </a:solidFill>
                <a:ea typeface="ＭＳ Ｐゴシック" panose="020B0600070205080204" pitchFamily="34" charset="-128"/>
              </a:rPr>
              <a:t>ense.institutoptique.fr/insertion</a:t>
            </a:r>
            <a:endParaRPr lang="fr-FR" sz="2400" dirty="0">
              <a:solidFill>
                <a:srgbClr val="0A3250"/>
              </a:solidFill>
            </a:endParaRPr>
          </a:p>
        </p:txBody>
      </p:sp>
      <p:graphicFrame>
        <p:nvGraphicFramePr>
          <p:cNvPr id="4" name="Objet 3">
            <a:extLst>
              <a:ext uri="{FF2B5EF4-FFF2-40B4-BE49-F238E27FC236}">
                <a16:creationId xmlns:a16="http://schemas.microsoft.com/office/drawing/2014/main" id="{A27D5471-5129-9B97-0CB6-D4D30630B7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1419339"/>
              </p:ext>
            </p:extLst>
          </p:nvPr>
        </p:nvGraphicFramePr>
        <p:xfrm>
          <a:off x="1713567" y="2644052"/>
          <a:ext cx="5707395" cy="2862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3" imgW="17049600" imgH="8553600" progId="Paint.Picture">
                  <p:embed/>
                </p:oleObj>
              </mc:Choice>
              <mc:Fallback>
                <p:oleObj name="Image bitmap" r:id="rId3" imgW="17049600" imgH="855360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13567" y="2644052"/>
                        <a:ext cx="5707395" cy="2862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ZoneTexte 4">
            <a:extLst>
              <a:ext uri="{FF2B5EF4-FFF2-40B4-BE49-F238E27FC236}">
                <a16:creationId xmlns:a16="http://schemas.microsoft.com/office/drawing/2014/main" id="{4BA84CBD-5CE5-4403-C4A3-ACCCC20ED770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366829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Résumé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822960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Résumé 2024 / Dernière promotion (2023) et comparatif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au 5">
            <a:extLst>
              <a:ext uri="{FF2B5EF4-FFF2-40B4-BE49-F238E27FC236}">
                <a16:creationId xmlns:a16="http://schemas.microsoft.com/office/drawing/2014/main" id="{D165D87E-5EC3-134B-D8AB-F14F84AA9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845672"/>
              </p:ext>
            </p:extLst>
          </p:nvPr>
        </p:nvGraphicFramePr>
        <p:xfrm>
          <a:off x="902207" y="2123251"/>
          <a:ext cx="7775067" cy="3688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5928">
                  <a:extLst>
                    <a:ext uri="{9D8B030D-6E8A-4147-A177-3AD203B41FA5}">
                      <a16:colId xmlns:a16="http://schemas.microsoft.com/office/drawing/2014/main" val="2926424497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478723990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305469853"/>
                    </a:ext>
                  </a:extLst>
                </a:gridCol>
                <a:gridCol w="1249713">
                  <a:extLst>
                    <a:ext uri="{9D8B030D-6E8A-4147-A177-3AD203B41FA5}">
                      <a16:colId xmlns:a16="http://schemas.microsoft.com/office/drawing/2014/main" val="26125868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2024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2023</a:t>
                      </a:r>
                    </a:p>
                  </a:txBody>
                  <a:tcPr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CGE 2024</a:t>
                      </a:r>
                    </a:p>
                  </a:txBody>
                  <a:tcPr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434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réponses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70,9 %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80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Taux Net Emploi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68,4 %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87,8 %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389093"/>
                  </a:ext>
                </a:extLst>
              </a:tr>
              <a:tr h="2100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/>
                        <a:t>   Taux Net Emploi </a:t>
                      </a:r>
                      <a:r>
                        <a:rPr lang="fr-FR" sz="1050" dirty="0"/>
                        <a:t>(avec thèses)</a:t>
                      </a:r>
                      <a:endParaRPr lang="fr-FR" sz="1400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/>
                          </a:solidFill>
                        </a:rPr>
                        <a:t>84,8 %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FR" sz="1400" dirty="0">
                        <a:solidFill>
                          <a:srgbClr val="0A325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058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Salaire moyen </a:t>
                      </a:r>
                      <a:r>
                        <a:rPr lang="fr-FR" sz="1200" dirty="0"/>
                        <a:t>(des actifs – hors primes)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37 316 €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39 381 €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0913219"/>
                  </a:ext>
                </a:extLst>
              </a:tr>
              <a:tr h="227452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Femmes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0" dirty="0">
                          <a:solidFill>
                            <a:schemeClr val="tx1"/>
                          </a:solidFill>
                        </a:rPr>
                        <a:t>35 683 €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40 130 €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42664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sz="1400" dirty="0"/>
                        <a:t>   Salaire moyen Hommes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tx1"/>
                          </a:solidFill>
                        </a:rPr>
                        <a:t>38 572 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39 041 €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>
                          <a:solidFill>
                            <a:srgbClr val="0A3250"/>
                          </a:solidFill>
                        </a:rPr>
                        <a:t>00 000 €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919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CDI </a:t>
                      </a:r>
                      <a:r>
                        <a:rPr lang="fr-FR" sz="1200" dirty="0"/>
                        <a:t>(parmi les actifs)</a:t>
                      </a:r>
                    </a:p>
                    <a:p>
                      <a:r>
                        <a:rPr lang="fr-FR" sz="1200" dirty="0"/>
                        <a:t>                             Fonction publique</a:t>
                      </a:r>
                      <a:endParaRPr lang="fr-FR" dirty="0"/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73,1 %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+ 3,9 %</a:t>
                      </a:r>
                      <a:endParaRPr lang="fr-FR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85,7 %</a:t>
                      </a:r>
                      <a:br>
                        <a:rPr lang="fr-FR" sz="1600" b="1" dirty="0">
                          <a:solidFill>
                            <a:schemeClr val="tx1"/>
                          </a:solidFill>
                        </a:rPr>
                      </a:br>
                      <a:r>
                        <a:rPr lang="fr-FR" sz="1200" b="1" dirty="0">
                          <a:solidFill>
                            <a:srgbClr val="595959"/>
                          </a:solidFill>
                        </a:rPr>
                        <a:t>+ 0 %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6039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Emploi à l’étranger </a:t>
                      </a:r>
                      <a:r>
                        <a:rPr lang="fr-FR" sz="1200" dirty="0"/>
                        <a:t>(actifs)</a:t>
                      </a:r>
                      <a:endParaRPr lang="fr-FR" dirty="0"/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/>
                          </a:solidFill>
                        </a:rPr>
                        <a:t>12,5 %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3,0 %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0A3250"/>
                          </a:solidFill>
                        </a:rPr>
                        <a:t>0,0 %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4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Taux de cadre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/>
                        <a:t>92,0 %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0A3250"/>
                          </a:solidFill>
                        </a:rPr>
                        <a:t>00,0 %</a:t>
                      </a:r>
                    </a:p>
                  </a:txBody>
                  <a:tcP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5206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4103BBAC-1663-FE87-DD9C-1C282A87ACA8}"/>
              </a:ext>
            </a:extLst>
          </p:cNvPr>
          <p:cNvSpPr txBox="1"/>
          <p:nvPr/>
        </p:nvSpPr>
        <p:spPr>
          <a:xfrm>
            <a:off x="3900311" y="2123251"/>
            <a:ext cx="1343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Enquête</a:t>
            </a: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6C5E635-ACF0-A360-2BA1-1AD1AB1E7A2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10E931-7E98-336E-27D5-5EDE74BE816E}"/>
              </a:ext>
            </a:extLst>
          </p:cNvPr>
          <p:cNvSpPr txBox="1"/>
          <p:nvPr/>
        </p:nvSpPr>
        <p:spPr>
          <a:xfrm rot="20218656">
            <a:off x="5679789" y="602758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443505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50D6C3D-CC46-66FC-551E-4D4FD8373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4" y="2321014"/>
            <a:ext cx="6270898" cy="3762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Effectifs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5" y="1600200"/>
            <a:ext cx="234607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Effectifs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72C80F-A762-4C4D-BBF9-0E3C293A2258}"/>
              </a:ext>
            </a:extLst>
          </p:cNvPr>
          <p:cNvSpPr/>
          <p:nvPr/>
        </p:nvSpPr>
        <p:spPr>
          <a:xfrm>
            <a:off x="2644766" y="1646312"/>
            <a:ext cx="244329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333333"/>
                </a:solidFill>
                <a:latin typeface="Calibri" panose="020F0502020204030204" pitchFamily="34" charset="0"/>
              </a:rPr>
              <a:t>655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sondé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·e·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9108F7-FAAD-4EA7-99F8-AEB6C7444A36}"/>
              </a:ext>
            </a:extLst>
          </p:cNvPr>
          <p:cNvSpPr/>
          <p:nvPr/>
        </p:nvSpPr>
        <p:spPr>
          <a:xfrm>
            <a:off x="571903" y="2012597"/>
            <a:ext cx="4360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Enquête complétée à 100 % par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281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diplomé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e</a:t>
            </a:r>
            <a:r>
              <a:rPr lang="fr-FR" dirty="0" err="1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fr-FR" dirty="0" err="1">
                <a:solidFill>
                  <a:srgbClr val="333333"/>
                </a:solidFill>
                <a:latin typeface="Calibri" panose="020F0502020204030204" pitchFamily="34" charset="0"/>
              </a:rPr>
              <a:t>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0D07589-4D8A-4B8C-ACDE-CC4F63ACF2A5}"/>
              </a:ext>
            </a:extLst>
          </p:cNvPr>
          <p:cNvSpPr/>
          <p:nvPr/>
        </p:nvSpPr>
        <p:spPr>
          <a:xfrm>
            <a:off x="6637442" y="4794933"/>
            <a:ext cx="23549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Taux de réponse</a:t>
            </a:r>
            <a:b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</a:br>
            <a:r>
              <a:rPr lang="fr-FR" b="1" dirty="0">
                <a:solidFill>
                  <a:srgbClr val="5B277D"/>
                </a:solidFill>
                <a:latin typeface="Calibri" panose="020F0502020204030204" pitchFamily="34" charset="0"/>
              </a:rPr>
              <a:t>(toute promo)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  <a:p>
            <a:pPr algn="ctr"/>
            <a:r>
              <a:rPr lang="fr-FR" sz="3200" b="1" dirty="0">
                <a:solidFill>
                  <a:srgbClr val="5B277D"/>
                </a:solidFill>
                <a:latin typeface="Calibri" panose="020F0502020204030204" pitchFamily="34" charset="0"/>
              </a:rPr>
              <a:t>42,9  %</a:t>
            </a:r>
            <a:endParaRPr lang="fr-FR" sz="2000" dirty="0">
              <a:solidFill>
                <a:srgbClr val="5B277D"/>
              </a:solidFill>
              <a:latin typeface="Lucida Sans" panose="020B0602030504020204" pitchFamily="34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9191A20-EB69-EF3A-AD40-B1A53A27BB34}"/>
              </a:ext>
            </a:extLst>
          </p:cNvPr>
          <p:cNvSpPr txBox="1"/>
          <p:nvPr/>
        </p:nvSpPr>
        <p:spPr>
          <a:xfrm>
            <a:off x="7906004" y="5750877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49</a:t>
            </a:r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,1  %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30A4D65-C9BE-712C-6AD1-B090AD3D3E2D}"/>
              </a:ext>
            </a:extLst>
          </p:cNvPr>
          <p:cNvSpPr txBox="1"/>
          <p:nvPr/>
        </p:nvSpPr>
        <p:spPr>
          <a:xfrm>
            <a:off x="6950073" y="5806554"/>
            <a:ext cx="15738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Enquête 2023</a:t>
            </a:r>
            <a:endParaRPr lang="fr-F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7" name="Tableau 7">
            <a:extLst>
              <a:ext uri="{FF2B5EF4-FFF2-40B4-BE49-F238E27FC236}">
                <a16:creationId xmlns:a16="http://schemas.microsoft.com/office/drawing/2014/main" id="{E657BD01-F31A-B79D-F284-C95073ABB9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90138"/>
              </p:ext>
            </p:extLst>
          </p:nvPr>
        </p:nvGraphicFramePr>
        <p:xfrm>
          <a:off x="6350066" y="1815589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 err="1">
                          <a:solidFill>
                            <a:schemeClr val="bg1"/>
                          </a:solidFill>
                        </a:rPr>
                        <a:t>SupOp</a:t>
                      </a:r>
                      <a:endParaRPr lang="fr-FR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68,4%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70,9%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41,8%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55,1%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6" name="Tableau 7">
            <a:extLst>
              <a:ext uri="{FF2B5EF4-FFF2-40B4-BE49-F238E27FC236}">
                <a16:creationId xmlns:a16="http://schemas.microsoft.com/office/drawing/2014/main" id="{A8E829A9-B3F0-1B8F-5CAA-ED0F313B3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308161"/>
              </p:ext>
            </p:extLst>
          </p:nvPr>
        </p:nvGraphicFramePr>
        <p:xfrm>
          <a:off x="6350066" y="3057971"/>
          <a:ext cx="2584386" cy="10468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999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32104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3228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</a:tblGrid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00,0%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66,7%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40568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/>
                        <a:t>Promo N-1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00,0%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52,5%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20" name="ZoneTexte 19">
            <a:extLst>
              <a:ext uri="{FF2B5EF4-FFF2-40B4-BE49-F238E27FC236}">
                <a16:creationId xmlns:a16="http://schemas.microsoft.com/office/drawing/2014/main" id="{D34CF646-3671-191A-E980-3369D228ABFC}"/>
              </a:ext>
            </a:extLst>
          </p:cNvPr>
          <p:cNvSpPr txBox="1"/>
          <p:nvPr/>
        </p:nvSpPr>
        <p:spPr>
          <a:xfrm>
            <a:off x="4879308" y="1646312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691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80124DE-0C2B-B3C8-61A4-E07A8A601136}"/>
              </a:ext>
            </a:extLst>
          </p:cNvPr>
          <p:cNvSpPr txBox="1"/>
          <p:nvPr/>
        </p:nvSpPr>
        <p:spPr>
          <a:xfrm>
            <a:off x="4879308" y="2043375"/>
            <a:ext cx="128244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</a:rPr>
              <a:t>339</a:t>
            </a:r>
            <a:endParaRPr lang="fr-FR" sz="1100" dirty="0">
              <a:solidFill>
                <a:schemeClr val="bg1">
                  <a:lumMod val="50000"/>
                </a:schemeClr>
              </a:solidFill>
              <a:latin typeface="Lucida Sans" panose="020B0602030504020204" pitchFamily="34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1E87FA-0373-4A70-048D-8375F2C62B7A}"/>
              </a:ext>
            </a:extLst>
          </p:cNvPr>
          <p:cNvSpPr txBox="1"/>
          <p:nvPr/>
        </p:nvSpPr>
        <p:spPr>
          <a:xfrm>
            <a:off x="4848842" y="1406792"/>
            <a:ext cx="13433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00" dirty="0">
                <a:solidFill>
                  <a:schemeClr val="bg1">
                    <a:lumMod val="50000"/>
                  </a:schemeClr>
                </a:solidFill>
              </a:rPr>
              <a:t>Enquête 2023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4BF33EC-9F26-099B-9FE7-AAA259D1F04E}"/>
              </a:ext>
            </a:extLst>
          </p:cNvPr>
          <p:cNvSpPr txBox="1"/>
          <p:nvPr/>
        </p:nvSpPr>
        <p:spPr>
          <a:xfrm rot="20218656">
            <a:off x="5718572" y="4576570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4C18B05-E481-76C0-D8F1-6C483CB575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Enquête CGE / Version 2024</a:t>
            </a:r>
          </a:p>
        </p:txBody>
      </p:sp>
    </p:spTree>
    <p:extLst>
      <p:ext uri="{BB962C8B-B14F-4D97-AF65-F5344CB8AC3E}">
        <p14:creationId xmlns:p14="http://schemas.microsoft.com/office/powerpoint/2010/main" val="267152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56317F5-71C0-28E0-7946-A29697AE6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15" y="1883949"/>
            <a:ext cx="6803127" cy="408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deviennent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CC4F5C2-2275-4FF0-8156-B6B38AD43801}"/>
              </a:ext>
            </a:extLst>
          </p:cNvPr>
          <p:cNvSpPr/>
          <p:nvPr/>
        </p:nvSpPr>
        <p:spPr>
          <a:xfrm>
            <a:off x="7766050" y="1389789"/>
            <a:ext cx="1527726" cy="900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 – 80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2022 – 46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2021 – 64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2020 – 53 réponses</a:t>
            </a:r>
          </a:p>
          <a:p>
            <a:r>
              <a:rPr lang="fr-FR" sz="1050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– 38 réponses</a:t>
            </a:r>
            <a:endParaRPr lang="fr-FR" sz="11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36CCD2E2-ADF3-48C3-8405-93138D0E4601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Institut d’Optique / Nos </a:t>
            </a:r>
            <a:r>
              <a:rPr lang="fr-FR" dirty="0" err="1">
                <a:solidFill>
                  <a:schemeClr val="bg1"/>
                </a:solidFill>
              </a:rPr>
              <a:t>diplomé.e.s</a:t>
            </a:r>
            <a:endParaRPr lang="fr-FR" dirty="0">
              <a:solidFill>
                <a:schemeClr val="bg1"/>
              </a:solidFill>
            </a:endParaRP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01ECFF32-E191-E0BF-50BC-5EE35641B9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138996"/>
              </p:ext>
            </p:extLst>
          </p:nvPr>
        </p:nvGraphicFramePr>
        <p:xfrm>
          <a:off x="5840926" y="3512185"/>
          <a:ext cx="3260196" cy="2453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263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79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719815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359553"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chemeClr val="tx1"/>
                          </a:solidFill>
                        </a:rPr>
                        <a:t>Situations</a:t>
                      </a:r>
                      <a:endParaRPr lang="fr-F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Activité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32,5 %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46,2%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En Thèse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45,0 %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26,9%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  <a:tr h="404497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Recherche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15,0 %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6,4%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7,4 %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35956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Etudes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15,4%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3508179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Volontariat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2,3 %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1204683"/>
                  </a:ext>
                </a:extLst>
              </a:tr>
              <a:tr h="329590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Autres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0,0%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8096470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5F975F36-222D-5844-AF0B-CD28A0BA50A2}"/>
              </a:ext>
            </a:extLst>
          </p:cNvPr>
          <p:cNvSpPr txBox="1"/>
          <p:nvPr/>
        </p:nvSpPr>
        <p:spPr>
          <a:xfrm rot="20218656">
            <a:off x="5374990" y="140524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58788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5700401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Où partent nos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diplomé.e.s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757C6C7-4D8F-4FFA-BE3C-3D37FEE8D40F}"/>
              </a:ext>
            </a:extLst>
          </p:cNvPr>
          <p:cNvSpPr/>
          <p:nvPr/>
        </p:nvSpPr>
        <p:spPr>
          <a:xfrm>
            <a:off x="4698798" y="1600200"/>
            <a:ext cx="26088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+ de </a:t>
            </a:r>
            <a:r>
              <a:rPr lang="fr-FR" sz="1800" b="1" dirty="0">
                <a:solidFill>
                  <a:srgbClr val="333333"/>
                </a:solidFill>
                <a:latin typeface="Calibri" panose="020F0502020204030204" pitchFamily="34" charset="0"/>
              </a:rPr>
              <a:t>100</a:t>
            </a:r>
            <a:r>
              <a:rPr lang="fr-FR" dirty="0">
                <a:solidFill>
                  <a:srgbClr val="333333"/>
                </a:solidFill>
                <a:latin typeface="Calibri" panose="020F0502020204030204" pitchFamily="34" charset="0"/>
              </a:rPr>
              <a:t> sociétés différentes</a:t>
            </a:r>
            <a:endParaRPr lang="fr-FR" dirty="0">
              <a:solidFill>
                <a:srgbClr val="333333"/>
              </a:solidFill>
              <a:latin typeface="Lucida Sans" panose="020B0602030504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8F5937D5-78AA-4535-B4F0-8DDB36CBFB18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graphicFrame>
        <p:nvGraphicFramePr>
          <p:cNvPr id="12" name="Tableau 7">
            <a:extLst>
              <a:ext uri="{FF2B5EF4-FFF2-40B4-BE49-F238E27FC236}">
                <a16:creationId xmlns:a16="http://schemas.microsoft.com/office/drawing/2014/main" id="{DF48F8F7-65BE-8A07-53E3-B4A1ABABC8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611529"/>
              </p:ext>
            </p:extLst>
          </p:nvPr>
        </p:nvGraphicFramePr>
        <p:xfrm>
          <a:off x="636638" y="2120197"/>
          <a:ext cx="4218711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7088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818735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931444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Lieu emploi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Etranger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12,5 %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3,0 %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87,5 %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97,0 %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graphicFrame>
        <p:nvGraphicFramePr>
          <p:cNvPr id="13" name="Tableau 7">
            <a:extLst>
              <a:ext uri="{FF2B5EF4-FFF2-40B4-BE49-F238E27FC236}">
                <a16:creationId xmlns:a16="http://schemas.microsoft.com/office/drawing/2014/main" id="{F7332857-EBAA-8229-15BE-3EB436303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7581213"/>
              </p:ext>
            </p:extLst>
          </p:nvPr>
        </p:nvGraphicFramePr>
        <p:xfrm>
          <a:off x="892950" y="3047463"/>
          <a:ext cx="3962399" cy="853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3701">
                  <a:extLst>
                    <a:ext uri="{9D8B030D-6E8A-4147-A177-3AD203B41FA5}">
                      <a16:colId xmlns:a16="http://schemas.microsoft.com/office/drawing/2014/main" val="272710231"/>
                    </a:ext>
                  </a:extLst>
                </a:gridCol>
                <a:gridCol w="768992">
                  <a:extLst>
                    <a:ext uri="{9D8B030D-6E8A-4147-A177-3AD203B41FA5}">
                      <a16:colId xmlns:a16="http://schemas.microsoft.com/office/drawing/2014/main" val="2830877423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558325230"/>
                    </a:ext>
                  </a:extLst>
                </a:gridCol>
                <a:gridCol w="874853">
                  <a:extLst>
                    <a:ext uri="{9D8B030D-6E8A-4147-A177-3AD203B41FA5}">
                      <a16:colId xmlns:a16="http://schemas.microsoft.com/office/drawing/2014/main" val="1044799312"/>
                    </a:ext>
                  </a:extLst>
                </a:gridCol>
              </a:tblGrid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chemeClr val="tx1"/>
                          </a:solidFill>
                        </a:rPr>
                        <a:t>En France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5B277D"/>
                          </a:solidFill>
                        </a:rPr>
                        <a:t>2024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rgbClr val="7F7F7F"/>
                          </a:solidFill>
                        </a:rPr>
                        <a:t>2023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60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b="1" dirty="0">
                          <a:solidFill>
                            <a:schemeClr val="bg1"/>
                          </a:solidFill>
                        </a:rPr>
                        <a:t>CGE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A32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29960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57,1 %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81,2 %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2397093"/>
                  </a:ext>
                </a:extLst>
              </a:tr>
              <a:tr h="251762">
                <a:tc>
                  <a:txBody>
                    <a:bodyPr/>
                    <a:lstStyle/>
                    <a:p>
                      <a:pPr algn="ctr"/>
                      <a:r>
                        <a:rPr lang="fr-FR" sz="1050" dirty="0"/>
                        <a:t>Hors IDF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5B277D"/>
                          </a:solidFill>
                        </a:rPr>
                        <a:t>42,9 %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1" dirty="0">
                          <a:solidFill>
                            <a:srgbClr val="7F7F7F"/>
                          </a:solidFill>
                        </a:rPr>
                        <a:t>18,8 %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100" b="1" dirty="0">
                          <a:solidFill>
                            <a:srgbClr val="5B277D"/>
                          </a:solidFill>
                        </a:rPr>
                        <a:t>00,0 %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023046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8FC5AA8-5381-3250-48FD-70B4814ACE4D}"/>
              </a:ext>
            </a:extLst>
          </p:cNvPr>
          <p:cNvSpPr txBox="1"/>
          <p:nvPr/>
        </p:nvSpPr>
        <p:spPr>
          <a:xfrm rot="20218656">
            <a:off x="6006521" y="247528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4A52227-684C-95BB-ED82-8BC61474C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762" y="4376928"/>
            <a:ext cx="4484317" cy="148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03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2DB38B8D-9BD9-D55F-0CDF-9C3A6E3B4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1760" y="1889378"/>
            <a:ext cx="3206766" cy="320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21A9D9D2-CAC4-687A-2FF6-62A80FF418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2030" y="2155991"/>
            <a:ext cx="3933668" cy="3933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 </a:t>
            </a:r>
            <a:r>
              <a:rPr lang="fr-FR" altLang="fr-FR" sz="2000" b="1" dirty="0" err="1">
                <a:solidFill>
                  <a:srgbClr val="FF960A"/>
                </a:solidFill>
                <a:ea typeface="ＭＳ Ｐゴシック" panose="020B0600070205080204" pitchFamily="34" charset="-128"/>
              </a:rPr>
              <a:t>font-ils.elles</a:t>
            </a:r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2EA61F-3903-46CC-ACFF-212CF72BB29B}"/>
              </a:ext>
            </a:extLst>
          </p:cNvPr>
          <p:cNvSpPr txBox="1"/>
          <p:nvPr/>
        </p:nvSpPr>
        <p:spPr>
          <a:xfrm>
            <a:off x="2109973" y="3991123"/>
            <a:ext cx="1033002" cy="276999"/>
          </a:xfrm>
          <a:prstGeom prst="rect">
            <a:avLst/>
          </a:prstGeom>
          <a:solidFill>
            <a:srgbClr val="0A3250"/>
          </a:solidFill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020AE55C-F16F-4FA8-AA65-E86FB42DC0D4}"/>
              </a:ext>
            </a:extLst>
          </p:cNvPr>
          <p:cNvSpPr txBox="1"/>
          <p:nvPr/>
        </p:nvSpPr>
        <p:spPr>
          <a:xfrm>
            <a:off x="682244" y="3610645"/>
            <a:ext cx="1155898" cy="461665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Hors</a:t>
            </a:r>
          </a:p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Photonique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88EB0F6-1CDD-462E-8B3B-4C8F83DB2B71}"/>
              </a:ext>
            </a:extLst>
          </p:cNvPr>
          <p:cNvSpPr/>
          <p:nvPr/>
        </p:nvSpPr>
        <p:spPr>
          <a:xfrm>
            <a:off x="1469225" y="3062148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1C332E83-7E3F-4B5A-8153-24D3B96A1185}"/>
              </a:ext>
            </a:extLst>
          </p:cNvPr>
          <p:cNvSpPr txBox="1"/>
          <p:nvPr/>
        </p:nvSpPr>
        <p:spPr>
          <a:xfrm rot="1649221">
            <a:off x="1043744" y="4982565"/>
            <a:ext cx="753442" cy="276999"/>
          </a:xfrm>
          <a:prstGeom prst="rect">
            <a:avLst/>
          </a:prstGeom>
          <a:solidFill>
            <a:srgbClr val="80808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>
                <a:solidFill>
                  <a:schemeClr val="bg1"/>
                </a:solidFill>
                <a:latin typeface="Raleway" pitchFamily="2" charset="0"/>
              </a:rPr>
              <a:t>Autres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EB15E34-94C6-F254-0750-714FB4EDB69B}"/>
              </a:ext>
            </a:extLst>
          </p:cNvPr>
          <p:cNvSpPr txBox="1"/>
          <p:nvPr/>
        </p:nvSpPr>
        <p:spPr>
          <a:xfrm>
            <a:off x="491154" y="2681187"/>
            <a:ext cx="16848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5B277D"/>
                </a:solidFill>
              </a:rPr>
              <a:t>2024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59A118F-FB55-B2AC-E71C-49093B629075}"/>
              </a:ext>
            </a:extLst>
          </p:cNvPr>
          <p:cNvSpPr txBox="1"/>
          <p:nvPr/>
        </p:nvSpPr>
        <p:spPr>
          <a:xfrm>
            <a:off x="3861638" y="2305745"/>
            <a:ext cx="23050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rgbClr val="7F7F7F"/>
                </a:solidFill>
              </a:rPr>
              <a:t>2023</a:t>
            </a:r>
            <a:endParaRPr lang="fr-FR" dirty="0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A8639318-9B07-D86E-C0DC-B5AB60363F9B}"/>
              </a:ext>
            </a:extLst>
          </p:cNvPr>
          <p:cNvSpPr txBox="1"/>
          <p:nvPr/>
        </p:nvSpPr>
        <p:spPr>
          <a:xfrm>
            <a:off x="6948526" y="5627271"/>
            <a:ext cx="184539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Dernière promo</a:t>
            </a:r>
            <a:endParaRPr lang="fr-FR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4F786F-5FB6-CF72-69F1-16022A0B7CD5}"/>
              </a:ext>
            </a:extLst>
          </p:cNvPr>
          <p:cNvSpPr/>
          <p:nvPr/>
        </p:nvSpPr>
        <p:spPr>
          <a:xfrm>
            <a:off x="5001774" y="4263910"/>
            <a:ext cx="851157" cy="253916"/>
          </a:xfrm>
          <a:prstGeom prst="rect">
            <a:avLst/>
          </a:prstGeom>
          <a:gradFill flip="none" rotWithShape="1">
            <a:gsLst>
              <a:gs pos="61000">
                <a:srgbClr val="0A3250"/>
              </a:gs>
              <a:gs pos="44000">
                <a:srgbClr val="FF960A"/>
              </a:gs>
            </a:gsLst>
            <a:lin ang="0" scaled="0"/>
            <a:tileRect/>
          </a:gradFill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</a:rPr>
              <a:t>Ingénierie</a:t>
            </a:r>
            <a:endParaRPr lang="fr-FR" sz="105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518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ecteurs d'activités de la dernière promotion">
            <a:extLst>
              <a:ext uri="{FF2B5EF4-FFF2-40B4-BE49-F238E27FC236}">
                <a16:creationId xmlns:a16="http://schemas.microsoft.com/office/drawing/2014/main" id="{17EAD6F5-241E-7CFA-9832-14B19D816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127" y="1747432"/>
            <a:ext cx="7672199" cy="5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A161D5-927A-49ED-83AF-6D12A66FF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fr-FR" sz="2800" dirty="0"/>
              <a:t>Enquête CGE / Vie professionnelle</a:t>
            </a:r>
          </a:p>
        </p:txBody>
      </p:sp>
      <p:sp>
        <p:nvSpPr>
          <p:cNvPr id="6147" name="Espace réservé du contenu 2">
            <a:extLst>
              <a:ext uri="{FF2B5EF4-FFF2-40B4-BE49-F238E27FC236}">
                <a16:creationId xmlns:a16="http://schemas.microsoft.com/office/drawing/2014/main" id="{458254A6-099B-4E75-907C-19CA1B94B2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47674" y="1600200"/>
            <a:ext cx="6141520" cy="430779"/>
          </a:xfrm>
        </p:spPr>
        <p:txBody>
          <a:bodyPr/>
          <a:lstStyle/>
          <a:p>
            <a:r>
              <a:rPr lang="fr-FR" altLang="fr-FR" sz="2000" b="1" dirty="0">
                <a:solidFill>
                  <a:srgbClr val="FF960A"/>
                </a:solidFill>
                <a:ea typeface="ＭＳ Ｐゴシック" panose="020B0600070205080204" pitchFamily="34" charset="-128"/>
              </a:rPr>
              <a:t>Quels sont les secteurs d’activités ?</a:t>
            </a:r>
          </a:p>
        </p:txBody>
      </p:sp>
      <p:pic>
        <p:nvPicPr>
          <p:cNvPr id="6148" name="Picture 2" descr="upright=Article à illustrer Organisation">
            <a:extLst>
              <a:ext uri="{FF2B5EF4-FFF2-40B4-BE49-F238E27FC236}">
                <a16:creationId xmlns:a16="http://schemas.microsoft.com/office/drawing/2014/main" id="{105BE698-E40C-4415-A9DF-F8680D1D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050" y="892175"/>
            <a:ext cx="1157288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4866007-F601-4C83-A553-A260E2BF6420}"/>
              </a:ext>
            </a:extLst>
          </p:cNvPr>
          <p:cNvSpPr/>
          <p:nvPr/>
        </p:nvSpPr>
        <p:spPr>
          <a:xfrm>
            <a:off x="2226080" y="745708"/>
            <a:ext cx="40767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altLang="fr-FR" b="1" dirty="0">
                <a:solidFill>
                  <a:srgbClr val="0A3250"/>
                </a:solidFill>
              </a:rPr>
              <a:t>En activité professionnelle (hors thèse) </a:t>
            </a:r>
            <a:endParaRPr lang="fr-FR" dirty="0">
              <a:solidFill>
                <a:srgbClr val="0A3250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A08709A0-51DC-46B3-B2C8-92F760A64B4D}"/>
              </a:ext>
            </a:extLst>
          </p:cNvPr>
          <p:cNvSpPr txBox="1"/>
          <p:nvPr/>
        </p:nvSpPr>
        <p:spPr>
          <a:xfrm rot="16200000">
            <a:off x="-2330100" y="3437334"/>
            <a:ext cx="4998749" cy="338554"/>
          </a:xfrm>
          <a:prstGeom prst="rect">
            <a:avLst/>
          </a:prstGeom>
          <a:solidFill>
            <a:srgbClr val="FF960A"/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En activité professionnelle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0BFD62-1192-B32E-5D77-23D0A040739B}"/>
              </a:ext>
            </a:extLst>
          </p:cNvPr>
          <p:cNvSpPr txBox="1"/>
          <p:nvPr/>
        </p:nvSpPr>
        <p:spPr>
          <a:xfrm>
            <a:off x="758952" y="2478224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Société conseil/ingénierie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B54D86E-6BDB-5CA3-FC19-712556758128}"/>
              </a:ext>
            </a:extLst>
          </p:cNvPr>
          <p:cNvSpPr txBox="1"/>
          <p:nvPr/>
        </p:nvSpPr>
        <p:spPr>
          <a:xfrm>
            <a:off x="758952" y="2959137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Activités informatiques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66D29D6-CE22-E8DE-1AD7-A52B8A873443}"/>
              </a:ext>
            </a:extLst>
          </p:cNvPr>
          <p:cNvSpPr txBox="1"/>
          <p:nvPr/>
        </p:nvSpPr>
        <p:spPr>
          <a:xfrm>
            <a:off x="758952" y="3461632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Recherche / Développement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A831D0A-F571-96F8-548E-F7A3331BD2BB}"/>
              </a:ext>
            </a:extLst>
          </p:cNvPr>
          <p:cNvSpPr txBox="1"/>
          <p:nvPr/>
        </p:nvSpPr>
        <p:spPr>
          <a:xfrm>
            <a:off x="758952" y="3964127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Industrie des transports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AEDAA456-B966-571D-92AD-420C4215F36C}"/>
              </a:ext>
            </a:extLst>
          </p:cNvPr>
          <p:cNvSpPr txBox="1"/>
          <p:nvPr/>
        </p:nvSpPr>
        <p:spPr>
          <a:xfrm>
            <a:off x="758468" y="4466622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Autres secteurs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7AC5469-8020-0C26-D628-7CAAD14AE53E}"/>
              </a:ext>
            </a:extLst>
          </p:cNvPr>
          <p:cNvSpPr txBox="1"/>
          <p:nvPr/>
        </p:nvSpPr>
        <p:spPr>
          <a:xfrm>
            <a:off x="447674" y="4929307"/>
            <a:ext cx="3246017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Tech. Information Communication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CFD78BB6-5445-BE05-0059-03AAB15CEF89}"/>
              </a:ext>
            </a:extLst>
          </p:cNvPr>
          <p:cNvSpPr txBox="1"/>
          <p:nvPr/>
        </p:nvSpPr>
        <p:spPr>
          <a:xfrm>
            <a:off x="758468" y="5450030"/>
            <a:ext cx="293522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Finances / Assurances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FB0782-7A36-C694-45DE-8D19A1ADCBAB}"/>
              </a:ext>
            </a:extLst>
          </p:cNvPr>
          <p:cNvSpPr txBox="1"/>
          <p:nvPr/>
        </p:nvSpPr>
        <p:spPr>
          <a:xfrm>
            <a:off x="603728" y="5932091"/>
            <a:ext cx="3089964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dirty="0"/>
              <a:t>Edition / Audiovisuel / Diffusion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F3FF4CA-407D-E271-75A4-284F0253A8D2}"/>
              </a:ext>
            </a:extLst>
          </p:cNvPr>
          <p:cNvSpPr txBox="1"/>
          <p:nvPr/>
        </p:nvSpPr>
        <p:spPr>
          <a:xfrm rot="20218656">
            <a:off x="6460078" y="4717039"/>
            <a:ext cx="2184137" cy="461665"/>
          </a:xfrm>
          <a:prstGeom prst="rect">
            <a:avLst/>
          </a:prstGeom>
          <a:solidFill>
            <a:srgbClr val="5B277D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chemeClr val="bg1"/>
                </a:solidFill>
              </a:rPr>
              <a:t>A MODIFIER</a:t>
            </a:r>
          </a:p>
        </p:txBody>
      </p:sp>
    </p:spTree>
    <p:extLst>
      <p:ext uri="{BB962C8B-B14F-4D97-AF65-F5344CB8AC3E}">
        <p14:creationId xmlns:p14="http://schemas.microsoft.com/office/powerpoint/2010/main" val="3327270686"/>
      </p:ext>
    </p:extLst>
  </p:cSld>
  <p:clrMapOvr>
    <a:masterClrMapping/>
  </p:clrMapOvr>
</p:sld>
</file>

<file path=ppt/theme/theme1.xml><?xml version="1.0" encoding="utf-8"?>
<a:theme xmlns:a="http://schemas.openxmlformats.org/drawingml/2006/main" name="modèle près 2">
  <a:themeElements>
    <a:clrScheme name="modèle près 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èle près 2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modèle près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èle près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èle près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HD:Users:patrickgeorges:Documents:Données utilisateurs Microsoft:Pièces jointes enregistrées:modèle près 2.pot</Template>
  <TotalTime>2929</TotalTime>
  <Words>1070</Words>
  <Application>Microsoft Office PowerPoint</Application>
  <PresentationFormat>Affichage à l'écran (4:3)</PresentationFormat>
  <Paragraphs>302</Paragraphs>
  <Slides>17</Slides>
  <Notes>4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6" baseType="lpstr">
      <vt:lpstr>ＭＳ Ｐゴシック</vt:lpstr>
      <vt:lpstr>Arial</vt:lpstr>
      <vt:lpstr>Calibri</vt:lpstr>
      <vt:lpstr>Century Gothic</vt:lpstr>
      <vt:lpstr>Interstate</vt:lpstr>
      <vt:lpstr>Lucida Sans</vt:lpstr>
      <vt:lpstr>Raleway</vt:lpstr>
      <vt:lpstr>modèle près 2</vt:lpstr>
      <vt:lpstr>Image bitmap</vt:lpstr>
      <vt:lpstr>Enquête Insertion Professionnelle</vt:lpstr>
      <vt:lpstr>Enquête CGE / C’est quoi donc ?</vt:lpstr>
      <vt:lpstr>Enquête CGE / Nouvel outil</vt:lpstr>
      <vt:lpstr>Enquête CGE / Résumé</vt:lpstr>
      <vt:lpstr>Enquête CGE / Effectifs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Vie professionnelle</vt:lpstr>
      <vt:lpstr>Enquête CGE / Résumé</vt:lpstr>
      <vt:lpstr>Enquête CGE / Cumul</vt:lpstr>
      <vt:lpstr>Enquête CGE / Cumul</vt:lpstr>
      <vt:lpstr>Enquête CGE / Cumul</vt:lpstr>
      <vt:lpstr>Enquête CGE / Cumul</vt:lpstr>
      <vt:lpstr>Enquête CGE / Cumul</vt:lpstr>
      <vt:lpstr>Enquête CGE / Cumul</vt:lpstr>
    </vt:vector>
  </TitlesOfParts>
  <Company>Laboratoire Charles Fabry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CGE-2024_Bilan_CoPerf</dc:title>
  <dc:creator>Julien Villemejane</dc:creator>
  <cp:lastModifiedBy>Julien VILLEMEJANE</cp:lastModifiedBy>
  <cp:revision>655</cp:revision>
  <cp:lastPrinted>2005-06-25T14:45:45Z</cp:lastPrinted>
  <dcterms:created xsi:type="dcterms:W3CDTF">2006-10-19T10:21:37Z</dcterms:created>
  <dcterms:modified xsi:type="dcterms:W3CDTF">2024-05-22T18:49:35Z</dcterms:modified>
</cp:coreProperties>
</file>