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0"/>
  </p:notesMasterIdLst>
  <p:sldIdLst>
    <p:sldId id="256" r:id="rId2"/>
    <p:sldId id="328" r:id="rId3"/>
    <p:sldId id="334" r:id="rId4"/>
    <p:sldId id="329" r:id="rId5"/>
    <p:sldId id="336" r:id="rId6"/>
    <p:sldId id="343" r:id="rId7"/>
    <p:sldId id="344" r:id="rId8"/>
    <p:sldId id="345" r:id="rId9"/>
    <p:sldId id="337" r:id="rId10"/>
    <p:sldId id="332" r:id="rId11"/>
    <p:sldId id="341" r:id="rId12"/>
    <p:sldId id="322" r:id="rId13"/>
    <p:sldId id="326" r:id="rId14"/>
    <p:sldId id="349" r:id="rId15"/>
    <p:sldId id="338" r:id="rId16"/>
    <p:sldId id="347" r:id="rId17"/>
    <p:sldId id="281" r:id="rId18"/>
    <p:sldId id="35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6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ols\git_repo\jvillemejane\jvillemejane\Presentations\2024_COPERF_Informatique_data\softwa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ols\git_repo\jvillemejane\jvillemejane\Presentations\2024_COPERF_Informatique_data\softwa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/>
              <a:t>Informatique</a:t>
            </a:r>
            <a:r>
              <a:rPr lang="fr-FR" sz="1800" baseline="0"/>
              <a:t> chez les jeunes diplômé.es</a:t>
            </a:r>
            <a:endParaRPr lang="fr-FR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software!$N$3</c:f>
              <c:strCache>
                <c:ptCount val="1"/>
                <c:pt idx="0">
                  <c:v>Matlab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software!$O$3:$R$3</c:f>
              <c:numCache>
                <c:formatCode>0%</c:formatCode>
                <c:ptCount val="4"/>
                <c:pt idx="0">
                  <c:v>0.4956521739130435</c:v>
                </c:pt>
                <c:pt idx="1">
                  <c:v>0.38235294117647056</c:v>
                </c:pt>
                <c:pt idx="2">
                  <c:v>0.43165467625899279</c:v>
                </c:pt>
                <c:pt idx="3">
                  <c:v>0.41025641025641024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A-41AB-9CB3-7318D1CE0B9F}"/>
            </c:ext>
          </c:extLst>
        </c:ser>
        <c:ser>
          <c:idx val="1"/>
          <c:order val="1"/>
          <c:tx>
            <c:strRef>
              <c:f>software!$N$4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software!$O$4:$R$4</c:f>
              <c:numCache>
                <c:formatCode>0%</c:formatCode>
                <c:ptCount val="4"/>
                <c:pt idx="0">
                  <c:v>0.63478260869565217</c:v>
                </c:pt>
                <c:pt idx="1">
                  <c:v>0.70588235294117652</c:v>
                </c:pt>
                <c:pt idx="2">
                  <c:v>0.72661870503597126</c:v>
                </c:pt>
                <c:pt idx="3">
                  <c:v>0.81196581196581197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9A-41AB-9CB3-7318D1CE0B9F}"/>
            </c:ext>
          </c:extLst>
        </c:ser>
        <c:ser>
          <c:idx val="3"/>
          <c:order val="3"/>
          <c:tx>
            <c:strRef>
              <c:f>software!$N$6</c:f>
              <c:strCache>
                <c:ptCount val="1"/>
                <c:pt idx="0">
                  <c:v>C/C++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software!$O$6:$R$6</c:f>
              <c:numCache>
                <c:formatCode>0%</c:formatCode>
                <c:ptCount val="4"/>
                <c:pt idx="0">
                  <c:v>0.23478260869565218</c:v>
                </c:pt>
                <c:pt idx="1">
                  <c:v>0.16176470588235295</c:v>
                </c:pt>
                <c:pt idx="2">
                  <c:v>0.18705035971223022</c:v>
                </c:pt>
                <c:pt idx="3">
                  <c:v>0.18803418803418803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9A-41AB-9CB3-7318D1CE0B9F}"/>
            </c:ext>
          </c:extLst>
        </c:ser>
        <c:ser>
          <c:idx val="4"/>
          <c:order val="4"/>
          <c:tx>
            <c:strRef>
              <c:f>software!$N$7</c:f>
              <c:strCache>
                <c:ptCount val="1"/>
                <c:pt idx="0">
                  <c:v>FPGA-VHDL-Verilog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software!$O$7:$R$7</c:f>
              <c:numCache>
                <c:formatCode>0%</c:formatCode>
                <c:ptCount val="4"/>
                <c:pt idx="0">
                  <c:v>2.6086956521739129E-2</c:v>
                </c:pt>
                <c:pt idx="1">
                  <c:v>0</c:v>
                </c:pt>
                <c:pt idx="2">
                  <c:v>3.5971223021582732E-2</c:v>
                </c:pt>
                <c:pt idx="3">
                  <c:v>3.4188034188034191E-2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9A-41AB-9CB3-7318D1CE0B9F}"/>
            </c:ext>
          </c:extLst>
        </c:ser>
        <c:ser>
          <c:idx val="5"/>
          <c:order val="5"/>
          <c:tx>
            <c:strRef>
              <c:f>software!$N$8</c:f>
              <c:strCache>
                <c:ptCount val="1"/>
                <c:pt idx="0">
                  <c:v>Microcontroleur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software!$O$8:$R$8</c:f>
              <c:numCache>
                <c:formatCode>0%</c:formatCode>
                <c:ptCount val="4"/>
                <c:pt idx="0">
                  <c:v>6.9565217391304349E-2</c:v>
                </c:pt>
                <c:pt idx="1">
                  <c:v>8.0882352941176475E-2</c:v>
                </c:pt>
                <c:pt idx="2">
                  <c:v>2.8776978417266189E-2</c:v>
                </c:pt>
                <c:pt idx="3">
                  <c:v>4.2735042735042736E-2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9A-41AB-9CB3-7318D1CE0B9F}"/>
            </c:ext>
          </c:extLst>
        </c:ser>
        <c:ser>
          <c:idx val="6"/>
          <c:order val="6"/>
          <c:tx>
            <c:strRef>
              <c:f>software!$N$9</c:f>
              <c:strCache>
                <c:ptCount val="1"/>
                <c:pt idx="0">
                  <c:v>Labview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software!$O$9:$R$9</c:f>
              <c:numCache>
                <c:formatCode>0%</c:formatCode>
                <c:ptCount val="4"/>
                <c:pt idx="0">
                  <c:v>0.10434782608695652</c:v>
                </c:pt>
                <c:pt idx="1">
                  <c:v>5.8823529411764705E-2</c:v>
                </c:pt>
                <c:pt idx="2">
                  <c:v>0.10071942446043165</c:v>
                </c:pt>
                <c:pt idx="3">
                  <c:v>0.17094017094017094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9A-41AB-9CB3-7318D1CE0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2979359"/>
        <c:axId val="121296975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software!$N$5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software!$O$2:$R$2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2021</c:v>
                      </c:pt>
                      <c:pt idx="1">
                        <c:v>2022</c:v>
                      </c:pt>
                      <c:pt idx="2">
                        <c:v>2023</c:v>
                      </c:pt>
                      <c:pt idx="3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software!$O$5:$R$5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EE9A-41AB-9CB3-7318D1CE0B9F}"/>
                  </c:ext>
                </c:extLst>
              </c15:ser>
            </c15:filteredBarSeries>
          </c:ext>
        </c:extLst>
      </c:barChart>
      <c:catAx>
        <c:axId val="121297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69759"/>
        <c:crosses val="autoZero"/>
        <c:auto val="1"/>
        <c:lblAlgn val="ctr"/>
        <c:lblOffset val="100"/>
        <c:noMultiLvlLbl val="0"/>
      </c:catAx>
      <c:valAx>
        <c:axId val="121296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7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dirty="0"/>
              <a:t>Jeunes</a:t>
            </a:r>
            <a:r>
              <a:rPr lang="fr-FR" sz="1200" baseline="0" dirty="0"/>
              <a:t> diplômé.es</a:t>
            </a:r>
            <a:endParaRPr lang="fr-F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software!$N$3</c:f>
              <c:strCache>
                <c:ptCount val="1"/>
                <c:pt idx="0">
                  <c:v>Matlab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software!$O$3:$R$3</c:f>
              <c:numCache>
                <c:formatCode>0%</c:formatCode>
                <c:ptCount val="4"/>
                <c:pt idx="0">
                  <c:v>0.4956521739130435</c:v>
                </c:pt>
                <c:pt idx="1">
                  <c:v>0.38235294117647056</c:v>
                </c:pt>
                <c:pt idx="2">
                  <c:v>0.43165467625899279</c:v>
                </c:pt>
                <c:pt idx="3">
                  <c:v>0.41025641025641024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8E-42EC-A518-13C90308F226}"/>
            </c:ext>
          </c:extLst>
        </c:ser>
        <c:ser>
          <c:idx val="1"/>
          <c:order val="1"/>
          <c:tx>
            <c:strRef>
              <c:f>software!$N$4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software!$O$4:$R$4</c:f>
              <c:numCache>
                <c:formatCode>0%</c:formatCode>
                <c:ptCount val="4"/>
                <c:pt idx="0">
                  <c:v>0.63478260869565217</c:v>
                </c:pt>
                <c:pt idx="1">
                  <c:v>0.70588235294117652</c:v>
                </c:pt>
                <c:pt idx="2">
                  <c:v>0.72661870503597126</c:v>
                </c:pt>
                <c:pt idx="3">
                  <c:v>0.81196581196581197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8E-42EC-A518-13C90308F226}"/>
            </c:ext>
          </c:extLst>
        </c:ser>
        <c:ser>
          <c:idx val="3"/>
          <c:order val="3"/>
          <c:tx>
            <c:strRef>
              <c:f>software!$N$6</c:f>
              <c:strCache>
                <c:ptCount val="1"/>
                <c:pt idx="0">
                  <c:v>C/C++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software!$O$6:$R$6</c:f>
              <c:numCache>
                <c:formatCode>0%</c:formatCode>
                <c:ptCount val="4"/>
                <c:pt idx="0">
                  <c:v>0.23478260869565218</c:v>
                </c:pt>
                <c:pt idx="1">
                  <c:v>0.16176470588235295</c:v>
                </c:pt>
                <c:pt idx="2">
                  <c:v>0.18705035971223022</c:v>
                </c:pt>
                <c:pt idx="3">
                  <c:v>0.18803418803418803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8E-42EC-A518-13C90308F226}"/>
            </c:ext>
          </c:extLst>
        </c:ser>
        <c:ser>
          <c:idx val="4"/>
          <c:order val="4"/>
          <c:tx>
            <c:strRef>
              <c:f>software!$N$7</c:f>
              <c:strCache>
                <c:ptCount val="1"/>
                <c:pt idx="0">
                  <c:v>FPGA-VHDL-Verilog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software!$O$7:$R$7</c:f>
              <c:numCache>
                <c:formatCode>0%</c:formatCode>
                <c:ptCount val="4"/>
                <c:pt idx="0">
                  <c:v>2.6086956521739129E-2</c:v>
                </c:pt>
                <c:pt idx="1">
                  <c:v>0</c:v>
                </c:pt>
                <c:pt idx="2">
                  <c:v>3.5971223021582732E-2</c:v>
                </c:pt>
                <c:pt idx="3">
                  <c:v>3.4188034188034191E-2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8E-42EC-A518-13C90308F226}"/>
            </c:ext>
          </c:extLst>
        </c:ser>
        <c:ser>
          <c:idx val="5"/>
          <c:order val="5"/>
          <c:tx>
            <c:strRef>
              <c:f>software!$N$8</c:f>
              <c:strCache>
                <c:ptCount val="1"/>
                <c:pt idx="0">
                  <c:v>Microcontroleur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software!$O$8:$R$8</c:f>
              <c:numCache>
                <c:formatCode>0%</c:formatCode>
                <c:ptCount val="4"/>
                <c:pt idx="0">
                  <c:v>6.9565217391304349E-2</c:v>
                </c:pt>
                <c:pt idx="1">
                  <c:v>8.0882352941176475E-2</c:v>
                </c:pt>
                <c:pt idx="2">
                  <c:v>2.8776978417266189E-2</c:v>
                </c:pt>
                <c:pt idx="3">
                  <c:v>4.2735042735042736E-2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8E-42EC-A518-13C90308F226}"/>
            </c:ext>
          </c:extLst>
        </c:ser>
        <c:ser>
          <c:idx val="6"/>
          <c:order val="6"/>
          <c:tx>
            <c:strRef>
              <c:f>software!$N$9</c:f>
              <c:strCache>
                <c:ptCount val="1"/>
                <c:pt idx="0">
                  <c:v>Labview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software!$O$9:$R$9</c:f>
              <c:numCache>
                <c:formatCode>0%</c:formatCode>
                <c:ptCount val="4"/>
                <c:pt idx="0">
                  <c:v>0.10434782608695652</c:v>
                </c:pt>
                <c:pt idx="1">
                  <c:v>5.8823529411764705E-2</c:v>
                </c:pt>
                <c:pt idx="2">
                  <c:v>0.10071942446043165</c:v>
                </c:pt>
                <c:pt idx="3">
                  <c:v>0.17094017094017094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8E-42EC-A518-13C90308F2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2979359"/>
        <c:axId val="121296975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software!$N$5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software!$O$2:$R$2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2021</c:v>
                      </c:pt>
                      <c:pt idx="1">
                        <c:v>2022</c:v>
                      </c:pt>
                      <c:pt idx="2">
                        <c:v>2023</c:v>
                      </c:pt>
                      <c:pt idx="3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software!$O$5:$R$5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BB8E-42EC-A518-13C90308F226}"/>
                  </c:ext>
                </c:extLst>
              </c15:ser>
            </c15:filteredBarSeries>
          </c:ext>
        </c:extLst>
      </c:barChart>
      <c:catAx>
        <c:axId val="121297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69759"/>
        <c:crosses val="autoZero"/>
        <c:auto val="1"/>
        <c:lblAlgn val="ctr"/>
        <c:lblOffset val="100"/>
        <c:noMultiLvlLbl val="0"/>
      </c:catAx>
      <c:valAx>
        <c:axId val="121296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7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ED78D-DC5F-4349-9BB1-6BA0129AAA21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856BD-585A-4EDF-983C-7898DC302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90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63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74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98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26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Informatique</a:t>
            </a: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@ </a:t>
            </a:r>
            <a:r>
              <a:rPr lang="fr-FR" sz="4800" dirty="0" err="1">
                <a:latin typeface="Bahnschrift SemiBold" panose="020B0502040204020203" pitchFamily="34" charset="0"/>
              </a:rPr>
              <a:t>SupOptique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r>
              <a:rPr lang="fr-FR" sz="20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Outils Numériques pour l’</a:t>
            </a:r>
            <a:r>
              <a:rPr lang="fr-FR" sz="3600" dirty="0" err="1"/>
              <a:t>Ingénieur.e</a:t>
            </a:r>
            <a:r>
              <a:rPr lang="fr-FR" sz="3600" dirty="0"/>
              <a:t> en Photonique</a:t>
            </a:r>
            <a:endParaRPr lang="fr-FR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73975" y="3593212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26302" y="3584018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44090" y="3593211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4169929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156D951A-AC92-637E-40AB-E5BBEAD83645}"/>
              </a:ext>
            </a:extLst>
          </p:cNvPr>
          <p:cNvSpPr/>
          <p:nvPr/>
        </p:nvSpPr>
        <p:spPr>
          <a:xfrm>
            <a:off x="2637317" y="4169928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4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2DCCAB-3F3C-9460-889A-5C645E14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4233214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35E8A8A-E4C8-ABF1-11A0-3A01C1EF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4227555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44090" y="4162816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A6753D7F-F1B9-9087-9CCC-400BC231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4227555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DF04DBA1-60A5-F139-F5D7-9EA1EA150F25}"/>
              </a:ext>
            </a:extLst>
          </p:cNvPr>
          <p:cNvSpPr/>
          <p:nvPr/>
        </p:nvSpPr>
        <p:spPr>
          <a:xfrm>
            <a:off x="1466462" y="5957175"/>
            <a:ext cx="1170855" cy="317460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37317" y="5571897"/>
            <a:ext cx="2013995" cy="702738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Projets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60" y="5632488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7AA7C18-658A-5EB5-9EAE-17E723F78942}"/>
              </a:ext>
            </a:extLst>
          </p:cNvPr>
          <p:cNvSpPr txBox="1"/>
          <p:nvPr/>
        </p:nvSpPr>
        <p:spPr>
          <a:xfrm>
            <a:off x="589854" y="510055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Autres langages / Applications</a:t>
            </a:r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6028594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A2D7B977-8149-7629-DD98-4F275D88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6" y="6030445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naconda | Anaconda Distribution">
            <a:extLst>
              <a:ext uri="{FF2B5EF4-FFF2-40B4-BE49-F238E27FC236}">
                <a16:creationId xmlns:a16="http://schemas.microsoft.com/office/drawing/2014/main" id="{283349FD-7A3D-73D5-55B4-BF1B000F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165" y="5512148"/>
            <a:ext cx="2023481" cy="106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5AB5DE4-70E7-74B4-713D-8A5472B44AD2}"/>
              </a:ext>
            </a:extLst>
          </p:cNvPr>
          <p:cNvSpPr txBox="1">
            <a:spLocks/>
          </p:cNvSpPr>
          <p:nvPr/>
        </p:nvSpPr>
        <p:spPr>
          <a:xfrm>
            <a:off x="8209102" y="4546318"/>
            <a:ext cx="3586257" cy="20281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Utilisation de </a:t>
            </a:r>
            <a:r>
              <a:rPr lang="fr-FR" sz="1600" b="1" dirty="0"/>
              <a:t>Python</a:t>
            </a:r>
          </a:p>
          <a:p>
            <a:pPr lvl="1"/>
            <a:r>
              <a:rPr lang="fr-FR" sz="1400" dirty="0"/>
              <a:t>Anaconda 3</a:t>
            </a:r>
          </a:p>
          <a:p>
            <a:pPr lvl="1"/>
            <a:r>
              <a:rPr lang="fr-FR" sz="1400" dirty="0"/>
              <a:t>Python 3.9 (ou supérieur)</a:t>
            </a:r>
          </a:p>
          <a:p>
            <a:pPr lvl="1"/>
            <a:r>
              <a:rPr lang="fr-FR" sz="1400" dirty="0" err="1"/>
              <a:t>Spyder</a:t>
            </a:r>
            <a:r>
              <a:rPr lang="fr-FR" sz="1400" dirty="0"/>
              <a:t> 5</a:t>
            </a:r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F8A43D4C-7EE1-FAE8-D390-C0EA6ADBD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597" y="5718787"/>
            <a:ext cx="1357425" cy="67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20772E18-8039-DAAB-7651-5069C8BA88EE}"/>
              </a:ext>
            </a:extLst>
          </p:cNvPr>
          <p:cNvSpPr/>
          <p:nvPr/>
        </p:nvSpPr>
        <p:spPr>
          <a:xfrm>
            <a:off x="681196" y="1540746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D4804F28-CD62-1EED-45E8-3F0B2741DA17}"/>
              </a:ext>
            </a:extLst>
          </p:cNvPr>
          <p:cNvSpPr/>
          <p:nvPr/>
        </p:nvSpPr>
        <p:spPr>
          <a:xfrm>
            <a:off x="2637316" y="1540746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86F8FB1C-867A-A7A8-C548-A29AC2C2E0A9}"/>
              </a:ext>
            </a:extLst>
          </p:cNvPr>
          <p:cNvSpPr/>
          <p:nvPr/>
        </p:nvSpPr>
        <p:spPr>
          <a:xfrm>
            <a:off x="681196" y="2041278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Init. au C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AAB9E9AF-E975-584A-99C5-1321862A9472}"/>
              </a:ext>
            </a:extLst>
          </p:cNvPr>
          <p:cNvSpPr/>
          <p:nvPr/>
        </p:nvSpPr>
        <p:spPr>
          <a:xfrm>
            <a:off x="2626303" y="262435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F0359CC3-6D80-59F3-FFE6-74F4F77C4887}"/>
              </a:ext>
            </a:extLst>
          </p:cNvPr>
          <p:cNvSpPr/>
          <p:nvPr/>
        </p:nvSpPr>
        <p:spPr>
          <a:xfrm>
            <a:off x="2637316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Init.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32E67B9B-406B-0E74-A09E-1C94C492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58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E161F58A-DBAD-7833-B995-6D12864370FC}"/>
              </a:ext>
            </a:extLst>
          </p:cNvPr>
          <p:cNvSpPr txBox="1"/>
          <p:nvPr/>
        </p:nvSpPr>
        <p:spPr>
          <a:xfrm>
            <a:off x="820937" y="234194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46BA313-0A08-7CA4-060E-A1BA3682786E}"/>
              </a:ext>
            </a:extLst>
          </p:cNvPr>
          <p:cNvSpPr txBox="1"/>
          <p:nvPr/>
        </p:nvSpPr>
        <p:spPr>
          <a:xfrm>
            <a:off x="2799603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7 x 2h</a:t>
            </a:r>
            <a:endParaRPr lang="fr-FR" sz="11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D546969-2655-D0B0-7FE2-0EF961CB1DC3}"/>
              </a:ext>
            </a:extLst>
          </p:cNvPr>
          <p:cNvSpPr txBox="1"/>
          <p:nvPr/>
        </p:nvSpPr>
        <p:spPr>
          <a:xfrm>
            <a:off x="2805905" y="294581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41" name="Flèche : pentagone 40">
            <a:extLst>
              <a:ext uri="{FF2B5EF4-FFF2-40B4-BE49-F238E27FC236}">
                <a16:creationId xmlns:a16="http://schemas.microsoft.com/office/drawing/2014/main" id="{3E25C4EE-6E59-48D2-0A4E-417F9E42E790}"/>
              </a:ext>
            </a:extLst>
          </p:cNvPr>
          <p:cNvSpPr/>
          <p:nvPr/>
        </p:nvSpPr>
        <p:spPr>
          <a:xfrm>
            <a:off x="681196" y="2624350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</a:rPr>
              <a:t>Init. C++ / MBED</a:t>
            </a:r>
            <a:r>
              <a:rPr lang="fr-FR" sz="1100" b="1" dirty="0">
                <a:solidFill>
                  <a:schemeClr val="bg1"/>
                </a:solidFill>
              </a:rPr>
              <a:t>6</a:t>
            </a:r>
            <a:endParaRPr lang="fr-FR" sz="1100" dirty="0">
              <a:solidFill>
                <a:srgbClr val="002060"/>
              </a:solidFill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9B5F6090-E2FE-DF43-F513-F3C7D8944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4" y="2707392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0E5DD337-7596-4822-157F-3F10D3ED6771}"/>
              </a:ext>
            </a:extLst>
          </p:cNvPr>
          <p:cNvSpPr txBox="1"/>
          <p:nvPr/>
        </p:nvSpPr>
        <p:spPr>
          <a:xfrm>
            <a:off x="829554" y="296104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sp>
        <p:nvSpPr>
          <p:cNvPr id="44" name="Flèche : chevron 43">
            <a:extLst>
              <a:ext uri="{FF2B5EF4-FFF2-40B4-BE49-F238E27FC236}">
                <a16:creationId xmlns:a16="http://schemas.microsoft.com/office/drawing/2014/main" id="{6293F3AC-65D1-605F-F811-38DCF5A9FC2C}"/>
              </a:ext>
            </a:extLst>
          </p:cNvPr>
          <p:cNvSpPr/>
          <p:nvPr/>
        </p:nvSpPr>
        <p:spPr>
          <a:xfrm>
            <a:off x="4651311" y="1540745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45" name="Flèche : chevron 44">
            <a:extLst>
              <a:ext uri="{FF2B5EF4-FFF2-40B4-BE49-F238E27FC236}">
                <a16:creationId xmlns:a16="http://schemas.microsoft.com/office/drawing/2014/main" id="{9B9F69DB-3722-C459-B05D-8EC44CBC63BA}"/>
              </a:ext>
            </a:extLst>
          </p:cNvPr>
          <p:cNvSpPr/>
          <p:nvPr/>
        </p:nvSpPr>
        <p:spPr>
          <a:xfrm>
            <a:off x="4651311" y="2051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251E5D1A-E03E-701A-A0C7-37F4CB73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97" y="2116434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ADBBF35B-D68D-E4F8-87A0-09D282C31E6C}"/>
              </a:ext>
            </a:extLst>
          </p:cNvPr>
          <p:cNvSpPr txBox="1"/>
          <p:nvPr/>
        </p:nvSpPr>
        <p:spPr>
          <a:xfrm>
            <a:off x="4887597" y="234531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2B4FEAA-1E67-A369-70FB-0146C8417EDD}"/>
              </a:ext>
            </a:extLst>
          </p:cNvPr>
          <p:cNvSpPr txBox="1"/>
          <p:nvPr/>
        </p:nvSpPr>
        <p:spPr>
          <a:xfrm>
            <a:off x="814683" y="4601085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F292C5C-4EB3-3AAA-AEE2-54724433CB49}"/>
              </a:ext>
            </a:extLst>
          </p:cNvPr>
          <p:cNvSpPr txBox="1"/>
          <p:nvPr/>
        </p:nvSpPr>
        <p:spPr>
          <a:xfrm>
            <a:off x="2880382" y="461510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6 x 2h</a:t>
            </a:r>
            <a:endParaRPr lang="fr-FR" sz="11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CA68F5D-3E07-84C5-4F4B-89F1A351E5D3}"/>
              </a:ext>
            </a:extLst>
          </p:cNvPr>
          <p:cNvSpPr txBox="1"/>
          <p:nvPr/>
        </p:nvSpPr>
        <p:spPr>
          <a:xfrm>
            <a:off x="4946081" y="461510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A0F8A73-411D-631A-9E02-29205A001454}"/>
              </a:ext>
            </a:extLst>
          </p:cNvPr>
          <p:cNvSpPr txBox="1"/>
          <p:nvPr/>
        </p:nvSpPr>
        <p:spPr>
          <a:xfrm>
            <a:off x="2678882" y="629763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F49B90B-F8EE-56DC-3D9F-922A0BE5EB95}"/>
              </a:ext>
            </a:extLst>
          </p:cNvPr>
          <p:cNvSpPr txBox="1"/>
          <p:nvPr/>
        </p:nvSpPr>
        <p:spPr>
          <a:xfrm>
            <a:off x="1381937" y="6297630"/>
            <a:ext cx="1069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0A29EA0-A1F7-D3DA-7CEF-60BB01745C18}"/>
              </a:ext>
            </a:extLst>
          </p:cNvPr>
          <p:cNvCxnSpPr/>
          <p:nvPr/>
        </p:nvCxnSpPr>
        <p:spPr>
          <a:xfrm>
            <a:off x="476250" y="3362325"/>
            <a:ext cx="10972800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Arc 1028">
            <a:extLst>
              <a:ext uri="{FF2B5EF4-FFF2-40B4-BE49-F238E27FC236}">
                <a16:creationId xmlns:a16="http://schemas.microsoft.com/office/drawing/2014/main" id="{E0F16529-F981-60F7-B6F0-A49BA1CB4CCA}"/>
              </a:ext>
            </a:extLst>
          </p:cNvPr>
          <p:cNvSpPr/>
          <p:nvPr/>
        </p:nvSpPr>
        <p:spPr>
          <a:xfrm>
            <a:off x="5732983" y="2074175"/>
            <a:ext cx="2322776" cy="1773747"/>
          </a:xfrm>
          <a:prstGeom prst="arc">
            <a:avLst>
              <a:gd name="adj1" fmla="val 17799647"/>
              <a:gd name="adj2" fmla="val 4545968"/>
            </a:avLst>
          </a:prstGeom>
          <a:ln w="762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1" name="ZoneTexte 1030">
            <a:extLst>
              <a:ext uri="{FF2B5EF4-FFF2-40B4-BE49-F238E27FC236}">
                <a16:creationId xmlns:a16="http://schemas.microsoft.com/office/drawing/2014/main" id="{20CBF5E6-90A6-1C12-4439-5F87BFD4CAAF}"/>
              </a:ext>
            </a:extLst>
          </p:cNvPr>
          <p:cNvSpPr txBox="1"/>
          <p:nvPr/>
        </p:nvSpPr>
        <p:spPr>
          <a:xfrm>
            <a:off x="8279471" y="2813464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Rentrée 2023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E598EA-DB75-C2F7-CD1D-3C52E5D16E2C}"/>
              </a:ext>
            </a:extLst>
          </p:cNvPr>
          <p:cNvSpPr/>
          <p:nvPr/>
        </p:nvSpPr>
        <p:spPr>
          <a:xfrm>
            <a:off x="8661113" y="1488153"/>
            <a:ext cx="2972659" cy="914400"/>
          </a:xfrm>
          <a:prstGeom prst="rect">
            <a:avLst/>
          </a:prstGeom>
          <a:solidFill>
            <a:srgbClr val="EA9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Sylvie LEBRUN</a:t>
            </a:r>
            <a:br>
              <a:rPr lang="fr-FR" sz="1200" dirty="0"/>
            </a:br>
            <a:r>
              <a:rPr lang="fr-FR" sz="1200" dirty="0"/>
              <a:t>Riccardo MESSINA</a:t>
            </a:r>
          </a:p>
          <a:p>
            <a:pPr algn="ctr"/>
            <a:r>
              <a:rPr lang="fr-FR" sz="1200" dirty="0"/>
              <a:t>Xavier DELEN</a:t>
            </a:r>
          </a:p>
          <a:p>
            <a:pPr algn="ctr"/>
            <a:r>
              <a:rPr lang="fr-FR" sz="1200" dirty="0"/>
              <a:t>Charles BOURASSIN-BOUCHER</a:t>
            </a:r>
          </a:p>
        </p:txBody>
      </p:sp>
    </p:spTree>
    <p:extLst>
      <p:ext uri="{BB962C8B-B14F-4D97-AF65-F5344CB8AC3E}">
        <p14:creationId xmlns:p14="http://schemas.microsoft.com/office/powerpoint/2010/main" val="107819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https://i.stack.imgur.com/zRFh2.jpg">
            <a:extLst>
              <a:ext uri="{FF2B5EF4-FFF2-40B4-BE49-F238E27FC236}">
                <a16:creationId xmlns:a16="http://schemas.microsoft.com/office/drawing/2014/main" id="{1BB415EA-CB8A-B2DF-1413-25B59668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90" y="2872315"/>
            <a:ext cx="1490383" cy="110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Outils Numériques pour l’</a:t>
            </a:r>
            <a:r>
              <a:rPr lang="fr-FR" sz="3200" dirty="0" err="1"/>
              <a:t>Ingénieur.e</a:t>
            </a:r>
            <a:r>
              <a:rPr lang="fr-FR" sz="3200" dirty="0"/>
              <a:t> en Photonique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CustomShape 23">
            <a:extLst>
              <a:ext uri="{FF2B5EF4-FFF2-40B4-BE49-F238E27FC236}">
                <a16:creationId xmlns:a16="http://schemas.microsoft.com/office/drawing/2014/main" id="{AFDC0D7F-DA30-BC8D-96CF-FB7E6F6889A2}"/>
              </a:ext>
            </a:extLst>
          </p:cNvPr>
          <p:cNvSpPr/>
          <p:nvPr/>
        </p:nvSpPr>
        <p:spPr>
          <a:xfrm>
            <a:off x="6713678" y="4028555"/>
            <a:ext cx="455409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Laser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2D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10" name="CustomShape 24">
            <a:extLst>
              <a:ext uri="{FF2B5EF4-FFF2-40B4-BE49-F238E27FC236}">
                <a16:creationId xmlns:a16="http://schemas.microsoft.com/office/drawing/2014/main" id="{292C9610-1A34-8343-D04A-4020B0A04DC2}"/>
              </a:ext>
            </a:extLst>
          </p:cNvPr>
          <p:cNvSpPr/>
          <p:nvPr/>
        </p:nvSpPr>
        <p:spPr>
          <a:xfrm>
            <a:off x="6713678" y="1803540"/>
            <a:ext cx="45540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AM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1D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3D7BD68F-FE10-85A5-B685-A3DD1C6E5865}"/>
              </a:ext>
            </a:extLst>
          </p:cNvPr>
          <p:cNvSpPr/>
          <p:nvPr/>
        </p:nvSpPr>
        <p:spPr>
          <a:xfrm>
            <a:off x="2452500" y="6279534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 blocs de 5 séances (2h/séance)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78BF5F-881F-1997-E7D5-6A546677106F}"/>
              </a:ext>
            </a:extLst>
          </p:cNvPr>
          <p:cNvSpPr txBox="1"/>
          <p:nvPr/>
        </p:nvSpPr>
        <p:spPr>
          <a:xfrm>
            <a:off x="7300845" y="4520998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82DC416-654D-D829-6093-A249CD60C371}"/>
              </a:ext>
            </a:extLst>
          </p:cNvPr>
          <p:cNvSpPr txBox="1"/>
          <p:nvPr/>
        </p:nvSpPr>
        <p:spPr>
          <a:xfrm>
            <a:off x="7300845" y="2295983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1</a:t>
            </a:r>
            <a:r>
              <a:rPr lang="fr-FR" sz="1600" dirty="0"/>
              <a:t> : signal modulé en amplitude / acquisition numérique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4583215-5988-2525-4E98-1B914D7C2EFF}"/>
              </a:ext>
            </a:extLst>
          </p:cNvPr>
          <p:cNvGrpSpPr/>
          <p:nvPr/>
        </p:nvGrpSpPr>
        <p:grpSpPr>
          <a:xfrm>
            <a:off x="9168849" y="5606759"/>
            <a:ext cx="1868737" cy="1215569"/>
            <a:chOff x="2308078" y="1757542"/>
            <a:chExt cx="4710901" cy="3759356"/>
          </a:xfrm>
        </p:grpSpPr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D6EBEC28-1516-5564-BDB9-687D8F2AA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448" y="3129131"/>
              <a:ext cx="3603625" cy="2198687"/>
            </a:xfrm>
            <a:custGeom>
              <a:avLst/>
              <a:gdLst>
                <a:gd name="T0" fmla="*/ 2147483646 w 2848"/>
                <a:gd name="T1" fmla="*/ 2147483646 h 1738"/>
                <a:gd name="T2" fmla="*/ 2147483646 w 2848"/>
                <a:gd name="T3" fmla="*/ 2147483646 h 1738"/>
                <a:gd name="T4" fmla="*/ 2147483646 w 2848"/>
                <a:gd name="T5" fmla="*/ 2147483646 h 1738"/>
                <a:gd name="T6" fmla="*/ 2147483646 w 2848"/>
                <a:gd name="T7" fmla="*/ 2147483646 h 1738"/>
                <a:gd name="T8" fmla="*/ 2147483646 w 2848"/>
                <a:gd name="T9" fmla="*/ 2147483646 h 1738"/>
                <a:gd name="T10" fmla="*/ 2147483646 w 2848"/>
                <a:gd name="T11" fmla="*/ 2147483646 h 1738"/>
                <a:gd name="T12" fmla="*/ 2147483646 w 2848"/>
                <a:gd name="T13" fmla="*/ 2147483646 h 1738"/>
                <a:gd name="T14" fmla="*/ 2147483646 w 2848"/>
                <a:gd name="T15" fmla="*/ 2147483646 h 1738"/>
                <a:gd name="T16" fmla="*/ 2147483646 w 2848"/>
                <a:gd name="T17" fmla="*/ 2147483646 h 1738"/>
                <a:gd name="T18" fmla="*/ 2147483646 w 2848"/>
                <a:gd name="T19" fmla="*/ 2147483646 h 1738"/>
                <a:gd name="T20" fmla="*/ 2147483646 w 2848"/>
                <a:gd name="T21" fmla="*/ 2147483646 h 1738"/>
                <a:gd name="T22" fmla="*/ 2147483646 w 2848"/>
                <a:gd name="T23" fmla="*/ 2147483646 h 1738"/>
                <a:gd name="T24" fmla="*/ 2147483646 w 2848"/>
                <a:gd name="T25" fmla="*/ 2147483646 h 1738"/>
                <a:gd name="T26" fmla="*/ 2147483646 w 2848"/>
                <a:gd name="T27" fmla="*/ 2147483646 h 1738"/>
                <a:gd name="T28" fmla="*/ 2147483646 w 2848"/>
                <a:gd name="T29" fmla="*/ 2147483646 h 1738"/>
                <a:gd name="T30" fmla="*/ 2147483646 w 2848"/>
                <a:gd name="T31" fmla="*/ 2147483646 h 1738"/>
                <a:gd name="T32" fmla="*/ 2147483646 w 2848"/>
                <a:gd name="T33" fmla="*/ 2147483646 h 1738"/>
                <a:gd name="T34" fmla="*/ 2147483646 w 2848"/>
                <a:gd name="T35" fmla="*/ 2147483646 h 1738"/>
                <a:gd name="T36" fmla="*/ 2147483646 w 2848"/>
                <a:gd name="T37" fmla="*/ 2147483646 h 1738"/>
                <a:gd name="T38" fmla="*/ 2147483646 w 2848"/>
                <a:gd name="T39" fmla="*/ 2147483646 h 1738"/>
                <a:gd name="T40" fmla="*/ 2147483646 w 2848"/>
                <a:gd name="T41" fmla="*/ 2147483646 h 1738"/>
                <a:gd name="T42" fmla="*/ 2147483646 w 2848"/>
                <a:gd name="T43" fmla="*/ 2147483646 h 1738"/>
                <a:gd name="T44" fmla="*/ 2147483646 w 2848"/>
                <a:gd name="T45" fmla="*/ 2147483646 h 1738"/>
                <a:gd name="T46" fmla="*/ 2147483646 w 2848"/>
                <a:gd name="T47" fmla="*/ 2147483646 h 1738"/>
                <a:gd name="T48" fmla="*/ 2147483646 w 2848"/>
                <a:gd name="T49" fmla="*/ 0 h 1738"/>
                <a:gd name="T50" fmla="*/ 2147483646 w 2848"/>
                <a:gd name="T51" fmla="*/ 2147483646 h 1738"/>
                <a:gd name="T52" fmla="*/ 2147483646 w 2848"/>
                <a:gd name="T53" fmla="*/ 2147483646 h 1738"/>
                <a:gd name="T54" fmla="*/ 2147483646 w 2848"/>
                <a:gd name="T55" fmla="*/ 2147483646 h 1738"/>
                <a:gd name="T56" fmla="*/ 2147483646 w 2848"/>
                <a:gd name="T57" fmla="*/ 2147483646 h 1738"/>
                <a:gd name="T58" fmla="*/ 2147483646 w 2848"/>
                <a:gd name="T59" fmla="*/ 2147483646 h 1738"/>
                <a:gd name="T60" fmla="*/ 2147483646 w 2848"/>
                <a:gd name="T61" fmla="*/ 2147483646 h 1738"/>
                <a:gd name="T62" fmla="*/ 2147483646 w 2848"/>
                <a:gd name="T63" fmla="*/ 2147483646 h 1738"/>
                <a:gd name="T64" fmla="*/ 2147483646 w 2848"/>
                <a:gd name="T65" fmla="*/ 2147483646 h 1738"/>
                <a:gd name="T66" fmla="*/ 2147483646 w 2848"/>
                <a:gd name="T67" fmla="*/ 2147483646 h 1738"/>
                <a:gd name="T68" fmla="*/ 2147483646 w 2848"/>
                <a:gd name="T69" fmla="*/ 2147483646 h 1738"/>
                <a:gd name="T70" fmla="*/ 2147483646 w 2848"/>
                <a:gd name="T71" fmla="*/ 2147483646 h 1738"/>
                <a:gd name="T72" fmla="*/ 2147483646 w 2848"/>
                <a:gd name="T73" fmla="*/ 2147483646 h 1738"/>
                <a:gd name="T74" fmla="*/ 2147483646 w 2848"/>
                <a:gd name="T75" fmla="*/ 2147483646 h 1738"/>
                <a:gd name="T76" fmla="*/ 2147483646 w 2848"/>
                <a:gd name="T77" fmla="*/ 2147483646 h 1738"/>
                <a:gd name="T78" fmla="*/ 2147483646 w 2848"/>
                <a:gd name="T79" fmla="*/ 2147483646 h 1738"/>
                <a:gd name="T80" fmla="*/ 2147483646 w 2848"/>
                <a:gd name="T81" fmla="*/ 2147483646 h 1738"/>
                <a:gd name="T82" fmla="*/ 2147483646 w 2848"/>
                <a:gd name="T83" fmla="*/ 2147483646 h 1738"/>
                <a:gd name="T84" fmla="*/ 2147483646 w 2848"/>
                <a:gd name="T85" fmla="*/ 2147483646 h 1738"/>
                <a:gd name="T86" fmla="*/ 2147483646 w 2848"/>
                <a:gd name="T87" fmla="*/ 2147483646 h 1738"/>
                <a:gd name="T88" fmla="*/ 2147483646 w 2848"/>
                <a:gd name="T89" fmla="*/ 2147483646 h 1738"/>
                <a:gd name="T90" fmla="*/ 2147483646 w 2848"/>
                <a:gd name="T91" fmla="*/ 2147483646 h 1738"/>
                <a:gd name="T92" fmla="*/ 2147483646 w 2848"/>
                <a:gd name="T93" fmla="*/ 2147483646 h 1738"/>
                <a:gd name="T94" fmla="*/ 2147483646 w 2848"/>
                <a:gd name="T95" fmla="*/ 2147483646 h 1738"/>
                <a:gd name="T96" fmla="*/ 2147483646 w 2848"/>
                <a:gd name="T97" fmla="*/ 2147483646 h 1738"/>
                <a:gd name="T98" fmla="*/ 2147483646 w 2848"/>
                <a:gd name="T99" fmla="*/ 2147483646 h 17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848"/>
                <a:gd name="T151" fmla="*/ 0 h 1738"/>
                <a:gd name="T152" fmla="*/ 2848 w 2848"/>
                <a:gd name="T153" fmla="*/ 1738 h 173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848" h="1738">
                  <a:moveTo>
                    <a:pt x="0" y="1738"/>
                  </a:moveTo>
                  <a:lnTo>
                    <a:pt x="13" y="1738"/>
                  </a:lnTo>
                  <a:lnTo>
                    <a:pt x="27" y="1738"/>
                  </a:lnTo>
                  <a:lnTo>
                    <a:pt x="42" y="1738"/>
                  </a:lnTo>
                  <a:lnTo>
                    <a:pt x="56" y="1738"/>
                  </a:lnTo>
                  <a:lnTo>
                    <a:pt x="71" y="1738"/>
                  </a:lnTo>
                  <a:lnTo>
                    <a:pt x="84" y="1738"/>
                  </a:lnTo>
                  <a:lnTo>
                    <a:pt x="100" y="1738"/>
                  </a:lnTo>
                  <a:lnTo>
                    <a:pt x="113" y="1738"/>
                  </a:lnTo>
                  <a:lnTo>
                    <a:pt x="129" y="1738"/>
                  </a:lnTo>
                  <a:lnTo>
                    <a:pt x="142" y="1738"/>
                  </a:lnTo>
                  <a:lnTo>
                    <a:pt x="157" y="1738"/>
                  </a:lnTo>
                  <a:lnTo>
                    <a:pt x="171" y="1738"/>
                  </a:lnTo>
                  <a:lnTo>
                    <a:pt x="184" y="1738"/>
                  </a:lnTo>
                  <a:lnTo>
                    <a:pt x="200" y="1738"/>
                  </a:lnTo>
                  <a:lnTo>
                    <a:pt x="213" y="1738"/>
                  </a:lnTo>
                  <a:lnTo>
                    <a:pt x="228" y="1738"/>
                  </a:lnTo>
                  <a:lnTo>
                    <a:pt x="242" y="1737"/>
                  </a:lnTo>
                  <a:lnTo>
                    <a:pt x="257" y="1737"/>
                  </a:lnTo>
                  <a:lnTo>
                    <a:pt x="271" y="1737"/>
                  </a:lnTo>
                  <a:lnTo>
                    <a:pt x="286" y="1737"/>
                  </a:lnTo>
                  <a:lnTo>
                    <a:pt x="300" y="1737"/>
                  </a:lnTo>
                  <a:lnTo>
                    <a:pt x="315" y="1737"/>
                  </a:lnTo>
                  <a:lnTo>
                    <a:pt x="328" y="1737"/>
                  </a:lnTo>
                  <a:lnTo>
                    <a:pt x="342" y="1735"/>
                  </a:lnTo>
                  <a:lnTo>
                    <a:pt x="357" y="1735"/>
                  </a:lnTo>
                  <a:lnTo>
                    <a:pt x="371" y="1735"/>
                  </a:lnTo>
                  <a:lnTo>
                    <a:pt x="386" y="1733"/>
                  </a:lnTo>
                  <a:lnTo>
                    <a:pt x="399" y="1733"/>
                  </a:lnTo>
                  <a:lnTo>
                    <a:pt x="415" y="1731"/>
                  </a:lnTo>
                  <a:lnTo>
                    <a:pt x="428" y="1729"/>
                  </a:lnTo>
                  <a:lnTo>
                    <a:pt x="444" y="1729"/>
                  </a:lnTo>
                  <a:lnTo>
                    <a:pt x="457" y="1727"/>
                  </a:lnTo>
                  <a:lnTo>
                    <a:pt x="472" y="1725"/>
                  </a:lnTo>
                  <a:lnTo>
                    <a:pt x="486" y="1723"/>
                  </a:lnTo>
                  <a:lnTo>
                    <a:pt x="499" y="1719"/>
                  </a:lnTo>
                  <a:lnTo>
                    <a:pt x="515" y="1717"/>
                  </a:lnTo>
                  <a:lnTo>
                    <a:pt x="528" y="1714"/>
                  </a:lnTo>
                  <a:lnTo>
                    <a:pt x="543" y="1712"/>
                  </a:lnTo>
                  <a:lnTo>
                    <a:pt x="557" y="1706"/>
                  </a:lnTo>
                  <a:lnTo>
                    <a:pt x="572" y="1702"/>
                  </a:lnTo>
                  <a:lnTo>
                    <a:pt x="586" y="1696"/>
                  </a:lnTo>
                  <a:lnTo>
                    <a:pt x="601" y="1692"/>
                  </a:lnTo>
                  <a:lnTo>
                    <a:pt x="614" y="1685"/>
                  </a:lnTo>
                  <a:lnTo>
                    <a:pt x="630" y="1679"/>
                  </a:lnTo>
                  <a:lnTo>
                    <a:pt x="643" y="1671"/>
                  </a:lnTo>
                  <a:lnTo>
                    <a:pt x="657" y="1662"/>
                  </a:lnTo>
                  <a:lnTo>
                    <a:pt x="672" y="1652"/>
                  </a:lnTo>
                  <a:lnTo>
                    <a:pt x="685" y="1642"/>
                  </a:lnTo>
                  <a:lnTo>
                    <a:pt x="701" y="1631"/>
                  </a:lnTo>
                  <a:lnTo>
                    <a:pt x="714" y="1618"/>
                  </a:lnTo>
                  <a:lnTo>
                    <a:pt x="730" y="1604"/>
                  </a:lnTo>
                  <a:lnTo>
                    <a:pt x="743" y="1589"/>
                  </a:lnTo>
                  <a:lnTo>
                    <a:pt x="758" y="1573"/>
                  </a:lnTo>
                  <a:lnTo>
                    <a:pt x="772" y="1556"/>
                  </a:lnTo>
                  <a:lnTo>
                    <a:pt x="787" y="1537"/>
                  </a:lnTo>
                  <a:lnTo>
                    <a:pt x="801" y="1516"/>
                  </a:lnTo>
                  <a:lnTo>
                    <a:pt x="814" y="1495"/>
                  </a:lnTo>
                  <a:lnTo>
                    <a:pt x="829" y="1470"/>
                  </a:lnTo>
                  <a:lnTo>
                    <a:pt x="843" y="1445"/>
                  </a:lnTo>
                  <a:lnTo>
                    <a:pt x="858" y="1418"/>
                  </a:lnTo>
                  <a:lnTo>
                    <a:pt x="872" y="1389"/>
                  </a:lnTo>
                  <a:lnTo>
                    <a:pt x="887" y="1358"/>
                  </a:lnTo>
                  <a:lnTo>
                    <a:pt x="901" y="1328"/>
                  </a:lnTo>
                  <a:lnTo>
                    <a:pt x="916" y="1293"/>
                  </a:lnTo>
                  <a:lnTo>
                    <a:pt x="929" y="1256"/>
                  </a:lnTo>
                  <a:lnTo>
                    <a:pt x="945" y="1220"/>
                  </a:lnTo>
                  <a:lnTo>
                    <a:pt x="958" y="1182"/>
                  </a:lnTo>
                  <a:lnTo>
                    <a:pt x="972" y="1141"/>
                  </a:lnTo>
                  <a:lnTo>
                    <a:pt x="987" y="1099"/>
                  </a:lnTo>
                  <a:lnTo>
                    <a:pt x="1000" y="1057"/>
                  </a:lnTo>
                  <a:lnTo>
                    <a:pt x="1016" y="1011"/>
                  </a:lnTo>
                  <a:lnTo>
                    <a:pt x="1029" y="965"/>
                  </a:lnTo>
                  <a:lnTo>
                    <a:pt x="1045" y="918"/>
                  </a:lnTo>
                  <a:lnTo>
                    <a:pt x="1058" y="870"/>
                  </a:lnTo>
                  <a:lnTo>
                    <a:pt x="1073" y="822"/>
                  </a:lnTo>
                  <a:lnTo>
                    <a:pt x="1087" y="772"/>
                  </a:lnTo>
                  <a:lnTo>
                    <a:pt x="1102" y="723"/>
                  </a:lnTo>
                  <a:lnTo>
                    <a:pt x="1116" y="675"/>
                  </a:lnTo>
                  <a:lnTo>
                    <a:pt x="1129" y="625"/>
                  </a:lnTo>
                  <a:lnTo>
                    <a:pt x="1144" y="575"/>
                  </a:lnTo>
                  <a:lnTo>
                    <a:pt x="1158" y="527"/>
                  </a:lnTo>
                  <a:lnTo>
                    <a:pt x="1173" y="479"/>
                  </a:lnTo>
                  <a:lnTo>
                    <a:pt x="1187" y="431"/>
                  </a:lnTo>
                  <a:lnTo>
                    <a:pt x="1202" y="385"/>
                  </a:lnTo>
                  <a:lnTo>
                    <a:pt x="1215" y="340"/>
                  </a:lnTo>
                  <a:lnTo>
                    <a:pt x="1231" y="298"/>
                  </a:lnTo>
                  <a:lnTo>
                    <a:pt x="1244" y="258"/>
                  </a:lnTo>
                  <a:lnTo>
                    <a:pt x="1260" y="219"/>
                  </a:lnTo>
                  <a:lnTo>
                    <a:pt x="1273" y="183"/>
                  </a:lnTo>
                  <a:lnTo>
                    <a:pt x="1286" y="150"/>
                  </a:lnTo>
                  <a:lnTo>
                    <a:pt x="1302" y="120"/>
                  </a:lnTo>
                  <a:lnTo>
                    <a:pt x="1315" y="93"/>
                  </a:lnTo>
                  <a:lnTo>
                    <a:pt x="1331" y="68"/>
                  </a:lnTo>
                  <a:lnTo>
                    <a:pt x="1344" y="48"/>
                  </a:lnTo>
                  <a:lnTo>
                    <a:pt x="1359" y="31"/>
                  </a:lnTo>
                  <a:lnTo>
                    <a:pt x="1373" y="18"/>
                  </a:lnTo>
                  <a:lnTo>
                    <a:pt x="1388" y="8"/>
                  </a:lnTo>
                  <a:lnTo>
                    <a:pt x="1402" y="2"/>
                  </a:lnTo>
                  <a:lnTo>
                    <a:pt x="1417" y="0"/>
                  </a:lnTo>
                  <a:lnTo>
                    <a:pt x="1430" y="2"/>
                  </a:lnTo>
                  <a:lnTo>
                    <a:pt x="1444" y="8"/>
                  </a:lnTo>
                  <a:lnTo>
                    <a:pt x="1459" y="18"/>
                  </a:lnTo>
                  <a:lnTo>
                    <a:pt x="1473" y="31"/>
                  </a:lnTo>
                  <a:lnTo>
                    <a:pt x="1488" y="48"/>
                  </a:lnTo>
                  <a:lnTo>
                    <a:pt x="1502" y="68"/>
                  </a:lnTo>
                  <a:lnTo>
                    <a:pt x="1517" y="93"/>
                  </a:lnTo>
                  <a:lnTo>
                    <a:pt x="1530" y="120"/>
                  </a:lnTo>
                  <a:lnTo>
                    <a:pt x="1546" y="150"/>
                  </a:lnTo>
                  <a:lnTo>
                    <a:pt x="1559" y="183"/>
                  </a:lnTo>
                  <a:lnTo>
                    <a:pt x="1573" y="219"/>
                  </a:lnTo>
                  <a:lnTo>
                    <a:pt x="1588" y="258"/>
                  </a:lnTo>
                  <a:lnTo>
                    <a:pt x="1601" y="298"/>
                  </a:lnTo>
                  <a:lnTo>
                    <a:pt x="1617" y="340"/>
                  </a:lnTo>
                  <a:lnTo>
                    <a:pt x="1630" y="385"/>
                  </a:lnTo>
                  <a:lnTo>
                    <a:pt x="1646" y="431"/>
                  </a:lnTo>
                  <a:lnTo>
                    <a:pt x="1659" y="479"/>
                  </a:lnTo>
                  <a:lnTo>
                    <a:pt x="1674" y="527"/>
                  </a:lnTo>
                  <a:lnTo>
                    <a:pt x="1688" y="575"/>
                  </a:lnTo>
                  <a:lnTo>
                    <a:pt x="1703" y="625"/>
                  </a:lnTo>
                  <a:lnTo>
                    <a:pt x="1717" y="675"/>
                  </a:lnTo>
                  <a:lnTo>
                    <a:pt x="1730" y="723"/>
                  </a:lnTo>
                  <a:lnTo>
                    <a:pt x="1745" y="772"/>
                  </a:lnTo>
                  <a:lnTo>
                    <a:pt x="1759" y="822"/>
                  </a:lnTo>
                  <a:lnTo>
                    <a:pt x="1774" y="870"/>
                  </a:lnTo>
                  <a:lnTo>
                    <a:pt x="1788" y="918"/>
                  </a:lnTo>
                  <a:lnTo>
                    <a:pt x="1803" y="965"/>
                  </a:lnTo>
                  <a:lnTo>
                    <a:pt x="1816" y="1011"/>
                  </a:lnTo>
                  <a:lnTo>
                    <a:pt x="1832" y="1057"/>
                  </a:lnTo>
                  <a:lnTo>
                    <a:pt x="1845" y="1099"/>
                  </a:lnTo>
                  <a:lnTo>
                    <a:pt x="1861" y="1141"/>
                  </a:lnTo>
                  <a:lnTo>
                    <a:pt x="1874" y="1182"/>
                  </a:lnTo>
                  <a:lnTo>
                    <a:pt x="1887" y="1220"/>
                  </a:lnTo>
                  <a:lnTo>
                    <a:pt x="1903" y="1256"/>
                  </a:lnTo>
                  <a:lnTo>
                    <a:pt x="1916" y="1293"/>
                  </a:lnTo>
                  <a:lnTo>
                    <a:pt x="1932" y="1328"/>
                  </a:lnTo>
                  <a:lnTo>
                    <a:pt x="1945" y="1358"/>
                  </a:lnTo>
                  <a:lnTo>
                    <a:pt x="1960" y="1389"/>
                  </a:lnTo>
                  <a:lnTo>
                    <a:pt x="1974" y="1418"/>
                  </a:lnTo>
                  <a:lnTo>
                    <a:pt x="1989" y="1445"/>
                  </a:lnTo>
                  <a:lnTo>
                    <a:pt x="2003" y="1470"/>
                  </a:lnTo>
                  <a:lnTo>
                    <a:pt x="2018" y="1495"/>
                  </a:lnTo>
                  <a:lnTo>
                    <a:pt x="2032" y="1516"/>
                  </a:lnTo>
                  <a:lnTo>
                    <a:pt x="2045" y="1537"/>
                  </a:lnTo>
                  <a:lnTo>
                    <a:pt x="2060" y="1556"/>
                  </a:lnTo>
                  <a:lnTo>
                    <a:pt x="2074" y="1573"/>
                  </a:lnTo>
                  <a:lnTo>
                    <a:pt x="2089" y="1589"/>
                  </a:lnTo>
                  <a:lnTo>
                    <a:pt x="2103" y="1604"/>
                  </a:lnTo>
                  <a:lnTo>
                    <a:pt x="2118" y="1618"/>
                  </a:lnTo>
                  <a:lnTo>
                    <a:pt x="2131" y="1631"/>
                  </a:lnTo>
                  <a:lnTo>
                    <a:pt x="2147" y="1642"/>
                  </a:lnTo>
                  <a:lnTo>
                    <a:pt x="2160" y="1652"/>
                  </a:lnTo>
                  <a:lnTo>
                    <a:pt x="2176" y="1662"/>
                  </a:lnTo>
                  <a:lnTo>
                    <a:pt x="2189" y="1671"/>
                  </a:lnTo>
                  <a:lnTo>
                    <a:pt x="2202" y="1679"/>
                  </a:lnTo>
                  <a:lnTo>
                    <a:pt x="2218" y="1685"/>
                  </a:lnTo>
                  <a:lnTo>
                    <a:pt x="2231" y="1692"/>
                  </a:lnTo>
                  <a:lnTo>
                    <a:pt x="2247" y="1696"/>
                  </a:lnTo>
                  <a:lnTo>
                    <a:pt x="2260" y="1702"/>
                  </a:lnTo>
                  <a:lnTo>
                    <a:pt x="2275" y="1706"/>
                  </a:lnTo>
                  <a:lnTo>
                    <a:pt x="2289" y="1712"/>
                  </a:lnTo>
                  <a:lnTo>
                    <a:pt x="2304" y="1714"/>
                  </a:lnTo>
                  <a:lnTo>
                    <a:pt x="2318" y="1717"/>
                  </a:lnTo>
                  <a:lnTo>
                    <a:pt x="2333" y="1719"/>
                  </a:lnTo>
                  <a:lnTo>
                    <a:pt x="2346" y="1723"/>
                  </a:lnTo>
                  <a:lnTo>
                    <a:pt x="2360" y="1725"/>
                  </a:lnTo>
                  <a:lnTo>
                    <a:pt x="2375" y="1727"/>
                  </a:lnTo>
                  <a:lnTo>
                    <a:pt x="2389" y="1729"/>
                  </a:lnTo>
                  <a:lnTo>
                    <a:pt x="2404" y="1729"/>
                  </a:lnTo>
                  <a:lnTo>
                    <a:pt x="2417" y="1731"/>
                  </a:lnTo>
                  <a:lnTo>
                    <a:pt x="2433" y="1733"/>
                  </a:lnTo>
                  <a:lnTo>
                    <a:pt x="2446" y="1733"/>
                  </a:lnTo>
                  <a:lnTo>
                    <a:pt x="2462" y="1735"/>
                  </a:lnTo>
                  <a:lnTo>
                    <a:pt x="2475" y="1735"/>
                  </a:lnTo>
                  <a:lnTo>
                    <a:pt x="2490" y="1735"/>
                  </a:lnTo>
                  <a:lnTo>
                    <a:pt x="2504" y="1737"/>
                  </a:lnTo>
                  <a:lnTo>
                    <a:pt x="2517" y="1737"/>
                  </a:lnTo>
                  <a:lnTo>
                    <a:pt x="2533" y="1737"/>
                  </a:lnTo>
                  <a:lnTo>
                    <a:pt x="2546" y="1737"/>
                  </a:lnTo>
                  <a:lnTo>
                    <a:pt x="2561" y="1737"/>
                  </a:lnTo>
                  <a:lnTo>
                    <a:pt x="2575" y="1737"/>
                  </a:lnTo>
                  <a:lnTo>
                    <a:pt x="2590" y="1737"/>
                  </a:lnTo>
                  <a:lnTo>
                    <a:pt x="2604" y="1738"/>
                  </a:lnTo>
                  <a:lnTo>
                    <a:pt x="2619" y="1738"/>
                  </a:lnTo>
                  <a:lnTo>
                    <a:pt x="2633" y="1738"/>
                  </a:lnTo>
                  <a:lnTo>
                    <a:pt x="2648" y="1738"/>
                  </a:lnTo>
                  <a:lnTo>
                    <a:pt x="2661" y="1738"/>
                  </a:lnTo>
                  <a:lnTo>
                    <a:pt x="2675" y="1738"/>
                  </a:lnTo>
                  <a:lnTo>
                    <a:pt x="2690" y="1738"/>
                  </a:lnTo>
                  <a:lnTo>
                    <a:pt x="2704" y="1738"/>
                  </a:lnTo>
                  <a:lnTo>
                    <a:pt x="2719" y="1738"/>
                  </a:lnTo>
                  <a:lnTo>
                    <a:pt x="2732" y="1738"/>
                  </a:lnTo>
                  <a:lnTo>
                    <a:pt x="2748" y="1738"/>
                  </a:lnTo>
                  <a:lnTo>
                    <a:pt x="2761" y="1738"/>
                  </a:lnTo>
                  <a:lnTo>
                    <a:pt x="2777" y="1738"/>
                  </a:lnTo>
                  <a:lnTo>
                    <a:pt x="2790" y="1738"/>
                  </a:lnTo>
                  <a:lnTo>
                    <a:pt x="2805" y="1738"/>
                  </a:lnTo>
                  <a:lnTo>
                    <a:pt x="2819" y="1738"/>
                  </a:lnTo>
                  <a:lnTo>
                    <a:pt x="2832" y="1738"/>
                  </a:lnTo>
                  <a:lnTo>
                    <a:pt x="2848" y="1738"/>
                  </a:lnTo>
                </a:path>
              </a:pathLst>
            </a:cu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Line 48">
              <a:extLst>
                <a:ext uri="{FF2B5EF4-FFF2-40B4-BE49-F238E27FC236}">
                  <a16:creationId xmlns:a16="http://schemas.microsoft.com/office/drawing/2014/main" id="{CC77402A-316C-91E3-C1CE-9EA90CA7F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5229" y="2871537"/>
              <a:ext cx="0" cy="24825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2" name="Line 48">
              <a:extLst>
                <a:ext uri="{FF2B5EF4-FFF2-40B4-BE49-F238E27FC236}">
                  <a16:creationId xmlns:a16="http://schemas.microsoft.com/office/drawing/2014/main" id="{830546F0-F331-5E18-7180-7FEA860947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655229" y="3000886"/>
              <a:ext cx="0" cy="4694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85800F5-9A00-F91A-79A2-4AD670337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485" y="5017168"/>
              <a:ext cx="1545725" cy="1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DD1407C-EC8D-070F-77DA-F331BAEF07E4}"/>
                </a:ext>
              </a:extLst>
            </p:cNvPr>
            <p:cNvSpPr txBox="1"/>
            <p:nvPr/>
          </p:nvSpPr>
          <p:spPr>
            <a:xfrm>
              <a:off x="5473256" y="2349272"/>
              <a:ext cx="1545723" cy="1065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Ι</a:t>
              </a:r>
              <a:r>
                <a:rPr lang="fr-FR" baseline="-25000" dirty="0">
                  <a:solidFill>
                    <a:srgbClr val="00B050"/>
                  </a:solidFill>
                </a:rPr>
                <a:t>0</a:t>
              </a:r>
              <a:r>
                <a:rPr lang="fr-FR" dirty="0">
                  <a:solidFill>
                    <a:srgbClr val="00B050"/>
                  </a:solidFill>
                </a:rPr>
                <a:t>(z)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7" name="Line 48">
              <a:extLst>
                <a:ext uri="{FF2B5EF4-FFF2-40B4-BE49-F238E27FC236}">
                  <a16:creationId xmlns:a16="http://schemas.microsoft.com/office/drawing/2014/main" id="{6F9580C7-F502-ADF0-08F6-0026ABC0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1259" y="1773583"/>
              <a:ext cx="0" cy="3576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29" name="Line 48">
              <a:extLst>
                <a:ext uri="{FF2B5EF4-FFF2-40B4-BE49-F238E27FC236}">
                  <a16:creationId xmlns:a16="http://schemas.microsoft.com/office/drawing/2014/main" id="{BD062C45-7D2A-54F7-A93F-1C87AB0E8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085" y="1757542"/>
              <a:ext cx="0" cy="35764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5F3EAB5A-3EB4-F028-4371-24B96F67B130}"/>
                </a:ext>
              </a:extLst>
            </p:cNvPr>
            <p:cNvSpPr txBox="1"/>
            <p:nvPr/>
          </p:nvSpPr>
          <p:spPr>
            <a:xfrm>
              <a:off x="3996817" y="4660231"/>
              <a:ext cx="465689" cy="85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baseline="30000" dirty="0">
                <a:solidFill>
                  <a:srgbClr val="008000"/>
                </a:solidFill>
              </a:endParaRPr>
            </a:p>
          </p:txBody>
        </p:sp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A85873B1-B5C8-B5C6-DE2B-F466AFA595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42" t="12493" r="67799" b="63205"/>
          <a:stretch/>
        </p:blipFill>
        <p:spPr>
          <a:xfrm>
            <a:off x="9736782" y="5127051"/>
            <a:ext cx="718639" cy="747503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EF09F261-DF1B-0371-01EB-B4FF5EFD8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227" y="5410043"/>
            <a:ext cx="2156110" cy="1113841"/>
          </a:xfrm>
          <a:prstGeom prst="rect">
            <a:avLst/>
          </a:prstGeom>
        </p:spPr>
      </p:pic>
      <p:sp>
        <p:nvSpPr>
          <p:cNvPr id="34" name="CustomShape 3">
            <a:extLst>
              <a:ext uri="{FF2B5EF4-FFF2-40B4-BE49-F238E27FC236}">
                <a16:creationId xmlns:a16="http://schemas.microsoft.com/office/drawing/2014/main" id="{0C032CF4-CB30-F37D-B232-B0D0C590A4D0}"/>
              </a:ext>
            </a:extLst>
          </p:cNvPr>
          <p:cNvSpPr/>
          <p:nvPr/>
        </p:nvSpPr>
        <p:spPr>
          <a:xfrm>
            <a:off x="2452500" y="5821553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 séa</a:t>
            </a:r>
            <a:r>
              <a:rPr lang="fr-FR" sz="1200" b="1" spc="-1" dirty="0">
                <a:solidFill>
                  <a:schemeClr val="bg1"/>
                </a:solidFill>
                <a:latin typeface="Trebuchet MS"/>
                <a:ea typeface="Trebuchet MS"/>
              </a:rPr>
              <a:t>nces introductives (2h/séance)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A97AA9D-A8C4-815D-7DE2-F32F37C2E067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35C602-40BE-E115-6D41-EC8732A21A58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Semestre 5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402DA63-220A-BE40-DBF5-36C29A2D2463}"/>
              </a:ext>
            </a:extLst>
          </p:cNvPr>
          <p:cNvSpPr txBox="1"/>
          <p:nvPr/>
        </p:nvSpPr>
        <p:spPr>
          <a:xfrm>
            <a:off x="1010476" y="1835085"/>
            <a:ext cx="5231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d’ </a:t>
            </a:r>
            <a:r>
              <a:rPr lang="fr-FR" sz="1600" b="1" dirty="0"/>
              <a:t>écrire un script réutilisable </a:t>
            </a:r>
            <a:r>
              <a:rPr lang="fr-FR" sz="1600" dirty="0"/>
              <a:t>dans un langage de haut niveau (à but scientifique)</a:t>
            </a:r>
            <a:r>
              <a:rPr lang="fr-FR" sz="1600" b="1" dirty="0"/>
              <a:t> </a:t>
            </a:r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4E251-2247-21AE-61DA-38FD64D4FFD8}"/>
              </a:ext>
            </a:extLst>
          </p:cNvPr>
          <p:cNvSpPr/>
          <p:nvPr/>
        </p:nvSpPr>
        <p:spPr>
          <a:xfrm>
            <a:off x="752532" y="1831129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B6EC17-B88E-169D-3542-FC6FA50CA6A3}"/>
              </a:ext>
            </a:extLst>
          </p:cNvPr>
          <p:cNvSpPr txBox="1"/>
          <p:nvPr/>
        </p:nvSpPr>
        <p:spPr>
          <a:xfrm>
            <a:off x="985298" y="2534069"/>
            <a:ext cx="51107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générer des graphiques scientifiques légendés</a:t>
            </a:r>
            <a:endParaRPr lang="fr-FR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C61CF7-FDD1-1127-CFD1-6C7B10230D76}"/>
              </a:ext>
            </a:extLst>
          </p:cNvPr>
          <p:cNvSpPr/>
          <p:nvPr/>
        </p:nvSpPr>
        <p:spPr>
          <a:xfrm>
            <a:off x="752532" y="2533699"/>
            <a:ext cx="149912" cy="5821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FDBC9B1-C73F-08D3-FBAE-EA0CF8C005EA}"/>
              </a:ext>
            </a:extLst>
          </p:cNvPr>
          <p:cNvSpPr txBox="1"/>
          <p:nvPr/>
        </p:nvSpPr>
        <p:spPr>
          <a:xfrm>
            <a:off x="980167" y="3936223"/>
            <a:ext cx="5115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calculer</a:t>
            </a:r>
            <a:r>
              <a:rPr lang="fr-FR" sz="1600" dirty="0"/>
              <a:t>, d’ </a:t>
            </a:r>
            <a:r>
              <a:rPr lang="fr-FR" sz="1600" b="1" dirty="0"/>
              <a:t>afficher </a:t>
            </a:r>
            <a:r>
              <a:rPr lang="fr-FR" sz="1600" dirty="0"/>
              <a:t>et d’ </a:t>
            </a:r>
            <a:r>
              <a:rPr lang="fr-FR" sz="1600" b="1" dirty="0"/>
              <a:t>utiliser la transformée de  Fourier discrète </a:t>
            </a:r>
            <a:r>
              <a:rPr lang="fr-FR" sz="1600" dirty="0"/>
              <a:t>d’un signal (AM)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1C5584-4873-C2F4-11D4-51E24536E9DD}"/>
              </a:ext>
            </a:extLst>
          </p:cNvPr>
          <p:cNvSpPr/>
          <p:nvPr/>
        </p:nvSpPr>
        <p:spPr>
          <a:xfrm>
            <a:off x="752532" y="3936221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843E457-30BF-0393-B867-67CB81CDF4E4}"/>
              </a:ext>
            </a:extLst>
          </p:cNvPr>
          <p:cNvSpPr txBox="1"/>
          <p:nvPr/>
        </p:nvSpPr>
        <p:spPr>
          <a:xfrm>
            <a:off x="980167" y="3233655"/>
            <a:ext cx="5261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valider un modèle physique simple et fourni </a:t>
            </a:r>
            <a:r>
              <a:rPr lang="fr-FR" sz="1600" dirty="0"/>
              <a:t>à l’aide d’un outil de calcul scientifique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280110-46C3-2991-5A39-BE8751F608DB}"/>
              </a:ext>
            </a:extLst>
          </p:cNvPr>
          <p:cNvSpPr/>
          <p:nvPr/>
        </p:nvSpPr>
        <p:spPr>
          <a:xfrm>
            <a:off x="752532" y="3233655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2ED0857-312F-7F09-8860-14CC173A0C6C}"/>
              </a:ext>
            </a:extLst>
          </p:cNvPr>
          <p:cNvSpPr txBox="1"/>
          <p:nvPr/>
        </p:nvSpPr>
        <p:spPr>
          <a:xfrm>
            <a:off x="980855" y="4638791"/>
            <a:ext cx="5115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traiter une série de données sous forme d’images </a:t>
            </a:r>
            <a:r>
              <a:rPr lang="fr-FR" sz="1600" dirty="0"/>
              <a:t>(Laser)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4C72DE-C150-BCE9-CAB3-5F7825968DF4}"/>
              </a:ext>
            </a:extLst>
          </p:cNvPr>
          <p:cNvSpPr/>
          <p:nvPr/>
        </p:nvSpPr>
        <p:spPr>
          <a:xfrm>
            <a:off x="752532" y="4638791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719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Outils Numériques pour l’</a:t>
            </a:r>
            <a:r>
              <a:rPr lang="fr-FR" sz="3200" dirty="0" err="1"/>
              <a:t>Ingénieur.e</a:t>
            </a:r>
            <a:r>
              <a:rPr lang="fr-FR" sz="3200" dirty="0"/>
              <a:t> en Photonique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A97AA9D-A8C4-815D-7DE2-F32F37C2E067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35C602-40BE-E115-6D41-EC8732A21A58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Semestre 6 </a:t>
            </a: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- Classique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402DA63-220A-BE40-DBF5-36C29A2D2463}"/>
              </a:ext>
            </a:extLst>
          </p:cNvPr>
          <p:cNvSpPr txBox="1"/>
          <p:nvPr/>
        </p:nvSpPr>
        <p:spPr>
          <a:xfrm>
            <a:off x="985299" y="1834748"/>
            <a:ext cx="4554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d’ </a:t>
            </a:r>
            <a:r>
              <a:rPr lang="fr-FR" sz="1600" b="1" dirty="0"/>
              <a:t>écrire une application simple selon les règles de la programmation objet</a:t>
            </a:r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4E251-2247-21AE-61DA-38FD64D4FFD8}"/>
              </a:ext>
            </a:extLst>
          </p:cNvPr>
          <p:cNvSpPr/>
          <p:nvPr/>
        </p:nvSpPr>
        <p:spPr>
          <a:xfrm>
            <a:off x="743267" y="1833744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B6EC17-B88E-169D-3542-FC6FA50CA6A3}"/>
              </a:ext>
            </a:extLst>
          </p:cNvPr>
          <p:cNvSpPr txBox="1"/>
          <p:nvPr/>
        </p:nvSpPr>
        <p:spPr>
          <a:xfrm>
            <a:off x="985299" y="2540663"/>
            <a:ext cx="45540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mettre en œuvre un modèle physique simple et fourni </a:t>
            </a:r>
            <a:r>
              <a:rPr lang="fr-FR" sz="1600" dirty="0"/>
              <a:t>à l’aide d’un outil de calcul scientifique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C61CF7-FDD1-1127-CFD1-6C7B10230D76}"/>
              </a:ext>
            </a:extLst>
          </p:cNvPr>
          <p:cNvSpPr/>
          <p:nvPr/>
        </p:nvSpPr>
        <p:spPr>
          <a:xfrm>
            <a:off x="742433" y="2540662"/>
            <a:ext cx="149912" cy="7829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CustomShape 3">
            <a:extLst>
              <a:ext uri="{FF2B5EF4-FFF2-40B4-BE49-F238E27FC236}">
                <a16:creationId xmlns:a16="http://schemas.microsoft.com/office/drawing/2014/main" id="{F1D400AC-9A2A-31EA-C178-76E0F7F2BAB1}"/>
              </a:ext>
            </a:extLst>
          </p:cNvPr>
          <p:cNvSpPr/>
          <p:nvPr/>
        </p:nvSpPr>
        <p:spPr>
          <a:xfrm>
            <a:off x="8250490" y="1469813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1 séa</a:t>
            </a:r>
            <a:r>
              <a:rPr lang="fr-FR" sz="1200" b="1" spc="-1" dirty="0">
                <a:solidFill>
                  <a:schemeClr val="bg1"/>
                </a:solidFill>
                <a:latin typeface="Trebuchet MS"/>
                <a:ea typeface="Trebuchet MS"/>
              </a:rPr>
              <a:t>nce introductive (2h)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1" name="CustomShape 3">
            <a:extLst>
              <a:ext uri="{FF2B5EF4-FFF2-40B4-BE49-F238E27FC236}">
                <a16:creationId xmlns:a16="http://schemas.microsoft.com/office/drawing/2014/main" id="{D8C88BC0-EB61-6F63-797E-72E877E0BE4F}"/>
              </a:ext>
            </a:extLst>
          </p:cNvPr>
          <p:cNvSpPr/>
          <p:nvPr/>
        </p:nvSpPr>
        <p:spPr>
          <a:xfrm>
            <a:off x="8250490" y="1910688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5 séa</a:t>
            </a:r>
            <a:r>
              <a:rPr lang="fr-FR" sz="1200" b="1" spc="-1" dirty="0">
                <a:solidFill>
                  <a:schemeClr val="bg1"/>
                </a:solidFill>
                <a:latin typeface="Trebuchet MS"/>
                <a:ea typeface="Trebuchet MS"/>
              </a:rPr>
              <a:t>nces « Mini-Projet » (2h/séance)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B4382E7C-F59A-9D51-E178-AB4B3F556854}"/>
              </a:ext>
            </a:extLst>
          </p:cNvPr>
          <p:cNvSpPr txBox="1">
            <a:spLocks/>
          </p:cNvSpPr>
          <p:nvPr/>
        </p:nvSpPr>
        <p:spPr>
          <a:xfrm>
            <a:off x="6577387" y="3323624"/>
            <a:ext cx="4937760" cy="284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rgbClr val="0070C0"/>
                </a:solidFill>
              </a:rPr>
              <a:t>Tracé de rayons</a:t>
            </a:r>
            <a:endParaRPr lang="fr-FR" sz="1600" dirty="0">
              <a:solidFill>
                <a:srgbClr val="0070C0"/>
              </a:solidFill>
            </a:endParaRPr>
          </a:p>
        </p:txBody>
      </p:sp>
      <p:pic>
        <p:nvPicPr>
          <p:cNvPr id="45" name="Image 44" descr="Une image contenant texte, diagramme&#10;&#10;Description générée automatiquement">
            <a:extLst>
              <a:ext uri="{FF2B5EF4-FFF2-40B4-BE49-F238E27FC236}">
                <a16:creationId xmlns:a16="http://schemas.microsoft.com/office/drawing/2014/main" id="{B7EFA2A0-3492-392F-BDEB-12DA4A7BB9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99" y="3601847"/>
            <a:ext cx="4998967" cy="1567306"/>
          </a:xfrm>
          <a:prstGeom prst="rect">
            <a:avLst/>
          </a:prstGeom>
        </p:spPr>
      </p:pic>
      <p:pic>
        <p:nvPicPr>
          <p:cNvPr id="46" name="Image 45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E045F41F-8D5E-B955-35C4-A788B14795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00" y="4026553"/>
            <a:ext cx="2540524" cy="1905393"/>
          </a:xfrm>
          <a:prstGeom prst="rect">
            <a:avLst/>
          </a:prstGeom>
        </p:spPr>
      </p:pic>
      <p:pic>
        <p:nvPicPr>
          <p:cNvPr id="47" name="Image 46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1E347C07-BFD7-E57C-83D7-B9069C9586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96" y="4026553"/>
            <a:ext cx="2540524" cy="1905393"/>
          </a:xfrm>
          <a:prstGeom prst="rect">
            <a:avLst/>
          </a:prstGeom>
        </p:spPr>
      </p:pic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5E0EBD6F-6EAC-C811-DCAF-AA056FA8E8B0}"/>
              </a:ext>
            </a:extLst>
          </p:cNvPr>
          <p:cNvCxnSpPr>
            <a:cxnSpLocks/>
          </p:cNvCxnSpPr>
          <p:nvPr/>
        </p:nvCxnSpPr>
        <p:spPr>
          <a:xfrm>
            <a:off x="6053328" y="3037840"/>
            <a:ext cx="19665" cy="306400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85A179D9-63F1-F124-7F48-E6C102983C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30" y="5853053"/>
            <a:ext cx="1289154" cy="966866"/>
          </a:xfrm>
          <a:prstGeom prst="rect">
            <a:avLst/>
          </a:prstGeom>
        </p:spPr>
      </p:pic>
      <p:pic>
        <p:nvPicPr>
          <p:cNvPr id="50" name="Image 49" descr="Une image contenant texte, diagramme, carte&#10;&#10;Description générée automatiquement">
            <a:extLst>
              <a:ext uri="{FF2B5EF4-FFF2-40B4-BE49-F238E27FC236}">
                <a16:creationId xmlns:a16="http://schemas.microsoft.com/office/drawing/2014/main" id="{418654AD-078B-909E-B3A3-63BEFE7761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40" y="5086327"/>
            <a:ext cx="4998967" cy="167579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603A4A30-0820-6907-7B31-9CFF6046BA1E}"/>
              </a:ext>
            </a:extLst>
          </p:cNvPr>
          <p:cNvSpPr txBox="1"/>
          <p:nvPr/>
        </p:nvSpPr>
        <p:spPr>
          <a:xfrm>
            <a:off x="1135233" y="3467418"/>
            <a:ext cx="1798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F0"/>
                </a:solidFill>
              </a:rPr>
              <a:t>Projet 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439B801-8B2A-250A-7F7F-66445CADAEF8}"/>
              </a:ext>
            </a:extLst>
          </p:cNvPr>
          <p:cNvSpPr txBox="1"/>
          <p:nvPr/>
        </p:nvSpPr>
        <p:spPr>
          <a:xfrm>
            <a:off x="6577387" y="3010182"/>
            <a:ext cx="1798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F0"/>
                </a:solidFill>
              </a:rPr>
              <a:t>Projet B</a:t>
            </a:r>
          </a:p>
        </p:txBody>
      </p:sp>
      <p:sp>
        <p:nvSpPr>
          <p:cNvPr id="42" name="Espace réservé du contenu 2">
            <a:extLst>
              <a:ext uri="{FF2B5EF4-FFF2-40B4-BE49-F238E27FC236}">
                <a16:creationId xmlns:a16="http://schemas.microsoft.com/office/drawing/2014/main" id="{C2DDD07B-A4FC-8C3F-D6E7-6DF1B3B8353D}"/>
              </a:ext>
            </a:extLst>
          </p:cNvPr>
          <p:cNvSpPr txBox="1">
            <a:spLocks/>
          </p:cNvSpPr>
          <p:nvPr/>
        </p:nvSpPr>
        <p:spPr>
          <a:xfrm>
            <a:off x="1135233" y="3869411"/>
            <a:ext cx="4937760" cy="25834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6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Retours ONIP-1 et 2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E044C69F-E0D2-DF00-BE05-02DF5A2CC635}"/>
              </a:ext>
            </a:extLst>
          </p:cNvPr>
          <p:cNvSpPr/>
          <p:nvPr/>
        </p:nvSpPr>
        <p:spPr>
          <a:xfrm>
            <a:off x="842191" y="1814976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Etudiant.es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C45E64A4-72C4-E254-8449-1429A990F3B5}"/>
              </a:ext>
            </a:extLst>
          </p:cNvPr>
          <p:cNvSpPr/>
          <p:nvPr/>
        </p:nvSpPr>
        <p:spPr>
          <a:xfrm>
            <a:off x="6452416" y="1814975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Encadrant.es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02271-3B70-A603-0741-9EA860ACA3C3}"/>
              </a:ext>
            </a:extLst>
          </p:cNvPr>
          <p:cNvSpPr/>
          <p:nvPr/>
        </p:nvSpPr>
        <p:spPr>
          <a:xfrm>
            <a:off x="842191" y="2412479"/>
            <a:ext cx="5091884" cy="1454671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Facilité de prise en main du langage </a:t>
            </a:r>
            <a:r>
              <a:rPr lang="fr-FR" sz="1400" dirty="0">
                <a:solidFill>
                  <a:srgbClr val="0070C0"/>
                </a:solidFill>
              </a:rPr>
              <a:t>(vu par 95% des étudiant.es dans leurs précédentes formations)</a:t>
            </a:r>
          </a:p>
          <a:p>
            <a:pPr algn="ctr"/>
            <a:endParaRPr lang="fr-FR" sz="1400" dirty="0">
              <a:solidFill>
                <a:srgbClr val="0070C0"/>
              </a:solidFill>
            </a:endParaRPr>
          </a:p>
          <a:p>
            <a:pPr algn="ctr"/>
            <a:r>
              <a:rPr lang="fr-FR" sz="1400" b="1" dirty="0">
                <a:solidFill>
                  <a:srgbClr val="0070C0"/>
                </a:solidFill>
              </a:rPr>
              <a:t>Intérêt pour les « projets » proposés</a:t>
            </a:r>
            <a:r>
              <a:rPr lang="fr-FR" sz="1400" dirty="0">
                <a:solidFill>
                  <a:srgbClr val="0070C0"/>
                </a:solidFill>
              </a:rPr>
              <a:t> car en lien avec des pratiques de leur future vie d’</a:t>
            </a:r>
            <a:r>
              <a:rPr lang="fr-FR" sz="1400" dirty="0" err="1">
                <a:solidFill>
                  <a:srgbClr val="0070C0"/>
                </a:solidFill>
              </a:rPr>
              <a:t>ingénieur.e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38115-571E-0006-B55F-8808850875EF}"/>
              </a:ext>
            </a:extLst>
          </p:cNvPr>
          <p:cNvSpPr/>
          <p:nvPr/>
        </p:nvSpPr>
        <p:spPr>
          <a:xfrm>
            <a:off x="6452416" y="2412480"/>
            <a:ext cx="5091884" cy="145467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Plaisir à encadrer sur des sujets proches de la vie professionnelle</a:t>
            </a:r>
          </a:p>
          <a:p>
            <a:pPr algn="ctr"/>
            <a:endParaRPr lang="fr-FR" sz="1400" b="1" dirty="0">
              <a:solidFill>
                <a:srgbClr val="0070C0"/>
              </a:solidFill>
            </a:endParaRP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Vacataires plus à l’aise pour encadrer </a:t>
            </a:r>
            <a:br>
              <a:rPr lang="fr-FR" sz="1400" dirty="0">
                <a:solidFill>
                  <a:srgbClr val="0070C0"/>
                </a:solidFill>
              </a:rPr>
            </a:br>
            <a:r>
              <a:rPr lang="fr-FR" sz="1400" dirty="0">
                <a:solidFill>
                  <a:srgbClr val="0070C0"/>
                </a:solidFill>
              </a:rPr>
              <a:t>(habitué.es à Python depuis quelques années)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AF64F-4C96-BB5E-4BC4-6E0A70C3D364}"/>
              </a:ext>
            </a:extLst>
          </p:cNvPr>
          <p:cNvSpPr/>
          <p:nvPr/>
        </p:nvSpPr>
        <p:spPr>
          <a:xfrm>
            <a:off x="6452416" y="5505449"/>
            <a:ext cx="5091884" cy="1035571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Nécessité d’une formation des encadrant.es permanent.es </a:t>
            </a:r>
            <a:r>
              <a:rPr lang="fr-FR" sz="1400" dirty="0">
                <a:solidFill>
                  <a:srgbClr val="7030A0"/>
                </a:solidFill>
              </a:rPr>
              <a:t>(plutôt habitué.es à Matlab)</a:t>
            </a:r>
          </a:p>
          <a:p>
            <a:pPr algn="ctr"/>
            <a:endParaRPr lang="fr-FR" sz="1400" b="1" dirty="0">
              <a:solidFill>
                <a:srgbClr val="7030A0"/>
              </a:solidFill>
            </a:endParaRPr>
          </a:p>
          <a:p>
            <a:pPr algn="ctr"/>
            <a:r>
              <a:rPr lang="fr-FR" sz="1400" b="1" dirty="0">
                <a:solidFill>
                  <a:srgbClr val="7030A0"/>
                </a:solidFill>
              </a:rPr>
              <a:t>Difficultés à évaluer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8DF8DF-8B29-F485-10B3-F4E8F57FA243}"/>
              </a:ext>
            </a:extLst>
          </p:cNvPr>
          <p:cNvSpPr/>
          <p:nvPr/>
        </p:nvSpPr>
        <p:spPr>
          <a:xfrm>
            <a:off x="842191" y="5505449"/>
            <a:ext cx="5091884" cy="869429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Attentes inhomogènes entre les encadrant.es </a:t>
            </a:r>
            <a:br>
              <a:rPr lang="fr-FR" sz="1400" b="1" dirty="0">
                <a:solidFill>
                  <a:srgbClr val="7030A0"/>
                </a:solidFill>
              </a:rPr>
            </a:br>
            <a:r>
              <a:rPr lang="fr-FR" sz="1400" dirty="0">
                <a:solidFill>
                  <a:srgbClr val="7030A0"/>
                </a:solidFill>
              </a:rPr>
              <a:t>(mode d’évaluation à améliorer)</a:t>
            </a:r>
          </a:p>
        </p:txBody>
      </p:sp>
      <p:pic>
        <p:nvPicPr>
          <p:cNvPr id="24" name="Image 23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D7D9D662-4693-D3E3-AC3A-2531B5FF0F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81" y="4076403"/>
            <a:ext cx="1688494" cy="12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7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Retours ONIP-1 et 2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E044C69F-E0D2-DF00-BE05-02DF5A2CC635}"/>
              </a:ext>
            </a:extLst>
          </p:cNvPr>
          <p:cNvSpPr/>
          <p:nvPr/>
        </p:nvSpPr>
        <p:spPr>
          <a:xfrm>
            <a:off x="842191" y="1814976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Etudiant.es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C45E64A4-72C4-E254-8449-1429A990F3B5}"/>
              </a:ext>
            </a:extLst>
          </p:cNvPr>
          <p:cNvSpPr/>
          <p:nvPr/>
        </p:nvSpPr>
        <p:spPr>
          <a:xfrm>
            <a:off x="6452416" y="1814975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Encadrant.es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02271-3B70-A603-0741-9EA860ACA3C3}"/>
              </a:ext>
            </a:extLst>
          </p:cNvPr>
          <p:cNvSpPr/>
          <p:nvPr/>
        </p:nvSpPr>
        <p:spPr>
          <a:xfrm>
            <a:off x="842191" y="2412479"/>
            <a:ext cx="5091884" cy="1454671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Facilité de prise en main du langage </a:t>
            </a:r>
            <a:r>
              <a:rPr lang="fr-FR" sz="1400" dirty="0">
                <a:solidFill>
                  <a:srgbClr val="0070C0"/>
                </a:solidFill>
              </a:rPr>
              <a:t>(vu par 95% des étudiant.es dans leurs précédentes formations)</a:t>
            </a:r>
          </a:p>
          <a:p>
            <a:pPr algn="ctr"/>
            <a:endParaRPr lang="fr-FR" sz="1400" dirty="0">
              <a:solidFill>
                <a:srgbClr val="0070C0"/>
              </a:solidFill>
            </a:endParaRPr>
          </a:p>
          <a:p>
            <a:pPr algn="ctr"/>
            <a:r>
              <a:rPr lang="fr-FR" sz="1400" b="1" dirty="0">
                <a:solidFill>
                  <a:srgbClr val="0070C0"/>
                </a:solidFill>
              </a:rPr>
              <a:t>Intérêt pour les « projets » proposés</a:t>
            </a:r>
            <a:r>
              <a:rPr lang="fr-FR" sz="1400" dirty="0">
                <a:solidFill>
                  <a:srgbClr val="0070C0"/>
                </a:solidFill>
              </a:rPr>
              <a:t> car en lien avec des pratiques de leur future vie d’</a:t>
            </a:r>
            <a:r>
              <a:rPr lang="fr-FR" sz="1400" dirty="0" err="1">
                <a:solidFill>
                  <a:srgbClr val="0070C0"/>
                </a:solidFill>
              </a:rPr>
              <a:t>ingénieur.e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38115-571E-0006-B55F-8808850875EF}"/>
              </a:ext>
            </a:extLst>
          </p:cNvPr>
          <p:cNvSpPr/>
          <p:nvPr/>
        </p:nvSpPr>
        <p:spPr>
          <a:xfrm>
            <a:off x="6452416" y="2412480"/>
            <a:ext cx="5091884" cy="145467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Plaisir à encadrer sur des sujets proches de la vie professionnelle</a:t>
            </a:r>
          </a:p>
          <a:p>
            <a:pPr algn="ctr"/>
            <a:endParaRPr lang="fr-FR" sz="1400" b="1" dirty="0">
              <a:solidFill>
                <a:srgbClr val="0070C0"/>
              </a:solidFill>
            </a:endParaRP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Vacataires plus à l’aise pour encadrer </a:t>
            </a:r>
            <a:br>
              <a:rPr lang="fr-FR" sz="1400" dirty="0">
                <a:solidFill>
                  <a:srgbClr val="0070C0"/>
                </a:solidFill>
              </a:rPr>
            </a:br>
            <a:r>
              <a:rPr lang="fr-FR" sz="1400" dirty="0">
                <a:solidFill>
                  <a:srgbClr val="0070C0"/>
                </a:solidFill>
              </a:rPr>
              <a:t>(habitué.es à Python depuis quelques années)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AF64F-4C96-BB5E-4BC4-6E0A70C3D364}"/>
              </a:ext>
            </a:extLst>
          </p:cNvPr>
          <p:cNvSpPr/>
          <p:nvPr/>
        </p:nvSpPr>
        <p:spPr>
          <a:xfrm>
            <a:off x="6452416" y="5505449"/>
            <a:ext cx="5091884" cy="1035571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Nécessité d’une formation des encadrant.es permanent.es </a:t>
            </a:r>
            <a:r>
              <a:rPr lang="fr-FR" sz="1400" dirty="0">
                <a:solidFill>
                  <a:srgbClr val="7030A0"/>
                </a:solidFill>
              </a:rPr>
              <a:t>(plutôt habitué.es à Matlab)</a:t>
            </a:r>
          </a:p>
          <a:p>
            <a:pPr algn="ctr"/>
            <a:endParaRPr lang="fr-FR" sz="1400" b="1" dirty="0">
              <a:solidFill>
                <a:srgbClr val="7030A0"/>
              </a:solidFill>
            </a:endParaRPr>
          </a:p>
          <a:p>
            <a:pPr algn="ctr"/>
            <a:r>
              <a:rPr lang="fr-FR" sz="1400" b="1" dirty="0">
                <a:solidFill>
                  <a:srgbClr val="7030A0"/>
                </a:solidFill>
              </a:rPr>
              <a:t>Difficultés à évaluer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8DF8DF-8B29-F485-10B3-F4E8F57FA243}"/>
              </a:ext>
            </a:extLst>
          </p:cNvPr>
          <p:cNvSpPr/>
          <p:nvPr/>
        </p:nvSpPr>
        <p:spPr>
          <a:xfrm>
            <a:off x="842191" y="5505449"/>
            <a:ext cx="5091884" cy="869429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Attentes inhomogènes entre les encadrant.es </a:t>
            </a:r>
            <a:br>
              <a:rPr lang="fr-FR" sz="1400" b="1" dirty="0">
                <a:solidFill>
                  <a:srgbClr val="7030A0"/>
                </a:solidFill>
              </a:rPr>
            </a:br>
            <a:r>
              <a:rPr lang="fr-FR" sz="1400" dirty="0">
                <a:solidFill>
                  <a:srgbClr val="7030A0"/>
                </a:solidFill>
              </a:rPr>
              <a:t>(mode d’évaluation à améliorer)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05F18-0681-B095-0807-E79053B0D0E0}"/>
              </a:ext>
            </a:extLst>
          </p:cNvPr>
          <p:cNvSpPr/>
          <p:nvPr/>
        </p:nvSpPr>
        <p:spPr>
          <a:xfrm>
            <a:off x="3638190" y="4076403"/>
            <a:ext cx="5091884" cy="1190624"/>
          </a:xfrm>
          <a:prstGeom prst="rect">
            <a:avLst/>
          </a:prstGeom>
          <a:solidFill>
            <a:schemeClr val="bg1"/>
          </a:solidFill>
          <a:ln w="57150">
            <a:solidFill>
              <a:srgbClr val="EA9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EA9600"/>
                </a:solidFill>
              </a:rPr>
              <a:t>Mauvaises habitudes dans les formations précédentes</a:t>
            </a:r>
          </a:p>
          <a:p>
            <a:pPr algn="ctr"/>
            <a:endParaRPr lang="fr-FR" sz="1400" b="1" dirty="0">
              <a:solidFill>
                <a:srgbClr val="EA9600"/>
              </a:solidFill>
            </a:endParaRPr>
          </a:p>
          <a:p>
            <a:pPr algn="ctr"/>
            <a:r>
              <a:rPr lang="fr-FR" sz="1400" b="1" dirty="0">
                <a:solidFill>
                  <a:srgbClr val="EA9600"/>
                </a:solidFill>
              </a:rPr>
              <a:t>Pas d’intérêt pour la modularité et la documentation</a:t>
            </a:r>
            <a:endParaRPr lang="fr-FR" sz="1400" dirty="0">
              <a:solidFill>
                <a:srgbClr val="EA9600"/>
              </a:solidFill>
            </a:endParaRPr>
          </a:p>
        </p:txBody>
      </p:sp>
      <p:pic>
        <p:nvPicPr>
          <p:cNvPr id="24" name="Image 23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D7D9D662-4693-D3E3-AC3A-2531B5FF0F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81" y="4076403"/>
            <a:ext cx="1688494" cy="12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Prochaines évolutions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èche : pentagone 31">
            <a:extLst>
              <a:ext uri="{FF2B5EF4-FFF2-40B4-BE49-F238E27FC236}">
                <a16:creationId xmlns:a16="http://schemas.microsoft.com/office/drawing/2014/main" id="{7D536DE2-9BB6-3266-3FFA-5BD67AB75100}"/>
              </a:ext>
            </a:extLst>
          </p:cNvPr>
          <p:cNvSpPr/>
          <p:nvPr/>
        </p:nvSpPr>
        <p:spPr>
          <a:xfrm>
            <a:off x="3257579" y="4935253"/>
            <a:ext cx="1386511" cy="317460"/>
          </a:xfrm>
          <a:prstGeom prst="homePlate">
            <a:avLst>
              <a:gd name="adj" fmla="val 64402"/>
            </a:avLst>
          </a:prstGeom>
          <a:solidFill>
            <a:srgbClr val="92D05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</a:t>
            </a:r>
            <a:r>
              <a:rPr lang="fr-FR" sz="1200" dirty="0" err="1">
                <a:solidFill>
                  <a:srgbClr val="002060"/>
                </a:solidFill>
              </a:rPr>
              <a:t>MatLab</a:t>
            </a:r>
            <a:endParaRPr lang="fr-FR" sz="1200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Evolutions pour 2024-2025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73975" y="3831337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30095" y="3831337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44090" y="3831336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4408054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156D951A-AC92-637E-40AB-E5BBEAD83645}"/>
              </a:ext>
            </a:extLst>
          </p:cNvPr>
          <p:cNvSpPr/>
          <p:nvPr/>
        </p:nvSpPr>
        <p:spPr>
          <a:xfrm>
            <a:off x="2637317" y="4408053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4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2DCCAB-3F3C-9460-889A-5C645E14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4471339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35E8A8A-E4C8-ABF1-11A0-3A01C1EF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4465680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44090" y="4400941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A6753D7F-F1B9-9087-9CCC-400BC231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4465680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88154701-BF58-D0CB-08D3-5B5E4FD8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79" y="4998998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DF04DBA1-60A5-F139-F5D7-9EA1EA150F25}"/>
              </a:ext>
            </a:extLst>
          </p:cNvPr>
          <p:cNvSpPr/>
          <p:nvPr/>
        </p:nvSpPr>
        <p:spPr>
          <a:xfrm>
            <a:off x="1466462" y="5957175"/>
            <a:ext cx="1170855" cy="317460"/>
          </a:xfrm>
          <a:prstGeom prst="homePlate">
            <a:avLst/>
          </a:prstGeom>
          <a:solidFill>
            <a:srgbClr val="92D05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37317" y="5571897"/>
            <a:ext cx="2013995" cy="702738"/>
          </a:xfrm>
          <a:prstGeom prst="chevron">
            <a:avLst/>
          </a:prstGeom>
          <a:solidFill>
            <a:srgbClr val="92D05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    </a:t>
            </a:r>
            <a:r>
              <a:rPr lang="fr-FR" sz="1400" dirty="0">
                <a:solidFill>
                  <a:srgbClr val="002060"/>
                </a:solidFill>
              </a:rPr>
              <a:t>Interfaçage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90" y="5571896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6028594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A2D7B977-8149-7629-DD98-4F275D88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28" y="6091343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3387DEA-6D6B-7620-1EDD-7E6DC68B2D0E}"/>
              </a:ext>
            </a:extLst>
          </p:cNvPr>
          <p:cNvSpPr txBox="1"/>
          <p:nvPr/>
        </p:nvSpPr>
        <p:spPr>
          <a:xfrm>
            <a:off x="2678882" y="629763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8 x 4h30</a:t>
            </a:r>
            <a:endParaRPr lang="fr-FR" sz="11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00866A6-1B65-C6CE-845D-18D4DF8E75C4}"/>
              </a:ext>
            </a:extLst>
          </p:cNvPr>
          <p:cNvSpPr txBox="1"/>
          <p:nvPr/>
        </p:nvSpPr>
        <p:spPr>
          <a:xfrm>
            <a:off x="1381937" y="6297630"/>
            <a:ext cx="1069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1h30</a:t>
            </a:r>
            <a:endParaRPr lang="fr-FR" sz="11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E96BAA1-E2D7-F74E-D542-15008BA4FE31}"/>
              </a:ext>
            </a:extLst>
          </p:cNvPr>
          <p:cNvSpPr txBox="1"/>
          <p:nvPr/>
        </p:nvSpPr>
        <p:spPr>
          <a:xfrm>
            <a:off x="3224517" y="5250652"/>
            <a:ext cx="1069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1h30</a:t>
            </a:r>
            <a:endParaRPr lang="fr-FR" sz="1100" dirty="0"/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79A78FA8-C1C6-D280-492F-E41FC5F56D0A}"/>
              </a:ext>
            </a:extLst>
          </p:cNvPr>
          <p:cNvSpPr/>
          <p:nvPr/>
        </p:nvSpPr>
        <p:spPr>
          <a:xfrm>
            <a:off x="673975" y="1643109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91B77369-020A-B43C-E54F-AEA9B9B3D130}"/>
              </a:ext>
            </a:extLst>
          </p:cNvPr>
          <p:cNvSpPr/>
          <p:nvPr/>
        </p:nvSpPr>
        <p:spPr>
          <a:xfrm>
            <a:off x="2630095" y="1643109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506EC20D-4EAD-4BC7-B770-8BA09F513F4B}"/>
              </a:ext>
            </a:extLst>
          </p:cNvPr>
          <p:cNvSpPr/>
          <p:nvPr/>
        </p:nvSpPr>
        <p:spPr>
          <a:xfrm>
            <a:off x="4644090" y="1643108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1" name="Flèche : pentagone 20">
            <a:extLst>
              <a:ext uri="{FF2B5EF4-FFF2-40B4-BE49-F238E27FC236}">
                <a16:creationId xmlns:a16="http://schemas.microsoft.com/office/drawing/2014/main" id="{03D4A80F-AB67-E235-89CC-CB9D62A9945E}"/>
              </a:ext>
            </a:extLst>
          </p:cNvPr>
          <p:cNvSpPr/>
          <p:nvPr/>
        </p:nvSpPr>
        <p:spPr>
          <a:xfrm>
            <a:off x="681196" y="2219826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FAF8CCE2-8259-1683-6029-886A85E14DAF}"/>
              </a:ext>
            </a:extLst>
          </p:cNvPr>
          <p:cNvSpPr/>
          <p:nvPr/>
        </p:nvSpPr>
        <p:spPr>
          <a:xfrm>
            <a:off x="2637317" y="2219825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7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DA8E277E-F650-0DAE-6F31-F3B285B4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2283111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0BD7DEFA-0438-4ED1-B98F-E1265098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2277452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lèche : chevron 35">
            <a:extLst>
              <a:ext uri="{FF2B5EF4-FFF2-40B4-BE49-F238E27FC236}">
                <a16:creationId xmlns:a16="http://schemas.microsoft.com/office/drawing/2014/main" id="{3344074B-60ED-8A46-C05F-A6387F4B8AE0}"/>
              </a:ext>
            </a:extLst>
          </p:cNvPr>
          <p:cNvSpPr/>
          <p:nvPr/>
        </p:nvSpPr>
        <p:spPr>
          <a:xfrm>
            <a:off x="4644090" y="2212713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C606F48F-84BB-2826-F0C5-4F9C2A719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2277452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èche : pentagone 39">
            <a:extLst>
              <a:ext uri="{FF2B5EF4-FFF2-40B4-BE49-F238E27FC236}">
                <a16:creationId xmlns:a16="http://schemas.microsoft.com/office/drawing/2014/main" id="{4574B886-1F90-2598-4C8A-B304BCD8A163}"/>
              </a:ext>
            </a:extLst>
          </p:cNvPr>
          <p:cNvSpPr/>
          <p:nvPr/>
        </p:nvSpPr>
        <p:spPr>
          <a:xfrm>
            <a:off x="1466462" y="3124191"/>
            <a:ext cx="1170855" cy="317460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41" name="Flèche : chevron 40">
            <a:extLst>
              <a:ext uri="{FF2B5EF4-FFF2-40B4-BE49-F238E27FC236}">
                <a16:creationId xmlns:a16="http://schemas.microsoft.com/office/drawing/2014/main" id="{3C36AE79-99CD-5AD4-9376-5B8A1C800C5B}"/>
              </a:ext>
            </a:extLst>
          </p:cNvPr>
          <p:cNvSpPr/>
          <p:nvPr/>
        </p:nvSpPr>
        <p:spPr>
          <a:xfrm>
            <a:off x="2637317" y="2738913"/>
            <a:ext cx="2013995" cy="702738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Projets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42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2BBDF1E1-67CD-3621-B662-E9771B5CD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60" y="2799504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>
            <a:extLst>
              <a:ext uri="{FF2B5EF4-FFF2-40B4-BE49-F238E27FC236}">
                <a16:creationId xmlns:a16="http://schemas.microsoft.com/office/drawing/2014/main" id="{DF1F92E3-1528-6AC0-9C2C-DDA4023F6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3195610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C20A06F4-6049-C9F6-A68C-B8D6DABE6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6" y="319746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space réservé du contenu 2">
            <a:extLst>
              <a:ext uri="{FF2B5EF4-FFF2-40B4-BE49-F238E27FC236}">
                <a16:creationId xmlns:a16="http://schemas.microsoft.com/office/drawing/2014/main" id="{C83B8785-D18A-2E79-0360-7BA03681A9F7}"/>
              </a:ext>
            </a:extLst>
          </p:cNvPr>
          <p:cNvSpPr txBox="1">
            <a:spLocks/>
          </p:cNvSpPr>
          <p:nvPr/>
        </p:nvSpPr>
        <p:spPr>
          <a:xfrm>
            <a:off x="8015352" y="2977601"/>
            <a:ext cx="3586257" cy="36075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Retour à </a:t>
            </a:r>
            <a:r>
              <a:rPr lang="fr-FR" sz="1600" i="1" dirty="0"/>
              <a:t>un peu </a:t>
            </a:r>
            <a:r>
              <a:rPr lang="fr-FR" sz="1600" dirty="0"/>
              <a:t>de C/C++ au S5</a:t>
            </a:r>
          </a:p>
          <a:p>
            <a:endParaRPr lang="fr-FR" sz="1600" dirty="0"/>
          </a:p>
          <a:p>
            <a:r>
              <a:rPr lang="fr-FR" sz="1600" b="1" dirty="0"/>
              <a:t>Ajout de TD d’initiation à Matlab au S6</a:t>
            </a:r>
          </a:p>
          <a:p>
            <a:endParaRPr lang="fr-FR" sz="1600" b="1" dirty="0"/>
          </a:p>
          <a:p>
            <a:r>
              <a:rPr lang="fr-FR" sz="1600" b="1" dirty="0"/>
              <a:t>Harmonisation des pratiques entre 1A et 2AP</a:t>
            </a:r>
          </a:p>
        </p:txBody>
      </p:sp>
    </p:spTree>
    <p:extLst>
      <p:ext uri="{BB962C8B-B14F-4D97-AF65-F5344CB8AC3E}">
        <p14:creationId xmlns:p14="http://schemas.microsoft.com/office/powerpoint/2010/main" val="1493415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Questions ouvertes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Questions ouvertes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A6FFE7BE-BC28-4522-A599-A8356EE2B016}"/>
              </a:ext>
            </a:extLst>
          </p:cNvPr>
          <p:cNvSpPr/>
          <p:nvPr/>
        </p:nvSpPr>
        <p:spPr>
          <a:xfrm rot="5400000">
            <a:off x="861880" y="1685779"/>
            <a:ext cx="409079" cy="30954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BFA35E-C722-B061-02D7-D618A2C9B36D}"/>
              </a:ext>
            </a:extLst>
          </p:cNvPr>
          <p:cNvSpPr txBox="1"/>
          <p:nvPr/>
        </p:nvSpPr>
        <p:spPr>
          <a:xfrm>
            <a:off x="1440763" y="1609717"/>
            <a:ext cx="526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Langage C / C++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3D8B71-838A-4CBD-79B2-49B71A6552B8}"/>
              </a:ext>
            </a:extLst>
          </p:cNvPr>
          <p:cNvSpPr txBox="1"/>
          <p:nvPr/>
        </p:nvSpPr>
        <p:spPr>
          <a:xfrm>
            <a:off x="1766348" y="2985570"/>
            <a:ext cx="9408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Intérêts pour </a:t>
            </a:r>
            <a:r>
              <a:rPr lang="fr-FR" sz="2000" dirty="0" err="1"/>
              <a:t>un.e</a:t>
            </a:r>
            <a:r>
              <a:rPr lang="fr-FR" sz="2000" dirty="0"/>
              <a:t> SupOpticien.ne 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59F28-2F82-A845-7F58-AEFD3E77F7A8}"/>
              </a:ext>
            </a:extLst>
          </p:cNvPr>
          <p:cNvSpPr/>
          <p:nvPr/>
        </p:nvSpPr>
        <p:spPr>
          <a:xfrm>
            <a:off x="1524317" y="2984566"/>
            <a:ext cx="149912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02B1025F-C2F3-4686-1260-FAAE878AEFF6}"/>
              </a:ext>
            </a:extLst>
          </p:cNvPr>
          <p:cNvSpPr/>
          <p:nvPr/>
        </p:nvSpPr>
        <p:spPr>
          <a:xfrm rot="5400000">
            <a:off x="861880" y="2305615"/>
            <a:ext cx="409079" cy="30954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B23C0AF-B592-3D14-6404-C3B688715206}"/>
              </a:ext>
            </a:extLst>
          </p:cNvPr>
          <p:cNvSpPr txBox="1"/>
          <p:nvPr/>
        </p:nvSpPr>
        <p:spPr>
          <a:xfrm>
            <a:off x="1440763" y="2229553"/>
            <a:ext cx="526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Microcontrôleur / Embarqué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78BAFF73-DA61-199D-4403-E76350EC2AC1}"/>
              </a:ext>
            </a:extLst>
          </p:cNvPr>
          <p:cNvSpPr/>
          <p:nvPr/>
        </p:nvSpPr>
        <p:spPr>
          <a:xfrm rot="5400000">
            <a:off x="861880" y="3836660"/>
            <a:ext cx="409079" cy="30954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CC649-6DAE-BDBE-59FB-3A066126AF57}"/>
              </a:ext>
            </a:extLst>
          </p:cNvPr>
          <p:cNvSpPr txBox="1"/>
          <p:nvPr/>
        </p:nvSpPr>
        <p:spPr>
          <a:xfrm>
            <a:off x="1440763" y="3760598"/>
            <a:ext cx="526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Intelligence Artificielle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6B6EE0-F3B9-90F8-E0CD-B531FCA862FB}"/>
              </a:ext>
            </a:extLst>
          </p:cNvPr>
          <p:cNvSpPr txBox="1"/>
          <p:nvPr/>
        </p:nvSpPr>
        <p:spPr>
          <a:xfrm>
            <a:off x="1766348" y="4397126"/>
            <a:ext cx="9408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Machine Learning </a:t>
            </a:r>
            <a:r>
              <a:rPr lang="fr-FR" sz="2000" dirty="0"/>
              <a:t>: Intégration dans la formation (obligatoire)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4233FB-717D-C2CA-E15E-B7F0DF373845}"/>
              </a:ext>
            </a:extLst>
          </p:cNvPr>
          <p:cNvSpPr/>
          <p:nvPr/>
        </p:nvSpPr>
        <p:spPr>
          <a:xfrm>
            <a:off x="1524317" y="4396122"/>
            <a:ext cx="149912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9E9163-42B1-73BC-C392-6FF348247C45}"/>
              </a:ext>
            </a:extLst>
          </p:cNvPr>
          <p:cNvSpPr txBox="1"/>
          <p:nvPr/>
        </p:nvSpPr>
        <p:spPr>
          <a:xfrm>
            <a:off x="1766348" y="4970091"/>
            <a:ext cx="94085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de </a:t>
            </a:r>
            <a:r>
              <a:rPr lang="fr-FR" sz="2000" b="1" dirty="0"/>
              <a:t>l’IA générative </a:t>
            </a:r>
            <a:r>
              <a:rPr lang="fr-FR" sz="2000" dirty="0"/>
              <a:t>: 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pratique en entreprise ?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impact RSE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AE4D9-90C1-A529-1AEF-36D2C4AE4BB3}"/>
              </a:ext>
            </a:extLst>
          </p:cNvPr>
          <p:cNvSpPr/>
          <p:nvPr/>
        </p:nvSpPr>
        <p:spPr>
          <a:xfrm>
            <a:off x="1524317" y="4969087"/>
            <a:ext cx="149912" cy="10156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24" name="Graphique 23">
            <a:extLst>
              <a:ext uri="{FF2B5EF4-FFF2-40B4-BE49-F238E27FC236}">
                <a16:creationId xmlns:a16="http://schemas.microsoft.com/office/drawing/2014/main" id="{14C18FB6-B59D-08C8-AC54-E05913B20875}"/>
              </a:ext>
            </a:extLst>
          </p:cNvPr>
          <p:cNvGraphicFramePr>
            <a:graphicFrameLocks/>
          </p:cNvGraphicFramePr>
          <p:nvPr/>
        </p:nvGraphicFramePr>
        <p:xfrm>
          <a:off x="7574662" y="1515517"/>
          <a:ext cx="4059110" cy="2555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AF15CCB-4967-9404-A633-D1ADFB42AB9D}"/>
              </a:ext>
            </a:extLst>
          </p:cNvPr>
          <p:cNvCxnSpPr>
            <a:cxnSpLocks/>
          </p:cNvCxnSpPr>
          <p:nvPr/>
        </p:nvCxnSpPr>
        <p:spPr>
          <a:xfrm>
            <a:off x="476250" y="3554830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15A16AC-3BE4-BEB1-106D-F5941DBF6564}"/>
              </a:ext>
            </a:extLst>
          </p:cNvPr>
          <p:cNvSpPr txBox="1"/>
          <p:nvPr/>
        </p:nvSpPr>
        <p:spPr>
          <a:xfrm>
            <a:off x="1260432" y="6157604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Gestion des versions de code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08E55BCA-5902-5B9C-684B-70465045E121}"/>
              </a:ext>
            </a:extLst>
          </p:cNvPr>
          <p:cNvSpPr/>
          <p:nvPr/>
        </p:nvSpPr>
        <p:spPr>
          <a:xfrm rot="5400000">
            <a:off x="845353" y="6287677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6845BE1-9271-4AD0-C37F-EF33BDC14D16}"/>
              </a:ext>
            </a:extLst>
          </p:cNvPr>
          <p:cNvCxnSpPr>
            <a:cxnSpLocks/>
          </p:cNvCxnSpPr>
          <p:nvPr/>
        </p:nvCxnSpPr>
        <p:spPr>
          <a:xfrm>
            <a:off x="514933" y="6124938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95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Devenir de l’informatique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A6FFE7BE-BC28-4522-A599-A8356EE2B016}"/>
              </a:ext>
            </a:extLst>
          </p:cNvPr>
          <p:cNvSpPr/>
          <p:nvPr/>
        </p:nvSpPr>
        <p:spPr>
          <a:xfrm rot="5400000">
            <a:off x="905903" y="1755713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BFA35E-C722-B061-02D7-D618A2C9B36D}"/>
              </a:ext>
            </a:extLst>
          </p:cNvPr>
          <p:cNvSpPr txBox="1"/>
          <p:nvPr/>
        </p:nvSpPr>
        <p:spPr>
          <a:xfrm>
            <a:off x="1285315" y="1639694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Langage C / C++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3D8B71-838A-4CBD-79B2-49B71A6552B8}"/>
              </a:ext>
            </a:extLst>
          </p:cNvPr>
          <p:cNvSpPr txBox="1"/>
          <p:nvPr/>
        </p:nvSpPr>
        <p:spPr>
          <a:xfrm>
            <a:off x="1599273" y="2546296"/>
            <a:ext cx="9408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Intérêts pour </a:t>
            </a:r>
            <a:r>
              <a:rPr lang="fr-FR" dirty="0" err="1"/>
              <a:t>un.e</a:t>
            </a:r>
            <a:r>
              <a:rPr lang="fr-FR" dirty="0"/>
              <a:t> SupOpticien.ne 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59F28-2F82-A845-7F58-AEFD3E77F7A8}"/>
              </a:ext>
            </a:extLst>
          </p:cNvPr>
          <p:cNvSpPr/>
          <p:nvPr/>
        </p:nvSpPr>
        <p:spPr>
          <a:xfrm>
            <a:off x="1357242" y="2545292"/>
            <a:ext cx="149912" cy="369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B23C0AF-B592-3D14-6404-C3B688715206}"/>
              </a:ext>
            </a:extLst>
          </p:cNvPr>
          <p:cNvSpPr txBox="1"/>
          <p:nvPr/>
        </p:nvSpPr>
        <p:spPr>
          <a:xfrm>
            <a:off x="1285315" y="2046595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Microcontrôleur / Embarqué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CC649-6DAE-BDBE-59FB-3A066126AF57}"/>
              </a:ext>
            </a:extLst>
          </p:cNvPr>
          <p:cNvSpPr txBox="1"/>
          <p:nvPr/>
        </p:nvSpPr>
        <p:spPr>
          <a:xfrm>
            <a:off x="1320982" y="4666748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Intelligence Artificielle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6B6EE0-F3B9-90F8-E0CD-B531FCA862FB}"/>
              </a:ext>
            </a:extLst>
          </p:cNvPr>
          <p:cNvSpPr txBox="1"/>
          <p:nvPr/>
        </p:nvSpPr>
        <p:spPr>
          <a:xfrm>
            <a:off x="1599273" y="5219640"/>
            <a:ext cx="9408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Machine Learning </a:t>
            </a:r>
            <a:r>
              <a:rPr lang="fr-FR" dirty="0"/>
              <a:t>: Intégration dans la formation (obligatoire)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4233FB-717D-C2CA-E15E-B7F0DF373845}"/>
              </a:ext>
            </a:extLst>
          </p:cNvPr>
          <p:cNvSpPr/>
          <p:nvPr/>
        </p:nvSpPr>
        <p:spPr>
          <a:xfrm>
            <a:off x="1357242" y="5218636"/>
            <a:ext cx="149912" cy="3703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9E9163-42B1-73BC-C392-6FF348247C45}"/>
              </a:ext>
            </a:extLst>
          </p:cNvPr>
          <p:cNvSpPr txBox="1"/>
          <p:nvPr/>
        </p:nvSpPr>
        <p:spPr>
          <a:xfrm>
            <a:off x="1599273" y="5707920"/>
            <a:ext cx="94085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l’IA générative </a:t>
            </a:r>
            <a:r>
              <a:rPr lang="fr-FR" dirty="0"/>
              <a:t>: </a:t>
            </a:r>
          </a:p>
          <a:p>
            <a:pPr marL="342900" indent="-342900">
              <a:buFontTx/>
              <a:buChar char="-"/>
            </a:pPr>
            <a:r>
              <a:rPr lang="fr-FR" dirty="0"/>
              <a:t>pratique en entreprise ?</a:t>
            </a:r>
          </a:p>
          <a:p>
            <a:pPr marL="342900" indent="-342900">
              <a:buFontTx/>
              <a:buChar char="-"/>
            </a:pPr>
            <a:r>
              <a:rPr lang="fr-FR" dirty="0"/>
              <a:t>impact RSE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AE4D9-90C1-A529-1AEF-36D2C4AE4BB3}"/>
              </a:ext>
            </a:extLst>
          </p:cNvPr>
          <p:cNvSpPr/>
          <p:nvPr/>
        </p:nvSpPr>
        <p:spPr>
          <a:xfrm>
            <a:off x="1357242" y="5706916"/>
            <a:ext cx="149912" cy="923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AF15CCB-4967-9404-A633-D1ADFB42AB9D}"/>
              </a:ext>
            </a:extLst>
          </p:cNvPr>
          <p:cNvCxnSpPr>
            <a:cxnSpLocks/>
          </p:cNvCxnSpPr>
          <p:nvPr/>
        </p:nvCxnSpPr>
        <p:spPr>
          <a:xfrm>
            <a:off x="476250" y="3774286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4554E9EA-765A-DBB0-F336-48FB29DF785E}"/>
              </a:ext>
            </a:extLst>
          </p:cNvPr>
          <p:cNvSpPr/>
          <p:nvPr/>
        </p:nvSpPr>
        <p:spPr>
          <a:xfrm rot="5400000">
            <a:off x="905903" y="2166407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57C710A-465E-C89A-828A-55225DD76EEB}"/>
              </a:ext>
            </a:extLst>
          </p:cNvPr>
          <p:cNvSpPr txBox="1"/>
          <p:nvPr/>
        </p:nvSpPr>
        <p:spPr>
          <a:xfrm>
            <a:off x="1317315" y="3060315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Python / Langage à tout faire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4AC88A4E-A725-836A-1AAA-7660947E4A77}"/>
              </a:ext>
            </a:extLst>
          </p:cNvPr>
          <p:cNvSpPr/>
          <p:nvPr/>
        </p:nvSpPr>
        <p:spPr>
          <a:xfrm rot="5400000">
            <a:off x="905903" y="3180127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1FA93CE9-5851-0245-130F-0ACA5CEE16A5}"/>
              </a:ext>
            </a:extLst>
          </p:cNvPr>
          <p:cNvSpPr/>
          <p:nvPr/>
        </p:nvSpPr>
        <p:spPr>
          <a:xfrm rot="5400000">
            <a:off x="905903" y="4796821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9816565-2CF7-C6EC-7432-5F29DDEBB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72" y="1554002"/>
            <a:ext cx="5696800" cy="1971254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957642FD-932B-DB2F-2FA5-9835146481D0}"/>
              </a:ext>
            </a:extLst>
          </p:cNvPr>
          <p:cNvSpPr txBox="1"/>
          <p:nvPr/>
        </p:nvSpPr>
        <p:spPr>
          <a:xfrm>
            <a:off x="7708392" y="3551930"/>
            <a:ext cx="3925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200" i="1" dirty="0"/>
              <a:t>Index TIOBE / Mai 2024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0D3B0EB-FE70-BA4F-ACE3-E93689E991B4}"/>
              </a:ext>
            </a:extLst>
          </p:cNvPr>
          <p:cNvSpPr txBox="1"/>
          <p:nvPr/>
        </p:nvSpPr>
        <p:spPr>
          <a:xfrm>
            <a:off x="1317315" y="3894836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Gestion des versions de code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D291F9B9-EA2D-37C5-BCAF-7990BE2229B6}"/>
              </a:ext>
            </a:extLst>
          </p:cNvPr>
          <p:cNvSpPr/>
          <p:nvPr/>
        </p:nvSpPr>
        <p:spPr>
          <a:xfrm rot="5400000">
            <a:off x="902236" y="4024909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EA0BF7D-3C6D-D61C-1A0F-E1018B7CBA71}"/>
              </a:ext>
            </a:extLst>
          </p:cNvPr>
          <p:cNvCxnSpPr>
            <a:cxnSpLocks/>
          </p:cNvCxnSpPr>
          <p:nvPr/>
        </p:nvCxnSpPr>
        <p:spPr>
          <a:xfrm>
            <a:off x="476250" y="4484470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09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Etat de l’art @ </a:t>
            </a:r>
            <a:r>
              <a:rPr lang="fr-FR" sz="4800" dirty="0" err="1">
                <a:latin typeface="Bahnschrift SemiBold" panose="020B0502040204020203" pitchFamily="34" charset="0"/>
              </a:rPr>
              <a:t>SupOptique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15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Modules d’informatique à </a:t>
            </a:r>
            <a:r>
              <a:rPr lang="fr-FR" sz="3600" dirty="0" err="1"/>
              <a:t>SupOptique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81196" y="1540746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37316" y="1540746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51311" y="1540745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2041278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Init. au C</a:t>
            </a:r>
          </a:p>
        </p:txBody>
      </p:sp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139CD475-7DD5-78CF-64B3-87CF4E053262}"/>
              </a:ext>
            </a:extLst>
          </p:cNvPr>
          <p:cNvSpPr/>
          <p:nvPr/>
        </p:nvSpPr>
        <p:spPr>
          <a:xfrm>
            <a:off x="6685036" y="1540744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S8</a:t>
            </a:r>
          </a:p>
        </p:txBody>
      </p:sp>
      <p:sp>
        <p:nvSpPr>
          <p:cNvPr id="27" name="Flèche : chevron 26">
            <a:extLst>
              <a:ext uri="{FF2B5EF4-FFF2-40B4-BE49-F238E27FC236}">
                <a16:creationId xmlns:a16="http://schemas.microsoft.com/office/drawing/2014/main" id="{A3C262E2-A7D6-C7B3-157C-9C86F3280719}"/>
              </a:ext>
            </a:extLst>
          </p:cNvPr>
          <p:cNvSpPr/>
          <p:nvPr/>
        </p:nvSpPr>
        <p:spPr>
          <a:xfrm>
            <a:off x="8718761" y="1540744"/>
            <a:ext cx="2013995" cy="431157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S9</a:t>
            </a: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51311" y="2051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88154701-BF58-D0CB-08D3-5B5E4FD8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97" y="2116434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26303" y="262435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" y="2119849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B5FE67-9FC5-FD5B-4BD3-56ABC8774F0F}"/>
              </a:ext>
            </a:extLst>
          </p:cNvPr>
          <p:cNvSpPr txBox="1"/>
          <p:nvPr/>
        </p:nvSpPr>
        <p:spPr>
          <a:xfrm>
            <a:off x="9558494" y="6274612"/>
            <a:ext cx="234852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Jusqu’en juin 2023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958AB5B0-29F0-55E5-6774-1572693CD0B5}"/>
              </a:ext>
            </a:extLst>
          </p:cNvPr>
          <p:cNvSpPr/>
          <p:nvPr/>
        </p:nvSpPr>
        <p:spPr>
          <a:xfrm>
            <a:off x="2637316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Init.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1B72239-81CF-A60F-ECB3-24BF7AF8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602" y="2122706"/>
            <a:ext cx="215655" cy="19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5322A91-623D-088A-1E4D-E11D4DFD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58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25C8B40-2A26-A601-7918-3CCD992D3655}"/>
              </a:ext>
            </a:extLst>
          </p:cNvPr>
          <p:cNvSpPr txBox="1"/>
          <p:nvPr/>
        </p:nvSpPr>
        <p:spPr>
          <a:xfrm>
            <a:off x="820937" y="234194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A4FC24C-33CF-23DB-434C-FD315E61B4AF}"/>
              </a:ext>
            </a:extLst>
          </p:cNvPr>
          <p:cNvSpPr txBox="1"/>
          <p:nvPr/>
        </p:nvSpPr>
        <p:spPr>
          <a:xfrm>
            <a:off x="2799603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7 x 2h</a:t>
            </a:r>
            <a:endParaRPr lang="fr-FR" sz="11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516FC03-4C2F-C3E7-1B86-021FCB780627}"/>
              </a:ext>
            </a:extLst>
          </p:cNvPr>
          <p:cNvSpPr txBox="1"/>
          <p:nvPr/>
        </p:nvSpPr>
        <p:spPr>
          <a:xfrm>
            <a:off x="4887597" y="234531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308E586-71DA-2BC9-9C7F-56FA325B5047}"/>
              </a:ext>
            </a:extLst>
          </p:cNvPr>
          <p:cNvSpPr txBox="1"/>
          <p:nvPr/>
        </p:nvSpPr>
        <p:spPr>
          <a:xfrm>
            <a:off x="2805905" y="294581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39" name="Flèche : pentagone 38">
            <a:extLst>
              <a:ext uri="{FF2B5EF4-FFF2-40B4-BE49-F238E27FC236}">
                <a16:creationId xmlns:a16="http://schemas.microsoft.com/office/drawing/2014/main" id="{89F31949-C2C8-1FFF-40F7-91AF64D75604}"/>
              </a:ext>
            </a:extLst>
          </p:cNvPr>
          <p:cNvSpPr/>
          <p:nvPr/>
        </p:nvSpPr>
        <p:spPr>
          <a:xfrm>
            <a:off x="681196" y="2624350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</a:rPr>
              <a:t>Init. C++ / MBED</a:t>
            </a:r>
            <a:r>
              <a:rPr lang="fr-FR" sz="1100" b="1" dirty="0">
                <a:solidFill>
                  <a:schemeClr val="bg1"/>
                </a:solidFill>
              </a:rPr>
              <a:t>6</a:t>
            </a:r>
            <a:endParaRPr lang="fr-FR" sz="1100" dirty="0">
              <a:solidFill>
                <a:srgbClr val="002060"/>
              </a:solidFill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B70C4DC4-61F2-B517-3C0A-F0B79284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4" y="2707392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2BCD7914-AC7F-A63A-7CB0-517B0687BF76}"/>
              </a:ext>
            </a:extLst>
          </p:cNvPr>
          <p:cNvSpPr txBox="1"/>
          <p:nvPr/>
        </p:nvSpPr>
        <p:spPr>
          <a:xfrm>
            <a:off x="829554" y="296104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714322C-7D78-EE3E-7C67-E97E4AF50842}"/>
              </a:ext>
            </a:extLst>
          </p:cNvPr>
          <p:cNvSpPr txBox="1"/>
          <p:nvPr/>
        </p:nvSpPr>
        <p:spPr>
          <a:xfrm rot="16200000">
            <a:off x="-249087" y="2435873"/>
            <a:ext cx="115852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Palaiseau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A061C35-86F0-84E3-E28D-C48C16C24B8E}"/>
              </a:ext>
            </a:extLst>
          </p:cNvPr>
          <p:cNvSpPr txBox="1"/>
          <p:nvPr/>
        </p:nvSpPr>
        <p:spPr>
          <a:xfrm rot="16200000">
            <a:off x="-566695" y="4186205"/>
            <a:ext cx="179373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Bordeaux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A65169B-3E3A-30B0-5168-C6B11DBDCC96}"/>
              </a:ext>
            </a:extLst>
          </p:cNvPr>
          <p:cNvSpPr txBox="1"/>
          <p:nvPr/>
        </p:nvSpPr>
        <p:spPr>
          <a:xfrm rot="16200000">
            <a:off x="-292078" y="5916979"/>
            <a:ext cx="12445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 Etienne</a:t>
            </a:r>
          </a:p>
        </p:txBody>
      </p:sp>
      <p:sp>
        <p:nvSpPr>
          <p:cNvPr id="47" name="Flèche : chevron 46">
            <a:extLst>
              <a:ext uri="{FF2B5EF4-FFF2-40B4-BE49-F238E27FC236}">
                <a16:creationId xmlns:a16="http://schemas.microsoft.com/office/drawing/2014/main" id="{1146C63A-1209-68D9-74E8-BE99CB4D5090}"/>
              </a:ext>
            </a:extLst>
          </p:cNvPr>
          <p:cNvSpPr/>
          <p:nvPr/>
        </p:nvSpPr>
        <p:spPr>
          <a:xfrm>
            <a:off x="6720619" y="5482528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Deep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134AD3-FFF1-EB36-61C1-E600E433B816}"/>
              </a:ext>
            </a:extLst>
          </p:cNvPr>
          <p:cNvSpPr txBox="1"/>
          <p:nvPr/>
        </p:nvSpPr>
        <p:spPr>
          <a:xfrm>
            <a:off x="6967918" y="579843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12h  et  Electif 24h</a:t>
            </a:r>
          </a:p>
        </p:txBody>
      </p:sp>
      <p:sp>
        <p:nvSpPr>
          <p:cNvPr id="51" name="Flèche : chevron 50">
            <a:extLst>
              <a:ext uri="{FF2B5EF4-FFF2-40B4-BE49-F238E27FC236}">
                <a16:creationId xmlns:a16="http://schemas.microsoft.com/office/drawing/2014/main" id="{9AA1F953-EDFD-D058-8864-D5956C391261}"/>
              </a:ext>
            </a:extLst>
          </p:cNvPr>
          <p:cNvSpPr/>
          <p:nvPr/>
        </p:nvSpPr>
        <p:spPr>
          <a:xfrm>
            <a:off x="8718760" y="3554404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Deep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33E6F76-D572-9F41-DDB4-F4A76EC89775}"/>
              </a:ext>
            </a:extLst>
          </p:cNvPr>
          <p:cNvSpPr txBox="1"/>
          <p:nvPr/>
        </p:nvSpPr>
        <p:spPr>
          <a:xfrm>
            <a:off x="8961826" y="3870308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Projet 24h</a:t>
            </a:r>
          </a:p>
        </p:txBody>
      </p:sp>
      <p:sp>
        <p:nvSpPr>
          <p:cNvPr id="53" name="Flèche : chevron 52">
            <a:extLst>
              <a:ext uri="{FF2B5EF4-FFF2-40B4-BE49-F238E27FC236}">
                <a16:creationId xmlns:a16="http://schemas.microsoft.com/office/drawing/2014/main" id="{34EF969B-5C99-3317-8BC2-45E6C33375F6}"/>
              </a:ext>
            </a:extLst>
          </p:cNvPr>
          <p:cNvSpPr/>
          <p:nvPr/>
        </p:nvSpPr>
        <p:spPr>
          <a:xfrm>
            <a:off x="8718760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rgbClr val="002060"/>
                </a:solidFill>
              </a:rPr>
              <a:t>Reconn</a:t>
            </a:r>
            <a:r>
              <a:rPr lang="fr-FR" sz="1200" dirty="0">
                <a:solidFill>
                  <a:srgbClr val="002060"/>
                </a:solidFill>
              </a:rPr>
              <a:t>. Formes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4C4EFC6-CE31-ACE0-F368-2BBCF8E9FA32}"/>
              </a:ext>
            </a:extLst>
          </p:cNvPr>
          <p:cNvSpPr txBox="1"/>
          <p:nvPr/>
        </p:nvSpPr>
        <p:spPr>
          <a:xfrm>
            <a:off x="8961826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30h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162E4F8-72B5-C015-7B7C-461E333613E5}"/>
              </a:ext>
            </a:extLst>
          </p:cNvPr>
          <p:cNvCxnSpPr/>
          <p:nvPr/>
        </p:nvCxnSpPr>
        <p:spPr>
          <a:xfrm>
            <a:off x="397565" y="3339549"/>
            <a:ext cx="1072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E7E8A0-5CF8-E56A-EEAE-59129FD94B0C}"/>
              </a:ext>
            </a:extLst>
          </p:cNvPr>
          <p:cNvCxnSpPr/>
          <p:nvPr/>
        </p:nvCxnSpPr>
        <p:spPr>
          <a:xfrm>
            <a:off x="397565" y="5358556"/>
            <a:ext cx="1072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èche : chevron 57">
            <a:extLst>
              <a:ext uri="{FF2B5EF4-FFF2-40B4-BE49-F238E27FC236}">
                <a16:creationId xmlns:a16="http://schemas.microsoft.com/office/drawing/2014/main" id="{F5B79579-D390-A15D-AE41-A5B77B0236CB}"/>
              </a:ext>
            </a:extLst>
          </p:cNvPr>
          <p:cNvSpPr/>
          <p:nvPr/>
        </p:nvSpPr>
        <p:spPr>
          <a:xfrm>
            <a:off x="6685035" y="2620539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A0C62BA-330D-BDD2-119C-B5C2B6846D6A}"/>
              </a:ext>
            </a:extLst>
          </p:cNvPr>
          <p:cNvSpPr txBox="1"/>
          <p:nvPr/>
        </p:nvSpPr>
        <p:spPr>
          <a:xfrm>
            <a:off x="6820193" y="294659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9 x 4h30</a:t>
            </a:r>
            <a:endParaRPr lang="fr-FR" sz="1100" dirty="0"/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74DABCD5-52FA-1751-C4B0-F0C74CFE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685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Flèche : chevron 60">
            <a:extLst>
              <a:ext uri="{FF2B5EF4-FFF2-40B4-BE49-F238E27FC236}">
                <a16:creationId xmlns:a16="http://schemas.microsoft.com/office/drawing/2014/main" id="{9DE482A7-6CF3-8BA9-87FD-BF8CB5C588A9}"/>
              </a:ext>
            </a:extLst>
          </p:cNvPr>
          <p:cNvSpPr/>
          <p:nvPr/>
        </p:nvSpPr>
        <p:spPr>
          <a:xfrm>
            <a:off x="6693752" y="2057182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Trait. Images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D641581-A129-5C1D-9CD4-E831B2FD0DE0}"/>
              </a:ext>
            </a:extLst>
          </p:cNvPr>
          <p:cNvSpPr txBox="1"/>
          <p:nvPr/>
        </p:nvSpPr>
        <p:spPr>
          <a:xfrm>
            <a:off x="6828910" y="238324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Electif 18h</a:t>
            </a:r>
            <a:endParaRPr lang="fr-FR" sz="1100" dirty="0"/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D65EFB61-47A4-A0F0-5463-ACD7DB5E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989" y="2119849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Flèche : chevron 1023">
            <a:extLst>
              <a:ext uri="{FF2B5EF4-FFF2-40B4-BE49-F238E27FC236}">
                <a16:creationId xmlns:a16="http://schemas.microsoft.com/office/drawing/2014/main" id="{0939A835-C9FE-588F-99DB-926679A2E2C2}"/>
              </a:ext>
            </a:extLst>
          </p:cNvPr>
          <p:cNvSpPr/>
          <p:nvPr/>
        </p:nvSpPr>
        <p:spPr>
          <a:xfrm>
            <a:off x="4639329" y="4179202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FC36335B-F180-CC92-D198-2396CC50B311}"/>
              </a:ext>
            </a:extLst>
          </p:cNvPr>
          <p:cNvSpPr txBox="1"/>
          <p:nvPr/>
        </p:nvSpPr>
        <p:spPr>
          <a:xfrm>
            <a:off x="4875615" y="447319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Cours/TD 38h</a:t>
            </a:r>
            <a:endParaRPr lang="fr-FR" sz="1100" dirty="0"/>
          </a:p>
        </p:txBody>
      </p:sp>
      <p:sp>
        <p:nvSpPr>
          <p:cNvPr id="1029" name="Flèche : chevron 1028">
            <a:extLst>
              <a:ext uri="{FF2B5EF4-FFF2-40B4-BE49-F238E27FC236}">
                <a16:creationId xmlns:a16="http://schemas.microsoft.com/office/drawing/2014/main" id="{C9036BA3-25C5-8B11-A84A-4D58774975E0}"/>
              </a:ext>
            </a:extLst>
          </p:cNvPr>
          <p:cNvSpPr/>
          <p:nvPr/>
        </p:nvSpPr>
        <p:spPr>
          <a:xfrm>
            <a:off x="6704765" y="3554404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Init. Mach.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32" name="ZoneTexte 1031">
            <a:extLst>
              <a:ext uri="{FF2B5EF4-FFF2-40B4-BE49-F238E27FC236}">
                <a16:creationId xmlns:a16="http://schemas.microsoft.com/office/drawing/2014/main" id="{29FA4043-A1ED-B9B1-ABFA-01DE483D188E}"/>
              </a:ext>
            </a:extLst>
          </p:cNvPr>
          <p:cNvSpPr txBox="1"/>
          <p:nvPr/>
        </p:nvSpPr>
        <p:spPr>
          <a:xfrm>
            <a:off x="6828910" y="3863753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Electif 13,5h</a:t>
            </a:r>
          </a:p>
        </p:txBody>
      </p:sp>
      <p:sp>
        <p:nvSpPr>
          <p:cNvPr id="1033" name="Flèche : chevron 1032">
            <a:extLst>
              <a:ext uri="{FF2B5EF4-FFF2-40B4-BE49-F238E27FC236}">
                <a16:creationId xmlns:a16="http://schemas.microsoft.com/office/drawing/2014/main" id="{89CAB0CE-E434-6F51-462B-16DB399FBE79}"/>
              </a:ext>
            </a:extLst>
          </p:cNvPr>
          <p:cNvSpPr/>
          <p:nvPr/>
        </p:nvSpPr>
        <p:spPr>
          <a:xfrm>
            <a:off x="4651311" y="355515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</a:t>
            </a:r>
            <a:r>
              <a:rPr lang="fr-FR" sz="1400" dirty="0">
                <a:solidFill>
                  <a:srgbClr val="002060"/>
                </a:solidFill>
              </a:rPr>
              <a:t> Elec. Numérique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34" name="ZoneTexte 1033">
            <a:extLst>
              <a:ext uri="{FF2B5EF4-FFF2-40B4-BE49-F238E27FC236}">
                <a16:creationId xmlns:a16="http://schemas.microsoft.com/office/drawing/2014/main" id="{EE7360E3-8309-A009-3F75-5CEE79488D9E}"/>
              </a:ext>
            </a:extLst>
          </p:cNvPr>
          <p:cNvSpPr txBox="1"/>
          <p:nvPr/>
        </p:nvSpPr>
        <p:spPr>
          <a:xfrm>
            <a:off x="4887597" y="384914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Projet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20h</a:t>
            </a:r>
            <a:endParaRPr lang="fr-FR" sz="1100" dirty="0"/>
          </a:p>
        </p:txBody>
      </p:sp>
      <p:sp>
        <p:nvSpPr>
          <p:cNvPr id="1035" name="Flèche : chevron 1034">
            <a:extLst>
              <a:ext uri="{FF2B5EF4-FFF2-40B4-BE49-F238E27FC236}">
                <a16:creationId xmlns:a16="http://schemas.microsoft.com/office/drawing/2014/main" id="{92F08528-64E0-D0A3-2BD6-25D24915D56E}"/>
              </a:ext>
            </a:extLst>
          </p:cNvPr>
          <p:cNvSpPr/>
          <p:nvPr/>
        </p:nvSpPr>
        <p:spPr>
          <a:xfrm>
            <a:off x="6693752" y="4172647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S</a:t>
            </a:r>
            <a:r>
              <a:rPr lang="fr-FR" sz="1600" dirty="0" err="1">
                <a:solidFill>
                  <a:srgbClr val="002060"/>
                </a:solidFill>
              </a:rPr>
              <a:t>Prog</a:t>
            </a:r>
            <a:r>
              <a:rPr lang="fr-FR" sz="1600" dirty="0">
                <a:solidFill>
                  <a:srgbClr val="002060"/>
                </a:solidFill>
              </a:rPr>
              <a:t>. Objet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36" name="ZoneTexte 1035">
            <a:extLst>
              <a:ext uri="{FF2B5EF4-FFF2-40B4-BE49-F238E27FC236}">
                <a16:creationId xmlns:a16="http://schemas.microsoft.com/office/drawing/2014/main" id="{C661ACA6-D3B0-2654-0BBE-2B753FC64996}"/>
              </a:ext>
            </a:extLst>
          </p:cNvPr>
          <p:cNvSpPr txBox="1"/>
          <p:nvPr/>
        </p:nvSpPr>
        <p:spPr>
          <a:xfrm>
            <a:off x="6930038" y="446663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Cours/TP 26h</a:t>
            </a:r>
            <a:endParaRPr lang="fr-FR" sz="1100" dirty="0"/>
          </a:p>
        </p:txBody>
      </p:sp>
      <p:pic>
        <p:nvPicPr>
          <p:cNvPr id="1037" name="Picture 6">
            <a:extLst>
              <a:ext uri="{FF2B5EF4-FFF2-40B4-BE49-F238E27FC236}">
                <a16:creationId xmlns:a16="http://schemas.microsoft.com/office/drawing/2014/main" id="{5C26BEA0-B52A-C35C-8179-2631FEC92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77" y="424946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Flèche : chevron 1039">
            <a:extLst>
              <a:ext uri="{FF2B5EF4-FFF2-40B4-BE49-F238E27FC236}">
                <a16:creationId xmlns:a16="http://schemas.microsoft.com/office/drawing/2014/main" id="{0C23528B-36AA-6BFE-0BAC-B12E7DBA33AF}"/>
              </a:ext>
            </a:extLst>
          </p:cNvPr>
          <p:cNvSpPr/>
          <p:nvPr/>
        </p:nvSpPr>
        <p:spPr>
          <a:xfrm>
            <a:off x="6707107" y="478254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Trait. Images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C92834BB-7B7F-A724-6A9A-188026B63740}"/>
              </a:ext>
            </a:extLst>
          </p:cNvPr>
          <p:cNvSpPr txBox="1"/>
          <p:nvPr/>
        </p:nvSpPr>
        <p:spPr>
          <a:xfrm>
            <a:off x="6842265" y="510859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Cours/TD 34h</a:t>
            </a:r>
            <a:endParaRPr lang="fr-FR" sz="1100" dirty="0"/>
          </a:p>
        </p:txBody>
      </p:sp>
      <p:sp>
        <p:nvSpPr>
          <p:cNvPr id="1042" name="Flèche : chevron 1041">
            <a:extLst>
              <a:ext uri="{FF2B5EF4-FFF2-40B4-BE49-F238E27FC236}">
                <a16:creationId xmlns:a16="http://schemas.microsoft.com/office/drawing/2014/main" id="{C46CAEE5-34DF-07ED-9776-DCB62DDE076D}"/>
              </a:ext>
            </a:extLst>
          </p:cNvPr>
          <p:cNvSpPr/>
          <p:nvPr/>
        </p:nvSpPr>
        <p:spPr>
          <a:xfrm>
            <a:off x="8718760" y="2628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Prog. Ingénierie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133" y="2665322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ZoneTexte 1042">
            <a:extLst>
              <a:ext uri="{FF2B5EF4-FFF2-40B4-BE49-F238E27FC236}">
                <a16:creationId xmlns:a16="http://schemas.microsoft.com/office/drawing/2014/main" id="{0F2B1050-AE54-A652-EFDA-53E7E8B006FE}"/>
              </a:ext>
            </a:extLst>
          </p:cNvPr>
          <p:cNvSpPr txBox="1"/>
          <p:nvPr/>
        </p:nvSpPr>
        <p:spPr>
          <a:xfrm>
            <a:off x="8961826" y="291158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Parcours SI - 52h</a:t>
            </a:r>
          </a:p>
        </p:txBody>
      </p:sp>
      <p:sp>
        <p:nvSpPr>
          <p:cNvPr id="1044" name="Flèche : chevron 1043">
            <a:extLst>
              <a:ext uri="{FF2B5EF4-FFF2-40B4-BE49-F238E27FC236}">
                <a16:creationId xmlns:a16="http://schemas.microsoft.com/office/drawing/2014/main" id="{84C9D459-0559-5B30-2A37-12B4E548D24B}"/>
              </a:ext>
            </a:extLst>
          </p:cNvPr>
          <p:cNvSpPr/>
          <p:nvPr/>
        </p:nvSpPr>
        <p:spPr>
          <a:xfrm>
            <a:off x="8734614" y="4172647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Modélisation </a:t>
            </a:r>
            <a:r>
              <a:rPr lang="fr-FR" sz="1200" dirty="0" err="1">
                <a:solidFill>
                  <a:srgbClr val="002060"/>
                </a:solidFill>
              </a:rPr>
              <a:t>Num</a:t>
            </a:r>
            <a:r>
              <a:rPr lang="fr-FR" sz="1200" dirty="0">
                <a:solidFill>
                  <a:srgbClr val="002060"/>
                </a:solidFill>
              </a:rPr>
              <a:t>.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45" name="ZoneTexte 1044">
            <a:extLst>
              <a:ext uri="{FF2B5EF4-FFF2-40B4-BE49-F238E27FC236}">
                <a16:creationId xmlns:a16="http://schemas.microsoft.com/office/drawing/2014/main" id="{5B5E602E-066D-A725-C69C-4571BBC879B5}"/>
              </a:ext>
            </a:extLst>
          </p:cNvPr>
          <p:cNvSpPr txBox="1"/>
          <p:nvPr/>
        </p:nvSpPr>
        <p:spPr>
          <a:xfrm>
            <a:off x="8984461" y="4514045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UE 42h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5ED5E1B7-B717-22E8-3EE9-26DE0BA87545}"/>
              </a:ext>
            </a:extLst>
          </p:cNvPr>
          <p:cNvSpPr/>
          <p:nvPr/>
        </p:nvSpPr>
        <p:spPr>
          <a:xfrm>
            <a:off x="692016" y="3484451"/>
            <a:ext cx="3770147" cy="17937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BACE49B3-B96F-9919-828B-DCFAB5141E4D}"/>
              </a:ext>
            </a:extLst>
          </p:cNvPr>
          <p:cNvSpPr/>
          <p:nvPr/>
        </p:nvSpPr>
        <p:spPr>
          <a:xfrm>
            <a:off x="697820" y="5480119"/>
            <a:ext cx="3770147" cy="1243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C741EE29-6A6A-4A68-BF68-88A5ACFEB4B4}"/>
              </a:ext>
            </a:extLst>
          </p:cNvPr>
          <p:cNvSpPr txBox="1"/>
          <p:nvPr/>
        </p:nvSpPr>
        <p:spPr>
          <a:xfrm>
            <a:off x="4527239" y="6274338"/>
            <a:ext cx="356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Ne sont pas inclus l’apprentissage sur des logiciels de conception optique</a:t>
            </a:r>
          </a:p>
        </p:txBody>
      </p:sp>
      <p:sp>
        <p:nvSpPr>
          <p:cNvPr id="1050" name="Flèche : chevron 1049">
            <a:extLst>
              <a:ext uri="{FF2B5EF4-FFF2-40B4-BE49-F238E27FC236}">
                <a16:creationId xmlns:a16="http://schemas.microsoft.com/office/drawing/2014/main" id="{F1A16CD9-DF3E-2368-4CB6-B8D55D0E9D4C}"/>
              </a:ext>
            </a:extLst>
          </p:cNvPr>
          <p:cNvSpPr/>
          <p:nvPr/>
        </p:nvSpPr>
        <p:spPr>
          <a:xfrm>
            <a:off x="8726119" y="4792695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Rendu 3D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6F0E6D57-F211-AA90-BFE9-5E5905B08B65}"/>
              </a:ext>
            </a:extLst>
          </p:cNvPr>
          <p:cNvSpPr txBox="1"/>
          <p:nvPr/>
        </p:nvSpPr>
        <p:spPr>
          <a:xfrm>
            <a:off x="9008090" y="510859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Electif</a:t>
            </a:r>
          </a:p>
        </p:txBody>
      </p:sp>
    </p:spTree>
    <p:extLst>
      <p:ext uri="{BB962C8B-B14F-4D97-AF65-F5344CB8AC3E}">
        <p14:creationId xmlns:p14="http://schemas.microsoft.com/office/powerpoint/2010/main" val="316522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Besoins des industriels, embauches, enquêtes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44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Informatique chez les jeunes diplômé.es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47DB5585-27DC-BCAB-BE52-CEBEF0D6C4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631122"/>
              </p:ext>
            </p:extLst>
          </p:nvPr>
        </p:nvGraphicFramePr>
        <p:xfrm>
          <a:off x="681196" y="1728787"/>
          <a:ext cx="7624604" cy="462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D8E5D71-FD17-5B06-2F8B-03E7E8E0C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319" y="1645221"/>
            <a:ext cx="424697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16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Côté Industriels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131E2BE2-2661-315C-A44C-C0FB3E6BC315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CCD1E04-3B39-FC6A-0F77-5CB2165B1F9A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Enquête Novembre 2022 / Forum de la Photonique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88FF793A-AD63-D29E-9C88-99F90C85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0598"/>
              </p:ext>
            </p:extLst>
          </p:nvPr>
        </p:nvGraphicFramePr>
        <p:xfrm>
          <a:off x="726310" y="2305843"/>
          <a:ext cx="6179316" cy="1894680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2845565">
                  <a:extLst>
                    <a:ext uri="{9D8B030D-6E8A-4147-A177-3AD203B41FA5}">
                      <a16:colId xmlns:a16="http://schemas.microsoft.com/office/drawing/2014/main" val="22281117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91220479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9753639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85653963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616485907"/>
                    </a:ext>
                  </a:extLst>
                </a:gridCol>
              </a:tblGrid>
              <a:tr h="23683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NB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Python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Matlab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C++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78516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Autres produits (</a:t>
                      </a:r>
                      <a:r>
                        <a:rPr lang="fr-F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Mesures, Analyses…)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8051901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Acquisition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9629910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Simulation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396617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Traitement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7073945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Systèmes acquisition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78998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 temps réel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859869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1212204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DF8B1F44-8EA9-9130-FFD2-532EA5FEF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8303"/>
              </p:ext>
            </p:extLst>
          </p:nvPr>
        </p:nvGraphicFramePr>
        <p:xfrm>
          <a:off x="2424270" y="4543426"/>
          <a:ext cx="6834030" cy="2039818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2820656">
                  <a:extLst>
                    <a:ext uri="{9D8B030D-6E8A-4147-A177-3AD203B41FA5}">
                      <a16:colId xmlns:a16="http://schemas.microsoft.com/office/drawing/2014/main" val="451033967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194699804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823057580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773855812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1987708038"/>
                    </a:ext>
                  </a:extLst>
                </a:gridCol>
                <a:gridCol w="239208">
                  <a:extLst>
                    <a:ext uri="{9D8B030D-6E8A-4147-A177-3AD203B41FA5}">
                      <a16:colId xmlns:a16="http://schemas.microsoft.com/office/drawing/2014/main" val="2342489815"/>
                    </a:ext>
                  </a:extLst>
                </a:gridCol>
                <a:gridCol w="797359">
                  <a:extLst>
                    <a:ext uri="{9D8B030D-6E8A-4147-A177-3AD203B41FA5}">
                      <a16:colId xmlns:a16="http://schemas.microsoft.com/office/drawing/2014/main" val="2611644820"/>
                    </a:ext>
                  </a:extLst>
                </a:gridCol>
                <a:gridCol w="797359">
                  <a:extLst>
                    <a:ext uri="{9D8B030D-6E8A-4147-A177-3AD203B41FA5}">
                      <a16:colId xmlns:a16="http://schemas.microsoft.com/office/drawing/2014/main" val="1547353959"/>
                    </a:ext>
                  </a:extLst>
                </a:gridCol>
              </a:tblGrid>
              <a:tr h="353986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NB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Objets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IA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Open Lib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Embarqué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963296"/>
                  </a:ext>
                </a:extLst>
              </a:tr>
              <a:tr h="35398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Autres produits (</a:t>
                      </a:r>
                      <a:r>
                        <a:rPr lang="fr-F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Mesures, Analyses…)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PC embarqué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829317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Acquisition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733355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Simulation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900162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Traitement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61109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Systèmes acquisition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FPGA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2865741"/>
                  </a:ext>
                </a:extLst>
              </a:tr>
              <a:tr h="35398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 temps réel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FPGA, Micro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9774910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546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08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Côté Industriels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E8A364D-D169-D080-619C-AD72913888C8}"/>
              </a:ext>
            </a:extLst>
          </p:cNvPr>
          <p:cNvSpPr txBox="1"/>
          <p:nvPr/>
        </p:nvSpPr>
        <p:spPr>
          <a:xfrm>
            <a:off x="1323975" y="2149019"/>
            <a:ext cx="51530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Les 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usages principaux de l'informatique dans ces sociétés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 sont les suivants </a:t>
            </a:r>
            <a:r>
              <a:rPr lang="fr-FR" sz="9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(dans l'ordre décroissant du nombre de réponses par item) </a:t>
            </a:r>
            <a:endParaRPr lang="fr-FR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endParaRPr lang="fr-FR" sz="12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traitement des données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/ calculs</a:t>
            </a:r>
            <a:b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</a:b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 simulation/modélisation de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systèmes physiques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acquisition de données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via des appareils d'instrumentation ou des cartes d'acquisition (protocole RS232/485, Ethernet, USB) 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automatisation de banc de mesures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(répétabilité des mesures et acquisition en masse)</a:t>
            </a:r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 acquisition d'images via des capteurs CMOS</a:t>
            </a:r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interface graphique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développement de systèmes embarqués</a:t>
            </a: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131E2BE2-2661-315C-A44C-C0FB3E6BC315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CCD1E04-3B39-FC6A-0F77-5CB2165B1F9A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Enquête Novembre 2022 / Forum de la Photonique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0B4DA8-A7B0-5DA6-707B-727F2D7B7FEE}"/>
              </a:ext>
            </a:extLst>
          </p:cNvPr>
          <p:cNvSpPr txBox="1"/>
          <p:nvPr/>
        </p:nvSpPr>
        <p:spPr>
          <a:xfrm>
            <a:off x="6867525" y="1824397"/>
            <a:ext cx="498157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Langages utilisés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 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(dans l'ordre décroissant du nombre de réponses par item)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:</a:t>
            </a: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pour le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traitement de données </a:t>
            </a:r>
            <a:b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</a:b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numpy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, pandas...)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pour l'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IA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(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pytorch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, 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tensorflow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...)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pour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l'interfaçage d'appareil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(de plus en plus de bibliothèques python développées par les fabricants de capteurs...)</a:t>
            </a: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Matlab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(dans le cas de pilotage de matériel spécifique - driver non disponible - ou historique des services/départements)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C++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(pour le traitement d'images plus spécifique - rendu 3D par exemple - ou cible matérielle type 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microcontroleur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Verilog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-A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(pour FPGA embarqué)</a:t>
            </a:r>
          </a:p>
        </p:txBody>
      </p:sp>
    </p:spTree>
    <p:extLst>
      <p:ext uri="{BB962C8B-B14F-4D97-AF65-F5344CB8AC3E}">
        <p14:creationId xmlns:p14="http://schemas.microsoft.com/office/powerpoint/2010/main" val="368931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Réforme en première année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endParaRPr lang="fr-FR" sz="2000" dirty="0">
              <a:latin typeface="Bahnschrift Light" panose="020B0502040204020203" pitchFamily="34" charset="0"/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43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715</TotalTime>
  <Words>1342</Words>
  <Application>Microsoft Office PowerPoint</Application>
  <PresentationFormat>Grand écran</PresentationFormat>
  <Paragraphs>301</Paragraphs>
  <Slides>18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9" baseType="lpstr">
      <vt:lpstr>Aptos Narrow</vt:lpstr>
      <vt:lpstr>Arial</vt:lpstr>
      <vt:lpstr>Avenir Next LT Pro</vt:lpstr>
      <vt:lpstr>Bahnschrift Light</vt:lpstr>
      <vt:lpstr>Bahnschrift SemiBold</vt:lpstr>
      <vt:lpstr>Calibri</vt:lpstr>
      <vt:lpstr>Cambria Math</vt:lpstr>
      <vt:lpstr>Helvetica Neue</vt:lpstr>
      <vt:lpstr>times new roman</vt:lpstr>
      <vt:lpstr>Trebuchet MS</vt:lpstr>
      <vt:lpstr>AccentBoxVTI</vt:lpstr>
      <vt:lpstr>Informatique @ SupOptique</vt:lpstr>
      <vt:lpstr>Présentation PowerPoint</vt:lpstr>
      <vt:lpstr>Etat de l’art @ SupOptique</vt:lpstr>
      <vt:lpstr>Présentation PowerPoint</vt:lpstr>
      <vt:lpstr>Besoins des industriels, embauches, enquêtes</vt:lpstr>
      <vt:lpstr>Présentation PowerPoint</vt:lpstr>
      <vt:lpstr>Présentation PowerPoint</vt:lpstr>
      <vt:lpstr>Présentation PowerPoint</vt:lpstr>
      <vt:lpstr>Réforme en première année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Prochaines évolutions</vt:lpstr>
      <vt:lpstr>Présentation PowerPoint</vt:lpstr>
      <vt:lpstr>Questions ouvertes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CoPerf_2024</dc:title>
  <dc:creator>Julien VILLEMEJANE</dc:creator>
  <cp:lastModifiedBy>Julien VILLEMEJANE</cp:lastModifiedBy>
  <cp:revision>359</cp:revision>
  <dcterms:created xsi:type="dcterms:W3CDTF">2023-04-08T12:37:13Z</dcterms:created>
  <dcterms:modified xsi:type="dcterms:W3CDTF">2024-05-22T18:48:55Z</dcterms:modified>
</cp:coreProperties>
</file>